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2" r:id="rId6"/>
    <p:sldId id="265"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204"/>
    <a:srgbClr val="B20001"/>
    <a:srgbClr val="C8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08" d="100"/>
          <a:sy n="108" d="100"/>
        </p:scale>
        <p:origin x="6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26F1-017B-9E4C-B554-959C4790C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C31951-BB47-C542-B843-78BEAB69A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D52AEA-3A9E-224D-B62D-738C3C0F0D39}"/>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5" name="Footer Placeholder 4">
            <a:extLst>
              <a:ext uri="{FF2B5EF4-FFF2-40B4-BE49-F238E27FC236}">
                <a16:creationId xmlns:a16="http://schemas.microsoft.com/office/drawing/2014/main" id="{F0FB3678-BB34-BF46-9760-05FA434C8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8055C-36B8-8F47-A621-DC5240B4F29C}"/>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99649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7BF2-3F5A-A543-B8AA-CF021AE35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AFF9C-6024-F24B-929A-E0C49287B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F898E-9B48-2A40-964B-19155BD989C6}"/>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5" name="Footer Placeholder 4">
            <a:extLst>
              <a:ext uri="{FF2B5EF4-FFF2-40B4-BE49-F238E27FC236}">
                <a16:creationId xmlns:a16="http://schemas.microsoft.com/office/drawing/2014/main" id="{62F2E2B6-48CB-7C40-924B-CB7810FF4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A8F55-6FA9-9549-BB48-321205F4F9FD}"/>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3656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649E0-0389-7245-B953-F745D3B75C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73C602-B2C9-FF4C-9BC1-0EE64C4F5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EC445-D82A-2442-A341-3F7295AE9FD5}"/>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5" name="Footer Placeholder 4">
            <a:extLst>
              <a:ext uri="{FF2B5EF4-FFF2-40B4-BE49-F238E27FC236}">
                <a16:creationId xmlns:a16="http://schemas.microsoft.com/office/drawing/2014/main" id="{6E0A0D2C-ADA5-8146-9EBC-69F9CFF53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89612-A746-4146-ABE8-4BE134D58C1F}"/>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64674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0AB-F5F9-6447-9509-33F17E55D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F615B0-6791-F946-967A-808B2AFE7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A29EC-EEC8-104D-9F11-9D54BFBEB6F7}"/>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5" name="Footer Placeholder 4">
            <a:extLst>
              <a:ext uri="{FF2B5EF4-FFF2-40B4-BE49-F238E27FC236}">
                <a16:creationId xmlns:a16="http://schemas.microsoft.com/office/drawing/2014/main" id="{9A7C1185-33CC-CD4E-8C6A-5D88991D9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00E8F-4C09-9F4D-A633-E7E504ECE32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4210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6A05-4F3A-C94D-85CC-963B07DD4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A76B93-609C-714F-81CB-CF32065689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5EE15-A0E6-0C40-B8D4-C0F12988D4C1}"/>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5" name="Footer Placeholder 4">
            <a:extLst>
              <a:ext uri="{FF2B5EF4-FFF2-40B4-BE49-F238E27FC236}">
                <a16:creationId xmlns:a16="http://schemas.microsoft.com/office/drawing/2014/main" id="{620C4200-68B0-A544-BF84-3A83A5083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68C78-E553-384A-802D-4DF6CE2CA0D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06034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7A1D-192C-0F48-B0B9-00264A969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702EF-B1FE-3F4E-9C03-CE732573E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93940C-4FF3-F147-A5B1-5E375E519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CDD5B-ED71-D74A-BC59-1181D9CA359D}"/>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6" name="Footer Placeholder 5">
            <a:extLst>
              <a:ext uri="{FF2B5EF4-FFF2-40B4-BE49-F238E27FC236}">
                <a16:creationId xmlns:a16="http://schemas.microsoft.com/office/drawing/2014/main" id="{50B324B3-CF12-C34F-AB61-A5E0A654B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7009B-3657-4441-AA40-0D65F00E986E}"/>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14388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94A6-0D5B-DE48-8FD2-6B7DEB9DFC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90B1AC-4A7B-7044-B5B5-54531DB83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D7280-0AB5-9149-8053-0922972C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30CC59-F7A9-4842-A382-30CAC3CC3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D1D47E-64C5-A940-B311-0980C1AEA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62E53-DA3E-5A45-B0C5-E54295651C5C}"/>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8" name="Footer Placeholder 7">
            <a:extLst>
              <a:ext uri="{FF2B5EF4-FFF2-40B4-BE49-F238E27FC236}">
                <a16:creationId xmlns:a16="http://schemas.microsoft.com/office/drawing/2014/main" id="{594ED0F7-2FC5-E941-8EBB-2B114DA9C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5F3B2E-7481-3644-9CB8-A8C886B56B3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574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6447-2183-7249-9E7F-F9F037032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526A1B-46EA-7F47-AAB5-58C4BEAE1612}"/>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4" name="Footer Placeholder 3">
            <a:extLst>
              <a:ext uri="{FF2B5EF4-FFF2-40B4-BE49-F238E27FC236}">
                <a16:creationId xmlns:a16="http://schemas.microsoft.com/office/drawing/2014/main" id="{3B7B242D-1E0A-0847-B9EB-A5D80E171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BBF677-8117-0F4A-81F8-3C8D00293B43}"/>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46085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4F4D8-A5BF-E048-9E4C-2726FF5D7017}"/>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3" name="Footer Placeholder 2">
            <a:extLst>
              <a:ext uri="{FF2B5EF4-FFF2-40B4-BE49-F238E27FC236}">
                <a16:creationId xmlns:a16="http://schemas.microsoft.com/office/drawing/2014/main" id="{181377AF-38D8-3A41-9687-712DF00ED4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AE201C-3CEF-8F48-A014-B99B75BC66F1}"/>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427791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305-B341-5D45-A831-7A0362132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ECD05A-7002-6B44-872E-85AE4BC9B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6176A7-D5DF-FA40-B2AA-F3613371B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FF424-B737-E94E-B424-488F493B5B7C}"/>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6" name="Footer Placeholder 5">
            <a:extLst>
              <a:ext uri="{FF2B5EF4-FFF2-40B4-BE49-F238E27FC236}">
                <a16:creationId xmlns:a16="http://schemas.microsoft.com/office/drawing/2014/main" id="{55F13D0A-75E5-8148-8975-9BD08022A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43F69-1EF0-0444-A907-0685A36495E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767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0B0D-E43A-AE44-B543-190B465B1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7E03F-9FAA-AE41-8403-EBAC77865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3D526-2DA0-7146-9550-58108923D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DEC85-119F-CF4A-9102-7CEC57978DBE}"/>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6" name="Footer Placeholder 5">
            <a:extLst>
              <a:ext uri="{FF2B5EF4-FFF2-40B4-BE49-F238E27FC236}">
                <a16:creationId xmlns:a16="http://schemas.microsoft.com/office/drawing/2014/main" id="{CFFEB51C-36F6-C748-8B2F-3BA921961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F0816-1AFF-B140-833D-FAB4EDC1405B}"/>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16179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5697-F8E4-3E44-9208-DB376D250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A2A9E-F02D-9D4B-80AA-92B61FB47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14954-1159-3E42-A5C1-FD4A2FEC2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C579C-9037-014F-9351-387EDA9F6EAC}" type="datetimeFigureOut">
              <a:rPr lang="en-US" smtClean="0"/>
              <a:t>11/12/2020</a:t>
            </a:fld>
            <a:endParaRPr lang="en-US"/>
          </a:p>
        </p:txBody>
      </p:sp>
      <p:sp>
        <p:nvSpPr>
          <p:cNvPr id="5" name="Footer Placeholder 4">
            <a:extLst>
              <a:ext uri="{FF2B5EF4-FFF2-40B4-BE49-F238E27FC236}">
                <a16:creationId xmlns:a16="http://schemas.microsoft.com/office/drawing/2014/main" id="{C17CFDE1-7C17-1F41-88E8-08C549C89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3182DF-2BC6-524E-AB58-EAB8FC6F6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5CC7B-A11B-A943-BA6F-903AD5D94118}" type="slidenum">
              <a:rPr lang="en-US" smtClean="0"/>
              <a:t>‹#›</a:t>
            </a:fld>
            <a:endParaRPr lang="en-US"/>
          </a:p>
        </p:txBody>
      </p:sp>
    </p:spTree>
    <p:extLst>
      <p:ext uri="{BB962C8B-B14F-4D97-AF65-F5344CB8AC3E}">
        <p14:creationId xmlns:p14="http://schemas.microsoft.com/office/powerpoint/2010/main" val="418508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5B21E4-E6E8-4720-86E7-BFDA33959CE0}"/>
              </a:ext>
            </a:extLst>
          </p:cNvPr>
          <p:cNvPicPr>
            <a:picLocks noChangeAspect="1"/>
          </p:cNvPicPr>
          <p:nvPr/>
        </p:nvPicPr>
        <p:blipFill>
          <a:blip r:embed="rId2"/>
          <a:stretch>
            <a:fillRect/>
          </a:stretch>
        </p:blipFill>
        <p:spPr>
          <a:xfrm>
            <a:off x="1" y="3252075"/>
            <a:ext cx="6928528" cy="3605925"/>
          </a:xfrm>
          <a:prstGeom prst="rect">
            <a:avLst/>
          </a:prstGeom>
        </p:spPr>
      </p:pic>
      <p:sp>
        <p:nvSpPr>
          <p:cNvPr id="6" name="Rectangle 5">
            <a:extLst>
              <a:ext uri="{FF2B5EF4-FFF2-40B4-BE49-F238E27FC236}">
                <a16:creationId xmlns:a16="http://schemas.microsoft.com/office/drawing/2014/main" id="{F6650297-0686-6847-BDED-5C9DB8FE2552}"/>
              </a:ext>
            </a:extLst>
          </p:cNvPr>
          <p:cNvSpPr/>
          <p:nvPr/>
        </p:nvSpPr>
        <p:spPr>
          <a:xfrm>
            <a:off x="6882714" y="0"/>
            <a:ext cx="5309286" cy="6858000"/>
          </a:xfrm>
          <a:prstGeom prst="rect">
            <a:avLst/>
          </a:prstGeom>
          <a:gradFill flip="none" rotWithShape="1">
            <a:gsLst>
              <a:gs pos="0">
                <a:srgbClr val="FFFFFF">
                  <a:alpha val="0"/>
                </a:srgbClr>
              </a:gs>
              <a:gs pos="6000">
                <a:schemeClr val="bg1">
                  <a:alpha val="64000"/>
                </a:schemeClr>
              </a:gs>
              <a:gs pos="13000">
                <a:schemeClr val="bg1"/>
              </a:gs>
              <a:gs pos="3000">
                <a:schemeClr val="accent1">
                  <a:lumMod val="30000"/>
                  <a:lumOff val="70000"/>
                  <a:alpha val="56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4F967-52AF-1C41-903A-0A072634FD0D}"/>
              </a:ext>
            </a:extLst>
          </p:cNvPr>
          <p:cNvSpPr>
            <a:spLocks noGrp="1"/>
          </p:cNvSpPr>
          <p:nvPr>
            <p:ph type="ctrTitle"/>
          </p:nvPr>
        </p:nvSpPr>
        <p:spPr>
          <a:xfrm>
            <a:off x="6781900" y="1191763"/>
            <a:ext cx="5556729" cy="2387600"/>
          </a:xfrm>
        </p:spPr>
        <p:txBody>
          <a:bodyPr>
            <a:normAutofit fontScale="90000"/>
          </a:bodyPr>
          <a:lstStyle/>
          <a:p>
            <a:r>
              <a:rPr lang="en-US" b="1" dirty="0">
                <a:solidFill>
                  <a:srgbClr val="DE0204"/>
                </a:solidFill>
                <a:latin typeface="Arial" panose="020B0604020202020204" pitchFamily="34" charset="0"/>
                <a:cs typeface="Arial" panose="020B0604020202020204" pitchFamily="34" charset="0"/>
              </a:rPr>
              <a:t>DRUG</a:t>
            </a:r>
            <a:br>
              <a:rPr lang="en-US" b="1" dirty="0">
                <a:solidFill>
                  <a:srgbClr val="DE0204"/>
                </a:solidFill>
                <a:latin typeface="Arial" panose="020B0604020202020204" pitchFamily="34" charset="0"/>
                <a:cs typeface="Arial" panose="020B0604020202020204" pitchFamily="34" charset="0"/>
              </a:rPr>
            </a:br>
            <a:r>
              <a:rPr lang="en-US" b="1" dirty="0">
                <a:solidFill>
                  <a:srgbClr val="DE0204"/>
                </a:solidFill>
                <a:latin typeface="Arial" panose="020B0604020202020204" pitchFamily="34" charset="0"/>
                <a:cs typeface="Arial" panose="020B0604020202020204" pitchFamily="34" charset="0"/>
              </a:rPr>
              <a:t>DELIVERANCE</a:t>
            </a:r>
          </a:p>
        </p:txBody>
      </p:sp>
      <p:sp>
        <p:nvSpPr>
          <p:cNvPr id="3" name="Subtitle 2">
            <a:extLst>
              <a:ext uri="{FF2B5EF4-FFF2-40B4-BE49-F238E27FC236}">
                <a16:creationId xmlns:a16="http://schemas.microsoft.com/office/drawing/2014/main" id="{337B53DC-C654-F841-A31C-EBE6670260DF}"/>
              </a:ext>
            </a:extLst>
          </p:cNvPr>
          <p:cNvSpPr>
            <a:spLocks noGrp="1"/>
          </p:cNvSpPr>
          <p:nvPr>
            <p:ph type="subTitle" idx="1"/>
          </p:nvPr>
        </p:nvSpPr>
        <p:spPr>
          <a:xfrm>
            <a:off x="8545531" y="4771125"/>
            <a:ext cx="2463114" cy="1655762"/>
          </a:xfrm>
        </p:spPr>
        <p:txBody>
          <a:bodyPr>
            <a:normAutofit lnSpcReduction="10000"/>
          </a:bodyPr>
          <a:lstStyle/>
          <a:p>
            <a:r>
              <a:rPr lang="en-US" dirty="0"/>
              <a:t>Brad Barrett</a:t>
            </a:r>
          </a:p>
          <a:p>
            <a:r>
              <a:rPr lang="en-US" dirty="0"/>
              <a:t>Manny Ramos</a:t>
            </a:r>
          </a:p>
          <a:p>
            <a:r>
              <a:rPr lang="en-US" dirty="0"/>
              <a:t>Samantha Devlin</a:t>
            </a:r>
          </a:p>
          <a:p>
            <a:r>
              <a:rPr lang="en-US" dirty="0"/>
              <a:t>Tim Tallent  </a:t>
            </a:r>
          </a:p>
        </p:txBody>
      </p:sp>
      <p:pic>
        <p:nvPicPr>
          <p:cNvPr id="7" name="Picture 6">
            <a:extLst>
              <a:ext uri="{FF2B5EF4-FFF2-40B4-BE49-F238E27FC236}">
                <a16:creationId xmlns:a16="http://schemas.microsoft.com/office/drawing/2014/main" id="{3E51E9E8-D6FE-48AA-9358-F49F3805D1F7}"/>
              </a:ext>
            </a:extLst>
          </p:cNvPr>
          <p:cNvPicPr>
            <a:picLocks noChangeAspect="1"/>
          </p:cNvPicPr>
          <p:nvPr/>
        </p:nvPicPr>
        <p:blipFill>
          <a:blip r:embed="rId3"/>
          <a:stretch>
            <a:fillRect/>
          </a:stretch>
        </p:blipFill>
        <p:spPr>
          <a:xfrm>
            <a:off x="0" y="-62144"/>
            <a:ext cx="6928528" cy="3897297"/>
          </a:xfrm>
          <a:prstGeom prst="rect">
            <a:avLst/>
          </a:prstGeom>
        </p:spPr>
      </p:pic>
    </p:spTree>
    <p:extLst>
      <p:ext uri="{BB962C8B-B14F-4D97-AF65-F5344CB8AC3E}">
        <p14:creationId xmlns:p14="http://schemas.microsoft.com/office/powerpoint/2010/main" val="28188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3402-7AED-B643-A15C-074931F1811B}"/>
              </a:ext>
            </a:extLst>
          </p:cNvPr>
          <p:cNvSpPr>
            <a:spLocks noGrp="1"/>
          </p:cNvSpPr>
          <p:nvPr>
            <p:ph type="title"/>
          </p:nvPr>
        </p:nvSpPr>
        <p:spPr>
          <a:xfrm>
            <a:off x="323295" y="231960"/>
            <a:ext cx="10515600" cy="1325563"/>
          </a:xfrm>
        </p:spPr>
        <p:txBody>
          <a:bodyPr/>
          <a:lstStyle/>
          <a:p>
            <a:r>
              <a:rPr lang="en-US" dirty="0"/>
              <a:t>Functional Proposal</a:t>
            </a:r>
          </a:p>
        </p:txBody>
      </p:sp>
      <p:sp>
        <p:nvSpPr>
          <p:cNvPr id="3" name="Content Placeholder 2">
            <a:extLst>
              <a:ext uri="{FF2B5EF4-FFF2-40B4-BE49-F238E27FC236}">
                <a16:creationId xmlns:a16="http://schemas.microsoft.com/office/drawing/2014/main" id="{438D9332-3EE0-CD47-B917-4DF8BF3D26B0}"/>
              </a:ext>
            </a:extLst>
          </p:cNvPr>
          <p:cNvSpPr>
            <a:spLocks noGrp="1"/>
          </p:cNvSpPr>
          <p:nvPr>
            <p:ph idx="1"/>
          </p:nvPr>
        </p:nvSpPr>
        <p:spPr>
          <a:xfrm>
            <a:off x="323295" y="1388451"/>
            <a:ext cx="11208798" cy="5049293"/>
          </a:xfrm>
        </p:spPr>
        <p:txBody>
          <a:bodyPr>
            <a:normAutofit fontScale="92500"/>
          </a:bodyPr>
          <a:lstStyle/>
          <a:p>
            <a:r>
              <a:rPr lang="en-US" dirty="0"/>
              <a:t>Building on Project Two, </a:t>
            </a:r>
            <a:r>
              <a:rPr lang="en-US" dirty="0" err="1"/>
              <a:t>DrugDash</a:t>
            </a:r>
            <a:r>
              <a:rPr lang="en-US" dirty="0"/>
              <a:t> – where we explored how US unemployment rates impact US drug overdose; Drug Deliverance explores how machine learning can use insights derived from </a:t>
            </a:r>
            <a:r>
              <a:rPr lang="en-US" dirty="0" err="1"/>
              <a:t>DrugDash</a:t>
            </a:r>
            <a:r>
              <a:rPr lang="en-US" dirty="0"/>
              <a:t> to predict US overdoes rates.</a:t>
            </a:r>
          </a:p>
          <a:p>
            <a:endParaRPr lang="en-US" dirty="0"/>
          </a:p>
          <a:p>
            <a:r>
              <a:rPr lang="en-US" dirty="0"/>
              <a:t>Due to Covid-19 unemployment rates across the US have increased drastically. Although portions of the economy have begun to recover we sought to see if historical drug overdose and unemployment data could predict if the US would see a rise in overdoses. </a:t>
            </a:r>
          </a:p>
          <a:p>
            <a:pPr marL="0" indent="0">
              <a:buNone/>
            </a:pPr>
            <a:endParaRPr lang="en-US" dirty="0"/>
          </a:p>
          <a:p>
            <a:r>
              <a:rPr lang="en-US" dirty="0"/>
              <a:t>Expanding from </a:t>
            </a:r>
            <a:r>
              <a:rPr lang="en-US" dirty="0" err="1"/>
              <a:t>DrugDash</a:t>
            </a:r>
            <a:r>
              <a:rPr lang="en-US" dirty="0"/>
              <a:t> data which incorporated only year end data; we expanded our data set to monthly data points. These additional data points gave the group more source material to train our machine for better accuracy. </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4960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E9F1-0BC7-5C40-887C-CEFD39FFDA4F}"/>
              </a:ext>
            </a:extLst>
          </p:cNvPr>
          <p:cNvSpPr>
            <a:spLocks noGrp="1"/>
          </p:cNvSpPr>
          <p:nvPr>
            <p:ph type="title"/>
          </p:nvPr>
        </p:nvSpPr>
        <p:spPr>
          <a:xfrm>
            <a:off x="172375" y="-43657"/>
            <a:ext cx="10515600" cy="1325563"/>
          </a:xfrm>
        </p:spPr>
        <p:txBody>
          <a:bodyPr/>
          <a:lstStyle/>
          <a:p>
            <a:r>
              <a:rPr lang="en-US" dirty="0"/>
              <a:t>Source Data</a:t>
            </a:r>
          </a:p>
        </p:txBody>
      </p:sp>
      <p:sp>
        <p:nvSpPr>
          <p:cNvPr id="3" name="Content Placeholder 2">
            <a:extLst>
              <a:ext uri="{FF2B5EF4-FFF2-40B4-BE49-F238E27FC236}">
                <a16:creationId xmlns:a16="http://schemas.microsoft.com/office/drawing/2014/main" id="{04F8FC39-2D6F-FC4C-826B-68DAC1FB39E2}"/>
              </a:ext>
            </a:extLst>
          </p:cNvPr>
          <p:cNvSpPr>
            <a:spLocks noGrp="1"/>
          </p:cNvSpPr>
          <p:nvPr>
            <p:ph idx="1"/>
          </p:nvPr>
        </p:nvSpPr>
        <p:spPr>
          <a:xfrm>
            <a:off x="172376" y="1253330"/>
            <a:ext cx="6041994" cy="5156347"/>
          </a:xfrm>
        </p:spPr>
        <p:txBody>
          <a:bodyPr/>
          <a:lstStyle/>
          <a:p>
            <a:pPr marL="0" indent="0">
              <a:buNone/>
            </a:pPr>
            <a:r>
              <a:rPr lang="en-US" dirty="0"/>
              <a:t>Data source from AWS Data Exchange: Original format CSV.</a:t>
            </a:r>
          </a:p>
          <a:p>
            <a:r>
              <a:rPr lang="en-US" dirty="0"/>
              <a:t>Drug Overdose by type, state and year.</a:t>
            </a:r>
          </a:p>
          <a:p>
            <a:r>
              <a:rPr lang="en-US" dirty="0"/>
              <a:t>Unemployment rate by state and year.</a:t>
            </a:r>
          </a:p>
          <a:p>
            <a:r>
              <a:rPr lang="en-US" dirty="0"/>
              <a:t>Drug overdoses compared to % total deaths in the state.</a:t>
            </a:r>
          </a:p>
          <a:p>
            <a:pPr marL="0" indent="0">
              <a:buNone/>
            </a:pPr>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7F3FF2C4-CF3C-41F7-A556-8230E8F1D019}"/>
              </a:ext>
            </a:extLst>
          </p:cNvPr>
          <p:cNvPicPr>
            <a:picLocks noChangeAspect="1"/>
          </p:cNvPicPr>
          <p:nvPr/>
        </p:nvPicPr>
        <p:blipFill>
          <a:blip r:embed="rId2"/>
          <a:stretch>
            <a:fillRect/>
          </a:stretch>
        </p:blipFill>
        <p:spPr>
          <a:xfrm>
            <a:off x="6388963" y="619125"/>
            <a:ext cx="5486400" cy="5619750"/>
          </a:xfrm>
          <a:prstGeom prst="rect">
            <a:avLst/>
          </a:prstGeom>
        </p:spPr>
      </p:pic>
    </p:spTree>
    <p:extLst>
      <p:ext uri="{BB962C8B-B14F-4D97-AF65-F5344CB8AC3E}">
        <p14:creationId xmlns:p14="http://schemas.microsoft.com/office/powerpoint/2010/main" val="234618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DC16-8C9A-2F47-BA5E-A68AF05987C4}"/>
              </a:ext>
            </a:extLst>
          </p:cNvPr>
          <p:cNvSpPr>
            <a:spLocks noGrp="1"/>
          </p:cNvSpPr>
          <p:nvPr>
            <p:ph type="title"/>
          </p:nvPr>
        </p:nvSpPr>
        <p:spPr>
          <a:xfrm>
            <a:off x="199007" y="27774"/>
            <a:ext cx="10515600" cy="1325563"/>
          </a:xfrm>
        </p:spPr>
        <p:txBody>
          <a:bodyPr/>
          <a:lstStyle/>
          <a:p>
            <a:r>
              <a:rPr lang="en-US" dirty="0"/>
              <a:t>ETL Process:</a:t>
            </a:r>
          </a:p>
        </p:txBody>
      </p:sp>
      <p:sp>
        <p:nvSpPr>
          <p:cNvPr id="3" name="Content Placeholder 2">
            <a:extLst>
              <a:ext uri="{FF2B5EF4-FFF2-40B4-BE49-F238E27FC236}">
                <a16:creationId xmlns:a16="http://schemas.microsoft.com/office/drawing/2014/main" id="{056AA7DF-2A24-8D49-80E2-E2304496A02C}"/>
              </a:ext>
            </a:extLst>
          </p:cNvPr>
          <p:cNvSpPr>
            <a:spLocks noGrp="1"/>
          </p:cNvSpPr>
          <p:nvPr>
            <p:ph idx="1"/>
          </p:nvPr>
        </p:nvSpPr>
        <p:spPr>
          <a:xfrm>
            <a:off x="199007" y="1079901"/>
            <a:ext cx="11288697" cy="3980372"/>
          </a:xfrm>
        </p:spPr>
        <p:txBody>
          <a:bodyPr>
            <a:normAutofit lnSpcReduction="10000"/>
          </a:bodyPr>
          <a:lstStyle/>
          <a:p>
            <a:r>
              <a:rPr lang="en-US" dirty="0"/>
              <a:t>Loaded CSVs in </a:t>
            </a:r>
            <a:r>
              <a:rPr lang="en-US" dirty="0" err="1"/>
              <a:t>Jupyter</a:t>
            </a:r>
            <a:r>
              <a:rPr lang="en-US" dirty="0"/>
              <a:t> labs using Pandas to transform and combined data.</a:t>
            </a:r>
          </a:p>
          <a:p>
            <a:r>
              <a:rPr lang="en-US" dirty="0"/>
              <a:t>Using Python we developed three functioning Machine Learning programs to analyze unemployment and overdose data sets with the intent to predict future overdoses based on unemployment rate.</a:t>
            </a:r>
          </a:p>
          <a:p>
            <a:pPr lvl="1"/>
            <a:r>
              <a:rPr lang="en-US" dirty="0"/>
              <a:t>Heroin</a:t>
            </a:r>
          </a:p>
          <a:p>
            <a:pPr lvl="1"/>
            <a:r>
              <a:rPr lang="en-US" dirty="0"/>
              <a:t>Cocaine</a:t>
            </a:r>
          </a:p>
          <a:p>
            <a:pPr lvl="1"/>
            <a:r>
              <a:rPr lang="en-US" dirty="0"/>
              <a:t>Meth</a:t>
            </a:r>
          </a:p>
          <a:p>
            <a:pPr lvl="1"/>
            <a:endParaRPr lang="en-US" dirty="0"/>
          </a:p>
          <a:p>
            <a:r>
              <a:rPr lang="en-US" dirty="0"/>
              <a:t>Visualized the results through Tableau and published through Tableau Public.</a:t>
            </a:r>
          </a:p>
          <a:p>
            <a:endParaRPr lang="en-US" dirty="0"/>
          </a:p>
        </p:txBody>
      </p:sp>
      <p:pic>
        <p:nvPicPr>
          <p:cNvPr id="4" name="Picture 3">
            <a:extLst>
              <a:ext uri="{FF2B5EF4-FFF2-40B4-BE49-F238E27FC236}">
                <a16:creationId xmlns:a16="http://schemas.microsoft.com/office/drawing/2014/main" id="{CBB5DCA3-B5B2-4C44-882F-E69531CFFD44}"/>
              </a:ext>
            </a:extLst>
          </p:cNvPr>
          <p:cNvPicPr>
            <a:picLocks noChangeAspect="1"/>
          </p:cNvPicPr>
          <p:nvPr/>
        </p:nvPicPr>
        <p:blipFill>
          <a:blip r:embed="rId2"/>
          <a:stretch>
            <a:fillRect/>
          </a:stretch>
        </p:blipFill>
        <p:spPr>
          <a:xfrm>
            <a:off x="446041" y="5419594"/>
            <a:ext cx="1403377" cy="692806"/>
          </a:xfrm>
          <a:prstGeom prst="rect">
            <a:avLst/>
          </a:prstGeom>
        </p:spPr>
      </p:pic>
      <p:sp>
        <p:nvSpPr>
          <p:cNvPr id="5" name="Arrow: Right 4">
            <a:extLst>
              <a:ext uri="{FF2B5EF4-FFF2-40B4-BE49-F238E27FC236}">
                <a16:creationId xmlns:a16="http://schemas.microsoft.com/office/drawing/2014/main" id="{B0EFBFEA-F8F5-44F1-AEB7-6B240CA24C36}"/>
              </a:ext>
            </a:extLst>
          </p:cNvPr>
          <p:cNvSpPr/>
          <p:nvPr/>
        </p:nvSpPr>
        <p:spPr>
          <a:xfrm>
            <a:off x="2224714" y="5535956"/>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25EAC09-0F37-48B2-B74A-A369A612866C}"/>
              </a:ext>
            </a:extLst>
          </p:cNvPr>
          <p:cNvPicPr>
            <a:picLocks noChangeAspect="1"/>
          </p:cNvPicPr>
          <p:nvPr/>
        </p:nvPicPr>
        <p:blipFill>
          <a:blip r:embed="rId3"/>
          <a:stretch>
            <a:fillRect/>
          </a:stretch>
        </p:blipFill>
        <p:spPr>
          <a:xfrm>
            <a:off x="2812405" y="5337045"/>
            <a:ext cx="2226324" cy="699087"/>
          </a:xfrm>
          <a:prstGeom prst="rect">
            <a:avLst/>
          </a:prstGeom>
        </p:spPr>
      </p:pic>
      <p:sp>
        <p:nvSpPr>
          <p:cNvPr id="17" name="Arrow: Right 16">
            <a:extLst>
              <a:ext uri="{FF2B5EF4-FFF2-40B4-BE49-F238E27FC236}">
                <a16:creationId xmlns:a16="http://schemas.microsoft.com/office/drawing/2014/main" id="{4461209F-E158-44B7-B29B-B53684516D69}"/>
              </a:ext>
            </a:extLst>
          </p:cNvPr>
          <p:cNvSpPr/>
          <p:nvPr/>
        </p:nvSpPr>
        <p:spPr>
          <a:xfrm>
            <a:off x="5226291" y="5490045"/>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E45B269-235D-4615-8A68-267DA0CFD2C9}"/>
              </a:ext>
            </a:extLst>
          </p:cNvPr>
          <p:cNvSpPr/>
          <p:nvPr/>
        </p:nvSpPr>
        <p:spPr>
          <a:xfrm>
            <a:off x="8632231" y="5535956"/>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4A7D400-6BED-4384-8069-9EB0E33B23A9}"/>
              </a:ext>
            </a:extLst>
          </p:cNvPr>
          <p:cNvPicPr>
            <a:picLocks noChangeAspect="1"/>
          </p:cNvPicPr>
          <p:nvPr/>
        </p:nvPicPr>
        <p:blipFill>
          <a:blip r:embed="rId4"/>
          <a:stretch>
            <a:fillRect/>
          </a:stretch>
        </p:blipFill>
        <p:spPr>
          <a:xfrm>
            <a:off x="6130838" y="5050113"/>
            <a:ext cx="2333137" cy="1213231"/>
          </a:xfrm>
          <a:prstGeom prst="rect">
            <a:avLst/>
          </a:prstGeom>
        </p:spPr>
      </p:pic>
      <p:pic>
        <p:nvPicPr>
          <p:cNvPr id="9" name="Picture 8">
            <a:extLst>
              <a:ext uri="{FF2B5EF4-FFF2-40B4-BE49-F238E27FC236}">
                <a16:creationId xmlns:a16="http://schemas.microsoft.com/office/drawing/2014/main" id="{3EE1A7B9-4C9C-4336-94FA-E4B7EE66132B}"/>
              </a:ext>
            </a:extLst>
          </p:cNvPr>
          <p:cNvPicPr>
            <a:picLocks noChangeAspect="1"/>
          </p:cNvPicPr>
          <p:nvPr/>
        </p:nvPicPr>
        <p:blipFill>
          <a:blip r:embed="rId5"/>
          <a:stretch>
            <a:fillRect/>
          </a:stretch>
        </p:blipFill>
        <p:spPr>
          <a:xfrm>
            <a:off x="9540941" y="5060273"/>
            <a:ext cx="2161275" cy="1252631"/>
          </a:xfrm>
          <a:prstGeom prst="rect">
            <a:avLst/>
          </a:prstGeom>
        </p:spPr>
      </p:pic>
    </p:spTree>
    <p:extLst>
      <p:ext uri="{BB962C8B-B14F-4D97-AF65-F5344CB8AC3E}">
        <p14:creationId xmlns:p14="http://schemas.microsoft.com/office/powerpoint/2010/main" val="353340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4898-B3E2-974D-8785-F5A66E0DD74A}"/>
              </a:ext>
            </a:extLst>
          </p:cNvPr>
          <p:cNvSpPr>
            <a:spLocks noGrp="1"/>
          </p:cNvSpPr>
          <p:nvPr>
            <p:ph type="title"/>
          </p:nvPr>
        </p:nvSpPr>
        <p:spPr>
          <a:xfrm>
            <a:off x="41860" y="-15666"/>
            <a:ext cx="10515600" cy="1325563"/>
          </a:xfrm>
        </p:spPr>
        <p:txBody>
          <a:bodyPr/>
          <a:lstStyle/>
          <a:p>
            <a:r>
              <a:rPr lang="en-US" dirty="0"/>
              <a:t>Machine Learning Process</a:t>
            </a:r>
          </a:p>
        </p:txBody>
      </p:sp>
      <p:sp>
        <p:nvSpPr>
          <p:cNvPr id="3" name="Content Placeholder 2">
            <a:extLst>
              <a:ext uri="{FF2B5EF4-FFF2-40B4-BE49-F238E27FC236}">
                <a16:creationId xmlns:a16="http://schemas.microsoft.com/office/drawing/2014/main" id="{AF809537-738F-B54F-87EA-5ED005A25FF2}"/>
              </a:ext>
            </a:extLst>
          </p:cNvPr>
          <p:cNvSpPr>
            <a:spLocks noGrp="1"/>
          </p:cNvSpPr>
          <p:nvPr>
            <p:ph idx="1"/>
          </p:nvPr>
        </p:nvSpPr>
        <p:spPr>
          <a:xfrm>
            <a:off x="168120" y="1216183"/>
            <a:ext cx="5944340" cy="5175049"/>
          </a:xfrm>
        </p:spPr>
        <p:txBody>
          <a:bodyPr/>
          <a:lstStyle/>
          <a:p>
            <a:r>
              <a:rPr lang="en-US" dirty="0"/>
              <a:t>Import and transform CSV Data.</a:t>
            </a:r>
          </a:p>
          <a:p>
            <a:endParaRPr lang="en-US" dirty="0"/>
          </a:p>
          <a:p>
            <a:r>
              <a:rPr lang="en-US" dirty="0"/>
              <a:t>Split training data and testing data.</a:t>
            </a:r>
          </a:p>
          <a:p>
            <a:endParaRPr lang="en-US" dirty="0"/>
          </a:p>
          <a:p>
            <a:r>
              <a:rPr lang="en-US" dirty="0"/>
              <a:t>Scaling Data, creating models and building layers. Compile and fit the model</a:t>
            </a:r>
          </a:p>
          <a:p>
            <a:pPr lvl="1"/>
            <a:r>
              <a:rPr lang="en-US" dirty="0"/>
              <a:t>Optimizer – “</a:t>
            </a:r>
            <a:r>
              <a:rPr lang="en-US" dirty="0" err="1"/>
              <a:t>adam</a:t>
            </a:r>
            <a:r>
              <a:rPr lang="en-US" dirty="0"/>
              <a:t>”</a:t>
            </a:r>
          </a:p>
          <a:p>
            <a:pPr lvl="1"/>
            <a:r>
              <a:rPr lang="en-US" dirty="0"/>
              <a:t>Loss – “categorical </a:t>
            </a:r>
            <a:r>
              <a:rPr lang="en-US" dirty="0" err="1"/>
              <a:t>corssentropy</a:t>
            </a:r>
            <a:r>
              <a:rPr lang="en-US" dirty="0"/>
              <a:t>”</a:t>
            </a:r>
          </a:p>
          <a:p>
            <a:pPr lvl="1"/>
            <a:endParaRPr lang="en-US" dirty="0"/>
          </a:p>
          <a:p>
            <a:r>
              <a:rPr lang="en-US" dirty="0"/>
              <a:t>Training Epochs - 60</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FF529B37-55CC-4E00-901A-BCBE3A5B285C}"/>
              </a:ext>
            </a:extLst>
          </p:cNvPr>
          <p:cNvPicPr>
            <a:picLocks noChangeAspect="1"/>
          </p:cNvPicPr>
          <p:nvPr/>
        </p:nvPicPr>
        <p:blipFill>
          <a:blip r:embed="rId2"/>
          <a:stretch>
            <a:fillRect/>
          </a:stretch>
        </p:blipFill>
        <p:spPr>
          <a:xfrm>
            <a:off x="6187738" y="178694"/>
            <a:ext cx="3105482" cy="2074979"/>
          </a:xfrm>
          <a:prstGeom prst="rect">
            <a:avLst/>
          </a:prstGeom>
        </p:spPr>
      </p:pic>
      <p:pic>
        <p:nvPicPr>
          <p:cNvPr id="9" name="Picture 8">
            <a:extLst>
              <a:ext uri="{FF2B5EF4-FFF2-40B4-BE49-F238E27FC236}">
                <a16:creationId xmlns:a16="http://schemas.microsoft.com/office/drawing/2014/main" id="{0048AC2D-211F-43FE-81F9-4D4BCB62BF97}"/>
              </a:ext>
            </a:extLst>
          </p:cNvPr>
          <p:cNvPicPr>
            <a:picLocks noChangeAspect="1"/>
          </p:cNvPicPr>
          <p:nvPr/>
        </p:nvPicPr>
        <p:blipFill>
          <a:blip r:embed="rId3"/>
          <a:stretch>
            <a:fillRect/>
          </a:stretch>
        </p:blipFill>
        <p:spPr>
          <a:xfrm>
            <a:off x="6187737" y="2225558"/>
            <a:ext cx="3105482" cy="2969165"/>
          </a:xfrm>
          <a:prstGeom prst="rect">
            <a:avLst/>
          </a:prstGeom>
        </p:spPr>
      </p:pic>
      <p:pic>
        <p:nvPicPr>
          <p:cNvPr id="10" name="Picture 9">
            <a:extLst>
              <a:ext uri="{FF2B5EF4-FFF2-40B4-BE49-F238E27FC236}">
                <a16:creationId xmlns:a16="http://schemas.microsoft.com/office/drawing/2014/main" id="{9BEEB0DC-9423-44FF-BE44-487F840D3FE5}"/>
              </a:ext>
            </a:extLst>
          </p:cNvPr>
          <p:cNvPicPr>
            <a:picLocks noChangeAspect="1"/>
          </p:cNvPicPr>
          <p:nvPr/>
        </p:nvPicPr>
        <p:blipFill>
          <a:blip r:embed="rId4"/>
          <a:stretch>
            <a:fillRect/>
          </a:stretch>
        </p:blipFill>
        <p:spPr>
          <a:xfrm>
            <a:off x="9280495" y="178694"/>
            <a:ext cx="2869645" cy="3488142"/>
          </a:xfrm>
          <a:prstGeom prst="rect">
            <a:avLst/>
          </a:prstGeom>
        </p:spPr>
      </p:pic>
      <p:pic>
        <p:nvPicPr>
          <p:cNvPr id="11" name="Picture 10">
            <a:extLst>
              <a:ext uri="{FF2B5EF4-FFF2-40B4-BE49-F238E27FC236}">
                <a16:creationId xmlns:a16="http://schemas.microsoft.com/office/drawing/2014/main" id="{69E14714-E61A-45E5-A9D8-CF046894ECF2}"/>
              </a:ext>
            </a:extLst>
          </p:cNvPr>
          <p:cNvPicPr>
            <a:picLocks noChangeAspect="1"/>
          </p:cNvPicPr>
          <p:nvPr/>
        </p:nvPicPr>
        <p:blipFill>
          <a:blip r:embed="rId5"/>
          <a:stretch>
            <a:fillRect/>
          </a:stretch>
        </p:blipFill>
        <p:spPr>
          <a:xfrm>
            <a:off x="9280494" y="3628474"/>
            <a:ext cx="2879866" cy="2969165"/>
          </a:xfrm>
          <a:prstGeom prst="rect">
            <a:avLst/>
          </a:prstGeom>
        </p:spPr>
      </p:pic>
    </p:spTree>
    <p:extLst>
      <p:ext uri="{BB962C8B-B14F-4D97-AF65-F5344CB8AC3E}">
        <p14:creationId xmlns:p14="http://schemas.microsoft.com/office/powerpoint/2010/main" val="298151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4898-B3E2-974D-8785-F5A66E0DD74A}"/>
              </a:ext>
            </a:extLst>
          </p:cNvPr>
          <p:cNvSpPr>
            <a:spLocks noGrp="1"/>
          </p:cNvSpPr>
          <p:nvPr>
            <p:ph type="title"/>
          </p:nvPr>
        </p:nvSpPr>
        <p:spPr>
          <a:xfrm>
            <a:off x="41860" y="-15666"/>
            <a:ext cx="10515600" cy="1325563"/>
          </a:xfrm>
        </p:spPr>
        <p:txBody>
          <a:bodyPr/>
          <a:lstStyle/>
          <a:p>
            <a:r>
              <a:rPr lang="en-US" dirty="0"/>
              <a:t>Machine Learning Process</a:t>
            </a:r>
          </a:p>
        </p:txBody>
      </p:sp>
      <p:sp>
        <p:nvSpPr>
          <p:cNvPr id="3" name="Content Placeholder 2">
            <a:extLst>
              <a:ext uri="{FF2B5EF4-FFF2-40B4-BE49-F238E27FC236}">
                <a16:creationId xmlns:a16="http://schemas.microsoft.com/office/drawing/2014/main" id="{AF809537-738F-B54F-87EA-5ED005A25FF2}"/>
              </a:ext>
            </a:extLst>
          </p:cNvPr>
          <p:cNvSpPr>
            <a:spLocks noGrp="1"/>
          </p:cNvSpPr>
          <p:nvPr>
            <p:ph idx="1"/>
          </p:nvPr>
        </p:nvSpPr>
        <p:spPr>
          <a:xfrm>
            <a:off x="168120" y="1216183"/>
            <a:ext cx="5944340" cy="5175049"/>
          </a:xfrm>
        </p:spPr>
        <p:txBody>
          <a:bodyPr>
            <a:normAutofit lnSpcReduction="10000"/>
          </a:bodyPr>
          <a:lstStyle/>
          <a:p>
            <a:r>
              <a:rPr lang="en-US" dirty="0"/>
              <a:t>Results.</a:t>
            </a:r>
          </a:p>
          <a:p>
            <a:endParaRPr lang="en-US" dirty="0"/>
          </a:p>
          <a:p>
            <a:r>
              <a:rPr lang="en-US" dirty="0"/>
              <a:t>Heroin</a:t>
            </a:r>
          </a:p>
          <a:p>
            <a:pPr lvl="1"/>
            <a:r>
              <a:rPr lang="en-US" dirty="0"/>
              <a:t>Loss – 6.03</a:t>
            </a:r>
          </a:p>
          <a:p>
            <a:pPr lvl="1"/>
            <a:r>
              <a:rPr lang="en-US" dirty="0"/>
              <a:t>Accuracy 0.290</a:t>
            </a:r>
          </a:p>
          <a:p>
            <a:pPr lvl="1"/>
            <a:endParaRPr lang="en-US" dirty="0"/>
          </a:p>
          <a:p>
            <a:r>
              <a:rPr lang="en-US" dirty="0"/>
              <a:t>Cocaine</a:t>
            </a:r>
          </a:p>
          <a:p>
            <a:pPr lvl="1"/>
            <a:r>
              <a:rPr lang="en-US" dirty="0"/>
              <a:t>Loss – 6.92</a:t>
            </a:r>
          </a:p>
          <a:p>
            <a:pPr lvl="1"/>
            <a:r>
              <a:rPr lang="en-US" dirty="0"/>
              <a:t>Accuracy 0.186</a:t>
            </a:r>
          </a:p>
          <a:p>
            <a:pPr lvl="1"/>
            <a:endParaRPr lang="en-US" dirty="0"/>
          </a:p>
          <a:p>
            <a:r>
              <a:rPr lang="en-US" dirty="0"/>
              <a:t>Meth</a:t>
            </a:r>
          </a:p>
          <a:p>
            <a:pPr lvl="1"/>
            <a:r>
              <a:rPr lang="en-US" dirty="0"/>
              <a:t>Loss – 4.14</a:t>
            </a:r>
          </a:p>
          <a:p>
            <a:pPr lvl="1"/>
            <a:r>
              <a:rPr lang="en-US" dirty="0"/>
              <a:t>Accuracy 0.266</a:t>
            </a:r>
          </a:p>
          <a:p>
            <a:endParaRPr lang="en-US" dirty="0"/>
          </a:p>
          <a:p>
            <a:pPr marL="457200" lvl="1" indent="0">
              <a:buNone/>
            </a:pPr>
            <a:endParaRPr lang="en-US" dirty="0"/>
          </a:p>
          <a:p>
            <a:endParaRPr lang="en-US" dirty="0"/>
          </a:p>
          <a:p>
            <a:endParaRPr lang="en-US" dirty="0"/>
          </a:p>
          <a:p>
            <a:pPr lvl="1"/>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FF529B37-55CC-4E00-901A-BCBE3A5B285C}"/>
              </a:ext>
            </a:extLst>
          </p:cNvPr>
          <p:cNvPicPr>
            <a:picLocks noChangeAspect="1"/>
          </p:cNvPicPr>
          <p:nvPr/>
        </p:nvPicPr>
        <p:blipFill>
          <a:blip r:embed="rId2"/>
          <a:stretch>
            <a:fillRect/>
          </a:stretch>
        </p:blipFill>
        <p:spPr>
          <a:xfrm>
            <a:off x="6187738" y="178694"/>
            <a:ext cx="3105482" cy="2074979"/>
          </a:xfrm>
          <a:prstGeom prst="rect">
            <a:avLst/>
          </a:prstGeom>
        </p:spPr>
      </p:pic>
      <p:pic>
        <p:nvPicPr>
          <p:cNvPr id="9" name="Picture 8">
            <a:extLst>
              <a:ext uri="{FF2B5EF4-FFF2-40B4-BE49-F238E27FC236}">
                <a16:creationId xmlns:a16="http://schemas.microsoft.com/office/drawing/2014/main" id="{0048AC2D-211F-43FE-81F9-4D4BCB62BF97}"/>
              </a:ext>
            </a:extLst>
          </p:cNvPr>
          <p:cNvPicPr>
            <a:picLocks noChangeAspect="1"/>
          </p:cNvPicPr>
          <p:nvPr/>
        </p:nvPicPr>
        <p:blipFill>
          <a:blip r:embed="rId3"/>
          <a:stretch>
            <a:fillRect/>
          </a:stretch>
        </p:blipFill>
        <p:spPr>
          <a:xfrm>
            <a:off x="6187737" y="2225558"/>
            <a:ext cx="3105482" cy="2969165"/>
          </a:xfrm>
          <a:prstGeom prst="rect">
            <a:avLst/>
          </a:prstGeom>
        </p:spPr>
      </p:pic>
      <p:pic>
        <p:nvPicPr>
          <p:cNvPr id="10" name="Picture 9">
            <a:extLst>
              <a:ext uri="{FF2B5EF4-FFF2-40B4-BE49-F238E27FC236}">
                <a16:creationId xmlns:a16="http://schemas.microsoft.com/office/drawing/2014/main" id="{9BEEB0DC-9423-44FF-BE44-487F840D3FE5}"/>
              </a:ext>
            </a:extLst>
          </p:cNvPr>
          <p:cNvPicPr>
            <a:picLocks noChangeAspect="1"/>
          </p:cNvPicPr>
          <p:nvPr/>
        </p:nvPicPr>
        <p:blipFill>
          <a:blip r:embed="rId4"/>
          <a:stretch>
            <a:fillRect/>
          </a:stretch>
        </p:blipFill>
        <p:spPr>
          <a:xfrm>
            <a:off x="9280495" y="178694"/>
            <a:ext cx="2869645" cy="3488142"/>
          </a:xfrm>
          <a:prstGeom prst="rect">
            <a:avLst/>
          </a:prstGeom>
        </p:spPr>
      </p:pic>
      <p:pic>
        <p:nvPicPr>
          <p:cNvPr id="11" name="Picture 10">
            <a:extLst>
              <a:ext uri="{FF2B5EF4-FFF2-40B4-BE49-F238E27FC236}">
                <a16:creationId xmlns:a16="http://schemas.microsoft.com/office/drawing/2014/main" id="{69E14714-E61A-45E5-A9D8-CF046894ECF2}"/>
              </a:ext>
            </a:extLst>
          </p:cNvPr>
          <p:cNvPicPr>
            <a:picLocks noChangeAspect="1"/>
          </p:cNvPicPr>
          <p:nvPr/>
        </p:nvPicPr>
        <p:blipFill>
          <a:blip r:embed="rId5"/>
          <a:stretch>
            <a:fillRect/>
          </a:stretch>
        </p:blipFill>
        <p:spPr>
          <a:xfrm>
            <a:off x="9280494" y="3628474"/>
            <a:ext cx="2879866" cy="2969165"/>
          </a:xfrm>
          <a:prstGeom prst="rect">
            <a:avLst/>
          </a:prstGeom>
        </p:spPr>
      </p:pic>
    </p:spTree>
    <p:extLst>
      <p:ext uri="{BB962C8B-B14F-4D97-AF65-F5344CB8AC3E}">
        <p14:creationId xmlns:p14="http://schemas.microsoft.com/office/powerpoint/2010/main" val="107714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0712-D9A6-445E-B117-A52522D2C329}"/>
              </a:ext>
            </a:extLst>
          </p:cNvPr>
          <p:cNvSpPr>
            <a:spLocks noGrp="1"/>
          </p:cNvSpPr>
          <p:nvPr>
            <p:ph type="title"/>
          </p:nvPr>
        </p:nvSpPr>
        <p:spPr>
          <a:xfrm>
            <a:off x="181252" y="205327"/>
            <a:ext cx="10515600" cy="1325563"/>
          </a:xfrm>
        </p:spPr>
        <p:txBody>
          <a:bodyPr/>
          <a:lstStyle/>
          <a:p>
            <a:r>
              <a:rPr lang="en-US" dirty="0"/>
              <a:t>Conclusions &amp; Observations </a:t>
            </a:r>
          </a:p>
        </p:txBody>
      </p:sp>
      <p:sp>
        <p:nvSpPr>
          <p:cNvPr id="3" name="Content Placeholder 2">
            <a:extLst>
              <a:ext uri="{FF2B5EF4-FFF2-40B4-BE49-F238E27FC236}">
                <a16:creationId xmlns:a16="http://schemas.microsoft.com/office/drawing/2014/main" id="{7729D325-C491-422C-825E-255EFC0CB7B4}"/>
              </a:ext>
            </a:extLst>
          </p:cNvPr>
          <p:cNvSpPr>
            <a:spLocks noGrp="1"/>
          </p:cNvSpPr>
          <p:nvPr>
            <p:ph idx="1"/>
          </p:nvPr>
        </p:nvSpPr>
        <p:spPr>
          <a:xfrm>
            <a:off x="181252" y="1530890"/>
            <a:ext cx="9539797" cy="4610686"/>
          </a:xfrm>
        </p:spPr>
        <p:txBody>
          <a:bodyPr>
            <a:normAutofit fontScale="85000" lnSpcReduction="20000"/>
          </a:bodyPr>
          <a:lstStyle/>
          <a:p>
            <a:r>
              <a:rPr lang="en-US" dirty="0"/>
              <a:t>Some States showed declines in OD Rates when Unemployment rates decreased.</a:t>
            </a:r>
          </a:p>
          <a:p>
            <a:r>
              <a:rPr lang="en-US" dirty="0"/>
              <a:t>Majority of OD occurred were Non-Heroin based Opioids including synthetics.</a:t>
            </a:r>
          </a:p>
          <a:p>
            <a:r>
              <a:rPr lang="en-US" dirty="0"/>
              <a:t>Majority of States showed decreased in OD Death Rates while some states maintained OD Rates without death. Although we cannot prove this we believe the more wide spread use of products like Narcan may have helped save OD patients in some states.</a:t>
            </a:r>
          </a:p>
          <a:p>
            <a:r>
              <a:rPr lang="en-US" dirty="0"/>
              <a:t>Majority of people surveyed did not list drugs or drinking as their primary response to stress factors. </a:t>
            </a:r>
          </a:p>
          <a:p>
            <a:endParaRPr lang="en-US" dirty="0"/>
          </a:p>
          <a:p>
            <a:pPr marL="0" indent="0">
              <a:buNone/>
            </a:pPr>
            <a:r>
              <a:rPr lang="en-US" dirty="0"/>
              <a:t>Issues:</a:t>
            </a:r>
          </a:p>
          <a:p>
            <a:r>
              <a:rPr lang="en-US" dirty="0"/>
              <a:t>State data for OD Rates is spotty with some records by states not recording for some or all years.</a:t>
            </a:r>
          </a:p>
          <a:p>
            <a:endParaRPr lang="en-US" dirty="0"/>
          </a:p>
        </p:txBody>
      </p:sp>
    </p:spTree>
    <p:extLst>
      <p:ext uri="{BB962C8B-B14F-4D97-AF65-F5344CB8AC3E}">
        <p14:creationId xmlns:p14="http://schemas.microsoft.com/office/powerpoint/2010/main" val="28371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2F775-5CE7-4544-9C53-533039C22B64}"/>
              </a:ext>
            </a:extLst>
          </p:cNvPr>
          <p:cNvSpPr>
            <a:spLocks noGrp="1"/>
          </p:cNvSpPr>
          <p:nvPr>
            <p:ph idx="1"/>
          </p:nvPr>
        </p:nvSpPr>
        <p:spPr>
          <a:xfrm>
            <a:off x="838200" y="2697584"/>
            <a:ext cx="10515600" cy="1462832"/>
          </a:xfrm>
        </p:spPr>
        <p:txBody>
          <a:bodyPr>
            <a:normAutofit/>
          </a:bodyPr>
          <a:lstStyle/>
          <a:p>
            <a:pPr marL="0" indent="0" algn="ctr">
              <a:buNone/>
            </a:pPr>
            <a:r>
              <a:rPr lang="en-US" sz="7200" dirty="0"/>
              <a:t>Visualization Live Share</a:t>
            </a:r>
          </a:p>
        </p:txBody>
      </p:sp>
    </p:spTree>
    <p:extLst>
      <p:ext uri="{BB962C8B-B14F-4D97-AF65-F5344CB8AC3E}">
        <p14:creationId xmlns:p14="http://schemas.microsoft.com/office/powerpoint/2010/main" val="1679480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412</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DRUG DELIVERANCE</vt:lpstr>
      <vt:lpstr>Functional Proposal</vt:lpstr>
      <vt:lpstr>Source Data</vt:lpstr>
      <vt:lpstr>ETL Process:</vt:lpstr>
      <vt:lpstr>Machine Learning Process</vt:lpstr>
      <vt:lpstr>Machine Learning Process</vt:lpstr>
      <vt:lpstr>Conclusions &amp; Observations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DRUGDASH</dc:title>
  <dc:creator>Tim Scott Tallent</dc:creator>
  <cp:lastModifiedBy>Brad Barrett</cp:lastModifiedBy>
  <cp:revision>22</cp:revision>
  <dcterms:created xsi:type="dcterms:W3CDTF">2020-10-09T00:08:16Z</dcterms:created>
  <dcterms:modified xsi:type="dcterms:W3CDTF">2020-11-13T01:10:15Z</dcterms:modified>
</cp:coreProperties>
</file>