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5"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F5"/>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11/14/20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11/14/20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99000">
                <a:schemeClr val="bg1">
                  <a:alpha val="0"/>
                </a:schemeClr>
              </a:gs>
              <a:gs pos="26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6781900" y="1191763"/>
            <a:ext cx="5556729" cy="2387600"/>
          </a:xfrm>
        </p:spPr>
        <p:txBody>
          <a:bodyPr>
            <a:normAutofit fontScale="90000"/>
          </a:bodyPr>
          <a:lstStyle/>
          <a:p>
            <a:r>
              <a:rPr lang="en-US" b="1" dirty="0">
                <a:solidFill>
                  <a:srgbClr val="DE0204"/>
                </a:solidFill>
                <a:latin typeface="Arial" panose="020B0604020202020204" pitchFamily="34" charset="0"/>
                <a:cs typeface="Arial" panose="020B0604020202020204" pitchFamily="34" charset="0"/>
              </a:rPr>
              <a:t>DRUG</a:t>
            </a:r>
            <a:br>
              <a:rPr lang="en-US" b="1" dirty="0">
                <a:solidFill>
                  <a:srgbClr val="DE0204"/>
                </a:solidFill>
                <a:latin typeface="Arial" panose="020B0604020202020204" pitchFamily="34" charset="0"/>
                <a:cs typeface="Arial" panose="020B0604020202020204" pitchFamily="34" charset="0"/>
              </a:rPr>
            </a:br>
            <a:r>
              <a:rPr lang="en-US" b="1" dirty="0">
                <a:solidFill>
                  <a:srgbClr val="DE0204"/>
                </a:solidFill>
                <a:latin typeface="Arial" panose="020B0604020202020204" pitchFamily="34" charset="0"/>
                <a:cs typeface="Arial" panose="020B0604020202020204" pitchFamily="34" charset="0"/>
              </a:rPr>
              <a:t>DELIVERANCE</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pic>
        <p:nvPicPr>
          <p:cNvPr id="7" name="Picture 6">
            <a:extLst>
              <a:ext uri="{FF2B5EF4-FFF2-40B4-BE49-F238E27FC236}">
                <a16:creationId xmlns:a16="http://schemas.microsoft.com/office/drawing/2014/main" id="{3E51E9E8-D6FE-48AA-9358-F49F3805D1F7}"/>
              </a:ext>
            </a:extLst>
          </p:cNvPr>
          <p:cNvPicPr>
            <a:picLocks noChangeAspect="1"/>
          </p:cNvPicPr>
          <p:nvPr/>
        </p:nvPicPr>
        <p:blipFill>
          <a:blip r:embed="rId2">
            <a:alphaModFix/>
          </a:blip>
          <a:stretch>
            <a:fillRect/>
          </a:stretch>
        </p:blipFill>
        <p:spPr>
          <a:xfrm>
            <a:off x="0" y="-62144"/>
            <a:ext cx="6928528" cy="3897297"/>
          </a:xfrm>
          <a:prstGeom prst="rect">
            <a:avLst/>
          </a:prstGeom>
          <a:solidFill>
            <a:schemeClr val="accent1"/>
          </a:solidFill>
          <a:ln>
            <a:gradFill>
              <a:gsLst>
                <a:gs pos="0">
                  <a:schemeClr val="accent1">
                    <a:lumMod val="5000"/>
                    <a:lumOff val="95000"/>
                  </a:schemeClr>
                </a:gs>
                <a:gs pos="74000">
                  <a:schemeClr val="accent1">
                    <a:lumMod val="45000"/>
                    <a:lumOff val="55000"/>
                  </a:schemeClr>
                </a:gs>
                <a:gs pos="82000">
                  <a:schemeClr val="accent1">
                    <a:lumMod val="0"/>
                    <a:lumOff val="100000"/>
                  </a:schemeClr>
                </a:gs>
                <a:gs pos="99000">
                  <a:schemeClr val="accent1">
                    <a:lumMod val="30000"/>
                    <a:lumOff val="70000"/>
                  </a:schemeClr>
                </a:gs>
              </a:gsLst>
              <a:lin ang="5400000" scaled="1"/>
            </a:gradFill>
          </a:ln>
        </p:spPr>
      </p:pic>
      <p:pic>
        <p:nvPicPr>
          <p:cNvPr id="4" name="Picture 3">
            <a:extLst>
              <a:ext uri="{FF2B5EF4-FFF2-40B4-BE49-F238E27FC236}">
                <a16:creationId xmlns:a16="http://schemas.microsoft.com/office/drawing/2014/main" id="{385B21E4-E6E8-4720-86E7-BFDA33959CE0}"/>
              </a:ext>
            </a:extLst>
          </p:cNvPr>
          <p:cNvPicPr>
            <a:picLocks noChangeAspect="1"/>
          </p:cNvPicPr>
          <p:nvPr/>
        </p:nvPicPr>
        <p:blipFill>
          <a:blip r:embed="rId3"/>
          <a:stretch>
            <a:fillRect/>
          </a:stretch>
        </p:blipFill>
        <p:spPr>
          <a:xfrm>
            <a:off x="1" y="3252075"/>
            <a:ext cx="6928528" cy="3605925"/>
          </a:xfrm>
          <a:prstGeom prst="rect">
            <a:avLst/>
          </a:prstGeom>
          <a:gradFill>
            <a:gsLst>
              <a:gs pos="0">
                <a:schemeClr val="accent1">
                  <a:lumMod val="5000"/>
                  <a:lumOff val="95000"/>
                </a:schemeClr>
              </a:gs>
              <a:gs pos="0">
                <a:schemeClr val="tx1">
                  <a:alpha val="0"/>
                </a:schemeClr>
              </a:gs>
              <a:gs pos="58000">
                <a:schemeClr val="accent1">
                  <a:lumMod val="0"/>
                  <a:lumOff val="100000"/>
                </a:schemeClr>
              </a:gs>
              <a:gs pos="54000">
                <a:schemeClr val="accent1">
                  <a:lumMod val="30000"/>
                  <a:lumOff val="70000"/>
                </a:schemeClr>
              </a:gs>
            </a:gsLst>
            <a:lin ang="5400000" scaled="1"/>
          </a:gradFill>
          <a:ln>
            <a:gradFill flip="none" rotWithShape="1">
              <a:gsLst>
                <a:gs pos="0">
                  <a:schemeClr val="accent1">
                    <a:lumMod val="5000"/>
                    <a:lumOff val="95000"/>
                  </a:schemeClr>
                </a:gs>
                <a:gs pos="73000">
                  <a:schemeClr val="accent1">
                    <a:lumMod val="45000"/>
                    <a:lumOff val="55000"/>
                    <a:alpha val="0"/>
                  </a:schemeClr>
                </a:gs>
                <a:gs pos="83000">
                  <a:schemeClr val="accent1">
                    <a:lumMod val="45000"/>
                    <a:lumOff val="55000"/>
                  </a:schemeClr>
                </a:gs>
                <a:gs pos="99000">
                  <a:schemeClr val="accent1">
                    <a:lumMod val="0"/>
                    <a:lumOff val="100000"/>
                  </a:schemeClr>
                </a:gs>
              </a:gsLst>
              <a:lin ang="18900000" scaled="1"/>
              <a:tileRect/>
            </a:gradFill>
          </a:ln>
        </p:spPr>
      </p:pic>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a:t>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388451"/>
            <a:ext cx="11208798" cy="5049293"/>
          </a:xfrm>
        </p:spPr>
        <p:txBody>
          <a:bodyPr>
            <a:normAutofit fontScale="92500"/>
          </a:bodyPr>
          <a:lstStyle/>
          <a:p>
            <a:r>
              <a:rPr lang="en-US" dirty="0"/>
              <a:t>Building on Project Two, </a:t>
            </a:r>
            <a:r>
              <a:rPr lang="en-US" dirty="0" err="1"/>
              <a:t>DrugDash</a:t>
            </a:r>
            <a:r>
              <a:rPr lang="en-US" dirty="0"/>
              <a:t> – where we explored how US unemployment rates impact US drug overdose; Drug Deliverance explores how machine learning can use insights derived from </a:t>
            </a:r>
            <a:r>
              <a:rPr lang="en-US" dirty="0" err="1"/>
              <a:t>DrugDash</a:t>
            </a:r>
            <a:r>
              <a:rPr lang="en-US" dirty="0"/>
              <a:t> to predict US overdoes rates.</a:t>
            </a:r>
          </a:p>
          <a:p>
            <a:endParaRPr lang="en-US" dirty="0"/>
          </a:p>
          <a:p>
            <a:r>
              <a:rPr lang="en-US" dirty="0"/>
              <a:t>Due to Covid-19 unemployment rates across the US have increased drastically. Although portions of the economy have begun to recover we sought to see if historical drug overdose and unemployment data could predict if the US would see a rise in overdoses. </a:t>
            </a:r>
          </a:p>
          <a:p>
            <a:pPr marL="0" indent="0">
              <a:buNone/>
            </a:pPr>
            <a:endParaRPr lang="en-US" dirty="0"/>
          </a:p>
          <a:p>
            <a:r>
              <a:rPr lang="en-US" dirty="0"/>
              <a:t>Expanding from </a:t>
            </a:r>
            <a:r>
              <a:rPr lang="en-US" dirty="0" err="1"/>
              <a:t>DrugDash</a:t>
            </a:r>
            <a:r>
              <a:rPr lang="en-US" dirty="0"/>
              <a:t> data which incorporated only year end data; we expanded our data set to monthly data points. These additional data points gave the group more source material to train our machine for better accuracy.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Using Python we developed three functioning Machine Learning programs to analyze unemployment and overdose data sets with the intent to predict future overdoses based on unemployment rate.</a:t>
            </a:r>
          </a:p>
          <a:p>
            <a:pPr lvl="1"/>
            <a:r>
              <a:rPr lang="en-US" dirty="0"/>
              <a:t>Heroin</a:t>
            </a:r>
          </a:p>
          <a:p>
            <a:pPr lvl="1"/>
            <a:r>
              <a:rPr lang="en-US" dirty="0"/>
              <a:t>Cocaine</a:t>
            </a:r>
          </a:p>
          <a:p>
            <a:pPr lvl="1"/>
            <a:r>
              <a:rPr lang="en-US" dirty="0"/>
              <a:t>Meth</a:t>
            </a:r>
          </a:p>
          <a:p>
            <a:pPr lvl="1"/>
            <a:endParaRPr lang="en-US" dirty="0"/>
          </a:p>
          <a:p>
            <a:r>
              <a:rPr lang="en-US" dirty="0"/>
              <a:t>Visualized the results through Tableau and published through Tableau Public.</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2"/>
          <a:stretch>
            <a:fillRect/>
          </a:stretch>
        </p:blipFill>
        <p:spPr>
          <a:xfrm>
            <a:off x="446041" y="5419594"/>
            <a:ext cx="1403377" cy="692806"/>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2224714"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3"/>
          <a:stretch>
            <a:fillRect/>
          </a:stretch>
        </p:blipFill>
        <p:spPr>
          <a:xfrm>
            <a:off x="2812405" y="5337045"/>
            <a:ext cx="2226324" cy="699087"/>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5226291" y="5490045"/>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8632231"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4A7D400-6BED-4384-8069-9EB0E33B23A9}"/>
              </a:ext>
            </a:extLst>
          </p:cNvPr>
          <p:cNvPicPr>
            <a:picLocks noChangeAspect="1"/>
          </p:cNvPicPr>
          <p:nvPr/>
        </p:nvPicPr>
        <p:blipFill>
          <a:blip r:embed="rId4"/>
          <a:stretch>
            <a:fillRect/>
          </a:stretch>
        </p:blipFill>
        <p:spPr>
          <a:xfrm>
            <a:off x="6130838" y="5050113"/>
            <a:ext cx="2333137" cy="1213231"/>
          </a:xfrm>
          <a:prstGeom prst="rect">
            <a:avLst/>
          </a:prstGeom>
        </p:spPr>
      </p:pic>
      <p:pic>
        <p:nvPicPr>
          <p:cNvPr id="9" name="Picture 8">
            <a:extLst>
              <a:ext uri="{FF2B5EF4-FFF2-40B4-BE49-F238E27FC236}">
                <a16:creationId xmlns:a16="http://schemas.microsoft.com/office/drawing/2014/main" id="{3EE1A7B9-4C9C-4336-94FA-E4B7EE66132B}"/>
              </a:ext>
            </a:extLst>
          </p:cNvPr>
          <p:cNvPicPr>
            <a:picLocks noChangeAspect="1"/>
          </p:cNvPicPr>
          <p:nvPr/>
        </p:nvPicPr>
        <p:blipFill>
          <a:blip r:embed="rId5"/>
          <a:stretch>
            <a:fillRect/>
          </a:stretch>
        </p:blipFill>
        <p:spPr>
          <a:xfrm>
            <a:off x="9540941" y="5060273"/>
            <a:ext cx="2161275" cy="1252631"/>
          </a:xfrm>
          <a:prstGeom prst="rect">
            <a:avLst/>
          </a:prstGeom>
        </p:spPr>
      </p:pic>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lstStyle/>
          <a:p>
            <a:r>
              <a:rPr lang="en-US" dirty="0"/>
              <a:t>Import and transform CSV Data.</a:t>
            </a:r>
          </a:p>
          <a:p>
            <a:endParaRPr lang="en-US" dirty="0"/>
          </a:p>
          <a:p>
            <a:r>
              <a:rPr lang="en-US" dirty="0"/>
              <a:t>Split training data and testing data.</a:t>
            </a:r>
          </a:p>
          <a:p>
            <a:endParaRPr lang="en-US" dirty="0"/>
          </a:p>
          <a:p>
            <a:r>
              <a:rPr lang="en-US" dirty="0"/>
              <a:t>Scaling Data, creating models and building layers. Compile and fit the model</a:t>
            </a:r>
          </a:p>
          <a:p>
            <a:pPr lvl="1"/>
            <a:r>
              <a:rPr lang="en-US" dirty="0"/>
              <a:t>Optimizer – “</a:t>
            </a:r>
            <a:r>
              <a:rPr lang="en-US" dirty="0" err="1"/>
              <a:t>adam</a:t>
            </a:r>
            <a:r>
              <a:rPr lang="en-US" dirty="0"/>
              <a:t>”</a:t>
            </a:r>
          </a:p>
          <a:p>
            <a:pPr lvl="1"/>
            <a:r>
              <a:rPr lang="en-US" dirty="0"/>
              <a:t>Loss – “categorical </a:t>
            </a:r>
            <a:r>
              <a:rPr lang="en-US" dirty="0" err="1"/>
              <a:t>corssentropy</a:t>
            </a:r>
            <a:r>
              <a:rPr lang="en-US" dirty="0"/>
              <a:t>”</a:t>
            </a:r>
          </a:p>
          <a:p>
            <a:pPr lvl="1"/>
            <a:endParaRPr lang="en-US" dirty="0"/>
          </a:p>
          <a:p>
            <a:r>
              <a:rPr lang="en-US" dirty="0"/>
              <a:t>Training Epochs - 60</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normAutofit lnSpcReduction="10000"/>
          </a:bodyPr>
          <a:lstStyle/>
          <a:p>
            <a:r>
              <a:rPr lang="en-US" dirty="0"/>
              <a:t>Results.</a:t>
            </a:r>
          </a:p>
          <a:p>
            <a:endParaRPr lang="en-US" dirty="0"/>
          </a:p>
          <a:p>
            <a:r>
              <a:rPr lang="en-US" dirty="0"/>
              <a:t>Heroin</a:t>
            </a:r>
          </a:p>
          <a:p>
            <a:pPr lvl="1"/>
            <a:r>
              <a:rPr lang="en-US" dirty="0"/>
              <a:t>Loss – 6.03</a:t>
            </a:r>
          </a:p>
          <a:p>
            <a:pPr lvl="1"/>
            <a:r>
              <a:rPr lang="en-US" dirty="0"/>
              <a:t>Accuracy 0.290</a:t>
            </a:r>
          </a:p>
          <a:p>
            <a:pPr lvl="1"/>
            <a:endParaRPr lang="en-US" dirty="0"/>
          </a:p>
          <a:p>
            <a:r>
              <a:rPr lang="en-US" dirty="0"/>
              <a:t>Cocaine</a:t>
            </a:r>
          </a:p>
          <a:p>
            <a:pPr lvl="1"/>
            <a:r>
              <a:rPr lang="en-US" dirty="0"/>
              <a:t>Loss – 6.92</a:t>
            </a:r>
          </a:p>
          <a:p>
            <a:pPr lvl="1"/>
            <a:r>
              <a:rPr lang="en-US" dirty="0"/>
              <a:t>Accuracy 0.186</a:t>
            </a:r>
          </a:p>
          <a:p>
            <a:pPr lvl="1"/>
            <a:endParaRPr lang="en-US" dirty="0"/>
          </a:p>
          <a:p>
            <a:r>
              <a:rPr lang="en-US" dirty="0"/>
              <a:t>Meth</a:t>
            </a:r>
          </a:p>
          <a:p>
            <a:pPr lvl="1"/>
            <a:r>
              <a:rPr lang="en-US" dirty="0"/>
              <a:t>Loss – 4.14</a:t>
            </a:r>
          </a:p>
          <a:p>
            <a:pPr lvl="1"/>
            <a:r>
              <a:rPr lang="en-US" dirty="0"/>
              <a:t>Accuracy 0.266</a:t>
            </a:r>
          </a:p>
          <a:p>
            <a:endParaRPr lang="en-US" dirty="0"/>
          </a:p>
          <a:p>
            <a:pPr marL="457200" lvl="1" indent="0">
              <a:buNone/>
            </a:pPr>
            <a:endParaRPr lang="en-US" dirty="0"/>
          </a:p>
          <a:p>
            <a:endParaRPr lang="en-US" dirty="0"/>
          </a:p>
          <a:p>
            <a:endParaRPr lang="en-US" dirty="0"/>
          </a:p>
          <a:p>
            <a:pPr lvl="1"/>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107714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85000" lnSpcReduction="20000"/>
          </a:bodyPr>
          <a:lstStyle/>
          <a:p>
            <a:r>
              <a:rPr lang="en-US" dirty="0"/>
              <a:t>Some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p:txBody>
      </p:sp>
    </p:spTree>
    <p:extLst>
      <p:ext uri="{BB962C8B-B14F-4D97-AF65-F5344CB8AC3E}">
        <p14:creationId xmlns:p14="http://schemas.microsoft.com/office/powerpoint/2010/main" val="2837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2F775-5CE7-4544-9C53-533039C22B64}"/>
              </a:ext>
            </a:extLst>
          </p:cNvPr>
          <p:cNvSpPr>
            <a:spLocks noGrp="1"/>
          </p:cNvSpPr>
          <p:nvPr>
            <p:ph idx="1"/>
          </p:nvPr>
        </p:nvSpPr>
        <p:spPr>
          <a:xfrm>
            <a:off x="838200" y="2697584"/>
            <a:ext cx="10515600" cy="1462832"/>
          </a:xfrm>
        </p:spPr>
        <p:txBody>
          <a:bodyPr>
            <a:normAutofit/>
          </a:bodyPr>
          <a:lstStyle/>
          <a:p>
            <a:pPr marL="0" indent="0" algn="ctr">
              <a:buNone/>
            </a:pPr>
            <a:r>
              <a:rPr lang="en-US" sz="7200" dirty="0"/>
              <a:t>Visualization Live Share</a:t>
            </a:r>
          </a:p>
        </p:txBody>
      </p:sp>
    </p:spTree>
    <p:extLst>
      <p:ext uri="{BB962C8B-B14F-4D97-AF65-F5344CB8AC3E}">
        <p14:creationId xmlns:p14="http://schemas.microsoft.com/office/powerpoint/2010/main" val="167948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8F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2AB5D-B6FD-D84C-8857-C329A3668DB3}"/>
              </a:ext>
            </a:extLst>
          </p:cNvPr>
          <p:cNvSpPr>
            <a:spLocks noGrp="1"/>
          </p:cNvSpPr>
          <p:nvPr>
            <p:ph idx="1"/>
          </p:nvPr>
        </p:nvSpPr>
        <p:spPr>
          <a:xfrm>
            <a:off x="6833287" y="4806778"/>
            <a:ext cx="4868562" cy="1451920"/>
          </a:xfrm>
        </p:spPr>
        <p:txBody>
          <a:bodyPr>
            <a:normAutofit fontScale="77500" lnSpcReduction="20000"/>
          </a:bodyPr>
          <a:lstStyle/>
          <a:p>
            <a:pPr marL="0" indent="0">
              <a:buNone/>
            </a:pPr>
            <a:r>
              <a:rPr lang="en-US" sz="9600" dirty="0"/>
              <a:t>Questions?</a:t>
            </a:r>
          </a:p>
        </p:txBody>
      </p:sp>
      <p:pic>
        <p:nvPicPr>
          <p:cNvPr id="6" name="Picture 5">
            <a:extLst>
              <a:ext uri="{FF2B5EF4-FFF2-40B4-BE49-F238E27FC236}">
                <a16:creationId xmlns:a16="http://schemas.microsoft.com/office/drawing/2014/main" id="{C9DE3CC0-6A7C-924F-84B0-E2C67B5B5415}"/>
              </a:ext>
            </a:extLst>
          </p:cNvPr>
          <p:cNvPicPr>
            <a:picLocks noChangeAspect="1"/>
          </p:cNvPicPr>
          <p:nvPr/>
        </p:nvPicPr>
        <p:blipFill>
          <a:blip r:embed="rId2"/>
          <a:stretch>
            <a:fillRect/>
          </a:stretch>
        </p:blipFill>
        <p:spPr>
          <a:xfrm>
            <a:off x="490151" y="390970"/>
            <a:ext cx="5928156" cy="5141768"/>
          </a:xfrm>
          <a:prstGeom prst="rect">
            <a:avLst/>
          </a:prstGeom>
        </p:spPr>
      </p:pic>
    </p:spTree>
    <p:extLst>
      <p:ext uri="{BB962C8B-B14F-4D97-AF65-F5344CB8AC3E}">
        <p14:creationId xmlns:p14="http://schemas.microsoft.com/office/powerpoint/2010/main" val="44852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414</Words>
  <Application>Microsoft Macintosh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DRUG DELIVERANCE</vt:lpstr>
      <vt:lpstr>Functional Proposal</vt:lpstr>
      <vt:lpstr>Source Data</vt:lpstr>
      <vt:lpstr>ETL Process:</vt:lpstr>
      <vt:lpstr>Machine Learning Process</vt:lpstr>
      <vt:lpstr>Machine Learning Process</vt:lpstr>
      <vt:lpstr>Conclusions &amp; Observations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Tim Scott Tallent</cp:lastModifiedBy>
  <cp:revision>24</cp:revision>
  <dcterms:created xsi:type="dcterms:W3CDTF">2020-10-09T00:08:16Z</dcterms:created>
  <dcterms:modified xsi:type="dcterms:W3CDTF">2020-11-14T14:06:13Z</dcterms:modified>
</cp:coreProperties>
</file>