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59" r:id="rId4"/>
    <p:sldId id="266" r:id="rId5"/>
    <p:sldId id="260" r:id="rId6"/>
    <p:sldId id="261" r:id="rId7"/>
    <p:sldId id="267" r:id="rId8"/>
    <p:sldId id="262" r:id="rId9"/>
    <p:sldId id="264" r:id="rId10"/>
    <p:sldId id="263" r:id="rId11"/>
    <p:sldId id="265"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4" autoAdjust="0"/>
    <p:restoredTop sz="94660"/>
  </p:normalViewPr>
  <p:slideViewPr>
    <p:cSldViewPr snapToGrid="0">
      <p:cViewPr varScale="1">
        <p:scale>
          <a:sx n="86" d="100"/>
          <a:sy n="86" d="100"/>
        </p:scale>
        <p:origin x="408"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5B7B-3710-4B87-9171-0C703BCA5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4C8750-0D58-4F7D-B49C-AAE2A50FD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0BF634-1B5D-42B6-B0D3-1ED39AB13D69}"/>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5" name="Footer Placeholder 4">
            <a:extLst>
              <a:ext uri="{FF2B5EF4-FFF2-40B4-BE49-F238E27FC236}">
                <a16:creationId xmlns:a16="http://schemas.microsoft.com/office/drawing/2014/main" id="{10DB633C-4366-4368-BB73-36A0CFB88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136B0-1601-4425-B15C-1328D5FE8E40}"/>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161177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BE42-5702-4AC4-94E1-3DB27780D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AAB0A1-F3BA-4827-9BAF-FD38C1C75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C6ABC-1215-4CE8-8C8A-3875DECEFCD1}"/>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5" name="Footer Placeholder 4">
            <a:extLst>
              <a:ext uri="{FF2B5EF4-FFF2-40B4-BE49-F238E27FC236}">
                <a16:creationId xmlns:a16="http://schemas.microsoft.com/office/drawing/2014/main" id="{F8108AAE-2176-4A52-A891-CDDC4CCE4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DD5D1-3B47-4DD8-AAA0-D4CE9B10FE7F}"/>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417977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CE078-A09F-426E-AD0A-C5191C7B7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E0D72-5B70-4310-9B75-5197D2172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E611C-C4DF-408D-8203-CABAF9CE1D75}"/>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5" name="Footer Placeholder 4">
            <a:extLst>
              <a:ext uri="{FF2B5EF4-FFF2-40B4-BE49-F238E27FC236}">
                <a16:creationId xmlns:a16="http://schemas.microsoft.com/office/drawing/2014/main" id="{BDF25D11-277D-4BBB-8B0A-8C33B9796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D2174-FD5D-406B-8318-8D2B31E4B1FA}"/>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160316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9432-705D-40C1-8837-820759D90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0828D-7CB3-4EEF-808C-173247418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F6DAB-78E6-44B7-A608-5115FE0A89FE}"/>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5" name="Footer Placeholder 4">
            <a:extLst>
              <a:ext uri="{FF2B5EF4-FFF2-40B4-BE49-F238E27FC236}">
                <a16:creationId xmlns:a16="http://schemas.microsoft.com/office/drawing/2014/main" id="{AED7EBDD-EF8A-46F8-A9B9-5C3FC3A00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99ED9-B81E-4E40-9250-B58D660FDDC9}"/>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10742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2646-1E2E-46C9-80BB-B154327E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794B96-D62C-4D52-BD6D-95C1FF22C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77B427-04D7-4328-8B11-1E47E2BFE26E}"/>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5" name="Footer Placeholder 4">
            <a:extLst>
              <a:ext uri="{FF2B5EF4-FFF2-40B4-BE49-F238E27FC236}">
                <a16:creationId xmlns:a16="http://schemas.microsoft.com/office/drawing/2014/main" id="{3A8442C7-C212-490A-9520-55ABBAA1C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9C48C-9D0F-408F-A9D7-92689526BBB2}"/>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15543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7F88-DC27-4F62-982F-01F44FF99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8178F-433C-4C8D-8FF3-8D4DB1306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6A2505-D092-49F7-A912-47C655FFB9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32BBE-4948-4962-80B2-EBE3D1F0750F}"/>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6" name="Footer Placeholder 5">
            <a:extLst>
              <a:ext uri="{FF2B5EF4-FFF2-40B4-BE49-F238E27FC236}">
                <a16:creationId xmlns:a16="http://schemas.microsoft.com/office/drawing/2014/main" id="{D1E69AB9-F4EE-4593-B048-91538F6F2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22276-5FC3-4FAE-AAC9-0AA904882B32}"/>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369166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CC7F-6292-4862-9B38-E43F75120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C6FED8-E45B-4619-BD19-F7858926C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3518D-98CC-4453-96AE-292E90C116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F44DDF-8571-4DC7-B5F7-A5BE550A3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D676E-3B95-4552-87A4-FE409938F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75D1F7-C1F7-4520-BE2A-B8BDD00D6E43}"/>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8" name="Footer Placeholder 7">
            <a:extLst>
              <a:ext uri="{FF2B5EF4-FFF2-40B4-BE49-F238E27FC236}">
                <a16:creationId xmlns:a16="http://schemas.microsoft.com/office/drawing/2014/main" id="{A25FA8FA-A929-40BC-A8C0-9F86039A3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7F46DA-70F2-450C-BE98-D89E40A17258}"/>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266418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B860-D602-4449-8FEA-609A6139B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F00D70-BE56-4A2D-AC53-EF0E15296271}"/>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4" name="Footer Placeholder 3">
            <a:extLst>
              <a:ext uri="{FF2B5EF4-FFF2-40B4-BE49-F238E27FC236}">
                <a16:creationId xmlns:a16="http://schemas.microsoft.com/office/drawing/2014/main" id="{B2E0E4E9-784F-4DCB-9C61-3E3AD63E34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F6F640-FB44-468A-89D8-6908662DF19B}"/>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115844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A6EBE-F70C-494F-8B7F-38B8520EF954}"/>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3" name="Footer Placeholder 2">
            <a:extLst>
              <a:ext uri="{FF2B5EF4-FFF2-40B4-BE49-F238E27FC236}">
                <a16:creationId xmlns:a16="http://schemas.microsoft.com/office/drawing/2014/main" id="{E7AAE012-4779-4BA3-86F9-83E8BE6844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2D886E-A09D-47FC-9CAE-3C99B01DD1E7}"/>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282327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F9DB-47A4-4E17-8C4B-91EBA6D38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A3807F-5E83-457C-908F-6BEE93051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F51554-776A-4195-9754-125A42FF8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CA6DD-CD94-40DE-9ABA-B455FC2E3F1D}"/>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6" name="Footer Placeholder 5">
            <a:extLst>
              <a:ext uri="{FF2B5EF4-FFF2-40B4-BE49-F238E27FC236}">
                <a16:creationId xmlns:a16="http://schemas.microsoft.com/office/drawing/2014/main" id="{9E3808ED-6593-48A7-BC29-6F4EFDCF3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9A391-8C78-4E84-A1FB-4BF2471BA81D}"/>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158393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39A5-A577-47B0-A435-6DCF3CCD7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324597-2F10-44D9-AC87-2F4DD8923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D02590-CD09-4FB9-AE53-E936FBD96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7F28B-F348-46D1-936F-8ED2566E579F}"/>
              </a:ext>
            </a:extLst>
          </p:cNvPr>
          <p:cNvSpPr>
            <a:spLocks noGrp="1"/>
          </p:cNvSpPr>
          <p:nvPr>
            <p:ph type="dt" sz="half" idx="10"/>
          </p:nvPr>
        </p:nvSpPr>
        <p:spPr/>
        <p:txBody>
          <a:bodyPr/>
          <a:lstStyle/>
          <a:p>
            <a:fld id="{3B7FCCC4-9A1C-49A5-85C9-25EEC079AB8D}" type="datetimeFigureOut">
              <a:rPr lang="en-US" smtClean="0"/>
              <a:t>10/29/2019</a:t>
            </a:fld>
            <a:endParaRPr lang="en-US"/>
          </a:p>
        </p:txBody>
      </p:sp>
      <p:sp>
        <p:nvSpPr>
          <p:cNvPr id="6" name="Footer Placeholder 5">
            <a:extLst>
              <a:ext uri="{FF2B5EF4-FFF2-40B4-BE49-F238E27FC236}">
                <a16:creationId xmlns:a16="http://schemas.microsoft.com/office/drawing/2014/main" id="{3F8127CC-4BD5-4D13-BF06-38B6E19BE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70762-F3EA-46A9-89CC-729F65F28FDB}"/>
              </a:ext>
            </a:extLst>
          </p:cNvPr>
          <p:cNvSpPr>
            <a:spLocks noGrp="1"/>
          </p:cNvSpPr>
          <p:nvPr>
            <p:ph type="sldNum" sz="quarter" idx="12"/>
          </p:nvPr>
        </p:nvSpPr>
        <p:spPr/>
        <p:txBody>
          <a:bodyPr/>
          <a:lstStyle/>
          <a:p>
            <a:fld id="{8C8F5017-71F0-433D-851B-A3D2E355B677}" type="slidenum">
              <a:rPr lang="en-US" smtClean="0"/>
              <a:t>‹#›</a:t>
            </a:fld>
            <a:endParaRPr lang="en-US"/>
          </a:p>
        </p:txBody>
      </p:sp>
    </p:spTree>
    <p:extLst>
      <p:ext uri="{BB962C8B-B14F-4D97-AF65-F5344CB8AC3E}">
        <p14:creationId xmlns:p14="http://schemas.microsoft.com/office/powerpoint/2010/main" val="33283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DE718-D353-487B-B5F2-7507346325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15654-4B56-4097-A04B-C3AD44F70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9A895-A0A9-40A5-9258-F38E45122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FCCC4-9A1C-49A5-85C9-25EEC079AB8D}" type="datetimeFigureOut">
              <a:rPr lang="en-US" smtClean="0"/>
              <a:t>10/29/2019</a:t>
            </a:fld>
            <a:endParaRPr lang="en-US"/>
          </a:p>
        </p:txBody>
      </p:sp>
      <p:sp>
        <p:nvSpPr>
          <p:cNvPr id="5" name="Footer Placeholder 4">
            <a:extLst>
              <a:ext uri="{FF2B5EF4-FFF2-40B4-BE49-F238E27FC236}">
                <a16:creationId xmlns:a16="http://schemas.microsoft.com/office/drawing/2014/main" id="{ED66A98B-886F-4E5D-BA37-8964DB2B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7B0A8C-6ACD-43F7-B06B-1FC6573F4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F5017-71F0-433D-851B-A3D2E355B677}" type="slidenum">
              <a:rPr lang="en-US" smtClean="0"/>
              <a:t>‹#›</a:t>
            </a:fld>
            <a:endParaRPr lang="en-US"/>
          </a:p>
        </p:txBody>
      </p:sp>
    </p:spTree>
    <p:extLst>
      <p:ext uri="{BB962C8B-B14F-4D97-AF65-F5344CB8AC3E}">
        <p14:creationId xmlns:p14="http://schemas.microsoft.com/office/powerpoint/2010/main" val="177567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5D5753-05CE-4115-B879-C8732B1FBD75}"/>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C6847174-20D1-42D2-A987-A86243EF39EC}"/>
              </a:ext>
            </a:extLst>
          </p:cNvPr>
          <p:cNvSpPr>
            <a:spLocks noGrp="1"/>
          </p:cNvSpPr>
          <p:nvPr>
            <p:ph type="title"/>
          </p:nvPr>
        </p:nvSpPr>
        <p:spPr>
          <a:xfrm>
            <a:off x="838200" y="443182"/>
            <a:ext cx="10515600" cy="1523451"/>
          </a:xfrm>
        </p:spPr>
        <p:txBody>
          <a:bodyPr>
            <a:normAutofit fontScale="90000"/>
          </a:bodyPr>
          <a:lstStyle/>
          <a:p>
            <a:pPr algn="ctr"/>
            <a:r>
              <a:rPr lang="en-US" sz="6000" dirty="0">
                <a:effectLst>
                  <a:outerShdw blurRad="38100" dist="38100" dir="2700000" algn="tl">
                    <a:srgbClr val="000000">
                      <a:alpha val="43137"/>
                    </a:srgbClr>
                  </a:outerShdw>
                </a:effectLst>
                <a:latin typeface="Times New Roman" panose="02020603050405020304" pitchFamily="18" charset="0"/>
                <a:ea typeface="+mn-ea"/>
                <a:cs typeface="+mn-cs"/>
              </a:rPr>
              <a:t>With all this data, can we make any money with Machine Learning?</a:t>
            </a:r>
            <a:br>
              <a:rPr lang="en-US" dirty="0"/>
            </a:br>
            <a:endParaRPr lang="en-US" dirty="0"/>
          </a:p>
        </p:txBody>
      </p:sp>
      <p:sp>
        <p:nvSpPr>
          <p:cNvPr id="3" name="Content Placeholder 2">
            <a:extLst>
              <a:ext uri="{FF2B5EF4-FFF2-40B4-BE49-F238E27FC236}">
                <a16:creationId xmlns:a16="http://schemas.microsoft.com/office/drawing/2014/main" id="{141979A3-C3F9-455C-A0F6-70DD35B63717}"/>
              </a:ext>
            </a:extLst>
          </p:cNvPr>
          <p:cNvSpPr>
            <a:spLocks noGrp="1"/>
          </p:cNvSpPr>
          <p:nvPr>
            <p:ph idx="1"/>
          </p:nvPr>
        </p:nvSpPr>
        <p:spPr>
          <a:xfrm>
            <a:off x="838200" y="2106339"/>
            <a:ext cx="10515600" cy="4070624"/>
          </a:xfrm>
        </p:spPr>
        <p:txBody>
          <a:bodyPr>
            <a:normAutofit/>
          </a:bodyPr>
          <a:lstStyle/>
          <a:p>
            <a:pPr algn="ctr"/>
            <a:endParaRPr lang="en-US" sz="4400" dirty="0">
              <a:effectLst>
                <a:outerShdw blurRad="38100" dist="38100" dir="2700000" algn="tl">
                  <a:srgbClr val="000000">
                    <a:alpha val="43137"/>
                  </a:srgbClr>
                </a:outerShdw>
              </a:effectLst>
              <a:latin typeface="Times New Roman" panose="02020603050405020304" pitchFamily="18" charset="0"/>
            </a:endParaRPr>
          </a:p>
          <a:p>
            <a:pPr algn="ctr"/>
            <a:r>
              <a:rPr lang="en-US" sz="4400" dirty="0">
                <a:effectLst>
                  <a:outerShdw blurRad="38100" dist="38100" dir="2700000" algn="tl">
                    <a:srgbClr val="000000">
                      <a:alpha val="43137"/>
                    </a:srgbClr>
                  </a:outerShdw>
                </a:effectLst>
                <a:latin typeface="Times New Roman" panose="02020603050405020304" pitchFamily="18" charset="0"/>
              </a:rPr>
              <a:t>Deep Learning and Monte Carlo</a:t>
            </a:r>
          </a:p>
          <a:p>
            <a:pPr marL="0" indent="0" algn="ctr">
              <a:buNone/>
            </a:pPr>
            <a:endParaRPr lang="en-US" sz="4400" dirty="0">
              <a:effectLst>
                <a:outerShdw blurRad="38100" dist="38100" dir="2700000" algn="tl">
                  <a:srgbClr val="000000">
                    <a:alpha val="43137"/>
                  </a:srgbClr>
                </a:outerShdw>
              </a:effectLst>
              <a:latin typeface="Times New Roman" panose="02020603050405020304" pitchFamily="18" charset="0"/>
            </a:endParaRPr>
          </a:p>
          <a:p>
            <a:pPr algn="ctr"/>
            <a:r>
              <a:rPr lang="en-US" sz="4400" dirty="0">
                <a:effectLst>
                  <a:outerShdw blurRad="38100" dist="38100" dir="2700000" algn="tl">
                    <a:srgbClr val="000000">
                      <a:alpha val="43137"/>
                    </a:srgbClr>
                  </a:outerShdw>
                </a:effectLst>
                <a:latin typeface="Times New Roman" panose="02020603050405020304" pitchFamily="18" charset="0"/>
              </a:rPr>
              <a:t>Cluster Analysis</a:t>
            </a:r>
          </a:p>
        </p:txBody>
      </p:sp>
    </p:spTree>
    <p:extLst>
      <p:ext uri="{BB962C8B-B14F-4D97-AF65-F5344CB8AC3E}">
        <p14:creationId xmlns:p14="http://schemas.microsoft.com/office/powerpoint/2010/main" val="269333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66D528-4EA7-47A5-B338-B7CD6B4C796A}"/>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2C779743-5D03-4250-8E76-44491B8BD300}"/>
              </a:ext>
            </a:extLst>
          </p:cNvPr>
          <p:cNvSpPr>
            <a:spLocks noGrp="1"/>
          </p:cNvSpPr>
          <p:nvPr>
            <p:ph type="title"/>
          </p:nvPr>
        </p:nvSpPr>
        <p:spPr/>
        <p:txBody>
          <a:bodyPr>
            <a:normAutofit fontScale="90000"/>
          </a:bodyPr>
          <a:lstStyle/>
          <a:p>
            <a:pPr algn="ctr"/>
            <a:r>
              <a:rPr lang="en-US" sz="6000" dirty="0">
                <a:effectLst>
                  <a:outerShdw blurRad="38100" dist="38100" dir="2700000" algn="tl">
                    <a:srgbClr val="000000">
                      <a:alpha val="43137"/>
                    </a:srgbClr>
                  </a:outerShdw>
                </a:effectLst>
                <a:latin typeface="Times New Roman" panose="02020603050405020304" pitchFamily="18" charset="0"/>
                <a:ea typeface="+mn-ea"/>
                <a:cs typeface="+mn-cs"/>
              </a:rPr>
              <a:t>Comments</a:t>
            </a:r>
            <a:br>
              <a:rPr lang="en-US" dirty="0"/>
            </a:br>
            <a:endParaRPr lang="en-US" dirty="0"/>
          </a:p>
        </p:txBody>
      </p:sp>
      <p:sp>
        <p:nvSpPr>
          <p:cNvPr id="3" name="Content Placeholder 2">
            <a:extLst>
              <a:ext uri="{FF2B5EF4-FFF2-40B4-BE49-F238E27FC236}">
                <a16:creationId xmlns:a16="http://schemas.microsoft.com/office/drawing/2014/main" id="{19C595F7-DDAA-4AB7-AB33-A346A231A42F}"/>
              </a:ext>
            </a:extLst>
          </p:cNvPr>
          <p:cNvSpPr>
            <a:spLocks noGrp="1"/>
          </p:cNvSpPr>
          <p:nvPr>
            <p:ph idx="1"/>
          </p:nvPr>
        </p:nvSpPr>
        <p:spPr/>
        <p:txBody>
          <a:bodyPr/>
          <a:lstStyle/>
          <a:p>
            <a:r>
              <a:rPr lang="en-US" dirty="0"/>
              <a:t>Would have liked more data, but this was what we could get for free.</a:t>
            </a:r>
          </a:p>
          <a:p>
            <a:r>
              <a:rPr lang="en-US" dirty="0"/>
              <a:t>All financial data was lagged by two months</a:t>
            </a:r>
          </a:p>
          <a:p>
            <a:r>
              <a:rPr lang="en-US" dirty="0"/>
              <a:t>All calculations on valuation formulas were done with “price” or “enterprise value” in the denominator, i.e. on “earnings yield” instead of “price/earnings”.</a:t>
            </a:r>
          </a:p>
          <a:p>
            <a:r>
              <a:rPr lang="en-US" dirty="0"/>
              <a:t>All return data is “Total Return” with dividends reinvested in the issuer’s stock.</a:t>
            </a:r>
          </a:p>
        </p:txBody>
      </p:sp>
    </p:spTree>
    <p:extLst>
      <p:ext uri="{BB962C8B-B14F-4D97-AF65-F5344CB8AC3E}">
        <p14:creationId xmlns:p14="http://schemas.microsoft.com/office/powerpoint/2010/main" val="401401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66D528-4EA7-47A5-B338-B7CD6B4C796A}"/>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2C779743-5D03-4250-8E76-44491B8BD300}"/>
              </a:ext>
            </a:extLst>
          </p:cNvPr>
          <p:cNvSpPr>
            <a:spLocks noGrp="1"/>
          </p:cNvSpPr>
          <p:nvPr>
            <p:ph type="title"/>
          </p:nvPr>
        </p:nvSpPr>
        <p:spPr/>
        <p:txBody>
          <a:bodyPr>
            <a:normAutofit fontScale="90000"/>
          </a:bodyPr>
          <a:lstStyle/>
          <a:p>
            <a:pPr algn="ctr"/>
            <a:r>
              <a:rPr lang="en-US" sz="6000" dirty="0">
                <a:effectLst>
                  <a:outerShdw blurRad="38100" dist="38100" dir="2700000" algn="tl">
                    <a:srgbClr val="000000">
                      <a:alpha val="43137"/>
                    </a:srgbClr>
                  </a:outerShdw>
                </a:effectLst>
                <a:latin typeface="Times New Roman" panose="02020603050405020304" pitchFamily="18" charset="0"/>
                <a:ea typeface="+mn-ea"/>
                <a:cs typeface="+mn-cs"/>
              </a:rPr>
              <a:t>Caveats</a:t>
            </a:r>
            <a:br>
              <a:rPr lang="en-US" dirty="0"/>
            </a:br>
            <a:endParaRPr lang="en-US" dirty="0"/>
          </a:p>
        </p:txBody>
      </p:sp>
      <p:sp>
        <p:nvSpPr>
          <p:cNvPr id="3" name="Content Placeholder 2">
            <a:extLst>
              <a:ext uri="{FF2B5EF4-FFF2-40B4-BE49-F238E27FC236}">
                <a16:creationId xmlns:a16="http://schemas.microsoft.com/office/drawing/2014/main" id="{19C595F7-DDAA-4AB7-AB33-A346A231A42F}"/>
              </a:ext>
            </a:extLst>
          </p:cNvPr>
          <p:cNvSpPr>
            <a:spLocks noGrp="1"/>
          </p:cNvSpPr>
          <p:nvPr>
            <p:ph idx="1"/>
          </p:nvPr>
        </p:nvSpPr>
        <p:spPr/>
        <p:txBody>
          <a:bodyPr>
            <a:normAutofit fontScale="92500" lnSpcReduction="10000"/>
          </a:bodyPr>
          <a:lstStyle/>
          <a:p>
            <a:r>
              <a:rPr lang="en-US" dirty="0"/>
              <a:t>Survivor Bias – This study does not include companies that were either taken over or failed during the time frame.  Thus, it does not represent what would have happened in real-time.  We did not have access to the data on such companies.</a:t>
            </a:r>
          </a:p>
          <a:p>
            <a:endParaRPr lang="en-US" sz="1100" dirty="0"/>
          </a:p>
          <a:p>
            <a:pPr lvl="0"/>
            <a:r>
              <a:rPr lang="en-US" dirty="0"/>
              <a:t>Restated Data – Occasionally, companies will restate their financial results, sometime years after the fact.  The financial data we received typically shows the restated data.  Thus, investors might have had different financial data on certain companies back in time.</a:t>
            </a:r>
            <a:endParaRPr lang="en-CA" dirty="0"/>
          </a:p>
          <a:p>
            <a:endParaRPr lang="en-CA" sz="1100" dirty="0"/>
          </a:p>
          <a:p>
            <a:pPr lvl="0"/>
            <a:r>
              <a:rPr lang="en-US" dirty="0"/>
              <a:t>No transaction costs – Trading stocks incurs transaction costs and market impact.  This back test does not include any reduction in returns due to those issues.</a:t>
            </a:r>
            <a:endParaRPr lang="en-CA" dirty="0"/>
          </a:p>
          <a:p>
            <a:endParaRPr lang="en-US" dirty="0"/>
          </a:p>
        </p:txBody>
      </p:sp>
    </p:spTree>
    <p:extLst>
      <p:ext uri="{BB962C8B-B14F-4D97-AF65-F5344CB8AC3E}">
        <p14:creationId xmlns:p14="http://schemas.microsoft.com/office/powerpoint/2010/main" val="187364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BE415-8BBD-46CA-A34D-7CF1A3C3B621}"/>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E2164F71-9F26-4CFA-AD72-BB3F10953443}"/>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ea typeface="+mn-ea"/>
                <a:cs typeface="+mn-cs"/>
              </a:rPr>
              <a:t>Cluster Analysis</a:t>
            </a:r>
            <a:endParaRPr lang="en-US" dirty="0"/>
          </a:p>
        </p:txBody>
      </p:sp>
      <p:sp>
        <p:nvSpPr>
          <p:cNvPr id="3" name="Content Placeholder 2">
            <a:extLst>
              <a:ext uri="{FF2B5EF4-FFF2-40B4-BE49-F238E27FC236}">
                <a16:creationId xmlns:a16="http://schemas.microsoft.com/office/drawing/2014/main" id="{998626D2-899B-4C20-8E31-55132729C3AA}"/>
              </a:ext>
            </a:extLst>
          </p:cNvPr>
          <p:cNvSpPr>
            <a:spLocks noGrp="1"/>
          </p:cNvSpPr>
          <p:nvPr>
            <p:ph idx="1"/>
          </p:nvPr>
        </p:nvSpPr>
        <p:spPr/>
        <p:txBody>
          <a:bodyPr>
            <a:normAutofit/>
          </a:bodyPr>
          <a:lstStyle/>
          <a:p>
            <a:r>
              <a:rPr lang="en-US" dirty="0"/>
              <a:t>With the factors available, can Cluster Analysis classify the stocks into their economic sectors?</a:t>
            </a:r>
          </a:p>
          <a:p>
            <a:r>
              <a:rPr lang="en-US" dirty="0"/>
              <a:t>If so, are there any unusual categorizations of some stocks that would lead to interesting insights?</a:t>
            </a:r>
          </a:p>
          <a:p>
            <a:r>
              <a:rPr lang="en-US" dirty="0"/>
              <a:t>Multi-dimensional </a:t>
            </a:r>
            <a:r>
              <a:rPr lang="en-US" dirty="0" err="1"/>
              <a:t>KMeans</a:t>
            </a:r>
            <a:r>
              <a:rPr lang="en-US" dirty="0"/>
              <a:t> analysis</a:t>
            </a:r>
          </a:p>
          <a:p>
            <a:r>
              <a:rPr lang="en-US" dirty="0"/>
              <a:t>Tested one to thirty clusters</a:t>
            </a:r>
          </a:p>
          <a:p>
            <a:r>
              <a:rPr lang="en-US" dirty="0"/>
              <a:t>Eight clusters was most efficient</a:t>
            </a:r>
          </a:p>
        </p:txBody>
      </p:sp>
    </p:spTree>
    <p:extLst>
      <p:ext uri="{BB962C8B-B14F-4D97-AF65-F5344CB8AC3E}">
        <p14:creationId xmlns:p14="http://schemas.microsoft.com/office/powerpoint/2010/main" val="393575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BE415-8BBD-46CA-A34D-7CF1A3C3B621}"/>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E2164F71-9F26-4CFA-AD72-BB3F10953443}"/>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ea typeface="+mn-ea"/>
                <a:cs typeface="+mn-cs"/>
              </a:rPr>
              <a:t>Cluster Analysis</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D55C664B-DC19-494C-B655-85C9FD36BD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786" y="1472925"/>
            <a:ext cx="11240428" cy="8577133"/>
          </a:xfrm>
        </p:spPr>
      </p:pic>
    </p:spTree>
    <p:extLst>
      <p:ext uri="{BB962C8B-B14F-4D97-AF65-F5344CB8AC3E}">
        <p14:creationId xmlns:p14="http://schemas.microsoft.com/office/powerpoint/2010/main" val="409053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BE415-8BBD-46CA-A34D-7CF1A3C3B621}"/>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E2164F71-9F26-4CFA-AD72-BB3F10953443}"/>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ea typeface="+mn-ea"/>
                <a:cs typeface="+mn-cs"/>
              </a:rPr>
              <a:t>Cluster Analysis</a:t>
            </a:r>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5146028C-9BCE-43A4-84D4-2452CB336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012" y="1461813"/>
            <a:ext cx="11237976" cy="8683891"/>
          </a:xfrm>
        </p:spPr>
      </p:pic>
    </p:spTree>
    <p:extLst>
      <p:ext uri="{BB962C8B-B14F-4D97-AF65-F5344CB8AC3E}">
        <p14:creationId xmlns:p14="http://schemas.microsoft.com/office/powerpoint/2010/main" val="333690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BE415-8BBD-46CA-A34D-7CF1A3C3B621}"/>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E2164F71-9F26-4CFA-AD72-BB3F10953443}"/>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ea typeface="+mn-ea"/>
                <a:cs typeface="+mn-cs"/>
              </a:rPr>
              <a:t>Cluster Analysis</a:t>
            </a:r>
            <a:endParaRPr lang="en-US" dirty="0"/>
          </a:p>
        </p:txBody>
      </p:sp>
      <p:sp>
        <p:nvSpPr>
          <p:cNvPr id="3" name="Content Placeholder 2">
            <a:extLst>
              <a:ext uri="{FF2B5EF4-FFF2-40B4-BE49-F238E27FC236}">
                <a16:creationId xmlns:a16="http://schemas.microsoft.com/office/drawing/2014/main" id="{998626D2-899B-4C20-8E31-55132729C3AA}"/>
              </a:ext>
            </a:extLst>
          </p:cNvPr>
          <p:cNvSpPr>
            <a:spLocks noGrp="1"/>
          </p:cNvSpPr>
          <p:nvPr>
            <p:ph idx="1"/>
          </p:nvPr>
        </p:nvSpPr>
        <p:spPr/>
        <p:txBody>
          <a:bodyPr>
            <a:normAutofit/>
          </a:bodyPr>
          <a:lstStyle/>
          <a:p>
            <a:r>
              <a:rPr lang="en-US" dirty="0"/>
              <a:t>Despite the eight clusters being most efficient, there was one cluster that only had one stock</a:t>
            </a:r>
          </a:p>
          <a:p>
            <a:r>
              <a:rPr lang="en-US" dirty="0"/>
              <a:t>Re-ran the analysis with fewer clusters, but always had one cluster with one or two stocks</a:t>
            </a:r>
          </a:p>
          <a:p>
            <a:r>
              <a:rPr lang="en-US" dirty="0"/>
              <a:t>Conclusion – We need additional features to be able to use cluster analysis reliably</a:t>
            </a:r>
          </a:p>
        </p:txBody>
      </p:sp>
    </p:spTree>
    <p:extLst>
      <p:ext uri="{BB962C8B-B14F-4D97-AF65-F5344CB8AC3E}">
        <p14:creationId xmlns:p14="http://schemas.microsoft.com/office/powerpoint/2010/main" val="389023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5D5753-05CE-4115-B879-C8732B1FBD75}"/>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C6847174-20D1-42D2-A987-A86243EF39EC}"/>
              </a:ext>
            </a:extLst>
          </p:cNvPr>
          <p:cNvSpPr>
            <a:spLocks noGrp="1"/>
          </p:cNvSpPr>
          <p:nvPr>
            <p:ph type="title"/>
          </p:nvPr>
        </p:nvSpPr>
        <p:spPr>
          <a:xfrm>
            <a:off x="838200" y="443182"/>
            <a:ext cx="10515600" cy="1523451"/>
          </a:xfrm>
        </p:spPr>
        <p:txBody>
          <a:bodyPr>
            <a:normAutofit fontScale="90000"/>
          </a:bodyPr>
          <a:lstStyle/>
          <a:p>
            <a:pPr algn="ctr"/>
            <a:r>
              <a:rPr lang="en-US" sz="6000" dirty="0">
                <a:effectLst>
                  <a:outerShdw blurRad="38100" dist="38100" dir="2700000" algn="tl">
                    <a:srgbClr val="000000">
                      <a:alpha val="43137"/>
                    </a:srgbClr>
                  </a:outerShdw>
                </a:effectLst>
                <a:latin typeface="Times New Roman" panose="02020603050405020304" pitchFamily="18" charset="0"/>
                <a:ea typeface="+mn-ea"/>
                <a:cs typeface="+mn-cs"/>
              </a:rPr>
              <a:t>With all this data, can we make any money with Machine Learning?</a:t>
            </a:r>
            <a:br>
              <a:rPr lang="en-US" dirty="0"/>
            </a:br>
            <a:endParaRPr lang="en-US" dirty="0"/>
          </a:p>
        </p:txBody>
      </p:sp>
      <p:sp>
        <p:nvSpPr>
          <p:cNvPr id="3" name="Content Placeholder 2">
            <a:extLst>
              <a:ext uri="{FF2B5EF4-FFF2-40B4-BE49-F238E27FC236}">
                <a16:creationId xmlns:a16="http://schemas.microsoft.com/office/drawing/2014/main" id="{141979A3-C3F9-455C-A0F6-70DD35B63717}"/>
              </a:ext>
            </a:extLst>
          </p:cNvPr>
          <p:cNvSpPr>
            <a:spLocks noGrp="1"/>
          </p:cNvSpPr>
          <p:nvPr>
            <p:ph idx="1"/>
          </p:nvPr>
        </p:nvSpPr>
        <p:spPr>
          <a:xfrm>
            <a:off x="838200" y="2106339"/>
            <a:ext cx="10515600" cy="4070624"/>
          </a:xfrm>
        </p:spPr>
        <p:txBody>
          <a:bodyPr/>
          <a:lstStyle/>
          <a:p>
            <a:r>
              <a:rPr lang="en-US" dirty="0"/>
              <a:t>S&amp;P 500 Stocks with five years of data</a:t>
            </a:r>
          </a:p>
          <a:p>
            <a:r>
              <a:rPr lang="en-US" dirty="0"/>
              <a:t>Started with six factors</a:t>
            </a:r>
          </a:p>
          <a:p>
            <a:pPr lvl="1"/>
            <a:r>
              <a:rPr lang="en-US" dirty="0"/>
              <a:t>Valuation – Price/Earnings, Price/Book, Enterprise Value/Revenue, Enterprise Value/EBIT</a:t>
            </a:r>
          </a:p>
          <a:p>
            <a:pPr lvl="1"/>
            <a:r>
              <a:rPr lang="en-US" dirty="0"/>
              <a:t>Quality – Net Debt / Capital</a:t>
            </a:r>
          </a:p>
          <a:p>
            <a:pPr lvl="1"/>
            <a:r>
              <a:rPr lang="en-US" dirty="0"/>
              <a:t>Size – Market Capitalization</a:t>
            </a:r>
          </a:p>
          <a:p>
            <a:r>
              <a:rPr lang="en-US" dirty="0"/>
              <a:t>Added three more</a:t>
            </a:r>
          </a:p>
          <a:p>
            <a:pPr lvl="1"/>
            <a:r>
              <a:rPr lang="en-US" dirty="0"/>
              <a:t>Momentum – Trailing 1 month, 3 month and 12 month returns</a:t>
            </a:r>
          </a:p>
        </p:txBody>
      </p:sp>
    </p:spTree>
    <p:extLst>
      <p:ext uri="{BB962C8B-B14F-4D97-AF65-F5344CB8AC3E}">
        <p14:creationId xmlns:p14="http://schemas.microsoft.com/office/powerpoint/2010/main" val="203509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BE415-8BBD-46CA-A34D-7CF1A3C3B621}"/>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E2164F71-9F26-4CFA-AD72-BB3F10953443}"/>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ea typeface="+mn-ea"/>
                <a:cs typeface="+mn-cs"/>
              </a:rPr>
              <a:t>Deep Learning &amp; Monte Carlo</a:t>
            </a:r>
            <a:endParaRPr lang="en-US" dirty="0"/>
          </a:p>
        </p:txBody>
      </p:sp>
      <p:sp>
        <p:nvSpPr>
          <p:cNvPr id="3" name="Content Placeholder 2">
            <a:extLst>
              <a:ext uri="{FF2B5EF4-FFF2-40B4-BE49-F238E27FC236}">
                <a16:creationId xmlns:a16="http://schemas.microsoft.com/office/drawing/2014/main" id="{998626D2-899B-4C20-8E31-55132729C3AA}"/>
              </a:ext>
            </a:extLst>
          </p:cNvPr>
          <p:cNvSpPr>
            <a:spLocks noGrp="1"/>
          </p:cNvSpPr>
          <p:nvPr>
            <p:ph idx="1"/>
          </p:nvPr>
        </p:nvSpPr>
        <p:spPr/>
        <p:txBody>
          <a:bodyPr>
            <a:normAutofit fontScale="92500"/>
          </a:bodyPr>
          <a:lstStyle/>
          <a:p>
            <a:r>
              <a:rPr lang="en-US" dirty="0"/>
              <a:t>Can we train the model to put stocks into one of three groups</a:t>
            </a:r>
          </a:p>
          <a:p>
            <a:pPr lvl="1"/>
            <a:r>
              <a:rPr lang="en-US" dirty="0"/>
              <a:t>Outperformers, Market Performers and Underperformers</a:t>
            </a:r>
          </a:p>
          <a:p>
            <a:r>
              <a:rPr lang="en-US" dirty="0"/>
              <a:t>Use the prior two years’ worth of data</a:t>
            </a:r>
          </a:p>
          <a:p>
            <a:r>
              <a:rPr lang="en-US" dirty="0"/>
              <a:t>Split the data into train/test by ticker, with a different split each month</a:t>
            </a:r>
          </a:p>
          <a:p>
            <a:r>
              <a:rPr lang="en-US" dirty="0"/>
              <a:t>Run the Deep Learning model with two layers, 100 nodes and 40 epochs</a:t>
            </a:r>
          </a:p>
          <a:p>
            <a:r>
              <a:rPr lang="en-US" dirty="0"/>
              <a:t>Since stock returns within a given month are correlated, if we tested the model within the same timeframe as the training, there would some “look-ahead” bias.  To prevent that, we tested using the total returns on the month after the training.</a:t>
            </a:r>
          </a:p>
          <a:p>
            <a:endParaRPr lang="en-US" dirty="0"/>
          </a:p>
        </p:txBody>
      </p:sp>
    </p:spTree>
    <p:extLst>
      <p:ext uri="{BB962C8B-B14F-4D97-AF65-F5344CB8AC3E}">
        <p14:creationId xmlns:p14="http://schemas.microsoft.com/office/powerpoint/2010/main" val="27718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BE415-8BBD-46CA-A34D-7CF1A3C3B621}"/>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E2164F71-9F26-4CFA-AD72-BB3F10953443}"/>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ea typeface="+mn-ea"/>
                <a:cs typeface="+mn-cs"/>
              </a:rPr>
              <a:t>Deep Learning &amp; Monte Carlo</a:t>
            </a:r>
            <a:endParaRPr lang="en-US" dirty="0"/>
          </a:p>
        </p:txBody>
      </p:sp>
      <p:sp>
        <p:nvSpPr>
          <p:cNvPr id="3" name="Content Placeholder 2">
            <a:extLst>
              <a:ext uri="{FF2B5EF4-FFF2-40B4-BE49-F238E27FC236}">
                <a16:creationId xmlns:a16="http://schemas.microsoft.com/office/drawing/2014/main" id="{998626D2-899B-4C20-8E31-55132729C3AA}"/>
              </a:ext>
            </a:extLst>
          </p:cNvPr>
          <p:cNvSpPr>
            <a:spLocks noGrp="1"/>
          </p:cNvSpPr>
          <p:nvPr>
            <p:ph idx="1"/>
          </p:nvPr>
        </p:nvSpPr>
        <p:spPr>
          <a:xfrm>
            <a:off x="838200" y="1825625"/>
            <a:ext cx="10515600" cy="4351338"/>
          </a:xfrm>
        </p:spPr>
        <p:txBody>
          <a:bodyPr>
            <a:normAutofit/>
          </a:bodyPr>
          <a:lstStyle/>
          <a:p>
            <a:r>
              <a:rPr lang="en-US" dirty="0"/>
              <a:t>Did the Monte Carlo simulation by running the Deep Learning model 30 times, then averaging the results</a:t>
            </a:r>
          </a:p>
          <a:p>
            <a:r>
              <a:rPr lang="en-US" dirty="0"/>
              <a:t>One complete Monte Carlo test had 540 Deep Learning runs, took 8 hours to complete</a:t>
            </a:r>
          </a:p>
          <a:p>
            <a:r>
              <a:rPr lang="en-US" dirty="0"/>
              <a:t>The average model loss was 1.23 </a:t>
            </a:r>
          </a:p>
          <a:p>
            <a:r>
              <a:rPr lang="en-US" dirty="0"/>
              <a:t>The average model accuracy was 0.366.</a:t>
            </a:r>
          </a:p>
          <a:p>
            <a:endParaRPr lang="en-US" dirty="0"/>
          </a:p>
        </p:txBody>
      </p:sp>
    </p:spTree>
    <p:extLst>
      <p:ext uri="{BB962C8B-B14F-4D97-AF65-F5344CB8AC3E}">
        <p14:creationId xmlns:p14="http://schemas.microsoft.com/office/powerpoint/2010/main" val="349698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picture containing drawing&#10;&#10;Description automatically generated">
            <a:extLst>
              <a:ext uri="{FF2B5EF4-FFF2-40B4-BE49-F238E27FC236}">
                <a16:creationId xmlns:a16="http://schemas.microsoft.com/office/drawing/2014/main" id="{2EDF4B54-DA4B-4C21-AA3E-D82BE4A76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530" y="685800"/>
            <a:ext cx="9298940" cy="6642100"/>
          </a:xfrm>
        </p:spPr>
      </p:pic>
      <p:pic>
        <p:nvPicPr>
          <p:cNvPr id="4" name="Picture 3">
            <a:extLst>
              <a:ext uri="{FF2B5EF4-FFF2-40B4-BE49-F238E27FC236}">
                <a16:creationId xmlns:a16="http://schemas.microsoft.com/office/drawing/2014/main" id="{F7530F61-133C-4990-B049-114DA28F3ACB}"/>
              </a:ext>
            </a:extLst>
          </p:cNvPr>
          <p:cNvPicPr>
            <a:picLocks noChangeAspect="1"/>
          </p:cNvPicPr>
          <p:nvPr/>
        </p:nvPicPr>
        <p:blipFill rotWithShape="1">
          <a:blip r:embed="rId3">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402505BE-2F0C-4A09-9173-64DAB00F7FC1}"/>
              </a:ext>
            </a:extLst>
          </p:cNvPr>
          <p:cNvSpPr>
            <a:spLocks noGrp="1"/>
          </p:cNvSpPr>
          <p:nvPr>
            <p:ph type="title"/>
          </p:nvPr>
        </p:nvSpPr>
        <p:spPr/>
        <p:txBody>
          <a:bodyPr/>
          <a:lstStyle/>
          <a:p>
            <a:pPr algn="ctr"/>
            <a:r>
              <a:rPr lang="en-US" sz="4900" dirty="0">
                <a:effectLst>
                  <a:outerShdw blurRad="38100" dist="38100" dir="2700000" algn="tl">
                    <a:srgbClr val="000000">
                      <a:alpha val="43137"/>
                    </a:srgbClr>
                  </a:outerShdw>
                </a:effectLst>
                <a:latin typeface="Times New Roman" panose="02020603050405020304" pitchFamily="18" charset="0"/>
                <a:ea typeface="+mn-ea"/>
                <a:cs typeface="+mn-cs"/>
              </a:rPr>
              <a:t>Average Annual Return by </a:t>
            </a:r>
            <a:r>
              <a:rPr lang="en-US" sz="4900" dirty="0" err="1">
                <a:effectLst>
                  <a:outerShdw blurRad="38100" dist="38100" dir="2700000" algn="tl">
                    <a:srgbClr val="000000">
                      <a:alpha val="43137"/>
                    </a:srgbClr>
                  </a:outerShdw>
                </a:effectLst>
                <a:latin typeface="Times New Roman" panose="02020603050405020304" pitchFamily="18" charset="0"/>
                <a:ea typeface="+mn-ea"/>
                <a:cs typeface="+mn-cs"/>
              </a:rPr>
              <a:t>Tertile</a:t>
            </a:r>
            <a:endParaRPr lang="en-US" sz="4900" dirty="0">
              <a:effectLst>
                <a:outerShdw blurRad="38100" dist="38100" dir="2700000" algn="tl">
                  <a:srgbClr val="000000">
                    <a:alpha val="43137"/>
                  </a:srgbClr>
                </a:outerShdw>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4657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55BA5C-1BA2-492E-9092-CE8488D414EA}"/>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AB22ADA6-B372-4A60-AFAB-C8336633D421}"/>
              </a:ext>
            </a:extLst>
          </p:cNvPr>
          <p:cNvSpPr>
            <a:spLocks noGrp="1"/>
          </p:cNvSpPr>
          <p:nvPr>
            <p:ph type="title"/>
          </p:nvPr>
        </p:nvSpPr>
        <p:spPr/>
        <p:txBody>
          <a:bodyPr/>
          <a:lstStyle/>
          <a:p>
            <a:pPr algn="ctr"/>
            <a:r>
              <a:rPr lang="en-US" sz="4900" dirty="0">
                <a:effectLst>
                  <a:outerShdw blurRad="38100" dist="38100" dir="2700000" algn="tl">
                    <a:srgbClr val="000000">
                      <a:alpha val="43137"/>
                    </a:srgbClr>
                  </a:outerShdw>
                </a:effectLst>
                <a:latin typeface="Times New Roman" panose="02020603050405020304" pitchFamily="18" charset="0"/>
                <a:ea typeface="+mn-ea"/>
                <a:cs typeface="+mn-cs"/>
              </a:rPr>
              <a:t>Wealth Indices by </a:t>
            </a:r>
            <a:r>
              <a:rPr lang="en-US" sz="4900" dirty="0" err="1">
                <a:effectLst>
                  <a:outerShdw blurRad="38100" dist="38100" dir="2700000" algn="tl">
                    <a:srgbClr val="000000">
                      <a:alpha val="43137"/>
                    </a:srgbClr>
                  </a:outerShdw>
                </a:effectLst>
                <a:latin typeface="Times New Roman" panose="02020603050405020304" pitchFamily="18" charset="0"/>
                <a:ea typeface="+mn-ea"/>
                <a:cs typeface="+mn-cs"/>
              </a:rPr>
              <a:t>Tertile</a:t>
            </a:r>
            <a:endParaRPr lang="en-US" sz="4900" dirty="0">
              <a:effectLst>
                <a:outerShdw blurRad="38100" dist="38100" dir="2700000" algn="tl">
                  <a:srgbClr val="000000">
                    <a:alpha val="43137"/>
                  </a:srgbClr>
                </a:outerShdw>
              </a:effectLst>
              <a:latin typeface="Times New Roman" panose="02020603050405020304" pitchFamily="18" charset="0"/>
              <a:ea typeface="+mn-ea"/>
              <a:cs typeface="+mn-cs"/>
            </a:endParaRPr>
          </a:p>
        </p:txBody>
      </p:sp>
      <p:pic>
        <p:nvPicPr>
          <p:cNvPr id="8" name="Content Placeholder 7" descr="A close up of a map&#10;&#10;Description automatically generated">
            <a:extLst>
              <a:ext uri="{FF2B5EF4-FFF2-40B4-BE49-F238E27FC236}">
                <a16:creationId xmlns:a16="http://schemas.microsoft.com/office/drawing/2014/main" id="{7C50AD61-B165-45A3-AE6E-1D26C32E42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1044" y="1825625"/>
            <a:ext cx="10169912" cy="6794268"/>
          </a:xfrm>
        </p:spPr>
      </p:pic>
    </p:spTree>
    <p:extLst>
      <p:ext uri="{BB962C8B-B14F-4D97-AF65-F5344CB8AC3E}">
        <p14:creationId xmlns:p14="http://schemas.microsoft.com/office/powerpoint/2010/main" val="141578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55BA5C-1BA2-492E-9092-CE8488D414EA}"/>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AB22ADA6-B372-4A60-AFAB-C8336633D421}"/>
              </a:ext>
            </a:extLst>
          </p:cNvPr>
          <p:cNvSpPr>
            <a:spLocks noGrp="1"/>
          </p:cNvSpPr>
          <p:nvPr>
            <p:ph type="title"/>
          </p:nvPr>
        </p:nvSpPr>
        <p:spPr/>
        <p:txBody>
          <a:bodyPr>
            <a:normAutofit fontScale="90000"/>
          </a:bodyPr>
          <a:lstStyle/>
          <a:p>
            <a:pPr algn="ctr"/>
            <a:r>
              <a:rPr lang="en-US" sz="4900" dirty="0">
                <a:effectLst>
                  <a:outerShdw blurRad="38100" dist="38100" dir="2700000" algn="tl">
                    <a:srgbClr val="000000">
                      <a:alpha val="43137"/>
                    </a:srgbClr>
                  </a:outerShdw>
                </a:effectLst>
                <a:latin typeface="Times New Roman" panose="02020603050405020304" pitchFamily="18" charset="0"/>
                <a:ea typeface="+mn-ea"/>
                <a:cs typeface="+mn-cs"/>
              </a:rPr>
              <a:t>Are the differences in monthly returns </a:t>
            </a:r>
            <a:br>
              <a:rPr lang="en-US" sz="4900" dirty="0">
                <a:effectLst>
                  <a:outerShdw blurRad="38100" dist="38100" dir="2700000" algn="tl">
                    <a:srgbClr val="000000">
                      <a:alpha val="43137"/>
                    </a:srgbClr>
                  </a:outerShdw>
                </a:effectLst>
                <a:latin typeface="Times New Roman" panose="02020603050405020304" pitchFamily="18" charset="0"/>
                <a:ea typeface="+mn-ea"/>
                <a:cs typeface="+mn-cs"/>
              </a:rPr>
            </a:br>
            <a:r>
              <a:rPr lang="en-US" sz="4900" dirty="0">
                <a:effectLst>
                  <a:outerShdw blurRad="38100" dist="38100" dir="2700000" algn="tl">
                    <a:srgbClr val="000000">
                      <a:alpha val="43137"/>
                    </a:srgbClr>
                  </a:outerShdw>
                </a:effectLst>
                <a:latin typeface="Times New Roman" panose="02020603050405020304" pitchFamily="18" charset="0"/>
                <a:ea typeface="+mn-ea"/>
                <a:cs typeface="+mn-cs"/>
              </a:rPr>
              <a:t>statistically significant?</a:t>
            </a:r>
          </a:p>
        </p:txBody>
      </p:sp>
      <p:graphicFrame>
        <p:nvGraphicFramePr>
          <p:cNvPr id="7" name="Table 7">
            <a:extLst>
              <a:ext uri="{FF2B5EF4-FFF2-40B4-BE49-F238E27FC236}">
                <a16:creationId xmlns:a16="http://schemas.microsoft.com/office/drawing/2014/main" id="{9FBB385A-0EF9-4E14-A939-8980A008EBD6}"/>
              </a:ext>
            </a:extLst>
          </p:cNvPr>
          <p:cNvGraphicFramePr>
            <a:graphicFrameLocks noGrp="1"/>
          </p:cNvGraphicFramePr>
          <p:nvPr>
            <p:ph idx="1"/>
            <p:extLst>
              <p:ext uri="{D42A27DB-BD31-4B8C-83A1-F6EECF244321}">
                <p14:modId xmlns:p14="http://schemas.microsoft.com/office/powerpoint/2010/main" val="1449704495"/>
              </p:ext>
            </p:extLst>
          </p:nvPr>
        </p:nvGraphicFramePr>
        <p:xfrm>
          <a:off x="3565596" y="2386361"/>
          <a:ext cx="4969728" cy="2354496"/>
        </p:xfrm>
        <a:graphic>
          <a:graphicData uri="http://schemas.openxmlformats.org/drawingml/2006/table">
            <a:tbl>
              <a:tblPr firstRow="1" bandRow="1">
                <a:tableStyleId>{5C22544A-7EE6-4342-B048-85BDC9FD1C3A}</a:tableStyleId>
              </a:tblPr>
              <a:tblGrid>
                <a:gridCol w="1128132">
                  <a:extLst>
                    <a:ext uri="{9D8B030D-6E8A-4147-A177-3AD203B41FA5}">
                      <a16:colId xmlns:a16="http://schemas.microsoft.com/office/drawing/2014/main" val="2340706391"/>
                    </a:ext>
                  </a:extLst>
                </a:gridCol>
                <a:gridCol w="1128132">
                  <a:extLst>
                    <a:ext uri="{9D8B030D-6E8A-4147-A177-3AD203B41FA5}">
                      <a16:colId xmlns:a16="http://schemas.microsoft.com/office/drawing/2014/main" val="4141037317"/>
                    </a:ext>
                  </a:extLst>
                </a:gridCol>
                <a:gridCol w="457200">
                  <a:extLst>
                    <a:ext uri="{9D8B030D-6E8A-4147-A177-3AD203B41FA5}">
                      <a16:colId xmlns:a16="http://schemas.microsoft.com/office/drawing/2014/main" val="2395585328"/>
                    </a:ext>
                  </a:extLst>
                </a:gridCol>
                <a:gridCol w="1128132">
                  <a:extLst>
                    <a:ext uri="{9D8B030D-6E8A-4147-A177-3AD203B41FA5}">
                      <a16:colId xmlns:a16="http://schemas.microsoft.com/office/drawing/2014/main" val="1781404895"/>
                    </a:ext>
                  </a:extLst>
                </a:gridCol>
                <a:gridCol w="1128132">
                  <a:extLst>
                    <a:ext uri="{9D8B030D-6E8A-4147-A177-3AD203B41FA5}">
                      <a16:colId xmlns:a16="http://schemas.microsoft.com/office/drawing/2014/main" val="2933815246"/>
                    </a:ext>
                  </a:extLst>
                </a:gridCol>
              </a:tblGrid>
              <a:tr h="588624">
                <a:tc>
                  <a:txBody>
                    <a:bodyPr/>
                    <a:lstStyle/>
                    <a:p>
                      <a:pPr algn="ctr"/>
                      <a:r>
                        <a:rPr lang="en-US" dirty="0"/>
                        <a:t>Between</a:t>
                      </a:r>
                    </a:p>
                  </a:txBody>
                  <a:tcPr anchor="ctr"/>
                </a:tc>
                <a:tc>
                  <a:txBody>
                    <a:bodyPr/>
                    <a:lstStyle/>
                    <a:p>
                      <a:pPr algn="ctr"/>
                      <a:r>
                        <a:rPr lang="en-US" dirty="0"/>
                        <a:t>and</a:t>
                      </a:r>
                    </a:p>
                  </a:txBody>
                  <a:tcPr anchor="ctr"/>
                </a:tc>
                <a:tc>
                  <a:txBody>
                    <a:bodyPr/>
                    <a:lstStyle/>
                    <a:p>
                      <a:pPr algn="ctr"/>
                      <a:endParaRPr lang="en-US" dirty="0"/>
                    </a:p>
                  </a:txBody>
                  <a:tcPr anchor="ctr"/>
                </a:tc>
                <a:tc>
                  <a:txBody>
                    <a:bodyPr/>
                    <a:lstStyle/>
                    <a:p>
                      <a:pPr algn="ctr"/>
                      <a:r>
                        <a:rPr lang="en-US" dirty="0"/>
                        <a:t>t-statistic</a:t>
                      </a:r>
                    </a:p>
                  </a:txBody>
                  <a:tcPr anchor="ctr"/>
                </a:tc>
                <a:tc>
                  <a:txBody>
                    <a:bodyPr/>
                    <a:lstStyle/>
                    <a:p>
                      <a:pPr algn="ctr"/>
                      <a:r>
                        <a:rPr lang="en-US" dirty="0"/>
                        <a:t>p-value</a:t>
                      </a:r>
                    </a:p>
                  </a:txBody>
                  <a:tcPr anchor="ctr"/>
                </a:tc>
                <a:extLst>
                  <a:ext uri="{0D108BD9-81ED-4DB2-BD59-A6C34878D82A}">
                    <a16:rowId xmlns:a16="http://schemas.microsoft.com/office/drawing/2014/main" val="2409075742"/>
                  </a:ext>
                </a:extLst>
              </a:tr>
              <a:tr h="588624">
                <a:tc>
                  <a:txBody>
                    <a:bodyPr/>
                    <a:lstStyle/>
                    <a:p>
                      <a:pPr algn="ctr"/>
                      <a:r>
                        <a:rPr lang="en-US" dirty="0"/>
                        <a:t>One</a:t>
                      </a:r>
                    </a:p>
                  </a:txBody>
                  <a:tcPr/>
                </a:tc>
                <a:tc>
                  <a:txBody>
                    <a:bodyPr/>
                    <a:lstStyle/>
                    <a:p>
                      <a:pPr algn="ctr"/>
                      <a:r>
                        <a:rPr lang="en-US" dirty="0"/>
                        <a:t>Two</a:t>
                      </a:r>
                    </a:p>
                  </a:txBody>
                  <a:tcPr/>
                </a:tc>
                <a:tc>
                  <a:txBody>
                    <a:bodyPr/>
                    <a:lstStyle/>
                    <a:p>
                      <a:pPr algn="ctr"/>
                      <a:endParaRPr lang="en-US" dirty="0"/>
                    </a:p>
                  </a:txBody>
                  <a:tcPr/>
                </a:tc>
                <a:tc>
                  <a:txBody>
                    <a:bodyPr/>
                    <a:lstStyle/>
                    <a:p>
                      <a:pPr algn="ctr"/>
                      <a:r>
                        <a:rPr lang="en-US" dirty="0"/>
                        <a:t>2.01</a:t>
                      </a:r>
                    </a:p>
                  </a:txBody>
                  <a:tcPr/>
                </a:tc>
                <a:tc>
                  <a:txBody>
                    <a:bodyPr/>
                    <a:lstStyle/>
                    <a:p>
                      <a:pPr algn="ctr"/>
                      <a:r>
                        <a:rPr lang="en-US" dirty="0"/>
                        <a:t>.04501</a:t>
                      </a:r>
                    </a:p>
                  </a:txBody>
                  <a:tcPr/>
                </a:tc>
                <a:extLst>
                  <a:ext uri="{0D108BD9-81ED-4DB2-BD59-A6C34878D82A}">
                    <a16:rowId xmlns:a16="http://schemas.microsoft.com/office/drawing/2014/main" val="4239214669"/>
                  </a:ext>
                </a:extLst>
              </a:tr>
              <a:tr h="588624">
                <a:tc>
                  <a:txBody>
                    <a:bodyPr/>
                    <a:lstStyle/>
                    <a:p>
                      <a:pPr algn="ctr"/>
                      <a:r>
                        <a:rPr lang="en-US" dirty="0"/>
                        <a:t>One</a:t>
                      </a:r>
                    </a:p>
                  </a:txBody>
                  <a:tcPr/>
                </a:tc>
                <a:tc>
                  <a:txBody>
                    <a:bodyPr/>
                    <a:lstStyle/>
                    <a:p>
                      <a:pPr algn="ctr"/>
                      <a:r>
                        <a:rPr lang="en-US" dirty="0"/>
                        <a:t>Three</a:t>
                      </a:r>
                    </a:p>
                  </a:txBody>
                  <a:tcPr/>
                </a:tc>
                <a:tc>
                  <a:txBody>
                    <a:bodyPr/>
                    <a:lstStyle/>
                    <a:p>
                      <a:pPr algn="ctr"/>
                      <a:endParaRPr lang="en-US" dirty="0"/>
                    </a:p>
                  </a:txBody>
                  <a:tcPr/>
                </a:tc>
                <a:tc>
                  <a:txBody>
                    <a:bodyPr/>
                    <a:lstStyle/>
                    <a:p>
                      <a:pPr algn="ctr"/>
                      <a:r>
                        <a:rPr lang="en-US" dirty="0"/>
                        <a:t>3.66</a:t>
                      </a:r>
                    </a:p>
                  </a:txBody>
                  <a:tcPr/>
                </a:tc>
                <a:tc>
                  <a:txBody>
                    <a:bodyPr/>
                    <a:lstStyle/>
                    <a:p>
                      <a:pPr algn="ctr"/>
                      <a:r>
                        <a:rPr lang="en-US" dirty="0"/>
                        <a:t>.00027</a:t>
                      </a:r>
                    </a:p>
                  </a:txBody>
                  <a:tcPr/>
                </a:tc>
                <a:extLst>
                  <a:ext uri="{0D108BD9-81ED-4DB2-BD59-A6C34878D82A}">
                    <a16:rowId xmlns:a16="http://schemas.microsoft.com/office/drawing/2014/main" val="1269878702"/>
                  </a:ext>
                </a:extLst>
              </a:tr>
              <a:tr h="588624">
                <a:tc>
                  <a:txBody>
                    <a:bodyPr/>
                    <a:lstStyle/>
                    <a:p>
                      <a:pPr algn="ctr"/>
                      <a:r>
                        <a:rPr lang="en-US" dirty="0"/>
                        <a:t>Two</a:t>
                      </a:r>
                    </a:p>
                  </a:txBody>
                  <a:tcPr/>
                </a:tc>
                <a:tc>
                  <a:txBody>
                    <a:bodyPr/>
                    <a:lstStyle/>
                    <a:p>
                      <a:pPr algn="ctr"/>
                      <a:r>
                        <a:rPr lang="en-US" dirty="0"/>
                        <a:t>Three</a:t>
                      </a:r>
                    </a:p>
                  </a:txBody>
                  <a:tcPr/>
                </a:tc>
                <a:tc>
                  <a:txBody>
                    <a:bodyPr/>
                    <a:lstStyle/>
                    <a:p>
                      <a:pPr algn="ctr"/>
                      <a:endParaRPr lang="en-US" dirty="0"/>
                    </a:p>
                  </a:txBody>
                  <a:tcPr/>
                </a:tc>
                <a:tc>
                  <a:txBody>
                    <a:bodyPr/>
                    <a:lstStyle/>
                    <a:p>
                      <a:pPr algn="ctr"/>
                      <a:r>
                        <a:rPr lang="en-US" dirty="0"/>
                        <a:t>2.06</a:t>
                      </a:r>
                    </a:p>
                  </a:txBody>
                  <a:tcPr/>
                </a:tc>
                <a:tc>
                  <a:txBody>
                    <a:bodyPr/>
                    <a:lstStyle/>
                    <a:p>
                      <a:pPr algn="ctr"/>
                      <a:r>
                        <a:rPr lang="en-US" dirty="0"/>
                        <a:t>.04002</a:t>
                      </a:r>
                    </a:p>
                  </a:txBody>
                  <a:tcPr/>
                </a:tc>
                <a:extLst>
                  <a:ext uri="{0D108BD9-81ED-4DB2-BD59-A6C34878D82A}">
                    <a16:rowId xmlns:a16="http://schemas.microsoft.com/office/drawing/2014/main" val="825410182"/>
                  </a:ext>
                </a:extLst>
              </a:tr>
            </a:tbl>
          </a:graphicData>
        </a:graphic>
      </p:graphicFrame>
    </p:spTree>
    <p:extLst>
      <p:ext uri="{BB962C8B-B14F-4D97-AF65-F5344CB8AC3E}">
        <p14:creationId xmlns:p14="http://schemas.microsoft.com/office/powerpoint/2010/main" val="201338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18C61-D610-4223-BEF8-4902EDF8E3FA}"/>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063C5239-C37A-42F8-9796-E43EFC51D645}"/>
              </a:ext>
            </a:extLst>
          </p:cNvPr>
          <p:cNvSpPr>
            <a:spLocks noGrp="1"/>
          </p:cNvSpPr>
          <p:nvPr>
            <p:ph type="title"/>
          </p:nvPr>
        </p:nvSpPr>
        <p:spPr/>
        <p:txBody>
          <a:bodyPr>
            <a:normAutofit fontScale="90000"/>
          </a:bodyPr>
          <a:lstStyle/>
          <a:p>
            <a:pPr algn="ctr"/>
            <a:r>
              <a:rPr lang="en-US" sz="6000" dirty="0">
                <a:effectLst>
                  <a:outerShdw blurRad="38100" dist="38100" dir="2700000" algn="tl">
                    <a:srgbClr val="000000">
                      <a:alpha val="43137"/>
                    </a:srgbClr>
                  </a:outerShdw>
                </a:effectLst>
                <a:latin typeface="Times New Roman" panose="02020603050405020304" pitchFamily="18" charset="0"/>
                <a:ea typeface="+mn-ea"/>
                <a:cs typeface="+mn-cs"/>
              </a:rPr>
              <a:t>Why only 18 months of results?</a:t>
            </a:r>
            <a:br>
              <a:rPr lang="en-US" dirty="0"/>
            </a:br>
            <a:endParaRPr lang="en-US" dirty="0"/>
          </a:p>
        </p:txBody>
      </p:sp>
      <p:sp>
        <p:nvSpPr>
          <p:cNvPr id="3" name="Content Placeholder 2">
            <a:extLst>
              <a:ext uri="{FF2B5EF4-FFF2-40B4-BE49-F238E27FC236}">
                <a16:creationId xmlns:a16="http://schemas.microsoft.com/office/drawing/2014/main" id="{1AD281B5-10E0-463B-81A5-016A73EDD441}"/>
              </a:ext>
            </a:extLst>
          </p:cNvPr>
          <p:cNvSpPr>
            <a:spLocks noGrp="1"/>
          </p:cNvSpPr>
          <p:nvPr>
            <p:ph idx="1"/>
          </p:nvPr>
        </p:nvSpPr>
        <p:spPr/>
        <p:txBody>
          <a:bodyPr/>
          <a:lstStyle/>
          <a:p>
            <a:r>
              <a:rPr lang="en-US" dirty="0"/>
              <a:t>Started with 20 quarters of financial data and 60 months of price data</a:t>
            </a:r>
          </a:p>
          <a:p>
            <a:r>
              <a:rPr lang="en-US" dirty="0"/>
              <a:t>– 2 months to lag financial data </a:t>
            </a:r>
          </a:p>
          <a:p>
            <a:r>
              <a:rPr lang="en-US" dirty="0"/>
              <a:t>– 2 months for fiscal year differences </a:t>
            </a:r>
          </a:p>
          <a:p>
            <a:r>
              <a:rPr lang="en-US" dirty="0"/>
              <a:t>– 12 months to calculate the momentum factor </a:t>
            </a:r>
          </a:p>
          <a:p>
            <a:r>
              <a:rPr lang="en-US" dirty="0"/>
              <a:t>– 24 months for deep learning </a:t>
            </a:r>
          </a:p>
          <a:p>
            <a:r>
              <a:rPr lang="en-US" dirty="0"/>
              <a:t>– 1 month for train/test difference </a:t>
            </a:r>
          </a:p>
          <a:p>
            <a:r>
              <a:rPr lang="en-US" dirty="0"/>
              <a:t>– 1 month as we can’t test the final set of data </a:t>
            </a:r>
          </a:p>
          <a:p>
            <a:r>
              <a:rPr lang="en-US" dirty="0"/>
              <a:t>= 18 months of results</a:t>
            </a:r>
          </a:p>
        </p:txBody>
      </p:sp>
    </p:spTree>
    <p:extLst>
      <p:ext uri="{BB962C8B-B14F-4D97-AF65-F5344CB8AC3E}">
        <p14:creationId xmlns:p14="http://schemas.microsoft.com/office/powerpoint/2010/main" val="34485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AC7FF0-F5F1-4D38-A272-361512A0D3EA}"/>
              </a:ext>
            </a:extLst>
          </p:cNvPr>
          <p:cNvPicPr>
            <a:picLocks noChangeAspect="1"/>
          </p:cNvPicPr>
          <p:nvPr/>
        </p:nvPicPr>
        <p:blipFill rotWithShape="1">
          <a:blip r:embed="rId2">
            <a:extLst>
              <a:ext uri="{28A0092B-C50C-407E-A947-70E740481C1C}">
                <a14:useLocalDpi xmlns:a14="http://schemas.microsoft.com/office/drawing/2010/main" val="0"/>
              </a:ext>
            </a:extLst>
          </a:blip>
          <a:srcRect b="9741"/>
          <a:stretch/>
        </p:blipFill>
        <p:spPr>
          <a:xfrm>
            <a:off x="-162296" y="-50526"/>
            <a:ext cx="12516592" cy="1523451"/>
          </a:xfrm>
          <a:prstGeom prst="rect">
            <a:avLst/>
          </a:prstGeom>
          <a:ln>
            <a:noFill/>
          </a:ln>
          <a:effectLst>
            <a:softEdge rad="112500"/>
          </a:effectLst>
        </p:spPr>
      </p:pic>
      <p:sp>
        <p:nvSpPr>
          <p:cNvPr id="2" name="Title 1">
            <a:extLst>
              <a:ext uri="{FF2B5EF4-FFF2-40B4-BE49-F238E27FC236}">
                <a16:creationId xmlns:a16="http://schemas.microsoft.com/office/drawing/2014/main" id="{62FCF53D-ECF7-457F-9428-2B9E41390820}"/>
              </a:ext>
            </a:extLst>
          </p:cNvPr>
          <p:cNvSpPr>
            <a:spLocks noGrp="1"/>
          </p:cNvSpPr>
          <p:nvPr>
            <p:ph type="title"/>
          </p:nvPr>
        </p:nvSpPr>
        <p:spPr/>
        <p:txBody>
          <a:bodyPr>
            <a:normAutofit fontScale="90000"/>
          </a:bodyPr>
          <a:lstStyle/>
          <a:p>
            <a:pPr algn="ctr"/>
            <a:r>
              <a:rPr lang="en-US" sz="6000" dirty="0">
                <a:effectLst>
                  <a:outerShdw blurRad="38100" dist="38100" dir="2700000" algn="tl">
                    <a:srgbClr val="000000">
                      <a:alpha val="43137"/>
                    </a:srgbClr>
                  </a:outerShdw>
                </a:effectLst>
                <a:latin typeface="Times New Roman" panose="02020603050405020304" pitchFamily="18" charset="0"/>
                <a:ea typeface="+mn-ea"/>
                <a:cs typeface="+mn-cs"/>
              </a:rPr>
              <a:t>Conclusions</a:t>
            </a:r>
            <a:br>
              <a:rPr lang="en-US" dirty="0"/>
            </a:br>
            <a:endParaRPr lang="en-US" dirty="0"/>
          </a:p>
        </p:txBody>
      </p:sp>
      <p:sp>
        <p:nvSpPr>
          <p:cNvPr id="3" name="Content Placeholder 2">
            <a:extLst>
              <a:ext uri="{FF2B5EF4-FFF2-40B4-BE49-F238E27FC236}">
                <a16:creationId xmlns:a16="http://schemas.microsoft.com/office/drawing/2014/main" id="{082D4228-9E99-490B-A2FA-977769281CB4}"/>
              </a:ext>
            </a:extLst>
          </p:cNvPr>
          <p:cNvSpPr>
            <a:spLocks noGrp="1"/>
          </p:cNvSpPr>
          <p:nvPr>
            <p:ph idx="1"/>
          </p:nvPr>
        </p:nvSpPr>
        <p:spPr/>
        <p:txBody>
          <a:bodyPr/>
          <a:lstStyle/>
          <a:p>
            <a:r>
              <a:rPr lang="en-US" dirty="0"/>
              <a:t>The model worked over this 18-month period</a:t>
            </a:r>
          </a:p>
          <a:p>
            <a:r>
              <a:rPr lang="en-US" dirty="0"/>
              <a:t>Statistically significant difference in monthly returns, but 18 months of data is not a lot</a:t>
            </a:r>
          </a:p>
          <a:p>
            <a:r>
              <a:rPr lang="en-US" dirty="0"/>
              <a:t>Works well in bull markets (most of this time period)</a:t>
            </a:r>
          </a:p>
          <a:p>
            <a:r>
              <a:rPr lang="en-US" dirty="0"/>
              <a:t>Not so sure about bear markets (had one in 4Q 2018)</a:t>
            </a:r>
          </a:p>
          <a:p>
            <a:endParaRPr lang="en-US" dirty="0"/>
          </a:p>
        </p:txBody>
      </p:sp>
    </p:spTree>
    <p:extLst>
      <p:ext uri="{BB962C8B-B14F-4D97-AF65-F5344CB8AC3E}">
        <p14:creationId xmlns:p14="http://schemas.microsoft.com/office/powerpoint/2010/main" val="8097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712</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With all this data, can we make any money with Machine Learning? </vt:lpstr>
      <vt:lpstr>With all this data, can we make any money with Machine Learning? </vt:lpstr>
      <vt:lpstr>Deep Learning &amp; Monte Carlo</vt:lpstr>
      <vt:lpstr>Deep Learning &amp; Monte Carlo</vt:lpstr>
      <vt:lpstr>Average Annual Return by Tertile</vt:lpstr>
      <vt:lpstr>Wealth Indices by Tertile</vt:lpstr>
      <vt:lpstr>Are the differences in monthly returns  statistically significant?</vt:lpstr>
      <vt:lpstr>Why only 18 months of results? </vt:lpstr>
      <vt:lpstr>Conclusions </vt:lpstr>
      <vt:lpstr>Comments </vt:lpstr>
      <vt:lpstr>Caveats </vt:lpstr>
      <vt:lpstr>Cluster Analysis</vt:lpstr>
      <vt:lpstr>Cluster Analysis</vt:lpstr>
      <vt:lpstr>Cluster Analysis</vt:lpstr>
      <vt:lpstr>Cluster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 all this data, can we make any money with machine learning? </dc:title>
  <dc:creator>Brad Daniels</dc:creator>
  <cp:lastModifiedBy>Brad Daniels</cp:lastModifiedBy>
  <cp:revision>24</cp:revision>
  <cp:lastPrinted>2019-10-27T23:22:55Z</cp:lastPrinted>
  <dcterms:created xsi:type="dcterms:W3CDTF">2019-10-27T21:39:05Z</dcterms:created>
  <dcterms:modified xsi:type="dcterms:W3CDTF">2019-10-30T15:27:00Z</dcterms:modified>
</cp:coreProperties>
</file>