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09" r:id="rId2"/>
    <p:sldId id="310" r:id="rId3"/>
    <p:sldId id="311" r:id="rId4"/>
    <p:sldId id="283" r:id="rId5"/>
    <p:sldId id="30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B1C1D0"/>
    <a:srgbClr val="76D6FF"/>
    <a:srgbClr val="74AFCF"/>
    <a:srgbClr val="6DA5C3"/>
    <a:srgbClr val="7DBBDE"/>
    <a:srgbClr val="7AB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21"/>
    <p:restoredTop sz="96405"/>
  </p:normalViewPr>
  <p:slideViewPr>
    <p:cSldViewPr snapToObjects="1">
      <p:cViewPr varScale="1">
        <p:scale>
          <a:sx n="115" d="100"/>
          <a:sy n="115" d="100"/>
        </p:scale>
        <p:origin x="1014" y="108"/>
      </p:cViewPr>
      <p:guideLst>
        <p:guide orient="horz" pos="2160"/>
        <p:guide pos="7008"/>
      </p:guideLst>
    </p:cSldViewPr>
  </p:slideViewPr>
  <p:outlineViewPr>
    <p:cViewPr>
      <p:scale>
        <a:sx n="33" d="100"/>
        <a:sy n="33" d="100"/>
      </p:scale>
      <p:origin x="0" y="-15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5" d="100"/>
        <a:sy n="135" d="100"/>
      </p:scale>
      <p:origin x="0" y="0"/>
    </p:cViewPr>
  </p:sorterViewPr>
  <p:notesViewPr>
    <p:cSldViewPr snapToObjects="1">
      <p:cViewPr>
        <p:scale>
          <a:sx n="130" d="100"/>
          <a:sy n="130" d="100"/>
        </p:scale>
        <p:origin x="2922" y="-3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C52CD-CE5D-7445-9CDA-3E9CDCF085C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144DE-78D1-7B4E-809E-B46BD6ACDBD0}" type="datetimeFigureOut">
              <a:rPr lang="en-US" smtClean="0"/>
              <a:t>10/25/2021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4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61506-912D-5940-B182-DFC5657629AC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D0EE2-EEEC-A048-98CA-5EC51ACB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4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73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82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lain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362200"/>
            <a:ext cx="12192000" cy="25146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EDB48-3FC6-BD48-A3CF-BC8E7189AB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5949280"/>
            <a:ext cx="5113784" cy="60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Dark G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76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50D46E-99B3-4343-95D9-A9D0114936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199" y="6359513"/>
            <a:ext cx="2304256" cy="27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Pentag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  <a:latin typeface="Helvetica" pitchFamily="2" charset="0"/>
                <a:ea typeface="Source Sans Pro" charset="0"/>
                <a:cs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838200" y="1828800"/>
            <a:ext cx="10515600" cy="4191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C72EC-D105-8644-AA8C-F3EBAC8E9B9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199" y="6359513"/>
            <a:ext cx="2304256" cy="27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Hexag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38200" y="1828800"/>
            <a:ext cx="10515600" cy="4100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2C7889-6467-6642-97B8-C176C9B0E0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199" y="6359513"/>
            <a:ext cx="2304256" cy="27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4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idebar R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6546448" cy="1325563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46448" cy="4076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825625"/>
            <a:ext cx="3124200" cy="407641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3141EB-1952-E248-B2D0-D4E9B4912C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866" y="6355080"/>
            <a:ext cx="2304589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0309" y="2083443"/>
            <a:ext cx="2789500" cy="390066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81690" y="2083443"/>
            <a:ext cx="7600709" cy="3900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981690" y="365125"/>
            <a:ext cx="7600709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15031F-1418-984F-98DE-92126C2B7A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199" y="6359513"/>
            <a:ext cx="2304256" cy="27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, Blue Bar left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86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2413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4114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DD8773-1566-E443-82FF-EEABB7454C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199" y="6359513"/>
            <a:ext cx="2304256" cy="27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0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, Curve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371499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772ECA-E95E-E04F-9E2F-20211517CD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199" y="6359513"/>
            <a:ext cx="2304256" cy="27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Curves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3714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AA97D-501B-C142-B6E9-30FFE60BBB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866" y="6355080"/>
            <a:ext cx="2304589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94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, Gr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25FA44-F417-4F4C-8518-8D999D4EEE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866" y="6355080"/>
            <a:ext cx="2304589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ontent, Curv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4"/>
            <a:ext cx="10515600" cy="4194175"/>
          </a:xfr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70739-0E99-7942-9DD7-9EA76253AA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866" y="6355080"/>
            <a:ext cx="2304589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Graphic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2362200"/>
            <a:ext cx="12192000" cy="25146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98E80-E6F4-B04A-A0CF-8C28A7B445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5949280"/>
            <a:ext cx="5113784" cy="60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Pentagons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5620473" cy="5676860"/>
          </a:xfr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0"/>
          </p:nvPr>
        </p:nvSpPr>
        <p:spPr>
          <a:xfrm>
            <a:off x="6724892" y="365125"/>
            <a:ext cx="4628908" cy="567686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CD60D-9492-AD45-9078-20EE575E95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866" y="6355080"/>
            <a:ext cx="2304589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s,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49091" cy="12174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662195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59582" y="1657427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48891" y="1657426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15400" y="1662193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87291" y="365125"/>
            <a:ext cx="5366507" cy="1217613"/>
          </a:xfrm>
        </p:spPr>
        <p:txBody>
          <a:bodyPr anchor="ctr">
            <a:normAutofit/>
          </a:bodyPr>
          <a:lstStyle>
            <a:lvl1pPr marL="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This research was supported by the Intramural Research Program of the NIH, National Library of Medicine.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CFC447-0699-4A40-A394-00BF770939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199" y="6359513"/>
            <a:ext cx="2304256" cy="27428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s,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49091" cy="12174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662195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59582" y="1657427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548891" y="1657426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915400" y="1662193"/>
            <a:ext cx="2438400" cy="44230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28944" y="369080"/>
            <a:ext cx="5334000" cy="1217613"/>
          </a:xfrm>
        </p:spPr>
        <p:txBody>
          <a:bodyPr anchor="ctr">
            <a:normAutofit/>
          </a:bodyPr>
          <a:lstStyle>
            <a:lvl1pPr marL="0" indent="0">
              <a:lnSpc>
                <a:spcPct val="125000"/>
              </a:lnSpc>
              <a:buNone/>
              <a:defRPr sz="1600"/>
            </a:lvl1pPr>
          </a:lstStyle>
          <a:p>
            <a:pPr lvl="0"/>
            <a:r>
              <a:rPr lang="en-US" dirty="0"/>
              <a:t>This research was supported by the Intramural Research Program of the NIH, National Library of Medicine.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C447B7-0E01-6C47-B278-A30BA4A081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866" y="6355080"/>
            <a:ext cx="2304589" cy="274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blue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AD63734-331D-A74D-8EED-3EA3B195361F}"/>
              </a:ext>
            </a:extLst>
          </p:cNvPr>
          <p:cNvGrpSpPr/>
          <p:nvPr userDrawn="1"/>
        </p:nvGrpSpPr>
        <p:grpSpPr>
          <a:xfrm>
            <a:off x="838199" y="6355080"/>
            <a:ext cx="10515601" cy="278714"/>
            <a:chOff x="838199" y="6214161"/>
            <a:chExt cx="10515601" cy="278714"/>
          </a:xfrm>
        </p:grpSpPr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272422F-0E9E-9844-ADF1-4DD0F7C315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157106" y="6214161"/>
              <a:ext cx="196694" cy="2743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6DD8773-1566-E443-82FF-EEABB7454C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38199" y="6218594"/>
              <a:ext cx="2304256" cy="27428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4FDEDD-AF8A-43BA-A9C2-9799D5775E54}"/>
              </a:ext>
            </a:extLst>
          </p:cNvPr>
          <p:cNvSpPr txBox="1"/>
          <p:nvPr userDrawn="1"/>
        </p:nvSpPr>
        <p:spPr>
          <a:xfrm>
            <a:off x="9993697" y="6281913"/>
            <a:ext cx="1207703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5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NCBI Webinar</a:t>
            </a:r>
          </a:p>
        </p:txBody>
      </p:sp>
    </p:spTree>
    <p:extLst>
      <p:ext uri="{BB962C8B-B14F-4D97-AF65-F5344CB8AC3E}">
        <p14:creationId xmlns:p14="http://schemas.microsoft.com/office/powerpoint/2010/main" val="395680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Graphic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A69710-DFB9-8D47-965F-0D64BFA06657}"/>
              </a:ext>
            </a:extLst>
          </p:cNvPr>
          <p:cNvSpPr/>
          <p:nvPr userDrawn="1"/>
        </p:nvSpPr>
        <p:spPr>
          <a:xfrm>
            <a:off x="0" y="2213659"/>
            <a:ext cx="12192000" cy="2430683"/>
          </a:xfrm>
          <a:prstGeom prst="rect">
            <a:avLst/>
          </a:prstGeom>
          <a:solidFill>
            <a:schemeClr val="accent5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61DB35-2304-E440-9D37-0D162F21DF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5949280"/>
            <a:ext cx="5148072" cy="612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ight with shap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775337-1271-8347-B9CD-5488E4E0EC9C}"/>
              </a:ext>
            </a:extLst>
          </p:cNvPr>
          <p:cNvSpPr/>
          <p:nvPr userDrawn="1"/>
        </p:nvSpPr>
        <p:spPr>
          <a:xfrm>
            <a:off x="0" y="2213659"/>
            <a:ext cx="12192000" cy="2430683"/>
          </a:xfrm>
          <a:prstGeom prst="rect">
            <a:avLst/>
          </a:prstGeom>
          <a:solidFill>
            <a:schemeClr val="accent5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119981"/>
          </a:xfrm>
        </p:spPr>
        <p:txBody>
          <a:bodyPr anchor="ctr" anchorCtr="0">
            <a:normAutofit fontScale="90000"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Click to edit Master title style</a:t>
            </a:r>
            <a:endParaRPr lang="en-US" sz="280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886200"/>
            <a:ext cx="10515600" cy="5334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Author’s Name -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A1DBAF-A03B-ED41-85CB-EA4C0EDF0C2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5949280"/>
            <a:ext cx="5146916" cy="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Plain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201" y="1886673"/>
            <a:ext cx="10515600" cy="40569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63704E-96E7-C245-B757-7A129D13F3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199" y="6359513"/>
            <a:ext cx="2304256" cy="27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Plai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838200" y="1828800"/>
            <a:ext cx="105156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BA567-2CA1-9149-A4FA-3797D5217A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866" y="6355080"/>
            <a:ext cx="2304589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Blue Ba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DD8773-1566-E443-82FF-EEABB7454C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199" y="6359513"/>
            <a:ext cx="2304256" cy="27428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002843-3CBC-294A-81CE-90BCFC76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E8E82735-A055-004A-984D-73E5541678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8800"/>
            <a:ext cx="105156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64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,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61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5" r:id="rId3"/>
    <p:sldLayoutId id="2147483664" r:id="rId4"/>
    <p:sldLayoutId id="2147483655" r:id="rId5"/>
    <p:sldLayoutId id="2147483661" r:id="rId6"/>
    <p:sldLayoutId id="2147483656" r:id="rId7"/>
    <p:sldLayoutId id="2147483668" r:id="rId8"/>
    <p:sldLayoutId id="2147483669" r:id="rId9"/>
    <p:sldLayoutId id="2147483650" r:id="rId10"/>
    <p:sldLayoutId id="2147483654" r:id="rId11"/>
    <p:sldLayoutId id="2147483663" r:id="rId12"/>
    <p:sldLayoutId id="2147483652" r:id="rId13"/>
    <p:sldLayoutId id="2147483653" r:id="rId14"/>
    <p:sldLayoutId id="2147483670" r:id="rId15"/>
    <p:sldLayoutId id="2147483651" r:id="rId16"/>
    <p:sldLayoutId id="2147483662" r:id="rId17"/>
    <p:sldLayoutId id="2147483657" r:id="rId18"/>
    <p:sldLayoutId id="2147483658" r:id="rId19"/>
    <p:sldLayoutId id="2147483659" r:id="rId20"/>
    <p:sldLayoutId id="2147483666" r:id="rId21"/>
    <p:sldLayoutId id="2147483667" r:id="rId22"/>
    <p:sldLayoutId id="2147483671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/>
        <a:buChar char="•"/>
        <a:defRPr sz="3000" b="0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/>
        <a:buChar char="•"/>
        <a:defRPr sz="2800" b="0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ncbi.nlm.nih.gov/datasets/docs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5FFE8D-74CC-498A-8A6B-819D6DC82C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08"/>
          <a:stretch/>
        </p:blipFill>
        <p:spPr>
          <a:xfrm>
            <a:off x="129498" y="2820373"/>
            <a:ext cx="1185978" cy="958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C332DE-5864-4957-B3C8-DE0BEABBC5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40"/>
          <a:stretch/>
        </p:blipFill>
        <p:spPr>
          <a:xfrm>
            <a:off x="137812" y="3752954"/>
            <a:ext cx="1177664" cy="721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AF4EC-E852-429E-90C1-3D0BC6444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13" y="5257800"/>
            <a:ext cx="1185978" cy="7559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39595C-88D2-47D2-B7B5-662585CC34DF}"/>
              </a:ext>
            </a:extLst>
          </p:cNvPr>
          <p:cNvSpPr txBox="1"/>
          <p:nvPr/>
        </p:nvSpPr>
        <p:spPr>
          <a:xfrm>
            <a:off x="990600" y="3834430"/>
            <a:ext cx="10820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START HERE  </a:t>
            </a:r>
          </a:p>
          <a:p>
            <a:pPr algn="ctr"/>
            <a:r>
              <a:rPr lang="en-US" sz="3600" b="1" i="0" dirty="0">
                <a:solidFill>
                  <a:schemeClr val="accent6">
                    <a:lumMod val="75000"/>
                  </a:schemeClr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https://bit.ly/cshl2021</a:t>
            </a:r>
          </a:p>
          <a:p>
            <a:pPr algn="ctr"/>
            <a:endParaRPr lang="en-US" sz="3600" b="1" dirty="0">
              <a:solidFill>
                <a:schemeClr val="accent6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28BB16-C340-4244-A2CF-01DEC1B0487B}"/>
              </a:ext>
            </a:extLst>
          </p:cNvPr>
          <p:cNvSpPr txBox="1"/>
          <p:nvPr/>
        </p:nvSpPr>
        <p:spPr>
          <a:xfrm>
            <a:off x="1372292" y="914400"/>
            <a:ext cx="1082040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Welcome to the NCBI Datasets workshop!</a:t>
            </a:r>
            <a:endParaRPr lang="en-US" sz="3600" b="1" i="0" dirty="0">
              <a:solidFill>
                <a:srgbClr val="002060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sz="3600" b="1" dirty="0">
              <a:solidFill>
                <a:schemeClr val="accent6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6164F-3D23-4E14-A97C-997F2460A963}"/>
              </a:ext>
            </a:extLst>
          </p:cNvPr>
          <p:cNvSpPr txBox="1"/>
          <p:nvPr/>
        </p:nvSpPr>
        <p:spPr>
          <a:xfrm>
            <a:off x="3733800" y="2524626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Cold Spring Harbor Labs Genome Informatics 2021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November 2, 2021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2DC5C-B463-4C78-9274-369DC68EF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97" y="707291"/>
            <a:ext cx="1185978" cy="1216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0B4181-8E6A-42E1-B1F5-898CCF528E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869"/>
          <a:stretch/>
        </p:blipFill>
        <p:spPr>
          <a:xfrm>
            <a:off x="129497" y="1876548"/>
            <a:ext cx="1185978" cy="9712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72A141-E661-40A1-AFFF-3AF428AD5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17" r="57895" b="17328"/>
          <a:stretch/>
        </p:blipFill>
        <p:spPr>
          <a:xfrm>
            <a:off x="137812" y="4474929"/>
            <a:ext cx="1185978" cy="78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0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72886A-0764-4CB0-85C3-429D4E26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52400"/>
            <a:ext cx="9525000" cy="1325563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 b="1" dirty="0">
                <a:solidFill>
                  <a:schemeClr val="tx1"/>
                </a:solidFill>
              </a:rPr>
              <a:t>What is NCBI Datasets?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F5FC5CB-6343-4BDF-BD42-FEE510D50D8F}"/>
              </a:ext>
            </a:extLst>
          </p:cNvPr>
          <p:cNvSpPr txBox="1">
            <a:spLocks/>
          </p:cNvSpPr>
          <p:nvPr/>
        </p:nvSpPr>
        <p:spPr>
          <a:xfrm>
            <a:off x="6705600" y="1926593"/>
            <a:ext cx="4953000" cy="33077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Char char="•"/>
              <a:defRPr sz="30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New resource that makes it easier for users to find and download NCBI sequence data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We’re achieving this by creating better web and programmatic interfaces for gathering NCBI sequence data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A23DD-8F30-4947-AEF9-C60109DD8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0200"/>
            <a:ext cx="5443066" cy="411480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5804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72886A-0764-4CB0-85C3-429D4E26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52400"/>
            <a:ext cx="9525000" cy="1325563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 b="1" dirty="0">
                <a:solidFill>
                  <a:schemeClr val="tx1"/>
                </a:solidFill>
              </a:rPr>
              <a:t>What data can you get from Datasets?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F5FC5CB-6343-4BDF-BD42-FEE510D50D8F}"/>
              </a:ext>
            </a:extLst>
          </p:cNvPr>
          <p:cNvSpPr txBox="1">
            <a:spLocks/>
          </p:cNvSpPr>
          <p:nvPr/>
        </p:nvSpPr>
        <p:spPr>
          <a:xfrm>
            <a:off x="685800" y="1905000"/>
            <a:ext cx="4953000" cy="33077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/>
              <a:buChar char="•"/>
              <a:defRPr sz="30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Datasets data packages include sequence, annotation and metadata for </a:t>
            </a:r>
          </a:p>
          <a:p>
            <a:pPr lvl="1"/>
            <a:r>
              <a:rPr lang="en-US" sz="2200" dirty="0"/>
              <a:t>Genomes</a:t>
            </a:r>
          </a:p>
          <a:p>
            <a:pPr lvl="1"/>
            <a:r>
              <a:rPr lang="en-US" sz="2200" dirty="0"/>
              <a:t>Genes</a:t>
            </a:r>
          </a:p>
          <a:p>
            <a:pPr lvl="1"/>
            <a:r>
              <a:rPr lang="en-US" sz="2200" dirty="0"/>
              <a:t>Orthologs</a:t>
            </a:r>
          </a:p>
          <a:p>
            <a:pPr lvl="1"/>
            <a:r>
              <a:rPr lang="en-US" sz="2200" dirty="0"/>
              <a:t>SARS-CoV-2 genomes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4B29D-1278-4128-BEFE-25B8A7972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981200"/>
            <a:ext cx="6062090" cy="434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6DA588-560A-4E90-904C-1CEA0F80D22E}"/>
              </a:ext>
            </a:extLst>
          </p:cNvPr>
          <p:cNvSpPr txBox="1"/>
          <p:nvPr/>
        </p:nvSpPr>
        <p:spPr>
          <a:xfrm>
            <a:off x="5943600" y="642139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www.ncbi.nlm.nih.gov/data-hub/taxonomy/9606</a:t>
            </a:r>
          </a:p>
        </p:txBody>
      </p:sp>
    </p:spTree>
    <p:extLst>
      <p:ext uri="{BB962C8B-B14F-4D97-AF65-F5344CB8AC3E}">
        <p14:creationId xmlns:p14="http://schemas.microsoft.com/office/powerpoint/2010/main" val="104642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72886A-0764-4CB0-85C3-429D4E26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52401"/>
            <a:ext cx="9525000" cy="914400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 b="1" dirty="0">
                <a:solidFill>
                  <a:schemeClr val="tx1"/>
                </a:solidFill>
              </a:rPr>
              <a:t>How can you access the data packages?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86CC60-0662-4EBB-A84B-073798D7E584}"/>
              </a:ext>
            </a:extLst>
          </p:cNvPr>
          <p:cNvSpPr/>
          <p:nvPr/>
        </p:nvSpPr>
        <p:spPr>
          <a:xfrm>
            <a:off x="826423" y="1247067"/>
            <a:ext cx="2178628" cy="12327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Web interface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90DC9A-4A47-4D40-BFC0-F92E5BCB6A89}"/>
              </a:ext>
            </a:extLst>
          </p:cNvPr>
          <p:cNvSpPr/>
          <p:nvPr/>
        </p:nvSpPr>
        <p:spPr>
          <a:xfrm>
            <a:off x="4986251" y="1247067"/>
            <a:ext cx="2102427" cy="123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Command line tools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BF3618-407B-493C-9EB0-BA3666C6A826}"/>
              </a:ext>
            </a:extLst>
          </p:cNvPr>
          <p:cNvSpPr/>
          <p:nvPr/>
        </p:nvSpPr>
        <p:spPr>
          <a:xfrm>
            <a:off x="8812878" y="1212431"/>
            <a:ext cx="2102426" cy="123273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Client libraries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7BD70-E35E-4C73-909D-AF51593C6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00894"/>
            <a:ext cx="3530537" cy="365760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6BA236-23E5-4E3C-893A-E9833722D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3012" y="4524894"/>
            <a:ext cx="2057400" cy="22098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F03014B-4C29-4BB6-82BA-E06C79945F23}"/>
              </a:ext>
            </a:extLst>
          </p:cNvPr>
          <p:cNvSpPr/>
          <p:nvPr/>
        </p:nvSpPr>
        <p:spPr>
          <a:xfrm>
            <a:off x="1380606" y="4601094"/>
            <a:ext cx="419100" cy="228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2A60ED-1EFB-4483-A404-9069931847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2810" b="10489"/>
          <a:stretch/>
        </p:blipFill>
        <p:spPr>
          <a:xfrm>
            <a:off x="8305800" y="2964871"/>
            <a:ext cx="3352800" cy="365760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79A3037-D40C-44D2-86FD-9005421F3DAB}"/>
              </a:ext>
            </a:extLst>
          </p:cNvPr>
          <p:cNvSpPr/>
          <p:nvPr/>
        </p:nvSpPr>
        <p:spPr>
          <a:xfrm>
            <a:off x="4352319" y="2947987"/>
            <a:ext cx="3352800" cy="2181225"/>
          </a:xfrm>
          <a:prstGeom prst="roundRect">
            <a:avLst/>
          </a:prstGeom>
          <a:solidFill>
            <a:srgbClr val="00808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FFFF00"/>
                </a:solidFill>
              </a:rPr>
              <a:t>&gt; datasets download genome taxon human </a:t>
            </a:r>
          </a:p>
          <a:p>
            <a:endParaRPr lang="en-US" sz="1100" dirty="0">
              <a:solidFill>
                <a:srgbClr val="FFFF00"/>
              </a:solidFill>
            </a:endParaRPr>
          </a:p>
          <a:p>
            <a:r>
              <a:rPr lang="en-US" sz="1100" dirty="0">
                <a:solidFill>
                  <a:srgbClr val="FFFF00"/>
                </a:solidFill>
              </a:rPr>
              <a:t>Examples</a:t>
            </a:r>
          </a:p>
          <a:p>
            <a:r>
              <a:rPr lang="en-US" sz="1100" dirty="0">
                <a:solidFill>
                  <a:srgbClr val="FFFF00"/>
                </a:solidFill>
              </a:rPr>
              <a:t>datasets download genome accession GCF_000001405.39 </a:t>
            </a:r>
          </a:p>
          <a:p>
            <a:r>
              <a:rPr lang="en-US" sz="1100" dirty="0">
                <a:solidFill>
                  <a:srgbClr val="FFFF00"/>
                </a:solidFill>
              </a:rPr>
              <a:t>datasets  download genome taxon "</a:t>
            </a:r>
            <a:r>
              <a:rPr lang="en-US" sz="1100" dirty="0" err="1">
                <a:solidFill>
                  <a:srgbClr val="FFFF00"/>
                </a:solidFill>
              </a:rPr>
              <a:t>bos</a:t>
            </a:r>
            <a:r>
              <a:rPr lang="en-US" sz="1100" dirty="0">
                <a:solidFill>
                  <a:srgbClr val="FFFF00"/>
                </a:solidFill>
              </a:rPr>
              <a:t> taurus" </a:t>
            </a:r>
          </a:p>
          <a:p>
            <a:r>
              <a:rPr lang="en-US" sz="1100" dirty="0">
                <a:solidFill>
                  <a:srgbClr val="FFFF00"/>
                </a:solidFill>
              </a:rPr>
              <a:t>datasets download genome taxon human </a:t>
            </a:r>
          </a:p>
          <a:p>
            <a:r>
              <a:rPr lang="it-IT" sz="1100" dirty="0">
                <a:solidFill>
                  <a:srgbClr val="FFFF00"/>
                </a:solidFill>
              </a:rPr>
              <a:t>datasets download genome accession PRJNA289059</a:t>
            </a:r>
            <a:endParaRPr lang="en-US" sz="1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67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A70CB16-9317-4235-BE11-E93A55E94A40}"/>
              </a:ext>
            </a:extLst>
          </p:cNvPr>
          <p:cNvSpPr txBox="1"/>
          <p:nvPr/>
        </p:nvSpPr>
        <p:spPr>
          <a:xfrm>
            <a:off x="304800" y="1905000"/>
            <a:ext cx="502201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Quick starts and How-to guides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Command line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schemas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package descriptions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OpenAPI</a:t>
            </a:r>
            <a:r>
              <a:rPr lang="en-US" sz="2800" dirty="0"/>
              <a:t> 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72C174-D5BF-41FC-B177-D15D6FE310AF}"/>
              </a:ext>
            </a:extLst>
          </p:cNvPr>
          <p:cNvSpPr/>
          <p:nvPr/>
        </p:nvSpPr>
        <p:spPr>
          <a:xfrm>
            <a:off x="544966" y="4953000"/>
            <a:ext cx="3768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www.ncbi.nlm.nih.gov/datasets/docs/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D3A66-BD45-4783-A51F-313A1051880B}"/>
              </a:ext>
            </a:extLst>
          </p:cNvPr>
          <p:cNvSpPr txBox="1"/>
          <p:nvPr/>
        </p:nvSpPr>
        <p:spPr>
          <a:xfrm>
            <a:off x="1828800" y="199505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Explore examples in our documentation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2E7A6A-2EC3-481B-813A-C80165CA4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152742"/>
            <a:ext cx="5562600" cy="448619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73470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CBI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1BC"/>
      </a:accent1>
      <a:accent2>
        <a:srgbClr val="AEB0B5"/>
      </a:accent2>
      <a:accent3>
        <a:srgbClr val="00A6D2"/>
      </a:accent3>
      <a:accent4>
        <a:srgbClr val="981B1E"/>
      </a:accent4>
      <a:accent5>
        <a:srgbClr val="002455"/>
      </a:accent5>
      <a:accent6>
        <a:srgbClr val="2E854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BI_2021_Template" id="{BC353FC4-854F-464A-9C24-5AA1A18EEFF9}" vid="{71E91B3E-DD6E-BF4C-AE57-FF546D0777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NCBI_2021_Template (1)</Template>
  <TotalTime>17384</TotalTime>
  <Words>181</Words>
  <Application>Microsoft Office PowerPoint</Application>
  <PresentationFormat>Widescreen</PresentationFormat>
  <Paragraphs>34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</vt:lpstr>
      <vt:lpstr>Office Theme</vt:lpstr>
      <vt:lpstr>PowerPoint Presentation</vt:lpstr>
      <vt:lpstr>What is NCBI Datasets?</vt:lpstr>
      <vt:lpstr>What data can you get from Datasets?</vt:lpstr>
      <vt:lpstr>How can you access the data packages?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NCBI Datasets, a new resource for fast, easy access to NCBI sequence data</dc:title>
  <dc:creator>O'Leary, Nuala (NIH/NLM/NCBI) [C]</dc:creator>
  <cp:lastModifiedBy>O'Leary, Nuala (NIH/NLM/NCBI) [C]</cp:lastModifiedBy>
  <cp:revision>85</cp:revision>
  <dcterms:created xsi:type="dcterms:W3CDTF">2021-09-03T21:15:07Z</dcterms:created>
  <dcterms:modified xsi:type="dcterms:W3CDTF">2021-10-29T14:26:12Z</dcterms:modified>
</cp:coreProperties>
</file>