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1"/>
  </p:notesMasterIdLst>
  <p:handoutMasterIdLst>
    <p:handoutMasterId r:id="rId82"/>
  </p:handoutMasterIdLst>
  <p:sldIdLst>
    <p:sldId id="256" r:id="rId5"/>
    <p:sldId id="293" r:id="rId6"/>
    <p:sldId id="349" r:id="rId7"/>
    <p:sldId id="298" r:id="rId8"/>
    <p:sldId id="327" r:id="rId9"/>
    <p:sldId id="353" r:id="rId10"/>
    <p:sldId id="381" r:id="rId11"/>
    <p:sldId id="345" r:id="rId12"/>
    <p:sldId id="382" r:id="rId13"/>
    <p:sldId id="309" r:id="rId14"/>
    <p:sldId id="314" r:id="rId15"/>
    <p:sldId id="354" r:id="rId16"/>
    <p:sldId id="308" r:id="rId17"/>
    <p:sldId id="383" r:id="rId18"/>
    <p:sldId id="330" r:id="rId19"/>
    <p:sldId id="331" r:id="rId20"/>
    <p:sldId id="334" r:id="rId21"/>
    <p:sldId id="355" r:id="rId22"/>
    <p:sldId id="356" r:id="rId23"/>
    <p:sldId id="357" r:id="rId24"/>
    <p:sldId id="372" r:id="rId25"/>
    <p:sldId id="373" r:id="rId26"/>
    <p:sldId id="333" r:id="rId27"/>
    <p:sldId id="332" r:id="rId28"/>
    <p:sldId id="328" r:id="rId29"/>
    <p:sldId id="329" r:id="rId30"/>
    <p:sldId id="301" r:id="rId31"/>
    <p:sldId id="350" r:id="rId32"/>
    <p:sldId id="374" r:id="rId33"/>
    <p:sldId id="315" r:id="rId34"/>
    <p:sldId id="384" r:id="rId35"/>
    <p:sldId id="302" r:id="rId36"/>
    <p:sldId id="375" r:id="rId37"/>
    <p:sldId id="376" r:id="rId38"/>
    <p:sldId id="377" r:id="rId39"/>
    <p:sldId id="378" r:id="rId40"/>
    <p:sldId id="346" r:id="rId41"/>
    <p:sldId id="337" r:id="rId42"/>
    <p:sldId id="317" r:id="rId43"/>
    <p:sldId id="385" r:id="rId44"/>
    <p:sldId id="303" r:id="rId45"/>
    <p:sldId id="319" r:id="rId46"/>
    <p:sldId id="360" r:id="rId47"/>
    <p:sldId id="361" r:id="rId48"/>
    <p:sldId id="362" r:id="rId49"/>
    <p:sldId id="363" r:id="rId50"/>
    <p:sldId id="359" r:id="rId51"/>
    <p:sldId id="320" r:id="rId52"/>
    <p:sldId id="304" r:id="rId53"/>
    <p:sldId id="379" r:id="rId54"/>
    <p:sldId id="341" r:id="rId55"/>
    <p:sldId id="342" r:id="rId56"/>
    <p:sldId id="343" r:id="rId57"/>
    <p:sldId id="321" r:id="rId58"/>
    <p:sldId id="386" r:id="rId59"/>
    <p:sldId id="305" r:id="rId60"/>
    <p:sldId id="338" r:id="rId61"/>
    <p:sldId id="339" r:id="rId62"/>
    <p:sldId id="313" r:id="rId63"/>
    <p:sldId id="340" r:id="rId64"/>
    <p:sldId id="380" r:id="rId65"/>
    <p:sldId id="347" r:id="rId66"/>
    <p:sldId id="323" r:id="rId67"/>
    <p:sldId id="387" r:id="rId68"/>
    <p:sldId id="306" r:id="rId69"/>
    <p:sldId id="364" r:id="rId70"/>
    <p:sldId id="365" r:id="rId71"/>
    <p:sldId id="366" r:id="rId72"/>
    <p:sldId id="307" r:id="rId73"/>
    <p:sldId id="367" r:id="rId74"/>
    <p:sldId id="370" r:id="rId75"/>
    <p:sldId id="371" r:id="rId76"/>
    <p:sldId id="368" r:id="rId77"/>
    <p:sldId id="369" r:id="rId78"/>
    <p:sldId id="296" r:id="rId79"/>
    <p:sldId id="29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3"/>
            <p14:sldId id="349"/>
          </p14:sldIdLst>
        </p14:section>
        <p14:section name="Overview" id="{C9FE43E4-F889-4839-BEFB-F88BA9F0DAB7}">
          <p14:sldIdLst>
            <p14:sldId id="298"/>
            <p14:sldId id="327"/>
            <p14:sldId id="353"/>
            <p14:sldId id="381"/>
            <p14:sldId id="345"/>
          </p14:sldIdLst>
        </p14:section>
        <p14:section name="Lemming Scheduling System" id="{CAC5E0AF-6746-4ECC-ABB3-7B4BFC23497F}">
          <p14:sldIdLst>
            <p14:sldId id="382"/>
            <p14:sldId id="309"/>
            <p14:sldId id="314"/>
            <p14:sldId id="354"/>
            <p14:sldId id="308"/>
          </p14:sldIdLst>
        </p14:section>
        <p14:section name="Introduction to Hangfire" id="{46942874-98C8-4B75-98EA-CB4CF4F3F0B5}">
          <p14:sldIdLst>
            <p14:sldId id="383"/>
            <p14:sldId id="330"/>
            <p14:sldId id="331"/>
            <p14:sldId id="334"/>
            <p14:sldId id="355"/>
            <p14:sldId id="356"/>
            <p14:sldId id="357"/>
            <p14:sldId id="372"/>
            <p14:sldId id="373"/>
            <p14:sldId id="333"/>
            <p14:sldId id="332"/>
            <p14:sldId id="328"/>
            <p14:sldId id="329"/>
          </p14:sldIdLst>
        </p14:section>
        <p14:section name="Logging" id="{EB54DFE1-BF3A-4548-A750-0FA8F6D6474A}">
          <p14:sldIdLst>
            <p14:sldId id="301"/>
            <p14:sldId id="350"/>
            <p14:sldId id="374"/>
            <p14:sldId id="315"/>
            <p14:sldId id="384"/>
          </p14:sldIdLst>
        </p14:section>
        <p14:section name="Job Types" id="{AD0B17D9-DEC2-4873-845D-7D6416F423DE}">
          <p14:sldIdLst>
            <p14:sldId id="302"/>
            <p14:sldId id="375"/>
            <p14:sldId id="376"/>
            <p14:sldId id="377"/>
            <p14:sldId id="378"/>
            <p14:sldId id="346"/>
            <p14:sldId id="337"/>
            <p14:sldId id="317"/>
            <p14:sldId id="385"/>
          </p14:sldIdLst>
        </p14:section>
        <p14:section name="Hangfire Internals" id="{C54A6F6A-EF74-4434-A0DF-E59275B24976}">
          <p14:sldIdLst>
            <p14:sldId id="303"/>
            <p14:sldId id="319"/>
            <p14:sldId id="360"/>
            <p14:sldId id="361"/>
            <p14:sldId id="362"/>
            <p14:sldId id="363"/>
            <p14:sldId id="359"/>
            <p14:sldId id="320"/>
          </p14:sldIdLst>
        </p14:section>
        <p14:section name="Scalability" id="{E95EA003-5C68-488C-8157-AEFEE96F9094}">
          <p14:sldIdLst>
            <p14:sldId id="304"/>
            <p14:sldId id="379"/>
            <p14:sldId id="341"/>
            <p14:sldId id="342"/>
            <p14:sldId id="343"/>
            <p14:sldId id="321"/>
            <p14:sldId id="386"/>
          </p14:sldIdLst>
        </p14:section>
        <p14:section name="Creating a Hangfire Windows Service" id="{A10406E5-25F4-4EBF-A2CD-CBB1F042DC0F}">
          <p14:sldIdLst>
            <p14:sldId id="305"/>
            <p14:sldId id="338"/>
            <p14:sldId id="339"/>
            <p14:sldId id="313"/>
            <p14:sldId id="340"/>
            <p14:sldId id="380"/>
            <p14:sldId id="347"/>
            <p14:sldId id="323"/>
            <p14:sldId id="387"/>
          </p14:sldIdLst>
        </p14:section>
        <p14:section name="Dashboard Easter Eggs" id="{AD3ABA1E-6FB8-461D-A242-075AFD230517}">
          <p14:sldIdLst>
            <p14:sldId id="306"/>
            <p14:sldId id="364"/>
            <p14:sldId id="365"/>
            <p14:sldId id="366"/>
          </p14:sldIdLst>
        </p14:section>
        <p14:section name="Logging Deep Dive" id="{9DDE0C57-D17C-4C0F-929C-E234B1B8F4DF}">
          <p14:sldIdLst>
            <p14:sldId id="307"/>
            <p14:sldId id="367"/>
            <p14:sldId id="370"/>
            <p14:sldId id="371"/>
            <p14:sldId id="368"/>
            <p14:sldId id="369"/>
          </p14:sldIdLst>
        </p14:section>
        <p14:section name="Conclusion" id="{CFE08671-B308-4C06-BDBE-867C8A5614A8}">
          <p14:sldIdLst>
            <p14:sldId id="296"/>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68793" autoAdjust="0"/>
  </p:normalViewPr>
  <p:slideViewPr>
    <p:cSldViewPr snapToGrid="0">
      <p:cViewPr varScale="1">
        <p:scale>
          <a:sx n="78" d="100"/>
          <a:sy n="78" d="100"/>
        </p:scale>
        <p:origin x="107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6" d="100"/>
          <a:sy n="76" d="100"/>
        </p:scale>
        <p:origin x="217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DBDD7-D6D5-451D-A373-6B68E03C3743}" type="datetimeFigureOut">
              <a:rPr lang="en-US" smtClean="0"/>
              <a:t>3/28/2016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9A687-9DB3-4DB1-81B7-F6DDDEA84E86}" type="slidenum">
              <a:rPr lang="en-US" smtClean="0"/>
              <a:t>‹#›</a:t>
            </a:fld>
            <a:endParaRPr lang="en-US"/>
          </a:p>
        </p:txBody>
      </p:sp>
    </p:spTree>
    <p:extLst>
      <p:ext uri="{BB962C8B-B14F-4D97-AF65-F5344CB8AC3E}">
        <p14:creationId xmlns:p14="http://schemas.microsoft.com/office/powerpoint/2010/main" val="382364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TO DOS:</a:t>
            </a:r>
          </a:p>
          <a:p>
            <a:pPr marL="171450" indent="-171450">
              <a:buFont typeface="Arial" panose="020B0604020202020204" pitchFamily="34" charset="0"/>
              <a:buChar char="•"/>
            </a:pPr>
            <a:r>
              <a:rPr lang="en-US" dirty="0"/>
              <a:t>Add Title</a:t>
            </a:r>
          </a:p>
          <a:p>
            <a:pPr marL="171450" indent="-171450">
              <a:buFont typeface="Arial" panose="020B0604020202020204" pitchFamily="34" charset="0"/>
              <a:buChar char="•"/>
            </a:pPr>
            <a:r>
              <a:rPr lang="en-US" dirty="0"/>
              <a:t>Add content</a:t>
            </a:r>
          </a:p>
          <a:p>
            <a:pPr marL="171450" indent="-171450">
              <a:buFont typeface="Arial" panose="020B0604020202020204" pitchFamily="34" charset="0"/>
              <a:buChar char="•"/>
            </a:pPr>
            <a:r>
              <a:rPr lang="en-US" dirty="0"/>
              <a:t>Add images, screenshots</a:t>
            </a:r>
            <a:r>
              <a:rPr lang="en-US" baseline="0" dirty="0"/>
              <a:t> to support your points</a:t>
            </a:r>
          </a:p>
          <a:p>
            <a:pPr marL="171450" indent="-171450">
              <a:buFont typeface="Arial" panose="020B0604020202020204" pitchFamily="34" charset="0"/>
              <a:buChar char="•"/>
            </a:pPr>
            <a:r>
              <a:rPr lang="en-US" baseline="0" dirty="0"/>
              <a:t>Make point size big enough to read from 100 ft. away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Respect your audience. </a:t>
            </a:r>
            <a:r>
              <a:rPr lang="en-US" dirty="0"/>
              <a:t>If you’re presenting with the slides,</a:t>
            </a:r>
            <a:r>
              <a:rPr lang="en-US" baseline="0" dirty="0"/>
              <a:t> use short, punchy &amp; active sentences. If audience can read every word you’re saying, they wouldn’t be listening. The focus should be on what you’re saying, not these slides. Would Martin Luther King Jr. need a PowerPoint in his “I have a Dream” speech?</a:t>
            </a:r>
          </a:p>
          <a:p>
            <a:pPr marL="171450" indent="-171450">
              <a:buFont typeface="Arial" panose="020B0604020202020204" pitchFamily="34" charset="0"/>
              <a:buChar char="•"/>
            </a:pPr>
            <a:r>
              <a:rPr lang="en-US" baseline="0" dirty="0"/>
              <a:t>If you need to read from a script, use this section to hold your notes, speech.</a:t>
            </a:r>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a:t>
            </a:r>
            <a:r>
              <a:rPr lang="en-US" baseline="0" dirty="0"/>
              <a:t> to the persistent storage providers shown, community extensions exist for:</a:t>
            </a:r>
          </a:p>
          <a:p>
            <a:r>
              <a:rPr lang="en-US" baseline="0" dirty="0" err="1"/>
              <a:t>RavenDB</a:t>
            </a:r>
            <a:endParaRPr lang="en-US" baseline="0" dirty="0"/>
          </a:p>
          <a:p>
            <a:r>
              <a:rPr lang="en-US" baseline="0" dirty="0"/>
              <a:t>MySQL</a:t>
            </a:r>
          </a:p>
          <a:p>
            <a:r>
              <a:rPr lang="en-US" baseline="0" dirty="0"/>
              <a:t>In-Memory Storage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51942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job is guaranteed to be processed</a:t>
            </a:r>
            <a:r>
              <a:rPr lang="en-US" baseline="0" dirty="0"/>
              <a:t> “at least” one time.  Why “at least” once?</a:t>
            </a:r>
          </a:p>
          <a:p>
            <a:endParaRPr lang="en-US" baseline="0" dirty="0"/>
          </a:p>
          <a:p>
            <a:r>
              <a:rPr lang="en-US" baseline="0" dirty="0" err="1"/>
              <a:t>Hangfire</a:t>
            </a:r>
            <a:r>
              <a:rPr lang="en-US" baseline="0" dirty="0"/>
              <a:t> supports Automatic Retries, which can be configured for each job.</a:t>
            </a:r>
          </a:p>
          <a:p>
            <a:endParaRPr lang="en-US" baseline="0" dirty="0"/>
          </a:p>
          <a:p>
            <a:r>
              <a:rPr lang="en-US" baseline="0" dirty="0"/>
              <a:t>What causes a job to be retried? Failure.</a:t>
            </a:r>
          </a:p>
          <a:p>
            <a:r>
              <a:rPr lang="en-US" baseline="0" dirty="0"/>
              <a:t>Unhandled exceptions</a:t>
            </a:r>
          </a:p>
          <a:p>
            <a:r>
              <a:rPr lang="en-US" baseline="0" dirty="0" err="1"/>
              <a:t>Hangfire</a:t>
            </a:r>
            <a:r>
              <a:rPr lang="en-US" baseline="0" dirty="0"/>
              <a:t> server shutdown</a:t>
            </a:r>
          </a:p>
          <a:p>
            <a:r>
              <a:rPr lang="en-US" baseline="0" dirty="0"/>
              <a:t>Unexpected process terminations</a:t>
            </a:r>
          </a:p>
          <a:p>
            <a:endParaRPr lang="en-US" baseline="0" dirty="0"/>
          </a:p>
          <a:p>
            <a:r>
              <a:rPr lang="en-US" dirty="0"/>
              <a:t>Talk about how</a:t>
            </a:r>
            <a:r>
              <a:rPr lang="en-US" baseline="0" dirty="0"/>
              <a:t> we’ve had </a:t>
            </a:r>
            <a:r>
              <a:rPr lang="en-US" baseline="0" dirty="0" err="1"/>
              <a:t>Hangfire</a:t>
            </a:r>
            <a:r>
              <a:rPr lang="en-US" baseline="0" dirty="0"/>
              <a:t> running in production for 6+ months now an never had it crash or had to restart the service</a:t>
            </a:r>
          </a:p>
          <a:p>
            <a:r>
              <a:rPr lang="en-US" baseline="0" dirty="0"/>
              <a:t>250k successful jobs/day and counting</a:t>
            </a:r>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79463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what makes </a:t>
            </a:r>
            <a:r>
              <a:rPr lang="en-US" dirty="0" err="1"/>
              <a:t>Hangfire</a:t>
            </a:r>
            <a:r>
              <a:rPr lang="en-US" dirty="0"/>
              <a:t> simple</a:t>
            </a:r>
            <a:r>
              <a:rPr lang="en-US" baseline="0" dirty="0"/>
              <a:t> </a:t>
            </a:r>
            <a:r>
              <a:rPr lang="en-US" baseline="0" dirty="0" err="1"/>
              <a:t>imo</a:t>
            </a:r>
            <a:r>
              <a:rPr lang="en-US" baseline="0" dirty="0"/>
              <a:t> – a job is any method that you want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93683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only be covering One time and Recurring in this lab but you can use the same techniques</a:t>
            </a:r>
            <a:r>
              <a:rPr lang="en-US" baseline="0" dirty="0"/>
              <a:t> you learn today to delay a job</a:t>
            </a:r>
          </a:p>
          <a:p>
            <a:r>
              <a:rPr lang="en-US" baseline="0" dirty="0"/>
              <a:t>Lab 2 is all about jobs – so time to get started!</a:t>
            </a:r>
          </a:p>
          <a:p>
            <a:r>
              <a:rPr lang="en-US" baseline="0" dirty="0"/>
              <a:t>We’re going to refactor our code to use </a:t>
            </a:r>
            <a:r>
              <a:rPr lang="en-US" baseline="0" dirty="0" err="1"/>
              <a:t>Hangfire</a:t>
            </a:r>
            <a:r>
              <a:rPr lang="en-US" baseline="0" dirty="0"/>
              <a:t> to run jobs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3144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402442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dirty="0"/>
              <a:t> supports all of the major logging libraries</a:t>
            </a:r>
            <a:r>
              <a:rPr lang="en-US" baseline="0" dirty="0"/>
              <a:t> such as </a:t>
            </a:r>
            <a:r>
              <a:rPr lang="en-US" baseline="0" dirty="0" err="1"/>
              <a:t>Nlog</a:t>
            </a:r>
            <a:r>
              <a:rPr lang="en-US" baseline="0" dirty="0"/>
              <a:t>, </a:t>
            </a:r>
            <a:r>
              <a:rPr lang="en-US" baseline="0" dirty="0" err="1"/>
              <a:t>Serilog</a:t>
            </a:r>
            <a:r>
              <a:rPr lang="en-US" baseline="0" dirty="0"/>
              <a:t>, </a:t>
            </a:r>
            <a:r>
              <a:rPr lang="en-US" baseline="0" dirty="0" err="1"/>
              <a:t>Elmah</a:t>
            </a:r>
            <a:r>
              <a:rPr lang="en-US" baseline="0" dirty="0"/>
              <a:t>, Log4net, etc.</a:t>
            </a:r>
          </a:p>
          <a:p>
            <a:endParaRPr lang="en-US" baseline="0" dirty="0"/>
          </a:p>
          <a:p>
            <a:r>
              <a:rPr lang="en-US" baseline="0" dirty="0"/>
              <a:t>What’s does it mean to support a logging library?</a:t>
            </a:r>
          </a:p>
          <a:p>
            <a:endParaRPr lang="en-US" baseline="0" dirty="0"/>
          </a:p>
          <a:p>
            <a:r>
              <a:rPr lang="en-US" baseline="0" dirty="0"/>
              <a:t>Need to support an additional library?  </a:t>
            </a:r>
            <a:r>
              <a:rPr lang="en-US" baseline="0" dirty="0" err="1"/>
              <a:t>Hangfire</a:t>
            </a:r>
            <a:r>
              <a:rPr lang="en-US" baseline="0" dirty="0"/>
              <a:t> makes this easy by providing simple interfaces, and the ability to quickly wire up you custom log provider.</a:t>
            </a:r>
          </a:p>
          <a:p>
            <a:endParaRPr lang="en-US" baseline="0" dirty="0"/>
          </a:p>
          <a:p>
            <a:r>
              <a:rPr lang="en-US" dirty="0"/>
              <a:t>We like </a:t>
            </a:r>
            <a:r>
              <a:rPr lang="en-US" dirty="0" err="1"/>
              <a:t>NLog</a:t>
            </a:r>
            <a:r>
              <a:rPr lang="en-US" dirty="0"/>
              <a:t> and will use it during today’s</a:t>
            </a:r>
            <a:r>
              <a:rPr lang="en-US" baseline="0" dirty="0"/>
              <a:t> workshop.</a:t>
            </a:r>
          </a:p>
          <a:p>
            <a:endParaRPr lang="en-US" baseline="0" dirty="0"/>
          </a:p>
          <a:p>
            <a:r>
              <a:rPr lang="en-US" baseline="0" dirty="0" err="1"/>
              <a:t>NLog</a:t>
            </a:r>
            <a:r>
              <a:rPr lang="en-US" baseline="0" dirty="0"/>
              <a:t> is easily configurable via an </a:t>
            </a:r>
            <a:r>
              <a:rPr lang="en-US" baseline="0" dirty="0" err="1"/>
              <a:t>app.config</a:t>
            </a:r>
            <a:r>
              <a:rPr lang="en-US" baseline="0" dirty="0"/>
              <a:t> or </a:t>
            </a:r>
            <a:r>
              <a:rPr lang="en-US" baseline="0" dirty="0" err="1"/>
              <a:t>web.config</a:t>
            </a:r>
            <a:r>
              <a:rPr lang="en-US" baseline="0" dirty="0"/>
              <a:t> file.  More importantly it provides an simple configuration API so that our logging implementation can be configured programmatically.</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50350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Fire-and-forget are</a:t>
            </a:r>
            <a:r>
              <a:rPr lang="en-US" baseline="0" dirty="0"/>
              <a:t> the basic job type: </a:t>
            </a:r>
            <a:r>
              <a:rPr lang="en-US" baseline="0" dirty="0" err="1"/>
              <a:t>enqueued</a:t>
            </a:r>
            <a:r>
              <a:rPr lang="en-US" baseline="0" dirty="0"/>
              <a:t> a single time, and is executed.</a:t>
            </a:r>
          </a:p>
          <a:p>
            <a:r>
              <a:rPr lang="en-US" baseline="0" dirty="0"/>
              <a:t>Delayed Jobs can be scheduled: send an e-mail to a user 1 day after they register</a:t>
            </a:r>
          </a:p>
          <a:p>
            <a:r>
              <a:rPr lang="en-US" baseline="0" dirty="0"/>
              <a:t>Recurring Jobs: jobs which are executed according to a schedule that we specify</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82129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BackgroundJob</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Enqueue</a:t>
            </a:r>
            <a:r>
              <a:rPr lang="en-US" sz="1200" kern="1200" baseline="0" dirty="0">
                <a:solidFill>
                  <a:schemeClr val="tx1"/>
                </a:solidFill>
                <a:effectLst/>
                <a:latin typeface="+mn-lt"/>
                <a:ea typeface="+mn-ea"/>
                <a:cs typeface="+mn-cs"/>
              </a:rPr>
              <a:t> method simply takes a </a:t>
            </a:r>
            <a:r>
              <a:rPr lang="en-US" sz="1200" kern="1200" baseline="0" dirty="0" err="1">
                <a:solidFill>
                  <a:schemeClr val="tx1"/>
                </a:solidFill>
                <a:effectLst/>
                <a:latin typeface="+mn-lt"/>
                <a:ea typeface="+mn-ea"/>
                <a:cs typeface="+mn-cs"/>
              </a:rPr>
              <a:t>lamda</a:t>
            </a:r>
            <a:r>
              <a:rPr lang="en-US" sz="1200" kern="1200" baseline="0" dirty="0">
                <a:solidFill>
                  <a:schemeClr val="tx1"/>
                </a:solidFill>
                <a:effectLst/>
                <a:latin typeface="+mn-lt"/>
                <a:ea typeface="+mn-ea"/>
                <a:cs typeface="+mn-cs"/>
              </a:rPr>
              <a:t> expression indicating the method to be serialized and </a:t>
            </a:r>
            <a:r>
              <a:rPr lang="en-US" sz="1200" kern="1200" baseline="0" dirty="0" err="1">
                <a:solidFill>
                  <a:schemeClr val="tx1"/>
                </a:solidFill>
                <a:effectLst/>
                <a:latin typeface="+mn-lt"/>
                <a:ea typeface="+mn-ea"/>
                <a:cs typeface="+mn-cs"/>
              </a:rPr>
              <a:t>enqueued</a:t>
            </a:r>
            <a:r>
              <a:rPr lang="en-US" sz="1200" kern="1200" baseline="0" dirty="0">
                <a:solidFill>
                  <a:schemeClr val="tx1"/>
                </a:solidFill>
                <a:effectLst/>
                <a:latin typeface="+mn-lt"/>
                <a:ea typeface="+mn-ea"/>
                <a:cs typeface="+mn-cs"/>
              </a:rPr>
              <a:t>.</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Expression</a:t>
            </a:r>
            <a:r>
              <a:rPr lang="en-US" dirty="0"/>
              <a:t>&lt;</a:t>
            </a:r>
            <a:r>
              <a:rPr lang="en-US" sz="1200" kern="1200" dirty="0">
                <a:solidFill>
                  <a:schemeClr val="tx1"/>
                </a:solidFill>
                <a:effectLst/>
                <a:latin typeface="+mn-lt"/>
                <a:ea typeface="+mn-ea"/>
                <a:cs typeface="+mn-cs"/>
              </a:rPr>
              <a:t>Action</a:t>
            </a:r>
            <a:r>
              <a:rPr lang="en-US" dirty="0"/>
              <a:t>&lt;</a:t>
            </a:r>
            <a:r>
              <a:rPr lang="en-US" sz="1200" kern="1200" dirty="0">
                <a:solidFill>
                  <a:schemeClr val="tx1"/>
                </a:solidFill>
                <a:effectLst/>
                <a:latin typeface="+mn-lt"/>
                <a:ea typeface="+mn-ea"/>
                <a:cs typeface="+mn-cs"/>
              </a:rPr>
              <a:t>T</a:t>
            </a:r>
            <a:r>
              <a:rPr lang="en-US" dirty="0"/>
              <a:t>&gt;&gt; </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300979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AddOrUpdate</a:t>
            </a:r>
            <a:r>
              <a:rPr lang="en-US" baseline="0" dirty="0"/>
              <a:t> creates a new recurring job in persistent storage.</a:t>
            </a:r>
          </a:p>
          <a:p>
            <a:r>
              <a:rPr lang="en-US" baseline="0" dirty="0"/>
              <a:t>At 1-minute intervals, a </a:t>
            </a:r>
            <a:r>
              <a:rPr lang="en-US" baseline="0" dirty="0" err="1"/>
              <a:t>Hangfire</a:t>
            </a:r>
            <a:r>
              <a:rPr lang="en-US" baseline="0" dirty="0"/>
              <a:t> thread is responsible for scanning Recurring Jobs which need to execute.</a:t>
            </a:r>
          </a:p>
          <a:p>
            <a:r>
              <a:rPr lang="en-US" baseline="0" dirty="0"/>
              <a:t>If it finds any, it then </a:t>
            </a:r>
            <a:r>
              <a:rPr lang="en-US" baseline="0" dirty="0" err="1"/>
              <a:t>enqueues</a:t>
            </a:r>
            <a:r>
              <a:rPr lang="en-US" baseline="0" dirty="0"/>
              <a:t> an instance as a Fire-and-Forget job.</a:t>
            </a:r>
          </a:p>
          <a:p>
            <a:r>
              <a:rPr lang="en-US" baseline="0" dirty="0"/>
              <a:t>The last parameter, </a:t>
            </a:r>
            <a:r>
              <a:rPr lang="en-US" baseline="0" dirty="0" err="1"/>
              <a:t>Cron.Daily</a:t>
            </a:r>
            <a:r>
              <a:rPr lang="en-US" baseline="0" dirty="0"/>
              <a:t> is simply a helper class which provides some common CRON expressions: minutely, hourly, daily, etc.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148922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Jobs are serialized</a:t>
            </a:r>
            <a:r>
              <a:rPr lang="en-US" baseline="0" dirty="0"/>
              <a:t> method invocations, which means that all parameters to a method are serialized and stored in a database.</a:t>
            </a:r>
          </a:p>
          <a:p>
            <a:r>
              <a:rPr lang="en-US" baseline="0" dirty="0"/>
              <a:t>Large objects, or arrays, collections, etc. should be persisted in another manner and then looked up inside the job.</a:t>
            </a:r>
          </a:p>
          <a:p>
            <a:endParaRPr lang="en-US" baseline="0" dirty="0"/>
          </a:p>
          <a:p>
            <a:r>
              <a:rPr lang="en-US" baseline="0" dirty="0"/>
              <a:t>Jobs may be interrupted for any number of reasons such as failure, server restart, etc.  If this occurs, jobs will be executed again.  Care should be taken not to perform duplicate work.  For instance, a job sends a batch of e-mails.  After each e-mail is sent, it’s state should be updated so that if the job is </a:t>
            </a:r>
            <a:r>
              <a:rPr lang="en-US" baseline="0" dirty="0" err="1"/>
              <a:t>requeued</a:t>
            </a:r>
            <a:r>
              <a:rPr lang="en-US" baseline="0" dirty="0"/>
              <a:t>, e-mail messages will not be resent.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331610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152120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r>
              <a:rPr lang="en-US" baseline="0" dirty="0"/>
              <a:t> We are using SQL as our queue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45072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r>
              <a:rPr lang="en-US" baseline="0" dirty="0"/>
              <a:t> We are using SQL as our queue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192262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1851743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1481565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i.e.</a:t>
            </a:r>
            <a:r>
              <a:rPr lang="en-US" baseline="0" dirty="0"/>
              <a:t> </a:t>
            </a:r>
            <a:r>
              <a:rPr lang="en-US" sz="3200" dirty="0"/>
              <a:t>How do we update our jobs as our solution grows?</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46</a:t>
            </a:fld>
            <a:endParaRPr lang="en-US"/>
          </a:p>
        </p:txBody>
      </p:sp>
    </p:spTree>
    <p:extLst>
      <p:ext uri="{BB962C8B-B14F-4D97-AF65-F5344CB8AC3E}">
        <p14:creationId xmlns:p14="http://schemas.microsoft.com/office/powerpoint/2010/main" val="236285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a:t>
            </a:r>
            <a:r>
              <a:rPr lang="en-US" baseline="0" dirty="0"/>
              <a:t> priority queue</a:t>
            </a:r>
          </a:p>
          <a:p>
            <a:r>
              <a:rPr lang="en-US" baseline="0" dirty="0"/>
              <a:t>Long running tasks queue</a:t>
            </a:r>
          </a:p>
          <a:p>
            <a:r>
              <a:rPr lang="en-US" baseline="0" dirty="0"/>
              <a:t>Integration point segregation</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51</a:t>
            </a:fld>
            <a:endParaRPr lang="en-US"/>
          </a:p>
        </p:txBody>
      </p:sp>
    </p:spTree>
    <p:extLst>
      <p:ext uri="{BB962C8B-B14F-4D97-AF65-F5344CB8AC3E}">
        <p14:creationId xmlns:p14="http://schemas.microsoft.com/office/powerpoint/2010/main" val="3903286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small,</a:t>
            </a:r>
            <a:r>
              <a:rPr lang="en-US" baseline="0" dirty="0"/>
              <a:t> quick tasks, the more worker threads configured means queues can be serviced quicker.</a:t>
            </a:r>
          </a:p>
          <a:p>
            <a:endParaRPr lang="en-US" baseline="0" dirty="0"/>
          </a:p>
          <a:p>
            <a:r>
              <a:rPr lang="en-US" baseline="0" dirty="0"/>
              <a:t>If queue length continues to grow: it may be necessary to increase the number of worker threads.</a:t>
            </a:r>
          </a:p>
        </p:txBody>
      </p:sp>
      <p:sp>
        <p:nvSpPr>
          <p:cNvPr id="4" name="Slide Number Placeholder 3"/>
          <p:cNvSpPr>
            <a:spLocks noGrp="1"/>
          </p:cNvSpPr>
          <p:nvPr>
            <p:ph type="sldNum" sz="quarter" idx="10"/>
          </p:nvPr>
        </p:nvSpPr>
        <p:spPr/>
        <p:txBody>
          <a:bodyPr/>
          <a:lstStyle/>
          <a:p>
            <a:fld id="{DF61EA0F-A667-4B49-8422-0062BC55E249}" type="slidenum">
              <a:rPr lang="en-US" smtClean="0"/>
              <a:t>52</a:t>
            </a:fld>
            <a:endParaRPr lang="en-US"/>
          </a:p>
        </p:txBody>
      </p:sp>
    </p:spTree>
    <p:extLst>
      <p:ext uri="{BB962C8B-B14F-4D97-AF65-F5344CB8AC3E}">
        <p14:creationId xmlns:p14="http://schemas.microsoft.com/office/powerpoint/2010/main" val="7278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Worker threads select a job in the first queue (alphabetically)</a:t>
            </a:r>
            <a:r>
              <a:rPr lang="en-US" baseline="0" dirty="0"/>
              <a:t> which has a job.</a:t>
            </a:r>
          </a:p>
          <a:p>
            <a:r>
              <a:rPr lang="en-US" baseline="0" dirty="0"/>
              <a:t>Therefore, if we have multiple queues configured, some queues may not be processed as expected, leading to blocked queues</a:t>
            </a:r>
          </a:p>
          <a:p>
            <a:endParaRPr lang="en-US" dirty="0"/>
          </a:p>
          <a:p>
            <a:r>
              <a:rPr lang="en-US" dirty="0"/>
              <a:t>It may be necessary to run multiple</a:t>
            </a:r>
            <a:r>
              <a:rPr lang="en-US" baseline="0" dirty="0"/>
              <a:t> </a:t>
            </a:r>
            <a:r>
              <a:rPr lang="en-US" baseline="0" dirty="0" err="1"/>
              <a:t>Hangfire</a:t>
            </a:r>
            <a:r>
              <a:rPr lang="en-US" baseline="0" dirty="0"/>
              <a:t> servers as a “execution boundary” to prevent blocked queues from occurring.</a:t>
            </a:r>
            <a:endParaRPr lang="en-US" dirty="0"/>
          </a:p>
          <a:p>
            <a:endParaRPr lang="en-US" dirty="0"/>
          </a:p>
          <a:p>
            <a:r>
              <a:rPr lang="en-US" dirty="0"/>
              <a:t>By running multiple </a:t>
            </a:r>
            <a:r>
              <a:rPr lang="en-US" dirty="0" err="1"/>
              <a:t>Hangfire</a:t>
            </a:r>
            <a:r>
              <a:rPr lang="en-US" dirty="0"/>
              <a:t> servers, we can dedicate threads to queues.</a:t>
            </a:r>
          </a:p>
          <a:p>
            <a:endParaRPr lang="en-US" dirty="0"/>
          </a:p>
          <a:p>
            <a:r>
              <a:rPr lang="en-US" dirty="0"/>
              <a:t>So far our</a:t>
            </a:r>
            <a:r>
              <a:rPr lang="en-US" baseline="0" dirty="0"/>
              <a:t> application is configured to run a single </a:t>
            </a:r>
            <a:r>
              <a:rPr lang="en-US" baseline="0" dirty="0" err="1"/>
              <a:t>Hangfire</a:t>
            </a:r>
            <a:r>
              <a:rPr lang="en-US" baseline="0" dirty="0"/>
              <a:t> server, but we can add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53</a:t>
            </a:fld>
            <a:endParaRPr lang="en-US"/>
          </a:p>
        </p:txBody>
      </p:sp>
    </p:spTree>
    <p:extLst>
      <p:ext uri="{BB962C8B-B14F-4D97-AF65-F5344CB8AC3E}">
        <p14:creationId xmlns:p14="http://schemas.microsoft.com/office/powerpoint/2010/main" val="3827740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documentation states:</a:t>
            </a:r>
          </a:p>
          <a:p>
            <a:r>
              <a:rPr lang="en-US" sz="1200" b="0" i="0" kern="1200" dirty="0">
                <a:solidFill>
                  <a:schemeClr val="tx1"/>
                </a:solidFill>
                <a:effectLst/>
                <a:latin typeface="+mn-lt"/>
                <a:ea typeface="+mn-ea"/>
                <a:cs typeface="+mn-cs"/>
              </a:rPr>
              <a:t>“The order is important, workers will fetch jobs from the critical queue first, and then from the default queue.”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order,</a:t>
            </a:r>
            <a:r>
              <a:rPr lang="en-US" sz="1200" b="0" i="0" kern="1200" baseline="0" dirty="0">
                <a:solidFill>
                  <a:schemeClr val="tx1"/>
                </a:solidFill>
                <a:effectLst/>
                <a:latin typeface="+mn-lt"/>
                <a:ea typeface="+mn-ea"/>
                <a:cs typeface="+mn-cs"/>
              </a:rPr>
              <a:t> it means alphabetical order, not necessarily the order in which our queues </a:t>
            </a:r>
            <a:r>
              <a:rPr lang="en-US" sz="1200" b="0" i="0" kern="1200" baseline="0">
                <a:solidFill>
                  <a:schemeClr val="tx1"/>
                </a:solidFill>
                <a:effectLst/>
                <a:latin typeface="+mn-lt"/>
                <a:ea typeface="+mn-ea"/>
                <a:cs typeface="+mn-cs"/>
              </a:rPr>
              <a:t>are configured.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55</a:t>
            </a:fld>
            <a:endParaRPr lang="en-US"/>
          </a:p>
        </p:txBody>
      </p:sp>
    </p:spTree>
    <p:extLst>
      <p:ext uri="{BB962C8B-B14F-4D97-AF65-F5344CB8AC3E}">
        <p14:creationId xmlns:p14="http://schemas.microsoft.com/office/powerpoint/2010/main" val="3445505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Process</a:t>
            </a:r>
          </a:p>
          <a:p>
            <a:r>
              <a:rPr lang="en-US" dirty="0"/>
              <a:t>Web Garden</a:t>
            </a:r>
          </a:p>
          <a:p>
            <a:r>
              <a:rPr lang="en-US" dirty="0"/>
              <a:t>Web Farm</a:t>
            </a:r>
          </a:p>
        </p:txBody>
      </p:sp>
      <p:sp>
        <p:nvSpPr>
          <p:cNvPr id="4" name="Slide Number Placeholder 3"/>
          <p:cNvSpPr>
            <a:spLocks noGrp="1"/>
          </p:cNvSpPr>
          <p:nvPr>
            <p:ph type="sldNum" sz="quarter" idx="10"/>
          </p:nvPr>
        </p:nvSpPr>
        <p:spPr/>
        <p:txBody>
          <a:bodyPr/>
          <a:lstStyle/>
          <a:p>
            <a:fld id="{DF61EA0F-A667-4B49-8422-0062BC55E249}" type="slidenum">
              <a:rPr lang="en-US" smtClean="0"/>
              <a:t>58</a:t>
            </a:fld>
            <a:endParaRPr lang="en-US"/>
          </a:p>
        </p:txBody>
      </p:sp>
    </p:spTree>
    <p:extLst>
      <p:ext uri="{BB962C8B-B14F-4D97-AF65-F5344CB8AC3E}">
        <p14:creationId xmlns:p14="http://schemas.microsoft.com/office/powerpoint/2010/main" val="108353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last year David</a:t>
            </a:r>
            <a:r>
              <a:rPr lang="en-US" baseline="0" dirty="0"/>
              <a:t> and I participated in the </a:t>
            </a:r>
            <a:r>
              <a:rPr lang="en-US" baseline="0" dirty="0" err="1"/>
              <a:t>Nservice</a:t>
            </a:r>
            <a:r>
              <a:rPr lang="en-US" baseline="0" dirty="0"/>
              <a:t> Bus workshop w/Jimmy </a:t>
            </a:r>
            <a:r>
              <a:rPr lang="en-US" baseline="0" dirty="0" err="1"/>
              <a:t>Bogard</a:t>
            </a:r>
            <a:endParaRPr lang="en-US" baseline="0" dirty="0"/>
          </a:p>
          <a:p>
            <a:r>
              <a:rPr lang="en-US" baseline="0" dirty="0"/>
              <a:t>About the same time I was investigating </a:t>
            </a:r>
            <a:r>
              <a:rPr lang="en-US" baseline="0" dirty="0" err="1"/>
              <a:t>Hangfire</a:t>
            </a:r>
            <a:r>
              <a:rPr lang="en-US" baseline="0" dirty="0"/>
              <a:t> as an open source free “alternative”</a:t>
            </a:r>
          </a:p>
          <a:p>
            <a:r>
              <a:rPr lang="en-US" baseline="0" dirty="0"/>
              <a:t>As developers we have many choices and tools in our toolboxes</a:t>
            </a:r>
          </a:p>
          <a:p>
            <a:r>
              <a:rPr lang="en-US" baseline="0" dirty="0"/>
              <a:t>David and I talked about it and decided to start with </a:t>
            </a:r>
            <a:r>
              <a:rPr lang="en-US" baseline="0" dirty="0" err="1"/>
              <a:t>Hangfire</a:t>
            </a:r>
            <a:r>
              <a:rPr lang="en-US" baseline="0" dirty="0"/>
              <a:t> to meet the client’s need (we can always adjust later as needed).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408069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dirty="0"/>
              <a:t> servers can be configured to run in a Windows Service which can run on the same</a:t>
            </a:r>
            <a:r>
              <a:rPr lang="en-US" baseline="0" dirty="0"/>
              <a:t> server as the web application, or a separate server with it’s own resources.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60</a:t>
            </a:fld>
            <a:endParaRPr lang="en-US"/>
          </a:p>
        </p:txBody>
      </p:sp>
    </p:spTree>
    <p:extLst>
      <p:ext uri="{BB962C8B-B14F-4D97-AF65-F5344CB8AC3E}">
        <p14:creationId xmlns:p14="http://schemas.microsoft.com/office/powerpoint/2010/main" val="50120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TopShelf</a:t>
            </a:r>
            <a:r>
              <a:rPr lang="en-US" baseline="0" dirty="0"/>
              <a:t> is a framework for hosting Windows services.</a:t>
            </a:r>
          </a:p>
          <a:p>
            <a:r>
              <a:rPr lang="en-US" baseline="0" dirty="0"/>
              <a:t>Simplifies service creation, installation, and most importantly debugging as a console application.</a:t>
            </a:r>
          </a:p>
        </p:txBody>
      </p:sp>
      <p:sp>
        <p:nvSpPr>
          <p:cNvPr id="4" name="Slide Number Placeholder 3"/>
          <p:cNvSpPr>
            <a:spLocks noGrp="1"/>
          </p:cNvSpPr>
          <p:nvPr>
            <p:ph type="sldNum" sz="quarter" idx="10"/>
          </p:nvPr>
        </p:nvSpPr>
        <p:spPr/>
        <p:txBody>
          <a:bodyPr/>
          <a:lstStyle/>
          <a:p>
            <a:fld id="{DF61EA0F-A667-4B49-8422-0062BC55E249}" type="slidenum">
              <a:rPr lang="en-US" smtClean="0"/>
              <a:t>61</a:t>
            </a:fld>
            <a:endParaRPr lang="en-US"/>
          </a:p>
        </p:txBody>
      </p:sp>
    </p:spTree>
    <p:extLst>
      <p:ext uri="{BB962C8B-B14F-4D97-AF65-F5344CB8AC3E}">
        <p14:creationId xmlns:p14="http://schemas.microsoft.com/office/powerpoint/2010/main" val="300718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much more to say really</a:t>
            </a:r>
          </a:p>
          <a:p>
            <a:r>
              <a:rPr lang="en-US" dirty="0" err="1"/>
              <a:t>Hangfire</a:t>
            </a:r>
            <a:r>
              <a:rPr lang="en-US" dirty="0"/>
              <a:t> uses the </a:t>
            </a:r>
            <a:r>
              <a:rPr lang="en-US" dirty="0" err="1"/>
              <a:t>displayname</a:t>
            </a:r>
            <a:r>
              <a:rPr lang="en-US" dirty="0"/>
              <a:t> attribute and</a:t>
            </a:r>
            <a:r>
              <a:rPr lang="en-US" baseline="0" dirty="0"/>
              <a:t> can pass the parameters of your job to it!  Pretty cool!</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66</a:t>
            </a:fld>
            <a:endParaRPr lang="en-US"/>
          </a:p>
        </p:txBody>
      </p:sp>
    </p:spTree>
    <p:extLst>
      <p:ext uri="{BB962C8B-B14F-4D97-AF65-F5344CB8AC3E}">
        <p14:creationId xmlns:p14="http://schemas.microsoft.com/office/powerpoint/2010/main" val="1439853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t>
            </a:r>
            <a:r>
              <a:rPr lang="en-US" dirty="0" err="1"/>
              <a:t>NLog</a:t>
            </a:r>
            <a:r>
              <a:rPr lang="en-US" baseline="0" dirty="0"/>
              <a:t> specific but if you have used Log4Net or other logging frameworks there will be something comparable.</a:t>
            </a:r>
            <a:endParaRPr lang="en-US" dirty="0"/>
          </a:p>
          <a:p>
            <a:r>
              <a:rPr lang="en-US" dirty="0"/>
              <a:t>Explain the difference</a:t>
            </a:r>
          </a:p>
          <a:p>
            <a:r>
              <a:rPr lang="en-US" dirty="0"/>
              <a:t>Global Diagnostics is going to be unique per</a:t>
            </a:r>
            <a:r>
              <a:rPr lang="en-US" baseline="0" dirty="0"/>
              <a:t> server</a:t>
            </a:r>
          </a:p>
          <a:p>
            <a:r>
              <a:rPr lang="en-US" baseline="0" dirty="0"/>
              <a:t>MDC is unique per job</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70</a:t>
            </a:fld>
            <a:endParaRPr lang="en-US"/>
          </a:p>
        </p:txBody>
      </p:sp>
    </p:spTree>
    <p:extLst>
      <p:ext uri="{BB962C8B-B14F-4D97-AF65-F5344CB8AC3E}">
        <p14:creationId xmlns:p14="http://schemas.microsoft.com/office/powerpoint/2010/main" val="3990613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t>
            </a:r>
            <a:r>
              <a:rPr lang="en-US" dirty="0" err="1"/>
              <a:t>NLog</a:t>
            </a:r>
            <a:r>
              <a:rPr lang="en-US" baseline="0" dirty="0"/>
              <a:t> specific but if you have used Log4Net or other logging frameworks there will be something comparable.</a:t>
            </a:r>
            <a:endParaRPr lang="en-US" dirty="0"/>
          </a:p>
          <a:p>
            <a:r>
              <a:rPr lang="en-US" dirty="0"/>
              <a:t>Explain the difference</a:t>
            </a:r>
          </a:p>
          <a:p>
            <a:r>
              <a:rPr lang="en-US" dirty="0"/>
              <a:t>Global Diagnostics is going to be unique per</a:t>
            </a:r>
            <a:r>
              <a:rPr lang="en-US" baseline="0" dirty="0"/>
              <a:t> server (remember we can have multiple servers running per windows service instance)</a:t>
            </a:r>
          </a:p>
          <a:p>
            <a:r>
              <a:rPr lang="en-US" baseline="0" dirty="0"/>
              <a:t>MDC is unique per job</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71</a:t>
            </a:fld>
            <a:endParaRPr lang="en-US"/>
          </a:p>
        </p:txBody>
      </p:sp>
    </p:spTree>
    <p:extLst>
      <p:ext uri="{BB962C8B-B14F-4D97-AF65-F5344CB8AC3E}">
        <p14:creationId xmlns:p14="http://schemas.microsoft.com/office/powerpoint/2010/main" val="3053073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in production for errors and warnings</a:t>
            </a:r>
          </a:p>
        </p:txBody>
      </p:sp>
      <p:sp>
        <p:nvSpPr>
          <p:cNvPr id="4" name="Slide Number Placeholder 3"/>
          <p:cNvSpPr>
            <a:spLocks noGrp="1"/>
          </p:cNvSpPr>
          <p:nvPr>
            <p:ph type="sldNum" sz="quarter" idx="10"/>
          </p:nvPr>
        </p:nvSpPr>
        <p:spPr/>
        <p:txBody>
          <a:bodyPr/>
          <a:lstStyle/>
          <a:p>
            <a:fld id="{DF61EA0F-A667-4B49-8422-0062BC55E249}" type="slidenum">
              <a:rPr lang="en-US" smtClean="0"/>
              <a:t>72</a:t>
            </a:fld>
            <a:endParaRPr lang="en-US"/>
          </a:p>
        </p:txBody>
      </p:sp>
    </p:spTree>
    <p:extLst>
      <p:ext uri="{BB962C8B-B14F-4D97-AF65-F5344CB8AC3E}">
        <p14:creationId xmlns:p14="http://schemas.microsoft.com/office/powerpoint/2010/main" val="622343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slack channel</a:t>
            </a:r>
          </a:p>
        </p:txBody>
      </p:sp>
      <p:sp>
        <p:nvSpPr>
          <p:cNvPr id="4" name="Slide Number Placeholder 3"/>
          <p:cNvSpPr>
            <a:spLocks noGrp="1"/>
          </p:cNvSpPr>
          <p:nvPr>
            <p:ph type="sldNum" sz="quarter" idx="10"/>
          </p:nvPr>
        </p:nvSpPr>
        <p:spPr/>
        <p:txBody>
          <a:bodyPr/>
          <a:lstStyle/>
          <a:p>
            <a:fld id="{DF61EA0F-A667-4B49-8422-0062BC55E249}" type="slidenum">
              <a:rPr lang="en-US" smtClean="0"/>
              <a:t>73</a:t>
            </a:fld>
            <a:endParaRPr lang="en-US"/>
          </a:p>
        </p:txBody>
      </p:sp>
    </p:spTree>
    <p:extLst>
      <p:ext uri="{BB962C8B-B14F-4D97-AF65-F5344CB8AC3E}">
        <p14:creationId xmlns:p14="http://schemas.microsoft.com/office/powerpoint/2010/main" val="197813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18845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6265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Lab 1 is to get the base application, Lemming Scheduling System,</a:t>
            </a:r>
            <a:r>
              <a:rPr lang="en-US" baseline="0" dirty="0"/>
              <a:t> installed and running in your local environment.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82532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200760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00965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baseline="0" dirty="0"/>
              <a:t> is installed simply by </a:t>
            </a:r>
            <a:r>
              <a:rPr lang="en-US" baseline="0" dirty="0" err="1"/>
              <a:t>NuGet</a:t>
            </a:r>
            <a:r>
              <a:rPr lang="en-US" baseline="0" dirty="0"/>
              <a:t> packages.</a:t>
            </a:r>
          </a:p>
          <a:p>
            <a:endParaRPr lang="en-US" baseline="0" dirty="0"/>
          </a:p>
          <a:p>
            <a:r>
              <a:rPr lang="en-US" baseline="0" dirty="0"/>
              <a:t>It includes a powerful, full-featured, dashboard that can be integrated in your application to provide monitoring and control.</a:t>
            </a:r>
          </a:p>
          <a:p>
            <a:endParaRPr lang="en-US" baseline="0" dirty="0"/>
          </a:p>
          <a:p>
            <a:r>
              <a:rPr lang="en-US" baseline="0" dirty="0" err="1"/>
              <a:t>Hangfire</a:t>
            </a:r>
            <a:r>
              <a:rPr lang="en-US" baseline="0" dirty="0"/>
              <a:t> can be configured to run in your application, as a component of your web farm, or even external and on a separate server.</a:t>
            </a:r>
          </a:p>
          <a:p>
            <a:endParaRPr lang="en-US" baseline="0" dirty="0"/>
          </a:p>
          <a:p>
            <a:r>
              <a:rPr lang="en-US" baseline="0" dirty="0"/>
              <a:t>Uses persistent storage to ensure no-job loss between application restarts.</a:t>
            </a:r>
          </a:p>
          <a:p>
            <a:endParaRPr lang="en-US" baseline="0" dirty="0"/>
          </a:p>
          <a:p>
            <a:r>
              <a:rPr lang="en-US" baseline="0" dirty="0"/>
              <a:t>Guarantees that every job/task is executed “at least” once and support automatic retries should an error occurred during execution, or a server shutdown.</a:t>
            </a:r>
          </a:p>
          <a:p>
            <a:endParaRPr lang="en-US" baseline="0" dirty="0"/>
          </a:p>
          <a:p>
            <a:r>
              <a:rPr lang="en-US" baseline="0" dirty="0" err="1"/>
              <a:t>Hangfire</a:t>
            </a:r>
            <a:r>
              <a:rPr lang="en-US" baseline="0" dirty="0"/>
              <a:t> is extensible and has a community of open-source packages offering a variety of persistent storage providers, logging, dependency injection, etc.</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68011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4866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hasCustomPrompt="1"/>
          </p:nvPr>
        </p:nvSpPr>
        <p:spPr>
          <a:xfrm>
            <a:off x="789435" y="5110609"/>
            <a:ext cx="6705598" cy="1137793"/>
          </a:xfrm>
        </p:spPr>
        <p:txBody>
          <a:bodyPr>
            <a:normAutofit/>
          </a:bodyPr>
          <a:lstStyle>
            <a:lvl1pPr marL="0" indent="0" algn="l">
              <a:lnSpc>
                <a:spcPct val="95000"/>
              </a:lnSpc>
              <a:spcBef>
                <a:spcPts val="600"/>
              </a:spcBef>
              <a:spcAft>
                <a:spcPts val="600"/>
              </a:spcAft>
              <a:buNone/>
              <a:defRPr sz="3200" baseline="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Speaker(s) name(s)</a:t>
            </a:r>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995" y="250230"/>
            <a:ext cx="1419225" cy="678759"/>
          </a:xfrm>
          <a:prstGeom prst="rect">
            <a:avLst/>
          </a:prstGeom>
        </p:spPr>
      </p:pic>
      <p:sp>
        <p:nvSpPr>
          <p:cNvPr id="15" name="TextBox 14"/>
          <p:cNvSpPr txBox="1"/>
          <p:nvPr userDrawn="1"/>
        </p:nvSpPr>
        <p:spPr>
          <a:xfrm>
            <a:off x="7778497" y="5094513"/>
            <a:ext cx="4190346" cy="1089529"/>
          </a:xfrm>
          <a:prstGeom prst="rect">
            <a:avLst/>
          </a:prstGeom>
          <a:noFill/>
        </p:spPr>
        <p:txBody>
          <a:bodyPr wrap="square" rtlCol="0">
            <a:spAutoFit/>
          </a:bodyPr>
          <a:lstStyle/>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Cincinnati	</a:t>
            </a:r>
            <a:r>
              <a:rPr lang="en-US" sz="2400" dirty="0">
                <a:solidFill>
                  <a:schemeClr val="accent2"/>
                </a:solidFill>
              </a:rPr>
              <a:t>+</a:t>
            </a:r>
            <a:r>
              <a:rPr lang="en-US" sz="2400" baseline="0" dirty="0">
                <a:solidFill>
                  <a:schemeClr val="tx2"/>
                </a:solidFill>
              </a:rPr>
              <a:t> </a:t>
            </a:r>
            <a:r>
              <a:rPr lang="en-US" sz="2400" dirty="0">
                <a:solidFill>
                  <a:schemeClr val="tx2"/>
                </a:solidFill>
              </a:rPr>
              <a:t>Louisville </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Nashville	</a:t>
            </a:r>
            <a:r>
              <a:rPr lang="en-US" sz="2400" dirty="0">
                <a:solidFill>
                  <a:schemeClr val="accent2"/>
                </a:solidFill>
              </a:rPr>
              <a:t>+ </a:t>
            </a:r>
            <a:r>
              <a:rPr lang="en-US" sz="2400" dirty="0">
                <a:solidFill>
                  <a:schemeClr val="tx2"/>
                </a:solidFill>
              </a:rPr>
              <a:t>Columbus</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Detroit	</a:t>
            </a:r>
            <a:r>
              <a:rPr lang="en-US" sz="2400" dirty="0">
                <a:solidFill>
                  <a:schemeClr val="accent2"/>
                </a:solidFill>
              </a:rPr>
              <a:t>+</a:t>
            </a:r>
            <a:r>
              <a:rPr lang="en-US" sz="2400" dirty="0">
                <a:solidFill>
                  <a:schemeClr val="tx2"/>
                </a:solidFill>
              </a:rPr>
              <a:t> Indianapolis</a:t>
            </a:r>
            <a:endParaRPr lang="en-US" dirty="0">
              <a:solidFill>
                <a:schemeClr val="tx2"/>
              </a:solidFill>
            </a:endParaRPr>
          </a:p>
        </p:txBody>
      </p:sp>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Presentation title</a:t>
            </a:r>
          </a:p>
        </p:txBody>
      </p:sp>
      <p:sp>
        <p:nvSpPr>
          <p:cNvPr id="20" name="Content Placeholder 8"/>
          <p:cNvSpPr>
            <a:spLocks noGrp="1"/>
          </p:cNvSpPr>
          <p:nvPr>
            <p:ph sz="quarter" idx="13" hasCustomPrompt="1"/>
          </p:nvPr>
        </p:nvSpPr>
        <p:spPr>
          <a:xfrm>
            <a:off x="7690103" y="1195389"/>
            <a:ext cx="4050793" cy="3400996"/>
          </a:xfrm>
        </p:spPr>
        <p:txBody>
          <a:bodyPr/>
          <a:lstStyle>
            <a:lvl1pPr marL="0" indent="0">
              <a:lnSpc>
                <a:spcPct val="100000"/>
              </a:lnSpc>
              <a:buNone/>
              <a:defRPr b="0" baseline="0">
                <a:solidFill>
                  <a:schemeClr val="bg2"/>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add text, picture, chart, logo etc..</a:t>
            </a:r>
          </a:p>
        </p:txBody>
      </p:sp>
    </p:spTree>
    <p:extLst>
      <p:ext uri="{BB962C8B-B14F-4D97-AF65-F5344CB8AC3E}">
        <p14:creationId xmlns:p14="http://schemas.microsoft.com/office/powerpoint/2010/main" val="17185494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8BEEBAAA-29B5-4AF5-BC5F-7E580C29002D}" type="datetimeFigureOut">
              <a:rPr lang="en-US" smtClean="0"/>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0"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Blank slide</a:t>
            </a:r>
          </a:p>
        </p:txBody>
      </p:sp>
    </p:spTree>
    <p:extLst>
      <p:ext uri="{BB962C8B-B14F-4D97-AF65-F5344CB8AC3E}">
        <p14:creationId xmlns:p14="http://schemas.microsoft.com/office/powerpoint/2010/main" val="1008144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7408"/>
            <a:ext cx="3932237" cy="1804416"/>
          </a:xfrm>
        </p:spPr>
        <p:txBody>
          <a:bodyPr anchor="b">
            <a:noAutofit/>
          </a:bodyPr>
          <a:lstStyle>
            <a:lvl1pPr>
              <a:lnSpc>
                <a:spcPts val="4400"/>
              </a:lnSpc>
              <a:defRPr sz="4500"/>
            </a:lvl1pPr>
          </a:lstStyle>
          <a:p>
            <a:r>
              <a:rPr lang="en-US" dirty="0"/>
              <a:t>Click to edit Master title style</a:t>
            </a:r>
          </a:p>
        </p:txBody>
      </p:sp>
      <p:sp>
        <p:nvSpPr>
          <p:cNvPr id="3" name="Content Placeholder 2"/>
          <p:cNvSpPr>
            <a:spLocks noGrp="1"/>
          </p:cNvSpPr>
          <p:nvPr>
            <p:ph idx="1"/>
          </p:nvPr>
        </p:nvSpPr>
        <p:spPr>
          <a:xfrm>
            <a:off x="5183188" y="597409"/>
            <a:ext cx="6172200" cy="5263644"/>
          </a:xfrm>
        </p:spPr>
        <p:txBody>
          <a:bodyPr vert="horz" lIns="91440" tIns="45720" rIns="91440" bIns="45720" rtlCol="0">
            <a:normAutofit/>
          </a:bodyPr>
          <a:lstStyle>
            <a:lvl1pPr>
              <a:lnSpc>
                <a:spcPct val="90000"/>
              </a:lnSpc>
              <a:spcBef>
                <a:spcPts val="300"/>
              </a:spcBef>
              <a:defRPr lang="en-US" sz="2600" smtClean="0">
                <a:solidFill>
                  <a:schemeClr val="bg1">
                    <a:lumMod val="50000"/>
                  </a:schemeClr>
                </a:solidFill>
              </a:defRPr>
            </a:lvl1pPr>
            <a:lvl2pPr>
              <a:lnSpc>
                <a:spcPct val="90000"/>
              </a:lnSpc>
              <a:spcBef>
                <a:spcPts val="300"/>
              </a:spcBef>
              <a:defRPr lang="en-US" sz="2000" smtClean="0">
                <a:solidFill>
                  <a:schemeClr val="bg1">
                    <a:lumMod val="50000"/>
                  </a:schemeClr>
                </a:solidFill>
              </a:defRPr>
            </a:lvl2pPr>
            <a:lvl3pPr>
              <a:lnSpc>
                <a:spcPct val="90000"/>
              </a:lnSpc>
              <a:spcBef>
                <a:spcPts val="300"/>
              </a:spcBef>
              <a:defRPr lang="en-US" sz="1800" smtClean="0">
                <a:solidFill>
                  <a:schemeClr val="bg1">
                    <a:lumMod val="50000"/>
                  </a:schemeClr>
                </a:solidFill>
              </a:defRPr>
            </a:lvl3pPr>
            <a:lvl4pPr>
              <a:defRPr lang="en-US" sz="16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p:txBody>
      </p:sp>
      <p:sp>
        <p:nvSpPr>
          <p:cNvPr id="4" name="Text Placeholder 3"/>
          <p:cNvSpPr>
            <a:spLocks noGrp="1"/>
          </p:cNvSpPr>
          <p:nvPr>
            <p:ph type="body" sz="half" idx="2"/>
          </p:nvPr>
        </p:nvSpPr>
        <p:spPr>
          <a:xfrm>
            <a:off x="839788" y="2560320"/>
            <a:ext cx="3932237" cy="3300730"/>
          </a:xfrm>
        </p:spPr>
        <p:txBody>
          <a:bodyPr>
            <a:normAutofit/>
          </a:bodyPr>
          <a:lstStyle>
            <a:lvl1pPr marL="0" indent="0">
              <a:buNone/>
              <a:defRPr sz="3000" b="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80424" y="439869"/>
            <a:ext cx="997638" cy="477131"/>
          </a:xfrm>
          <a:prstGeom prst="rect">
            <a:avLst/>
          </a:prstGeom>
        </p:spPr>
      </p:pic>
    </p:spTree>
    <p:extLst>
      <p:ext uri="{BB962C8B-B14F-4D97-AF65-F5344CB8AC3E}">
        <p14:creationId xmlns:p14="http://schemas.microsoft.com/office/powerpoint/2010/main" val="596921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userDrawn="1"/>
        </p:nvSpPr>
        <p:spPr>
          <a:xfrm>
            <a:off x="10095346" y="0"/>
            <a:ext cx="209665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4206878"/>
          </a:xfrm>
        </p:spPr>
        <p:txBody>
          <a:bodyPr vert="eaVert" anchor="b">
            <a:normAutofit/>
          </a:bodyPr>
          <a:lstStyle>
            <a:lvl1pPr>
              <a:defRPr sz="4500">
                <a:solidFill>
                  <a:schemeClr val="bg2"/>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769096" cy="5811838"/>
          </a:xfrm>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77200" y="6356352"/>
            <a:ext cx="1773936" cy="365125"/>
          </a:xfrm>
        </p:spPr>
        <p:txBody>
          <a:bodyPr/>
          <a:lstStyle/>
          <a:p>
            <a:fld id="{9860EDB8-5305-433F-BE41-D7A86D811DB3}" type="slidenum">
              <a:rPr lang="en-US" smtClean="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0434060" y="5307360"/>
            <a:ext cx="1419225" cy="678759"/>
          </a:xfrm>
          <a:prstGeom prst="rect">
            <a:avLst/>
          </a:prstGeom>
        </p:spPr>
      </p:pic>
    </p:spTree>
    <p:extLst>
      <p:ext uri="{BB962C8B-B14F-4D97-AF65-F5344CB8AC3E}">
        <p14:creationId xmlns:p14="http://schemas.microsoft.com/office/powerpoint/2010/main" val="1302266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585788" y="6356352"/>
            <a:ext cx="3276600" cy="365125"/>
          </a:xfrm>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3" name="Content Placeholder 8"/>
          <p:cNvSpPr>
            <a:spLocks noGrp="1"/>
          </p:cNvSpPr>
          <p:nvPr>
            <p:ph sz="quarter" idx="15"/>
          </p:nvPr>
        </p:nvSpPr>
        <p:spPr>
          <a:xfrm>
            <a:off x="591232" y="1652715"/>
            <a:ext cx="10762568"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2185836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2"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3" name="Content Placeholder 8"/>
          <p:cNvSpPr>
            <a:spLocks noGrp="1"/>
          </p:cNvSpPr>
          <p:nvPr>
            <p:ph sz="quarter" idx="15"/>
          </p:nvPr>
        </p:nvSpPr>
        <p:spPr>
          <a:xfrm>
            <a:off x="591232" y="1652715"/>
            <a:ext cx="5907539"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35344958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3974592" cy="116254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3974592" cy="116717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3974592" cy="118319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3974592" cy="1172980"/>
          </a:xfrm>
          <a:prstGeom prst="rect">
            <a:avLst/>
          </a:prstGeom>
          <a:solidFill>
            <a:schemeClr val="accent3">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7" name="Text Placeholder 22"/>
          <p:cNvSpPr>
            <a:spLocks noGrp="1"/>
          </p:cNvSpPr>
          <p:nvPr>
            <p:ph type="body" sz="quarter" idx="13"/>
          </p:nvPr>
        </p:nvSpPr>
        <p:spPr>
          <a:xfrm>
            <a:off x="1665087" y="1573764"/>
            <a:ext cx="2187585" cy="80406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30" name="Text Placeholder 22"/>
          <p:cNvSpPr>
            <a:spLocks noGrp="1"/>
          </p:cNvSpPr>
          <p:nvPr>
            <p:ph type="body" sz="quarter" idx="22"/>
          </p:nvPr>
        </p:nvSpPr>
        <p:spPr>
          <a:xfrm>
            <a:off x="1665087" y="2853968"/>
            <a:ext cx="2187585" cy="74618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1" name="Text Placeholder 22"/>
          <p:cNvSpPr>
            <a:spLocks noGrp="1"/>
          </p:cNvSpPr>
          <p:nvPr>
            <p:ph type="body" sz="quarter" idx="23"/>
          </p:nvPr>
        </p:nvSpPr>
        <p:spPr>
          <a:xfrm>
            <a:off x="1665087" y="4022184"/>
            <a:ext cx="2187585" cy="822345"/>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2" name="Text Placeholder 22"/>
          <p:cNvSpPr>
            <a:spLocks noGrp="1"/>
          </p:cNvSpPr>
          <p:nvPr>
            <p:ph type="body" sz="quarter" idx="24"/>
          </p:nvPr>
        </p:nvSpPr>
        <p:spPr>
          <a:xfrm>
            <a:off x="1665088" y="5244509"/>
            <a:ext cx="2187586" cy="822344"/>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26" name="Text Placeholder 36"/>
          <p:cNvSpPr>
            <a:spLocks noGrp="1"/>
          </p:cNvSpPr>
          <p:nvPr>
            <p:ph type="body" sz="quarter" idx="18"/>
          </p:nvPr>
        </p:nvSpPr>
        <p:spPr>
          <a:xfrm>
            <a:off x="4371102" y="1573764"/>
            <a:ext cx="7378002" cy="888289"/>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4" name="Text Placeholder 36"/>
          <p:cNvSpPr>
            <a:spLocks noGrp="1"/>
          </p:cNvSpPr>
          <p:nvPr>
            <p:ph type="body" sz="quarter" idx="25"/>
          </p:nvPr>
        </p:nvSpPr>
        <p:spPr>
          <a:xfrm>
            <a:off x="4371102" y="2853968"/>
            <a:ext cx="7378002" cy="746180"/>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5" name="Text Placeholder 36"/>
          <p:cNvSpPr>
            <a:spLocks noGrp="1"/>
          </p:cNvSpPr>
          <p:nvPr>
            <p:ph type="body" sz="quarter" idx="26"/>
          </p:nvPr>
        </p:nvSpPr>
        <p:spPr>
          <a:xfrm>
            <a:off x="4371102" y="3992062"/>
            <a:ext cx="7378002" cy="852467"/>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6" name="Text Placeholder 36"/>
          <p:cNvSpPr>
            <a:spLocks noGrp="1"/>
          </p:cNvSpPr>
          <p:nvPr>
            <p:ph type="body" sz="quarter" idx="27"/>
          </p:nvPr>
        </p:nvSpPr>
        <p:spPr>
          <a:xfrm>
            <a:off x="4371102" y="5244506"/>
            <a:ext cx="7378002" cy="822345"/>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items</a:t>
            </a:r>
          </a:p>
        </p:txBody>
      </p:sp>
    </p:spTree>
    <p:extLst>
      <p:ext uri="{BB962C8B-B14F-4D97-AF65-F5344CB8AC3E}">
        <p14:creationId xmlns:p14="http://schemas.microsoft.com/office/powerpoint/2010/main" val="310301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1901952" cy="116254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1901952" cy="116717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1901952" cy="118319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1901952" cy="11729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26" name="Text Placeholder 36"/>
          <p:cNvSpPr>
            <a:spLocks noGrp="1"/>
          </p:cNvSpPr>
          <p:nvPr>
            <p:ph type="body" sz="quarter" idx="18"/>
          </p:nvPr>
        </p:nvSpPr>
        <p:spPr>
          <a:xfrm>
            <a:off x="2177930" y="1489356"/>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an item</a:t>
            </a:r>
          </a:p>
        </p:txBody>
      </p:sp>
      <p:sp>
        <p:nvSpPr>
          <p:cNvPr id="24" name="Content Placeholder 8"/>
          <p:cNvSpPr>
            <a:spLocks noGrp="1"/>
          </p:cNvSpPr>
          <p:nvPr>
            <p:ph sz="quarter" idx="13"/>
          </p:nvPr>
        </p:nvSpPr>
        <p:spPr>
          <a:xfrm>
            <a:off x="8651631" y="1573764"/>
            <a:ext cx="2942961" cy="4493087"/>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22" name="Text Placeholder 36"/>
          <p:cNvSpPr>
            <a:spLocks noGrp="1"/>
          </p:cNvSpPr>
          <p:nvPr>
            <p:ph type="body" sz="quarter" idx="29"/>
          </p:nvPr>
        </p:nvSpPr>
        <p:spPr>
          <a:xfrm>
            <a:off x="2177930" y="2652841"/>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3" name="Text Placeholder 36"/>
          <p:cNvSpPr>
            <a:spLocks noGrp="1"/>
          </p:cNvSpPr>
          <p:nvPr>
            <p:ph type="body" sz="quarter" idx="30"/>
          </p:nvPr>
        </p:nvSpPr>
        <p:spPr>
          <a:xfrm>
            <a:off x="2177930" y="387866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5" name="Text Placeholder 36"/>
          <p:cNvSpPr>
            <a:spLocks noGrp="1"/>
          </p:cNvSpPr>
          <p:nvPr>
            <p:ph type="body" sz="quarter" idx="31"/>
          </p:nvPr>
        </p:nvSpPr>
        <p:spPr>
          <a:xfrm>
            <a:off x="2177930" y="509042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Tree>
    <p:extLst>
      <p:ext uri="{BB962C8B-B14F-4D97-AF65-F5344CB8AC3E}">
        <p14:creationId xmlns:p14="http://schemas.microsoft.com/office/powerpoint/2010/main" val="20043690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tx2">
                    <a:lumMod val="40000"/>
                    <a:lumOff val="60000"/>
                  </a:schemeClr>
                </a:solidFill>
              </a:defRPr>
            </a:lvl1pPr>
          </a:lstStyle>
          <a:p>
            <a:fld id="{8BEEBAAA-29B5-4AF5-BC5F-7E580C29002D}" type="datetimeFigureOut">
              <a:rPr lang="en-US" smtClean="0"/>
              <a:pPr/>
              <a:t>3/28/2016</a:t>
            </a:fld>
            <a:endParaRPr lang="en-US" dirty="0"/>
          </a:p>
        </p:txBody>
      </p:sp>
      <p:sp>
        <p:nvSpPr>
          <p:cNvPr id="5" name="Footer Placeholder 4"/>
          <p:cNvSpPr>
            <a:spLocks noGrp="1"/>
          </p:cNvSpPr>
          <p:nvPr>
            <p:ph type="ftr" sz="quarter" idx="11"/>
          </p:nvPr>
        </p:nvSpPr>
        <p:spPr/>
        <p:txBody>
          <a:bodyPr/>
          <a:lstStyle>
            <a:lvl1pPr>
              <a:defRPr>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1" y="250230"/>
            <a:ext cx="1419225"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2674734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accent2">
                    <a:lumMod val="40000"/>
                    <a:lumOff val="60000"/>
                  </a:schemeClr>
                </a:solidFill>
              </a:defRPr>
            </a:lvl1pPr>
          </a:lstStyle>
          <a:p>
            <a:fld id="{8BEEBAAA-29B5-4AF5-BC5F-7E580C29002D}" type="datetimeFigureOut">
              <a:rPr lang="en-US" smtClean="0"/>
              <a:pPr/>
              <a:t>3/28/2016</a:t>
            </a:fld>
            <a:endParaRPr lang="en-US" dirty="0"/>
          </a:p>
        </p:txBody>
      </p:sp>
      <p:sp>
        <p:nvSpPr>
          <p:cNvPr id="5" name="Footer Placeholder 4"/>
          <p:cNvSpPr>
            <a:spLocks noGrp="1"/>
          </p:cNvSpPr>
          <p:nvPr>
            <p:ph type="ftr" sz="quarter" idx="11"/>
          </p:nvPr>
        </p:nvSpPr>
        <p:spPr/>
        <p:txBody>
          <a:bodyPr/>
          <a:lstStyle>
            <a:lvl1pPr>
              <a:defRPr>
                <a:solidFill>
                  <a:schemeClr val="accent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2" y="250230"/>
            <a:ext cx="1419223"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accent2">
                    <a:lumMod val="20000"/>
                    <a:lumOff val="80000"/>
                  </a:schemeClr>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1966385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0" y="0"/>
            <a:ext cx="12192000" cy="133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8BEEBAAA-29B5-4AF5-BC5F-7E580C29002D}"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333" y="324004"/>
            <a:ext cx="1419225" cy="678759"/>
          </a:xfrm>
          <a:prstGeom prst="rect">
            <a:avLst/>
          </a:prstGeom>
        </p:spPr>
      </p:pic>
      <p:sp>
        <p:nvSpPr>
          <p:cNvPr id="12" name="Content Placeholder 2"/>
          <p:cNvSpPr>
            <a:spLocks noGrp="1"/>
          </p:cNvSpPr>
          <p:nvPr>
            <p:ph idx="1"/>
          </p:nvPr>
        </p:nvSpPr>
        <p:spPr>
          <a:xfrm>
            <a:off x="604434" y="1660047"/>
            <a:ext cx="5845352" cy="4499406"/>
          </a:xfrm>
        </p:spPr>
        <p:txBody>
          <a:bodyPr>
            <a:noAutofit/>
          </a:bodyPr>
          <a:lstStyle>
            <a:lvl1pPr marL="0" indent="0">
              <a:lnSpc>
                <a:spcPct val="100000"/>
              </a:lnSpc>
              <a:spcBef>
                <a:spcPts val="600"/>
              </a:spcBef>
              <a:spcAft>
                <a:spcPts val="1200"/>
              </a:spcAft>
              <a:buNone/>
              <a:defRPr sz="2800">
                <a:solidFill>
                  <a:schemeClr val="accent5">
                    <a:lumMod val="65000"/>
                    <a:lumOff val="35000"/>
                  </a:schemeClr>
                </a:solidFill>
              </a:defRPr>
            </a:lvl1pPr>
            <a:lvl2pPr>
              <a:lnSpc>
                <a:spcPct val="100000"/>
              </a:lnSpc>
              <a:spcBef>
                <a:spcPts val="600"/>
              </a:spcBef>
              <a:spcAft>
                <a:spcPts val="1200"/>
              </a:spcAft>
              <a:defRPr sz="2800">
                <a:solidFill>
                  <a:schemeClr val="accent5">
                    <a:lumMod val="65000"/>
                    <a:lumOff val="35000"/>
                  </a:schemeClr>
                </a:solidFill>
              </a:defRPr>
            </a:lvl2pPr>
            <a:lvl3pPr>
              <a:lnSpc>
                <a:spcPct val="100000"/>
              </a:lnSpc>
              <a:spcBef>
                <a:spcPts val="600"/>
              </a:spcBef>
              <a:spcAft>
                <a:spcPts val="1200"/>
              </a:spcAft>
              <a:defRPr sz="2800">
                <a:solidFill>
                  <a:schemeClr val="accent5">
                    <a:lumMod val="65000"/>
                    <a:lumOff val="35000"/>
                  </a:schemeClr>
                </a:solidFill>
              </a:defRPr>
            </a:lvl3pPr>
            <a:lvl4pPr>
              <a:lnSpc>
                <a:spcPct val="100000"/>
              </a:lnSpc>
              <a:spcBef>
                <a:spcPts val="600"/>
              </a:spcBef>
              <a:spcAft>
                <a:spcPts val="1200"/>
              </a:spcAft>
              <a:defRPr sz="2800">
                <a:solidFill>
                  <a:schemeClr val="accent5">
                    <a:lumMod val="65000"/>
                    <a:lumOff val="35000"/>
                  </a:schemeClr>
                </a:solidFill>
              </a:defRPr>
            </a:lvl4pPr>
            <a:lvl5pPr>
              <a:lnSpc>
                <a:spcPct val="100000"/>
              </a:lnSpc>
              <a:spcBef>
                <a:spcPts val="600"/>
              </a:spcBef>
              <a:spcAft>
                <a:spcPts val="1200"/>
              </a:spcAft>
              <a:defRPr sz="2800">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accent4">
                    <a:lumMod val="20000"/>
                    <a:lumOff val="80000"/>
                  </a:schemeClr>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Alternate header to callout item</a:t>
            </a:r>
          </a:p>
        </p:txBody>
      </p:sp>
    </p:spTree>
    <p:extLst>
      <p:ext uri="{BB962C8B-B14F-4D97-AF65-F5344CB8AC3E}">
        <p14:creationId xmlns:p14="http://schemas.microsoft.com/office/powerpoint/2010/main" val="3328223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hasCustomPrompt="1"/>
          </p:nvPr>
        </p:nvSpPr>
        <p:spPr>
          <a:xfrm>
            <a:off x="604433" y="1555629"/>
            <a:ext cx="5374091" cy="641350"/>
          </a:xfrm>
        </p:spPr>
        <p:txBody>
          <a:bodyPr anchor="b">
            <a:noAutofit/>
          </a:bodyPr>
          <a:lstStyle>
            <a:lvl1pPr marL="0" indent="0">
              <a:buNone/>
              <a:defRPr sz="3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5" name="Text Placeholder 4"/>
          <p:cNvSpPr>
            <a:spLocks noGrp="1"/>
          </p:cNvSpPr>
          <p:nvPr>
            <p:ph type="body" sz="quarter" idx="3" hasCustomPrompt="1"/>
          </p:nvPr>
        </p:nvSpPr>
        <p:spPr>
          <a:xfrm>
            <a:off x="6189664" y="1529753"/>
            <a:ext cx="5387293" cy="667226"/>
          </a:xfrm>
        </p:spPr>
        <p:txBody>
          <a:bodyPr anchor="b">
            <a:noAutofit/>
          </a:bodyPr>
          <a:lstStyle>
            <a:lvl1pPr marL="0" indent="0">
              <a:buNone/>
              <a:defRPr sz="32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7" name="Date Placeholder 6"/>
          <p:cNvSpPr>
            <a:spLocks noGrp="1"/>
          </p:cNvSpPr>
          <p:nvPr>
            <p:ph type="dt" sz="half" idx="10"/>
          </p:nvPr>
        </p:nvSpPr>
        <p:spPr/>
        <p:txBody>
          <a:bodyPr/>
          <a:lstStyle/>
          <a:p>
            <a:fld id="{8BEEBAAA-29B5-4AF5-BC5F-7E580C29002D}" type="datetimeFigureOut">
              <a:rPr lang="en-US" smtClean="0"/>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2"/>
            <a:ext cx="1419225" cy="678759"/>
          </a:xfrm>
          <a:prstGeom prst="rect">
            <a:avLst/>
          </a:prstGeom>
        </p:spPr>
      </p:pic>
      <p:sp>
        <p:nvSpPr>
          <p:cNvPr id="15" name="Content Placeholder 8"/>
          <p:cNvSpPr>
            <a:spLocks noGrp="1"/>
          </p:cNvSpPr>
          <p:nvPr>
            <p:ph sz="quarter" idx="14"/>
          </p:nvPr>
        </p:nvSpPr>
        <p:spPr>
          <a:xfrm>
            <a:off x="6189664" y="2286645"/>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591232" y="2306099"/>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Two column – e.g. compare services</a:t>
            </a:r>
          </a:p>
        </p:txBody>
      </p:sp>
    </p:spTree>
    <p:extLst>
      <p:ext uri="{BB962C8B-B14F-4D97-AF65-F5344CB8AC3E}">
        <p14:creationId xmlns:p14="http://schemas.microsoft.com/office/powerpoint/2010/main" val="36060298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3/28/2016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2" r:id="rId4"/>
    <p:sldLayoutId id="2147483673" r:id="rId5"/>
    <p:sldLayoutId id="2147483674" r:id="rId6"/>
    <p:sldLayoutId id="2147483675" r:id="rId7"/>
    <p:sldLayoutId id="2147483664" r:id="rId8"/>
    <p:sldLayoutId id="2147483665" r:id="rId9"/>
    <p:sldLayoutId id="2147483666" r:id="rId10"/>
    <p:sldLayoutId id="2147483667" r:id="rId11"/>
    <p:sldLayoutId id="2147483668" r:id="rId12"/>
    <p:sldLayoutId id="2147483670" r:id="rId13"/>
    <p:sldLayoutId id="2147483671" r:id="rId14"/>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spcBef>
          <a:spcPct val="0"/>
        </a:spcBef>
        <a:buNone/>
        <a:defRPr sz="45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hangfire.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avid.buckingham@kizan.com" TargetMode="External"/><Relationship Id="rId7"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twitter.com/davidbuckingham" TargetMode="External"/><Relationship Id="rId5" Type="http://schemas.openxmlformats.org/officeDocument/2006/relationships/hyperlink" Target="http://brosteins.com/" TargetMode="External"/><Relationship Id="rId4" Type="http://schemas.openxmlformats.org/officeDocument/2006/relationships/hyperlink" Target="http://twitter.com/nickbranste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hyperlink" Target="http://topshelf-project.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727076" y="5110609"/>
            <a:ext cx="6767957" cy="1137793"/>
          </a:xfrm>
        </p:spPr>
        <p:txBody>
          <a:bodyPr>
            <a:normAutofit/>
          </a:bodyPr>
          <a:lstStyle/>
          <a:p>
            <a:pPr>
              <a:spcBef>
                <a:spcPts val="0"/>
              </a:spcBef>
            </a:pPr>
            <a:r>
              <a:rPr lang="en-US" dirty="0"/>
              <a:t>Nick Branstein &amp; David Buckingham</a:t>
            </a:r>
          </a:p>
        </p:txBody>
      </p:sp>
      <p:sp>
        <p:nvSpPr>
          <p:cNvPr id="19" name="Text Placeholder 18"/>
          <p:cNvSpPr>
            <a:spLocks noGrp="1"/>
          </p:cNvSpPr>
          <p:nvPr>
            <p:ph type="body" sz="quarter" idx="14"/>
          </p:nvPr>
        </p:nvSpPr>
        <p:spPr>
          <a:xfrm>
            <a:off x="727076" y="1195388"/>
            <a:ext cx="6767958" cy="3400996"/>
          </a:xfrm>
        </p:spPr>
        <p:txBody>
          <a:bodyPr/>
          <a:lstStyle/>
          <a:p>
            <a:r>
              <a:rPr lang="en-US" dirty="0"/>
              <a:t>Using Background Processing to Build Scalable Applications with </a:t>
            </a:r>
            <a:r>
              <a:rPr lang="en-US" dirty="0" err="1"/>
              <a:t>Hangfire</a:t>
            </a:r>
            <a:endParaRPr lang="en-US" dirty="0"/>
          </a:p>
        </p:txBody>
      </p:sp>
      <p:pic>
        <p:nvPicPr>
          <p:cNvPr id="3" name="Content Placeholder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534339" y="1447726"/>
            <a:ext cx="2362321" cy="2895749"/>
          </a:xfrm>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{Demo}</a:t>
            </a:r>
          </a:p>
        </p:txBody>
      </p:sp>
    </p:spTree>
    <p:extLst>
      <p:ext uri="{BB962C8B-B14F-4D97-AF65-F5344CB8AC3E}">
        <p14:creationId xmlns:p14="http://schemas.microsoft.com/office/powerpoint/2010/main" val="37172457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Download Source Code</a:t>
            </a:r>
          </a:p>
        </p:txBody>
      </p:sp>
      <p:sp>
        <p:nvSpPr>
          <p:cNvPr id="5" name="Content Placeholder 1"/>
          <p:cNvSpPr>
            <a:spLocks noGrp="1"/>
          </p:cNvSpPr>
          <p:nvPr>
            <p:ph sz="quarter" idx="15"/>
          </p:nvPr>
        </p:nvSpPr>
        <p:spPr>
          <a:xfrm>
            <a:off x="591232" y="1652715"/>
            <a:ext cx="11055938" cy="856023"/>
          </a:xfrm>
        </p:spPr>
        <p:txBody>
          <a:bodyPr anchor="ctr">
            <a:normAutofit/>
          </a:bodyPr>
          <a:lstStyle/>
          <a:p>
            <a:pPr algn="ctr"/>
            <a:r>
              <a:rPr lang="en-US" sz="3600" dirty="0"/>
              <a:t>https://github.com/dbuckingham/CPL16-Hangfire</a:t>
            </a:r>
          </a:p>
        </p:txBody>
      </p:sp>
      <p:grpSp>
        <p:nvGrpSpPr>
          <p:cNvPr id="11" name="Group 10"/>
          <p:cNvGrpSpPr/>
          <p:nvPr/>
        </p:nvGrpSpPr>
        <p:grpSpPr>
          <a:xfrm>
            <a:off x="8027559" y="2605862"/>
            <a:ext cx="2865927" cy="4018614"/>
            <a:chOff x="8027559" y="2605862"/>
            <a:chExt cx="2865927" cy="4018614"/>
          </a:xfrm>
        </p:grpSpPr>
        <p:pic>
          <p:nvPicPr>
            <p:cNvPr id="7" name="Picture 6"/>
            <p:cNvPicPr>
              <a:picLocks noChangeAspect="1"/>
            </p:cNvPicPr>
            <p:nvPr/>
          </p:nvPicPr>
          <p:blipFill>
            <a:blip r:embed="rId3"/>
            <a:stretch>
              <a:fillRect/>
            </a:stretch>
          </p:blipFill>
          <p:spPr>
            <a:xfrm>
              <a:off x="8027559" y="2605862"/>
              <a:ext cx="2865927" cy="4018614"/>
            </a:xfrm>
            <a:prstGeom prst="rect">
              <a:avLst/>
            </a:prstGeom>
          </p:spPr>
        </p:pic>
        <p:sp>
          <p:nvSpPr>
            <p:cNvPr id="8" name="Oval 7"/>
            <p:cNvSpPr/>
            <p:nvPr/>
          </p:nvSpPr>
          <p:spPr>
            <a:xfrm>
              <a:off x="9859108" y="5615354"/>
              <a:ext cx="949569" cy="504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71500" y="4118137"/>
            <a:ext cx="6854712" cy="703113"/>
            <a:chOff x="261195" y="2605862"/>
            <a:chExt cx="6854712" cy="703113"/>
          </a:xfrm>
        </p:grpSpPr>
        <p:pic>
          <p:nvPicPr>
            <p:cNvPr id="9" name="Picture 8"/>
            <p:cNvPicPr>
              <a:picLocks noChangeAspect="1"/>
            </p:cNvPicPr>
            <p:nvPr/>
          </p:nvPicPr>
          <p:blipFill>
            <a:blip r:embed="rId4"/>
            <a:stretch>
              <a:fillRect/>
            </a:stretch>
          </p:blipFill>
          <p:spPr>
            <a:xfrm>
              <a:off x="261195" y="2766919"/>
              <a:ext cx="6753225" cy="381000"/>
            </a:xfrm>
            <a:prstGeom prst="rect">
              <a:avLst/>
            </a:prstGeom>
          </p:spPr>
        </p:pic>
        <p:sp>
          <p:nvSpPr>
            <p:cNvPr id="10" name="Oval 9"/>
            <p:cNvSpPr/>
            <p:nvPr/>
          </p:nvSpPr>
          <p:spPr>
            <a:xfrm>
              <a:off x="5732584" y="2605862"/>
              <a:ext cx="1383323" cy="7031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5120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Download Source Code</a:t>
            </a:r>
          </a:p>
        </p:txBody>
      </p:sp>
      <p:graphicFrame>
        <p:nvGraphicFramePr>
          <p:cNvPr id="4" name="Table 3"/>
          <p:cNvGraphicFramePr>
            <a:graphicFrameLocks noGrp="1"/>
          </p:cNvGraphicFramePr>
          <p:nvPr>
            <p:extLst>
              <p:ext uri="{D42A27DB-BD31-4B8C-83A1-F6EECF244321}">
                <p14:modId xmlns:p14="http://schemas.microsoft.com/office/powerpoint/2010/main" val="2920916439"/>
              </p:ext>
            </p:extLst>
          </p:nvPr>
        </p:nvGraphicFramePr>
        <p:xfrm>
          <a:off x="585788" y="2719329"/>
          <a:ext cx="11061382" cy="2026920"/>
        </p:xfrm>
        <a:graphic>
          <a:graphicData uri="http://schemas.openxmlformats.org/drawingml/2006/table">
            <a:tbl>
              <a:tblPr firstRow="1" bandRow="1">
                <a:tableStyleId>{5C22544A-7EE6-4342-B048-85BDC9FD1C3A}</a:tableStyleId>
              </a:tblPr>
              <a:tblGrid>
                <a:gridCol w="4066222">
                  <a:extLst>
                    <a:ext uri="{9D8B030D-6E8A-4147-A177-3AD203B41FA5}">
                      <a16:colId xmlns:a16="http://schemas.microsoft.com/office/drawing/2014/main" val="20000"/>
                    </a:ext>
                  </a:extLst>
                </a:gridCol>
                <a:gridCol w="6995160">
                  <a:extLst>
                    <a:ext uri="{9D8B030D-6E8A-4147-A177-3AD203B41FA5}">
                      <a16:colId xmlns:a16="http://schemas.microsoft.com/office/drawing/2014/main" val="20001"/>
                    </a:ext>
                  </a:extLst>
                </a:gridCol>
              </a:tblGrid>
              <a:tr h="370840">
                <a:tc>
                  <a:txBody>
                    <a:bodyPr/>
                    <a:lstStyle/>
                    <a:p>
                      <a:r>
                        <a:rPr lang="en-US" dirty="0"/>
                        <a:t>Folder</a:t>
                      </a:r>
                    </a:p>
                  </a:txBody>
                  <a:tcPr/>
                </a:tc>
                <a:tc>
                  <a:txBody>
                    <a:bodyPr/>
                    <a:lstStyle/>
                    <a:p>
                      <a:r>
                        <a:rPr lang="en-US" dirty="0"/>
                        <a:t>Comments</a:t>
                      </a:r>
                    </a:p>
                  </a:txBody>
                  <a:tcPr/>
                </a:tc>
                <a:extLst>
                  <a:ext uri="{0D108BD9-81ED-4DB2-BD59-A6C34878D82A}">
                    <a16:rowId xmlns:a16="http://schemas.microsoft.com/office/drawing/2014/main" val="10000"/>
                  </a:ext>
                </a:extLst>
              </a:tr>
              <a:tr h="370840">
                <a:tc>
                  <a:txBody>
                    <a:bodyPr/>
                    <a:lstStyle/>
                    <a:p>
                      <a:r>
                        <a:rPr lang="en-US" dirty="0"/>
                        <a:t>\doc</a:t>
                      </a:r>
                    </a:p>
                  </a:txBody>
                  <a:tcPr/>
                </a:tc>
                <a:tc>
                  <a:txBody>
                    <a:bodyPr/>
                    <a:lstStyle/>
                    <a:p>
                      <a:r>
                        <a:rPr lang="en-US" dirty="0"/>
                        <a:t>Contains</a:t>
                      </a:r>
                      <a:r>
                        <a:rPr lang="en-US" baseline="0" dirty="0"/>
                        <a:t> all of the exercises for this workshop.</a:t>
                      </a:r>
                      <a:endParaRPr lang="en-US" dirty="0"/>
                    </a:p>
                  </a:txBody>
                  <a:tcPr/>
                </a:tc>
                <a:extLst>
                  <a:ext uri="{0D108BD9-81ED-4DB2-BD59-A6C34878D82A}">
                    <a16:rowId xmlns:a16="http://schemas.microsoft.com/office/drawing/2014/main" val="10001"/>
                  </a:ext>
                </a:extLst>
              </a:tr>
              <a:tr h="370840">
                <a:tc>
                  <a:txBody>
                    <a:bodyPr/>
                    <a:lstStyle/>
                    <a:p>
                      <a:r>
                        <a:rPr lang="en-US" dirty="0"/>
                        <a:t>\</a:t>
                      </a:r>
                      <a:r>
                        <a:rPr lang="en-US" dirty="0" err="1"/>
                        <a:t>ppt</a:t>
                      </a:r>
                      <a:endParaRPr lang="en-US" dirty="0"/>
                    </a:p>
                  </a:txBody>
                  <a:tcPr/>
                </a:tc>
                <a:tc>
                  <a:txBody>
                    <a:bodyPr/>
                    <a:lstStyle/>
                    <a:p>
                      <a:r>
                        <a:rPr lang="en-US" dirty="0"/>
                        <a:t>PowerPoint presentation</a:t>
                      </a:r>
                    </a:p>
                  </a:txBody>
                  <a:tcPr/>
                </a:tc>
                <a:extLst>
                  <a:ext uri="{0D108BD9-81ED-4DB2-BD59-A6C34878D82A}">
                    <a16:rowId xmlns:a16="http://schemas.microsoft.com/office/drawing/2014/main" val="10002"/>
                  </a:ext>
                </a:extLst>
              </a:tr>
              <a:tr h="370840">
                <a:tc>
                  <a:txBody>
                    <a:bodyPr/>
                    <a:lstStyle/>
                    <a:p>
                      <a:r>
                        <a:rPr lang="en-US" dirty="0"/>
                        <a:t>\</a:t>
                      </a:r>
                      <a:r>
                        <a:rPr lang="en-US" dirty="0" err="1"/>
                        <a:t>src</a:t>
                      </a:r>
                      <a:endParaRPr lang="en-US" dirty="0"/>
                    </a:p>
                  </a:txBody>
                  <a:tcPr/>
                </a:tc>
                <a:tc>
                  <a:txBody>
                    <a:bodyPr/>
                    <a:lstStyle/>
                    <a:p>
                      <a:r>
                        <a:rPr lang="en-US" dirty="0"/>
                        <a:t>Contains all of the source for the exercises.  Note:</a:t>
                      </a:r>
                      <a:r>
                        <a:rPr lang="en-US" baseline="0" dirty="0"/>
                        <a:t> in addition to the base application solution, snapshots of the solution after each lab are included.</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96253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1}</a:t>
            </a:r>
          </a:p>
        </p:txBody>
      </p:sp>
    </p:spTree>
    <p:extLst>
      <p:ext uri="{BB962C8B-B14F-4D97-AF65-F5344CB8AC3E}">
        <p14:creationId xmlns:p14="http://schemas.microsoft.com/office/powerpoint/2010/main" val="850115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Introduction to </a:t>
            </a:r>
            <a:r>
              <a:rPr lang="en-US" dirty="0" err="1"/>
              <a:t>Hangfire</a:t>
            </a:r>
            <a:endParaRPr lang="en-US" dirty="0"/>
          </a:p>
        </p:txBody>
      </p:sp>
    </p:spTree>
    <p:extLst>
      <p:ext uri="{BB962C8B-B14F-4D97-AF65-F5344CB8AC3E}">
        <p14:creationId xmlns:p14="http://schemas.microsoft.com/office/powerpoint/2010/main" val="15388928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5"/>
          </p:nvPr>
        </p:nvPicPr>
        <p:blipFill>
          <a:blip r:embed="rId3"/>
          <a:stretch>
            <a:fillRect/>
          </a:stretch>
        </p:blipFill>
        <p:spPr>
          <a:xfrm>
            <a:off x="5652166" y="1698308"/>
            <a:ext cx="6126417" cy="4376737"/>
          </a:xfrm>
          <a:prstGeom prst="rect">
            <a:avLst/>
          </a:prstGeom>
        </p:spPr>
      </p:pic>
      <p:sp>
        <p:nvSpPr>
          <p:cNvPr id="3" name="Text Placeholder 2"/>
          <p:cNvSpPr>
            <a:spLocks noGrp="1"/>
          </p:cNvSpPr>
          <p:nvPr>
            <p:ph type="body" sz="quarter" idx="28"/>
          </p:nvPr>
        </p:nvSpPr>
        <p:spPr/>
        <p:txBody>
          <a:bodyPr/>
          <a:lstStyle/>
          <a:p>
            <a:r>
              <a:rPr lang="en-US" dirty="0" err="1"/>
              <a:t>Hangfire</a:t>
            </a:r>
            <a:endParaRPr lang="en-US" dirty="0"/>
          </a:p>
        </p:txBody>
      </p:sp>
      <p:sp>
        <p:nvSpPr>
          <p:cNvPr id="7" name="TextBox 6"/>
          <p:cNvSpPr txBox="1"/>
          <p:nvPr/>
        </p:nvSpPr>
        <p:spPr>
          <a:xfrm>
            <a:off x="585788" y="3163401"/>
            <a:ext cx="4946332" cy="1446550"/>
          </a:xfrm>
          <a:prstGeom prst="rect">
            <a:avLst/>
          </a:prstGeom>
          <a:noFill/>
        </p:spPr>
        <p:txBody>
          <a:bodyPr wrap="square" rtlCol="0">
            <a:spAutoFit/>
          </a:bodyPr>
          <a:lstStyle/>
          <a:p>
            <a:r>
              <a:rPr lang="en-US" sz="4400" dirty="0" err="1"/>
              <a:t>Hangfire</a:t>
            </a:r>
            <a:endParaRPr lang="en-US" sz="4400" dirty="0"/>
          </a:p>
          <a:p>
            <a:r>
              <a:rPr lang="en-US" sz="4400" dirty="0">
                <a:hlinkClick r:id="rId4"/>
              </a:rPr>
              <a:t>http://hangfire.io</a:t>
            </a:r>
            <a:endParaRPr lang="en-US" sz="4400" dirty="0"/>
          </a:p>
        </p:txBody>
      </p:sp>
    </p:spTree>
    <p:extLst>
      <p:ext uri="{BB962C8B-B14F-4D97-AF65-F5344CB8AC3E}">
        <p14:creationId xmlns:p14="http://schemas.microsoft.com/office/powerpoint/2010/main" val="25012031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Open source framework</a:t>
            </a:r>
          </a:p>
          <a:p>
            <a:pPr marL="457200" indent="-457200">
              <a:buFont typeface="Arial" panose="020B0604020202020204" pitchFamily="34" charset="0"/>
              <a:buChar char="•"/>
            </a:pPr>
            <a:r>
              <a:rPr lang="en-US" dirty="0"/>
              <a:t>Manage and run asynchronous background jobs</a:t>
            </a:r>
          </a:p>
          <a:p>
            <a:pPr marL="457200" indent="-457200">
              <a:buFont typeface="Arial" panose="020B0604020202020204" pitchFamily="34" charset="0"/>
              <a:buChar char="•"/>
            </a:pPr>
            <a:r>
              <a:rPr lang="en-US" dirty="0"/>
              <a:t>Frees up resources in request processing pipeline</a:t>
            </a:r>
          </a:p>
          <a:p>
            <a:endParaRPr lang="en-US" dirty="0"/>
          </a:p>
        </p:txBody>
      </p:sp>
      <p:sp>
        <p:nvSpPr>
          <p:cNvPr id="3" name="Text Placeholder 2"/>
          <p:cNvSpPr>
            <a:spLocks noGrp="1"/>
          </p:cNvSpPr>
          <p:nvPr>
            <p:ph type="body" sz="quarter" idx="28"/>
          </p:nvPr>
        </p:nvSpPr>
        <p:spPr/>
        <p:txBody>
          <a:bodyPr/>
          <a:lstStyle/>
          <a:p>
            <a:r>
              <a:rPr lang="en-US" dirty="0"/>
              <a:t>What is </a:t>
            </a:r>
            <a:r>
              <a:rPr lang="en-US" dirty="0" err="1"/>
              <a:t>Hangfire</a:t>
            </a:r>
            <a:r>
              <a:rPr lang="en-US" dirty="0"/>
              <a:t>?</a:t>
            </a:r>
          </a:p>
        </p:txBody>
      </p:sp>
    </p:spTree>
    <p:extLst>
      <p:ext uri="{BB962C8B-B14F-4D97-AF65-F5344CB8AC3E}">
        <p14:creationId xmlns:p14="http://schemas.microsoft.com/office/powerpoint/2010/main" val="2062306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Simple to install and configure</a:t>
            </a:r>
          </a:p>
          <a:p>
            <a:pPr marL="457200" indent="-457200">
              <a:buFont typeface="Arial" panose="020B0604020202020204" pitchFamily="34" charset="0"/>
              <a:buChar char="•"/>
            </a:pPr>
            <a:r>
              <a:rPr lang="en-US" dirty="0"/>
              <a:t>Powerful built in monitoring</a:t>
            </a:r>
          </a:p>
          <a:p>
            <a:pPr marL="457200" indent="-457200">
              <a:buFont typeface="Arial" panose="020B0604020202020204" pitchFamily="34" charset="0"/>
              <a:buChar char="•"/>
            </a:pPr>
            <a:r>
              <a:rPr lang="en-US" dirty="0"/>
              <a:t>Scalable</a:t>
            </a:r>
          </a:p>
          <a:p>
            <a:pPr marL="457200" indent="-457200">
              <a:buFont typeface="Arial" panose="020B0604020202020204" pitchFamily="34" charset="0"/>
              <a:buChar char="•"/>
            </a:pPr>
            <a:r>
              <a:rPr lang="en-US" dirty="0"/>
              <a:t>Persistent</a:t>
            </a:r>
          </a:p>
          <a:p>
            <a:pPr marL="457200" indent="-457200">
              <a:buFont typeface="Arial" panose="020B0604020202020204" pitchFamily="34" charset="0"/>
              <a:buChar char="•"/>
            </a:pPr>
            <a:r>
              <a:rPr lang="en-US" dirty="0"/>
              <a:t>Reliable</a:t>
            </a:r>
          </a:p>
          <a:p>
            <a:pPr marL="457200" indent="-457200">
              <a:buFont typeface="Arial" panose="020B0604020202020204" pitchFamily="34" charset="0"/>
              <a:buChar char="•"/>
            </a:pPr>
            <a:r>
              <a:rPr lang="en-US" dirty="0"/>
              <a:t>Extensible</a:t>
            </a:r>
          </a:p>
        </p:txBody>
      </p:sp>
      <p:sp>
        <p:nvSpPr>
          <p:cNvPr id="3" name="Text Placeholder 2"/>
          <p:cNvSpPr>
            <a:spLocks noGrp="1"/>
          </p:cNvSpPr>
          <p:nvPr>
            <p:ph type="body" sz="quarter" idx="28"/>
          </p:nvPr>
        </p:nvSpPr>
        <p:spPr/>
        <p:txBody>
          <a:bodyPr/>
          <a:lstStyle/>
          <a:p>
            <a:r>
              <a:rPr lang="en-US" dirty="0"/>
              <a:t>Why </a:t>
            </a:r>
            <a:r>
              <a:rPr lang="en-US" dirty="0" err="1"/>
              <a:t>Hangfire</a:t>
            </a:r>
            <a:r>
              <a:rPr lang="en-US" dirty="0"/>
              <a:t>?</a:t>
            </a:r>
          </a:p>
        </p:txBody>
      </p:sp>
    </p:spTree>
    <p:extLst>
      <p:ext uri="{BB962C8B-B14F-4D97-AF65-F5344CB8AC3E}">
        <p14:creationId xmlns:p14="http://schemas.microsoft.com/office/powerpoint/2010/main" val="1304815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743632" y="2532186"/>
            <a:ext cx="10762568" cy="2367818"/>
          </a:xfrm>
        </p:spPr>
        <p:txBody>
          <a:bodyPr anchor="ctr"/>
          <a:lstStyle/>
          <a:p>
            <a:pPr algn="ctr"/>
            <a:r>
              <a:rPr lang="en-US" dirty="0">
                <a:latin typeface="Courier New" panose="02070309020205020404" pitchFamily="49" charset="0"/>
                <a:cs typeface="Courier New" panose="02070309020205020404" pitchFamily="49" charset="0"/>
              </a:rPr>
              <a:t>PM&gt; Install-Package </a:t>
            </a:r>
            <a:r>
              <a:rPr lang="en-US" dirty="0" err="1">
                <a:latin typeface="Courier New" panose="02070309020205020404" pitchFamily="49" charset="0"/>
                <a:cs typeface="Courier New" panose="02070309020205020404" pitchFamily="49" charset="0"/>
              </a:rPr>
              <a:t>Hangfire</a:t>
            </a:r>
            <a:endParaRPr lang="en-US" dirty="0">
              <a:latin typeface="Courier New" panose="02070309020205020404" pitchFamily="49" charset="0"/>
              <a:cs typeface="Courier New" panose="02070309020205020404" pitchFamily="49" charset="0"/>
            </a:endParaRPr>
          </a:p>
        </p:txBody>
      </p:sp>
      <p:sp>
        <p:nvSpPr>
          <p:cNvPr id="3" name="Text Placeholder 2"/>
          <p:cNvSpPr>
            <a:spLocks noGrp="1"/>
          </p:cNvSpPr>
          <p:nvPr>
            <p:ph type="body" sz="quarter" idx="28"/>
          </p:nvPr>
        </p:nvSpPr>
        <p:spPr/>
        <p:txBody>
          <a:bodyPr/>
          <a:lstStyle/>
          <a:p>
            <a:r>
              <a:rPr lang="en-US" dirty="0"/>
              <a:t>Installation</a:t>
            </a:r>
          </a:p>
        </p:txBody>
      </p:sp>
      <p:sp>
        <p:nvSpPr>
          <p:cNvPr id="4" name="Content Placeholder 1"/>
          <p:cNvSpPr txBox="1">
            <a:spLocks/>
          </p:cNvSpPr>
          <p:nvPr/>
        </p:nvSpPr>
        <p:spPr>
          <a:xfrm>
            <a:off x="743632" y="1805116"/>
            <a:ext cx="10762568" cy="72707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It’s as easy as…</a:t>
            </a:r>
          </a:p>
        </p:txBody>
      </p:sp>
      <p:sp>
        <p:nvSpPr>
          <p:cNvPr id="5" name="Content Placeholder 1"/>
          <p:cNvSpPr txBox="1">
            <a:spLocks/>
          </p:cNvSpPr>
          <p:nvPr/>
        </p:nvSpPr>
        <p:spPr>
          <a:xfrm>
            <a:off x="743632" y="4900005"/>
            <a:ext cx="10762568" cy="727070"/>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to get: </a:t>
            </a:r>
            <a:r>
              <a:rPr lang="en-US" dirty="0" err="1"/>
              <a:t>Hangfire</a:t>
            </a:r>
            <a:r>
              <a:rPr lang="en-US" dirty="0"/>
              <a:t>, Dashboard, Persistent Storage… and more!</a:t>
            </a:r>
          </a:p>
        </p:txBody>
      </p:sp>
    </p:spTree>
    <p:extLst>
      <p:ext uri="{BB962C8B-B14F-4D97-AF65-F5344CB8AC3E}">
        <p14:creationId xmlns:p14="http://schemas.microsoft.com/office/powerpoint/2010/main" val="1378105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marL="457200" indent="-457200">
              <a:buFont typeface="Arial" panose="020B0604020202020204" pitchFamily="34" charset="0"/>
              <a:buChar char="•"/>
            </a:pPr>
            <a:r>
              <a:rPr lang="en-US" dirty="0"/>
              <a:t>Monitor resources</a:t>
            </a:r>
          </a:p>
          <a:p>
            <a:pPr marL="457200" indent="-457200">
              <a:buFont typeface="Arial" panose="020B0604020202020204" pitchFamily="34" charset="0"/>
              <a:buChar char="•"/>
            </a:pPr>
            <a:r>
              <a:rPr lang="en-US" dirty="0"/>
              <a:t>Attempted retries</a:t>
            </a:r>
          </a:p>
          <a:p>
            <a:pPr marL="457200" indent="-457200">
              <a:buFont typeface="Arial" panose="020B0604020202020204" pitchFamily="34" charset="0"/>
              <a:buChar char="•"/>
            </a:pPr>
            <a:r>
              <a:rPr lang="en-US" dirty="0"/>
              <a:t>View job details and errors</a:t>
            </a:r>
          </a:p>
          <a:p>
            <a:pPr marL="457200" indent="-457200">
              <a:buFont typeface="Arial" panose="020B0604020202020204" pitchFamily="34" charset="0"/>
              <a:buChar char="•"/>
            </a:pPr>
            <a:r>
              <a:rPr lang="en-US" dirty="0"/>
              <a:t>Resubmit failed jobs</a:t>
            </a:r>
          </a:p>
          <a:p>
            <a:pPr marL="457200" indent="-457200">
              <a:buFont typeface="Arial" panose="020B0604020202020204" pitchFamily="34" charset="0"/>
              <a:buChar char="•"/>
            </a:pPr>
            <a:r>
              <a:rPr lang="en-US" dirty="0"/>
              <a:t>Delete failed jobs</a:t>
            </a:r>
          </a:p>
          <a:p>
            <a:pPr marL="457200" indent="-457200">
              <a:buFont typeface="Arial" panose="020B0604020202020204" pitchFamily="34" charset="0"/>
              <a:buChar char="•"/>
            </a:pPr>
            <a:r>
              <a:rPr lang="en-US" dirty="0"/>
              <a:t>Manually trigger recurring jobs</a:t>
            </a:r>
          </a:p>
          <a:p>
            <a:pPr marL="457200" indent="-457200">
              <a:buFont typeface="Arial" panose="020B0604020202020204" pitchFamily="34" charset="0"/>
              <a:buChar char="•"/>
            </a:pPr>
            <a:r>
              <a:rPr lang="en-US" dirty="0"/>
              <a:t>and more…</a:t>
            </a:r>
          </a:p>
        </p:txBody>
      </p:sp>
      <p:sp>
        <p:nvSpPr>
          <p:cNvPr id="3" name="Text Placeholder 2"/>
          <p:cNvSpPr>
            <a:spLocks noGrp="1"/>
          </p:cNvSpPr>
          <p:nvPr>
            <p:ph type="body" sz="quarter" idx="28"/>
          </p:nvPr>
        </p:nvSpPr>
        <p:spPr/>
        <p:txBody>
          <a:bodyPr/>
          <a:lstStyle/>
          <a:p>
            <a:r>
              <a:rPr lang="en-US" dirty="0"/>
              <a:t>Monitoring</a:t>
            </a:r>
          </a:p>
        </p:txBody>
      </p:sp>
      <p:pic>
        <p:nvPicPr>
          <p:cNvPr id="4" name="Picture 3"/>
          <p:cNvPicPr>
            <a:picLocks noChangeAspect="1"/>
          </p:cNvPicPr>
          <p:nvPr/>
        </p:nvPicPr>
        <p:blipFill>
          <a:blip r:embed="rId2"/>
          <a:stretch>
            <a:fillRect/>
          </a:stretch>
        </p:blipFill>
        <p:spPr>
          <a:xfrm>
            <a:off x="6436660" y="1758095"/>
            <a:ext cx="4067734" cy="2747741"/>
          </a:xfrm>
          <a:prstGeom prst="rect">
            <a:avLst/>
          </a:prstGeom>
        </p:spPr>
      </p:pic>
      <p:pic>
        <p:nvPicPr>
          <p:cNvPr id="5" name="Picture 4"/>
          <p:cNvPicPr>
            <a:picLocks noChangeAspect="1"/>
          </p:cNvPicPr>
          <p:nvPr/>
        </p:nvPicPr>
        <p:blipFill>
          <a:blip r:embed="rId3"/>
          <a:stretch>
            <a:fillRect/>
          </a:stretch>
        </p:blipFill>
        <p:spPr>
          <a:xfrm>
            <a:off x="7846554" y="3576688"/>
            <a:ext cx="4049610" cy="2587251"/>
          </a:xfrm>
          <a:prstGeom prst="rect">
            <a:avLst/>
          </a:prstGeom>
        </p:spPr>
      </p:pic>
    </p:spTree>
    <p:extLst>
      <p:ext uri="{BB962C8B-B14F-4D97-AF65-F5344CB8AC3E}">
        <p14:creationId xmlns:p14="http://schemas.microsoft.com/office/powerpoint/2010/main" val="15607339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About Us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228" y="4142568"/>
            <a:ext cx="2241895" cy="22399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Content Placeholder 3"/>
          <p:cNvSpPr txBox="1">
            <a:spLocks/>
          </p:cNvSpPr>
          <p:nvPr/>
        </p:nvSpPr>
        <p:spPr>
          <a:xfrm>
            <a:off x="4627025" y="1787847"/>
            <a:ext cx="3661190" cy="201080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r"/>
            <a:r>
              <a:rPr lang="en-US" sz="4000" dirty="0"/>
              <a:t>Nick Branstein</a:t>
            </a:r>
          </a:p>
          <a:p>
            <a:pPr algn="r"/>
            <a:r>
              <a:rPr lang="en-US" sz="2600" dirty="0"/>
              <a:t>Senior Consultant</a:t>
            </a:r>
          </a:p>
          <a:p>
            <a:pPr algn="r"/>
            <a:r>
              <a:rPr lang="en-US" sz="2600" dirty="0" err="1"/>
              <a:t>KiZAN</a:t>
            </a:r>
            <a:r>
              <a:rPr lang="en-US" sz="2600" dirty="0"/>
              <a:t> Technologies</a:t>
            </a:r>
          </a:p>
          <a:p>
            <a:pPr algn="r"/>
            <a:r>
              <a:rPr lang="en-US" sz="2600" dirty="0">
                <a:hlinkClick r:id="rId3"/>
              </a:rPr>
              <a:t>nick.branstein@kizan.com</a:t>
            </a:r>
            <a:endParaRPr lang="en-US" sz="2600" dirty="0"/>
          </a:p>
          <a:p>
            <a:pPr algn="r"/>
            <a:r>
              <a:rPr lang="en-US" sz="2600" dirty="0">
                <a:hlinkClick r:id="rId4"/>
              </a:rPr>
              <a:t>@</a:t>
            </a:r>
            <a:r>
              <a:rPr lang="en-US" sz="2600" dirty="0" err="1">
                <a:hlinkClick r:id="rId4"/>
              </a:rPr>
              <a:t>nickbranstein</a:t>
            </a:r>
            <a:endParaRPr lang="en-US" sz="2600" dirty="0"/>
          </a:p>
          <a:p>
            <a:pPr algn="r"/>
            <a:r>
              <a:rPr lang="en-US" sz="2600" dirty="0">
                <a:hlinkClick r:id="rId5"/>
              </a:rPr>
              <a:t>https://brosteins.com</a:t>
            </a:r>
            <a:endParaRPr lang="en-US" sz="2600" dirty="0"/>
          </a:p>
        </p:txBody>
      </p:sp>
      <p:sp>
        <p:nvSpPr>
          <p:cNvPr id="7" name="Content Placeholder 3"/>
          <p:cNvSpPr txBox="1">
            <a:spLocks noChangeAspect="1"/>
          </p:cNvSpPr>
          <p:nvPr/>
        </p:nvSpPr>
        <p:spPr>
          <a:xfrm>
            <a:off x="3564524" y="4164959"/>
            <a:ext cx="3661190" cy="219516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2900" dirty="0"/>
          </a:p>
          <a:p>
            <a:r>
              <a:rPr lang="en-US" sz="2800" dirty="0"/>
              <a:t>David Buckingham</a:t>
            </a:r>
          </a:p>
          <a:p>
            <a:r>
              <a:rPr lang="en-US" sz="1800" dirty="0"/>
              <a:t>Senior Consultant</a:t>
            </a:r>
          </a:p>
          <a:p>
            <a:r>
              <a:rPr lang="en-US" sz="1800" dirty="0" err="1"/>
              <a:t>KiZAN</a:t>
            </a:r>
            <a:r>
              <a:rPr lang="en-US" sz="1800" dirty="0"/>
              <a:t> Technologies</a:t>
            </a:r>
          </a:p>
          <a:p>
            <a:r>
              <a:rPr lang="en-US" sz="1800" dirty="0">
                <a:hlinkClick r:id="rId3"/>
              </a:rPr>
              <a:t>david.buckingham@kizan.com</a:t>
            </a:r>
            <a:endParaRPr lang="en-US" sz="1800" dirty="0"/>
          </a:p>
          <a:p>
            <a:r>
              <a:rPr lang="en-US" sz="1800" dirty="0">
                <a:hlinkClick r:id="rId6"/>
              </a:rPr>
              <a:t>@</a:t>
            </a:r>
            <a:r>
              <a:rPr lang="en-US" sz="1800" dirty="0" err="1">
                <a:hlinkClick r:id="rId6"/>
              </a:rPr>
              <a:t>davidbuckingham</a:t>
            </a:r>
            <a:endParaRPr lang="en-US" sz="1800" dirty="0"/>
          </a:p>
          <a:p>
            <a:endParaRPr lang="en-US" sz="2100" dirty="0"/>
          </a:p>
          <a:p>
            <a:endParaRPr lang="en-US" sz="2600"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6169" y="1787847"/>
            <a:ext cx="2681068" cy="20108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2124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092029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r>
              <a:rPr lang="en-US" dirty="0"/>
              <a:t>Host </a:t>
            </a:r>
            <a:r>
              <a:rPr lang="en-US" dirty="0" err="1"/>
              <a:t>Hangfire</a:t>
            </a:r>
            <a:r>
              <a:rPr lang="en-US" dirty="0"/>
              <a:t> </a:t>
            </a:r>
          </a:p>
          <a:p>
            <a:pPr marL="457200" indent="-457200">
              <a:buFont typeface="Arial" panose="020B0604020202020204" pitchFamily="34" charset="0"/>
              <a:buChar char="•"/>
            </a:pPr>
            <a:r>
              <a:rPr lang="en-US" dirty="0"/>
              <a:t>in a single web application process</a:t>
            </a:r>
          </a:p>
          <a:p>
            <a:pPr marL="457200" indent="-457200">
              <a:buFont typeface="Arial" panose="020B0604020202020204" pitchFamily="34" charset="0"/>
              <a:buChar char="•"/>
            </a:pPr>
            <a:r>
              <a:rPr lang="en-US" dirty="0"/>
              <a:t>in many, inside of web garden processes</a:t>
            </a:r>
          </a:p>
          <a:p>
            <a:pPr marL="457200" indent="-457200">
              <a:buFont typeface="Arial" panose="020B0604020202020204" pitchFamily="34" charset="0"/>
              <a:buChar char="•"/>
            </a:pPr>
            <a:r>
              <a:rPr lang="en-US" dirty="0"/>
              <a:t>on many servers, across a web farm</a:t>
            </a:r>
          </a:p>
          <a:p>
            <a:pPr marL="457200" indent="-457200">
              <a:buFont typeface="Arial" panose="020B0604020202020204" pitchFamily="34" charset="0"/>
              <a:buChar char="•"/>
            </a:pPr>
            <a:r>
              <a:rPr lang="en-US" dirty="0"/>
              <a:t>a separate service, outside of your application</a:t>
            </a:r>
          </a:p>
          <a:p>
            <a:pPr marL="457200" indent="-457200">
              <a:buFont typeface="Arial" panose="020B0604020202020204" pitchFamily="34" charset="0"/>
              <a:buChar char="•"/>
            </a:pPr>
            <a:r>
              <a:rPr lang="en-US" dirty="0"/>
              <a:t>running on a separate server</a:t>
            </a:r>
          </a:p>
          <a:p>
            <a:pPr marL="457200" indent="-457200">
              <a:buFont typeface="Arial" panose="020B0604020202020204" pitchFamily="34" charset="0"/>
              <a:buChar char="•"/>
            </a:pPr>
            <a:r>
              <a:rPr lang="en-US" dirty="0"/>
              <a:t>keep scaling up and out as needed</a:t>
            </a:r>
          </a:p>
        </p:txBody>
      </p:sp>
      <p:sp>
        <p:nvSpPr>
          <p:cNvPr id="3" name="Text Placeholder 2"/>
          <p:cNvSpPr>
            <a:spLocks noGrp="1"/>
          </p:cNvSpPr>
          <p:nvPr>
            <p:ph type="body" sz="quarter" idx="28"/>
          </p:nvPr>
        </p:nvSpPr>
        <p:spPr/>
        <p:txBody>
          <a:bodyPr/>
          <a:lstStyle/>
          <a:p>
            <a:r>
              <a:rPr lang="en-US" dirty="0"/>
              <a:t>Scalable</a:t>
            </a:r>
          </a:p>
        </p:txBody>
      </p:sp>
    </p:spTree>
    <p:extLst>
      <p:ext uri="{BB962C8B-B14F-4D97-AF65-F5344CB8AC3E}">
        <p14:creationId xmlns:p14="http://schemas.microsoft.com/office/powerpoint/2010/main" val="37934000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a:bodyPr>
          <a:lstStyle/>
          <a:p>
            <a:r>
              <a:rPr lang="en-US" dirty="0" err="1"/>
              <a:t>Hangfire</a:t>
            </a:r>
            <a:r>
              <a:rPr lang="en-US" dirty="0"/>
              <a:t> uses a shared persistent storage mechanism for ensuring data survives application restarts.</a:t>
            </a:r>
          </a:p>
        </p:txBody>
      </p:sp>
      <p:sp>
        <p:nvSpPr>
          <p:cNvPr id="3" name="Text Placeholder 2"/>
          <p:cNvSpPr>
            <a:spLocks noGrp="1"/>
          </p:cNvSpPr>
          <p:nvPr>
            <p:ph type="body" sz="quarter" idx="28"/>
          </p:nvPr>
        </p:nvSpPr>
        <p:spPr/>
        <p:txBody>
          <a:bodyPr/>
          <a:lstStyle/>
          <a:p>
            <a:r>
              <a:rPr lang="en-US" dirty="0"/>
              <a:t>Persistent</a:t>
            </a:r>
          </a:p>
        </p:txBody>
      </p:sp>
      <p:pic>
        <p:nvPicPr>
          <p:cNvPr id="1026" name="Picture 2" descr="http://thomaslarock.com/wp-content/uploads/2011/12/SQL-Server-20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450" y="3729923"/>
            <a:ext cx="1773710" cy="1457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ttlinux.com/wp-content/uploads/2014/10/redi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2105" y="3779074"/>
            <a:ext cx="1610471" cy="1359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ecuredb.co/wp-content/uploads/2015/07/postgresql-9.3-fre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452" y="3587559"/>
            <a:ext cx="1965055" cy="17425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3.amazonaws.com/info-mongodb-com/_com_assets/media/mongodb-logo-rgb.jpe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52447" y="4073482"/>
            <a:ext cx="2701352" cy="7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650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Every job is processed “at least” once</a:t>
            </a:r>
          </a:p>
          <a:p>
            <a:pPr marL="457200" indent="-457200">
              <a:buFont typeface="Arial" panose="020B0604020202020204" pitchFamily="34" charset="0"/>
              <a:buChar char="•"/>
            </a:pPr>
            <a:r>
              <a:rPr lang="en-US" dirty="0"/>
              <a:t>Automatic Retries</a:t>
            </a:r>
          </a:p>
          <a:p>
            <a:pPr marL="1143000" lvl="1" indent="-457200"/>
            <a:r>
              <a:rPr lang="en-US" dirty="0"/>
              <a:t>Unhandled exceptions</a:t>
            </a:r>
          </a:p>
          <a:p>
            <a:pPr marL="1143000" lvl="1" indent="-457200"/>
            <a:r>
              <a:rPr lang="en-US" dirty="0" err="1"/>
              <a:t>Hangfire</a:t>
            </a:r>
            <a:r>
              <a:rPr lang="en-US" dirty="0"/>
              <a:t> server shutdown</a:t>
            </a:r>
          </a:p>
          <a:p>
            <a:pPr marL="1143000" lvl="1" indent="-457200"/>
            <a:r>
              <a:rPr lang="en-US" dirty="0"/>
              <a:t>Unexpected process terminations</a:t>
            </a:r>
          </a:p>
          <a:p>
            <a:pPr marL="457200" indent="-457200">
              <a:buFont typeface="Arial" panose="020B0604020202020204" pitchFamily="34" charset="0"/>
              <a:buChar char="•"/>
            </a:pPr>
            <a:r>
              <a:rPr lang="en-US" dirty="0"/>
              <a:t>Permanent failures are not removed from the queue unless you remove them</a:t>
            </a:r>
          </a:p>
          <a:p>
            <a:pPr marL="457200" indent="-457200"/>
            <a:endParaRPr lang="en-US" dirty="0"/>
          </a:p>
        </p:txBody>
      </p:sp>
      <p:sp>
        <p:nvSpPr>
          <p:cNvPr id="3" name="Text Placeholder 2"/>
          <p:cNvSpPr>
            <a:spLocks noGrp="1"/>
          </p:cNvSpPr>
          <p:nvPr>
            <p:ph type="body" sz="quarter" idx="28"/>
          </p:nvPr>
        </p:nvSpPr>
        <p:spPr/>
        <p:txBody>
          <a:bodyPr/>
          <a:lstStyle/>
          <a:p>
            <a:r>
              <a:rPr lang="en-US" dirty="0"/>
              <a:t>Reliable</a:t>
            </a:r>
          </a:p>
        </p:txBody>
      </p:sp>
    </p:spTree>
    <p:extLst>
      <p:ext uri="{BB962C8B-B14F-4D97-AF65-F5344CB8AC3E}">
        <p14:creationId xmlns:p14="http://schemas.microsoft.com/office/powerpoint/2010/main" val="2927393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a:t>A method!</a:t>
            </a:r>
          </a:p>
          <a:p>
            <a:r>
              <a:rPr lang="en-US" dirty="0"/>
              <a:t>No message class.</a:t>
            </a:r>
          </a:p>
          <a:p>
            <a:r>
              <a:rPr lang="en-US" dirty="0"/>
              <a:t>No Request/Response models.</a:t>
            </a:r>
          </a:p>
          <a:p>
            <a:endParaRPr lang="en-US" dirty="0"/>
          </a:p>
        </p:txBody>
      </p:sp>
      <p:sp>
        <p:nvSpPr>
          <p:cNvPr id="3" name="Text Placeholder 2"/>
          <p:cNvSpPr>
            <a:spLocks noGrp="1"/>
          </p:cNvSpPr>
          <p:nvPr>
            <p:ph type="body" sz="quarter" idx="28"/>
          </p:nvPr>
        </p:nvSpPr>
        <p:spPr/>
        <p:txBody>
          <a:bodyPr/>
          <a:lstStyle/>
          <a:p>
            <a:r>
              <a:rPr lang="en-US" dirty="0"/>
              <a:t>What is a Background Job?</a:t>
            </a:r>
          </a:p>
        </p:txBody>
      </p:sp>
    </p:spTree>
    <p:extLst>
      <p:ext uri="{BB962C8B-B14F-4D97-AF65-F5344CB8AC3E}">
        <p14:creationId xmlns:p14="http://schemas.microsoft.com/office/powerpoint/2010/main" val="1514983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Fire-and-Forget (One Time)</a:t>
            </a:r>
          </a:p>
          <a:p>
            <a:pPr marL="457200" indent="-457200">
              <a:buFont typeface="Arial" panose="020B0604020202020204" pitchFamily="34" charset="0"/>
              <a:buChar char="•"/>
            </a:pPr>
            <a:r>
              <a:rPr lang="en-US" dirty="0"/>
              <a:t>Recurring</a:t>
            </a:r>
          </a:p>
          <a:p>
            <a:pPr marL="457200" indent="-457200">
              <a:buFont typeface="Arial" panose="020B0604020202020204" pitchFamily="34" charset="0"/>
              <a:buChar char="•"/>
            </a:pPr>
            <a:r>
              <a:rPr lang="en-US" dirty="0"/>
              <a:t>Delayed</a:t>
            </a:r>
          </a:p>
          <a:p>
            <a:pPr marL="457200" indent="-457200">
              <a:buFont typeface="Arial" panose="020B0604020202020204" pitchFamily="34" charset="0"/>
              <a:buChar char="•"/>
            </a:pPr>
            <a:r>
              <a:rPr lang="en-US" dirty="0"/>
              <a:t>Batches (Pro Only)</a:t>
            </a:r>
          </a:p>
        </p:txBody>
      </p:sp>
      <p:sp>
        <p:nvSpPr>
          <p:cNvPr id="3" name="Text Placeholder 2"/>
          <p:cNvSpPr>
            <a:spLocks noGrp="1"/>
          </p:cNvSpPr>
          <p:nvPr>
            <p:ph type="body" sz="quarter" idx="28"/>
          </p:nvPr>
        </p:nvSpPr>
        <p:spPr/>
        <p:txBody>
          <a:bodyPr/>
          <a:lstStyle/>
          <a:p>
            <a:r>
              <a:rPr lang="en-US" dirty="0"/>
              <a:t>How can we run jobs?</a:t>
            </a:r>
          </a:p>
        </p:txBody>
      </p:sp>
    </p:spTree>
    <p:extLst>
      <p:ext uri="{BB962C8B-B14F-4D97-AF65-F5344CB8AC3E}">
        <p14:creationId xmlns:p14="http://schemas.microsoft.com/office/powerpoint/2010/main" val="4108655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2}</a:t>
            </a:r>
          </a:p>
        </p:txBody>
      </p:sp>
    </p:spTree>
    <p:extLst>
      <p:ext uri="{BB962C8B-B14F-4D97-AF65-F5344CB8AC3E}">
        <p14:creationId xmlns:p14="http://schemas.microsoft.com/office/powerpoint/2010/main" val="41805145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2 - Review</a:t>
            </a:r>
          </a:p>
        </p:txBody>
      </p:sp>
      <p:sp>
        <p:nvSpPr>
          <p:cNvPr id="3" name="TextBox 2"/>
          <p:cNvSpPr txBox="1"/>
          <p:nvPr/>
        </p:nvSpPr>
        <p:spPr>
          <a:xfrm>
            <a:off x="585788" y="1622710"/>
            <a:ext cx="11191684" cy="3539430"/>
          </a:xfrm>
          <a:prstGeom prst="rect">
            <a:avLst/>
          </a:prstGeom>
          <a:noFill/>
        </p:spPr>
        <p:txBody>
          <a:bodyPr wrap="square" rtlCol="0" anchor="ctr">
            <a:spAutoFit/>
          </a:bodyPr>
          <a:lstStyle/>
          <a:p>
            <a:pPr marL="1143000" indent="-1143000">
              <a:buFont typeface="Arial" panose="020B0604020202020204" pitchFamily="34" charset="0"/>
              <a:buChar char="•"/>
            </a:pPr>
            <a:r>
              <a:rPr lang="en-US" sz="3200" dirty="0"/>
              <a:t>Getting up and running is quick</a:t>
            </a:r>
          </a:p>
          <a:p>
            <a:pPr marL="1143000" indent="-1143000">
              <a:buFont typeface="Arial" panose="020B0604020202020204" pitchFamily="34" charset="0"/>
              <a:buChar char="•"/>
            </a:pPr>
            <a:r>
              <a:rPr lang="en-US" sz="3200" dirty="0"/>
              <a:t>Any method in your code can be a job</a:t>
            </a:r>
          </a:p>
          <a:p>
            <a:pPr marL="1143000" indent="-1143000">
              <a:buFont typeface="Arial" panose="020B0604020202020204" pitchFamily="34" charset="0"/>
              <a:buChar char="•"/>
            </a:pPr>
            <a:r>
              <a:rPr lang="en-US" sz="3200" dirty="0"/>
              <a:t>Dashboard comes out of the box and has a ton of useful information</a:t>
            </a:r>
          </a:p>
          <a:p>
            <a:pPr marL="1143000" indent="-1143000">
              <a:buFont typeface="Arial" panose="020B0604020202020204" pitchFamily="34" charset="0"/>
              <a:buChar char="•"/>
            </a:pPr>
            <a:r>
              <a:rPr lang="en-US" sz="3200" dirty="0"/>
              <a:t>Think about organizing your code if your jobs are similar in nature</a:t>
            </a:r>
          </a:p>
          <a:p>
            <a:pPr marL="1143000" indent="-1143000">
              <a:buFont typeface="Arial" panose="020B0604020202020204" pitchFamily="34" charset="0"/>
              <a:buChar char="•"/>
            </a:pPr>
            <a:endParaRPr lang="en-US" sz="3200" dirty="0"/>
          </a:p>
        </p:txBody>
      </p:sp>
    </p:spTree>
    <p:extLst>
      <p:ext uri="{BB962C8B-B14F-4D97-AF65-F5344CB8AC3E}">
        <p14:creationId xmlns:p14="http://schemas.microsoft.com/office/powerpoint/2010/main" val="1637603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Logging</a:t>
            </a:r>
          </a:p>
        </p:txBody>
      </p:sp>
    </p:spTree>
    <p:extLst>
      <p:ext uri="{BB962C8B-B14F-4D97-AF65-F5344CB8AC3E}">
        <p14:creationId xmlns:p14="http://schemas.microsoft.com/office/powerpoint/2010/main" val="16106071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r>
              <a:rPr lang="en-US" dirty="0"/>
              <a:t>Logging is your look into what is happening both inside of </a:t>
            </a:r>
            <a:r>
              <a:rPr lang="en-US" dirty="0" err="1"/>
              <a:t>Hangfire</a:t>
            </a:r>
            <a:r>
              <a:rPr lang="en-US" dirty="0"/>
              <a:t>, as well as from within your jobs themselves.</a:t>
            </a:r>
          </a:p>
          <a:p>
            <a:endParaRPr lang="en-US" dirty="0"/>
          </a:p>
          <a:p>
            <a:r>
              <a:rPr lang="en-US" dirty="0"/>
              <a:t>Even with the Dashboard without Logging it can be difficult to understand what is happening.</a:t>
            </a:r>
          </a:p>
          <a:p>
            <a:endParaRPr lang="en-US" dirty="0"/>
          </a:p>
          <a:p>
            <a:r>
              <a:rPr lang="en-US" dirty="0"/>
              <a:t>What tasks did a job perform before the exception was thrown?  Or the server was shutdown?</a:t>
            </a:r>
          </a:p>
        </p:txBody>
      </p:sp>
      <p:sp>
        <p:nvSpPr>
          <p:cNvPr id="3" name="Text Placeholder 2"/>
          <p:cNvSpPr>
            <a:spLocks noGrp="1"/>
          </p:cNvSpPr>
          <p:nvPr>
            <p:ph type="body" sz="quarter" idx="28"/>
          </p:nvPr>
        </p:nvSpPr>
        <p:spPr/>
        <p:txBody>
          <a:bodyPr/>
          <a:lstStyle/>
          <a:p>
            <a:r>
              <a:rPr lang="en-US" dirty="0"/>
              <a:t>Why?</a:t>
            </a:r>
          </a:p>
        </p:txBody>
      </p:sp>
    </p:spTree>
    <p:extLst>
      <p:ext uri="{BB962C8B-B14F-4D97-AF65-F5344CB8AC3E}">
        <p14:creationId xmlns:p14="http://schemas.microsoft.com/office/powerpoint/2010/main" val="971307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marL="457200" indent="-457200">
              <a:buFont typeface="Arial" panose="020B0604020202020204" pitchFamily="34" charset="0"/>
              <a:buChar char="•"/>
            </a:pPr>
            <a:r>
              <a:rPr lang="en-US" dirty="0" err="1"/>
              <a:t>NLog</a:t>
            </a:r>
            <a:endParaRPr lang="en-US" dirty="0"/>
          </a:p>
          <a:p>
            <a:pPr marL="457200" indent="-457200">
              <a:buFont typeface="Arial" panose="020B0604020202020204" pitchFamily="34" charset="0"/>
              <a:buChar char="•"/>
            </a:pPr>
            <a:r>
              <a:rPr lang="en-US" dirty="0" err="1"/>
              <a:t>Serilog</a:t>
            </a:r>
            <a:endParaRPr lang="en-US" dirty="0"/>
          </a:p>
          <a:p>
            <a:pPr marL="457200" indent="-457200">
              <a:buFont typeface="Arial" panose="020B0604020202020204" pitchFamily="34" charset="0"/>
              <a:buChar char="•"/>
            </a:pPr>
            <a:r>
              <a:rPr lang="en-US" dirty="0" err="1"/>
              <a:t>Elmah</a:t>
            </a:r>
            <a:endParaRPr lang="en-US" dirty="0"/>
          </a:p>
          <a:p>
            <a:pPr marL="457200" indent="-457200">
              <a:buFont typeface="Arial" panose="020B0604020202020204" pitchFamily="34" charset="0"/>
              <a:buChar char="•"/>
            </a:pPr>
            <a:r>
              <a:rPr lang="en-US" dirty="0"/>
              <a:t>Log4Net</a:t>
            </a:r>
          </a:p>
          <a:p>
            <a:pPr marL="457200" indent="-457200">
              <a:buFont typeface="Arial" panose="020B0604020202020204" pitchFamily="34" charset="0"/>
              <a:buChar char="•"/>
            </a:pPr>
            <a:r>
              <a:rPr lang="en-US" dirty="0" err="1"/>
              <a:t>EntLib</a:t>
            </a:r>
            <a:endParaRPr lang="en-US" dirty="0"/>
          </a:p>
          <a:p>
            <a:pPr marL="457200" indent="-457200">
              <a:buFont typeface="Arial" panose="020B0604020202020204" pitchFamily="34" charset="0"/>
              <a:buChar char="•"/>
            </a:pPr>
            <a:r>
              <a:rPr lang="en-US" dirty="0"/>
              <a:t>Loupe</a:t>
            </a:r>
          </a:p>
          <a:p>
            <a:pPr marL="457200" indent="-457200">
              <a:buFont typeface="Arial" panose="020B0604020202020204" pitchFamily="34" charset="0"/>
              <a:buChar char="•"/>
            </a:pPr>
            <a:r>
              <a:rPr lang="en-US" dirty="0"/>
              <a:t>…roll your own</a:t>
            </a:r>
          </a:p>
        </p:txBody>
      </p:sp>
      <p:sp>
        <p:nvSpPr>
          <p:cNvPr id="3" name="Text Placeholder 2"/>
          <p:cNvSpPr>
            <a:spLocks noGrp="1"/>
          </p:cNvSpPr>
          <p:nvPr>
            <p:ph type="body" sz="quarter" idx="28"/>
          </p:nvPr>
        </p:nvSpPr>
        <p:spPr/>
        <p:txBody>
          <a:bodyPr/>
          <a:lstStyle/>
          <a:p>
            <a:r>
              <a:rPr lang="en-US" dirty="0"/>
              <a:t>Supported Libraries</a:t>
            </a:r>
          </a:p>
        </p:txBody>
      </p:sp>
    </p:spTree>
    <p:extLst>
      <p:ext uri="{BB962C8B-B14F-4D97-AF65-F5344CB8AC3E}">
        <p14:creationId xmlns:p14="http://schemas.microsoft.com/office/powerpoint/2010/main" val="913645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236677" y="1652716"/>
            <a:ext cx="5349240" cy="4376443"/>
          </a:xfrm>
        </p:spPr>
        <p:txBody>
          <a:bodyPr>
            <a:normAutofit/>
          </a:bodyPr>
          <a:lstStyle/>
          <a:p>
            <a:r>
              <a:rPr lang="en-US" dirty="0"/>
              <a:t>David Buckingham</a:t>
            </a:r>
          </a:p>
          <a:p>
            <a:pPr marL="457200" indent="-457200">
              <a:buFont typeface="Arial" panose="020B0604020202020204" pitchFamily="34" charset="0"/>
              <a:buChar char="•"/>
            </a:pPr>
            <a:r>
              <a:rPr lang="en-US" sz="2400" dirty="0"/>
              <a:t>Husband</a:t>
            </a:r>
          </a:p>
          <a:p>
            <a:pPr marL="457200" indent="-457200">
              <a:buFont typeface="Arial" panose="020B0604020202020204" pitchFamily="34" charset="0"/>
              <a:buChar char="•"/>
            </a:pPr>
            <a:r>
              <a:rPr lang="en-US" sz="2400" dirty="0"/>
              <a:t>Cross-Country-Dad, Baseball-Dad, Basketball-Dad, Art-Dad</a:t>
            </a:r>
          </a:p>
          <a:p>
            <a:pPr marL="457200" indent="-457200">
              <a:buFont typeface="Arial" panose="020B0604020202020204" pitchFamily="34" charset="0"/>
              <a:buChar char="•"/>
            </a:pPr>
            <a:r>
              <a:rPr lang="en-US" sz="2400" dirty="0"/>
              <a:t>Runner</a:t>
            </a:r>
          </a:p>
          <a:p>
            <a:pPr marL="457200" indent="-457200">
              <a:buFont typeface="Arial" panose="020B0604020202020204" pitchFamily="34" charset="0"/>
              <a:buChar char="•"/>
            </a:pPr>
            <a:r>
              <a:rPr lang="en-US" sz="2400" dirty="0"/>
              <a:t>Diehard </a:t>
            </a:r>
            <a:r>
              <a:rPr lang="en-US" sz="2400" dirty="0" err="1"/>
              <a:t>UofL</a:t>
            </a:r>
            <a:r>
              <a:rPr lang="en-US" sz="2400" dirty="0"/>
              <a:t> Fan, GO CARDS!</a:t>
            </a:r>
          </a:p>
          <a:p>
            <a:pPr marL="457200" indent="-457200">
              <a:buFont typeface="Arial" panose="020B0604020202020204" pitchFamily="34" charset="0"/>
              <a:buChar char="•"/>
            </a:pPr>
            <a:r>
              <a:rPr lang="en-US" sz="2400" dirty="0" err="1"/>
              <a:t>Louisvillian</a:t>
            </a:r>
            <a:r>
              <a:rPr lang="en-US" sz="2400" dirty="0"/>
              <a:t>, born-and-raised</a:t>
            </a:r>
          </a:p>
        </p:txBody>
      </p:sp>
      <p:sp>
        <p:nvSpPr>
          <p:cNvPr id="3" name="Content Placeholder 2"/>
          <p:cNvSpPr>
            <a:spLocks noGrp="1"/>
          </p:cNvSpPr>
          <p:nvPr>
            <p:ph sz="quarter" idx="15"/>
          </p:nvPr>
        </p:nvSpPr>
        <p:spPr>
          <a:xfrm>
            <a:off x="591233" y="1652715"/>
            <a:ext cx="5349240" cy="4376443"/>
          </a:xfrm>
        </p:spPr>
        <p:txBody>
          <a:bodyPr/>
          <a:lstStyle/>
          <a:p>
            <a:r>
              <a:rPr lang="en-US" dirty="0"/>
              <a:t>Nick Branstein</a:t>
            </a:r>
          </a:p>
          <a:p>
            <a:pPr marL="457200" indent="-457200">
              <a:buFont typeface="Arial" panose="020B0604020202020204" pitchFamily="34" charset="0"/>
              <a:buChar char="•"/>
            </a:pPr>
            <a:r>
              <a:rPr lang="en-US" sz="2400" dirty="0"/>
              <a:t>Blog about technology at brosteins.com</a:t>
            </a:r>
          </a:p>
          <a:p>
            <a:pPr marL="457200" indent="-457200">
              <a:buFont typeface="Arial" panose="020B0604020202020204" pitchFamily="34" charset="0"/>
              <a:buChar char="•"/>
            </a:pPr>
            <a:r>
              <a:rPr lang="en-US" sz="2400" dirty="0"/>
              <a:t>Writing a book about </a:t>
            </a:r>
            <a:r>
              <a:rPr lang="en-US" sz="2400" dirty="0" err="1"/>
              <a:t>NativeScript</a:t>
            </a:r>
            <a:endParaRPr lang="en-US" sz="2400" dirty="0"/>
          </a:p>
          <a:p>
            <a:pPr marL="457200" indent="-457200">
              <a:buFont typeface="Arial" panose="020B0604020202020204" pitchFamily="34" charset="0"/>
              <a:buChar char="•"/>
            </a:pPr>
            <a:r>
              <a:rPr lang="en-US" sz="2400" dirty="0"/>
              <a:t>Video game lover and enthusiast</a:t>
            </a:r>
          </a:p>
          <a:p>
            <a:pPr marL="457200" indent="-457200">
              <a:buFont typeface="Arial" panose="020B0604020202020204" pitchFamily="34" charset="0"/>
              <a:buChar char="•"/>
            </a:pPr>
            <a:r>
              <a:rPr lang="en-US" sz="2400" dirty="0"/>
              <a:t>Cleveland sports fan (Go Cavs!)</a:t>
            </a:r>
          </a:p>
        </p:txBody>
      </p:sp>
      <p:sp>
        <p:nvSpPr>
          <p:cNvPr id="4" name="Text Placeholder 3"/>
          <p:cNvSpPr>
            <a:spLocks noGrp="1"/>
          </p:cNvSpPr>
          <p:nvPr>
            <p:ph type="body" sz="quarter" idx="28"/>
          </p:nvPr>
        </p:nvSpPr>
        <p:spPr/>
        <p:txBody>
          <a:bodyPr/>
          <a:lstStyle/>
          <a:p>
            <a:r>
              <a:rPr lang="en-US" dirty="0"/>
              <a:t>About Us</a:t>
            </a:r>
          </a:p>
        </p:txBody>
      </p:sp>
    </p:spTree>
    <p:extLst>
      <p:ext uri="{BB962C8B-B14F-4D97-AF65-F5344CB8AC3E}">
        <p14:creationId xmlns:p14="http://schemas.microsoft.com/office/powerpoint/2010/main" val="15980433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3}</a:t>
            </a:r>
          </a:p>
        </p:txBody>
      </p:sp>
    </p:spTree>
    <p:extLst>
      <p:ext uri="{BB962C8B-B14F-4D97-AF65-F5344CB8AC3E}">
        <p14:creationId xmlns:p14="http://schemas.microsoft.com/office/powerpoint/2010/main" val="23595479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Installed </a:t>
            </a:r>
            <a:r>
              <a:rPr lang="en-US" dirty="0" err="1"/>
              <a:t>NLog</a:t>
            </a:r>
            <a:r>
              <a:rPr lang="en-US" dirty="0"/>
              <a:t> and configured </a:t>
            </a:r>
            <a:r>
              <a:rPr lang="en-US" dirty="0" err="1"/>
              <a:t>Hangfire</a:t>
            </a:r>
            <a:endParaRPr lang="en-US" dirty="0"/>
          </a:p>
          <a:p>
            <a:pPr marL="457200" indent="-457200">
              <a:buFont typeface="Arial" panose="020B0604020202020204" pitchFamily="34" charset="0"/>
              <a:buChar char="•"/>
            </a:pPr>
            <a:r>
              <a:rPr lang="en-US" dirty="0"/>
              <a:t>Configured a Database and a Colored Console Target</a:t>
            </a:r>
          </a:p>
          <a:p>
            <a:pPr marL="457200" indent="-457200">
              <a:buFont typeface="Arial" panose="020B0604020202020204" pitchFamily="34" charset="0"/>
              <a:buChar char="•"/>
            </a:pPr>
            <a:r>
              <a:rPr lang="en-US" dirty="0"/>
              <a:t>Logging becomes more important with multiple worker threads</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3 - Review</a:t>
            </a:r>
          </a:p>
        </p:txBody>
      </p:sp>
    </p:spTree>
    <p:extLst>
      <p:ext uri="{BB962C8B-B14F-4D97-AF65-F5344CB8AC3E}">
        <p14:creationId xmlns:p14="http://schemas.microsoft.com/office/powerpoint/2010/main" val="14722648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Jobs</a:t>
            </a:r>
          </a:p>
        </p:txBody>
      </p:sp>
    </p:spTree>
    <p:extLst>
      <p:ext uri="{BB962C8B-B14F-4D97-AF65-F5344CB8AC3E}">
        <p14:creationId xmlns:p14="http://schemas.microsoft.com/office/powerpoint/2010/main" val="33350542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Fire-and-Forget</a:t>
            </a:r>
          </a:p>
          <a:p>
            <a:pPr marL="457200" indent="-457200">
              <a:buFont typeface="Arial" panose="020B0604020202020204" pitchFamily="34" charset="0"/>
              <a:buChar char="•"/>
            </a:pPr>
            <a:r>
              <a:rPr lang="en-US" dirty="0"/>
              <a:t>Delayed Jobs</a:t>
            </a:r>
          </a:p>
          <a:p>
            <a:pPr marL="457200" indent="-457200">
              <a:buFont typeface="Arial" panose="020B0604020202020204" pitchFamily="34" charset="0"/>
              <a:buChar char="•"/>
            </a:pPr>
            <a:r>
              <a:rPr lang="en-US" dirty="0"/>
              <a:t>Recurring Jobs</a:t>
            </a:r>
          </a:p>
        </p:txBody>
      </p:sp>
      <p:sp>
        <p:nvSpPr>
          <p:cNvPr id="3" name="Text Placeholder 2"/>
          <p:cNvSpPr>
            <a:spLocks noGrp="1"/>
          </p:cNvSpPr>
          <p:nvPr>
            <p:ph type="body" sz="quarter" idx="28"/>
          </p:nvPr>
        </p:nvSpPr>
        <p:spPr/>
        <p:txBody>
          <a:bodyPr/>
          <a:lstStyle/>
          <a:p>
            <a:r>
              <a:rPr lang="en-US" dirty="0"/>
              <a:t>Background Jobs</a:t>
            </a:r>
          </a:p>
        </p:txBody>
      </p:sp>
    </p:spTree>
    <p:extLst>
      <p:ext uri="{BB962C8B-B14F-4D97-AF65-F5344CB8AC3E}">
        <p14:creationId xmlns:p14="http://schemas.microsoft.com/office/powerpoint/2010/main" val="3002231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BackgroundJob.Enqueue</a:t>
            </a:r>
            <a:r>
              <a:rPr lang="en-US" dirty="0">
                <a:latin typeface="Courier New" panose="02070309020205020404" pitchFamily="49" charset="0"/>
                <a:cs typeface="Courier New" panose="02070309020205020404" pitchFamily="49" charset="0"/>
              </a:rPr>
              <a:t>(	()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Fire-and-Forget</a:t>
            </a:r>
          </a:p>
        </p:txBody>
      </p:sp>
    </p:spTree>
    <p:extLst>
      <p:ext uri="{BB962C8B-B14F-4D97-AF65-F5344CB8AC3E}">
        <p14:creationId xmlns:p14="http://schemas.microsoft.com/office/powerpoint/2010/main" val="2467697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BackgroundJob.Schedule</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TimeSpan.FromDays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Delayed Jobs</a:t>
            </a:r>
          </a:p>
        </p:txBody>
      </p:sp>
    </p:spTree>
    <p:extLst>
      <p:ext uri="{BB962C8B-B14F-4D97-AF65-F5344CB8AC3E}">
        <p14:creationId xmlns:p14="http://schemas.microsoft.com/office/powerpoint/2010/main" val="36141765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RecurringJob.AddOrUpdate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“my-job-id”, ()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Cron.Daily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Recurring Jobs</a:t>
            </a:r>
          </a:p>
        </p:txBody>
      </p:sp>
    </p:spTree>
    <p:extLst>
      <p:ext uri="{BB962C8B-B14F-4D97-AF65-F5344CB8AC3E}">
        <p14:creationId xmlns:p14="http://schemas.microsoft.com/office/powerpoint/2010/main" val="41968350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91232" y="1334530"/>
            <a:ext cx="10762568" cy="1831773"/>
          </a:xfrm>
        </p:spPr>
        <p:txBody>
          <a:bodyPr anchor="ctr">
            <a:normAutofit/>
          </a:bodyPr>
          <a:lstStyle/>
          <a:p>
            <a:pPr algn="ctr"/>
            <a:r>
              <a:rPr lang="en-US" sz="6000" b="1" dirty="0">
                <a:latin typeface="Courier New" panose="02070309020205020404" pitchFamily="49" charset="0"/>
                <a:cs typeface="Courier New" panose="02070309020205020404" pitchFamily="49" charset="0"/>
              </a:rPr>
              <a:t>“00 */2 * * *”</a:t>
            </a:r>
          </a:p>
        </p:txBody>
      </p:sp>
      <p:sp>
        <p:nvSpPr>
          <p:cNvPr id="3" name="Text Placeholder 2"/>
          <p:cNvSpPr>
            <a:spLocks noGrp="1"/>
          </p:cNvSpPr>
          <p:nvPr>
            <p:ph type="body" sz="quarter" idx="28"/>
          </p:nvPr>
        </p:nvSpPr>
        <p:spPr/>
        <p:txBody>
          <a:bodyPr/>
          <a:lstStyle/>
          <a:p>
            <a:r>
              <a:rPr lang="en-US" dirty="0" err="1"/>
              <a:t>Cron</a:t>
            </a:r>
            <a:r>
              <a:rPr lang="en-US" dirty="0"/>
              <a:t> Expressions</a:t>
            </a:r>
          </a:p>
        </p:txBody>
      </p:sp>
      <p:graphicFrame>
        <p:nvGraphicFramePr>
          <p:cNvPr id="5" name="Table 4"/>
          <p:cNvGraphicFramePr>
            <a:graphicFrameLocks noGrp="1"/>
          </p:cNvGraphicFramePr>
          <p:nvPr>
            <p:extLst>
              <p:ext uri="{D42A27DB-BD31-4B8C-83A1-F6EECF244321}">
                <p14:modId xmlns:p14="http://schemas.microsoft.com/office/powerpoint/2010/main" val="1281881105"/>
              </p:ext>
            </p:extLst>
          </p:nvPr>
        </p:nvGraphicFramePr>
        <p:xfrm>
          <a:off x="1128925" y="3166304"/>
          <a:ext cx="9687182" cy="2590800"/>
        </p:xfrm>
        <a:graphic>
          <a:graphicData uri="http://schemas.openxmlformats.org/drawingml/2006/table">
            <a:tbl>
              <a:tblPr bandRow="1">
                <a:tableStyleId>{5C22544A-7EE6-4342-B048-85BDC9FD1C3A}</a:tableStyleId>
              </a:tblPr>
              <a:tblGrid>
                <a:gridCol w="1840278">
                  <a:extLst>
                    <a:ext uri="{9D8B030D-6E8A-4147-A177-3AD203B41FA5}">
                      <a16:colId xmlns:a16="http://schemas.microsoft.com/office/drawing/2014/main" val="1105767276"/>
                    </a:ext>
                  </a:extLst>
                </a:gridCol>
                <a:gridCol w="2974881">
                  <a:extLst>
                    <a:ext uri="{9D8B030D-6E8A-4147-A177-3AD203B41FA5}">
                      <a16:colId xmlns:a16="http://schemas.microsoft.com/office/drawing/2014/main" val="2994470708"/>
                    </a:ext>
                  </a:extLst>
                </a:gridCol>
                <a:gridCol w="4872023">
                  <a:extLst>
                    <a:ext uri="{9D8B030D-6E8A-4147-A177-3AD203B41FA5}">
                      <a16:colId xmlns:a16="http://schemas.microsoft.com/office/drawing/2014/main" val="1258513587"/>
                    </a:ext>
                  </a:extLst>
                </a:gridCol>
              </a:tblGrid>
              <a:tr h="370840">
                <a:tc>
                  <a:txBody>
                    <a:bodyPr/>
                    <a:lstStyle/>
                    <a:p>
                      <a:pPr algn="ctr"/>
                      <a:r>
                        <a:rPr lang="en-US" sz="2800" b="1" dirty="0">
                          <a:latin typeface="Courier New" panose="02070309020205020404" pitchFamily="49" charset="0"/>
                          <a:cs typeface="Courier New" panose="02070309020205020404" pitchFamily="49" charset="0"/>
                        </a:rPr>
                        <a:t>00</a:t>
                      </a:r>
                    </a:p>
                  </a:txBody>
                  <a:tcPr/>
                </a:tc>
                <a:tc>
                  <a:txBody>
                    <a:bodyPr/>
                    <a:lstStyle/>
                    <a:p>
                      <a:r>
                        <a:rPr lang="en-US" sz="2800" dirty="0"/>
                        <a:t>Minutes</a:t>
                      </a:r>
                    </a:p>
                  </a:txBody>
                  <a:tcPr/>
                </a:tc>
                <a:tc>
                  <a:txBody>
                    <a:bodyPr/>
                    <a:lstStyle/>
                    <a:p>
                      <a:r>
                        <a:rPr lang="en-US" sz="2800" dirty="0"/>
                        <a:t>minutes</a:t>
                      </a:r>
                      <a:r>
                        <a:rPr lang="en-US" sz="2800" baseline="0" dirty="0"/>
                        <a:t> = 0 (top of the hour)</a:t>
                      </a:r>
                      <a:endParaRPr lang="en-US" sz="2800" dirty="0"/>
                    </a:p>
                  </a:txBody>
                  <a:tcPr/>
                </a:tc>
                <a:extLst>
                  <a:ext uri="{0D108BD9-81ED-4DB2-BD59-A6C34878D82A}">
                    <a16:rowId xmlns:a16="http://schemas.microsoft.com/office/drawing/2014/main" val="267689987"/>
                  </a:ext>
                </a:extLst>
              </a:tr>
              <a:tr h="370840">
                <a:tc>
                  <a:txBody>
                    <a:bodyPr/>
                    <a:lstStyle/>
                    <a:p>
                      <a:pPr algn="ctr"/>
                      <a:r>
                        <a:rPr lang="en-US" sz="2800" b="1" dirty="0">
                          <a:latin typeface="Courier New" panose="02070309020205020404" pitchFamily="49" charset="0"/>
                          <a:cs typeface="Courier New" panose="02070309020205020404" pitchFamily="49" charset="0"/>
                        </a:rPr>
                        <a:t>*/2</a:t>
                      </a:r>
                    </a:p>
                  </a:txBody>
                  <a:tcPr/>
                </a:tc>
                <a:tc>
                  <a:txBody>
                    <a:bodyPr/>
                    <a:lstStyle/>
                    <a:p>
                      <a:r>
                        <a:rPr lang="en-US" sz="2800" dirty="0"/>
                        <a:t>Hours</a:t>
                      </a:r>
                    </a:p>
                  </a:txBody>
                  <a:tcPr/>
                </a:tc>
                <a:tc>
                  <a:txBody>
                    <a:bodyPr/>
                    <a:lstStyle/>
                    <a:p>
                      <a:r>
                        <a:rPr lang="en-US" sz="2800" dirty="0"/>
                        <a:t>every 2 hours</a:t>
                      </a:r>
                    </a:p>
                  </a:txBody>
                  <a:tcPr/>
                </a:tc>
                <a:extLst>
                  <a:ext uri="{0D108BD9-81ED-4DB2-BD59-A6C34878D82A}">
                    <a16:rowId xmlns:a16="http://schemas.microsoft.com/office/drawing/2014/main" val="3560708817"/>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Day of Month</a:t>
                      </a:r>
                    </a:p>
                  </a:txBody>
                  <a:tcPr/>
                </a:tc>
                <a:tc>
                  <a:txBody>
                    <a:bodyPr/>
                    <a:lstStyle/>
                    <a:p>
                      <a:r>
                        <a:rPr lang="en-US" sz="2800" dirty="0"/>
                        <a:t>(unrestricted)</a:t>
                      </a:r>
                    </a:p>
                  </a:txBody>
                  <a:tcPr/>
                </a:tc>
                <a:extLst>
                  <a:ext uri="{0D108BD9-81ED-4DB2-BD59-A6C34878D82A}">
                    <a16:rowId xmlns:a16="http://schemas.microsoft.com/office/drawing/2014/main" val="4075672727"/>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(unrestricted)</a:t>
                      </a:r>
                    </a:p>
                  </a:txBody>
                  <a:tcPr/>
                </a:tc>
                <a:extLst>
                  <a:ext uri="{0D108BD9-81ED-4DB2-BD59-A6C34878D82A}">
                    <a16:rowId xmlns:a16="http://schemas.microsoft.com/office/drawing/2014/main" val="1373460485"/>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Day of Week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(unrestricted)</a:t>
                      </a:r>
                    </a:p>
                  </a:txBody>
                  <a:tcPr/>
                </a:tc>
                <a:extLst>
                  <a:ext uri="{0D108BD9-81ED-4DB2-BD59-A6C34878D82A}">
                    <a16:rowId xmlns:a16="http://schemas.microsoft.com/office/drawing/2014/main" val="1830213046"/>
                  </a:ext>
                </a:extLst>
              </a:tr>
            </a:tbl>
          </a:graphicData>
        </a:graphic>
      </p:graphicFrame>
    </p:spTree>
    <p:extLst>
      <p:ext uri="{BB962C8B-B14F-4D97-AF65-F5344CB8AC3E}">
        <p14:creationId xmlns:p14="http://schemas.microsoft.com/office/powerpoint/2010/main" val="19972478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Job arguments should be simple</a:t>
            </a:r>
          </a:p>
          <a:p>
            <a:pPr marL="457200" indent="-457200">
              <a:buFont typeface="Arial" panose="020B0604020202020204" pitchFamily="34" charset="0"/>
              <a:buChar char="•"/>
            </a:pPr>
            <a:r>
              <a:rPr lang="en-US" dirty="0"/>
              <a:t>Make jobs reentrant</a:t>
            </a:r>
          </a:p>
        </p:txBody>
      </p:sp>
      <p:sp>
        <p:nvSpPr>
          <p:cNvPr id="3" name="Text Placeholder 2"/>
          <p:cNvSpPr>
            <a:spLocks noGrp="1"/>
          </p:cNvSpPr>
          <p:nvPr>
            <p:ph type="body" sz="quarter" idx="28"/>
          </p:nvPr>
        </p:nvSpPr>
        <p:spPr/>
        <p:txBody>
          <a:bodyPr/>
          <a:lstStyle/>
          <a:p>
            <a:r>
              <a:rPr lang="en-US" dirty="0"/>
              <a:t>Best Practices</a:t>
            </a:r>
          </a:p>
        </p:txBody>
      </p:sp>
    </p:spTree>
    <p:extLst>
      <p:ext uri="{BB962C8B-B14F-4D97-AF65-F5344CB8AC3E}">
        <p14:creationId xmlns:p14="http://schemas.microsoft.com/office/powerpoint/2010/main" val="16331559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4}</a:t>
            </a:r>
          </a:p>
        </p:txBody>
      </p:sp>
    </p:spTree>
    <p:extLst>
      <p:ext uri="{BB962C8B-B14F-4D97-AF65-F5344CB8AC3E}">
        <p14:creationId xmlns:p14="http://schemas.microsoft.com/office/powerpoint/2010/main" val="2620526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Overview</a:t>
            </a:r>
          </a:p>
        </p:txBody>
      </p:sp>
    </p:spTree>
    <p:extLst>
      <p:ext uri="{BB962C8B-B14F-4D97-AF65-F5344CB8AC3E}">
        <p14:creationId xmlns:p14="http://schemas.microsoft.com/office/powerpoint/2010/main" val="21288263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Converted a Background Job to a Recurring Job</a:t>
            </a:r>
          </a:p>
          <a:p>
            <a:pPr marL="457200" indent="-457200">
              <a:buFont typeface="Arial" panose="020B0604020202020204" pitchFamily="34" charset="0"/>
              <a:buChar char="•"/>
            </a:pPr>
            <a:r>
              <a:rPr lang="en-US" dirty="0"/>
              <a:t>Used the </a:t>
            </a:r>
            <a:r>
              <a:rPr lang="en-US" dirty="0" err="1"/>
              <a:t>Hangfire</a:t>
            </a:r>
            <a:r>
              <a:rPr lang="en-US" dirty="0"/>
              <a:t> Dashboard to manage Recurring Jobs</a:t>
            </a:r>
          </a:p>
        </p:txBody>
      </p:sp>
      <p:sp>
        <p:nvSpPr>
          <p:cNvPr id="3" name="Text Placeholder 2"/>
          <p:cNvSpPr>
            <a:spLocks noGrp="1"/>
          </p:cNvSpPr>
          <p:nvPr>
            <p:ph type="body" sz="quarter" idx="28"/>
          </p:nvPr>
        </p:nvSpPr>
        <p:spPr/>
        <p:txBody>
          <a:bodyPr/>
          <a:lstStyle/>
          <a:p>
            <a:r>
              <a:rPr lang="en-US" dirty="0"/>
              <a:t>Lab 4 - Review</a:t>
            </a:r>
          </a:p>
        </p:txBody>
      </p:sp>
    </p:spTree>
    <p:extLst>
      <p:ext uri="{BB962C8B-B14F-4D97-AF65-F5344CB8AC3E}">
        <p14:creationId xmlns:p14="http://schemas.microsoft.com/office/powerpoint/2010/main" val="33784798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a:t>Hangfire</a:t>
            </a:r>
            <a:r>
              <a:rPr lang="en-US" dirty="0"/>
              <a:t> Internals</a:t>
            </a:r>
          </a:p>
        </p:txBody>
      </p:sp>
    </p:spTree>
    <p:extLst>
      <p:ext uri="{BB962C8B-B14F-4D97-AF65-F5344CB8AC3E}">
        <p14:creationId xmlns:p14="http://schemas.microsoft.com/office/powerpoint/2010/main" val="17670430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What is happening under the covers?</a:t>
            </a:r>
          </a:p>
        </p:txBody>
      </p:sp>
      <p:sp>
        <p:nvSpPr>
          <p:cNvPr id="3" name="TextBox 2"/>
          <p:cNvSpPr txBox="1"/>
          <p:nvPr/>
        </p:nvSpPr>
        <p:spPr>
          <a:xfrm>
            <a:off x="585788" y="1896801"/>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When a method is queued…</a:t>
            </a:r>
          </a:p>
          <a:p>
            <a:pPr marL="914400" lvl="1" indent="-457200">
              <a:buFont typeface="Arial" panose="020B0604020202020204" pitchFamily="34" charset="0"/>
              <a:buChar char="•"/>
            </a:pPr>
            <a:r>
              <a:rPr lang="en-US" sz="3200" dirty="0" err="1"/>
              <a:t>Hangfire</a:t>
            </a:r>
            <a:r>
              <a:rPr lang="en-US" sz="3200" dirty="0"/>
              <a:t> serializes the method signature</a:t>
            </a:r>
          </a:p>
          <a:p>
            <a:pPr marL="914400" lvl="1" indent="-457200">
              <a:buFont typeface="Arial" panose="020B0604020202020204" pitchFamily="34" charset="0"/>
              <a:buChar char="•"/>
            </a:pPr>
            <a:r>
              <a:rPr lang="en-US" sz="3200" dirty="0"/>
              <a:t>And any parameters</a:t>
            </a:r>
          </a:p>
          <a:p>
            <a:pPr marL="914400" lvl="1" indent="-457200">
              <a:buFont typeface="Arial" panose="020B0604020202020204" pitchFamily="34" charset="0"/>
              <a:buChar char="•"/>
            </a:pPr>
            <a:r>
              <a:rPr lang="en-US" sz="3200" dirty="0"/>
              <a:t>And stores this using the storage mechanism that was configured</a:t>
            </a:r>
          </a:p>
        </p:txBody>
      </p:sp>
    </p:spTree>
    <p:extLst>
      <p:ext uri="{BB962C8B-B14F-4D97-AF65-F5344CB8AC3E}">
        <p14:creationId xmlns:p14="http://schemas.microsoft.com/office/powerpoint/2010/main" val="7302441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Then…</a:t>
            </a:r>
          </a:p>
        </p:txBody>
      </p:sp>
      <p:sp>
        <p:nvSpPr>
          <p:cNvPr id="3" name="TextBox 2"/>
          <p:cNvSpPr txBox="1"/>
          <p:nvPr/>
        </p:nvSpPr>
        <p:spPr>
          <a:xfrm>
            <a:off x="585788" y="1896802"/>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err="1"/>
              <a:t>Hangfire</a:t>
            </a:r>
            <a:r>
              <a:rPr lang="en-US" sz="3200" dirty="0"/>
              <a:t> schedules the job to run</a:t>
            </a:r>
          </a:p>
          <a:p>
            <a:pPr marL="457200" indent="-457200">
              <a:buFont typeface="Arial" panose="020B0604020202020204" pitchFamily="34" charset="0"/>
              <a:buChar char="•"/>
            </a:pPr>
            <a:r>
              <a:rPr lang="en-US" sz="3200" dirty="0" err="1"/>
              <a:t>Hangfire</a:t>
            </a:r>
            <a:r>
              <a:rPr lang="en-US" sz="3200" dirty="0"/>
              <a:t> uses </a:t>
            </a:r>
            <a:r>
              <a:rPr lang="en-US" sz="3200" dirty="0" err="1"/>
              <a:t>Activator.Instance</a:t>
            </a:r>
            <a:r>
              <a:rPr lang="en-US" sz="3200" dirty="0"/>
              <a:t> to instantiate the class your job is in</a:t>
            </a:r>
          </a:p>
          <a:p>
            <a:pPr marL="457200" indent="-457200">
              <a:buFont typeface="Arial" panose="020B0604020202020204" pitchFamily="34" charset="0"/>
              <a:buChar char="•"/>
            </a:pPr>
            <a:r>
              <a:rPr lang="en-US" sz="3200" dirty="0"/>
              <a:t>The method is called with the proper parameters passed to it</a:t>
            </a:r>
          </a:p>
        </p:txBody>
      </p:sp>
    </p:spTree>
    <p:extLst>
      <p:ext uri="{BB962C8B-B14F-4D97-AF65-F5344CB8AC3E}">
        <p14:creationId xmlns:p14="http://schemas.microsoft.com/office/powerpoint/2010/main" val="191292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Important!</a:t>
            </a:r>
          </a:p>
        </p:txBody>
      </p:sp>
      <p:sp>
        <p:nvSpPr>
          <p:cNvPr id="3" name="TextBox 2"/>
          <p:cNvSpPr txBox="1"/>
          <p:nvPr/>
        </p:nvSpPr>
        <p:spPr>
          <a:xfrm>
            <a:off x="585788" y="1981100"/>
            <a:ext cx="11045380" cy="4031873"/>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Since </a:t>
            </a:r>
            <a:r>
              <a:rPr lang="en-US" sz="3200" dirty="0" err="1"/>
              <a:t>Hangfire</a:t>
            </a:r>
            <a:r>
              <a:rPr lang="en-US" sz="3200" dirty="0"/>
              <a:t> is serializing your job and activating it later you need to be careful when changing the signature of your method</a:t>
            </a:r>
          </a:p>
          <a:p>
            <a:pPr marL="457200" indent="-457200">
              <a:buFont typeface="Arial" panose="020B0604020202020204" pitchFamily="34" charset="0"/>
              <a:buChar char="•"/>
            </a:pPr>
            <a:endParaRPr lang="en-US" sz="3200" dirty="0"/>
          </a:p>
          <a:p>
            <a:r>
              <a:rPr lang="en-US" sz="3200" b="1" dirty="0"/>
              <a:t>Why?</a:t>
            </a:r>
          </a:p>
          <a:p>
            <a:pPr marL="457200" indent="-457200">
              <a:buFont typeface="Arial" panose="020B0604020202020204" pitchFamily="34" charset="0"/>
              <a:buChar char="•"/>
            </a:pPr>
            <a:r>
              <a:rPr lang="en-US" sz="3200" dirty="0"/>
              <a:t>If the method (with the exact signature) no longer exists in your code when </a:t>
            </a:r>
            <a:r>
              <a:rPr lang="en-US" sz="3200" dirty="0" err="1"/>
              <a:t>Hangfire</a:t>
            </a:r>
            <a:r>
              <a:rPr lang="en-US" sz="3200" dirty="0"/>
              <a:t> tries to activate it then how can that job run?</a:t>
            </a:r>
          </a:p>
        </p:txBody>
      </p:sp>
    </p:spTree>
    <p:extLst>
      <p:ext uri="{BB962C8B-B14F-4D97-AF65-F5344CB8AC3E}">
        <p14:creationId xmlns:p14="http://schemas.microsoft.com/office/powerpoint/2010/main" val="34078986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What if?</a:t>
            </a:r>
          </a:p>
        </p:txBody>
      </p:sp>
      <p:sp>
        <p:nvSpPr>
          <p:cNvPr id="3" name="TextBox 2"/>
          <p:cNvSpPr txBox="1"/>
          <p:nvPr/>
        </p:nvSpPr>
        <p:spPr>
          <a:xfrm>
            <a:off x="585788" y="2965985"/>
            <a:ext cx="11045380" cy="2062103"/>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What if you have 1000’s of long running jobs queued and you have to release a bug fix to production?</a:t>
            </a:r>
          </a:p>
          <a:p>
            <a:pPr marL="457200" indent="-457200">
              <a:buFont typeface="Arial" panose="020B0604020202020204" pitchFamily="34" charset="0"/>
              <a:buChar char="•"/>
            </a:pPr>
            <a:r>
              <a:rPr lang="en-US" sz="3200" dirty="0"/>
              <a:t>If you change the method signature the queued jobs will never be run because </a:t>
            </a:r>
            <a:r>
              <a:rPr lang="en-US" sz="3200" dirty="0" err="1"/>
              <a:t>Hangfire</a:t>
            </a:r>
            <a:r>
              <a:rPr lang="en-US" sz="3200" dirty="0"/>
              <a:t> can’t find them.</a:t>
            </a:r>
          </a:p>
        </p:txBody>
      </p:sp>
    </p:spTree>
    <p:extLst>
      <p:ext uri="{BB962C8B-B14F-4D97-AF65-F5344CB8AC3E}">
        <p14:creationId xmlns:p14="http://schemas.microsoft.com/office/powerpoint/2010/main" val="11158976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In Lab 5…</a:t>
            </a:r>
          </a:p>
        </p:txBody>
      </p:sp>
      <p:sp>
        <p:nvSpPr>
          <p:cNvPr id="3" name="TextBox 2"/>
          <p:cNvSpPr txBox="1"/>
          <p:nvPr/>
        </p:nvSpPr>
        <p:spPr>
          <a:xfrm>
            <a:off x="585788" y="2719765"/>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We will see exactly how </a:t>
            </a:r>
            <a:r>
              <a:rPr lang="en-US" sz="3200" dirty="0" err="1"/>
              <a:t>Hangfire</a:t>
            </a:r>
            <a:r>
              <a:rPr lang="en-US" sz="3200" dirty="0"/>
              <a:t> stores the jobs</a:t>
            </a:r>
          </a:p>
          <a:p>
            <a:pPr marL="457200" indent="-457200">
              <a:buFont typeface="Arial" panose="020B0604020202020204" pitchFamily="34" charset="0"/>
              <a:buChar char="•"/>
            </a:pPr>
            <a:r>
              <a:rPr lang="en-US" sz="3200" dirty="0"/>
              <a:t>We will setup a situation where we have to change a method signature</a:t>
            </a:r>
          </a:p>
          <a:p>
            <a:pPr marL="914400" lvl="1" indent="-457200">
              <a:buFont typeface="Arial" panose="020B0604020202020204" pitchFamily="34" charset="0"/>
              <a:buChar char="•"/>
            </a:pPr>
            <a:r>
              <a:rPr lang="en-US" sz="3200" dirty="0"/>
              <a:t>What happens when we do this?</a:t>
            </a:r>
          </a:p>
          <a:p>
            <a:pPr marL="914400" lvl="1" indent="-457200">
              <a:buFont typeface="Arial" panose="020B0604020202020204" pitchFamily="34" charset="0"/>
              <a:buChar char="•"/>
            </a:pPr>
            <a:r>
              <a:rPr lang="en-US" sz="3200" dirty="0"/>
              <a:t>How do we properly fix this? </a:t>
            </a:r>
          </a:p>
        </p:txBody>
      </p:sp>
    </p:spTree>
    <p:extLst>
      <p:ext uri="{BB962C8B-B14F-4D97-AF65-F5344CB8AC3E}">
        <p14:creationId xmlns:p14="http://schemas.microsoft.com/office/powerpoint/2010/main" val="1242882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5}</a:t>
            </a:r>
          </a:p>
        </p:txBody>
      </p:sp>
    </p:spTree>
    <p:extLst>
      <p:ext uri="{BB962C8B-B14F-4D97-AF65-F5344CB8AC3E}">
        <p14:creationId xmlns:p14="http://schemas.microsoft.com/office/powerpoint/2010/main" val="1311018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5 - Review</a:t>
            </a:r>
          </a:p>
        </p:txBody>
      </p:sp>
      <p:sp>
        <p:nvSpPr>
          <p:cNvPr id="3" name="TextBox 2"/>
          <p:cNvSpPr txBox="1"/>
          <p:nvPr/>
        </p:nvSpPr>
        <p:spPr>
          <a:xfrm>
            <a:off x="585788" y="2763234"/>
            <a:ext cx="11027092"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Changing method signatures is “bad”</a:t>
            </a:r>
          </a:p>
          <a:p>
            <a:pPr marL="457200" indent="-457200">
              <a:buFont typeface="Arial" panose="020B0604020202020204" pitchFamily="34" charset="0"/>
              <a:buChar char="•"/>
            </a:pPr>
            <a:r>
              <a:rPr lang="en-US" sz="3200" dirty="0"/>
              <a:t>Use a wrapper method with default parameters to transition to newer methods in your code</a:t>
            </a:r>
          </a:p>
          <a:p>
            <a:pPr marL="457200" indent="-457200">
              <a:buFont typeface="Arial" panose="020B0604020202020204" pitchFamily="34" charset="0"/>
              <a:buChar char="•"/>
            </a:pPr>
            <a:r>
              <a:rPr lang="en-US" sz="3200" dirty="0"/>
              <a:t>Only delete the old methods when you’re absolutely sure they are not in a queue</a:t>
            </a:r>
          </a:p>
        </p:txBody>
      </p:sp>
    </p:spTree>
    <p:extLst>
      <p:ext uri="{BB962C8B-B14F-4D97-AF65-F5344CB8AC3E}">
        <p14:creationId xmlns:p14="http://schemas.microsoft.com/office/powerpoint/2010/main" val="10602752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Scalability</a:t>
            </a:r>
          </a:p>
        </p:txBody>
      </p:sp>
    </p:spTree>
    <p:extLst>
      <p:ext uri="{BB962C8B-B14F-4D97-AF65-F5344CB8AC3E}">
        <p14:creationId xmlns:p14="http://schemas.microsoft.com/office/powerpoint/2010/main" val="3674231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fontScale="77500" lnSpcReduction="20000"/>
          </a:bodyPr>
          <a:lstStyle/>
          <a:p>
            <a:pPr marL="514350" indent="-514350">
              <a:buFont typeface="+mj-lt"/>
              <a:buAutoNum type="arabicPeriod"/>
            </a:pPr>
            <a:r>
              <a:rPr lang="en-US" dirty="0"/>
              <a:t>Why </a:t>
            </a:r>
            <a:r>
              <a:rPr lang="en-US" dirty="0" err="1"/>
              <a:t>Hangfire</a:t>
            </a:r>
            <a:r>
              <a:rPr lang="en-US" dirty="0"/>
              <a:t>?</a:t>
            </a:r>
          </a:p>
          <a:p>
            <a:pPr marL="514350" indent="-514350">
              <a:buFont typeface="+mj-lt"/>
              <a:buAutoNum type="arabicPeriod"/>
            </a:pPr>
            <a:r>
              <a:rPr lang="en-US" dirty="0" err="1"/>
              <a:t>LEmming</a:t>
            </a:r>
            <a:r>
              <a:rPr lang="en-US" dirty="0"/>
              <a:t> Scheduling System</a:t>
            </a:r>
          </a:p>
          <a:p>
            <a:pPr marL="514350" indent="-514350">
              <a:buFont typeface="+mj-lt"/>
              <a:buAutoNum type="arabicPeriod"/>
            </a:pPr>
            <a:r>
              <a:rPr lang="en-US" dirty="0"/>
              <a:t>Introduce </a:t>
            </a:r>
            <a:r>
              <a:rPr lang="en-US" dirty="0" err="1"/>
              <a:t>Hangfire</a:t>
            </a:r>
            <a:endParaRPr lang="en-US" dirty="0"/>
          </a:p>
          <a:p>
            <a:pPr marL="514350" indent="-514350">
              <a:buFont typeface="+mj-lt"/>
              <a:buAutoNum type="arabicPeriod"/>
            </a:pPr>
            <a:r>
              <a:rPr lang="en-US" dirty="0"/>
              <a:t>Logging</a:t>
            </a:r>
          </a:p>
          <a:p>
            <a:pPr marL="514350" indent="-514350">
              <a:buFont typeface="+mj-lt"/>
              <a:buAutoNum type="arabicPeriod"/>
            </a:pPr>
            <a:r>
              <a:rPr lang="en-US" dirty="0"/>
              <a:t>Jobs</a:t>
            </a:r>
          </a:p>
          <a:p>
            <a:pPr marL="514350" indent="-514350">
              <a:buFont typeface="+mj-lt"/>
              <a:buAutoNum type="arabicPeriod"/>
            </a:pPr>
            <a:r>
              <a:rPr lang="en-US" dirty="0" err="1"/>
              <a:t>Hangfire</a:t>
            </a:r>
            <a:r>
              <a:rPr lang="en-US" dirty="0"/>
              <a:t> Internals</a:t>
            </a:r>
          </a:p>
          <a:p>
            <a:pPr marL="514350" indent="-514350">
              <a:buFont typeface="+mj-lt"/>
              <a:buAutoNum type="arabicPeriod"/>
            </a:pPr>
            <a:r>
              <a:rPr lang="en-US" dirty="0"/>
              <a:t>Scalability</a:t>
            </a:r>
          </a:p>
          <a:p>
            <a:pPr marL="514350" indent="-514350">
              <a:buFont typeface="+mj-lt"/>
              <a:buAutoNum type="arabicPeriod"/>
            </a:pPr>
            <a:r>
              <a:rPr lang="en-US" dirty="0"/>
              <a:t>Hosting</a:t>
            </a:r>
          </a:p>
          <a:p>
            <a:pPr marL="514350" indent="-514350">
              <a:buFont typeface="+mj-lt"/>
              <a:buAutoNum type="arabicPeriod"/>
            </a:pPr>
            <a:r>
              <a:rPr lang="en-US" dirty="0"/>
              <a:t>Dashboard Easter Eggs</a:t>
            </a:r>
          </a:p>
          <a:p>
            <a:pPr marL="514350" indent="-514350">
              <a:buFont typeface="+mj-lt"/>
              <a:buAutoNum type="arabicPeriod"/>
            </a:pPr>
            <a:r>
              <a:rPr lang="en-US" dirty="0"/>
              <a:t>Logging Deep Dive</a:t>
            </a:r>
          </a:p>
          <a:p>
            <a:pPr marL="514350" indent="-514350">
              <a:buFont typeface="+mj-lt"/>
              <a:buAutoNum type="arabicPeriod"/>
            </a:pPr>
            <a:endParaRPr lang="en-US" dirty="0"/>
          </a:p>
        </p:txBody>
      </p:sp>
      <p:sp>
        <p:nvSpPr>
          <p:cNvPr id="3" name="Text Placeholder 2"/>
          <p:cNvSpPr>
            <a:spLocks noGrp="1"/>
          </p:cNvSpPr>
          <p:nvPr>
            <p:ph type="body" sz="quarter" idx="28"/>
          </p:nvPr>
        </p:nvSpPr>
        <p:spPr/>
        <p:txBody>
          <a:bodyPr/>
          <a:lstStyle/>
          <a:p>
            <a:r>
              <a:rPr lang="en-US" dirty="0"/>
              <a:t>Workshop Goals</a:t>
            </a:r>
          </a:p>
        </p:txBody>
      </p:sp>
    </p:spTree>
    <p:extLst>
      <p:ext uri="{BB962C8B-B14F-4D97-AF65-F5344CB8AC3E}">
        <p14:creationId xmlns:p14="http://schemas.microsoft.com/office/powerpoint/2010/main" val="28221464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err="1"/>
              <a:t>Hangfire</a:t>
            </a:r>
            <a:r>
              <a:rPr lang="en-US" dirty="0"/>
              <a:t> can scale in a number of ways</a:t>
            </a:r>
          </a:p>
          <a:p>
            <a:pPr marL="457200" indent="-457200">
              <a:buFont typeface="Arial" panose="020B0604020202020204" pitchFamily="34" charset="0"/>
              <a:buChar char="•"/>
            </a:pPr>
            <a:r>
              <a:rPr lang="en-US" dirty="0"/>
              <a:t>Multiple queues can be created</a:t>
            </a:r>
          </a:p>
          <a:p>
            <a:pPr marL="457200" indent="-457200">
              <a:buFont typeface="Arial" panose="020B0604020202020204" pitchFamily="34" charset="0"/>
              <a:buChar char="•"/>
            </a:pPr>
            <a:r>
              <a:rPr lang="en-US" dirty="0" err="1"/>
              <a:t>Hangfire</a:t>
            </a:r>
            <a:r>
              <a:rPr lang="en-US" dirty="0"/>
              <a:t> servers can be configured to have more, or less, worker threads</a:t>
            </a:r>
          </a:p>
          <a:p>
            <a:pPr marL="457200" indent="-457200">
              <a:buFont typeface="Arial" panose="020B0604020202020204" pitchFamily="34" charset="0"/>
              <a:buChar char="•"/>
            </a:pPr>
            <a:r>
              <a:rPr lang="en-US" dirty="0"/>
              <a:t>An application may have multiple </a:t>
            </a:r>
            <a:r>
              <a:rPr lang="en-US" dirty="0" err="1"/>
              <a:t>Hangfire</a:t>
            </a:r>
            <a:r>
              <a:rPr lang="en-US" dirty="0"/>
              <a:t> servers</a:t>
            </a:r>
          </a:p>
        </p:txBody>
      </p:sp>
      <p:sp>
        <p:nvSpPr>
          <p:cNvPr id="3" name="Text Placeholder 2"/>
          <p:cNvSpPr>
            <a:spLocks noGrp="1"/>
          </p:cNvSpPr>
          <p:nvPr>
            <p:ph type="body" sz="quarter" idx="28"/>
          </p:nvPr>
        </p:nvSpPr>
        <p:spPr/>
        <p:txBody>
          <a:bodyPr/>
          <a:lstStyle/>
          <a:p>
            <a:r>
              <a:rPr lang="en-US" dirty="0"/>
              <a:t>Scalability</a:t>
            </a:r>
          </a:p>
        </p:txBody>
      </p:sp>
    </p:spTree>
    <p:extLst>
      <p:ext uri="{BB962C8B-B14F-4D97-AF65-F5344CB8AC3E}">
        <p14:creationId xmlns:p14="http://schemas.microsoft.com/office/powerpoint/2010/main" val="17057982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err="1"/>
              <a:t>Hangfire</a:t>
            </a:r>
            <a:r>
              <a:rPr lang="en-US" dirty="0"/>
              <a:t> servers can be configured to have multiple queues</a:t>
            </a:r>
          </a:p>
          <a:p>
            <a:pPr marL="457200" indent="-457200">
              <a:buFont typeface="Arial" panose="020B0604020202020204" pitchFamily="34" charset="0"/>
              <a:buChar char="•"/>
            </a:pPr>
            <a:r>
              <a:rPr lang="en-US" dirty="0"/>
              <a:t>default Queue</a:t>
            </a:r>
          </a:p>
          <a:p>
            <a:pPr marL="457200" indent="-457200">
              <a:buFont typeface="Arial" panose="020B0604020202020204" pitchFamily="34" charset="0"/>
              <a:buChar char="•"/>
            </a:pPr>
            <a:r>
              <a:rPr lang="en-US" dirty="0"/>
              <a:t>Queue names must be lowercase letters, digits, and underscores only</a:t>
            </a:r>
          </a:p>
          <a:p>
            <a:pPr marL="457200" indent="-457200">
              <a:buFont typeface="Arial" panose="020B0604020202020204" pitchFamily="34" charset="0"/>
              <a:buChar char="•"/>
            </a:pPr>
            <a:r>
              <a:rPr lang="en-US" dirty="0"/>
              <a:t>Jobs are assigned to a queue by decorating the method with the </a:t>
            </a:r>
            <a:r>
              <a:rPr lang="en-US" dirty="0" err="1"/>
              <a:t>QueueAttribute</a:t>
            </a: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Queues</a:t>
            </a:r>
          </a:p>
        </p:txBody>
      </p:sp>
    </p:spTree>
    <p:extLst>
      <p:ext uri="{BB962C8B-B14F-4D97-AF65-F5344CB8AC3E}">
        <p14:creationId xmlns:p14="http://schemas.microsoft.com/office/powerpoint/2010/main" val="29949692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The number of worker threads can be configured per </a:t>
            </a:r>
            <a:r>
              <a:rPr lang="en-US" dirty="0" err="1"/>
              <a:t>Hangfire</a:t>
            </a:r>
            <a:r>
              <a:rPr lang="en-US" dirty="0"/>
              <a:t> server.</a:t>
            </a:r>
          </a:p>
          <a:p>
            <a:pPr marL="457200" indent="-457200">
              <a:buFont typeface="Arial" panose="020B0604020202020204" pitchFamily="34" charset="0"/>
              <a:buChar char="•"/>
            </a:pPr>
            <a:r>
              <a:rPr lang="en-US" dirty="0"/>
              <a:t>Default is </a:t>
            </a:r>
            <a:r>
              <a:rPr lang="en-US" dirty="0" err="1">
                <a:latin typeface="Courier New" panose="02070309020205020404" pitchFamily="49" charset="0"/>
                <a:cs typeface="Courier New" panose="02070309020205020404" pitchFamily="49" charset="0"/>
              </a:rPr>
              <a:t>Environment.ProcessorCount</a:t>
            </a:r>
            <a:r>
              <a:rPr lang="en-US" dirty="0">
                <a:latin typeface="Courier New" panose="02070309020205020404" pitchFamily="49" charset="0"/>
                <a:cs typeface="Courier New" panose="02070309020205020404" pitchFamily="49" charset="0"/>
              </a:rPr>
              <a:t> * 5</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Worker Threads</a:t>
            </a:r>
          </a:p>
        </p:txBody>
      </p:sp>
    </p:spTree>
    <p:extLst>
      <p:ext uri="{BB962C8B-B14F-4D97-AF65-F5344CB8AC3E}">
        <p14:creationId xmlns:p14="http://schemas.microsoft.com/office/powerpoint/2010/main" val="3234972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Job selection may lead to blocked queues</a:t>
            </a:r>
          </a:p>
          <a:p>
            <a:pPr marL="457200" indent="-457200">
              <a:buFont typeface="Arial" panose="020B0604020202020204" pitchFamily="34" charset="0"/>
              <a:buChar char="•"/>
            </a:pPr>
            <a:r>
              <a:rPr lang="en-US" dirty="0"/>
              <a:t>Execution boundaries</a:t>
            </a:r>
          </a:p>
          <a:p>
            <a:pPr marL="457200" indent="-457200">
              <a:buFont typeface="Arial" panose="020B0604020202020204" pitchFamily="34" charset="0"/>
              <a:buChar char="•"/>
            </a:pPr>
            <a:r>
              <a:rPr lang="en-US" dirty="0"/>
              <a:t>Dedicate threads to queues</a:t>
            </a:r>
          </a:p>
        </p:txBody>
      </p:sp>
      <p:sp>
        <p:nvSpPr>
          <p:cNvPr id="3" name="Text Placeholder 2"/>
          <p:cNvSpPr>
            <a:spLocks noGrp="1"/>
          </p:cNvSpPr>
          <p:nvPr>
            <p:ph type="body" sz="quarter" idx="28"/>
          </p:nvPr>
        </p:nvSpPr>
        <p:spPr/>
        <p:txBody>
          <a:bodyPr/>
          <a:lstStyle/>
          <a:p>
            <a:r>
              <a:rPr lang="en-US" dirty="0" err="1"/>
              <a:t>Hangfire</a:t>
            </a:r>
            <a:r>
              <a:rPr lang="en-US" dirty="0"/>
              <a:t> Servers</a:t>
            </a:r>
          </a:p>
        </p:txBody>
      </p:sp>
    </p:spTree>
    <p:extLst>
      <p:ext uri="{BB962C8B-B14F-4D97-AF65-F5344CB8AC3E}">
        <p14:creationId xmlns:p14="http://schemas.microsoft.com/office/powerpoint/2010/main" val="1472468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6}</a:t>
            </a:r>
          </a:p>
        </p:txBody>
      </p:sp>
    </p:spTree>
    <p:extLst>
      <p:ext uri="{BB962C8B-B14F-4D97-AF65-F5344CB8AC3E}">
        <p14:creationId xmlns:p14="http://schemas.microsoft.com/office/powerpoint/2010/main" val="3240183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err="1"/>
              <a:t>Hangfire</a:t>
            </a:r>
            <a:r>
              <a:rPr lang="en-US" dirty="0"/>
              <a:t> servers can be configured to customize job processing to assist in performance gains</a:t>
            </a:r>
          </a:p>
          <a:p>
            <a:pPr marL="457200" indent="-457200">
              <a:buFont typeface="Arial" panose="020B0604020202020204" pitchFamily="34" charset="0"/>
              <a:buChar char="•"/>
            </a:pPr>
            <a:r>
              <a:rPr lang="en-US" dirty="0"/>
              <a:t>Note: when a worker thread is available, it will select a job from the first queue, alphabetically, which has an item queued.</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6 - Review</a:t>
            </a:r>
          </a:p>
        </p:txBody>
      </p:sp>
    </p:spTree>
    <p:extLst>
      <p:ext uri="{BB962C8B-B14F-4D97-AF65-F5344CB8AC3E}">
        <p14:creationId xmlns:p14="http://schemas.microsoft.com/office/powerpoint/2010/main" val="40924949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Creating a </a:t>
            </a:r>
            <a:r>
              <a:rPr lang="en-US" dirty="0" err="1"/>
              <a:t>Hangfire</a:t>
            </a:r>
            <a:r>
              <a:rPr lang="en-US" dirty="0"/>
              <a:t> Windows Service</a:t>
            </a:r>
          </a:p>
        </p:txBody>
      </p:sp>
    </p:spTree>
    <p:extLst>
      <p:ext uri="{BB962C8B-B14F-4D97-AF65-F5344CB8AC3E}">
        <p14:creationId xmlns:p14="http://schemas.microsoft.com/office/powerpoint/2010/main" val="32089795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ASP.NET Web Application</a:t>
            </a:r>
          </a:p>
          <a:p>
            <a:pPr marL="457200" indent="-457200">
              <a:buFont typeface="Arial" panose="020B0604020202020204" pitchFamily="34" charset="0"/>
              <a:buChar char="•"/>
            </a:pPr>
            <a:r>
              <a:rPr lang="en-US" dirty="0"/>
              <a:t>Console Application</a:t>
            </a:r>
          </a:p>
          <a:p>
            <a:pPr marL="457200" indent="-457200">
              <a:buFont typeface="Arial" panose="020B0604020202020204" pitchFamily="34" charset="0"/>
              <a:buChar char="•"/>
            </a:pPr>
            <a:r>
              <a:rPr lang="en-US" dirty="0"/>
              <a:t>Windows Service</a:t>
            </a:r>
          </a:p>
        </p:txBody>
      </p:sp>
      <p:sp>
        <p:nvSpPr>
          <p:cNvPr id="3" name="Text Placeholder 2"/>
          <p:cNvSpPr>
            <a:spLocks noGrp="1"/>
          </p:cNvSpPr>
          <p:nvPr>
            <p:ph type="body" sz="quarter" idx="28"/>
          </p:nvPr>
        </p:nvSpPr>
        <p:spPr/>
        <p:txBody>
          <a:bodyPr/>
          <a:lstStyle/>
          <a:p>
            <a:r>
              <a:rPr lang="en-US" dirty="0"/>
              <a:t>Hosting Options</a:t>
            </a:r>
          </a:p>
        </p:txBody>
      </p:sp>
    </p:spTree>
    <p:extLst>
      <p:ext uri="{BB962C8B-B14F-4D97-AF65-F5344CB8AC3E}">
        <p14:creationId xmlns:p14="http://schemas.microsoft.com/office/powerpoint/2010/main" val="4204165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ASP.NET Web Application</a:t>
            </a:r>
          </a:p>
        </p:txBody>
      </p:sp>
      <p:pic>
        <p:nvPicPr>
          <p:cNvPr id="2050" name="Picture 2" descr="Single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94" y="1341436"/>
            <a:ext cx="46863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b Gard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27" y="1341437"/>
            <a:ext cx="46863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eb F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8120" y="3603017"/>
            <a:ext cx="46863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1025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Your </a:t>
            </a:r>
            <a:r>
              <a:rPr lang="en-US" dirty="0" err="1"/>
              <a:t>Hangfire</a:t>
            </a:r>
            <a:r>
              <a:rPr lang="en-US" dirty="0"/>
              <a:t> Server should always be running</a:t>
            </a:r>
          </a:p>
          <a:p>
            <a:pPr marL="1143000" lvl="1" indent="-457200"/>
            <a:r>
              <a:rPr lang="en-US" dirty="0"/>
              <a:t>Windows Service?</a:t>
            </a:r>
          </a:p>
          <a:p>
            <a:pPr marL="1143000" lvl="1" indent="-457200"/>
            <a:r>
              <a:rPr lang="en-US" dirty="0"/>
              <a:t>Web Application, with additional measures (the site is not started until the first user makes a request)</a:t>
            </a:r>
          </a:p>
          <a:p>
            <a:endParaRPr lang="en-US" dirty="0"/>
          </a:p>
        </p:txBody>
      </p:sp>
      <p:sp>
        <p:nvSpPr>
          <p:cNvPr id="3" name="Text Placeholder 2"/>
          <p:cNvSpPr>
            <a:spLocks noGrp="1"/>
          </p:cNvSpPr>
          <p:nvPr>
            <p:ph type="body" sz="quarter" idx="28"/>
          </p:nvPr>
        </p:nvSpPr>
        <p:spPr/>
        <p:txBody>
          <a:bodyPr/>
          <a:lstStyle/>
          <a:p>
            <a:r>
              <a:rPr lang="en-US"/>
              <a:t>Always Running</a:t>
            </a:r>
          </a:p>
        </p:txBody>
      </p:sp>
    </p:spTree>
    <p:extLst>
      <p:ext uri="{BB962C8B-B14F-4D97-AF65-F5344CB8AC3E}">
        <p14:creationId xmlns:p14="http://schemas.microsoft.com/office/powerpoint/2010/main" val="11388266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295711" y="1652715"/>
            <a:ext cx="5257800" cy="4376443"/>
          </a:xfrm>
        </p:spPr>
        <p:txBody>
          <a:bodyPr/>
          <a:lstStyle/>
          <a:p>
            <a:r>
              <a:rPr lang="en-US" u="sng" dirty="0"/>
              <a:t>Workshop Requirements</a:t>
            </a:r>
          </a:p>
          <a:p>
            <a:pPr marL="457200" indent="-457200">
              <a:buFont typeface="Arial" panose="020B0604020202020204" pitchFamily="34" charset="0"/>
              <a:buChar char="•"/>
            </a:pPr>
            <a:r>
              <a:rPr lang="en-US" dirty="0"/>
              <a:t>Visual Studio 2015 Community Edition (or greater)</a:t>
            </a:r>
          </a:p>
        </p:txBody>
      </p:sp>
      <p:sp>
        <p:nvSpPr>
          <p:cNvPr id="3" name="Content Placeholder 2"/>
          <p:cNvSpPr>
            <a:spLocks noGrp="1"/>
          </p:cNvSpPr>
          <p:nvPr>
            <p:ph sz="quarter" idx="15"/>
          </p:nvPr>
        </p:nvSpPr>
        <p:spPr>
          <a:xfrm>
            <a:off x="591232" y="1652715"/>
            <a:ext cx="5257800" cy="4376443"/>
          </a:xfrm>
        </p:spPr>
        <p:txBody>
          <a:bodyPr/>
          <a:lstStyle/>
          <a:p>
            <a:r>
              <a:rPr lang="en-US" u="sng" dirty="0" err="1"/>
              <a:t>Hangfire</a:t>
            </a:r>
            <a:r>
              <a:rPr lang="en-US" u="sng" dirty="0"/>
              <a:t> Requirements</a:t>
            </a:r>
          </a:p>
          <a:p>
            <a:pPr marL="457200" indent="-457200">
              <a:buFont typeface="Arial" panose="020B0604020202020204" pitchFamily="34" charset="0"/>
              <a:buChar char="•"/>
            </a:pPr>
            <a:r>
              <a:rPr lang="en-US" dirty="0"/>
              <a:t>.NET Framework 4.5</a:t>
            </a:r>
          </a:p>
          <a:p>
            <a:pPr marL="457200" indent="-457200">
              <a:buFont typeface="Arial" panose="020B0604020202020204" pitchFamily="34" charset="0"/>
              <a:buChar char="•"/>
            </a:pPr>
            <a:r>
              <a:rPr lang="en-US" dirty="0"/>
              <a:t>Persistent Storage</a:t>
            </a:r>
          </a:p>
          <a:p>
            <a:pPr marL="457200" indent="-457200">
              <a:buFont typeface="Arial" panose="020B0604020202020204" pitchFamily="34" charset="0"/>
              <a:buChar char="•"/>
            </a:pPr>
            <a:r>
              <a:rPr lang="en-US" dirty="0" err="1"/>
              <a:t>NewtonSoft.Json</a:t>
            </a:r>
            <a:r>
              <a:rPr lang="en-US" dirty="0"/>
              <a:t> Library (5.0.1+)</a:t>
            </a:r>
          </a:p>
          <a:p>
            <a:endParaRPr lang="en-US" dirty="0"/>
          </a:p>
        </p:txBody>
      </p:sp>
      <p:sp>
        <p:nvSpPr>
          <p:cNvPr id="4" name="Text Placeholder 3"/>
          <p:cNvSpPr>
            <a:spLocks noGrp="1"/>
          </p:cNvSpPr>
          <p:nvPr>
            <p:ph type="body" sz="quarter" idx="28"/>
          </p:nvPr>
        </p:nvSpPr>
        <p:spPr/>
        <p:txBody>
          <a:bodyPr/>
          <a:lstStyle/>
          <a:p>
            <a:r>
              <a:rPr lang="en-US" dirty="0"/>
              <a:t>Requirements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988" y="4290648"/>
            <a:ext cx="1523212" cy="1575524"/>
          </a:xfrm>
          <a:prstGeom prst="rect">
            <a:avLst/>
          </a:prstGeom>
        </p:spPr>
      </p:pic>
    </p:spTree>
    <p:extLst>
      <p:ext uri="{BB962C8B-B14F-4D97-AF65-F5344CB8AC3E}">
        <p14:creationId xmlns:p14="http://schemas.microsoft.com/office/powerpoint/2010/main" val="1197282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Windows Service</a:t>
            </a:r>
          </a:p>
        </p:txBody>
      </p:sp>
      <p:pic>
        <p:nvPicPr>
          <p:cNvPr id="3074" name="Picture 2" descr="Separate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61" y="1847545"/>
            <a:ext cx="6722076" cy="42081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parate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255" y="2251029"/>
            <a:ext cx="6077550" cy="38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498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err="1"/>
              <a:t>TopShelf</a:t>
            </a:r>
            <a:endParaRPr lang="en-US" dirty="0"/>
          </a:p>
        </p:txBody>
      </p:sp>
      <p:sp>
        <p:nvSpPr>
          <p:cNvPr id="7" name="TextBox 6"/>
          <p:cNvSpPr txBox="1"/>
          <p:nvPr/>
        </p:nvSpPr>
        <p:spPr>
          <a:xfrm>
            <a:off x="696998" y="5078698"/>
            <a:ext cx="6927120" cy="2123658"/>
          </a:xfrm>
          <a:prstGeom prst="rect">
            <a:avLst/>
          </a:prstGeom>
          <a:noFill/>
        </p:spPr>
        <p:txBody>
          <a:bodyPr wrap="square" rtlCol="0" anchor="b">
            <a:spAutoFit/>
          </a:bodyPr>
          <a:lstStyle/>
          <a:p>
            <a:r>
              <a:rPr lang="en-US" sz="4400" dirty="0" err="1"/>
              <a:t>TopShelf</a:t>
            </a:r>
            <a:endParaRPr lang="en-US" sz="4400" dirty="0"/>
          </a:p>
          <a:p>
            <a:r>
              <a:rPr lang="en-US" sz="4400" dirty="0">
                <a:hlinkClick r:id="rId3"/>
              </a:rPr>
              <a:t>http://topshelf-project.com</a:t>
            </a:r>
            <a:endParaRPr lang="en-US" sz="4400" dirty="0"/>
          </a:p>
          <a:p>
            <a:endParaRPr lang="en-US" sz="4400" dirty="0"/>
          </a:p>
        </p:txBody>
      </p:sp>
      <p:pic>
        <p:nvPicPr>
          <p:cNvPr id="8" name="Picture 7"/>
          <p:cNvPicPr>
            <a:picLocks noChangeAspect="1"/>
          </p:cNvPicPr>
          <p:nvPr/>
        </p:nvPicPr>
        <p:blipFill>
          <a:blip r:embed="rId4"/>
          <a:stretch>
            <a:fillRect/>
          </a:stretch>
        </p:blipFill>
        <p:spPr>
          <a:xfrm>
            <a:off x="5395119" y="1709486"/>
            <a:ext cx="5932781" cy="4063056"/>
          </a:xfrm>
          <a:prstGeom prst="rect">
            <a:avLst/>
          </a:prstGeom>
        </p:spPr>
      </p:pic>
    </p:spTree>
    <p:extLst>
      <p:ext uri="{BB962C8B-B14F-4D97-AF65-F5344CB8AC3E}">
        <p14:creationId xmlns:p14="http://schemas.microsoft.com/office/powerpoint/2010/main" val="2737661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54161" y="1640358"/>
            <a:ext cx="10762568" cy="4376443"/>
          </a:xfrm>
        </p:spPr>
        <p:txBody>
          <a:bodyPr/>
          <a:lstStyle/>
          <a:p>
            <a:pPr marL="457200" indent="-457200">
              <a:buFont typeface="Arial" panose="020B0604020202020204" pitchFamily="34" charset="0"/>
              <a:buChar char="•"/>
            </a:pPr>
            <a:r>
              <a:rPr lang="en-US" dirty="0"/>
              <a:t>What happens if our </a:t>
            </a:r>
            <a:r>
              <a:rPr lang="en-US" dirty="0" err="1"/>
              <a:t>Hangfire</a:t>
            </a:r>
            <a:r>
              <a:rPr lang="en-US" dirty="0"/>
              <a:t> server is shutdown while a long running task is currently executing?</a:t>
            </a:r>
          </a:p>
          <a:p>
            <a:pPr marL="457200" indent="-457200">
              <a:buFont typeface="Arial" panose="020B0604020202020204" pitchFamily="34" charset="0"/>
              <a:buChar char="•"/>
            </a:pPr>
            <a:r>
              <a:rPr lang="en-US" dirty="0"/>
              <a:t>Cancellation tokens “interrupt” a job</a:t>
            </a:r>
          </a:p>
          <a:p>
            <a:pPr marL="457200" indent="-457200">
              <a:buFont typeface="Arial" panose="020B0604020202020204" pitchFamily="34" charset="0"/>
              <a:buChar char="•"/>
            </a:pPr>
            <a:r>
              <a:rPr lang="en-US" dirty="0"/>
              <a:t>Promote prompt and graceful shutdown</a:t>
            </a:r>
          </a:p>
          <a:p>
            <a:endParaRPr lang="en-US" dirty="0"/>
          </a:p>
          <a:p>
            <a:pPr algn="ctr"/>
            <a:r>
              <a:rPr lang="en-US" sz="2800" dirty="0" err="1">
                <a:latin typeface="Courier New" panose="02070309020205020404" pitchFamily="49" charset="0"/>
                <a:cs typeface="Courier New" panose="02070309020205020404" pitchFamily="49" charset="0"/>
              </a:rPr>
              <a:t>cancellationToken.ThrowIfCancellationRequested</a:t>
            </a:r>
            <a:r>
              <a:rPr lang="en-US" sz="2800"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Cancellation Tokens</a:t>
            </a:r>
          </a:p>
        </p:txBody>
      </p:sp>
    </p:spTree>
    <p:extLst>
      <p:ext uri="{BB962C8B-B14F-4D97-AF65-F5344CB8AC3E}">
        <p14:creationId xmlns:p14="http://schemas.microsoft.com/office/powerpoint/2010/main" val="40060848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7}</a:t>
            </a:r>
          </a:p>
        </p:txBody>
      </p:sp>
    </p:spTree>
    <p:extLst>
      <p:ext uri="{BB962C8B-B14F-4D97-AF65-F5344CB8AC3E}">
        <p14:creationId xmlns:p14="http://schemas.microsoft.com/office/powerpoint/2010/main" val="38026824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Explored hosting options and the advantages/disadvantages</a:t>
            </a:r>
          </a:p>
          <a:p>
            <a:pPr marL="457200" indent="-457200">
              <a:buFont typeface="Arial" panose="020B0604020202020204" pitchFamily="34" charset="0"/>
              <a:buChar char="•"/>
            </a:pPr>
            <a:r>
              <a:rPr lang="en-US" dirty="0"/>
              <a:t>Illustrated the ease in which a </a:t>
            </a:r>
            <a:r>
              <a:rPr lang="en-US" dirty="0" err="1"/>
              <a:t>Hangfire</a:t>
            </a:r>
            <a:r>
              <a:rPr lang="en-US" dirty="0"/>
              <a:t> Server can be hosted inside a Windows Service, created with </a:t>
            </a:r>
            <a:r>
              <a:rPr lang="en-US" dirty="0" err="1"/>
              <a:t>TopShelf</a:t>
            </a:r>
            <a:endParaRPr lang="en-US" dirty="0"/>
          </a:p>
          <a:p>
            <a:pPr marL="457200" indent="-457200">
              <a:buFont typeface="Arial" panose="020B0604020202020204" pitchFamily="34" charset="0"/>
              <a:buChar char="•"/>
            </a:pPr>
            <a:r>
              <a:rPr lang="en-US" dirty="0"/>
              <a:t>Investigated the use of Cancellation Tokens</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7 - Review</a:t>
            </a:r>
          </a:p>
        </p:txBody>
      </p:sp>
    </p:spTree>
    <p:extLst>
      <p:ext uri="{BB962C8B-B14F-4D97-AF65-F5344CB8AC3E}">
        <p14:creationId xmlns:p14="http://schemas.microsoft.com/office/powerpoint/2010/main" val="4728091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Dashboard </a:t>
            </a:r>
          </a:p>
          <a:p>
            <a:r>
              <a:rPr lang="en-US" dirty="0"/>
              <a:t>Easter Eggs</a:t>
            </a:r>
          </a:p>
        </p:txBody>
      </p:sp>
    </p:spTree>
    <p:extLst>
      <p:ext uri="{BB962C8B-B14F-4D97-AF65-F5344CB8AC3E}">
        <p14:creationId xmlns:p14="http://schemas.microsoft.com/office/powerpoint/2010/main" val="11841502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Dashboard access is restricted when not running on localhost</a:t>
            </a:r>
          </a:p>
          <a:p>
            <a:pPr marL="1143000" lvl="1" indent="-457200"/>
            <a:r>
              <a:rPr lang="en-US" dirty="0"/>
              <a:t>We will implement a custom authorization filter </a:t>
            </a:r>
          </a:p>
          <a:p>
            <a:pPr marL="457200" indent="-457200">
              <a:buFont typeface="Arial" panose="020B0604020202020204" pitchFamily="34" charset="0"/>
              <a:buChar char="•"/>
            </a:pPr>
            <a:r>
              <a:rPr lang="en-US" dirty="0" err="1"/>
              <a:t>DisplayNameAttribute</a:t>
            </a:r>
            <a:endParaRPr lang="en-US" dirty="0"/>
          </a:p>
          <a:p>
            <a:pPr marL="1143000" lvl="1" indent="-457200"/>
            <a:r>
              <a:rPr lang="en-US" dirty="0"/>
              <a:t>What?</a:t>
            </a:r>
          </a:p>
          <a:p>
            <a:pPr marL="1143000" lvl="1" indent="-457200"/>
            <a:r>
              <a:rPr lang="en-US" dirty="0"/>
              <a:t>Not a well documented feature</a:t>
            </a:r>
          </a:p>
          <a:p>
            <a:pPr marL="1143000" lvl="1" indent="-457200"/>
            <a:r>
              <a:rPr lang="en-US" dirty="0"/>
              <a:t>Allows customization of the job names on the dashboard</a:t>
            </a:r>
          </a:p>
        </p:txBody>
      </p:sp>
      <p:sp>
        <p:nvSpPr>
          <p:cNvPr id="3" name="Text Placeholder 2"/>
          <p:cNvSpPr>
            <a:spLocks noGrp="1"/>
          </p:cNvSpPr>
          <p:nvPr>
            <p:ph type="body" sz="quarter" idx="28"/>
          </p:nvPr>
        </p:nvSpPr>
        <p:spPr/>
        <p:txBody>
          <a:bodyPr/>
          <a:lstStyle/>
          <a:p>
            <a:r>
              <a:rPr lang="en-US" dirty="0"/>
              <a:t>Dashboard Access</a:t>
            </a:r>
          </a:p>
        </p:txBody>
      </p:sp>
    </p:spTree>
    <p:extLst>
      <p:ext uri="{BB962C8B-B14F-4D97-AF65-F5344CB8AC3E}">
        <p14:creationId xmlns:p14="http://schemas.microsoft.com/office/powerpoint/2010/main" val="12346238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8}</a:t>
            </a:r>
          </a:p>
        </p:txBody>
      </p:sp>
    </p:spTree>
    <p:extLst>
      <p:ext uri="{BB962C8B-B14F-4D97-AF65-F5344CB8AC3E}">
        <p14:creationId xmlns:p14="http://schemas.microsoft.com/office/powerpoint/2010/main" val="3333400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8 - Review</a:t>
            </a:r>
          </a:p>
        </p:txBody>
      </p:sp>
      <p:sp>
        <p:nvSpPr>
          <p:cNvPr id="3" name="TextBox 2"/>
          <p:cNvSpPr txBox="1"/>
          <p:nvPr/>
        </p:nvSpPr>
        <p:spPr>
          <a:xfrm>
            <a:off x="585788" y="2270792"/>
            <a:ext cx="11027092" cy="353943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Implement a authorization filter and register it with the dashboard to allow access in </a:t>
            </a:r>
            <a:r>
              <a:rPr lang="en-US" sz="3200" dirty="0" err="1"/>
              <a:t>qa</a:t>
            </a:r>
            <a:r>
              <a:rPr lang="en-US" sz="3200" dirty="0"/>
              <a:t>/production</a:t>
            </a:r>
          </a:p>
          <a:p>
            <a:pPr marL="457200" indent="-457200">
              <a:buFont typeface="Arial" panose="020B0604020202020204" pitchFamily="34" charset="0"/>
              <a:buChar char="•"/>
            </a:pPr>
            <a:r>
              <a:rPr lang="en-US" sz="3200" dirty="0"/>
              <a:t>In your production application, check </a:t>
            </a:r>
            <a:r>
              <a:rPr lang="en-US" sz="3200" dirty="0" err="1"/>
              <a:t>ASPNetIdentity</a:t>
            </a:r>
            <a:r>
              <a:rPr lang="en-US" sz="3200" dirty="0"/>
              <a:t> Roles or custom permissions in your authorization filter to restrict access</a:t>
            </a:r>
          </a:p>
          <a:p>
            <a:pPr marL="457200" indent="-457200">
              <a:buFont typeface="Arial" panose="020B0604020202020204" pitchFamily="34" charset="0"/>
              <a:buChar char="•"/>
            </a:pPr>
            <a:r>
              <a:rPr lang="en-US" sz="3200" dirty="0"/>
              <a:t>The </a:t>
            </a:r>
            <a:r>
              <a:rPr lang="en-US" sz="3200" dirty="0" err="1"/>
              <a:t>DisplayName</a:t>
            </a:r>
            <a:r>
              <a:rPr lang="en-US" sz="3200" dirty="0"/>
              <a:t> attribute can be useful for customizing your job names</a:t>
            </a:r>
          </a:p>
        </p:txBody>
      </p:sp>
    </p:spTree>
    <p:extLst>
      <p:ext uri="{BB962C8B-B14F-4D97-AF65-F5344CB8AC3E}">
        <p14:creationId xmlns:p14="http://schemas.microsoft.com/office/powerpoint/2010/main" val="42567373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Logging Deep Dive</a:t>
            </a:r>
          </a:p>
        </p:txBody>
      </p:sp>
    </p:spTree>
    <p:extLst>
      <p:ext uri="{BB962C8B-B14F-4D97-AF65-F5344CB8AC3E}">
        <p14:creationId xmlns:p14="http://schemas.microsoft.com/office/powerpoint/2010/main" val="32569538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Why?</a:t>
            </a:r>
          </a:p>
        </p:txBody>
      </p:sp>
    </p:spTree>
    <p:extLst>
      <p:ext uri="{BB962C8B-B14F-4D97-AF65-F5344CB8AC3E}">
        <p14:creationId xmlns:p14="http://schemas.microsoft.com/office/powerpoint/2010/main" val="1645371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Logging multiple jobs is going to make our logs a mess</a:t>
            </a:r>
          </a:p>
          <a:p>
            <a:pPr marL="457200" indent="-457200">
              <a:buFont typeface="Arial" panose="020B0604020202020204" pitchFamily="34" charset="0"/>
              <a:buChar char="•"/>
            </a:pPr>
            <a:r>
              <a:rPr lang="en-US" dirty="0"/>
              <a:t>Mapped Diagnostics Context</a:t>
            </a:r>
          </a:p>
          <a:p>
            <a:pPr marL="457200" indent="-457200">
              <a:buFont typeface="Arial" panose="020B0604020202020204" pitchFamily="34" charset="0"/>
              <a:buChar char="•"/>
            </a:pPr>
            <a:r>
              <a:rPr lang="en-US" dirty="0"/>
              <a:t>Global Diagnostics Context</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Let’s talk about logging…</a:t>
            </a:r>
          </a:p>
        </p:txBody>
      </p:sp>
    </p:spTree>
    <p:extLst>
      <p:ext uri="{BB962C8B-B14F-4D97-AF65-F5344CB8AC3E}">
        <p14:creationId xmlns:p14="http://schemas.microsoft.com/office/powerpoint/2010/main" val="83767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We can use the MDC to quickly find all the events logged for a particular instance of a job</a:t>
            </a:r>
          </a:p>
          <a:p>
            <a:pPr marL="457200" indent="-457200">
              <a:buFont typeface="Arial" panose="020B0604020202020204" pitchFamily="34" charset="0"/>
              <a:buChar char="•"/>
            </a:pPr>
            <a:r>
              <a:rPr lang="en-US" dirty="0"/>
              <a:t>Assists with troubleshooting and debugging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Why are these important?</a:t>
            </a:r>
          </a:p>
        </p:txBody>
      </p:sp>
    </p:spTree>
    <p:extLst>
      <p:ext uri="{BB962C8B-B14F-4D97-AF65-F5344CB8AC3E}">
        <p14:creationId xmlns:p14="http://schemas.microsoft.com/office/powerpoint/2010/main" val="16421042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Slack Integration</a:t>
            </a:r>
          </a:p>
          <a:p>
            <a:pPr marL="457200" indent="-457200">
              <a:buFont typeface="Arial" panose="020B0604020202020204" pitchFamily="34" charset="0"/>
              <a:buChar char="•"/>
            </a:pPr>
            <a:r>
              <a:rPr lang="en-US" dirty="0"/>
              <a:t>Everyone’s new favorite team collaboration tool</a:t>
            </a:r>
          </a:p>
          <a:p>
            <a:pPr marL="457200" indent="-457200">
              <a:buFont typeface="Arial" panose="020B0604020202020204" pitchFamily="34" charset="0"/>
              <a:buChar char="•"/>
            </a:pPr>
            <a:r>
              <a:rPr lang="en-US" dirty="0"/>
              <a:t>A great way to be proactive about logging and reviewing errors/warnings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And now for something more fun!</a:t>
            </a:r>
          </a:p>
        </p:txBody>
      </p:sp>
    </p:spTree>
    <p:extLst>
      <p:ext uri="{BB962C8B-B14F-4D97-AF65-F5344CB8AC3E}">
        <p14:creationId xmlns:p14="http://schemas.microsoft.com/office/powerpoint/2010/main" val="2884738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9}</a:t>
            </a:r>
          </a:p>
        </p:txBody>
      </p:sp>
    </p:spTree>
    <p:extLst>
      <p:ext uri="{BB962C8B-B14F-4D97-AF65-F5344CB8AC3E}">
        <p14:creationId xmlns:p14="http://schemas.microsoft.com/office/powerpoint/2010/main" val="159351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9 - Review</a:t>
            </a:r>
          </a:p>
        </p:txBody>
      </p:sp>
      <p:sp>
        <p:nvSpPr>
          <p:cNvPr id="3" name="TextBox 2"/>
          <p:cNvSpPr txBox="1"/>
          <p:nvPr/>
        </p:nvSpPr>
        <p:spPr>
          <a:xfrm>
            <a:off x="585788" y="2763235"/>
            <a:ext cx="11027092"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Review your favorite logging framework for</a:t>
            </a:r>
          </a:p>
          <a:p>
            <a:pPr marL="914400" lvl="1" indent="-457200">
              <a:buFont typeface="Arial" panose="020B0604020202020204" pitchFamily="34" charset="0"/>
              <a:buChar char="•"/>
            </a:pPr>
            <a:r>
              <a:rPr lang="en-US" sz="3200" dirty="0"/>
              <a:t>Mapped Diagnostics Context (per job instance)</a:t>
            </a:r>
          </a:p>
          <a:p>
            <a:pPr marL="914400" lvl="1" indent="-457200">
              <a:buFont typeface="Arial" panose="020B0604020202020204" pitchFamily="34" charset="0"/>
              <a:buChar char="•"/>
            </a:pPr>
            <a:r>
              <a:rPr lang="en-US" sz="3200" dirty="0"/>
              <a:t>Global Diagnostics Context (per server instance)</a:t>
            </a:r>
          </a:p>
          <a:p>
            <a:pPr marL="457200" indent="-457200">
              <a:buFont typeface="Arial" panose="020B0604020202020204" pitchFamily="34" charset="0"/>
              <a:buChar char="•"/>
            </a:pPr>
            <a:r>
              <a:rPr lang="en-US" sz="3200" dirty="0"/>
              <a:t>Utilizing a tool like Slack can help you be proactive about </a:t>
            </a:r>
            <a:r>
              <a:rPr lang="en-US" sz="3200"/>
              <a:t>errors/exceptions in your jobs</a:t>
            </a:r>
            <a:endParaRPr lang="en-US" sz="3200" dirty="0"/>
          </a:p>
        </p:txBody>
      </p:sp>
    </p:spTree>
    <p:extLst>
      <p:ext uri="{BB962C8B-B14F-4D97-AF65-F5344CB8AC3E}">
        <p14:creationId xmlns:p14="http://schemas.microsoft.com/office/powerpoint/2010/main" val="20995412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extLst>
              <p:ext uri="{D42A27DB-BD31-4B8C-83A1-F6EECF244321}">
                <p14:modId xmlns:p14="http://schemas.microsoft.com/office/powerpoint/2010/main" val="1219873950"/>
              </p:ext>
            </p:extLst>
          </p:nvPr>
        </p:nvGraphicFramePr>
        <p:xfrm>
          <a:off x="585788" y="2681288"/>
          <a:ext cx="10763250" cy="3114040"/>
        </p:xfrm>
        <a:graphic>
          <a:graphicData uri="http://schemas.openxmlformats.org/drawingml/2006/table">
            <a:tbl>
              <a:tblPr firstRow="1" bandRow="1">
                <a:tableStyleId>{5C22544A-7EE6-4342-B048-85BDC9FD1C3A}</a:tableStyleId>
              </a:tblPr>
              <a:tblGrid>
                <a:gridCol w="5695950">
                  <a:extLst>
                    <a:ext uri="{9D8B030D-6E8A-4147-A177-3AD203B41FA5}">
                      <a16:colId xmlns:a16="http://schemas.microsoft.com/office/drawing/2014/main" val="20000"/>
                    </a:ext>
                  </a:extLst>
                </a:gridCol>
                <a:gridCol w="2640330">
                  <a:extLst>
                    <a:ext uri="{9D8B030D-6E8A-4147-A177-3AD203B41FA5}">
                      <a16:colId xmlns:a16="http://schemas.microsoft.com/office/drawing/2014/main" val="20001"/>
                    </a:ext>
                  </a:extLst>
                </a:gridCol>
                <a:gridCol w="2426970">
                  <a:extLst>
                    <a:ext uri="{9D8B030D-6E8A-4147-A177-3AD203B41FA5}">
                      <a16:colId xmlns:a16="http://schemas.microsoft.com/office/drawing/2014/main" val="20002"/>
                    </a:ext>
                  </a:extLst>
                </a:gridCol>
              </a:tblGrid>
              <a:tr h="370840">
                <a:tc>
                  <a:txBody>
                    <a:bodyPr/>
                    <a:lstStyle/>
                    <a:p>
                      <a:r>
                        <a:rPr lang="en-US" dirty="0"/>
                        <a:t>Session</a:t>
                      </a:r>
                    </a:p>
                  </a:txBody>
                  <a:tcPr/>
                </a:tc>
                <a:tc>
                  <a:txBody>
                    <a:bodyPr/>
                    <a:lstStyle/>
                    <a:p>
                      <a:r>
                        <a:rPr lang="en-US" dirty="0"/>
                        <a:t>Date/Time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i="1" dirty="0"/>
                        <a:t>Making Requirements Visual – Visio</a:t>
                      </a:r>
                      <a:r>
                        <a:rPr lang="en-US" i="1" baseline="0" dirty="0"/>
                        <a:t> is Your Friend: Word is Your Crutch</a:t>
                      </a:r>
                    </a:p>
                    <a:p>
                      <a:r>
                        <a:rPr lang="en-US" baseline="0" dirty="0"/>
                        <a:t>- David Bjarnson</a:t>
                      </a:r>
                      <a:endParaRPr lang="en-US" dirty="0"/>
                    </a:p>
                  </a:txBody>
                  <a:tcPr/>
                </a:tc>
                <a:tc>
                  <a:txBody>
                    <a:bodyPr/>
                    <a:lstStyle/>
                    <a:p>
                      <a:r>
                        <a:rPr lang="en-US" dirty="0"/>
                        <a:t>Wednesday, 3/30/2016</a:t>
                      </a:r>
                    </a:p>
                    <a:p>
                      <a:r>
                        <a:rPr lang="en-US" dirty="0"/>
                        <a:t>2:00 PM</a:t>
                      </a:r>
                    </a:p>
                  </a:txBody>
                  <a:tcPr/>
                </a:tc>
                <a:tc>
                  <a:txBody>
                    <a:bodyPr/>
                    <a:lstStyle/>
                    <a:p>
                      <a:r>
                        <a:rPr lang="en-US" dirty="0"/>
                        <a:t>Jacob Beam Room</a:t>
                      </a:r>
                    </a:p>
                  </a:txBody>
                  <a:tcPr/>
                </a:tc>
                <a:extLst>
                  <a:ext uri="{0D108BD9-81ED-4DB2-BD59-A6C34878D82A}">
                    <a16:rowId xmlns:a16="http://schemas.microsoft.com/office/drawing/2014/main" val="10001"/>
                  </a:ext>
                </a:extLst>
              </a:tr>
              <a:tr h="370840">
                <a:tc>
                  <a:txBody>
                    <a:bodyPr/>
                    <a:lstStyle/>
                    <a:p>
                      <a:r>
                        <a:rPr lang="en-US" i="1" dirty="0"/>
                        <a:t>Everything is Awesome… when You’re Using Visual Studio Code</a:t>
                      </a:r>
                    </a:p>
                    <a:p>
                      <a:r>
                        <a:rPr lang="en-US" dirty="0"/>
                        <a:t>- Mike Branstein</a:t>
                      </a:r>
                    </a:p>
                  </a:txBody>
                  <a:tcPr/>
                </a:tc>
                <a:tc>
                  <a:txBody>
                    <a:bodyPr/>
                    <a:lstStyle/>
                    <a:p>
                      <a:r>
                        <a:rPr lang="en-US" dirty="0"/>
                        <a:t>Wednesday, 3/30/2016 3:30 PM</a:t>
                      </a:r>
                    </a:p>
                  </a:txBody>
                  <a:tcPr/>
                </a:tc>
                <a:tc>
                  <a:txBody>
                    <a:bodyPr/>
                    <a:lstStyle/>
                    <a:p>
                      <a:r>
                        <a:rPr lang="en-US" dirty="0"/>
                        <a:t>John </a:t>
                      </a:r>
                      <a:r>
                        <a:rPr lang="en-US"/>
                        <a:t>McDowell Ballroom</a:t>
                      </a:r>
                      <a:endParaRPr lang="en-US" dirty="0"/>
                    </a:p>
                  </a:txBody>
                  <a:tcPr/>
                </a:tc>
                <a:extLst>
                  <a:ext uri="{0D108BD9-81ED-4DB2-BD59-A6C34878D82A}">
                    <a16:rowId xmlns:a16="http://schemas.microsoft.com/office/drawing/2014/main" val="10002"/>
                  </a:ext>
                </a:extLst>
              </a:tr>
              <a:tr h="370840">
                <a:tc>
                  <a:txBody>
                    <a:bodyPr/>
                    <a:lstStyle/>
                    <a:p>
                      <a:r>
                        <a:rPr lang="en-US" i="1" dirty="0"/>
                        <a:t>Iterate Yourself! Using Agile Methodologies</a:t>
                      </a:r>
                      <a:r>
                        <a:rPr lang="en-US" i="1" baseline="0" dirty="0"/>
                        <a:t> to Build a Better You</a:t>
                      </a:r>
                    </a:p>
                    <a:p>
                      <a:r>
                        <a:rPr lang="en-US" baseline="0" dirty="0"/>
                        <a:t>- David Buckingham</a:t>
                      </a:r>
                      <a:endParaRPr lang="en-US" dirty="0"/>
                    </a:p>
                  </a:txBody>
                  <a:tcPr/>
                </a:tc>
                <a:tc>
                  <a:txBody>
                    <a:bodyPr/>
                    <a:lstStyle/>
                    <a:p>
                      <a:r>
                        <a:rPr lang="en-US" dirty="0"/>
                        <a:t>Wednesday, 3/30/2016</a:t>
                      </a:r>
                    </a:p>
                    <a:p>
                      <a:r>
                        <a:rPr lang="en-US" dirty="0"/>
                        <a:t>4:45</a:t>
                      </a:r>
                      <a:r>
                        <a:rPr lang="en-US" baseline="0" dirty="0"/>
                        <a:t> PM</a:t>
                      </a:r>
                      <a:endParaRPr lang="en-US" dirty="0"/>
                    </a:p>
                  </a:txBody>
                  <a:tcPr/>
                </a:tc>
                <a:tc>
                  <a:txBody>
                    <a:bodyPr/>
                    <a:lstStyle/>
                    <a:p>
                      <a:r>
                        <a:rPr lang="en-US" dirty="0"/>
                        <a:t>Adam Shepherd - A</a:t>
                      </a:r>
                    </a:p>
                  </a:txBody>
                  <a:tcPr/>
                </a:tc>
                <a:extLst>
                  <a:ext uri="{0D108BD9-81ED-4DB2-BD59-A6C34878D82A}">
                    <a16:rowId xmlns:a16="http://schemas.microsoft.com/office/drawing/2014/main" val="10003"/>
                  </a:ext>
                </a:extLst>
              </a:tr>
            </a:tbl>
          </a:graphicData>
        </a:graphic>
      </p:graphicFrame>
      <p:sp>
        <p:nvSpPr>
          <p:cNvPr id="3" name="Text Placeholder 2"/>
          <p:cNvSpPr>
            <a:spLocks noGrp="1"/>
          </p:cNvSpPr>
          <p:nvPr>
            <p:ph type="body" sz="quarter" idx="28"/>
          </p:nvPr>
        </p:nvSpPr>
        <p:spPr/>
        <p:txBody>
          <a:bodyPr/>
          <a:lstStyle/>
          <a:p>
            <a:endParaRPr lang="en-US" dirty="0"/>
          </a:p>
        </p:txBody>
      </p:sp>
      <p:sp>
        <p:nvSpPr>
          <p:cNvPr id="5" name="TextBox 4"/>
          <p:cNvSpPr txBox="1"/>
          <p:nvPr/>
        </p:nvSpPr>
        <p:spPr>
          <a:xfrm>
            <a:off x="585788" y="1565910"/>
            <a:ext cx="10763250" cy="523220"/>
          </a:xfrm>
          <a:prstGeom prst="rect">
            <a:avLst/>
          </a:prstGeom>
          <a:noFill/>
        </p:spPr>
        <p:txBody>
          <a:bodyPr wrap="square" rtlCol="0">
            <a:spAutoFit/>
          </a:bodyPr>
          <a:lstStyle/>
          <a:p>
            <a:r>
              <a:rPr lang="en-US" sz="2800" dirty="0"/>
              <a:t>While at Code </a:t>
            </a:r>
            <a:r>
              <a:rPr lang="en-US" sz="2800" dirty="0" err="1"/>
              <a:t>PaLOUsa</a:t>
            </a:r>
            <a:r>
              <a:rPr lang="en-US" sz="2800" dirty="0"/>
              <a:t>, be sure to check out these other sessions:</a:t>
            </a:r>
          </a:p>
        </p:txBody>
      </p:sp>
    </p:spTree>
    <p:extLst>
      <p:ext uri="{BB962C8B-B14F-4D97-AF65-F5344CB8AC3E}">
        <p14:creationId xmlns:p14="http://schemas.microsoft.com/office/powerpoint/2010/main" val="2284208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endParaRPr lang="en-US" dirty="0"/>
          </a:p>
        </p:txBody>
      </p:sp>
      <p:sp>
        <p:nvSpPr>
          <p:cNvPr id="3" name="Text Placeholder 2"/>
          <p:cNvSpPr>
            <a:spLocks noGrp="1"/>
          </p:cNvSpPr>
          <p:nvPr>
            <p:ph type="body" sz="quarter" idx="28"/>
          </p:nvPr>
        </p:nvSpPr>
        <p:spPr/>
        <p:txBody>
          <a:bodyPr/>
          <a:lstStyle/>
          <a:p>
            <a:r>
              <a:rPr lang="en-US" dirty="0"/>
              <a:t>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355" y="2393061"/>
            <a:ext cx="2362321" cy="2895749"/>
          </a:xfrm>
          <a:prstGeom prst="rect">
            <a:avLst/>
          </a:prstGeom>
        </p:spPr>
      </p:pic>
    </p:spTree>
    <p:extLst>
      <p:ext uri="{BB962C8B-B14F-4D97-AF65-F5344CB8AC3E}">
        <p14:creationId xmlns:p14="http://schemas.microsoft.com/office/powerpoint/2010/main" val="1452603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a:t>Why did we choose to present a </a:t>
            </a:r>
            <a:r>
              <a:rPr lang="en-US" dirty="0" err="1"/>
              <a:t>Hangfire</a:t>
            </a:r>
            <a:r>
              <a:rPr lang="en-US" dirty="0"/>
              <a:t> workshop?</a:t>
            </a:r>
          </a:p>
        </p:txBody>
      </p:sp>
      <p:sp>
        <p:nvSpPr>
          <p:cNvPr id="3" name="Text Placeholder 2"/>
          <p:cNvSpPr>
            <a:spLocks noGrp="1"/>
          </p:cNvSpPr>
          <p:nvPr>
            <p:ph type="body" sz="quarter" idx="28"/>
          </p:nvPr>
        </p:nvSpPr>
        <p:spPr/>
        <p:txBody>
          <a:bodyPr/>
          <a:lstStyle/>
          <a:p>
            <a:r>
              <a:rPr lang="en-US" dirty="0"/>
              <a:t>Why </a:t>
            </a:r>
            <a:r>
              <a:rPr lang="en-US" dirty="0" err="1"/>
              <a:t>Hangfire</a:t>
            </a:r>
            <a:r>
              <a:rPr lang="en-US" dirty="0"/>
              <a:t>?</a:t>
            </a:r>
          </a:p>
        </p:txBody>
      </p:sp>
    </p:spTree>
    <p:extLst>
      <p:ext uri="{BB962C8B-B14F-4D97-AF65-F5344CB8AC3E}">
        <p14:creationId xmlns:p14="http://schemas.microsoft.com/office/powerpoint/2010/main" val="33096714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a:t>LeSS</a:t>
            </a:r>
            <a:r>
              <a:rPr lang="en-US" dirty="0"/>
              <a:t> – Lemming Scheduling System</a:t>
            </a:r>
          </a:p>
        </p:txBody>
      </p:sp>
    </p:spTree>
    <p:extLst>
      <p:ext uri="{BB962C8B-B14F-4D97-AF65-F5344CB8AC3E}">
        <p14:creationId xmlns:p14="http://schemas.microsoft.com/office/powerpoint/2010/main" val="10307490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WelcomeDoc">
  <a:themeElements>
    <a:clrScheme name="KiZAN colors">
      <a:dk1>
        <a:srgbClr val="093458"/>
      </a:dk1>
      <a:lt1>
        <a:srgbClr val="FFFFFF"/>
      </a:lt1>
      <a:dk2>
        <a:srgbClr val="105187"/>
      </a:dk2>
      <a:lt2>
        <a:srgbClr val="C3D3E1"/>
      </a:lt2>
      <a:accent1>
        <a:srgbClr val="4C7DA5"/>
      </a:accent1>
      <a:accent2>
        <a:srgbClr val="F47D20"/>
      </a:accent2>
      <a:accent3>
        <a:srgbClr val="7C9FBD"/>
      </a:accent3>
      <a:accent4>
        <a:srgbClr val="F8B179"/>
      </a:accent4>
      <a:accent5>
        <a:srgbClr val="000000"/>
      </a:accent5>
      <a:accent6>
        <a:srgbClr val="F69041"/>
      </a:accent6>
      <a:hlink>
        <a:srgbClr val="76A7D0"/>
      </a:hlink>
      <a:folHlink>
        <a:srgbClr val="F79953"/>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5D289A73ACA946A98E359C5D7D744A" ma:contentTypeVersion="0" ma:contentTypeDescription="Create a new document." ma:contentTypeScope="" ma:versionID="c0c87ff6efd44868173d4e25b5ff5af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C6F769-85BB-44F9-B6C5-98E9026C84A2}">
  <ds:schemaRefs>
    <ds:schemaRef ds:uri="http://schemas.microsoft.com/sharepoint/v3/contenttype/forms"/>
  </ds:schemaRefs>
</ds:datastoreItem>
</file>

<file path=customXml/itemProps2.xml><?xml version="1.0" encoding="utf-8"?>
<ds:datastoreItem xmlns:ds="http://schemas.openxmlformats.org/officeDocument/2006/customXml" ds:itemID="{68A3732E-BBCB-48F9-A27F-A62596C18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8B6B59-2BB3-4710-B1AF-9A7366B3AE9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2797</Words>
  <Application>Microsoft Office PowerPoint</Application>
  <PresentationFormat>Widescreen</PresentationFormat>
  <Paragraphs>455</Paragraphs>
  <Slides>76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Courier New</vt:lpstr>
      <vt:lpstr>Segoe UI</vt:lpstr>
      <vt:lpstr>Segoe UI Light</vt:lpstr>
      <vt:lpstr>Segoe UI Semibold</vt:lpstr>
      <vt:lpstr>WelcomeDoc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2013-09-04T13:52:41Z</dcterms:created>
  <dcterms:modified xsi:type="dcterms:W3CDTF">2016-03-28T11:09:47Z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0x0101008F5D289A73ACA946A98E359C5D7D744A</vt:lpwstr>
  </property>
</Properties>
</file>