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694" r:id="rId2"/>
    <p:sldMasterId id="2147483709" r:id="rId3"/>
    <p:sldMasterId id="2147483721" r:id="rId4"/>
    <p:sldMasterId id="2147483760" r:id="rId5"/>
    <p:sldMasterId id="2147483838" r:id="rId6"/>
  </p:sldMasterIdLst>
  <p:notesMasterIdLst>
    <p:notesMasterId r:id="rId34"/>
  </p:notesMasterIdLst>
  <p:handoutMasterIdLst>
    <p:handoutMasterId r:id="rId35"/>
  </p:handoutMasterIdLst>
  <p:sldIdLst>
    <p:sldId id="619" r:id="rId7"/>
    <p:sldId id="620" r:id="rId8"/>
    <p:sldId id="611" r:id="rId9"/>
    <p:sldId id="263" r:id="rId10"/>
    <p:sldId id="621" r:id="rId11"/>
    <p:sldId id="622" r:id="rId12"/>
    <p:sldId id="623" r:id="rId13"/>
    <p:sldId id="624" r:id="rId14"/>
    <p:sldId id="264" r:id="rId15"/>
    <p:sldId id="596" r:id="rId16"/>
    <p:sldId id="597" r:id="rId17"/>
    <p:sldId id="582" r:id="rId18"/>
    <p:sldId id="583" r:id="rId19"/>
    <p:sldId id="612" r:id="rId20"/>
    <p:sldId id="606" r:id="rId21"/>
    <p:sldId id="598" r:id="rId22"/>
    <p:sldId id="586" r:id="rId23"/>
    <p:sldId id="613" r:id="rId24"/>
    <p:sldId id="618" r:id="rId25"/>
    <p:sldId id="617" r:id="rId26"/>
    <p:sldId id="608" r:id="rId27"/>
    <p:sldId id="614" r:id="rId28"/>
    <p:sldId id="593" r:id="rId29"/>
    <p:sldId id="607" r:id="rId30"/>
    <p:sldId id="616" r:id="rId31"/>
    <p:sldId id="601" r:id="rId32"/>
    <p:sldId id="609"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8064A2"/>
    <a:srgbClr val="6179A8"/>
    <a:srgbClr val="5EAFA6"/>
    <a:srgbClr val="5CB565"/>
    <a:srgbClr val="F77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89134-449A-414D-A683-C71B6352B746}" v="84" dt="2018-12-03T17:47:39.771"/>
    <p1510:client id="{3E117E97-A9B4-4870-95C0-12EDE176C049}" v="14" dt="2018-12-03T16:24:25.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7619" autoAdjust="0"/>
  </p:normalViewPr>
  <p:slideViewPr>
    <p:cSldViewPr>
      <p:cViewPr varScale="1">
        <p:scale>
          <a:sx n="147" d="100"/>
          <a:sy n="147" d="100"/>
        </p:scale>
        <p:origin x="200" y="216"/>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314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Boston 2018</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2ECFD-0169-4599-A79A-8C44AB4A932C}" type="datetimeFigureOut">
              <a:rPr lang="en-US" smtClean="0"/>
              <a:pPr/>
              <a:t>12/1/18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26DE0-BACA-4EA0-B73F-CC7DC1D7F4A1}" type="slidenum">
              <a:rPr lang="en-US" smtClean="0"/>
              <a:pPr/>
              <a:t>‹#›</a:t>
            </a:fld>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Containers are a method of operating system virtualization that allow you to run an application and its dependencies in resource-isolated processes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Add </a:t>
            </a:r>
            <a:r>
              <a:rPr lang="en-US" sz="1200" b="0" i="0" kern="1200" err="1">
                <a:solidFill>
                  <a:schemeClr val="tx1"/>
                </a:solidFill>
                <a:effectLst/>
                <a:latin typeface="+mn-lt"/>
                <a:ea typeface="+mn-ea"/>
                <a:cs typeface="+mn-cs"/>
              </a:rPr>
              <a:t>HyperV</a:t>
            </a:r>
            <a:r>
              <a:rPr lang="en-US" sz="1200" b="0" i="0" kern="1200">
                <a:solidFill>
                  <a:schemeClr val="tx1"/>
                </a:solidFill>
                <a:effectLst/>
                <a:latin typeface="+mn-lt"/>
                <a:ea typeface="+mn-ea"/>
                <a:cs typeface="+mn-cs"/>
              </a:rPr>
              <a:t> slide</a:t>
            </a:r>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769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425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dirty="0"/>
          </a:p>
        </p:txBody>
      </p:sp>
    </p:spTree>
    <p:extLst>
      <p:ext uri="{BB962C8B-B14F-4D97-AF65-F5344CB8AC3E}">
        <p14:creationId xmlns:p14="http://schemas.microsoft.com/office/powerpoint/2010/main" val="2909620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dirty="0"/>
          </a:p>
        </p:txBody>
      </p:sp>
    </p:spTree>
    <p:extLst>
      <p:ext uri="{BB962C8B-B14F-4D97-AF65-F5344CB8AC3E}">
        <p14:creationId xmlns:p14="http://schemas.microsoft.com/office/powerpoint/2010/main" val="411587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184735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162055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3257732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342238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3704357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99988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29905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8797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42610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65232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3546376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357358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8"/>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38000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19767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5490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334378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1109941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
        <p:nvSpPr>
          <p:cNvPr id="6" name="Title 5">
            <a:extLst>
              <a:ext uri="{FF2B5EF4-FFF2-40B4-BE49-F238E27FC236}">
                <a16:creationId xmlns:a16="http://schemas.microsoft.com/office/drawing/2014/main" id="{0319E419-E0BD-9E4E-BA6F-06F71348F4B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448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12/1/18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
        <p:nvSpPr>
          <p:cNvPr id="8" name="Rectangle 7">
            <a:extLst>
              <a:ext uri="{FF2B5EF4-FFF2-40B4-BE49-F238E27FC236}">
                <a16:creationId xmlns:a16="http://schemas.microsoft.com/office/drawing/2014/main" id="{B2864554-98A6-F64A-9FC3-CAEBC3A3F0AF}"/>
              </a:ext>
            </a:extLst>
          </p:cNvPr>
          <p:cNvSpPr/>
          <p:nvPr userDrawn="1"/>
        </p:nvSpPr>
        <p:spPr>
          <a:xfrm>
            <a:off x="7924799" y="4594225"/>
            <a:ext cx="927463" cy="533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noFill/>
              </a:ln>
            </a:endParaRPr>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80"/>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E51E94-D08C-431E-88FC-7EB62E529A19}" type="datetimeFigureOut">
              <a:rPr lang="en-US" smtClean="0"/>
              <a:pPr/>
              <a:t>12/1/18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A433EB1-7740-4DF8-A084-DB4A629F7746}" type="slidenum">
              <a:rPr lang="en-US" smtClean="0"/>
              <a:pPr/>
              <a:t>‹#›</a:t>
            </a:fld>
            <a:endParaRPr lang="en-US"/>
          </a:p>
        </p:txBody>
      </p:sp>
    </p:spTree>
    <p:extLst>
      <p:ext uri="{BB962C8B-B14F-4D97-AF65-F5344CB8AC3E}">
        <p14:creationId xmlns:p14="http://schemas.microsoft.com/office/powerpoint/2010/main" val="2946264167"/>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7" r:id="rId12"/>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12/1/18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12/1/18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12/1/18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12/1/18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57.xml"/><Relationship Id="rId5" Type="http://schemas.openxmlformats.org/officeDocument/2006/relationships/image" Target="../media/image5.tiff"/><Relationship Id="rId4" Type="http://schemas.openxmlformats.org/officeDocument/2006/relationships/image" Target="../media/image4.tiff"/></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docker-hub/repos/" TargetMode="External"/><Relationship Id="rId2" Type="http://schemas.openxmlformats.org/officeDocument/2006/relationships/image" Target="../media/image17.png"/><Relationship Id="rId1" Type="http://schemas.openxmlformats.org/officeDocument/2006/relationships/slideLayout" Target="../slideLayouts/slideLayout58.xml"/><Relationship Id="rId6" Type="http://schemas.openxmlformats.org/officeDocument/2006/relationships/hyperlink" Target="https://docs.docker.com/docker-hub/orgs/" TargetMode="External"/><Relationship Id="rId5" Type="http://schemas.openxmlformats.org/officeDocument/2006/relationships/hyperlink" Target="https://docs.docker.com/docker-hub/webhooks/" TargetMode="External"/><Relationship Id="rId4" Type="http://schemas.openxmlformats.org/officeDocument/2006/relationships/hyperlink" Target="https://docs.docker.com/docker-hub/build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zure.microsoft.com/en-us/pricing/calculator/?service=kubernetes-service" TargetMode="Externa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749AB-EFE1-0146-9F36-3AC9DBF20362}"/>
              </a:ext>
            </a:extLst>
          </p:cNvPr>
          <p:cNvSpPr>
            <a:spLocks noGrp="1"/>
          </p:cNvSpPr>
          <p:nvPr>
            <p:ph type="ctrTitle"/>
          </p:nvPr>
        </p:nvSpPr>
        <p:spPr>
          <a:xfrm>
            <a:off x="685800" y="1182813"/>
            <a:ext cx="7772400" cy="1101725"/>
          </a:xfrm>
        </p:spPr>
        <p:txBody>
          <a:bodyPr>
            <a:normAutofit fontScale="90000"/>
          </a:bodyPr>
          <a:lstStyle/>
          <a:p>
            <a:r>
              <a:rPr lang="en-US" dirty="0"/>
              <a:t>Hands On with Containers for .NET Core Applications</a:t>
            </a:r>
          </a:p>
        </p:txBody>
      </p:sp>
      <p:sp>
        <p:nvSpPr>
          <p:cNvPr id="5" name="Subtitle 4">
            <a:extLst>
              <a:ext uri="{FF2B5EF4-FFF2-40B4-BE49-F238E27FC236}">
                <a16:creationId xmlns:a16="http://schemas.microsoft.com/office/drawing/2014/main" id="{5F8D1315-47CE-8944-8312-5C1B56475BBF}"/>
              </a:ext>
            </a:extLst>
          </p:cNvPr>
          <p:cNvSpPr>
            <a:spLocks noGrp="1"/>
          </p:cNvSpPr>
          <p:nvPr>
            <p:ph type="subTitle" idx="1"/>
          </p:nvPr>
        </p:nvSpPr>
        <p:spPr>
          <a:xfrm>
            <a:off x="1371600" y="2724150"/>
            <a:ext cx="6400800" cy="1314450"/>
          </a:xfrm>
        </p:spPr>
        <p:txBody>
          <a:bodyPr>
            <a:normAutofit fontScale="55000" lnSpcReduction="20000"/>
          </a:bodyPr>
          <a:lstStyle/>
          <a:p>
            <a:r>
              <a:rPr lang="en-US" sz="3800" dirty="0"/>
              <a:t>Daniel Egan - Robert Green</a:t>
            </a:r>
          </a:p>
          <a:p>
            <a:r>
              <a:rPr lang="en-US" sz="3800" dirty="0"/>
              <a:t>Bret Stateham – Bruno Terkaly</a:t>
            </a:r>
          </a:p>
          <a:p>
            <a:r>
              <a:rPr lang="en-US" sz="3800" dirty="0"/>
              <a:t>Microsoft</a:t>
            </a:r>
          </a:p>
          <a:p>
            <a:r>
              <a:rPr lang="en-US" sz="3800" dirty="0"/>
              <a:t>Monday 9am - 4pm </a:t>
            </a:r>
          </a:p>
          <a:p>
            <a:endParaRPr lang="en-US" dirty="0"/>
          </a:p>
        </p:txBody>
      </p:sp>
      <p:pic>
        <p:nvPicPr>
          <p:cNvPr id="6" name="Picture 5">
            <a:extLst>
              <a:ext uri="{FF2B5EF4-FFF2-40B4-BE49-F238E27FC236}">
                <a16:creationId xmlns:a16="http://schemas.microsoft.com/office/drawing/2014/main" id="{BEE34E9C-9535-634F-A250-4FE564370A2A}"/>
              </a:ext>
            </a:extLst>
          </p:cNvPr>
          <p:cNvPicPr>
            <a:picLocks noChangeAspect="1"/>
          </p:cNvPicPr>
          <p:nvPr/>
        </p:nvPicPr>
        <p:blipFill>
          <a:blip r:embed="rId2"/>
          <a:stretch>
            <a:fillRect/>
          </a:stretch>
        </p:blipFill>
        <p:spPr>
          <a:xfrm>
            <a:off x="376646" y="2210050"/>
            <a:ext cx="1270000" cy="1270000"/>
          </a:xfrm>
          <a:prstGeom prst="rect">
            <a:avLst/>
          </a:prstGeom>
        </p:spPr>
      </p:pic>
      <p:pic>
        <p:nvPicPr>
          <p:cNvPr id="7" name="Picture 6">
            <a:extLst>
              <a:ext uri="{FF2B5EF4-FFF2-40B4-BE49-F238E27FC236}">
                <a16:creationId xmlns:a16="http://schemas.microsoft.com/office/drawing/2014/main" id="{501E60E6-CDD4-364D-B874-A2FCFB719B64}"/>
              </a:ext>
            </a:extLst>
          </p:cNvPr>
          <p:cNvPicPr>
            <a:picLocks noChangeAspect="1"/>
          </p:cNvPicPr>
          <p:nvPr/>
        </p:nvPicPr>
        <p:blipFill>
          <a:blip r:embed="rId3"/>
          <a:stretch>
            <a:fillRect/>
          </a:stretch>
        </p:blipFill>
        <p:spPr>
          <a:xfrm>
            <a:off x="6901543" y="2210050"/>
            <a:ext cx="1270000" cy="1270000"/>
          </a:xfrm>
          <a:prstGeom prst="rect">
            <a:avLst/>
          </a:prstGeom>
        </p:spPr>
      </p:pic>
      <p:pic>
        <p:nvPicPr>
          <p:cNvPr id="8" name="Picture 7">
            <a:extLst>
              <a:ext uri="{FF2B5EF4-FFF2-40B4-BE49-F238E27FC236}">
                <a16:creationId xmlns:a16="http://schemas.microsoft.com/office/drawing/2014/main" id="{3429A3DE-28D6-2846-B951-BFDFC93C0AA2}"/>
              </a:ext>
            </a:extLst>
          </p:cNvPr>
          <p:cNvPicPr>
            <a:picLocks noChangeAspect="1"/>
          </p:cNvPicPr>
          <p:nvPr/>
        </p:nvPicPr>
        <p:blipFill>
          <a:blip r:embed="rId4"/>
          <a:stretch>
            <a:fillRect/>
          </a:stretch>
        </p:blipFill>
        <p:spPr>
          <a:xfrm>
            <a:off x="376646" y="3704840"/>
            <a:ext cx="1270000" cy="1270000"/>
          </a:xfrm>
          <a:prstGeom prst="rect">
            <a:avLst/>
          </a:prstGeom>
        </p:spPr>
      </p:pic>
      <p:pic>
        <p:nvPicPr>
          <p:cNvPr id="10" name="Picture 9">
            <a:extLst>
              <a:ext uri="{FF2B5EF4-FFF2-40B4-BE49-F238E27FC236}">
                <a16:creationId xmlns:a16="http://schemas.microsoft.com/office/drawing/2014/main" id="{85C97A16-DD0E-1149-BE4F-74CDF16E943A}"/>
              </a:ext>
            </a:extLst>
          </p:cNvPr>
          <p:cNvPicPr>
            <a:picLocks noChangeAspect="1"/>
          </p:cNvPicPr>
          <p:nvPr/>
        </p:nvPicPr>
        <p:blipFill>
          <a:blip r:embed="rId5"/>
          <a:stretch>
            <a:fillRect/>
          </a:stretch>
        </p:blipFill>
        <p:spPr>
          <a:xfrm>
            <a:off x="6901543" y="3638550"/>
            <a:ext cx="1336289" cy="1336289"/>
          </a:xfrm>
          <a:prstGeom prst="rect">
            <a:avLst/>
          </a:prstGeom>
        </p:spPr>
      </p:pic>
    </p:spTree>
    <p:extLst>
      <p:ext uri="{BB962C8B-B14F-4D97-AF65-F5344CB8AC3E}">
        <p14:creationId xmlns:p14="http://schemas.microsoft.com/office/powerpoint/2010/main" val="229441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9516D-7144-4462-8B12-D8E1474650F7}"/>
              </a:ext>
            </a:extLst>
          </p:cNvPr>
          <p:cNvSpPr>
            <a:spLocks noGrp="1"/>
          </p:cNvSpPr>
          <p:nvPr>
            <p:ph type="title"/>
          </p:nvPr>
        </p:nvSpPr>
        <p:spPr/>
        <p:txBody>
          <a:bodyPr/>
          <a:lstStyle/>
          <a:p>
            <a:r>
              <a:rPr lang="en-US"/>
              <a:t>Why Containers?</a:t>
            </a:r>
            <a:endParaRPr lang="en-US" dirty="0"/>
          </a:p>
        </p:txBody>
      </p:sp>
      <p:sp>
        <p:nvSpPr>
          <p:cNvPr id="4" name="Content Placeholder 3">
            <a:extLst>
              <a:ext uri="{FF2B5EF4-FFF2-40B4-BE49-F238E27FC236}">
                <a16:creationId xmlns:a16="http://schemas.microsoft.com/office/drawing/2014/main" id="{269ED529-BB02-416E-A060-1F644FF06A4C}"/>
              </a:ext>
            </a:extLst>
          </p:cNvPr>
          <p:cNvSpPr>
            <a:spLocks noGrp="1"/>
          </p:cNvSpPr>
          <p:nvPr>
            <p:ph idx="1"/>
          </p:nvPr>
        </p:nvSpPr>
        <p:spPr/>
        <p:txBody>
          <a:bodyPr>
            <a:normAutofit fontScale="77500" lnSpcReduction="20000"/>
          </a:bodyPr>
          <a:lstStyle/>
          <a:p>
            <a:r>
              <a:rPr lang="en-US"/>
              <a:t>Repeatable execution</a:t>
            </a:r>
          </a:p>
          <a:p>
            <a:pPr lvl="1"/>
            <a:r>
              <a:rPr lang="en-US"/>
              <a:t>immutable environment</a:t>
            </a:r>
          </a:p>
          <a:p>
            <a:pPr lvl="1"/>
            <a:r>
              <a:rPr lang="en-US"/>
              <a:t>reusable and portable code (“Build, Ship, and Run”)</a:t>
            </a:r>
          </a:p>
          <a:p>
            <a:r>
              <a:rPr lang="en-US"/>
              <a:t>Consistency across development, test, &amp; production</a:t>
            </a:r>
          </a:p>
          <a:p>
            <a:r>
              <a:rPr lang="en-US"/>
              <a:t>Fast &amp; agile app deployment; instant startup</a:t>
            </a:r>
          </a:p>
          <a:p>
            <a:r>
              <a:rPr lang="en-US"/>
              <a:t>Cloud portability</a:t>
            </a:r>
          </a:p>
          <a:p>
            <a:r>
              <a:rPr lang="en-US"/>
              <a:t>Density, partitioning, scale</a:t>
            </a:r>
          </a:p>
          <a:p>
            <a:r>
              <a:rPr lang="en-US"/>
              <a:t>Diverse developer framework support</a:t>
            </a:r>
          </a:p>
          <a:p>
            <a:r>
              <a:rPr lang="en-US"/>
              <a:t>Microservices</a:t>
            </a:r>
            <a:endParaRPr lang="en-US" dirty="0"/>
          </a:p>
        </p:txBody>
      </p:sp>
      <p:pic>
        <p:nvPicPr>
          <p:cNvPr id="7" name="Picture 6">
            <a:extLst>
              <a:ext uri="{FF2B5EF4-FFF2-40B4-BE49-F238E27FC236}">
                <a16:creationId xmlns:a16="http://schemas.microsoft.com/office/drawing/2014/main" id="{FAEB7EDB-CA8C-4B52-A149-3404431DB6A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795433" y="2681499"/>
            <a:ext cx="1902912" cy="1902912"/>
          </a:xfrm>
          <a:prstGeom prst="rect">
            <a:avLst/>
          </a:prstGeom>
        </p:spPr>
      </p:pic>
    </p:spTree>
    <p:extLst>
      <p:ext uri="{BB962C8B-B14F-4D97-AF65-F5344CB8AC3E}">
        <p14:creationId xmlns:p14="http://schemas.microsoft.com/office/powerpoint/2010/main" val="13113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E1F5-64A0-49CE-9783-660C3FEC1EC2}"/>
              </a:ext>
            </a:extLst>
          </p:cNvPr>
          <p:cNvSpPr>
            <a:spLocks noGrp="1"/>
          </p:cNvSpPr>
          <p:nvPr>
            <p:ph type="title"/>
          </p:nvPr>
        </p:nvSpPr>
        <p:spPr/>
        <p:txBody>
          <a:bodyPr/>
          <a:lstStyle/>
          <a:p>
            <a:r>
              <a:rPr lang="en-US"/>
              <a:t>Docker</a:t>
            </a:r>
            <a:endParaRPr lang="en-US" dirty="0"/>
          </a:p>
        </p:txBody>
      </p:sp>
      <p:sp>
        <p:nvSpPr>
          <p:cNvPr id="3" name="Content Placeholder 2">
            <a:extLst>
              <a:ext uri="{FF2B5EF4-FFF2-40B4-BE49-F238E27FC236}">
                <a16:creationId xmlns:a16="http://schemas.microsoft.com/office/drawing/2014/main" id="{EE32E7E9-295A-492E-9F61-9869C2C3D150}"/>
              </a:ext>
            </a:extLst>
          </p:cNvPr>
          <p:cNvSpPr>
            <a:spLocks noGrp="1"/>
          </p:cNvSpPr>
          <p:nvPr>
            <p:ph idx="1"/>
          </p:nvPr>
        </p:nvSpPr>
        <p:spPr>
          <a:xfrm>
            <a:off x="457200" y="1200150"/>
            <a:ext cx="6172200" cy="3394075"/>
          </a:xfrm>
        </p:spPr>
        <p:txBody>
          <a:bodyPr>
            <a:normAutofit fontScale="62500" lnSpcReduction="20000"/>
          </a:bodyPr>
          <a:lstStyle/>
          <a:p>
            <a:r>
              <a:rPr lang="en-US" dirty="0"/>
              <a:t>Containers have been around for many years</a:t>
            </a:r>
          </a:p>
          <a:p>
            <a:r>
              <a:rPr lang="en-US" dirty="0"/>
              <a:t>Docker Inc. did not invent them</a:t>
            </a:r>
          </a:p>
          <a:p>
            <a:pPr lvl="1"/>
            <a:r>
              <a:rPr lang="en-US" dirty="0"/>
              <a:t>They created open source software to build and manage containers</a:t>
            </a:r>
          </a:p>
          <a:p>
            <a:r>
              <a:rPr lang="en-US" dirty="0"/>
              <a:t>Docker is a container format and a set of tools</a:t>
            </a:r>
          </a:p>
          <a:p>
            <a:pPr lvl="1"/>
            <a:r>
              <a:rPr lang="en-US" dirty="0"/>
              <a:t>Docker CLI, Docker Engine, Docker Swarm, Docker Compose, Docker Machine and more…</a:t>
            </a:r>
          </a:p>
          <a:p>
            <a:r>
              <a:rPr lang="en-US" dirty="0"/>
              <a:t>Docker makes containers easy</a:t>
            </a:r>
          </a:p>
          <a:p>
            <a:pPr lvl="1"/>
            <a:r>
              <a:rPr lang="en-US" dirty="0"/>
              <a:t>Even I can create and run them</a:t>
            </a:r>
          </a:p>
          <a:p>
            <a:r>
              <a:rPr lang="en-US" dirty="0"/>
              <a:t>Some of the biggest names in the industry involved </a:t>
            </a:r>
          </a:p>
          <a:p>
            <a:r>
              <a:rPr lang="en-US" dirty="0"/>
              <a:t>Open source - Apache License 2.0 </a:t>
            </a:r>
          </a:p>
        </p:txBody>
      </p:sp>
      <p:pic>
        <p:nvPicPr>
          <p:cNvPr id="6" name="Picture 5">
            <a:extLst>
              <a:ext uri="{FF2B5EF4-FFF2-40B4-BE49-F238E27FC236}">
                <a16:creationId xmlns:a16="http://schemas.microsoft.com/office/drawing/2014/main" id="{276080BA-80EF-41C1-9693-45F5999DD3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629400" y="1352550"/>
            <a:ext cx="2419353" cy="2158478"/>
          </a:xfrm>
          <a:prstGeom prst="rect">
            <a:avLst/>
          </a:prstGeom>
        </p:spPr>
      </p:pic>
    </p:spTree>
    <p:extLst>
      <p:ext uri="{BB962C8B-B14F-4D97-AF65-F5344CB8AC3E}">
        <p14:creationId xmlns:p14="http://schemas.microsoft.com/office/powerpoint/2010/main" val="153713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Image.png">
            <a:extLst>
              <a:ext uri="{FF2B5EF4-FFF2-40B4-BE49-F238E27FC236}">
                <a16:creationId xmlns:a16="http://schemas.microsoft.com/office/drawing/2014/main" id="{A3A89E96-9749-4478-93C2-02C60C0B4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92" y="1271260"/>
            <a:ext cx="762000" cy="762000"/>
          </a:xfrm>
          <a:prstGeom prst="rect">
            <a:avLst/>
          </a:prstGeom>
        </p:spPr>
      </p:pic>
      <p:sp>
        <p:nvSpPr>
          <p:cNvPr id="15" name="TextBox 3">
            <a:extLst>
              <a:ext uri="{FF2B5EF4-FFF2-40B4-BE49-F238E27FC236}">
                <a16:creationId xmlns:a16="http://schemas.microsoft.com/office/drawing/2014/main" id="{1DD94E5D-DDAF-4F46-8EE1-6300A2D27FF9}"/>
              </a:ext>
            </a:extLst>
          </p:cNvPr>
          <p:cNvSpPr txBox="1"/>
          <p:nvPr/>
        </p:nvSpPr>
        <p:spPr>
          <a:xfrm>
            <a:off x="1295400" y="1229150"/>
            <a:ext cx="7221977" cy="843655"/>
          </a:xfrm>
          <a:prstGeom prst="rect">
            <a:avLst/>
          </a:prstGeom>
          <a:noFill/>
        </p:spPr>
        <p:txBody>
          <a:bodyPr wrap="square" lIns="179285" tIns="143428" rIns="179285" bIns="143428" rtlCol="0">
            <a:spAutoFit/>
          </a:bodyPr>
          <a:lstStyle/>
          <a:p>
            <a:pPr defTabSz="896386" eaLnBrk="1" fontAlgn="auto" hangingPunct="1">
              <a:spcBef>
                <a:spcPts val="0"/>
              </a:spcBef>
              <a:spcAft>
                <a:spcPts val="0"/>
              </a:spcAft>
              <a:defRPr/>
            </a:pPr>
            <a:r>
              <a:rPr lang="en-US" kern="0" dirty="0">
                <a:solidFill>
                  <a:srgbClr val="0078D7"/>
                </a:solidFill>
                <a:latin typeface="Segoe UI Light" panose="020B0502040204020203" pitchFamily="34" charset="0"/>
                <a:cs typeface="Segoe UI Light" panose="020B0502040204020203" pitchFamily="34" charset="0"/>
              </a:rPr>
              <a:t>Docker Image</a:t>
            </a:r>
          </a:p>
          <a:p>
            <a:pPr defTabSz="896386" eaLnBrk="1" fontAlgn="auto" hangingPunct="1">
              <a:spcBef>
                <a:spcPts val="0"/>
              </a:spcBef>
              <a:spcAft>
                <a:spcPts val="0"/>
              </a:spcAft>
              <a:defRPr/>
            </a:pPr>
            <a:r>
              <a:rPr lang="en-US" kern="0" dirty="0">
                <a:solidFill>
                  <a:sysClr val="windowText" lastClr="000000"/>
                </a:solidFill>
                <a:latin typeface="Segoe UI Light" panose="020B0502040204020203" pitchFamily="34" charset="0"/>
                <a:cs typeface="Segoe UI Light" panose="020B0502040204020203" pitchFamily="34" charset="0"/>
              </a:rPr>
              <a:t>The basis of a Docker container. Represents a full application</a:t>
            </a:r>
          </a:p>
        </p:txBody>
      </p:sp>
      <p:pic>
        <p:nvPicPr>
          <p:cNvPr id="16" name="Picture 15" descr="Container.png">
            <a:extLst>
              <a:ext uri="{FF2B5EF4-FFF2-40B4-BE49-F238E27FC236}">
                <a16:creationId xmlns:a16="http://schemas.microsoft.com/office/drawing/2014/main" id="{C405EB90-90DA-42BA-BB43-640EF876C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292" y="2187357"/>
            <a:ext cx="762000" cy="762000"/>
          </a:xfrm>
          <a:prstGeom prst="rect">
            <a:avLst/>
          </a:prstGeom>
        </p:spPr>
      </p:pic>
      <p:sp>
        <p:nvSpPr>
          <p:cNvPr id="17" name="Rectangle 16">
            <a:extLst>
              <a:ext uri="{FF2B5EF4-FFF2-40B4-BE49-F238E27FC236}">
                <a16:creationId xmlns:a16="http://schemas.microsoft.com/office/drawing/2014/main" id="{F07A8C24-837D-4C85-953E-669960827AB6}"/>
              </a:ext>
            </a:extLst>
          </p:cNvPr>
          <p:cNvSpPr/>
          <p:nvPr/>
        </p:nvSpPr>
        <p:spPr>
          <a:xfrm>
            <a:off x="1316910" y="2245191"/>
            <a:ext cx="7373667" cy="646331"/>
          </a:xfrm>
          <a:prstGeom prst="rect">
            <a:avLst/>
          </a:prstGeom>
        </p:spPr>
        <p:txBody>
          <a:bodyPr wrap="square">
            <a:spAutoFit/>
          </a:bodyPr>
          <a:lstStyle/>
          <a:p>
            <a:pPr defTabSz="896386" eaLnBrk="1" fontAlgn="auto" hangingPunct="1">
              <a:spcBef>
                <a:spcPts val="0"/>
              </a:spcBef>
              <a:spcAft>
                <a:spcPts val="0"/>
              </a:spcAft>
              <a:defRPr/>
            </a:pPr>
            <a:r>
              <a:rPr lang="en-US" kern="0" dirty="0">
                <a:solidFill>
                  <a:srgbClr val="0078D7"/>
                </a:solidFill>
                <a:latin typeface="Segoe UI Light" panose="020B0502040204020203" pitchFamily="34" charset="0"/>
                <a:cs typeface="Segoe UI Light" panose="020B0502040204020203" pitchFamily="34" charset="0"/>
              </a:rPr>
              <a:t>Docker Container</a:t>
            </a:r>
          </a:p>
          <a:p>
            <a:pPr defTabSz="896386" eaLnBrk="1" fontAlgn="auto" hangingPunct="1">
              <a:spcBef>
                <a:spcPts val="0"/>
              </a:spcBef>
              <a:spcAft>
                <a:spcPts val="0"/>
              </a:spcAft>
              <a:defRPr/>
            </a:pPr>
            <a:r>
              <a:rPr lang="en-US" kern="0" dirty="0">
                <a:solidFill>
                  <a:sysClr val="windowText" lastClr="000000"/>
                </a:solidFill>
                <a:latin typeface="Segoe UI Light" panose="020B0502040204020203" pitchFamily="34" charset="0"/>
                <a:cs typeface="Segoe UI Light" panose="020B0502040204020203" pitchFamily="34" charset="0"/>
              </a:rPr>
              <a:t>The standard unit in which the application service resides and executes</a:t>
            </a:r>
          </a:p>
        </p:txBody>
      </p:sp>
      <p:pic>
        <p:nvPicPr>
          <p:cNvPr id="18" name="Picture 17" descr="Engine.png">
            <a:extLst>
              <a:ext uri="{FF2B5EF4-FFF2-40B4-BE49-F238E27FC236}">
                <a16:creationId xmlns:a16="http://schemas.microsoft.com/office/drawing/2014/main" id="{73075508-B127-44C4-8A12-21822F3770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750" y="3170158"/>
            <a:ext cx="762000" cy="762000"/>
          </a:xfrm>
          <a:prstGeom prst="rect">
            <a:avLst/>
          </a:prstGeom>
        </p:spPr>
      </p:pic>
      <p:sp>
        <p:nvSpPr>
          <p:cNvPr id="19" name="Rectangle 18">
            <a:extLst>
              <a:ext uri="{FF2B5EF4-FFF2-40B4-BE49-F238E27FC236}">
                <a16:creationId xmlns:a16="http://schemas.microsoft.com/office/drawing/2014/main" id="{A9892794-5DEA-4FBB-9522-E9DFD213042F}"/>
              </a:ext>
            </a:extLst>
          </p:cNvPr>
          <p:cNvSpPr/>
          <p:nvPr/>
        </p:nvSpPr>
        <p:spPr>
          <a:xfrm>
            <a:off x="1316910" y="3028879"/>
            <a:ext cx="7219517" cy="923330"/>
          </a:xfrm>
          <a:prstGeom prst="rect">
            <a:avLst/>
          </a:prstGeom>
        </p:spPr>
        <p:txBody>
          <a:bodyPr wrap="square">
            <a:spAutoFit/>
          </a:bodyPr>
          <a:lstStyle/>
          <a:p>
            <a:pPr defTabSz="896386" eaLnBrk="1" fontAlgn="auto" hangingPunct="1">
              <a:spcBef>
                <a:spcPts val="0"/>
              </a:spcBef>
              <a:spcAft>
                <a:spcPts val="0"/>
              </a:spcAft>
              <a:defRPr/>
            </a:pPr>
            <a:r>
              <a:rPr lang="en-US" kern="0" dirty="0">
                <a:solidFill>
                  <a:srgbClr val="0078D7"/>
                </a:solidFill>
                <a:latin typeface="Segoe UI Light" panose="020B0502040204020203" pitchFamily="34" charset="0"/>
                <a:cs typeface="Segoe UI Light" panose="020B0502040204020203" pitchFamily="34" charset="0"/>
              </a:rPr>
              <a:t>Docker Engine </a:t>
            </a:r>
          </a:p>
          <a:p>
            <a:pPr defTabSz="896386" eaLnBrk="1" fontAlgn="auto" hangingPunct="1">
              <a:spcBef>
                <a:spcPts val="0"/>
              </a:spcBef>
              <a:spcAft>
                <a:spcPts val="0"/>
              </a:spcAft>
              <a:defRPr/>
            </a:pPr>
            <a:r>
              <a:rPr lang="en-US" kern="0" dirty="0">
                <a:solidFill>
                  <a:sysClr val="windowText" lastClr="000000"/>
                </a:solidFill>
                <a:latin typeface="Segoe UI Light" panose="020B0502040204020203" pitchFamily="34" charset="0"/>
                <a:cs typeface="Segoe UI Light" panose="020B0502040204020203" pitchFamily="34" charset="0"/>
              </a:rPr>
              <a:t>Creates, ships and runs Docker containers deployable on a physical or virtual, host locally, in a datacenter or cloud service provider</a:t>
            </a:r>
          </a:p>
        </p:txBody>
      </p:sp>
      <p:pic>
        <p:nvPicPr>
          <p:cNvPr id="20" name="Picture 19" descr="Registry.png">
            <a:extLst>
              <a:ext uri="{FF2B5EF4-FFF2-40B4-BE49-F238E27FC236}">
                <a16:creationId xmlns:a16="http://schemas.microsoft.com/office/drawing/2014/main" id="{46E47EE3-456C-4F31-B8CC-50F6098D25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292" y="4019550"/>
            <a:ext cx="762000" cy="762000"/>
          </a:xfrm>
          <a:prstGeom prst="rect">
            <a:avLst/>
          </a:prstGeom>
        </p:spPr>
      </p:pic>
      <p:sp>
        <p:nvSpPr>
          <p:cNvPr id="21" name="Rectangle 20">
            <a:extLst>
              <a:ext uri="{FF2B5EF4-FFF2-40B4-BE49-F238E27FC236}">
                <a16:creationId xmlns:a16="http://schemas.microsoft.com/office/drawing/2014/main" id="{757CA23A-15EC-4F59-8DE3-18899C941D5D}"/>
              </a:ext>
            </a:extLst>
          </p:cNvPr>
          <p:cNvSpPr/>
          <p:nvPr/>
        </p:nvSpPr>
        <p:spPr>
          <a:xfrm>
            <a:off x="1295400" y="4077384"/>
            <a:ext cx="7373667" cy="646331"/>
          </a:xfrm>
          <a:prstGeom prst="rect">
            <a:avLst/>
          </a:prstGeom>
        </p:spPr>
        <p:txBody>
          <a:bodyPr wrap="square">
            <a:spAutoFit/>
          </a:bodyPr>
          <a:lstStyle/>
          <a:p>
            <a:pPr defTabSz="896386" eaLnBrk="1" fontAlgn="auto" hangingPunct="1">
              <a:spcBef>
                <a:spcPts val="0"/>
              </a:spcBef>
              <a:spcAft>
                <a:spcPts val="0"/>
              </a:spcAft>
              <a:defRPr/>
            </a:pPr>
            <a:r>
              <a:rPr lang="en-US" kern="0" dirty="0">
                <a:solidFill>
                  <a:srgbClr val="0078D7"/>
                </a:solidFill>
                <a:latin typeface="Segoe UI Light" panose="020B0502040204020203" pitchFamily="34" charset="0"/>
                <a:cs typeface="Segoe UI Light" panose="020B0502040204020203" pitchFamily="34" charset="0"/>
              </a:rPr>
              <a:t>Registry Service</a:t>
            </a:r>
          </a:p>
          <a:p>
            <a:pPr defTabSz="896386" eaLnBrk="1" fontAlgn="auto" hangingPunct="1">
              <a:spcBef>
                <a:spcPts val="0"/>
              </a:spcBef>
              <a:spcAft>
                <a:spcPts val="0"/>
              </a:spcAft>
              <a:defRPr/>
            </a:pPr>
            <a:r>
              <a:rPr lang="en-US" kern="0" dirty="0">
                <a:solidFill>
                  <a:sysClr val="windowText" lastClr="000000"/>
                </a:solidFill>
                <a:latin typeface="Segoe UI Light" panose="020B0502040204020203" pitchFamily="34" charset="0"/>
                <a:cs typeface="Segoe UI Light" panose="020B0502040204020203" pitchFamily="34" charset="0"/>
              </a:rPr>
              <a:t>Cloud or server based storage and distribution service for your images</a:t>
            </a:r>
          </a:p>
        </p:txBody>
      </p:sp>
      <p:pic>
        <p:nvPicPr>
          <p:cNvPr id="22" name="Picture 21" descr="Engine.png">
            <a:extLst>
              <a:ext uri="{FF2B5EF4-FFF2-40B4-BE49-F238E27FC236}">
                <a16:creationId xmlns:a16="http://schemas.microsoft.com/office/drawing/2014/main" id="{52CA4EEE-5417-45BA-95AA-65CB23C3C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292" y="3103454"/>
            <a:ext cx="762000" cy="762000"/>
          </a:xfrm>
          <a:prstGeom prst="rect">
            <a:avLst/>
          </a:prstGeom>
        </p:spPr>
      </p:pic>
      <p:pic>
        <p:nvPicPr>
          <p:cNvPr id="23" name="Picture 22" descr="Registry.png">
            <a:extLst>
              <a:ext uri="{FF2B5EF4-FFF2-40B4-BE49-F238E27FC236}">
                <a16:creationId xmlns:a16="http://schemas.microsoft.com/office/drawing/2014/main" id="{DF03C577-C042-44F4-94B9-CCD59FE12C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834" y="4019550"/>
            <a:ext cx="762000" cy="762000"/>
          </a:xfrm>
          <a:prstGeom prst="rect">
            <a:avLst/>
          </a:prstGeom>
        </p:spPr>
      </p:pic>
      <p:sp>
        <p:nvSpPr>
          <p:cNvPr id="2" name="Title 1">
            <a:extLst>
              <a:ext uri="{FF2B5EF4-FFF2-40B4-BE49-F238E27FC236}">
                <a16:creationId xmlns:a16="http://schemas.microsoft.com/office/drawing/2014/main" id="{8A31E83F-B37B-43DD-8126-96457B0601C6}"/>
              </a:ext>
            </a:extLst>
          </p:cNvPr>
          <p:cNvSpPr>
            <a:spLocks noGrp="1"/>
          </p:cNvSpPr>
          <p:nvPr>
            <p:ph type="title"/>
          </p:nvPr>
        </p:nvSpPr>
        <p:spPr/>
        <p:txBody>
          <a:bodyPr/>
          <a:lstStyle/>
          <a:p>
            <a:r>
              <a:rPr lang="en-US" dirty="0"/>
              <a:t>Some Docker Vocabulary</a:t>
            </a:r>
          </a:p>
        </p:txBody>
      </p:sp>
    </p:spTree>
    <p:extLst>
      <p:ext uri="{BB962C8B-B14F-4D97-AF65-F5344CB8AC3E}">
        <p14:creationId xmlns:p14="http://schemas.microsoft.com/office/powerpoint/2010/main" val="211075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5A054E2-EB1B-4758-908C-DB239E806B06}"/>
              </a:ext>
            </a:extLst>
          </p:cNvPr>
          <p:cNvSpPr>
            <a:spLocks noGrp="1"/>
          </p:cNvSpPr>
          <p:nvPr>
            <p:ph type="body" idx="1"/>
          </p:nvPr>
        </p:nvSpPr>
        <p:spPr>
          <a:xfrm>
            <a:off x="685800" y="1352550"/>
            <a:ext cx="7772400" cy="1125140"/>
          </a:xfrm>
        </p:spPr>
        <p:txBody>
          <a:bodyPr>
            <a:normAutofit lnSpcReduction="10000"/>
          </a:bodyPr>
          <a:lstStyle/>
          <a:p>
            <a:r>
              <a:rPr lang="en-US" sz="3600" dirty="0"/>
              <a:t>HOL - Add Docker Support to Asp.net Core App</a:t>
            </a:r>
          </a:p>
        </p:txBody>
      </p:sp>
      <p:sp>
        <p:nvSpPr>
          <p:cNvPr id="4" name="Title 3">
            <a:extLst>
              <a:ext uri="{FF2B5EF4-FFF2-40B4-BE49-F238E27FC236}">
                <a16:creationId xmlns:a16="http://schemas.microsoft.com/office/drawing/2014/main" id="{966E2B46-737E-4729-84B0-80A42F6333A5}"/>
              </a:ext>
            </a:extLst>
          </p:cNvPr>
          <p:cNvSpPr>
            <a:spLocks noGrp="1"/>
          </p:cNvSpPr>
          <p:nvPr>
            <p:ph type="title"/>
          </p:nvPr>
        </p:nvSpPr>
        <p:spPr>
          <a:xfrm>
            <a:off x="685800" y="2544365"/>
            <a:ext cx="7772400" cy="571500"/>
          </a:xfrm>
        </p:spPr>
        <p:txBody>
          <a:bodyPr>
            <a:normAutofit fontScale="90000"/>
          </a:bodyPr>
          <a:lstStyle/>
          <a:p>
            <a:r>
              <a:rPr lang="en-US" sz="2700" dirty="0"/>
              <a:t>Creating an asp.net core </a:t>
            </a:r>
            <a:r>
              <a:rPr lang="en-US" sz="2700" dirty="0" err="1"/>
              <a:t>WebAPI</a:t>
            </a:r>
            <a:br>
              <a:rPr lang="en-US" sz="2700" dirty="0">
                <a:cs typeface="Calibri"/>
              </a:rPr>
            </a:br>
            <a:r>
              <a:rPr lang="en-US" sz="2700" dirty="0"/>
              <a:t>Running your asp.net core </a:t>
            </a:r>
            <a:r>
              <a:rPr lang="en-US" sz="2700" dirty="0" err="1"/>
              <a:t>WebAPI</a:t>
            </a:r>
            <a:r>
              <a:rPr lang="en-US" sz="2700" dirty="0"/>
              <a:t> in Docker</a:t>
            </a:r>
            <a:endParaRPr lang="en-US" sz="2700" dirty="0">
              <a:cs typeface="Calibri"/>
            </a:endParaRPr>
          </a:p>
          <a:p>
            <a:endParaRPr lang="en-US" dirty="0">
              <a:ea typeface="+mj-lt"/>
              <a:cs typeface="+mj-lt"/>
            </a:endParaRPr>
          </a:p>
          <a:p>
            <a:endParaRPr lang="en-US" dirty="0">
              <a:cs typeface="Calibri"/>
            </a:endParaRPr>
          </a:p>
        </p:txBody>
      </p:sp>
    </p:spTree>
    <p:extLst>
      <p:ext uri="{BB962C8B-B14F-4D97-AF65-F5344CB8AC3E}">
        <p14:creationId xmlns:p14="http://schemas.microsoft.com/office/powerpoint/2010/main" val="228111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749AB-EFE1-0146-9F36-3AC9DBF20362}"/>
              </a:ext>
            </a:extLst>
          </p:cNvPr>
          <p:cNvSpPr>
            <a:spLocks noGrp="1"/>
          </p:cNvSpPr>
          <p:nvPr>
            <p:ph type="ctrTitle"/>
          </p:nvPr>
        </p:nvSpPr>
        <p:spPr/>
        <p:txBody>
          <a:bodyPr/>
          <a:lstStyle/>
          <a:p>
            <a:r>
              <a:rPr lang="en-US" dirty="0"/>
              <a:t>Container Registries</a:t>
            </a:r>
          </a:p>
        </p:txBody>
      </p:sp>
      <p:sp>
        <p:nvSpPr>
          <p:cNvPr id="5" name="Subtitle 4">
            <a:extLst>
              <a:ext uri="{FF2B5EF4-FFF2-40B4-BE49-F238E27FC236}">
                <a16:creationId xmlns:a16="http://schemas.microsoft.com/office/drawing/2014/main" id="{5F8D1315-47CE-8944-8312-5C1B56475BBF}"/>
              </a:ext>
            </a:extLst>
          </p:cNvPr>
          <p:cNvSpPr>
            <a:spLocks noGrp="1"/>
          </p:cNvSpPr>
          <p:nvPr>
            <p:ph type="subTitle" idx="1"/>
          </p:nvPr>
        </p:nvSpPr>
        <p:spPr/>
        <p:txBody>
          <a:bodyPr/>
          <a:lstStyle/>
          <a:p>
            <a:r>
              <a:rPr lang="en-US" dirty="0"/>
              <a:t>Where do I put my images?</a:t>
            </a:r>
          </a:p>
        </p:txBody>
      </p:sp>
    </p:spTree>
    <p:extLst>
      <p:ext uri="{BB962C8B-B14F-4D97-AF65-F5344CB8AC3E}">
        <p14:creationId xmlns:p14="http://schemas.microsoft.com/office/powerpoint/2010/main" val="405175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CF59-04C0-44B8-888C-95C4E3B1209C}"/>
              </a:ext>
            </a:extLst>
          </p:cNvPr>
          <p:cNvSpPr>
            <a:spLocks noGrp="1"/>
          </p:cNvSpPr>
          <p:nvPr>
            <p:ph type="title"/>
          </p:nvPr>
        </p:nvSpPr>
        <p:spPr/>
        <p:txBody>
          <a:bodyPr/>
          <a:lstStyle/>
          <a:p>
            <a:r>
              <a:rPr lang="en-US" dirty="0">
                <a:cs typeface="Calibri"/>
              </a:rPr>
              <a:t>Docker Hub</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424185F0-6C79-48DB-BE93-6AD2FA09601C}"/>
              </a:ext>
            </a:extLst>
          </p:cNvPr>
          <p:cNvPicPr>
            <a:picLocks noGrp="1" noChangeAspect="1"/>
          </p:cNvPicPr>
          <p:nvPr>
            <p:ph idx="1"/>
          </p:nvPr>
        </p:nvPicPr>
        <p:blipFill>
          <a:blip r:embed="rId2"/>
          <a:stretch>
            <a:fillRect/>
          </a:stretch>
        </p:blipFill>
        <p:spPr>
          <a:xfrm>
            <a:off x="4651848" y="1332179"/>
            <a:ext cx="4460776" cy="2378376"/>
          </a:xfrm>
          <a:prstGeom prst="rect">
            <a:avLst/>
          </a:prstGeom>
        </p:spPr>
      </p:pic>
      <p:sp>
        <p:nvSpPr>
          <p:cNvPr id="6" name="TextBox 5">
            <a:extLst>
              <a:ext uri="{FF2B5EF4-FFF2-40B4-BE49-F238E27FC236}">
                <a16:creationId xmlns:a16="http://schemas.microsoft.com/office/drawing/2014/main" id="{F0C0644E-E4DE-496B-B319-25FA77042B62}"/>
              </a:ext>
            </a:extLst>
          </p:cNvPr>
          <p:cNvSpPr txBox="1"/>
          <p:nvPr/>
        </p:nvSpPr>
        <p:spPr>
          <a:xfrm>
            <a:off x="152400" y="1459538"/>
            <a:ext cx="4460776" cy="212365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200" dirty="0">
                <a:solidFill>
                  <a:srgbClr val="0090C8"/>
                </a:solidFill>
                <a:latin typeface="Open Sans"/>
                <a:hlinkClick r:id="rId3"/>
              </a:rPr>
              <a:t>Image Repositories</a:t>
            </a:r>
            <a:r>
              <a:rPr lang="en-US" sz="1200" dirty="0">
                <a:solidFill>
                  <a:srgbClr val="33444C"/>
                </a:solidFill>
                <a:latin typeface="Open Sans"/>
              </a:rPr>
              <a:t>: Find and pull images from community and official libraries, and manage, push to, and pull from private image libraries to which you have access.</a:t>
            </a:r>
          </a:p>
          <a:p>
            <a:pPr>
              <a:buChar char="•"/>
            </a:pPr>
            <a:r>
              <a:rPr lang="en-US" sz="1200" dirty="0">
                <a:solidFill>
                  <a:srgbClr val="0090C8"/>
                </a:solidFill>
                <a:latin typeface="Open Sans"/>
                <a:hlinkClick r:id="rId4"/>
              </a:rPr>
              <a:t>Automated Builds</a:t>
            </a:r>
            <a:r>
              <a:rPr lang="en-US" sz="1200" dirty="0">
                <a:solidFill>
                  <a:srgbClr val="33444C"/>
                </a:solidFill>
                <a:latin typeface="Open Sans"/>
              </a:rPr>
              <a:t>: Automatically create new images when you make changes to a source code repository.</a:t>
            </a:r>
          </a:p>
          <a:p>
            <a:pPr>
              <a:buChar char="•"/>
            </a:pPr>
            <a:r>
              <a:rPr lang="en-US" sz="1200" dirty="0">
                <a:solidFill>
                  <a:srgbClr val="0090C8"/>
                </a:solidFill>
                <a:latin typeface="Open Sans"/>
                <a:hlinkClick r:id="rId5"/>
              </a:rPr>
              <a:t>Webhooks</a:t>
            </a:r>
            <a:r>
              <a:rPr lang="en-US" sz="1200" dirty="0">
                <a:solidFill>
                  <a:srgbClr val="33444C"/>
                </a:solidFill>
                <a:latin typeface="Open Sans"/>
              </a:rPr>
              <a:t>: A feature of Automated Builds, Webhooks let you trigger actions after a successful push to a repository.</a:t>
            </a:r>
          </a:p>
          <a:p>
            <a:pPr>
              <a:buChar char="•"/>
            </a:pPr>
            <a:r>
              <a:rPr lang="en-US" sz="1200" dirty="0">
                <a:solidFill>
                  <a:srgbClr val="0090C8"/>
                </a:solidFill>
                <a:latin typeface="Open Sans"/>
                <a:hlinkClick r:id="rId6"/>
              </a:rPr>
              <a:t>Organizations</a:t>
            </a:r>
            <a:r>
              <a:rPr lang="en-US" sz="1200" dirty="0">
                <a:solidFill>
                  <a:srgbClr val="33444C"/>
                </a:solidFill>
                <a:latin typeface="Open Sans"/>
              </a:rPr>
              <a:t>: Create work groups to manage access to image repositories.</a:t>
            </a:r>
          </a:p>
          <a:p>
            <a:pPr>
              <a:buChar char="•"/>
            </a:pPr>
            <a:r>
              <a:rPr lang="en-US" sz="1200" dirty="0">
                <a:solidFill>
                  <a:srgbClr val="33444C"/>
                </a:solidFill>
                <a:latin typeface="Open Sans"/>
              </a:rPr>
              <a:t>GitHub and Bitbucket Integration: Add the Hub and your Docker Images to your current workflows.</a:t>
            </a:r>
          </a:p>
        </p:txBody>
      </p:sp>
    </p:spTree>
    <p:extLst>
      <p:ext uri="{BB962C8B-B14F-4D97-AF65-F5344CB8AC3E}">
        <p14:creationId xmlns:p14="http://schemas.microsoft.com/office/powerpoint/2010/main" val="52117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A44769-5446-49EF-8D92-07DA14E071C0}"/>
              </a:ext>
            </a:extLst>
          </p:cNvPr>
          <p:cNvSpPr>
            <a:spLocks noGrp="1"/>
          </p:cNvSpPr>
          <p:nvPr>
            <p:ph type="title"/>
          </p:nvPr>
        </p:nvSpPr>
        <p:spPr/>
        <p:txBody>
          <a:bodyPr/>
          <a:lstStyle/>
          <a:p>
            <a:r>
              <a:rPr lang="en-GB"/>
              <a:t>Azure Container Registry</a:t>
            </a:r>
            <a:endParaRPr lang="en-US" dirty="0"/>
          </a:p>
        </p:txBody>
      </p:sp>
      <p:sp>
        <p:nvSpPr>
          <p:cNvPr id="5" name="Content Placeholder 4">
            <a:extLst>
              <a:ext uri="{FF2B5EF4-FFF2-40B4-BE49-F238E27FC236}">
                <a16:creationId xmlns:a16="http://schemas.microsoft.com/office/drawing/2014/main" id="{6F635091-0A0D-445D-A099-CCD4CA365812}"/>
              </a:ext>
            </a:extLst>
          </p:cNvPr>
          <p:cNvSpPr>
            <a:spLocks noGrp="1"/>
          </p:cNvSpPr>
          <p:nvPr>
            <p:ph idx="1"/>
          </p:nvPr>
        </p:nvSpPr>
        <p:spPr>
          <a:xfrm>
            <a:off x="457200" y="1200150"/>
            <a:ext cx="5638800" cy="3394075"/>
          </a:xfrm>
        </p:spPr>
        <p:txBody>
          <a:bodyPr>
            <a:normAutofit fontScale="85000" lnSpcReduction="20000"/>
          </a:bodyPr>
          <a:lstStyle/>
          <a:p>
            <a:pPr lvl="0"/>
            <a:r>
              <a:rPr lang="en-GB" dirty="0"/>
              <a:t>Private Docker Registry on Azure</a:t>
            </a:r>
          </a:p>
          <a:p>
            <a:pPr lvl="0"/>
            <a:r>
              <a:rPr lang="en-GB" dirty="0"/>
              <a:t>Authentication with Azure Active Directory</a:t>
            </a:r>
          </a:p>
          <a:p>
            <a:pPr lvl="0"/>
            <a:r>
              <a:rPr lang="en-GB" dirty="0"/>
              <a:t>Webhook integration</a:t>
            </a:r>
          </a:p>
          <a:p>
            <a:pPr lvl="1"/>
            <a:r>
              <a:rPr lang="en-GB" dirty="0"/>
              <a:t>Trigger events on image push (update) or delete</a:t>
            </a:r>
          </a:p>
          <a:p>
            <a:pPr lvl="0"/>
            <a:r>
              <a:rPr lang="en-GB" dirty="0"/>
              <a:t>Charged per day dependant on plan</a:t>
            </a:r>
          </a:p>
          <a:p>
            <a:pPr lvl="0"/>
            <a:r>
              <a:rPr lang="en-GB" dirty="0"/>
              <a:t>Geo-replication in preview on premium SKU</a:t>
            </a:r>
            <a:endParaRPr lang="en-US" dirty="0"/>
          </a:p>
        </p:txBody>
      </p:sp>
      <p:pic>
        <p:nvPicPr>
          <p:cNvPr id="10" name="Picture 9">
            <a:extLst>
              <a:ext uri="{FF2B5EF4-FFF2-40B4-BE49-F238E27FC236}">
                <a16:creationId xmlns:a16="http://schemas.microsoft.com/office/drawing/2014/main" id="{8605F3F2-FD47-419A-AC8E-CCA8FD8EFD44}"/>
              </a:ext>
            </a:extLst>
          </p:cNvPr>
          <p:cNvPicPr>
            <a:picLocks noChangeAspect="1"/>
          </p:cNvPicPr>
          <p:nvPr/>
        </p:nvPicPr>
        <p:blipFill>
          <a:blip r:embed="rId2"/>
          <a:stretch>
            <a:fillRect/>
          </a:stretch>
        </p:blipFill>
        <p:spPr>
          <a:xfrm>
            <a:off x="6019800" y="1681657"/>
            <a:ext cx="2572735" cy="1780186"/>
          </a:xfrm>
          <a:prstGeom prst="rect">
            <a:avLst/>
          </a:prstGeom>
        </p:spPr>
      </p:pic>
    </p:spTree>
    <p:extLst>
      <p:ext uri="{BB962C8B-B14F-4D97-AF65-F5344CB8AC3E}">
        <p14:creationId xmlns:p14="http://schemas.microsoft.com/office/powerpoint/2010/main" val="208686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5A054E2-EB1B-4758-908C-DB239E806B06}"/>
              </a:ext>
            </a:extLst>
          </p:cNvPr>
          <p:cNvSpPr>
            <a:spLocks noGrp="1"/>
          </p:cNvSpPr>
          <p:nvPr>
            <p:ph type="body" idx="1"/>
          </p:nvPr>
        </p:nvSpPr>
        <p:spPr>
          <a:xfrm>
            <a:off x="685800" y="1352550"/>
            <a:ext cx="7772400" cy="1125140"/>
          </a:xfrm>
        </p:spPr>
        <p:txBody>
          <a:bodyPr>
            <a:normAutofit/>
          </a:bodyPr>
          <a:lstStyle/>
          <a:p>
            <a:r>
              <a:rPr lang="en-US" sz="3600" dirty="0"/>
              <a:t>HOL - Push Container to Registries</a:t>
            </a:r>
          </a:p>
        </p:txBody>
      </p:sp>
      <p:sp>
        <p:nvSpPr>
          <p:cNvPr id="4" name="Title 3">
            <a:extLst>
              <a:ext uri="{FF2B5EF4-FFF2-40B4-BE49-F238E27FC236}">
                <a16:creationId xmlns:a16="http://schemas.microsoft.com/office/drawing/2014/main" id="{966E2B46-737E-4729-84B0-80A42F6333A5}"/>
              </a:ext>
            </a:extLst>
          </p:cNvPr>
          <p:cNvSpPr>
            <a:spLocks noGrp="1"/>
          </p:cNvSpPr>
          <p:nvPr>
            <p:ph type="title"/>
          </p:nvPr>
        </p:nvSpPr>
        <p:spPr>
          <a:xfrm>
            <a:off x="685800" y="2544365"/>
            <a:ext cx="7772400" cy="571500"/>
          </a:xfrm>
        </p:spPr>
        <p:txBody>
          <a:bodyPr vert="horz" lIns="91440" tIns="45720" rIns="91440" bIns="45720" rtlCol="0" anchor="t">
            <a:noAutofit/>
          </a:bodyPr>
          <a:lstStyle/>
          <a:p>
            <a:r>
              <a:rPr lang="en-US" sz="2800" dirty="0"/>
              <a:t>Uploading to </a:t>
            </a:r>
            <a:r>
              <a:rPr lang="en-US" sz="2800" dirty="0" err="1"/>
              <a:t>DockerHub</a:t>
            </a:r>
            <a:endParaRPr lang="en-US" sz="2800" dirty="0">
              <a:cs typeface="Calibri"/>
            </a:endParaRPr>
          </a:p>
          <a:p>
            <a:r>
              <a:rPr lang="en-US" sz="2800" dirty="0"/>
              <a:t>Uploading your container to ACR (Azure Container Registry)</a:t>
            </a:r>
            <a:endParaRPr lang="en-US" sz="2800" dirty="0">
              <a:cs typeface="Calibri"/>
            </a:endParaRPr>
          </a:p>
          <a:p>
            <a:endParaRPr lang="en-US" dirty="0">
              <a:cs typeface="Calibri"/>
            </a:endParaRPr>
          </a:p>
        </p:txBody>
      </p:sp>
    </p:spTree>
    <p:extLst>
      <p:ext uri="{BB962C8B-B14F-4D97-AF65-F5344CB8AC3E}">
        <p14:creationId xmlns:p14="http://schemas.microsoft.com/office/powerpoint/2010/main" val="4240898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749AB-EFE1-0146-9F36-3AC9DBF20362}"/>
              </a:ext>
            </a:extLst>
          </p:cNvPr>
          <p:cNvSpPr>
            <a:spLocks noGrp="1"/>
          </p:cNvSpPr>
          <p:nvPr>
            <p:ph type="ctrTitle"/>
          </p:nvPr>
        </p:nvSpPr>
        <p:spPr/>
        <p:txBody>
          <a:bodyPr/>
          <a:lstStyle/>
          <a:p>
            <a:r>
              <a:rPr lang="en-US" dirty="0"/>
              <a:t>Hosting containers</a:t>
            </a:r>
          </a:p>
        </p:txBody>
      </p:sp>
      <p:sp>
        <p:nvSpPr>
          <p:cNvPr id="5" name="Subtitle 4">
            <a:extLst>
              <a:ext uri="{FF2B5EF4-FFF2-40B4-BE49-F238E27FC236}">
                <a16:creationId xmlns:a16="http://schemas.microsoft.com/office/drawing/2014/main" id="{5F8D1315-47CE-8944-8312-5C1B56475BBF}"/>
              </a:ext>
            </a:extLst>
          </p:cNvPr>
          <p:cNvSpPr>
            <a:spLocks noGrp="1"/>
          </p:cNvSpPr>
          <p:nvPr>
            <p:ph type="subTitle" idx="1"/>
          </p:nvPr>
        </p:nvSpPr>
        <p:spPr/>
        <p:txBody>
          <a:bodyPr/>
          <a:lstStyle/>
          <a:p>
            <a:r>
              <a:rPr lang="en-US" dirty="0"/>
              <a:t>Where do I put my containers</a:t>
            </a:r>
          </a:p>
        </p:txBody>
      </p:sp>
    </p:spTree>
    <p:extLst>
      <p:ext uri="{BB962C8B-B14F-4D97-AF65-F5344CB8AC3E}">
        <p14:creationId xmlns:p14="http://schemas.microsoft.com/office/powerpoint/2010/main" val="64458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FB87-0F6D-B94D-8C64-8A15992FE484}"/>
              </a:ext>
            </a:extLst>
          </p:cNvPr>
          <p:cNvSpPr>
            <a:spLocks noGrp="1"/>
          </p:cNvSpPr>
          <p:nvPr>
            <p:ph type="title"/>
          </p:nvPr>
        </p:nvSpPr>
        <p:spPr/>
        <p:txBody>
          <a:bodyPr/>
          <a:lstStyle/>
          <a:p>
            <a:r>
              <a:rPr lang="en-US" dirty="0"/>
              <a:t>ACI Features</a:t>
            </a:r>
          </a:p>
        </p:txBody>
      </p:sp>
      <p:sp>
        <p:nvSpPr>
          <p:cNvPr id="3" name="Content Placeholder 2">
            <a:extLst>
              <a:ext uri="{FF2B5EF4-FFF2-40B4-BE49-F238E27FC236}">
                <a16:creationId xmlns:a16="http://schemas.microsoft.com/office/drawing/2014/main" id="{940C6DC3-D7AD-8F43-BE98-BB6EC894D8DF}"/>
              </a:ext>
            </a:extLst>
          </p:cNvPr>
          <p:cNvSpPr>
            <a:spLocks noGrp="1"/>
          </p:cNvSpPr>
          <p:nvPr>
            <p:ph idx="1"/>
          </p:nvPr>
        </p:nvSpPr>
        <p:spPr/>
        <p:txBody>
          <a:bodyPr>
            <a:normAutofit fontScale="47500" lnSpcReduction="20000"/>
          </a:bodyPr>
          <a:lstStyle/>
          <a:p>
            <a:r>
              <a:rPr lang="en-US" dirty="0"/>
              <a:t>Create and manage easily</a:t>
            </a:r>
          </a:p>
          <a:p>
            <a:pPr lvl="1"/>
            <a:r>
              <a:rPr lang="en-US" dirty="0"/>
              <a:t>CLI, SDK, ARM</a:t>
            </a:r>
          </a:p>
          <a:p>
            <a:r>
              <a:rPr lang="en-US" dirty="0"/>
              <a:t>Fast Startup times</a:t>
            </a:r>
          </a:p>
          <a:p>
            <a:r>
              <a:rPr lang="en-US" dirty="0"/>
              <a:t>Per Second Billing </a:t>
            </a:r>
          </a:p>
          <a:p>
            <a:pPr lvl="1"/>
            <a:r>
              <a:rPr lang="en-GB" dirty="0">
                <a:hlinkClick r:id="rId2"/>
              </a:rPr>
              <a:t>https://azure.microsoft.com/en-us/pricing/calculator/?service=kubernetes-service</a:t>
            </a:r>
            <a:endParaRPr lang="en-US" dirty="0"/>
          </a:p>
          <a:p>
            <a:r>
              <a:rPr lang="en-US" dirty="0"/>
              <a:t>Easily Network</a:t>
            </a:r>
          </a:p>
          <a:p>
            <a:pPr lvl="1"/>
            <a:r>
              <a:rPr lang="en-US" dirty="0"/>
              <a:t>Public IP addresses</a:t>
            </a:r>
          </a:p>
          <a:p>
            <a:pPr lvl="1"/>
            <a:r>
              <a:rPr lang="en-US" dirty="0"/>
              <a:t>DNS Names</a:t>
            </a:r>
          </a:p>
          <a:p>
            <a:pPr lvl="1"/>
            <a:r>
              <a:rPr lang="en-US" dirty="0"/>
              <a:t>ports</a:t>
            </a:r>
          </a:p>
          <a:p>
            <a:r>
              <a:rPr lang="en-US" dirty="0"/>
              <a:t>Easily Mount Volumes – Persistent Storage</a:t>
            </a:r>
          </a:p>
          <a:p>
            <a:pPr lvl="1"/>
            <a:r>
              <a:rPr lang="en-US" dirty="0"/>
              <a:t>Secrets, repositories</a:t>
            </a:r>
          </a:p>
          <a:p>
            <a:pPr lvl="1"/>
            <a:r>
              <a:rPr lang="en-US" dirty="0"/>
              <a:t>File shares</a:t>
            </a:r>
          </a:p>
          <a:p>
            <a:r>
              <a:rPr lang="en-US" dirty="0"/>
              <a:t>Container Co-Scheduled groups</a:t>
            </a:r>
          </a:p>
          <a:p>
            <a:pPr lvl="1"/>
            <a:r>
              <a:rPr lang="en-US" dirty="0"/>
              <a:t>More that one containers</a:t>
            </a:r>
          </a:p>
          <a:p>
            <a:pPr lvl="1"/>
            <a:r>
              <a:rPr lang="en-US" dirty="0"/>
              <a:t>Share resources (host machine, local storage) to create sidecar logging </a:t>
            </a:r>
            <a:r>
              <a:rPr lang="en-US" dirty="0" err="1"/>
              <a:t>etc</a:t>
            </a:r>
            <a:endParaRPr lang="en-US" dirty="0"/>
          </a:p>
        </p:txBody>
      </p:sp>
      <p:pic>
        <p:nvPicPr>
          <p:cNvPr id="7" name="Picture 6">
            <a:extLst>
              <a:ext uri="{FF2B5EF4-FFF2-40B4-BE49-F238E27FC236}">
                <a16:creationId xmlns:a16="http://schemas.microsoft.com/office/drawing/2014/main" id="{34A253DE-EE60-2148-9EE5-33322B3DD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038350"/>
            <a:ext cx="4358898" cy="2286000"/>
          </a:xfrm>
          <a:prstGeom prst="rect">
            <a:avLst/>
          </a:prstGeom>
        </p:spPr>
      </p:pic>
    </p:spTree>
    <p:extLst>
      <p:ext uri="{BB962C8B-B14F-4D97-AF65-F5344CB8AC3E}">
        <p14:creationId xmlns:p14="http://schemas.microsoft.com/office/powerpoint/2010/main" val="10538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0C21-8447-47A6-8130-DFBE04AB569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CF4D9FD-17CF-4C62-9F29-C0C9476759B6}"/>
              </a:ext>
            </a:extLst>
          </p:cNvPr>
          <p:cNvSpPr>
            <a:spLocks noGrp="1"/>
          </p:cNvSpPr>
          <p:nvPr>
            <p:ph idx="1"/>
          </p:nvPr>
        </p:nvSpPr>
        <p:spPr/>
        <p:txBody>
          <a:bodyPr vert="horz" lIns="91440" tIns="45720" rIns="91440" bIns="45720" rtlCol="0" anchor="t">
            <a:normAutofit fontScale="55000" lnSpcReduction="20000"/>
          </a:bodyPr>
          <a:lstStyle/>
          <a:p>
            <a:pPr marL="0" indent="0">
              <a:buNone/>
            </a:pPr>
            <a:r>
              <a:rPr lang="en-US" dirty="0"/>
              <a:t>Today's workshop</a:t>
            </a:r>
          </a:p>
          <a:p>
            <a:pPr marL="457200" indent="-457200"/>
            <a:r>
              <a:rPr lang="en-US" dirty="0"/>
              <a:t>Introduction to containers</a:t>
            </a:r>
            <a:endParaRPr lang="en-US" dirty="0">
              <a:cs typeface="Calibri"/>
            </a:endParaRPr>
          </a:p>
          <a:p>
            <a:pPr marL="457200" indent="-457200"/>
            <a:r>
              <a:rPr lang="en-US" dirty="0"/>
              <a:t>Build an ASP.NET Core </a:t>
            </a:r>
            <a:r>
              <a:rPr lang="en-US" dirty="0" err="1">
                <a:cs typeface="Calibri"/>
              </a:rPr>
              <a:t>WebAPI</a:t>
            </a:r>
            <a:endParaRPr lang="en-US" dirty="0">
              <a:cs typeface="Calibri"/>
            </a:endParaRPr>
          </a:p>
          <a:p>
            <a:pPr marL="457200" indent="-457200"/>
            <a:r>
              <a:rPr lang="en-US" dirty="0">
                <a:cs typeface="Calibri"/>
              </a:rPr>
              <a:t>Put your </a:t>
            </a:r>
            <a:r>
              <a:rPr lang="en-US" dirty="0" err="1">
                <a:cs typeface="Calibri"/>
              </a:rPr>
              <a:t>WebAPI</a:t>
            </a:r>
            <a:r>
              <a:rPr lang="en-US" dirty="0">
                <a:cs typeface="Calibri"/>
              </a:rPr>
              <a:t> in a Docker Container</a:t>
            </a:r>
          </a:p>
          <a:p>
            <a:pPr marL="457200" indent="-457200"/>
            <a:r>
              <a:rPr lang="en-US" dirty="0">
                <a:cs typeface="Calibri"/>
              </a:rPr>
              <a:t>Run the container locally</a:t>
            </a:r>
          </a:p>
          <a:p>
            <a:pPr marL="457200" indent="-457200"/>
            <a:r>
              <a:rPr lang="en-US" dirty="0">
                <a:cs typeface="Calibri"/>
              </a:rPr>
              <a:t>Publish the container to Docker Hub</a:t>
            </a:r>
          </a:p>
          <a:p>
            <a:pPr marL="457200" indent="-457200"/>
            <a:r>
              <a:rPr lang="en-US" dirty="0">
                <a:cs typeface="Calibri"/>
              </a:rPr>
              <a:t>Publish the container to ACR (Azure Container Registry)</a:t>
            </a:r>
          </a:p>
          <a:p>
            <a:pPr marL="457200" indent="-457200"/>
            <a:r>
              <a:rPr lang="en-US" dirty="0">
                <a:cs typeface="Calibri"/>
              </a:rPr>
              <a:t>Deploy the container using a web app in azure</a:t>
            </a:r>
          </a:p>
          <a:p>
            <a:pPr marL="457200" indent="-457200"/>
            <a:r>
              <a:rPr lang="en-US" dirty="0">
                <a:cs typeface="Calibri"/>
              </a:rPr>
              <a:t>Set up Continuous Deployment for your container in a Web App</a:t>
            </a:r>
          </a:p>
          <a:p>
            <a:pPr marL="457200" indent="-457200"/>
            <a:r>
              <a:rPr lang="en-US" dirty="0">
                <a:cs typeface="Calibri"/>
              </a:rPr>
              <a:t>Run the container in Azure using ACI (Azure Container Service)</a:t>
            </a:r>
          </a:p>
          <a:p>
            <a:pPr marL="457200" indent="-457200"/>
            <a:r>
              <a:rPr lang="en-US" dirty="0">
                <a:cs typeface="Calibri"/>
              </a:rPr>
              <a:t>Run the container as part of a cluster using AKS ( Azure Kubernetes Service)</a:t>
            </a:r>
          </a:p>
          <a:p>
            <a:pPr marL="457200" indent="-457200"/>
            <a:r>
              <a:rPr lang="en-US" dirty="0">
                <a:cs typeface="Calibri"/>
              </a:rPr>
              <a:t>We will be pulling together a mixture of hands on labs and presentations </a:t>
            </a:r>
          </a:p>
          <a:p>
            <a:endParaRPr lang="en-US" dirty="0"/>
          </a:p>
        </p:txBody>
      </p:sp>
    </p:spTree>
    <p:extLst>
      <p:ext uri="{BB962C8B-B14F-4D97-AF65-F5344CB8AC3E}">
        <p14:creationId xmlns:p14="http://schemas.microsoft.com/office/powerpoint/2010/main" val="3357864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8ED4-F9F7-2347-BC65-E3549D385AA9}"/>
              </a:ext>
            </a:extLst>
          </p:cNvPr>
          <p:cNvSpPr>
            <a:spLocks noGrp="1"/>
          </p:cNvSpPr>
          <p:nvPr>
            <p:ph type="title"/>
          </p:nvPr>
        </p:nvSpPr>
        <p:spPr/>
        <p:txBody>
          <a:bodyPr/>
          <a:lstStyle/>
          <a:p>
            <a:r>
              <a:rPr lang="en-US" dirty="0"/>
              <a:t>ACI Use Case</a:t>
            </a:r>
          </a:p>
        </p:txBody>
      </p:sp>
      <p:sp>
        <p:nvSpPr>
          <p:cNvPr id="3" name="Content Placeholder 2">
            <a:extLst>
              <a:ext uri="{FF2B5EF4-FFF2-40B4-BE49-F238E27FC236}">
                <a16:creationId xmlns:a16="http://schemas.microsoft.com/office/drawing/2014/main" id="{FD47F7B1-64F3-E342-B10A-F7851EC25486}"/>
              </a:ext>
            </a:extLst>
          </p:cNvPr>
          <p:cNvSpPr>
            <a:spLocks noGrp="1"/>
          </p:cNvSpPr>
          <p:nvPr>
            <p:ph idx="1"/>
          </p:nvPr>
        </p:nvSpPr>
        <p:spPr/>
        <p:txBody>
          <a:bodyPr>
            <a:normAutofit/>
          </a:bodyPr>
          <a:lstStyle/>
          <a:p>
            <a:pPr>
              <a:buFont typeface="Wingdings" pitchFamily="2" charset="2"/>
              <a:buChar char="ü"/>
            </a:pPr>
            <a:r>
              <a:rPr lang="en-US" dirty="0"/>
              <a:t>Easy to Experiment</a:t>
            </a:r>
            <a:br>
              <a:rPr lang="en-US" dirty="0"/>
            </a:br>
            <a:r>
              <a:rPr lang="en-US" sz="1800" i="1" dirty="0"/>
              <a:t>try out something new</a:t>
            </a:r>
          </a:p>
          <a:p>
            <a:pPr>
              <a:buFont typeface="Wingdings" pitchFamily="2" charset="2"/>
              <a:buChar char="ü"/>
            </a:pPr>
            <a:r>
              <a:rPr lang="en-US" dirty="0"/>
              <a:t>CI Build agents</a:t>
            </a:r>
          </a:p>
          <a:p>
            <a:pPr>
              <a:buFont typeface="Wingdings" pitchFamily="2" charset="2"/>
              <a:buChar char="ü"/>
            </a:pPr>
            <a:r>
              <a:rPr lang="en-US" dirty="0"/>
              <a:t>Batch Jobs</a:t>
            </a:r>
            <a:br>
              <a:rPr lang="en-US" dirty="0"/>
            </a:br>
            <a:r>
              <a:rPr lang="en-US" sz="1600" i="1" dirty="0"/>
              <a:t>run just a bit at night</a:t>
            </a:r>
          </a:p>
          <a:p>
            <a:pPr marL="0" indent="0">
              <a:buNone/>
            </a:pPr>
            <a:r>
              <a:rPr lang="en-US" dirty="0"/>
              <a:t>    Permanently running container</a:t>
            </a:r>
            <a:br>
              <a:rPr lang="en-US" dirty="0"/>
            </a:br>
            <a:r>
              <a:rPr lang="en-US" sz="1600" dirty="0"/>
              <a:t>         </a:t>
            </a:r>
            <a:r>
              <a:rPr lang="en-US" sz="1800" i="1" dirty="0"/>
              <a:t>anything with state</a:t>
            </a:r>
            <a:endParaRPr lang="en-US" i="1" dirty="0"/>
          </a:p>
        </p:txBody>
      </p:sp>
      <p:pic>
        <p:nvPicPr>
          <p:cNvPr id="7" name="Picture 6">
            <a:extLst>
              <a:ext uri="{FF2B5EF4-FFF2-40B4-BE49-F238E27FC236}">
                <a16:creationId xmlns:a16="http://schemas.microsoft.com/office/drawing/2014/main" id="{52FE708D-8A72-2042-BF60-E035FA1E3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53" y="3486150"/>
            <a:ext cx="482600" cy="621348"/>
          </a:xfrm>
          <a:prstGeom prst="rect">
            <a:avLst/>
          </a:prstGeom>
        </p:spPr>
      </p:pic>
      <p:pic>
        <p:nvPicPr>
          <p:cNvPr id="8" name="Picture 7">
            <a:extLst>
              <a:ext uri="{FF2B5EF4-FFF2-40B4-BE49-F238E27FC236}">
                <a16:creationId xmlns:a16="http://schemas.microsoft.com/office/drawing/2014/main" id="{334C70C8-45E8-8B4C-8E61-59BAF1832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63625"/>
            <a:ext cx="4358898" cy="2286000"/>
          </a:xfrm>
          <a:prstGeom prst="rect">
            <a:avLst/>
          </a:prstGeom>
        </p:spPr>
      </p:pic>
    </p:spTree>
    <p:extLst>
      <p:ext uri="{BB962C8B-B14F-4D97-AF65-F5344CB8AC3E}">
        <p14:creationId xmlns:p14="http://schemas.microsoft.com/office/powerpoint/2010/main" val="284658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5A054E2-EB1B-4758-908C-DB239E806B06}"/>
              </a:ext>
            </a:extLst>
          </p:cNvPr>
          <p:cNvSpPr>
            <a:spLocks noGrp="1"/>
          </p:cNvSpPr>
          <p:nvPr>
            <p:ph type="body" idx="1"/>
          </p:nvPr>
        </p:nvSpPr>
        <p:spPr>
          <a:xfrm>
            <a:off x="685800" y="1352550"/>
            <a:ext cx="7772400" cy="1125140"/>
          </a:xfrm>
        </p:spPr>
        <p:txBody>
          <a:bodyPr/>
          <a:lstStyle/>
          <a:p>
            <a:r>
              <a:rPr lang="en-US" sz="3600" dirty="0"/>
              <a:t>HOL - ACI (Azure Container Instance)</a:t>
            </a:r>
          </a:p>
        </p:txBody>
      </p:sp>
      <p:sp>
        <p:nvSpPr>
          <p:cNvPr id="4" name="Title 3">
            <a:extLst>
              <a:ext uri="{FF2B5EF4-FFF2-40B4-BE49-F238E27FC236}">
                <a16:creationId xmlns:a16="http://schemas.microsoft.com/office/drawing/2014/main" id="{966E2B46-737E-4729-84B0-80A42F6333A5}"/>
              </a:ext>
            </a:extLst>
          </p:cNvPr>
          <p:cNvSpPr>
            <a:spLocks noGrp="1"/>
          </p:cNvSpPr>
          <p:nvPr>
            <p:ph type="title"/>
          </p:nvPr>
        </p:nvSpPr>
        <p:spPr>
          <a:xfrm>
            <a:off x="685800" y="2544365"/>
            <a:ext cx="7772400" cy="571500"/>
          </a:xfrm>
        </p:spPr>
        <p:txBody>
          <a:bodyPr>
            <a:normAutofit fontScale="90000"/>
          </a:bodyPr>
          <a:lstStyle/>
          <a:p>
            <a:r>
              <a:rPr lang="en-US" dirty="0"/>
              <a:t>Deploying your image to ACI (Azure Container Instance)</a:t>
            </a:r>
            <a:br>
              <a:rPr lang="en-US" dirty="0"/>
            </a:br>
            <a:br>
              <a:rPr lang="en-US" dirty="0"/>
            </a:br>
            <a:endParaRPr lang="en-US" dirty="0"/>
          </a:p>
        </p:txBody>
      </p:sp>
      <p:pic>
        <p:nvPicPr>
          <p:cNvPr id="6" name="Picture 5">
            <a:extLst>
              <a:ext uri="{FF2B5EF4-FFF2-40B4-BE49-F238E27FC236}">
                <a16:creationId xmlns:a16="http://schemas.microsoft.com/office/drawing/2014/main" id="{61FA56ED-D8F1-F849-8018-3579AC71C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3201"/>
            <a:ext cx="3368298" cy="1766485"/>
          </a:xfrm>
          <a:prstGeom prst="rect">
            <a:avLst/>
          </a:prstGeom>
        </p:spPr>
      </p:pic>
    </p:spTree>
    <p:extLst>
      <p:ext uri="{BB962C8B-B14F-4D97-AF65-F5344CB8AC3E}">
        <p14:creationId xmlns:p14="http://schemas.microsoft.com/office/powerpoint/2010/main" val="1745489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88B3-82F7-46EE-9F06-E5F3C0B071C8}"/>
              </a:ext>
            </a:extLst>
          </p:cNvPr>
          <p:cNvSpPr>
            <a:spLocks noGrp="1"/>
          </p:cNvSpPr>
          <p:nvPr>
            <p:ph type="title"/>
          </p:nvPr>
        </p:nvSpPr>
        <p:spPr/>
        <p:txBody>
          <a:bodyPr/>
          <a:lstStyle/>
          <a:p>
            <a:r>
              <a:rPr lang="en-GB" dirty="0"/>
              <a:t>Containers in Web App</a:t>
            </a:r>
            <a:endParaRPr lang="en-US" dirty="0"/>
          </a:p>
        </p:txBody>
      </p:sp>
      <p:sp>
        <p:nvSpPr>
          <p:cNvPr id="3" name="Content Placeholder 2">
            <a:extLst>
              <a:ext uri="{FF2B5EF4-FFF2-40B4-BE49-F238E27FC236}">
                <a16:creationId xmlns:a16="http://schemas.microsoft.com/office/drawing/2014/main" id="{FEA8326E-D6BB-47A8-83B5-FAD8BB7D8E1C}"/>
              </a:ext>
            </a:extLst>
          </p:cNvPr>
          <p:cNvSpPr>
            <a:spLocks noGrp="1"/>
          </p:cNvSpPr>
          <p:nvPr>
            <p:ph idx="1"/>
          </p:nvPr>
        </p:nvSpPr>
        <p:spPr/>
        <p:txBody>
          <a:bodyPr>
            <a:normAutofit/>
          </a:bodyPr>
          <a:lstStyle/>
          <a:p>
            <a:r>
              <a:rPr lang="en-US" altLang="en-US" dirty="0"/>
              <a:t>Support more frameworks</a:t>
            </a:r>
          </a:p>
          <a:p>
            <a:r>
              <a:rPr lang="en-US" altLang="en-US" dirty="0"/>
              <a:t>Control over framework versions</a:t>
            </a:r>
          </a:p>
          <a:p>
            <a:r>
              <a:rPr lang="en-US" altLang="en-US" dirty="0"/>
              <a:t>Multi-container support</a:t>
            </a:r>
          </a:p>
          <a:p>
            <a:r>
              <a:rPr lang="en-US" altLang="en-US" dirty="0"/>
              <a:t>Sandboxed environment</a:t>
            </a:r>
          </a:p>
          <a:p>
            <a:r>
              <a:rPr lang="en-US" altLang="en-US" dirty="0"/>
              <a:t>Trigger deployments form registry</a:t>
            </a:r>
          </a:p>
        </p:txBody>
      </p:sp>
      <p:pic>
        <p:nvPicPr>
          <p:cNvPr id="6" name="Picture 5">
            <a:extLst>
              <a:ext uri="{FF2B5EF4-FFF2-40B4-BE49-F238E27FC236}">
                <a16:creationId xmlns:a16="http://schemas.microsoft.com/office/drawing/2014/main" id="{4367C1AA-DDC7-4345-9E7B-82F03241C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057638"/>
            <a:ext cx="3002797" cy="1574800"/>
          </a:xfrm>
          <a:prstGeom prst="rect">
            <a:avLst/>
          </a:prstGeom>
        </p:spPr>
      </p:pic>
    </p:spTree>
    <p:extLst>
      <p:ext uri="{BB962C8B-B14F-4D97-AF65-F5344CB8AC3E}">
        <p14:creationId xmlns:p14="http://schemas.microsoft.com/office/powerpoint/2010/main" val="26930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5A054E2-EB1B-4758-908C-DB239E806B06}"/>
              </a:ext>
            </a:extLst>
          </p:cNvPr>
          <p:cNvSpPr>
            <a:spLocks noGrp="1"/>
          </p:cNvSpPr>
          <p:nvPr>
            <p:ph type="body" idx="1"/>
          </p:nvPr>
        </p:nvSpPr>
        <p:spPr>
          <a:xfrm>
            <a:off x="685800" y="1352550"/>
            <a:ext cx="7772400" cy="1125140"/>
          </a:xfrm>
        </p:spPr>
        <p:txBody>
          <a:bodyPr/>
          <a:lstStyle/>
          <a:p>
            <a:r>
              <a:rPr lang="en-US" sz="3600" dirty="0"/>
              <a:t>HOL - Run Container in Web App</a:t>
            </a:r>
          </a:p>
        </p:txBody>
      </p:sp>
      <p:sp>
        <p:nvSpPr>
          <p:cNvPr id="4" name="Title 3">
            <a:extLst>
              <a:ext uri="{FF2B5EF4-FFF2-40B4-BE49-F238E27FC236}">
                <a16:creationId xmlns:a16="http://schemas.microsoft.com/office/drawing/2014/main" id="{966E2B46-737E-4729-84B0-80A42F6333A5}"/>
              </a:ext>
            </a:extLst>
          </p:cNvPr>
          <p:cNvSpPr>
            <a:spLocks noGrp="1"/>
          </p:cNvSpPr>
          <p:nvPr>
            <p:ph type="title"/>
          </p:nvPr>
        </p:nvSpPr>
        <p:spPr>
          <a:xfrm>
            <a:off x="685800" y="2544365"/>
            <a:ext cx="7772400" cy="571500"/>
          </a:xfrm>
        </p:spPr>
        <p:txBody>
          <a:bodyPr>
            <a:normAutofit fontScale="90000"/>
          </a:bodyPr>
          <a:lstStyle/>
          <a:p>
            <a:r>
              <a:rPr lang="en-US" dirty="0"/>
              <a:t>Deploying your image as an Azure Web App</a:t>
            </a:r>
            <a:br>
              <a:rPr lang="en-US" dirty="0"/>
            </a:br>
            <a:endParaRPr lang="en-US" dirty="0"/>
          </a:p>
        </p:txBody>
      </p:sp>
      <p:pic>
        <p:nvPicPr>
          <p:cNvPr id="6" name="Picture 5">
            <a:extLst>
              <a:ext uri="{FF2B5EF4-FFF2-40B4-BE49-F238E27FC236}">
                <a16:creationId xmlns:a16="http://schemas.microsoft.com/office/drawing/2014/main" id="{C67E2342-CEAC-2A41-90DF-8DE3BC72C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48828"/>
            <a:ext cx="3002797" cy="1574800"/>
          </a:xfrm>
          <a:prstGeom prst="rect">
            <a:avLst/>
          </a:prstGeom>
        </p:spPr>
      </p:pic>
    </p:spTree>
    <p:extLst>
      <p:ext uri="{BB962C8B-B14F-4D97-AF65-F5344CB8AC3E}">
        <p14:creationId xmlns:p14="http://schemas.microsoft.com/office/powerpoint/2010/main" val="3294676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5A054E2-EB1B-4758-908C-DB239E806B06}"/>
              </a:ext>
            </a:extLst>
          </p:cNvPr>
          <p:cNvSpPr>
            <a:spLocks noGrp="1"/>
          </p:cNvSpPr>
          <p:nvPr>
            <p:ph type="body" idx="1"/>
          </p:nvPr>
        </p:nvSpPr>
        <p:spPr>
          <a:xfrm>
            <a:off x="685800" y="1352550"/>
            <a:ext cx="7772400" cy="1125140"/>
          </a:xfrm>
        </p:spPr>
        <p:txBody>
          <a:bodyPr/>
          <a:lstStyle/>
          <a:p>
            <a:r>
              <a:rPr lang="en-US" sz="3600" dirty="0"/>
              <a:t>HOL - Run Container in Web App</a:t>
            </a:r>
          </a:p>
        </p:txBody>
      </p:sp>
      <p:sp>
        <p:nvSpPr>
          <p:cNvPr id="4" name="Title 3">
            <a:extLst>
              <a:ext uri="{FF2B5EF4-FFF2-40B4-BE49-F238E27FC236}">
                <a16:creationId xmlns:a16="http://schemas.microsoft.com/office/drawing/2014/main" id="{966E2B46-737E-4729-84B0-80A42F6333A5}"/>
              </a:ext>
            </a:extLst>
          </p:cNvPr>
          <p:cNvSpPr>
            <a:spLocks noGrp="1"/>
          </p:cNvSpPr>
          <p:nvPr>
            <p:ph type="title"/>
          </p:nvPr>
        </p:nvSpPr>
        <p:spPr>
          <a:xfrm>
            <a:off x="685800" y="2544365"/>
            <a:ext cx="7772400" cy="571500"/>
          </a:xfrm>
        </p:spPr>
        <p:txBody>
          <a:bodyPr>
            <a:normAutofit fontScale="90000"/>
          </a:bodyPr>
          <a:lstStyle/>
          <a:p>
            <a:r>
              <a:rPr lang="en-US" dirty="0"/>
              <a:t>Setting up Continuous Deployment for your container in a Web App</a:t>
            </a:r>
            <a:br>
              <a:rPr lang="en-US" dirty="0"/>
            </a:br>
            <a:br>
              <a:rPr lang="en-US" dirty="0"/>
            </a:br>
            <a:endParaRPr lang="en-US" dirty="0"/>
          </a:p>
        </p:txBody>
      </p:sp>
      <p:pic>
        <p:nvPicPr>
          <p:cNvPr id="6" name="Picture 5">
            <a:extLst>
              <a:ext uri="{FF2B5EF4-FFF2-40B4-BE49-F238E27FC236}">
                <a16:creationId xmlns:a16="http://schemas.microsoft.com/office/drawing/2014/main" id="{4B94C24C-5D1D-6149-81B7-1C9B32008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601" y="173321"/>
            <a:ext cx="3002797" cy="1574800"/>
          </a:xfrm>
          <a:prstGeom prst="rect">
            <a:avLst/>
          </a:prstGeom>
        </p:spPr>
      </p:pic>
    </p:spTree>
    <p:extLst>
      <p:ext uri="{BB962C8B-B14F-4D97-AF65-F5344CB8AC3E}">
        <p14:creationId xmlns:p14="http://schemas.microsoft.com/office/powerpoint/2010/main" val="12252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6414-3152-F04F-BC2D-F86456F6735D}"/>
              </a:ext>
            </a:extLst>
          </p:cNvPr>
          <p:cNvSpPr>
            <a:spLocks noGrp="1"/>
          </p:cNvSpPr>
          <p:nvPr>
            <p:ph type="title"/>
          </p:nvPr>
        </p:nvSpPr>
        <p:spPr/>
        <p:txBody>
          <a:bodyPr/>
          <a:lstStyle/>
          <a:p>
            <a:r>
              <a:rPr lang="en-US" dirty="0"/>
              <a:t> Need Bruno Slides</a:t>
            </a:r>
          </a:p>
        </p:txBody>
      </p:sp>
      <p:sp>
        <p:nvSpPr>
          <p:cNvPr id="3" name="Text Placeholder 2">
            <a:extLst>
              <a:ext uri="{FF2B5EF4-FFF2-40B4-BE49-F238E27FC236}">
                <a16:creationId xmlns:a16="http://schemas.microsoft.com/office/drawing/2014/main" id="{FC7957F2-8C4F-9F45-9A5A-70A3ECEEB5D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227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2918-30CA-4FD3-9900-04F5C262420B}"/>
              </a:ext>
            </a:extLst>
          </p:cNvPr>
          <p:cNvSpPr>
            <a:spLocks noGrp="1"/>
          </p:cNvSpPr>
          <p:nvPr>
            <p:ph type="title"/>
          </p:nvPr>
        </p:nvSpPr>
        <p:spPr/>
        <p:txBody>
          <a:bodyPr/>
          <a:lstStyle/>
          <a:p>
            <a:r>
              <a:rPr lang="en-GB"/>
              <a:t>AKS: Managed Kubernetes</a:t>
            </a:r>
            <a:endParaRPr lang="en-US" dirty="0"/>
          </a:p>
        </p:txBody>
      </p:sp>
      <p:sp>
        <p:nvSpPr>
          <p:cNvPr id="3" name="Content Placeholder 2">
            <a:extLst>
              <a:ext uri="{FF2B5EF4-FFF2-40B4-BE49-F238E27FC236}">
                <a16:creationId xmlns:a16="http://schemas.microsoft.com/office/drawing/2014/main" id="{18FBF6E1-1F62-4C58-B76A-5267CFC345F2}"/>
              </a:ext>
            </a:extLst>
          </p:cNvPr>
          <p:cNvSpPr>
            <a:spLocks noGrp="1"/>
          </p:cNvSpPr>
          <p:nvPr>
            <p:ph idx="1"/>
          </p:nvPr>
        </p:nvSpPr>
        <p:spPr>
          <a:xfrm>
            <a:off x="457200" y="1200150"/>
            <a:ext cx="4419600" cy="3394075"/>
          </a:xfrm>
        </p:spPr>
        <p:txBody>
          <a:bodyPr>
            <a:normAutofit fontScale="77500" lnSpcReduction="20000"/>
          </a:bodyPr>
          <a:lstStyle/>
          <a:p>
            <a:r>
              <a:rPr lang="en-GB" dirty="0"/>
              <a:t>Azure-hosted control plane</a:t>
            </a:r>
          </a:p>
          <a:p>
            <a:pPr lvl="1"/>
            <a:r>
              <a:rPr lang="en-GB" dirty="0"/>
              <a:t>No master nodes to manage or pay for</a:t>
            </a:r>
          </a:p>
          <a:p>
            <a:r>
              <a:rPr lang="en-GB" dirty="0"/>
              <a:t>Automated upgrades and patching</a:t>
            </a:r>
          </a:p>
          <a:p>
            <a:pPr lvl="1"/>
            <a:r>
              <a:rPr lang="en-GB" dirty="0"/>
              <a:t>Easily upgrade control plane and worker nodes to new versions of Kubernetes</a:t>
            </a:r>
          </a:p>
          <a:p>
            <a:r>
              <a:rPr lang="en-GB" dirty="0"/>
              <a:t>Scale agent pool to increase or decrease capacity</a:t>
            </a:r>
            <a:endParaRPr lang="en-US" dirty="0"/>
          </a:p>
        </p:txBody>
      </p:sp>
      <p:pic>
        <p:nvPicPr>
          <p:cNvPr id="6" name="Picture 5">
            <a:extLst>
              <a:ext uri="{FF2B5EF4-FFF2-40B4-BE49-F238E27FC236}">
                <a16:creationId xmlns:a16="http://schemas.microsoft.com/office/drawing/2014/main" id="{F36CAD21-D2C4-430E-BE68-229FEB0D86AE}"/>
              </a:ext>
            </a:extLst>
          </p:cNvPr>
          <p:cNvPicPr>
            <a:picLocks noChangeAspect="1"/>
          </p:cNvPicPr>
          <p:nvPr/>
        </p:nvPicPr>
        <p:blipFill>
          <a:blip r:embed="rId2"/>
          <a:stretch>
            <a:fillRect/>
          </a:stretch>
        </p:blipFill>
        <p:spPr>
          <a:xfrm>
            <a:off x="5050661" y="1146605"/>
            <a:ext cx="3750469" cy="1728788"/>
          </a:xfrm>
          <a:prstGeom prst="rect">
            <a:avLst/>
          </a:prstGeom>
          <a:ln>
            <a:no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EC745E91-2FB1-4C3F-A248-B80CF622DDD8}"/>
              </a:ext>
            </a:extLst>
          </p:cNvPr>
          <p:cNvPicPr>
            <a:picLocks noChangeAspect="1"/>
          </p:cNvPicPr>
          <p:nvPr/>
        </p:nvPicPr>
        <p:blipFill rotWithShape="1">
          <a:blip r:embed="rId3"/>
          <a:srcRect r="4689" b="13875"/>
          <a:stretch/>
        </p:blipFill>
        <p:spPr>
          <a:xfrm>
            <a:off x="5066703" y="3065419"/>
            <a:ext cx="3731211" cy="1753478"/>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13708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5A054E2-EB1B-4758-908C-DB239E806B06}"/>
              </a:ext>
            </a:extLst>
          </p:cNvPr>
          <p:cNvSpPr>
            <a:spLocks noGrp="1"/>
          </p:cNvSpPr>
          <p:nvPr>
            <p:ph type="body" idx="1"/>
          </p:nvPr>
        </p:nvSpPr>
        <p:spPr>
          <a:xfrm>
            <a:off x="685800" y="1352550"/>
            <a:ext cx="7772400" cy="1125140"/>
          </a:xfrm>
        </p:spPr>
        <p:txBody>
          <a:bodyPr/>
          <a:lstStyle/>
          <a:p>
            <a:r>
              <a:rPr lang="en-US" sz="3600" dirty="0"/>
              <a:t>Orchestrators</a:t>
            </a:r>
          </a:p>
        </p:txBody>
      </p:sp>
      <p:sp>
        <p:nvSpPr>
          <p:cNvPr id="4" name="Title 3">
            <a:extLst>
              <a:ext uri="{FF2B5EF4-FFF2-40B4-BE49-F238E27FC236}">
                <a16:creationId xmlns:a16="http://schemas.microsoft.com/office/drawing/2014/main" id="{966E2B46-737E-4729-84B0-80A42F6333A5}"/>
              </a:ext>
            </a:extLst>
          </p:cNvPr>
          <p:cNvSpPr>
            <a:spLocks noGrp="1"/>
          </p:cNvSpPr>
          <p:nvPr>
            <p:ph type="title"/>
          </p:nvPr>
        </p:nvSpPr>
        <p:spPr>
          <a:xfrm>
            <a:off x="685800" y="2544365"/>
            <a:ext cx="7772400" cy="571500"/>
          </a:xfrm>
        </p:spPr>
        <p:txBody>
          <a:bodyPr>
            <a:normAutofit fontScale="90000"/>
          </a:bodyPr>
          <a:lstStyle/>
          <a:p>
            <a:r>
              <a:rPr lang="en-US" dirty="0"/>
              <a:t>Deploying your image in a Kubernetes Cluster</a:t>
            </a:r>
            <a:br>
              <a:rPr lang="en-US" dirty="0"/>
            </a:br>
            <a:br>
              <a:rPr lang="en-US" dirty="0"/>
            </a:br>
            <a:endParaRPr lang="en-US" dirty="0"/>
          </a:p>
        </p:txBody>
      </p:sp>
    </p:spTree>
    <p:extLst>
      <p:ext uri="{BB962C8B-B14F-4D97-AF65-F5344CB8AC3E}">
        <p14:creationId xmlns:p14="http://schemas.microsoft.com/office/powerpoint/2010/main" val="204523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749AB-EFE1-0146-9F36-3AC9DBF20362}"/>
              </a:ext>
            </a:extLst>
          </p:cNvPr>
          <p:cNvSpPr>
            <a:spLocks noGrp="1"/>
          </p:cNvSpPr>
          <p:nvPr>
            <p:ph type="ctrTitle"/>
          </p:nvPr>
        </p:nvSpPr>
        <p:spPr/>
        <p:txBody>
          <a:bodyPr/>
          <a:lstStyle/>
          <a:p>
            <a:r>
              <a:rPr lang="en-US" dirty="0"/>
              <a:t>Intro to Containers</a:t>
            </a:r>
          </a:p>
        </p:txBody>
      </p:sp>
      <p:sp>
        <p:nvSpPr>
          <p:cNvPr id="5" name="Subtitle 4">
            <a:extLst>
              <a:ext uri="{FF2B5EF4-FFF2-40B4-BE49-F238E27FC236}">
                <a16:creationId xmlns:a16="http://schemas.microsoft.com/office/drawing/2014/main" id="{5F8D1315-47CE-8944-8312-5C1B56475B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465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 y="7"/>
            <a:ext cx="9143985" cy="5143493"/>
          </a:xfrm>
          <a:prstGeom prst="rect">
            <a:avLst/>
          </a:prstGeom>
        </p:spPr>
      </p:pic>
      <p:pic>
        <p:nvPicPr>
          <p:cNvPr id="9" name="Picture 8">
            <a:extLst>
              <a:ext uri="{FF2B5EF4-FFF2-40B4-BE49-F238E27FC236}">
                <a16:creationId xmlns:a16="http://schemas.microsoft.com/office/drawing/2014/main" id="{F2888DEF-BE51-4750-8324-EE6569C9AD8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 y="7"/>
            <a:ext cx="9143985" cy="5143493"/>
          </a:xfrm>
          <a:prstGeom prst="rect">
            <a:avLst/>
          </a:prstGeom>
          <a:solidFill>
            <a:schemeClr val="bg1"/>
          </a:solidFill>
        </p:spPr>
      </p:pic>
      <p:sp>
        <p:nvSpPr>
          <p:cNvPr id="10" name="Title 1">
            <a:extLst>
              <a:ext uri="{FF2B5EF4-FFF2-40B4-BE49-F238E27FC236}">
                <a16:creationId xmlns:a16="http://schemas.microsoft.com/office/drawing/2014/main" id="{8202EBFE-26B8-450B-88CA-79BD426D45E2}"/>
              </a:ext>
            </a:extLst>
          </p:cNvPr>
          <p:cNvSpPr txBox="1">
            <a:spLocks/>
          </p:cNvSpPr>
          <p:nvPr/>
        </p:nvSpPr>
        <p:spPr>
          <a:xfrm>
            <a:off x="456250" y="213857"/>
            <a:ext cx="3915950" cy="1008731"/>
          </a:xfrm>
          <a:prstGeom prst="rect">
            <a:avLst/>
          </a:prstGeom>
          <a:solidFill>
            <a:schemeClr val="bg1"/>
          </a:solidFill>
        </p:spPr>
        <p:txBody>
          <a:bodyPr vert="horz" lIns="68580" tIns="34290" rIns="68580" bIns="3429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a:latin typeface="Segoe UI Light" charset="0"/>
                <a:ea typeface="Segoe UI Light" charset="0"/>
                <a:cs typeface="Segoe UI Light" charset="0"/>
              </a:rPr>
              <a:t>What is a container?</a:t>
            </a:r>
            <a:endParaRPr lang="en-US" sz="3200" dirty="0">
              <a:latin typeface="Segoe UI Light" charset="0"/>
              <a:ea typeface="Segoe UI Light" charset="0"/>
              <a:cs typeface="Segoe UI Light" charset="0"/>
            </a:endParaRPr>
          </a:p>
        </p:txBody>
      </p:sp>
      <p:sp>
        <p:nvSpPr>
          <p:cNvPr id="11" name="TextBox 10">
            <a:extLst>
              <a:ext uri="{FF2B5EF4-FFF2-40B4-BE49-F238E27FC236}">
                <a16:creationId xmlns:a16="http://schemas.microsoft.com/office/drawing/2014/main" id="{2ECD5014-3E66-42CC-8094-FA763E93F8A3}"/>
              </a:ext>
            </a:extLst>
          </p:cNvPr>
          <p:cNvSpPr txBox="1"/>
          <p:nvPr/>
        </p:nvSpPr>
        <p:spPr>
          <a:xfrm>
            <a:off x="445582" y="1023730"/>
            <a:ext cx="3926618" cy="3794915"/>
          </a:xfrm>
          <a:prstGeom prst="rect">
            <a:avLst/>
          </a:prstGeom>
          <a:solidFill>
            <a:schemeClr val="bg1"/>
          </a:solidFill>
        </p:spPr>
        <p:txBody>
          <a:bodyPr vert="horz" lIns="68580" tIns="34290" rIns="68580" bIns="34290" rtlCol="0">
            <a:normAutofit fontScale="92500" lnSpcReduction="10000"/>
          </a:bodyPr>
          <a:lstStyle/>
          <a:p>
            <a:pPr marL="257175" indent="-171450" defTabSz="685800">
              <a:lnSpc>
                <a:spcPct val="90000"/>
              </a:lnSpc>
              <a:spcAft>
                <a:spcPts val="450"/>
              </a:spcAft>
              <a:buFont typeface="Arial" panose="020B0604020202020204" pitchFamily="34" charset="0"/>
              <a:buChar char="•"/>
            </a:pPr>
            <a:r>
              <a:rPr lang="en-US" sz="1500" b="1" dirty="0">
                <a:solidFill>
                  <a:prstClr val="black"/>
                </a:solidFill>
                <a:latin typeface="Segoe UI" panose="020B0502040204020203" pitchFamily="34" charset="0"/>
                <a:cs typeface="Segoe UI" panose="020B0502040204020203" pitchFamily="34" charset="0"/>
              </a:rPr>
              <a:t>Containers are a method of operating system virtualization that allow you to run an application and its dependencies in resource-isolated processes</a:t>
            </a:r>
            <a:endParaRPr lang="en-US" sz="1500" b="1" dirty="0">
              <a:solidFill>
                <a:prstClr val="black"/>
              </a:solidFill>
              <a:latin typeface="Segoe UI" panose="020B0502040204020203" pitchFamily="34" charset="0"/>
              <a:ea typeface="Segoe UI Light" charset="0"/>
              <a:cs typeface="Segoe UI" panose="020B0502040204020203" pitchFamily="34" charset="0"/>
            </a:endParaRPr>
          </a:p>
          <a:p>
            <a:pPr marL="257175"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Slice up the OS to run multiple apps on a single OS</a:t>
            </a:r>
          </a:p>
          <a:p>
            <a:pPr marL="257175"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Typically you run one application/service per container</a:t>
            </a:r>
          </a:p>
          <a:p>
            <a:pPr marL="257175"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Container and apps share lifecycle</a:t>
            </a:r>
          </a:p>
          <a:p>
            <a:pPr marL="257175"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Every container has an isolated view and gets</a:t>
            </a:r>
          </a:p>
          <a:p>
            <a:pPr marL="600075" lvl="1"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Own root directory</a:t>
            </a:r>
          </a:p>
          <a:p>
            <a:pPr marL="600075" lvl="1"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eth0 network interface</a:t>
            </a:r>
          </a:p>
          <a:p>
            <a:pPr marL="600075" lvl="1"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it’s own PID0</a:t>
            </a:r>
          </a:p>
          <a:p>
            <a:pPr marL="257175"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Kernel features to accomplish this:</a:t>
            </a:r>
          </a:p>
          <a:p>
            <a:pPr marL="600075" lvl="1" indent="-171450" defTabSz="685800">
              <a:lnSpc>
                <a:spcPct val="90000"/>
              </a:lnSpc>
              <a:spcAft>
                <a:spcPts val="450"/>
              </a:spcAft>
              <a:buFont typeface="Arial" panose="020B0604020202020204" pitchFamily="34" charset="0"/>
              <a:buChar char="•"/>
            </a:pPr>
            <a:r>
              <a:rPr lang="en-US" sz="1500" dirty="0" err="1">
                <a:solidFill>
                  <a:prstClr val="black"/>
                </a:solidFill>
                <a:latin typeface="Segoe UI Light" charset="0"/>
                <a:ea typeface="Segoe UI Light" charset="0"/>
                <a:cs typeface="Segoe UI Light" charset="0"/>
              </a:rPr>
              <a:t>cgroups</a:t>
            </a:r>
            <a:r>
              <a:rPr lang="en-US" sz="1500" dirty="0">
                <a:solidFill>
                  <a:prstClr val="black"/>
                </a:solidFill>
                <a:latin typeface="Segoe UI Light" charset="0"/>
                <a:ea typeface="Segoe UI Light" charset="0"/>
                <a:cs typeface="Segoe UI Light" charset="0"/>
              </a:rPr>
              <a:t>: limiting what you can use</a:t>
            </a:r>
          </a:p>
          <a:p>
            <a:pPr marL="600075" lvl="1"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namespaces: limiting what you can view</a:t>
            </a:r>
          </a:p>
          <a:p>
            <a:pPr marL="257175" indent="-171450" defTabSz="685800">
              <a:lnSpc>
                <a:spcPct val="90000"/>
              </a:lnSpc>
              <a:spcAft>
                <a:spcPts val="450"/>
              </a:spcAft>
              <a:buFont typeface="Arial" panose="020B0604020202020204" pitchFamily="34" charset="0"/>
              <a:buChar char="•"/>
            </a:pPr>
            <a:r>
              <a:rPr lang="en-US" sz="1500" dirty="0">
                <a:solidFill>
                  <a:prstClr val="black"/>
                </a:solidFill>
                <a:latin typeface="Segoe UI Light" charset="0"/>
                <a:ea typeface="Segoe UI Light" charset="0"/>
                <a:cs typeface="Segoe UI Light" charset="0"/>
              </a:rPr>
              <a:t>Cannot mix operating systems</a:t>
            </a:r>
          </a:p>
        </p:txBody>
      </p:sp>
    </p:spTree>
    <p:extLst>
      <p:ext uri="{BB962C8B-B14F-4D97-AF65-F5344CB8AC3E}">
        <p14:creationId xmlns:p14="http://schemas.microsoft.com/office/powerpoint/2010/main" val="113056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AC2F4A18-8A0E-CE40-90CB-CDBFCC3281D1}"/>
              </a:ext>
            </a:extLst>
          </p:cNvPr>
          <p:cNvSpPr>
            <a:spLocks noGrp="1" noChangeArrowheads="1"/>
          </p:cNvSpPr>
          <p:nvPr>
            <p:ph type="title"/>
          </p:nvPr>
        </p:nvSpPr>
        <p:spPr/>
        <p:txBody>
          <a:bodyPr/>
          <a:lstStyle/>
          <a:p>
            <a:r>
              <a:rPr lang="en-US" altLang="en-US" dirty="0"/>
              <a:t>The Challenge</a:t>
            </a:r>
          </a:p>
        </p:txBody>
      </p:sp>
      <p:pic>
        <p:nvPicPr>
          <p:cNvPr id="13315" name="Picture 3">
            <a:extLst>
              <a:ext uri="{FF2B5EF4-FFF2-40B4-BE49-F238E27FC236}">
                <a16:creationId xmlns:a16="http://schemas.microsoft.com/office/drawing/2014/main" id="{842232AE-5CB4-3F4E-ADC8-B3E8421016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52550"/>
            <a:ext cx="6858000" cy="315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739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E769C289-41F6-0848-8D8C-8FFB9D653145}"/>
              </a:ext>
            </a:extLst>
          </p:cNvPr>
          <p:cNvSpPr>
            <a:spLocks noGrp="1" noChangeArrowheads="1"/>
          </p:cNvSpPr>
          <p:nvPr>
            <p:ph type="title"/>
          </p:nvPr>
        </p:nvSpPr>
        <p:spPr/>
        <p:txBody>
          <a:bodyPr/>
          <a:lstStyle/>
          <a:p>
            <a:r>
              <a:rPr lang="en-US" altLang="en-US" dirty="0"/>
              <a:t>Cargo Transport Pre-1960</a:t>
            </a:r>
          </a:p>
        </p:txBody>
      </p:sp>
      <p:pic>
        <p:nvPicPr>
          <p:cNvPr id="15363" name="Picture 1">
            <a:extLst>
              <a:ext uri="{FF2B5EF4-FFF2-40B4-BE49-F238E27FC236}">
                <a16:creationId xmlns:a16="http://schemas.microsoft.com/office/drawing/2014/main" id="{41F349B1-E105-6C42-8818-43BAE025B8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9910" y="1352550"/>
            <a:ext cx="6858000" cy="3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264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A671CCFF-D761-7743-8D8F-4A9E9643FA54}"/>
              </a:ext>
            </a:extLst>
          </p:cNvPr>
          <p:cNvSpPr>
            <a:spLocks noGrp="1" noChangeArrowheads="1"/>
          </p:cNvSpPr>
          <p:nvPr>
            <p:ph type="title"/>
          </p:nvPr>
        </p:nvSpPr>
        <p:spPr/>
        <p:txBody>
          <a:bodyPr>
            <a:normAutofit fontScale="90000"/>
          </a:bodyPr>
          <a:lstStyle/>
          <a:p>
            <a:r>
              <a:rPr lang="en-US" altLang="en-US" dirty="0"/>
              <a:t>Solution: </a:t>
            </a:r>
            <a:br>
              <a:rPr lang="en-US" altLang="en-US" dirty="0"/>
            </a:br>
            <a:r>
              <a:rPr lang="en-US" altLang="en-US" dirty="0"/>
              <a:t>Intermodal Shipping Container</a:t>
            </a:r>
          </a:p>
        </p:txBody>
      </p:sp>
      <p:pic>
        <p:nvPicPr>
          <p:cNvPr id="17411" name="Picture 1">
            <a:extLst>
              <a:ext uri="{FF2B5EF4-FFF2-40B4-BE49-F238E27FC236}">
                <a16:creationId xmlns:a16="http://schemas.microsoft.com/office/drawing/2014/main" id="{B8711C65-67B2-5E4E-8507-E22CDB5311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28750"/>
            <a:ext cx="6858000" cy="315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18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E605C22C-8053-834E-BA0C-5468D6D120E5}"/>
              </a:ext>
            </a:extLst>
          </p:cNvPr>
          <p:cNvSpPr>
            <a:spLocks noGrp="1" noChangeArrowheads="1"/>
          </p:cNvSpPr>
          <p:nvPr>
            <p:ph type="title"/>
          </p:nvPr>
        </p:nvSpPr>
        <p:spPr/>
        <p:txBody>
          <a:bodyPr>
            <a:normAutofit fontScale="90000"/>
          </a:bodyPr>
          <a:lstStyle/>
          <a:p>
            <a:r>
              <a:rPr lang="en-IN" altLang="en-US" dirty="0"/>
              <a:t>Docker is a Container System for Code</a:t>
            </a:r>
            <a:endParaRPr lang="en-US" altLang="en-US" dirty="0"/>
          </a:p>
        </p:txBody>
      </p:sp>
      <p:pic>
        <p:nvPicPr>
          <p:cNvPr id="18435" name="Picture 1">
            <a:extLst>
              <a:ext uri="{FF2B5EF4-FFF2-40B4-BE49-F238E27FC236}">
                <a16:creationId xmlns:a16="http://schemas.microsoft.com/office/drawing/2014/main" id="{7380D83B-625F-4740-8386-723F93EE14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8706" y="1581150"/>
            <a:ext cx="6858000" cy="313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043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Containers vs. VM’s</a:t>
            </a:r>
            <a:endParaRPr lang="en-US" dirty="0"/>
          </a:p>
        </p:txBody>
      </p:sp>
      <p:sp>
        <p:nvSpPr>
          <p:cNvPr id="3" name="Content Placeholder 2"/>
          <p:cNvSpPr>
            <a:spLocks noGrp="1"/>
          </p:cNvSpPr>
          <p:nvPr>
            <p:ph type="body" sz="quarter" idx="4294967295"/>
          </p:nvPr>
        </p:nvSpPr>
        <p:spPr>
          <a:xfrm>
            <a:off x="0" y="941388"/>
            <a:ext cx="4287838" cy="4067175"/>
          </a:xfrm>
        </p:spPr>
        <p:txBody>
          <a:bodyPr>
            <a:normAutofit/>
          </a:bodyPr>
          <a:lstStyle/>
          <a:p>
            <a:r>
              <a:rPr lang="en-US" sz="1800" dirty="0">
                <a:solidFill>
                  <a:schemeClr val="tx1"/>
                </a:solidFill>
                <a:latin typeface="Segoe UI Light" charset="0"/>
                <a:ea typeface="Segoe UI Light" charset="0"/>
                <a:cs typeface="Segoe UI Light" charset="0"/>
              </a:rPr>
              <a:t>Virtual Machines</a:t>
            </a:r>
          </a:p>
          <a:p>
            <a:pPr marL="509284" lvl="1" indent="-257175">
              <a:buFont typeface="Arial" charset="0"/>
              <a:buChar char="•"/>
            </a:pPr>
            <a:r>
              <a:rPr lang="en-US" sz="1500" dirty="0">
                <a:latin typeface="Segoe UI Light" charset="0"/>
                <a:ea typeface="Segoe UI Light" charset="0"/>
                <a:cs typeface="Segoe UI Light" charset="0"/>
              </a:rPr>
              <a:t>Each VM has independent, full OS</a:t>
            </a:r>
          </a:p>
          <a:p>
            <a:pPr marL="509284" lvl="1" indent="-257175">
              <a:buFont typeface="Arial" charset="0"/>
              <a:buChar char="•"/>
            </a:pPr>
            <a:r>
              <a:rPr lang="en-US" sz="1500" dirty="0">
                <a:latin typeface="Segoe UI Light" charset="0"/>
                <a:ea typeface="Segoe UI Light" charset="0"/>
                <a:cs typeface="Segoe UI Light" charset="0"/>
              </a:rPr>
              <a:t>Full isolation</a:t>
            </a:r>
          </a:p>
          <a:p>
            <a:pPr marL="509284" lvl="1" indent="-257175">
              <a:buFont typeface="Arial" charset="0"/>
              <a:buChar char="•"/>
            </a:pPr>
            <a:r>
              <a:rPr lang="en-US" sz="1500" dirty="0">
                <a:latin typeface="Segoe UI Light" charset="0"/>
                <a:ea typeface="Segoe UI Light" charset="0"/>
                <a:cs typeface="Segoe UI Light" charset="0"/>
              </a:rPr>
              <a:t>Separate app frameworks</a:t>
            </a:r>
          </a:p>
          <a:p>
            <a:pPr marL="509284" lvl="1" indent="-257175">
              <a:buFont typeface="Arial" charset="0"/>
              <a:buChar char="•"/>
            </a:pPr>
            <a:r>
              <a:rPr lang="en-US" sz="1500" dirty="0">
                <a:latin typeface="Segoe UI Light" charset="0"/>
                <a:ea typeface="Segoe UI Light" charset="0"/>
                <a:cs typeface="Segoe UI Light" charset="0"/>
              </a:rPr>
              <a:t>Support features such as live migration</a:t>
            </a:r>
          </a:p>
          <a:p>
            <a:r>
              <a:rPr lang="en-US" sz="1800" dirty="0">
                <a:solidFill>
                  <a:schemeClr val="tx1"/>
                </a:solidFill>
                <a:latin typeface="Segoe UI Light" charset="0"/>
                <a:ea typeface="Segoe UI Light" charset="0"/>
                <a:cs typeface="Segoe UI Light" charset="0"/>
              </a:rPr>
              <a:t>Containers</a:t>
            </a:r>
          </a:p>
          <a:p>
            <a:pPr marL="509284" lvl="1" indent="-257175">
              <a:buFont typeface="Arial" charset="0"/>
              <a:buChar char="•"/>
            </a:pPr>
            <a:r>
              <a:rPr lang="en-US" sz="1500" dirty="0">
                <a:latin typeface="Segoe UI Light" charset="0"/>
                <a:ea typeface="Segoe UI Light" charset="0"/>
                <a:cs typeface="Segoe UI Light" charset="0"/>
              </a:rPr>
              <a:t>Shared Host OS</a:t>
            </a:r>
          </a:p>
          <a:p>
            <a:pPr marL="509284" lvl="1" indent="-257175">
              <a:buFont typeface="Arial" charset="0"/>
              <a:buChar char="•"/>
            </a:pPr>
            <a:r>
              <a:rPr lang="en-US" sz="1500" dirty="0">
                <a:latin typeface="Segoe UI Light" charset="0"/>
                <a:ea typeface="Segoe UI Light" charset="0"/>
                <a:cs typeface="Segoe UI Light" charset="0"/>
              </a:rPr>
              <a:t>Near instant start-up</a:t>
            </a:r>
          </a:p>
          <a:p>
            <a:pPr marL="509284" lvl="1" indent="-257175">
              <a:buFont typeface="Arial" charset="0"/>
              <a:buChar char="•"/>
            </a:pPr>
            <a:r>
              <a:rPr lang="en-US" sz="1500" dirty="0">
                <a:latin typeface="Segoe UI Light" charset="0"/>
                <a:ea typeface="Segoe UI Light" charset="0"/>
                <a:cs typeface="Segoe UI Light" charset="0"/>
              </a:rPr>
              <a:t>Processes in containers are isolated</a:t>
            </a:r>
          </a:p>
          <a:p>
            <a:pPr marL="509284" lvl="1" indent="-257175">
              <a:buFont typeface="Arial" charset="0"/>
              <a:buChar char="•"/>
            </a:pPr>
            <a:r>
              <a:rPr lang="en-US" sz="1500" dirty="0">
                <a:latin typeface="Segoe UI Light" charset="0"/>
                <a:ea typeface="Segoe UI Light" charset="0"/>
                <a:cs typeface="Segoe UI Light" charset="0"/>
              </a:rPr>
              <a:t>Dependent app services and libraries are tied to container (layers)</a:t>
            </a:r>
          </a:p>
          <a:p>
            <a:pPr marL="509284" lvl="1" indent="-257175">
              <a:buFont typeface="Arial" charset="0"/>
              <a:buChar char="•"/>
            </a:pPr>
            <a:r>
              <a:rPr lang="en-US" sz="1500" dirty="0">
                <a:latin typeface="Segoe UI Light" charset="0"/>
                <a:ea typeface="Segoe UI Light" charset="0"/>
                <a:cs typeface="Segoe UI Light" charset="0"/>
              </a:rPr>
              <a:t>All containers on a host will share the same guest OS version</a:t>
            </a:r>
          </a:p>
        </p:txBody>
      </p:sp>
      <p:sp>
        <p:nvSpPr>
          <p:cNvPr id="24" name="Rectangle 23"/>
          <p:cNvSpPr/>
          <p:nvPr/>
        </p:nvSpPr>
        <p:spPr bwMode="auto">
          <a:xfrm>
            <a:off x="4595091" y="4664278"/>
            <a:ext cx="3233622" cy="274281"/>
          </a:xfrm>
          <a:prstGeom prst="rect">
            <a:avLst/>
          </a:prstGeom>
          <a:solidFill>
            <a:schemeClr val="tx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350">
                <a:solidFill>
                  <a:srgbClr val="FFFFFF"/>
                </a:solidFill>
                <a:latin typeface="Segoe UI"/>
                <a:ea typeface="Segoe UI" pitchFamily="34" charset="0"/>
                <a:cs typeface="Segoe UI" pitchFamily="34" charset="0"/>
              </a:rPr>
              <a:t>Physical Server</a:t>
            </a:r>
          </a:p>
        </p:txBody>
      </p:sp>
      <p:sp>
        <p:nvSpPr>
          <p:cNvPr id="26" name="Rectangle 25"/>
          <p:cNvSpPr/>
          <p:nvPr/>
        </p:nvSpPr>
        <p:spPr bwMode="auto">
          <a:xfrm>
            <a:off x="4608289" y="4021734"/>
            <a:ext cx="3213117" cy="274281"/>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350">
                <a:solidFill>
                  <a:prstClr val="black"/>
                </a:solidFill>
                <a:latin typeface="Segoe UI"/>
                <a:ea typeface="Segoe UI" pitchFamily="34" charset="0"/>
                <a:cs typeface="Segoe UI" pitchFamily="34" charset="0"/>
              </a:rPr>
              <a:t>Guest OS w/ Docker</a:t>
            </a:r>
          </a:p>
        </p:txBody>
      </p:sp>
      <p:sp>
        <p:nvSpPr>
          <p:cNvPr id="32" name="Rectangle 31"/>
          <p:cNvSpPr/>
          <p:nvPr/>
        </p:nvSpPr>
        <p:spPr bwMode="auto">
          <a:xfrm>
            <a:off x="4928323" y="3553001"/>
            <a:ext cx="949736" cy="427038"/>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Framework</a:t>
            </a:r>
          </a:p>
        </p:txBody>
      </p:sp>
      <p:sp>
        <p:nvSpPr>
          <p:cNvPr id="33" name="Rectangle 32"/>
          <p:cNvSpPr/>
          <p:nvPr/>
        </p:nvSpPr>
        <p:spPr bwMode="auto">
          <a:xfrm>
            <a:off x="4932698" y="3095459"/>
            <a:ext cx="473135" cy="427038"/>
          </a:xfrm>
          <a:prstGeom prst="rect">
            <a:avLst/>
          </a:prstGeom>
          <a:solidFill>
            <a:srgbClr val="00188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a:t>
            </a:r>
          </a:p>
        </p:txBody>
      </p:sp>
      <p:sp>
        <p:nvSpPr>
          <p:cNvPr id="34" name="Rectangle 33"/>
          <p:cNvSpPr/>
          <p:nvPr/>
        </p:nvSpPr>
        <p:spPr bwMode="auto">
          <a:xfrm>
            <a:off x="5447898" y="3095459"/>
            <a:ext cx="435281" cy="427038"/>
          </a:xfrm>
          <a:prstGeom prst="rect">
            <a:avLst/>
          </a:prstGeom>
          <a:solidFill>
            <a:srgbClr val="00188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a:t>
            </a:r>
          </a:p>
        </p:txBody>
      </p:sp>
      <p:sp>
        <p:nvSpPr>
          <p:cNvPr id="35" name="Rectangle 34"/>
          <p:cNvSpPr/>
          <p:nvPr/>
        </p:nvSpPr>
        <p:spPr bwMode="auto">
          <a:xfrm>
            <a:off x="5919379" y="3553001"/>
            <a:ext cx="911882" cy="427038"/>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Framework</a:t>
            </a:r>
          </a:p>
        </p:txBody>
      </p:sp>
      <p:sp>
        <p:nvSpPr>
          <p:cNvPr id="36" name="Rectangle 35"/>
          <p:cNvSpPr/>
          <p:nvPr/>
        </p:nvSpPr>
        <p:spPr bwMode="auto">
          <a:xfrm>
            <a:off x="5919378" y="3095459"/>
            <a:ext cx="435281" cy="427038"/>
          </a:xfrm>
          <a:prstGeom prst="rect">
            <a:avLst/>
          </a:prstGeom>
          <a:solidFill>
            <a:srgbClr val="FF0000"/>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B</a:t>
            </a:r>
          </a:p>
        </p:txBody>
      </p:sp>
      <p:sp>
        <p:nvSpPr>
          <p:cNvPr id="37" name="Rectangle 36"/>
          <p:cNvSpPr/>
          <p:nvPr/>
        </p:nvSpPr>
        <p:spPr bwMode="auto">
          <a:xfrm>
            <a:off x="6395979" y="3095459"/>
            <a:ext cx="435281" cy="427038"/>
          </a:xfrm>
          <a:prstGeom prst="rect">
            <a:avLst/>
          </a:prstGeom>
          <a:solidFill>
            <a:srgbClr val="FF0000"/>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B</a:t>
            </a:r>
          </a:p>
        </p:txBody>
      </p:sp>
      <p:sp>
        <p:nvSpPr>
          <p:cNvPr id="41" name="Right Brace 40"/>
          <p:cNvSpPr/>
          <p:nvPr/>
        </p:nvSpPr>
        <p:spPr>
          <a:xfrm>
            <a:off x="7828713" y="3102586"/>
            <a:ext cx="157690" cy="427039"/>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defTabSz="685669" eaLnBrk="1" fontAlgn="auto" hangingPunct="1">
              <a:spcBef>
                <a:spcPts val="0"/>
              </a:spcBef>
              <a:spcAft>
                <a:spcPts val="0"/>
              </a:spcAft>
              <a:defRPr/>
            </a:pPr>
            <a:endParaRPr lang="en-US" sz="1350">
              <a:solidFill>
                <a:srgbClr val="FFFFFF"/>
              </a:solidFill>
              <a:latin typeface="Segoe UI"/>
            </a:endParaRPr>
          </a:p>
        </p:txBody>
      </p:sp>
      <p:sp>
        <p:nvSpPr>
          <p:cNvPr id="42" name="TextBox 41"/>
          <p:cNvSpPr txBox="1"/>
          <p:nvPr/>
        </p:nvSpPr>
        <p:spPr>
          <a:xfrm>
            <a:off x="8013917" y="3131732"/>
            <a:ext cx="924574" cy="384434"/>
          </a:xfrm>
          <a:prstGeom prst="rect">
            <a:avLst/>
          </a:prstGeom>
          <a:noFill/>
        </p:spPr>
        <p:txBody>
          <a:bodyPr wrap="none" lIns="137141" tIns="109713" rIns="137141" bIns="109713" rtlCol="0">
            <a:spAutoFit/>
          </a:bodyPr>
          <a:lstStyle/>
          <a:p>
            <a:pPr defTabSz="685669" eaLnBrk="1" fontAlgn="auto" hangingPunct="1">
              <a:lnSpc>
                <a:spcPct val="90000"/>
              </a:lnSpc>
              <a:spcBef>
                <a:spcPts val="0"/>
              </a:spcBef>
              <a:spcAft>
                <a:spcPts val="450"/>
              </a:spcAft>
              <a:defRPr/>
            </a:pPr>
            <a:r>
              <a:rPr lang="en-US" sz="1176" dirty="0">
                <a:solidFill>
                  <a:prstClr val="black"/>
                </a:solidFill>
                <a:latin typeface="Segoe UI"/>
              </a:rPr>
              <a:t>Container</a:t>
            </a:r>
          </a:p>
        </p:txBody>
      </p:sp>
      <p:sp>
        <p:nvSpPr>
          <p:cNvPr id="73" name="Rectangle 72"/>
          <p:cNvSpPr/>
          <p:nvPr/>
        </p:nvSpPr>
        <p:spPr bwMode="auto">
          <a:xfrm>
            <a:off x="4609405" y="1855646"/>
            <a:ext cx="772750" cy="274281"/>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prstClr val="black"/>
                </a:solidFill>
                <a:latin typeface="Segoe UI"/>
                <a:ea typeface="Segoe UI" pitchFamily="34" charset="0"/>
                <a:cs typeface="Segoe UI" pitchFamily="34" charset="0"/>
              </a:rPr>
              <a:t>Guest OS</a:t>
            </a:r>
          </a:p>
        </p:txBody>
      </p:sp>
      <p:sp>
        <p:nvSpPr>
          <p:cNvPr id="74" name="Rectangle 73"/>
          <p:cNvSpPr/>
          <p:nvPr/>
        </p:nvSpPr>
        <p:spPr bwMode="auto">
          <a:xfrm>
            <a:off x="5405567" y="1855646"/>
            <a:ext cx="772750" cy="274281"/>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prstClr val="black"/>
                </a:solidFill>
                <a:latin typeface="Segoe UI"/>
                <a:ea typeface="Segoe UI" pitchFamily="34" charset="0"/>
                <a:cs typeface="Segoe UI" pitchFamily="34" charset="0"/>
              </a:rPr>
              <a:t>Guest OS</a:t>
            </a:r>
          </a:p>
        </p:txBody>
      </p:sp>
      <p:sp>
        <p:nvSpPr>
          <p:cNvPr id="75" name="Rectangle 74"/>
          <p:cNvSpPr/>
          <p:nvPr/>
        </p:nvSpPr>
        <p:spPr bwMode="auto">
          <a:xfrm>
            <a:off x="4608990" y="1404395"/>
            <a:ext cx="773165" cy="427038"/>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90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900">
                <a:solidFill>
                  <a:srgbClr val="FFFFFF"/>
                </a:solidFill>
                <a:latin typeface="Segoe UI"/>
                <a:ea typeface="Segoe UI" pitchFamily="34" charset="0"/>
                <a:cs typeface="Segoe UI" pitchFamily="34" charset="0"/>
              </a:rPr>
              <a:t>Framework</a:t>
            </a:r>
          </a:p>
        </p:txBody>
      </p:sp>
      <p:sp>
        <p:nvSpPr>
          <p:cNvPr id="76" name="Rectangle 75"/>
          <p:cNvSpPr/>
          <p:nvPr/>
        </p:nvSpPr>
        <p:spPr bwMode="auto">
          <a:xfrm>
            <a:off x="5406799" y="1404395"/>
            <a:ext cx="771516" cy="427038"/>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90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900">
                <a:solidFill>
                  <a:srgbClr val="FFFFFF"/>
                </a:solidFill>
                <a:latin typeface="Segoe UI"/>
                <a:ea typeface="Segoe UI" pitchFamily="34" charset="0"/>
                <a:cs typeface="Segoe UI" pitchFamily="34" charset="0"/>
              </a:rPr>
              <a:t>Framework</a:t>
            </a:r>
          </a:p>
        </p:txBody>
      </p:sp>
      <p:sp>
        <p:nvSpPr>
          <p:cNvPr id="77" name="Rectangle 76"/>
          <p:cNvSpPr/>
          <p:nvPr/>
        </p:nvSpPr>
        <p:spPr bwMode="auto">
          <a:xfrm>
            <a:off x="5406799" y="941388"/>
            <a:ext cx="771516" cy="427038"/>
          </a:xfrm>
          <a:prstGeom prst="rect">
            <a:avLst/>
          </a:prstGeom>
          <a:solidFill>
            <a:srgbClr val="00188F"/>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a:t>
            </a:r>
          </a:p>
        </p:txBody>
      </p:sp>
      <p:sp>
        <p:nvSpPr>
          <p:cNvPr id="78" name="Rectangle 77"/>
          <p:cNvSpPr/>
          <p:nvPr/>
        </p:nvSpPr>
        <p:spPr bwMode="auto">
          <a:xfrm>
            <a:off x="4608990" y="941388"/>
            <a:ext cx="773165" cy="427038"/>
          </a:xfrm>
          <a:prstGeom prst="rect">
            <a:avLst/>
          </a:prstGeom>
          <a:solidFill>
            <a:srgbClr val="00188F"/>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a:t>
            </a:r>
          </a:p>
        </p:txBody>
      </p:sp>
      <p:sp>
        <p:nvSpPr>
          <p:cNvPr id="79" name="Rectangle 78"/>
          <p:cNvSpPr/>
          <p:nvPr/>
        </p:nvSpPr>
        <p:spPr bwMode="auto">
          <a:xfrm>
            <a:off x="6201728" y="1855646"/>
            <a:ext cx="796438" cy="274281"/>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prstClr val="black"/>
                </a:solidFill>
                <a:latin typeface="Segoe UI"/>
                <a:ea typeface="Segoe UI" pitchFamily="34" charset="0"/>
                <a:cs typeface="Segoe UI" pitchFamily="34" charset="0"/>
              </a:rPr>
              <a:t>Guest OS</a:t>
            </a:r>
          </a:p>
        </p:txBody>
      </p:sp>
      <p:sp>
        <p:nvSpPr>
          <p:cNvPr id="80" name="Rectangle 79"/>
          <p:cNvSpPr/>
          <p:nvPr/>
        </p:nvSpPr>
        <p:spPr bwMode="auto">
          <a:xfrm>
            <a:off x="6207077" y="1404395"/>
            <a:ext cx="796438" cy="427038"/>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Framework</a:t>
            </a:r>
          </a:p>
        </p:txBody>
      </p:sp>
      <p:sp>
        <p:nvSpPr>
          <p:cNvPr id="81" name="Rectangle 80"/>
          <p:cNvSpPr/>
          <p:nvPr/>
        </p:nvSpPr>
        <p:spPr bwMode="auto">
          <a:xfrm>
            <a:off x="6207077" y="941388"/>
            <a:ext cx="796438" cy="427038"/>
          </a:xfrm>
          <a:prstGeom prst="rect">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B</a:t>
            </a:r>
          </a:p>
        </p:txBody>
      </p:sp>
      <p:sp>
        <p:nvSpPr>
          <p:cNvPr id="82" name="Right Brace 81"/>
          <p:cNvSpPr/>
          <p:nvPr/>
        </p:nvSpPr>
        <p:spPr>
          <a:xfrm>
            <a:off x="7839781" y="987806"/>
            <a:ext cx="161357" cy="1142121"/>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defTabSz="685669" eaLnBrk="1" fontAlgn="auto" hangingPunct="1">
              <a:spcBef>
                <a:spcPts val="0"/>
              </a:spcBef>
              <a:spcAft>
                <a:spcPts val="0"/>
              </a:spcAft>
              <a:defRPr/>
            </a:pPr>
            <a:endParaRPr lang="en-US" sz="1350">
              <a:solidFill>
                <a:srgbClr val="FFFFFF"/>
              </a:solidFill>
              <a:latin typeface="Segoe UI"/>
            </a:endParaRPr>
          </a:p>
        </p:txBody>
      </p:sp>
      <p:sp>
        <p:nvSpPr>
          <p:cNvPr id="83" name="TextBox 82"/>
          <p:cNvSpPr txBox="1"/>
          <p:nvPr/>
        </p:nvSpPr>
        <p:spPr>
          <a:xfrm>
            <a:off x="8024091" y="1380120"/>
            <a:ext cx="504587" cy="384434"/>
          </a:xfrm>
          <a:prstGeom prst="rect">
            <a:avLst/>
          </a:prstGeom>
          <a:noFill/>
        </p:spPr>
        <p:txBody>
          <a:bodyPr wrap="none" lIns="137141" tIns="109713" rIns="137141" bIns="109713" rtlCol="0">
            <a:spAutoFit/>
          </a:bodyPr>
          <a:lstStyle/>
          <a:p>
            <a:pPr defTabSz="685669" eaLnBrk="1" fontAlgn="auto" hangingPunct="1">
              <a:lnSpc>
                <a:spcPct val="90000"/>
              </a:lnSpc>
              <a:spcBef>
                <a:spcPts val="0"/>
              </a:spcBef>
              <a:spcAft>
                <a:spcPts val="450"/>
              </a:spcAft>
              <a:defRPr/>
            </a:pPr>
            <a:r>
              <a:rPr lang="en-US" sz="1176" dirty="0">
                <a:solidFill>
                  <a:prstClr val="black"/>
                </a:solidFill>
                <a:latin typeface="Segoe UI"/>
              </a:rPr>
              <a:t>VM</a:t>
            </a:r>
          </a:p>
        </p:txBody>
      </p:sp>
      <p:sp>
        <p:nvSpPr>
          <p:cNvPr id="28" name="Rectangle 27"/>
          <p:cNvSpPr/>
          <p:nvPr/>
        </p:nvSpPr>
        <p:spPr bwMode="auto">
          <a:xfrm>
            <a:off x="4603207" y="4343006"/>
            <a:ext cx="3224537" cy="274281"/>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350" dirty="0">
                <a:solidFill>
                  <a:schemeClr val="bg1"/>
                </a:solidFill>
                <a:latin typeface="Segoe UI"/>
                <a:ea typeface="Segoe UI" pitchFamily="34" charset="0"/>
                <a:cs typeface="Segoe UI" pitchFamily="34" charset="0"/>
              </a:rPr>
              <a:t>Hypervisor</a:t>
            </a:r>
          </a:p>
        </p:txBody>
      </p:sp>
      <p:sp>
        <p:nvSpPr>
          <p:cNvPr id="29" name="Rectangle 28"/>
          <p:cNvSpPr/>
          <p:nvPr/>
        </p:nvSpPr>
        <p:spPr bwMode="auto">
          <a:xfrm>
            <a:off x="6866550" y="3553001"/>
            <a:ext cx="949736" cy="427038"/>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Framework</a:t>
            </a:r>
          </a:p>
        </p:txBody>
      </p:sp>
      <p:sp>
        <p:nvSpPr>
          <p:cNvPr id="30" name="Rectangle 29"/>
          <p:cNvSpPr/>
          <p:nvPr/>
        </p:nvSpPr>
        <p:spPr bwMode="auto">
          <a:xfrm>
            <a:off x="6870926" y="3095459"/>
            <a:ext cx="473135" cy="427038"/>
          </a:xfrm>
          <a:prstGeom prst="rect">
            <a:avLst/>
          </a:prstGeom>
          <a:solidFill>
            <a:srgbClr val="00827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C</a:t>
            </a:r>
          </a:p>
        </p:txBody>
      </p:sp>
      <p:sp>
        <p:nvSpPr>
          <p:cNvPr id="31" name="Rectangle 30"/>
          <p:cNvSpPr/>
          <p:nvPr/>
        </p:nvSpPr>
        <p:spPr bwMode="auto">
          <a:xfrm>
            <a:off x="7386126" y="3095459"/>
            <a:ext cx="435281" cy="427038"/>
          </a:xfrm>
          <a:prstGeom prst="rect">
            <a:avLst/>
          </a:prstGeom>
          <a:solidFill>
            <a:srgbClr val="00827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C</a:t>
            </a:r>
          </a:p>
        </p:txBody>
      </p:sp>
      <p:sp>
        <p:nvSpPr>
          <p:cNvPr id="39" name="Rectangle 38"/>
          <p:cNvSpPr/>
          <p:nvPr/>
        </p:nvSpPr>
        <p:spPr bwMode="auto">
          <a:xfrm>
            <a:off x="7026926" y="1855646"/>
            <a:ext cx="796438" cy="274281"/>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prstClr val="black"/>
                </a:solidFill>
                <a:latin typeface="Segoe UI"/>
                <a:ea typeface="Segoe UI" pitchFamily="34" charset="0"/>
                <a:cs typeface="Segoe UI" pitchFamily="34" charset="0"/>
              </a:rPr>
              <a:t>Guest OS</a:t>
            </a:r>
          </a:p>
        </p:txBody>
      </p:sp>
      <p:sp>
        <p:nvSpPr>
          <p:cNvPr id="40" name="Rectangle 39"/>
          <p:cNvSpPr/>
          <p:nvPr/>
        </p:nvSpPr>
        <p:spPr bwMode="auto">
          <a:xfrm>
            <a:off x="7032275" y="1404395"/>
            <a:ext cx="796438" cy="427038"/>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Framework</a:t>
            </a:r>
          </a:p>
        </p:txBody>
      </p:sp>
      <p:sp>
        <p:nvSpPr>
          <p:cNvPr id="43" name="Rectangle 42"/>
          <p:cNvSpPr/>
          <p:nvPr/>
        </p:nvSpPr>
        <p:spPr bwMode="auto">
          <a:xfrm>
            <a:off x="7032275" y="941388"/>
            <a:ext cx="796438" cy="427038"/>
          </a:xfrm>
          <a:prstGeom prst="rect">
            <a:avLst/>
          </a:prstGeom>
          <a:solidFill>
            <a:srgbClr val="008272"/>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App</a:t>
            </a:r>
          </a:p>
          <a:p>
            <a:pPr algn="ctr" defTabSz="699220" eaLnBrk="1" hangingPunct="1">
              <a:lnSpc>
                <a:spcPct val="90000"/>
              </a:lnSpc>
              <a:defRPr/>
            </a:pPr>
            <a:r>
              <a:rPr lang="en-US" sz="1050">
                <a:solidFill>
                  <a:srgbClr val="FFFFFF"/>
                </a:solidFill>
                <a:latin typeface="Segoe UI"/>
                <a:ea typeface="Segoe UI" pitchFamily="34" charset="0"/>
                <a:cs typeface="Segoe UI" pitchFamily="34" charset="0"/>
              </a:rPr>
              <a:t>C</a:t>
            </a:r>
          </a:p>
        </p:txBody>
      </p:sp>
      <p:sp>
        <p:nvSpPr>
          <p:cNvPr id="44" name="Rectangle 43"/>
          <p:cNvSpPr/>
          <p:nvPr/>
        </p:nvSpPr>
        <p:spPr bwMode="auto">
          <a:xfrm>
            <a:off x="4600173" y="2481704"/>
            <a:ext cx="3228539" cy="274281"/>
          </a:xfrm>
          <a:prstGeom prst="rect">
            <a:avLst/>
          </a:prstGeom>
          <a:solidFill>
            <a:schemeClr val="tx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350">
                <a:solidFill>
                  <a:srgbClr val="FFFFFF"/>
                </a:solidFill>
                <a:latin typeface="Segoe UI"/>
                <a:ea typeface="Segoe UI" pitchFamily="34" charset="0"/>
                <a:cs typeface="Segoe UI" pitchFamily="34" charset="0"/>
              </a:rPr>
              <a:t>Physical Server</a:t>
            </a:r>
          </a:p>
        </p:txBody>
      </p:sp>
      <p:sp>
        <p:nvSpPr>
          <p:cNvPr id="45" name="Rectangle 44"/>
          <p:cNvSpPr/>
          <p:nvPr/>
        </p:nvSpPr>
        <p:spPr bwMode="auto">
          <a:xfrm>
            <a:off x="4608290" y="2160431"/>
            <a:ext cx="3219469" cy="274281"/>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eaLnBrk="1" hangingPunct="1">
              <a:lnSpc>
                <a:spcPct val="90000"/>
              </a:lnSpc>
              <a:defRPr/>
            </a:pPr>
            <a:r>
              <a:rPr lang="en-US" sz="1350" dirty="0">
                <a:solidFill>
                  <a:schemeClr val="bg1"/>
                </a:solidFill>
                <a:latin typeface="Segoe UI"/>
                <a:ea typeface="Segoe UI" pitchFamily="34" charset="0"/>
                <a:cs typeface="Segoe UI" pitchFamily="34" charset="0"/>
              </a:rPr>
              <a:t>Hypervisor</a:t>
            </a:r>
          </a:p>
        </p:txBody>
      </p:sp>
    </p:spTree>
    <p:extLst>
      <p:ext uri="{BB962C8B-B14F-4D97-AF65-F5344CB8AC3E}">
        <p14:creationId xmlns:p14="http://schemas.microsoft.com/office/powerpoint/2010/main" val="13587960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Las Vegas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Visual Studio Live! Las Vegas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Visual Studio Live! Bosto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1215</Words>
  <Application>Microsoft Macintosh PowerPoint</Application>
  <PresentationFormat>On-screen Show (16:9)</PresentationFormat>
  <Paragraphs>202</Paragraphs>
  <Slides>27</Slides>
  <Notes>9</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27</vt:i4>
      </vt:variant>
    </vt:vector>
  </HeadingPairs>
  <TitlesOfParts>
    <vt:vector size="40" baseType="lpstr">
      <vt:lpstr>Arial</vt:lpstr>
      <vt:lpstr>Calibri</vt:lpstr>
      <vt:lpstr>Calibri Light</vt:lpstr>
      <vt:lpstr>Open Sans</vt:lpstr>
      <vt:lpstr>Segoe UI</vt:lpstr>
      <vt:lpstr>Segoe UI Light</vt:lpstr>
      <vt:lpstr>Wingdings</vt:lpstr>
      <vt:lpstr>Custom Design</vt:lpstr>
      <vt:lpstr>Visual Studio Live! Las Vegas 2017</vt:lpstr>
      <vt:lpstr>1_Custom Design</vt:lpstr>
      <vt:lpstr>Visual Studio Live! Las Vegas 2018</vt:lpstr>
      <vt:lpstr>Visual Studio Live! Austin 2018</vt:lpstr>
      <vt:lpstr>Visual Studio Live! Boston 2018</vt:lpstr>
      <vt:lpstr>Hands On with Containers for .NET Core Applications</vt:lpstr>
      <vt:lpstr>Agenda</vt:lpstr>
      <vt:lpstr>Intro to Containers</vt:lpstr>
      <vt:lpstr>PowerPoint Presentation</vt:lpstr>
      <vt:lpstr>The Challenge</vt:lpstr>
      <vt:lpstr>Cargo Transport Pre-1960</vt:lpstr>
      <vt:lpstr>Solution:  Intermodal Shipping Container</vt:lpstr>
      <vt:lpstr>Docker is a Container System for Code</vt:lpstr>
      <vt:lpstr>Containers vs. VM’s</vt:lpstr>
      <vt:lpstr>Why Containers?</vt:lpstr>
      <vt:lpstr>Docker</vt:lpstr>
      <vt:lpstr>Some Docker Vocabulary</vt:lpstr>
      <vt:lpstr>Creating an asp.net core WebAPI Running your asp.net core WebAPI in Docker  </vt:lpstr>
      <vt:lpstr>Container Registries</vt:lpstr>
      <vt:lpstr>Docker Hub</vt:lpstr>
      <vt:lpstr>Azure Container Registry</vt:lpstr>
      <vt:lpstr>Uploading to DockerHub Uploading your container to ACR (Azure Container Registry) </vt:lpstr>
      <vt:lpstr>Hosting containers</vt:lpstr>
      <vt:lpstr>ACI Features</vt:lpstr>
      <vt:lpstr>ACI Use Case</vt:lpstr>
      <vt:lpstr>Deploying your image to ACI (Azure Container Instance)  </vt:lpstr>
      <vt:lpstr>Containers in Web App</vt:lpstr>
      <vt:lpstr>Deploying your image as an Azure Web App </vt:lpstr>
      <vt:lpstr>Setting up Continuous Deployment for your container in a Web App  </vt:lpstr>
      <vt:lpstr> Need Bruno Slides</vt:lpstr>
      <vt:lpstr>AKS: Managed Kubernetes</vt:lpstr>
      <vt:lpstr>Deploying your image in a Kubernetes Cluster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80</cp:revision>
  <dcterms:created xsi:type="dcterms:W3CDTF">2015-02-16T21:29:58Z</dcterms:created>
  <dcterms:modified xsi:type="dcterms:W3CDTF">2018-12-03T17:47:39Z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rogreen@microsoft.com</vt:lpwstr>
  </property>
  <property fmtid="{D5CDD505-2E9C-101B-9397-08002B2CF9AE}" pid="5" name="MSIP_Label_f42aa342-8706-4288-bd11-ebb85995028c_SetDate">
    <vt:lpwstr>2018-06-12T12:41:12.1274347Z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