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72" r:id="rId1"/>
  </p:sldMasterIdLst>
  <p:notesMasterIdLst>
    <p:notesMasterId r:id="rId10"/>
  </p:notesMasterIdLst>
  <p:handoutMasterIdLst>
    <p:handoutMasterId r:id="rId11"/>
  </p:handoutMasterIdLst>
  <p:sldIdLst>
    <p:sldId id="327" r:id="rId2"/>
    <p:sldId id="328" r:id="rId3"/>
    <p:sldId id="329" r:id="rId4"/>
    <p:sldId id="330" r:id="rId5"/>
    <p:sldId id="331" r:id="rId6"/>
    <p:sldId id="332" r:id="rId7"/>
    <p:sldId id="333" r:id="rId8"/>
    <p:sldId id="334" r:id="rId9"/>
  </p:sldIdLst>
  <p:sldSz cx="12192000" cy="6858000"/>
  <p:notesSz cx="7302500" cy="9588500"/>
  <p:defaultTex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0">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A4D289"/>
    <a:srgbClr val="EAEAEA"/>
    <a:srgbClr val="FF9119"/>
    <a:srgbClr val="FF9121"/>
    <a:srgbClr val="5DB0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8" autoAdjust="0"/>
    <p:restoredTop sz="94627" autoAdjust="0"/>
  </p:normalViewPr>
  <p:slideViewPr>
    <p:cSldViewPr>
      <p:cViewPr>
        <p:scale>
          <a:sx n="98" d="100"/>
          <a:sy n="98" d="100"/>
        </p:scale>
        <p:origin x="69" y="372"/>
      </p:cViewPr>
      <p:guideLst>
        <p:guide orient="horz" pos="2160"/>
        <p:guide pos="3840"/>
      </p:guideLst>
    </p:cSldViewPr>
  </p:slideViewPr>
  <p:outlineViewPr>
    <p:cViewPr>
      <p:scale>
        <a:sx n="33" d="100"/>
        <a:sy n="33" d="100"/>
      </p:scale>
      <p:origin x="0" y="30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2766" y="-114"/>
      </p:cViewPr>
      <p:guideLst>
        <p:guide orient="horz" pos="3020"/>
        <p:guide pos="23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388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4137025" y="0"/>
            <a:ext cx="3163888" cy="479425"/>
          </a:xfrm>
          <a:prstGeom prst="rect">
            <a:avLst/>
          </a:prstGeom>
        </p:spPr>
        <p:txBody>
          <a:bodyPr vert="horz" lIns="91440" tIns="45720" rIns="91440" bIns="45720" rtlCol="0"/>
          <a:lstStyle>
            <a:lvl1pPr algn="r">
              <a:defRPr sz="1200"/>
            </a:lvl1pPr>
          </a:lstStyle>
          <a:p>
            <a:pPr>
              <a:defRPr/>
            </a:pPr>
            <a:fld id="{9D4384C5-E6B0-428D-8E73-CA215AF2A4E3}" type="datetimeFigureOut">
              <a:rPr lang="en-US"/>
              <a:pPr>
                <a:defRPr/>
              </a:pPr>
              <a:t>11/11/2018</a:t>
            </a:fld>
            <a:endParaRPr lang="en-US"/>
          </a:p>
        </p:txBody>
      </p:sp>
      <p:sp>
        <p:nvSpPr>
          <p:cNvPr id="4" name="Footer Placeholder 3"/>
          <p:cNvSpPr>
            <a:spLocks noGrp="1"/>
          </p:cNvSpPr>
          <p:nvPr>
            <p:ph type="ftr" sz="quarter" idx="2"/>
          </p:nvPr>
        </p:nvSpPr>
        <p:spPr>
          <a:xfrm>
            <a:off x="0" y="9107488"/>
            <a:ext cx="3163888" cy="479425"/>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4137025" y="9107488"/>
            <a:ext cx="3163888" cy="479425"/>
          </a:xfrm>
          <a:prstGeom prst="rect">
            <a:avLst/>
          </a:prstGeom>
        </p:spPr>
        <p:txBody>
          <a:bodyPr vert="horz" lIns="91440" tIns="45720" rIns="91440" bIns="45720" rtlCol="0" anchor="b"/>
          <a:lstStyle>
            <a:lvl1pPr algn="r">
              <a:defRPr sz="1200"/>
            </a:lvl1pPr>
          </a:lstStyle>
          <a:p>
            <a:pPr>
              <a:defRPr/>
            </a:pPr>
            <a:fld id="{364D36B1-815E-46B3-BF05-705B4CC4C09A}" type="slidenum">
              <a:rPr lang="en-US"/>
              <a:pPr>
                <a:defRPr/>
              </a:pPr>
              <a:t>‹#›</a:t>
            </a:fld>
            <a:endParaRPr lang="en-US"/>
          </a:p>
        </p:txBody>
      </p:sp>
    </p:spTree>
    <p:extLst>
      <p:ext uri="{BB962C8B-B14F-4D97-AF65-F5344CB8AC3E}">
        <p14:creationId xmlns:p14="http://schemas.microsoft.com/office/powerpoint/2010/main" val="1677493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Header Placeholder 19457"/>
          <p:cNvSpPr>
            <a:spLocks noGrp="1" noChangeArrowheads="1"/>
          </p:cNvSpPr>
          <p:nvPr>
            <p:ph type="hdr" sz="quarter"/>
          </p:nvPr>
        </p:nvSpPr>
        <p:spPr bwMode="auto">
          <a:xfrm>
            <a:off x="0" y="0"/>
            <a:ext cx="3163888" cy="479425"/>
          </a:xfrm>
          <a:prstGeom prst="rect">
            <a:avLst/>
          </a:prstGeom>
          <a:noFill/>
          <a:ln w="9525">
            <a:noFill/>
            <a:miter lim="800000"/>
            <a:headEnd/>
            <a:tailEnd/>
          </a:ln>
        </p:spPr>
        <p:txBody>
          <a:bodyPr vert="horz" wrap="square" lIns="96515" tIns="48257" rIns="96515" bIns="48257" numCol="1" anchor="t" anchorCtr="0" compatLnSpc="1">
            <a:prstTxWarp prst="textNoShape">
              <a:avLst/>
            </a:prstTxWarp>
          </a:bodyPr>
          <a:lstStyle>
            <a:lvl1pPr algn="l" defTabSz="965200" eaLnBrk="1" hangingPunct="1">
              <a:defRPr sz="1300" b="0"/>
            </a:lvl1pPr>
          </a:lstStyle>
          <a:p>
            <a:pPr>
              <a:defRPr/>
            </a:pPr>
            <a:endParaRPr lang="en-US"/>
          </a:p>
        </p:txBody>
      </p:sp>
      <p:sp>
        <p:nvSpPr>
          <p:cNvPr id="19459" name="Date Placeholder 19458"/>
          <p:cNvSpPr>
            <a:spLocks noGrp="1" noChangeArrowheads="1"/>
          </p:cNvSpPr>
          <p:nvPr>
            <p:ph type="dt" idx="1"/>
          </p:nvPr>
        </p:nvSpPr>
        <p:spPr bwMode="auto">
          <a:xfrm>
            <a:off x="4137025" y="0"/>
            <a:ext cx="3163888" cy="479425"/>
          </a:xfrm>
          <a:prstGeom prst="rect">
            <a:avLst/>
          </a:prstGeom>
          <a:noFill/>
          <a:ln w="9525">
            <a:noFill/>
            <a:miter lim="800000"/>
            <a:headEnd/>
            <a:tailEnd/>
          </a:ln>
        </p:spPr>
        <p:txBody>
          <a:bodyPr vert="horz" wrap="square" lIns="96515" tIns="48257" rIns="96515" bIns="48257" numCol="1" anchor="t" anchorCtr="0" compatLnSpc="1">
            <a:prstTxWarp prst="textNoShape">
              <a:avLst/>
            </a:prstTxWarp>
          </a:bodyPr>
          <a:lstStyle>
            <a:lvl1pPr algn="r" defTabSz="965200" eaLnBrk="1" hangingPunct="1">
              <a:defRPr sz="1300" b="0"/>
            </a:lvl1pPr>
          </a:lstStyle>
          <a:p>
            <a:pPr>
              <a:defRPr/>
            </a:pPr>
            <a:endParaRPr lang="en-US"/>
          </a:p>
        </p:txBody>
      </p:sp>
      <p:sp>
        <p:nvSpPr>
          <p:cNvPr id="14340" name="Rectangle 19459"/>
          <p:cNvSpPr>
            <a:spLocks noGrp="1" noRot="1" noChangeAspect="1" noChangeArrowheads="1" noTextEdit="1"/>
          </p:cNvSpPr>
          <p:nvPr>
            <p:ph type="sldImg" idx="2"/>
          </p:nvPr>
        </p:nvSpPr>
        <p:spPr bwMode="auto">
          <a:xfrm>
            <a:off x="455613" y="719138"/>
            <a:ext cx="6391275" cy="3595687"/>
          </a:xfrm>
          <a:prstGeom prst="rect">
            <a:avLst/>
          </a:prstGeom>
          <a:noFill/>
          <a:ln w="9525" algn="ctr">
            <a:solidFill>
              <a:srgbClr val="000000"/>
            </a:solidFill>
            <a:miter lim="800000"/>
            <a:headEnd/>
            <a:tailEnd/>
          </a:ln>
        </p:spPr>
      </p:sp>
      <p:sp>
        <p:nvSpPr>
          <p:cNvPr id="35845" name="Notes Placeholder 35844"/>
          <p:cNvSpPr>
            <a:spLocks noGrp="1" noChangeArrowheads="1"/>
          </p:cNvSpPr>
          <p:nvPr>
            <p:ph type="body" sz="quarter" idx="3"/>
          </p:nvPr>
        </p:nvSpPr>
        <p:spPr bwMode="auto">
          <a:xfrm>
            <a:off x="730250" y="4554538"/>
            <a:ext cx="5842000" cy="4314825"/>
          </a:xfrm>
          <a:prstGeom prst="rect">
            <a:avLst/>
          </a:prstGeom>
          <a:noFill/>
          <a:ln w="9525" cap="flat" cmpd="sng" algn="ctr">
            <a:noFill/>
            <a:prstDash val="solid"/>
            <a:miter lim="800000"/>
            <a:headEnd type="none" w="med" len="med"/>
            <a:tailEnd type="none" w="med" len="med"/>
          </a:ln>
          <a:effectLst/>
        </p:spPr>
        <p:txBody>
          <a:bodyPr vert="horz" wrap="square" lIns="96515" tIns="48257" rIns="96515" bIns="4825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Footer Placeholder 19461"/>
          <p:cNvSpPr>
            <a:spLocks noGrp="1" noChangeArrowheads="1"/>
          </p:cNvSpPr>
          <p:nvPr>
            <p:ph type="ftr" sz="quarter" idx="4"/>
          </p:nvPr>
        </p:nvSpPr>
        <p:spPr bwMode="auto">
          <a:xfrm>
            <a:off x="0" y="9107488"/>
            <a:ext cx="3163888" cy="479425"/>
          </a:xfrm>
          <a:prstGeom prst="rect">
            <a:avLst/>
          </a:prstGeom>
          <a:noFill/>
          <a:ln w="9525">
            <a:noFill/>
            <a:miter lim="800000"/>
            <a:headEnd/>
            <a:tailEnd/>
          </a:ln>
        </p:spPr>
        <p:txBody>
          <a:bodyPr vert="horz" wrap="square" lIns="96515" tIns="48257" rIns="96515" bIns="48257" numCol="1" anchor="b" anchorCtr="0" compatLnSpc="1">
            <a:prstTxWarp prst="textNoShape">
              <a:avLst/>
            </a:prstTxWarp>
          </a:bodyPr>
          <a:lstStyle>
            <a:lvl1pPr algn="l" defTabSz="965200" eaLnBrk="1" hangingPunct="1">
              <a:defRPr sz="1300" b="0"/>
            </a:lvl1pPr>
          </a:lstStyle>
          <a:p>
            <a:pPr>
              <a:defRPr/>
            </a:pPr>
            <a:endParaRPr lang="en-US"/>
          </a:p>
        </p:txBody>
      </p:sp>
      <p:sp>
        <p:nvSpPr>
          <p:cNvPr id="35847" name="Slide Number Placeholder 35846"/>
          <p:cNvSpPr>
            <a:spLocks noGrp="1" noChangeArrowheads="1"/>
          </p:cNvSpPr>
          <p:nvPr>
            <p:ph type="sldNum" sz="quarter" idx="5"/>
          </p:nvPr>
        </p:nvSpPr>
        <p:spPr bwMode="auto">
          <a:xfrm>
            <a:off x="4137025" y="9107488"/>
            <a:ext cx="3163888" cy="479425"/>
          </a:xfrm>
          <a:prstGeom prst="rect">
            <a:avLst/>
          </a:prstGeom>
          <a:noFill/>
          <a:ln w="9525" cap="flat" cmpd="sng" algn="ctr">
            <a:noFill/>
            <a:prstDash val="solid"/>
            <a:miter lim="800000"/>
            <a:headEnd type="none" w="med" len="med"/>
            <a:tailEnd type="none" w="med" len="med"/>
          </a:ln>
          <a:effectLst/>
        </p:spPr>
        <p:txBody>
          <a:bodyPr vert="horz" wrap="square" lIns="96515" tIns="48257" rIns="96515" bIns="48257" numCol="1" anchor="b" anchorCtr="0" compatLnSpc="1">
            <a:prstTxWarp prst="textNoShape">
              <a:avLst/>
            </a:prstTxWarp>
          </a:bodyPr>
          <a:lstStyle>
            <a:lvl1pPr algn="r" defTabSz="965200" eaLnBrk="1" hangingPunct="1">
              <a:defRPr sz="1300" b="0"/>
            </a:lvl1pPr>
          </a:lstStyle>
          <a:p>
            <a:pPr>
              <a:defRPr/>
            </a:pPr>
            <a:fld id="{11D29CD3-EA91-4B07-8041-33A63E8C46BA}" type="slidenum">
              <a:rPr lang="en-US"/>
              <a:pPr>
                <a:defRPr/>
              </a:pPr>
              <a:t>‹#›</a:t>
            </a:fld>
            <a:endParaRPr lang="en-US"/>
          </a:p>
        </p:txBody>
      </p:sp>
    </p:spTree>
    <p:extLst>
      <p:ext uri="{BB962C8B-B14F-4D97-AF65-F5344CB8AC3E}">
        <p14:creationId xmlns:p14="http://schemas.microsoft.com/office/powerpoint/2010/main" val="2993886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hape 4"/>
          <p:cNvSpPr>
            <a:spLocks noGrp="1" noChangeArrowheads="1"/>
          </p:cNvSpPr>
          <p:nvPr>
            <p:ph type="sldNum" sz="quarter" idx="5"/>
          </p:nvPr>
        </p:nvSpPr>
        <p:spPr>
          <a:noFill/>
          <a:ln>
            <a:headEnd/>
            <a:tailEnd/>
          </a:ln>
        </p:spPr>
        <p:txBody>
          <a:bodyPr/>
          <a:lstStyle/>
          <a:p>
            <a:fld id="{489CD3C6-3D47-4CC0-9CF2-E2692F3E0144}" type="slidenum">
              <a:rPr lang="en-US" smtClean="0"/>
              <a:pPr/>
              <a:t>1</a:t>
            </a:fld>
            <a:endParaRPr lang="en-US"/>
          </a:p>
        </p:txBody>
      </p:sp>
      <p:sp>
        <p:nvSpPr>
          <p:cNvPr id="15363" name="Rectangle 20481"/>
          <p:cNvSpPr>
            <a:spLocks noGrp="1" noRot="1" noChangeAspect="1" noChangeArrowheads="1" noTextEdit="1"/>
          </p:cNvSpPr>
          <p:nvPr>
            <p:ph type="sldImg"/>
          </p:nvPr>
        </p:nvSpPr>
        <p:spPr>
          <a:xfrm>
            <a:off x="455613" y="719138"/>
            <a:ext cx="6391275" cy="3595687"/>
          </a:xfrm>
          <a:noFill/>
          <a:ln cap="flat">
            <a:headEnd type="none" w="med" len="med"/>
            <a:tailEnd type="none" w="med" len="med"/>
          </a:ln>
        </p:spPr>
      </p:sp>
      <p:sp>
        <p:nvSpPr>
          <p:cNvPr id="15364" name="Rectangle 20482"/>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4957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914400" y="1219203"/>
            <a:ext cx="10363200" cy="1933575"/>
          </a:xfrm>
          <a:noFill/>
        </p:spPr>
        <p:txBody>
          <a:bodyPr anchor="b"/>
          <a:lstStyle>
            <a:lvl1pPr algn="r">
              <a:defRPr sz="3200" b="1">
                <a:latin typeface="Myriad Pro" pitchFamily="34" charset="0"/>
                <a:cs typeface="Segoe UI" pitchFamily="34" charset="0"/>
              </a:defRPr>
            </a:lvl1pPr>
          </a:lstStyle>
          <a:p>
            <a:r>
              <a:rPr lang="en-US" dirty="0"/>
              <a:t>Click to edit Master title style</a:t>
            </a:r>
          </a:p>
        </p:txBody>
      </p:sp>
      <p:sp>
        <p:nvSpPr>
          <p:cNvPr id="32781" name="Subtitle 32780"/>
          <p:cNvSpPr>
            <a:spLocks noGrp="1" noChangeArrowheads="1"/>
          </p:cNvSpPr>
          <p:nvPr>
            <p:ph type="subTitle" idx="1"/>
          </p:nvPr>
        </p:nvSpPr>
        <p:spPr>
          <a:xfrm>
            <a:off x="2743200" y="3505200"/>
            <a:ext cx="8534400" cy="1752600"/>
          </a:xfrm>
        </p:spPr>
        <p:txBody>
          <a:bodyPr/>
          <a:lstStyle>
            <a:lvl1pPr marL="0" indent="0" algn="r">
              <a:buNone/>
              <a:defRPr b="0">
                <a:latin typeface="Myriad Pro" pitchFamily="34" charset="0"/>
                <a:cs typeface="Segoe UI" pitchFamily="34" charset="0"/>
              </a:defRPr>
            </a:lvl1pPr>
          </a:lstStyle>
          <a:p>
            <a:r>
              <a:rPr lang="en-US" dirty="0"/>
              <a:t>Click to edit Master subtitle style</a:t>
            </a:r>
          </a:p>
        </p:txBody>
      </p:sp>
      <p:pic>
        <p:nvPicPr>
          <p:cNvPr id="2050" name="Picture 2" descr="http://odetocode.com/Images/odetocode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72800" y="6400800"/>
            <a:ext cx="1123244"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616909"/>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bg>
      <p:bgPr>
        <a:solidFill>
          <a:srgbClr val="BDBDA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9681473"/>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a:t>References</a:t>
            </a:r>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0784509"/>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1981200" y="1600200"/>
            <a:ext cx="8229600" cy="3962400"/>
          </a:xfrm>
          <a:solidFill>
            <a:schemeClr val="accent2"/>
          </a:solidFill>
          <a:ln w="9525">
            <a:solidFill>
              <a:schemeClr val="tx1"/>
            </a:solidFill>
          </a:ln>
        </p:spPr>
        <p:txBody>
          <a:bodyPr/>
          <a:lstStyle>
            <a:lvl1pPr>
              <a:buNone/>
              <a:defRPr sz="1800" b="0">
                <a:latin typeface="Consolas" pitchFamily="49" charset="0"/>
              </a:defRPr>
            </a:lvl1pPr>
          </a:lstStyle>
          <a:p>
            <a:pPr lvl="0"/>
            <a:r>
              <a:rPr lang="en-US"/>
              <a:t>Click to edit Master text styles</a:t>
            </a:r>
          </a:p>
        </p:txBody>
      </p:sp>
    </p:spTree>
    <p:extLst>
      <p:ext uri="{BB962C8B-B14F-4D97-AF65-F5344CB8AC3E}">
        <p14:creationId xmlns:p14="http://schemas.microsoft.com/office/powerpoint/2010/main" val="1462464269"/>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Tree>
    <p:extLst>
      <p:ext uri="{BB962C8B-B14F-4D97-AF65-F5344CB8AC3E}">
        <p14:creationId xmlns:p14="http://schemas.microsoft.com/office/powerpoint/2010/main" val="2764846997"/>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BDBDA9"/>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09600" y="1447800"/>
            <a:ext cx="109728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1026"/>
          <p:cNvSpPr>
            <a:spLocks noGrp="1" noChangeArrowheads="1"/>
          </p:cNvSpPr>
          <p:nvPr>
            <p:ph type="title"/>
          </p:nvPr>
        </p:nvSpPr>
        <p:spPr bwMode="auto">
          <a:xfrm>
            <a:off x="609600" y="304800"/>
            <a:ext cx="10972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cxnSp>
        <p:nvCxnSpPr>
          <p:cNvPr id="14" name="Straight Connector 13"/>
          <p:cNvCxnSpPr/>
          <p:nvPr/>
        </p:nvCxnSpPr>
        <p:spPr bwMode="auto">
          <a:xfrm>
            <a:off x="0" y="6780212"/>
            <a:ext cx="12192000" cy="1588"/>
          </a:xfrm>
          <a:prstGeom prst="line">
            <a:avLst/>
          </a:prstGeom>
          <a:gradFill rotWithShape="1">
            <a:gsLst>
              <a:gs pos="0">
                <a:srgbClr val="A4D289"/>
              </a:gs>
              <a:gs pos="100000">
                <a:schemeClr val="bg1"/>
              </a:gs>
            </a:gsLst>
            <a:lin ang="5400000" scaled="1"/>
          </a:gradFill>
          <a:ln w="152400" cap="flat" cmpd="sng" algn="ctr">
            <a:solidFill>
              <a:srgbClr val="800000"/>
            </a:solidFill>
            <a:prstDash val="solid"/>
            <a:round/>
            <a:headEnd type="none" w="med" len="med"/>
            <a:tailEnd type="none" w="med" len="med"/>
          </a:ln>
          <a:effectLst>
            <a:glow rad="63500">
              <a:schemeClr val="bg2">
                <a:lumMod val="60000"/>
                <a:lumOff val="40000"/>
                <a:alpha val="40000"/>
              </a:schemeClr>
            </a:glow>
          </a:effectLst>
        </p:spPr>
      </p:cxnSp>
      <p:pic>
        <p:nvPicPr>
          <p:cNvPr id="6" name="Picture 2" descr="http://odetocode.com/Images/odetocode3.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0972800" y="6400800"/>
            <a:ext cx="1123244" cy="304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a:xfrm>
            <a:off x="8610600" y="6356350"/>
            <a:ext cx="267275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ECD8F-2625-413B-8DF4-C09AAB18C543}" type="slidenum">
              <a:rPr lang="en-US" smtClean="0"/>
              <a:t>‹#›</a:t>
            </a:fld>
            <a:endParaRPr lang="en-US"/>
          </a:p>
        </p:txBody>
      </p:sp>
    </p:spTree>
    <p:extLst>
      <p:ext uri="{BB962C8B-B14F-4D97-AF65-F5344CB8AC3E}">
        <p14:creationId xmlns:p14="http://schemas.microsoft.com/office/powerpoint/2010/main" val="3622961284"/>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69" r:id="rId6"/>
    <p:sldLayoutId id="2147483770" r:id="rId7"/>
  </p:sldLayoutIdLst>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4861560" y="2209800"/>
            <a:ext cx="7178040" cy="2000548"/>
          </a:xfrm>
          <a:prstGeom prst="rect">
            <a:avLst/>
          </a:prstGeom>
          <a:noFill/>
          <a:ln w="9525">
            <a:noFill/>
            <a:miter lim="800000"/>
            <a:headEnd/>
            <a:tailEnd/>
          </a:ln>
        </p:spPr>
        <p:txBody>
          <a:bodyPr wrap="square" rtlCol="0">
            <a:spAutoFit/>
          </a:bodyPr>
          <a:lstStyle/>
          <a:p>
            <a:pPr algn="r"/>
            <a:r>
              <a:rPr lang="en-US" sz="3600" dirty="0">
                <a:latin typeface="Segoe UI" panose="020B0502040204020203" pitchFamily="34" charset="0"/>
                <a:cs typeface="Segoe UI" panose="020B0502040204020203" pitchFamily="34" charset="0"/>
              </a:rPr>
              <a:t>Go for C# Developers</a:t>
            </a:r>
            <a:endParaRPr lang="en-US" sz="2000"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a:p>
            <a:pPr algn="r"/>
            <a:r>
              <a:rPr lang="en-US" sz="2400" dirty="0">
                <a:latin typeface="Segoe UI" panose="020B0502040204020203" pitchFamily="34" charset="0"/>
                <a:cs typeface="Segoe UI" panose="020B0502040204020203" pitchFamily="34" charset="0"/>
              </a:rPr>
              <a:t>K. Scott Allen </a:t>
            </a:r>
          </a:p>
          <a:p>
            <a:pPr algn="r"/>
            <a:r>
              <a:rPr lang="en-US" sz="2400" dirty="0">
                <a:latin typeface="Segoe UI" panose="020B0502040204020203" pitchFamily="34" charset="0"/>
                <a:cs typeface="Segoe UI" panose="020B0502040204020203" pitchFamily="34" charset="0"/>
              </a:rPr>
              <a:t>@</a:t>
            </a:r>
            <a:r>
              <a:rPr lang="en-US" sz="2400" dirty="0" err="1">
                <a:latin typeface="Segoe UI" panose="020B0502040204020203" pitchFamily="34" charset="0"/>
                <a:cs typeface="Segoe UI" panose="020B0502040204020203" pitchFamily="34" charset="0"/>
              </a:rPr>
              <a:t>OdeToCode</a:t>
            </a:r>
            <a:endParaRPr lang="en-US" sz="3600"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B0A953-CF41-48AD-8472-E38A3891A443}"/>
              </a:ext>
            </a:extLst>
          </p:cNvPr>
          <p:cNvSpPr/>
          <p:nvPr/>
        </p:nvSpPr>
        <p:spPr>
          <a:xfrm>
            <a:off x="1143000" y="838200"/>
            <a:ext cx="7924800" cy="4196020"/>
          </a:xfrm>
          <a:prstGeom prst="rect">
            <a:avLst/>
          </a:prstGeom>
        </p:spPr>
        <p:txBody>
          <a:bodyPr wrap="square">
            <a:spAutoFit/>
          </a:bodyPr>
          <a:lstStyle/>
          <a:p>
            <a:pPr algn="just">
              <a:lnSpc>
                <a:spcPct val="150000"/>
              </a:lnSpc>
            </a:pPr>
            <a:r>
              <a:rPr lang="en-US" sz="1800" b="0" dirty="0">
                <a:solidFill>
                  <a:srgbClr val="222222"/>
                </a:solidFill>
                <a:latin typeface="Arial" panose="020B0604020202020204" pitchFamily="34" charset="0"/>
              </a:rPr>
              <a:t>The Go programming language is an open source project to make programmers more productive. </a:t>
            </a:r>
          </a:p>
          <a:p>
            <a:pPr algn="just">
              <a:lnSpc>
                <a:spcPct val="150000"/>
              </a:lnSpc>
            </a:pPr>
            <a:endParaRPr lang="en-US" sz="1800" b="0" dirty="0">
              <a:solidFill>
                <a:srgbClr val="222222"/>
              </a:solidFill>
              <a:latin typeface="Arial" panose="020B0604020202020204" pitchFamily="34" charset="0"/>
            </a:endParaRPr>
          </a:p>
          <a:p>
            <a:pPr algn="just">
              <a:lnSpc>
                <a:spcPct val="150000"/>
              </a:lnSpc>
            </a:pPr>
            <a:r>
              <a:rPr lang="en-US" sz="1800" b="0" dirty="0">
                <a:solidFill>
                  <a:srgbClr val="222222"/>
                </a:solidFill>
                <a:latin typeface="Arial" panose="020B0604020202020204" pitchFamily="34" charset="0"/>
              </a:rPr>
              <a:t>Go is expressive, concise, clean, and efficient. Its concurrency mechanisms make it easy to write programs that get the most out of multicore and networked machines, while its novel type system enables flexible and modular program construction. Go compiles quickly to machine code yet has the convenience of garbage collection and the power of run-time reflection. It's a fast, statically typed, compiled language that feels like a dynamically typed, interpreted language. </a:t>
            </a:r>
            <a:endParaRPr lang="en-US" sz="1800" b="0" i="0" u="none" strike="noStrike"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641292718"/>
      </p:ext>
    </p:extLst>
  </p:cSld>
  <p:clrMapOvr>
    <a:masterClrMapping/>
  </p:clrMapOvr>
  <mc:AlternateContent xmlns:mc="http://schemas.openxmlformats.org/markup-compatibility/2006">
    <mc:Choice xmlns:p14="http://schemas.microsoft.com/office/powerpoint/2010/main" Requires="p14">
      <p:transition spd="med" p14:dur="700" advClick="0" advTm="15000">
        <p:fade/>
      </p:transition>
    </mc:Choice>
    <mc:Fallback>
      <p:transition spd="med" advClick="0" advTm="1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B0A953-CF41-48AD-8472-E38A3891A443}"/>
              </a:ext>
            </a:extLst>
          </p:cNvPr>
          <p:cNvSpPr/>
          <p:nvPr/>
        </p:nvSpPr>
        <p:spPr>
          <a:xfrm>
            <a:off x="1143000" y="838200"/>
            <a:ext cx="7924800" cy="4196020"/>
          </a:xfrm>
          <a:prstGeom prst="rect">
            <a:avLst/>
          </a:prstGeom>
        </p:spPr>
        <p:txBody>
          <a:bodyPr wrap="square">
            <a:spAutoFit/>
          </a:bodyPr>
          <a:lstStyle/>
          <a:p>
            <a:pPr algn="just">
              <a:lnSpc>
                <a:spcPct val="150000"/>
              </a:lnSpc>
            </a:pPr>
            <a:r>
              <a:rPr lang="en-US" sz="1800" b="0" dirty="0">
                <a:solidFill>
                  <a:srgbClr val="222222"/>
                </a:solidFill>
                <a:latin typeface="Arial" panose="020B0604020202020204" pitchFamily="34" charset="0"/>
              </a:rPr>
              <a:t>The Go programming language is an </a:t>
            </a:r>
            <a:r>
              <a:rPr lang="en-US" sz="1800" b="0" dirty="0">
                <a:solidFill>
                  <a:srgbClr val="222222"/>
                </a:solidFill>
                <a:highlight>
                  <a:srgbClr val="FFFF00"/>
                </a:highlight>
                <a:latin typeface="Arial" panose="020B0604020202020204" pitchFamily="34" charset="0"/>
              </a:rPr>
              <a:t>open source</a:t>
            </a:r>
            <a:r>
              <a:rPr lang="en-US" sz="1800" b="0" dirty="0">
                <a:solidFill>
                  <a:srgbClr val="222222"/>
                </a:solidFill>
                <a:latin typeface="Arial" panose="020B0604020202020204" pitchFamily="34" charset="0"/>
              </a:rPr>
              <a:t> project to make programmers more productive. </a:t>
            </a:r>
          </a:p>
          <a:p>
            <a:pPr algn="just">
              <a:lnSpc>
                <a:spcPct val="150000"/>
              </a:lnSpc>
            </a:pPr>
            <a:endParaRPr lang="en-US" sz="1800" b="0" dirty="0">
              <a:solidFill>
                <a:srgbClr val="222222"/>
              </a:solidFill>
              <a:latin typeface="Arial" panose="020B0604020202020204" pitchFamily="34" charset="0"/>
            </a:endParaRPr>
          </a:p>
          <a:p>
            <a:pPr algn="just">
              <a:lnSpc>
                <a:spcPct val="150000"/>
              </a:lnSpc>
            </a:pPr>
            <a:r>
              <a:rPr lang="en-US" sz="1800" b="0" dirty="0">
                <a:solidFill>
                  <a:srgbClr val="222222"/>
                </a:solidFill>
                <a:latin typeface="Arial" panose="020B0604020202020204" pitchFamily="34" charset="0"/>
              </a:rPr>
              <a:t>Go is expressive, concise, clean, and efficient. Its concurrency mechanisms make it easy to write programs that get the most out of multicore and networked machines, while its novel type system enables flexible and modular program construction. Go compiles quickly to machine code yet has the convenience of garbage collection and the power of run-time reflection. It's a fast, statically typed, compiled language that feels like a dynamically typed, interpreted language. </a:t>
            </a:r>
            <a:endParaRPr lang="en-US" sz="1800" b="0" i="0" u="none" strike="noStrike"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408113242"/>
      </p:ext>
    </p:extLst>
  </p:cSld>
  <p:clrMapOvr>
    <a:masterClrMapping/>
  </p:clrMapOvr>
  <mc:AlternateContent xmlns:mc="http://schemas.openxmlformats.org/markup-compatibility/2006">
    <mc:Choice xmlns:p14="http://schemas.microsoft.com/office/powerpoint/2010/main" Requires="p14">
      <p:transition spd="med" p14:dur="700" advClick="0" advTm="15000">
        <p:fade/>
      </p:transition>
    </mc:Choice>
    <mc:Fallback>
      <p:transition spd="med" advClick="0" advTm="1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B0A953-CF41-48AD-8472-E38A3891A443}"/>
              </a:ext>
            </a:extLst>
          </p:cNvPr>
          <p:cNvSpPr/>
          <p:nvPr/>
        </p:nvSpPr>
        <p:spPr>
          <a:xfrm>
            <a:off x="1143000" y="838200"/>
            <a:ext cx="7924800" cy="4196020"/>
          </a:xfrm>
          <a:prstGeom prst="rect">
            <a:avLst/>
          </a:prstGeom>
        </p:spPr>
        <p:txBody>
          <a:bodyPr wrap="square">
            <a:spAutoFit/>
          </a:bodyPr>
          <a:lstStyle/>
          <a:p>
            <a:pPr algn="just">
              <a:lnSpc>
                <a:spcPct val="150000"/>
              </a:lnSpc>
            </a:pPr>
            <a:r>
              <a:rPr lang="en-US" sz="1800" b="0" dirty="0">
                <a:solidFill>
                  <a:srgbClr val="222222"/>
                </a:solidFill>
                <a:latin typeface="Arial" panose="020B0604020202020204" pitchFamily="34" charset="0"/>
              </a:rPr>
              <a:t>The Go programming language is an </a:t>
            </a:r>
            <a:r>
              <a:rPr lang="en-US" sz="1800" b="0" dirty="0">
                <a:solidFill>
                  <a:srgbClr val="222222"/>
                </a:solidFill>
                <a:highlight>
                  <a:srgbClr val="FFFF00"/>
                </a:highlight>
                <a:latin typeface="Arial" panose="020B0604020202020204" pitchFamily="34" charset="0"/>
              </a:rPr>
              <a:t>open source</a:t>
            </a:r>
            <a:r>
              <a:rPr lang="en-US" sz="1800" b="0" dirty="0">
                <a:solidFill>
                  <a:srgbClr val="222222"/>
                </a:solidFill>
                <a:latin typeface="Arial" panose="020B0604020202020204" pitchFamily="34" charset="0"/>
              </a:rPr>
              <a:t> project to make programmers more productive. </a:t>
            </a:r>
          </a:p>
          <a:p>
            <a:pPr algn="just">
              <a:lnSpc>
                <a:spcPct val="150000"/>
              </a:lnSpc>
            </a:pPr>
            <a:endParaRPr lang="en-US" sz="1800" b="0" dirty="0">
              <a:solidFill>
                <a:srgbClr val="222222"/>
              </a:solidFill>
              <a:latin typeface="Arial" panose="020B0604020202020204" pitchFamily="34" charset="0"/>
            </a:endParaRPr>
          </a:p>
          <a:p>
            <a:pPr algn="just">
              <a:lnSpc>
                <a:spcPct val="150000"/>
              </a:lnSpc>
            </a:pPr>
            <a:r>
              <a:rPr lang="en-US" sz="1800" b="0" dirty="0">
                <a:solidFill>
                  <a:srgbClr val="222222"/>
                </a:solidFill>
                <a:latin typeface="Arial" panose="020B0604020202020204" pitchFamily="34" charset="0"/>
              </a:rPr>
              <a:t>Go is </a:t>
            </a:r>
            <a:r>
              <a:rPr lang="en-US" sz="1800" b="0" dirty="0">
                <a:solidFill>
                  <a:srgbClr val="222222"/>
                </a:solidFill>
                <a:highlight>
                  <a:srgbClr val="FFFF00"/>
                </a:highlight>
                <a:latin typeface="Arial" panose="020B0604020202020204" pitchFamily="34" charset="0"/>
              </a:rPr>
              <a:t>expressive</a:t>
            </a:r>
            <a:r>
              <a:rPr lang="en-US" sz="1800" b="0" dirty="0">
                <a:solidFill>
                  <a:srgbClr val="222222"/>
                </a:solidFill>
                <a:latin typeface="Arial" panose="020B0604020202020204" pitchFamily="34" charset="0"/>
              </a:rPr>
              <a:t>, concise, clean, and efficient. Its concurrency mechanisms make it easy to write programs that get the most out of multicore and networked machines, while its novel type system enables flexible and modular program construction. Go compiles quickly to machine code yet has the convenience of garbage collection and the power of run-time reflection. It's a fast, statically typed, compiled language that feels like a dynamically typed, interpreted language. </a:t>
            </a:r>
            <a:endParaRPr lang="en-US" sz="1800" b="0" i="0" u="none" strike="noStrike"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108253373"/>
      </p:ext>
    </p:extLst>
  </p:cSld>
  <p:clrMapOvr>
    <a:masterClrMapping/>
  </p:clrMapOvr>
  <mc:AlternateContent xmlns:mc="http://schemas.openxmlformats.org/markup-compatibility/2006">
    <mc:Choice xmlns:p14="http://schemas.microsoft.com/office/powerpoint/2010/main" Requires="p14">
      <p:transition spd="med" p14:dur="700" advClick="0" advTm="15000">
        <p:fade/>
      </p:transition>
    </mc:Choice>
    <mc:Fallback>
      <p:transition spd="med" advClick="0" advTm="1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B0A953-CF41-48AD-8472-E38A3891A443}"/>
              </a:ext>
            </a:extLst>
          </p:cNvPr>
          <p:cNvSpPr/>
          <p:nvPr/>
        </p:nvSpPr>
        <p:spPr>
          <a:xfrm>
            <a:off x="1143000" y="838200"/>
            <a:ext cx="7924800" cy="4196020"/>
          </a:xfrm>
          <a:prstGeom prst="rect">
            <a:avLst/>
          </a:prstGeom>
        </p:spPr>
        <p:txBody>
          <a:bodyPr wrap="square">
            <a:spAutoFit/>
          </a:bodyPr>
          <a:lstStyle/>
          <a:p>
            <a:pPr algn="just">
              <a:lnSpc>
                <a:spcPct val="150000"/>
              </a:lnSpc>
            </a:pPr>
            <a:r>
              <a:rPr lang="en-US" sz="1800" b="0" dirty="0">
                <a:solidFill>
                  <a:srgbClr val="222222"/>
                </a:solidFill>
                <a:latin typeface="Arial" panose="020B0604020202020204" pitchFamily="34" charset="0"/>
              </a:rPr>
              <a:t>The Go programming language is an </a:t>
            </a:r>
            <a:r>
              <a:rPr lang="en-US" sz="1800" b="0" dirty="0">
                <a:solidFill>
                  <a:srgbClr val="222222"/>
                </a:solidFill>
                <a:highlight>
                  <a:srgbClr val="FFFF00"/>
                </a:highlight>
                <a:latin typeface="Arial" panose="020B0604020202020204" pitchFamily="34" charset="0"/>
              </a:rPr>
              <a:t>open source</a:t>
            </a:r>
            <a:r>
              <a:rPr lang="en-US" sz="1800" b="0" dirty="0">
                <a:solidFill>
                  <a:srgbClr val="222222"/>
                </a:solidFill>
                <a:latin typeface="Arial" panose="020B0604020202020204" pitchFamily="34" charset="0"/>
              </a:rPr>
              <a:t> project to make programmers more productive. </a:t>
            </a:r>
          </a:p>
          <a:p>
            <a:pPr algn="just">
              <a:lnSpc>
                <a:spcPct val="150000"/>
              </a:lnSpc>
            </a:pPr>
            <a:endParaRPr lang="en-US" sz="1800" b="0" dirty="0">
              <a:solidFill>
                <a:srgbClr val="222222"/>
              </a:solidFill>
              <a:latin typeface="Arial" panose="020B0604020202020204" pitchFamily="34" charset="0"/>
            </a:endParaRPr>
          </a:p>
          <a:p>
            <a:pPr algn="just">
              <a:lnSpc>
                <a:spcPct val="150000"/>
              </a:lnSpc>
            </a:pPr>
            <a:r>
              <a:rPr lang="en-US" sz="1800" b="0" dirty="0">
                <a:solidFill>
                  <a:srgbClr val="222222"/>
                </a:solidFill>
                <a:latin typeface="Arial" panose="020B0604020202020204" pitchFamily="34" charset="0"/>
              </a:rPr>
              <a:t>Go is </a:t>
            </a:r>
            <a:r>
              <a:rPr lang="en-US" sz="1800" b="0" dirty="0">
                <a:solidFill>
                  <a:srgbClr val="222222"/>
                </a:solidFill>
                <a:highlight>
                  <a:srgbClr val="FFFF00"/>
                </a:highlight>
                <a:latin typeface="Arial" panose="020B0604020202020204" pitchFamily="34" charset="0"/>
              </a:rPr>
              <a:t>expressive</a:t>
            </a:r>
            <a:r>
              <a:rPr lang="en-US" sz="1800" b="0" dirty="0">
                <a:solidFill>
                  <a:srgbClr val="222222"/>
                </a:solidFill>
                <a:latin typeface="Arial" panose="020B0604020202020204" pitchFamily="34" charset="0"/>
              </a:rPr>
              <a:t>, concise, clean, and efficient. Its </a:t>
            </a:r>
            <a:r>
              <a:rPr lang="en-US" sz="1800" b="0" dirty="0">
                <a:solidFill>
                  <a:srgbClr val="222222"/>
                </a:solidFill>
                <a:highlight>
                  <a:srgbClr val="FFFF00"/>
                </a:highlight>
                <a:latin typeface="Arial" panose="020B0604020202020204" pitchFamily="34" charset="0"/>
              </a:rPr>
              <a:t>concurrency mechanisms</a:t>
            </a:r>
            <a:r>
              <a:rPr lang="en-US" sz="1800" b="0" dirty="0">
                <a:solidFill>
                  <a:srgbClr val="222222"/>
                </a:solidFill>
                <a:latin typeface="Arial" panose="020B0604020202020204" pitchFamily="34" charset="0"/>
              </a:rPr>
              <a:t> make it easy to write programs that get the most out of multicore and networked machines, while its novel type system enables flexible and modular program construction. Go compiles quickly to machine code yet has the convenience of garbage collection and the power of run-time reflection. It's a fast, statically typed, compiled language that feels like a dynamically typed, interpreted language. </a:t>
            </a:r>
            <a:endParaRPr lang="en-US" sz="1800" b="0" i="0" u="none" strike="noStrike"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4042021403"/>
      </p:ext>
    </p:extLst>
  </p:cSld>
  <p:clrMapOvr>
    <a:masterClrMapping/>
  </p:clrMapOvr>
  <mc:AlternateContent xmlns:mc="http://schemas.openxmlformats.org/markup-compatibility/2006">
    <mc:Choice xmlns:p14="http://schemas.microsoft.com/office/powerpoint/2010/main" Requires="p14">
      <p:transition spd="med" p14:dur="700" advClick="0" advTm="15000">
        <p:fade/>
      </p:transition>
    </mc:Choice>
    <mc:Fallback>
      <p:transition spd="med" advClick="0" advTm="1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B0A953-CF41-48AD-8472-E38A3891A443}"/>
              </a:ext>
            </a:extLst>
          </p:cNvPr>
          <p:cNvSpPr/>
          <p:nvPr/>
        </p:nvSpPr>
        <p:spPr>
          <a:xfrm>
            <a:off x="1143000" y="838200"/>
            <a:ext cx="7924800" cy="4196020"/>
          </a:xfrm>
          <a:prstGeom prst="rect">
            <a:avLst/>
          </a:prstGeom>
        </p:spPr>
        <p:txBody>
          <a:bodyPr wrap="square">
            <a:spAutoFit/>
          </a:bodyPr>
          <a:lstStyle/>
          <a:p>
            <a:pPr algn="just">
              <a:lnSpc>
                <a:spcPct val="150000"/>
              </a:lnSpc>
            </a:pPr>
            <a:r>
              <a:rPr lang="en-US" sz="1800" b="0" dirty="0">
                <a:solidFill>
                  <a:srgbClr val="222222"/>
                </a:solidFill>
                <a:latin typeface="Arial" panose="020B0604020202020204" pitchFamily="34" charset="0"/>
              </a:rPr>
              <a:t>The Go programming language is an </a:t>
            </a:r>
            <a:r>
              <a:rPr lang="en-US" sz="1800" b="0" dirty="0">
                <a:solidFill>
                  <a:srgbClr val="222222"/>
                </a:solidFill>
                <a:highlight>
                  <a:srgbClr val="FFFF00"/>
                </a:highlight>
                <a:latin typeface="Arial" panose="020B0604020202020204" pitchFamily="34" charset="0"/>
              </a:rPr>
              <a:t>open source</a:t>
            </a:r>
            <a:r>
              <a:rPr lang="en-US" sz="1800" b="0" dirty="0">
                <a:solidFill>
                  <a:srgbClr val="222222"/>
                </a:solidFill>
                <a:latin typeface="Arial" panose="020B0604020202020204" pitchFamily="34" charset="0"/>
              </a:rPr>
              <a:t> project to make programmers more productive. </a:t>
            </a:r>
          </a:p>
          <a:p>
            <a:pPr algn="just">
              <a:lnSpc>
                <a:spcPct val="150000"/>
              </a:lnSpc>
            </a:pPr>
            <a:endParaRPr lang="en-US" sz="1800" b="0" dirty="0">
              <a:solidFill>
                <a:srgbClr val="222222"/>
              </a:solidFill>
              <a:latin typeface="Arial" panose="020B0604020202020204" pitchFamily="34" charset="0"/>
            </a:endParaRPr>
          </a:p>
          <a:p>
            <a:pPr algn="just">
              <a:lnSpc>
                <a:spcPct val="150000"/>
              </a:lnSpc>
            </a:pPr>
            <a:r>
              <a:rPr lang="en-US" sz="1800" b="0" dirty="0">
                <a:solidFill>
                  <a:srgbClr val="222222"/>
                </a:solidFill>
                <a:latin typeface="Arial" panose="020B0604020202020204" pitchFamily="34" charset="0"/>
              </a:rPr>
              <a:t>Go is </a:t>
            </a:r>
            <a:r>
              <a:rPr lang="en-US" sz="1800" b="0" dirty="0">
                <a:solidFill>
                  <a:srgbClr val="222222"/>
                </a:solidFill>
                <a:highlight>
                  <a:srgbClr val="FFFF00"/>
                </a:highlight>
                <a:latin typeface="Arial" panose="020B0604020202020204" pitchFamily="34" charset="0"/>
              </a:rPr>
              <a:t>expressive</a:t>
            </a:r>
            <a:r>
              <a:rPr lang="en-US" sz="1800" b="0" dirty="0">
                <a:solidFill>
                  <a:srgbClr val="222222"/>
                </a:solidFill>
                <a:latin typeface="Arial" panose="020B0604020202020204" pitchFamily="34" charset="0"/>
              </a:rPr>
              <a:t>, concise, clean, and efficient. Its </a:t>
            </a:r>
            <a:r>
              <a:rPr lang="en-US" sz="1800" b="0" dirty="0">
                <a:solidFill>
                  <a:srgbClr val="222222"/>
                </a:solidFill>
                <a:highlight>
                  <a:srgbClr val="FFFF00"/>
                </a:highlight>
                <a:latin typeface="Arial" panose="020B0604020202020204" pitchFamily="34" charset="0"/>
              </a:rPr>
              <a:t>concurrency mechanisms</a:t>
            </a:r>
            <a:r>
              <a:rPr lang="en-US" sz="1800" b="0" dirty="0">
                <a:solidFill>
                  <a:srgbClr val="222222"/>
                </a:solidFill>
                <a:latin typeface="Arial" panose="020B0604020202020204" pitchFamily="34" charset="0"/>
              </a:rPr>
              <a:t> make it easy to write programs that get the most out of multicore and networked machines, while its novel type system enables flexible and modular program construction. Go compiles quickly to </a:t>
            </a:r>
            <a:r>
              <a:rPr lang="en-US" sz="1800" b="0" dirty="0">
                <a:solidFill>
                  <a:srgbClr val="222222"/>
                </a:solidFill>
                <a:highlight>
                  <a:srgbClr val="FFFF00"/>
                </a:highlight>
                <a:latin typeface="Arial" panose="020B0604020202020204" pitchFamily="34" charset="0"/>
              </a:rPr>
              <a:t>machine code</a:t>
            </a:r>
            <a:r>
              <a:rPr lang="en-US" sz="1800" b="0" dirty="0">
                <a:solidFill>
                  <a:srgbClr val="222222"/>
                </a:solidFill>
                <a:latin typeface="Arial" panose="020B0604020202020204" pitchFamily="34" charset="0"/>
              </a:rPr>
              <a:t> yet has the convenience of garbage collection and the power of run-time reflection. It's a fast, statically typed, compiled language that feels like a dynamically typed, interpreted language. </a:t>
            </a:r>
            <a:endParaRPr lang="en-US" sz="1800" b="0" i="0" u="none" strike="noStrike"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729882714"/>
      </p:ext>
    </p:extLst>
  </p:cSld>
  <p:clrMapOvr>
    <a:masterClrMapping/>
  </p:clrMapOvr>
  <mc:AlternateContent xmlns:mc="http://schemas.openxmlformats.org/markup-compatibility/2006">
    <mc:Choice xmlns:p14="http://schemas.microsoft.com/office/powerpoint/2010/main" Requires="p14">
      <p:transition spd="med" p14:dur="700" advClick="0" advTm="15000">
        <p:fade/>
      </p:transition>
    </mc:Choice>
    <mc:Fallback>
      <p:transition spd="med" advClick="0" advTm="1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B0A953-CF41-48AD-8472-E38A3891A443}"/>
              </a:ext>
            </a:extLst>
          </p:cNvPr>
          <p:cNvSpPr/>
          <p:nvPr/>
        </p:nvSpPr>
        <p:spPr>
          <a:xfrm>
            <a:off x="1143000" y="838200"/>
            <a:ext cx="7924800" cy="4196020"/>
          </a:xfrm>
          <a:prstGeom prst="rect">
            <a:avLst/>
          </a:prstGeom>
        </p:spPr>
        <p:txBody>
          <a:bodyPr wrap="square">
            <a:spAutoFit/>
          </a:bodyPr>
          <a:lstStyle/>
          <a:p>
            <a:pPr algn="just">
              <a:lnSpc>
                <a:spcPct val="150000"/>
              </a:lnSpc>
            </a:pPr>
            <a:r>
              <a:rPr lang="en-US" sz="1800" b="0" dirty="0">
                <a:solidFill>
                  <a:srgbClr val="222222"/>
                </a:solidFill>
                <a:latin typeface="Arial" panose="020B0604020202020204" pitchFamily="34" charset="0"/>
              </a:rPr>
              <a:t>The Go programming language is an </a:t>
            </a:r>
            <a:r>
              <a:rPr lang="en-US" sz="1800" b="0" dirty="0">
                <a:solidFill>
                  <a:srgbClr val="222222"/>
                </a:solidFill>
                <a:highlight>
                  <a:srgbClr val="FFFF00"/>
                </a:highlight>
                <a:latin typeface="Arial" panose="020B0604020202020204" pitchFamily="34" charset="0"/>
              </a:rPr>
              <a:t>open source</a:t>
            </a:r>
            <a:r>
              <a:rPr lang="en-US" sz="1800" b="0" dirty="0">
                <a:solidFill>
                  <a:srgbClr val="222222"/>
                </a:solidFill>
                <a:latin typeface="Arial" panose="020B0604020202020204" pitchFamily="34" charset="0"/>
              </a:rPr>
              <a:t> project to make programmers more productive. </a:t>
            </a:r>
          </a:p>
          <a:p>
            <a:pPr algn="just">
              <a:lnSpc>
                <a:spcPct val="150000"/>
              </a:lnSpc>
            </a:pPr>
            <a:endParaRPr lang="en-US" sz="1800" b="0" dirty="0">
              <a:solidFill>
                <a:srgbClr val="222222"/>
              </a:solidFill>
              <a:latin typeface="Arial" panose="020B0604020202020204" pitchFamily="34" charset="0"/>
            </a:endParaRPr>
          </a:p>
          <a:p>
            <a:pPr algn="just">
              <a:lnSpc>
                <a:spcPct val="150000"/>
              </a:lnSpc>
            </a:pPr>
            <a:r>
              <a:rPr lang="en-US" sz="1800" b="0" dirty="0">
                <a:solidFill>
                  <a:srgbClr val="222222"/>
                </a:solidFill>
                <a:latin typeface="Arial" panose="020B0604020202020204" pitchFamily="34" charset="0"/>
              </a:rPr>
              <a:t>Go is </a:t>
            </a:r>
            <a:r>
              <a:rPr lang="en-US" sz="1800" b="0" dirty="0">
                <a:solidFill>
                  <a:srgbClr val="222222"/>
                </a:solidFill>
                <a:highlight>
                  <a:srgbClr val="FFFF00"/>
                </a:highlight>
                <a:latin typeface="Arial" panose="020B0604020202020204" pitchFamily="34" charset="0"/>
              </a:rPr>
              <a:t>expressive</a:t>
            </a:r>
            <a:r>
              <a:rPr lang="en-US" sz="1800" b="0" dirty="0">
                <a:solidFill>
                  <a:srgbClr val="222222"/>
                </a:solidFill>
                <a:latin typeface="Arial" panose="020B0604020202020204" pitchFamily="34" charset="0"/>
              </a:rPr>
              <a:t>, concise, clean, and efficient. Its </a:t>
            </a:r>
            <a:r>
              <a:rPr lang="en-US" sz="1800" b="0" dirty="0">
                <a:solidFill>
                  <a:srgbClr val="222222"/>
                </a:solidFill>
                <a:highlight>
                  <a:srgbClr val="FFFF00"/>
                </a:highlight>
                <a:latin typeface="Arial" panose="020B0604020202020204" pitchFamily="34" charset="0"/>
              </a:rPr>
              <a:t>concurrency mechanisms</a:t>
            </a:r>
            <a:r>
              <a:rPr lang="en-US" sz="1800" b="0" dirty="0">
                <a:solidFill>
                  <a:srgbClr val="222222"/>
                </a:solidFill>
                <a:latin typeface="Arial" panose="020B0604020202020204" pitchFamily="34" charset="0"/>
              </a:rPr>
              <a:t> make it easy to write programs that get the most out of multicore and networked machines, while its novel type system enables flexible and modular program construction. Go compiles quickly to </a:t>
            </a:r>
            <a:r>
              <a:rPr lang="en-US" sz="1800" b="0" dirty="0">
                <a:solidFill>
                  <a:srgbClr val="222222"/>
                </a:solidFill>
                <a:highlight>
                  <a:srgbClr val="FFFF00"/>
                </a:highlight>
                <a:latin typeface="Arial" panose="020B0604020202020204" pitchFamily="34" charset="0"/>
              </a:rPr>
              <a:t>machine code</a:t>
            </a:r>
            <a:r>
              <a:rPr lang="en-US" sz="1800" b="0" dirty="0">
                <a:solidFill>
                  <a:srgbClr val="222222"/>
                </a:solidFill>
                <a:latin typeface="Arial" panose="020B0604020202020204" pitchFamily="34" charset="0"/>
              </a:rPr>
              <a:t> yet has the convenience of </a:t>
            </a:r>
            <a:r>
              <a:rPr lang="en-US" sz="1800" b="0" dirty="0">
                <a:solidFill>
                  <a:srgbClr val="222222"/>
                </a:solidFill>
                <a:highlight>
                  <a:srgbClr val="FFFF00"/>
                </a:highlight>
                <a:latin typeface="Arial" panose="020B0604020202020204" pitchFamily="34" charset="0"/>
              </a:rPr>
              <a:t>garbage collection</a:t>
            </a:r>
            <a:r>
              <a:rPr lang="en-US" sz="1800" b="0" dirty="0">
                <a:solidFill>
                  <a:srgbClr val="222222"/>
                </a:solidFill>
                <a:latin typeface="Arial" panose="020B0604020202020204" pitchFamily="34" charset="0"/>
              </a:rPr>
              <a:t> and the power of run-time reflection. It's a fast, statically typed, compiled language that feels like a dynamically typed, interpreted language. </a:t>
            </a:r>
            <a:endParaRPr lang="en-US" sz="1800" b="0" i="0" u="none" strike="noStrike"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145878797"/>
      </p:ext>
    </p:extLst>
  </p:cSld>
  <p:clrMapOvr>
    <a:masterClrMapping/>
  </p:clrMapOvr>
  <mc:AlternateContent xmlns:mc="http://schemas.openxmlformats.org/markup-compatibility/2006">
    <mc:Choice xmlns:p14="http://schemas.microsoft.com/office/powerpoint/2010/main" Requires="p14">
      <p:transition spd="med" p14:dur="700" advClick="0" advTm="15000">
        <p:fade/>
      </p:transition>
    </mc:Choice>
    <mc:Fallback>
      <p:transition spd="med" advClick="0" advTm="1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B0A953-CF41-48AD-8472-E38A3891A443}"/>
              </a:ext>
            </a:extLst>
          </p:cNvPr>
          <p:cNvSpPr/>
          <p:nvPr/>
        </p:nvSpPr>
        <p:spPr>
          <a:xfrm>
            <a:off x="1143000" y="838200"/>
            <a:ext cx="7924800" cy="4196020"/>
          </a:xfrm>
          <a:prstGeom prst="rect">
            <a:avLst/>
          </a:prstGeom>
        </p:spPr>
        <p:txBody>
          <a:bodyPr wrap="square">
            <a:spAutoFit/>
          </a:bodyPr>
          <a:lstStyle/>
          <a:p>
            <a:pPr algn="just">
              <a:lnSpc>
                <a:spcPct val="150000"/>
              </a:lnSpc>
            </a:pPr>
            <a:r>
              <a:rPr lang="en-US" sz="1800" b="0" dirty="0">
                <a:solidFill>
                  <a:srgbClr val="222222"/>
                </a:solidFill>
                <a:latin typeface="Arial" panose="020B0604020202020204" pitchFamily="34" charset="0"/>
              </a:rPr>
              <a:t>The Go programming language is an </a:t>
            </a:r>
            <a:r>
              <a:rPr lang="en-US" sz="1800" b="0" dirty="0">
                <a:solidFill>
                  <a:srgbClr val="222222"/>
                </a:solidFill>
                <a:highlight>
                  <a:srgbClr val="FFFF00"/>
                </a:highlight>
                <a:latin typeface="Arial" panose="020B0604020202020204" pitchFamily="34" charset="0"/>
              </a:rPr>
              <a:t>open source</a:t>
            </a:r>
            <a:r>
              <a:rPr lang="en-US" sz="1800" b="0" dirty="0">
                <a:solidFill>
                  <a:srgbClr val="222222"/>
                </a:solidFill>
                <a:latin typeface="Arial" panose="020B0604020202020204" pitchFamily="34" charset="0"/>
              </a:rPr>
              <a:t> project to make programmers more productive. </a:t>
            </a:r>
          </a:p>
          <a:p>
            <a:pPr algn="just">
              <a:lnSpc>
                <a:spcPct val="150000"/>
              </a:lnSpc>
            </a:pPr>
            <a:endParaRPr lang="en-US" sz="1800" b="0" dirty="0">
              <a:solidFill>
                <a:srgbClr val="222222"/>
              </a:solidFill>
              <a:latin typeface="Arial" panose="020B0604020202020204" pitchFamily="34" charset="0"/>
            </a:endParaRPr>
          </a:p>
          <a:p>
            <a:pPr algn="just">
              <a:lnSpc>
                <a:spcPct val="150000"/>
              </a:lnSpc>
            </a:pPr>
            <a:r>
              <a:rPr lang="en-US" sz="1800" b="0" dirty="0">
                <a:solidFill>
                  <a:srgbClr val="222222"/>
                </a:solidFill>
                <a:latin typeface="Arial" panose="020B0604020202020204" pitchFamily="34" charset="0"/>
              </a:rPr>
              <a:t>Go is </a:t>
            </a:r>
            <a:r>
              <a:rPr lang="en-US" sz="1800" b="0" dirty="0">
                <a:solidFill>
                  <a:srgbClr val="222222"/>
                </a:solidFill>
                <a:highlight>
                  <a:srgbClr val="FFFF00"/>
                </a:highlight>
                <a:latin typeface="Arial" panose="020B0604020202020204" pitchFamily="34" charset="0"/>
              </a:rPr>
              <a:t>expressive</a:t>
            </a:r>
            <a:r>
              <a:rPr lang="en-US" sz="1800" b="0" dirty="0">
                <a:solidFill>
                  <a:srgbClr val="222222"/>
                </a:solidFill>
                <a:latin typeface="Arial" panose="020B0604020202020204" pitchFamily="34" charset="0"/>
              </a:rPr>
              <a:t>, concise, clean, and efficient. Its </a:t>
            </a:r>
            <a:r>
              <a:rPr lang="en-US" sz="1800" b="0" dirty="0">
                <a:solidFill>
                  <a:srgbClr val="222222"/>
                </a:solidFill>
                <a:highlight>
                  <a:srgbClr val="FFFF00"/>
                </a:highlight>
                <a:latin typeface="Arial" panose="020B0604020202020204" pitchFamily="34" charset="0"/>
              </a:rPr>
              <a:t>concurrency mechanisms</a:t>
            </a:r>
            <a:r>
              <a:rPr lang="en-US" sz="1800" b="0" dirty="0">
                <a:solidFill>
                  <a:srgbClr val="222222"/>
                </a:solidFill>
                <a:latin typeface="Arial" panose="020B0604020202020204" pitchFamily="34" charset="0"/>
              </a:rPr>
              <a:t> make it easy to write programs that get the most out of multicore and networked machines, while its novel type system enables flexible and modular program construction. Go compiles quickly to </a:t>
            </a:r>
            <a:r>
              <a:rPr lang="en-US" sz="1800" b="0" dirty="0">
                <a:solidFill>
                  <a:srgbClr val="222222"/>
                </a:solidFill>
                <a:highlight>
                  <a:srgbClr val="FFFF00"/>
                </a:highlight>
                <a:latin typeface="Arial" panose="020B0604020202020204" pitchFamily="34" charset="0"/>
              </a:rPr>
              <a:t>machine code</a:t>
            </a:r>
            <a:r>
              <a:rPr lang="en-US" sz="1800" b="0" dirty="0">
                <a:solidFill>
                  <a:srgbClr val="222222"/>
                </a:solidFill>
                <a:latin typeface="Arial" panose="020B0604020202020204" pitchFamily="34" charset="0"/>
              </a:rPr>
              <a:t> yet has the convenience of </a:t>
            </a:r>
            <a:r>
              <a:rPr lang="en-US" sz="1800" b="0" dirty="0">
                <a:solidFill>
                  <a:srgbClr val="222222"/>
                </a:solidFill>
                <a:highlight>
                  <a:srgbClr val="FFFF00"/>
                </a:highlight>
                <a:latin typeface="Arial" panose="020B0604020202020204" pitchFamily="34" charset="0"/>
              </a:rPr>
              <a:t>garbage collection</a:t>
            </a:r>
            <a:r>
              <a:rPr lang="en-US" sz="1800" b="0" dirty="0">
                <a:solidFill>
                  <a:srgbClr val="222222"/>
                </a:solidFill>
                <a:latin typeface="Arial" panose="020B0604020202020204" pitchFamily="34" charset="0"/>
              </a:rPr>
              <a:t> and the power of run-time reflection. It's a fast, </a:t>
            </a:r>
            <a:r>
              <a:rPr lang="en-US" sz="1800" b="0" dirty="0">
                <a:solidFill>
                  <a:srgbClr val="222222"/>
                </a:solidFill>
                <a:highlight>
                  <a:srgbClr val="FFFF00"/>
                </a:highlight>
                <a:latin typeface="Arial" panose="020B0604020202020204" pitchFamily="34" charset="0"/>
              </a:rPr>
              <a:t>statically typed</a:t>
            </a:r>
            <a:r>
              <a:rPr lang="en-US" sz="1800" b="0" dirty="0">
                <a:solidFill>
                  <a:srgbClr val="222222"/>
                </a:solidFill>
                <a:latin typeface="Arial" panose="020B0604020202020204" pitchFamily="34" charset="0"/>
              </a:rPr>
              <a:t>, compiled language that feels like a dynamically typed, interpreted language. </a:t>
            </a:r>
            <a:endParaRPr lang="en-US" sz="1800" b="0" i="0" u="none" strike="noStrike"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797336970"/>
      </p:ext>
    </p:extLst>
  </p:cSld>
  <p:clrMapOvr>
    <a:masterClrMapping/>
  </p:clrMapOvr>
  <mc:AlternateContent xmlns:mc="http://schemas.openxmlformats.org/markup-compatibility/2006">
    <mc:Choice xmlns:p14="http://schemas.microsoft.com/office/powerpoint/2010/main" Requires="p14">
      <p:transition spd="med" p14:dur="700" advClick="0" advTm="15000">
        <p:fade/>
      </p:transition>
    </mc:Choice>
    <mc:Fallback>
      <p:transition spd="med" advClick="0" advTm="15000">
        <p:fade/>
      </p:transition>
    </mc:Fallback>
  </mc:AlternateContent>
</p:sld>
</file>

<file path=ppt/theme/theme1.xml><?xml version="1.0" encoding="utf-8"?>
<a:theme xmlns:a="http://schemas.openxmlformats.org/drawingml/2006/main" name="1_Sapphire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691</Words>
  <Application>Microsoft Office PowerPoint</Application>
  <PresentationFormat>Widescreen</PresentationFormat>
  <Paragraphs>27</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Consolas</vt:lpstr>
      <vt:lpstr>Myriad Pro</vt:lpstr>
      <vt:lpstr>Myriad Pro Light</vt:lpstr>
      <vt:lpstr>Segoe UI</vt:lpstr>
      <vt:lpstr>Verdana</vt:lpstr>
      <vt:lpstr>Wingdings</vt:lpstr>
      <vt:lpstr>1_SapphireTemplate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http://www.pluralsight.com/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Title</dc:title>
  <dc:subject>Introducing WCF</dc:subject>
  <dc:creator>Scott Allen</dc:creator>
  <cp:lastModifiedBy>Scott Allen</cp:lastModifiedBy>
  <cp:revision>2137</cp:revision>
  <dcterms:created xsi:type="dcterms:W3CDTF">2007-12-27T20:50:38Z</dcterms:created>
  <dcterms:modified xsi:type="dcterms:W3CDTF">2018-11-11T18:30:48Z</dcterms:modified>
</cp:coreProperties>
</file>