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19"/>
  </p:notesMasterIdLst>
  <p:handoutMasterIdLst>
    <p:handoutMasterId r:id="rId20"/>
  </p:handoutMasterIdLst>
  <p:sldIdLst>
    <p:sldId id="327" r:id="rId2"/>
    <p:sldId id="328" r:id="rId3"/>
    <p:sldId id="344" r:id="rId4"/>
    <p:sldId id="329" r:id="rId5"/>
    <p:sldId id="332" r:id="rId6"/>
    <p:sldId id="330" r:id="rId7"/>
    <p:sldId id="331" r:id="rId8"/>
    <p:sldId id="334" r:id="rId9"/>
    <p:sldId id="338" r:id="rId10"/>
    <p:sldId id="333" r:id="rId11"/>
    <p:sldId id="337" r:id="rId12"/>
    <p:sldId id="335" r:id="rId13"/>
    <p:sldId id="336" r:id="rId14"/>
    <p:sldId id="339" r:id="rId15"/>
    <p:sldId id="340" r:id="rId16"/>
    <p:sldId id="342" r:id="rId17"/>
    <p:sldId id="341" r:id="rId18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AFB904-873B-4B5C-A5B3-7BBCB9659514}">
          <p14:sldIdLst>
            <p14:sldId id="327"/>
            <p14:sldId id="328"/>
            <p14:sldId id="344"/>
            <p14:sldId id="329"/>
            <p14:sldId id="332"/>
            <p14:sldId id="330"/>
            <p14:sldId id="331"/>
            <p14:sldId id="334"/>
            <p14:sldId id="338"/>
            <p14:sldId id="333"/>
            <p14:sldId id="337"/>
            <p14:sldId id="335"/>
            <p14:sldId id="336"/>
            <p14:sldId id="339"/>
            <p14:sldId id="340"/>
            <p14:sldId id="342"/>
            <p14:sldId id="3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D3A9"/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 autoAdjust="0"/>
    <p:restoredTop sz="79865" autoAdjust="0"/>
  </p:normalViewPr>
  <p:slideViewPr>
    <p:cSldViewPr>
      <p:cViewPr varScale="1">
        <p:scale>
          <a:sx n="133" d="100"/>
          <a:sy n="133" d="100"/>
        </p:scale>
        <p:origin x="1296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8/31/2019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69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62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Routing has other uses outside of ASP.NET MVC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650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42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80739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8294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5398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551761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25361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45242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917103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6890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49210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6" name="Picture 2" descr="http://odetocode.com/Images/odetocode3.png">
            <a:extLst>
              <a:ext uri="{FF2B5EF4-FFF2-40B4-BE49-F238E27FC236}">
                <a16:creationId xmlns:a16="http://schemas.microsoft.com/office/drawing/2014/main" id="{6261AA91-4F22-4FBC-8E24-42CED940211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556" y="6324600"/>
            <a:ext cx="1123244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23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69" r:id="rId10"/>
    <p:sldLayoutId id="2147483770" r:id="rId11"/>
  </p:sldLayoutIdLst>
  <p:transition>
    <p:fade/>
  </p:transition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/>
              <a:t>ASP.NET Core Controllers</a:t>
            </a:r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dirty="0"/>
              <a:t>C is for Controller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Results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IHttpActionResult</a:t>
            </a:r>
            <a:r>
              <a:rPr lang="en-US" dirty="0"/>
              <a:t> encapsulates controller decision</a:t>
            </a:r>
          </a:p>
          <a:p>
            <a:r>
              <a:rPr lang="en-US" dirty="0"/>
              <a:t>Execution of result is later in the MVC pipeline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725" y="2895600"/>
            <a:ext cx="5162550" cy="1419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326587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Result Helpers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Controller base class provides convenience methods</a:t>
            </a:r>
          </a:p>
          <a:p>
            <a:pPr lvl="1"/>
            <a:r>
              <a:rPr lang="en-US" dirty="0"/>
              <a:t>Created, </a:t>
            </a:r>
            <a:r>
              <a:rPr lang="en-US" dirty="0" err="1"/>
              <a:t>HttpNotFound</a:t>
            </a:r>
            <a:r>
              <a:rPr lang="en-US" dirty="0"/>
              <a:t>, 	Redirect, and more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19" y="2971800"/>
            <a:ext cx="8005762" cy="2024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233550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Negotiation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Default format is JSON </a:t>
            </a:r>
          </a:p>
          <a:p>
            <a:r>
              <a:rPr lang="en-US" dirty="0"/>
              <a:t>XML formatter not included by default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" y="2595562"/>
            <a:ext cx="7800975" cy="1666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115152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Options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Configure in </a:t>
            </a:r>
            <a:r>
              <a:rPr lang="en-US" dirty="0" err="1"/>
              <a:t>ConfigureServices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37" y="2247900"/>
            <a:ext cx="7553325" cy="2362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49410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Filters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Filters work on actions, controllers, and globally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2819400"/>
            <a:ext cx="7848600" cy="2000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151429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Controller and filters can all use constructor injection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62" y="2590800"/>
            <a:ext cx="7000875" cy="1676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16024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FromServices</a:t>
            </a:r>
            <a:r>
              <a:rPr lang="en-US" dirty="0"/>
              <a:t>]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Attribute allows binding on properties</a:t>
            </a:r>
          </a:p>
          <a:p>
            <a:r>
              <a:rPr lang="en-US" dirty="0"/>
              <a:t>Even works with model objects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2590800"/>
            <a:ext cx="7124700" cy="3057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38171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own Arrow 6"/>
          <p:cNvSpPr/>
          <p:nvPr/>
        </p:nvSpPr>
        <p:spPr bwMode="auto">
          <a:xfrm rot="19207364">
            <a:off x="5324792" y="2850313"/>
            <a:ext cx="685800" cy="990600"/>
          </a:xfrm>
          <a:prstGeom prst="downArrow">
            <a:avLst/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8" name="Down Arrow 7"/>
          <p:cNvSpPr/>
          <p:nvPr/>
        </p:nvSpPr>
        <p:spPr bwMode="auto">
          <a:xfrm rot="2489159">
            <a:off x="2832878" y="2769888"/>
            <a:ext cx="685800" cy="990600"/>
          </a:xfrm>
          <a:prstGeom prst="downArrow">
            <a:avLst/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9" name="Down Arrow 8"/>
          <p:cNvSpPr/>
          <p:nvPr/>
        </p:nvSpPr>
        <p:spPr bwMode="auto">
          <a:xfrm rot="5400000">
            <a:off x="4076700" y="3771900"/>
            <a:ext cx="685800" cy="1676400"/>
          </a:xfrm>
          <a:prstGeom prst="downArrow">
            <a:avLst/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390900" y="1333500"/>
            <a:ext cx="2209800" cy="1905000"/>
          </a:xfrm>
          <a:prstGeom prst="ellipse">
            <a:avLst/>
          </a:prstGeom>
          <a:solidFill>
            <a:srgbClr val="D3D3A9"/>
          </a:solidFill>
          <a:ln>
            <a:solidFill>
              <a:schemeClr val="tx2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Tekton Pro" pitchFamily="34" charset="0"/>
              </a:rPr>
              <a:t>Controller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1333500" y="3619500"/>
            <a:ext cx="2209800" cy="1905000"/>
          </a:xfrm>
          <a:prstGeom prst="ellipse">
            <a:avLst/>
          </a:prstGeom>
          <a:solidFill>
            <a:srgbClr val="D3D3A9"/>
          </a:solidFill>
          <a:ln>
            <a:solidFill>
              <a:schemeClr val="tx2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Tekton Pro" pitchFamily="34" charset="0"/>
              </a:rPr>
              <a:t>Model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5600700" y="3543300"/>
            <a:ext cx="2209800" cy="1905000"/>
          </a:xfrm>
          <a:prstGeom prst="ellipse">
            <a:avLst/>
          </a:prstGeom>
          <a:solidFill>
            <a:srgbClr val="D3D3A9"/>
          </a:solidFill>
          <a:ln>
            <a:solidFill>
              <a:schemeClr val="tx2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Tekton Pro" pitchFamily="34" charset="0"/>
              </a:rPr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2896204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– The Pattern</a:t>
            </a:r>
          </a:p>
        </p:txBody>
      </p:sp>
      <p:sp>
        <p:nvSpPr>
          <p:cNvPr id="10" name="Down Arrow 9"/>
          <p:cNvSpPr/>
          <p:nvPr/>
        </p:nvSpPr>
        <p:spPr bwMode="auto">
          <a:xfrm rot="19207364">
            <a:off x="5265071" y="2943348"/>
            <a:ext cx="685800" cy="990600"/>
          </a:xfrm>
          <a:prstGeom prst="downArrow">
            <a:avLst/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1" name="Down Arrow 10"/>
          <p:cNvSpPr/>
          <p:nvPr/>
        </p:nvSpPr>
        <p:spPr bwMode="auto">
          <a:xfrm rot="2489159">
            <a:off x="2832878" y="2769888"/>
            <a:ext cx="685800" cy="990600"/>
          </a:xfrm>
          <a:prstGeom prst="downArrow">
            <a:avLst/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2" name="Down Arrow 11"/>
          <p:cNvSpPr/>
          <p:nvPr/>
        </p:nvSpPr>
        <p:spPr bwMode="auto">
          <a:xfrm rot="5400000">
            <a:off x="4076700" y="3771900"/>
            <a:ext cx="685800" cy="1676400"/>
          </a:xfrm>
          <a:prstGeom prst="downArrow">
            <a:avLst/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3390900" y="1333500"/>
            <a:ext cx="2209800" cy="1905000"/>
          </a:xfrm>
          <a:prstGeom prst="ellipse">
            <a:avLst/>
          </a:prstGeom>
          <a:solidFill>
            <a:srgbClr val="D3D3A9"/>
          </a:solidFill>
          <a:ln>
            <a:solidFill>
              <a:schemeClr val="tx2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Tekton Pro" pitchFamily="34" charset="0"/>
              </a:rPr>
              <a:t>Controller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1333500" y="3619500"/>
            <a:ext cx="2209800" cy="1905000"/>
          </a:xfrm>
          <a:prstGeom prst="ellipse">
            <a:avLst/>
          </a:prstGeom>
          <a:solidFill>
            <a:srgbClr val="D3D3A9"/>
          </a:solidFill>
          <a:ln>
            <a:solidFill>
              <a:schemeClr val="tx2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Tekton Pro" pitchFamily="34" charset="0"/>
              </a:rPr>
              <a:t>Model</a:t>
            </a:r>
          </a:p>
        </p:txBody>
      </p:sp>
      <p:sp>
        <p:nvSpPr>
          <p:cNvPr id="18" name="Oval 17"/>
          <p:cNvSpPr/>
          <p:nvPr/>
        </p:nvSpPr>
        <p:spPr bwMode="auto">
          <a:xfrm>
            <a:off x="5600700" y="3543300"/>
            <a:ext cx="2209800" cy="1905000"/>
          </a:xfrm>
          <a:prstGeom prst="ellipse">
            <a:avLst/>
          </a:prstGeom>
          <a:solidFill>
            <a:srgbClr val="D3D3A9"/>
          </a:solidFill>
          <a:ln>
            <a:solidFill>
              <a:schemeClr val="tx2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Tekton Pro" pitchFamily="34" charset="0"/>
              </a:rPr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24804108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495A2-5E83-424F-80DC-FCDA7E492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Faces of ASP.NET Core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94C10545-08CA-44ED-A702-D24483A50A0C}"/>
              </a:ext>
            </a:extLst>
          </p:cNvPr>
          <p:cNvSpPr/>
          <p:nvPr/>
        </p:nvSpPr>
        <p:spPr bwMode="auto">
          <a:xfrm rot="19207364">
            <a:off x="5265071" y="2943348"/>
            <a:ext cx="685800" cy="990600"/>
          </a:xfrm>
          <a:prstGeom prst="downArrow">
            <a:avLst/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A51184F4-01BE-4425-B2A2-AF760F74B3E3}"/>
              </a:ext>
            </a:extLst>
          </p:cNvPr>
          <p:cNvSpPr/>
          <p:nvPr/>
        </p:nvSpPr>
        <p:spPr bwMode="auto">
          <a:xfrm rot="2489159">
            <a:off x="2832877" y="2769887"/>
            <a:ext cx="685800" cy="990600"/>
          </a:xfrm>
          <a:prstGeom prst="downArrow">
            <a:avLst/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7D8B859-74DC-463E-9BEF-8A431E3F3541}"/>
              </a:ext>
            </a:extLst>
          </p:cNvPr>
          <p:cNvSpPr/>
          <p:nvPr/>
        </p:nvSpPr>
        <p:spPr bwMode="auto">
          <a:xfrm>
            <a:off x="3390900" y="1333500"/>
            <a:ext cx="2209800" cy="1905000"/>
          </a:xfrm>
          <a:prstGeom prst="ellipse">
            <a:avLst/>
          </a:prstGeom>
          <a:solidFill>
            <a:srgbClr val="D3D3A9"/>
          </a:solidFill>
          <a:ln>
            <a:solidFill>
              <a:schemeClr val="tx2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Tekton Pro" pitchFamily="34" charset="0"/>
              </a:rPr>
              <a:t>MVC Framework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904A4EA-4E81-4CB8-AF8F-A1168B1AC796}"/>
              </a:ext>
            </a:extLst>
          </p:cNvPr>
          <p:cNvSpPr/>
          <p:nvPr/>
        </p:nvSpPr>
        <p:spPr bwMode="auto">
          <a:xfrm>
            <a:off x="1333500" y="3619500"/>
            <a:ext cx="2209800" cy="1905000"/>
          </a:xfrm>
          <a:prstGeom prst="ellipse">
            <a:avLst/>
          </a:prstGeom>
          <a:solidFill>
            <a:srgbClr val="D3D3A9"/>
          </a:solidFill>
          <a:ln>
            <a:solidFill>
              <a:schemeClr val="tx2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Tekton Pro" pitchFamily="34" charset="0"/>
              </a:rPr>
              <a:t>Controllers</a:t>
            </a:r>
          </a:p>
          <a:p>
            <a:pPr algn="ctr"/>
            <a:r>
              <a:rPr lang="en-US" sz="2000" dirty="0">
                <a:latin typeface="Tekton Pro" pitchFamily="34" charset="0"/>
              </a:rPr>
              <a:t>(for APIs)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7390BB-562E-4447-B05F-71E19BF6692B}"/>
              </a:ext>
            </a:extLst>
          </p:cNvPr>
          <p:cNvSpPr/>
          <p:nvPr/>
        </p:nvSpPr>
        <p:spPr bwMode="auto">
          <a:xfrm>
            <a:off x="5600700" y="3543300"/>
            <a:ext cx="2209800" cy="1905000"/>
          </a:xfrm>
          <a:prstGeom prst="ellipse">
            <a:avLst/>
          </a:prstGeom>
          <a:solidFill>
            <a:srgbClr val="D3D3A9"/>
          </a:solidFill>
          <a:ln>
            <a:solidFill>
              <a:schemeClr val="tx2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Tekton Pro" pitchFamily="34" charset="0"/>
              </a:rPr>
              <a:t>Razor Pages</a:t>
            </a:r>
          </a:p>
          <a:p>
            <a:pPr algn="ctr"/>
            <a:r>
              <a:rPr lang="en-US" sz="2000" dirty="0">
                <a:latin typeface="Tekton Pro" pitchFamily="34" charset="0"/>
              </a:rPr>
              <a:t>(for HTML)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CB2373D-B76E-4CD2-B495-9D22C6E10DA6}"/>
              </a:ext>
            </a:extLst>
          </p:cNvPr>
          <p:cNvSpPr/>
          <p:nvPr/>
        </p:nvSpPr>
        <p:spPr bwMode="auto">
          <a:xfrm>
            <a:off x="152400" y="4648200"/>
            <a:ext cx="2209800" cy="1905000"/>
          </a:xfrm>
          <a:prstGeom prst="ellipse">
            <a:avLst/>
          </a:prstGeom>
          <a:solidFill>
            <a:srgbClr val="D3D3A9"/>
          </a:solidFill>
          <a:ln>
            <a:solidFill>
              <a:schemeClr val="tx2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err="1">
                <a:latin typeface="Tekton Pro" pitchFamily="34" charset="0"/>
              </a:rPr>
              <a:t>SignalR</a:t>
            </a:r>
            <a:endParaRPr lang="en-US" sz="2000" dirty="0">
              <a:latin typeface="Tekton Pro" pitchFamily="34" charset="0"/>
            </a:endParaRPr>
          </a:p>
          <a:p>
            <a:pPr algn="ctr"/>
            <a:r>
              <a:rPr lang="en-US" sz="2000" dirty="0">
                <a:latin typeface="Tekton Pro" pitchFamily="34" charset="0"/>
              </a:rPr>
              <a:t>(for Realtime)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E017034-4D9E-4787-B9CB-58631E5EAEB5}"/>
              </a:ext>
            </a:extLst>
          </p:cNvPr>
          <p:cNvSpPr/>
          <p:nvPr/>
        </p:nvSpPr>
        <p:spPr bwMode="auto">
          <a:xfrm>
            <a:off x="2724150" y="4648200"/>
            <a:ext cx="2209800" cy="1905000"/>
          </a:xfrm>
          <a:prstGeom prst="ellipse">
            <a:avLst/>
          </a:prstGeom>
          <a:solidFill>
            <a:srgbClr val="D3D3A9"/>
          </a:solidFill>
          <a:ln>
            <a:solidFill>
              <a:schemeClr val="tx2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err="1">
                <a:latin typeface="Tekton Pro" pitchFamily="34" charset="0"/>
              </a:rPr>
              <a:t>gRPC</a:t>
            </a:r>
            <a:endParaRPr lang="en-US" sz="2000" dirty="0">
              <a:latin typeface="Tekton Pro" pitchFamily="34" charset="0"/>
            </a:endParaRPr>
          </a:p>
          <a:p>
            <a:pPr algn="ctr"/>
            <a:r>
              <a:rPr lang="en-US" sz="2000" dirty="0">
                <a:latin typeface="Tekton Pro" pitchFamily="34" charset="0"/>
              </a:rPr>
              <a:t>(for APIs)</a:t>
            </a:r>
          </a:p>
        </p:txBody>
      </p:sp>
    </p:spTree>
    <p:extLst>
      <p:ext uri="{BB962C8B-B14F-4D97-AF65-F5344CB8AC3E}">
        <p14:creationId xmlns:p14="http://schemas.microsoft.com/office/powerpoint/2010/main" val="38459682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frameworks require services </a:t>
            </a:r>
          </a:p>
          <a:p>
            <a:r>
              <a:rPr lang="en-US" dirty="0"/>
              <a:t>And then some middleware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84CD38-6336-4BB4-9676-AA1587027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110" y="2667000"/>
            <a:ext cx="7391780" cy="310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42124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be POCOs with a Controller name suffix</a:t>
            </a:r>
          </a:p>
          <a:p>
            <a:r>
              <a:rPr lang="en-US" dirty="0"/>
              <a:t>Or, derive from Controller base class</a:t>
            </a:r>
          </a:p>
          <a:p>
            <a:r>
              <a:rPr lang="en-US" dirty="0"/>
              <a:t>Public methods are actions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275" y="3276600"/>
            <a:ext cx="4743450" cy="1971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968341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and Endpoints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Routing determines where to go</a:t>
            </a:r>
          </a:p>
          <a:p>
            <a:r>
              <a:rPr lang="en-US" dirty="0"/>
              <a:t>Endpoints will send the request to destination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DA185E-E495-4C71-8B55-A6F637897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819400"/>
            <a:ext cx="5131064" cy="238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38613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with Attributes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Sets routing rules inline with a controller</a:t>
            </a:r>
          </a:p>
          <a:p>
            <a:r>
              <a:rPr lang="en-US" dirty="0"/>
              <a:t>Use [controller] and [action] tokens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3276600"/>
            <a:ext cx="498157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4360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 Routing versus Named Actions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Routing works with actions and API style routing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912" y="2438400"/>
            <a:ext cx="521017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56453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Base Class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Provides access to HTTP context, current user, request, response</a:t>
            </a:r>
          </a:p>
          <a:p>
            <a:r>
              <a:rPr lang="en-US" dirty="0"/>
              <a:t>Provides </a:t>
            </a:r>
            <a:r>
              <a:rPr lang="en-US" dirty="0" err="1"/>
              <a:t>IActionResult</a:t>
            </a:r>
            <a:r>
              <a:rPr lang="en-US" dirty="0"/>
              <a:t> helpers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5" y="2790825"/>
            <a:ext cx="295275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2976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236</Words>
  <Application>Microsoft Office PowerPoint</Application>
  <PresentationFormat>On-screen Show (4:3)</PresentationFormat>
  <Paragraphs>60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Consolas</vt:lpstr>
      <vt:lpstr>Myriad Pro</vt:lpstr>
      <vt:lpstr>Myriad Pro Light</vt:lpstr>
      <vt:lpstr>Tekton Pro</vt:lpstr>
      <vt:lpstr>Verdana</vt:lpstr>
      <vt:lpstr>Wingdings</vt:lpstr>
      <vt:lpstr>1_SapphireTemplate</vt:lpstr>
      <vt:lpstr>ASP.NET Core Controllers</vt:lpstr>
      <vt:lpstr>MVC – The Pattern</vt:lpstr>
      <vt:lpstr>The Faces of ASP.NET Core</vt:lpstr>
      <vt:lpstr>Setup</vt:lpstr>
      <vt:lpstr>Controllers</vt:lpstr>
      <vt:lpstr>Routing and Endpoints</vt:lpstr>
      <vt:lpstr>Routing with Attributes</vt:lpstr>
      <vt:lpstr>Verb Routing versus Named Actions</vt:lpstr>
      <vt:lpstr>Controller Base Class</vt:lpstr>
      <vt:lpstr>Action Results</vt:lpstr>
      <vt:lpstr>Action Result Helpers</vt:lpstr>
      <vt:lpstr>Content Negotiation</vt:lpstr>
      <vt:lpstr>MVC Options</vt:lpstr>
      <vt:lpstr>Action Filters</vt:lpstr>
      <vt:lpstr>Dependency Injection</vt:lpstr>
      <vt:lpstr>[FromServices]</vt:lpstr>
      <vt:lpstr>Summary</vt:lpstr>
    </vt:vector>
  </TitlesOfParts>
  <LinksUpToDate>false</LinksUpToDate>
  <SharedDoc>false</SharedDoc>
  <HyperlinkBase>http://www.pluralsight.com/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1107</cp:revision>
  <dcterms:created xsi:type="dcterms:W3CDTF">2007-12-27T20:50:38Z</dcterms:created>
  <dcterms:modified xsi:type="dcterms:W3CDTF">2019-09-02T00:44:11Z</dcterms:modified>
</cp:coreProperties>
</file>