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3"/>
  </p:notesMasterIdLst>
  <p:handoutMasterIdLst>
    <p:handoutMasterId r:id="rId14"/>
  </p:handoutMasterIdLst>
  <p:sldIdLst>
    <p:sldId id="327" r:id="rId2"/>
    <p:sldId id="342" r:id="rId3"/>
    <p:sldId id="344" r:id="rId4"/>
    <p:sldId id="345" r:id="rId5"/>
    <p:sldId id="346" r:id="rId6"/>
    <p:sldId id="347" r:id="rId7"/>
    <p:sldId id="343" r:id="rId8"/>
    <p:sldId id="348" r:id="rId9"/>
    <p:sldId id="349" r:id="rId10"/>
    <p:sldId id="350" r:id="rId11"/>
    <p:sldId id="341" r:id="rId1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42"/>
            <p14:sldId id="344"/>
            <p14:sldId id="345"/>
            <p14:sldId id="346"/>
            <p14:sldId id="347"/>
            <p14:sldId id="343"/>
            <p14:sldId id="348"/>
            <p14:sldId id="349"/>
            <p14:sldId id="350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133" d="100"/>
          <a:sy n="133" d="100"/>
        </p:scale>
        <p:origin x="129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DE913B9B-699A-47B1-A247-9520E1D081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rt_-_sad_smile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httpstatuses.com/400" TargetMode="External"/><Relationship Id="rId13" Type="http://schemas.openxmlformats.org/officeDocument/2006/relationships/hyperlink" Target="https://httpstatuses.com/405" TargetMode="External"/><Relationship Id="rId18" Type="http://schemas.openxmlformats.org/officeDocument/2006/relationships/hyperlink" Target="https://httpstatuses.com/415" TargetMode="External"/><Relationship Id="rId3" Type="http://schemas.openxmlformats.org/officeDocument/2006/relationships/hyperlink" Target="https://httpstatuses.com/201" TargetMode="External"/><Relationship Id="rId7" Type="http://schemas.openxmlformats.org/officeDocument/2006/relationships/hyperlink" Target="https://httpstatuses.com/206" TargetMode="External"/><Relationship Id="rId12" Type="http://schemas.openxmlformats.org/officeDocument/2006/relationships/hyperlink" Target="https://httpstatuses.com/404" TargetMode="External"/><Relationship Id="rId17" Type="http://schemas.openxmlformats.org/officeDocument/2006/relationships/hyperlink" Target="https://httpstatuses.com/410" TargetMode="External"/><Relationship Id="rId2" Type="http://schemas.openxmlformats.org/officeDocument/2006/relationships/hyperlink" Target="https://httpstatuses.com/200" TargetMode="External"/><Relationship Id="rId16" Type="http://schemas.openxmlformats.org/officeDocument/2006/relationships/hyperlink" Target="https://httpstatuses.com/40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tpstatuses.com/205" TargetMode="External"/><Relationship Id="rId11" Type="http://schemas.openxmlformats.org/officeDocument/2006/relationships/hyperlink" Target="https://httpstatuses.com/403" TargetMode="External"/><Relationship Id="rId5" Type="http://schemas.openxmlformats.org/officeDocument/2006/relationships/hyperlink" Target="https://httpstatuses.com/204" TargetMode="External"/><Relationship Id="rId15" Type="http://schemas.openxmlformats.org/officeDocument/2006/relationships/hyperlink" Target="https://httpstatuses.com/408" TargetMode="External"/><Relationship Id="rId10" Type="http://schemas.openxmlformats.org/officeDocument/2006/relationships/hyperlink" Target="https://httpstatuses.com/402" TargetMode="External"/><Relationship Id="rId19" Type="http://schemas.openxmlformats.org/officeDocument/2006/relationships/hyperlink" Target="https://httpstatuses.com/429" TargetMode="External"/><Relationship Id="rId4" Type="http://schemas.openxmlformats.org/officeDocument/2006/relationships/hyperlink" Target="https://httpstatuses.com/202" TargetMode="External"/><Relationship Id="rId9" Type="http://schemas.openxmlformats.org/officeDocument/2006/relationships/hyperlink" Target="https://httpstatuses.com/401" TargetMode="External"/><Relationship Id="rId14" Type="http://schemas.openxmlformats.org/officeDocument/2006/relationships/hyperlink" Target="https://httpstatuses.com/40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Building APIs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F770-F01F-439E-A819-5F99A4ED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with </a:t>
            </a:r>
            <a:r>
              <a:rPr lang="en-US" dirty="0" err="1"/>
              <a:t>OpenAPI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7F342-43C5-4544-BA2A-A06422F68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Formerly known as Swagger</a:t>
            </a:r>
          </a:p>
          <a:p>
            <a:r>
              <a:rPr lang="en-US" dirty="0"/>
              <a:t>Use </a:t>
            </a:r>
            <a:r>
              <a:rPr lang="en-US" dirty="0" err="1"/>
              <a:t>NSwag</a:t>
            </a:r>
            <a:r>
              <a:rPr lang="en-US" dirty="0"/>
              <a:t> or </a:t>
            </a:r>
            <a:r>
              <a:rPr lang="en-US" dirty="0" err="1"/>
              <a:t>Swashbuckle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3B717-9BD4-4E64-9C87-99676502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302" y="4038600"/>
            <a:ext cx="4014995" cy="259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CAF797-7ACF-4946-AD9C-6D33A9B4C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62200"/>
            <a:ext cx="5410200" cy="586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742A9-703A-4563-86F1-694F177F6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200400"/>
            <a:ext cx="4953000" cy="7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598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own Arrow 6"/>
          <p:cNvSpPr/>
          <p:nvPr/>
        </p:nvSpPr>
        <p:spPr bwMode="auto">
          <a:xfrm rot="19207364">
            <a:off x="5324792" y="2850313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9620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C630-83F2-4E98-A385-4B6A04E7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API Refresher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CE85B-BC27-41A6-B898-0CA75A533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 identified by URI</a:t>
            </a:r>
          </a:p>
          <a:p>
            <a:r>
              <a:rPr lang="en-US" dirty="0"/>
              <a:t>Standard interface – GET, PUT, POST, DELETE, PATCH</a:t>
            </a:r>
          </a:p>
          <a:p>
            <a:r>
              <a:rPr lang="en-US" dirty="0"/>
              <a:t>Stateless</a:t>
            </a:r>
          </a:p>
          <a:p>
            <a:r>
              <a:rPr lang="en-US" dirty="0"/>
              <a:t>Headers for metadata</a:t>
            </a:r>
          </a:p>
          <a:p>
            <a:r>
              <a:rPr lang="en-US" dirty="0"/>
              <a:t>Resource representation is negotiable</a:t>
            </a:r>
          </a:p>
          <a:p>
            <a:r>
              <a:rPr lang="en-US" dirty="0"/>
              <a:t>Status codes communicate type of response</a:t>
            </a:r>
          </a:p>
        </p:txBody>
      </p:sp>
    </p:spTree>
    <p:extLst>
      <p:ext uri="{BB962C8B-B14F-4D97-AF65-F5344CB8AC3E}">
        <p14:creationId xmlns:p14="http://schemas.microsoft.com/office/powerpoint/2010/main" val="2693393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BD82-A6EB-4214-8443-BA798BCD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Hierarchies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909FA-5C16-48FC-950D-988C31405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/movies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/movies/10720/directors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/movies/10720/directors/625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/movies/10720/directors/625/awards</a:t>
            </a:r>
          </a:p>
        </p:txBody>
      </p:sp>
    </p:spTree>
    <p:extLst>
      <p:ext uri="{BB962C8B-B14F-4D97-AF65-F5344CB8AC3E}">
        <p14:creationId xmlns:p14="http://schemas.microsoft.com/office/powerpoint/2010/main" val="1277121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4177-0FB4-42B0-A3F0-46C97007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a Resource, It’s a Parameter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4AED82-2F04-4EDF-9212-8D8DB72FDA35}"/>
              </a:ext>
            </a:extLst>
          </p:cNvPr>
          <p:cNvSpPr/>
          <p:nvPr/>
        </p:nvSpPr>
        <p:spPr bwMode="auto">
          <a:xfrm>
            <a:off x="914400" y="1676400"/>
            <a:ext cx="72390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/movies/name/Star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/movies/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orderby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/rating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/movies/get</a:t>
            </a:r>
          </a:p>
        </p:txBody>
      </p:sp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3D298EE4-BB82-4352-9436-FC1286F64A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00800" y="1066800"/>
            <a:ext cx="2590800" cy="2590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B833A4-C836-4423-B64F-964A5EE924CF}"/>
              </a:ext>
            </a:extLst>
          </p:cNvPr>
          <p:cNvSpPr/>
          <p:nvPr/>
        </p:nvSpPr>
        <p:spPr bwMode="auto">
          <a:xfrm>
            <a:off x="952500" y="4114800"/>
            <a:ext cx="72390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movies?name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=Star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movies?orderby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=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rating&amp;name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=Star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ekton Pro" pitchFamily="34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/movies</a:t>
            </a:r>
          </a:p>
        </p:txBody>
      </p:sp>
    </p:spTree>
    <p:extLst>
      <p:ext uri="{BB962C8B-B14F-4D97-AF65-F5344CB8AC3E}">
        <p14:creationId xmlns:p14="http://schemas.microsoft.com/office/powerpoint/2010/main" val="2693720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5EE8-5D0D-482F-86BF-D4450525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Status Codes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369D9-723F-4F9F-B466-6CF2D989CC9F}"/>
              </a:ext>
            </a:extLst>
          </p:cNvPr>
          <p:cNvSpPr/>
          <p:nvPr/>
        </p:nvSpPr>
        <p:spPr>
          <a:xfrm>
            <a:off x="1752600" y="1676400"/>
            <a:ext cx="19888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&amp;quot"/>
              </a:rPr>
              <a:t>2×× Success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2"/>
              </a:rPr>
              <a:t>200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2"/>
              </a:rPr>
              <a:t> OK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3"/>
              </a:rPr>
              <a:t>201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3"/>
              </a:rPr>
              <a:t> Created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4"/>
              </a:rPr>
              <a:t>202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4"/>
              </a:rPr>
              <a:t> Accepted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5"/>
              </a:rPr>
              <a:t>204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5"/>
              </a:rPr>
              <a:t> No Content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6"/>
              </a:rPr>
              <a:t>205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6"/>
              </a:rPr>
              <a:t> Reset Content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7"/>
              </a:rPr>
              <a:t>206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7"/>
              </a:rPr>
              <a:t> Partial Content</a:t>
            </a:r>
            <a:endParaRPr lang="en-US" b="0" i="0" u="none" strike="noStrike" dirty="0">
              <a:solidFill>
                <a:srgbClr val="556270"/>
              </a:solidFill>
              <a:effectLst/>
              <a:latin typeface="&amp;quo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507FF-9394-4D92-A234-C24347049952}"/>
              </a:ext>
            </a:extLst>
          </p:cNvPr>
          <p:cNvSpPr/>
          <p:nvPr/>
        </p:nvSpPr>
        <p:spPr>
          <a:xfrm>
            <a:off x="5334000" y="1600200"/>
            <a:ext cx="2971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&amp;quot"/>
              </a:rPr>
              <a:t>4×× Client Error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8"/>
              </a:rPr>
              <a:t>400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8"/>
              </a:rPr>
              <a:t> Bad Request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9"/>
              </a:rPr>
              <a:t>401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9"/>
              </a:rPr>
              <a:t> Unauthorized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0"/>
              </a:rPr>
              <a:t>402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0"/>
              </a:rPr>
              <a:t> Payment Required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1"/>
              </a:rPr>
              <a:t>403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1"/>
              </a:rPr>
              <a:t> Forbidden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2"/>
              </a:rPr>
              <a:t>404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2"/>
              </a:rPr>
              <a:t> Not Found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3"/>
              </a:rPr>
              <a:t>405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3"/>
              </a:rPr>
              <a:t> Method Not Allowed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4"/>
              </a:rPr>
              <a:t>406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4"/>
              </a:rPr>
              <a:t> Not Acceptable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5"/>
              </a:rPr>
              <a:t>408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5"/>
              </a:rPr>
              <a:t> Request Timeout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6"/>
              </a:rPr>
              <a:t>409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6"/>
              </a:rPr>
              <a:t> Conflict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7"/>
              </a:rPr>
              <a:t>410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7"/>
              </a:rPr>
              <a:t> Gone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8"/>
              </a:rPr>
              <a:t>415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8"/>
              </a:rPr>
              <a:t> Unsupported Media Type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6156D"/>
                </a:solidFill>
                <a:latin typeface="&amp;quot"/>
                <a:hlinkClick r:id="rId19"/>
              </a:rPr>
              <a:t>429</a:t>
            </a:r>
            <a:r>
              <a:rPr lang="en-US" b="0" dirty="0">
                <a:solidFill>
                  <a:srgbClr val="556270"/>
                </a:solidFill>
                <a:latin typeface="&amp;quot"/>
                <a:hlinkClick r:id="rId19"/>
              </a:rPr>
              <a:t> Too Many Requests</a:t>
            </a:r>
            <a:endParaRPr lang="en-US" b="0" dirty="0">
              <a:solidFill>
                <a:srgbClr val="556270"/>
              </a:solidFill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931730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83F1-A120-437C-B45A-CAAD0881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and Idempotent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E869B0-B28E-4DA3-890B-963237C80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183172"/>
              </p:ext>
            </p:extLst>
          </p:nvPr>
        </p:nvGraphicFramePr>
        <p:xfrm>
          <a:off x="1513490" y="1364843"/>
          <a:ext cx="6106509" cy="3018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503">
                  <a:extLst>
                    <a:ext uri="{9D8B030D-6E8A-4147-A177-3AD203B41FA5}">
                      <a16:colId xmlns:a16="http://schemas.microsoft.com/office/drawing/2014/main" val="3801443345"/>
                    </a:ext>
                  </a:extLst>
                </a:gridCol>
                <a:gridCol w="2035503">
                  <a:extLst>
                    <a:ext uri="{9D8B030D-6E8A-4147-A177-3AD203B41FA5}">
                      <a16:colId xmlns:a16="http://schemas.microsoft.com/office/drawing/2014/main" val="1268801483"/>
                    </a:ext>
                  </a:extLst>
                </a:gridCol>
                <a:gridCol w="2035503">
                  <a:extLst>
                    <a:ext uri="{9D8B030D-6E8A-4147-A177-3AD203B41FA5}">
                      <a16:colId xmlns:a16="http://schemas.microsoft.com/office/drawing/2014/main" val="4011580402"/>
                    </a:ext>
                  </a:extLst>
                </a:gridCol>
              </a:tblGrid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Idempotent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11125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330148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004637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1387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21640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23993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21973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r>
                        <a:rPr lang="en-US" b="1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62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8111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7F0F-8EFD-4EEB-B787-65469C3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versus </a:t>
            </a:r>
            <a:r>
              <a:rPr lang="en-US" dirty="0" err="1"/>
              <a:t>ControllerBase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32D9F-89AC-4A74-8CCD-0D1625408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supports Razor views</a:t>
            </a:r>
          </a:p>
          <a:p>
            <a:r>
              <a:rPr lang="en-US" dirty="0" err="1"/>
              <a:t>ControllerBase</a:t>
            </a:r>
            <a:r>
              <a:rPr lang="en-US" dirty="0"/>
              <a:t> does not use 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5BBC8-3018-4967-9BAE-F29F4E2E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48000"/>
            <a:ext cx="7239000" cy="26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166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6F80-6EC6-435D-8E51-64C2F21C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9FE4F-EE84-4C4E-83A2-1ECDA9FEE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1752600"/>
          </a:xfrm>
        </p:spPr>
        <p:txBody>
          <a:bodyPr/>
          <a:lstStyle/>
          <a:p>
            <a:r>
              <a:rPr lang="en-US" dirty="0"/>
              <a:t>Through data annotations</a:t>
            </a:r>
          </a:p>
          <a:p>
            <a:r>
              <a:rPr lang="en-US" dirty="0"/>
              <a:t>Custom data annotations</a:t>
            </a:r>
          </a:p>
          <a:p>
            <a:r>
              <a:rPr lang="en-US" dirty="0"/>
              <a:t>Through </a:t>
            </a:r>
            <a:r>
              <a:rPr lang="en-US" dirty="0" err="1"/>
              <a:t>IValidatableObject</a:t>
            </a:r>
            <a:endParaRPr lang="en-US" dirty="0"/>
          </a:p>
          <a:p>
            <a:r>
              <a:rPr lang="en-US" dirty="0"/>
              <a:t>Custom controller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117B7-CB25-4CF4-B33A-2E2BC1B4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76600"/>
            <a:ext cx="6400800" cy="272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955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51BF-6FCF-490A-997D-0276F865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9A721-1152-4A43-8B5B-057590EEE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model state</a:t>
            </a:r>
          </a:p>
          <a:p>
            <a:r>
              <a:rPr lang="en-US" dirty="0"/>
              <a:t>Use [</a:t>
            </a:r>
            <a:r>
              <a:rPr lang="en-US" dirty="0" err="1"/>
              <a:t>ApiController</a:t>
            </a:r>
            <a:r>
              <a:rPr lang="en-US"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F7CEE-E978-463F-A8D1-DD19B694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56858"/>
            <a:ext cx="6781800" cy="23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091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261</Words>
  <Application>Microsoft Office PowerPoint</Application>
  <PresentationFormat>On-screen Show (4:3)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&amp;quot</vt:lpstr>
      <vt:lpstr>Arial</vt:lpstr>
      <vt:lpstr>Consolas</vt:lpstr>
      <vt:lpstr>Myriad Pro</vt:lpstr>
      <vt:lpstr>Myriad Pro Light</vt:lpstr>
      <vt:lpstr>Tekton Pro</vt:lpstr>
      <vt:lpstr>Verdana</vt:lpstr>
      <vt:lpstr>Wingdings</vt:lpstr>
      <vt:lpstr>1_SapphireTemplate</vt:lpstr>
      <vt:lpstr>Building APIs</vt:lpstr>
      <vt:lpstr>HTTP API Refresher</vt:lpstr>
      <vt:lpstr>Use Hierarchies</vt:lpstr>
      <vt:lpstr>If Not a Resource, It’s a Parameter</vt:lpstr>
      <vt:lpstr>Use Status Codes</vt:lpstr>
      <vt:lpstr>Safe and Idempotent</vt:lpstr>
      <vt:lpstr>Controller versus ControllerBase</vt:lpstr>
      <vt:lpstr>Validation</vt:lpstr>
      <vt:lpstr>Enforcing Validation</vt:lpstr>
      <vt:lpstr>Documentation with OpenAPI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1114</cp:revision>
  <dcterms:created xsi:type="dcterms:W3CDTF">2007-12-27T20:50:38Z</dcterms:created>
  <dcterms:modified xsi:type="dcterms:W3CDTF">2019-09-05T14:15:36Z</dcterms:modified>
</cp:coreProperties>
</file>