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61" r:id="rId2"/>
    <p:sldId id="367" r:id="rId3"/>
    <p:sldId id="368" r:id="rId4"/>
    <p:sldId id="370" r:id="rId5"/>
    <p:sldId id="372" r:id="rId6"/>
    <p:sldId id="369"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18738C-B909-60A5-D97C-65564C9B48B1}" v="13" dt="2024-10-17T21:00:56.009"/>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varScale="1">
        <p:scale>
          <a:sx n="109" d="100"/>
          <a:sy n="109" d="100"/>
        </p:scale>
        <p:origin x="216" y="8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10/17/2024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10/17/2024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10/17/2024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10/17/2024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10/17/2024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10/17/2024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dafruit/Adafruit_LED_Backpack" TargetMode="External"/><Relationship Id="rId7" Type="http://schemas.openxmlformats.org/officeDocument/2006/relationships/image" Target="../media/image2.jpeg"/><Relationship Id="rId2" Type="http://schemas.openxmlformats.org/officeDocument/2006/relationships/hyperlink" Target="https://github.com/adafruit/Adafruit_GPS"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hackster.io/marcozonca/car-hud-windscreen-display-for-speed-compass-alt-2d7f36" TargetMode="External"/><Relationship Id="rId4" Type="http://schemas.openxmlformats.org/officeDocument/2006/relationships/hyperlink" Target="https://www.hackster.io/john-bradnam/car-windscreen-hud-e10cb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amazon.com/Navigation-Positioning-Microcontroller-Compatible-Sensitivity/dp/B0B31NRSD2" TargetMode="External"/><Relationship Id="rId2" Type="http://schemas.openxmlformats.org/officeDocument/2006/relationships/hyperlink" Target="https://www.adafruit.com/product/100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dafruit.com/" TargetMode="External"/><Relationship Id="rId2" Type="http://schemas.openxmlformats.org/officeDocument/2006/relationships/hyperlink" Target="https://www.amazon.com/" TargetMode="External"/><Relationship Id="rId1" Type="http://schemas.openxmlformats.org/officeDocument/2006/relationships/slideLayout" Target="../slideLayouts/slideLayout2.xml"/><Relationship Id="rId6" Type="http://schemas.openxmlformats.org/officeDocument/2006/relationships/hyperlink" Target="https://www.mouser.com/" TargetMode="External"/><Relationship Id="rId5" Type="http://schemas.openxmlformats.org/officeDocument/2006/relationships/hyperlink" Target="https://www.digikey.com/" TargetMode="External"/><Relationship Id="rId4" Type="http://schemas.openxmlformats.org/officeDocument/2006/relationships/hyperlink" Target="https://www.sparkfu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EDES 301</a:t>
            </a:r>
            <a:br>
              <a:rPr lang="en-US" sz="6000" dirty="0"/>
            </a:br>
            <a:br>
              <a:rPr lang="en-US" dirty="0"/>
            </a:br>
            <a:r>
              <a:rPr lang="en-US" sz="6000" dirty="0">
                <a:solidFill>
                  <a:schemeClr val="bg2">
                    <a:lumMod val="25000"/>
                  </a:schemeClr>
                </a:solidFill>
              </a:rPr>
              <a:t>Heads-up Display</a:t>
            </a:r>
            <a:r>
              <a:rPr lang="en-US" sz="6000" dirty="0"/>
              <a:t> Proposal</a:t>
            </a:r>
            <a:endParaRPr lang="en-US" dirty="0"/>
          </a:p>
        </p:txBody>
      </p:sp>
      <p:sp>
        <p:nvSpPr>
          <p:cNvPr id="3" name="Subtitle 2"/>
          <p:cNvSpPr>
            <a:spLocks noGrp="1"/>
          </p:cNvSpPr>
          <p:nvPr>
            <p:ph type="subTitle" idx="1"/>
          </p:nvPr>
        </p:nvSpPr>
        <p:spPr>
          <a:xfrm>
            <a:off x="1293845" y="5432564"/>
            <a:ext cx="9604310" cy="1120636"/>
          </a:xfrm>
        </p:spPr>
        <p:txBody>
          <a:bodyPr vert="horz" lIns="91440" tIns="45720" rIns="91440" bIns="45720" rtlCol="0" anchor="t">
            <a:normAutofit/>
          </a:bodyPr>
          <a:lstStyle/>
          <a:p>
            <a:r>
              <a:rPr lang="en-US" dirty="0"/>
              <a:t>9/30/2024</a:t>
            </a:r>
          </a:p>
          <a:p>
            <a:r>
              <a:rPr lang="en-US" dirty="0">
                <a:cs typeface="Arial"/>
              </a:rPr>
              <a:t>Brad Mahung</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vert="horz" lIns="91440" tIns="45720" rIns="91440" bIns="45720" rtlCol="0" anchor="t">
            <a:normAutofit fontScale="92500" lnSpcReduction="20000"/>
          </a:bodyPr>
          <a:lstStyle/>
          <a:p>
            <a:r>
              <a:rPr lang="en-US" dirty="0">
                <a:cs typeface="Arial"/>
              </a:rPr>
              <a:t>The project focuses on creating a device that can accurately display vehicle speed, engine rpm, and timing of acceleration. </a:t>
            </a:r>
          </a:p>
          <a:p>
            <a:pPr lvl="1"/>
            <a:endParaRPr lang="en-US" dirty="0"/>
          </a:p>
          <a:p>
            <a:pPr lvl="1">
              <a:buClr>
                <a:srgbClr val="276F8B"/>
              </a:buClr>
            </a:pPr>
            <a:endParaRPr lang="en-US" dirty="0">
              <a:cs typeface="Arial"/>
            </a:endParaRPr>
          </a:p>
          <a:p>
            <a:pPr lvl="1">
              <a:buClr>
                <a:srgbClr val="276F8B"/>
              </a:buClr>
            </a:pPr>
            <a:endParaRPr lang="en-US" dirty="0">
              <a:cs typeface="Arial"/>
            </a:endParaRPr>
          </a:p>
          <a:p>
            <a:pPr lvl="1">
              <a:buClr>
                <a:srgbClr val="276F8B"/>
              </a:buClr>
            </a:pPr>
            <a:endParaRPr lang="en-US" dirty="0"/>
          </a:p>
          <a:p>
            <a:pPr lvl="1">
              <a:buClr>
                <a:srgbClr val="276F8B"/>
              </a:buClr>
            </a:pPr>
            <a:endParaRPr lang="en-US" dirty="0"/>
          </a:p>
          <a:p>
            <a:pPr lvl="1">
              <a:buClr>
                <a:srgbClr val="276F8B"/>
              </a:buClr>
            </a:pPr>
            <a:endParaRPr lang="en-US" dirty="0"/>
          </a:p>
          <a:p>
            <a:pPr lvl="1"/>
            <a:r>
              <a:rPr lang="en-US" dirty="0">
                <a:ea typeface="+mn-lt"/>
                <a:cs typeface="+mn-lt"/>
              </a:rPr>
              <a:t>Libraries</a:t>
            </a:r>
          </a:p>
          <a:p>
            <a:pPr lvl="2" indent="-179070">
              <a:buClr>
                <a:srgbClr val="276F8B"/>
              </a:buClr>
              <a:buFont typeface="Wingdings" pitchFamily="34" charset="0"/>
              <a:buChar char="§"/>
            </a:pPr>
            <a:r>
              <a:rPr lang="en-US" dirty="0">
                <a:ea typeface="+mn-lt"/>
                <a:cs typeface="+mn-lt"/>
                <a:hlinkClick r:id="rId2"/>
              </a:rPr>
              <a:t>https://github.com/adafruit/Adafruit_GPS</a:t>
            </a:r>
            <a:r>
              <a:rPr lang="en-US" dirty="0">
                <a:ea typeface="+mn-lt"/>
                <a:cs typeface="+mn-lt"/>
              </a:rPr>
              <a:t> </a:t>
            </a:r>
          </a:p>
          <a:p>
            <a:pPr lvl="2" indent="-179070">
              <a:buClr>
                <a:srgbClr val="276F8B"/>
              </a:buClr>
              <a:buFont typeface="Wingdings" pitchFamily="34" charset="0"/>
              <a:buChar char="§"/>
            </a:pPr>
            <a:r>
              <a:rPr lang="en-US" dirty="0">
                <a:ea typeface="+mn-lt"/>
                <a:cs typeface="+mn-lt"/>
                <a:hlinkClick r:id="rId3"/>
              </a:rPr>
              <a:t>https://github.com/adafruit/Adafruit_LED_Backpack</a:t>
            </a:r>
            <a:r>
              <a:rPr lang="en-US" dirty="0">
                <a:ea typeface="+mn-lt"/>
                <a:cs typeface="+mn-lt"/>
              </a:rPr>
              <a:t> </a:t>
            </a:r>
          </a:p>
          <a:p>
            <a:pPr lvl="1">
              <a:buClr>
                <a:srgbClr val="276F8B"/>
              </a:buClr>
            </a:pPr>
            <a:r>
              <a:rPr lang="en-US" dirty="0">
                <a:ea typeface="+mn-lt"/>
                <a:cs typeface="+mn-lt"/>
                <a:hlinkClick r:id="rId4"/>
              </a:rPr>
              <a:t>https://www.hackster.io/john-bradnam/car-windscreen-hud-e10cbd</a:t>
            </a:r>
            <a:r>
              <a:rPr lang="en-US" dirty="0">
                <a:ea typeface="+mn-lt"/>
                <a:cs typeface="+mn-lt"/>
              </a:rPr>
              <a:t> </a:t>
            </a:r>
            <a:r>
              <a:rPr lang="en-US" dirty="0">
                <a:ea typeface="+mn-lt"/>
                <a:cs typeface="+mn-lt"/>
                <a:hlinkClick r:id="rId5"/>
              </a:rPr>
              <a:t>https://www.hackster.io/marcozonca/car-hud-windscreen-display-for-speed-compass-alt-2d7f36</a:t>
            </a:r>
            <a:r>
              <a:rPr lang="en-US" dirty="0">
                <a:ea typeface="+mn-lt"/>
                <a:cs typeface="+mn-lt"/>
              </a:rPr>
              <a:t> </a:t>
            </a:r>
          </a:p>
          <a:p>
            <a:r>
              <a:rPr lang="en-US" sz="1200" dirty="0">
                <a:cs typeface="Arial"/>
              </a:rPr>
              <a:t>My project improves upon previous ones by using an updated and more accurate GPS unit, buttons for UI elements (switching between live readout of speed, heading, and timing) and LEDs for additional system feedback. Rather than depending on the buttons alone, a rotary switch </a:t>
            </a:r>
            <a:r>
              <a:rPr lang="en-US" sz="1200" err="1">
                <a:cs typeface="Arial"/>
              </a:rPr>
              <a:t>poteniometer</a:t>
            </a:r>
            <a:r>
              <a:rPr lang="en-US" sz="1200" dirty="0">
                <a:cs typeface="Arial"/>
              </a:rPr>
              <a:t> (knob) will aid the user in navigating various menus within the system. </a:t>
            </a:r>
          </a:p>
          <a:p>
            <a:pPr lvl="1"/>
            <a:endParaRPr lang="en-US" dirty="0"/>
          </a:p>
        </p:txBody>
      </p:sp>
      <p:pic>
        <p:nvPicPr>
          <p:cNvPr id="5" name="Picture 4" descr="Car Heads Up Display- Zincera">
            <a:extLst>
              <a:ext uri="{FF2B5EF4-FFF2-40B4-BE49-F238E27FC236}">
                <a16:creationId xmlns:a16="http://schemas.microsoft.com/office/drawing/2014/main" id="{ACB5D5C0-6704-AF0D-3863-5A5773012B93}"/>
              </a:ext>
            </a:extLst>
          </p:cNvPr>
          <p:cNvPicPr>
            <a:picLocks noChangeAspect="1"/>
          </p:cNvPicPr>
          <p:nvPr/>
        </p:nvPicPr>
        <p:blipFill>
          <a:blip r:embed="rId6"/>
          <a:stretch>
            <a:fillRect/>
          </a:stretch>
        </p:blipFill>
        <p:spPr>
          <a:xfrm>
            <a:off x="7659619" y="1867314"/>
            <a:ext cx="2074241" cy="2063198"/>
          </a:xfrm>
          <a:prstGeom prst="rect">
            <a:avLst/>
          </a:prstGeom>
        </p:spPr>
      </p:pic>
      <p:pic>
        <p:nvPicPr>
          <p:cNvPr id="6" name="Picture 5" descr="Car Windscreen HUD">
            <a:extLst>
              <a:ext uri="{FF2B5EF4-FFF2-40B4-BE49-F238E27FC236}">
                <a16:creationId xmlns:a16="http://schemas.microsoft.com/office/drawing/2014/main" id="{9F2A281B-B7F2-7EDD-B750-116F51CD5E63}"/>
              </a:ext>
            </a:extLst>
          </p:cNvPr>
          <p:cNvPicPr>
            <a:picLocks noChangeAspect="1"/>
          </p:cNvPicPr>
          <p:nvPr/>
        </p:nvPicPr>
        <p:blipFill>
          <a:blip r:embed="rId7"/>
          <a:stretch>
            <a:fillRect/>
          </a:stretch>
        </p:blipFill>
        <p:spPr>
          <a:xfrm>
            <a:off x="3952185" y="1716224"/>
            <a:ext cx="3150152" cy="2354332"/>
          </a:xfrm>
          <a:prstGeom prst="rect">
            <a:avLst/>
          </a:prstGeom>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a:xfrm>
            <a:off x="7909560" y="576072"/>
            <a:ext cx="3657600" cy="2194560"/>
          </a:xfrm>
        </p:spPr>
        <p:txBody>
          <a:bodyPr anchor="b">
            <a:normAutofit/>
          </a:bodyPr>
          <a:lstStyle/>
          <a:p>
            <a:r>
              <a:rPr lang="en-US" dirty="0"/>
              <a:t>System Block Diagram</a:t>
            </a:r>
          </a:p>
        </p:txBody>
      </p:sp>
      <p:pic>
        <p:nvPicPr>
          <p:cNvPr id="6" name="Content Placeholder 5" descr="A diagram of a device&#10;&#10;Description automatically generated">
            <a:extLst>
              <a:ext uri="{FF2B5EF4-FFF2-40B4-BE49-F238E27FC236}">
                <a16:creationId xmlns:a16="http://schemas.microsoft.com/office/drawing/2014/main" id="{BA49C25A-1FBC-83A3-27D4-E3CF613C146D}"/>
              </a:ext>
            </a:extLst>
          </p:cNvPr>
          <p:cNvPicPr>
            <a:picLocks noGrp="1" noChangeAspect="1"/>
          </p:cNvPicPr>
          <p:nvPr>
            <p:ph type="pic" idx="1"/>
          </p:nvPr>
        </p:nvPicPr>
        <p:blipFill>
          <a:blip r:embed="rId2"/>
          <a:stretch/>
        </p:blipFill>
        <p:spPr>
          <a:xfrm>
            <a:off x="4412" y="822801"/>
            <a:ext cx="7315200" cy="5212079"/>
          </a:xfrm>
          <a:noFill/>
        </p:spPr>
      </p:pic>
      <p:sp>
        <p:nvSpPr>
          <p:cNvPr id="11" name="Text Placeholder 3">
            <a:extLst>
              <a:ext uri="{FF2B5EF4-FFF2-40B4-BE49-F238E27FC236}">
                <a16:creationId xmlns:a16="http://schemas.microsoft.com/office/drawing/2014/main" id="{C0D8C613-DC18-310E-D75D-8463C5F4A190}"/>
              </a:ext>
            </a:extLst>
          </p:cNvPr>
          <p:cNvSpPr>
            <a:spLocks noGrp="1"/>
          </p:cNvSpPr>
          <p:nvPr>
            <p:ph type="body" sz="half" idx="2"/>
          </p:nvPr>
        </p:nvSpPr>
        <p:spPr>
          <a:xfrm>
            <a:off x="7909560" y="2999232"/>
            <a:ext cx="3657600" cy="2286000"/>
          </a:xfrm>
        </p:spPr>
        <p:txBody>
          <a:bodyPr/>
          <a:lstStyle/>
          <a:p>
            <a:endParaRPr lang="en-US"/>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a:xfrm>
            <a:off x="7913152" y="571500"/>
            <a:ext cx="3657600" cy="2197100"/>
          </a:xfrm>
        </p:spPr>
        <p:txBody>
          <a:bodyPr anchor="b">
            <a:normAutofit/>
          </a:bodyPr>
          <a:lstStyle/>
          <a:p>
            <a:r>
              <a:rPr lang="en-US" dirty="0"/>
              <a:t>Power Block Diagram</a:t>
            </a:r>
          </a:p>
        </p:txBody>
      </p:sp>
      <p:pic>
        <p:nvPicPr>
          <p:cNvPr id="5" name="Picture 4" descr="A diagram of a button&#10;&#10;Description automatically generated">
            <a:extLst>
              <a:ext uri="{FF2B5EF4-FFF2-40B4-BE49-F238E27FC236}">
                <a16:creationId xmlns:a16="http://schemas.microsoft.com/office/drawing/2014/main" id="{4C28E472-C542-5E27-E593-0FCBA049A2F5}"/>
              </a:ext>
            </a:extLst>
          </p:cNvPr>
          <p:cNvPicPr>
            <a:picLocks noChangeAspect="1"/>
          </p:cNvPicPr>
          <p:nvPr/>
        </p:nvPicPr>
        <p:blipFill>
          <a:blip r:embed="rId2"/>
          <a:stretch>
            <a:fillRect/>
          </a:stretch>
        </p:blipFill>
        <p:spPr>
          <a:xfrm>
            <a:off x="543197" y="1291590"/>
            <a:ext cx="6217920" cy="4274820"/>
          </a:xfrm>
          <a:prstGeom prst="rect">
            <a:avLst/>
          </a:prstGeom>
          <a:noFill/>
        </p:spPr>
      </p:pic>
      <p:sp>
        <p:nvSpPr>
          <p:cNvPr id="3" name="Content Placeholder 2">
            <a:extLst>
              <a:ext uri="{FF2B5EF4-FFF2-40B4-BE49-F238E27FC236}">
                <a16:creationId xmlns:a16="http://schemas.microsoft.com/office/drawing/2014/main" id="{39FC9173-ADDE-4A3D-BDB4-3F990F1032E5}"/>
              </a:ext>
            </a:extLst>
          </p:cNvPr>
          <p:cNvSpPr>
            <a:spLocks noGrp="1"/>
          </p:cNvSpPr>
          <p:nvPr>
            <p:ph type="body" sz="half" idx="2"/>
          </p:nvPr>
        </p:nvSpPr>
        <p:spPr>
          <a:xfrm>
            <a:off x="7913152" y="2995012"/>
            <a:ext cx="3657600" cy="2285950"/>
          </a:xfrm>
        </p:spPr>
        <p:txBody>
          <a:bodyPr vert="horz" lIns="91440" tIns="45720" rIns="91440" bIns="45720" rtlCol="0">
            <a:normAutofit/>
          </a:bodyPr>
          <a:lstStyle/>
          <a:p>
            <a:endParaRPr lang="en-US"/>
          </a:p>
          <a:p>
            <a:endParaRPr lang="en-US" dirty="0"/>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5BBD-FC29-D064-7E92-2E62446A76E7}"/>
              </a:ext>
            </a:extLst>
          </p:cNvPr>
          <p:cNvSpPr>
            <a:spLocks noGrp="1"/>
          </p:cNvSpPr>
          <p:nvPr>
            <p:ph type="title"/>
          </p:nvPr>
        </p:nvSpPr>
        <p:spPr/>
        <p:txBody>
          <a:bodyPr/>
          <a:lstStyle/>
          <a:p>
            <a:r>
              <a:rPr lang="en-US" dirty="0">
                <a:cs typeface="Arial"/>
              </a:rPr>
              <a:t>Software Diagram</a:t>
            </a:r>
            <a:endParaRPr lang="en-US" dirty="0"/>
          </a:p>
        </p:txBody>
      </p:sp>
      <p:pic>
        <p:nvPicPr>
          <p:cNvPr id="5" name="Content Placeholder 4" descr="A diagram of a device&#10;&#10;Description automatically generated">
            <a:extLst>
              <a:ext uri="{FF2B5EF4-FFF2-40B4-BE49-F238E27FC236}">
                <a16:creationId xmlns:a16="http://schemas.microsoft.com/office/drawing/2014/main" id="{CAB15670-8805-D253-E9BC-ACA6F8C3860D}"/>
              </a:ext>
            </a:extLst>
          </p:cNvPr>
          <p:cNvPicPr>
            <a:picLocks noGrp="1" noChangeAspect="1"/>
          </p:cNvPicPr>
          <p:nvPr>
            <p:ph idx="1"/>
          </p:nvPr>
        </p:nvPicPr>
        <p:blipFill>
          <a:blip r:embed="rId2"/>
          <a:stretch>
            <a:fillRect/>
          </a:stretch>
        </p:blipFill>
        <p:spPr>
          <a:xfrm>
            <a:off x="3045" y="1247438"/>
            <a:ext cx="7211413" cy="4353477"/>
          </a:xfrm>
        </p:spPr>
      </p:pic>
      <p:sp>
        <p:nvSpPr>
          <p:cNvPr id="4" name="Text Placeholder 3">
            <a:extLst>
              <a:ext uri="{FF2B5EF4-FFF2-40B4-BE49-F238E27FC236}">
                <a16:creationId xmlns:a16="http://schemas.microsoft.com/office/drawing/2014/main" id="{2A144341-B6AD-1B24-B23B-D4C134F45BE0}"/>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98394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901600189"/>
              </p:ext>
            </p:extLst>
          </p:nvPr>
        </p:nvGraphicFramePr>
        <p:xfrm>
          <a:off x="609600" y="1295400"/>
          <a:ext cx="10972800" cy="377444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pPr algn="ctr"/>
                      <a:r>
                        <a:rPr lang="en-US" dirty="0"/>
                        <a:t>EDES301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0840">
                <a:tc>
                  <a:txBody>
                    <a:bodyPr/>
                    <a:lstStyle/>
                    <a:p>
                      <a:pPr lvl="0" algn="l">
                        <a:lnSpc>
                          <a:spcPct val="100000"/>
                        </a:lnSpc>
                        <a:spcBef>
                          <a:spcPts val="0"/>
                        </a:spcBef>
                        <a:spcAft>
                          <a:spcPts val="0"/>
                        </a:spcAft>
                        <a:buNone/>
                      </a:pPr>
                      <a:r>
                        <a:rPr lang="en-US" dirty="0"/>
                        <a:t>Adafruit 0.56" 4-Digit 7-Segment Display w/I2C Backpack - White</a:t>
                      </a:r>
                    </a:p>
                    <a:p>
                      <a:pPr lvl="0">
                        <a:buNone/>
                      </a:pPr>
                      <a:r>
                        <a:rPr lang="en-US" sz="1800" b="0" i="0" u="none" strike="noStrike" noProof="0" dirty="0">
                          <a:latin typeface="Arial"/>
                          <a:hlinkClick r:id="rId2"/>
                        </a:rPr>
                        <a:t>https://www.adafruit.com/product/1002</a:t>
                      </a:r>
                      <a:r>
                        <a:rPr lang="en-US" sz="1800" b="0" i="0" u="none" strike="noStrike" noProof="0" dirty="0">
                          <a:latin typeface="Arial"/>
                        </a:rPr>
                        <a:t> </a:t>
                      </a:r>
                      <a:endParaRPr lang="en-US"/>
                    </a:p>
                  </a:txBody>
                  <a:tcPr/>
                </a:tc>
                <a:tc>
                  <a:txBody>
                    <a:bodyPr/>
                    <a:lstStyle/>
                    <a:p>
                      <a:r>
                        <a:rPr lang="en-US" dirty="0"/>
                        <a:t>Yes</a:t>
                      </a:r>
                    </a:p>
                  </a:txBody>
                  <a:tcPr/>
                </a:tc>
                <a:tc>
                  <a:txBody>
                    <a:bodyPr/>
                    <a:lstStyle/>
                    <a:p>
                      <a:r>
                        <a:rPr lang="en-US" dirty="0"/>
                        <a:t>$10.95</a:t>
                      </a:r>
                    </a:p>
                  </a:txBody>
                  <a:tcPr/>
                </a:tc>
                <a:extLst>
                  <a:ext uri="{0D108BD9-81ED-4DB2-BD59-A6C34878D82A}">
                    <a16:rowId xmlns:a16="http://schemas.microsoft.com/office/drawing/2014/main" val="33313506"/>
                  </a:ext>
                </a:extLst>
              </a:tr>
              <a:tr h="370840">
                <a:tc>
                  <a:txBody>
                    <a:bodyPr/>
                    <a:lstStyle/>
                    <a:p>
                      <a:r>
                        <a:rPr lang="en-US" dirty="0"/>
                        <a:t>Arduino GPS </a:t>
                      </a:r>
                      <a:r>
                        <a:rPr lang="en-US" sz="1800" b="0" i="0" u="none" strike="noStrike" noProof="0" dirty="0">
                          <a:latin typeface="Arial"/>
                          <a:hlinkClick r:id="rId3"/>
                        </a:rPr>
                        <a:t>https://www.amazon.com/Navigation-Positioning-Microcontroller-Compatible-Sensitivity/dp/B0B31NRSD2</a:t>
                      </a:r>
                      <a:r>
                        <a:rPr lang="en-US" sz="1800" b="0" i="0" u="none" strike="noStrike" noProof="0" dirty="0">
                          <a:latin typeface="Arial"/>
                        </a:rPr>
                        <a:t> </a:t>
                      </a:r>
                      <a:endParaRPr lang="en-US" dirty="0"/>
                    </a:p>
                  </a:txBody>
                  <a:tcPr/>
                </a:tc>
                <a:tc>
                  <a:txBody>
                    <a:bodyPr/>
                    <a:lstStyle/>
                    <a:p>
                      <a:r>
                        <a:rPr lang="en-US" dirty="0"/>
                        <a:t>Yes</a:t>
                      </a:r>
                    </a:p>
                  </a:txBody>
                  <a:tcPr/>
                </a:tc>
                <a:tc>
                  <a:txBody>
                    <a:bodyPr/>
                    <a:lstStyle/>
                    <a:p>
                      <a:r>
                        <a:rPr lang="en-US" dirty="0"/>
                        <a:t>~$18 for two units </a:t>
                      </a:r>
                    </a:p>
                  </a:txBody>
                  <a:tcPr/>
                </a:tc>
                <a:extLst>
                  <a:ext uri="{0D108BD9-81ED-4DB2-BD59-A6C34878D82A}">
                    <a16:rowId xmlns:a16="http://schemas.microsoft.com/office/drawing/2014/main" val="2595126612"/>
                  </a:ext>
                </a:extLst>
              </a:tr>
              <a:tr h="370840">
                <a:tc>
                  <a:txBody>
                    <a:bodyPr/>
                    <a:lstStyle/>
                    <a:p>
                      <a:r>
                        <a:rPr lang="en-US" dirty="0"/>
                        <a:t>Buttons in the OEDK</a:t>
                      </a:r>
                    </a:p>
                  </a:txBody>
                  <a:tcPr/>
                </a:tc>
                <a:tc>
                  <a:txBody>
                    <a:bodyPr/>
                    <a:lstStyle/>
                    <a:p>
                      <a:r>
                        <a:rPr lang="en-US" dirty="0"/>
                        <a:t>No</a:t>
                      </a:r>
                    </a:p>
                  </a:txBody>
                  <a:tcPr/>
                </a:tc>
                <a:tc>
                  <a:txBody>
                    <a:bodyPr/>
                    <a:lstStyle/>
                    <a:p>
                      <a:r>
                        <a:rPr lang="en-US" dirty="0"/>
                        <a:t>Free</a:t>
                      </a:r>
                    </a:p>
                  </a:txBody>
                  <a:tcPr/>
                </a:tc>
                <a:extLst>
                  <a:ext uri="{0D108BD9-81ED-4DB2-BD59-A6C34878D82A}">
                    <a16:rowId xmlns:a16="http://schemas.microsoft.com/office/drawing/2014/main" val="1757493575"/>
                  </a:ext>
                </a:extLst>
              </a:tr>
              <a:tr h="370840">
                <a:tc>
                  <a:txBody>
                    <a:bodyPr/>
                    <a:lstStyle/>
                    <a:p>
                      <a:r>
                        <a:rPr lang="en-US" dirty="0"/>
                        <a:t>LEDs in the OEDK</a:t>
                      </a:r>
                    </a:p>
                  </a:txBody>
                  <a:tcPr/>
                </a:tc>
                <a:tc>
                  <a:txBody>
                    <a:bodyPr/>
                    <a:lstStyle/>
                    <a:p>
                      <a:r>
                        <a:rPr lang="en-US" dirty="0"/>
                        <a:t>No </a:t>
                      </a:r>
                    </a:p>
                  </a:txBody>
                  <a:tcPr/>
                </a:tc>
                <a:tc>
                  <a:txBody>
                    <a:bodyPr/>
                    <a:lstStyle/>
                    <a:p>
                      <a:r>
                        <a:rPr lang="en-US" dirty="0"/>
                        <a:t>Free</a:t>
                      </a:r>
                    </a:p>
                  </a:txBody>
                  <a:tcPr/>
                </a:tc>
                <a:extLst>
                  <a:ext uri="{0D108BD9-81ED-4DB2-BD59-A6C34878D82A}">
                    <a16:rowId xmlns:a16="http://schemas.microsoft.com/office/drawing/2014/main" val="3862840897"/>
                  </a:ext>
                </a:extLst>
              </a:tr>
              <a:tr h="370840">
                <a:tc>
                  <a:txBody>
                    <a:bodyPr/>
                    <a:lstStyle/>
                    <a:p>
                      <a:r>
                        <a:rPr lang="en-US" dirty="0"/>
                        <a:t>Photoresistor </a:t>
                      </a:r>
                    </a:p>
                  </a:txBody>
                  <a:tcPr/>
                </a:tc>
                <a:tc>
                  <a:txBody>
                    <a:bodyPr/>
                    <a:lstStyle/>
                    <a:p>
                      <a:r>
                        <a:rPr lang="en-US" dirty="0"/>
                        <a:t>No </a:t>
                      </a:r>
                    </a:p>
                  </a:txBody>
                  <a:tcPr/>
                </a:tc>
                <a:tc>
                  <a:txBody>
                    <a:bodyPr/>
                    <a:lstStyle/>
                    <a:p>
                      <a:r>
                        <a:rPr lang="en-US" dirty="0"/>
                        <a:t>Free</a:t>
                      </a:r>
                    </a:p>
                  </a:txBody>
                  <a:tcPr/>
                </a:tc>
                <a:extLst>
                  <a:ext uri="{0D108BD9-81ED-4DB2-BD59-A6C34878D82A}">
                    <a16:rowId xmlns:a16="http://schemas.microsoft.com/office/drawing/2014/main" val="1698356184"/>
                  </a:ext>
                </a:extLst>
              </a:tr>
              <a:tr h="370840">
                <a:tc>
                  <a:txBody>
                    <a:bodyPr/>
                    <a:lstStyle/>
                    <a:p>
                      <a:r>
                        <a:rPr lang="en-US" dirty="0"/>
                        <a:t>Rotary Switch Potentiometer</a:t>
                      </a:r>
                    </a:p>
                  </a:txBody>
                  <a:tcPr/>
                </a:tc>
                <a:tc>
                  <a:txBody>
                    <a:bodyPr/>
                    <a:lstStyle/>
                    <a:p>
                      <a:r>
                        <a:rPr lang="en-US" dirty="0"/>
                        <a:t>No</a:t>
                      </a:r>
                    </a:p>
                  </a:txBody>
                  <a:tcPr/>
                </a:tc>
                <a:tc>
                  <a:txBody>
                    <a:bodyPr/>
                    <a:lstStyle/>
                    <a:p>
                      <a:r>
                        <a:rPr lang="en-US" dirty="0"/>
                        <a:t>Free</a:t>
                      </a:r>
                    </a:p>
                  </a:txBody>
                  <a:tcPr/>
                </a:tc>
                <a:extLst>
                  <a:ext uri="{0D108BD9-81ED-4DB2-BD59-A6C34878D82A}">
                    <a16:rowId xmlns:a16="http://schemas.microsoft.com/office/drawing/2014/main" val="136448929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37708406"/>
                  </a:ext>
                </a:extLst>
              </a:tr>
            </a:tbl>
          </a:graphicData>
        </a:graphic>
      </p:graphicFrame>
      <p:sp>
        <p:nvSpPr>
          <p:cNvPr id="5" name="TextBox 4">
            <a:extLst>
              <a:ext uri="{FF2B5EF4-FFF2-40B4-BE49-F238E27FC236}">
                <a16:creationId xmlns:a16="http://schemas.microsoft.com/office/drawing/2014/main" id="{C76A6262-9FAA-5DFD-2905-9E34A05EDCE4}"/>
              </a:ext>
            </a:extLst>
          </p:cNvPr>
          <p:cNvSpPr txBox="1"/>
          <p:nvPr/>
        </p:nvSpPr>
        <p:spPr>
          <a:xfrm>
            <a:off x="4457700" y="5029200"/>
            <a:ext cx="3288080" cy="369332"/>
          </a:xfrm>
          <a:prstGeom prst="rect">
            <a:avLst/>
          </a:prstGeom>
          <a:noFill/>
        </p:spPr>
        <p:txBody>
          <a:bodyPr wrap="none" rtlCol="0">
            <a:spAutoFit/>
          </a:bodyPr>
          <a:lstStyle/>
          <a:p>
            <a:r>
              <a:rPr lang="en-US" dirty="0"/>
              <a:t>See Next Slide for Instructions</a:t>
            </a:r>
          </a:p>
        </p:txBody>
      </p:sp>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53B4-427E-EA03-96F0-1205BE858625}"/>
              </a:ext>
            </a:extLst>
          </p:cNvPr>
          <p:cNvSpPr>
            <a:spLocks noGrp="1"/>
          </p:cNvSpPr>
          <p:nvPr>
            <p:ph type="title"/>
          </p:nvPr>
        </p:nvSpPr>
        <p:spPr/>
        <p:txBody>
          <a:bodyPr/>
          <a:lstStyle/>
          <a:p>
            <a:r>
              <a:rPr lang="en-US" dirty="0"/>
              <a:t>Component Selection (Remove slide for submission)</a:t>
            </a:r>
          </a:p>
        </p:txBody>
      </p:sp>
      <p:sp>
        <p:nvSpPr>
          <p:cNvPr id="3" name="Content Placeholder 2">
            <a:extLst>
              <a:ext uri="{FF2B5EF4-FFF2-40B4-BE49-F238E27FC236}">
                <a16:creationId xmlns:a16="http://schemas.microsoft.com/office/drawing/2014/main" id="{B543A702-BE4B-FD4F-F718-52B4ADE0FE88}"/>
              </a:ext>
            </a:extLst>
          </p:cNvPr>
          <p:cNvSpPr>
            <a:spLocks noGrp="1"/>
          </p:cNvSpPr>
          <p:nvPr>
            <p:ph idx="1"/>
          </p:nvPr>
        </p:nvSpPr>
        <p:spPr/>
        <p:txBody>
          <a:bodyPr/>
          <a:lstStyle/>
          <a:p>
            <a:r>
              <a:rPr lang="en-US" dirty="0"/>
              <a:t>All components must be from either:  </a:t>
            </a:r>
            <a:r>
              <a:rPr lang="en-US" dirty="0">
                <a:hlinkClick r:id="rId2"/>
              </a:rPr>
              <a:t>Amazon</a:t>
            </a:r>
            <a:r>
              <a:rPr lang="en-US" dirty="0"/>
              <a:t>, </a:t>
            </a:r>
            <a:r>
              <a:rPr lang="en-US" dirty="0">
                <a:hlinkClick r:id="rId3"/>
              </a:rPr>
              <a:t>Adafruit</a:t>
            </a:r>
            <a:r>
              <a:rPr lang="en-US" dirty="0"/>
              <a:t>, </a:t>
            </a:r>
            <a:r>
              <a:rPr lang="en-US" dirty="0">
                <a:hlinkClick r:id="rId4"/>
              </a:rPr>
              <a:t>Sparkfun</a:t>
            </a:r>
            <a:r>
              <a:rPr lang="en-US" dirty="0"/>
              <a:t>, </a:t>
            </a:r>
            <a:r>
              <a:rPr lang="en-US" dirty="0">
                <a:hlinkClick r:id="rId5"/>
              </a:rPr>
              <a:t>Digi-Key</a:t>
            </a:r>
            <a:r>
              <a:rPr lang="en-US" dirty="0"/>
              <a:t>, or </a:t>
            </a:r>
            <a:r>
              <a:rPr lang="en-US" dirty="0">
                <a:hlinkClick r:id="rId6"/>
              </a:rPr>
              <a:t>Mouser</a:t>
            </a:r>
            <a:endParaRPr lang="en-US" dirty="0"/>
          </a:p>
          <a:p>
            <a:r>
              <a:rPr lang="en-US" dirty="0"/>
              <a:t>Select no more than two (2) components that are not on approved component spreadsheet</a:t>
            </a:r>
          </a:p>
          <a:p>
            <a:pPr lvl="1"/>
            <a:r>
              <a:rPr lang="en-US" dirty="0"/>
              <a:t>See Canvas </a:t>
            </a:r>
            <a:r>
              <a:rPr lang="en-US" dirty="0">
                <a:sym typeface="Wingdings" panose="05000000000000000000" pitchFamily="2" charset="2"/>
              </a:rPr>
              <a:t> Files  assignments  EDES301_project_01_parts_list.xlsx</a:t>
            </a:r>
          </a:p>
          <a:p>
            <a:pPr lvl="1"/>
            <a:r>
              <a:rPr lang="en-US" dirty="0"/>
              <a:t>If there is a cheaper part that you would like to use, we can discuss in the project meeting</a:t>
            </a:r>
          </a:p>
          <a:p>
            <a:r>
              <a:rPr lang="en-US" dirty="0"/>
              <a:t>All components needed for the project should be listed on Slide 5</a:t>
            </a:r>
          </a:p>
          <a:p>
            <a:r>
              <a:rPr lang="en-US" dirty="0"/>
              <a:t>All components should have links to the website where they can be purchased</a:t>
            </a:r>
          </a:p>
          <a:p>
            <a:pPr lvl="1"/>
            <a:r>
              <a:rPr lang="en-US" dirty="0"/>
              <a:t>Please trim URLs for links to Amazon</a:t>
            </a:r>
          </a:p>
          <a:p>
            <a:r>
              <a:rPr lang="en-US" dirty="0"/>
              <a:t>EDES301 will supplement $25 to $35 dollars for components</a:t>
            </a:r>
          </a:p>
          <a:p>
            <a:pPr lvl="1"/>
            <a:r>
              <a:rPr lang="en-US" dirty="0"/>
              <a:t>Please indicate what components need to be purchased by EDES301</a:t>
            </a:r>
          </a:p>
          <a:p>
            <a:endParaRPr lang="en-US" dirty="0"/>
          </a:p>
        </p:txBody>
      </p:sp>
      <p:sp>
        <p:nvSpPr>
          <p:cNvPr id="4" name="TextBox 3">
            <a:extLst>
              <a:ext uri="{FF2B5EF4-FFF2-40B4-BE49-F238E27FC236}">
                <a16:creationId xmlns:a16="http://schemas.microsoft.com/office/drawing/2014/main" id="{C59BE50F-C22E-20BE-3553-2BC61AE40EA1}"/>
              </a:ext>
            </a:extLst>
          </p:cNvPr>
          <p:cNvSpPr txBox="1"/>
          <p:nvPr/>
        </p:nvSpPr>
        <p:spPr>
          <a:xfrm>
            <a:off x="2590800" y="6286500"/>
            <a:ext cx="7083991" cy="369332"/>
          </a:xfrm>
          <a:prstGeom prst="rect">
            <a:avLst/>
          </a:prstGeom>
          <a:noFill/>
        </p:spPr>
        <p:txBody>
          <a:bodyPr wrap="none" rtlCol="0">
            <a:spAutoFit/>
          </a:bodyPr>
          <a:lstStyle/>
          <a:p>
            <a:r>
              <a:rPr lang="en-US" dirty="0"/>
              <a:t>If you have a special request, we can discuss in the project meeting</a:t>
            </a:r>
          </a:p>
        </p:txBody>
      </p:sp>
    </p:spTree>
    <p:extLst>
      <p:ext uri="{BB962C8B-B14F-4D97-AF65-F5344CB8AC3E}">
        <p14:creationId xmlns:p14="http://schemas.microsoft.com/office/powerpoint/2010/main" val="180418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8528</TotalTime>
  <Words>246</Words>
  <Application>Microsoft Office PowerPoint</Application>
  <PresentationFormat>Widescreen</PresentationFormat>
  <Paragraphs>35</Paragraphs>
  <Slides>7</Slides>
  <Notes>0</Notes>
  <HiddenSlides>1</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Diamond Grid 16x9</vt:lpstr>
      <vt:lpstr>EDES 301  Heads-up Display Proposal</vt:lpstr>
      <vt:lpstr>Background Information</vt:lpstr>
      <vt:lpstr>System Block Diagram</vt:lpstr>
      <vt:lpstr>Power Block Diagram</vt:lpstr>
      <vt:lpstr>Software Diagram</vt:lpstr>
      <vt:lpstr>Components / Budget</vt:lpstr>
      <vt:lpstr>Component Selection (Remove slide for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Erik Welsh</cp:lastModifiedBy>
  <cp:revision>543</cp:revision>
  <dcterms:created xsi:type="dcterms:W3CDTF">2018-01-09T20:24:50Z</dcterms:created>
  <dcterms:modified xsi:type="dcterms:W3CDTF">2024-10-17T21:05:51Z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