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60" r:id="rId5"/>
    <p:sldId id="262" r:id="rId6"/>
    <p:sldId id="263" r:id="rId7"/>
    <p:sldId id="264" r:id="rId8"/>
    <p:sldId id="265"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1C3EC3-C002-4FA2-8F05-5ACA32732885}">
          <p14:sldIdLst>
            <p14:sldId id="256"/>
            <p14:sldId id="257"/>
          </p14:sldIdLst>
        </p14:section>
        <p14:section name="Untitled Section" id="{CDC27B64-60F1-48E2-A849-BAEE2C93C60F}">
          <p14:sldIdLst>
            <p14:sldId id="258"/>
            <p14:sldId id="260"/>
            <p14:sldId id="262"/>
            <p14:sldId id="263"/>
            <p14:sldId id="264"/>
            <p14:sldId id="265"/>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9" d="100"/>
          <a:sy n="89" d="100"/>
        </p:scale>
        <p:origin x="667"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40FB80-FC1F-4AF2-9728-87635253B296}" type="datetimeFigureOut">
              <a:rPr lang="en-US" smtClean="0"/>
              <a:t>6/4/2025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B181C-6F6D-4187-A4A5-149D66471F52}" type="slidenum">
              <a:rPr lang="en-US" smtClean="0"/>
              <a:t>‹#›</a:t>
            </a:fld>
            <a:endParaRPr lang="en-US"/>
          </a:p>
        </p:txBody>
      </p:sp>
    </p:spTree>
    <p:extLst>
      <p:ext uri="{BB962C8B-B14F-4D97-AF65-F5344CB8AC3E}">
        <p14:creationId xmlns:p14="http://schemas.microsoft.com/office/powerpoint/2010/main" val="2467929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tmp"/></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587"/>
            <a:ext cx="6696075" cy="1673225"/>
          </a:xfrm>
          <a:noFill/>
        </p:spPr>
        <p:txBody>
          <a:bodyPr>
            <a:normAutofit fontScale="90000"/>
          </a:bodyPr>
          <a:lstStyle/>
          <a:p>
            <a:r>
              <a:rPr lang="en-US" b="1" dirty="0">
                <a:solidFill>
                  <a:schemeClr val="bg1"/>
                </a:solidFill>
              </a:rPr>
              <a:t>Broadway Exploratory Data Analysis</a:t>
            </a:r>
          </a:p>
        </p:txBody>
      </p:sp>
      <p:sp>
        <p:nvSpPr>
          <p:cNvPr id="3" name="Subtitle 2"/>
          <p:cNvSpPr>
            <a:spLocks noGrp="1"/>
          </p:cNvSpPr>
          <p:nvPr>
            <p:ph type="subTitle" idx="1"/>
          </p:nvPr>
        </p:nvSpPr>
        <p:spPr>
          <a:xfrm>
            <a:off x="0" y="1677988"/>
            <a:ext cx="6696075" cy="1655762"/>
          </a:xfrm>
        </p:spPr>
        <p:txBody>
          <a:bodyPr vert="horz" lIns="91440" tIns="45720" rIns="91440" bIns="45720" rtlCol="0" anchor="t">
            <a:normAutofit/>
          </a:bodyPr>
          <a:lstStyle/>
          <a:p>
            <a:r>
              <a:rPr lang="en-US" dirty="0">
                <a:solidFill>
                  <a:schemeClr val="bg1"/>
                </a:solidFill>
              </a:rPr>
              <a:t>Brad Putz</a:t>
            </a:r>
          </a:p>
          <a:p>
            <a:r>
              <a:rPr lang="en-US" dirty="0">
                <a:solidFill>
                  <a:schemeClr val="bg1"/>
                </a:solidFill>
              </a:rPr>
              <a:t>Data Analytics Feb 2025</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75F3E52-AF9B-23ED-32D3-7D90901E0750}"/>
              </a:ext>
            </a:extLst>
          </p:cNvPr>
          <p:cNvSpPr>
            <a:spLocks noGrp="1"/>
          </p:cNvSpPr>
          <p:nvPr>
            <p:ph type="title"/>
          </p:nvPr>
        </p:nvSpPr>
        <p:spPr>
          <a:xfrm>
            <a:off x="1014141" y="1450655"/>
            <a:ext cx="3932030" cy="3956690"/>
          </a:xfrm>
        </p:spPr>
        <p:txBody>
          <a:bodyPr anchor="ctr">
            <a:normAutofit/>
          </a:bodyPr>
          <a:lstStyle/>
          <a:p>
            <a:r>
              <a:rPr lang="en-US" sz="6200">
                <a:solidFill>
                  <a:schemeClr val="bg1"/>
                </a:solidFill>
              </a:rPr>
              <a:t>Actionable Insights</a:t>
            </a:r>
          </a:p>
        </p:txBody>
      </p:sp>
      <p:cxnSp>
        <p:nvCxnSpPr>
          <p:cNvPr id="28" name="Straight Connector 27">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7D1A467-24BC-D84C-4FC2-A096A6D99206}"/>
              </a:ext>
            </a:extLst>
          </p:cNvPr>
          <p:cNvSpPr txBox="1"/>
          <p:nvPr/>
        </p:nvSpPr>
        <p:spPr>
          <a:xfrm>
            <a:off x="5558466" y="0"/>
            <a:ext cx="6633534" cy="738663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Based on an analysis of the data, the following steps can be taken by Broadway theaters to encourage greater growth over time:</a:t>
            </a:r>
          </a:p>
          <a:p>
            <a:pPr marL="742950" lvl="1" indent="-285750">
              <a:buFont typeface="Arial" panose="020B0604020202020204" pitchFamily="34" charset="0"/>
              <a:buChar char="•"/>
            </a:pPr>
            <a:r>
              <a:rPr lang="en-US" dirty="0">
                <a:solidFill>
                  <a:schemeClr val="bg1"/>
                </a:solidFill>
              </a:rPr>
              <a:t>Adjust the number of previews per show to allow for the greatest future ticket sales. The data shows that the most beneficial number of preview is 8.</a:t>
            </a:r>
          </a:p>
          <a:p>
            <a:pPr marL="742950" lvl="1" indent="-285750">
              <a:buFont typeface="Arial" panose="020B0604020202020204" pitchFamily="34" charset="0"/>
              <a:buChar char="•"/>
            </a:pPr>
            <a:r>
              <a:rPr lang="en-US" dirty="0">
                <a:solidFill>
                  <a:schemeClr val="bg1"/>
                </a:solidFill>
              </a:rPr>
              <a:t>Consider a more balanced approach to ticket pricing to ensure maximum profits but to also maximize the number of seats sold. This will make theater more accessible to the public in general which will cause industry growth over time. </a:t>
            </a:r>
          </a:p>
          <a:p>
            <a:pPr marL="1200150" lvl="2" indent="-285750">
              <a:buFont typeface="Arial" panose="020B0604020202020204" pitchFamily="34" charset="0"/>
              <a:buChar char="•"/>
            </a:pPr>
            <a:r>
              <a:rPr lang="en-US" sz="1200" dirty="0">
                <a:solidFill>
                  <a:schemeClr val="bg1"/>
                </a:solidFill>
              </a:rPr>
              <a:t>Price Elasticity of Demand = </a:t>
            </a:r>
            <a:r>
              <a:rPr lang="en-US" sz="1200" u="sng" dirty="0">
                <a:solidFill>
                  <a:schemeClr val="bg1"/>
                </a:solidFill>
              </a:rPr>
              <a:t>Percentage Change in Quantity Demanded</a:t>
            </a:r>
          </a:p>
          <a:p>
            <a:pPr lvl="3"/>
            <a:r>
              <a:rPr lang="en-US" sz="1200" dirty="0">
                <a:solidFill>
                  <a:schemeClr val="bg1"/>
                </a:solidFill>
              </a:rPr>
              <a:t>			Percentage Change in Price</a:t>
            </a:r>
          </a:p>
          <a:p>
            <a:pPr lvl="3"/>
            <a:endParaRPr lang="en-US" sz="1200" dirty="0">
              <a:solidFill>
                <a:schemeClr val="bg1"/>
              </a:solidFill>
            </a:endParaRPr>
          </a:p>
          <a:p>
            <a:pPr marL="1543050" lvl="3" indent="-171450">
              <a:buFont typeface="Arial" panose="020B0604020202020204" pitchFamily="34" charset="0"/>
              <a:buChar char="•"/>
            </a:pPr>
            <a:r>
              <a:rPr lang="en-US" sz="1200" dirty="0">
                <a:solidFill>
                  <a:schemeClr val="bg1"/>
                </a:solidFill>
              </a:rPr>
              <a:t>Live theater DOES have an elasticity of demand, affecting overall growth</a:t>
            </a:r>
          </a:p>
          <a:p>
            <a:pPr marL="742950" lvl="1" indent="-285750">
              <a:buFont typeface="Arial" panose="020B0604020202020204" pitchFamily="34" charset="0"/>
              <a:buChar char="•"/>
            </a:pPr>
            <a:r>
              <a:rPr lang="en-US" dirty="0">
                <a:solidFill>
                  <a:schemeClr val="bg1"/>
                </a:solidFill>
              </a:rPr>
              <a:t>Use shows with high “brand recognition” as an opportunity for more touch points with potential new theater goers and subscribers.</a:t>
            </a:r>
          </a:p>
          <a:p>
            <a:pPr marL="1200150" lvl="2" indent="-285750">
              <a:buFont typeface="Arial" panose="020B0604020202020204" pitchFamily="34" charset="0"/>
              <a:buChar char="•"/>
            </a:pPr>
            <a:r>
              <a:rPr lang="en-US" dirty="0">
                <a:solidFill>
                  <a:schemeClr val="bg1"/>
                </a:solidFill>
              </a:rPr>
              <a:t>Email drip campaigns are not enough; we are bombarded with hundreds of emails a day.</a:t>
            </a:r>
          </a:p>
          <a:p>
            <a:pPr marL="1200150" lvl="2" indent="-285750">
              <a:buFont typeface="Arial" panose="020B0604020202020204" pitchFamily="34" charset="0"/>
              <a:buChar char="•"/>
            </a:pPr>
            <a:r>
              <a:rPr lang="en-US" dirty="0">
                <a:solidFill>
                  <a:schemeClr val="bg1"/>
                </a:solidFill>
              </a:rPr>
              <a:t>Seek new opportunities such as interactive methods for a younger audience used to immediacy.</a:t>
            </a:r>
          </a:p>
          <a:p>
            <a:pPr marL="1657350" lvl="3" indent="-285750">
              <a:buFont typeface="Arial" panose="020B0604020202020204" pitchFamily="34" charset="0"/>
              <a:buChar char="•"/>
            </a:pPr>
            <a:r>
              <a:rPr lang="en-US" dirty="0">
                <a:solidFill>
                  <a:schemeClr val="bg1"/>
                </a:solidFill>
              </a:rPr>
              <a:t>Easily accessible QR codes leading to material for a more tech savvy audience.</a:t>
            </a:r>
          </a:p>
          <a:p>
            <a:pPr marL="1657350" lvl="3" indent="-285750">
              <a:buFont typeface="Arial" panose="020B0604020202020204" pitchFamily="34" charset="0"/>
              <a:buChar char="•"/>
            </a:pPr>
            <a:r>
              <a:rPr lang="en-US" dirty="0">
                <a:solidFill>
                  <a:schemeClr val="bg1"/>
                </a:solidFill>
              </a:rPr>
              <a:t>Collabs with top social media influencers</a:t>
            </a:r>
          </a:p>
          <a:p>
            <a:pPr marL="1657350" lvl="3" indent="-285750">
              <a:buFont typeface="Arial" panose="020B0604020202020204" pitchFamily="34" charset="0"/>
              <a:buChar char="•"/>
            </a:pPr>
            <a:r>
              <a:rPr lang="en-US" dirty="0">
                <a:solidFill>
                  <a:schemeClr val="bg1"/>
                </a:solidFill>
              </a:rPr>
              <a:t>Integrate tech like VR into theaters for promos</a:t>
            </a:r>
          </a:p>
          <a:p>
            <a:pPr marL="1200150" lvl="2" indent="-285750">
              <a:buFont typeface="Arial" panose="020B0604020202020204" pitchFamily="34" charset="0"/>
              <a:buChar char="•"/>
            </a:pPr>
            <a:endParaRPr lang="en-US" dirty="0">
              <a:solidFill>
                <a:schemeClr val="bg1"/>
              </a:solidFill>
            </a:endParaRPr>
          </a:p>
          <a:p>
            <a:pPr lvl="3"/>
            <a:endParaRPr lang="en-US" sz="1200" dirty="0">
              <a:solidFill>
                <a:schemeClr val="bg1"/>
              </a:solidFill>
            </a:endParaRPr>
          </a:p>
        </p:txBody>
      </p:sp>
    </p:spTree>
    <p:extLst>
      <p:ext uri="{BB962C8B-B14F-4D97-AF65-F5344CB8AC3E}">
        <p14:creationId xmlns:p14="http://schemas.microsoft.com/office/powerpoint/2010/main" val="193578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losed red velvet stage curtain are spotlit by the footlights in an empty theatre.">
            <a:extLst>
              <a:ext uri="{FF2B5EF4-FFF2-40B4-BE49-F238E27FC236}">
                <a16:creationId xmlns:a16="http://schemas.microsoft.com/office/drawing/2014/main" id="{EEDFC120-5D74-9609-BB0C-12CA0942C872}"/>
              </a:ext>
            </a:extLst>
          </p:cNvPr>
          <p:cNvPicPr>
            <a:picLocks noChangeAspect="1"/>
          </p:cNvPicPr>
          <p:nvPr/>
        </p:nvPicPr>
        <p:blipFill>
          <a:blip r:embed="rId2"/>
          <a:srcRect t="9091" r="23289"/>
          <a:stretch>
            <a:fillRect/>
          </a:stretch>
        </p:blipFill>
        <p:spPr>
          <a:xfrm>
            <a:off x="3522468" y="10"/>
            <a:ext cx="8669532" cy="6857990"/>
          </a:xfrm>
          <a:prstGeom prst="rect">
            <a:avLst/>
          </a:prstGeom>
        </p:spPr>
      </p:pic>
      <p:sp>
        <p:nvSpPr>
          <p:cNvPr id="13" name="Rectangle 1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8073F5-9C40-0945-4ECA-7CC8D09E5567}"/>
              </a:ext>
            </a:extLst>
          </p:cNvPr>
          <p:cNvSpPr>
            <a:spLocks noGrp="1"/>
          </p:cNvSpPr>
          <p:nvPr>
            <p:ph type="title"/>
          </p:nvPr>
        </p:nvSpPr>
        <p:spPr>
          <a:xfrm>
            <a:off x="371094" y="1161288"/>
            <a:ext cx="3438144" cy="1124712"/>
          </a:xfrm>
        </p:spPr>
        <p:txBody>
          <a:bodyPr anchor="b">
            <a:normAutofit/>
          </a:bodyPr>
          <a:lstStyle/>
          <a:p>
            <a:r>
              <a:rPr lang="en-US" sz="6000" dirty="0">
                <a:solidFill>
                  <a:schemeClr val="bg1"/>
                </a:solidFill>
              </a:rPr>
              <a:t>Fin</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9BADDFC7-0EE3-BCB6-4873-1D057B84E534}"/>
              </a:ext>
            </a:extLst>
          </p:cNvPr>
          <p:cNvSpPr>
            <a:spLocks noGrp="1"/>
          </p:cNvSpPr>
          <p:nvPr>
            <p:ph idx="1"/>
          </p:nvPr>
        </p:nvSpPr>
        <p:spPr>
          <a:xfrm>
            <a:off x="360045" y="2718054"/>
            <a:ext cx="3438906" cy="3207258"/>
          </a:xfrm>
        </p:spPr>
        <p:txBody>
          <a:bodyPr anchor="t">
            <a:normAutofit/>
          </a:bodyPr>
          <a:lstStyle/>
          <a:p>
            <a:r>
              <a:rPr lang="en-US" sz="1700" dirty="0">
                <a:solidFill>
                  <a:schemeClr val="bg1"/>
                </a:solidFill>
              </a:rPr>
              <a:t>The theater industry, lead by Broadway, is struggling to return to its former self, but data-backed tangible takeaways exist to encourage future growth.</a:t>
            </a:r>
          </a:p>
          <a:p>
            <a:r>
              <a:rPr lang="en-US" sz="1700" dirty="0">
                <a:solidFill>
                  <a:schemeClr val="bg1"/>
                </a:solidFill>
              </a:rPr>
              <a:t>Using data to understand the scope of the problem and to find opportunities that exist will help guide this industry back into the limelight it deserves to bask in. </a:t>
            </a:r>
          </a:p>
        </p:txBody>
      </p:sp>
    </p:spTree>
    <p:extLst>
      <p:ext uri="{BB962C8B-B14F-4D97-AF65-F5344CB8AC3E}">
        <p14:creationId xmlns:p14="http://schemas.microsoft.com/office/powerpoint/2010/main" val="1692005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58BC43-FB2F-C64F-9010-DA5CBEC3F771}"/>
              </a:ext>
            </a:extLst>
          </p:cNvPr>
          <p:cNvSpPr>
            <a:spLocks noGrp="1"/>
          </p:cNvSpPr>
          <p:nvPr>
            <p:ph type="title"/>
          </p:nvPr>
        </p:nvSpPr>
        <p:spPr>
          <a:xfrm>
            <a:off x="761803" y="350196"/>
            <a:ext cx="4646904" cy="1624520"/>
          </a:xfrm>
        </p:spPr>
        <p:txBody>
          <a:bodyPr anchor="ctr">
            <a:normAutofit/>
          </a:bodyPr>
          <a:lstStyle/>
          <a:p>
            <a:r>
              <a:rPr lang="en-US" sz="4000" dirty="0"/>
              <a:t>The Problem</a:t>
            </a:r>
          </a:p>
        </p:txBody>
      </p:sp>
      <p:sp>
        <p:nvSpPr>
          <p:cNvPr id="3" name="Content Placeholder 2">
            <a:extLst>
              <a:ext uri="{FF2B5EF4-FFF2-40B4-BE49-F238E27FC236}">
                <a16:creationId xmlns:a16="http://schemas.microsoft.com/office/drawing/2014/main" id="{12D27130-AF3B-5EA4-4FA1-3390DBAE4F84}"/>
              </a:ext>
            </a:extLst>
          </p:cNvPr>
          <p:cNvSpPr>
            <a:spLocks noGrp="1"/>
          </p:cNvSpPr>
          <p:nvPr>
            <p:ph idx="1"/>
          </p:nvPr>
        </p:nvSpPr>
        <p:spPr>
          <a:xfrm>
            <a:off x="238126" y="1524000"/>
            <a:ext cx="5170582" cy="4200525"/>
          </a:xfrm>
        </p:spPr>
        <p:txBody>
          <a:bodyPr vert="horz" lIns="91440" tIns="45720" rIns="91440" bIns="45720" rtlCol="0" anchor="ctr">
            <a:normAutofit fontScale="92500" lnSpcReduction="10000"/>
          </a:bodyPr>
          <a:lstStyle/>
          <a:p>
            <a:r>
              <a:rPr lang="en-US" sz="2000" dirty="0"/>
              <a:t>Theaters across the world have been greatly affected by the pandemic and have yet to return to a pre-pandemic existence. </a:t>
            </a:r>
          </a:p>
          <a:p>
            <a:r>
              <a:rPr lang="en-US" sz="2000" dirty="0"/>
              <a:t>The issue is that the forced closure of theaters, particularly Broadway, have caused the theater going public to get out of the habit of seeing shows on a regular basis. </a:t>
            </a:r>
          </a:p>
          <a:p>
            <a:r>
              <a:rPr lang="en-US" sz="2000" dirty="0"/>
              <a:t>Do stakeholders in the industry understand the scope and the numbers behind the issue?</a:t>
            </a:r>
          </a:p>
          <a:p>
            <a:r>
              <a:rPr lang="en-US" sz="2000" dirty="0"/>
              <a:t>Are some theaters compensating too much for lower attendance by artificially raising prices, therefore making theater less accessible and stunting future growth?</a:t>
            </a:r>
          </a:p>
          <a:p>
            <a:r>
              <a:rPr lang="en-US" sz="2000" dirty="0"/>
              <a:t>What opportunities exist to reform the habit and bolster habit retention?</a:t>
            </a:r>
          </a:p>
        </p:txBody>
      </p:sp>
      <p:pic>
        <p:nvPicPr>
          <p:cNvPr id="13" name="Picture 12" descr="Chairs in a cinema">
            <a:extLst>
              <a:ext uri="{FF2B5EF4-FFF2-40B4-BE49-F238E27FC236}">
                <a16:creationId xmlns:a16="http://schemas.microsoft.com/office/drawing/2014/main" id="{7F3CC7A6-11A3-DC05-43F7-4BD82E43EFCD}"/>
              </a:ext>
            </a:extLst>
          </p:cNvPr>
          <p:cNvPicPr>
            <a:picLocks noChangeAspect="1"/>
          </p:cNvPicPr>
          <p:nvPr/>
        </p:nvPicPr>
        <p:blipFill>
          <a:blip r:embed="rId2"/>
          <a:srcRect l="24243" r="20317" b="7"/>
          <a:stretch>
            <a:fillRect/>
          </a:stretch>
        </p:blipFill>
        <p:spPr>
          <a:xfrm>
            <a:off x="6096000" y="1"/>
            <a:ext cx="6102825" cy="6858000"/>
          </a:xfrm>
          <a:prstGeom prst="rect">
            <a:avLst/>
          </a:prstGeom>
        </p:spPr>
      </p:pic>
    </p:spTree>
    <p:extLst>
      <p:ext uri="{BB962C8B-B14F-4D97-AF65-F5344CB8AC3E}">
        <p14:creationId xmlns:p14="http://schemas.microsoft.com/office/powerpoint/2010/main" val="108594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and question mark">
            <a:extLst>
              <a:ext uri="{FF2B5EF4-FFF2-40B4-BE49-F238E27FC236}">
                <a16:creationId xmlns:a16="http://schemas.microsoft.com/office/drawing/2014/main" id="{288B3845-CD5C-95F4-BB7A-82FB29C9C83F}"/>
              </a:ext>
            </a:extLst>
          </p:cNvPr>
          <p:cNvPicPr>
            <a:picLocks noChangeAspect="1"/>
          </p:cNvPicPr>
          <p:nvPr/>
        </p:nvPicPr>
        <p:blipFill>
          <a:blip r:embed="rId2"/>
          <a:srcRect l="12402" r="22961" b="9091"/>
          <a:stretch>
            <a:fillRect/>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23E519-A10A-1BEA-8C4C-18A12E2BAB87}"/>
              </a:ext>
            </a:extLst>
          </p:cNvPr>
          <p:cNvSpPr>
            <a:spLocks noGrp="1"/>
          </p:cNvSpPr>
          <p:nvPr>
            <p:ph type="title"/>
          </p:nvPr>
        </p:nvSpPr>
        <p:spPr>
          <a:xfrm>
            <a:off x="481029" y="909516"/>
            <a:ext cx="6215046" cy="614484"/>
          </a:xfrm>
        </p:spPr>
        <p:txBody>
          <a:bodyPr vert="horz" lIns="91440" tIns="45720" rIns="91440" bIns="45720" rtlCol="0" anchor="b">
            <a:normAutofit fontScale="90000"/>
          </a:bodyPr>
          <a:lstStyle/>
          <a:p>
            <a:r>
              <a:rPr lang="en-US" sz="4800" dirty="0">
                <a:solidFill>
                  <a:schemeClr val="bg1"/>
                </a:solidFill>
              </a:rPr>
              <a:t>The scope of the problem</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7240C221-71B6-38C1-4599-A20F410C4959}"/>
              </a:ext>
            </a:extLst>
          </p:cNvPr>
          <p:cNvSpPr txBox="1"/>
          <p:nvPr/>
        </p:nvSpPr>
        <p:spPr>
          <a:xfrm>
            <a:off x="481029" y="1524000"/>
            <a:ext cx="5929296"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While some industries have recovered, others such as theater have yet to fully return to their former glory.</a:t>
            </a:r>
          </a:p>
          <a:p>
            <a:pPr marL="285750" indent="-285750">
              <a:buFont typeface="Arial" panose="020B0604020202020204" pitchFamily="34" charset="0"/>
              <a:buChar char="•"/>
            </a:pPr>
            <a:r>
              <a:rPr lang="en-US" dirty="0">
                <a:solidFill>
                  <a:schemeClr val="bg1"/>
                </a:solidFill>
              </a:rPr>
              <a:t>Broadway was seeing year over year growth but has yet to return to the sales volume it experienced over 10 years ago.</a:t>
            </a:r>
          </a:p>
        </p:txBody>
      </p:sp>
      <p:pic>
        <p:nvPicPr>
          <p:cNvPr id="36" name="Picture 35" descr="A screenshot of a computer">
            <a:extLst>
              <a:ext uri="{FF2B5EF4-FFF2-40B4-BE49-F238E27FC236}">
                <a16:creationId xmlns:a16="http://schemas.microsoft.com/office/drawing/2014/main" id="{A7DA3D0A-9B19-85C0-1D1E-8353C4AF8201}"/>
              </a:ext>
            </a:extLst>
          </p:cNvPr>
          <p:cNvPicPr>
            <a:picLocks noChangeAspect="1"/>
          </p:cNvPicPr>
          <p:nvPr/>
        </p:nvPicPr>
        <p:blipFill>
          <a:blip r:embed="rId3">
            <a:extLst>
              <a:ext uri="{28A0092B-C50C-407E-A947-70E740481C1C}">
                <a14:useLocalDpi xmlns:a14="http://schemas.microsoft.com/office/drawing/2010/main" val="0"/>
              </a:ext>
            </a:extLst>
          </a:blip>
          <a:srcRect l="3945" t="23852" r="34531" b="16721"/>
          <a:stretch>
            <a:fillRect/>
          </a:stretch>
        </p:blipFill>
        <p:spPr>
          <a:xfrm>
            <a:off x="73203" y="3068735"/>
            <a:ext cx="7837220" cy="3732018"/>
          </a:xfrm>
          <a:prstGeom prst="rect">
            <a:avLst/>
          </a:prstGeom>
        </p:spPr>
      </p:pic>
    </p:spTree>
    <p:extLst>
      <p:ext uri="{BB962C8B-B14F-4D97-AF65-F5344CB8AC3E}">
        <p14:creationId xmlns:p14="http://schemas.microsoft.com/office/powerpoint/2010/main" val="166994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CCA216-405F-6744-2232-BB5FEE1E2CC8}"/>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16A15A88-001A-4EEF-8984-D87E6435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2CFA3E-0298-EDA8-76DF-07A69A68A7AB}"/>
              </a:ext>
            </a:extLst>
          </p:cNvPr>
          <p:cNvSpPr>
            <a:spLocks noGrp="1"/>
          </p:cNvSpPr>
          <p:nvPr>
            <p:ph type="title"/>
          </p:nvPr>
        </p:nvSpPr>
        <p:spPr>
          <a:xfrm>
            <a:off x="3937139" y="91324"/>
            <a:ext cx="8201026" cy="903758"/>
          </a:xfrm>
        </p:spPr>
        <p:txBody>
          <a:bodyPr vert="horz" lIns="91440" tIns="45720" rIns="91440" bIns="45720" rtlCol="0" anchor="b">
            <a:noAutofit/>
          </a:bodyPr>
          <a:lstStyle/>
          <a:p>
            <a:pPr algn="r"/>
            <a:r>
              <a:rPr lang="en-US" dirty="0">
                <a:solidFill>
                  <a:schemeClr val="bg1"/>
                </a:solidFill>
              </a:rPr>
              <a:t>Affect on Highest Grossing Shows</a:t>
            </a:r>
          </a:p>
        </p:txBody>
      </p:sp>
      <p:pic>
        <p:nvPicPr>
          <p:cNvPr id="4" name="Content Placeholder 3" descr="Illuminated gilded stage theater">
            <a:extLst>
              <a:ext uri="{FF2B5EF4-FFF2-40B4-BE49-F238E27FC236}">
                <a16:creationId xmlns:a16="http://schemas.microsoft.com/office/drawing/2014/main" id="{EE2DA6A1-3C58-271F-E39E-5BA1B02E99BF}"/>
              </a:ext>
            </a:extLst>
          </p:cNvPr>
          <p:cNvPicPr>
            <a:picLocks noGrp="1" noChangeAspect="1"/>
          </p:cNvPicPr>
          <p:nvPr>
            <p:ph idx="1"/>
          </p:nvPr>
        </p:nvPicPr>
        <p:blipFill>
          <a:blip r:embed="rId2"/>
          <a:srcRect l="5195"/>
          <a:stretch>
            <a:fillRect/>
          </a:stretch>
        </p:blipFill>
        <p:spPr>
          <a:xfrm>
            <a:off x="1" y="10"/>
            <a:ext cx="4551219" cy="6857990"/>
          </a:xfrm>
          <a:custGeom>
            <a:avLst/>
            <a:gdLst/>
            <a:ahLst/>
            <a:cxnLst/>
            <a:rect l="l" t="t" r="r" b="b"/>
            <a:pathLst>
              <a:path w="4551219" h="6858000">
                <a:moveTo>
                  <a:pt x="4194211" y="6564619"/>
                </a:moveTo>
                <a:lnTo>
                  <a:pt x="4194211" y="6564620"/>
                </a:lnTo>
                <a:cubicBezTo>
                  <a:pt x="4204498" y="6575478"/>
                  <a:pt x="4210595" y="6582146"/>
                  <a:pt x="4216690" y="6588625"/>
                </a:cubicBezTo>
                <a:lnTo>
                  <a:pt x="4233312" y="6625224"/>
                </a:lnTo>
                <a:lnTo>
                  <a:pt x="4226218" y="6662539"/>
                </a:lnTo>
                <a:lnTo>
                  <a:pt x="4226217" y="6662540"/>
                </a:lnTo>
                <a:lnTo>
                  <a:pt x="4226216" y="6662543"/>
                </a:lnTo>
                <a:lnTo>
                  <a:pt x="4214767" y="6683026"/>
                </a:lnTo>
                <a:lnTo>
                  <a:pt x="4211619" y="6702975"/>
                </a:lnTo>
                <a:lnTo>
                  <a:pt x="4211619" y="6702976"/>
                </a:lnTo>
                <a:cubicBezTo>
                  <a:pt x="4212024" y="6716168"/>
                  <a:pt x="4217168" y="6729218"/>
                  <a:pt x="4225455" y="6742552"/>
                </a:cubicBezTo>
                <a:lnTo>
                  <a:pt x="4225456" y="6742554"/>
                </a:lnTo>
                <a:lnTo>
                  <a:pt x="4244933" y="6812061"/>
                </a:lnTo>
                <a:lnTo>
                  <a:pt x="4244933" y="6812063"/>
                </a:lnTo>
                <a:lnTo>
                  <a:pt x="4244933" y="6812062"/>
                </a:lnTo>
                <a:lnTo>
                  <a:pt x="4244933" y="6812061"/>
                </a:lnTo>
                <a:lnTo>
                  <a:pt x="4240159" y="6776799"/>
                </a:lnTo>
                <a:lnTo>
                  <a:pt x="4225456" y="6742554"/>
                </a:lnTo>
                <a:lnTo>
                  <a:pt x="4225455" y="6742551"/>
                </a:lnTo>
                <a:lnTo>
                  <a:pt x="4211619" y="6702975"/>
                </a:lnTo>
                <a:lnTo>
                  <a:pt x="4226216" y="6662543"/>
                </a:lnTo>
                <a:lnTo>
                  <a:pt x="4226217" y="6662541"/>
                </a:lnTo>
                <a:lnTo>
                  <a:pt x="4226218" y="6662539"/>
                </a:lnTo>
                <a:lnTo>
                  <a:pt x="4233301" y="6645551"/>
                </a:lnTo>
                <a:lnTo>
                  <a:pt x="4233312" y="6625224"/>
                </a:lnTo>
                <a:lnTo>
                  <a:pt x="4233312" y="6625223"/>
                </a:lnTo>
                <a:cubicBezTo>
                  <a:pt x="4231216" y="6611340"/>
                  <a:pt x="4225168" y="6597577"/>
                  <a:pt x="4216690" y="6588624"/>
                </a:cubicBezTo>
                <a:close/>
                <a:moveTo>
                  <a:pt x="4274532" y="6438980"/>
                </a:moveTo>
                <a:lnTo>
                  <a:pt x="4254602" y="6463839"/>
                </a:lnTo>
                <a:lnTo>
                  <a:pt x="4254600" y="6463848"/>
                </a:lnTo>
                <a:lnTo>
                  <a:pt x="4240803" y="6513011"/>
                </a:lnTo>
                <a:lnTo>
                  <a:pt x="4221998" y="6546193"/>
                </a:lnTo>
                <a:lnTo>
                  <a:pt x="4221998" y="6546194"/>
                </a:lnTo>
                <a:lnTo>
                  <a:pt x="4238336" y="6521803"/>
                </a:lnTo>
                <a:lnTo>
                  <a:pt x="4240803" y="6513011"/>
                </a:lnTo>
                <a:lnTo>
                  <a:pt x="4243614" y="6508051"/>
                </a:lnTo>
                <a:lnTo>
                  <a:pt x="4254600" y="6463848"/>
                </a:lnTo>
                <a:lnTo>
                  <a:pt x="4254602" y="6463840"/>
                </a:lnTo>
                <a:cubicBezTo>
                  <a:pt x="4257553" y="6451649"/>
                  <a:pt x="4265030" y="6444076"/>
                  <a:pt x="4274532" y="6438980"/>
                </a:cubicBezTo>
                <a:close/>
                <a:moveTo>
                  <a:pt x="4360506" y="6365203"/>
                </a:moveTo>
                <a:lnTo>
                  <a:pt x="4359224" y="6387909"/>
                </a:lnTo>
                <a:lnTo>
                  <a:pt x="4357461" y="6391548"/>
                </a:lnTo>
                <a:lnTo>
                  <a:pt x="4349806" y="6407331"/>
                </a:lnTo>
                <a:lnTo>
                  <a:pt x="4349806" y="6407332"/>
                </a:lnTo>
                <a:lnTo>
                  <a:pt x="4357461" y="6391548"/>
                </a:lnTo>
                <a:lnTo>
                  <a:pt x="4359225" y="6387909"/>
                </a:lnTo>
                <a:close/>
                <a:moveTo>
                  <a:pt x="4121437" y="4221390"/>
                </a:moveTo>
                <a:lnTo>
                  <a:pt x="4121437" y="4221391"/>
                </a:lnTo>
                <a:cubicBezTo>
                  <a:pt x="4122199" y="4232060"/>
                  <a:pt x="4122389" y="4243872"/>
                  <a:pt x="4127153" y="4253014"/>
                </a:cubicBezTo>
                <a:cubicBezTo>
                  <a:pt x="4139346" y="4277401"/>
                  <a:pt x="4154966" y="4300070"/>
                  <a:pt x="4166969" y="4324645"/>
                </a:cubicBezTo>
                <a:lnTo>
                  <a:pt x="4175923" y="4363890"/>
                </a:lnTo>
                <a:lnTo>
                  <a:pt x="4175161" y="4482003"/>
                </a:lnTo>
                <a:cubicBezTo>
                  <a:pt x="4172493" y="4546775"/>
                  <a:pt x="4171921" y="4612499"/>
                  <a:pt x="4115151" y="4659173"/>
                </a:cubicBezTo>
                <a:cubicBezTo>
                  <a:pt x="4110579" y="4662985"/>
                  <a:pt x="4107911" y="4671175"/>
                  <a:pt x="4107149" y="4677654"/>
                </a:cubicBezTo>
                <a:cubicBezTo>
                  <a:pt x="4103530" y="4707563"/>
                  <a:pt x="4103148" y="4738234"/>
                  <a:pt x="4097242" y="4767763"/>
                </a:cubicBezTo>
                <a:cubicBezTo>
                  <a:pt x="4094861" y="4779574"/>
                  <a:pt x="4094052" y="4790386"/>
                  <a:pt x="4095933" y="4800482"/>
                </a:cubicBezTo>
                <a:lnTo>
                  <a:pt x="4095933" y="4800483"/>
                </a:lnTo>
                <a:cubicBezTo>
                  <a:pt x="4097814" y="4810580"/>
                  <a:pt x="4102387" y="4819963"/>
                  <a:pt x="4110769" y="4828916"/>
                </a:cubicBezTo>
                <a:lnTo>
                  <a:pt x="4132950" y="4863342"/>
                </a:lnTo>
                <a:lnTo>
                  <a:pt x="4140479" y="4889274"/>
                </a:lnTo>
                <a:lnTo>
                  <a:pt x="4138774" y="4912167"/>
                </a:lnTo>
                <a:cubicBezTo>
                  <a:pt x="4137059" y="4919977"/>
                  <a:pt x="4136702" y="4927121"/>
                  <a:pt x="4137372" y="4933803"/>
                </a:cubicBezTo>
                <a:lnTo>
                  <a:pt x="4137372" y="4933804"/>
                </a:lnTo>
                <a:lnTo>
                  <a:pt x="4142131" y="4952672"/>
                </a:lnTo>
                <a:lnTo>
                  <a:pt x="4144924" y="4957453"/>
                </a:lnTo>
                <a:lnTo>
                  <a:pt x="4146202" y="4961455"/>
                </a:lnTo>
                <a:cubicBezTo>
                  <a:pt x="4150713" y="4970096"/>
                  <a:pt x="4156419" y="4978393"/>
                  <a:pt x="4162206" y="4987037"/>
                </a:cubicBezTo>
                <a:cubicBezTo>
                  <a:pt x="4173445" y="5003801"/>
                  <a:pt x="4187543" y="5022852"/>
                  <a:pt x="4188685" y="5041521"/>
                </a:cubicBezTo>
                <a:cubicBezTo>
                  <a:pt x="4189304" y="5052095"/>
                  <a:pt x="4192222" y="5062299"/>
                  <a:pt x="4195901" y="5072375"/>
                </a:cubicBezTo>
                <a:lnTo>
                  <a:pt x="4201805" y="5087442"/>
                </a:lnTo>
                <a:lnTo>
                  <a:pt x="4214832" y="5133219"/>
                </a:lnTo>
                <a:lnTo>
                  <a:pt x="4214833" y="5133224"/>
                </a:lnTo>
                <a:lnTo>
                  <a:pt x="4208118" y="5166112"/>
                </a:lnTo>
                <a:lnTo>
                  <a:pt x="4208118" y="5166113"/>
                </a:lnTo>
                <a:cubicBezTo>
                  <a:pt x="4207356" y="5167637"/>
                  <a:pt x="4207928" y="5169780"/>
                  <a:pt x="4208809" y="5172090"/>
                </a:cubicBezTo>
                <a:lnTo>
                  <a:pt x="4211356" y="5179067"/>
                </a:lnTo>
                <a:cubicBezTo>
                  <a:pt x="4214976" y="5196594"/>
                  <a:pt x="4215024" y="5213597"/>
                  <a:pt x="4211190" y="5229433"/>
                </a:cubicBezTo>
                <a:lnTo>
                  <a:pt x="4200644" y="5248928"/>
                </a:lnTo>
                <a:lnTo>
                  <a:pt x="4187733" y="5272795"/>
                </a:lnTo>
                <a:cubicBezTo>
                  <a:pt x="4176088" y="5285440"/>
                  <a:pt x="4168382" y="5298594"/>
                  <a:pt x="4163830" y="5312287"/>
                </a:cubicBezTo>
                <a:lnTo>
                  <a:pt x="4162774" y="5321350"/>
                </a:lnTo>
                <a:lnTo>
                  <a:pt x="4160300" y="5326162"/>
                </a:lnTo>
                <a:lnTo>
                  <a:pt x="4158854" y="5355013"/>
                </a:lnTo>
                <a:lnTo>
                  <a:pt x="4158854" y="5355014"/>
                </a:lnTo>
                <a:cubicBezTo>
                  <a:pt x="4159503" y="5364882"/>
                  <a:pt x="4161206" y="5375002"/>
                  <a:pt x="4163730" y="5385384"/>
                </a:cubicBezTo>
                <a:cubicBezTo>
                  <a:pt x="4166969" y="5398721"/>
                  <a:pt x="4169255" y="5412057"/>
                  <a:pt x="4171921" y="5425582"/>
                </a:cubicBezTo>
                <a:cubicBezTo>
                  <a:pt x="4175731" y="5443870"/>
                  <a:pt x="4179733" y="5462351"/>
                  <a:pt x="4183543" y="5480637"/>
                </a:cubicBezTo>
                <a:lnTo>
                  <a:pt x="4188067" y="5507667"/>
                </a:lnTo>
                <a:lnTo>
                  <a:pt x="4177448" y="5531691"/>
                </a:lnTo>
                <a:lnTo>
                  <a:pt x="4177447" y="5531692"/>
                </a:lnTo>
                <a:cubicBezTo>
                  <a:pt x="4170398" y="5537599"/>
                  <a:pt x="4167206" y="5542648"/>
                  <a:pt x="4167302" y="5547577"/>
                </a:cubicBezTo>
                <a:lnTo>
                  <a:pt x="4167302" y="5547578"/>
                </a:lnTo>
                <a:cubicBezTo>
                  <a:pt x="4167397" y="5552507"/>
                  <a:pt x="4170779" y="5557317"/>
                  <a:pt x="4176875" y="5562746"/>
                </a:cubicBezTo>
                <a:cubicBezTo>
                  <a:pt x="4219548" y="5600467"/>
                  <a:pt x="4246219" y="5646189"/>
                  <a:pt x="4248123" y="5704483"/>
                </a:cubicBezTo>
                <a:cubicBezTo>
                  <a:pt x="4248505" y="5716485"/>
                  <a:pt x="4251171" y="5728678"/>
                  <a:pt x="4254029" y="5740488"/>
                </a:cubicBezTo>
                <a:cubicBezTo>
                  <a:pt x="4255744" y="5747728"/>
                  <a:pt x="4257650" y="5756493"/>
                  <a:pt x="4262794" y="5760873"/>
                </a:cubicBezTo>
                <a:cubicBezTo>
                  <a:pt x="4302037" y="5794974"/>
                  <a:pt x="4329280" y="5837457"/>
                  <a:pt x="4351189" y="5883751"/>
                </a:cubicBezTo>
                <a:lnTo>
                  <a:pt x="4351191" y="5883755"/>
                </a:lnTo>
                <a:lnTo>
                  <a:pt x="4369094" y="5935945"/>
                </a:lnTo>
                <a:lnTo>
                  <a:pt x="4369096" y="5935949"/>
                </a:lnTo>
                <a:lnTo>
                  <a:pt x="4365476" y="5993289"/>
                </a:lnTo>
                <a:lnTo>
                  <a:pt x="4365475" y="5993290"/>
                </a:lnTo>
                <a:cubicBezTo>
                  <a:pt x="4364334" y="6004530"/>
                  <a:pt x="4364524" y="6017484"/>
                  <a:pt x="4358999" y="6026439"/>
                </a:cubicBezTo>
                <a:cubicBezTo>
                  <a:pt x="4341662" y="6054824"/>
                  <a:pt x="4322994" y="6082257"/>
                  <a:pt x="4302799" y="6108737"/>
                </a:cubicBezTo>
                <a:cubicBezTo>
                  <a:pt x="4294131" y="6120073"/>
                  <a:pt x="4289178" y="6126883"/>
                  <a:pt x="4289107" y="6133313"/>
                </a:cubicBezTo>
                <a:lnTo>
                  <a:pt x="4289107" y="6133314"/>
                </a:lnTo>
                <a:lnTo>
                  <a:pt x="4292807" y="6143189"/>
                </a:lnTo>
                <a:lnTo>
                  <a:pt x="4304703" y="6155599"/>
                </a:lnTo>
                <a:lnTo>
                  <a:pt x="4304706" y="6155602"/>
                </a:lnTo>
                <a:cubicBezTo>
                  <a:pt x="4326994" y="6175797"/>
                  <a:pt x="4338614" y="6200944"/>
                  <a:pt x="4343376" y="6228756"/>
                </a:cubicBezTo>
                <a:lnTo>
                  <a:pt x="4360713" y="6361539"/>
                </a:lnTo>
                <a:lnTo>
                  <a:pt x="4360713" y="6361538"/>
                </a:lnTo>
                <a:cubicBezTo>
                  <a:pt x="4357093" y="6317150"/>
                  <a:pt x="4350808" y="6272763"/>
                  <a:pt x="4343376" y="6228755"/>
                </a:cubicBezTo>
                <a:cubicBezTo>
                  <a:pt x="4338614" y="6200943"/>
                  <a:pt x="4326994" y="6175796"/>
                  <a:pt x="4304706" y="6155601"/>
                </a:cubicBezTo>
                <a:lnTo>
                  <a:pt x="4304703" y="6155599"/>
                </a:lnTo>
                <a:lnTo>
                  <a:pt x="4289107" y="6133314"/>
                </a:lnTo>
                <a:lnTo>
                  <a:pt x="4302799" y="6108738"/>
                </a:lnTo>
                <a:cubicBezTo>
                  <a:pt x="4322994" y="6082258"/>
                  <a:pt x="4341662" y="6054825"/>
                  <a:pt x="4358999" y="6026440"/>
                </a:cubicBezTo>
                <a:cubicBezTo>
                  <a:pt x="4364524" y="6017485"/>
                  <a:pt x="4364334" y="6004531"/>
                  <a:pt x="4365475" y="5993291"/>
                </a:cubicBezTo>
                <a:lnTo>
                  <a:pt x="4365476" y="5993289"/>
                </a:lnTo>
                <a:lnTo>
                  <a:pt x="4368929" y="5964476"/>
                </a:lnTo>
                <a:lnTo>
                  <a:pt x="4369096" y="5935949"/>
                </a:lnTo>
                <a:lnTo>
                  <a:pt x="4369096" y="5935948"/>
                </a:lnTo>
                <a:lnTo>
                  <a:pt x="4369094" y="5935945"/>
                </a:lnTo>
                <a:lnTo>
                  <a:pt x="4362214" y="5909350"/>
                </a:lnTo>
                <a:lnTo>
                  <a:pt x="4351191" y="5883755"/>
                </a:lnTo>
                <a:lnTo>
                  <a:pt x="4351189" y="5883750"/>
                </a:lnTo>
                <a:cubicBezTo>
                  <a:pt x="4329280" y="5837456"/>
                  <a:pt x="4302037" y="5794973"/>
                  <a:pt x="4262794" y="5760872"/>
                </a:cubicBezTo>
                <a:cubicBezTo>
                  <a:pt x="4257650" y="5756492"/>
                  <a:pt x="4255744" y="5747727"/>
                  <a:pt x="4254029" y="5740487"/>
                </a:cubicBezTo>
                <a:cubicBezTo>
                  <a:pt x="4251171" y="5728677"/>
                  <a:pt x="4248505" y="5716484"/>
                  <a:pt x="4248123" y="5704482"/>
                </a:cubicBezTo>
                <a:cubicBezTo>
                  <a:pt x="4246219" y="5646188"/>
                  <a:pt x="4219548" y="5600466"/>
                  <a:pt x="4176875" y="5562745"/>
                </a:cubicBezTo>
                <a:lnTo>
                  <a:pt x="4167302" y="5547577"/>
                </a:lnTo>
                <a:lnTo>
                  <a:pt x="4177447" y="5531693"/>
                </a:lnTo>
                <a:lnTo>
                  <a:pt x="4177448" y="5531691"/>
                </a:lnTo>
                <a:lnTo>
                  <a:pt x="4185847" y="5520421"/>
                </a:lnTo>
                <a:lnTo>
                  <a:pt x="4188067" y="5507667"/>
                </a:lnTo>
                <a:lnTo>
                  <a:pt x="4188067" y="5507666"/>
                </a:lnTo>
                <a:cubicBezTo>
                  <a:pt x="4188020" y="5498831"/>
                  <a:pt x="4185448" y="5489496"/>
                  <a:pt x="4183543" y="5480636"/>
                </a:cubicBezTo>
                <a:cubicBezTo>
                  <a:pt x="4179733" y="5462350"/>
                  <a:pt x="4175731" y="5443869"/>
                  <a:pt x="4171921" y="5425581"/>
                </a:cubicBezTo>
                <a:cubicBezTo>
                  <a:pt x="4169255" y="5412056"/>
                  <a:pt x="4166969" y="5398720"/>
                  <a:pt x="4163730" y="5385383"/>
                </a:cubicBezTo>
                <a:lnTo>
                  <a:pt x="4158854" y="5355013"/>
                </a:lnTo>
                <a:lnTo>
                  <a:pt x="4162774" y="5321350"/>
                </a:lnTo>
                <a:lnTo>
                  <a:pt x="4187733" y="5272796"/>
                </a:lnTo>
                <a:lnTo>
                  <a:pt x="4200644" y="5248928"/>
                </a:lnTo>
                <a:lnTo>
                  <a:pt x="4211191" y="5229432"/>
                </a:lnTo>
                <a:lnTo>
                  <a:pt x="4211356" y="5179067"/>
                </a:lnTo>
                <a:lnTo>
                  <a:pt x="4211356" y="5179066"/>
                </a:lnTo>
                <a:cubicBezTo>
                  <a:pt x="4210880" y="5176875"/>
                  <a:pt x="4209690" y="5174399"/>
                  <a:pt x="4208809" y="5172089"/>
                </a:cubicBezTo>
                <a:lnTo>
                  <a:pt x="4208118" y="5166113"/>
                </a:lnTo>
                <a:lnTo>
                  <a:pt x="4214833" y="5133224"/>
                </a:lnTo>
                <a:lnTo>
                  <a:pt x="4214833" y="5133223"/>
                </a:lnTo>
                <a:lnTo>
                  <a:pt x="4214832" y="5133219"/>
                </a:lnTo>
                <a:lnTo>
                  <a:pt x="4207690" y="5102460"/>
                </a:lnTo>
                <a:lnTo>
                  <a:pt x="4201805" y="5087442"/>
                </a:lnTo>
                <a:lnTo>
                  <a:pt x="4201799" y="5087422"/>
                </a:lnTo>
                <a:cubicBezTo>
                  <a:pt x="4195713" y="5072410"/>
                  <a:pt x="4189614" y="5057380"/>
                  <a:pt x="4188685" y="5041520"/>
                </a:cubicBezTo>
                <a:cubicBezTo>
                  <a:pt x="4187543" y="5022851"/>
                  <a:pt x="4173445" y="5003800"/>
                  <a:pt x="4162206" y="4987036"/>
                </a:cubicBezTo>
                <a:lnTo>
                  <a:pt x="4144924" y="4957453"/>
                </a:lnTo>
                <a:lnTo>
                  <a:pt x="4137372" y="4933804"/>
                </a:lnTo>
                <a:lnTo>
                  <a:pt x="4138774" y="4912168"/>
                </a:lnTo>
                <a:cubicBezTo>
                  <a:pt x="4140536" y="4904357"/>
                  <a:pt x="4141048" y="4896713"/>
                  <a:pt x="4140479" y="4889275"/>
                </a:cubicBezTo>
                <a:lnTo>
                  <a:pt x="4140479" y="4889274"/>
                </a:lnTo>
                <a:lnTo>
                  <a:pt x="4135701" y="4867613"/>
                </a:lnTo>
                <a:lnTo>
                  <a:pt x="4132950" y="4863342"/>
                </a:lnTo>
                <a:lnTo>
                  <a:pt x="4131200" y="4857316"/>
                </a:lnTo>
                <a:cubicBezTo>
                  <a:pt x="4126057" y="4847213"/>
                  <a:pt x="4119056" y="4837702"/>
                  <a:pt x="4110769" y="4828915"/>
                </a:cubicBezTo>
                <a:lnTo>
                  <a:pt x="4095933" y="4800482"/>
                </a:lnTo>
                <a:lnTo>
                  <a:pt x="4097242" y="4767764"/>
                </a:lnTo>
                <a:cubicBezTo>
                  <a:pt x="4103148" y="4738235"/>
                  <a:pt x="4103530" y="4707564"/>
                  <a:pt x="4107149" y="4677655"/>
                </a:cubicBezTo>
                <a:cubicBezTo>
                  <a:pt x="4107911" y="4671176"/>
                  <a:pt x="4110579" y="4662986"/>
                  <a:pt x="4115151" y="4659174"/>
                </a:cubicBezTo>
                <a:cubicBezTo>
                  <a:pt x="4171921" y="4612500"/>
                  <a:pt x="4172493" y="4546776"/>
                  <a:pt x="4175161" y="4482004"/>
                </a:cubicBezTo>
                <a:cubicBezTo>
                  <a:pt x="4176875" y="4442761"/>
                  <a:pt x="4176875" y="4403325"/>
                  <a:pt x="4175923" y="4363890"/>
                </a:cubicBezTo>
                <a:lnTo>
                  <a:pt x="4175923" y="4363889"/>
                </a:lnTo>
                <a:cubicBezTo>
                  <a:pt x="4175731" y="4350553"/>
                  <a:pt x="4172683" y="4336456"/>
                  <a:pt x="4166969" y="4324644"/>
                </a:cubicBezTo>
                <a:cubicBezTo>
                  <a:pt x="4154966" y="4300069"/>
                  <a:pt x="4139346" y="4277400"/>
                  <a:pt x="4127153" y="4253013"/>
                </a:cubicBezTo>
                <a:close/>
                <a:moveTo>
                  <a:pt x="4190328" y="2836171"/>
                </a:moveTo>
                <a:lnTo>
                  <a:pt x="4181637" y="2848792"/>
                </a:lnTo>
                <a:cubicBezTo>
                  <a:pt x="4176637" y="2865009"/>
                  <a:pt x="4170779" y="2881306"/>
                  <a:pt x="4166033" y="2897784"/>
                </a:cubicBezTo>
                <a:lnTo>
                  <a:pt x="4165004" y="2903549"/>
                </a:lnTo>
                <a:lnTo>
                  <a:pt x="4161730" y="2914327"/>
                </a:lnTo>
                <a:lnTo>
                  <a:pt x="4157099" y="2947858"/>
                </a:lnTo>
                <a:lnTo>
                  <a:pt x="4157098" y="2947861"/>
                </a:lnTo>
                <a:lnTo>
                  <a:pt x="4157098" y="2947862"/>
                </a:lnTo>
                <a:cubicBezTo>
                  <a:pt x="4156729" y="2959156"/>
                  <a:pt x="4157729" y="2970575"/>
                  <a:pt x="4160682" y="2982148"/>
                </a:cubicBezTo>
                <a:lnTo>
                  <a:pt x="4172375" y="3077401"/>
                </a:lnTo>
                <a:lnTo>
                  <a:pt x="4159920" y="3172653"/>
                </a:lnTo>
                <a:cubicBezTo>
                  <a:pt x="4134011" y="3276479"/>
                  <a:pt x="4106579" y="3380304"/>
                  <a:pt x="4112293" y="3489466"/>
                </a:cubicBezTo>
                <a:cubicBezTo>
                  <a:pt x="4113245" y="3507562"/>
                  <a:pt x="4101624" y="3529089"/>
                  <a:pt x="4090194" y="3544712"/>
                </a:cubicBezTo>
                <a:cubicBezTo>
                  <a:pt x="4079336" y="3559667"/>
                  <a:pt x="4073477" y="3566811"/>
                  <a:pt x="4072572" y="3574407"/>
                </a:cubicBezTo>
                <a:lnTo>
                  <a:pt x="4072572" y="3574408"/>
                </a:lnTo>
                <a:cubicBezTo>
                  <a:pt x="4071667" y="3582004"/>
                  <a:pt x="4075716" y="3590053"/>
                  <a:pt x="4084670" y="3606817"/>
                </a:cubicBezTo>
                <a:cubicBezTo>
                  <a:pt x="4089052" y="3614819"/>
                  <a:pt x="4091718" y="3624725"/>
                  <a:pt x="4098196" y="3630632"/>
                </a:cubicBezTo>
                <a:lnTo>
                  <a:pt x="4115925" y="3654415"/>
                </a:lnTo>
                <a:lnTo>
                  <a:pt x="4118836" y="3665923"/>
                </a:lnTo>
                <a:lnTo>
                  <a:pt x="4122437" y="3680163"/>
                </a:lnTo>
                <a:lnTo>
                  <a:pt x="4118389" y="3734836"/>
                </a:lnTo>
                <a:lnTo>
                  <a:pt x="4118389" y="3734837"/>
                </a:lnTo>
                <a:cubicBezTo>
                  <a:pt x="4117437" y="3741315"/>
                  <a:pt x="4116103" y="3749125"/>
                  <a:pt x="4118771" y="3754652"/>
                </a:cubicBezTo>
                <a:lnTo>
                  <a:pt x="4125128" y="3789775"/>
                </a:lnTo>
                <a:lnTo>
                  <a:pt x="4110197" y="3822471"/>
                </a:lnTo>
                <a:cubicBezTo>
                  <a:pt x="4103149" y="3831901"/>
                  <a:pt x="4097529" y="3842045"/>
                  <a:pt x="4095862" y="3852618"/>
                </a:cubicBezTo>
                <a:lnTo>
                  <a:pt x="4095862" y="3852619"/>
                </a:lnTo>
                <a:lnTo>
                  <a:pt x="4096642" y="3868763"/>
                </a:lnTo>
                <a:lnTo>
                  <a:pt x="4105245" y="3885336"/>
                </a:lnTo>
                <a:lnTo>
                  <a:pt x="4105245" y="3885338"/>
                </a:lnTo>
                <a:cubicBezTo>
                  <a:pt x="4114961" y="3897721"/>
                  <a:pt x="4122367" y="3910318"/>
                  <a:pt x="4127626" y="3923124"/>
                </a:cubicBezTo>
                <a:lnTo>
                  <a:pt x="4137130" y="3962159"/>
                </a:lnTo>
                <a:lnTo>
                  <a:pt x="4121438" y="4043837"/>
                </a:lnTo>
                <a:lnTo>
                  <a:pt x="4121437" y="4043838"/>
                </a:lnTo>
                <a:cubicBezTo>
                  <a:pt x="4112674" y="4063841"/>
                  <a:pt x="4107292" y="4083701"/>
                  <a:pt x="4106316" y="4103824"/>
                </a:cubicBezTo>
                <a:lnTo>
                  <a:pt x="4106316" y="4103825"/>
                </a:lnTo>
                <a:lnTo>
                  <a:pt x="4108283" y="4134255"/>
                </a:lnTo>
                <a:lnTo>
                  <a:pt x="4117627" y="4165381"/>
                </a:lnTo>
                <a:lnTo>
                  <a:pt x="4117627" y="4165383"/>
                </a:lnTo>
                <a:lnTo>
                  <a:pt x="4121532" y="4192387"/>
                </a:lnTo>
                <a:lnTo>
                  <a:pt x="4121532" y="4192386"/>
                </a:lnTo>
                <a:cubicBezTo>
                  <a:pt x="4121628" y="4182766"/>
                  <a:pt x="4121056" y="4173479"/>
                  <a:pt x="4117627" y="4165382"/>
                </a:cubicBezTo>
                <a:lnTo>
                  <a:pt x="4117627" y="4165381"/>
                </a:lnTo>
                <a:lnTo>
                  <a:pt x="4106316" y="4103825"/>
                </a:lnTo>
                <a:lnTo>
                  <a:pt x="4121437" y="4043839"/>
                </a:lnTo>
                <a:lnTo>
                  <a:pt x="4121438" y="4043837"/>
                </a:lnTo>
                <a:lnTo>
                  <a:pt x="4134740" y="4002409"/>
                </a:lnTo>
                <a:lnTo>
                  <a:pt x="4137130" y="3962159"/>
                </a:lnTo>
                <a:lnTo>
                  <a:pt x="4137130" y="3962158"/>
                </a:lnTo>
                <a:cubicBezTo>
                  <a:pt x="4134868" y="3935726"/>
                  <a:pt x="4124677" y="3910103"/>
                  <a:pt x="4105245" y="3885337"/>
                </a:cubicBezTo>
                <a:lnTo>
                  <a:pt x="4105245" y="3885336"/>
                </a:lnTo>
                <a:lnTo>
                  <a:pt x="4095862" y="3852619"/>
                </a:lnTo>
                <a:lnTo>
                  <a:pt x="4110197" y="3822472"/>
                </a:lnTo>
                <a:cubicBezTo>
                  <a:pt x="4118389" y="3811613"/>
                  <a:pt x="4123533" y="3800896"/>
                  <a:pt x="4125128" y="3789776"/>
                </a:cubicBezTo>
                <a:lnTo>
                  <a:pt x="4125128" y="3789775"/>
                </a:lnTo>
                <a:cubicBezTo>
                  <a:pt x="4126724" y="3778654"/>
                  <a:pt x="4124771" y="3767129"/>
                  <a:pt x="4118771" y="3754651"/>
                </a:cubicBezTo>
                <a:lnTo>
                  <a:pt x="4118389" y="3734837"/>
                </a:lnTo>
                <a:lnTo>
                  <a:pt x="4122437" y="3680163"/>
                </a:lnTo>
                <a:lnTo>
                  <a:pt x="4122437" y="3680162"/>
                </a:lnTo>
                <a:lnTo>
                  <a:pt x="4118836" y="3665923"/>
                </a:lnTo>
                <a:lnTo>
                  <a:pt x="4115925" y="3654415"/>
                </a:lnTo>
                <a:lnTo>
                  <a:pt x="4115925" y="3654415"/>
                </a:lnTo>
                <a:lnTo>
                  <a:pt x="4115925" y="3654415"/>
                </a:lnTo>
                <a:cubicBezTo>
                  <a:pt x="4112115" y="3646122"/>
                  <a:pt x="4106436" y="3638156"/>
                  <a:pt x="4098196" y="3630631"/>
                </a:cubicBezTo>
                <a:cubicBezTo>
                  <a:pt x="4091718" y="3624724"/>
                  <a:pt x="4089052" y="3614818"/>
                  <a:pt x="4084670" y="3606816"/>
                </a:cubicBezTo>
                <a:cubicBezTo>
                  <a:pt x="4080193" y="3598434"/>
                  <a:pt x="4076942" y="3592231"/>
                  <a:pt x="4074924" y="3587173"/>
                </a:cubicBezTo>
                <a:lnTo>
                  <a:pt x="4072572" y="3574407"/>
                </a:lnTo>
                <a:lnTo>
                  <a:pt x="4077651" y="3562320"/>
                </a:lnTo>
                <a:cubicBezTo>
                  <a:pt x="4080586" y="3557715"/>
                  <a:pt x="4084765" y="3552190"/>
                  <a:pt x="4090194" y="3544713"/>
                </a:cubicBezTo>
                <a:cubicBezTo>
                  <a:pt x="4101624" y="3529090"/>
                  <a:pt x="4113245" y="3507563"/>
                  <a:pt x="4112293" y="3489467"/>
                </a:cubicBezTo>
                <a:cubicBezTo>
                  <a:pt x="4106579" y="3380305"/>
                  <a:pt x="4134011" y="3276480"/>
                  <a:pt x="4159920" y="3172654"/>
                </a:cubicBezTo>
                <a:cubicBezTo>
                  <a:pt x="4167922" y="3140649"/>
                  <a:pt x="4172160" y="3109025"/>
                  <a:pt x="4172375" y="3077401"/>
                </a:cubicBezTo>
                <a:lnTo>
                  <a:pt x="4172375" y="3077400"/>
                </a:lnTo>
                <a:cubicBezTo>
                  <a:pt x="4172589" y="3045776"/>
                  <a:pt x="4168779" y="3014152"/>
                  <a:pt x="4160682" y="2982147"/>
                </a:cubicBezTo>
                <a:lnTo>
                  <a:pt x="4157098" y="2947862"/>
                </a:lnTo>
                <a:lnTo>
                  <a:pt x="4157099" y="2947858"/>
                </a:lnTo>
                <a:lnTo>
                  <a:pt x="4165004" y="2903549"/>
                </a:lnTo>
                <a:lnTo>
                  <a:pt x="4181637" y="2848793"/>
                </a:lnTo>
                <a:cubicBezTo>
                  <a:pt x="4182970" y="2844316"/>
                  <a:pt x="4186256" y="2839982"/>
                  <a:pt x="4190328" y="2836172"/>
                </a:cubicBezTo>
                <a:close/>
                <a:moveTo>
                  <a:pt x="3705842" y="1508457"/>
                </a:moveTo>
                <a:lnTo>
                  <a:pt x="3677748" y="1596213"/>
                </a:lnTo>
                <a:cubicBezTo>
                  <a:pt x="3675271" y="1604978"/>
                  <a:pt x="3676796" y="1615836"/>
                  <a:pt x="3679653" y="1624980"/>
                </a:cubicBezTo>
                <a:cubicBezTo>
                  <a:pt x="3689369" y="1656223"/>
                  <a:pt x="3713754" y="1676036"/>
                  <a:pt x="3736234" y="1697753"/>
                </a:cubicBezTo>
                <a:cubicBezTo>
                  <a:pt x="3746141" y="1707279"/>
                  <a:pt x="3753189" y="1720423"/>
                  <a:pt x="3758903" y="1733188"/>
                </a:cubicBezTo>
                <a:cubicBezTo>
                  <a:pt x="3773574" y="1766335"/>
                  <a:pt x="3786718" y="1800246"/>
                  <a:pt x="3800624" y="1833775"/>
                </a:cubicBezTo>
                <a:cubicBezTo>
                  <a:pt x="3801958" y="1837013"/>
                  <a:pt x="3805387" y="1839679"/>
                  <a:pt x="3808245" y="1842158"/>
                </a:cubicBezTo>
                <a:cubicBezTo>
                  <a:pt x="3838346" y="1866922"/>
                  <a:pt x="3868635" y="1891497"/>
                  <a:pt x="3898736" y="1916454"/>
                </a:cubicBezTo>
                <a:cubicBezTo>
                  <a:pt x="3904450" y="1921216"/>
                  <a:pt x="3908642" y="1928076"/>
                  <a:pt x="3914166" y="1933219"/>
                </a:cubicBezTo>
                <a:cubicBezTo>
                  <a:pt x="3921786" y="1940459"/>
                  <a:pt x="3929027" y="1949603"/>
                  <a:pt x="3938171" y="1953413"/>
                </a:cubicBezTo>
                <a:cubicBezTo>
                  <a:pt x="3966936" y="1965224"/>
                  <a:pt x="3979320" y="1987894"/>
                  <a:pt x="3984654" y="2016469"/>
                </a:cubicBezTo>
                <a:cubicBezTo>
                  <a:pt x="3989607" y="2042570"/>
                  <a:pt x="3993799" y="2068669"/>
                  <a:pt x="3999513" y="2094578"/>
                </a:cubicBezTo>
                <a:cubicBezTo>
                  <a:pt x="4006371" y="2126201"/>
                  <a:pt x="4013801" y="2157636"/>
                  <a:pt x="4022184" y="2188879"/>
                </a:cubicBezTo>
                <a:cubicBezTo>
                  <a:pt x="4025804" y="2202404"/>
                  <a:pt x="4029994" y="2216692"/>
                  <a:pt x="4037424" y="2228314"/>
                </a:cubicBezTo>
                <a:cubicBezTo>
                  <a:pt x="4057999" y="2260890"/>
                  <a:pt x="4071905" y="2295753"/>
                  <a:pt x="4066381" y="2334044"/>
                </a:cubicBezTo>
                <a:cubicBezTo>
                  <a:pt x="4061999" y="2364715"/>
                  <a:pt x="4073239" y="2390434"/>
                  <a:pt x="4090766" y="2409485"/>
                </a:cubicBezTo>
                <a:cubicBezTo>
                  <a:pt x="4098720" y="2418154"/>
                  <a:pt x="4104233" y="2426976"/>
                  <a:pt x="4107867" y="2435912"/>
                </a:cubicBezTo>
                <a:lnTo>
                  <a:pt x="4113698" y="2463017"/>
                </a:lnTo>
                <a:lnTo>
                  <a:pt x="4105056" y="2518262"/>
                </a:lnTo>
                <a:lnTo>
                  <a:pt x="4105055" y="2518263"/>
                </a:lnTo>
                <a:cubicBezTo>
                  <a:pt x="4102388" y="2527789"/>
                  <a:pt x="4101244" y="2536456"/>
                  <a:pt x="4101411" y="2545005"/>
                </a:cubicBezTo>
                <a:lnTo>
                  <a:pt x="4101411" y="2545006"/>
                </a:lnTo>
                <a:cubicBezTo>
                  <a:pt x="4101577" y="2553555"/>
                  <a:pt x="4103054" y="2561985"/>
                  <a:pt x="4105625" y="2571034"/>
                </a:cubicBezTo>
                <a:cubicBezTo>
                  <a:pt x="4117627" y="2612945"/>
                  <a:pt x="4150204" y="2640950"/>
                  <a:pt x="4178779" y="2668001"/>
                </a:cubicBezTo>
                <a:cubicBezTo>
                  <a:pt x="4203164" y="2691054"/>
                  <a:pt x="4216880" y="2716963"/>
                  <a:pt x="4227170" y="2745348"/>
                </a:cubicBezTo>
                <a:lnTo>
                  <a:pt x="4227170" y="2745351"/>
                </a:lnTo>
                <a:lnTo>
                  <a:pt x="4233090" y="2778005"/>
                </a:lnTo>
                <a:lnTo>
                  <a:pt x="4232670" y="2785439"/>
                </a:lnTo>
                <a:lnTo>
                  <a:pt x="4222591" y="2811779"/>
                </a:lnTo>
                <a:lnTo>
                  <a:pt x="4222587" y="2811786"/>
                </a:lnTo>
                <a:lnTo>
                  <a:pt x="4222588" y="2811786"/>
                </a:lnTo>
                <a:lnTo>
                  <a:pt x="4222591" y="2811779"/>
                </a:lnTo>
                <a:lnTo>
                  <a:pt x="4232241" y="2793022"/>
                </a:lnTo>
                <a:lnTo>
                  <a:pt x="4232670" y="2785439"/>
                </a:lnTo>
                <a:lnTo>
                  <a:pt x="4233870" y="2782304"/>
                </a:lnTo>
                <a:lnTo>
                  <a:pt x="4233090" y="2778005"/>
                </a:lnTo>
                <a:lnTo>
                  <a:pt x="4233500" y="2770757"/>
                </a:lnTo>
                <a:lnTo>
                  <a:pt x="4227170" y="2745351"/>
                </a:lnTo>
                <a:lnTo>
                  <a:pt x="4227170" y="2745347"/>
                </a:lnTo>
                <a:cubicBezTo>
                  <a:pt x="4216880" y="2716962"/>
                  <a:pt x="4203164" y="2691053"/>
                  <a:pt x="4178779" y="2668000"/>
                </a:cubicBezTo>
                <a:cubicBezTo>
                  <a:pt x="4150204" y="2640949"/>
                  <a:pt x="4117627" y="2612944"/>
                  <a:pt x="4105625" y="2571033"/>
                </a:cubicBezTo>
                <a:lnTo>
                  <a:pt x="4101411" y="2545006"/>
                </a:lnTo>
                <a:lnTo>
                  <a:pt x="4105055" y="2518264"/>
                </a:lnTo>
                <a:lnTo>
                  <a:pt x="4105056" y="2518262"/>
                </a:lnTo>
                <a:lnTo>
                  <a:pt x="4111636" y="2490550"/>
                </a:lnTo>
                <a:lnTo>
                  <a:pt x="4113698" y="2463017"/>
                </a:lnTo>
                <a:lnTo>
                  <a:pt x="4113698" y="2463016"/>
                </a:lnTo>
                <a:cubicBezTo>
                  <a:pt x="4112817" y="2444776"/>
                  <a:pt x="4106674" y="2426821"/>
                  <a:pt x="4090766" y="2409484"/>
                </a:cubicBezTo>
                <a:cubicBezTo>
                  <a:pt x="4073239" y="2390433"/>
                  <a:pt x="4061999" y="2364714"/>
                  <a:pt x="4066381" y="2334043"/>
                </a:cubicBezTo>
                <a:cubicBezTo>
                  <a:pt x="4071905" y="2295752"/>
                  <a:pt x="4057999" y="2260889"/>
                  <a:pt x="4037424" y="2228313"/>
                </a:cubicBezTo>
                <a:cubicBezTo>
                  <a:pt x="4029994" y="2216691"/>
                  <a:pt x="4025804" y="2202403"/>
                  <a:pt x="4022184" y="2188878"/>
                </a:cubicBezTo>
                <a:cubicBezTo>
                  <a:pt x="4013801" y="2157635"/>
                  <a:pt x="4006371" y="2126200"/>
                  <a:pt x="3999513" y="2094577"/>
                </a:cubicBezTo>
                <a:cubicBezTo>
                  <a:pt x="3993799" y="2068668"/>
                  <a:pt x="3989607" y="2042569"/>
                  <a:pt x="3984654" y="2016468"/>
                </a:cubicBezTo>
                <a:cubicBezTo>
                  <a:pt x="3979320" y="1987893"/>
                  <a:pt x="3966936" y="1965223"/>
                  <a:pt x="3938171" y="1953412"/>
                </a:cubicBezTo>
                <a:cubicBezTo>
                  <a:pt x="3929027" y="1949602"/>
                  <a:pt x="3921786" y="1940458"/>
                  <a:pt x="3914166" y="1933218"/>
                </a:cubicBezTo>
                <a:cubicBezTo>
                  <a:pt x="3908642" y="1928075"/>
                  <a:pt x="3904450" y="1921215"/>
                  <a:pt x="3898736" y="1916453"/>
                </a:cubicBezTo>
                <a:cubicBezTo>
                  <a:pt x="3868635" y="1891496"/>
                  <a:pt x="3838346" y="1866921"/>
                  <a:pt x="3808245" y="1842157"/>
                </a:cubicBezTo>
                <a:cubicBezTo>
                  <a:pt x="3805387" y="1839678"/>
                  <a:pt x="3801958" y="1837012"/>
                  <a:pt x="3800624" y="1833774"/>
                </a:cubicBezTo>
                <a:cubicBezTo>
                  <a:pt x="3786718" y="1800245"/>
                  <a:pt x="3773575" y="1766334"/>
                  <a:pt x="3758903" y="1733187"/>
                </a:cubicBezTo>
                <a:cubicBezTo>
                  <a:pt x="3753189" y="1720422"/>
                  <a:pt x="3746141" y="1707278"/>
                  <a:pt x="3736235" y="1697752"/>
                </a:cubicBezTo>
                <a:cubicBezTo>
                  <a:pt x="3713755" y="1676035"/>
                  <a:pt x="3689369" y="1656222"/>
                  <a:pt x="3679653" y="1624979"/>
                </a:cubicBezTo>
                <a:cubicBezTo>
                  <a:pt x="3676797" y="1615835"/>
                  <a:pt x="3675272" y="1604977"/>
                  <a:pt x="3677749" y="1596212"/>
                </a:cubicBezTo>
                <a:close/>
                <a:moveTo>
                  <a:pt x="3724447" y="1459072"/>
                </a:moveTo>
                <a:lnTo>
                  <a:pt x="3724446" y="1459073"/>
                </a:lnTo>
                <a:lnTo>
                  <a:pt x="3715229" y="1481571"/>
                </a:lnTo>
                <a:close/>
                <a:moveTo>
                  <a:pt x="3743640" y="1268757"/>
                </a:moveTo>
                <a:cubicBezTo>
                  <a:pt x="3744092" y="1275401"/>
                  <a:pt x="3745664" y="1281688"/>
                  <a:pt x="3748807" y="1286069"/>
                </a:cubicBezTo>
                <a:cubicBezTo>
                  <a:pt x="3763380" y="1306929"/>
                  <a:pt x="3769620" y="1328552"/>
                  <a:pt x="3771144" y="1350627"/>
                </a:cubicBezTo>
                <a:lnTo>
                  <a:pt x="3765550" y="1413839"/>
                </a:lnTo>
                <a:lnTo>
                  <a:pt x="3771145" y="1350626"/>
                </a:lnTo>
                <a:cubicBezTo>
                  <a:pt x="3769620" y="1328551"/>
                  <a:pt x="3763381" y="1306929"/>
                  <a:pt x="3748807" y="1286068"/>
                </a:cubicBezTo>
                <a:close/>
                <a:moveTo>
                  <a:pt x="3685369" y="773034"/>
                </a:moveTo>
                <a:lnTo>
                  <a:pt x="3685369" y="773035"/>
                </a:lnTo>
                <a:cubicBezTo>
                  <a:pt x="3687655" y="800276"/>
                  <a:pt x="3690893" y="827329"/>
                  <a:pt x="3693369" y="854379"/>
                </a:cubicBezTo>
                <a:cubicBezTo>
                  <a:pt x="3695655" y="878956"/>
                  <a:pt x="3696417" y="903722"/>
                  <a:pt x="3724422" y="915343"/>
                </a:cubicBezTo>
                <a:cubicBezTo>
                  <a:pt x="3728804" y="917059"/>
                  <a:pt x="3732042" y="922773"/>
                  <a:pt x="3734900" y="927155"/>
                </a:cubicBezTo>
                <a:cubicBezTo>
                  <a:pt x="3778908" y="994785"/>
                  <a:pt x="3777764" y="1030980"/>
                  <a:pt x="3731280" y="1097087"/>
                </a:cubicBezTo>
                <a:cubicBezTo>
                  <a:pt x="3726518" y="1103945"/>
                  <a:pt x="3723088" y="1118613"/>
                  <a:pt x="3726898" y="1123185"/>
                </a:cubicBezTo>
                <a:cubicBezTo>
                  <a:pt x="3742710" y="1142617"/>
                  <a:pt x="3749759" y="1162953"/>
                  <a:pt x="3751617" y="1184028"/>
                </a:cubicBezTo>
                <a:cubicBezTo>
                  <a:pt x="3749759" y="1162953"/>
                  <a:pt x="3742711" y="1142616"/>
                  <a:pt x="3726899" y="1123184"/>
                </a:cubicBezTo>
                <a:cubicBezTo>
                  <a:pt x="3723089" y="1118612"/>
                  <a:pt x="3726519" y="1103944"/>
                  <a:pt x="3731281" y="1097086"/>
                </a:cubicBezTo>
                <a:cubicBezTo>
                  <a:pt x="3777765" y="1030979"/>
                  <a:pt x="3778909" y="994784"/>
                  <a:pt x="3734901" y="927154"/>
                </a:cubicBezTo>
                <a:cubicBezTo>
                  <a:pt x="3732043" y="922772"/>
                  <a:pt x="3728805" y="917058"/>
                  <a:pt x="3724423" y="915342"/>
                </a:cubicBezTo>
                <a:cubicBezTo>
                  <a:pt x="3696417" y="903721"/>
                  <a:pt x="3695655" y="878955"/>
                  <a:pt x="3693369" y="854378"/>
                </a:cubicBezTo>
                <a:close/>
                <a:moveTo>
                  <a:pt x="3740770" y="517850"/>
                </a:moveTo>
                <a:lnTo>
                  <a:pt x="3731852" y="556047"/>
                </a:lnTo>
                <a:cubicBezTo>
                  <a:pt x="3729756" y="564048"/>
                  <a:pt x="3724232" y="572622"/>
                  <a:pt x="3725374" y="580050"/>
                </a:cubicBezTo>
                <a:cubicBezTo>
                  <a:pt x="3728708" y="601578"/>
                  <a:pt x="3726279" y="622200"/>
                  <a:pt x="3721993" y="642537"/>
                </a:cubicBezTo>
                <a:lnTo>
                  <a:pt x="3709470" y="694927"/>
                </a:lnTo>
                <a:lnTo>
                  <a:pt x="3721994" y="642536"/>
                </a:lnTo>
                <a:cubicBezTo>
                  <a:pt x="3726280" y="622200"/>
                  <a:pt x="3728709" y="601577"/>
                  <a:pt x="3725375" y="580049"/>
                </a:cubicBezTo>
                <a:cubicBezTo>
                  <a:pt x="3724233" y="572621"/>
                  <a:pt x="3729757" y="564047"/>
                  <a:pt x="3731853" y="556046"/>
                </a:cubicBezTo>
                <a:close/>
                <a:moveTo>
                  <a:pt x="3754065" y="298168"/>
                </a:moveTo>
                <a:lnTo>
                  <a:pt x="3739283" y="313532"/>
                </a:lnTo>
                <a:lnTo>
                  <a:pt x="3739283" y="313532"/>
                </a:lnTo>
                <a:lnTo>
                  <a:pt x="3739282" y="313533"/>
                </a:lnTo>
                <a:cubicBezTo>
                  <a:pt x="3735090" y="316389"/>
                  <a:pt x="3737376" y="330298"/>
                  <a:pt x="3738710" y="338870"/>
                </a:cubicBezTo>
                <a:lnTo>
                  <a:pt x="3738716" y="338898"/>
                </a:lnTo>
                <a:lnTo>
                  <a:pt x="3748617" y="395639"/>
                </a:lnTo>
                <a:lnTo>
                  <a:pt x="3744807" y="367327"/>
                </a:lnTo>
                <a:lnTo>
                  <a:pt x="3738716" y="338898"/>
                </a:lnTo>
                <a:lnTo>
                  <a:pt x="3738711" y="338869"/>
                </a:lnTo>
                <a:cubicBezTo>
                  <a:pt x="3738044" y="334583"/>
                  <a:pt x="3737139" y="328963"/>
                  <a:pt x="3736925" y="324057"/>
                </a:cubicBezTo>
                <a:lnTo>
                  <a:pt x="3739283" y="313532"/>
                </a:lnTo>
                <a:close/>
                <a:moveTo>
                  <a:pt x="3761610" y="281567"/>
                </a:moveTo>
                <a:lnTo>
                  <a:pt x="3756715" y="295414"/>
                </a:lnTo>
                <a:lnTo>
                  <a:pt x="3756716" y="295414"/>
                </a:lnTo>
                <a:close/>
                <a:moveTo>
                  <a:pt x="3748290" y="24485"/>
                </a:moveTo>
                <a:lnTo>
                  <a:pt x="3746027" y="74128"/>
                </a:lnTo>
                <a:cubicBezTo>
                  <a:pt x="3746950" y="91491"/>
                  <a:pt x="3749260" y="108702"/>
                  <a:pt x="3751951" y="125860"/>
                </a:cubicBezTo>
                <a:lnTo>
                  <a:pt x="3756346" y="153386"/>
                </a:lnTo>
                <a:lnTo>
                  <a:pt x="3764619" y="228943"/>
                </a:lnTo>
                <a:lnTo>
                  <a:pt x="3760160" y="177270"/>
                </a:lnTo>
                <a:lnTo>
                  <a:pt x="3756346" y="153386"/>
                </a:lnTo>
                <a:lnTo>
                  <a:pt x="3756147" y="151568"/>
                </a:lnTo>
                <a:cubicBezTo>
                  <a:pt x="3751917" y="125875"/>
                  <a:pt x="3747412" y="100173"/>
                  <a:pt x="3746028" y="74128"/>
                </a:cubicBezTo>
                <a:close/>
                <a:moveTo>
                  <a:pt x="3745709" y="0"/>
                </a:moveTo>
                <a:lnTo>
                  <a:pt x="3748427" y="21485"/>
                </a:lnTo>
                <a:lnTo>
                  <a:pt x="3745709" y="0"/>
                </a:lnTo>
                <a:lnTo>
                  <a:pt x="4209817" y="0"/>
                </a:lnTo>
                <a:lnTo>
                  <a:pt x="4208690" y="2816"/>
                </a:lnTo>
                <a:cubicBezTo>
                  <a:pt x="4200308" y="21485"/>
                  <a:pt x="4197640" y="43011"/>
                  <a:pt x="4194592" y="63586"/>
                </a:cubicBezTo>
                <a:cubicBezTo>
                  <a:pt x="4189067" y="101307"/>
                  <a:pt x="4185637" y="139218"/>
                  <a:pt x="4180685" y="176938"/>
                </a:cubicBezTo>
                <a:cubicBezTo>
                  <a:pt x="4179541" y="184940"/>
                  <a:pt x="4177447" y="194084"/>
                  <a:pt x="4172683" y="200181"/>
                </a:cubicBezTo>
                <a:cubicBezTo>
                  <a:pt x="4140678" y="241900"/>
                  <a:pt x="4131725" y="292578"/>
                  <a:pt x="4134771" y="340773"/>
                </a:cubicBezTo>
                <a:cubicBezTo>
                  <a:pt x="4137060" y="378685"/>
                  <a:pt x="4138774" y="415834"/>
                  <a:pt x="4135536" y="453363"/>
                </a:cubicBezTo>
                <a:cubicBezTo>
                  <a:pt x="4135344" y="456221"/>
                  <a:pt x="4135726" y="460031"/>
                  <a:pt x="4137250" y="462125"/>
                </a:cubicBezTo>
                <a:cubicBezTo>
                  <a:pt x="4147346" y="475080"/>
                  <a:pt x="4148108" y="488606"/>
                  <a:pt x="4149822" y="505181"/>
                </a:cubicBezTo>
                <a:cubicBezTo>
                  <a:pt x="4152300" y="528614"/>
                  <a:pt x="4150584" y="550140"/>
                  <a:pt x="4146394" y="571859"/>
                </a:cubicBezTo>
                <a:cubicBezTo>
                  <a:pt x="4143346" y="587671"/>
                  <a:pt x="4137060" y="603672"/>
                  <a:pt x="4129057" y="617771"/>
                </a:cubicBezTo>
                <a:cubicBezTo>
                  <a:pt x="4117817" y="637391"/>
                  <a:pt x="4113437" y="656254"/>
                  <a:pt x="4128295" y="674922"/>
                </a:cubicBezTo>
                <a:cubicBezTo>
                  <a:pt x="4144108" y="695115"/>
                  <a:pt x="4138584" y="717976"/>
                  <a:pt x="4139154" y="740267"/>
                </a:cubicBezTo>
                <a:cubicBezTo>
                  <a:pt x="4139346" y="749981"/>
                  <a:pt x="4138964" y="760269"/>
                  <a:pt x="4141440" y="769604"/>
                </a:cubicBezTo>
                <a:cubicBezTo>
                  <a:pt x="4148490" y="796654"/>
                  <a:pt x="4159158" y="822755"/>
                  <a:pt x="4163920" y="850188"/>
                </a:cubicBezTo>
                <a:cubicBezTo>
                  <a:pt x="4166587" y="865429"/>
                  <a:pt x="4161824" y="882383"/>
                  <a:pt x="4158396" y="898197"/>
                </a:cubicBezTo>
                <a:cubicBezTo>
                  <a:pt x="4154776" y="914199"/>
                  <a:pt x="4149252" y="930010"/>
                  <a:pt x="4143536" y="945443"/>
                </a:cubicBezTo>
                <a:cubicBezTo>
                  <a:pt x="4139726" y="955919"/>
                  <a:pt x="4136106" y="967349"/>
                  <a:pt x="4129247" y="975732"/>
                </a:cubicBezTo>
                <a:cubicBezTo>
                  <a:pt x="4113627" y="994784"/>
                  <a:pt x="4110959" y="1014405"/>
                  <a:pt x="4119151" y="1036886"/>
                </a:cubicBezTo>
                <a:cubicBezTo>
                  <a:pt x="4120485" y="1040314"/>
                  <a:pt x="4120485" y="1044314"/>
                  <a:pt x="4120675" y="1048124"/>
                </a:cubicBezTo>
                <a:cubicBezTo>
                  <a:pt x="4124675" y="1109090"/>
                  <a:pt x="4127153" y="1170050"/>
                  <a:pt x="4133249" y="1230632"/>
                </a:cubicBezTo>
                <a:cubicBezTo>
                  <a:pt x="4135726" y="1255205"/>
                  <a:pt x="4146584" y="1278828"/>
                  <a:pt x="4153442" y="1303023"/>
                </a:cubicBezTo>
                <a:cubicBezTo>
                  <a:pt x="4154776" y="1307977"/>
                  <a:pt x="4156872" y="1313503"/>
                  <a:pt x="4155918" y="1318455"/>
                </a:cubicBezTo>
                <a:cubicBezTo>
                  <a:pt x="4146394" y="1372367"/>
                  <a:pt x="4160300" y="1422853"/>
                  <a:pt x="4178589" y="1472574"/>
                </a:cubicBezTo>
                <a:cubicBezTo>
                  <a:pt x="4180495" y="1477716"/>
                  <a:pt x="4179923" y="1484003"/>
                  <a:pt x="4179541" y="1489719"/>
                </a:cubicBezTo>
                <a:cubicBezTo>
                  <a:pt x="4178209" y="1505723"/>
                  <a:pt x="4171541" y="1523058"/>
                  <a:pt x="4175541" y="1537536"/>
                </a:cubicBezTo>
                <a:cubicBezTo>
                  <a:pt x="4186591" y="1576018"/>
                  <a:pt x="4199926" y="1614119"/>
                  <a:pt x="4216690" y="1650316"/>
                </a:cubicBezTo>
                <a:cubicBezTo>
                  <a:pt x="4233645" y="1687085"/>
                  <a:pt x="4247933" y="1721184"/>
                  <a:pt x="4230789" y="1763286"/>
                </a:cubicBezTo>
                <a:cubicBezTo>
                  <a:pt x="4223548" y="1781193"/>
                  <a:pt x="4228693" y="1804815"/>
                  <a:pt x="4230597" y="1825392"/>
                </a:cubicBezTo>
                <a:cubicBezTo>
                  <a:pt x="4232121" y="1840440"/>
                  <a:pt x="4240696" y="1854919"/>
                  <a:pt x="4240696" y="1869779"/>
                </a:cubicBezTo>
                <a:cubicBezTo>
                  <a:pt x="4240696" y="1909407"/>
                  <a:pt x="4250791" y="1944648"/>
                  <a:pt x="4271366" y="1978939"/>
                </a:cubicBezTo>
                <a:cubicBezTo>
                  <a:pt x="4279367" y="1992278"/>
                  <a:pt x="4274032" y="2013042"/>
                  <a:pt x="4276128" y="2030377"/>
                </a:cubicBezTo>
                <a:cubicBezTo>
                  <a:pt x="4278604" y="2048667"/>
                  <a:pt x="4280890" y="2067524"/>
                  <a:pt x="4286418" y="2085053"/>
                </a:cubicBezTo>
                <a:cubicBezTo>
                  <a:pt x="4300895" y="2130392"/>
                  <a:pt x="4317278" y="2175162"/>
                  <a:pt x="4332518" y="2220311"/>
                </a:cubicBezTo>
                <a:cubicBezTo>
                  <a:pt x="4345093" y="2257458"/>
                  <a:pt x="4335186" y="2294038"/>
                  <a:pt x="4329853" y="2330805"/>
                </a:cubicBezTo>
                <a:cubicBezTo>
                  <a:pt x="4326422" y="2353858"/>
                  <a:pt x="4318230" y="2375382"/>
                  <a:pt x="4330422" y="2401291"/>
                </a:cubicBezTo>
                <a:cubicBezTo>
                  <a:pt x="4342044" y="2426058"/>
                  <a:pt x="4339377" y="2457491"/>
                  <a:pt x="4345663" y="2485306"/>
                </a:cubicBezTo>
                <a:cubicBezTo>
                  <a:pt x="4350997" y="2508741"/>
                  <a:pt x="4359572" y="2531408"/>
                  <a:pt x="4367953" y="2554078"/>
                </a:cubicBezTo>
                <a:cubicBezTo>
                  <a:pt x="4379384" y="2584941"/>
                  <a:pt x="4391384" y="2615420"/>
                  <a:pt x="4385670" y="2649142"/>
                </a:cubicBezTo>
                <a:cubicBezTo>
                  <a:pt x="4379192" y="2687435"/>
                  <a:pt x="4403577" y="2713722"/>
                  <a:pt x="4419771" y="2743825"/>
                </a:cubicBezTo>
                <a:cubicBezTo>
                  <a:pt x="4430819" y="2764589"/>
                  <a:pt x="4439012" y="2787258"/>
                  <a:pt x="4445870" y="2809929"/>
                </a:cubicBezTo>
                <a:cubicBezTo>
                  <a:pt x="4454824" y="2840218"/>
                  <a:pt x="4460158" y="2871461"/>
                  <a:pt x="4468921" y="2901942"/>
                </a:cubicBezTo>
                <a:cubicBezTo>
                  <a:pt x="4482065" y="2948046"/>
                  <a:pt x="4492353" y="2994721"/>
                  <a:pt x="4485113" y="3042727"/>
                </a:cubicBezTo>
                <a:cubicBezTo>
                  <a:pt x="4481875" y="3064826"/>
                  <a:pt x="4482065" y="3085402"/>
                  <a:pt x="4486829" y="3107499"/>
                </a:cubicBezTo>
                <a:cubicBezTo>
                  <a:pt x="4494639" y="3143694"/>
                  <a:pt x="4495592" y="3180843"/>
                  <a:pt x="4524738" y="3209992"/>
                </a:cubicBezTo>
                <a:cubicBezTo>
                  <a:pt x="4535027" y="3220279"/>
                  <a:pt x="4537693" y="3238757"/>
                  <a:pt x="4543028" y="3253808"/>
                </a:cubicBezTo>
                <a:cubicBezTo>
                  <a:pt x="4549315" y="3271144"/>
                  <a:pt x="4546075" y="3283907"/>
                  <a:pt x="4527787" y="3293243"/>
                </a:cubicBezTo>
                <a:cubicBezTo>
                  <a:pt x="4519596" y="3297433"/>
                  <a:pt x="4511594" y="3309436"/>
                  <a:pt x="4510260" y="3318770"/>
                </a:cubicBezTo>
                <a:cubicBezTo>
                  <a:pt x="4506260" y="3346775"/>
                  <a:pt x="4512166" y="3372494"/>
                  <a:pt x="4525122" y="3399545"/>
                </a:cubicBezTo>
                <a:cubicBezTo>
                  <a:pt x="4537313" y="3424882"/>
                  <a:pt x="4535979" y="3456507"/>
                  <a:pt x="4540741" y="3485274"/>
                </a:cubicBezTo>
                <a:cubicBezTo>
                  <a:pt x="4544171" y="3505656"/>
                  <a:pt x="4551219" y="3526041"/>
                  <a:pt x="4551219" y="3546616"/>
                </a:cubicBezTo>
                <a:cubicBezTo>
                  <a:pt x="4551219" y="3572145"/>
                  <a:pt x="4545123" y="3597481"/>
                  <a:pt x="4542837" y="3623200"/>
                </a:cubicBezTo>
                <a:cubicBezTo>
                  <a:pt x="4540933" y="3643203"/>
                  <a:pt x="4541695" y="3663588"/>
                  <a:pt x="4539409" y="3683590"/>
                </a:cubicBezTo>
                <a:cubicBezTo>
                  <a:pt x="4537693" y="3699975"/>
                  <a:pt x="4533313" y="3716167"/>
                  <a:pt x="4529694" y="3732360"/>
                </a:cubicBezTo>
                <a:cubicBezTo>
                  <a:pt x="4528359" y="3738266"/>
                  <a:pt x="4523214" y="3744172"/>
                  <a:pt x="4523976" y="3749505"/>
                </a:cubicBezTo>
                <a:cubicBezTo>
                  <a:pt x="4532169" y="3802466"/>
                  <a:pt x="4495592" y="3840568"/>
                  <a:pt x="4479399" y="3885337"/>
                </a:cubicBezTo>
                <a:cubicBezTo>
                  <a:pt x="4462252" y="3932393"/>
                  <a:pt x="4435964" y="3977924"/>
                  <a:pt x="4443774" y="4030502"/>
                </a:cubicBezTo>
                <a:cubicBezTo>
                  <a:pt x="4448536" y="4062317"/>
                  <a:pt x="4459586" y="4092988"/>
                  <a:pt x="4466255" y="4124613"/>
                </a:cubicBezTo>
                <a:cubicBezTo>
                  <a:pt x="4468541" y="4135853"/>
                  <a:pt x="4468159" y="4148426"/>
                  <a:pt x="4465873" y="4159666"/>
                </a:cubicBezTo>
                <a:cubicBezTo>
                  <a:pt x="4455394" y="4213960"/>
                  <a:pt x="4453871" y="4267492"/>
                  <a:pt x="4471017" y="4320836"/>
                </a:cubicBezTo>
                <a:cubicBezTo>
                  <a:pt x="4473875" y="4329978"/>
                  <a:pt x="4476541" y="4339694"/>
                  <a:pt x="4476541" y="4349221"/>
                </a:cubicBezTo>
                <a:cubicBezTo>
                  <a:pt x="4476541" y="4401418"/>
                  <a:pt x="4472541" y="4452664"/>
                  <a:pt x="4453871" y="4502578"/>
                </a:cubicBezTo>
                <a:cubicBezTo>
                  <a:pt x="4447584" y="4519342"/>
                  <a:pt x="4451584" y="4539727"/>
                  <a:pt x="4450060" y="4558206"/>
                </a:cubicBezTo>
                <a:cubicBezTo>
                  <a:pt x="4448728" y="4575350"/>
                  <a:pt x="4448156" y="4592877"/>
                  <a:pt x="4443774" y="4609451"/>
                </a:cubicBezTo>
                <a:cubicBezTo>
                  <a:pt x="4437298" y="4633646"/>
                  <a:pt x="4436536" y="4656125"/>
                  <a:pt x="4442250" y="4681082"/>
                </a:cubicBezTo>
                <a:cubicBezTo>
                  <a:pt x="4447584" y="4704894"/>
                  <a:pt x="4444919" y="4730613"/>
                  <a:pt x="4445108" y="4755380"/>
                </a:cubicBezTo>
                <a:cubicBezTo>
                  <a:pt x="4445298" y="4783003"/>
                  <a:pt x="4445488" y="4810626"/>
                  <a:pt x="4444537" y="4838249"/>
                </a:cubicBezTo>
                <a:cubicBezTo>
                  <a:pt x="4444156" y="4849299"/>
                  <a:pt x="4436536" y="4861872"/>
                  <a:pt x="4439584" y="4871018"/>
                </a:cubicBezTo>
                <a:cubicBezTo>
                  <a:pt x="4449870" y="4900545"/>
                  <a:pt x="4437488" y="4930074"/>
                  <a:pt x="4443012" y="4959601"/>
                </a:cubicBezTo>
                <a:cubicBezTo>
                  <a:pt x="4445870" y="4974081"/>
                  <a:pt x="4438060" y="4990464"/>
                  <a:pt x="4437298" y="5006085"/>
                </a:cubicBezTo>
                <a:cubicBezTo>
                  <a:pt x="4435964" y="5031613"/>
                  <a:pt x="4436536" y="5057140"/>
                  <a:pt x="4436154" y="5082669"/>
                </a:cubicBezTo>
                <a:cubicBezTo>
                  <a:pt x="4435964" y="5091051"/>
                  <a:pt x="4435203" y="5099244"/>
                  <a:pt x="4434819" y="5107626"/>
                </a:cubicBezTo>
                <a:cubicBezTo>
                  <a:pt x="4434439" y="5115056"/>
                  <a:pt x="4432725" y="5122866"/>
                  <a:pt x="4434057" y="5129915"/>
                </a:cubicBezTo>
                <a:cubicBezTo>
                  <a:pt x="4438822" y="5155444"/>
                  <a:pt x="4446632" y="5180590"/>
                  <a:pt x="4449680" y="5206307"/>
                </a:cubicBezTo>
                <a:cubicBezTo>
                  <a:pt x="4452346" y="5228596"/>
                  <a:pt x="4448728" y="5251649"/>
                  <a:pt x="4450632" y="5274128"/>
                </a:cubicBezTo>
                <a:cubicBezTo>
                  <a:pt x="4453871" y="5313753"/>
                  <a:pt x="4459586" y="5353378"/>
                  <a:pt x="4463207" y="5393004"/>
                </a:cubicBezTo>
                <a:cubicBezTo>
                  <a:pt x="4463968" y="5401578"/>
                  <a:pt x="4459204" y="5410530"/>
                  <a:pt x="4458824" y="5419294"/>
                </a:cubicBezTo>
                <a:cubicBezTo>
                  <a:pt x="4457872" y="5446727"/>
                  <a:pt x="4457680" y="5474160"/>
                  <a:pt x="4457110" y="5501593"/>
                </a:cubicBezTo>
                <a:cubicBezTo>
                  <a:pt x="4456918" y="5517214"/>
                  <a:pt x="4457490" y="5533026"/>
                  <a:pt x="4455776" y="5548459"/>
                </a:cubicBezTo>
                <a:cubicBezTo>
                  <a:pt x="4453490" y="5568841"/>
                  <a:pt x="4450060" y="5587320"/>
                  <a:pt x="4464920" y="5606371"/>
                </a:cubicBezTo>
                <a:cubicBezTo>
                  <a:pt x="4487972" y="5635710"/>
                  <a:pt x="4479018" y="5673049"/>
                  <a:pt x="4484351" y="5706958"/>
                </a:cubicBezTo>
                <a:cubicBezTo>
                  <a:pt x="4485685" y="5715722"/>
                  <a:pt x="4485875" y="5724677"/>
                  <a:pt x="4487399" y="5733439"/>
                </a:cubicBezTo>
                <a:cubicBezTo>
                  <a:pt x="4490257" y="5749633"/>
                  <a:pt x="4493495" y="5765634"/>
                  <a:pt x="4496736" y="5781829"/>
                </a:cubicBezTo>
                <a:cubicBezTo>
                  <a:pt x="4497306" y="5784685"/>
                  <a:pt x="4497498" y="5787923"/>
                  <a:pt x="4498450" y="5790591"/>
                </a:cubicBezTo>
                <a:cubicBezTo>
                  <a:pt x="4506450" y="5815168"/>
                  <a:pt x="4515594" y="5839360"/>
                  <a:pt x="4522072" y="5864317"/>
                </a:cubicBezTo>
                <a:cubicBezTo>
                  <a:pt x="4525311" y="5876510"/>
                  <a:pt x="4525693" y="5890036"/>
                  <a:pt x="4523976" y="5902609"/>
                </a:cubicBezTo>
                <a:cubicBezTo>
                  <a:pt x="4519024" y="5939376"/>
                  <a:pt x="4516928" y="5975763"/>
                  <a:pt x="4524168" y="6012722"/>
                </a:cubicBezTo>
                <a:cubicBezTo>
                  <a:pt x="4527025" y="6027391"/>
                  <a:pt x="4522263" y="6043775"/>
                  <a:pt x="4520548" y="6059396"/>
                </a:cubicBezTo>
                <a:cubicBezTo>
                  <a:pt x="4515976" y="6096735"/>
                  <a:pt x="4511022" y="6134074"/>
                  <a:pt x="4506642" y="6171604"/>
                </a:cubicBezTo>
                <a:cubicBezTo>
                  <a:pt x="4503975" y="6195036"/>
                  <a:pt x="4502450" y="6218659"/>
                  <a:pt x="4499785" y="6242092"/>
                </a:cubicBezTo>
                <a:cubicBezTo>
                  <a:pt x="4496544" y="6269143"/>
                  <a:pt x="4491591" y="6296004"/>
                  <a:pt x="4488923" y="6323057"/>
                </a:cubicBezTo>
                <a:cubicBezTo>
                  <a:pt x="4485875" y="6353918"/>
                  <a:pt x="4485305" y="6384971"/>
                  <a:pt x="4482065" y="6415832"/>
                </a:cubicBezTo>
                <a:cubicBezTo>
                  <a:pt x="4475779" y="6472224"/>
                  <a:pt x="4468349" y="6528423"/>
                  <a:pt x="4461300" y="6584811"/>
                </a:cubicBezTo>
                <a:cubicBezTo>
                  <a:pt x="4454442" y="6639487"/>
                  <a:pt x="4448346" y="6694163"/>
                  <a:pt x="4439775" y="6748457"/>
                </a:cubicBezTo>
                <a:cubicBezTo>
                  <a:pt x="4436154" y="6771318"/>
                  <a:pt x="4426247" y="6793034"/>
                  <a:pt x="4420723" y="6815515"/>
                </a:cubicBezTo>
                <a:lnTo>
                  <a:pt x="4411023" y="6858000"/>
                </a:lnTo>
                <a:lnTo>
                  <a:pt x="4238770" y="6858000"/>
                </a:lnTo>
                <a:lnTo>
                  <a:pt x="0" y="6858000"/>
                </a:lnTo>
                <a:lnTo>
                  <a:pt x="0" y="1"/>
                </a:lnTo>
                <a:close/>
              </a:path>
            </a:pathLst>
          </a:custGeom>
        </p:spPr>
      </p:pic>
      <p:grpSp>
        <p:nvGrpSpPr>
          <p:cNvPr id="19" name="Group 18">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20" name="Freeform: Shape 19">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 name="Picture 5" descr="A screenshot of a computer">
            <a:extLst>
              <a:ext uri="{FF2B5EF4-FFF2-40B4-BE49-F238E27FC236}">
                <a16:creationId xmlns:a16="http://schemas.microsoft.com/office/drawing/2014/main" id="{A8C48E1D-E105-D2BC-8827-4152AEB9326E}"/>
              </a:ext>
            </a:extLst>
          </p:cNvPr>
          <p:cNvPicPr>
            <a:picLocks noChangeAspect="1"/>
          </p:cNvPicPr>
          <p:nvPr/>
        </p:nvPicPr>
        <p:blipFill>
          <a:blip r:embed="rId4">
            <a:extLst>
              <a:ext uri="{28A0092B-C50C-407E-A947-70E740481C1C}">
                <a14:useLocalDpi xmlns:a14="http://schemas.microsoft.com/office/drawing/2010/main" val="0"/>
              </a:ext>
            </a:extLst>
          </a:blip>
          <a:srcRect l="5217" t="24803" r="38126" b="21533"/>
          <a:stretch>
            <a:fillRect/>
          </a:stretch>
        </p:blipFill>
        <p:spPr>
          <a:xfrm>
            <a:off x="4613205" y="1086396"/>
            <a:ext cx="7547115" cy="3744869"/>
          </a:xfrm>
          <a:prstGeom prst="rect">
            <a:avLst/>
          </a:prstGeom>
        </p:spPr>
      </p:pic>
      <p:sp>
        <p:nvSpPr>
          <p:cNvPr id="7" name="TextBox 6">
            <a:extLst>
              <a:ext uri="{FF2B5EF4-FFF2-40B4-BE49-F238E27FC236}">
                <a16:creationId xmlns:a16="http://schemas.microsoft.com/office/drawing/2014/main" id="{2DCF5231-9CD3-4405-77B0-F92226F3C74A}"/>
              </a:ext>
            </a:extLst>
          </p:cNvPr>
          <p:cNvSpPr txBox="1"/>
          <p:nvPr/>
        </p:nvSpPr>
        <p:spPr>
          <a:xfrm>
            <a:off x="4635360" y="4922579"/>
            <a:ext cx="7524960"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Although ‘Wicked’ has enjoyed a resurgence due to a Hollywood movie release, other top grossing shows on Broadway have closed or are struggling to return to their previous highs.</a:t>
            </a:r>
          </a:p>
          <a:p>
            <a:pPr marL="285750" indent="-285750">
              <a:buFont typeface="Arial" panose="020B0604020202020204" pitchFamily="34" charset="0"/>
              <a:buChar char="•"/>
            </a:pPr>
            <a:r>
              <a:rPr lang="en-US" dirty="0">
                <a:solidFill>
                  <a:schemeClr val="bg1"/>
                </a:solidFill>
              </a:rPr>
              <a:t>‘Dear Evan Hansen’ for example experienced soft ticket sales and never recovered, eventually being forced to close. </a:t>
            </a:r>
          </a:p>
        </p:txBody>
      </p:sp>
    </p:spTree>
    <p:extLst>
      <p:ext uri="{BB962C8B-B14F-4D97-AF65-F5344CB8AC3E}">
        <p14:creationId xmlns:p14="http://schemas.microsoft.com/office/powerpoint/2010/main" val="2914961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A58DA5-2967-0BC8-FBDD-CFCF5D729E09}"/>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000F76C7-3C2F-1702-E053-835A58527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0780A-9EE8-13F5-74DC-190FFD420404}"/>
              </a:ext>
            </a:extLst>
          </p:cNvPr>
          <p:cNvSpPr>
            <a:spLocks noGrp="1"/>
          </p:cNvSpPr>
          <p:nvPr>
            <p:ph type="title"/>
          </p:nvPr>
        </p:nvSpPr>
        <p:spPr>
          <a:xfrm>
            <a:off x="4105275" y="91324"/>
            <a:ext cx="8032890" cy="903758"/>
          </a:xfrm>
        </p:spPr>
        <p:txBody>
          <a:bodyPr vert="horz" lIns="91440" tIns="45720" rIns="91440" bIns="45720" rtlCol="0" anchor="b">
            <a:noAutofit/>
          </a:bodyPr>
          <a:lstStyle/>
          <a:p>
            <a:pPr algn="r"/>
            <a:r>
              <a:rPr lang="en-US" dirty="0">
                <a:solidFill>
                  <a:schemeClr val="bg1"/>
                </a:solidFill>
              </a:rPr>
              <a:t>Zooming In : Affect on Ticket Prices</a:t>
            </a:r>
          </a:p>
        </p:txBody>
      </p:sp>
      <p:pic>
        <p:nvPicPr>
          <p:cNvPr id="4" name="Content Placeholder 3" descr="Illuminated gilded stage theater">
            <a:extLst>
              <a:ext uri="{FF2B5EF4-FFF2-40B4-BE49-F238E27FC236}">
                <a16:creationId xmlns:a16="http://schemas.microsoft.com/office/drawing/2014/main" id="{BF343463-5DF9-B86A-D36B-BD5BAB437953}"/>
              </a:ext>
            </a:extLst>
          </p:cNvPr>
          <p:cNvPicPr>
            <a:picLocks noGrp="1" noChangeAspect="1"/>
          </p:cNvPicPr>
          <p:nvPr>
            <p:ph idx="1"/>
          </p:nvPr>
        </p:nvPicPr>
        <p:blipFill>
          <a:blip r:embed="rId2"/>
          <a:srcRect l="5195"/>
          <a:stretch>
            <a:fillRect/>
          </a:stretch>
        </p:blipFill>
        <p:spPr>
          <a:xfrm>
            <a:off x="1" y="10"/>
            <a:ext cx="4551219" cy="6857990"/>
          </a:xfrm>
          <a:custGeom>
            <a:avLst/>
            <a:gdLst/>
            <a:ahLst/>
            <a:cxnLst/>
            <a:rect l="l" t="t" r="r" b="b"/>
            <a:pathLst>
              <a:path w="4551219" h="6858000">
                <a:moveTo>
                  <a:pt x="4194211" y="6564619"/>
                </a:moveTo>
                <a:lnTo>
                  <a:pt x="4194211" y="6564620"/>
                </a:lnTo>
                <a:cubicBezTo>
                  <a:pt x="4204498" y="6575478"/>
                  <a:pt x="4210595" y="6582146"/>
                  <a:pt x="4216690" y="6588625"/>
                </a:cubicBezTo>
                <a:lnTo>
                  <a:pt x="4233312" y="6625224"/>
                </a:lnTo>
                <a:lnTo>
                  <a:pt x="4226218" y="6662539"/>
                </a:lnTo>
                <a:lnTo>
                  <a:pt x="4226217" y="6662540"/>
                </a:lnTo>
                <a:lnTo>
                  <a:pt x="4226216" y="6662543"/>
                </a:lnTo>
                <a:lnTo>
                  <a:pt x="4214767" y="6683026"/>
                </a:lnTo>
                <a:lnTo>
                  <a:pt x="4211619" y="6702975"/>
                </a:lnTo>
                <a:lnTo>
                  <a:pt x="4211619" y="6702976"/>
                </a:lnTo>
                <a:cubicBezTo>
                  <a:pt x="4212024" y="6716168"/>
                  <a:pt x="4217168" y="6729218"/>
                  <a:pt x="4225455" y="6742552"/>
                </a:cubicBezTo>
                <a:lnTo>
                  <a:pt x="4225456" y="6742554"/>
                </a:lnTo>
                <a:lnTo>
                  <a:pt x="4244933" y="6812061"/>
                </a:lnTo>
                <a:lnTo>
                  <a:pt x="4244933" y="6812063"/>
                </a:lnTo>
                <a:lnTo>
                  <a:pt x="4244933" y="6812062"/>
                </a:lnTo>
                <a:lnTo>
                  <a:pt x="4244933" y="6812061"/>
                </a:lnTo>
                <a:lnTo>
                  <a:pt x="4240159" y="6776799"/>
                </a:lnTo>
                <a:lnTo>
                  <a:pt x="4225456" y="6742554"/>
                </a:lnTo>
                <a:lnTo>
                  <a:pt x="4225455" y="6742551"/>
                </a:lnTo>
                <a:lnTo>
                  <a:pt x="4211619" y="6702975"/>
                </a:lnTo>
                <a:lnTo>
                  <a:pt x="4226216" y="6662543"/>
                </a:lnTo>
                <a:lnTo>
                  <a:pt x="4226217" y="6662541"/>
                </a:lnTo>
                <a:lnTo>
                  <a:pt x="4226218" y="6662539"/>
                </a:lnTo>
                <a:lnTo>
                  <a:pt x="4233301" y="6645551"/>
                </a:lnTo>
                <a:lnTo>
                  <a:pt x="4233312" y="6625224"/>
                </a:lnTo>
                <a:lnTo>
                  <a:pt x="4233312" y="6625223"/>
                </a:lnTo>
                <a:cubicBezTo>
                  <a:pt x="4231216" y="6611340"/>
                  <a:pt x="4225168" y="6597577"/>
                  <a:pt x="4216690" y="6588624"/>
                </a:cubicBezTo>
                <a:close/>
                <a:moveTo>
                  <a:pt x="4274532" y="6438980"/>
                </a:moveTo>
                <a:lnTo>
                  <a:pt x="4254602" y="6463839"/>
                </a:lnTo>
                <a:lnTo>
                  <a:pt x="4254600" y="6463848"/>
                </a:lnTo>
                <a:lnTo>
                  <a:pt x="4240803" y="6513011"/>
                </a:lnTo>
                <a:lnTo>
                  <a:pt x="4221998" y="6546193"/>
                </a:lnTo>
                <a:lnTo>
                  <a:pt x="4221998" y="6546194"/>
                </a:lnTo>
                <a:lnTo>
                  <a:pt x="4238336" y="6521803"/>
                </a:lnTo>
                <a:lnTo>
                  <a:pt x="4240803" y="6513011"/>
                </a:lnTo>
                <a:lnTo>
                  <a:pt x="4243614" y="6508051"/>
                </a:lnTo>
                <a:lnTo>
                  <a:pt x="4254600" y="6463848"/>
                </a:lnTo>
                <a:lnTo>
                  <a:pt x="4254602" y="6463840"/>
                </a:lnTo>
                <a:cubicBezTo>
                  <a:pt x="4257553" y="6451649"/>
                  <a:pt x="4265030" y="6444076"/>
                  <a:pt x="4274532" y="6438980"/>
                </a:cubicBezTo>
                <a:close/>
                <a:moveTo>
                  <a:pt x="4360506" y="6365203"/>
                </a:moveTo>
                <a:lnTo>
                  <a:pt x="4359224" y="6387909"/>
                </a:lnTo>
                <a:lnTo>
                  <a:pt x="4357461" y="6391548"/>
                </a:lnTo>
                <a:lnTo>
                  <a:pt x="4349806" y="6407331"/>
                </a:lnTo>
                <a:lnTo>
                  <a:pt x="4349806" y="6407332"/>
                </a:lnTo>
                <a:lnTo>
                  <a:pt x="4357461" y="6391548"/>
                </a:lnTo>
                <a:lnTo>
                  <a:pt x="4359225" y="6387909"/>
                </a:lnTo>
                <a:close/>
                <a:moveTo>
                  <a:pt x="4121437" y="4221390"/>
                </a:moveTo>
                <a:lnTo>
                  <a:pt x="4121437" y="4221391"/>
                </a:lnTo>
                <a:cubicBezTo>
                  <a:pt x="4122199" y="4232060"/>
                  <a:pt x="4122389" y="4243872"/>
                  <a:pt x="4127153" y="4253014"/>
                </a:cubicBezTo>
                <a:cubicBezTo>
                  <a:pt x="4139346" y="4277401"/>
                  <a:pt x="4154966" y="4300070"/>
                  <a:pt x="4166969" y="4324645"/>
                </a:cubicBezTo>
                <a:lnTo>
                  <a:pt x="4175923" y="4363890"/>
                </a:lnTo>
                <a:lnTo>
                  <a:pt x="4175161" y="4482003"/>
                </a:lnTo>
                <a:cubicBezTo>
                  <a:pt x="4172493" y="4546775"/>
                  <a:pt x="4171921" y="4612499"/>
                  <a:pt x="4115151" y="4659173"/>
                </a:cubicBezTo>
                <a:cubicBezTo>
                  <a:pt x="4110579" y="4662985"/>
                  <a:pt x="4107911" y="4671175"/>
                  <a:pt x="4107149" y="4677654"/>
                </a:cubicBezTo>
                <a:cubicBezTo>
                  <a:pt x="4103530" y="4707563"/>
                  <a:pt x="4103148" y="4738234"/>
                  <a:pt x="4097242" y="4767763"/>
                </a:cubicBezTo>
                <a:cubicBezTo>
                  <a:pt x="4094861" y="4779574"/>
                  <a:pt x="4094052" y="4790386"/>
                  <a:pt x="4095933" y="4800482"/>
                </a:cubicBezTo>
                <a:lnTo>
                  <a:pt x="4095933" y="4800483"/>
                </a:lnTo>
                <a:cubicBezTo>
                  <a:pt x="4097814" y="4810580"/>
                  <a:pt x="4102387" y="4819963"/>
                  <a:pt x="4110769" y="4828916"/>
                </a:cubicBezTo>
                <a:lnTo>
                  <a:pt x="4132950" y="4863342"/>
                </a:lnTo>
                <a:lnTo>
                  <a:pt x="4140479" y="4889274"/>
                </a:lnTo>
                <a:lnTo>
                  <a:pt x="4138774" y="4912167"/>
                </a:lnTo>
                <a:cubicBezTo>
                  <a:pt x="4137059" y="4919977"/>
                  <a:pt x="4136702" y="4927121"/>
                  <a:pt x="4137372" y="4933803"/>
                </a:cubicBezTo>
                <a:lnTo>
                  <a:pt x="4137372" y="4933804"/>
                </a:lnTo>
                <a:lnTo>
                  <a:pt x="4142131" y="4952672"/>
                </a:lnTo>
                <a:lnTo>
                  <a:pt x="4144924" y="4957453"/>
                </a:lnTo>
                <a:lnTo>
                  <a:pt x="4146202" y="4961455"/>
                </a:lnTo>
                <a:cubicBezTo>
                  <a:pt x="4150713" y="4970096"/>
                  <a:pt x="4156419" y="4978393"/>
                  <a:pt x="4162206" y="4987037"/>
                </a:cubicBezTo>
                <a:cubicBezTo>
                  <a:pt x="4173445" y="5003801"/>
                  <a:pt x="4187543" y="5022852"/>
                  <a:pt x="4188685" y="5041521"/>
                </a:cubicBezTo>
                <a:cubicBezTo>
                  <a:pt x="4189304" y="5052095"/>
                  <a:pt x="4192222" y="5062299"/>
                  <a:pt x="4195901" y="5072375"/>
                </a:cubicBezTo>
                <a:lnTo>
                  <a:pt x="4201805" y="5087442"/>
                </a:lnTo>
                <a:lnTo>
                  <a:pt x="4214832" y="5133219"/>
                </a:lnTo>
                <a:lnTo>
                  <a:pt x="4214833" y="5133224"/>
                </a:lnTo>
                <a:lnTo>
                  <a:pt x="4208118" y="5166112"/>
                </a:lnTo>
                <a:lnTo>
                  <a:pt x="4208118" y="5166113"/>
                </a:lnTo>
                <a:cubicBezTo>
                  <a:pt x="4207356" y="5167637"/>
                  <a:pt x="4207928" y="5169780"/>
                  <a:pt x="4208809" y="5172090"/>
                </a:cubicBezTo>
                <a:lnTo>
                  <a:pt x="4211356" y="5179067"/>
                </a:lnTo>
                <a:cubicBezTo>
                  <a:pt x="4214976" y="5196594"/>
                  <a:pt x="4215024" y="5213597"/>
                  <a:pt x="4211190" y="5229433"/>
                </a:cubicBezTo>
                <a:lnTo>
                  <a:pt x="4200644" y="5248928"/>
                </a:lnTo>
                <a:lnTo>
                  <a:pt x="4187733" y="5272795"/>
                </a:lnTo>
                <a:cubicBezTo>
                  <a:pt x="4176088" y="5285440"/>
                  <a:pt x="4168382" y="5298594"/>
                  <a:pt x="4163830" y="5312287"/>
                </a:cubicBezTo>
                <a:lnTo>
                  <a:pt x="4162774" y="5321350"/>
                </a:lnTo>
                <a:lnTo>
                  <a:pt x="4160300" y="5326162"/>
                </a:lnTo>
                <a:lnTo>
                  <a:pt x="4158854" y="5355013"/>
                </a:lnTo>
                <a:lnTo>
                  <a:pt x="4158854" y="5355014"/>
                </a:lnTo>
                <a:cubicBezTo>
                  <a:pt x="4159503" y="5364882"/>
                  <a:pt x="4161206" y="5375002"/>
                  <a:pt x="4163730" y="5385384"/>
                </a:cubicBezTo>
                <a:cubicBezTo>
                  <a:pt x="4166969" y="5398721"/>
                  <a:pt x="4169255" y="5412057"/>
                  <a:pt x="4171921" y="5425582"/>
                </a:cubicBezTo>
                <a:cubicBezTo>
                  <a:pt x="4175731" y="5443870"/>
                  <a:pt x="4179733" y="5462351"/>
                  <a:pt x="4183543" y="5480637"/>
                </a:cubicBezTo>
                <a:lnTo>
                  <a:pt x="4188067" y="5507667"/>
                </a:lnTo>
                <a:lnTo>
                  <a:pt x="4177448" y="5531691"/>
                </a:lnTo>
                <a:lnTo>
                  <a:pt x="4177447" y="5531692"/>
                </a:lnTo>
                <a:cubicBezTo>
                  <a:pt x="4170398" y="5537599"/>
                  <a:pt x="4167206" y="5542648"/>
                  <a:pt x="4167302" y="5547577"/>
                </a:cubicBezTo>
                <a:lnTo>
                  <a:pt x="4167302" y="5547578"/>
                </a:lnTo>
                <a:cubicBezTo>
                  <a:pt x="4167397" y="5552507"/>
                  <a:pt x="4170779" y="5557317"/>
                  <a:pt x="4176875" y="5562746"/>
                </a:cubicBezTo>
                <a:cubicBezTo>
                  <a:pt x="4219548" y="5600467"/>
                  <a:pt x="4246219" y="5646189"/>
                  <a:pt x="4248123" y="5704483"/>
                </a:cubicBezTo>
                <a:cubicBezTo>
                  <a:pt x="4248505" y="5716485"/>
                  <a:pt x="4251171" y="5728678"/>
                  <a:pt x="4254029" y="5740488"/>
                </a:cubicBezTo>
                <a:cubicBezTo>
                  <a:pt x="4255744" y="5747728"/>
                  <a:pt x="4257650" y="5756493"/>
                  <a:pt x="4262794" y="5760873"/>
                </a:cubicBezTo>
                <a:cubicBezTo>
                  <a:pt x="4302037" y="5794974"/>
                  <a:pt x="4329280" y="5837457"/>
                  <a:pt x="4351189" y="5883751"/>
                </a:cubicBezTo>
                <a:lnTo>
                  <a:pt x="4351191" y="5883755"/>
                </a:lnTo>
                <a:lnTo>
                  <a:pt x="4369094" y="5935945"/>
                </a:lnTo>
                <a:lnTo>
                  <a:pt x="4369096" y="5935949"/>
                </a:lnTo>
                <a:lnTo>
                  <a:pt x="4365476" y="5993289"/>
                </a:lnTo>
                <a:lnTo>
                  <a:pt x="4365475" y="5993290"/>
                </a:lnTo>
                <a:cubicBezTo>
                  <a:pt x="4364334" y="6004530"/>
                  <a:pt x="4364524" y="6017484"/>
                  <a:pt x="4358999" y="6026439"/>
                </a:cubicBezTo>
                <a:cubicBezTo>
                  <a:pt x="4341662" y="6054824"/>
                  <a:pt x="4322994" y="6082257"/>
                  <a:pt x="4302799" y="6108737"/>
                </a:cubicBezTo>
                <a:cubicBezTo>
                  <a:pt x="4294131" y="6120073"/>
                  <a:pt x="4289178" y="6126883"/>
                  <a:pt x="4289107" y="6133313"/>
                </a:cubicBezTo>
                <a:lnTo>
                  <a:pt x="4289107" y="6133314"/>
                </a:lnTo>
                <a:lnTo>
                  <a:pt x="4292807" y="6143189"/>
                </a:lnTo>
                <a:lnTo>
                  <a:pt x="4304703" y="6155599"/>
                </a:lnTo>
                <a:lnTo>
                  <a:pt x="4304706" y="6155602"/>
                </a:lnTo>
                <a:cubicBezTo>
                  <a:pt x="4326994" y="6175797"/>
                  <a:pt x="4338614" y="6200944"/>
                  <a:pt x="4343376" y="6228756"/>
                </a:cubicBezTo>
                <a:lnTo>
                  <a:pt x="4360713" y="6361539"/>
                </a:lnTo>
                <a:lnTo>
                  <a:pt x="4360713" y="6361538"/>
                </a:lnTo>
                <a:cubicBezTo>
                  <a:pt x="4357093" y="6317150"/>
                  <a:pt x="4350808" y="6272763"/>
                  <a:pt x="4343376" y="6228755"/>
                </a:cubicBezTo>
                <a:cubicBezTo>
                  <a:pt x="4338614" y="6200943"/>
                  <a:pt x="4326994" y="6175796"/>
                  <a:pt x="4304706" y="6155601"/>
                </a:cubicBezTo>
                <a:lnTo>
                  <a:pt x="4304703" y="6155599"/>
                </a:lnTo>
                <a:lnTo>
                  <a:pt x="4289107" y="6133314"/>
                </a:lnTo>
                <a:lnTo>
                  <a:pt x="4302799" y="6108738"/>
                </a:lnTo>
                <a:cubicBezTo>
                  <a:pt x="4322994" y="6082258"/>
                  <a:pt x="4341662" y="6054825"/>
                  <a:pt x="4358999" y="6026440"/>
                </a:cubicBezTo>
                <a:cubicBezTo>
                  <a:pt x="4364524" y="6017485"/>
                  <a:pt x="4364334" y="6004531"/>
                  <a:pt x="4365475" y="5993291"/>
                </a:cubicBezTo>
                <a:lnTo>
                  <a:pt x="4365476" y="5993289"/>
                </a:lnTo>
                <a:lnTo>
                  <a:pt x="4368929" y="5964476"/>
                </a:lnTo>
                <a:lnTo>
                  <a:pt x="4369096" y="5935949"/>
                </a:lnTo>
                <a:lnTo>
                  <a:pt x="4369096" y="5935948"/>
                </a:lnTo>
                <a:lnTo>
                  <a:pt x="4369094" y="5935945"/>
                </a:lnTo>
                <a:lnTo>
                  <a:pt x="4362214" y="5909350"/>
                </a:lnTo>
                <a:lnTo>
                  <a:pt x="4351191" y="5883755"/>
                </a:lnTo>
                <a:lnTo>
                  <a:pt x="4351189" y="5883750"/>
                </a:lnTo>
                <a:cubicBezTo>
                  <a:pt x="4329280" y="5837456"/>
                  <a:pt x="4302037" y="5794973"/>
                  <a:pt x="4262794" y="5760872"/>
                </a:cubicBezTo>
                <a:cubicBezTo>
                  <a:pt x="4257650" y="5756492"/>
                  <a:pt x="4255744" y="5747727"/>
                  <a:pt x="4254029" y="5740487"/>
                </a:cubicBezTo>
                <a:cubicBezTo>
                  <a:pt x="4251171" y="5728677"/>
                  <a:pt x="4248505" y="5716484"/>
                  <a:pt x="4248123" y="5704482"/>
                </a:cubicBezTo>
                <a:cubicBezTo>
                  <a:pt x="4246219" y="5646188"/>
                  <a:pt x="4219548" y="5600466"/>
                  <a:pt x="4176875" y="5562745"/>
                </a:cubicBezTo>
                <a:lnTo>
                  <a:pt x="4167302" y="5547577"/>
                </a:lnTo>
                <a:lnTo>
                  <a:pt x="4177447" y="5531693"/>
                </a:lnTo>
                <a:lnTo>
                  <a:pt x="4177448" y="5531691"/>
                </a:lnTo>
                <a:lnTo>
                  <a:pt x="4185847" y="5520421"/>
                </a:lnTo>
                <a:lnTo>
                  <a:pt x="4188067" y="5507667"/>
                </a:lnTo>
                <a:lnTo>
                  <a:pt x="4188067" y="5507666"/>
                </a:lnTo>
                <a:cubicBezTo>
                  <a:pt x="4188020" y="5498831"/>
                  <a:pt x="4185448" y="5489496"/>
                  <a:pt x="4183543" y="5480636"/>
                </a:cubicBezTo>
                <a:cubicBezTo>
                  <a:pt x="4179733" y="5462350"/>
                  <a:pt x="4175731" y="5443869"/>
                  <a:pt x="4171921" y="5425581"/>
                </a:cubicBezTo>
                <a:cubicBezTo>
                  <a:pt x="4169255" y="5412056"/>
                  <a:pt x="4166969" y="5398720"/>
                  <a:pt x="4163730" y="5385383"/>
                </a:cubicBezTo>
                <a:lnTo>
                  <a:pt x="4158854" y="5355013"/>
                </a:lnTo>
                <a:lnTo>
                  <a:pt x="4162774" y="5321350"/>
                </a:lnTo>
                <a:lnTo>
                  <a:pt x="4187733" y="5272796"/>
                </a:lnTo>
                <a:lnTo>
                  <a:pt x="4200644" y="5248928"/>
                </a:lnTo>
                <a:lnTo>
                  <a:pt x="4211191" y="5229432"/>
                </a:lnTo>
                <a:lnTo>
                  <a:pt x="4211356" y="5179067"/>
                </a:lnTo>
                <a:lnTo>
                  <a:pt x="4211356" y="5179066"/>
                </a:lnTo>
                <a:cubicBezTo>
                  <a:pt x="4210880" y="5176875"/>
                  <a:pt x="4209690" y="5174399"/>
                  <a:pt x="4208809" y="5172089"/>
                </a:cubicBezTo>
                <a:lnTo>
                  <a:pt x="4208118" y="5166113"/>
                </a:lnTo>
                <a:lnTo>
                  <a:pt x="4214833" y="5133224"/>
                </a:lnTo>
                <a:lnTo>
                  <a:pt x="4214833" y="5133223"/>
                </a:lnTo>
                <a:lnTo>
                  <a:pt x="4214832" y="5133219"/>
                </a:lnTo>
                <a:lnTo>
                  <a:pt x="4207690" y="5102460"/>
                </a:lnTo>
                <a:lnTo>
                  <a:pt x="4201805" y="5087442"/>
                </a:lnTo>
                <a:lnTo>
                  <a:pt x="4201799" y="5087422"/>
                </a:lnTo>
                <a:cubicBezTo>
                  <a:pt x="4195713" y="5072410"/>
                  <a:pt x="4189614" y="5057380"/>
                  <a:pt x="4188685" y="5041520"/>
                </a:cubicBezTo>
                <a:cubicBezTo>
                  <a:pt x="4187543" y="5022851"/>
                  <a:pt x="4173445" y="5003800"/>
                  <a:pt x="4162206" y="4987036"/>
                </a:cubicBezTo>
                <a:lnTo>
                  <a:pt x="4144924" y="4957453"/>
                </a:lnTo>
                <a:lnTo>
                  <a:pt x="4137372" y="4933804"/>
                </a:lnTo>
                <a:lnTo>
                  <a:pt x="4138774" y="4912168"/>
                </a:lnTo>
                <a:cubicBezTo>
                  <a:pt x="4140536" y="4904357"/>
                  <a:pt x="4141048" y="4896713"/>
                  <a:pt x="4140479" y="4889275"/>
                </a:cubicBezTo>
                <a:lnTo>
                  <a:pt x="4140479" y="4889274"/>
                </a:lnTo>
                <a:lnTo>
                  <a:pt x="4135701" y="4867613"/>
                </a:lnTo>
                <a:lnTo>
                  <a:pt x="4132950" y="4863342"/>
                </a:lnTo>
                <a:lnTo>
                  <a:pt x="4131200" y="4857316"/>
                </a:lnTo>
                <a:cubicBezTo>
                  <a:pt x="4126057" y="4847213"/>
                  <a:pt x="4119056" y="4837702"/>
                  <a:pt x="4110769" y="4828915"/>
                </a:cubicBezTo>
                <a:lnTo>
                  <a:pt x="4095933" y="4800482"/>
                </a:lnTo>
                <a:lnTo>
                  <a:pt x="4097242" y="4767764"/>
                </a:lnTo>
                <a:cubicBezTo>
                  <a:pt x="4103148" y="4738235"/>
                  <a:pt x="4103530" y="4707564"/>
                  <a:pt x="4107149" y="4677655"/>
                </a:cubicBezTo>
                <a:cubicBezTo>
                  <a:pt x="4107911" y="4671176"/>
                  <a:pt x="4110579" y="4662986"/>
                  <a:pt x="4115151" y="4659174"/>
                </a:cubicBezTo>
                <a:cubicBezTo>
                  <a:pt x="4171921" y="4612500"/>
                  <a:pt x="4172493" y="4546776"/>
                  <a:pt x="4175161" y="4482004"/>
                </a:cubicBezTo>
                <a:cubicBezTo>
                  <a:pt x="4176875" y="4442761"/>
                  <a:pt x="4176875" y="4403325"/>
                  <a:pt x="4175923" y="4363890"/>
                </a:cubicBezTo>
                <a:lnTo>
                  <a:pt x="4175923" y="4363889"/>
                </a:lnTo>
                <a:cubicBezTo>
                  <a:pt x="4175731" y="4350553"/>
                  <a:pt x="4172683" y="4336456"/>
                  <a:pt x="4166969" y="4324644"/>
                </a:cubicBezTo>
                <a:cubicBezTo>
                  <a:pt x="4154966" y="4300069"/>
                  <a:pt x="4139346" y="4277400"/>
                  <a:pt x="4127153" y="4253013"/>
                </a:cubicBezTo>
                <a:close/>
                <a:moveTo>
                  <a:pt x="4190328" y="2836171"/>
                </a:moveTo>
                <a:lnTo>
                  <a:pt x="4181637" y="2848792"/>
                </a:lnTo>
                <a:cubicBezTo>
                  <a:pt x="4176637" y="2865009"/>
                  <a:pt x="4170779" y="2881306"/>
                  <a:pt x="4166033" y="2897784"/>
                </a:cubicBezTo>
                <a:lnTo>
                  <a:pt x="4165004" y="2903549"/>
                </a:lnTo>
                <a:lnTo>
                  <a:pt x="4161730" y="2914327"/>
                </a:lnTo>
                <a:lnTo>
                  <a:pt x="4157099" y="2947858"/>
                </a:lnTo>
                <a:lnTo>
                  <a:pt x="4157098" y="2947861"/>
                </a:lnTo>
                <a:lnTo>
                  <a:pt x="4157098" y="2947862"/>
                </a:lnTo>
                <a:cubicBezTo>
                  <a:pt x="4156729" y="2959156"/>
                  <a:pt x="4157729" y="2970575"/>
                  <a:pt x="4160682" y="2982148"/>
                </a:cubicBezTo>
                <a:lnTo>
                  <a:pt x="4172375" y="3077401"/>
                </a:lnTo>
                <a:lnTo>
                  <a:pt x="4159920" y="3172653"/>
                </a:lnTo>
                <a:cubicBezTo>
                  <a:pt x="4134011" y="3276479"/>
                  <a:pt x="4106579" y="3380304"/>
                  <a:pt x="4112293" y="3489466"/>
                </a:cubicBezTo>
                <a:cubicBezTo>
                  <a:pt x="4113245" y="3507562"/>
                  <a:pt x="4101624" y="3529089"/>
                  <a:pt x="4090194" y="3544712"/>
                </a:cubicBezTo>
                <a:cubicBezTo>
                  <a:pt x="4079336" y="3559667"/>
                  <a:pt x="4073477" y="3566811"/>
                  <a:pt x="4072572" y="3574407"/>
                </a:cubicBezTo>
                <a:lnTo>
                  <a:pt x="4072572" y="3574408"/>
                </a:lnTo>
                <a:cubicBezTo>
                  <a:pt x="4071667" y="3582004"/>
                  <a:pt x="4075716" y="3590053"/>
                  <a:pt x="4084670" y="3606817"/>
                </a:cubicBezTo>
                <a:cubicBezTo>
                  <a:pt x="4089052" y="3614819"/>
                  <a:pt x="4091718" y="3624725"/>
                  <a:pt x="4098196" y="3630632"/>
                </a:cubicBezTo>
                <a:lnTo>
                  <a:pt x="4115925" y="3654415"/>
                </a:lnTo>
                <a:lnTo>
                  <a:pt x="4118836" y="3665923"/>
                </a:lnTo>
                <a:lnTo>
                  <a:pt x="4122437" y="3680163"/>
                </a:lnTo>
                <a:lnTo>
                  <a:pt x="4118389" y="3734836"/>
                </a:lnTo>
                <a:lnTo>
                  <a:pt x="4118389" y="3734837"/>
                </a:lnTo>
                <a:cubicBezTo>
                  <a:pt x="4117437" y="3741315"/>
                  <a:pt x="4116103" y="3749125"/>
                  <a:pt x="4118771" y="3754652"/>
                </a:cubicBezTo>
                <a:lnTo>
                  <a:pt x="4125128" y="3789775"/>
                </a:lnTo>
                <a:lnTo>
                  <a:pt x="4110197" y="3822471"/>
                </a:lnTo>
                <a:cubicBezTo>
                  <a:pt x="4103149" y="3831901"/>
                  <a:pt x="4097529" y="3842045"/>
                  <a:pt x="4095862" y="3852618"/>
                </a:cubicBezTo>
                <a:lnTo>
                  <a:pt x="4095862" y="3852619"/>
                </a:lnTo>
                <a:lnTo>
                  <a:pt x="4096642" y="3868763"/>
                </a:lnTo>
                <a:lnTo>
                  <a:pt x="4105245" y="3885336"/>
                </a:lnTo>
                <a:lnTo>
                  <a:pt x="4105245" y="3885338"/>
                </a:lnTo>
                <a:cubicBezTo>
                  <a:pt x="4114961" y="3897721"/>
                  <a:pt x="4122367" y="3910318"/>
                  <a:pt x="4127626" y="3923124"/>
                </a:cubicBezTo>
                <a:lnTo>
                  <a:pt x="4137130" y="3962159"/>
                </a:lnTo>
                <a:lnTo>
                  <a:pt x="4121438" y="4043837"/>
                </a:lnTo>
                <a:lnTo>
                  <a:pt x="4121437" y="4043838"/>
                </a:lnTo>
                <a:cubicBezTo>
                  <a:pt x="4112674" y="4063841"/>
                  <a:pt x="4107292" y="4083701"/>
                  <a:pt x="4106316" y="4103824"/>
                </a:cubicBezTo>
                <a:lnTo>
                  <a:pt x="4106316" y="4103825"/>
                </a:lnTo>
                <a:lnTo>
                  <a:pt x="4108283" y="4134255"/>
                </a:lnTo>
                <a:lnTo>
                  <a:pt x="4117627" y="4165381"/>
                </a:lnTo>
                <a:lnTo>
                  <a:pt x="4117627" y="4165383"/>
                </a:lnTo>
                <a:lnTo>
                  <a:pt x="4121532" y="4192387"/>
                </a:lnTo>
                <a:lnTo>
                  <a:pt x="4121532" y="4192386"/>
                </a:lnTo>
                <a:cubicBezTo>
                  <a:pt x="4121628" y="4182766"/>
                  <a:pt x="4121056" y="4173479"/>
                  <a:pt x="4117627" y="4165382"/>
                </a:cubicBezTo>
                <a:lnTo>
                  <a:pt x="4117627" y="4165381"/>
                </a:lnTo>
                <a:lnTo>
                  <a:pt x="4106316" y="4103825"/>
                </a:lnTo>
                <a:lnTo>
                  <a:pt x="4121437" y="4043839"/>
                </a:lnTo>
                <a:lnTo>
                  <a:pt x="4121438" y="4043837"/>
                </a:lnTo>
                <a:lnTo>
                  <a:pt x="4134740" y="4002409"/>
                </a:lnTo>
                <a:lnTo>
                  <a:pt x="4137130" y="3962159"/>
                </a:lnTo>
                <a:lnTo>
                  <a:pt x="4137130" y="3962158"/>
                </a:lnTo>
                <a:cubicBezTo>
                  <a:pt x="4134868" y="3935726"/>
                  <a:pt x="4124677" y="3910103"/>
                  <a:pt x="4105245" y="3885337"/>
                </a:cubicBezTo>
                <a:lnTo>
                  <a:pt x="4105245" y="3885336"/>
                </a:lnTo>
                <a:lnTo>
                  <a:pt x="4095862" y="3852619"/>
                </a:lnTo>
                <a:lnTo>
                  <a:pt x="4110197" y="3822472"/>
                </a:lnTo>
                <a:cubicBezTo>
                  <a:pt x="4118389" y="3811613"/>
                  <a:pt x="4123533" y="3800896"/>
                  <a:pt x="4125128" y="3789776"/>
                </a:cubicBezTo>
                <a:lnTo>
                  <a:pt x="4125128" y="3789775"/>
                </a:lnTo>
                <a:cubicBezTo>
                  <a:pt x="4126724" y="3778654"/>
                  <a:pt x="4124771" y="3767129"/>
                  <a:pt x="4118771" y="3754651"/>
                </a:cubicBezTo>
                <a:lnTo>
                  <a:pt x="4118389" y="3734837"/>
                </a:lnTo>
                <a:lnTo>
                  <a:pt x="4122437" y="3680163"/>
                </a:lnTo>
                <a:lnTo>
                  <a:pt x="4122437" y="3680162"/>
                </a:lnTo>
                <a:lnTo>
                  <a:pt x="4118836" y="3665923"/>
                </a:lnTo>
                <a:lnTo>
                  <a:pt x="4115925" y="3654415"/>
                </a:lnTo>
                <a:lnTo>
                  <a:pt x="4115925" y="3654415"/>
                </a:lnTo>
                <a:lnTo>
                  <a:pt x="4115925" y="3654415"/>
                </a:lnTo>
                <a:cubicBezTo>
                  <a:pt x="4112115" y="3646122"/>
                  <a:pt x="4106436" y="3638156"/>
                  <a:pt x="4098196" y="3630631"/>
                </a:cubicBezTo>
                <a:cubicBezTo>
                  <a:pt x="4091718" y="3624724"/>
                  <a:pt x="4089052" y="3614818"/>
                  <a:pt x="4084670" y="3606816"/>
                </a:cubicBezTo>
                <a:cubicBezTo>
                  <a:pt x="4080193" y="3598434"/>
                  <a:pt x="4076942" y="3592231"/>
                  <a:pt x="4074924" y="3587173"/>
                </a:cubicBezTo>
                <a:lnTo>
                  <a:pt x="4072572" y="3574407"/>
                </a:lnTo>
                <a:lnTo>
                  <a:pt x="4077651" y="3562320"/>
                </a:lnTo>
                <a:cubicBezTo>
                  <a:pt x="4080586" y="3557715"/>
                  <a:pt x="4084765" y="3552190"/>
                  <a:pt x="4090194" y="3544713"/>
                </a:cubicBezTo>
                <a:cubicBezTo>
                  <a:pt x="4101624" y="3529090"/>
                  <a:pt x="4113245" y="3507563"/>
                  <a:pt x="4112293" y="3489467"/>
                </a:cubicBezTo>
                <a:cubicBezTo>
                  <a:pt x="4106579" y="3380305"/>
                  <a:pt x="4134011" y="3276480"/>
                  <a:pt x="4159920" y="3172654"/>
                </a:cubicBezTo>
                <a:cubicBezTo>
                  <a:pt x="4167922" y="3140649"/>
                  <a:pt x="4172160" y="3109025"/>
                  <a:pt x="4172375" y="3077401"/>
                </a:cubicBezTo>
                <a:lnTo>
                  <a:pt x="4172375" y="3077400"/>
                </a:lnTo>
                <a:cubicBezTo>
                  <a:pt x="4172589" y="3045776"/>
                  <a:pt x="4168779" y="3014152"/>
                  <a:pt x="4160682" y="2982147"/>
                </a:cubicBezTo>
                <a:lnTo>
                  <a:pt x="4157098" y="2947862"/>
                </a:lnTo>
                <a:lnTo>
                  <a:pt x="4157099" y="2947858"/>
                </a:lnTo>
                <a:lnTo>
                  <a:pt x="4165004" y="2903549"/>
                </a:lnTo>
                <a:lnTo>
                  <a:pt x="4181637" y="2848793"/>
                </a:lnTo>
                <a:cubicBezTo>
                  <a:pt x="4182970" y="2844316"/>
                  <a:pt x="4186256" y="2839982"/>
                  <a:pt x="4190328" y="2836172"/>
                </a:cubicBezTo>
                <a:close/>
                <a:moveTo>
                  <a:pt x="3705842" y="1508457"/>
                </a:moveTo>
                <a:lnTo>
                  <a:pt x="3677748" y="1596213"/>
                </a:lnTo>
                <a:cubicBezTo>
                  <a:pt x="3675271" y="1604978"/>
                  <a:pt x="3676796" y="1615836"/>
                  <a:pt x="3679653" y="1624980"/>
                </a:cubicBezTo>
                <a:cubicBezTo>
                  <a:pt x="3689369" y="1656223"/>
                  <a:pt x="3713754" y="1676036"/>
                  <a:pt x="3736234" y="1697753"/>
                </a:cubicBezTo>
                <a:cubicBezTo>
                  <a:pt x="3746141" y="1707279"/>
                  <a:pt x="3753189" y="1720423"/>
                  <a:pt x="3758903" y="1733188"/>
                </a:cubicBezTo>
                <a:cubicBezTo>
                  <a:pt x="3773574" y="1766335"/>
                  <a:pt x="3786718" y="1800246"/>
                  <a:pt x="3800624" y="1833775"/>
                </a:cubicBezTo>
                <a:cubicBezTo>
                  <a:pt x="3801958" y="1837013"/>
                  <a:pt x="3805387" y="1839679"/>
                  <a:pt x="3808245" y="1842158"/>
                </a:cubicBezTo>
                <a:cubicBezTo>
                  <a:pt x="3838346" y="1866922"/>
                  <a:pt x="3868635" y="1891497"/>
                  <a:pt x="3898736" y="1916454"/>
                </a:cubicBezTo>
                <a:cubicBezTo>
                  <a:pt x="3904450" y="1921216"/>
                  <a:pt x="3908642" y="1928076"/>
                  <a:pt x="3914166" y="1933219"/>
                </a:cubicBezTo>
                <a:cubicBezTo>
                  <a:pt x="3921786" y="1940459"/>
                  <a:pt x="3929027" y="1949603"/>
                  <a:pt x="3938171" y="1953413"/>
                </a:cubicBezTo>
                <a:cubicBezTo>
                  <a:pt x="3966936" y="1965224"/>
                  <a:pt x="3979320" y="1987894"/>
                  <a:pt x="3984654" y="2016469"/>
                </a:cubicBezTo>
                <a:cubicBezTo>
                  <a:pt x="3989607" y="2042570"/>
                  <a:pt x="3993799" y="2068669"/>
                  <a:pt x="3999513" y="2094578"/>
                </a:cubicBezTo>
                <a:cubicBezTo>
                  <a:pt x="4006371" y="2126201"/>
                  <a:pt x="4013801" y="2157636"/>
                  <a:pt x="4022184" y="2188879"/>
                </a:cubicBezTo>
                <a:cubicBezTo>
                  <a:pt x="4025804" y="2202404"/>
                  <a:pt x="4029994" y="2216692"/>
                  <a:pt x="4037424" y="2228314"/>
                </a:cubicBezTo>
                <a:cubicBezTo>
                  <a:pt x="4057999" y="2260890"/>
                  <a:pt x="4071905" y="2295753"/>
                  <a:pt x="4066381" y="2334044"/>
                </a:cubicBezTo>
                <a:cubicBezTo>
                  <a:pt x="4061999" y="2364715"/>
                  <a:pt x="4073239" y="2390434"/>
                  <a:pt x="4090766" y="2409485"/>
                </a:cubicBezTo>
                <a:cubicBezTo>
                  <a:pt x="4098720" y="2418154"/>
                  <a:pt x="4104233" y="2426976"/>
                  <a:pt x="4107867" y="2435912"/>
                </a:cubicBezTo>
                <a:lnTo>
                  <a:pt x="4113698" y="2463017"/>
                </a:lnTo>
                <a:lnTo>
                  <a:pt x="4105056" y="2518262"/>
                </a:lnTo>
                <a:lnTo>
                  <a:pt x="4105055" y="2518263"/>
                </a:lnTo>
                <a:cubicBezTo>
                  <a:pt x="4102388" y="2527789"/>
                  <a:pt x="4101244" y="2536456"/>
                  <a:pt x="4101411" y="2545005"/>
                </a:cubicBezTo>
                <a:lnTo>
                  <a:pt x="4101411" y="2545006"/>
                </a:lnTo>
                <a:cubicBezTo>
                  <a:pt x="4101577" y="2553555"/>
                  <a:pt x="4103054" y="2561985"/>
                  <a:pt x="4105625" y="2571034"/>
                </a:cubicBezTo>
                <a:cubicBezTo>
                  <a:pt x="4117627" y="2612945"/>
                  <a:pt x="4150204" y="2640950"/>
                  <a:pt x="4178779" y="2668001"/>
                </a:cubicBezTo>
                <a:cubicBezTo>
                  <a:pt x="4203164" y="2691054"/>
                  <a:pt x="4216880" y="2716963"/>
                  <a:pt x="4227170" y="2745348"/>
                </a:cubicBezTo>
                <a:lnTo>
                  <a:pt x="4227170" y="2745351"/>
                </a:lnTo>
                <a:lnTo>
                  <a:pt x="4233090" y="2778005"/>
                </a:lnTo>
                <a:lnTo>
                  <a:pt x="4232670" y="2785439"/>
                </a:lnTo>
                <a:lnTo>
                  <a:pt x="4222591" y="2811779"/>
                </a:lnTo>
                <a:lnTo>
                  <a:pt x="4222587" y="2811786"/>
                </a:lnTo>
                <a:lnTo>
                  <a:pt x="4222588" y="2811786"/>
                </a:lnTo>
                <a:lnTo>
                  <a:pt x="4222591" y="2811779"/>
                </a:lnTo>
                <a:lnTo>
                  <a:pt x="4232241" y="2793022"/>
                </a:lnTo>
                <a:lnTo>
                  <a:pt x="4232670" y="2785439"/>
                </a:lnTo>
                <a:lnTo>
                  <a:pt x="4233870" y="2782304"/>
                </a:lnTo>
                <a:lnTo>
                  <a:pt x="4233090" y="2778005"/>
                </a:lnTo>
                <a:lnTo>
                  <a:pt x="4233500" y="2770757"/>
                </a:lnTo>
                <a:lnTo>
                  <a:pt x="4227170" y="2745351"/>
                </a:lnTo>
                <a:lnTo>
                  <a:pt x="4227170" y="2745347"/>
                </a:lnTo>
                <a:cubicBezTo>
                  <a:pt x="4216880" y="2716962"/>
                  <a:pt x="4203164" y="2691053"/>
                  <a:pt x="4178779" y="2668000"/>
                </a:cubicBezTo>
                <a:cubicBezTo>
                  <a:pt x="4150204" y="2640949"/>
                  <a:pt x="4117627" y="2612944"/>
                  <a:pt x="4105625" y="2571033"/>
                </a:cubicBezTo>
                <a:lnTo>
                  <a:pt x="4101411" y="2545006"/>
                </a:lnTo>
                <a:lnTo>
                  <a:pt x="4105055" y="2518264"/>
                </a:lnTo>
                <a:lnTo>
                  <a:pt x="4105056" y="2518262"/>
                </a:lnTo>
                <a:lnTo>
                  <a:pt x="4111636" y="2490550"/>
                </a:lnTo>
                <a:lnTo>
                  <a:pt x="4113698" y="2463017"/>
                </a:lnTo>
                <a:lnTo>
                  <a:pt x="4113698" y="2463016"/>
                </a:lnTo>
                <a:cubicBezTo>
                  <a:pt x="4112817" y="2444776"/>
                  <a:pt x="4106674" y="2426821"/>
                  <a:pt x="4090766" y="2409484"/>
                </a:cubicBezTo>
                <a:cubicBezTo>
                  <a:pt x="4073239" y="2390433"/>
                  <a:pt x="4061999" y="2364714"/>
                  <a:pt x="4066381" y="2334043"/>
                </a:cubicBezTo>
                <a:cubicBezTo>
                  <a:pt x="4071905" y="2295752"/>
                  <a:pt x="4057999" y="2260889"/>
                  <a:pt x="4037424" y="2228313"/>
                </a:cubicBezTo>
                <a:cubicBezTo>
                  <a:pt x="4029994" y="2216691"/>
                  <a:pt x="4025804" y="2202403"/>
                  <a:pt x="4022184" y="2188878"/>
                </a:cubicBezTo>
                <a:cubicBezTo>
                  <a:pt x="4013801" y="2157635"/>
                  <a:pt x="4006371" y="2126200"/>
                  <a:pt x="3999513" y="2094577"/>
                </a:cubicBezTo>
                <a:cubicBezTo>
                  <a:pt x="3993799" y="2068668"/>
                  <a:pt x="3989607" y="2042569"/>
                  <a:pt x="3984654" y="2016468"/>
                </a:cubicBezTo>
                <a:cubicBezTo>
                  <a:pt x="3979320" y="1987893"/>
                  <a:pt x="3966936" y="1965223"/>
                  <a:pt x="3938171" y="1953412"/>
                </a:cubicBezTo>
                <a:cubicBezTo>
                  <a:pt x="3929027" y="1949602"/>
                  <a:pt x="3921786" y="1940458"/>
                  <a:pt x="3914166" y="1933218"/>
                </a:cubicBezTo>
                <a:cubicBezTo>
                  <a:pt x="3908642" y="1928075"/>
                  <a:pt x="3904450" y="1921215"/>
                  <a:pt x="3898736" y="1916453"/>
                </a:cubicBezTo>
                <a:cubicBezTo>
                  <a:pt x="3868635" y="1891496"/>
                  <a:pt x="3838346" y="1866921"/>
                  <a:pt x="3808245" y="1842157"/>
                </a:cubicBezTo>
                <a:cubicBezTo>
                  <a:pt x="3805387" y="1839678"/>
                  <a:pt x="3801958" y="1837012"/>
                  <a:pt x="3800624" y="1833774"/>
                </a:cubicBezTo>
                <a:cubicBezTo>
                  <a:pt x="3786718" y="1800245"/>
                  <a:pt x="3773575" y="1766334"/>
                  <a:pt x="3758903" y="1733187"/>
                </a:cubicBezTo>
                <a:cubicBezTo>
                  <a:pt x="3753189" y="1720422"/>
                  <a:pt x="3746141" y="1707278"/>
                  <a:pt x="3736235" y="1697752"/>
                </a:cubicBezTo>
                <a:cubicBezTo>
                  <a:pt x="3713755" y="1676035"/>
                  <a:pt x="3689369" y="1656222"/>
                  <a:pt x="3679653" y="1624979"/>
                </a:cubicBezTo>
                <a:cubicBezTo>
                  <a:pt x="3676797" y="1615835"/>
                  <a:pt x="3675272" y="1604977"/>
                  <a:pt x="3677749" y="1596212"/>
                </a:cubicBezTo>
                <a:close/>
                <a:moveTo>
                  <a:pt x="3724447" y="1459072"/>
                </a:moveTo>
                <a:lnTo>
                  <a:pt x="3724446" y="1459073"/>
                </a:lnTo>
                <a:lnTo>
                  <a:pt x="3715229" y="1481571"/>
                </a:lnTo>
                <a:close/>
                <a:moveTo>
                  <a:pt x="3743640" y="1268757"/>
                </a:moveTo>
                <a:cubicBezTo>
                  <a:pt x="3744092" y="1275401"/>
                  <a:pt x="3745664" y="1281688"/>
                  <a:pt x="3748807" y="1286069"/>
                </a:cubicBezTo>
                <a:cubicBezTo>
                  <a:pt x="3763380" y="1306929"/>
                  <a:pt x="3769620" y="1328552"/>
                  <a:pt x="3771144" y="1350627"/>
                </a:cubicBezTo>
                <a:lnTo>
                  <a:pt x="3765550" y="1413839"/>
                </a:lnTo>
                <a:lnTo>
                  <a:pt x="3771145" y="1350626"/>
                </a:lnTo>
                <a:cubicBezTo>
                  <a:pt x="3769620" y="1328551"/>
                  <a:pt x="3763381" y="1306929"/>
                  <a:pt x="3748807" y="1286068"/>
                </a:cubicBezTo>
                <a:close/>
                <a:moveTo>
                  <a:pt x="3685369" y="773034"/>
                </a:moveTo>
                <a:lnTo>
                  <a:pt x="3685369" y="773035"/>
                </a:lnTo>
                <a:cubicBezTo>
                  <a:pt x="3687655" y="800276"/>
                  <a:pt x="3690893" y="827329"/>
                  <a:pt x="3693369" y="854379"/>
                </a:cubicBezTo>
                <a:cubicBezTo>
                  <a:pt x="3695655" y="878956"/>
                  <a:pt x="3696417" y="903722"/>
                  <a:pt x="3724422" y="915343"/>
                </a:cubicBezTo>
                <a:cubicBezTo>
                  <a:pt x="3728804" y="917059"/>
                  <a:pt x="3732042" y="922773"/>
                  <a:pt x="3734900" y="927155"/>
                </a:cubicBezTo>
                <a:cubicBezTo>
                  <a:pt x="3778908" y="994785"/>
                  <a:pt x="3777764" y="1030980"/>
                  <a:pt x="3731280" y="1097087"/>
                </a:cubicBezTo>
                <a:cubicBezTo>
                  <a:pt x="3726518" y="1103945"/>
                  <a:pt x="3723088" y="1118613"/>
                  <a:pt x="3726898" y="1123185"/>
                </a:cubicBezTo>
                <a:cubicBezTo>
                  <a:pt x="3742710" y="1142617"/>
                  <a:pt x="3749759" y="1162953"/>
                  <a:pt x="3751617" y="1184028"/>
                </a:cubicBezTo>
                <a:cubicBezTo>
                  <a:pt x="3749759" y="1162953"/>
                  <a:pt x="3742711" y="1142616"/>
                  <a:pt x="3726899" y="1123184"/>
                </a:cubicBezTo>
                <a:cubicBezTo>
                  <a:pt x="3723089" y="1118612"/>
                  <a:pt x="3726519" y="1103944"/>
                  <a:pt x="3731281" y="1097086"/>
                </a:cubicBezTo>
                <a:cubicBezTo>
                  <a:pt x="3777765" y="1030979"/>
                  <a:pt x="3778909" y="994784"/>
                  <a:pt x="3734901" y="927154"/>
                </a:cubicBezTo>
                <a:cubicBezTo>
                  <a:pt x="3732043" y="922772"/>
                  <a:pt x="3728805" y="917058"/>
                  <a:pt x="3724423" y="915342"/>
                </a:cubicBezTo>
                <a:cubicBezTo>
                  <a:pt x="3696417" y="903721"/>
                  <a:pt x="3695655" y="878955"/>
                  <a:pt x="3693369" y="854378"/>
                </a:cubicBezTo>
                <a:close/>
                <a:moveTo>
                  <a:pt x="3740770" y="517850"/>
                </a:moveTo>
                <a:lnTo>
                  <a:pt x="3731852" y="556047"/>
                </a:lnTo>
                <a:cubicBezTo>
                  <a:pt x="3729756" y="564048"/>
                  <a:pt x="3724232" y="572622"/>
                  <a:pt x="3725374" y="580050"/>
                </a:cubicBezTo>
                <a:cubicBezTo>
                  <a:pt x="3728708" y="601578"/>
                  <a:pt x="3726279" y="622200"/>
                  <a:pt x="3721993" y="642537"/>
                </a:cubicBezTo>
                <a:lnTo>
                  <a:pt x="3709470" y="694927"/>
                </a:lnTo>
                <a:lnTo>
                  <a:pt x="3721994" y="642536"/>
                </a:lnTo>
                <a:cubicBezTo>
                  <a:pt x="3726280" y="622200"/>
                  <a:pt x="3728709" y="601577"/>
                  <a:pt x="3725375" y="580049"/>
                </a:cubicBezTo>
                <a:cubicBezTo>
                  <a:pt x="3724233" y="572621"/>
                  <a:pt x="3729757" y="564047"/>
                  <a:pt x="3731853" y="556046"/>
                </a:cubicBezTo>
                <a:close/>
                <a:moveTo>
                  <a:pt x="3754065" y="298168"/>
                </a:moveTo>
                <a:lnTo>
                  <a:pt x="3739283" y="313532"/>
                </a:lnTo>
                <a:lnTo>
                  <a:pt x="3739283" y="313532"/>
                </a:lnTo>
                <a:lnTo>
                  <a:pt x="3739282" y="313533"/>
                </a:lnTo>
                <a:cubicBezTo>
                  <a:pt x="3735090" y="316389"/>
                  <a:pt x="3737376" y="330298"/>
                  <a:pt x="3738710" y="338870"/>
                </a:cubicBezTo>
                <a:lnTo>
                  <a:pt x="3738716" y="338898"/>
                </a:lnTo>
                <a:lnTo>
                  <a:pt x="3748617" y="395639"/>
                </a:lnTo>
                <a:lnTo>
                  <a:pt x="3744807" y="367327"/>
                </a:lnTo>
                <a:lnTo>
                  <a:pt x="3738716" y="338898"/>
                </a:lnTo>
                <a:lnTo>
                  <a:pt x="3738711" y="338869"/>
                </a:lnTo>
                <a:cubicBezTo>
                  <a:pt x="3738044" y="334583"/>
                  <a:pt x="3737139" y="328963"/>
                  <a:pt x="3736925" y="324057"/>
                </a:cubicBezTo>
                <a:lnTo>
                  <a:pt x="3739283" y="313532"/>
                </a:lnTo>
                <a:close/>
                <a:moveTo>
                  <a:pt x="3761610" y="281567"/>
                </a:moveTo>
                <a:lnTo>
                  <a:pt x="3756715" y="295414"/>
                </a:lnTo>
                <a:lnTo>
                  <a:pt x="3756716" y="295414"/>
                </a:lnTo>
                <a:close/>
                <a:moveTo>
                  <a:pt x="3748290" y="24485"/>
                </a:moveTo>
                <a:lnTo>
                  <a:pt x="3746027" y="74128"/>
                </a:lnTo>
                <a:cubicBezTo>
                  <a:pt x="3746950" y="91491"/>
                  <a:pt x="3749260" y="108702"/>
                  <a:pt x="3751951" y="125860"/>
                </a:cubicBezTo>
                <a:lnTo>
                  <a:pt x="3756346" y="153386"/>
                </a:lnTo>
                <a:lnTo>
                  <a:pt x="3764619" y="228943"/>
                </a:lnTo>
                <a:lnTo>
                  <a:pt x="3760160" y="177270"/>
                </a:lnTo>
                <a:lnTo>
                  <a:pt x="3756346" y="153386"/>
                </a:lnTo>
                <a:lnTo>
                  <a:pt x="3756147" y="151568"/>
                </a:lnTo>
                <a:cubicBezTo>
                  <a:pt x="3751917" y="125875"/>
                  <a:pt x="3747412" y="100173"/>
                  <a:pt x="3746028" y="74128"/>
                </a:cubicBezTo>
                <a:close/>
                <a:moveTo>
                  <a:pt x="3745709" y="0"/>
                </a:moveTo>
                <a:lnTo>
                  <a:pt x="3748427" y="21485"/>
                </a:lnTo>
                <a:lnTo>
                  <a:pt x="3745709" y="0"/>
                </a:lnTo>
                <a:lnTo>
                  <a:pt x="4209817" y="0"/>
                </a:lnTo>
                <a:lnTo>
                  <a:pt x="4208690" y="2816"/>
                </a:lnTo>
                <a:cubicBezTo>
                  <a:pt x="4200308" y="21485"/>
                  <a:pt x="4197640" y="43011"/>
                  <a:pt x="4194592" y="63586"/>
                </a:cubicBezTo>
                <a:cubicBezTo>
                  <a:pt x="4189067" y="101307"/>
                  <a:pt x="4185637" y="139218"/>
                  <a:pt x="4180685" y="176938"/>
                </a:cubicBezTo>
                <a:cubicBezTo>
                  <a:pt x="4179541" y="184940"/>
                  <a:pt x="4177447" y="194084"/>
                  <a:pt x="4172683" y="200181"/>
                </a:cubicBezTo>
                <a:cubicBezTo>
                  <a:pt x="4140678" y="241900"/>
                  <a:pt x="4131725" y="292578"/>
                  <a:pt x="4134771" y="340773"/>
                </a:cubicBezTo>
                <a:cubicBezTo>
                  <a:pt x="4137060" y="378685"/>
                  <a:pt x="4138774" y="415834"/>
                  <a:pt x="4135536" y="453363"/>
                </a:cubicBezTo>
                <a:cubicBezTo>
                  <a:pt x="4135344" y="456221"/>
                  <a:pt x="4135726" y="460031"/>
                  <a:pt x="4137250" y="462125"/>
                </a:cubicBezTo>
                <a:cubicBezTo>
                  <a:pt x="4147346" y="475080"/>
                  <a:pt x="4148108" y="488606"/>
                  <a:pt x="4149822" y="505181"/>
                </a:cubicBezTo>
                <a:cubicBezTo>
                  <a:pt x="4152300" y="528614"/>
                  <a:pt x="4150584" y="550140"/>
                  <a:pt x="4146394" y="571859"/>
                </a:cubicBezTo>
                <a:cubicBezTo>
                  <a:pt x="4143346" y="587671"/>
                  <a:pt x="4137060" y="603672"/>
                  <a:pt x="4129057" y="617771"/>
                </a:cubicBezTo>
                <a:cubicBezTo>
                  <a:pt x="4117817" y="637391"/>
                  <a:pt x="4113437" y="656254"/>
                  <a:pt x="4128295" y="674922"/>
                </a:cubicBezTo>
                <a:cubicBezTo>
                  <a:pt x="4144108" y="695115"/>
                  <a:pt x="4138584" y="717976"/>
                  <a:pt x="4139154" y="740267"/>
                </a:cubicBezTo>
                <a:cubicBezTo>
                  <a:pt x="4139346" y="749981"/>
                  <a:pt x="4138964" y="760269"/>
                  <a:pt x="4141440" y="769604"/>
                </a:cubicBezTo>
                <a:cubicBezTo>
                  <a:pt x="4148490" y="796654"/>
                  <a:pt x="4159158" y="822755"/>
                  <a:pt x="4163920" y="850188"/>
                </a:cubicBezTo>
                <a:cubicBezTo>
                  <a:pt x="4166587" y="865429"/>
                  <a:pt x="4161824" y="882383"/>
                  <a:pt x="4158396" y="898197"/>
                </a:cubicBezTo>
                <a:cubicBezTo>
                  <a:pt x="4154776" y="914199"/>
                  <a:pt x="4149252" y="930010"/>
                  <a:pt x="4143536" y="945443"/>
                </a:cubicBezTo>
                <a:cubicBezTo>
                  <a:pt x="4139726" y="955919"/>
                  <a:pt x="4136106" y="967349"/>
                  <a:pt x="4129247" y="975732"/>
                </a:cubicBezTo>
                <a:cubicBezTo>
                  <a:pt x="4113627" y="994784"/>
                  <a:pt x="4110959" y="1014405"/>
                  <a:pt x="4119151" y="1036886"/>
                </a:cubicBezTo>
                <a:cubicBezTo>
                  <a:pt x="4120485" y="1040314"/>
                  <a:pt x="4120485" y="1044314"/>
                  <a:pt x="4120675" y="1048124"/>
                </a:cubicBezTo>
                <a:cubicBezTo>
                  <a:pt x="4124675" y="1109090"/>
                  <a:pt x="4127153" y="1170050"/>
                  <a:pt x="4133249" y="1230632"/>
                </a:cubicBezTo>
                <a:cubicBezTo>
                  <a:pt x="4135726" y="1255205"/>
                  <a:pt x="4146584" y="1278828"/>
                  <a:pt x="4153442" y="1303023"/>
                </a:cubicBezTo>
                <a:cubicBezTo>
                  <a:pt x="4154776" y="1307977"/>
                  <a:pt x="4156872" y="1313503"/>
                  <a:pt x="4155918" y="1318455"/>
                </a:cubicBezTo>
                <a:cubicBezTo>
                  <a:pt x="4146394" y="1372367"/>
                  <a:pt x="4160300" y="1422853"/>
                  <a:pt x="4178589" y="1472574"/>
                </a:cubicBezTo>
                <a:cubicBezTo>
                  <a:pt x="4180495" y="1477716"/>
                  <a:pt x="4179923" y="1484003"/>
                  <a:pt x="4179541" y="1489719"/>
                </a:cubicBezTo>
                <a:cubicBezTo>
                  <a:pt x="4178209" y="1505723"/>
                  <a:pt x="4171541" y="1523058"/>
                  <a:pt x="4175541" y="1537536"/>
                </a:cubicBezTo>
                <a:cubicBezTo>
                  <a:pt x="4186591" y="1576018"/>
                  <a:pt x="4199926" y="1614119"/>
                  <a:pt x="4216690" y="1650316"/>
                </a:cubicBezTo>
                <a:cubicBezTo>
                  <a:pt x="4233645" y="1687085"/>
                  <a:pt x="4247933" y="1721184"/>
                  <a:pt x="4230789" y="1763286"/>
                </a:cubicBezTo>
                <a:cubicBezTo>
                  <a:pt x="4223548" y="1781193"/>
                  <a:pt x="4228693" y="1804815"/>
                  <a:pt x="4230597" y="1825392"/>
                </a:cubicBezTo>
                <a:cubicBezTo>
                  <a:pt x="4232121" y="1840440"/>
                  <a:pt x="4240696" y="1854919"/>
                  <a:pt x="4240696" y="1869779"/>
                </a:cubicBezTo>
                <a:cubicBezTo>
                  <a:pt x="4240696" y="1909407"/>
                  <a:pt x="4250791" y="1944648"/>
                  <a:pt x="4271366" y="1978939"/>
                </a:cubicBezTo>
                <a:cubicBezTo>
                  <a:pt x="4279367" y="1992278"/>
                  <a:pt x="4274032" y="2013042"/>
                  <a:pt x="4276128" y="2030377"/>
                </a:cubicBezTo>
                <a:cubicBezTo>
                  <a:pt x="4278604" y="2048667"/>
                  <a:pt x="4280890" y="2067524"/>
                  <a:pt x="4286418" y="2085053"/>
                </a:cubicBezTo>
                <a:cubicBezTo>
                  <a:pt x="4300895" y="2130392"/>
                  <a:pt x="4317278" y="2175162"/>
                  <a:pt x="4332518" y="2220311"/>
                </a:cubicBezTo>
                <a:cubicBezTo>
                  <a:pt x="4345093" y="2257458"/>
                  <a:pt x="4335186" y="2294038"/>
                  <a:pt x="4329853" y="2330805"/>
                </a:cubicBezTo>
                <a:cubicBezTo>
                  <a:pt x="4326422" y="2353858"/>
                  <a:pt x="4318230" y="2375382"/>
                  <a:pt x="4330422" y="2401291"/>
                </a:cubicBezTo>
                <a:cubicBezTo>
                  <a:pt x="4342044" y="2426058"/>
                  <a:pt x="4339377" y="2457491"/>
                  <a:pt x="4345663" y="2485306"/>
                </a:cubicBezTo>
                <a:cubicBezTo>
                  <a:pt x="4350997" y="2508741"/>
                  <a:pt x="4359572" y="2531408"/>
                  <a:pt x="4367953" y="2554078"/>
                </a:cubicBezTo>
                <a:cubicBezTo>
                  <a:pt x="4379384" y="2584941"/>
                  <a:pt x="4391384" y="2615420"/>
                  <a:pt x="4385670" y="2649142"/>
                </a:cubicBezTo>
                <a:cubicBezTo>
                  <a:pt x="4379192" y="2687435"/>
                  <a:pt x="4403577" y="2713722"/>
                  <a:pt x="4419771" y="2743825"/>
                </a:cubicBezTo>
                <a:cubicBezTo>
                  <a:pt x="4430819" y="2764589"/>
                  <a:pt x="4439012" y="2787258"/>
                  <a:pt x="4445870" y="2809929"/>
                </a:cubicBezTo>
                <a:cubicBezTo>
                  <a:pt x="4454824" y="2840218"/>
                  <a:pt x="4460158" y="2871461"/>
                  <a:pt x="4468921" y="2901942"/>
                </a:cubicBezTo>
                <a:cubicBezTo>
                  <a:pt x="4482065" y="2948046"/>
                  <a:pt x="4492353" y="2994721"/>
                  <a:pt x="4485113" y="3042727"/>
                </a:cubicBezTo>
                <a:cubicBezTo>
                  <a:pt x="4481875" y="3064826"/>
                  <a:pt x="4482065" y="3085402"/>
                  <a:pt x="4486829" y="3107499"/>
                </a:cubicBezTo>
                <a:cubicBezTo>
                  <a:pt x="4494639" y="3143694"/>
                  <a:pt x="4495592" y="3180843"/>
                  <a:pt x="4524738" y="3209992"/>
                </a:cubicBezTo>
                <a:cubicBezTo>
                  <a:pt x="4535027" y="3220279"/>
                  <a:pt x="4537693" y="3238757"/>
                  <a:pt x="4543028" y="3253808"/>
                </a:cubicBezTo>
                <a:cubicBezTo>
                  <a:pt x="4549315" y="3271144"/>
                  <a:pt x="4546075" y="3283907"/>
                  <a:pt x="4527787" y="3293243"/>
                </a:cubicBezTo>
                <a:cubicBezTo>
                  <a:pt x="4519596" y="3297433"/>
                  <a:pt x="4511594" y="3309436"/>
                  <a:pt x="4510260" y="3318770"/>
                </a:cubicBezTo>
                <a:cubicBezTo>
                  <a:pt x="4506260" y="3346775"/>
                  <a:pt x="4512166" y="3372494"/>
                  <a:pt x="4525122" y="3399545"/>
                </a:cubicBezTo>
                <a:cubicBezTo>
                  <a:pt x="4537313" y="3424882"/>
                  <a:pt x="4535979" y="3456507"/>
                  <a:pt x="4540741" y="3485274"/>
                </a:cubicBezTo>
                <a:cubicBezTo>
                  <a:pt x="4544171" y="3505656"/>
                  <a:pt x="4551219" y="3526041"/>
                  <a:pt x="4551219" y="3546616"/>
                </a:cubicBezTo>
                <a:cubicBezTo>
                  <a:pt x="4551219" y="3572145"/>
                  <a:pt x="4545123" y="3597481"/>
                  <a:pt x="4542837" y="3623200"/>
                </a:cubicBezTo>
                <a:cubicBezTo>
                  <a:pt x="4540933" y="3643203"/>
                  <a:pt x="4541695" y="3663588"/>
                  <a:pt x="4539409" y="3683590"/>
                </a:cubicBezTo>
                <a:cubicBezTo>
                  <a:pt x="4537693" y="3699975"/>
                  <a:pt x="4533313" y="3716167"/>
                  <a:pt x="4529694" y="3732360"/>
                </a:cubicBezTo>
                <a:cubicBezTo>
                  <a:pt x="4528359" y="3738266"/>
                  <a:pt x="4523214" y="3744172"/>
                  <a:pt x="4523976" y="3749505"/>
                </a:cubicBezTo>
                <a:cubicBezTo>
                  <a:pt x="4532169" y="3802466"/>
                  <a:pt x="4495592" y="3840568"/>
                  <a:pt x="4479399" y="3885337"/>
                </a:cubicBezTo>
                <a:cubicBezTo>
                  <a:pt x="4462252" y="3932393"/>
                  <a:pt x="4435964" y="3977924"/>
                  <a:pt x="4443774" y="4030502"/>
                </a:cubicBezTo>
                <a:cubicBezTo>
                  <a:pt x="4448536" y="4062317"/>
                  <a:pt x="4459586" y="4092988"/>
                  <a:pt x="4466255" y="4124613"/>
                </a:cubicBezTo>
                <a:cubicBezTo>
                  <a:pt x="4468541" y="4135853"/>
                  <a:pt x="4468159" y="4148426"/>
                  <a:pt x="4465873" y="4159666"/>
                </a:cubicBezTo>
                <a:cubicBezTo>
                  <a:pt x="4455394" y="4213960"/>
                  <a:pt x="4453871" y="4267492"/>
                  <a:pt x="4471017" y="4320836"/>
                </a:cubicBezTo>
                <a:cubicBezTo>
                  <a:pt x="4473875" y="4329978"/>
                  <a:pt x="4476541" y="4339694"/>
                  <a:pt x="4476541" y="4349221"/>
                </a:cubicBezTo>
                <a:cubicBezTo>
                  <a:pt x="4476541" y="4401418"/>
                  <a:pt x="4472541" y="4452664"/>
                  <a:pt x="4453871" y="4502578"/>
                </a:cubicBezTo>
                <a:cubicBezTo>
                  <a:pt x="4447584" y="4519342"/>
                  <a:pt x="4451584" y="4539727"/>
                  <a:pt x="4450060" y="4558206"/>
                </a:cubicBezTo>
                <a:cubicBezTo>
                  <a:pt x="4448728" y="4575350"/>
                  <a:pt x="4448156" y="4592877"/>
                  <a:pt x="4443774" y="4609451"/>
                </a:cubicBezTo>
                <a:cubicBezTo>
                  <a:pt x="4437298" y="4633646"/>
                  <a:pt x="4436536" y="4656125"/>
                  <a:pt x="4442250" y="4681082"/>
                </a:cubicBezTo>
                <a:cubicBezTo>
                  <a:pt x="4447584" y="4704894"/>
                  <a:pt x="4444919" y="4730613"/>
                  <a:pt x="4445108" y="4755380"/>
                </a:cubicBezTo>
                <a:cubicBezTo>
                  <a:pt x="4445298" y="4783003"/>
                  <a:pt x="4445488" y="4810626"/>
                  <a:pt x="4444537" y="4838249"/>
                </a:cubicBezTo>
                <a:cubicBezTo>
                  <a:pt x="4444156" y="4849299"/>
                  <a:pt x="4436536" y="4861872"/>
                  <a:pt x="4439584" y="4871018"/>
                </a:cubicBezTo>
                <a:cubicBezTo>
                  <a:pt x="4449870" y="4900545"/>
                  <a:pt x="4437488" y="4930074"/>
                  <a:pt x="4443012" y="4959601"/>
                </a:cubicBezTo>
                <a:cubicBezTo>
                  <a:pt x="4445870" y="4974081"/>
                  <a:pt x="4438060" y="4990464"/>
                  <a:pt x="4437298" y="5006085"/>
                </a:cubicBezTo>
                <a:cubicBezTo>
                  <a:pt x="4435964" y="5031613"/>
                  <a:pt x="4436536" y="5057140"/>
                  <a:pt x="4436154" y="5082669"/>
                </a:cubicBezTo>
                <a:cubicBezTo>
                  <a:pt x="4435964" y="5091051"/>
                  <a:pt x="4435203" y="5099244"/>
                  <a:pt x="4434819" y="5107626"/>
                </a:cubicBezTo>
                <a:cubicBezTo>
                  <a:pt x="4434439" y="5115056"/>
                  <a:pt x="4432725" y="5122866"/>
                  <a:pt x="4434057" y="5129915"/>
                </a:cubicBezTo>
                <a:cubicBezTo>
                  <a:pt x="4438822" y="5155444"/>
                  <a:pt x="4446632" y="5180590"/>
                  <a:pt x="4449680" y="5206307"/>
                </a:cubicBezTo>
                <a:cubicBezTo>
                  <a:pt x="4452346" y="5228596"/>
                  <a:pt x="4448728" y="5251649"/>
                  <a:pt x="4450632" y="5274128"/>
                </a:cubicBezTo>
                <a:cubicBezTo>
                  <a:pt x="4453871" y="5313753"/>
                  <a:pt x="4459586" y="5353378"/>
                  <a:pt x="4463207" y="5393004"/>
                </a:cubicBezTo>
                <a:cubicBezTo>
                  <a:pt x="4463968" y="5401578"/>
                  <a:pt x="4459204" y="5410530"/>
                  <a:pt x="4458824" y="5419294"/>
                </a:cubicBezTo>
                <a:cubicBezTo>
                  <a:pt x="4457872" y="5446727"/>
                  <a:pt x="4457680" y="5474160"/>
                  <a:pt x="4457110" y="5501593"/>
                </a:cubicBezTo>
                <a:cubicBezTo>
                  <a:pt x="4456918" y="5517214"/>
                  <a:pt x="4457490" y="5533026"/>
                  <a:pt x="4455776" y="5548459"/>
                </a:cubicBezTo>
                <a:cubicBezTo>
                  <a:pt x="4453490" y="5568841"/>
                  <a:pt x="4450060" y="5587320"/>
                  <a:pt x="4464920" y="5606371"/>
                </a:cubicBezTo>
                <a:cubicBezTo>
                  <a:pt x="4487972" y="5635710"/>
                  <a:pt x="4479018" y="5673049"/>
                  <a:pt x="4484351" y="5706958"/>
                </a:cubicBezTo>
                <a:cubicBezTo>
                  <a:pt x="4485685" y="5715722"/>
                  <a:pt x="4485875" y="5724677"/>
                  <a:pt x="4487399" y="5733439"/>
                </a:cubicBezTo>
                <a:cubicBezTo>
                  <a:pt x="4490257" y="5749633"/>
                  <a:pt x="4493495" y="5765634"/>
                  <a:pt x="4496736" y="5781829"/>
                </a:cubicBezTo>
                <a:cubicBezTo>
                  <a:pt x="4497306" y="5784685"/>
                  <a:pt x="4497498" y="5787923"/>
                  <a:pt x="4498450" y="5790591"/>
                </a:cubicBezTo>
                <a:cubicBezTo>
                  <a:pt x="4506450" y="5815168"/>
                  <a:pt x="4515594" y="5839360"/>
                  <a:pt x="4522072" y="5864317"/>
                </a:cubicBezTo>
                <a:cubicBezTo>
                  <a:pt x="4525311" y="5876510"/>
                  <a:pt x="4525693" y="5890036"/>
                  <a:pt x="4523976" y="5902609"/>
                </a:cubicBezTo>
                <a:cubicBezTo>
                  <a:pt x="4519024" y="5939376"/>
                  <a:pt x="4516928" y="5975763"/>
                  <a:pt x="4524168" y="6012722"/>
                </a:cubicBezTo>
                <a:cubicBezTo>
                  <a:pt x="4527025" y="6027391"/>
                  <a:pt x="4522263" y="6043775"/>
                  <a:pt x="4520548" y="6059396"/>
                </a:cubicBezTo>
                <a:cubicBezTo>
                  <a:pt x="4515976" y="6096735"/>
                  <a:pt x="4511022" y="6134074"/>
                  <a:pt x="4506642" y="6171604"/>
                </a:cubicBezTo>
                <a:cubicBezTo>
                  <a:pt x="4503975" y="6195036"/>
                  <a:pt x="4502450" y="6218659"/>
                  <a:pt x="4499785" y="6242092"/>
                </a:cubicBezTo>
                <a:cubicBezTo>
                  <a:pt x="4496544" y="6269143"/>
                  <a:pt x="4491591" y="6296004"/>
                  <a:pt x="4488923" y="6323057"/>
                </a:cubicBezTo>
                <a:cubicBezTo>
                  <a:pt x="4485875" y="6353918"/>
                  <a:pt x="4485305" y="6384971"/>
                  <a:pt x="4482065" y="6415832"/>
                </a:cubicBezTo>
                <a:cubicBezTo>
                  <a:pt x="4475779" y="6472224"/>
                  <a:pt x="4468349" y="6528423"/>
                  <a:pt x="4461300" y="6584811"/>
                </a:cubicBezTo>
                <a:cubicBezTo>
                  <a:pt x="4454442" y="6639487"/>
                  <a:pt x="4448346" y="6694163"/>
                  <a:pt x="4439775" y="6748457"/>
                </a:cubicBezTo>
                <a:cubicBezTo>
                  <a:pt x="4436154" y="6771318"/>
                  <a:pt x="4426247" y="6793034"/>
                  <a:pt x="4420723" y="6815515"/>
                </a:cubicBezTo>
                <a:lnTo>
                  <a:pt x="4411023" y="6858000"/>
                </a:lnTo>
                <a:lnTo>
                  <a:pt x="4238770" y="6858000"/>
                </a:lnTo>
                <a:lnTo>
                  <a:pt x="0" y="6858000"/>
                </a:lnTo>
                <a:lnTo>
                  <a:pt x="0" y="1"/>
                </a:lnTo>
                <a:close/>
              </a:path>
            </a:pathLst>
          </a:custGeom>
        </p:spPr>
      </p:pic>
      <p:grpSp>
        <p:nvGrpSpPr>
          <p:cNvPr id="19" name="Group 18">
            <a:extLst>
              <a:ext uri="{FF2B5EF4-FFF2-40B4-BE49-F238E27FC236}">
                <a16:creationId xmlns:a16="http://schemas.microsoft.com/office/drawing/2014/main" id="{CB48F2B2-077C-3C37-C661-129862097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20" name="Freeform: Shape 19">
              <a:extLst>
                <a:ext uri="{FF2B5EF4-FFF2-40B4-BE49-F238E27FC236}">
                  <a16:creationId xmlns:a16="http://schemas.microsoft.com/office/drawing/2014/main" id="{B30111F4-E4C4-37E4-EC09-71E07FAFA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B3FF0247-34D7-45B7-B035-ED7B81575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4" descr="A screenshot of a computer&#10;&#10;AI-generated content may be incorrect.">
            <a:extLst>
              <a:ext uri="{FF2B5EF4-FFF2-40B4-BE49-F238E27FC236}">
                <a16:creationId xmlns:a16="http://schemas.microsoft.com/office/drawing/2014/main" id="{8221A826-B872-D445-9E8C-7756D6AD33C7}"/>
              </a:ext>
            </a:extLst>
          </p:cNvPr>
          <p:cNvPicPr>
            <a:picLocks noChangeAspect="1"/>
          </p:cNvPicPr>
          <p:nvPr/>
        </p:nvPicPr>
        <p:blipFill>
          <a:blip r:embed="rId4">
            <a:extLst>
              <a:ext uri="{28A0092B-C50C-407E-A947-70E740481C1C}">
                <a14:useLocalDpi xmlns:a14="http://schemas.microsoft.com/office/drawing/2010/main" val="0"/>
              </a:ext>
            </a:extLst>
          </a:blip>
          <a:srcRect l="7501" t="28764" r="39687" b="16563"/>
          <a:stretch>
            <a:fillRect/>
          </a:stretch>
        </p:blipFill>
        <p:spPr>
          <a:xfrm>
            <a:off x="4572000" y="1263782"/>
            <a:ext cx="7586945" cy="3533902"/>
          </a:xfrm>
          <a:prstGeom prst="rect">
            <a:avLst/>
          </a:prstGeom>
        </p:spPr>
      </p:pic>
      <p:sp>
        <p:nvSpPr>
          <p:cNvPr id="7" name="TextBox 6">
            <a:extLst>
              <a:ext uri="{FF2B5EF4-FFF2-40B4-BE49-F238E27FC236}">
                <a16:creationId xmlns:a16="http://schemas.microsoft.com/office/drawing/2014/main" id="{0B5C60E7-D3FC-1122-905C-D20F6E694E9A}"/>
              </a:ext>
            </a:extLst>
          </p:cNvPr>
          <p:cNvSpPr txBox="1"/>
          <p:nvPr/>
        </p:nvSpPr>
        <p:spPr>
          <a:xfrm>
            <a:off x="4721290" y="5066522"/>
            <a:ext cx="7470709"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Even though ticket prices are back on the rise, they are still far off from the amount seen in 2018.</a:t>
            </a:r>
          </a:p>
          <a:p>
            <a:pPr marL="285750" indent="-285750">
              <a:buFont typeface="Arial" panose="020B0604020202020204" pitchFamily="34" charset="0"/>
              <a:buChar char="•"/>
            </a:pPr>
            <a:r>
              <a:rPr lang="en-US" dirty="0">
                <a:solidFill>
                  <a:schemeClr val="bg1"/>
                </a:solidFill>
              </a:rPr>
              <a:t>Furthermore, when adjusting for inflation, the issue is even bigger. </a:t>
            </a:r>
          </a:p>
          <a:p>
            <a:pPr marL="742950" lvl="1" indent="-285750">
              <a:buFont typeface="Arial" panose="020B0604020202020204" pitchFamily="34" charset="0"/>
              <a:buChar char="•"/>
            </a:pPr>
            <a:r>
              <a:rPr lang="en-US" dirty="0">
                <a:solidFill>
                  <a:schemeClr val="bg1"/>
                </a:solidFill>
              </a:rPr>
              <a:t>An average ticket price of $125 in 2018 equates to roughly $160 today. </a:t>
            </a:r>
          </a:p>
        </p:txBody>
      </p:sp>
    </p:spTree>
    <p:extLst>
      <p:ext uri="{BB962C8B-B14F-4D97-AF65-F5344CB8AC3E}">
        <p14:creationId xmlns:p14="http://schemas.microsoft.com/office/powerpoint/2010/main" val="685038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Content Placeholder 2" descr="A dark theater stage with a warm red glow.">
            <a:extLst>
              <a:ext uri="{FF2B5EF4-FFF2-40B4-BE49-F238E27FC236}">
                <a16:creationId xmlns:a16="http://schemas.microsoft.com/office/drawing/2014/main" id="{5DA0E41F-EA6E-DBCB-8B3C-6F3B5400444A}"/>
              </a:ext>
            </a:extLst>
          </p:cNvPr>
          <p:cNvPicPr>
            <a:picLocks noGrp="1" noChangeAspect="1"/>
          </p:cNvPicPr>
          <p:nvPr>
            <p:ph idx="1"/>
          </p:nvPr>
        </p:nvPicPr>
        <p:blipFill>
          <a:blip r:embed="rId2"/>
          <a:stretch>
            <a:fillRect/>
          </a:stretch>
        </p:blipFill>
        <p:spPr>
          <a:xfrm>
            <a:off x="4373569" y="0"/>
            <a:ext cx="7802880" cy="6858000"/>
          </a:xfrm>
        </p:spPr>
      </p:pic>
      <p:sp>
        <p:nvSpPr>
          <p:cNvPr id="10" name="Title 9">
            <a:extLst>
              <a:ext uri="{FF2B5EF4-FFF2-40B4-BE49-F238E27FC236}">
                <a16:creationId xmlns:a16="http://schemas.microsoft.com/office/drawing/2014/main" id="{0B19B2C8-4995-7645-F1C9-B89995DD0B28}"/>
              </a:ext>
            </a:extLst>
          </p:cNvPr>
          <p:cNvSpPr>
            <a:spLocks noGrp="1"/>
          </p:cNvSpPr>
          <p:nvPr>
            <p:ph type="title"/>
          </p:nvPr>
        </p:nvSpPr>
        <p:spPr>
          <a:xfrm>
            <a:off x="15551" y="0"/>
            <a:ext cx="10515600" cy="1325563"/>
          </a:xfrm>
        </p:spPr>
        <p:txBody>
          <a:bodyPr/>
          <a:lstStyle/>
          <a:p>
            <a:r>
              <a:rPr lang="en-US" dirty="0">
                <a:solidFill>
                  <a:schemeClr val="bg1"/>
                </a:solidFill>
              </a:rPr>
              <a:t>Metrics to look at for growth</a:t>
            </a:r>
          </a:p>
        </p:txBody>
      </p:sp>
      <p:sp>
        <p:nvSpPr>
          <p:cNvPr id="11" name="TextBox 10">
            <a:extLst>
              <a:ext uri="{FF2B5EF4-FFF2-40B4-BE49-F238E27FC236}">
                <a16:creationId xmlns:a16="http://schemas.microsoft.com/office/drawing/2014/main" id="{6E2721EA-618C-B84C-7845-6FE44FB4712D}"/>
              </a:ext>
            </a:extLst>
          </p:cNvPr>
          <p:cNvSpPr txBox="1"/>
          <p:nvPr/>
        </p:nvSpPr>
        <p:spPr>
          <a:xfrm>
            <a:off x="15551" y="1357164"/>
            <a:ext cx="4494715" cy="4985980"/>
          </a:xfrm>
          <a:prstGeom prst="rect">
            <a:avLst/>
          </a:prstGeom>
          <a:noFill/>
        </p:spPr>
        <p:txBody>
          <a:bodyPr wrap="square" rtlCol="0">
            <a:spAutoFit/>
          </a:bodyPr>
          <a:lstStyle/>
          <a:p>
            <a:r>
              <a:rPr lang="en-US" sz="2400" dirty="0">
                <a:solidFill>
                  <a:schemeClr val="bg1"/>
                </a:solidFill>
              </a:rPr>
              <a:t>What data can theaters look at to help understand areas for growth improvement?</a:t>
            </a:r>
          </a:p>
          <a:p>
            <a:endParaRPr lang="en-US" sz="2400" dirty="0">
              <a:solidFill>
                <a:schemeClr val="bg1"/>
              </a:solidFill>
            </a:endParaRPr>
          </a:p>
          <a:p>
            <a:pPr marL="342900" indent="-342900">
              <a:buFont typeface="Arial" panose="020B0604020202020204" pitchFamily="34" charset="0"/>
              <a:buChar char="•"/>
            </a:pPr>
            <a:r>
              <a:rPr lang="en-US" dirty="0">
                <a:solidFill>
                  <a:schemeClr val="bg1"/>
                </a:solidFill>
              </a:rPr>
              <a:t>Based on a detailed exploratory analysis of the data, trends and correlations have been uncovered in the following areas:</a:t>
            </a:r>
          </a:p>
          <a:p>
            <a:endParaRPr lang="en-US" sz="2400" dirty="0">
              <a:solidFill>
                <a:schemeClr val="bg1"/>
              </a:solidFill>
            </a:endParaRPr>
          </a:p>
          <a:p>
            <a:pPr marL="800100" lvl="1" indent="-342900">
              <a:buFont typeface="+mj-lt"/>
              <a:buAutoNum type="arabicPeriod"/>
            </a:pPr>
            <a:r>
              <a:rPr lang="en-US" dirty="0">
                <a:solidFill>
                  <a:schemeClr val="bg1"/>
                </a:solidFill>
              </a:rPr>
              <a:t>The number of previews a theater offers compared to the resulting overall sales.</a:t>
            </a:r>
          </a:p>
          <a:p>
            <a:pPr marL="800100" lvl="1" indent="-342900">
              <a:buFont typeface="+mj-lt"/>
              <a:buAutoNum type="arabicPeriod"/>
            </a:pPr>
            <a:r>
              <a:rPr lang="en-US" dirty="0">
                <a:solidFill>
                  <a:schemeClr val="bg1"/>
                </a:solidFill>
              </a:rPr>
              <a:t>Average ticket pricing and how it affects the number of seats a theater fills per show.</a:t>
            </a:r>
          </a:p>
          <a:p>
            <a:pPr marL="800100" lvl="1" indent="-342900">
              <a:buFont typeface="+mj-lt"/>
              <a:buAutoNum type="arabicPeriod"/>
            </a:pPr>
            <a:r>
              <a:rPr lang="en-US" dirty="0">
                <a:solidFill>
                  <a:schemeClr val="bg1"/>
                </a:solidFill>
              </a:rPr>
              <a:t>The power of “brand recognition” and the opportunities it creates. </a:t>
            </a:r>
          </a:p>
        </p:txBody>
      </p:sp>
    </p:spTree>
    <p:extLst>
      <p:ext uri="{BB962C8B-B14F-4D97-AF65-F5344CB8AC3E}">
        <p14:creationId xmlns:p14="http://schemas.microsoft.com/office/powerpoint/2010/main" val="2662256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2" name="Rectangle 201">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936D2614-F81C-6259-29B1-437FBE03639F}"/>
              </a:ext>
            </a:extLst>
          </p:cNvPr>
          <p:cNvSpPr>
            <a:spLocks noGrp="1"/>
          </p:cNvSpPr>
          <p:nvPr>
            <p:ph type="title"/>
          </p:nvPr>
        </p:nvSpPr>
        <p:spPr>
          <a:xfrm>
            <a:off x="585285" y="0"/>
            <a:ext cx="6940508" cy="991442"/>
          </a:xfrm>
        </p:spPr>
        <p:txBody>
          <a:bodyPr vert="horz" lIns="91440" tIns="45720" rIns="91440" bIns="45720" rtlCol="0" anchor="b">
            <a:normAutofit fontScale="90000"/>
          </a:bodyPr>
          <a:lstStyle/>
          <a:p>
            <a:r>
              <a:rPr lang="en-US" sz="6600" kern="1200" dirty="0">
                <a:solidFill>
                  <a:schemeClr val="bg1"/>
                </a:solidFill>
                <a:latin typeface="+mj-lt"/>
                <a:ea typeface="+mj-ea"/>
                <a:cs typeface="+mj-cs"/>
              </a:rPr>
              <a:t>Show Preview Data</a:t>
            </a:r>
          </a:p>
        </p:txBody>
      </p:sp>
      <p:cxnSp>
        <p:nvCxnSpPr>
          <p:cNvPr id="204" name="Straight Connector 203">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omputer&#10;&#10;AI-generated content may be incorrect.">
            <a:extLst>
              <a:ext uri="{FF2B5EF4-FFF2-40B4-BE49-F238E27FC236}">
                <a16:creationId xmlns:a16="http://schemas.microsoft.com/office/drawing/2014/main" id="{7FB6898D-C936-979D-7E1D-7173755EA7F0}"/>
              </a:ext>
            </a:extLst>
          </p:cNvPr>
          <p:cNvPicPr>
            <a:picLocks noChangeAspect="1"/>
          </p:cNvPicPr>
          <p:nvPr/>
        </p:nvPicPr>
        <p:blipFill>
          <a:blip r:embed="rId2">
            <a:extLst>
              <a:ext uri="{28A0092B-C50C-407E-A947-70E740481C1C}">
                <a14:useLocalDpi xmlns:a14="http://schemas.microsoft.com/office/drawing/2010/main" val="0"/>
              </a:ext>
            </a:extLst>
          </a:blip>
          <a:srcRect l="7701" t="29534" r="38160" b="18360"/>
          <a:stretch>
            <a:fillRect/>
          </a:stretch>
        </p:blipFill>
        <p:spPr>
          <a:xfrm>
            <a:off x="4394720" y="1838132"/>
            <a:ext cx="7797280" cy="4414353"/>
          </a:xfrm>
          <a:prstGeom prst="rect">
            <a:avLst/>
          </a:prstGeom>
        </p:spPr>
      </p:pic>
      <p:sp>
        <p:nvSpPr>
          <p:cNvPr id="9" name="TextBox 8">
            <a:extLst>
              <a:ext uri="{FF2B5EF4-FFF2-40B4-BE49-F238E27FC236}">
                <a16:creationId xmlns:a16="http://schemas.microsoft.com/office/drawing/2014/main" id="{E173452C-6EE9-51D6-FC1B-8FF4744955A0}"/>
              </a:ext>
            </a:extLst>
          </p:cNvPr>
          <p:cNvSpPr txBox="1"/>
          <p:nvPr/>
        </p:nvSpPr>
        <p:spPr>
          <a:xfrm>
            <a:off x="765110" y="991442"/>
            <a:ext cx="11053077" cy="646331"/>
          </a:xfrm>
          <a:prstGeom prst="rect">
            <a:avLst/>
          </a:prstGeom>
          <a:noFill/>
        </p:spPr>
        <p:txBody>
          <a:bodyPr wrap="square" rtlCol="0">
            <a:spAutoFit/>
          </a:bodyPr>
          <a:lstStyle/>
          <a:p>
            <a:pPr marL="285750" indent="-285750">
              <a:buFont typeface="Arial" panose="020B0604020202020204" pitchFamily="34" charset="0"/>
              <a:buChar char="•"/>
            </a:pPr>
            <a:r>
              <a:rPr lang="en-US" u="sng" dirty="0">
                <a:solidFill>
                  <a:schemeClr val="bg1"/>
                </a:solidFill>
              </a:rPr>
              <a:t>Preview:</a:t>
            </a:r>
            <a:r>
              <a:rPr lang="en-US" dirty="0">
                <a:solidFill>
                  <a:schemeClr val="bg1"/>
                </a:solidFill>
              </a:rPr>
              <a:t> A public performance(s) held prior to opening night to allow the creative team opportunities to identify and address issues with a show before it is fully reviewed.  </a:t>
            </a:r>
            <a:endParaRPr lang="en-US" u="sng" dirty="0">
              <a:solidFill>
                <a:schemeClr val="bg1"/>
              </a:solidFill>
            </a:endParaRPr>
          </a:p>
        </p:txBody>
      </p:sp>
      <p:sp>
        <p:nvSpPr>
          <p:cNvPr id="11" name="TextBox 10">
            <a:extLst>
              <a:ext uri="{FF2B5EF4-FFF2-40B4-BE49-F238E27FC236}">
                <a16:creationId xmlns:a16="http://schemas.microsoft.com/office/drawing/2014/main" id="{89B9BA38-7C14-A527-2BCF-02773BE183D8}"/>
              </a:ext>
            </a:extLst>
          </p:cNvPr>
          <p:cNvSpPr txBox="1"/>
          <p:nvPr/>
        </p:nvSpPr>
        <p:spPr>
          <a:xfrm>
            <a:off x="765110" y="1838132"/>
            <a:ext cx="3487713" cy="452431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Diving into the data, it is clear that 8 previews of a show return the greatest promise of future revenue. </a:t>
            </a:r>
          </a:p>
          <a:p>
            <a:pPr marL="285750" indent="-285750">
              <a:buFont typeface="Arial" panose="020B0604020202020204" pitchFamily="34" charset="0"/>
              <a:buChar char="•"/>
            </a:pPr>
            <a:r>
              <a:rPr lang="en-US" dirty="0">
                <a:solidFill>
                  <a:schemeClr val="bg1"/>
                </a:solidFill>
              </a:rPr>
              <a:t>It follows logically that the more ‘practice’ a show has prior to its full release, the better chance it has of becoming a success. </a:t>
            </a:r>
          </a:p>
          <a:p>
            <a:pPr marL="285750" indent="-285750">
              <a:buFont typeface="Arial" panose="020B0604020202020204" pitchFamily="34" charset="0"/>
              <a:buChar char="•"/>
            </a:pPr>
            <a:r>
              <a:rPr lang="en-US" dirty="0">
                <a:solidFill>
                  <a:schemeClr val="bg1"/>
                </a:solidFill>
              </a:rPr>
              <a:t>While this may cost a theater more up front, the resulting future profits far outweigh the increased initial investment. </a:t>
            </a:r>
          </a:p>
          <a:p>
            <a:pPr marL="285750" indent="-285750">
              <a:buFont typeface="Arial" panose="020B0604020202020204" pitchFamily="34" charset="0"/>
              <a:buChar char="•"/>
            </a:pPr>
            <a:r>
              <a:rPr lang="en-US" dirty="0">
                <a:solidFill>
                  <a:schemeClr val="bg1"/>
                </a:solidFill>
              </a:rPr>
              <a:t>Supported by the data, 8 show previews should be regarded as an industry standard. </a:t>
            </a:r>
          </a:p>
        </p:txBody>
      </p:sp>
    </p:spTree>
    <p:extLst>
      <p:ext uri="{BB962C8B-B14F-4D97-AF65-F5344CB8AC3E}">
        <p14:creationId xmlns:p14="http://schemas.microsoft.com/office/powerpoint/2010/main" val="52755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B94D0822-0082-3D7A-53F4-D0BFC423F875}"/>
              </a:ext>
            </a:extLst>
          </p:cNvPr>
          <p:cNvSpPr>
            <a:spLocks noGrp="1"/>
          </p:cNvSpPr>
          <p:nvPr>
            <p:ph type="title"/>
          </p:nvPr>
        </p:nvSpPr>
        <p:spPr>
          <a:xfrm>
            <a:off x="585285" y="74645"/>
            <a:ext cx="8050852" cy="898135"/>
          </a:xfrm>
        </p:spPr>
        <p:txBody>
          <a:bodyPr vert="horz" lIns="91440" tIns="45720" rIns="91440" bIns="45720" rtlCol="0" anchor="b">
            <a:normAutofit fontScale="90000"/>
          </a:bodyPr>
          <a:lstStyle/>
          <a:p>
            <a:r>
              <a:rPr lang="en-US" sz="6600" kern="1200" dirty="0">
                <a:solidFill>
                  <a:schemeClr val="bg1"/>
                </a:solidFill>
                <a:latin typeface="+mj-lt"/>
                <a:ea typeface="+mj-ea"/>
                <a:cs typeface="+mj-cs"/>
              </a:rPr>
              <a:t>Average Ticket Pricing</a:t>
            </a: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
            <a:extLst>
              <a:ext uri="{FF2B5EF4-FFF2-40B4-BE49-F238E27FC236}">
                <a16:creationId xmlns:a16="http://schemas.microsoft.com/office/drawing/2014/main" id="{D75B10E0-4E2F-6E12-0ECA-F6473A8BAA0F}"/>
              </a:ext>
            </a:extLst>
          </p:cNvPr>
          <p:cNvPicPr>
            <a:picLocks noChangeAspect="1"/>
          </p:cNvPicPr>
          <p:nvPr/>
        </p:nvPicPr>
        <p:blipFill>
          <a:blip r:embed="rId2">
            <a:extLst>
              <a:ext uri="{28A0092B-C50C-407E-A947-70E740481C1C}">
                <a14:useLocalDpi xmlns:a14="http://schemas.microsoft.com/office/drawing/2010/main" val="0"/>
              </a:ext>
            </a:extLst>
          </a:blip>
          <a:srcRect l="4133" t="33001" r="35407" b="19962"/>
          <a:stretch>
            <a:fillRect/>
          </a:stretch>
        </p:blipFill>
        <p:spPr>
          <a:xfrm>
            <a:off x="4345577" y="1776549"/>
            <a:ext cx="7846423" cy="4475936"/>
          </a:xfrm>
          <a:prstGeom prst="rect">
            <a:avLst/>
          </a:prstGeom>
        </p:spPr>
      </p:pic>
      <p:sp>
        <p:nvSpPr>
          <p:cNvPr id="6" name="TextBox 5">
            <a:extLst>
              <a:ext uri="{FF2B5EF4-FFF2-40B4-BE49-F238E27FC236}">
                <a16:creationId xmlns:a16="http://schemas.microsoft.com/office/drawing/2014/main" id="{8E27B044-73F2-ADCE-8A01-07617A88D9B1}"/>
              </a:ext>
            </a:extLst>
          </p:cNvPr>
          <p:cNvSpPr txBox="1"/>
          <p:nvPr/>
        </p:nvSpPr>
        <p:spPr>
          <a:xfrm>
            <a:off x="697598" y="1049287"/>
            <a:ext cx="3535667" cy="507831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While seats near the front of the theater will always be more expensive, this data shows that more affordable ticket pricing makes theater more accessible and fills seats.</a:t>
            </a:r>
          </a:p>
          <a:p>
            <a:pPr marL="285750" indent="-285750">
              <a:buFont typeface="Arial" panose="020B0604020202020204" pitchFamily="34" charset="0"/>
              <a:buChar char="•"/>
            </a:pPr>
            <a:r>
              <a:rPr lang="en-US" dirty="0">
                <a:solidFill>
                  <a:schemeClr val="bg1"/>
                </a:solidFill>
              </a:rPr>
              <a:t>More affordable ticket pricing may not be as attractive to stakeholders in the immediate future, but drawing in greater numbers and selling full capacity theaters will cause growth over time. </a:t>
            </a:r>
          </a:p>
          <a:p>
            <a:pPr marL="285750" indent="-285750">
              <a:buFont typeface="Arial" panose="020B0604020202020204" pitchFamily="34" charset="0"/>
              <a:buChar char="•"/>
            </a:pPr>
            <a:r>
              <a:rPr lang="en-US" dirty="0">
                <a:solidFill>
                  <a:schemeClr val="bg1"/>
                </a:solidFill>
              </a:rPr>
              <a:t>Broadway theaters have a trend to charge higher and higher prices, but does this hurt overall future growth?</a:t>
            </a:r>
          </a:p>
          <a:p>
            <a:pPr marL="742950" lvl="1" indent="-285750">
              <a:buFont typeface="Arial" panose="020B0604020202020204" pitchFamily="34" charset="0"/>
              <a:buChar char="•"/>
            </a:pPr>
            <a:r>
              <a:rPr lang="en-US" dirty="0">
                <a:solidFill>
                  <a:schemeClr val="bg1"/>
                </a:solidFill>
              </a:rPr>
              <a:t>Refer to Dashboard </a:t>
            </a:r>
          </a:p>
        </p:txBody>
      </p:sp>
    </p:spTree>
    <p:extLst>
      <p:ext uri="{BB962C8B-B14F-4D97-AF65-F5344CB8AC3E}">
        <p14:creationId xmlns:p14="http://schemas.microsoft.com/office/powerpoint/2010/main" val="623552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ED3AFF-AFE4-BAA8-046B-0560E91F9F2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2EEF08C-9832-5D80-0298-1A153F6F3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D172F5DA-8394-7C70-FA0C-C33AFFA7EB3D}"/>
              </a:ext>
            </a:extLst>
          </p:cNvPr>
          <p:cNvSpPr>
            <a:spLocks noGrp="1"/>
          </p:cNvSpPr>
          <p:nvPr>
            <p:ph type="title"/>
          </p:nvPr>
        </p:nvSpPr>
        <p:spPr>
          <a:xfrm>
            <a:off x="585285" y="74645"/>
            <a:ext cx="8050852" cy="898135"/>
          </a:xfrm>
        </p:spPr>
        <p:txBody>
          <a:bodyPr vert="horz" lIns="91440" tIns="45720" rIns="91440" bIns="45720" rtlCol="0" anchor="b">
            <a:normAutofit fontScale="90000"/>
          </a:bodyPr>
          <a:lstStyle/>
          <a:p>
            <a:r>
              <a:rPr lang="en-US" sz="6600" kern="1200" dirty="0">
                <a:solidFill>
                  <a:schemeClr val="bg1"/>
                </a:solidFill>
                <a:latin typeface="+mj-lt"/>
                <a:ea typeface="+mj-ea"/>
                <a:cs typeface="+mj-cs"/>
              </a:rPr>
              <a:t>Brand Recognition</a:t>
            </a:r>
          </a:p>
        </p:txBody>
      </p:sp>
      <p:cxnSp>
        <p:nvCxnSpPr>
          <p:cNvPr id="10" name="Straight Connector 9">
            <a:extLst>
              <a:ext uri="{FF2B5EF4-FFF2-40B4-BE49-F238E27FC236}">
                <a16:creationId xmlns:a16="http://schemas.microsoft.com/office/drawing/2014/main" id="{3B42BCA6-E046-9232-40FA-81A4CABDBC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FE3F7FD-0977-2661-751B-78FE897AF4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37C56BB-B250-ECAA-9F77-76E39D6197DE}"/>
              </a:ext>
            </a:extLst>
          </p:cNvPr>
          <p:cNvPicPr>
            <a:picLocks noChangeAspect="1"/>
          </p:cNvPicPr>
          <p:nvPr/>
        </p:nvPicPr>
        <p:blipFill>
          <a:blip r:embed="rId2">
            <a:extLst>
              <a:ext uri="{28A0092B-C50C-407E-A947-70E740481C1C}">
                <a14:useLocalDpi xmlns:a14="http://schemas.microsoft.com/office/drawing/2010/main" val="0"/>
              </a:ext>
            </a:extLst>
          </a:blip>
          <a:srcRect l="7653" t="34709" r="38469" b="37348"/>
          <a:stretch>
            <a:fillRect/>
          </a:stretch>
        </p:blipFill>
        <p:spPr>
          <a:xfrm>
            <a:off x="653143" y="3275048"/>
            <a:ext cx="11538857" cy="2977437"/>
          </a:xfrm>
          <a:prstGeom prst="rect">
            <a:avLst/>
          </a:prstGeom>
        </p:spPr>
      </p:pic>
      <p:sp>
        <p:nvSpPr>
          <p:cNvPr id="9" name="TextBox 8">
            <a:extLst>
              <a:ext uri="{FF2B5EF4-FFF2-40B4-BE49-F238E27FC236}">
                <a16:creationId xmlns:a16="http://schemas.microsoft.com/office/drawing/2014/main" id="{E4A8AB00-72F5-2877-C3D9-C9C63FFD74BF}"/>
              </a:ext>
            </a:extLst>
          </p:cNvPr>
          <p:cNvSpPr txBox="1"/>
          <p:nvPr/>
        </p:nvSpPr>
        <p:spPr>
          <a:xfrm>
            <a:off x="741872" y="972779"/>
            <a:ext cx="7962119"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What gets patrons in the door? Names they know.</a:t>
            </a:r>
          </a:p>
          <a:p>
            <a:pPr marL="742950" lvl="1" indent="-285750">
              <a:buFont typeface="Arial" panose="020B0604020202020204" pitchFamily="34" charset="0"/>
              <a:buChar char="•"/>
            </a:pPr>
            <a:r>
              <a:rPr lang="en-US" dirty="0">
                <a:solidFill>
                  <a:schemeClr val="bg1"/>
                </a:solidFill>
              </a:rPr>
              <a:t>The data shows that a production with a celebrity name attached to it can command ticket prices that far outperform the rest. </a:t>
            </a:r>
          </a:p>
          <a:p>
            <a:pPr marL="1200150" lvl="2" indent="-285750">
              <a:buFont typeface="Arial" panose="020B0604020202020204" pitchFamily="34" charset="0"/>
              <a:buChar char="•"/>
            </a:pPr>
            <a:r>
              <a:rPr lang="en-US" dirty="0">
                <a:solidFill>
                  <a:schemeClr val="bg1"/>
                </a:solidFill>
              </a:rPr>
              <a:t>Othello : Denzel Washington</a:t>
            </a:r>
          </a:p>
          <a:p>
            <a:pPr marL="1200150" lvl="2" indent="-285750">
              <a:buFont typeface="Arial" panose="020B0604020202020204" pitchFamily="34" charset="0"/>
              <a:buChar char="•"/>
            </a:pPr>
            <a:r>
              <a:rPr lang="en-US" dirty="0">
                <a:solidFill>
                  <a:schemeClr val="bg1"/>
                </a:solidFill>
              </a:rPr>
              <a:t>Merrily We Roll Along : Daniel Radcliffe </a:t>
            </a:r>
          </a:p>
          <a:p>
            <a:pPr marL="1200150" lvl="2" indent="-285750">
              <a:buFont typeface="Arial" panose="020B0604020202020204" pitchFamily="34" charset="0"/>
              <a:buChar char="•"/>
            </a:pPr>
            <a:r>
              <a:rPr lang="en-US" dirty="0">
                <a:solidFill>
                  <a:schemeClr val="bg1"/>
                </a:solidFill>
              </a:rPr>
              <a:t>Plaza Suite : Matthew Broderick &amp; Sarah Jessica Parker</a:t>
            </a:r>
          </a:p>
          <a:p>
            <a:pPr marL="742950" lvl="1" indent="-285750">
              <a:buFont typeface="Arial" panose="020B0604020202020204" pitchFamily="34" charset="0"/>
              <a:buChar char="•"/>
            </a:pPr>
            <a:r>
              <a:rPr lang="en-US" dirty="0">
                <a:solidFill>
                  <a:schemeClr val="bg1"/>
                </a:solidFill>
              </a:rPr>
              <a:t>These shows draw huge numbers to the theater industry and provide opportunities to reach new theater subscribers. </a:t>
            </a:r>
          </a:p>
        </p:txBody>
      </p:sp>
    </p:spTree>
    <p:extLst>
      <p:ext uri="{BB962C8B-B14F-4D97-AF65-F5344CB8AC3E}">
        <p14:creationId xmlns:p14="http://schemas.microsoft.com/office/powerpoint/2010/main" val="3720238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1410</TotalTime>
  <Words>918</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Calibri</vt:lpstr>
      <vt:lpstr>office theme</vt:lpstr>
      <vt:lpstr>Broadway Exploratory Data Analysis</vt:lpstr>
      <vt:lpstr>The Problem</vt:lpstr>
      <vt:lpstr>The scope of the problem</vt:lpstr>
      <vt:lpstr>Affect on Highest Grossing Shows</vt:lpstr>
      <vt:lpstr>Zooming In : Affect on Ticket Prices</vt:lpstr>
      <vt:lpstr>Metrics to look at for growth</vt:lpstr>
      <vt:lpstr>Show Preview Data</vt:lpstr>
      <vt:lpstr>Average Ticket Pricing</vt:lpstr>
      <vt:lpstr>Brand Recognition</vt:lpstr>
      <vt:lpstr>Actionable Insights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Brad Putz</dc:creator>
  <cp:lastModifiedBy>Brad Putz</cp:lastModifiedBy>
  <cp:revision>76</cp:revision>
  <dcterms:created xsi:type="dcterms:W3CDTF">2025-06-04T23:02:43Z</dcterms:created>
  <dcterms:modified xsi:type="dcterms:W3CDTF">2025-06-05T23:48:48Z</dcterms:modified>
</cp:coreProperties>
</file>