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9"/>
  </p:notesMasterIdLst>
  <p:handoutMasterIdLst>
    <p:handoutMasterId r:id="rId10"/>
  </p:handoutMasterIdLst>
  <p:sldIdLst>
    <p:sldId id="330" r:id="rId3"/>
    <p:sldId id="361" r:id="rId4"/>
    <p:sldId id="333" r:id="rId5"/>
    <p:sldId id="334" r:id="rId6"/>
    <p:sldId id="335" r:id="rId7"/>
    <p:sldId id="336" r:id="rId8"/>
  </p:sldIdLst>
  <p:sldSz cx="9144000" cy="6858000" type="overhead"/>
  <p:notesSz cx="9282113" cy="699135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FF99"/>
    <a:srgbClr val="FF99CC"/>
    <a:srgbClr val="CCFFFF"/>
    <a:srgbClr val="D0B8FF"/>
    <a:srgbClr val="89FFFF"/>
    <a:srgbClr val="E58955"/>
    <a:srgbClr val="E68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202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741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1050"/>
            <a:ext cx="6808787" cy="314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098925" y="6659563"/>
            <a:ext cx="108426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charset="0"/>
              </a:rPr>
              <a:t>Page </a:t>
            </a:r>
            <a:fld id="{890BD9EC-0296-9748-BC22-CB8850F7AD7A}" type="slidenum">
              <a:rPr lang="en-US" sz="1200" b="0">
                <a:latin typeface="Century Gothic" charset="0"/>
              </a:rPr>
              <a:pPr defTabSz="8810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8638"/>
            <a:ext cx="3484562" cy="2613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8515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08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8775" y="528638"/>
            <a:ext cx="3484563" cy="2613025"/>
          </a:xfrm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8775" y="528638"/>
            <a:ext cx="3484563" cy="2613025"/>
          </a:xfrm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en-US">
                <a:latin typeface="Helvetica" charset="0"/>
                <a:ea typeface="ＭＳ Ｐゴシック" charset="0"/>
              </a:rPr>
              <a:t>Most digital circuits today are based on CMOS (Complementary Metal Oxide Semiconductor) technology.</a:t>
            </a:r>
          </a:p>
          <a:p>
            <a:pPr marL="0" lvl="2"/>
            <a:r>
              <a:rPr lang="en-US">
                <a:latin typeface="Century Gothic" charset="0"/>
                <a:ea typeface="ＭＳ Ｐゴシック" charset="0"/>
              </a:rPr>
              <a:t>CMOS t</a:t>
            </a:r>
            <a:r>
              <a:rPr lang="en-US" sz="2000">
                <a:latin typeface="Helvetica" charset="0"/>
                <a:ea typeface="ＭＳ Ｐゴシック" charset="0"/>
              </a:rPr>
              <a:t>ypically combines together NMOS and PMOS transistors to form digital logic and arithmetic circuits</a:t>
            </a:r>
            <a:endParaRPr lang="en-US">
              <a:latin typeface="Helvetica" charset="0"/>
              <a:ea typeface="ＭＳ Ｐゴシック" charset="0"/>
            </a:endParaRPr>
          </a:p>
          <a:p>
            <a:endParaRPr lang="en-US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8775" y="528638"/>
            <a:ext cx="3484563" cy="2613025"/>
          </a:xfrm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entury Gothic" charset="0"/>
                <a:ea typeface="ＭＳ Ｐゴシック" charset="0"/>
                <a:cs typeface="ＭＳ Ｐゴシック" charset="0"/>
              </a:rPr>
              <a:t>Now we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re representing variables as TRUE/FALSE Booleans *and* performing *logical* operations on them.  In the next subsections, we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ll consider representing variables as integers, and performing *arithmetic* operations on them.  Note the above tables are called 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truth tables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.</a:t>
            </a:r>
            <a:endParaRPr lang="en-US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8775" y="528638"/>
            <a:ext cx="3484563" cy="2613025"/>
          </a:xfrm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entury Gothic" charset="0"/>
                <a:ea typeface="ＭＳ Ｐゴシック" charset="0"/>
                <a:cs typeface="ＭＳ Ｐゴシック" charset="0"/>
              </a:rPr>
              <a:t>Now we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re representing variables as TRUE/FALSE Booleans *and* performing *logical* operations on them.  In the next subsections, we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ll consider representing variables as integers, and performing *arithmetic* operations on them.  Note the above tables are called 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truth tables</a:t>
            </a:r>
            <a:r>
              <a:rPr lang="ja-JP" altLang="en-US">
                <a:latin typeface="Century Gothic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entury Gothic" charset="0"/>
                <a:ea typeface="ＭＳ Ｐゴシック" charset="0"/>
                <a:cs typeface="ＭＳ Ｐゴシック" charset="0"/>
              </a:rPr>
              <a:t>.</a:t>
            </a:r>
            <a:endParaRPr lang="en-US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06032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54411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8738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9365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4694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11429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2615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47524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2520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9557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04116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47743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42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59913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chemeClr val="hlink"/>
                </a:solidFill>
              </a:rPr>
              <a:t>– </a:t>
            </a:r>
            <a:fld id="{BBA1176F-359C-CE4C-839C-5649A7281F19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285038" y="6391275"/>
            <a:ext cx="16732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5" tIns="45715" rIns="45715" bIns="45715" anchor="ctr">
            <a:spAutoFit/>
          </a:bodyPr>
          <a:lstStyle/>
          <a:p>
            <a:r>
              <a:rPr lang="en-US" sz="1400" b="0">
                <a:solidFill>
                  <a:schemeClr val="hlink"/>
                </a:solidFill>
              </a:rPr>
              <a:t>Adapted From CMU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08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pitchFamily="-112" charset="-128"/>
          <a:cs typeface="ＭＳ Ｐゴシック" pitchFamily="-112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08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660033"/>
                </a:solidFill>
              </a:rPr>
              <a:t>– </a:t>
            </a:r>
            <a:fld id="{981303FD-F41A-8D46-9385-0EF958CD9213}" type="slidenum">
              <a:rPr lang="en-US" sz="1400" b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>
                <a:solidFill>
                  <a:srgbClr val="660033"/>
                </a:solidFill>
              </a:rPr>
              <a:t> –</a:t>
            </a:r>
            <a:endParaRPr lang="en-US" sz="1400" b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6pPr>
      <a:lvl7pPr marL="9144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7pPr>
      <a:lvl8pPr marL="13716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8pPr>
      <a:lvl9pPr marL="18288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-112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b="1">
          <a:solidFill>
            <a:schemeClr val="folHlink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-112" charset="0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219200"/>
            <a:ext cx="6057900" cy="1081088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/>
              <a:t>Chapter 2: Bits and Bytes</a:t>
            </a:r>
            <a:br>
              <a:rPr lang="en-US"/>
            </a:b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885950" y="2862263"/>
            <a:ext cx="6496050" cy="2568575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pitchFamily="-112" charset="2"/>
              <a:buNone/>
              <a:defRPr/>
            </a:pPr>
            <a:r>
              <a:rPr lang="en-US" sz="2800" dirty="0"/>
              <a:t>Topics</a:t>
            </a:r>
          </a:p>
          <a:p>
            <a:pPr lvl="1" eaLnBrk="1" hangingPunct="1">
              <a:lnSpc>
                <a:spcPct val="90000"/>
              </a:lnSpc>
              <a:buFont typeface="Wingdings" pitchFamily="-112" charset="2"/>
              <a:buChar char="n"/>
              <a:defRPr/>
            </a:pPr>
            <a:r>
              <a:rPr lang="en-US" sz="2400" dirty="0"/>
              <a:t>Why bits?</a:t>
            </a:r>
          </a:p>
          <a:p>
            <a:pPr lvl="1" eaLnBrk="1" hangingPunct="1">
              <a:lnSpc>
                <a:spcPct val="90000"/>
              </a:lnSpc>
              <a:buFont typeface="Wingdings" pitchFamily="-112" charset="2"/>
              <a:buChar char="n"/>
              <a:defRPr/>
            </a:pPr>
            <a:r>
              <a:rPr lang="en-US" sz="2400" dirty="0"/>
              <a:t>Binary Logic</a:t>
            </a:r>
          </a:p>
          <a:p>
            <a:pPr lvl="1" eaLnBrk="1" hangingPunct="1">
              <a:lnSpc>
                <a:spcPct val="90000"/>
              </a:lnSpc>
              <a:buFont typeface="Wingdings" pitchFamily="-112" charset="2"/>
              <a:buChar char="n"/>
              <a:defRPr/>
            </a:pPr>
            <a:r>
              <a:rPr lang="en-US" sz="2400" dirty="0"/>
              <a:t>Representing information as bits</a:t>
            </a:r>
          </a:p>
          <a:p>
            <a:pPr lvl="2" eaLnBrk="1" hangingPunct="1">
              <a:lnSpc>
                <a:spcPct val="97000"/>
              </a:lnSpc>
              <a:buFont typeface="Wingdings" pitchFamily="-112" charset="2"/>
              <a:buChar char="l"/>
              <a:defRPr/>
            </a:pPr>
            <a:r>
              <a:rPr lang="en-US" sz="2000" dirty="0"/>
              <a:t>Binary/Hexadecimal</a:t>
            </a:r>
          </a:p>
          <a:p>
            <a:pPr lvl="2" eaLnBrk="1" hangingPunct="1">
              <a:lnSpc>
                <a:spcPct val="97000"/>
              </a:lnSpc>
              <a:buFont typeface="Wingdings" pitchFamily="-112" charset="2"/>
              <a:buChar char="l"/>
              <a:defRPr/>
            </a:pPr>
            <a:r>
              <a:rPr lang="en-US" sz="2000" dirty="0"/>
              <a:t>Byte representations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dirty="0" err="1"/>
              <a:t>ints</a:t>
            </a:r>
            <a:r>
              <a:rPr lang="en-US" dirty="0"/>
              <a:t>, floats, double precision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19812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Recap: Systems In a Nutshell</a:t>
            </a:r>
          </a:p>
        </p:txBody>
      </p:sp>
      <p:sp>
        <p:nvSpPr>
          <p:cNvPr id="38915" name="Vertical Scroll 3"/>
          <p:cNvSpPr>
            <a:spLocks noChangeArrowheads="1"/>
          </p:cNvSpPr>
          <p:nvPr/>
        </p:nvSpPr>
        <p:spPr bwMode="auto">
          <a:xfrm>
            <a:off x="762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304800" y="1981200"/>
            <a:ext cx="10826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Source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38917" name="Straight Connector 5"/>
          <p:cNvCxnSpPr>
            <a:cxnSpLocks noChangeShapeType="1"/>
          </p:cNvCxnSpPr>
          <p:nvPr/>
        </p:nvCxnSpPr>
        <p:spPr bwMode="auto">
          <a:xfrm>
            <a:off x="457200" y="13716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18" name="Straight Connector 6"/>
          <p:cNvCxnSpPr>
            <a:cxnSpLocks noChangeShapeType="1"/>
          </p:cNvCxnSpPr>
          <p:nvPr/>
        </p:nvCxnSpPr>
        <p:spPr bwMode="auto">
          <a:xfrm>
            <a:off x="457200" y="15240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19" name="Straight Connector 7"/>
          <p:cNvCxnSpPr>
            <a:cxnSpLocks noChangeShapeType="1"/>
          </p:cNvCxnSpPr>
          <p:nvPr/>
        </p:nvCxnSpPr>
        <p:spPr bwMode="auto">
          <a:xfrm>
            <a:off x="457200" y="16764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0" name="Straight Connector 8"/>
          <p:cNvCxnSpPr>
            <a:cxnSpLocks noChangeShapeType="1"/>
          </p:cNvCxnSpPr>
          <p:nvPr/>
        </p:nvCxnSpPr>
        <p:spPr bwMode="auto">
          <a:xfrm>
            <a:off x="457200" y="1828800"/>
            <a:ext cx="762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1" name="Straight Connector 9"/>
          <p:cNvCxnSpPr>
            <a:cxnSpLocks noChangeShapeType="1"/>
          </p:cNvCxnSpPr>
          <p:nvPr/>
        </p:nvCxnSpPr>
        <p:spPr bwMode="auto">
          <a:xfrm>
            <a:off x="4572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2" name="Straight Connector 10"/>
          <p:cNvCxnSpPr>
            <a:cxnSpLocks noChangeShapeType="1"/>
          </p:cNvCxnSpPr>
          <p:nvPr/>
        </p:nvCxnSpPr>
        <p:spPr bwMode="auto">
          <a:xfrm>
            <a:off x="4572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3" name="Straight Connector 11"/>
          <p:cNvCxnSpPr>
            <a:cxnSpLocks noChangeShapeType="1"/>
          </p:cNvCxnSpPr>
          <p:nvPr/>
        </p:nvCxnSpPr>
        <p:spPr bwMode="auto">
          <a:xfrm>
            <a:off x="4572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4" name="Straight Connector 12"/>
          <p:cNvCxnSpPr>
            <a:cxnSpLocks noChangeShapeType="1"/>
          </p:cNvCxnSpPr>
          <p:nvPr/>
        </p:nvCxnSpPr>
        <p:spPr bwMode="auto">
          <a:xfrm>
            <a:off x="4572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5" name="Right Arrow 13"/>
          <p:cNvSpPr>
            <a:spLocks noChangeArrowheads="1"/>
          </p:cNvSpPr>
          <p:nvPr/>
        </p:nvSpPr>
        <p:spPr bwMode="auto">
          <a:xfrm>
            <a:off x="15240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26" name="Rounded Rectangle 14"/>
          <p:cNvSpPr>
            <a:spLocks noChangeArrowheads="1"/>
          </p:cNvSpPr>
          <p:nvPr/>
        </p:nvSpPr>
        <p:spPr bwMode="auto">
          <a:xfrm>
            <a:off x="24384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27" name="Right Arrow 16"/>
          <p:cNvSpPr>
            <a:spLocks noChangeArrowheads="1"/>
          </p:cNvSpPr>
          <p:nvPr/>
        </p:nvSpPr>
        <p:spPr bwMode="auto">
          <a:xfrm>
            <a:off x="37338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28" name="Vertical Scroll 17"/>
          <p:cNvSpPr>
            <a:spLocks noChangeArrowheads="1"/>
          </p:cNvSpPr>
          <p:nvPr/>
        </p:nvSpPr>
        <p:spPr bwMode="auto">
          <a:xfrm>
            <a:off x="4419600" y="9906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29" name="TextBox 18"/>
          <p:cNvSpPr txBox="1">
            <a:spLocks noChangeArrowheads="1"/>
          </p:cNvSpPr>
          <p:nvPr/>
        </p:nvSpPr>
        <p:spPr bwMode="auto">
          <a:xfrm>
            <a:off x="4545013" y="1981200"/>
            <a:ext cx="128746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Assembly</a:t>
            </a:r>
          </a:p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cxnSp>
        <p:nvCxnSpPr>
          <p:cNvPr id="38930" name="Straight Connector 23"/>
          <p:cNvCxnSpPr>
            <a:cxnSpLocks noChangeShapeType="1"/>
          </p:cNvCxnSpPr>
          <p:nvPr/>
        </p:nvCxnSpPr>
        <p:spPr bwMode="auto">
          <a:xfrm>
            <a:off x="4800600" y="28940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1" name="Straight Connector 24"/>
          <p:cNvCxnSpPr>
            <a:cxnSpLocks noChangeShapeType="1"/>
          </p:cNvCxnSpPr>
          <p:nvPr/>
        </p:nvCxnSpPr>
        <p:spPr bwMode="auto">
          <a:xfrm>
            <a:off x="4800600" y="30464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2" name="Straight Connector 25"/>
          <p:cNvCxnSpPr>
            <a:cxnSpLocks noChangeShapeType="1"/>
          </p:cNvCxnSpPr>
          <p:nvPr/>
        </p:nvCxnSpPr>
        <p:spPr bwMode="auto">
          <a:xfrm>
            <a:off x="4800600" y="31988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3" name="Straight Connector 26"/>
          <p:cNvCxnSpPr>
            <a:cxnSpLocks noChangeShapeType="1"/>
          </p:cNvCxnSpPr>
          <p:nvPr/>
        </p:nvCxnSpPr>
        <p:spPr bwMode="auto">
          <a:xfrm>
            <a:off x="4800600" y="3351213"/>
            <a:ext cx="762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34" name="Right Arrow 27"/>
          <p:cNvSpPr>
            <a:spLocks noChangeArrowheads="1"/>
          </p:cNvSpPr>
          <p:nvPr/>
        </p:nvSpPr>
        <p:spPr bwMode="auto">
          <a:xfrm>
            <a:off x="5867400" y="2057400"/>
            <a:ext cx="838200" cy="609600"/>
          </a:xfrm>
          <a:prstGeom prst="rightArrow">
            <a:avLst>
              <a:gd name="adj1" fmla="val 50000"/>
              <a:gd name="adj2" fmla="val 50003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35" name="Rounded Rectangle 28"/>
          <p:cNvSpPr>
            <a:spLocks noChangeArrowheads="1"/>
          </p:cNvSpPr>
          <p:nvPr/>
        </p:nvSpPr>
        <p:spPr bwMode="auto">
          <a:xfrm>
            <a:off x="6781800" y="1752600"/>
            <a:ext cx="1219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36" name="Down Arrow 31"/>
          <p:cNvSpPr>
            <a:spLocks noChangeArrowheads="1"/>
          </p:cNvSpPr>
          <p:nvPr/>
        </p:nvSpPr>
        <p:spPr bwMode="auto">
          <a:xfrm>
            <a:off x="7086600" y="3048000"/>
            <a:ext cx="609600" cy="7620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37" name="Vertical Scroll 32"/>
          <p:cNvSpPr>
            <a:spLocks noChangeArrowheads="1"/>
          </p:cNvSpPr>
          <p:nvPr/>
        </p:nvSpPr>
        <p:spPr bwMode="auto">
          <a:xfrm>
            <a:off x="6629400" y="3962400"/>
            <a:ext cx="1600200" cy="27432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38" name="TextBox 33"/>
          <p:cNvSpPr txBox="1">
            <a:spLocks noChangeArrowheads="1"/>
          </p:cNvSpPr>
          <p:nvPr/>
        </p:nvSpPr>
        <p:spPr bwMode="auto">
          <a:xfrm>
            <a:off x="6858000" y="4876800"/>
            <a:ext cx="10826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Lines of</a:t>
            </a:r>
          </a:p>
          <a:p>
            <a:r>
              <a:rPr lang="en-US" sz="1800">
                <a:solidFill>
                  <a:srgbClr val="000066"/>
                </a:solidFill>
              </a:rPr>
              <a:t>Binary</a:t>
            </a:r>
          </a:p>
          <a:p>
            <a:r>
              <a:rPr lang="en-US" sz="1800">
                <a:solidFill>
                  <a:srgbClr val="000066"/>
                </a:solidFill>
              </a:rPr>
              <a:t>code &amp; </a:t>
            </a:r>
          </a:p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38939" name="TextBox 42"/>
          <p:cNvSpPr txBox="1">
            <a:spLocks noChangeArrowheads="1"/>
          </p:cNvSpPr>
          <p:nvPr/>
        </p:nvSpPr>
        <p:spPr bwMode="auto">
          <a:xfrm>
            <a:off x="6781800" y="41497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sp>
        <p:nvSpPr>
          <p:cNvPr id="38940" name="TextBox 43"/>
          <p:cNvSpPr txBox="1">
            <a:spLocks noChangeArrowheads="1"/>
          </p:cNvSpPr>
          <p:nvPr/>
        </p:nvSpPr>
        <p:spPr bwMode="auto">
          <a:xfrm>
            <a:off x="6781800" y="4378325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00001010</a:t>
            </a:r>
          </a:p>
        </p:txBody>
      </p:sp>
      <p:sp>
        <p:nvSpPr>
          <p:cNvPr id="38941" name="TextBox 44"/>
          <p:cNvSpPr txBox="1">
            <a:spLocks noChangeArrowheads="1"/>
          </p:cNvSpPr>
          <p:nvPr/>
        </p:nvSpPr>
        <p:spPr bwMode="auto">
          <a:xfrm>
            <a:off x="6794500" y="46069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01010111</a:t>
            </a:r>
          </a:p>
        </p:txBody>
      </p:sp>
      <p:sp>
        <p:nvSpPr>
          <p:cNvPr id="38942" name="TextBox 45"/>
          <p:cNvSpPr txBox="1">
            <a:spLocks noChangeArrowheads="1"/>
          </p:cNvSpPr>
          <p:nvPr/>
        </p:nvSpPr>
        <p:spPr bwMode="auto">
          <a:xfrm>
            <a:off x="4267200" y="5018088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38943" name="TextBox 46"/>
          <p:cNvSpPr txBox="1">
            <a:spLocks noChangeArrowheads="1"/>
          </p:cNvSpPr>
          <p:nvPr/>
        </p:nvSpPr>
        <p:spPr bwMode="auto">
          <a:xfrm>
            <a:off x="6807200" y="5902325"/>
            <a:ext cx="11604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11101110</a:t>
            </a:r>
          </a:p>
        </p:txBody>
      </p:sp>
      <p:sp>
        <p:nvSpPr>
          <p:cNvPr id="38944" name="TextBox 47"/>
          <p:cNvSpPr txBox="1">
            <a:spLocks noChangeArrowheads="1"/>
          </p:cNvSpPr>
          <p:nvPr/>
        </p:nvSpPr>
        <p:spPr bwMode="auto">
          <a:xfrm>
            <a:off x="6800850" y="6130925"/>
            <a:ext cx="11731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00111011</a:t>
            </a:r>
          </a:p>
        </p:txBody>
      </p:sp>
      <p:sp>
        <p:nvSpPr>
          <p:cNvPr id="38945" name="TextBox 48"/>
          <p:cNvSpPr txBox="1">
            <a:spLocks noChangeArrowheads="1"/>
          </p:cNvSpPr>
          <p:nvPr/>
        </p:nvSpPr>
        <p:spPr bwMode="auto">
          <a:xfrm>
            <a:off x="6794500" y="6359525"/>
            <a:ext cx="1185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10000111</a:t>
            </a:r>
          </a:p>
        </p:txBody>
      </p:sp>
      <p:sp>
        <p:nvSpPr>
          <p:cNvPr id="38946" name="Left Arrow 50"/>
          <p:cNvSpPr>
            <a:spLocks noChangeArrowheads="1"/>
          </p:cNvSpPr>
          <p:nvPr/>
        </p:nvSpPr>
        <p:spPr bwMode="auto">
          <a:xfrm>
            <a:off x="5867400" y="5257800"/>
            <a:ext cx="838200" cy="533400"/>
          </a:xfrm>
          <a:prstGeom prst="leftArrow">
            <a:avLst>
              <a:gd name="adj1" fmla="val 50000"/>
              <a:gd name="adj2" fmla="val 50002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47" name="Curved Right Arrow 51"/>
          <p:cNvSpPr>
            <a:spLocks noChangeArrowheads="1"/>
          </p:cNvSpPr>
          <p:nvPr/>
        </p:nvSpPr>
        <p:spPr bwMode="auto">
          <a:xfrm>
            <a:off x="2286000" y="5105400"/>
            <a:ext cx="1600200" cy="990600"/>
          </a:xfrm>
          <a:prstGeom prst="curvedRightArrow">
            <a:avLst>
              <a:gd name="adj1" fmla="val 25000"/>
              <a:gd name="adj2" fmla="val 50000"/>
              <a:gd name="adj3" fmla="val 25001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48" name="TextBox 52"/>
          <p:cNvSpPr txBox="1">
            <a:spLocks noChangeArrowheads="1"/>
          </p:cNvSpPr>
          <p:nvPr/>
        </p:nvSpPr>
        <p:spPr bwMode="auto">
          <a:xfrm>
            <a:off x="2438400" y="4724400"/>
            <a:ext cx="1211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10101010</a:t>
            </a:r>
          </a:p>
        </p:txBody>
      </p:sp>
      <p:pic>
        <p:nvPicPr>
          <p:cNvPr id="38949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18288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50" name="TextBox 54"/>
          <p:cNvSpPr txBox="1">
            <a:spLocks noChangeArrowheads="1"/>
          </p:cNvSpPr>
          <p:nvPr/>
        </p:nvSpPr>
        <p:spPr bwMode="auto">
          <a:xfrm>
            <a:off x="4724400" y="11779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add a,b</a:t>
            </a:r>
          </a:p>
        </p:txBody>
      </p:sp>
      <p:sp>
        <p:nvSpPr>
          <p:cNvPr id="38951" name="TextBox 55"/>
          <p:cNvSpPr txBox="1">
            <a:spLocks noChangeArrowheads="1"/>
          </p:cNvSpPr>
          <p:nvPr/>
        </p:nvSpPr>
        <p:spPr bwMode="auto">
          <a:xfrm>
            <a:off x="4724400" y="1406525"/>
            <a:ext cx="9921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sub a,b</a:t>
            </a:r>
          </a:p>
        </p:txBody>
      </p:sp>
      <p:sp>
        <p:nvSpPr>
          <p:cNvPr id="38952" name="TextBox 56"/>
          <p:cNvSpPr txBox="1">
            <a:spLocks noChangeArrowheads="1"/>
          </p:cNvSpPr>
          <p:nvPr/>
        </p:nvSpPr>
        <p:spPr bwMode="auto">
          <a:xfrm>
            <a:off x="4614863" y="1635125"/>
            <a:ext cx="1211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move a…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539038" y="3581400"/>
            <a:ext cx="16049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Chapter 2</a:t>
            </a:r>
          </a:p>
        </p:txBody>
      </p:sp>
      <p:sp>
        <p:nvSpPr>
          <p:cNvPr id="38954" name="TextBox 15"/>
          <p:cNvSpPr txBox="1">
            <a:spLocks noChangeArrowheads="1"/>
          </p:cNvSpPr>
          <p:nvPr/>
        </p:nvSpPr>
        <p:spPr bwMode="auto">
          <a:xfrm>
            <a:off x="2136775" y="1917700"/>
            <a:ext cx="174942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Pre-processor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Compiler</a:t>
            </a:r>
          </a:p>
        </p:txBody>
      </p:sp>
      <p:sp>
        <p:nvSpPr>
          <p:cNvPr id="38955" name="TextBox 29"/>
          <p:cNvSpPr txBox="1">
            <a:spLocks noChangeArrowheads="1"/>
          </p:cNvSpPr>
          <p:nvPr/>
        </p:nvSpPr>
        <p:spPr bwMode="auto">
          <a:xfrm>
            <a:off x="6705600" y="1955800"/>
            <a:ext cx="13652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Assembler</a:t>
            </a:r>
          </a:p>
          <a:p>
            <a:r>
              <a:rPr lang="en-US" sz="1800">
                <a:solidFill>
                  <a:srgbClr val="000066"/>
                </a:solidFill>
              </a:rPr>
              <a:t>&amp;</a:t>
            </a:r>
          </a:p>
          <a:p>
            <a:r>
              <a:rPr lang="en-US" sz="1800">
                <a:solidFill>
                  <a:srgbClr val="000066"/>
                </a:solidFill>
              </a:rPr>
              <a:t>Linker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Helvetica" charset="0"/>
              </a:rPr>
              <a:t>Decimal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Decimal representation (Base 10) is what we humans naturally gravitate to, given 10 digits (fingers)!</a:t>
            </a:r>
          </a:p>
          <a:p>
            <a:pPr lvl="1" eaLnBrk="1" hangingPunct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sz="2800" dirty="0">
                <a:latin typeface="Helvetica" charset="0"/>
                <a:ea typeface="ＭＳ Ｐゴシック" charset="0"/>
              </a:rPr>
              <a:t>7126 base 10 = 7126</a:t>
            </a:r>
            <a:r>
              <a:rPr lang="en-US" sz="2800" baseline="-25000" dirty="0">
                <a:latin typeface="Helvetica" charset="0"/>
                <a:ea typeface="ＭＳ Ｐゴシック" charset="0"/>
              </a:rPr>
              <a:t>10</a:t>
            </a:r>
            <a:r>
              <a:rPr lang="en-US" sz="2800" dirty="0">
                <a:latin typeface="Helvetica" charset="0"/>
                <a:ea typeface="ＭＳ Ｐゴシック" charset="0"/>
              </a:rPr>
              <a:t> </a:t>
            </a:r>
          </a:p>
          <a:p>
            <a:pPr marL="498475" lvl="1" indent="0" eaLnBrk="1" hangingPunct="1">
              <a:buFont typeface="Wingdings" charset="0"/>
              <a:buNone/>
              <a:defRPr/>
            </a:pPr>
            <a:r>
              <a:rPr lang="en-US" sz="2800" dirty="0">
                <a:latin typeface="Helvetica" charset="0"/>
                <a:ea typeface="ＭＳ Ｐゴシック" charset="0"/>
              </a:rPr>
              <a:t>                          = 7000 +   100   +    20   +      6</a:t>
            </a:r>
          </a:p>
          <a:p>
            <a:pPr marL="498475" lvl="1" indent="0" eaLnBrk="1" hangingPunct="1">
              <a:buFont typeface="Wingdings" charset="0"/>
              <a:buNone/>
              <a:defRPr/>
            </a:pPr>
            <a:r>
              <a:rPr lang="en-US" sz="2800" dirty="0">
                <a:latin typeface="Helvetica" charset="0"/>
                <a:ea typeface="ＭＳ Ｐゴシック" charset="0"/>
              </a:rPr>
              <a:t>                          = 7*10</a:t>
            </a:r>
            <a:r>
              <a:rPr lang="en-US" sz="2800" baseline="30000" dirty="0">
                <a:latin typeface="Helvetica" charset="0"/>
                <a:ea typeface="ＭＳ Ｐゴシック" charset="0"/>
              </a:rPr>
              <a:t>3</a:t>
            </a:r>
            <a:r>
              <a:rPr lang="en-US" sz="2800" dirty="0">
                <a:latin typeface="Helvetica" charset="0"/>
                <a:ea typeface="ＭＳ Ｐゴシック" charset="0"/>
              </a:rPr>
              <a:t> + 1*10</a:t>
            </a:r>
            <a:r>
              <a:rPr lang="en-US" sz="2800" baseline="30000" dirty="0">
                <a:latin typeface="Helvetica" charset="0"/>
                <a:ea typeface="ＭＳ Ｐゴシック" charset="0"/>
              </a:rPr>
              <a:t>2</a:t>
            </a:r>
            <a:r>
              <a:rPr lang="en-US" sz="2800" dirty="0">
                <a:latin typeface="Helvetica" charset="0"/>
                <a:ea typeface="ＭＳ Ｐゴシック" charset="0"/>
              </a:rPr>
              <a:t> + 2*10</a:t>
            </a:r>
            <a:r>
              <a:rPr lang="en-US" sz="2800" baseline="30000" dirty="0">
                <a:latin typeface="Helvetica" charset="0"/>
                <a:ea typeface="ＭＳ Ｐゴシック" charset="0"/>
              </a:rPr>
              <a:t>1</a:t>
            </a:r>
            <a:r>
              <a:rPr lang="en-US" sz="2800" dirty="0">
                <a:latin typeface="Helvetica" charset="0"/>
                <a:ea typeface="ＭＳ Ｐゴシック" charset="0"/>
              </a:rPr>
              <a:t> + 6*10</a:t>
            </a:r>
            <a:r>
              <a:rPr lang="en-US" sz="2800" baseline="30000" dirty="0">
                <a:latin typeface="Helvetica" charset="0"/>
                <a:ea typeface="ＭＳ Ｐゴシック" charset="0"/>
              </a:rPr>
              <a:t>0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By convention, we write the most significant digit on the left, followed by the second most significant digit, then the 3</a:t>
            </a:r>
            <a:r>
              <a:rPr lang="en-US" baseline="30000" dirty="0">
                <a:latin typeface="Helvetica" charset="0"/>
                <a:ea typeface="ＭＳ Ｐゴシック" charset="0"/>
              </a:rPr>
              <a:t>rd</a:t>
            </a:r>
            <a:r>
              <a:rPr lang="en-US" dirty="0">
                <a:latin typeface="Helvetica" charset="0"/>
                <a:ea typeface="ＭＳ Ｐゴシック" charset="0"/>
              </a:rPr>
              <a:t> most significant digit, etc., until we reach the least significant digit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Binary Representation – Why Bits?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8307387" cy="30464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0 1 0 1</a:t>
            </a:r>
            <a:r>
              <a:rPr lang="en-US" baseline="-25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= 0*2</a:t>
            </a:r>
            <a:r>
              <a:rPr lang="en-US" baseline="30000" dirty="0">
                <a:latin typeface="Helvetica" charset="0"/>
              </a:rPr>
              <a:t>3</a:t>
            </a:r>
            <a:r>
              <a:rPr lang="en-US" dirty="0">
                <a:latin typeface="Helvetica" charset="0"/>
              </a:rPr>
              <a:t> + 1*2</a:t>
            </a:r>
            <a:r>
              <a:rPr lang="en-US" baseline="30000" dirty="0">
                <a:latin typeface="Helvetica" charset="0"/>
              </a:rPr>
              <a:t>2</a:t>
            </a:r>
            <a:r>
              <a:rPr lang="en-US" dirty="0">
                <a:latin typeface="Helvetica" charset="0"/>
              </a:rPr>
              <a:t>  + 0*2</a:t>
            </a:r>
            <a:r>
              <a:rPr lang="en-US" baseline="30000" dirty="0">
                <a:latin typeface="Helvetica" charset="0"/>
              </a:rPr>
              <a:t>1</a:t>
            </a:r>
            <a:r>
              <a:rPr lang="en-US" dirty="0">
                <a:latin typeface="Helvetica" charset="0"/>
              </a:rPr>
              <a:t>  + 1*2</a:t>
            </a:r>
            <a:r>
              <a:rPr lang="en-US" baseline="30000" dirty="0">
                <a:latin typeface="Helvetica" charset="0"/>
              </a:rPr>
              <a:t>0</a:t>
            </a:r>
            <a:r>
              <a:rPr lang="en-US" dirty="0">
                <a:latin typeface="Helvetica" charset="0"/>
              </a:rPr>
              <a:t> 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charset="0"/>
              </a:rPr>
              <a:t>	      =    0   +    4    +    0    +    1    =   5</a:t>
            </a:r>
            <a:r>
              <a:rPr lang="en-US" baseline="-25000" dirty="0">
                <a:latin typeface="Helvetica" charset="0"/>
              </a:rPr>
              <a:t>10</a:t>
            </a:r>
          </a:p>
          <a:p>
            <a:pPr eaLnBrk="1" hangingPunct="1">
              <a:defRPr/>
            </a:pPr>
            <a:r>
              <a:rPr lang="en-US" dirty="0">
                <a:latin typeface="Helvetica" charset="0"/>
              </a:rPr>
              <a:t>Each binary digit is called a ‘bit’</a:t>
            </a:r>
          </a:p>
          <a:p>
            <a:pPr eaLnBrk="1" hangingPunct="1">
              <a:defRPr/>
            </a:pPr>
            <a:r>
              <a:rPr lang="en-US" dirty="0">
                <a:latin typeface="Helvetica" charset="0"/>
              </a:rPr>
              <a:t>Base 2 or Binary is easier to represent via electronic circuits than Base 10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Digital transistor circuits can easily represent a ‘0’ and a ‘1’</a:t>
            </a:r>
          </a:p>
          <a:p>
            <a:pPr lvl="2" eaLnBrk="1" hangingPunct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A ‘1’ = +5 volts, a ‘0’ = 0 volts, so only 2 voltage levels</a:t>
            </a:r>
          </a:p>
          <a:p>
            <a:pPr lvl="2" eaLnBrk="1" hangingPunct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Don’t have to implement 10 different voltage levels as in base 10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Easy to implement Base 2 arithmetic</a:t>
            </a:r>
          </a:p>
          <a:p>
            <a:pPr lvl="2" eaLnBrk="1" hangingPunct="1"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much of Base 10 arithmetic using Base 2 arithmetic (integers are exact, but floats are approximations)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Easy to implement digital logic (AND, OR, etc.) with binary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Digital Logic via Boolean Algebra</a:t>
            </a:r>
          </a:p>
        </p:txBody>
      </p:sp>
      <p:sp>
        <p:nvSpPr>
          <p:cNvPr id="21534" name="Rectangle 30"/>
          <p:cNvSpPr>
            <a:spLocks noGrp="1" noChangeArrowheads="1"/>
          </p:cNvSpPr>
          <p:nvPr>
            <p:ph idx="1"/>
          </p:nvPr>
        </p:nvSpPr>
        <p:spPr>
          <a:xfrm>
            <a:off x="417513" y="990600"/>
            <a:ext cx="8307387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Developed by George Boole in 19th Century</a:t>
            </a:r>
          </a:p>
          <a:p>
            <a:pPr lvl="1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Algebraic representation of logic</a:t>
            </a:r>
          </a:p>
          <a:p>
            <a:pPr lvl="2" eaLnBrk="1" hangingPunct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Encode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" charset="0"/>
                <a:ea typeface="ＭＳ Ｐゴシック" charset="0"/>
              </a:rPr>
              <a:t>True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</a:rPr>
              <a:t> as 1 and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altLang="ja-JP" dirty="0">
                <a:latin typeface="Helvetica" charset="0"/>
                <a:ea typeface="ＭＳ Ｐゴシック" charset="0"/>
              </a:rPr>
              <a:t>False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</a:rPr>
              <a:t> as 0</a:t>
            </a:r>
          </a:p>
          <a:p>
            <a:pPr eaLnBrk="1" hangingPunct="1">
              <a:defRPr/>
            </a:pPr>
            <a:endParaRPr lang="en-US" dirty="0">
              <a:latin typeface="Helvetica" charset="0"/>
            </a:endParaRPr>
          </a:p>
        </p:txBody>
      </p:sp>
      <p:grpSp>
        <p:nvGrpSpPr>
          <p:cNvPr id="44035" name="Group 31"/>
          <p:cNvGrpSpPr>
            <a:grpSpLocks/>
          </p:cNvGrpSpPr>
          <p:nvPr/>
        </p:nvGrpSpPr>
        <p:grpSpPr bwMode="auto">
          <a:xfrm>
            <a:off x="228600" y="2133600"/>
            <a:ext cx="4432300" cy="2362200"/>
            <a:chOff x="144" y="1344"/>
            <a:chExt cx="2792" cy="1488"/>
          </a:xfrm>
        </p:grpSpPr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144" y="1344"/>
              <a:ext cx="2792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385763" indent="-385763" algn="l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660033"/>
                </a:buClr>
                <a:buFont typeface="Wingdings" pitchFamily="-112" charset="2"/>
                <a:buNone/>
                <a:defRPr/>
              </a:pPr>
              <a:r>
                <a:rPr lang="en-US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itchFamily="-112" charset="0"/>
                </a:rPr>
                <a:t>And “&amp;”</a:t>
              </a:r>
            </a:p>
            <a:p>
              <a:pPr marL="744538" lvl="1" indent="-246063" algn="l" eaLnBrk="1" hangingPunct="1">
                <a:lnSpc>
                  <a:spcPct val="100000"/>
                </a:lnSpc>
                <a:spcBef>
                  <a:spcPct val="25000"/>
                </a:spcBef>
                <a:buClr>
                  <a:srgbClr val="660033"/>
                </a:buClr>
                <a:buSzPct val="75000"/>
                <a:buFont typeface="Wingdings" pitchFamily="-112" charset="2"/>
                <a:buChar char="n"/>
                <a:defRPr/>
              </a:pPr>
              <a:r>
                <a:rPr lang="en-US" sz="2000" dirty="0">
                  <a:solidFill>
                    <a:srgbClr val="000066"/>
                  </a:solidFill>
                  <a:latin typeface="Helvetica" pitchFamily="-112" charset="0"/>
                  <a:ea typeface="ＭＳ Ｐゴシック" pitchFamily="-112" charset="-128"/>
                  <a:cs typeface="ＭＳ Ｐゴシック" pitchFamily="-112" charset="-128"/>
                </a:rPr>
                <a:t>A&amp;B = 1 only when both A=1 and B=1</a:t>
              </a:r>
            </a:p>
          </p:txBody>
        </p:sp>
        <p:graphicFrame>
          <p:nvGraphicFramePr>
            <p:cNvPr id="44047" name="Object 5"/>
            <p:cNvGraphicFramePr>
              <a:graphicFrameLocks noChangeAspect="1"/>
            </p:cNvGraphicFramePr>
            <p:nvPr/>
          </p:nvGraphicFramePr>
          <p:xfrm>
            <a:off x="1280" y="1965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3" name="Document" r:id="rId4" imgW="6248400" imgH="1371600" progId="Word.Document.8">
                    <p:embed/>
                  </p:oleObj>
                </mc:Choice>
                <mc:Fallback>
                  <p:oleObj name="Document" r:id="rId4" imgW="6248400" imgH="137160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1280" y="1965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6" name="TextBox 8"/>
          <p:cNvSpPr txBox="1">
            <a:spLocks noChangeArrowheads="1"/>
          </p:cNvSpPr>
          <p:nvPr/>
        </p:nvSpPr>
        <p:spPr bwMode="auto">
          <a:xfrm>
            <a:off x="1828800" y="3692525"/>
            <a:ext cx="350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037" name="TextBox 19"/>
          <p:cNvSpPr txBox="1">
            <a:spLocks noChangeArrowheads="1"/>
          </p:cNvSpPr>
          <p:nvPr/>
        </p:nvSpPr>
        <p:spPr bwMode="auto">
          <a:xfrm>
            <a:off x="2819400" y="2819400"/>
            <a:ext cx="3508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00"/>
                </a:solidFill>
              </a:rPr>
              <a:t>B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3048000"/>
          <a:ext cx="1828800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029200" y="3048000"/>
            <a:ext cx="1600200" cy="1981200"/>
            <a:chOff x="5029200" y="3048000"/>
            <a:chExt cx="1600200" cy="1981200"/>
          </a:xfrm>
        </p:grpSpPr>
        <p:cxnSp>
          <p:nvCxnSpPr>
            <p:cNvPr id="44044" name="Straight Connector 12"/>
            <p:cNvCxnSpPr>
              <a:cxnSpLocks noChangeShapeType="1"/>
            </p:cNvCxnSpPr>
            <p:nvPr/>
          </p:nvCxnSpPr>
          <p:spPr bwMode="auto">
            <a:xfrm>
              <a:off x="5029200" y="3429000"/>
              <a:ext cx="16002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45" name="Straight Connector 14"/>
            <p:cNvCxnSpPr>
              <a:cxnSpLocks noChangeShapeType="1"/>
            </p:cNvCxnSpPr>
            <p:nvPr/>
          </p:nvCxnSpPr>
          <p:spPr bwMode="auto">
            <a:xfrm>
              <a:off x="6019800" y="3048000"/>
              <a:ext cx="0" cy="1981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619375" y="4495800"/>
            <a:ext cx="2181225" cy="1204913"/>
            <a:chOff x="2620146" y="4495800"/>
            <a:chExt cx="2180454" cy="1205148"/>
          </a:xfrm>
        </p:grpSpPr>
        <p:sp>
          <p:nvSpPr>
            <p:cNvPr id="44041" name="TextBox 6"/>
            <p:cNvSpPr txBox="1">
              <a:spLocks noChangeArrowheads="1"/>
            </p:cNvSpPr>
            <p:nvPr/>
          </p:nvSpPr>
          <p:spPr bwMode="auto">
            <a:xfrm>
              <a:off x="2620146" y="5105400"/>
              <a:ext cx="154401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Truth Tables</a:t>
              </a:r>
            </a:p>
            <a:p>
              <a:r>
                <a:rPr lang="en-US" sz="1800">
                  <a:solidFill>
                    <a:srgbClr val="000000"/>
                  </a:solidFill>
                </a:rPr>
                <a:t>(two forms)</a:t>
              </a:r>
            </a:p>
          </p:txBody>
        </p:sp>
        <p:cxnSp>
          <p:nvCxnSpPr>
            <p:cNvPr id="44042" name="Straight Connector 16"/>
            <p:cNvCxnSpPr>
              <a:cxnSpLocks noChangeShapeType="1"/>
            </p:cNvCxnSpPr>
            <p:nvPr/>
          </p:nvCxnSpPr>
          <p:spPr bwMode="auto">
            <a:xfrm flipH="1" flipV="1">
              <a:off x="2895600" y="4495800"/>
              <a:ext cx="15240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43" name="Straight Connector 29"/>
            <p:cNvCxnSpPr>
              <a:cxnSpLocks noChangeShapeType="1"/>
            </p:cNvCxnSpPr>
            <p:nvPr/>
          </p:nvCxnSpPr>
          <p:spPr bwMode="auto">
            <a:xfrm flipV="1">
              <a:off x="3276600" y="4495800"/>
              <a:ext cx="1524000" cy="5334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Common Digital Logic Operations</a:t>
            </a:r>
          </a:p>
        </p:txBody>
      </p:sp>
      <p:sp>
        <p:nvSpPr>
          <p:cNvPr id="21534" name="Rectangle 30"/>
          <p:cNvSpPr>
            <a:spLocks noGrp="1" noChangeArrowheads="1"/>
          </p:cNvSpPr>
          <p:nvPr>
            <p:ph idx="1"/>
          </p:nvPr>
        </p:nvSpPr>
        <p:spPr>
          <a:xfrm>
            <a:off x="417513" y="990600"/>
            <a:ext cx="8307387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Helvetica" charset="0"/>
              </a:rPr>
              <a:t> </a:t>
            </a:r>
            <a:endParaRPr lang="en-US" altLang="ja-JP" sz="1800" dirty="0">
              <a:latin typeface="Helvetica" charset="0"/>
            </a:endParaRPr>
          </a:p>
          <a:p>
            <a:pPr eaLnBrk="1" hangingPunct="1">
              <a:defRPr/>
            </a:pPr>
            <a:endParaRPr lang="en-US" dirty="0">
              <a:latin typeface="Helvetica" charset="0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28600" y="3886200"/>
            <a:ext cx="4432300" cy="2286000"/>
            <a:chOff x="144" y="2547"/>
            <a:chExt cx="2792" cy="1440"/>
          </a:xfrm>
        </p:grpSpPr>
        <p:graphicFrame>
          <p:nvGraphicFramePr>
            <p:cNvPr id="46097" name="Object 4"/>
            <p:cNvGraphicFramePr>
              <a:graphicFrameLocks noChangeAspect="1"/>
            </p:cNvGraphicFramePr>
            <p:nvPr/>
          </p:nvGraphicFramePr>
          <p:xfrm>
            <a:off x="1104" y="3120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6" name="Document" r:id="rId4" imgW="6248400" imgH="1371600" progId="Word.Document.8">
                    <p:embed/>
                  </p:oleObj>
                </mc:Choice>
                <mc:Fallback>
                  <p:oleObj name="Document" r:id="rId4" imgW="6248400" imgH="13716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1104" y="3120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4" y="2547"/>
              <a:ext cx="2792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385763" indent="-385763" algn="l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660033"/>
                </a:buClr>
                <a:buFont typeface="Wingdings" pitchFamily="-112" charset="2"/>
                <a:buNone/>
                <a:defRPr/>
              </a:pPr>
              <a:r>
                <a:rPr lang="en-US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itchFamily="-112" charset="0"/>
                </a:rPr>
                <a:t>Not “~”</a:t>
              </a:r>
            </a:p>
            <a:p>
              <a:pPr marL="744538" lvl="1" indent="-246063" algn="l" eaLnBrk="1" hangingPunct="1">
                <a:lnSpc>
                  <a:spcPct val="100000"/>
                </a:lnSpc>
                <a:spcBef>
                  <a:spcPct val="25000"/>
                </a:spcBef>
                <a:buClr>
                  <a:srgbClr val="660033"/>
                </a:buClr>
                <a:buSzPct val="75000"/>
                <a:buFont typeface="Wingdings" pitchFamily="-112" charset="2"/>
                <a:buChar char="n"/>
                <a:defRPr/>
              </a:pPr>
              <a:r>
                <a:rPr lang="en-US" sz="2000" dirty="0">
                  <a:solidFill>
                    <a:srgbClr val="000066"/>
                  </a:solidFill>
                  <a:latin typeface="Helvetica" pitchFamily="-112" charset="0"/>
                  <a:ea typeface="ＭＳ Ｐゴシック" pitchFamily="-112" charset="-128"/>
                  <a:cs typeface="ＭＳ Ｐゴシック" pitchFamily="-112" charset="-128"/>
                </a:rPr>
                <a:t>~A = 1 only when A=0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419600" y="1371600"/>
            <a:ext cx="4432300" cy="2209800"/>
            <a:chOff x="2784" y="1344"/>
            <a:chExt cx="2792" cy="1392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2784" y="1344"/>
              <a:ext cx="2792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385763" indent="-385763" algn="l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660033"/>
                </a:buClr>
                <a:buFont typeface="Wingdings" pitchFamily="-112" charset="2"/>
                <a:buNone/>
                <a:defRPr/>
              </a:pPr>
              <a:r>
                <a:rPr lang="en-US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itchFamily="-112" charset="0"/>
                </a:rPr>
                <a:t>Or  “|”</a:t>
              </a:r>
            </a:p>
            <a:p>
              <a:pPr marL="744538" lvl="1" indent="-246063" algn="l" eaLnBrk="1" hangingPunct="1">
                <a:lnSpc>
                  <a:spcPct val="100000"/>
                </a:lnSpc>
                <a:spcBef>
                  <a:spcPct val="25000"/>
                </a:spcBef>
                <a:buClr>
                  <a:srgbClr val="660033"/>
                </a:buClr>
                <a:buSzPct val="75000"/>
                <a:buFont typeface="Wingdings" pitchFamily="-112" charset="2"/>
                <a:buChar char="n"/>
                <a:defRPr/>
              </a:pPr>
              <a:r>
                <a:rPr lang="en-US" sz="2000" dirty="0">
                  <a:solidFill>
                    <a:srgbClr val="000066"/>
                  </a:solidFill>
                  <a:latin typeface="Helvetica" pitchFamily="-112" charset="0"/>
                  <a:ea typeface="ＭＳ Ｐゴシック" pitchFamily="-112" charset="-128"/>
                  <a:cs typeface="ＭＳ Ｐゴシック" pitchFamily="-112" charset="-128"/>
                </a:rPr>
                <a:t>A|B = 1 when either A=1 or B=1</a:t>
              </a:r>
            </a:p>
          </p:txBody>
        </p:sp>
        <p:graphicFrame>
          <p:nvGraphicFramePr>
            <p:cNvPr id="46096" name="Object 3"/>
            <p:cNvGraphicFramePr>
              <a:graphicFrameLocks noChangeAspect="1"/>
            </p:cNvGraphicFramePr>
            <p:nvPr/>
          </p:nvGraphicFramePr>
          <p:xfrm>
            <a:off x="3728" y="1869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7" name="Document" r:id="rId6" imgW="6248400" imgH="1371600" progId="Word.Document.8">
                    <p:embed/>
                  </p:oleObj>
                </mc:Choice>
                <mc:Fallback>
                  <p:oleObj name="Document" r:id="rId6" imgW="6248400" imgH="137160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3728" y="1869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419600" y="3886200"/>
            <a:ext cx="4432300" cy="2514600"/>
            <a:chOff x="2784" y="2640"/>
            <a:chExt cx="2792" cy="1584"/>
          </a:xfrm>
        </p:grpSpPr>
        <p:graphicFrame>
          <p:nvGraphicFramePr>
            <p:cNvPr id="46093" name="Object 2"/>
            <p:cNvGraphicFramePr>
              <a:graphicFrameLocks noChangeAspect="1"/>
            </p:cNvGraphicFramePr>
            <p:nvPr/>
          </p:nvGraphicFramePr>
          <p:xfrm>
            <a:off x="3552" y="3357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8" name="Document" r:id="rId8" imgW="6248400" imgH="1371600" progId="Word.Document.8">
                    <p:embed/>
                  </p:oleObj>
                </mc:Choice>
                <mc:Fallback>
                  <p:oleObj name="Document" r:id="rId8" imgW="6248400" imgH="137160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3552" y="3357"/>
                          <a:ext cx="880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784" y="2640"/>
              <a:ext cx="2792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385763" indent="-385763" algn="l" eaLnBrk="1" hangingPunct="1">
                <a:lnSpc>
                  <a:spcPct val="95000"/>
                </a:lnSpc>
                <a:spcBef>
                  <a:spcPct val="50000"/>
                </a:spcBef>
                <a:buClr>
                  <a:srgbClr val="660033"/>
                </a:buClr>
                <a:buFont typeface="Wingdings" pitchFamily="-112" charset="2"/>
                <a:buNone/>
                <a:defRPr/>
              </a:pPr>
              <a:r>
                <a:rPr lang="en-US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itchFamily="-112" charset="0"/>
                </a:rPr>
                <a:t>Exclusive-Or (</a:t>
              </a:r>
              <a:r>
                <a:rPr lang="en-US" sz="2400" dirty="0" err="1">
                  <a:solidFill>
                    <a:srgbClr val="00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itchFamily="-112" charset="0"/>
                </a:rPr>
                <a:t>Xor</a:t>
              </a:r>
              <a:r>
                <a:rPr lang="en-US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Helvetica" pitchFamily="-112" charset="0"/>
                </a:rPr>
                <a:t>)  “^”</a:t>
              </a:r>
            </a:p>
            <a:p>
              <a:pPr marL="744538" lvl="1" indent="-246063" algn="l" eaLnBrk="1" hangingPunct="1">
                <a:lnSpc>
                  <a:spcPct val="100000"/>
                </a:lnSpc>
                <a:spcBef>
                  <a:spcPct val="25000"/>
                </a:spcBef>
                <a:buClr>
                  <a:srgbClr val="660033"/>
                </a:buClr>
                <a:buSzPct val="75000"/>
                <a:buFont typeface="Wingdings" pitchFamily="-112" charset="2"/>
                <a:buChar char="n"/>
                <a:defRPr/>
              </a:pPr>
              <a:r>
                <a:rPr lang="en-US" sz="2000" dirty="0">
                  <a:solidFill>
                    <a:srgbClr val="000066"/>
                  </a:solidFill>
                  <a:latin typeface="Helvetica" pitchFamily="-112" charset="0"/>
                  <a:ea typeface="ＭＳ Ｐゴシック" pitchFamily="-112" charset="-128"/>
                  <a:cs typeface="ＭＳ Ｐゴシック" pitchFamily="-112" charset="-128"/>
                </a:rPr>
                <a:t>A^B = 1 when either A=1 or B=1, but not both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28600" y="1371600"/>
            <a:ext cx="4432300" cy="2362200"/>
            <a:chOff x="228600" y="2133600"/>
            <a:chExt cx="4432300" cy="2362201"/>
          </a:xfrm>
        </p:grpSpPr>
        <p:grpSp>
          <p:nvGrpSpPr>
            <p:cNvPr id="46088" name="Group 31"/>
            <p:cNvGrpSpPr>
              <a:grpSpLocks/>
            </p:cNvGrpSpPr>
            <p:nvPr/>
          </p:nvGrpSpPr>
          <p:grpSpPr bwMode="auto">
            <a:xfrm>
              <a:off x="228600" y="2133600"/>
              <a:ext cx="4432300" cy="2362201"/>
              <a:chOff x="144" y="1344"/>
              <a:chExt cx="2792" cy="1488"/>
            </a:xfrm>
          </p:grpSpPr>
          <p:sp>
            <p:nvSpPr>
              <p:cNvPr id="21525" name="Rectangle 21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2792" cy="5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/>
              <a:lstStyle/>
              <a:p>
                <a:pPr marL="385763" indent="-385763" algn="l" eaLnBrk="1" hangingPunct="1">
                  <a:lnSpc>
                    <a:spcPct val="95000"/>
                  </a:lnSpc>
                  <a:spcBef>
                    <a:spcPct val="50000"/>
                  </a:spcBef>
                  <a:buClr>
                    <a:srgbClr val="660033"/>
                  </a:buClr>
                  <a:buFont typeface="Wingdings" pitchFamily="-112" charset="2"/>
                  <a:buNone/>
                  <a:defRPr/>
                </a:pPr>
                <a:r>
                  <a:rPr lang="en-US" sz="2400" dirty="0">
                    <a:solidFill>
                      <a:srgbClr val="0033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Helvetica" pitchFamily="-112" charset="0"/>
                  </a:rPr>
                  <a:t>And “&amp;”</a:t>
                </a:r>
              </a:p>
              <a:p>
                <a:pPr marL="744538" lvl="1" indent="-246063" algn="l" eaLnBrk="1" hangingPunct="1">
                  <a:lnSpc>
                    <a:spcPct val="100000"/>
                  </a:lnSpc>
                  <a:spcBef>
                    <a:spcPct val="25000"/>
                  </a:spcBef>
                  <a:buClr>
                    <a:srgbClr val="660033"/>
                  </a:buClr>
                  <a:buSzPct val="75000"/>
                  <a:buFont typeface="Wingdings" pitchFamily="-112" charset="2"/>
                  <a:buChar char="n"/>
                  <a:defRPr/>
                </a:pPr>
                <a:r>
                  <a:rPr lang="en-US" sz="2000" dirty="0">
                    <a:solidFill>
                      <a:srgbClr val="000066"/>
                    </a:solidFill>
                    <a:latin typeface="Helvetica" pitchFamily="-112" charset="0"/>
                    <a:ea typeface="ＭＳ Ｐゴシック" pitchFamily="-112" charset="-128"/>
                    <a:cs typeface="ＭＳ Ｐゴシック" pitchFamily="-112" charset="-128"/>
                  </a:rPr>
                  <a:t>A&amp;B = 1 only when both A=1 and B=1</a:t>
                </a:r>
              </a:p>
            </p:txBody>
          </p:sp>
          <p:graphicFrame>
            <p:nvGraphicFramePr>
              <p:cNvPr id="46092" name="Object 5"/>
              <p:cNvGraphicFramePr>
                <a:graphicFrameLocks noChangeAspect="1"/>
              </p:cNvGraphicFramePr>
              <p:nvPr/>
            </p:nvGraphicFramePr>
            <p:xfrm>
              <a:off x="1280" y="1965"/>
              <a:ext cx="880" cy="8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9" name="Document" r:id="rId10" imgW="6248400" imgH="1371600" progId="Word.Document.8">
                      <p:embed/>
                    </p:oleObj>
                  </mc:Choice>
                  <mc:Fallback>
                    <p:oleObj name="Document" r:id="rId10" imgW="6248400" imgH="1371600" progId="Word.Document.8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77625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1965"/>
                            <a:ext cx="880" cy="8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089" name="TextBox 8"/>
            <p:cNvSpPr txBox="1">
              <a:spLocks noChangeArrowheads="1"/>
            </p:cNvSpPr>
            <p:nvPr/>
          </p:nvSpPr>
          <p:spPr bwMode="auto">
            <a:xfrm>
              <a:off x="1828800" y="3692351"/>
              <a:ext cx="35137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6090" name="TextBox 19"/>
            <p:cNvSpPr txBox="1">
              <a:spLocks noChangeArrowheads="1"/>
            </p:cNvSpPr>
            <p:nvPr/>
          </p:nvSpPr>
          <p:spPr bwMode="auto">
            <a:xfrm>
              <a:off x="2819400" y="2819400"/>
              <a:ext cx="351366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41991" name="TextBox 10"/>
          <p:cNvSpPr txBox="1">
            <a:spLocks noChangeArrowheads="1"/>
          </p:cNvSpPr>
          <p:nvPr/>
        </p:nvSpPr>
        <p:spPr bwMode="auto">
          <a:xfrm>
            <a:off x="1117600" y="6400800"/>
            <a:ext cx="60753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Other operators: NAND (Not AND), NOR (Not OR),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</p:bld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08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2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18012</TotalTime>
  <Pages>15</Pages>
  <Words>438</Words>
  <Application>Microsoft Office PowerPoint</Application>
  <PresentationFormat>Overhead</PresentationFormat>
  <Paragraphs>98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Century Gothic</vt:lpstr>
      <vt:lpstr>Helvetica</vt:lpstr>
      <vt:lpstr>Times New Roman</vt:lpstr>
      <vt:lpstr>Wingdings</vt:lpstr>
      <vt:lpstr>class6-wrapup</vt:lpstr>
      <vt:lpstr>class02</vt:lpstr>
      <vt:lpstr>Document</vt:lpstr>
      <vt:lpstr>Chapter 2: Bits and Bytes </vt:lpstr>
      <vt:lpstr>Recap: Systems In a Nutshell</vt:lpstr>
      <vt:lpstr>Decimal Representation</vt:lpstr>
      <vt:lpstr>Binary Representation – Why Bits?</vt:lpstr>
      <vt:lpstr>Digital Logic via Boolean Algebra</vt:lpstr>
      <vt:lpstr>Common Digital Logic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subject/>
  <dc:creator>Randal E. Bryant and David R. O'Hallaron</dc:creator>
  <cp:keywords/>
  <dc:description/>
  <cp:lastModifiedBy>Bradley Harrison Smith</cp:lastModifiedBy>
  <cp:revision>268</cp:revision>
  <cp:lastPrinted>1999-01-11T23:34:46Z</cp:lastPrinted>
  <dcterms:created xsi:type="dcterms:W3CDTF">2013-08-26T23:42:02Z</dcterms:created>
  <dcterms:modified xsi:type="dcterms:W3CDTF">2017-01-19T16:34:54Z</dcterms:modified>
</cp:coreProperties>
</file>