
<file path=[Content_Types].xml><?xml version="1.0" encoding="utf-8"?>
<Types xmlns="http://schemas.openxmlformats.org/package/2006/content-types">
  <Default Extension="xml" ContentType="application/xml"/>
  <Default Extension="doc" ContentType="application/msword"/>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11.xml" ContentType="application/vnd.openxmlformats-officedocument.presentationml.notesSlide+xml"/>
  <Override PartName="/ppt/embeddings/oleObject5.bin" ContentType="application/vnd.openxmlformats-officedocument.oleObject"/>
  <Override PartName="/ppt/notesSlides/notesSlide12.xml" ContentType="application/vnd.openxmlformats-officedocument.presentationml.notesSlide+xml"/>
  <Override PartName="/ppt/embeddings/oleObject6.bin" ContentType="application/vnd.openxmlformats-officedocument.oleObject"/>
  <Override PartName="/ppt/notesSlides/notesSlide13.xml" ContentType="application/vnd.openxmlformats-officedocument.presentationml.notesSlide+xml"/>
  <Override PartName="/ppt/embeddings/oleObject7.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8.bin" ContentType="application/vnd.openxmlformats-officedocument.oleObject"/>
  <Override PartName="/ppt/notesSlides/notesSlide16.xml" ContentType="application/vnd.openxmlformats-officedocument.presentationml.notesSlide+xml"/>
  <Override PartName="/ppt/embeddings/oleObject9.bin" ContentType="application/vnd.openxmlformats-officedocument.oleObject"/>
  <Override PartName="/ppt/notesSlides/notesSlide17.xml" ContentType="application/vnd.openxmlformats-officedocument.presentationml.notesSlide+xml"/>
  <Override PartName="/ppt/embeddings/oleObject10.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11.bin" ContentType="application/vnd.openxmlformats-officedocument.oleObject"/>
  <Override PartName="/ppt/notesSlides/notesSlide22.xml" ContentType="application/vnd.openxmlformats-officedocument.presentationml.notesSlide+xml"/>
  <Override PartName="/ppt/embeddings/oleObject12.bin" ContentType="application/vnd.openxmlformats-officedocument.oleObject"/>
  <Override PartName="/ppt/notesSlides/notesSlide23.xml" ContentType="application/vnd.openxmlformats-officedocument.presentationml.notesSlide+xml"/>
  <Override PartName="/ppt/embeddings/oleObject13.bin" ContentType="application/vnd.openxmlformats-officedocument.oleObject"/>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821" r:id="rId2"/>
    <p:sldMasterId id="2147483882" r:id="rId3"/>
    <p:sldMasterId id="2147483894" r:id="rId4"/>
  </p:sldMasterIdLst>
  <p:notesMasterIdLst>
    <p:notesMasterId r:id="rId42"/>
  </p:notesMasterIdLst>
  <p:handoutMasterIdLst>
    <p:handoutMasterId r:id="rId43"/>
  </p:handoutMasterIdLst>
  <p:sldIdLst>
    <p:sldId id="375" r:id="rId5"/>
    <p:sldId id="429" r:id="rId6"/>
    <p:sldId id="308" r:id="rId7"/>
    <p:sldId id="278" r:id="rId8"/>
    <p:sldId id="368"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11" r:id="rId34"/>
    <p:sldId id="405" r:id="rId35"/>
    <p:sldId id="430" r:id="rId36"/>
    <p:sldId id="406" r:id="rId37"/>
    <p:sldId id="407" r:id="rId38"/>
    <p:sldId id="408" r:id="rId39"/>
    <p:sldId id="409" r:id="rId40"/>
    <p:sldId id="410" r:id="rId41"/>
  </p:sldIdLst>
  <p:sldSz cx="9144000" cy="6858000" type="letter"/>
  <p:notesSz cx="6858000" cy="9144000"/>
  <p:defaultTextStyle>
    <a:defPPr>
      <a:defRPr lang="en-US"/>
    </a:defPPr>
    <a:lvl1pPr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1pPr>
    <a:lvl2pPr marL="4572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2pPr>
    <a:lvl3pPr marL="9144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3pPr>
    <a:lvl4pPr marL="13716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4pPr>
    <a:lvl5pPr marL="18288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sz="2400"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sz="2400"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sz="2400"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sz="2400"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69696"/>
    <a:srgbClr val="CC0000"/>
    <a:srgbClr val="1F0BD1"/>
    <a:srgbClr val="1E07A5"/>
    <a:srgbClr val="2C099E"/>
    <a:srgbClr val="2900FF"/>
    <a:srgbClr val="80177E"/>
    <a:srgbClr val="9EDC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744" y="-16"/>
      </p:cViewPr>
      <p:guideLst>
        <p:guide orient="horz" pos="2112"/>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2562"/>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051175" y="8710613"/>
            <a:ext cx="7572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algn="ctr" defTabSz="868363" eaLnBrk="0" hangingPunct="0">
              <a:lnSpc>
                <a:spcPct val="90000"/>
              </a:lnSpc>
            </a:pPr>
            <a:r>
              <a:rPr lang="en-US" sz="1200" b="0"/>
              <a:t>Page </a:t>
            </a:r>
            <a:fld id="{1EA46232-F2F9-5C4D-BE14-5E2097CB5431}" type="slidenum">
              <a:rPr lang="en-US" sz="1200" b="0"/>
              <a:pPr algn="ctr" defTabSz="868363" eaLnBrk="0" hangingPunct="0">
                <a:lnSpc>
                  <a:spcPct val="90000"/>
                </a:lnSpc>
              </a:pPr>
              <a:t>‹#›</a:t>
            </a:fld>
            <a:endParaRPr lang="en-US" sz="1200" b="0"/>
          </a:p>
        </p:txBody>
      </p:sp>
    </p:spTree>
    <p:extLst>
      <p:ext uri="{BB962C8B-B14F-4D97-AF65-F5344CB8AC3E}">
        <p14:creationId xmlns:p14="http://schemas.microsoft.com/office/powerpoint/2010/main" val="233424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1" name="Rectangle 3"/>
          <p:cNvSpPr>
            <a:spLocks noChangeArrowheads="1"/>
          </p:cNvSpPr>
          <p:nvPr/>
        </p:nvSpPr>
        <p:spPr bwMode="auto">
          <a:xfrm>
            <a:off x="3028950" y="8710613"/>
            <a:ext cx="8001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algn="ctr" defTabSz="868363" eaLnBrk="0" hangingPunct="0">
              <a:lnSpc>
                <a:spcPct val="90000"/>
              </a:lnSpc>
            </a:pPr>
            <a:r>
              <a:rPr lang="en-US" sz="1200" b="0">
                <a:latin typeface="Century Gothic" charset="0"/>
              </a:rPr>
              <a:t>Page </a:t>
            </a:r>
            <a:fld id="{5AEF9902-E17C-7740-8FDD-91742ACCB531}" type="slidenum">
              <a:rPr lang="en-US" sz="1200" b="0">
                <a:latin typeface="Century Gothic" charset="0"/>
              </a:rPr>
              <a:pPr algn="ctr" defTabSz="868363" eaLnBrk="0" hangingPunct="0">
                <a:lnSpc>
                  <a:spcPct val="90000"/>
                </a:lnSpc>
              </a:pPr>
              <a:t>‹#›</a:t>
            </a:fld>
            <a:endParaRPr lang="en-US" sz="1200" b="0">
              <a:latin typeface="Century Gothic" charset="0"/>
            </a:endParaRPr>
          </a:p>
        </p:txBody>
      </p:sp>
      <p:sp>
        <p:nvSpPr>
          <p:cNvPr id="717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78188193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charset="0"/>
        <a:ea typeface="ＭＳ Ｐゴシック" pitchFamily="-112" charset="-128"/>
        <a:cs typeface="ＭＳ Ｐゴシック" pitchFamily="-112"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xfrm>
            <a:off x="1150938" y="692150"/>
            <a:ext cx="4556125" cy="3416300"/>
          </a:xfrm>
          <a:ln/>
        </p:spPr>
      </p:sp>
      <p:sp>
        <p:nvSpPr>
          <p:cNvPr id="1945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Note the input to a logical expression can contain any non-zero expression.  In the example above, all the sub-expressions are either TRUE (1) or FALSE (0).  Another possibility is the following: if (x) { … do_something() …}, of if (!y) { … do_something() …}.  Here the inputs x and y are not restricted to 1 and 0.  See next slide for how logical expressions handle such input values.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1150938" y="692150"/>
            <a:ext cx="4556125" cy="3416300"/>
          </a:xfrm>
          <a:ln/>
        </p:spPr>
      </p:sp>
      <p:sp>
        <p:nvSpPr>
          <p:cNvPr id="368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1150938" y="692150"/>
            <a:ext cx="4556125" cy="3416300"/>
          </a:xfrm>
          <a:ln/>
        </p:spPr>
      </p:sp>
      <p:sp>
        <p:nvSpPr>
          <p:cNvPr id="389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xfrm>
            <a:off x="1150938" y="692150"/>
            <a:ext cx="4556125" cy="3416300"/>
          </a:xfrm>
          <a:ln/>
        </p:spPr>
      </p:sp>
      <p:sp>
        <p:nvSpPr>
          <p:cNvPr id="409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xfrm>
            <a:off x="1150938" y="692150"/>
            <a:ext cx="4556125" cy="3416300"/>
          </a:xfrm>
          <a:ln/>
        </p:spPr>
      </p:sp>
      <p:sp>
        <p:nvSpPr>
          <p:cNvPr id="430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xfrm>
            <a:off x="1150938" y="692150"/>
            <a:ext cx="4556125" cy="3416300"/>
          </a:xfrm>
          <a:ln/>
        </p:spPr>
      </p:sp>
      <p:sp>
        <p:nvSpPr>
          <p:cNvPr id="450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xfrm>
            <a:off x="1150938" y="692150"/>
            <a:ext cx="4556125" cy="3416300"/>
          </a:xfrm>
          <a:ln/>
        </p:spPr>
      </p:sp>
      <p:sp>
        <p:nvSpPr>
          <p:cNvPr id="4710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ＭＳ Ｐゴシック" charset="0"/>
                <a:cs typeface="ＭＳ Ｐゴシック" charset="0"/>
              </a:rPr>
              <a:t>You should avoid subtracting two unsigned integers.  If</a:t>
            </a:r>
            <a:r>
              <a:rPr lang="en-US" baseline="0" dirty="0" smtClean="0">
                <a:ea typeface="ＭＳ Ｐゴシック" charset="0"/>
                <a:cs typeface="ＭＳ Ｐゴシック" charset="0"/>
              </a:rPr>
              <a:t> unsigned x &lt; unsigned y, then “x-y” could result in a “negative” number.  In C, the arithmetic is modulo N-bit (e.g. N=32 or 64), so the results of “unsigned x – unsigned y” where x &lt; y would be a “negative” value modulo say 2^64, resulting in a very large positive #.</a:t>
            </a:r>
            <a:endParaRPr lang="en-US" dirty="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xfrm>
            <a:off x="1150938" y="692150"/>
            <a:ext cx="4556125" cy="3416300"/>
          </a:xfrm>
          <a:ln/>
        </p:spPr>
      </p:sp>
      <p:sp>
        <p:nvSpPr>
          <p:cNvPr id="4915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xfrm>
            <a:off x="1150938" y="692150"/>
            <a:ext cx="4556125" cy="3416300"/>
          </a:xfrm>
          <a:ln/>
        </p:spPr>
      </p:sp>
      <p:sp>
        <p:nvSpPr>
          <p:cNvPr id="512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xfrm>
            <a:off x="1150938" y="692150"/>
            <a:ext cx="4556125" cy="3416300"/>
          </a:xfrm>
          <a:ln/>
        </p:spPr>
      </p:sp>
      <p:sp>
        <p:nvSpPr>
          <p:cNvPr id="532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i.e. in two’s complement, 7-2 = 7 + (-2)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xfrm>
            <a:off x="1150938" y="692150"/>
            <a:ext cx="4556125" cy="3416300"/>
          </a:xfrm>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ＭＳ Ｐゴシック" charset="0"/>
                <a:cs typeface="ＭＳ Ｐゴシック" charset="0"/>
              </a:rPr>
              <a:t>Note how in the first example, even though there is overflow in two’s complement, there</a:t>
            </a:r>
            <a:r>
              <a:rPr lang="en-US" baseline="0" dirty="0" smtClean="0">
                <a:ea typeface="ＭＳ Ｐゴシック" charset="0"/>
                <a:cs typeface="ＭＳ Ｐゴシック" charset="0"/>
              </a:rPr>
              <a:t> is no carry bit set, so we cannot simply apply the rule as we did for unsigned addition that overflow occurs if and only if the carry bit is set. </a:t>
            </a:r>
            <a:endParaRPr lang="en-US" dirty="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xfrm>
            <a:off x="1150938" y="692150"/>
            <a:ext cx="4556125" cy="3416300"/>
          </a:xfrm>
          <a:ln/>
        </p:spPr>
      </p:sp>
      <p:sp>
        <p:nvSpPr>
          <p:cNvPr id="2150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 pointer typically initializes to NULL (though it is safer to initialize it rather than assuming this), so technically it is pointing to memory address zero.  Dereferencing a null pointer means your application is trying to access memory location zero.  Usually, code is stored at lower memory addresses starting from zero.  At memory location 0, the code is typically special code used by the OS to load an application into memory and set it up for execution, so it is an error for an application pointer to try to reference it, presumably to modify its value.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1150938" y="692150"/>
            <a:ext cx="4556125" cy="3416300"/>
          </a:xfrm>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The type “</a:t>
            </a:r>
            <a:r>
              <a:rPr lang="en-US" altLang="ja-JP">
                <a:ea typeface="ＭＳ Ｐゴシック" charset="0"/>
                <a:cs typeface="ＭＳ Ｐゴシック" charset="0"/>
              </a:rPr>
              <a:t>int</a:t>
            </a:r>
            <a:r>
              <a:rPr lang="en-US">
                <a:ea typeface="ＭＳ Ｐゴシック" charset="0"/>
                <a:cs typeface="ＭＳ Ｐゴシック" charset="0"/>
              </a:rPr>
              <a:t>”</a:t>
            </a:r>
            <a:r>
              <a:rPr lang="en-US" altLang="ja-JP">
                <a:ea typeface="ＭＳ Ｐゴシック" charset="0"/>
                <a:cs typeface="ＭＳ Ｐゴシック" charset="0"/>
              </a:rPr>
              <a:t> is by default signed.</a:t>
            </a:r>
            <a:endParaRPr lang="en-US">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xfrm>
            <a:off x="1150938" y="692150"/>
            <a:ext cx="4556125" cy="3416300"/>
          </a:xfrm>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xfrm>
            <a:off x="1150938" y="692150"/>
            <a:ext cx="4556125" cy="3416300"/>
          </a:xfrm>
          <a:ln/>
        </p:spPr>
      </p:sp>
      <p:sp>
        <p:nvSpPr>
          <p:cNvPr id="6144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xfrm>
            <a:off x="1150938" y="692150"/>
            <a:ext cx="4556125" cy="3416300"/>
          </a:xfrm>
          <a:ln/>
        </p:spPr>
      </p:sp>
      <p:sp>
        <p:nvSpPr>
          <p:cNvPr id="6349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xfrm>
            <a:off x="1150938" y="692150"/>
            <a:ext cx="4556125" cy="3416300"/>
          </a:xfrm>
          <a:ln/>
        </p:spPr>
      </p:sp>
      <p:sp>
        <p:nvSpPr>
          <p:cNvPr id="317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xfrm>
            <a:off x="1150938" y="692150"/>
            <a:ext cx="4556125" cy="3416300"/>
          </a:xfrm>
          <a:ln/>
        </p:spPr>
      </p:sp>
      <p:sp>
        <p:nvSpPr>
          <p:cNvPr id="1024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a:xfrm>
            <a:off x="1150938" y="692150"/>
            <a:ext cx="4556125" cy="3416300"/>
          </a:xfrm>
          <a:ln/>
        </p:spPr>
      </p:sp>
      <p:sp>
        <p:nvSpPr>
          <p:cNvPr id="1044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xfrm>
            <a:off x="1150938" y="692150"/>
            <a:ext cx="4556125" cy="3416300"/>
          </a:xfrm>
          <a:ln/>
        </p:spPr>
      </p:sp>
      <p:sp>
        <p:nvSpPr>
          <p:cNvPr id="1064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xfrm>
            <a:off x="1150938" y="692150"/>
            <a:ext cx="4556125" cy="3416300"/>
          </a:xfrm>
          <a:ln/>
        </p:spPr>
      </p:sp>
      <p:sp>
        <p:nvSpPr>
          <p:cNvPr id="1085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1150938" y="692150"/>
            <a:ext cx="4556125" cy="3416300"/>
          </a:xfrm>
          <a:ln/>
        </p:spPr>
      </p:sp>
      <p:sp>
        <p:nvSpPr>
          <p:cNvPr id="2355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“x &lt;&lt; y” means x*(2^y),</a:t>
            </a:r>
            <a:r>
              <a:rPr lang="en-US" baseline="0" dirty="0" smtClean="0"/>
              <a:t> that is x multiplied by (2 to the power y)</a:t>
            </a:r>
          </a:p>
          <a:p>
            <a:r>
              <a:rPr lang="en-US" baseline="0" dirty="0" smtClean="0"/>
              <a:t>“x &gt;&gt; y” mean x/(2^y), that is x divided by (2 to the power y)</a:t>
            </a:r>
            <a:endParaRPr lang="en-US" dirty="0"/>
          </a:p>
        </p:txBody>
      </p:sp>
    </p:spTree>
    <p:extLst>
      <p:ext uri="{BB962C8B-B14F-4D97-AF65-F5344CB8AC3E}">
        <p14:creationId xmlns:p14="http://schemas.microsoft.com/office/powerpoint/2010/main" val="2700013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xfrm>
            <a:off x="1150938" y="692150"/>
            <a:ext cx="4556125" cy="3416300"/>
          </a:xfrm>
          <a:ln/>
        </p:spPr>
      </p:sp>
      <p:sp>
        <p:nvSpPr>
          <p:cNvPr id="2765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ea typeface="ＭＳ Ｐゴシック" charset="0"/>
                <a:cs typeface="ＭＳ Ｐゴシック" charset="0"/>
              </a:rPr>
              <a:t>See textbook.  Also, in Java, all ints are signed, and x &gt;&gt; k means arithmetic right shift while x &gt;&gt;&gt; k means logical right shift.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xfrm>
            <a:off x="1150938" y="692150"/>
            <a:ext cx="4556125" cy="3416300"/>
          </a:xfrm>
          <a:ln/>
        </p:spPr>
      </p:sp>
      <p:sp>
        <p:nvSpPr>
          <p:cNvPr id="2969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xfrm>
            <a:off x="1150938" y="692150"/>
            <a:ext cx="4556125" cy="3416300"/>
          </a:xfrm>
          <a:ln/>
        </p:spPr>
      </p:sp>
      <p:sp>
        <p:nvSpPr>
          <p:cNvPr id="317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ea typeface="ＭＳ Ｐゴシック" charset="0"/>
                <a:cs typeface="ＭＳ Ｐゴシック" charset="0"/>
              </a:rPr>
              <a:t>One’s complement has a nice property that if you flip the bits, you get the negative version of a number, which then results in the function B2O shown.  One’s complement has the same weakness as Sign-Magnitude, namely there are two representations for zero: 0000 and 1111.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Two’s complement is also very easy to implement in digital logic</a:t>
            </a:r>
            <a:r>
              <a:rPr lang="en-US" baseline="0" dirty="0" smtClean="0"/>
              <a:t> circuits.  Two’s complement addition and unsigned addition have identical bit-</a:t>
            </a:r>
            <a:r>
              <a:rPr lang="en-US" baseline="0" smtClean="0"/>
              <a:t>level behavior.</a:t>
            </a:r>
            <a:endParaRPr lang="en-US" dirty="0"/>
          </a:p>
        </p:txBody>
      </p:sp>
    </p:spTree>
    <p:extLst>
      <p:ext uri="{BB962C8B-B14F-4D97-AF65-F5344CB8AC3E}">
        <p14:creationId xmlns:p14="http://schemas.microsoft.com/office/powerpoint/2010/main" val="1759251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xfrm>
            <a:off x="1150938" y="692150"/>
            <a:ext cx="4556125" cy="3416300"/>
          </a:xfrm>
          <a:ln/>
        </p:spPr>
      </p:sp>
      <p:sp>
        <p:nvSpPr>
          <p:cNvPr id="348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LS = Least Significant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418130717"/>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7332784"/>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1130610"/>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2201811"/>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3513890"/>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703173"/>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230614634"/>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062259"/>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72449577"/>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6550703"/>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0007577"/>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702815"/>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6979480"/>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0430577"/>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54736569"/>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93343344"/>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8949942"/>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0748071"/>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2068436573"/>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109846"/>
      </p:ext>
    </p:extLst>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80655867"/>
      </p:ext>
    </p:extLst>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4439210"/>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627928"/>
      </p:ext>
    </p:extLst>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1272903"/>
      </p:ext>
    </p:extLst>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68052259"/>
      </p:ext>
    </p:extLst>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569883"/>
      </p:ext>
    </p:extLst>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4591930"/>
      </p:ext>
    </p:extLst>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2279731"/>
      </p:ext>
    </p:extLst>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8933262"/>
      </p:ext>
    </p:extLst>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7098934"/>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6178186"/>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9517733"/>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6626069"/>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559393"/>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4900203"/>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8763435"/>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4.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a:solidFill>
                  <a:schemeClr val="hlink"/>
                </a:solidFill>
              </a:rPr>
              <a:t>– </a:t>
            </a:r>
            <a:fld id="{AC8844BE-DE90-0A41-B0EC-424F154CF4D4}" type="slidenum">
              <a:rPr lang="en-US" sz="1400" b="0">
                <a:solidFill>
                  <a:schemeClr val="hlink"/>
                </a:solidFill>
              </a:rPr>
              <a:pPr algn="ctr" eaLnBrk="0" hangingPunct="0">
                <a:lnSpc>
                  <a:spcPct val="90000"/>
                </a:lnSpc>
                <a:defRPr/>
              </a:pPr>
              <a:t>‹#›</a:t>
            </a:fld>
            <a:r>
              <a:rPr lang="en-US" sz="1400" b="0">
                <a:solidFill>
                  <a:schemeClr val="hlink"/>
                </a:solidFill>
              </a:rPr>
              <a:t> –</a:t>
            </a:r>
            <a:endParaRPr lang="en-US" sz="1400" b="0"/>
          </a:p>
        </p:txBody>
      </p:sp>
    </p:spTree>
  </p:cSld>
  <p:clrMap bg1="lt1" tx1="dk1" bg2="lt2" tx2="dk2" accent1="accent1" accent2="accent2" accent3="accent3" accent4="accent4" accent5="accent5" accent6="accent6" hlink="hlink" folHlink="folHlink"/>
  <p:sldLayoutIdLst>
    <p:sldLayoutId id="2147484055"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smtClean="0"/>
              <a:t>Click to edit Master title style</a:t>
            </a:r>
            <a:endParaRPr lang="en-US"/>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a:solidFill>
                  <a:srgbClr val="660033"/>
                </a:solidFill>
              </a:rPr>
              <a:t>– </a:t>
            </a:r>
            <a:fld id="{F9E84A18-A70C-8348-B672-219A064ADA10}" type="slidenum">
              <a:rPr lang="en-US" sz="1400" b="0">
                <a:solidFill>
                  <a:srgbClr val="660033"/>
                </a:solidFill>
              </a:rPr>
              <a:pPr algn="ctr" eaLnBrk="0" hangingPunct="0">
                <a:lnSpc>
                  <a:spcPct val="90000"/>
                </a:lnSpc>
                <a:defRPr/>
              </a:pPr>
              <a:t>‹#›</a:t>
            </a:fld>
            <a:r>
              <a:rPr lang="en-US" sz="1400" b="0">
                <a:solidFill>
                  <a:srgbClr val="660033"/>
                </a:solidFill>
              </a:rPr>
              <a:t> –</a:t>
            </a:r>
            <a:endParaRPr lang="en-US" sz="1400" b="0">
              <a:solidFill>
                <a:srgbClr val="000066"/>
              </a:solidFill>
            </a:endParaRPr>
          </a:p>
        </p:txBody>
      </p:sp>
    </p:spTree>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5pPr>
      <a:lvl6pPr marL="457200" algn="l" rtl="0" eaLnBrk="1" fontAlgn="base" hangingPunct="1">
        <a:lnSpc>
          <a:spcPct val="87000"/>
        </a:lnSpc>
        <a:spcBef>
          <a:spcPct val="0"/>
        </a:spcBef>
        <a:spcAft>
          <a:spcPct val="0"/>
        </a:spcAft>
        <a:defRPr sz="3800" b="1">
          <a:solidFill>
            <a:schemeClr val="hlink"/>
          </a:solidFill>
          <a:latin typeface="Helvetica" pitchFamily="-112" charset="0"/>
        </a:defRPr>
      </a:lvl6pPr>
      <a:lvl7pPr marL="914400" algn="l" rtl="0" eaLnBrk="1" fontAlgn="base" hangingPunct="1">
        <a:lnSpc>
          <a:spcPct val="87000"/>
        </a:lnSpc>
        <a:spcBef>
          <a:spcPct val="0"/>
        </a:spcBef>
        <a:spcAft>
          <a:spcPct val="0"/>
        </a:spcAft>
        <a:defRPr sz="3800" b="1">
          <a:solidFill>
            <a:schemeClr val="hlink"/>
          </a:solidFill>
          <a:latin typeface="Helvetica" pitchFamily="-112" charset="0"/>
        </a:defRPr>
      </a:lvl7pPr>
      <a:lvl8pPr marL="1371600" algn="l" rtl="0" eaLnBrk="1" fontAlgn="base" hangingPunct="1">
        <a:lnSpc>
          <a:spcPct val="87000"/>
        </a:lnSpc>
        <a:spcBef>
          <a:spcPct val="0"/>
        </a:spcBef>
        <a:spcAft>
          <a:spcPct val="0"/>
        </a:spcAft>
        <a:defRPr sz="3800" b="1">
          <a:solidFill>
            <a:schemeClr val="hlink"/>
          </a:solidFill>
          <a:latin typeface="Helvetica" pitchFamily="-112" charset="0"/>
        </a:defRPr>
      </a:lvl8pPr>
      <a:lvl9pPr marL="1828800" algn="l" rtl="0" eaLnBrk="1" fontAlgn="base" hangingPunct="1">
        <a:lnSpc>
          <a:spcPct val="87000"/>
        </a:lnSpc>
        <a:spcBef>
          <a:spcPct val="0"/>
        </a:spcBef>
        <a:spcAft>
          <a:spcPct val="0"/>
        </a:spcAft>
        <a:defRPr sz="3800" b="1">
          <a:solidFill>
            <a:schemeClr val="hlink"/>
          </a:solidFill>
          <a:latin typeface="Helvetica" pitchFamily="-112"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smtClean="0">
                <a:solidFill>
                  <a:srgbClr val="660033"/>
                </a:solidFill>
              </a:rPr>
              <a:t>– </a:t>
            </a:r>
            <a:fld id="{6831921F-7A2A-5745-8A99-B40F5F9D3DB2}" type="slidenum">
              <a:rPr lang="en-US" sz="1400" b="0" smtClean="0">
                <a:solidFill>
                  <a:srgbClr val="660033"/>
                </a:solidFill>
              </a:rPr>
              <a:pPr algn="ctr" eaLnBrk="0" hangingPunct="0">
                <a:lnSpc>
                  <a:spcPct val="90000"/>
                </a:lnSpc>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057"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smtClean="0">
                <a:solidFill>
                  <a:srgbClr val="660033"/>
                </a:solidFill>
              </a:rPr>
              <a:t>– </a:t>
            </a:r>
            <a:fld id="{DE46C21C-9D92-954D-A455-0B71D4EEDE04}" type="slidenum">
              <a:rPr lang="en-US" sz="1400" b="0" smtClean="0">
                <a:solidFill>
                  <a:srgbClr val="660033"/>
                </a:solidFill>
              </a:rPr>
              <a:pPr algn="ctr" eaLnBrk="0" hangingPunct="0">
                <a:lnSpc>
                  <a:spcPct val="90000"/>
                </a:lnSpc>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058"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1" Type="http://schemas.openxmlformats.org/officeDocument/2006/relationships/oleObject" Target="../embeddings/Microsoft_Word_97_-_2004_Document1.doc"/><Relationship Id="rId12"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12.xml"/><Relationship Id="rId3" Type="http://schemas.openxmlformats.org/officeDocument/2006/relationships/notesSlide" Target="../notesSlides/notesSlide10.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8" Type="http://schemas.openxmlformats.org/officeDocument/2006/relationships/oleObject" Target="../embeddings/oleObject3.bin"/><Relationship Id="rId9" Type="http://schemas.openxmlformats.org/officeDocument/2006/relationships/image" Target="../media/image3.emf"/><Relationship Id="rId10"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5.bin"/><Relationship Id="rId5" Type="http://schemas.openxmlformats.org/officeDocument/2006/relationships/oleObject" Target="../embeddings/Microsoft_Word_97_-_2004_Document2.doc"/><Relationship Id="rId6"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6.bin"/><Relationship Id="rId5" Type="http://schemas.openxmlformats.org/officeDocument/2006/relationships/oleObject" Target="../embeddings/Microsoft_Word_97_-_2004_Document3.doc"/><Relationship Id="rId6"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7.bin"/><Relationship Id="rId5" Type="http://schemas.openxmlformats.org/officeDocument/2006/relationships/oleObject" Target="../embeddings/Microsoft_Word_97_-_2004_Document4.doc"/><Relationship Id="rId6"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8.bin"/><Relationship Id="rId5" Type="http://schemas.openxmlformats.org/officeDocument/2006/relationships/image" Target="../media/image10.e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9.bin"/><Relationship Id="rId5" Type="http://schemas.openxmlformats.org/officeDocument/2006/relationships/oleObject" Target="../embeddings/Microsoft_Excel_97_-_2004_Worksheet5.xls"/><Relationship Id="rId6" Type="http://schemas.openxmlformats.org/officeDocument/2006/relationships/image" Target="../media/image11.emf"/><Relationship Id="rId1" Type="http://schemas.openxmlformats.org/officeDocument/2006/relationships/vmlDrawing" Target="../drawings/vmlDrawing6.vml"/><Relationship Id="rId2"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0.bin"/><Relationship Id="rId5" Type="http://schemas.openxmlformats.org/officeDocument/2006/relationships/oleObject" Target="../embeddings/Microsoft_Excel_97_-_2004_Worksheet6.xls"/><Relationship Id="rId6" Type="http://schemas.openxmlformats.org/officeDocument/2006/relationships/image" Target="../media/image12.emf"/><Relationship Id="rId1" Type="http://schemas.openxmlformats.org/officeDocument/2006/relationships/vmlDrawing" Target="../drawings/vmlDrawing7.vml"/><Relationship Id="rId2"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1.bin"/><Relationship Id="rId5" Type="http://schemas.openxmlformats.org/officeDocument/2006/relationships/oleObject" Target="../embeddings/Microsoft_Excel_97_-_2004_Worksheet7.xls"/><Relationship Id="rId6" Type="http://schemas.openxmlformats.org/officeDocument/2006/relationships/image" Target="../media/image18.emf"/><Relationship Id="rId1" Type="http://schemas.openxmlformats.org/officeDocument/2006/relationships/vmlDrawing" Target="../drawings/vmlDrawing8.vml"/><Relationship Id="rId2"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2.bin"/><Relationship Id="rId5" Type="http://schemas.openxmlformats.org/officeDocument/2006/relationships/image" Target="../media/image19.emf"/><Relationship Id="rId6" Type="http://schemas.openxmlformats.org/officeDocument/2006/relationships/image" Target="../media/image20.png"/><Relationship Id="rId1" Type="http://schemas.openxmlformats.org/officeDocument/2006/relationships/vmlDrawing" Target="../drawings/vmlDrawing9.vml"/><Relationship Id="rId2"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oleObject" Target="../embeddings/Microsoft_Excel_97_-_2004_Worksheet8.xls"/><Relationship Id="rId5" Type="http://schemas.openxmlformats.org/officeDocument/2006/relationships/image" Target="../media/image18.emf"/><Relationship Id="rId1" Type="http://schemas.openxmlformats.org/officeDocument/2006/relationships/vmlDrawing" Target="../drawings/vmlDrawing10.vml"/><Relationship Id="rId2"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14.bin"/><Relationship Id="rId5" Type="http://schemas.openxmlformats.org/officeDocument/2006/relationships/image" Target="../media/image21.emf"/><Relationship Id="rId6" Type="http://schemas.openxmlformats.org/officeDocument/2006/relationships/oleObject" Target="../embeddings/oleObject15.bin"/><Relationship Id="rId7" Type="http://schemas.openxmlformats.org/officeDocument/2006/relationships/oleObject" Target="../embeddings/Microsoft_Word_97_-_2004_Document9.doc"/><Relationship Id="rId8" Type="http://schemas.openxmlformats.org/officeDocument/2006/relationships/image" Target="../media/image22.emf"/><Relationship Id="rId1" Type="http://schemas.openxmlformats.org/officeDocument/2006/relationships/vmlDrawing" Target="../drawings/vmlDrawing11.vml"/><Relationship Id="rId2"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52600" y="1219200"/>
            <a:ext cx="6057900" cy="1081088"/>
          </a:xfrm>
        </p:spPr>
        <p:txBody>
          <a:bodyPr wrap="none" lIns="63500" tIns="25400" rIns="63500" bIns="25400" anchor="t">
            <a:spAutoFit/>
          </a:bodyPr>
          <a:lstStyle/>
          <a:p>
            <a:pPr algn="ctr" eaLnBrk="1" hangingPunct="1">
              <a:defRPr/>
            </a:pPr>
            <a:r>
              <a:rPr lang="en-US" dirty="0"/>
              <a:t>Chapter 2: Bits and Bytes</a:t>
            </a:r>
            <a:br>
              <a:rPr lang="en-US" dirty="0"/>
            </a:br>
            <a:r>
              <a:rPr lang="en-US" dirty="0" smtClean="0"/>
              <a:t> II</a:t>
            </a:r>
            <a:endParaRPr lang="en-US" dirty="0"/>
          </a:p>
        </p:txBody>
      </p:sp>
      <p:sp>
        <p:nvSpPr>
          <p:cNvPr id="4099" name="Rectangle 3"/>
          <p:cNvSpPr>
            <a:spLocks noGrp="1" noChangeArrowheads="1"/>
          </p:cNvSpPr>
          <p:nvPr>
            <p:ph idx="1"/>
          </p:nvPr>
        </p:nvSpPr>
        <p:spPr>
          <a:xfrm>
            <a:off x="1885950" y="2862263"/>
            <a:ext cx="6496050" cy="2568575"/>
          </a:xfrm>
        </p:spPr>
        <p:txBody>
          <a:bodyPr lIns="90487" tIns="44450" rIns="90487" bIns="44450"/>
          <a:lstStyle/>
          <a:p>
            <a:pPr lvl="1" eaLnBrk="1" hangingPunct="1">
              <a:lnSpc>
                <a:spcPct val="90000"/>
              </a:lnSpc>
              <a:buFont typeface="Wingdings" pitchFamily="-112" charset="2"/>
              <a:buChar char="n"/>
              <a:defRPr/>
            </a:pPr>
            <a:r>
              <a:rPr lang="en-US" dirty="0" smtClean="0">
                <a:ea typeface="ＭＳ Ｐゴシック" pitchFamily="-112" charset="-128"/>
              </a:rPr>
              <a:t>Bit-Level Operations in C</a:t>
            </a:r>
            <a:endParaRPr lang="en-US" sz="2400" dirty="0" smtClean="0">
              <a:ea typeface="ＭＳ Ｐゴシック" pitchFamily="-112" charset="-128"/>
            </a:endParaRPr>
          </a:p>
          <a:p>
            <a:pPr lvl="2" eaLnBrk="1" hangingPunct="1">
              <a:lnSpc>
                <a:spcPct val="90000"/>
              </a:lnSpc>
              <a:buFont typeface="Wingdings" pitchFamily="-112" charset="2"/>
              <a:buChar char="n"/>
              <a:defRPr/>
            </a:pPr>
            <a:r>
              <a:rPr lang="en-US" sz="1800" dirty="0">
                <a:solidFill>
                  <a:schemeClr val="tx1">
                    <a:lumMod val="60000"/>
                    <a:lumOff val="40000"/>
                  </a:schemeClr>
                </a:solidFill>
                <a:latin typeface="Helvetica" charset="0"/>
                <a:ea typeface="ＭＳ Ｐゴシック" charset="0"/>
                <a:cs typeface="ＭＳ Ｐゴシック" charset="0"/>
              </a:rPr>
              <a:t>&amp;,  |,  ~,  ^ </a:t>
            </a:r>
            <a:endParaRPr lang="en-US" sz="1800" dirty="0" smtClean="0">
              <a:solidFill>
                <a:schemeClr val="tx1">
                  <a:lumMod val="60000"/>
                  <a:lumOff val="40000"/>
                </a:schemeClr>
              </a:solidFill>
              <a:latin typeface="Helvetica" charset="0"/>
              <a:ea typeface="ＭＳ Ｐゴシック" charset="0"/>
              <a:cs typeface="ＭＳ Ｐゴシック" charset="0"/>
            </a:endParaRPr>
          </a:p>
          <a:p>
            <a:pPr lvl="2" eaLnBrk="1" hangingPunct="1">
              <a:lnSpc>
                <a:spcPct val="90000"/>
              </a:lnSpc>
              <a:buFont typeface="Wingdings" pitchFamily="-112" charset="2"/>
              <a:buChar char="n"/>
              <a:defRPr/>
            </a:pPr>
            <a:r>
              <a:rPr lang="en-US" sz="1800" dirty="0" smtClean="0">
                <a:solidFill>
                  <a:schemeClr val="tx1">
                    <a:lumMod val="60000"/>
                    <a:lumOff val="40000"/>
                  </a:schemeClr>
                </a:solidFill>
                <a:latin typeface="Helvetica" charset="0"/>
                <a:ea typeface="ＭＳ Ｐゴシック" charset="0"/>
                <a:cs typeface="ＭＳ Ｐゴシック" charset="0"/>
              </a:rPr>
              <a:t>Bit </a:t>
            </a:r>
            <a:r>
              <a:rPr lang="en-US" sz="1800" dirty="0">
                <a:solidFill>
                  <a:schemeClr val="tx1">
                    <a:lumMod val="60000"/>
                    <a:lumOff val="40000"/>
                  </a:schemeClr>
                </a:solidFill>
                <a:latin typeface="Helvetica" charset="0"/>
                <a:ea typeface="ＭＳ Ｐゴシック" charset="0"/>
                <a:cs typeface="ＭＳ Ｐゴシック" charset="0"/>
              </a:rPr>
              <a:t>Masking</a:t>
            </a:r>
          </a:p>
          <a:p>
            <a:pPr lvl="2" eaLnBrk="1" hangingPunct="1">
              <a:lnSpc>
                <a:spcPct val="90000"/>
              </a:lnSpc>
              <a:buFont typeface="Wingdings" pitchFamily="-112" charset="2"/>
              <a:buChar char="n"/>
              <a:defRPr/>
            </a:pPr>
            <a:r>
              <a:rPr lang="en-US" sz="1800" dirty="0" smtClean="0">
                <a:solidFill>
                  <a:schemeClr val="tx1">
                    <a:lumMod val="60000"/>
                    <a:lumOff val="40000"/>
                  </a:schemeClr>
                </a:solidFill>
                <a:latin typeface="Helvetica" charset="0"/>
                <a:ea typeface="ＭＳ Ｐゴシック" charset="0"/>
                <a:cs typeface="ＭＳ Ｐゴシック" charset="0"/>
              </a:rPr>
              <a:t>Logical Expressions</a:t>
            </a:r>
          </a:p>
          <a:p>
            <a:pPr lvl="1" eaLnBrk="1" hangingPunct="1">
              <a:lnSpc>
                <a:spcPct val="90000"/>
              </a:lnSpc>
              <a:buFont typeface="Wingdings" pitchFamily="-112" charset="2"/>
              <a:buChar char="n"/>
              <a:defRPr/>
            </a:pPr>
            <a:r>
              <a:rPr lang="en-US" dirty="0">
                <a:ea typeface="ＭＳ Ｐゴシック" pitchFamily="-112" charset="-128"/>
              </a:rPr>
              <a:t>Logical Operations in C</a:t>
            </a:r>
          </a:p>
          <a:p>
            <a:pPr lvl="2" eaLnBrk="1" hangingPunct="1">
              <a:lnSpc>
                <a:spcPct val="90000"/>
              </a:lnSpc>
              <a:buFont typeface="Wingdings" pitchFamily="-112" charset="2"/>
              <a:buChar char="n"/>
              <a:defRPr/>
            </a:pPr>
            <a:r>
              <a:rPr lang="en-US" sz="1800" dirty="0">
                <a:solidFill>
                  <a:srgbClr val="0A0AFF"/>
                </a:solidFill>
                <a:latin typeface="Helvetica" charset="0"/>
                <a:ea typeface="ＭＳ Ｐゴシック" charset="0"/>
                <a:cs typeface="ＭＳ Ｐゴシック" charset="0"/>
              </a:rPr>
              <a:t>&amp;&amp;, ||, and !</a:t>
            </a:r>
          </a:p>
          <a:p>
            <a:pPr lvl="1" eaLnBrk="1" hangingPunct="1">
              <a:lnSpc>
                <a:spcPct val="90000"/>
              </a:lnSpc>
              <a:buFont typeface="Wingdings" pitchFamily="-112" charset="2"/>
              <a:buChar char="n"/>
              <a:defRPr/>
            </a:pPr>
            <a:r>
              <a:rPr lang="en-US" dirty="0">
                <a:ea typeface="ＭＳ Ｐゴシック" pitchFamily="-112" charset="-128"/>
              </a:rPr>
              <a:t>Bit Shifting</a:t>
            </a:r>
          </a:p>
          <a:p>
            <a:pPr lvl="2" eaLnBrk="1" hangingPunct="1">
              <a:lnSpc>
                <a:spcPct val="90000"/>
              </a:lnSpc>
              <a:buFont typeface="Wingdings" pitchFamily="-112" charset="2"/>
              <a:buChar char="n"/>
              <a:defRPr/>
            </a:pPr>
            <a:r>
              <a:rPr lang="en-US" sz="1800" dirty="0">
                <a:solidFill>
                  <a:schemeClr val="tx1">
                    <a:lumMod val="60000"/>
                    <a:lumOff val="40000"/>
                  </a:schemeClr>
                </a:solidFill>
                <a:latin typeface="Helvetica" charset="0"/>
                <a:ea typeface="ＭＳ Ｐゴシック" charset="0"/>
                <a:cs typeface="ＭＳ Ｐゴシック" charset="0"/>
              </a:rPr>
              <a:t>&lt;&lt; Left Shift</a:t>
            </a:r>
          </a:p>
          <a:p>
            <a:pPr lvl="2" eaLnBrk="1" hangingPunct="1">
              <a:lnSpc>
                <a:spcPct val="90000"/>
              </a:lnSpc>
              <a:buFont typeface="Wingdings" pitchFamily="-112" charset="2"/>
              <a:buChar char="n"/>
              <a:defRPr/>
            </a:pPr>
            <a:r>
              <a:rPr lang="en-US" sz="1800" dirty="0">
                <a:solidFill>
                  <a:schemeClr val="tx1">
                    <a:lumMod val="60000"/>
                    <a:lumOff val="40000"/>
                  </a:schemeClr>
                </a:solidFill>
                <a:latin typeface="Helvetica" charset="0"/>
                <a:ea typeface="ＭＳ Ｐゴシック" charset="0"/>
                <a:cs typeface="ＭＳ Ｐゴシック" charset="0"/>
              </a:rPr>
              <a:t>&gt;&gt; Right Shift (Logical and Arithmetic)</a:t>
            </a:r>
            <a:endParaRPr lang="en-US" dirty="0">
              <a:solidFill>
                <a:schemeClr val="tx1">
                  <a:lumMod val="60000"/>
                  <a:lumOff val="40000"/>
                </a:schemeClr>
              </a:solidFill>
              <a:ea typeface="ＭＳ Ｐゴシック" pitchFamily="-112" charset="-128"/>
            </a:endParaRPr>
          </a:p>
          <a:p>
            <a:pPr lvl="1" eaLnBrk="1" hangingPunct="1">
              <a:lnSpc>
                <a:spcPct val="90000"/>
              </a:lnSpc>
              <a:buFont typeface="Wingdings" pitchFamily="-112" charset="2"/>
              <a:buChar char="n"/>
              <a:defRPr/>
            </a:pPr>
            <a:r>
              <a:rPr lang="en-US" dirty="0">
                <a:ea typeface="ＭＳ Ｐゴシック" pitchFamily="-112" charset="-128"/>
              </a:rPr>
              <a:t>Integer Representations</a:t>
            </a:r>
            <a:endParaRPr lang="en-US" sz="2400" dirty="0">
              <a:ea typeface="ＭＳ Ｐゴシック" pitchFamily="-112" charset="-128"/>
            </a:endParaRPr>
          </a:p>
          <a:p>
            <a:pPr lvl="2" eaLnBrk="1" hangingPunct="1">
              <a:lnSpc>
                <a:spcPct val="90000"/>
              </a:lnSpc>
              <a:buFont typeface="Wingdings" pitchFamily="-112" charset="2"/>
              <a:buChar char="n"/>
              <a:defRPr/>
            </a:pPr>
            <a:r>
              <a:rPr lang="en-US" sz="1800" dirty="0">
                <a:solidFill>
                  <a:srgbClr val="0A0AFF"/>
                </a:solidFill>
                <a:latin typeface="Helvetica" charset="0"/>
                <a:ea typeface="ＭＳ Ｐゴシック" charset="0"/>
                <a:cs typeface="ＭＳ Ｐゴシック" charset="0"/>
              </a:rPr>
              <a:t>Unsigned and Two’s Complement</a:t>
            </a:r>
            <a:endParaRPr lang="en-US" dirty="0">
              <a:solidFill>
                <a:srgbClr val="0A0AFF"/>
              </a:solidFill>
              <a:ea typeface="ＭＳ Ｐゴシック" pitchFamily="-112" charset="-128"/>
            </a:endParaRPr>
          </a:p>
          <a:p>
            <a:pPr lvl="1" eaLnBrk="1" hangingPunct="1">
              <a:lnSpc>
                <a:spcPct val="90000"/>
              </a:lnSpc>
              <a:buFont typeface="Wingdings" pitchFamily="-112" charset="2"/>
              <a:buChar char="n"/>
              <a:defRPr/>
            </a:pPr>
            <a:r>
              <a:rPr lang="en-US" dirty="0">
                <a:ea typeface="ＭＳ Ｐゴシック" pitchFamily="-112" charset="-128"/>
              </a:rPr>
              <a:t>Integer Arithmetic and </a:t>
            </a:r>
            <a:r>
              <a:rPr lang="en-US" dirty="0" smtClean="0">
                <a:ea typeface="ＭＳ Ｐゴシック" pitchFamily="-112" charset="-128"/>
              </a:rPr>
              <a:t>overflow</a:t>
            </a:r>
            <a:endParaRPr lang="en-US" dirty="0">
              <a:ea typeface="ＭＳ Ｐゴシック" pitchFamily="-112" charset="-128"/>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23850"/>
            <a:ext cx="6053138" cy="573088"/>
          </a:xfrm>
        </p:spPr>
        <p:txBody>
          <a:bodyPr/>
          <a:lstStyle/>
          <a:p>
            <a:pPr eaLnBrk="1" hangingPunct="1">
              <a:defRPr/>
            </a:pPr>
            <a:r>
              <a:rPr lang="en-US"/>
              <a:t>Shift Operations</a:t>
            </a:r>
          </a:p>
        </p:txBody>
      </p:sp>
      <p:sp>
        <p:nvSpPr>
          <p:cNvPr id="28675" name="Rectangle 3"/>
          <p:cNvSpPr>
            <a:spLocks noGrp="1" noChangeArrowheads="1"/>
          </p:cNvSpPr>
          <p:nvPr>
            <p:ph type="body" idx="1"/>
          </p:nvPr>
        </p:nvSpPr>
        <p:spPr>
          <a:xfrm>
            <a:off x="290513" y="1066800"/>
            <a:ext cx="4967287" cy="1446213"/>
          </a:xfrm>
        </p:spPr>
        <p:txBody>
          <a:bodyPr/>
          <a:lstStyle/>
          <a:p>
            <a:pPr eaLnBrk="1" hangingPunct="1">
              <a:lnSpc>
                <a:spcPct val="85000"/>
              </a:lnSpc>
              <a:buFont typeface="Wingdings" charset="0"/>
              <a:buNone/>
              <a:tabLst>
                <a:tab pos="2065338" algn="l"/>
              </a:tabLst>
              <a:defRPr/>
            </a:pPr>
            <a:r>
              <a:rPr lang="en-US">
                <a:latin typeface="Helvetica" charset="0"/>
                <a:ea typeface="ＭＳ Ｐゴシック" charset="0"/>
                <a:cs typeface="ＭＳ Ｐゴシック" charset="0"/>
              </a:rPr>
              <a:t>Useful for multiplication and division by powers of 2</a:t>
            </a:r>
          </a:p>
          <a:p>
            <a:pPr eaLnBrk="1" hangingPunct="1">
              <a:lnSpc>
                <a:spcPct val="85000"/>
              </a:lnSpc>
              <a:buFont typeface="Wingdings" charset="0"/>
              <a:buNone/>
              <a:tabLst>
                <a:tab pos="2065338" algn="l"/>
              </a:tabLst>
              <a:defRPr/>
            </a:pPr>
            <a:r>
              <a:rPr lang="en-US">
                <a:latin typeface="Helvetica" charset="0"/>
                <a:ea typeface="ＭＳ Ｐゴシック" charset="0"/>
                <a:cs typeface="ＭＳ Ｐゴシック" charset="0"/>
              </a:rPr>
              <a:t>Left Shift: 	</a:t>
            </a:r>
            <a:r>
              <a:rPr lang="en-US">
                <a:latin typeface="Courier New" charset="0"/>
                <a:ea typeface="ＭＳ Ｐゴシック" charset="0"/>
                <a:cs typeface="ＭＳ Ｐゴシック" charset="0"/>
              </a:rPr>
              <a:t>x &lt;&lt; y</a:t>
            </a:r>
          </a:p>
          <a:p>
            <a:pPr lvl="1" eaLnBrk="1" hangingPunct="1">
              <a:lnSpc>
                <a:spcPct val="90000"/>
              </a:lnSpc>
              <a:tabLst>
                <a:tab pos="2065338" algn="l"/>
              </a:tabLst>
              <a:defRPr/>
            </a:pPr>
            <a:r>
              <a:rPr lang="en-US">
                <a:latin typeface="Helvetica" charset="0"/>
                <a:ea typeface="ＭＳ Ｐゴシック" charset="0"/>
              </a:rPr>
              <a:t>Shift bit-vector </a:t>
            </a:r>
            <a:r>
              <a:rPr lang="en-US">
                <a:latin typeface="Courier New" charset="0"/>
                <a:ea typeface="ＭＳ Ｐゴシック" charset="0"/>
              </a:rPr>
              <a:t>x</a:t>
            </a:r>
            <a:r>
              <a:rPr lang="en-US">
                <a:latin typeface="Helvetica" charset="0"/>
                <a:ea typeface="ＭＳ Ｐゴシック" charset="0"/>
              </a:rPr>
              <a:t> left </a:t>
            </a:r>
            <a:r>
              <a:rPr lang="en-US">
                <a:latin typeface="Courier New" charset="0"/>
                <a:ea typeface="ＭＳ Ｐゴシック" charset="0"/>
              </a:rPr>
              <a:t>y</a:t>
            </a:r>
            <a:r>
              <a:rPr lang="en-US">
                <a:latin typeface="Helvetica" charset="0"/>
                <a:ea typeface="ＭＳ Ｐゴシック" charset="0"/>
              </a:rPr>
              <a:t> positions</a:t>
            </a:r>
          </a:p>
          <a:p>
            <a:pPr lvl="2" eaLnBrk="1" hangingPunct="1">
              <a:lnSpc>
                <a:spcPct val="97000"/>
              </a:lnSpc>
              <a:tabLst>
                <a:tab pos="2065338" algn="l"/>
              </a:tabLst>
              <a:defRPr/>
            </a:pPr>
            <a:r>
              <a:rPr lang="en-US" sz="1800">
                <a:latin typeface="Helvetica" charset="0"/>
                <a:ea typeface="ＭＳ Ｐゴシック" charset="0"/>
              </a:rPr>
              <a:t>Throw away extra bits on left</a:t>
            </a:r>
          </a:p>
          <a:p>
            <a:pPr lvl="2" eaLnBrk="1" hangingPunct="1">
              <a:lnSpc>
                <a:spcPct val="97000"/>
              </a:lnSpc>
              <a:tabLst>
                <a:tab pos="2065338" algn="l"/>
              </a:tabLst>
              <a:defRPr/>
            </a:pPr>
            <a:r>
              <a:rPr lang="en-US" sz="1800">
                <a:latin typeface="Helvetica" charset="0"/>
                <a:ea typeface="ＭＳ Ｐゴシック" charset="0"/>
              </a:rPr>
              <a:t>Fill with 0</a:t>
            </a:r>
            <a:r>
              <a:rPr lang="ja-JP" altLang="en-US" sz="1800">
                <a:latin typeface="Helvetica" charset="0"/>
                <a:ea typeface="ＭＳ Ｐゴシック" charset="0"/>
              </a:rPr>
              <a:t>’</a:t>
            </a:r>
            <a:r>
              <a:rPr lang="en-US" altLang="ja-JP" sz="1800">
                <a:latin typeface="Helvetica" charset="0"/>
                <a:ea typeface="ＭＳ Ｐゴシック" charset="0"/>
              </a:rPr>
              <a:t>s on right</a:t>
            </a:r>
            <a:endParaRPr lang="en-US" sz="1800">
              <a:latin typeface="Courier New" charset="0"/>
              <a:ea typeface="ＭＳ Ｐゴシック" charset="0"/>
            </a:endParaRPr>
          </a:p>
        </p:txBody>
      </p:sp>
      <p:grpSp>
        <p:nvGrpSpPr>
          <p:cNvPr id="2" name="Group 70"/>
          <p:cNvGrpSpPr>
            <a:grpSpLocks/>
          </p:cNvGrpSpPr>
          <p:nvPr/>
        </p:nvGrpSpPr>
        <p:grpSpPr bwMode="auto">
          <a:xfrm>
            <a:off x="5410200" y="1371600"/>
            <a:ext cx="2743200" cy="914400"/>
            <a:chOff x="5410200" y="1371600"/>
            <a:chExt cx="2743200" cy="914400"/>
          </a:xfrm>
        </p:grpSpPr>
        <p:sp>
          <p:nvSpPr>
            <p:cNvPr id="25639" name="Rectangle 4"/>
            <p:cNvSpPr>
              <a:spLocks noChangeArrowheads="1"/>
            </p:cNvSpPr>
            <p:nvPr/>
          </p:nvSpPr>
          <p:spPr bwMode="auto">
            <a:xfrm>
              <a:off x="6781800" y="1371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01100010</a:t>
              </a:r>
            </a:p>
          </p:txBody>
        </p:sp>
        <p:sp>
          <p:nvSpPr>
            <p:cNvPr id="25640" name="Rectangle 5"/>
            <p:cNvSpPr>
              <a:spLocks noChangeArrowheads="1"/>
            </p:cNvSpPr>
            <p:nvPr/>
          </p:nvSpPr>
          <p:spPr bwMode="auto">
            <a:xfrm>
              <a:off x="5410200" y="1371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Argument </a:t>
              </a:r>
              <a:r>
                <a:rPr lang="en-US" sz="1800">
                  <a:solidFill>
                    <a:srgbClr val="000066"/>
                  </a:solidFill>
                  <a:latin typeface="Courier New" charset="0"/>
                </a:rPr>
                <a:t>x</a:t>
              </a:r>
              <a:endParaRPr lang="en-US" sz="1800">
                <a:solidFill>
                  <a:srgbClr val="000066"/>
                </a:solidFill>
              </a:endParaRPr>
            </a:p>
          </p:txBody>
        </p:sp>
        <p:sp>
          <p:nvSpPr>
            <p:cNvPr id="25641" name="Rectangle 7"/>
            <p:cNvSpPr>
              <a:spLocks noChangeArrowheads="1"/>
            </p:cNvSpPr>
            <p:nvPr/>
          </p:nvSpPr>
          <p:spPr bwMode="auto">
            <a:xfrm>
              <a:off x="6781800" y="1828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FFFFFF"/>
                  </a:solidFill>
                  <a:latin typeface="Courier New" charset="0"/>
                </a:rPr>
                <a:t>00010</a:t>
              </a:r>
              <a:r>
                <a:rPr lang="en-US" sz="1800" i="1">
                  <a:solidFill>
                    <a:srgbClr val="FFFFFF"/>
                  </a:solidFill>
                  <a:latin typeface="Courier New" charset="0"/>
                </a:rPr>
                <a:t>000</a:t>
              </a:r>
              <a:endParaRPr lang="en-US" sz="1800">
                <a:solidFill>
                  <a:srgbClr val="FFFFFF"/>
                </a:solidFill>
                <a:latin typeface="Courier New" charset="0"/>
              </a:endParaRPr>
            </a:p>
          </p:txBody>
        </p:sp>
        <p:sp>
          <p:nvSpPr>
            <p:cNvPr id="25642" name="Rectangle 8"/>
            <p:cNvSpPr>
              <a:spLocks noChangeArrowheads="1"/>
            </p:cNvSpPr>
            <p:nvPr/>
          </p:nvSpPr>
          <p:spPr bwMode="auto">
            <a:xfrm>
              <a:off x="5410200" y="1828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&lt;&lt; 3</a:t>
              </a:r>
              <a:endParaRPr lang="en-US" sz="1800">
                <a:solidFill>
                  <a:srgbClr val="000066"/>
                </a:solidFill>
              </a:endParaRPr>
            </a:p>
          </p:txBody>
        </p:sp>
      </p:grpSp>
      <p:grpSp>
        <p:nvGrpSpPr>
          <p:cNvPr id="3" name="Group 69"/>
          <p:cNvGrpSpPr>
            <a:grpSpLocks/>
          </p:cNvGrpSpPr>
          <p:nvPr/>
        </p:nvGrpSpPr>
        <p:grpSpPr bwMode="auto">
          <a:xfrm>
            <a:off x="5410200" y="2286000"/>
            <a:ext cx="2743200" cy="914400"/>
            <a:chOff x="5410200" y="2286000"/>
            <a:chExt cx="2743200" cy="914400"/>
          </a:xfrm>
        </p:grpSpPr>
        <p:sp>
          <p:nvSpPr>
            <p:cNvPr id="25635" name="Rectangle 9"/>
            <p:cNvSpPr>
              <a:spLocks noChangeArrowheads="1"/>
            </p:cNvSpPr>
            <p:nvPr/>
          </p:nvSpPr>
          <p:spPr bwMode="auto">
            <a:xfrm>
              <a:off x="6781800" y="2286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FFFFFF"/>
                  </a:solidFill>
                  <a:latin typeface="Courier New" charset="0"/>
                </a:rPr>
                <a:t>011000</a:t>
              </a:r>
            </a:p>
          </p:txBody>
        </p:sp>
        <p:sp>
          <p:nvSpPr>
            <p:cNvPr id="25636" name="Rectangle 10"/>
            <p:cNvSpPr>
              <a:spLocks noChangeArrowheads="1"/>
            </p:cNvSpPr>
            <p:nvPr/>
          </p:nvSpPr>
          <p:spPr bwMode="auto">
            <a:xfrm>
              <a:off x="5410200" y="2286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Log. </a:t>
              </a:r>
              <a:r>
                <a:rPr lang="en-US" sz="1800">
                  <a:solidFill>
                    <a:srgbClr val="000066"/>
                  </a:solidFill>
                  <a:latin typeface="Courier New" charset="0"/>
                </a:rPr>
                <a:t>&gt;&gt; 2</a:t>
              </a:r>
            </a:p>
          </p:txBody>
        </p:sp>
        <p:sp>
          <p:nvSpPr>
            <p:cNvPr id="25637" name="Rectangle 11"/>
            <p:cNvSpPr>
              <a:spLocks noChangeArrowheads="1"/>
            </p:cNvSpPr>
            <p:nvPr/>
          </p:nvSpPr>
          <p:spPr bwMode="auto">
            <a:xfrm>
              <a:off x="6781800" y="27432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FFFFFF"/>
                  </a:solidFill>
                  <a:latin typeface="Courier New" charset="0"/>
                </a:rPr>
                <a:t>011000</a:t>
              </a:r>
            </a:p>
          </p:txBody>
        </p:sp>
        <p:sp>
          <p:nvSpPr>
            <p:cNvPr id="25638" name="Rectangle 12"/>
            <p:cNvSpPr>
              <a:spLocks noChangeArrowheads="1"/>
            </p:cNvSpPr>
            <p:nvPr/>
          </p:nvSpPr>
          <p:spPr bwMode="auto">
            <a:xfrm>
              <a:off x="5410200" y="27432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Arith. </a:t>
              </a:r>
              <a:r>
                <a:rPr lang="en-US" sz="1800">
                  <a:solidFill>
                    <a:srgbClr val="000066"/>
                  </a:solidFill>
                  <a:latin typeface="Courier New" charset="0"/>
                </a:rPr>
                <a:t>&gt;&gt; 2</a:t>
              </a:r>
            </a:p>
          </p:txBody>
        </p:sp>
      </p:grpSp>
      <p:grpSp>
        <p:nvGrpSpPr>
          <p:cNvPr id="4" name="Group 67"/>
          <p:cNvGrpSpPr>
            <a:grpSpLocks/>
          </p:cNvGrpSpPr>
          <p:nvPr/>
        </p:nvGrpSpPr>
        <p:grpSpPr bwMode="auto">
          <a:xfrm>
            <a:off x="5410200" y="4495800"/>
            <a:ext cx="2743200" cy="914400"/>
            <a:chOff x="5410200" y="4495800"/>
            <a:chExt cx="2743200" cy="914400"/>
          </a:xfrm>
        </p:grpSpPr>
        <p:sp>
          <p:nvSpPr>
            <p:cNvPr id="25631" name="Rectangle 19"/>
            <p:cNvSpPr>
              <a:spLocks noChangeArrowheads="1"/>
            </p:cNvSpPr>
            <p:nvPr/>
          </p:nvSpPr>
          <p:spPr bwMode="auto">
            <a:xfrm>
              <a:off x="6781800" y="4495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FFFFFF"/>
                  </a:solidFill>
                  <a:latin typeface="Courier New" charset="0"/>
                </a:rPr>
                <a:t>101000</a:t>
              </a:r>
            </a:p>
          </p:txBody>
        </p:sp>
        <p:sp>
          <p:nvSpPr>
            <p:cNvPr id="25632" name="Rectangle 21"/>
            <p:cNvSpPr>
              <a:spLocks noChangeArrowheads="1"/>
            </p:cNvSpPr>
            <p:nvPr/>
          </p:nvSpPr>
          <p:spPr bwMode="auto">
            <a:xfrm>
              <a:off x="6781800" y="4953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11</a:t>
              </a:r>
              <a:r>
                <a:rPr lang="en-US" sz="1800">
                  <a:solidFill>
                    <a:srgbClr val="FFFFFF"/>
                  </a:solidFill>
                  <a:latin typeface="Courier New" charset="0"/>
                </a:rPr>
                <a:t>101000</a:t>
              </a:r>
            </a:p>
          </p:txBody>
        </p:sp>
        <p:sp>
          <p:nvSpPr>
            <p:cNvPr id="25633" name="Rectangle 20"/>
            <p:cNvSpPr>
              <a:spLocks noChangeArrowheads="1"/>
            </p:cNvSpPr>
            <p:nvPr/>
          </p:nvSpPr>
          <p:spPr bwMode="auto">
            <a:xfrm>
              <a:off x="5410200" y="4495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Log. </a:t>
              </a:r>
              <a:r>
                <a:rPr lang="en-US" sz="1800">
                  <a:solidFill>
                    <a:srgbClr val="000066"/>
                  </a:solidFill>
                  <a:latin typeface="Courier New" charset="0"/>
                </a:rPr>
                <a:t>&gt;&gt; 2</a:t>
              </a:r>
            </a:p>
          </p:txBody>
        </p:sp>
        <p:sp>
          <p:nvSpPr>
            <p:cNvPr id="25634" name="Rectangle 22"/>
            <p:cNvSpPr>
              <a:spLocks noChangeArrowheads="1"/>
            </p:cNvSpPr>
            <p:nvPr/>
          </p:nvSpPr>
          <p:spPr bwMode="auto">
            <a:xfrm>
              <a:off x="5410200" y="4953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Arith. </a:t>
              </a:r>
              <a:r>
                <a:rPr lang="en-US" sz="1800">
                  <a:solidFill>
                    <a:srgbClr val="000066"/>
                  </a:solidFill>
                  <a:latin typeface="Courier New" charset="0"/>
                </a:rPr>
                <a:t>&gt;&gt; 2</a:t>
              </a:r>
            </a:p>
          </p:txBody>
        </p:sp>
      </p:grpSp>
      <p:sp>
        <p:nvSpPr>
          <p:cNvPr id="32" name="Rectangle 3"/>
          <p:cNvSpPr txBox="1">
            <a:spLocks noChangeArrowheads="1"/>
          </p:cNvSpPr>
          <p:nvPr/>
        </p:nvSpPr>
        <p:spPr bwMode="auto">
          <a:xfrm>
            <a:off x="304800" y="3276600"/>
            <a:ext cx="4967288" cy="3321050"/>
          </a:xfrm>
          <a:prstGeom prst="rect">
            <a:avLst/>
          </a:prstGeom>
          <a:noFill/>
          <a:ln w="9525">
            <a:noFill/>
            <a:miter lim="800000"/>
            <a:headEnd/>
            <a:tailEnd/>
          </a:ln>
          <a:effectLst/>
        </p:spPr>
        <p:txBody>
          <a:bodyPr lIns="90479" tIns="44446" rIns="90479" bIns="44446"/>
          <a:lstStyle>
            <a:lvl1pPr marL="385763" indent="-385763">
              <a:tabLst>
                <a:tab pos="2065338" algn="l"/>
              </a:tabLst>
              <a:defRPr sz="2400" b="1">
                <a:solidFill>
                  <a:schemeClr val="tx1"/>
                </a:solidFill>
                <a:latin typeface="Helvetica" charset="0"/>
                <a:ea typeface="ＭＳ Ｐゴシック" charset="0"/>
                <a:cs typeface="ＭＳ Ｐゴシック" charset="0"/>
              </a:defRPr>
            </a:lvl1pPr>
            <a:lvl2pPr marL="744538" indent="-246063">
              <a:tabLst>
                <a:tab pos="2065338" algn="l"/>
              </a:tabLst>
              <a:defRPr sz="2400" b="1">
                <a:solidFill>
                  <a:schemeClr val="tx1"/>
                </a:solidFill>
                <a:latin typeface="Helvetica" charset="0"/>
                <a:ea typeface="ＭＳ Ｐゴシック" charset="0"/>
              </a:defRPr>
            </a:lvl2pPr>
            <a:lvl3pPr marL="1146175" indent="-238125">
              <a:tabLst>
                <a:tab pos="2065338" algn="l"/>
              </a:tabLst>
              <a:defRPr sz="2400" b="1">
                <a:solidFill>
                  <a:schemeClr val="tx1"/>
                </a:solidFill>
                <a:latin typeface="Helvetica" charset="0"/>
                <a:ea typeface="ＭＳ Ｐゴシック" charset="0"/>
              </a:defRPr>
            </a:lvl3pPr>
            <a:lvl4pPr>
              <a:tabLst>
                <a:tab pos="2065338" algn="l"/>
              </a:tabLst>
              <a:defRPr sz="2400" b="1">
                <a:solidFill>
                  <a:schemeClr val="tx1"/>
                </a:solidFill>
                <a:latin typeface="Helvetica" charset="0"/>
                <a:ea typeface="ＭＳ Ｐゴシック" charset="0"/>
              </a:defRPr>
            </a:lvl4pPr>
            <a:lvl5pPr>
              <a:tabLst>
                <a:tab pos="2065338"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9pPr>
          </a:lstStyle>
          <a:p>
            <a:pPr>
              <a:lnSpc>
                <a:spcPct val="85000"/>
              </a:lnSpc>
              <a:spcBef>
                <a:spcPct val="50000"/>
              </a:spcBef>
              <a:buClr>
                <a:srgbClr val="660033"/>
              </a:buClr>
              <a:buFont typeface="Wingdings" charset="0"/>
              <a:buNone/>
              <a:defRPr/>
            </a:pPr>
            <a:r>
              <a:rPr lang="en-US">
                <a:solidFill>
                  <a:srgbClr val="003300"/>
                </a:solidFill>
                <a:effectLst>
                  <a:outerShdw blurRad="38100" dist="38100" dir="2700000" algn="tl">
                    <a:srgbClr val="DDDDDD"/>
                  </a:outerShdw>
                </a:effectLst>
              </a:rPr>
              <a:t>Right Shift: 	</a:t>
            </a:r>
            <a:r>
              <a:rPr lang="en-US">
                <a:solidFill>
                  <a:srgbClr val="003300"/>
                </a:solidFill>
                <a:effectLst>
                  <a:outerShdw blurRad="38100" dist="38100" dir="2700000" algn="tl">
                    <a:srgbClr val="DDDDDD"/>
                  </a:outerShdw>
                </a:effectLst>
                <a:latin typeface="Courier New" charset="0"/>
              </a:rPr>
              <a:t>x &gt;&gt; y</a:t>
            </a:r>
          </a:p>
          <a:p>
            <a:pPr lvl="1">
              <a:lnSpc>
                <a:spcPct val="90000"/>
              </a:lnSpc>
              <a:spcBef>
                <a:spcPct val="25000"/>
              </a:spcBef>
              <a:buClr>
                <a:srgbClr val="660033"/>
              </a:buClr>
              <a:buSzPct val="75000"/>
              <a:buFont typeface="Wingdings" charset="0"/>
              <a:buChar char="n"/>
              <a:defRPr/>
            </a:pPr>
            <a:r>
              <a:rPr lang="en-US" sz="2000">
                <a:solidFill>
                  <a:srgbClr val="000066"/>
                </a:solidFill>
              </a:rPr>
              <a:t>Shift bit-vector </a:t>
            </a:r>
            <a:r>
              <a:rPr lang="en-US" sz="2000">
                <a:solidFill>
                  <a:srgbClr val="000066"/>
                </a:solidFill>
                <a:latin typeface="Courier New" charset="0"/>
              </a:rPr>
              <a:t>x</a:t>
            </a:r>
            <a:r>
              <a:rPr lang="en-US" sz="2000">
                <a:solidFill>
                  <a:srgbClr val="000066"/>
                </a:solidFill>
              </a:rPr>
              <a:t> right </a:t>
            </a:r>
            <a:r>
              <a:rPr lang="en-US" sz="2000">
                <a:solidFill>
                  <a:srgbClr val="000066"/>
                </a:solidFill>
                <a:latin typeface="Courier New" charset="0"/>
              </a:rPr>
              <a:t>y</a:t>
            </a:r>
            <a:r>
              <a:rPr lang="en-US" sz="2000">
                <a:solidFill>
                  <a:srgbClr val="000066"/>
                </a:solidFill>
              </a:rPr>
              <a:t> positions</a:t>
            </a:r>
          </a:p>
          <a:p>
            <a:pPr lvl="2">
              <a:lnSpc>
                <a:spcPct val="97000"/>
              </a:lnSpc>
              <a:spcBef>
                <a:spcPct val="10000"/>
              </a:spcBef>
              <a:buClr>
                <a:srgbClr val="005400"/>
              </a:buClr>
              <a:buSzPct val="90000"/>
              <a:buFont typeface="Wingdings" charset="0"/>
              <a:buChar char="l"/>
              <a:defRPr/>
            </a:pPr>
            <a:r>
              <a:rPr lang="en-US" sz="1800">
                <a:solidFill>
                  <a:srgbClr val="000099"/>
                </a:solidFill>
              </a:rPr>
              <a:t>Throw away extra bits on right</a:t>
            </a:r>
          </a:p>
          <a:p>
            <a:pPr lvl="1">
              <a:lnSpc>
                <a:spcPct val="90000"/>
              </a:lnSpc>
              <a:spcBef>
                <a:spcPct val="25000"/>
              </a:spcBef>
              <a:buClr>
                <a:srgbClr val="660033"/>
              </a:buClr>
              <a:buSzPct val="75000"/>
              <a:buFont typeface="Wingdings" charset="0"/>
              <a:buChar char="n"/>
              <a:defRPr/>
            </a:pPr>
            <a:r>
              <a:rPr lang="en-US" sz="2000">
                <a:solidFill>
                  <a:srgbClr val="000066"/>
                </a:solidFill>
              </a:rPr>
              <a:t>Logical shift</a:t>
            </a:r>
          </a:p>
          <a:p>
            <a:pPr lvl="2">
              <a:lnSpc>
                <a:spcPct val="97000"/>
              </a:lnSpc>
              <a:spcBef>
                <a:spcPct val="10000"/>
              </a:spcBef>
              <a:buClr>
                <a:srgbClr val="005400"/>
              </a:buClr>
              <a:buSzPct val="90000"/>
              <a:buFont typeface="Wingdings" charset="0"/>
              <a:buChar char="l"/>
              <a:defRPr/>
            </a:pPr>
            <a:r>
              <a:rPr lang="en-US" sz="1800">
                <a:solidFill>
                  <a:srgbClr val="000099"/>
                </a:solidFill>
              </a:rPr>
              <a:t>Fill with 0</a:t>
            </a:r>
            <a:r>
              <a:rPr lang="ja-JP" altLang="en-US" sz="1800">
                <a:solidFill>
                  <a:srgbClr val="000099"/>
                </a:solidFill>
              </a:rPr>
              <a:t>’</a:t>
            </a:r>
            <a:r>
              <a:rPr lang="en-US" altLang="ja-JP" sz="1800">
                <a:solidFill>
                  <a:srgbClr val="000099"/>
                </a:solidFill>
              </a:rPr>
              <a:t>s on left</a:t>
            </a:r>
          </a:p>
          <a:p>
            <a:pPr lvl="1">
              <a:lnSpc>
                <a:spcPct val="90000"/>
              </a:lnSpc>
              <a:spcBef>
                <a:spcPct val="25000"/>
              </a:spcBef>
              <a:buClr>
                <a:srgbClr val="660033"/>
              </a:buClr>
              <a:buSzPct val="75000"/>
              <a:buFont typeface="Wingdings" charset="0"/>
              <a:buChar char="n"/>
              <a:defRPr/>
            </a:pPr>
            <a:r>
              <a:rPr lang="en-US" sz="2000">
                <a:solidFill>
                  <a:srgbClr val="000066"/>
                </a:solidFill>
              </a:rPr>
              <a:t>Arithmetic shift</a:t>
            </a:r>
          </a:p>
          <a:p>
            <a:pPr lvl="2">
              <a:lnSpc>
                <a:spcPct val="97000"/>
              </a:lnSpc>
              <a:spcBef>
                <a:spcPct val="10000"/>
              </a:spcBef>
              <a:buClr>
                <a:srgbClr val="005400"/>
              </a:buClr>
              <a:buSzPct val="90000"/>
              <a:buFont typeface="Wingdings" charset="0"/>
              <a:buChar char="l"/>
              <a:defRPr/>
            </a:pPr>
            <a:r>
              <a:rPr lang="en-US" sz="1800">
                <a:solidFill>
                  <a:srgbClr val="000099"/>
                </a:solidFill>
              </a:rPr>
              <a:t>Replicate most significant bit on left</a:t>
            </a:r>
          </a:p>
          <a:p>
            <a:pPr lvl="2">
              <a:lnSpc>
                <a:spcPct val="97000"/>
              </a:lnSpc>
              <a:spcBef>
                <a:spcPct val="10000"/>
              </a:spcBef>
              <a:buClr>
                <a:srgbClr val="005400"/>
              </a:buClr>
              <a:buSzPct val="90000"/>
              <a:buFont typeface="Wingdings" charset="0"/>
              <a:buChar char="l"/>
              <a:defRPr/>
            </a:pPr>
            <a:r>
              <a:rPr lang="en-US" sz="1800">
                <a:solidFill>
                  <a:srgbClr val="000099"/>
                </a:solidFill>
              </a:rPr>
              <a:t>Useful with two</a:t>
            </a:r>
            <a:r>
              <a:rPr lang="ja-JP" altLang="en-US" sz="1800">
                <a:solidFill>
                  <a:srgbClr val="000099"/>
                </a:solidFill>
              </a:rPr>
              <a:t>’</a:t>
            </a:r>
            <a:r>
              <a:rPr lang="en-US" altLang="ja-JP" sz="1800">
                <a:solidFill>
                  <a:srgbClr val="000099"/>
                </a:solidFill>
              </a:rPr>
              <a:t>s complement integer representation</a:t>
            </a:r>
          </a:p>
          <a:p>
            <a:pPr lvl="2">
              <a:lnSpc>
                <a:spcPct val="97000"/>
              </a:lnSpc>
              <a:spcBef>
                <a:spcPct val="10000"/>
              </a:spcBef>
              <a:buClr>
                <a:srgbClr val="005400"/>
              </a:buClr>
              <a:buSzPct val="90000"/>
              <a:buFont typeface="Wingdings" charset="0"/>
              <a:buChar char="l"/>
              <a:defRPr/>
            </a:pPr>
            <a:endParaRPr lang="en-US" sz="1800">
              <a:solidFill>
                <a:srgbClr val="000099"/>
              </a:solidFill>
              <a:latin typeface="Courier New" charset="0"/>
            </a:endParaRPr>
          </a:p>
        </p:txBody>
      </p:sp>
      <p:sp>
        <p:nvSpPr>
          <p:cNvPr id="56" name="Rectangle 31"/>
          <p:cNvSpPr>
            <a:spLocks noChangeArrowheads="1"/>
          </p:cNvSpPr>
          <p:nvPr/>
        </p:nvSpPr>
        <p:spPr bwMode="auto">
          <a:xfrm>
            <a:off x="6781800" y="1828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00010</a:t>
            </a:r>
            <a:r>
              <a:rPr lang="en-US" sz="1800" i="1">
                <a:solidFill>
                  <a:srgbClr val="FFFFFF"/>
                </a:solidFill>
                <a:latin typeface="Courier New" charset="0"/>
              </a:rPr>
              <a:t>000</a:t>
            </a:r>
            <a:endParaRPr lang="en-US" sz="1800">
              <a:solidFill>
                <a:srgbClr val="FFFFFF"/>
              </a:solidFill>
              <a:latin typeface="Courier New" charset="0"/>
            </a:endParaRPr>
          </a:p>
        </p:txBody>
      </p:sp>
      <p:sp>
        <p:nvSpPr>
          <p:cNvPr id="57" name="Rectangle 30"/>
          <p:cNvSpPr>
            <a:spLocks noChangeArrowheads="1"/>
          </p:cNvSpPr>
          <p:nvPr/>
        </p:nvSpPr>
        <p:spPr bwMode="auto">
          <a:xfrm>
            <a:off x="6781800" y="1828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00010</a:t>
            </a:r>
            <a:r>
              <a:rPr lang="en-US" sz="1800" i="1">
                <a:solidFill>
                  <a:srgbClr val="000066"/>
                </a:solidFill>
                <a:latin typeface="Courier New" charset="0"/>
              </a:rPr>
              <a:t>000</a:t>
            </a:r>
            <a:endParaRPr lang="en-US" sz="1800">
              <a:solidFill>
                <a:srgbClr val="000066"/>
              </a:solidFill>
              <a:latin typeface="Courier New" charset="0"/>
            </a:endParaRPr>
          </a:p>
        </p:txBody>
      </p:sp>
      <p:grpSp>
        <p:nvGrpSpPr>
          <p:cNvPr id="5" name="Group 72"/>
          <p:cNvGrpSpPr>
            <a:grpSpLocks/>
          </p:cNvGrpSpPr>
          <p:nvPr/>
        </p:nvGrpSpPr>
        <p:grpSpPr bwMode="auto">
          <a:xfrm>
            <a:off x="5410200" y="3581400"/>
            <a:ext cx="2743200" cy="914400"/>
            <a:chOff x="5410200" y="3581400"/>
            <a:chExt cx="2743200" cy="914400"/>
          </a:xfrm>
        </p:grpSpPr>
        <p:grpSp>
          <p:nvGrpSpPr>
            <p:cNvPr id="25625" name="Group 68"/>
            <p:cNvGrpSpPr>
              <a:grpSpLocks/>
            </p:cNvGrpSpPr>
            <p:nvPr/>
          </p:nvGrpSpPr>
          <p:grpSpPr bwMode="auto">
            <a:xfrm>
              <a:off x="5410200" y="3581400"/>
              <a:ext cx="2743200" cy="914400"/>
              <a:chOff x="5410200" y="3581400"/>
              <a:chExt cx="2743200" cy="914400"/>
            </a:xfrm>
          </p:grpSpPr>
          <p:sp>
            <p:nvSpPr>
              <p:cNvPr id="25627" name="Rectangle 17"/>
              <p:cNvSpPr>
                <a:spLocks noChangeArrowheads="1"/>
              </p:cNvSpPr>
              <p:nvPr/>
            </p:nvSpPr>
            <p:spPr bwMode="auto">
              <a:xfrm>
                <a:off x="6781800" y="4038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FFFFFF"/>
                    </a:solidFill>
                    <a:latin typeface="Courier New" charset="0"/>
                  </a:rPr>
                  <a:t>00010</a:t>
                </a:r>
                <a:r>
                  <a:rPr lang="en-US" sz="1800" i="1">
                    <a:solidFill>
                      <a:srgbClr val="FFFFFF"/>
                    </a:solidFill>
                    <a:latin typeface="Courier New" charset="0"/>
                  </a:rPr>
                  <a:t>000</a:t>
                </a:r>
                <a:endParaRPr lang="en-US" sz="1800">
                  <a:solidFill>
                    <a:srgbClr val="FFFFFF"/>
                  </a:solidFill>
                  <a:latin typeface="Courier New" charset="0"/>
                </a:endParaRPr>
              </a:p>
            </p:txBody>
          </p:sp>
          <p:sp>
            <p:nvSpPr>
              <p:cNvPr id="25628" name="Rectangle 16"/>
              <p:cNvSpPr>
                <a:spLocks noChangeArrowheads="1"/>
              </p:cNvSpPr>
              <p:nvPr/>
            </p:nvSpPr>
            <p:spPr bwMode="auto">
              <a:xfrm>
                <a:off x="5410200" y="35814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Argument </a:t>
                </a:r>
                <a:r>
                  <a:rPr lang="en-US" sz="1800">
                    <a:solidFill>
                      <a:srgbClr val="000066"/>
                    </a:solidFill>
                    <a:latin typeface="Courier New" charset="0"/>
                  </a:rPr>
                  <a:t>x</a:t>
                </a:r>
                <a:endParaRPr lang="en-US" sz="1800">
                  <a:solidFill>
                    <a:srgbClr val="000066"/>
                  </a:solidFill>
                </a:endParaRPr>
              </a:p>
            </p:txBody>
          </p:sp>
          <p:sp>
            <p:nvSpPr>
              <p:cNvPr id="25629" name="Rectangle 18"/>
              <p:cNvSpPr>
                <a:spLocks noChangeArrowheads="1"/>
              </p:cNvSpPr>
              <p:nvPr/>
            </p:nvSpPr>
            <p:spPr bwMode="auto">
              <a:xfrm>
                <a:off x="5410200" y="4038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&lt;&lt; 3</a:t>
                </a:r>
                <a:endParaRPr lang="en-US" sz="1800">
                  <a:solidFill>
                    <a:srgbClr val="000066"/>
                  </a:solidFill>
                </a:endParaRPr>
              </a:p>
            </p:txBody>
          </p:sp>
          <p:sp>
            <p:nvSpPr>
              <p:cNvPr id="25630" name="Rectangle 17"/>
              <p:cNvSpPr>
                <a:spLocks noChangeArrowheads="1"/>
              </p:cNvSpPr>
              <p:nvPr/>
            </p:nvSpPr>
            <p:spPr bwMode="auto">
              <a:xfrm>
                <a:off x="6781800" y="35814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FFFFFF"/>
                    </a:solidFill>
                    <a:latin typeface="Courier New" charset="0"/>
                  </a:rPr>
                  <a:t>00010</a:t>
                </a:r>
                <a:r>
                  <a:rPr lang="en-US" sz="1800" i="1">
                    <a:solidFill>
                      <a:srgbClr val="FFFFFF"/>
                    </a:solidFill>
                    <a:latin typeface="Courier New" charset="0"/>
                  </a:rPr>
                  <a:t>000</a:t>
                </a:r>
                <a:endParaRPr lang="en-US" sz="1800">
                  <a:solidFill>
                    <a:srgbClr val="FFFFFF"/>
                  </a:solidFill>
                  <a:latin typeface="Courier New" charset="0"/>
                </a:endParaRPr>
              </a:p>
            </p:txBody>
          </p:sp>
        </p:grpSp>
        <p:sp>
          <p:nvSpPr>
            <p:cNvPr id="25626" name="Rectangle 15"/>
            <p:cNvSpPr>
              <a:spLocks noChangeArrowheads="1"/>
            </p:cNvSpPr>
            <p:nvPr/>
          </p:nvSpPr>
          <p:spPr bwMode="auto">
            <a:xfrm>
              <a:off x="6781800" y="35814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10100010</a:t>
              </a:r>
            </a:p>
          </p:txBody>
        </p:sp>
      </p:grpSp>
      <p:sp>
        <p:nvSpPr>
          <p:cNvPr id="75" name="Rectangle 36"/>
          <p:cNvSpPr>
            <a:spLocks noChangeArrowheads="1"/>
          </p:cNvSpPr>
          <p:nvPr/>
        </p:nvSpPr>
        <p:spPr bwMode="auto">
          <a:xfrm>
            <a:off x="6781800" y="4038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00010</a:t>
            </a:r>
            <a:r>
              <a:rPr lang="en-US" sz="1800" i="1">
                <a:solidFill>
                  <a:srgbClr val="FFFFFF"/>
                </a:solidFill>
                <a:latin typeface="Courier New" charset="0"/>
              </a:rPr>
              <a:t>000</a:t>
            </a:r>
            <a:endParaRPr lang="en-US" sz="1800">
              <a:solidFill>
                <a:srgbClr val="FFFFFF"/>
              </a:solidFill>
              <a:latin typeface="Courier New" charset="0"/>
            </a:endParaRPr>
          </a:p>
        </p:txBody>
      </p:sp>
      <p:sp>
        <p:nvSpPr>
          <p:cNvPr id="76" name="Rectangle 39"/>
          <p:cNvSpPr>
            <a:spLocks noChangeArrowheads="1"/>
          </p:cNvSpPr>
          <p:nvPr/>
        </p:nvSpPr>
        <p:spPr bwMode="auto">
          <a:xfrm>
            <a:off x="6781800" y="4038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00010</a:t>
            </a:r>
            <a:r>
              <a:rPr lang="en-US" sz="1800" i="1">
                <a:solidFill>
                  <a:srgbClr val="000066"/>
                </a:solidFill>
                <a:latin typeface="Courier New" charset="0"/>
              </a:rPr>
              <a:t>000</a:t>
            </a:r>
            <a:endParaRPr lang="en-US" sz="1800">
              <a:solidFill>
                <a:srgbClr val="000066"/>
              </a:solidFill>
              <a:latin typeface="Courier New" charset="0"/>
            </a:endParaRPr>
          </a:p>
        </p:txBody>
      </p:sp>
      <p:sp>
        <p:nvSpPr>
          <p:cNvPr id="79" name="Rectangle 32"/>
          <p:cNvSpPr>
            <a:spLocks noChangeArrowheads="1"/>
          </p:cNvSpPr>
          <p:nvPr/>
        </p:nvSpPr>
        <p:spPr bwMode="auto">
          <a:xfrm>
            <a:off x="6781800" y="2286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000066"/>
                </a:solidFill>
                <a:latin typeface="Courier New" charset="0"/>
              </a:rPr>
              <a:t>011000</a:t>
            </a:r>
          </a:p>
        </p:txBody>
      </p:sp>
      <p:sp>
        <p:nvSpPr>
          <p:cNvPr id="80" name="Rectangle 33"/>
          <p:cNvSpPr>
            <a:spLocks noChangeArrowheads="1"/>
          </p:cNvSpPr>
          <p:nvPr/>
        </p:nvSpPr>
        <p:spPr bwMode="auto">
          <a:xfrm>
            <a:off x="6781800" y="2286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000066"/>
                </a:solidFill>
                <a:latin typeface="Courier New" charset="0"/>
              </a:rPr>
              <a:t>00</a:t>
            </a:r>
            <a:r>
              <a:rPr lang="en-US" sz="1800">
                <a:solidFill>
                  <a:srgbClr val="000066"/>
                </a:solidFill>
                <a:latin typeface="Courier New" charset="0"/>
              </a:rPr>
              <a:t>011000</a:t>
            </a:r>
          </a:p>
        </p:txBody>
      </p:sp>
      <p:sp>
        <p:nvSpPr>
          <p:cNvPr id="81" name="Rectangle 34"/>
          <p:cNvSpPr>
            <a:spLocks noChangeArrowheads="1"/>
          </p:cNvSpPr>
          <p:nvPr/>
        </p:nvSpPr>
        <p:spPr bwMode="auto">
          <a:xfrm>
            <a:off x="6781800" y="27432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000066"/>
                </a:solidFill>
                <a:latin typeface="Courier New" charset="0"/>
              </a:rPr>
              <a:t>011000</a:t>
            </a:r>
          </a:p>
        </p:txBody>
      </p:sp>
      <p:sp>
        <p:nvSpPr>
          <p:cNvPr id="82" name="Rectangle 35"/>
          <p:cNvSpPr>
            <a:spLocks noChangeArrowheads="1"/>
          </p:cNvSpPr>
          <p:nvPr/>
        </p:nvSpPr>
        <p:spPr bwMode="auto">
          <a:xfrm>
            <a:off x="6781800" y="27432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000066"/>
                </a:solidFill>
                <a:latin typeface="Courier New" charset="0"/>
              </a:rPr>
              <a:t>00</a:t>
            </a:r>
            <a:r>
              <a:rPr lang="en-US" sz="1800">
                <a:solidFill>
                  <a:srgbClr val="000066"/>
                </a:solidFill>
                <a:latin typeface="Courier New" charset="0"/>
              </a:rPr>
              <a:t>011000</a:t>
            </a:r>
          </a:p>
        </p:txBody>
      </p:sp>
      <p:sp>
        <p:nvSpPr>
          <p:cNvPr id="85" name="Rectangle 37"/>
          <p:cNvSpPr>
            <a:spLocks noChangeArrowheads="1"/>
          </p:cNvSpPr>
          <p:nvPr/>
        </p:nvSpPr>
        <p:spPr bwMode="auto">
          <a:xfrm>
            <a:off x="6781800" y="4495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000066"/>
                </a:solidFill>
                <a:latin typeface="Courier New" charset="0"/>
              </a:rPr>
              <a:t>101000</a:t>
            </a:r>
          </a:p>
        </p:txBody>
      </p:sp>
      <p:sp>
        <p:nvSpPr>
          <p:cNvPr id="86" name="Rectangle 38"/>
          <p:cNvSpPr>
            <a:spLocks noChangeArrowheads="1"/>
          </p:cNvSpPr>
          <p:nvPr/>
        </p:nvSpPr>
        <p:spPr bwMode="auto">
          <a:xfrm>
            <a:off x="6781800" y="4953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11</a:t>
            </a:r>
            <a:r>
              <a:rPr lang="en-US" sz="1800">
                <a:solidFill>
                  <a:srgbClr val="000066"/>
                </a:solidFill>
                <a:latin typeface="Courier New" charset="0"/>
              </a:rPr>
              <a:t>101000</a:t>
            </a:r>
          </a:p>
        </p:txBody>
      </p:sp>
      <p:sp>
        <p:nvSpPr>
          <p:cNvPr id="87" name="Rectangle 40"/>
          <p:cNvSpPr>
            <a:spLocks noChangeArrowheads="1"/>
          </p:cNvSpPr>
          <p:nvPr/>
        </p:nvSpPr>
        <p:spPr bwMode="auto">
          <a:xfrm>
            <a:off x="6781800" y="4495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000066"/>
                </a:solidFill>
                <a:latin typeface="Courier New" charset="0"/>
              </a:rPr>
              <a:t>00</a:t>
            </a:r>
            <a:r>
              <a:rPr lang="en-US" sz="1800">
                <a:solidFill>
                  <a:srgbClr val="000066"/>
                </a:solidFill>
                <a:latin typeface="Courier New" charset="0"/>
              </a:rPr>
              <a:t>101000</a:t>
            </a:r>
          </a:p>
        </p:txBody>
      </p:sp>
      <p:sp>
        <p:nvSpPr>
          <p:cNvPr id="88" name="Rectangle 41"/>
          <p:cNvSpPr>
            <a:spLocks noChangeArrowheads="1"/>
          </p:cNvSpPr>
          <p:nvPr/>
        </p:nvSpPr>
        <p:spPr bwMode="auto">
          <a:xfrm>
            <a:off x="6781800" y="4953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000066"/>
                </a:solidFill>
                <a:latin typeface="Courier New" charset="0"/>
              </a:rPr>
              <a:t>11</a:t>
            </a:r>
            <a:r>
              <a:rPr lang="en-US" sz="1800">
                <a:solidFill>
                  <a:srgbClr val="000066"/>
                </a:solidFill>
                <a:latin typeface="Courier New" charset="0"/>
              </a:rPr>
              <a:t>101000</a:t>
            </a:r>
          </a:p>
        </p:txBody>
      </p:sp>
      <p:grpSp>
        <p:nvGrpSpPr>
          <p:cNvPr id="7" name="Group 99"/>
          <p:cNvGrpSpPr>
            <a:grpSpLocks/>
          </p:cNvGrpSpPr>
          <p:nvPr/>
        </p:nvGrpSpPr>
        <p:grpSpPr bwMode="auto">
          <a:xfrm>
            <a:off x="3873500" y="2819400"/>
            <a:ext cx="3365500" cy="3162300"/>
            <a:chOff x="3873500" y="2819400"/>
            <a:chExt cx="3365500" cy="3162300"/>
          </a:xfrm>
        </p:grpSpPr>
        <p:grpSp>
          <p:nvGrpSpPr>
            <p:cNvPr id="25621" name="Group 97"/>
            <p:cNvGrpSpPr>
              <a:grpSpLocks/>
            </p:cNvGrpSpPr>
            <p:nvPr/>
          </p:nvGrpSpPr>
          <p:grpSpPr bwMode="auto">
            <a:xfrm>
              <a:off x="6781800" y="2819400"/>
              <a:ext cx="457200" cy="2667000"/>
              <a:chOff x="6781800" y="2819400"/>
              <a:chExt cx="457200" cy="2667000"/>
            </a:xfrm>
          </p:grpSpPr>
          <p:sp>
            <p:nvSpPr>
              <p:cNvPr id="25623" name="Oval 94"/>
              <p:cNvSpPr>
                <a:spLocks noChangeArrowheads="1"/>
              </p:cNvSpPr>
              <p:nvPr/>
            </p:nvSpPr>
            <p:spPr bwMode="auto">
              <a:xfrm>
                <a:off x="6781800" y="5029200"/>
                <a:ext cx="457200" cy="457200"/>
              </a:xfrm>
              <a:prstGeom prst="ellipse">
                <a:avLst/>
              </a:prstGeom>
              <a:noFill/>
              <a:ln w="25400">
                <a:solidFill>
                  <a:srgbClr val="FF0000"/>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
            <p:nvSpPr>
              <p:cNvPr id="25624" name="Oval 96"/>
              <p:cNvSpPr>
                <a:spLocks noChangeArrowheads="1"/>
              </p:cNvSpPr>
              <p:nvPr/>
            </p:nvSpPr>
            <p:spPr bwMode="auto">
              <a:xfrm>
                <a:off x="6781800" y="2819400"/>
                <a:ext cx="457200" cy="457200"/>
              </a:xfrm>
              <a:prstGeom prst="ellipse">
                <a:avLst/>
              </a:prstGeom>
              <a:noFill/>
              <a:ln w="25400">
                <a:solidFill>
                  <a:srgbClr val="FF0000"/>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grpSp>
        <p:sp>
          <p:nvSpPr>
            <p:cNvPr id="25622" name="Freeform 98"/>
            <p:cNvSpPr>
              <a:spLocks noChangeArrowheads="1"/>
            </p:cNvSpPr>
            <p:nvPr/>
          </p:nvSpPr>
          <p:spPr bwMode="auto">
            <a:xfrm>
              <a:off x="3873500" y="5461000"/>
              <a:ext cx="2971800" cy="520700"/>
            </a:xfrm>
            <a:custGeom>
              <a:avLst/>
              <a:gdLst>
                <a:gd name="T0" fmla="*/ 0 w 2971800"/>
                <a:gd name="T1" fmla="*/ 368300 h 520700"/>
                <a:gd name="T2" fmla="*/ 355600 w 2971800"/>
                <a:gd name="T3" fmla="*/ 520700 h 520700"/>
                <a:gd name="T4" fmla="*/ 2971800 w 2971800"/>
                <a:gd name="T5" fmla="*/ 0 h 520700"/>
                <a:gd name="T6" fmla="*/ 0 60000 65536"/>
                <a:gd name="T7" fmla="*/ 0 60000 65536"/>
                <a:gd name="T8" fmla="*/ 0 60000 65536"/>
                <a:gd name="T9" fmla="*/ 0 w 2971800"/>
                <a:gd name="T10" fmla="*/ 0 h 520700"/>
                <a:gd name="T11" fmla="*/ 2971800 w 2971800"/>
                <a:gd name="T12" fmla="*/ 520700 h 520700"/>
              </a:gdLst>
              <a:ahLst/>
              <a:cxnLst>
                <a:cxn ang="T6">
                  <a:pos x="T0" y="T1"/>
                </a:cxn>
                <a:cxn ang="T7">
                  <a:pos x="T2" y="T3"/>
                </a:cxn>
                <a:cxn ang="T8">
                  <a:pos x="T4" y="T5"/>
                </a:cxn>
              </a:cxnLst>
              <a:rect l="T9" t="T10" r="T11" b="T12"/>
              <a:pathLst>
                <a:path w="2971800" h="520700">
                  <a:moveTo>
                    <a:pt x="0" y="368300"/>
                  </a:moveTo>
                  <a:lnTo>
                    <a:pt x="355600" y="520700"/>
                  </a:lnTo>
                  <a:lnTo>
                    <a:pt x="2971800" y="0"/>
                  </a:lnTo>
                </a:path>
              </a:pathLst>
            </a:custGeom>
            <a:noFill/>
            <a:ln w="63500">
              <a:solidFill>
                <a:srgbClr val="FF0000"/>
              </a:solidFill>
              <a:round/>
              <a:headEnd/>
              <a:tailEnd type="triangl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animEffect transition="in" filter="fade">
                                      <p:cBhvr>
                                        <p:cTn id="33" dur="500"/>
                                        <p:tgtEl>
                                          <p:spTgt spid="32">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2">
                                            <p:txEl>
                                              <p:pRg st="1" end="1"/>
                                            </p:txEl>
                                          </p:spTgt>
                                        </p:tgtEl>
                                        <p:attrNameLst>
                                          <p:attrName>style.visibility</p:attrName>
                                        </p:attrNameLst>
                                      </p:cBhvr>
                                      <p:to>
                                        <p:strVal val="visible"/>
                                      </p:to>
                                    </p:set>
                                    <p:animEffect transition="in" filter="fade">
                                      <p:cBhvr>
                                        <p:cTn id="38" dur="500"/>
                                        <p:tgtEl>
                                          <p:spTgt spid="32">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xEl>
                                              <p:pRg st="2" end="2"/>
                                            </p:txEl>
                                          </p:spTgt>
                                        </p:tgtEl>
                                        <p:attrNameLst>
                                          <p:attrName>style.visibility</p:attrName>
                                        </p:attrNameLst>
                                      </p:cBhvr>
                                      <p:to>
                                        <p:strVal val="visible"/>
                                      </p:to>
                                    </p:set>
                                    <p:animEffect transition="in" filter="fade">
                                      <p:cBhvr>
                                        <p:cTn id="41" dur="500"/>
                                        <p:tgtEl>
                                          <p:spTgt spid="32">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2">
                                            <p:txEl>
                                              <p:pRg st="3" end="3"/>
                                            </p:txEl>
                                          </p:spTgt>
                                        </p:tgtEl>
                                        <p:attrNameLst>
                                          <p:attrName>style.visibility</p:attrName>
                                        </p:attrNameLst>
                                      </p:cBhvr>
                                      <p:to>
                                        <p:strVal val="visible"/>
                                      </p:to>
                                    </p:set>
                                    <p:animEffect transition="in" filter="fade">
                                      <p:cBhvr>
                                        <p:cTn id="46" dur="500"/>
                                        <p:tgtEl>
                                          <p:spTgt spid="32">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xEl>
                                              <p:pRg st="4" end="4"/>
                                            </p:txEl>
                                          </p:spTgt>
                                        </p:tgtEl>
                                        <p:attrNameLst>
                                          <p:attrName>style.visibility</p:attrName>
                                        </p:attrNameLst>
                                      </p:cBhvr>
                                      <p:to>
                                        <p:strVal val="visible"/>
                                      </p:to>
                                    </p:set>
                                    <p:animEffect transition="in" filter="fade">
                                      <p:cBhvr>
                                        <p:cTn id="49" dur="500"/>
                                        <p:tgtEl>
                                          <p:spTgt spid="32">
                                            <p:txEl>
                                              <p:pRg st="4" end="4"/>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2">
                                            <p:txEl>
                                              <p:pRg st="5" end="5"/>
                                            </p:txEl>
                                          </p:spTgt>
                                        </p:tgtEl>
                                        <p:attrNameLst>
                                          <p:attrName>style.visibility</p:attrName>
                                        </p:attrNameLst>
                                      </p:cBhvr>
                                      <p:to>
                                        <p:strVal val="visible"/>
                                      </p:to>
                                    </p:set>
                                    <p:animEffect transition="in" filter="fade">
                                      <p:cBhvr>
                                        <p:cTn id="54" dur="500"/>
                                        <p:tgtEl>
                                          <p:spTgt spid="32">
                                            <p:txEl>
                                              <p:pRg st="5" end="5"/>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xEl>
                                              <p:pRg st="6" end="6"/>
                                            </p:txEl>
                                          </p:spTgt>
                                        </p:tgtEl>
                                        <p:attrNameLst>
                                          <p:attrName>style.visibility</p:attrName>
                                        </p:attrNameLst>
                                      </p:cBhvr>
                                      <p:to>
                                        <p:strVal val="visible"/>
                                      </p:to>
                                    </p:set>
                                    <p:animEffect transition="in" filter="fade">
                                      <p:cBhvr>
                                        <p:cTn id="57" dur="500"/>
                                        <p:tgtEl>
                                          <p:spTgt spid="32">
                                            <p:txEl>
                                              <p:pRg st="6" end="6"/>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2">
                                            <p:txEl>
                                              <p:pRg st="7" end="7"/>
                                            </p:txEl>
                                          </p:spTgt>
                                        </p:tgtEl>
                                        <p:attrNameLst>
                                          <p:attrName>style.visibility</p:attrName>
                                        </p:attrNameLst>
                                      </p:cBhvr>
                                      <p:to>
                                        <p:strVal val="visible"/>
                                      </p:to>
                                    </p:set>
                                    <p:animEffect transition="in" filter="fade">
                                      <p:cBhvr>
                                        <p:cTn id="60" dur="500"/>
                                        <p:tgtEl>
                                          <p:spTgt spid="32">
                                            <p:txEl>
                                              <p:pRg st="7" end="7"/>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79"/>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80"/>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81"/>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82"/>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fade">
                                      <p:cBhvr>
                                        <p:cTn id="86" dur="500"/>
                                        <p:tgtEl>
                                          <p:spTgt spid="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85"/>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87"/>
                                        </p:tgtEl>
                                        <p:attrNameLst>
                                          <p:attrName>style.visibility</p:attrName>
                                        </p:attrNameLst>
                                      </p:cBhvr>
                                      <p:to>
                                        <p:strVal val="visible"/>
                                      </p:to>
                                    </p:set>
                                    <p:animEffect transition="in" filter="fade">
                                      <p:cBhvr>
                                        <p:cTn id="95" dur="500"/>
                                        <p:tgtEl>
                                          <p:spTgt spid="87"/>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86"/>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fade">
                                      <p:cBhvr>
                                        <p:cTn id="104" dur="500"/>
                                        <p:tgtEl>
                                          <p:spTgt spid="8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0" presetClass="entr" presetSubtype="0" fill="hold" nodeType="clickEffect">
                                  <p:stCondLst>
                                    <p:cond delay="0"/>
                                  </p:stCondLst>
                                  <p:childTnLst>
                                    <p:set>
                                      <p:cBhvr>
                                        <p:cTn id="108" dur="1" fill="hold">
                                          <p:stCondLst>
                                            <p:cond delay="0"/>
                                          </p:stCondLst>
                                        </p:cTn>
                                        <p:tgtEl>
                                          <p:spTgt spid="7"/>
                                        </p:tgtEl>
                                        <p:attrNameLst>
                                          <p:attrName>style.visibility</p:attrName>
                                        </p:attrNameLst>
                                      </p:cBhvr>
                                      <p:to>
                                        <p:strVal val="visible"/>
                                      </p:to>
                                    </p:set>
                                    <p:animEffect transition="in" filter="fade">
                                      <p:cBhvr>
                                        <p:cTn id="10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bldLvl="2"/>
      <p:bldP spid="56" grpId="0" animBg="1" autoUpdateAnimBg="0"/>
      <p:bldP spid="57" grpId="0" animBg="1" autoUpdateAnimBg="0"/>
      <p:bldP spid="75" grpId="0" animBg="1" autoUpdateAnimBg="0"/>
      <p:bldP spid="76" grpId="0" animBg="1" autoUpdateAnimBg="0"/>
      <p:bldP spid="79" grpId="0" animBg="1" autoUpdateAnimBg="0"/>
      <p:bldP spid="80" grpId="0" animBg="1" autoUpdateAnimBg="0"/>
      <p:bldP spid="81" grpId="0" animBg="1" autoUpdateAnimBg="0"/>
      <p:bldP spid="82" grpId="0" animBg="1" autoUpdateAnimBg="0"/>
      <p:bldP spid="85" grpId="0" animBg="1" autoUpdateAnimBg="0"/>
      <p:bldP spid="86" grpId="0" animBg="1" autoUpdateAnimBg="0"/>
      <p:bldP spid="87" grpId="0" animBg="1"/>
      <p:bldP spid="8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Shift Operations in C</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a:xfrm>
            <a:off x="290513" y="1220788"/>
            <a:ext cx="8307387" cy="3656012"/>
          </a:xfrm>
        </p:spPr>
        <p:txBody>
          <a:bodyPr/>
          <a:lstStyle/>
          <a:p>
            <a:pPr>
              <a:defRPr/>
            </a:pPr>
            <a:r>
              <a:rPr lang="en-US" dirty="0" smtClean="0">
                <a:latin typeface="Helvetica" charset="0"/>
                <a:ea typeface="ＭＳ Ｐゴシック" charset="0"/>
                <a:cs typeface="ＭＳ Ｐゴシック" charset="0"/>
              </a:rPr>
              <a:t>If your word x is signed, then it is not defined in C whether x &gt;&gt; y will do an arithmetic or logical right shift on x</a:t>
            </a:r>
          </a:p>
          <a:p>
            <a:pPr lvl="1">
              <a:defRPr/>
            </a:pPr>
            <a:r>
              <a:rPr lang="en-US" dirty="0" smtClean="0">
                <a:latin typeface="Helvetica" charset="0"/>
                <a:ea typeface="ＭＳ Ｐゴシック" charset="0"/>
              </a:rPr>
              <a:t>However, most implementations assume that a right shift on a signed quantity is an arithmetic right shift.</a:t>
            </a:r>
          </a:p>
          <a:p>
            <a:pPr lvl="1">
              <a:defRPr/>
            </a:pPr>
            <a:r>
              <a:rPr lang="en-US" dirty="0" smtClean="0">
                <a:latin typeface="Helvetica" charset="0"/>
                <a:ea typeface="ＭＳ Ｐゴシック" charset="0"/>
              </a:rPr>
              <a:t>Example: If x is declared as an </a:t>
            </a:r>
            <a:r>
              <a:rPr lang="en-US" dirty="0" err="1" smtClean="0">
                <a:latin typeface="Helvetica" charset="0"/>
                <a:ea typeface="ＭＳ Ｐゴシック" charset="0"/>
              </a:rPr>
              <a:t>int</a:t>
            </a:r>
            <a:r>
              <a:rPr lang="en-US" dirty="0" smtClean="0">
                <a:latin typeface="Helvetica" charset="0"/>
                <a:ea typeface="ＭＳ Ｐゴシック" charset="0"/>
              </a:rPr>
              <a:t>, then </a:t>
            </a:r>
            <a:r>
              <a:rPr lang="en-US" dirty="0" err="1" smtClean="0">
                <a:latin typeface="Helvetica" charset="0"/>
                <a:ea typeface="ＭＳ Ｐゴシック" charset="0"/>
              </a:rPr>
              <a:t>ints</a:t>
            </a:r>
            <a:r>
              <a:rPr lang="en-US" dirty="0" smtClean="0">
                <a:latin typeface="Helvetica" charset="0"/>
                <a:ea typeface="ＭＳ Ｐゴシック" charset="0"/>
              </a:rPr>
              <a:t> are signed by default, so x &gt;&gt; y should do an arithmetic right shift on x by y bits</a:t>
            </a:r>
          </a:p>
          <a:p>
            <a:pPr>
              <a:defRPr/>
            </a:pPr>
            <a:r>
              <a:rPr lang="en-US" dirty="0" smtClean="0">
                <a:latin typeface="Helvetica" charset="0"/>
                <a:ea typeface="ＭＳ Ｐゴシック" charset="0"/>
                <a:cs typeface="ＭＳ Ｐゴシック" charset="0"/>
              </a:rPr>
              <a:t>If your word is unsigned, then x&gt;&gt;y will do a logical right shift on x</a:t>
            </a:r>
            <a:endParaRPr lang="en-US" dirty="0">
              <a:latin typeface="Helvetica" charset="0"/>
              <a:ea typeface="ＭＳ Ｐゴシック" charset="0"/>
              <a:cs typeface="ＭＳ Ｐゴシック" charset="0"/>
            </a:endParaRPr>
          </a:p>
          <a:p>
            <a:pPr lvl="1">
              <a:defRPr/>
            </a:pPr>
            <a:r>
              <a:rPr lang="en-US" dirty="0" smtClean="0">
                <a:latin typeface="Helvetica" charset="0"/>
                <a:ea typeface="ＭＳ Ｐゴシック" charset="0"/>
              </a:rPr>
              <a:t>Example: If x is declared as an unsigned </a:t>
            </a:r>
            <a:r>
              <a:rPr lang="en-US" dirty="0" err="1" smtClean="0">
                <a:latin typeface="Helvetica" charset="0"/>
                <a:ea typeface="ＭＳ Ｐゴシック" charset="0"/>
              </a:rPr>
              <a:t>int</a:t>
            </a:r>
            <a:r>
              <a:rPr lang="en-US" dirty="0" smtClean="0">
                <a:latin typeface="Helvetica" charset="0"/>
                <a:ea typeface="ＭＳ Ｐゴシック" charset="0"/>
              </a:rPr>
              <a:t>, then x &gt;&gt; y will do a logical right shift on x by y bits.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Encoding Integers</a:t>
            </a:r>
          </a:p>
        </p:txBody>
      </p:sp>
      <p:sp>
        <p:nvSpPr>
          <p:cNvPr id="3" name="Content Placeholder 2"/>
          <p:cNvSpPr>
            <a:spLocks noGrp="1"/>
          </p:cNvSpPr>
          <p:nvPr>
            <p:ph idx="1"/>
          </p:nvPr>
        </p:nvSpPr>
        <p:spPr>
          <a:xfrm>
            <a:off x="290513" y="1220788"/>
            <a:ext cx="4586287" cy="2055812"/>
          </a:xfrm>
        </p:spPr>
        <p:txBody>
          <a:bodyPr/>
          <a:lstStyle/>
          <a:p>
            <a:pPr>
              <a:defRPr/>
            </a:pPr>
            <a:r>
              <a:rPr lang="en-US" b="0" dirty="0">
                <a:latin typeface="Helvetica" charset="0"/>
                <a:ea typeface="ＭＳ Ｐゴシック" charset="0"/>
                <a:cs typeface="ＭＳ Ｐゴシック" charset="0"/>
              </a:rPr>
              <a:t>Signed and unsigned integers</a:t>
            </a:r>
          </a:p>
          <a:p>
            <a:pPr>
              <a:defRPr/>
            </a:pPr>
            <a:r>
              <a:rPr lang="en-US" b="0" dirty="0">
                <a:latin typeface="Helvetica" charset="0"/>
                <a:ea typeface="ＭＳ Ｐゴシック" charset="0"/>
                <a:cs typeface="ＭＳ Ｐゴシック" charset="0"/>
              </a:rPr>
              <a:t>Let</a:t>
            </a:r>
            <a:r>
              <a:rPr lang="ja-JP" altLang="en-US" b="0" dirty="0">
                <a:latin typeface="Helvetica" charset="0"/>
                <a:ea typeface="ＭＳ Ｐゴシック" charset="0"/>
                <a:cs typeface="ＭＳ Ｐゴシック" charset="0"/>
              </a:rPr>
              <a:t>’</a:t>
            </a:r>
            <a:r>
              <a:rPr lang="en-US" b="0" dirty="0">
                <a:latin typeface="Helvetica" charset="0"/>
                <a:ea typeface="ＭＳ Ｐゴシック" charset="0"/>
                <a:cs typeface="ＭＳ Ｐゴシック" charset="0"/>
              </a:rPr>
              <a:t>s start with unsigned integers, assuming only 4 bits (16 values):</a:t>
            </a:r>
          </a:p>
          <a:p>
            <a:pPr>
              <a:buFont typeface="Wingdings" charset="0"/>
              <a:buNone/>
              <a:defRPr/>
            </a:pPr>
            <a:endParaRPr lang="en-US" dirty="0">
              <a:latin typeface="Helvetica" charset="0"/>
              <a:ea typeface="ＭＳ Ｐゴシック" charset="0"/>
              <a:cs typeface="ＭＳ Ｐゴシック" charset="0"/>
            </a:endParaRPr>
          </a:p>
        </p:txBody>
      </p:sp>
      <p:graphicFrame>
        <p:nvGraphicFramePr>
          <p:cNvPr id="4" name="Table 3"/>
          <p:cNvGraphicFramePr>
            <a:graphicFrameLocks noGrp="1"/>
          </p:cNvGraphicFramePr>
          <p:nvPr/>
        </p:nvGraphicFramePr>
        <p:xfrm>
          <a:off x="5105400" y="396875"/>
          <a:ext cx="2316163" cy="5851616"/>
        </p:xfrm>
        <a:graphic>
          <a:graphicData uri="http://schemas.openxmlformats.org/drawingml/2006/table">
            <a:tbl>
              <a:tblPr/>
              <a:tblGrid>
                <a:gridCol w="579438"/>
                <a:gridCol w="579437"/>
                <a:gridCol w="577850"/>
                <a:gridCol w="579438"/>
              </a:tblGrid>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graphicFrame>
        <p:nvGraphicFramePr>
          <p:cNvPr id="5" name="Table 4"/>
          <p:cNvGraphicFramePr>
            <a:graphicFrameLocks noGrp="1"/>
          </p:cNvGraphicFramePr>
          <p:nvPr/>
        </p:nvGraphicFramePr>
        <p:xfrm>
          <a:off x="8077200" y="381000"/>
          <a:ext cx="609600" cy="5867408"/>
        </p:xfrm>
        <a:graphic>
          <a:graphicData uri="http://schemas.openxmlformats.org/drawingml/2006/table">
            <a:tbl>
              <a:tblPr/>
              <a:tblGrid>
                <a:gridCol w="609600"/>
              </a:tblGrid>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9</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8</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7</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6</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66"/>
                          </a:solidFill>
                          <a:effectLst/>
                          <a:latin typeface="Helvetica" charset="0"/>
                          <a:ea typeface="ＭＳ Ｐゴシック" charset="0"/>
                          <a:cs typeface="ＭＳ Ｐゴシック"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sp>
        <p:nvSpPr>
          <p:cNvPr id="36991" name="TextBox 6"/>
          <p:cNvSpPr txBox="1">
            <a:spLocks noChangeArrowheads="1"/>
          </p:cNvSpPr>
          <p:nvPr/>
        </p:nvSpPr>
        <p:spPr bwMode="auto">
          <a:xfrm>
            <a:off x="7845425" y="34925"/>
            <a:ext cx="10699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Decimal</a:t>
            </a:r>
          </a:p>
        </p:txBody>
      </p:sp>
      <p:grpSp>
        <p:nvGrpSpPr>
          <p:cNvPr id="7" name="Group 6"/>
          <p:cNvGrpSpPr>
            <a:grpSpLocks/>
          </p:cNvGrpSpPr>
          <p:nvPr/>
        </p:nvGrpSpPr>
        <p:grpSpPr bwMode="auto">
          <a:xfrm>
            <a:off x="4419600" y="34925"/>
            <a:ext cx="3733800" cy="6594475"/>
            <a:chOff x="4419600" y="34925"/>
            <a:chExt cx="3733800" cy="6594475"/>
          </a:xfrm>
        </p:grpSpPr>
        <p:sp>
          <p:nvSpPr>
            <p:cNvPr id="28812" name="TextBox 5"/>
            <p:cNvSpPr txBox="1">
              <a:spLocks noChangeArrowheads="1"/>
            </p:cNvSpPr>
            <p:nvPr/>
          </p:nvSpPr>
          <p:spPr bwMode="auto">
            <a:xfrm>
              <a:off x="4419600" y="34925"/>
              <a:ext cx="37338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Unsigned 4-bit Integers</a:t>
              </a:r>
            </a:p>
          </p:txBody>
        </p:sp>
        <p:sp>
          <p:nvSpPr>
            <p:cNvPr id="28813" name="TextBox 11"/>
            <p:cNvSpPr txBox="1">
              <a:spLocks noChangeArrowheads="1"/>
            </p:cNvSpPr>
            <p:nvPr/>
          </p:nvSpPr>
          <p:spPr bwMode="auto">
            <a:xfrm>
              <a:off x="5181600" y="6283325"/>
              <a:ext cx="23622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nSpc>
                  <a:spcPct val="90000"/>
                </a:lnSpc>
              </a:pPr>
              <a:r>
                <a:rPr lang="en-US" sz="1800">
                  <a:solidFill>
                    <a:srgbClr val="000066"/>
                  </a:solidFill>
                </a:rPr>
                <a:t>2</a:t>
              </a:r>
              <a:r>
                <a:rPr lang="en-US" sz="1800" baseline="30000">
                  <a:solidFill>
                    <a:srgbClr val="000066"/>
                  </a:solidFill>
                </a:rPr>
                <a:t>3</a:t>
              </a:r>
              <a:r>
                <a:rPr lang="en-US" sz="1800">
                  <a:solidFill>
                    <a:srgbClr val="000066"/>
                  </a:solidFill>
                </a:rPr>
                <a:t>      2</a:t>
              </a:r>
              <a:r>
                <a:rPr lang="en-US" sz="1800" baseline="30000">
                  <a:solidFill>
                    <a:srgbClr val="000066"/>
                  </a:solidFill>
                </a:rPr>
                <a:t>2</a:t>
              </a:r>
              <a:r>
                <a:rPr lang="en-US" sz="1800">
                  <a:solidFill>
                    <a:srgbClr val="000066"/>
                  </a:solidFill>
                </a:rPr>
                <a:t>      2</a:t>
              </a:r>
              <a:r>
                <a:rPr lang="en-US" sz="1800" baseline="30000">
                  <a:solidFill>
                    <a:srgbClr val="000066"/>
                  </a:solidFill>
                </a:rPr>
                <a:t>1</a:t>
              </a:r>
              <a:r>
                <a:rPr lang="en-US" sz="1800">
                  <a:solidFill>
                    <a:srgbClr val="000066"/>
                  </a:solidFill>
                </a:rPr>
                <a:t>      2</a:t>
              </a:r>
              <a:r>
                <a:rPr lang="en-US" sz="1800" baseline="30000">
                  <a:solidFill>
                    <a:srgbClr val="000066"/>
                  </a:solidFill>
                </a:rPr>
                <a:t>0</a:t>
              </a:r>
            </a:p>
          </p:txBody>
        </p:sp>
      </p:grpSp>
      <p:grpSp>
        <p:nvGrpSpPr>
          <p:cNvPr id="10" name="Group 9"/>
          <p:cNvGrpSpPr>
            <a:grpSpLocks/>
          </p:cNvGrpSpPr>
          <p:nvPr/>
        </p:nvGrpSpPr>
        <p:grpSpPr bwMode="auto">
          <a:xfrm>
            <a:off x="304800" y="2895600"/>
            <a:ext cx="4592638" cy="1744663"/>
            <a:chOff x="304800" y="3124200"/>
            <a:chExt cx="4592638" cy="1744833"/>
          </a:xfrm>
        </p:grpSpPr>
        <p:sp>
          <p:nvSpPr>
            <p:cNvPr id="28807" name="TextBox 7"/>
            <p:cNvSpPr txBox="1">
              <a:spLocks noChangeArrowheads="1"/>
            </p:cNvSpPr>
            <p:nvPr/>
          </p:nvSpPr>
          <p:spPr bwMode="auto">
            <a:xfrm>
              <a:off x="2133513" y="3810000"/>
              <a:ext cx="51195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i=0</a:t>
              </a:r>
            </a:p>
          </p:txBody>
        </p:sp>
        <p:sp>
          <p:nvSpPr>
            <p:cNvPr id="28808" name="TextBox 8"/>
            <p:cNvSpPr txBox="1">
              <a:spLocks noChangeArrowheads="1"/>
            </p:cNvSpPr>
            <p:nvPr/>
          </p:nvSpPr>
          <p:spPr bwMode="auto">
            <a:xfrm>
              <a:off x="2277662" y="3124200"/>
              <a:ext cx="31302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3</a:t>
              </a:r>
            </a:p>
          </p:txBody>
        </p:sp>
        <p:sp>
          <p:nvSpPr>
            <p:cNvPr id="13" name="Content Placeholder 2"/>
            <p:cNvSpPr txBox="1">
              <a:spLocks/>
            </p:cNvSpPr>
            <p:nvPr/>
          </p:nvSpPr>
          <p:spPr bwMode="auto">
            <a:xfrm>
              <a:off x="304800" y="3352822"/>
              <a:ext cx="4586288" cy="1066904"/>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Decimal = </a:t>
              </a:r>
              <a:r>
                <a:rPr lang="en-US" sz="3200" dirty="0">
                  <a:solidFill>
                    <a:srgbClr val="003300"/>
                  </a:solidFill>
                  <a:effectLst>
                    <a:outerShdw blurRad="38100" dist="38100" dir="2700000" algn="tl">
                      <a:srgbClr val="DDDDDD"/>
                    </a:outerShdw>
                  </a:effectLst>
                  <a:latin typeface="Symbol" charset="0"/>
                  <a:cs typeface="Symbol" charset="0"/>
                </a:rPr>
                <a:t>S </a:t>
              </a:r>
              <a:r>
                <a:rPr lang="en-US" dirty="0">
                  <a:solidFill>
                    <a:srgbClr val="003300"/>
                  </a:solidFill>
                  <a:effectLst>
                    <a:outerShdw blurRad="38100" dist="38100" dir="2700000" algn="tl">
                      <a:srgbClr val="DDDDDD"/>
                    </a:outerShdw>
                  </a:effectLst>
                </a:rPr>
                <a:t> b</a:t>
              </a:r>
              <a:r>
                <a:rPr lang="en-US" baseline="-25000" dirty="0">
                  <a:solidFill>
                    <a:srgbClr val="003300"/>
                  </a:solidFill>
                  <a:effectLst>
                    <a:outerShdw blurRad="38100" dist="38100" dir="2700000" algn="tl">
                      <a:srgbClr val="DDDDDD"/>
                    </a:outerShdw>
                  </a:effectLst>
                </a:rPr>
                <a:t>i</a:t>
              </a:r>
              <a:r>
                <a:rPr lang="en-US" dirty="0">
                  <a:solidFill>
                    <a:srgbClr val="003300"/>
                  </a:solidFill>
                  <a:effectLst>
                    <a:outerShdw blurRad="38100" dist="38100" dir="2700000" algn="tl">
                      <a:srgbClr val="DDDDDD"/>
                    </a:outerShdw>
                  </a:effectLst>
                </a:rPr>
                <a:t> * 2</a:t>
              </a:r>
              <a:r>
                <a:rPr lang="en-US" baseline="30000" dirty="0">
                  <a:solidFill>
                    <a:srgbClr val="003300"/>
                  </a:solidFill>
                  <a:effectLst>
                    <a:outerShdw blurRad="38100" dist="38100" dir="2700000" algn="tl">
                      <a:srgbClr val="DDDDDD"/>
                    </a:outerShdw>
                  </a:effectLst>
                </a:rPr>
                <a:t>i</a:t>
              </a:r>
            </a:p>
            <a:p>
              <a:pPr eaLnBrk="0" hangingPunct="0">
                <a:lnSpc>
                  <a:spcPct val="95000"/>
                </a:lnSpc>
                <a:spcBef>
                  <a:spcPct val="50000"/>
                </a:spcBef>
                <a:buClr>
                  <a:srgbClr val="660033"/>
                </a:buClr>
                <a:buFont typeface="Wingdings" charset="0"/>
                <a:buNone/>
                <a:defRPr/>
              </a:pPr>
              <a:endParaRPr lang="en-US" sz="2000" baseline="30000" dirty="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p>
          </p:txBody>
        </p:sp>
        <p:sp>
          <p:nvSpPr>
            <p:cNvPr id="28810" name="TextBox 14"/>
            <p:cNvSpPr txBox="1">
              <a:spLocks noChangeArrowheads="1"/>
            </p:cNvSpPr>
            <p:nvPr/>
          </p:nvSpPr>
          <p:spPr bwMode="auto">
            <a:xfrm>
              <a:off x="3276458" y="3886200"/>
              <a:ext cx="1620980" cy="98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600">
                  <a:solidFill>
                    <a:srgbClr val="000066"/>
                  </a:solidFill>
                </a:rPr>
                <a:t>bit in word</a:t>
              </a:r>
            </a:p>
            <a:p>
              <a:pPr algn="ctr">
                <a:lnSpc>
                  <a:spcPct val="90000"/>
                </a:lnSpc>
              </a:pPr>
              <a:r>
                <a:rPr lang="en-US" sz="1600">
                  <a:solidFill>
                    <a:srgbClr val="000066"/>
                  </a:solidFill>
                </a:rPr>
                <a:t>corresponding</a:t>
              </a:r>
            </a:p>
            <a:p>
              <a:pPr algn="ctr">
                <a:lnSpc>
                  <a:spcPct val="90000"/>
                </a:lnSpc>
              </a:pPr>
              <a:r>
                <a:rPr lang="en-US" sz="1600">
                  <a:solidFill>
                    <a:srgbClr val="000066"/>
                  </a:solidFill>
                </a:rPr>
                <a:t>to i</a:t>
              </a:r>
              <a:r>
                <a:rPr lang="ja-JP" altLang="en-US" sz="1600">
                  <a:solidFill>
                    <a:srgbClr val="000066"/>
                  </a:solidFill>
                </a:rPr>
                <a:t>’</a:t>
              </a:r>
              <a:r>
                <a:rPr lang="en-US" altLang="ja-JP" sz="1600">
                  <a:solidFill>
                    <a:srgbClr val="000066"/>
                  </a:solidFill>
                </a:rPr>
                <a:t>th power</a:t>
              </a:r>
            </a:p>
            <a:p>
              <a:pPr algn="ctr">
                <a:lnSpc>
                  <a:spcPct val="90000"/>
                </a:lnSpc>
              </a:pPr>
              <a:r>
                <a:rPr lang="en-US" sz="1600">
                  <a:solidFill>
                    <a:srgbClr val="000066"/>
                  </a:solidFill>
                </a:rPr>
                <a:t>of 2</a:t>
              </a:r>
            </a:p>
          </p:txBody>
        </p:sp>
        <p:cxnSp>
          <p:nvCxnSpPr>
            <p:cNvPr id="28811" name="Straight Arrow Connector 16"/>
            <p:cNvCxnSpPr>
              <a:cxnSpLocks noChangeShapeType="1"/>
            </p:cNvCxnSpPr>
            <p:nvPr/>
          </p:nvCxnSpPr>
          <p:spPr bwMode="auto">
            <a:xfrm flipH="1" flipV="1">
              <a:off x="2895600" y="3886200"/>
              <a:ext cx="457056" cy="3810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grpSp>
      <p:grpSp>
        <p:nvGrpSpPr>
          <p:cNvPr id="11" name="Group 10"/>
          <p:cNvGrpSpPr>
            <a:grpSpLocks/>
          </p:cNvGrpSpPr>
          <p:nvPr/>
        </p:nvGrpSpPr>
        <p:grpSpPr bwMode="auto">
          <a:xfrm>
            <a:off x="304800" y="4267200"/>
            <a:ext cx="4586288" cy="1412875"/>
            <a:chOff x="304800" y="4267200"/>
            <a:chExt cx="4586288" cy="1413049"/>
          </a:xfrm>
        </p:grpSpPr>
        <p:sp>
          <p:nvSpPr>
            <p:cNvPr id="28804" name="TextBox 9"/>
            <p:cNvSpPr txBox="1">
              <a:spLocks noChangeArrowheads="1"/>
            </p:cNvSpPr>
            <p:nvPr/>
          </p:nvSpPr>
          <p:spPr bwMode="auto">
            <a:xfrm>
              <a:off x="2133513" y="5334000"/>
              <a:ext cx="51195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i=0</a:t>
              </a:r>
            </a:p>
          </p:txBody>
        </p:sp>
        <p:sp>
          <p:nvSpPr>
            <p:cNvPr id="28805" name="TextBox 10"/>
            <p:cNvSpPr txBox="1">
              <a:spLocks noChangeArrowheads="1"/>
            </p:cNvSpPr>
            <p:nvPr/>
          </p:nvSpPr>
          <p:spPr bwMode="auto">
            <a:xfrm>
              <a:off x="2149461" y="4648200"/>
              <a:ext cx="56943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w-1</a:t>
              </a:r>
            </a:p>
          </p:txBody>
        </p:sp>
        <p:sp>
          <p:nvSpPr>
            <p:cNvPr id="20" name="Content Placeholder 2"/>
            <p:cNvSpPr txBox="1">
              <a:spLocks/>
            </p:cNvSpPr>
            <p:nvPr/>
          </p:nvSpPr>
          <p:spPr bwMode="auto">
            <a:xfrm>
              <a:off x="304800" y="4267200"/>
              <a:ext cx="4586288" cy="121935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r>
                <a:rPr lang="en-US" b="0" dirty="0" smtClean="0">
                  <a:solidFill>
                    <a:srgbClr val="003300"/>
                  </a:solidFill>
                  <a:effectLst>
                    <a:outerShdw blurRad="38100" dist="38100" dir="2700000" algn="tl">
                      <a:srgbClr val="DDDDDD"/>
                    </a:outerShdw>
                  </a:effectLst>
                </a:rPr>
                <a:t>For </a:t>
              </a:r>
              <a:r>
                <a:rPr lang="en-US" b="0" dirty="0">
                  <a:solidFill>
                    <a:srgbClr val="003300"/>
                  </a:solidFill>
                  <a:effectLst>
                    <a:outerShdw blurRad="38100" dist="38100" dir="2700000" algn="tl">
                      <a:srgbClr val="DDDDDD"/>
                    </a:outerShdw>
                  </a:effectLst>
                </a:rPr>
                <a:t>a w-bit word,</a:t>
              </a:r>
            </a:p>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Decimal = </a:t>
              </a:r>
              <a:r>
                <a:rPr lang="en-US" sz="3200" dirty="0">
                  <a:solidFill>
                    <a:srgbClr val="003300"/>
                  </a:solidFill>
                  <a:effectLst>
                    <a:outerShdw blurRad="38100" dist="38100" dir="2700000" algn="tl">
                      <a:srgbClr val="DDDDDD"/>
                    </a:outerShdw>
                  </a:effectLst>
                  <a:latin typeface="Symbol" charset="0"/>
                  <a:cs typeface="Symbol" charset="0"/>
                </a:rPr>
                <a:t>S </a:t>
              </a:r>
              <a:r>
                <a:rPr lang="en-US" dirty="0">
                  <a:solidFill>
                    <a:srgbClr val="003300"/>
                  </a:solidFill>
                  <a:effectLst>
                    <a:outerShdw blurRad="38100" dist="38100" dir="2700000" algn="tl">
                      <a:srgbClr val="DDDDDD"/>
                    </a:outerShdw>
                  </a:effectLst>
                </a:rPr>
                <a:t> b</a:t>
              </a:r>
              <a:r>
                <a:rPr lang="en-US" baseline="-25000" dirty="0">
                  <a:solidFill>
                    <a:srgbClr val="003300"/>
                  </a:solidFill>
                  <a:effectLst>
                    <a:outerShdw blurRad="38100" dist="38100" dir="2700000" algn="tl">
                      <a:srgbClr val="DDDDDD"/>
                    </a:outerShdw>
                  </a:effectLst>
                </a:rPr>
                <a:t>i</a:t>
              </a:r>
              <a:r>
                <a:rPr lang="en-US" dirty="0">
                  <a:solidFill>
                    <a:srgbClr val="003300"/>
                  </a:solidFill>
                  <a:effectLst>
                    <a:outerShdw blurRad="38100" dist="38100" dir="2700000" algn="tl">
                      <a:srgbClr val="DDDDDD"/>
                    </a:outerShdw>
                  </a:effectLst>
                </a:rPr>
                <a:t> * </a:t>
              </a:r>
              <a:r>
                <a:rPr lang="en-US" dirty="0" smtClean="0">
                  <a:solidFill>
                    <a:srgbClr val="003300"/>
                  </a:solidFill>
                  <a:effectLst>
                    <a:outerShdw blurRad="38100" dist="38100" dir="2700000" algn="tl">
                      <a:srgbClr val="DDDDDD"/>
                    </a:outerShdw>
                  </a:effectLst>
                </a:rPr>
                <a:t>2</a:t>
              </a:r>
              <a:r>
                <a:rPr lang="en-US" baseline="30000" dirty="0" smtClean="0">
                  <a:solidFill>
                    <a:srgbClr val="003300"/>
                  </a:solidFill>
                  <a:effectLst>
                    <a:outerShdw blurRad="38100" dist="38100" dir="2700000" algn="tl">
                      <a:srgbClr val="DDDDDD"/>
                    </a:outerShdw>
                  </a:effectLst>
                </a:rPr>
                <a:t>i</a:t>
              </a:r>
              <a:endParaRPr lang="en-US" baseline="30000" dirty="0">
                <a:solidFill>
                  <a:srgbClr val="003300"/>
                </a:solidFill>
                <a:effectLst>
                  <a:outerShdw blurRad="38100" dist="38100" dir="2700000" algn="tl">
                    <a:srgbClr val="DDDDDD"/>
                  </a:outerShdw>
                </a:effectLst>
              </a:endParaRPr>
            </a:p>
          </p:txBody>
        </p:sp>
      </p:grpSp>
      <p:sp>
        <p:nvSpPr>
          <p:cNvPr id="23" name="Content Placeholder 2"/>
          <p:cNvSpPr txBox="1">
            <a:spLocks/>
          </p:cNvSpPr>
          <p:nvPr/>
        </p:nvSpPr>
        <p:spPr bwMode="auto">
          <a:xfrm>
            <a:off x="366713" y="5791200"/>
            <a:ext cx="4586287" cy="68580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Char char="•"/>
              <a:defRPr/>
            </a:pPr>
            <a:r>
              <a:rPr lang="en-US" b="0" dirty="0" smtClean="0">
                <a:solidFill>
                  <a:srgbClr val="003300"/>
                </a:solidFill>
                <a:effectLst>
                  <a:outerShdw blurRad="38100" dist="38100" dir="2700000" algn="tl">
                    <a:srgbClr val="DDDDDD"/>
                  </a:outerShdw>
                </a:effectLst>
              </a:rPr>
              <a:t>Book </a:t>
            </a:r>
            <a:r>
              <a:rPr lang="en-US" b="0" dirty="0">
                <a:solidFill>
                  <a:srgbClr val="003300"/>
                </a:solidFill>
                <a:effectLst>
                  <a:outerShdw blurRad="38100" dist="38100" dir="2700000" algn="tl">
                    <a:srgbClr val="DDDDDD"/>
                  </a:outerShdw>
                </a:effectLst>
              </a:rPr>
              <a:t>uses B2U for </a:t>
            </a:r>
            <a:r>
              <a:rPr lang="ja-JP" altLang="en-US" b="0" dirty="0">
                <a:solidFill>
                  <a:srgbClr val="003300"/>
                </a:solidFill>
                <a:effectLst>
                  <a:outerShdw blurRad="38100" dist="38100" dir="2700000" algn="tl">
                    <a:srgbClr val="DDDDDD"/>
                  </a:outerShdw>
                </a:effectLst>
              </a:rPr>
              <a:t>“</a:t>
            </a:r>
            <a:r>
              <a:rPr lang="en-US" b="0" dirty="0">
                <a:solidFill>
                  <a:srgbClr val="003300"/>
                </a:solidFill>
                <a:effectLst>
                  <a:outerShdw blurRad="38100" dist="38100" dir="2700000" algn="tl">
                    <a:srgbClr val="DDDDDD"/>
                  </a:outerShdw>
                </a:effectLst>
              </a:rPr>
              <a:t>Binary To Unsigned integer</a:t>
            </a:r>
            <a:r>
              <a:rPr lang="ja-JP" altLang="en-US" b="0" dirty="0" smtClean="0">
                <a:solidFill>
                  <a:srgbClr val="003300"/>
                </a:solidFill>
                <a:effectLst>
                  <a:outerShdw blurRad="38100" dist="38100" dir="2700000" algn="tl">
                    <a:srgbClr val="DDDDDD"/>
                  </a:outerShdw>
                </a:effectLst>
              </a:rPr>
              <a:t>”</a:t>
            </a:r>
            <a:endParaRPr lang="en-US" sz="2800" b="0" dirty="0">
              <a:solidFill>
                <a:srgbClr val="003300"/>
              </a:solidFill>
              <a:effectLst>
                <a:outerShdw blurRad="38100" dist="38100" dir="2700000" algn="tl">
                  <a:srgbClr val="DDDDDD"/>
                </a:outerShdw>
              </a:effectLst>
            </a:endParaRPr>
          </a:p>
        </p:txBody>
      </p:sp>
      <p:sp>
        <p:nvSpPr>
          <p:cNvPr id="21" name="Oval 20"/>
          <p:cNvSpPr>
            <a:spLocks noChangeArrowheads="1"/>
          </p:cNvSpPr>
          <p:nvPr/>
        </p:nvSpPr>
        <p:spPr bwMode="auto">
          <a:xfrm>
            <a:off x="4953000" y="1828800"/>
            <a:ext cx="3886200" cy="457200"/>
          </a:xfrm>
          <a:prstGeom prst="ellipse">
            <a:avLst/>
          </a:prstGeom>
          <a:noFill/>
          <a:ln w="19050">
            <a:solidFill>
              <a:srgbClr val="FF1A1A"/>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991"/>
                                        </p:tgtEl>
                                        <p:attrNameLst>
                                          <p:attrName>style.visibility</p:attrName>
                                        </p:attrNameLst>
                                      </p:cBhvr>
                                      <p:to>
                                        <p:strVal val="visible"/>
                                      </p:to>
                                    </p:set>
                                    <p:animEffect transition="in" filter="dissolve">
                                      <p:cBhvr>
                                        <p:cTn id="22" dur="500"/>
                                        <p:tgtEl>
                                          <p:spTgt spid="369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91" grpId="0"/>
      <p:bldP spid="23" grpId="0"/>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Representing Negative Integers?</a:t>
            </a:r>
          </a:p>
        </p:txBody>
      </p:sp>
      <p:sp>
        <p:nvSpPr>
          <p:cNvPr id="3" name="Content Placeholder 2"/>
          <p:cNvSpPr>
            <a:spLocks noGrp="1"/>
          </p:cNvSpPr>
          <p:nvPr>
            <p:ph idx="1"/>
          </p:nvPr>
        </p:nvSpPr>
        <p:spPr>
          <a:xfrm>
            <a:off x="290513" y="1220788"/>
            <a:ext cx="8307387" cy="3656012"/>
          </a:xfrm>
        </p:spPr>
        <p:txBody>
          <a:bodyPr/>
          <a:lstStyle/>
          <a:p>
            <a:pPr>
              <a:defRPr/>
            </a:pPr>
            <a:r>
              <a:rPr lang="en-US" dirty="0">
                <a:latin typeface="Helvetica" charset="0"/>
                <a:ea typeface="ＭＳ Ｐゴシック" charset="0"/>
                <a:cs typeface="ＭＳ Ｐゴシック" charset="0"/>
              </a:rPr>
              <a:t>Simplest approach is to use the most significant bit as the sign bit: </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1</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 = negative, </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0</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 = positive</a:t>
            </a:r>
          </a:p>
          <a:p>
            <a:pPr lvl="1">
              <a:defRPr/>
            </a:pPr>
            <a:r>
              <a:rPr lang="en-US" dirty="0">
                <a:latin typeface="Helvetica" charset="0"/>
                <a:ea typeface="ＭＳ Ｐゴシック" charset="0"/>
              </a:rPr>
              <a:t>e.g. 0100 = +4, while 1100 = -4</a:t>
            </a:r>
          </a:p>
          <a:p>
            <a:pPr lvl="1">
              <a:defRPr/>
            </a:pPr>
            <a:r>
              <a:rPr lang="en-US" dirty="0">
                <a:latin typeface="Helvetica" charset="0"/>
                <a:ea typeface="ＭＳ Ｐゴシック" charset="0"/>
              </a:rPr>
              <a:t>This is called Sign-Magnitude</a:t>
            </a:r>
          </a:p>
          <a:p>
            <a:pPr lvl="1">
              <a:defRPr/>
            </a:pPr>
            <a:r>
              <a:rPr lang="en-US" dirty="0">
                <a:latin typeface="Helvetica" charset="0"/>
                <a:ea typeface="ＭＳ Ｐゴシック" charset="0"/>
              </a:rPr>
              <a:t>Unfortunately, this means we have both </a:t>
            </a:r>
          </a:p>
          <a:p>
            <a:pPr lvl="2">
              <a:defRPr/>
            </a:pPr>
            <a:r>
              <a:rPr lang="en-US" sz="2000" dirty="0">
                <a:latin typeface="Helvetica" charset="0"/>
                <a:ea typeface="ＭＳ Ｐゴシック" charset="0"/>
              </a:rPr>
              <a:t>a Positive Zero (0000 = +0) and </a:t>
            </a:r>
          </a:p>
          <a:p>
            <a:pPr lvl="2">
              <a:defRPr/>
            </a:pPr>
            <a:r>
              <a:rPr lang="en-US" sz="2000" dirty="0">
                <a:latin typeface="Helvetica" charset="0"/>
                <a:ea typeface="ＭＳ Ｐゴシック" charset="0"/>
              </a:rPr>
              <a:t>a Negative Zero (1000 = -0)  !!!</a:t>
            </a:r>
            <a:endParaRPr lang="en-US" dirty="0">
              <a:latin typeface="Helvetica" charset="0"/>
              <a:ea typeface="ＭＳ Ｐゴシック" charset="0"/>
            </a:endParaRPr>
          </a:p>
          <a:p>
            <a:pPr lvl="1">
              <a:defRPr/>
            </a:pPr>
            <a:r>
              <a:rPr lang="en-US" dirty="0">
                <a:latin typeface="Helvetica" charset="0"/>
                <a:ea typeface="ＭＳ Ｐゴシック" charset="0"/>
              </a:rPr>
              <a:t>This complicates integer </a:t>
            </a:r>
            <a:r>
              <a:rPr lang="en-US" dirty="0" smtClean="0">
                <a:latin typeface="Helvetica" charset="0"/>
                <a:ea typeface="ＭＳ Ｐゴシック" charset="0"/>
              </a:rPr>
              <a:t>arithmetic</a:t>
            </a:r>
            <a:endParaRPr lang="en-US" dirty="0">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Two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Complement</a:t>
            </a:r>
          </a:p>
        </p:txBody>
      </p:sp>
      <p:sp>
        <p:nvSpPr>
          <p:cNvPr id="3" name="Content Placeholder 2"/>
          <p:cNvSpPr>
            <a:spLocks noGrp="1"/>
          </p:cNvSpPr>
          <p:nvPr>
            <p:ph idx="1"/>
          </p:nvPr>
        </p:nvSpPr>
        <p:spPr>
          <a:xfrm>
            <a:off x="290513" y="1220788"/>
            <a:ext cx="4586287" cy="3808412"/>
          </a:xfrm>
        </p:spPr>
        <p:txBody>
          <a:bodyPr/>
          <a:lstStyle/>
          <a:p>
            <a:pPr>
              <a:defRPr/>
            </a:pPr>
            <a:r>
              <a:rPr lang="en-US" b="0" dirty="0">
                <a:latin typeface="Helvetica" charset="0"/>
                <a:ea typeface="ＭＳ Ｐゴシック" charset="0"/>
                <a:cs typeface="ＭＳ Ｐゴシック" charset="0"/>
              </a:rPr>
              <a:t>Two</a:t>
            </a:r>
            <a:r>
              <a:rPr lang="ja-JP" altLang="en-US" b="0" dirty="0">
                <a:latin typeface="Helvetica" charset="0"/>
                <a:ea typeface="ＭＳ Ｐゴシック" charset="0"/>
                <a:cs typeface="ＭＳ Ｐゴシック" charset="0"/>
              </a:rPr>
              <a:t>’</a:t>
            </a:r>
            <a:r>
              <a:rPr lang="en-US" b="0" dirty="0">
                <a:latin typeface="Helvetica" charset="0"/>
                <a:ea typeface="ＭＳ Ｐゴシック" charset="0"/>
                <a:cs typeface="ＭＳ Ｐゴシック" charset="0"/>
              </a:rPr>
              <a:t>s complement encodes signed integers (positive and negative)</a:t>
            </a:r>
          </a:p>
          <a:p>
            <a:pPr>
              <a:defRPr/>
            </a:pPr>
            <a:r>
              <a:rPr lang="en-US" b="0" dirty="0">
                <a:latin typeface="Helvetica" charset="0"/>
                <a:ea typeface="ＭＳ Ｐゴシック" charset="0"/>
                <a:cs typeface="ＭＳ Ｐゴシック" charset="0"/>
              </a:rPr>
              <a:t>Easy to implement integer arithmetic with two</a:t>
            </a:r>
            <a:r>
              <a:rPr lang="ja-JP" altLang="en-US" b="0" dirty="0">
                <a:latin typeface="Helvetica" charset="0"/>
                <a:ea typeface="ＭＳ Ｐゴシック" charset="0"/>
                <a:cs typeface="ＭＳ Ｐゴシック" charset="0"/>
              </a:rPr>
              <a:t>’</a:t>
            </a:r>
            <a:r>
              <a:rPr lang="en-US" b="0" dirty="0">
                <a:latin typeface="Helvetica" charset="0"/>
                <a:ea typeface="ＭＳ Ｐゴシック" charset="0"/>
                <a:cs typeface="ＭＳ Ｐゴシック" charset="0"/>
              </a:rPr>
              <a:t>s complement – unique zero</a:t>
            </a:r>
          </a:p>
          <a:p>
            <a:pPr>
              <a:defRPr/>
            </a:pPr>
            <a:r>
              <a:rPr lang="en-US" b="0" dirty="0">
                <a:latin typeface="Helvetica" charset="0"/>
                <a:ea typeface="ＭＳ Ｐゴシック" charset="0"/>
                <a:cs typeface="ＭＳ Ｐゴシック" charset="0"/>
              </a:rPr>
              <a:t>Most significant (MS) bit is sign bit with weight </a:t>
            </a:r>
            <a:r>
              <a:rPr lang="en-US" b="0" dirty="0" smtClean="0">
                <a:latin typeface="Helvetica" charset="0"/>
                <a:ea typeface="ＭＳ Ｐゴシック" charset="0"/>
                <a:cs typeface="ＭＳ Ｐゴシック" charset="0"/>
              </a:rPr>
              <a:t>–(2</a:t>
            </a:r>
            <a:r>
              <a:rPr lang="en-US" b="0" baseline="30000" dirty="0" smtClean="0">
                <a:latin typeface="Helvetica" charset="0"/>
                <a:ea typeface="ＭＳ Ｐゴシック" charset="0"/>
                <a:cs typeface="ＭＳ Ｐゴシック" charset="0"/>
              </a:rPr>
              <a:t>w</a:t>
            </a:r>
            <a:r>
              <a:rPr lang="en-US" b="0" baseline="30000" dirty="0">
                <a:latin typeface="Helvetica" charset="0"/>
                <a:ea typeface="ＭＳ Ｐゴシック" charset="0"/>
                <a:cs typeface="ＭＳ Ｐゴシック" charset="0"/>
              </a:rPr>
              <a:t>-</a:t>
            </a:r>
            <a:r>
              <a:rPr lang="en-US" b="0" baseline="30000" dirty="0" smtClean="0">
                <a:latin typeface="Helvetica" charset="0"/>
                <a:ea typeface="ＭＳ Ｐゴシック" charset="0"/>
                <a:cs typeface="ＭＳ Ｐゴシック" charset="0"/>
              </a:rPr>
              <a:t>1</a:t>
            </a:r>
            <a:r>
              <a:rPr lang="en-US" b="0" dirty="0" smtClean="0">
                <a:latin typeface="Helvetica" charset="0"/>
                <a:ea typeface="ＭＳ Ｐゴシック" charset="0"/>
                <a:cs typeface="ＭＳ Ｐゴシック" charset="0"/>
              </a:rPr>
              <a:t>), i.e. </a:t>
            </a:r>
            <a:r>
              <a:rPr lang="en-US" b="0" dirty="0">
                <a:latin typeface="Helvetica" charset="0"/>
                <a:ea typeface="ＭＳ Ｐゴシック" charset="0"/>
                <a:cs typeface="ＭＳ Ｐゴシック" charset="0"/>
              </a:rPr>
              <a:t>-8 when w=4 bits</a:t>
            </a:r>
          </a:p>
          <a:p>
            <a:pPr>
              <a:defRPr/>
            </a:pPr>
            <a:endParaRPr lang="en-US" dirty="0">
              <a:latin typeface="Helvetica" charset="0"/>
              <a:ea typeface="ＭＳ Ｐゴシック" charset="0"/>
              <a:cs typeface="ＭＳ Ｐゴシック" charset="0"/>
            </a:endParaRPr>
          </a:p>
          <a:p>
            <a:pPr>
              <a:buFont typeface="Wingdings" charset="0"/>
              <a:buNone/>
              <a:defRPr/>
            </a:pPr>
            <a:endParaRPr lang="en-US" dirty="0">
              <a:latin typeface="Helvetica" charset="0"/>
              <a:ea typeface="ＭＳ Ｐゴシック" charset="0"/>
              <a:cs typeface="ＭＳ Ｐゴシック" charset="0"/>
            </a:endParaRPr>
          </a:p>
        </p:txBody>
      </p:sp>
      <p:graphicFrame>
        <p:nvGraphicFramePr>
          <p:cNvPr id="4" name="Table 3"/>
          <p:cNvGraphicFramePr>
            <a:graphicFrameLocks noGrp="1"/>
          </p:cNvGraphicFramePr>
          <p:nvPr/>
        </p:nvGraphicFramePr>
        <p:xfrm>
          <a:off x="5105400" y="396875"/>
          <a:ext cx="2316163" cy="5851616"/>
        </p:xfrm>
        <a:graphic>
          <a:graphicData uri="http://schemas.openxmlformats.org/drawingml/2006/table">
            <a:tbl>
              <a:tblPr/>
              <a:tblGrid>
                <a:gridCol w="579438"/>
                <a:gridCol w="579437"/>
                <a:gridCol w="577850"/>
                <a:gridCol w="579438"/>
              </a:tblGrid>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graphicFrame>
        <p:nvGraphicFramePr>
          <p:cNvPr id="5" name="Table 4"/>
          <p:cNvGraphicFramePr>
            <a:graphicFrameLocks noGrp="1"/>
          </p:cNvGraphicFramePr>
          <p:nvPr/>
        </p:nvGraphicFramePr>
        <p:xfrm>
          <a:off x="8077200" y="381000"/>
          <a:ext cx="609600" cy="5867408"/>
        </p:xfrm>
        <a:graphic>
          <a:graphicData uri="http://schemas.openxmlformats.org/drawingml/2006/table">
            <a:tbl>
              <a:tblPr/>
              <a:tblGrid>
                <a:gridCol w="609600"/>
              </a:tblGrid>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7</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6</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-6</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-7</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-8</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sp>
        <p:nvSpPr>
          <p:cNvPr id="32894" name="TextBox 5"/>
          <p:cNvSpPr txBox="1">
            <a:spLocks noChangeArrowheads="1"/>
          </p:cNvSpPr>
          <p:nvPr/>
        </p:nvSpPr>
        <p:spPr bwMode="auto">
          <a:xfrm>
            <a:off x="4419600" y="34925"/>
            <a:ext cx="37338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Signed 4-bit Integers</a:t>
            </a:r>
          </a:p>
        </p:txBody>
      </p:sp>
      <p:sp>
        <p:nvSpPr>
          <p:cNvPr id="32895" name="TextBox 6"/>
          <p:cNvSpPr txBox="1">
            <a:spLocks noChangeArrowheads="1"/>
          </p:cNvSpPr>
          <p:nvPr/>
        </p:nvSpPr>
        <p:spPr bwMode="auto">
          <a:xfrm>
            <a:off x="7845425" y="34925"/>
            <a:ext cx="10699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Decimal</a:t>
            </a:r>
          </a:p>
        </p:txBody>
      </p:sp>
      <p:sp>
        <p:nvSpPr>
          <p:cNvPr id="32896" name="TextBox 11"/>
          <p:cNvSpPr txBox="1">
            <a:spLocks noChangeArrowheads="1"/>
          </p:cNvSpPr>
          <p:nvPr/>
        </p:nvSpPr>
        <p:spPr bwMode="auto">
          <a:xfrm>
            <a:off x="4648200" y="6283325"/>
            <a:ext cx="2895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nSpc>
                <a:spcPct val="90000"/>
              </a:lnSpc>
            </a:pPr>
            <a:r>
              <a:rPr lang="en-US" sz="1800">
                <a:solidFill>
                  <a:srgbClr val="000066"/>
                </a:solidFill>
              </a:rPr>
              <a:t>      -(2</a:t>
            </a:r>
            <a:r>
              <a:rPr lang="en-US" sz="1800" baseline="30000">
                <a:solidFill>
                  <a:srgbClr val="000066"/>
                </a:solidFill>
              </a:rPr>
              <a:t>3</a:t>
            </a:r>
            <a:r>
              <a:rPr lang="en-US" sz="1800">
                <a:solidFill>
                  <a:srgbClr val="000066"/>
                </a:solidFill>
              </a:rPr>
              <a:t>)     2</a:t>
            </a:r>
            <a:r>
              <a:rPr lang="en-US" sz="1800" baseline="30000">
                <a:solidFill>
                  <a:srgbClr val="000066"/>
                </a:solidFill>
              </a:rPr>
              <a:t>2</a:t>
            </a:r>
            <a:r>
              <a:rPr lang="en-US" sz="1800">
                <a:solidFill>
                  <a:srgbClr val="000066"/>
                </a:solidFill>
              </a:rPr>
              <a:t>      2</a:t>
            </a:r>
            <a:r>
              <a:rPr lang="en-US" sz="1800" baseline="30000">
                <a:solidFill>
                  <a:srgbClr val="000066"/>
                </a:solidFill>
              </a:rPr>
              <a:t>1</a:t>
            </a:r>
            <a:r>
              <a:rPr lang="en-US" sz="1800">
                <a:solidFill>
                  <a:srgbClr val="000066"/>
                </a:solidFill>
              </a:rPr>
              <a:t>      2</a:t>
            </a:r>
            <a:r>
              <a:rPr lang="en-US" sz="1800" baseline="30000">
                <a:solidFill>
                  <a:srgbClr val="000066"/>
                </a:solidFill>
              </a:rPr>
              <a:t>0</a:t>
            </a:r>
          </a:p>
        </p:txBody>
      </p:sp>
      <p:sp>
        <p:nvSpPr>
          <p:cNvPr id="32897" name="TextBox 8"/>
          <p:cNvSpPr txBox="1">
            <a:spLocks noChangeArrowheads="1"/>
          </p:cNvSpPr>
          <p:nvPr/>
        </p:nvSpPr>
        <p:spPr bwMode="auto">
          <a:xfrm>
            <a:off x="2341563" y="3124200"/>
            <a:ext cx="1857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endParaRPr lang="en-US" sz="1800">
              <a:solidFill>
                <a:srgbClr val="006100"/>
              </a:solidFill>
            </a:endParaRPr>
          </a:p>
        </p:txBody>
      </p:sp>
      <p:sp>
        <p:nvSpPr>
          <p:cNvPr id="32898" name="TextBox 9"/>
          <p:cNvSpPr txBox="1">
            <a:spLocks noChangeArrowheads="1"/>
          </p:cNvSpPr>
          <p:nvPr/>
        </p:nvSpPr>
        <p:spPr bwMode="auto">
          <a:xfrm>
            <a:off x="2297113" y="5334000"/>
            <a:ext cx="1841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endParaRPr lang="en-US" sz="1800">
              <a:solidFill>
                <a:srgbClr val="006100"/>
              </a:solidFill>
            </a:endParaRPr>
          </a:p>
        </p:txBody>
      </p:sp>
      <p:sp>
        <p:nvSpPr>
          <p:cNvPr id="32899" name="TextBox 10"/>
          <p:cNvSpPr txBox="1">
            <a:spLocks noChangeArrowheads="1"/>
          </p:cNvSpPr>
          <p:nvPr/>
        </p:nvSpPr>
        <p:spPr bwMode="auto">
          <a:xfrm>
            <a:off x="2341563" y="4759325"/>
            <a:ext cx="1857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endParaRPr lang="en-US" sz="1800">
              <a:solidFill>
                <a:srgbClr val="006100"/>
              </a:solidFill>
            </a:endParaRPr>
          </a:p>
        </p:txBody>
      </p:sp>
      <p:sp>
        <p:nvSpPr>
          <p:cNvPr id="13" name="Content Placeholder 2"/>
          <p:cNvSpPr txBox="1">
            <a:spLocks/>
          </p:cNvSpPr>
          <p:nvPr/>
        </p:nvSpPr>
        <p:spPr bwMode="auto">
          <a:xfrm>
            <a:off x="304800" y="4832350"/>
            <a:ext cx="4586288" cy="172085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r>
              <a:rPr lang="en-US" sz="2000" dirty="0" smtClean="0">
                <a:solidFill>
                  <a:srgbClr val="003300"/>
                </a:solidFill>
                <a:effectLst>
                  <a:outerShdw blurRad="38100" dist="38100" dir="2700000" algn="tl">
                    <a:srgbClr val="DDDDDD"/>
                  </a:outerShdw>
                </a:effectLst>
              </a:rPr>
              <a:t>Example: </a:t>
            </a:r>
            <a:r>
              <a:rPr lang="ja-JP" altLang="en-US" sz="2000" dirty="0">
                <a:solidFill>
                  <a:srgbClr val="003300"/>
                </a:solidFill>
                <a:effectLst>
                  <a:outerShdw blurRad="38100" dist="38100" dir="2700000" algn="tl">
                    <a:srgbClr val="DDDDDD"/>
                  </a:outerShdw>
                </a:effectLst>
              </a:rPr>
              <a:t>‘</a:t>
            </a:r>
            <a:r>
              <a:rPr lang="en-US" sz="2000" dirty="0">
                <a:solidFill>
                  <a:srgbClr val="003300"/>
                </a:solidFill>
                <a:effectLst>
                  <a:outerShdw blurRad="38100" dist="38100" dir="2700000" algn="tl">
                    <a:srgbClr val="DDDDDD"/>
                  </a:outerShdw>
                </a:effectLst>
              </a:rPr>
              <a:t>1101</a:t>
            </a:r>
            <a:r>
              <a:rPr lang="ja-JP" altLang="en-US" sz="2000" dirty="0">
                <a:solidFill>
                  <a:srgbClr val="003300"/>
                </a:solidFill>
                <a:effectLst>
                  <a:outerShdw blurRad="38100" dist="38100" dir="2700000" algn="tl">
                    <a:srgbClr val="DDDDDD"/>
                  </a:outerShdw>
                </a:effectLst>
              </a:rPr>
              <a:t>’</a:t>
            </a:r>
            <a:r>
              <a:rPr lang="en-US" sz="2000" dirty="0">
                <a:solidFill>
                  <a:srgbClr val="003300"/>
                </a:solidFill>
                <a:effectLst>
                  <a:outerShdw blurRad="38100" dist="38100" dir="2700000" algn="tl">
                    <a:srgbClr val="DDDDDD"/>
                  </a:outerShdw>
                </a:effectLst>
              </a:rPr>
              <a:t> </a:t>
            </a:r>
          </a:p>
          <a:p>
            <a:pPr eaLnBrk="0" hangingPunct="0">
              <a:lnSpc>
                <a:spcPct val="95000"/>
              </a:lnSpc>
              <a:spcBef>
                <a:spcPct val="50000"/>
              </a:spcBef>
              <a:buClr>
                <a:srgbClr val="660033"/>
              </a:buClr>
              <a:buFont typeface="Wingdings" charset="0"/>
              <a:buNone/>
              <a:defRPr/>
            </a:pPr>
            <a:r>
              <a:rPr lang="en-US" sz="2000" dirty="0">
                <a:solidFill>
                  <a:srgbClr val="003300"/>
                </a:solidFill>
                <a:effectLst>
                  <a:outerShdw blurRad="38100" dist="38100" dir="2700000" algn="tl">
                    <a:srgbClr val="DDDDDD"/>
                  </a:outerShdw>
                </a:effectLst>
              </a:rPr>
              <a:t>    = </a:t>
            </a:r>
            <a:r>
              <a:rPr lang="en-US" sz="2000" dirty="0" smtClean="0">
                <a:solidFill>
                  <a:srgbClr val="003300"/>
                </a:solidFill>
                <a:effectLst>
                  <a:outerShdw blurRad="38100" dist="38100" dir="2700000" algn="tl">
                    <a:srgbClr val="DDDDDD"/>
                  </a:outerShdw>
                </a:effectLst>
              </a:rPr>
              <a:t>1*(-2</a:t>
            </a:r>
            <a:r>
              <a:rPr lang="en-US" sz="2000" baseline="30000" dirty="0" smtClean="0">
                <a:solidFill>
                  <a:srgbClr val="003300"/>
                </a:solidFill>
                <a:effectLst>
                  <a:outerShdw blurRad="38100" dist="38100" dir="2700000" algn="tl">
                    <a:srgbClr val="DDDDDD"/>
                  </a:outerShdw>
                </a:effectLst>
              </a:rPr>
              <a:t>3</a:t>
            </a:r>
            <a:r>
              <a:rPr lang="en-US" sz="2000" dirty="0" smtClean="0">
                <a:solidFill>
                  <a:srgbClr val="003300"/>
                </a:solidFill>
                <a:effectLst>
                  <a:outerShdw blurRad="38100" dist="38100" dir="2700000" algn="tl">
                    <a:srgbClr val="DDDDDD"/>
                  </a:outerShdw>
                </a:effectLst>
              </a:rPr>
              <a:t>) + </a:t>
            </a:r>
            <a:r>
              <a:rPr lang="en-US" sz="2000" dirty="0">
                <a:solidFill>
                  <a:srgbClr val="003300"/>
                </a:solidFill>
                <a:effectLst>
                  <a:outerShdw blurRad="38100" dist="38100" dir="2700000" algn="tl">
                    <a:srgbClr val="DDDDDD"/>
                  </a:outerShdw>
                </a:effectLst>
              </a:rPr>
              <a:t>1*2</a:t>
            </a:r>
            <a:r>
              <a:rPr lang="en-US" sz="2000" baseline="30000" dirty="0">
                <a:solidFill>
                  <a:srgbClr val="003300"/>
                </a:solidFill>
                <a:effectLst>
                  <a:outerShdw blurRad="38100" dist="38100" dir="2700000" algn="tl">
                    <a:srgbClr val="DDDDDD"/>
                  </a:outerShdw>
                </a:effectLst>
              </a:rPr>
              <a:t>2</a:t>
            </a:r>
            <a:r>
              <a:rPr lang="en-US" sz="2000" dirty="0">
                <a:solidFill>
                  <a:srgbClr val="003300"/>
                </a:solidFill>
                <a:effectLst>
                  <a:outerShdw blurRad="38100" dist="38100" dir="2700000" algn="tl">
                    <a:srgbClr val="DDDDDD"/>
                  </a:outerShdw>
                </a:effectLst>
              </a:rPr>
              <a:t> + 0*2</a:t>
            </a:r>
            <a:r>
              <a:rPr lang="en-US" sz="2000" baseline="30000" dirty="0">
                <a:solidFill>
                  <a:srgbClr val="003300"/>
                </a:solidFill>
                <a:effectLst>
                  <a:outerShdw blurRad="38100" dist="38100" dir="2700000" algn="tl">
                    <a:srgbClr val="DDDDDD"/>
                  </a:outerShdw>
                </a:effectLst>
              </a:rPr>
              <a:t>1</a:t>
            </a:r>
            <a:r>
              <a:rPr lang="en-US" sz="2000" dirty="0">
                <a:solidFill>
                  <a:srgbClr val="003300"/>
                </a:solidFill>
                <a:effectLst>
                  <a:outerShdw blurRad="38100" dist="38100" dir="2700000" algn="tl">
                    <a:srgbClr val="DDDDDD"/>
                  </a:outerShdw>
                </a:effectLst>
              </a:rPr>
              <a:t> + 1*2</a:t>
            </a:r>
            <a:r>
              <a:rPr lang="en-US" sz="2000" baseline="30000" dirty="0">
                <a:solidFill>
                  <a:srgbClr val="003300"/>
                </a:solidFill>
                <a:effectLst>
                  <a:outerShdw blurRad="38100" dist="38100" dir="2700000" algn="tl">
                    <a:srgbClr val="DDDDDD"/>
                  </a:outerShdw>
                </a:effectLst>
              </a:rPr>
              <a:t>0</a:t>
            </a:r>
            <a:r>
              <a:rPr lang="en-US" sz="2000" dirty="0">
                <a:solidFill>
                  <a:srgbClr val="003300"/>
                </a:solidFill>
                <a:effectLst>
                  <a:outerShdw blurRad="38100" dist="38100" dir="2700000" algn="tl">
                    <a:srgbClr val="DDDDDD"/>
                  </a:outerShdw>
                </a:effectLst>
              </a:rPr>
              <a:t> = -3</a:t>
            </a:r>
          </a:p>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1000</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 = -8, </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1111</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 = -1 (not 15), zero is unique &amp; zero</a:t>
            </a:r>
            <a:endParaRPr lang="en-US" sz="2000" b="0" baseline="30000" dirty="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r>
              <a:rPr lang="en-US" sz="2000" baseline="30000" dirty="0">
                <a:solidFill>
                  <a:srgbClr val="003300"/>
                </a:solidFill>
                <a:effectLst>
                  <a:outerShdw blurRad="38100" dist="38100" dir="2700000" algn="tl">
                    <a:srgbClr val="DDDDDD"/>
                  </a:outerShdw>
                </a:effectLst>
              </a:rPr>
              <a:t>     </a:t>
            </a:r>
          </a:p>
        </p:txBody>
      </p:sp>
      <p:sp>
        <p:nvSpPr>
          <p:cNvPr id="7" name="Oval 6"/>
          <p:cNvSpPr>
            <a:spLocks noChangeArrowheads="1"/>
          </p:cNvSpPr>
          <p:nvPr/>
        </p:nvSpPr>
        <p:spPr bwMode="auto">
          <a:xfrm>
            <a:off x="4953000" y="4038600"/>
            <a:ext cx="3886200" cy="457200"/>
          </a:xfrm>
          <a:prstGeom prst="ellipse">
            <a:avLst/>
          </a:prstGeom>
          <a:noFill/>
          <a:ln w="19050">
            <a:solidFill>
              <a:srgbClr val="FF1A1A"/>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dissolve">
                                      <p:cBhvr>
                                        <p:cTn id="27" dur="500"/>
                                        <p:tgtEl>
                                          <p:spTgt spid="1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
                                            <p:txEl>
                                              <p:pRg st="1" end="1"/>
                                            </p:txEl>
                                          </p:spTgt>
                                        </p:tgtEl>
                                        <p:attrNameLst>
                                          <p:attrName>style.visibility</p:attrName>
                                        </p:attrNameLst>
                                      </p:cBhvr>
                                      <p:to>
                                        <p:strVal val="visible"/>
                                      </p:to>
                                    </p:set>
                                    <p:animEffect transition="in" filter="dissolve">
                                      <p:cBhvr>
                                        <p:cTn id="32" dur="500"/>
                                        <p:tgtEl>
                                          <p:spTgt spid="13">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
                                            <p:txEl>
                                              <p:pRg st="2" end="2"/>
                                            </p:txEl>
                                          </p:spTgt>
                                        </p:tgtEl>
                                        <p:attrNameLst>
                                          <p:attrName>style.visibility</p:attrName>
                                        </p:attrNameLst>
                                      </p:cBhvr>
                                      <p:to>
                                        <p:strVal val="visible"/>
                                      </p:to>
                                    </p:set>
                                    <p:animEffect transition="in" filter="dissolve">
                                      <p:cBhvr>
                                        <p:cTn id="37" dur="500"/>
                                        <p:tgtEl>
                                          <p:spTgt spid="13">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
                                            <p:txEl>
                                              <p:pRg st="3" end="3"/>
                                            </p:txEl>
                                          </p:spTgt>
                                        </p:tgtEl>
                                        <p:attrNameLst>
                                          <p:attrName>style.visibility</p:attrName>
                                        </p:attrNameLst>
                                      </p:cBhvr>
                                      <p:to>
                                        <p:strVal val="visible"/>
                                      </p:to>
                                    </p:set>
                                    <p:animEffect transition="in" filter="dissolve">
                                      <p:cBhvr>
                                        <p:cTn id="4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Two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Complement</a:t>
            </a:r>
          </a:p>
        </p:txBody>
      </p:sp>
      <p:sp>
        <p:nvSpPr>
          <p:cNvPr id="3" name="Content Placeholder 2"/>
          <p:cNvSpPr>
            <a:spLocks noGrp="1"/>
          </p:cNvSpPr>
          <p:nvPr>
            <p:ph idx="1"/>
          </p:nvPr>
        </p:nvSpPr>
        <p:spPr>
          <a:xfrm>
            <a:off x="290513" y="1220788"/>
            <a:ext cx="4586287" cy="2436812"/>
          </a:xfrm>
        </p:spPr>
        <p:txBody>
          <a:bodyPr/>
          <a:lstStyle/>
          <a:p>
            <a:pPr>
              <a:defRPr/>
            </a:pPr>
            <a:r>
              <a:rPr lang="en-US" b="0" dirty="0" smtClean="0">
                <a:latin typeface="Helvetica" charset="0"/>
                <a:ea typeface="ＭＳ Ｐゴシック" charset="0"/>
                <a:cs typeface="ＭＳ Ｐゴシック" charset="0"/>
              </a:rPr>
              <a:t>Asymmetric range from </a:t>
            </a:r>
            <a:r>
              <a:rPr lang="en-US" b="0" dirty="0">
                <a:latin typeface="Helvetica" charset="0"/>
                <a:ea typeface="ＭＳ Ｐゴシック" charset="0"/>
                <a:cs typeface="ＭＳ Ｐゴシック" charset="0"/>
              </a:rPr>
              <a:t>-8 to +</a:t>
            </a:r>
            <a:r>
              <a:rPr lang="en-US" b="0" dirty="0" smtClean="0">
                <a:latin typeface="Helvetica" charset="0"/>
                <a:ea typeface="ＭＳ Ｐゴシック" charset="0"/>
                <a:cs typeface="ＭＳ Ｐゴシック" charset="0"/>
              </a:rPr>
              <a:t>7</a:t>
            </a:r>
            <a:endParaRPr lang="en-US" b="0" dirty="0">
              <a:latin typeface="Helvetica" charset="0"/>
              <a:ea typeface="ＭＳ Ｐゴシック" charset="0"/>
              <a:cs typeface="ＭＳ Ｐゴシック" charset="0"/>
            </a:endParaRPr>
          </a:p>
          <a:p>
            <a:pPr lvl="1">
              <a:defRPr/>
            </a:pPr>
            <a:r>
              <a:rPr lang="en-US" b="0" dirty="0" smtClean="0">
                <a:latin typeface="Helvetica" charset="0"/>
                <a:ea typeface="ＭＳ Ｐゴシック" charset="0"/>
              </a:rPr>
              <a:t>one </a:t>
            </a:r>
            <a:r>
              <a:rPr lang="en-US" b="0" dirty="0">
                <a:latin typeface="Helvetica" charset="0"/>
                <a:ea typeface="ＭＳ Ｐゴシック" charset="0"/>
              </a:rPr>
              <a:t>more negative # than positive </a:t>
            </a:r>
            <a:r>
              <a:rPr lang="en-US" b="0" dirty="0" smtClean="0">
                <a:latin typeface="Helvetica" charset="0"/>
                <a:ea typeface="ＭＳ Ｐゴシック" charset="0"/>
              </a:rPr>
              <a:t># !</a:t>
            </a:r>
            <a:endParaRPr lang="en-US" b="0" dirty="0">
              <a:latin typeface="Helvetica" charset="0"/>
              <a:ea typeface="ＭＳ Ｐゴシック" charset="0"/>
            </a:endParaRPr>
          </a:p>
          <a:p>
            <a:pPr>
              <a:defRPr/>
            </a:pPr>
            <a:r>
              <a:rPr lang="en-US" b="0" dirty="0">
                <a:latin typeface="Helvetica" charset="0"/>
                <a:ea typeface="ＭＳ Ｐゴシック" charset="0"/>
                <a:cs typeface="ＭＳ Ｐゴシック" charset="0"/>
              </a:rPr>
              <a:t>MS bit indicates sign</a:t>
            </a:r>
          </a:p>
          <a:p>
            <a:pPr lvl="1">
              <a:defRPr/>
            </a:pPr>
            <a:r>
              <a:rPr lang="en-US" b="0" dirty="0">
                <a:latin typeface="Helvetica" charset="0"/>
                <a:ea typeface="ＭＳ Ｐゴシック" charset="0"/>
              </a:rPr>
              <a:t>1=&gt;negative, 0=&gt;non-negative</a:t>
            </a:r>
          </a:p>
          <a:p>
            <a:pPr>
              <a:defRPr/>
            </a:pPr>
            <a:endParaRPr lang="en-US" dirty="0">
              <a:latin typeface="Helvetica" charset="0"/>
              <a:ea typeface="ＭＳ Ｐゴシック" charset="0"/>
              <a:cs typeface="ＭＳ Ｐゴシック" charset="0"/>
            </a:endParaRPr>
          </a:p>
          <a:p>
            <a:pPr>
              <a:buFont typeface="Wingdings" charset="0"/>
              <a:buNone/>
              <a:defRPr/>
            </a:pPr>
            <a:endParaRPr lang="en-US" dirty="0">
              <a:latin typeface="Helvetica" charset="0"/>
              <a:ea typeface="ＭＳ Ｐゴシック" charset="0"/>
              <a:cs typeface="ＭＳ Ｐゴシック" charset="0"/>
            </a:endParaRPr>
          </a:p>
        </p:txBody>
      </p:sp>
      <p:graphicFrame>
        <p:nvGraphicFramePr>
          <p:cNvPr id="4" name="Table 3"/>
          <p:cNvGraphicFramePr>
            <a:graphicFrameLocks noGrp="1"/>
          </p:cNvGraphicFramePr>
          <p:nvPr/>
        </p:nvGraphicFramePr>
        <p:xfrm>
          <a:off x="5105400" y="396875"/>
          <a:ext cx="2316163" cy="5851616"/>
        </p:xfrm>
        <a:graphic>
          <a:graphicData uri="http://schemas.openxmlformats.org/drawingml/2006/table">
            <a:tbl>
              <a:tblPr/>
              <a:tblGrid>
                <a:gridCol w="579438"/>
                <a:gridCol w="579437"/>
                <a:gridCol w="577850"/>
                <a:gridCol w="579438"/>
              </a:tblGrid>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graphicFrame>
        <p:nvGraphicFramePr>
          <p:cNvPr id="5" name="Table 4"/>
          <p:cNvGraphicFramePr>
            <a:graphicFrameLocks noGrp="1"/>
          </p:cNvGraphicFramePr>
          <p:nvPr/>
        </p:nvGraphicFramePr>
        <p:xfrm>
          <a:off x="8077200" y="381000"/>
          <a:ext cx="609600" cy="5867408"/>
        </p:xfrm>
        <a:graphic>
          <a:graphicData uri="http://schemas.openxmlformats.org/drawingml/2006/table">
            <a:tbl>
              <a:tblPr/>
              <a:tblGrid>
                <a:gridCol w="609600"/>
              </a:tblGrid>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7</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6</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-6</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-7</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-8</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sp>
        <p:nvSpPr>
          <p:cNvPr id="33918" name="TextBox 5"/>
          <p:cNvSpPr txBox="1">
            <a:spLocks noChangeArrowheads="1"/>
          </p:cNvSpPr>
          <p:nvPr/>
        </p:nvSpPr>
        <p:spPr bwMode="auto">
          <a:xfrm>
            <a:off x="4419600" y="34925"/>
            <a:ext cx="37338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Signed 4-bit Integers</a:t>
            </a:r>
          </a:p>
        </p:txBody>
      </p:sp>
      <p:sp>
        <p:nvSpPr>
          <p:cNvPr id="33919" name="TextBox 6"/>
          <p:cNvSpPr txBox="1">
            <a:spLocks noChangeArrowheads="1"/>
          </p:cNvSpPr>
          <p:nvPr/>
        </p:nvSpPr>
        <p:spPr bwMode="auto">
          <a:xfrm>
            <a:off x="7845425" y="34925"/>
            <a:ext cx="10699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Decimal</a:t>
            </a:r>
          </a:p>
        </p:txBody>
      </p:sp>
      <p:sp>
        <p:nvSpPr>
          <p:cNvPr id="33920" name="TextBox 8"/>
          <p:cNvSpPr txBox="1">
            <a:spLocks noChangeArrowheads="1"/>
          </p:cNvSpPr>
          <p:nvPr/>
        </p:nvSpPr>
        <p:spPr bwMode="auto">
          <a:xfrm>
            <a:off x="2341563" y="3124200"/>
            <a:ext cx="1857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endParaRPr lang="en-US" sz="1800">
              <a:solidFill>
                <a:srgbClr val="006100"/>
              </a:solidFill>
            </a:endParaRPr>
          </a:p>
        </p:txBody>
      </p:sp>
      <p:grpSp>
        <p:nvGrpSpPr>
          <p:cNvPr id="46209" name="Group 17"/>
          <p:cNvGrpSpPr>
            <a:grpSpLocks/>
          </p:cNvGrpSpPr>
          <p:nvPr/>
        </p:nvGrpSpPr>
        <p:grpSpPr bwMode="auto">
          <a:xfrm>
            <a:off x="228600" y="3810000"/>
            <a:ext cx="4779963" cy="2101850"/>
            <a:chOff x="228600" y="3460750"/>
            <a:chExt cx="4779202" cy="2101850"/>
          </a:xfrm>
        </p:grpSpPr>
        <p:sp>
          <p:nvSpPr>
            <p:cNvPr id="33923" name="TextBox 9"/>
            <p:cNvSpPr txBox="1">
              <a:spLocks noChangeArrowheads="1"/>
            </p:cNvSpPr>
            <p:nvPr/>
          </p:nvSpPr>
          <p:spPr bwMode="auto">
            <a:xfrm>
              <a:off x="2307421" y="5029200"/>
              <a:ext cx="51197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i=0</a:t>
              </a:r>
            </a:p>
          </p:txBody>
        </p:sp>
        <p:sp>
          <p:nvSpPr>
            <p:cNvPr id="33924" name="TextBox 10"/>
            <p:cNvSpPr txBox="1">
              <a:spLocks noChangeArrowheads="1"/>
            </p:cNvSpPr>
            <p:nvPr/>
          </p:nvSpPr>
          <p:spPr bwMode="auto">
            <a:xfrm>
              <a:off x="2249938" y="4378151"/>
              <a:ext cx="5694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w-2</a:t>
              </a:r>
            </a:p>
          </p:txBody>
        </p:sp>
        <p:sp>
          <p:nvSpPr>
            <p:cNvPr id="13" name="Content Placeholder 2"/>
            <p:cNvSpPr txBox="1">
              <a:spLocks/>
            </p:cNvSpPr>
            <p:nvPr/>
          </p:nvSpPr>
          <p:spPr bwMode="auto">
            <a:xfrm>
              <a:off x="228600" y="3460750"/>
              <a:ext cx="4585558" cy="210185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r>
                <a:rPr lang="en-US" b="0" dirty="0">
                  <a:solidFill>
                    <a:srgbClr val="003300"/>
                  </a:solidFill>
                  <a:effectLst>
                    <a:outerShdw blurRad="38100" dist="38100" dir="2700000" algn="tl">
                      <a:srgbClr val="DDDDDD"/>
                    </a:outerShdw>
                  </a:effectLst>
                </a:rPr>
                <a:t>For a w-bit word, </a:t>
              </a:r>
            </a:p>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Decimal = -b</a:t>
              </a:r>
              <a:r>
                <a:rPr lang="en-US" baseline="-25000" dirty="0">
                  <a:solidFill>
                    <a:srgbClr val="003300"/>
                  </a:solidFill>
                  <a:effectLst>
                    <a:outerShdw blurRad="38100" dist="38100" dir="2700000" algn="tl">
                      <a:srgbClr val="DDDDDD"/>
                    </a:outerShdw>
                  </a:effectLst>
                </a:rPr>
                <a:t>w-1</a:t>
              </a:r>
              <a:r>
                <a:rPr lang="en-US" dirty="0">
                  <a:solidFill>
                    <a:srgbClr val="003300"/>
                  </a:solidFill>
                  <a:effectLst>
                    <a:outerShdw blurRad="38100" dist="38100" dir="2700000" algn="tl">
                      <a:srgbClr val="DDDDDD"/>
                    </a:outerShdw>
                  </a:effectLst>
                </a:rPr>
                <a:t> * 2</a:t>
              </a:r>
              <a:r>
                <a:rPr lang="en-US" baseline="30000" dirty="0">
                  <a:solidFill>
                    <a:srgbClr val="003300"/>
                  </a:solidFill>
                  <a:effectLst>
                    <a:outerShdw blurRad="38100" dist="38100" dir="2700000" algn="tl">
                      <a:srgbClr val="DDDDDD"/>
                    </a:outerShdw>
                  </a:effectLst>
                </a:rPr>
                <a:t>w-1</a:t>
              </a:r>
            </a:p>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  </a:t>
              </a:r>
              <a:r>
                <a:rPr lang="en-US" sz="3200" dirty="0">
                  <a:solidFill>
                    <a:srgbClr val="003300"/>
                  </a:solidFill>
                  <a:effectLst>
                    <a:outerShdw blurRad="38100" dist="38100" dir="2700000" algn="tl">
                      <a:srgbClr val="DDDDDD"/>
                    </a:outerShdw>
                  </a:effectLst>
                  <a:latin typeface="Symbol" charset="0"/>
                  <a:cs typeface="Symbol" charset="0"/>
                </a:rPr>
                <a:t>S </a:t>
              </a:r>
              <a:r>
                <a:rPr lang="en-US" dirty="0">
                  <a:solidFill>
                    <a:srgbClr val="003300"/>
                  </a:solidFill>
                  <a:effectLst>
                    <a:outerShdw blurRad="38100" dist="38100" dir="2700000" algn="tl">
                      <a:srgbClr val="DDDDDD"/>
                    </a:outerShdw>
                  </a:effectLst>
                </a:rPr>
                <a:t> b</a:t>
              </a:r>
              <a:r>
                <a:rPr lang="en-US" baseline="-25000" dirty="0">
                  <a:solidFill>
                    <a:srgbClr val="003300"/>
                  </a:solidFill>
                  <a:effectLst>
                    <a:outerShdw blurRad="38100" dist="38100" dir="2700000" algn="tl">
                      <a:srgbClr val="DDDDDD"/>
                    </a:outerShdw>
                  </a:effectLst>
                </a:rPr>
                <a:t>i</a:t>
              </a:r>
              <a:r>
                <a:rPr lang="en-US" dirty="0">
                  <a:solidFill>
                    <a:srgbClr val="003300"/>
                  </a:solidFill>
                  <a:effectLst>
                    <a:outerShdw blurRad="38100" dist="38100" dir="2700000" algn="tl">
                      <a:srgbClr val="DDDDDD"/>
                    </a:outerShdw>
                  </a:effectLst>
                </a:rPr>
                <a:t> * 2</a:t>
              </a:r>
              <a:r>
                <a:rPr lang="en-US" baseline="30000" dirty="0">
                  <a:solidFill>
                    <a:srgbClr val="003300"/>
                  </a:solidFill>
                  <a:effectLst>
                    <a:outerShdw blurRad="38100" dist="38100" dir="2700000" algn="tl">
                      <a:srgbClr val="DDDDDD"/>
                    </a:outerShdw>
                  </a:effectLst>
                </a:rPr>
                <a:t>i</a:t>
              </a:r>
              <a:endParaRPr lang="en-US" dirty="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endParaRPr lang="en-US" dirty="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r>
                <a:rPr lang="en-US" sz="2000" b="0" dirty="0">
                  <a:solidFill>
                    <a:srgbClr val="003300"/>
                  </a:solidFill>
                  <a:effectLst>
                    <a:outerShdw blurRad="38100" dist="38100" dir="2700000" algn="tl">
                      <a:srgbClr val="DDDDDD"/>
                    </a:outerShdw>
                  </a:effectLst>
                </a:rPr>
                <a:t>Book uses B2T for </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Binary To Two</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s Complement Integer</a:t>
              </a:r>
              <a:r>
                <a:rPr lang="ja-JP" altLang="en-US" sz="2000" b="0" dirty="0">
                  <a:solidFill>
                    <a:srgbClr val="003300"/>
                  </a:solidFill>
                  <a:effectLst>
                    <a:outerShdw blurRad="38100" dist="38100" dir="2700000" algn="tl">
                      <a:srgbClr val="DDDDDD"/>
                    </a:outerShdw>
                  </a:effectLst>
                </a:rPr>
                <a:t>”</a:t>
              </a:r>
              <a:endParaRPr lang="en-US" sz="2000" b="0" baseline="30000" dirty="0">
                <a:solidFill>
                  <a:srgbClr val="003300"/>
                </a:solidFill>
                <a:effectLst>
                  <a:outerShdw blurRad="38100" dist="38100" dir="2700000" algn="tl">
                    <a:srgbClr val="DDDDDD"/>
                  </a:outerShdw>
                </a:effectLst>
              </a:endParaRPr>
            </a:p>
          </p:txBody>
        </p:sp>
        <p:sp>
          <p:nvSpPr>
            <p:cNvPr id="33926" name="TextBox 14"/>
            <p:cNvSpPr txBox="1">
              <a:spLocks noChangeArrowheads="1"/>
            </p:cNvSpPr>
            <p:nvPr/>
          </p:nvSpPr>
          <p:spPr bwMode="auto">
            <a:xfrm>
              <a:off x="3733019" y="3997151"/>
              <a:ext cx="1274783"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 MS sign</a:t>
              </a:r>
            </a:p>
            <a:p>
              <a:pPr algn="ctr">
                <a:lnSpc>
                  <a:spcPct val="90000"/>
                </a:lnSpc>
              </a:pPr>
              <a:r>
                <a:rPr lang="en-US" sz="1800">
                  <a:solidFill>
                    <a:srgbClr val="000066"/>
                  </a:solidFill>
                </a:rPr>
                <a:t>Bit</a:t>
              </a:r>
            </a:p>
          </p:txBody>
        </p:sp>
        <p:sp>
          <p:nvSpPr>
            <p:cNvPr id="33927" name="TextBox 15"/>
            <p:cNvSpPr txBox="1">
              <a:spLocks noChangeArrowheads="1"/>
            </p:cNvSpPr>
            <p:nvPr/>
          </p:nvSpPr>
          <p:spPr bwMode="auto">
            <a:xfrm>
              <a:off x="3777878" y="4648200"/>
              <a:ext cx="118506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 LS Bits</a:t>
              </a:r>
            </a:p>
          </p:txBody>
        </p:sp>
      </p:grpSp>
      <p:sp>
        <p:nvSpPr>
          <p:cNvPr id="33922" name="TextBox 16"/>
          <p:cNvSpPr txBox="1">
            <a:spLocks noChangeArrowheads="1"/>
          </p:cNvSpPr>
          <p:nvPr/>
        </p:nvSpPr>
        <p:spPr bwMode="auto">
          <a:xfrm>
            <a:off x="4648200" y="6283325"/>
            <a:ext cx="2895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nSpc>
                <a:spcPct val="90000"/>
              </a:lnSpc>
            </a:pPr>
            <a:r>
              <a:rPr lang="en-US" sz="1800">
                <a:solidFill>
                  <a:srgbClr val="000066"/>
                </a:solidFill>
              </a:rPr>
              <a:t>       -(2</a:t>
            </a:r>
            <a:r>
              <a:rPr lang="en-US" sz="1800" baseline="30000">
                <a:solidFill>
                  <a:srgbClr val="000066"/>
                </a:solidFill>
              </a:rPr>
              <a:t>3</a:t>
            </a:r>
            <a:r>
              <a:rPr lang="en-US" sz="1800">
                <a:solidFill>
                  <a:srgbClr val="000066"/>
                </a:solidFill>
              </a:rPr>
              <a:t>)    2</a:t>
            </a:r>
            <a:r>
              <a:rPr lang="en-US" sz="1800" baseline="30000">
                <a:solidFill>
                  <a:srgbClr val="000066"/>
                </a:solidFill>
              </a:rPr>
              <a:t>2</a:t>
            </a:r>
            <a:r>
              <a:rPr lang="en-US" sz="1800">
                <a:solidFill>
                  <a:srgbClr val="000066"/>
                </a:solidFill>
              </a:rPr>
              <a:t>      2</a:t>
            </a:r>
            <a:r>
              <a:rPr lang="en-US" sz="1800" baseline="30000">
                <a:solidFill>
                  <a:srgbClr val="000066"/>
                </a:solidFill>
              </a:rPr>
              <a:t>1</a:t>
            </a:r>
            <a:r>
              <a:rPr lang="en-US" sz="1800">
                <a:solidFill>
                  <a:srgbClr val="000066"/>
                </a:solidFill>
              </a:rPr>
              <a:t>     2</a:t>
            </a:r>
            <a:r>
              <a:rPr lang="en-US" sz="1800" baseline="30000">
                <a:solidFill>
                  <a:srgbClr val="000066"/>
                </a:solidFill>
              </a:rPr>
              <a:t>0</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46209"/>
                                        </p:tgtEl>
                                        <p:attrNameLst>
                                          <p:attrName>style.visibility</p:attrName>
                                        </p:attrNameLst>
                                      </p:cBhvr>
                                      <p:to>
                                        <p:strVal val="visible"/>
                                      </p:to>
                                    </p:set>
                                    <p:animEffect transition="in" filter="dissolve">
                                      <p:cBhvr>
                                        <p:cTn id="23" dur="500"/>
                                        <p:tgtEl>
                                          <p:spTgt spid="46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323850"/>
            <a:ext cx="6116638" cy="573088"/>
          </a:xfrm>
        </p:spPr>
        <p:txBody>
          <a:bodyPr/>
          <a:lstStyle/>
          <a:p>
            <a:pPr eaLnBrk="1" hangingPunct="1">
              <a:defRPr/>
            </a:pPr>
            <a:r>
              <a:rPr lang="en-US">
                <a:ea typeface="+mj-ea"/>
                <a:cs typeface="+mj-cs"/>
              </a:rPr>
              <a:t>Encoding Integers</a:t>
            </a:r>
          </a:p>
        </p:txBody>
      </p:sp>
      <p:sp>
        <p:nvSpPr>
          <p:cNvPr id="39945" name="Rectangle 9"/>
          <p:cNvSpPr>
            <a:spLocks noGrp="1" noChangeArrowheads="1"/>
          </p:cNvSpPr>
          <p:nvPr>
            <p:ph idx="1"/>
          </p:nvPr>
        </p:nvSpPr>
        <p:spPr>
          <a:xfrm>
            <a:off x="457200" y="4648200"/>
            <a:ext cx="8305800" cy="1981200"/>
          </a:xfrm>
        </p:spPr>
        <p:txBody>
          <a:bodyPr/>
          <a:lstStyle/>
          <a:p>
            <a:pPr lvl="1" eaLnBrk="1" hangingPunct="1"/>
            <a:r>
              <a:rPr lang="en-US">
                <a:latin typeface="Helvetica" charset="0"/>
                <a:ea typeface="ＭＳ Ｐゴシック" charset="0"/>
              </a:rPr>
              <a:t>For 2’s complement, most significant bit indicates sign</a:t>
            </a:r>
          </a:p>
          <a:p>
            <a:pPr lvl="2" eaLnBrk="1" hangingPunct="1"/>
            <a:r>
              <a:rPr lang="en-US">
                <a:latin typeface="Helvetica" charset="0"/>
                <a:ea typeface="ＭＳ Ｐゴシック" charset="0"/>
              </a:rPr>
              <a:t>0 for nonnegative</a:t>
            </a:r>
          </a:p>
          <a:p>
            <a:pPr lvl="2" eaLnBrk="1" hangingPunct="1"/>
            <a:r>
              <a:rPr lang="en-US">
                <a:latin typeface="Helvetica" charset="0"/>
                <a:ea typeface="ＭＳ Ｐゴシック" charset="0"/>
              </a:rPr>
              <a:t>1 for negative</a:t>
            </a:r>
          </a:p>
          <a:p>
            <a:pPr lvl="1" eaLnBrk="1" hangingPunct="1">
              <a:buFont typeface="Wingdings" charset="0"/>
              <a:buChar char="l"/>
            </a:pPr>
            <a:r>
              <a:rPr lang="en-US">
                <a:latin typeface="Helvetica" charset="0"/>
                <a:ea typeface="ＭＳ Ｐゴシック" charset="0"/>
              </a:rPr>
              <a:t>Shortcut to get –x given x:  complement x and add 1</a:t>
            </a:r>
          </a:p>
          <a:p>
            <a:pPr lvl="2" eaLnBrk="1" hangingPunct="1"/>
            <a:r>
              <a:rPr lang="en-US">
                <a:latin typeface="Helvetica" charset="0"/>
                <a:ea typeface="ＭＳ Ｐゴシック" charset="0"/>
              </a:rPr>
              <a:t>i.e. -x = ~x + 1 in two’s complement</a:t>
            </a:r>
          </a:p>
        </p:txBody>
      </p:sp>
      <p:sp>
        <p:nvSpPr>
          <p:cNvPr id="11266" name="Text Box 4"/>
          <p:cNvSpPr txBox="1">
            <a:spLocks noChangeArrowheads="1"/>
          </p:cNvSpPr>
          <p:nvPr/>
        </p:nvSpPr>
        <p:spPr bwMode="auto">
          <a:xfrm>
            <a:off x="1752600" y="2362200"/>
            <a:ext cx="3429000" cy="67945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ourier New" charset="0"/>
              </a:rPr>
              <a:t>  short int x =  15213;</a:t>
            </a:r>
          </a:p>
          <a:p>
            <a:r>
              <a:rPr lang="en-US" sz="1800">
                <a:solidFill>
                  <a:srgbClr val="000066"/>
                </a:solidFill>
                <a:latin typeface="Courier New" charset="0"/>
              </a:rPr>
              <a:t>  short int y = -15213;</a:t>
            </a:r>
          </a:p>
        </p:txBody>
      </p:sp>
      <p:graphicFrame>
        <p:nvGraphicFramePr>
          <p:cNvPr id="35844" name="Object 2"/>
          <p:cNvGraphicFramePr>
            <a:graphicFrameLocks noChangeAspect="1"/>
          </p:cNvGraphicFramePr>
          <p:nvPr/>
        </p:nvGraphicFramePr>
        <p:xfrm>
          <a:off x="4800600" y="1524000"/>
          <a:ext cx="3340100" cy="596900"/>
        </p:xfrm>
        <a:graphic>
          <a:graphicData uri="http://schemas.openxmlformats.org/presentationml/2006/ole">
            <mc:AlternateContent xmlns:mc="http://schemas.openxmlformats.org/markup-compatibility/2006">
              <mc:Choice xmlns:v="urn:schemas-microsoft-com:vml" Requires="v">
                <p:oleObj spid="_x0000_s35934" name="Equation" r:id="rId4" imgW="3340100" imgH="596900" progId="Equation.3">
                  <p:embed/>
                </p:oleObj>
              </mc:Choice>
              <mc:Fallback>
                <p:oleObj name="Equation" r:id="rId4" imgW="3340100" imgH="5969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524000"/>
                        <a:ext cx="33401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845" name="Object 3"/>
          <p:cNvGraphicFramePr>
            <a:graphicFrameLocks noChangeAspect="1"/>
          </p:cNvGraphicFramePr>
          <p:nvPr/>
        </p:nvGraphicFramePr>
        <p:xfrm>
          <a:off x="990600" y="1524000"/>
          <a:ext cx="2133600" cy="596900"/>
        </p:xfrm>
        <a:graphic>
          <a:graphicData uri="http://schemas.openxmlformats.org/presentationml/2006/ole">
            <mc:AlternateContent xmlns:mc="http://schemas.openxmlformats.org/markup-compatibility/2006">
              <mc:Choice xmlns:v="urn:schemas-microsoft-com:vml" Requires="v">
                <p:oleObj spid="_x0000_s35935" name="Equation" r:id="rId6" imgW="2133600" imgH="596900" progId="Equation.3">
                  <p:embed/>
                </p:oleObj>
              </mc:Choice>
              <mc:Fallback>
                <p:oleObj name="Equation" r:id="rId6" imgW="2133600" imgH="5969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524000"/>
                        <a:ext cx="21336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846" name="Text Box 17"/>
          <p:cNvSpPr txBox="1">
            <a:spLocks noChangeArrowheads="1"/>
          </p:cNvSpPr>
          <p:nvPr/>
        </p:nvSpPr>
        <p:spPr bwMode="auto">
          <a:xfrm>
            <a:off x="990600" y="914400"/>
            <a:ext cx="157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a:solidFill>
                  <a:srgbClr val="000066"/>
                </a:solidFill>
              </a:rPr>
              <a:t>Unsigned</a:t>
            </a:r>
          </a:p>
        </p:txBody>
      </p:sp>
      <p:sp>
        <p:nvSpPr>
          <p:cNvPr id="35847" name="Text Box 18"/>
          <p:cNvSpPr txBox="1">
            <a:spLocks noChangeArrowheads="1"/>
          </p:cNvSpPr>
          <p:nvPr/>
        </p:nvSpPr>
        <p:spPr bwMode="auto">
          <a:xfrm>
            <a:off x="4876800" y="990600"/>
            <a:ext cx="297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a:solidFill>
                  <a:srgbClr val="000066"/>
                </a:solidFill>
              </a:rPr>
              <a:t>Two</a:t>
            </a:r>
            <a:r>
              <a:rPr lang="ja-JP" altLang="en-US">
                <a:solidFill>
                  <a:srgbClr val="000066"/>
                </a:solidFill>
              </a:rPr>
              <a:t>’</a:t>
            </a:r>
            <a:r>
              <a:rPr lang="en-US" altLang="ja-JP">
                <a:solidFill>
                  <a:srgbClr val="000066"/>
                </a:solidFill>
              </a:rPr>
              <a:t>s Complement</a:t>
            </a:r>
            <a:endParaRPr lang="en-US">
              <a:solidFill>
                <a:srgbClr val="000066"/>
              </a:solidFill>
            </a:endParaRPr>
          </a:p>
        </p:txBody>
      </p:sp>
      <p:sp>
        <p:nvSpPr>
          <p:cNvPr id="35848" name="Line 19"/>
          <p:cNvSpPr>
            <a:spLocks noChangeShapeType="1"/>
          </p:cNvSpPr>
          <p:nvPr/>
        </p:nvSpPr>
        <p:spPr bwMode="auto">
          <a:xfrm flipH="1" flipV="1">
            <a:off x="6629400" y="2057400"/>
            <a:ext cx="1066800" cy="609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49" name="Rectangle 20"/>
          <p:cNvSpPr>
            <a:spLocks noChangeArrowheads="1"/>
          </p:cNvSpPr>
          <p:nvPr/>
        </p:nvSpPr>
        <p:spPr bwMode="auto">
          <a:xfrm>
            <a:off x="7165975" y="2590800"/>
            <a:ext cx="19923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Most Significant</a:t>
            </a:r>
          </a:p>
          <a:p>
            <a:pPr eaLnBrk="0" hangingPunct="0"/>
            <a:r>
              <a:rPr lang="en-US" sz="1800">
                <a:solidFill>
                  <a:srgbClr val="000066"/>
                </a:solidFill>
              </a:rPr>
              <a:t>Bit is in essence</a:t>
            </a:r>
          </a:p>
          <a:p>
            <a:pPr eaLnBrk="0" hangingPunct="0"/>
            <a:r>
              <a:rPr lang="en-US" sz="1800">
                <a:solidFill>
                  <a:srgbClr val="000066"/>
                </a:solidFill>
              </a:rPr>
              <a:t>the Sign Bit</a:t>
            </a:r>
          </a:p>
        </p:txBody>
      </p:sp>
      <p:graphicFrame>
        <p:nvGraphicFramePr>
          <p:cNvPr id="11274" name="Object 4"/>
          <p:cNvGraphicFramePr>
            <a:graphicFrameLocks noChangeAspect="1"/>
          </p:cNvGraphicFramePr>
          <p:nvPr/>
        </p:nvGraphicFramePr>
        <p:xfrm>
          <a:off x="1600200" y="3605213"/>
          <a:ext cx="5653088" cy="738187"/>
        </p:xfrm>
        <a:graphic>
          <a:graphicData uri="http://schemas.openxmlformats.org/presentationml/2006/ole">
            <mc:AlternateContent xmlns:mc="http://schemas.openxmlformats.org/markup-compatibility/2006">
              <mc:Choice xmlns:v="urn:schemas-microsoft-com:vml" Requires="v">
                <p:oleObj spid="_x0000_s35936" name="Document" r:id="rId8" imgW="5651500" imgH="736600" progId="Word.Document.8">
                  <p:embed/>
                </p:oleObj>
              </mc:Choice>
              <mc:Fallback>
                <p:oleObj name="Document" r:id="rId8" imgW="5651500" imgH="736600" progId="Word.Document.8">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605213"/>
                        <a:ext cx="5653088" cy="738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2" name="Rectangle 9"/>
          <p:cNvSpPr txBox="1">
            <a:spLocks noChangeArrowheads="1"/>
          </p:cNvSpPr>
          <p:nvPr/>
        </p:nvSpPr>
        <p:spPr bwMode="auto">
          <a:xfrm>
            <a:off x="457200" y="3048000"/>
            <a:ext cx="4876800" cy="5334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lvl="1" eaLnBrk="1" hangingPunct="1">
              <a:buClr>
                <a:srgbClr val="660033"/>
              </a:buClr>
              <a:buFont typeface="Wingdings" pitchFamily="-112" charset="2"/>
              <a:buChar char="n"/>
              <a:defRPr/>
            </a:pPr>
            <a:r>
              <a:rPr lang="en-US" dirty="0" smtClean="0">
                <a:solidFill>
                  <a:srgbClr val="000066"/>
                </a:solidFill>
                <a:latin typeface="Helvetica"/>
              </a:rPr>
              <a:t>C </a:t>
            </a:r>
            <a:r>
              <a:rPr lang="en-US" dirty="0" smtClean="0">
                <a:solidFill>
                  <a:srgbClr val="000066"/>
                </a:solidFill>
                <a:latin typeface="Courier New" pitchFamily="-112" charset="0"/>
              </a:rPr>
              <a:t>short</a:t>
            </a:r>
            <a:r>
              <a:rPr lang="en-US" dirty="0" smtClean="0">
                <a:solidFill>
                  <a:srgbClr val="000066"/>
                </a:solidFill>
                <a:latin typeface="Helvetica"/>
              </a:rPr>
              <a:t> 2 bytes long</a:t>
            </a:r>
          </a:p>
          <a:p>
            <a:pPr eaLnBrk="1" hangingPunct="1">
              <a:buClr>
                <a:srgbClr val="660033"/>
              </a:buClr>
              <a:buFont typeface="Wingdings" pitchFamily="-112" charset="2"/>
              <a:buNone/>
              <a:defRPr/>
            </a:pPr>
            <a:endParaRPr lang="en-US" dirty="0" smtClean="0">
              <a:solidFill>
                <a:srgbClr val="003300"/>
              </a:solidFill>
              <a:latin typeface="Helvetica"/>
            </a:endParaRPr>
          </a:p>
        </p:txBody>
      </p:sp>
      <p:graphicFrame>
        <p:nvGraphicFramePr>
          <p:cNvPr id="13" name="Object 4"/>
          <p:cNvGraphicFramePr>
            <a:graphicFrameLocks noChangeAspect="1"/>
          </p:cNvGraphicFramePr>
          <p:nvPr/>
        </p:nvGraphicFramePr>
        <p:xfrm>
          <a:off x="1600200" y="4191000"/>
          <a:ext cx="5653088" cy="471488"/>
        </p:xfrm>
        <a:graphic>
          <a:graphicData uri="http://schemas.openxmlformats.org/presentationml/2006/ole">
            <mc:AlternateContent xmlns:mc="http://schemas.openxmlformats.org/markup-compatibility/2006">
              <mc:Choice xmlns:v="urn:schemas-microsoft-com:vml" Requires="v">
                <p:oleObj spid="_x0000_s35937" name="Document" r:id="rId11" imgW="5651500" imgH="469900" progId="Word.Document.8">
                  <p:embed/>
                </p:oleObj>
              </mc:Choice>
              <mc:Fallback>
                <p:oleObj name="Document" r:id="rId11" imgW="5651500" imgH="469900" progId="Word.Document.8">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4191000"/>
                        <a:ext cx="5653088" cy="471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dissolve">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274"/>
                                        </p:tgtEl>
                                        <p:attrNameLst>
                                          <p:attrName>style.visibility</p:attrName>
                                        </p:attrNameLst>
                                      </p:cBhvr>
                                      <p:to>
                                        <p:strVal val="visible"/>
                                      </p:to>
                                    </p:set>
                                    <p:animEffect transition="in" filter="dissolve">
                                      <p:cBhvr>
                                        <p:cTn id="17" dur="500"/>
                                        <p:tgtEl>
                                          <p:spTgt spid="112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945">
                                            <p:txEl>
                                              <p:pRg st="0" end="0"/>
                                            </p:txEl>
                                          </p:spTgt>
                                        </p:tgtEl>
                                        <p:attrNameLst>
                                          <p:attrName>style.visibility</p:attrName>
                                        </p:attrNameLst>
                                      </p:cBhvr>
                                      <p:to>
                                        <p:strVal val="visible"/>
                                      </p:to>
                                    </p:set>
                                    <p:animEffect transition="in" filter="dissolve">
                                      <p:cBhvr>
                                        <p:cTn id="27" dur="500"/>
                                        <p:tgtEl>
                                          <p:spTgt spid="39945">
                                            <p:txEl>
                                              <p:pRg st="0" end="0"/>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9945">
                                            <p:txEl>
                                              <p:pRg st="1" end="1"/>
                                            </p:txEl>
                                          </p:spTgt>
                                        </p:tgtEl>
                                        <p:attrNameLst>
                                          <p:attrName>style.visibility</p:attrName>
                                        </p:attrNameLst>
                                      </p:cBhvr>
                                      <p:to>
                                        <p:strVal val="visible"/>
                                      </p:to>
                                    </p:set>
                                    <p:animEffect transition="in" filter="dissolve">
                                      <p:cBhvr>
                                        <p:cTn id="30" dur="500"/>
                                        <p:tgtEl>
                                          <p:spTgt spid="39945">
                                            <p:txEl>
                                              <p:pRg st="1" end="1"/>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9945">
                                            <p:txEl>
                                              <p:pRg st="2" end="2"/>
                                            </p:txEl>
                                          </p:spTgt>
                                        </p:tgtEl>
                                        <p:attrNameLst>
                                          <p:attrName>style.visibility</p:attrName>
                                        </p:attrNameLst>
                                      </p:cBhvr>
                                      <p:to>
                                        <p:strVal val="visible"/>
                                      </p:to>
                                    </p:set>
                                    <p:animEffect transition="in" filter="dissolve">
                                      <p:cBhvr>
                                        <p:cTn id="33" dur="500"/>
                                        <p:tgtEl>
                                          <p:spTgt spid="39945">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9945">
                                            <p:txEl>
                                              <p:pRg st="3" end="3"/>
                                            </p:txEl>
                                          </p:spTgt>
                                        </p:tgtEl>
                                        <p:attrNameLst>
                                          <p:attrName>style.visibility</p:attrName>
                                        </p:attrNameLst>
                                      </p:cBhvr>
                                      <p:to>
                                        <p:strVal val="visible"/>
                                      </p:to>
                                    </p:set>
                                    <p:animEffect transition="in" filter="dissolve">
                                      <p:cBhvr>
                                        <p:cTn id="38" dur="500"/>
                                        <p:tgtEl>
                                          <p:spTgt spid="39945">
                                            <p:txEl>
                                              <p:pRg st="3" end="3"/>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9945">
                                            <p:txEl>
                                              <p:pRg st="4" end="4"/>
                                            </p:txEl>
                                          </p:spTgt>
                                        </p:tgtEl>
                                        <p:attrNameLst>
                                          <p:attrName>style.visibility</p:attrName>
                                        </p:attrNameLst>
                                      </p:cBhvr>
                                      <p:to>
                                        <p:strVal val="visible"/>
                                      </p:to>
                                    </p:set>
                                    <p:animEffect transition="in" filter="dissolve">
                                      <p:cBhvr>
                                        <p:cTn id="41" dur="500"/>
                                        <p:tgtEl>
                                          <p:spTgt spid="399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build="p" bldLvl="2"/>
      <p:bldP spid="11266"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90600" y="323850"/>
            <a:ext cx="6510338" cy="573088"/>
          </a:xfrm>
        </p:spPr>
        <p:txBody>
          <a:bodyPr/>
          <a:lstStyle/>
          <a:p>
            <a:pPr eaLnBrk="1" hangingPunct="1">
              <a:defRPr/>
            </a:pPr>
            <a:r>
              <a:rPr lang="en-US">
                <a:ea typeface="+mj-ea"/>
                <a:cs typeface="+mj-cs"/>
              </a:rPr>
              <a:t>Encoding Example (Cont.)</a:t>
            </a:r>
          </a:p>
        </p:txBody>
      </p:sp>
      <p:sp>
        <p:nvSpPr>
          <p:cNvPr id="37890" name="Text Box 6"/>
          <p:cNvSpPr txBox="1">
            <a:spLocks noChangeArrowheads="1"/>
          </p:cNvSpPr>
          <p:nvPr/>
        </p:nvSpPr>
        <p:spPr bwMode="auto">
          <a:xfrm>
            <a:off x="1752600" y="990600"/>
            <a:ext cx="5410200" cy="67945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ourier New" charset="0"/>
              </a:rPr>
              <a:t>  x =      15213: 00111011 01101101</a:t>
            </a:r>
          </a:p>
          <a:p>
            <a:r>
              <a:rPr lang="en-US" sz="1800">
                <a:solidFill>
                  <a:srgbClr val="000066"/>
                </a:solidFill>
                <a:latin typeface="Courier New" charset="0"/>
              </a:rPr>
              <a:t>  y =     -15213: 11000100 10010011</a:t>
            </a:r>
          </a:p>
        </p:txBody>
      </p:sp>
      <p:graphicFrame>
        <p:nvGraphicFramePr>
          <p:cNvPr id="37891" name="Object 2"/>
          <p:cNvGraphicFramePr>
            <a:graphicFrameLocks noChangeAspect="1"/>
          </p:cNvGraphicFramePr>
          <p:nvPr/>
        </p:nvGraphicFramePr>
        <p:xfrm>
          <a:off x="1922463" y="1779588"/>
          <a:ext cx="5545137" cy="4926012"/>
        </p:xfrm>
        <a:graphic>
          <a:graphicData uri="http://schemas.openxmlformats.org/presentationml/2006/ole">
            <mc:AlternateContent xmlns:mc="http://schemas.openxmlformats.org/markup-compatibility/2006">
              <mc:Choice xmlns:v="urn:schemas-microsoft-com:vml" Requires="v">
                <p:oleObj spid="_x0000_s37913" name="Document" r:id="rId5" imgW="5549900" imgH="4927600" progId="Word.Document.8">
                  <p:embed/>
                </p:oleObj>
              </mc:Choice>
              <mc:Fallback>
                <p:oleObj name="Document" r:id="rId5" imgW="5549900" imgH="4927600" progId="Word.Document.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2463" y="1779588"/>
                        <a:ext cx="5545137" cy="4926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0" y="323850"/>
            <a:ext cx="5822950" cy="555625"/>
          </a:xfrm>
          <a:effectLst>
            <a:outerShdw blurRad="63500" dist="53882" dir="2700000" algn="ctr" rotWithShape="0">
              <a:srgbClr val="969696"/>
            </a:outerShdw>
          </a:effectLst>
        </p:spPr>
        <p:txBody>
          <a:bodyPr/>
          <a:lstStyle/>
          <a:p>
            <a:pPr eaLnBrk="1" hangingPunct="1">
              <a:defRPr/>
            </a:pPr>
            <a:r>
              <a:rPr lang="en-US">
                <a:ea typeface="+mj-ea"/>
                <a:cs typeface="+mj-cs"/>
              </a:rPr>
              <a:t>Numeric Ranges</a:t>
            </a:r>
          </a:p>
        </p:txBody>
      </p:sp>
      <p:sp>
        <p:nvSpPr>
          <p:cNvPr id="44035" name="Rectangle 3"/>
          <p:cNvSpPr>
            <a:spLocks noGrp="1" noChangeArrowheads="1"/>
          </p:cNvSpPr>
          <p:nvPr>
            <p:ph sz="half" idx="1"/>
          </p:nvPr>
        </p:nvSpPr>
        <p:spPr>
          <a:xfrm>
            <a:off x="290513" y="1220788"/>
            <a:ext cx="4078287" cy="5224462"/>
          </a:xfrm>
        </p:spPr>
        <p:txBody>
          <a:bodyPr lIns="90487" tIns="44450" rIns="90487" bIns="44450"/>
          <a:lstStyle/>
          <a:p>
            <a:pPr marL="0" indent="0" eaLnBrk="1" hangingPunct="1">
              <a:buFont typeface="Wingdings" pitchFamily="-112" charset="2"/>
              <a:buNone/>
              <a:tabLst>
                <a:tab pos="1828800" algn="l"/>
                <a:tab pos="2235200" algn="l"/>
              </a:tabLst>
              <a:defRPr/>
            </a:pPr>
            <a:r>
              <a:rPr lang="en-US" sz="2000">
                <a:ea typeface="+mn-ea"/>
                <a:cs typeface="+mn-cs"/>
              </a:rPr>
              <a:t>Unsigned Values</a:t>
            </a:r>
          </a:p>
          <a:p>
            <a:pPr lvl="1" eaLnBrk="1" hangingPunct="1">
              <a:buFont typeface="Wingdings" pitchFamily="-112" charset="2"/>
              <a:buChar char="n"/>
              <a:tabLst>
                <a:tab pos="1828800" algn="l"/>
                <a:tab pos="2235200" algn="l"/>
              </a:tabLst>
              <a:defRPr/>
            </a:pPr>
            <a:r>
              <a:rPr lang="en-US" sz="2000" b="0" i="1"/>
              <a:t>UMin</a:t>
            </a:r>
            <a:r>
              <a:rPr lang="en-US" sz="2000" b="0"/>
              <a:t>	=	0</a:t>
            </a:r>
          </a:p>
          <a:p>
            <a:pPr lvl="2" eaLnBrk="1" hangingPunct="1">
              <a:buFont typeface="Wingdings" pitchFamily="-112" charset="2"/>
              <a:buNone/>
              <a:tabLst>
                <a:tab pos="1828800" algn="l"/>
                <a:tab pos="2235200" algn="l"/>
              </a:tabLst>
              <a:defRPr/>
            </a:pPr>
            <a:r>
              <a:rPr lang="en-US" sz="1800"/>
              <a:t>000…0</a:t>
            </a:r>
          </a:p>
          <a:p>
            <a:pPr lvl="1" eaLnBrk="1" hangingPunct="1">
              <a:buFont typeface="Wingdings" pitchFamily="-112" charset="2"/>
              <a:buChar char="n"/>
              <a:tabLst>
                <a:tab pos="1828800" algn="l"/>
                <a:tab pos="2235200" algn="l"/>
              </a:tabLst>
              <a:defRPr/>
            </a:pPr>
            <a:r>
              <a:rPr lang="en-US" sz="2000" b="0" i="1"/>
              <a:t>UMax</a:t>
            </a:r>
            <a:r>
              <a:rPr lang="en-US" sz="2000"/>
              <a:t> 	=	 </a:t>
            </a:r>
            <a:r>
              <a:rPr lang="en-US" sz="2000" b="0"/>
              <a:t>2</a:t>
            </a:r>
            <a:r>
              <a:rPr lang="en-US" sz="2000" b="0" i="1" baseline="30000"/>
              <a:t>w</a:t>
            </a:r>
            <a:r>
              <a:rPr lang="en-US" sz="2000" b="0"/>
              <a:t> – 1</a:t>
            </a:r>
          </a:p>
          <a:p>
            <a:pPr lvl="2" eaLnBrk="1" hangingPunct="1">
              <a:buFont typeface="Wingdings" pitchFamily="-112" charset="2"/>
              <a:buNone/>
              <a:tabLst>
                <a:tab pos="1828800" algn="l"/>
                <a:tab pos="2235200" algn="l"/>
              </a:tabLst>
              <a:defRPr/>
            </a:pPr>
            <a:r>
              <a:rPr lang="en-US" sz="1800"/>
              <a:t>111…1</a:t>
            </a:r>
          </a:p>
        </p:txBody>
      </p:sp>
      <p:sp>
        <p:nvSpPr>
          <p:cNvPr id="44036" name="Rectangle 4"/>
          <p:cNvSpPr>
            <a:spLocks noGrp="1" noChangeArrowheads="1"/>
          </p:cNvSpPr>
          <p:nvPr>
            <p:ph sz="half" idx="2"/>
          </p:nvPr>
        </p:nvSpPr>
        <p:spPr/>
        <p:txBody>
          <a:bodyPr lIns="90487" tIns="44450" rIns="90487" bIns="44450"/>
          <a:lstStyle/>
          <a:p>
            <a:pPr marL="0" indent="0" eaLnBrk="1" hangingPunct="1">
              <a:buFont typeface="Wingdings" pitchFamily="-112" charset="2"/>
              <a:buNone/>
              <a:tabLst>
                <a:tab pos="1714500" algn="l"/>
                <a:tab pos="2286000" algn="l"/>
              </a:tabLst>
              <a:defRPr/>
            </a:pPr>
            <a:r>
              <a:rPr lang="en-US" sz="2000">
                <a:ea typeface="+mn-ea"/>
                <a:cs typeface="+mn-cs"/>
              </a:rPr>
              <a:t>Two’s Complement Values</a:t>
            </a:r>
          </a:p>
          <a:p>
            <a:pPr lvl="1" eaLnBrk="1" hangingPunct="1">
              <a:buFont typeface="Wingdings" pitchFamily="-112" charset="2"/>
              <a:buChar char="n"/>
              <a:tabLst>
                <a:tab pos="1714500" algn="l"/>
                <a:tab pos="2286000" algn="l"/>
              </a:tabLst>
              <a:defRPr/>
            </a:pPr>
            <a:r>
              <a:rPr lang="en-US" sz="2000" b="0" i="1"/>
              <a:t>TMin</a:t>
            </a:r>
            <a:r>
              <a:rPr lang="en-US" sz="2000" b="0"/>
              <a:t>	=	 –2</a:t>
            </a:r>
            <a:r>
              <a:rPr lang="en-US" sz="2000" b="0" i="1" baseline="30000"/>
              <a:t>w</a:t>
            </a:r>
            <a:r>
              <a:rPr lang="en-US" sz="2000" b="0" baseline="30000"/>
              <a:t>–1</a:t>
            </a:r>
          </a:p>
          <a:p>
            <a:pPr lvl="2" eaLnBrk="1" hangingPunct="1">
              <a:buFont typeface="Wingdings" pitchFamily="-112" charset="2"/>
              <a:buNone/>
              <a:tabLst>
                <a:tab pos="1714500" algn="l"/>
                <a:tab pos="2286000" algn="l"/>
              </a:tabLst>
              <a:defRPr/>
            </a:pPr>
            <a:r>
              <a:rPr lang="en-US" sz="1800"/>
              <a:t>100…0</a:t>
            </a:r>
          </a:p>
          <a:p>
            <a:pPr lvl="1" eaLnBrk="1" hangingPunct="1">
              <a:buFont typeface="Wingdings" pitchFamily="-112" charset="2"/>
              <a:buChar char="n"/>
              <a:tabLst>
                <a:tab pos="1714500" algn="l"/>
                <a:tab pos="2286000" algn="l"/>
              </a:tabLst>
              <a:defRPr/>
            </a:pPr>
            <a:r>
              <a:rPr lang="en-US" sz="2000" b="0" i="1"/>
              <a:t>TMax</a:t>
            </a:r>
            <a:r>
              <a:rPr lang="en-US" sz="2000"/>
              <a:t> 	=	 </a:t>
            </a:r>
            <a:r>
              <a:rPr lang="en-US" sz="2000" b="0"/>
              <a:t>2</a:t>
            </a:r>
            <a:r>
              <a:rPr lang="en-US" sz="2000" b="0" i="1" baseline="30000"/>
              <a:t>w</a:t>
            </a:r>
            <a:r>
              <a:rPr lang="en-US" sz="2000" b="0" baseline="30000"/>
              <a:t>–1</a:t>
            </a:r>
            <a:r>
              <a:rPr lang="en-US" sz="2000" b="0"/>
              <a:t> – 1</a:t>
            </a:r>
          </a:p>
          <a:p>
            <a:pPr lvl="2" eaLnBrk="1" hangingPunct="1">
              <a:buFont typeface="Wingdings" pitchFamily="-112" charset="2"/>
              <a:buNone/>
              <a:tabLst>
                <a:tab pos="1714500" algn="l"/>
                <a:tab pos="2286000" algn="l"/>
              </a:tabLst>
              <a:defRPr/>
            </a:pPr>
            <a:r>
              <a:rPr lang="en-US" sz="1800"/>
              <a:t>011…1</a:t>
            </a:r>
          </a:p>
          <a:p>
            <a:pPr marL="0" indent="0" eaLnBrk="1" hangingPunct="1">
              <a:buFont typeface="Wingdings" pitchFamily="-112" charset="2"/>
              <a:buNone/>
              <a:tabLst>
                <a:tab pos="1714500" algn="l"/>
                <a:tab pos="2286000" algn="l"/>
              </a:tabLst>
              <a:defRPr/>
            </a:pPr>
            <a:r>
              <a:rPr lang="en-US" sz="2000">
                <a:ea typeface="+mn-ea"/>
                <a:cs typeface="+mn-cs"/>
              </a:rPr>
              <a:t>Other Values</a:t>
            </a:r>
          </a:p>
          <a:p>
            <a:pPr lvl="1" eaLnBrk="1" hangingPunct="1">
              <a:buFont typeface="Wingdings" pitchFamily="-112" charset="2"/>
              <a:buChar char="n"/>
              <a:tabLst>
                <a:tab pos="1714500" algn="l"/>
                <a:tab pos="2286000" algn="l"/>
              </a:tabLst>
              <a:defRPr/>
            </a:pPr>
            <a:r>
              <a:rPr lang="en-US" sz="2000" b="0"/>
              <a:t>Minus 1</a:t>
            </a:r>
          </a:p>
          <a:p>
            <a:pPr lvl="2" eaLnBrk="1" hangingPunct="1">
              <a:buFont typeface="Wingdings" pitchFamily="-112" charset="2"/>
              <a:buNone/>
              <a:tabLst>
                <a:tab pos="1714500" algn="l"/>
                <a:tab pos="2286000" algn="l"/>
              </a:tabLst>
              <a:defRPr/>
            </a:pPr>
            <a:r>
              <a:rPr lang="en-US" sz="1800"/>
              <a:t>111…1</a:t>
            </a:r>
          </a:p>
        </p:txBody>
      </p:sp>
      <p:grpSp>
        <p:nvGrpSpPr>
          <p:cNvPr id="2" name="Group 1"/>
          <p:cNvGrpSpPr>
            <a:grpSpLocks/>
          </p:cNvGrpSpPr>
          <p:nvPr/>
        </p:nvGrpSpPr>
        <p:grpSpPr bwMode="auto">
          <a:xfrm>
            <a:off x="1371600" y="3962400"/>
            <a:ext cx="7543800" cy="2387600"/>
            <a:chOff x="1371600" y="3962400"/>
            <a:chExt cx="7543800" cy="2387600"/>
          </a:xfrm>
        </p:grpSpPr>
        <p:graphicFrame>
          <p:nvGraphicFramePr>
            <p:cNvPr id="39941" name="Object 2"/>
            <p:cNvGraphicFramePr>
              <a:graphicFrameLocks noChangeAspect="1"/>
            </p:cNvGraphicFramePr>
            <p:nvPr/>
          </p:nvGraphicFramePr>
          <p:xfrm>
            <a:off x="1371600" y="4419600"/>
            <a:ext cx="5905500" cy="1930400"/>
          </p:xfrm>
          <a:graphic>
            <a:graphicData uri="http://schemas.openxmlformats.org/presentationml/2006/ole">
              <mc:AlternateContent xmlns:mc="http://schemas.openxmlformats.org/markup-compatibility/2006">
                <mc:Choice xmlns:v="urn:schemas-microsoft-com:vml" Requires="v">
                  <p:oleObj spid="_x0000_s39968" name="Document" r:id="rId5" imgW="5918200" imgH="1930400" progId="Word.Document.8">
                    <p:embed/>
                  </p:oleObj>
                </mc:Choice>
                <mc:Fallback>
                  <p:oleObj name="Document" r:id="rId5" imgW="5918200" imgH="1930400" progId="Word.Document.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419600"/>
                          <a:ext cx="5905500" cy="1930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9942" name="Rectangle 11"/>
            <p:cNvSpPr>
              <a:spLocks noChangeArrowheads="1"/>
            </p:cNvSpPr>
            <p:nvPr/>
          </p:nvSpPr>
          <p:spPr bwMode="auto">
            <a:xfrm>
              <a:off x="1371600" y="3962400"/>
              <a:ext cx="2293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2000">
                  <a:solidFill>
                    <a:srgbClr val="003300"/>
                  </a:solidFill>
                </a:rPr>
                <a:t>Values for </a:t>
              </a:r>
              <a:r>
                <a:rPr lang="en-US" sz="2000" i="1">
                  <a:solidFill>
                    <a:srgbClr val="003300"/>
                  </a:solidFill>
                </a:rPr>
                <a:t>W</a:t>
              </a:r>
              <a:r>
                <a:rPr lang="en-US" sz="2000">
                  <a:solidFill>
                    <a:srgbClr val="003300"/>
                  </a:solidFill>
                </a:rPr>
                <a:t> = 16</a:t>
              </a:r>
            </a:p>
          </p:txBody>
        </p:sp>
        <p:sp>
          <p:nvSpPr>
            <p:cNvPr id="39943" name="TextBox 6"/>
            <p:cNvSpPr txBox="1">
              <a:spLocks noChangeArrowheads="1"/>
            </p:cNvSpPr>
            <p:nvPr/>
          </p:nvSpPr>
          <p:spPr bwMode="auto">
            <a:xfrm>
              <a:off x="7620000" y="4683125"/>
              <a:ext cx="11223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b="0">
                  <a:solidFill>
                    <a:srgbClr val="000066"/>
                  </a:solidFill>
                </a:rPr>
                <a:t>unsigned</a:t>
              </a:r>
            </a:p>
          </p:txBody>
        </p:sp>
        <p:sp>
          <p:nvSpPr>
            <p:cNvPr id="39944" name="TextBox 7"/>
            <p:cNvSpPr txBox="1">
              <a:spLocks noChangeArrowheads="1"/>
            </p:cNvSpPr>
            <p:nvPr/>
          </p:nvSpPr>
          <p:spPr bwMode="auto">
            <a:xfrm>
              <a:off x="7473950" y="5119688"/>
              <a:ext cx="144145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b="0">
                  <a:solidFill>
                    <a:srgbClr val="000066"/>
                  </a:solidFill>
                </a:rPr>
                <a:t>two</a:t>
              </a:r>
              <a:r>
                <a:rPr lang="ja-JP" altLang="en-US" sz="1800" b="0">
                  <a:solidFill>
                    <a:srgbClr val="000066"/>
                  </a:solidFill>
                </a:rPr>
                <a:t>’</a:t>
              </a:r>
              <a:r>
                <a:rPr lang="en-US" altLang="ja-JP" sz="1800" b="0">
                  <a:solidFill>
                    <a:srgbClr val="000066"/>
                  </a:solidFill>
                </a:rPr>
                <a:t>s</a:t>
              </a:r>
            </a:p>
            <a:p>
              <a:pPr algn="ctr">
                <a:lnSpc>
                  <a:spcPct val="90000"/>
                </a:lnSpc>
              </a:pPr>
              <a:r>
                <a:rPr lang="en-US" sz="1800" b="0">
                  <a:solidFill>
                    <a:srgbClr val="000066"/>
                  </a:solidFill>
                </a:rPr>
                <a:t>complement</a:t>
              </a:r>
            </a:p>
          </p:txBody>
        </p:sp>
        <p:sp>
          <p:nvSpPr>
            <p:cNvPr id="39945" name="TextBox 8"/>
            <p:cNvSpPr txBox="1">
              <a:spLocks noChangeArrowheads="1"/>
            </p:cNvSpPr>
            <p:nvPr/>
          </p:nvSpPr>
          <p:spPr bwMode="auto">
            <a:xfrm>
              <a:off x="7864475" y="5749925"/>
              <a:ext cx="6334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b="0">
                  <a:solidFill>
                    <a:srgbClr val="000066"/>
                  </a:solidFill>
                </a:rPr>
                <a:t>both</a:t>
              </a:r>
            </a:p>
          </p:txBody>
        </p:sp>
        <p:sp>
          <p:nvSpPr>
            <p:cNvPr id="39946" name="Right Brace 9"/>
            <p:cNvSpPr>
              <a:spLocks/>
            </p:cNvSpPr>
            <p:nvPr/>
          </p:nvSpPr>
          <p:spPr bwMode="auto">
            <a:xfrm>
              <a:off x="7239000" y="5029200"/>
              <a:ext cx="533400" cy="762000"/>
            </a:xfrm>
            <a:prstGeom prst="righ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25538" y="323850"/>
            <a:ext cx="7308850" cy="555625"/>
          </a:xfrm>
          <a:extLst/>
        </p:spPr>
        <p:txBody>
          <a:bodyPr wrap="none" lIns="63500" tIns="25400" rIns="63500" bIns="25400" anchor="t">
            <a:spAutoFit/>
          </a:bodyPr>
          <a:lstStyle/>
          <a:p>
            <a:pPr eaLnBrk="1" hangingPunct="1">
              <a:defRPr/>
            </a:pPr>
            <a:r>
              <a:rPr lang="en-US"/>
              <a:t>Values for Different Word Sizes</a:t>
            </a:r>
          </a:p>
        </p:txBody>
      </p:sp>
      <p:sp>
        <p:nvSpPr>
          <p:cNvPr id="8195" name="Rectangle 3"/>
          <p:cNvSpPr>
            <a:spLocks noGrp="1" noChangeArrowheads="1"/>
          </p:cNvSpPr>
          <p:nvPr>
            <p:ph idx="1"/>
          </p:nvPr>
        </p:nvSpPr>
        <p:spPr>
          <a:xfrm>
            <a:off x="519113" y="3124200"/>
            <a:ext cx="4146550" cy="2314575"/>
          </a:xfrm>
        </p:spPr>
        <p:txBody>
          <a:bodyPr lIns="90487" tIns="44450" rIns="90487" bIns="44450"/>
          <a:lstStyle/>
          <a:p>
            <a:pPr eaLnBrk="1" hangingPunct="1">
              <a:buFont typeface="Wingdings" pitchFamily="-112" charset="2"/>
              <a:buNone/>
              <a:tabLst>
                <a:tab pos="1714500" algn="l"/>
                <a:tab pos="2171700" algn="l"/>
                <a:tab pos="5435600" algn="r"/>
              </a:tabLst>
              <a:defRPr/>
            </a:pPr>
            <a:r>
              <a:rPr lang="en-US">
                <a:ea typeface="+mn-ea"/>
                <a:cs typeface="+mn-cs"/>
              </a:rPr>
              <a:t>Observations</a:t>
            </a:r>
          </a:p>
          <a:p>
            <a:pPr lvl="1" eaLnBrk="1" hangingPunct="1">
              <a:buFont typeface="Wingdings" pitchFamily="-112" charset="2"/>
              <a:buChar char="n"/>
              <a:tabLst>
                <a:tab pos="1714500" algn="l"/>
                <a:tab pos="2171700" algn="l"/>
                <a:tab pos="5435600" algn="r"/>
              </a:tabLst>
              <a:defRPr/>
            </a:pPr>
            <a:r>
              <a:rPr lang="en-US" b="0"/>
              <a:t>|</a:t>
            </a:r>
            <a:r>
              <a:rPr lang="en-US" b="0" i="1"/>
              <a:t>TMin </a:t>
            </a:r>
            <a:r>
              <a:rPr lang="en-US" b="0"/>
              <a:t>| 	= 	</a:t>
            </a:r>
            <a:r>
              <a:rPr lang="en-US" b="0" i="1"/>
              <a:t>TMax</a:t>
            </a:r>
            <a:r>
              <a:rPr lang="en-US" b="0"/>
              <a:t> + 1</a:t>
            </a:r>
          </a:p>
          <a:p>
            <a:pPr lvl="2" eaLnBrk="1" hangingPunct="1">
              <a:buFont typeface="Wingdings" pitchFamily="-112" charset="2"/>
              <a:buChar char="l"/>
              <a:tabLst>
                <a:tab pos="1714500" algn="l"/>
                <a:tab pos="2171700" algn="l"/>
                <a:tab pos="5435600" algn="r"/>
              </a:tabLst>
              <a:defRPr/>
            </a:pPr>
            <a:r>
              <a:rPr lang="en-US" b="0"/>
              <a:t>Asymmetric range</a:t>
            </a:r>
          </a:p>
          <a:p>
            <a:pPr lvl="1" eaLnBrk="1" hangingPunct="1">
              <a:buFont typeface="Wingdings" pitchFamily="-112" charset="2"/>
              <a:buChar char="n"/>
              <a:tabLst>
                <a:tab pos="1714500" algn="l"/>
                <a:tab pos="2171700" algn="l"/>
                <a:tab pos="5435600" algn="r"/>
              </a:tabLst>
              <a:defRPr/>
            </a:pPr>
            <a:r>
              <a:rPr lang="en-US" b="0" i="1"/>
              <a:t>UMax</a:t>
            </a:r>
            <a:r>
              <a:rPr lang="en-US" b="0"/>
              <a:t>	=	2 * </a:t>
            </a:r>
            <a:r>
              <a:rPr lang="en-US" b="0" i="1"/>
              <a:t>TMax</a:t>
            </a:r>
            <a:r>
              <a:rPr lang="en-US" b="0"/>
              <a:t> + 1 		</a:t>
            </a:r>
          </a:p>
        </p:txBody>
      </p:sp>
      <p:sp>
        <p:nvSpPr>
          <p:cNvPr id="8198" name="Rectangle 6"/>
          <p:cNvSpPr>
            <a:spLocks noChangeArrowheads="1"/>
          </p:cNvSpPr>
          <p:nvPr/>
        </p:nvSpPr>
        <p:spPr bwMode="auto">
          <a:xfrm>
            <a:off x="4419600" y="3024188"/>
            <a:ext cx="4724400" cy="2362200"/>
          </a:xfrm>
          <a:prstGeom prst="rect">
            <a:avLst/>
          </a:prstGeom>
          <a:noFill/>
          <a:ln w="12700">
            <a:noFill/>
            <a:miter lim="800000"/>
            <a:headEnd/>
            <a:tailEnd/>
          </a:ln>
          <a:effectLst/>
        </p:spPr>
        <p:txBody>
          <a:bodyPr lIns="90487" tIns="44450" rIns="90487" bIns="44450"/>
          <a:lstStyle/>
          <a:p>
            <a:pPr marL="385763" indent="-385763">
              <a:lnSpc>
                <a:spcPct val="95000"/>
              </a:lnSpc>
              <a:spcBef>
                <a:spcPct val="50000"/>
              </a:spcBef>
              <a:buClr>
                <a:srgbClr val="660033"/>
              </a:buClr>
              <a:buFont typeface="Wingdings" pitchFamily="-112" charset="2"/>
              <a:buNone/>
              <a:tabLst>
                <a:tab pos="5435600" algn="r"/>
              </a:tabLst>
              <a:defRPr/>
            </a:pPr>
            <a:r>
              <a:rPr lang="en-US">
                <a:solidFill>
                  <a:srgbClr val="003300"/>
                </a:solidFill>
                <a:effectLst>
                  <a:outerShdw blurRad="38100" dist="38100" dir="2700000" algn="tl">
                    <a:srgbClr val="DDDDDD"/>
                  </a:outerShdw>
                </a:effectLst>
                <a:latin typeface="Helvetica" pitchFamily="-112" charset="0"/>
                <a:ea typeface="ＭＳ Ｐゴシック" pitchFamily="-1" charset="-128"/>
                <a:cs typeface="ＭＳ Ｐゴシック" pitchFamily="-1" charset="-128"/>
              </a:rPr>
              <a:t>C Programming</a:t>
            </a:r>
          </a:p>
          <a:p>
            <a:pPr marL="744538" lvl="1" indent="-246063">
              <a:spcBef>
                <a:spcPct val="25000"/>
              </a:spcBef>
              <a:buClr>
                <a:srgbClr val="660033"/>
              </a:buClr>
              <a:buSzPct val="75000"/>
              <a:buFont typeface="Wingdings" pitchFamily="-112" charset="2"/>
              <a:buChar char="n"/>
              <a:tabLst>
                <a:tab pos="5435600" algn="r"/>
              </a:tabLst>
              <a:defRPr/>
            </a:pPr>
            <a:r>
              <a:rPr lang="en-US" sz="2000">
                <a:solidFill>
                  <a:srgbClr val="000066"/>
                </a:solidFill>
                <a:latin typeface="Helvetica" pitchFamily="-112" charset="0"/>
                <a:ea typeface="ＭＳ Ｐゴシック" pitchFamily="-112" charset="-128"/>
                <a:cs typeface="ＭＳ Ｐゴシック" pitchFamily="-1" charset="-128"/>
              </a:rPr>
              <a:t> </a:t>
            </a:r>
            <a:r>
              <a:rPr lang="en-US" sz="2000">
                <a:solidFill>
                  <a:srgbClr val="000066"/>
                </a:solidFill>
                <a:latin typeface="Courier New" pitchFamily="-112" charset="0"/>
                <a:ea typeface="ＭＳ Ｐゴシック" pitchFamily="-112" charset="-128"/>
                <a:cs typeface="ＭＳ Ｐゴシック" pitchFamily="-1" charset="-128"/>
              </a:rPr>
              <a:t>#include &lt;limits.h&gt;</a:t>
            </a:r>
            <a:endParaRPr lang="en-US" sz="2000">
              <a:solidFill>
                <a:srgbClr val="000066"/>
              </a:solidFill>
              <a:latin typeface="Helvetica" pitchFamily="-112" charset="0"/>
              <a:ea typeface="ＭＳ Ｐゴシック" pitchFamily="-112" charset="-128"/>
              <a:cs typeface="ＭＳ Ｐゴシック" pitchFamily="-1" charset="-128"/>
            </a:endParaRPr>
          </a:p>
          <a:p>
            <a:pPr marL="1146175" lvl="2" indent="-238125">
              <a:lnSpc>
                <a:spcPct val="107000"/>
              </a:lnSpc>
              <a:spcBef>
                <a:spcPct val="10000"/>
              </a:spcBef>
              <a:buClr>
                <a:srgbClr val="005400"/>
              </a:buClr>
              <a:buSzPct val="90000"/>
              <a:buFont typeface="Wingdings" pitchFamily="-112" charset="2"/>
              <a:buChar char="l"/>
              <a:tabLst>
                <a:tab pos="5435600" algn="r"/>
              </a:tabLst>
              <a:defRPr/>
            </a:pPr>
            <a:r>
              <a:rPr lang="en-US" sz="1800">
                <a:solidFill>
                  <a:srgbClr val="000099"/>
                </a:solidFill>
                <a:latin typeface="Helvetica" pitchFamily="-112" charset="0"/>
                <a:ea typeface="ＭＳ Ｐゴシック" pitchFamily="-112" charset="-128"/>
                <a:cs typeface="ＭＳ Ｐゴシック" pitchFamily="-1" charset="-128"/>
              </a:rPr>
              <a:t>K&amp;R App. B11</a:t>
            </a:r>
          </a:p>
          <a:p>
            <a:pPr marL="744538" lvl="1" indent="-246063">
              <a:spcBef>
                <a:spcPct val="25000"/>
              </a:spcBef>
              <a:buClr>
                <a:srgbClr val="660033"/>
              </a:buClr>
              <a:buSzPct val="75000"/>
              <a:buFont typeface="Wingdings" pitchFamily="-112" charset="2"/>
              <a:buChar char="n"/>
              <a:tabLst>
                <a:tab pos="5435600" algn="r"/>
              </a:tabLst>
              <a:defRPr/>
            </a:pPr>
            <a:r>
              <a:rPr lang="en-US" sz="2000">
                <a:solidFill>
                  <a:srgbClr val="000066"/>
                </a:solidFill>
                <a:latin typeface="Helvetica" pitchFamily="-112" charset="0"/>
                <a:ea typeface="ＭＳ Ｐゴシック" pitchFamily="-112" charset="-128"/>
                <a:cs typeface="ＭＳ Ｐゴシック" pitchFamily="-1" charset="-128"/>
              </a:rPr>
              <a:t>Declares constants, e.g.,</a:t>
            </a:r>
          </a:p>
          <a:p>
            <a:pPr marL="1146175" lvl="2" indent="-238125">
              <a:lnSpc>
                <a:spcPct val="107000"/>
              </a:lnSpc>
              <a:spcBef>
                <a:spcPct val="10000"/>
              </a:spcBef>
              <a:buClr>
                <a:srgbClr val="005400"/>
              </a:buClr>
              <a:buSzPct val="90000"/>
              <a:buFont typeface="Wingdings" pitchFamily="-112" charset="2"/>
              <a:buChar char="l"/>
              <a:tabLst>
                <a:tab pos="5435600" algn="r"/>
              </a:tabLst>
              <a:defRPr/>
            </a:pPr>
            <a:r>
              <a:rPr lang="en-US" sz="1800">
                <a:solidFill>
                  <a:srgbClr val="000099"/>
                </a:solidFill>
                <a:latin typeface="Helvetica" pitchFamily="-112" charset="0"/>
                <a:ea typeface="ＭＳ Ｐゴシック" pitchFamily="-112" charset="-128"/>
                <a:cs typeface="ＭＳ Ｐゴシック" pitchFamily="-1" charset="-128"/>
              </a:rPr>
              <a:t> </a:t>
            </a:r>
            <a:r>
              <a:rPr lang="en-US" sz="1800">
                <a:solidFill>
                  <a:srgbClr val="000099"/>
                </a:solidFill>
                <a:latin typeface="Courier New" pitchFamily="-112" charset="0"/>
                <a:ea typeface="ＭＳ Ｐゴシック" pitchFamily="-112" charset="-128"/>
                <a:cs typeface="ＭＳ Ｐゴシック" pitchFamily="-1" charset="-128"/>
              </a:rPr>
              <a:t>ULONG_MAX</a:t>
            </a:r>
          </a:p>
          <a:p>
            <a:pPr marL="1146175" lvl="2" indent="-238125">
              <a:lnSpc>
                <a:spcPct val="107000"/>
              </a:lnSpc>
              <a:spcBef>
                <a:spcPct val="10000"/>
              </a:spcBef>
              <a:buClr>
                <a:srgbClr val="005400"/>
              </a:buClr>
              <a:buSzPct val="90000"/>
              <a:buFont typeface="Wingdings" pitchFamily="-112" charset="2"/>
              <a:buChar char="l"/>
              <a:tabLst>
                <a:tab pos="5435600" algn="r"/>
              </a:tabLst>
              <a:defRPr/>
            </a:pPr>
            <a:r>
              <a:rPr lang="en-US" sz="1800">
                <a:solidFill>
                  <a:srgbClr val="000099"/>
                </a:solidFill>
                <a:latin typeface="Helvetica" pitchFamily="-112" charset="0"/>
                <a:ea typeface="ＭＳ Ｐゴシック" pitchFamily="-112" charset="-128"/>
                <a:cs typeface="ＭＳ Ｐゴシック" pitchFamily="-1" charset="-128"/>
              </a:rPr>
              <a:t> </a:t>
            </a:r>
            <a:r>
              <a:rPr lang="en-US" sz="1800">
                <a:solidFill>
                  <a:srgbClr val="000099"/>
                </a:solidFill>
                <a:latin typeface="Courier New" pitchFamily="-112" charset="0"/>
                <a:ea typeface="ＭＳ Ｐゴシック" pitchFamily="-112" charset="-128"/>
                <a:cs typeface="ＭＳ Ｐゴシック" pitchFamily="-1" charset="-128"/>
              </a:rPr>
              <a:t>LONG_MAX</a:t>
            </a:r>
          </a:p>
          <a:p>
            <a:pPr marL="1146175" lvl="2" indent="-238125">
              <a:lnSpc>
                <a:spcPct val="107000"/>
              </a:lnSpc>
              <a:spcBef>
                <a:spcPct val="10000"/>
              </a:spcBef>
              <a:buClr>
                <a:srgbClr val="005400"/>
              </a:buClr>
              <a:buSzPct val="90000"/>
              <a:buFont typeface="Wingdings" pitchFamily="-112" charset="2"/>
              <a:buChar char="l"/>
              <a:tabLst>
                <a:tab pos="5435600" algn="r"/>
              </a:tabLst>
              <a:defRPr/>
            </a:pPr>
            <a:r>
              <a:rPr lang="en-US" sz="1800">
                <a:solidFill>
                  <a:srgbClr val="000099"/>
                </a:solidFill>
                <a:latin typeface="Helvetica" pitchFamily="-112" charset="0"/>
                <a:ea typeface="ＭＳ Ｐゴシック" pitchFamily="-112" charset="-128"/>
                <a:cs typeface="ＭＳ Ｐゴシック" pitchFamily="-1" charset="-128"/>
              </a:rPr>
              <a:t> </a:t>
            </a:r>
            <a:r>
              <a:rPr lang="en-US" sz="1800">
                <a:solidFill>
                  <a:srgbClr val="000099"/>
                </a:solidFill>
                <a:latin typeface="Courier New" pitchFamily="-112" charset="0"/>
                <a:ea typeface="ＭＳ Ｐゴシック" pitchFamily="-112" charset="-128"/>
                <a:cs typeface="ＭＳ Ｐゴシック" pitchFamily="-1" charset="-128"/>
              </a:rPr>
              <a:t>LONG_MIN</a:t>
            </a:r>
          </a:p>
          <a:p>
            <a:pPr marL="744538" lvl="1" indent="-246063">
              <a:spcBef>
                <a:spcPct val="25000"/>
              </a:spcBef>
              <a:buClr>
                <a:srgbClr val="660033"/>
              </a:buClr>
              <a:buSzPct val="75000"/>
              <a:buFont typeface="Wingdings" pitchFamily="-112" charset="2"/>
              <a:buChar char="n"/>
              <a:tabLst>
                <a:tab pos="5435600" algn="r"/>
              </a:tabLst>
              <a:defRPr/>
            </a:pPr>
            <a:r>
              <a:rPr lang="en-US" sz="2000">
                <a:solidFill>
                  <a:srgbClr val="000066"/>
                </a:solidFill>
                <a:latin typeface="Helvetica" pitchFamily="-112" charset="0"/>
                <a:ea typeface="ＭＳ Ｐゴシック" pitchFamily="-112" charset="-128"/>
                <a:cs typeface="ＭＳ Ｐゴシック" pitchFamily="-1" charset="-128"/>
              </a:rPr>
              <a:t>Values platform-specific</a:t>
            </a:r>
          </a:p>
        </p:txBody>
      </p:sp>
      <p:graphicFrame>
        <p:nvGraphicFramePr>
          <p:cNvPr id="41988" name="Object 2"/>
          <p:cNvGraphicFramePr>
            <a:graphicFrameLocks noChangeAspect="1"/>
          </p:cNvGraphicFramePr>
          <p:nvPr/>
        </p:nvGraphicFramePr>
        <p:xfrm>
          <a:off x="442913" y="1219200"/>
          <a:ext cx="8396287" cy="1714500"/>
        </p:xfrm>
        <a:graphic>
          <a:graphicData uri="http://schemas.openxmlformats.org/presentationml/2006/ole">
            <mc:AlternateContent xmlns:mc="http://schemas.openxmlformats.org/markup-compatibility/2006">
              <mc:Choice xmlns:v="urn:schemas-microsoft-com:vml" Requires="v">
                <p:oleObj spid="_x0000_s42010" name="Document" r:id="rId5" imgW="7327900" imgH="1498600" progId="Word.Document.8">
                  <p:embed/>
                </p:oleObj>
              </mc:Choice>
              <mc:Fallback>
                <p:oleObj name="Document" r:id="rId5" imgW="7327900" imgH="1498600" progId="Word.Document.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13" y="1219200"/>
                        <a:ext cx="8396287" cy="1714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Chap 2 Data Quiz is due Monday Jan 30 by noon</a:t>
            </a:r>
          </a:p>
          <a:p>
            <a:pPr lvl="1">
              <a:defRPr/>
            </a:pPr>
            <a:r>
              <a:rPr lang="en-US" dirty="0">
                <a:latin typeface="Helvetica" charset="0"/>
                <a:ea typeface="ＭＳ Ｐゴシック" charset="0"/>
                <a:cs typeface="ＭＳ Ｐゴシック" charset="0"/>
              </a:rPr>
              <a:t>Addition, subtraction, signed, overflow</a:t>
            </a:r>
          </a:p>
          <a:p>
            <a:pPr>
              <a:defRPr/>
            </a:pPr>
            <a:r>
              <a:rPr lang="en-US" dirty="0" smtClean="0">
                <a:latin typeface="Helvetica" charset="0"/>
                <a:ea typeface="ＭＳ Ｐゴシック" charset="0"/>
                <a:cs typeface="ＭＳ Ｐゴシック" charset="0"/>
              </a:rPr>
              <a:t>Data Lab is due Friday Feb 3 by 11:55 pm</a:t>
            </a:r>
          </a:p>
          <a:p>
            <a:pPr lvl="1">
              <a:defRPr/>
            </a:pPr>
            <a:r>
              <a:rPr lang="en-US" dirty="0" smtClean="0">
                <a:latin typeface="Helvetica" charset="0"/>
                <a:ea typeface="ＭＳ Ｐゴシック" charset="0"/>
                <a:cs typeface="ＭＳ Ｐゴシック" charset="0"/>
              </a:rPr>
              <a:t>Bit manipulation operations</a:t>
            </a:r>
          </a:p>
          <a:p>
            <a:pPr>
              <a:defRPr/>
            </a:pPr>
            <a:r>
              <a:rPr lang="en-US" dirty="0" smtClean="0">
                <a:latin typeface="Helvetica" charset="0"/>
                <a:ea typeface="ＭＳ Ｐゴシック" charset="0"/>
                <a:cs typeface="ＭＳ Ｐゴシック" charset="0"/>
              </a:rPr>
              <a:t>C assessment quiz – extended deadline</a:t>
            </a:r>
          </a:p>
          <a:p>
            <a:pPr lvl="1">
              <a:defRPr/>
            </a:pPr>
            <a:r>
              <a:rPr lang="en-US" dirty="0" smtClean="0">
                <a:latin typeface="Helvetica" charset="0"/>
                <a:ea typeface="ＭＳ Ｐゴシック" charset="0"/>
                <a:cs typeface="ＭＳ Ｐゴシック" charset="0"/>
              </a:rPr>
              <a:t>Unlimited # of attempts until May 5</a:t>
            </a:r>
            <a:endParaRPr lang="en-US" dirty="0">
              <a:latin typeface="Helvetica" charset="0"/>
              <a:ea typeface="ＭＳ Ｐゴシック" charset="0"/>
              <a:cs typeface="ＭＳ Ｐゴシック" charset="0"/>
            </a:endParaRPr>
          </a:p>
          <a:p>
            <a:pPr>
              <a:defRPr/>
            </a:pPr>
            <a:r>
              <a:rPr lang="en-US" dirty="0" smtClean="0">
                <a:latin typeface="Helvetica" charset="0"/>
                <a:ea typeface="ＭＳ Ｐゴシック" charset="0"/>
                <a:cs typeface="ＭＳ Ｐゴシック" charset="0"/>
              </a:rPr>
              <a:t>May be getting a new TA</a:t>
            </a:r>
          </a:p>
          <a:p>
            <a:pPr>
              <a:defRPr/>
            </a:pPr>
            <a:r>
              <a:rPr lang="en-US" dirty="0" smtClean="0">
                <a:latin typeface="Helvetica" charset="0"/>
                <a:ea typeface="ＭＳ Ｐゴシック" charset="0"/>
                <a:cs typeface="ＭＳ Ｐゴシック" charset="0"/>
              </a:rPr>
              <a:t>May be opening up a new recitation</a:t>
            </a:r>
          </a:p>
          <a:p>
            <a:pPr>
              <a:defRPr/>
            </a:pPr>
            <a:r>
              <a:rPr lang="en-US" dirty="0" smtClean="0">
                <a:latin typeface="Helvetica" charset="0"/>
                <a:ea typeface="ＭＳ Ｐゴシック" charset="0"/>
                <a:cs typeface="ＭＳ Ｐゴシック" charset="0"/>
              </a:rPr>
              <a:t>Read Chapter 2.1-2.3 and do practice problems</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262749134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323850"/>
            <a:ext cx="8477250" cy="555625"/>
          </a:xfrm>
          <a:effectLst>
            <a:outerShdw blurRad="63500" dist="53882" dir="2700000" algn="ctr" rotWithShape="0">
              <a:srgbClr val="969696"/>
            </a:outerShdw>
          </a:effectLst>
        </p:spPr>
        <p:txBody>
          <a:bodyPr/>
          <a:lstStyle/>
          <a:p>
            <a:pPr eaLnBrk="1" hangingPunct="1">
              <a:defRPr/>
            </a:pPr>
            <a:r>
              <a:rPr lang="en-US">
                <a:latin typeface="Helvetica" charset="0"/>
              </a:rPr>
              <a:t>Unsigned Integer Addition</a:t>
            </a:r>
          </a:p>
        </p:txBody>
      </p:sp>
      <p:sp>
        <p:nvSpPr>
          <p:cNvPr id="86019" name="Rectangle 3"/>
          <p:cNvSpPr>
            <a:spLocks noGrp="1" noChangeArrowheads="1"/>
          </p:cNvSpPr>
          <p:nvPr>
            <p:ph idx="1"/>
          </p:nvPr>
        </p:nvSpPr>
        <p:spPr>
          <a:xfrm>
            <a:off x="290513" y="1220788"/>
            <a:ext cx="4205287" cy="2208212"/>
          </a:xfrm>
        </p:spPr>
        <p:txBody>
          <a:bodyPr lIns="90487" tIns="44450" rIns="90487" bIns="44450"/>
          <a:lstStyle/>
          <a:p>
            <a:pPr eaLnBrk="1" hangingPunct="1">
              <a:buFont typeface="Arial" charset="0"/>
              <a:buChar char="•"/>
              <a:defRPr/>
            </a:pPr>
            <a:r>
              <a:rPr lang="en-US" dirty="0">
                <a:latin typeface="Helvetica" charset="0"/>
              </a:rPr>
              <a:t>Example: 4-bit addition of 6 + 7</a:t>
            </a:r>
          </a:p>
          <a:p>
            <a:pPr lvl="1" eaLnBrk="1" hangingPunct="1">
              <a:buFont typeface="Arial" charset="0"/>
              <a:buChar char="•"/>
              <a:defRPr/>
            </a:pPr>
            <a:r>
              <a:rPr lang="en-US" dirty="0">
                <a:latin typeface="Helvetica" charset="0"/>
                <a:ea typeface="ＭＳ Ｐゴシック" charset="0"/>
                <a:cs typeface="ＭＳ Ｐゴシック" charset="0"/>
              </a:rPr>
              <a:t>Just as for decimal, there is a carry, e.g. 1 added to 1 causes a carry of a 1 to the next </a:t>
            </a:r>
            <a:r>
              <a:rPr lang="en-US" dirty="0" smtClean="0">
                <a:latin typeface="Helvetica" charset="0"/>
                <a:ea typeface="ＭＳ Ｐゴシック" charset="0"/>
                <a:cs typeface="ＭＳ Ｐゴシック" charset="0"/>
              </a:rPr>
              <a:t>column</a:t>
            </a:r>
            <a:endParaRPr lang="en-US" dirty="0">
              <a:latin typeface="Helvetica" charset="0"/>
              <a:ea typeface="ＭＳ Ｐゴシック" charset="0"/>
              <a:cs typeface="ＭＳ Ｐゴシック" charset="0"/>
            </a:endParaRPr>
          </a:p>
        </p:txBody>
      </p:sp>
      <p:pic>
        <p:nvPicPr>
          <p:cNvPr id="4403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1447800"/>
            <a:ext cx="44831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a:grpSpLocks/>
          </p:cNvGrpSpPr>
          <p:nvPr/>
        </p:nvGrpSpPr>
        <p:grpSpPr bwMode="auto">
          <a:xfrm>
            <a:off x="366713" y="3308350"/>
            <a:ext cx="8688387" cy="2482850"/>
            <a:chOff x="366713" y="3308350"/>
            <a:chExt cx="8688387" cy="2482850"/>
          </a:xfrm>
        </p:grpSpPr>
        <p:pic>
          <p:nvPicPr>
            <p:cNvPr id="4403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810000"/>
              <a:ext cx="44831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366713" y="3308350"/>
              <a:ext cx="4205287" cy="1873250"/>
            </a:xfrm>
            <a:prstGeom prst="rect">
              <a:avLst/>
            </a:prstGeom>
            <a:noFill/>
            <a:ln w="9525">
              <a:noFill/>
              <a:miter lim="800000"/>
              <a:headEnd/>
              <a:tailEnd/>
            </a:ln>
            <a:effectLst/>
          </p:spPr>
          <p:txBody>
            <a:bodyPr lIns="90487" tIns="44450" rIns="90487" bIns="44450"/>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eaLnBrk="1" hangingPunct="1">
                <a:buClr>
                  <a:srgbClr val="660033"/>
                </a:buClr>
                <a:buFont typeface="Arial" charset="0"/>
                <a:buChar char="•"/>
                <a:defRPr/>
              </a:pPr>
              <a:endParaRPr lang="en-US" dirty="0" smtClean="0">
                <a:solidFill>
                  <a:srgbClr val="003300"/>
                </a:solidFill>
                <a:latin typeface="Helvetica" charset="0"/>
              </a:endParaRPr>
            </a:p>
            <a:p>
              <a:pPr eaLnBrk="1" hangingPunct="1">
                <a:buClr>
                  <a:srgbClr val="660033"/>
                </a:buClr>
                <a:buFont typeface="Arial" charset="0"/>
                <a:buChar char="•"/>
                <a:defRPr/>
              </a:pPr>
              <a:r>
                <a:rPr lang="en-US" dirty="0" smtClean="0">
                  <a:solidFill>
                    <a:srgbClr val="003300"/>
                  </a:solidFill>
                  <a:latin typeface="Helvetica" charset="0"/>
                </a:rPr>
                <a:t>Example: 13 + 5</a:t>
              </a:r>
            </a:p>
            <a:p>
              <a:pPr lvl="1" eaLnBrk="1" hangingPunct="1">
                <a:lnSpc>
                  <a:spcPct val="90000"/>
                </a:lnSpc>
                <a:buClr>
                  <a:srgbClr val="660033"/>
                </a:buClr>
                <a:buFont typeface="Arial" charset="0"/>
                <a:buChar char="•"/>
                <a:defRPr/>
              </a:pPr>
              <a:r>
                <a:rPr lang="en-US" dirty="0" smtClean="0">
                  <a:solidFill>
                    <a:srgbClr val="000066"/>
                  </a:solidFill>
                  <a:latin typeface="Helvetica" charset="0"/>
                  <a:ea typeface="ＭＳ Ｐゴシック" charset="0"/>
                </a:rPr>
                <a:t>Note that the last carry = 1 which shows that there is an overflow</a:t>
              </a:r>
            </a:p>
          </p:txBody>
        </p:sp>
      </p:grpSp>
      <p:sp>
        <p:nvSpPr>
          <p:cNvPr id="8" name="Rectangle 3"/>
          <p:cNvSpPr txBox="1">
            <a:spLocks noChangeArrowheads="1"/>
          </p:cNvSpPr>
          <p:nvPr/>
        </p:nvSpPr>
        <p:spPr bwMode="auto">
          <a:xfrm>
            <a:off x="381000" y="5410200"/>
            <a:ext cx="4205288" cy="1066800"/>
          </a:xfrm>
          <a:prstGeom prst="rect">
            <a:avLst/>
          </a:prstGeom>
          <a:noFill/>
          <a:ln w="9525">
            <a:noFill/>
            <a:miter lim="800000"/>
            <a:headEnd/>
            <a:tailEnd/>
          </a:ln>
          <a:effectLst/>
        </p:spPr>
        <p:txBody>
          <a:bodyPr lIns="90487" tIns="44450" rIns="90487" bIns="44450"/>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eaLnBrk="1" hangingPunct="1">
              <a:buClr>
                <a:srgbClr val="660033"/>
              </a:buClr>
              <a:buFont typeface="Arial" charset="0"/>
              <a:buChar char="•"/>
              <a:defRPr/>
            </a:pPr>
            <a:r>
              <a:rPr lang="en-US" dirty="0" smtClean="0">
                <a:solidFill>
                  <a:srgbClr val="003300"/>
                </a:solidFill>
                <a:latin typeface="Helvetica" charset="0"/>
              </a:rPr>
              <a:t>How to detect overflow?</a:t>
            </a:r>
          </a:p>
          <a:p>
            <a:pPr lvl="1" eaLnBrk="1" hangingPunct="1">
              <a:lnSpc>
                <a:spcPct val="90000"/>
              </a:lnSpc>
              <a:buClr>
                <a:srgbClr val="660033"/>
              </a:buClr>
              <a:buFont typeface="Arial" charset="0"/>
              <a:buChar char="•"/>
              <a:defRPr/>
            </a:pPr>
            <a:r>
              <a:rPr lang="en-US" dirty="0" smtClean="0">
                <a:solidFill>
                  <a:srgbClr val="000066"/>
                </a:solidFill>
                <a:latin typeface="Helvetica" charset="0"/>
                <a:ea typeface="ＭＳ Ｐゴシック" charset="0"/>
              </a:rPr>
              <a:t>See if the MS/final carry bit = 1</a:t>
            </a:r>
          </a:p>
        </p:txBody>
      </p:sp>
      <p:sp>
        <p:nvSpPr>
          <p:cNvPr id="3" name="TextBox 2"/>
          <p:cNvSpPr txBox="1">
            <a:spLocks noChangeArrowheads="1"/>
          </p:cNvSpPr>
          <p:nvPr/>
        </p:nvSpPr>
        <p:spPr bwMode="auto">
          <a:xfrm>
            <a:off x="7010400" y="5105400"/>
            <a:ext cx="189071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FF0000"/>
                </a:solidFill>
              </a:rPr>
              <a:t>= 2!</a:t>
            </a:r>
          </a:p>
          <a:p>
            <a:pPr algn="ctr">
              <a:lnSpc>
                <a:spcPct val="90000"/>
              </a:lnSpc>
            </a:pPr>
            <a:r>
              <a:rPr lang="en-US" sz="1800">
                <a:solidFill>
                  <a:srgbClr val="FF0000"/>
                </a:solidFill>
              </a:rPr>
              <a:t>(ignoring carry)</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dissolve">
                                      <p:cBhvr>
                                        <p:cTn id="20" dur="500"/>
                                        <p:tgtEl>
                                          <p:spTgt spid="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dissolve">
                                      <p:cBhvr>
                                        <p:cTn id="2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33400" y="323850"/>
            <a:ext cx="6381750" cy="555625"/>
          </a:xfrm>
          <a:effectLst>
            <a:outerShdw blurRad="63500" dist="53882" dir="2700000" algn="ctr" rotWithShape="0">
              <a:srgbClr val="969696"/>
            </a:outerShdw>
          </a:effectLst>
        </p:spPr>
        <p:txBody>
          <a:bodyPr/>
          <a:lstStyle/>
          <a:p>
            <a:pPr eaLnBrk="1" hangingPunct="1">
              <a:defRPr/>
            </a:pPr>
            <a:r>
              <a:rPr lang="en-US" dirty="0">
                <a:ea typeface="+mj-ea"/>
                <a:cs typeface="+mj-cs"/>
              </a:rPr>
              <a:t>Unsigned </a:t>
            </a:r>
            <a:r>
              <a:rPr lang="en-US" dirty="0" smtClean="0">
                <a:ea typeface="+mj-ea"/>
                <a:cs typeface="+mj-cs"/>
              </a:rPr>
              <a:t>Modular Addition</a:t>
            </a:r>
            <a:endParaRPr lang="en-US" dirty="0">
              <a:ea typeface="+mj-ea"/>
              <a:cs typeface="+mj-cs"/>
            </a:endParaRPr>
          </a:p>
        </p:txBody>
      </p:sp>
      <p:sp>
        <p:nvSpPr>
          <p:cNvPr id="67587" name="Rectangle 3"/>
          <p:cNvSpPr>
            <a:spLocks noGrp="1" noChangeArrowheads="1"/>
          </p:cNvSpPr>
          <p:nvPr>
            <p:ph idx="1"/>
          </p:nvPr>
        </p:nvSpPr>
        <p:spPr>
          <a:xfrm>
            <a:off x="679450" y="3533775"/>
            <a:ext cx="5416550" cy="1643063"/>
          </a:xfrm>
        </p:spPr>
        <p:txBody>
          <a:bodyPr lIns="90487" tIns="44450" rIns="90487" bIns="44450"/>
          <a:lstStyle/>
          <a:p>
            <a:pPr eaLnBrk="1" hangingPunct="1">
              <a:tabLst>
                <a:tab pos="800100" algn="l"/>
                <a:tab pos="1257300" algn="l"/>
                <a:tab pos="3035300" algn="l"/>
                <a:tab pos="3429000" algn="l"/>
              </a:tabLst>
              <a:defRPr/>
            </a:pPr>
            <a:r>
              <a:rPr lang="en-US" dirty="0">
                <a:latin typeface="Helvetica" charset="0"/>
              </a:rPr>
              <a:t>Standard Addition Function</a:t>
            </a:r>
          </a:p>
          <a:p>
            <a:pPr lvl="1" eaLnBrk="1" hangingPunct="1">
              <a:tabLst>
                <a:tab pos="800100" algn="l"/>
                <a:tab pos="1257300" algn="l"/>
                <a:tab pos="3035300" algn="l"/>
                <a:tab pos="3429000" algn="l"/>
              </a:tabLst>
              <a:defRPr/>
            </a:pPr>
            <a:r>
              <a:rPr lang="en-US" dirty="0">
                <a:latin typeface="Helvetica" charset="0"/>
                <a:ea typeface="ＭＳ Ｐゴシック" charset="0"/>
              </a:rPr>
              <a:t>Ignores carry output</a:t>
            </a:r>
          </a:p>
          <a:p>
            <a:pPr eaLnBrk="1" hangingPunct="1">
              <a:tabLst>
                <a:tab pos="800100" algn="l"/>
                <a:tab pos="1257300" algn="l"/>
                <a:tab pos="3035300" algn="l"/>
                <a:tab pos="3429000" algn="l"/>
              </a:tabLst>
              <a:defRPr/>
            </a:pPr>
            <a:r>
              <a:rPr lang="en-US" dirty="0">
                <a:latin typeface="Helvetica" charset="0"/>
              </a:rPr>
              <a:t>Implements Modular Arithmetic</a:t>
            </a:r>
          </a:p>
          <a:p>
            <a:pPr lvl="1" eaLnBrk="1" hangingPunct="1">
              <a:buFont typeface="Wingdings" charset="0"/>
              <a:buNone/>
              <a:tabLst>
                <a:tab pos="800100" algn="l"/>
                <a:tab pos="1257300" algn="l"/>
                <a:tab pos="3035300" algn="l"/>
                <a:tab pos="3429000" algn="l"/>
              </a:tabLst>
              <a:defRPr/>
            </a:pPr>
            <a:r>
              <a:rPr lang="en-US" b="0" i="1" dirty="0">
                <a:latin typeface="Helvetica" charset="0"/>
                <a:ea typeface="ＭＳ Ｐゴシック" charset="0"/>
              </a:rPr>
              <a:t>s</a:t>
            </a:r>
            <a:r>
              <a:rPr lang="en-US" b="0" dirty="0">
                <a:latin typeface="Helvetica" charset="0"/>
                <a:ea typeface="ＭＳ Ｐゴシック" charset="0"/>
              </a:rPr>
              <a:t>		=	 </a:t>
            </a:r>
            <a:r>
              <a:rPr lang="en-US" b="0" dirty="0" err="1">
                <a:latin typeface="Helvetica" charset="0"/>
                <a:ea typeface="ＭＳ Ｐゴシック" charset="0"/>
              </a:rPr>
              <a:t>UAdd</a:t>
            </a:r>
            <a:r>
              <a:rPr lang="en-US" b="0" i="1" baseline="-25000" dirty="0" err="1">
                <a:latin typeface="Helvetica" charset="0"/>
                <a:ea typeface="ＭＳ Ｐゴシック" charset="0"/>
              </a:rPr>
              <a:t>w</a:t>
            </a:r>
            <a:r>
              <a:rPr lang="en-US" b="0" dirty="0">
                <a:latin typeface="Helvetica" charset="0"/>
                <a:ea typeface="ＭＳ Ｐゴシック" charset="0"/>
              </a:rPr>
              <a:t>(</a:t>
            </a:r>
            <a:r>
              <a:rPr lang="en-US" b="0" i="1" dirty="0">
                <a:latin typeface="Helvetica" charset="0"/>
                <a:ea typeface="ＭＳ Ｐゴシック" charset="0"/>
              </a:rPr>
              <a:t>u</a:t>
            </a:r>
            <a:r>
              <a:rPr lang="en-US" b="0" dirty="0">
                <a:latin typeface="Helvetica" charset="0"/>
                <a:ea typeface="ＭＳ Ｐゴシック" charset="0"/>
              </a:rPr>
              <a:t> , </a:t>
            </a:r>
            <a:r>
              <a:rPr lang="en-US" b="0" i="1" dirty="0">
                <a:latin typeface="Helvetica" charset="0"/>
                <a:ea typeface="ＭＳ Ｐゴシック" charset="0"/>
              </a:rPr>
              <a:t>v</a:t>
            </a:r>
            <a:r>
              <a:rPr lang="en-US" b="0" dirty="0">
                <a:latin typeface="Helvetica" charset="0"/>
                <a:ea typeface="ＭＳ Ｐゴシック" charset="0"/>
              </a:rPr>
              <a:t>)	=	(</a:t>
            </a:r>
            <a:r>
              <a:rPr lang="en-US" b="0" i="1" dirty="0">
                <a:latin typeface="Helvetica" charset="0"/>
                <a:ea typeface="ＭＳ Ｐゴシック" charset="0"/>
              </a:rPr>
              <a:t>u</a:t>
            </a:r>
            <a:r>
              <a:rPr lang="en-US" b="0" dirty="0">
                <a:latin typeface="Helvetica" charset="0"/>
                <a:ea typeface="ＭＳ Ｐゴシック" charset="0"/>
              </a:rPr>
              <a:t> + </a:t>
            </a:r>
            <a:r>
              <a:rPr lang="en-US" b="0" i="1" dirty="0">
                <a:latin typeface="Helvetica" charset="0"/>
                <a:ea typeface="ＭＳ Ｐゴシック" charset="0"/>
              </a:rPr>
              <a:t>v)</a:t>
            </a:r>
            <a:r>
              <a:rPr lang="en-US" b="0" dirty="0">
                <a:latin typeface="Helvetica" charset="0"/>
                <a:ea typeface="ＭＳ Ｐゴシック" charset="0"/>
              </a:rPr>
              <a:t>  mod 2</a:t>
            </a:r>
            <a:r>
              <a:rPr lang="en-US" b="0" i="1" baseline="30000" dirty="0">
                <a:latin typeface="Helvetica" charset="0"/>
                <a:ea typeface="ＭＳ Ｐゴシック" charset="0"/>
              </a:rPr>
              <a:t>w</a:t>
            </a:r>
          </a:p>
        </p:txBody>
      </p:sp>
      <p:graphicFrame>
        <p:nvGraphicFramePr>
          <p:cNvPr id="36867" name="Object 2"/>
          <p:cNvGraphicFramePr>
            <a:graphicFrameLocks/>
          </p:cNvGraphicFramePr>
          <p:nvPr/>
        </p:nvGraphicFramePr>
        <p:xfrm>
          <a:off x="2590800" y="5511800"/>
          <a:ext cx="4165600" cy="812800"/>
        </p:xfrm>
        <a:graphic>
          <a:graphicData uri="http://schemas.openxmlformats.org/presentationml/2006/ole">
            <mc:AlternateContent xmlns:mc="http://schemas.openxmlformats.org/markup-compatibility/2006">
              <mc:Choice xmlns:v="urn:schemas-microsoft-com:vml" Requires="v">
                <p:oleObj spid="_x0000_s46151" name="Equation" r:id="rId4" imgW="6096000" imgH="4064000" progId="Equation.3">
                  <p:embed/>
                </p:oleObj>
              </mc:Choice>
              <mc:Fallback>
                <p:oleObj name="Equation" r:id="rId4" imgW="6096000" imgH="406400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r="31808" b="80063"/>
                      <a:stretch>
                        <a:fillRect/>
                      </a:stretch>
                    </p:blipFill>
                    <p:spPr bwMode="auto">
                      <a:xfrm>
                        <a:off x="2590800" y="5511800"/>
                        <a:ext cx="4165600" cy="812800"/>
                      </a:xfrm>
                      <a:prstGeom prst="rect">
                        <a:avLst/>
                      </a:prstGeom>
                      <a:solidFill>
                        <a:srgbClr val="FFFF99"/>
                      </a:solidFill>
                      <a:ln w="25400">
                        <a:solidFill>
                          <a:schemeClr val="accent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46084" name="Group 5"/>
          <p:cNvGrpSpPr>
            <a:grpSpLocks/>
          </p:cNvGrpSpPr>
          <p:nvPr/>
        </p:nvGrpSpPr>
        <p:grpSpPr bwMode="auto">
          <a:xfrm>
            <a:off x="4724400" y="1295400"/>
            <a:ext cx="2743200" cy="228600"/>
            <a:chOff x="2976" y="816"/>
            <a:chExt cx="1728" cy="144"/>
          </a:xfrm>
        </p:grpSpPr>
        <p:sp>
          <p:nvSpPr>
            <p:cNvPr id="46123" name="Rectangle 6"/>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4" name="Rectangle 7"/>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5" name="Rectangle 8"/>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6" name="Rectangle 9"/>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7" name="Rectangle 10"/>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8" name="Rectangle 11"/>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9" name="Rectangle 12"/>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grpSp>
        <p:nvGrpSpPr>
          <p:cNvPr id="46085" name="Group 13"/>
          <p:cNvGrpSpPr>
            <a:grpSpLocks/>
          </p:cNvGrpSpPr>
          <p:nvPr/>
        </p:nvGrpSpPr>
        <p:grpSpPr bwMode="auto">
          <a:xfrm>
            <a:off x="4724400" y="1752600"/>
            <a:ext cx="2743200" cy="228600"/>
            <a:chOff x="2976" y="1104"/>
            <a:chExt cx="1728" cy="144"/>
          </a:xfrm>
        </p:grpSpPr>
        <p:sp>
          <p:nvSpPr>
            <p:cNvPr id="46116" name="Rectangle 14"/>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7" name="Rectangle 15"/>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8" name="Rectangle 16"/>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9" name="Rectangle 17"/>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0" name="Rectangle 18"/>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1" name="Rectangle 19"/>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2" name="Rectangle 20"/>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46086" name="Rectangle 21"/>
          <p:cNvSpPr>
            <a:spLocks noChangeArrowheads="1"/>
          </p:cNvSpPr>
          <p:nvPr/>
        </p:nvSpPr>
        <p:spPr bwMode="auto">
          <a:xfrm>
            <a:off x="4114800" y="12192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u</a:t>
            </a:r>
          </a:p>
        </p:txBody>
      </p:sp>
      <p:sp>
        <p:nvSpPr>
          <p:cNvPr id="46087" name="Rectangle 22"/>
          <p:cNvSpPr>
            <a:spLocks noChangeArrowheads="1"/>
          </p:cNvSpPr>
          <p:nvPr/>
        </p:nvSpPr>
        <p:spPr bwMode="auto">
          <a:xfrm>
            <a:off x="4114800" y="16764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v</a:t>
            </a:r>
          </a:p>
        </p:txBody>
      </p:sp>
      <p:grpSp>
        <p:nvGrpSpPr>
          <p:cNvPr id="2" name="Group 1"/>
          <p:cNvGrpSpPr>
            <a:grpSpLocks/>
          </p:cNvGrpSpPr>
          <p:nvPr/>
        </p:nvGrpSpPr>
        <p:grpSpPr bwMode="auto">
          <a:xfrm>
            <a:off x="457200" y="1676400"/>
            <a:ext cx="7162800" cy="823913"/>
            <a:chOff x="457200" y="1676400"/>
            <a:chExt cx="7162800" cy="823913"/>
          </a:xfrm>
        </p:grpSpPr>
        <p:sp>
          <p:nvSpPr>
            <p:cNvPr id="46102" name="Line 23"/>
            <p:cNvSpPr>
              <a:spLocks noChangeShapeType="1"/>
            </p:cNvSpPr>
            <p:nvPr/>
          </p:nvSpPr>
          <p:spPr bwMode="auto">
            <a:xfrm>
              <a:off x="3733800" y="2057400"/>
              <a:ext cx="388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3" name="Rectangle 24"/>
            <p:cNvSpPr>
              <a:spLocks noChangeArrowheads="1"/>
            </p:cNvSpPr>
            <p:nvPr/>
          </p:nvSpPr>
          <p:spPr bwMode="auto">
            <a:xfrm>
              <a:off x="3733800" y="16764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a:solidFill>
                    <a:srgbClr val="000066"/>
                  </a:solidFill>
                  <a:latin typeface="Courier New" charset="0"/>
                </a:rPr>
                <a:t>+</a:t>
              </a:r>
            </a:p>
          </p:txBody>
        </p:sp>
        <p:grpSp>
          <p:nvGrpSpPr>
            <p:cNvPr id="46104" name="Group 25"/>
            <p:cNvGrpSpPr>
              <a:grpSpLocks/>
            </p:cNvGrpSpPr>
            <p:nvPr/>
          </p:nvGrpSpPr>
          <p:grpSpPr bwMode="auto">
            <a:xfrm>
              <a:off x="4495800" y="2209800"/>
              <a:ext cx="2971800" cy="228600"/>
              <a:chOff x="2832" y="1392"/>
              <a:chExt cx="1872" cy="144"/>
            </a:xfrm>
          </p:grpSpPr>
          <p:grpSp>
            <p:nvGrpSpPr>
              <p:cNvPr id="46107" name="Group 26"/>
              <p:cNvGrpSpPr>
                <a:grpSpLocks/>
              </p:cNvGrpSpPr>
              <p:nvPr/>
            </p:nvGrpSpPr>
            <p:grpSpPr bwMode="auto">
              <a:xfrm>
                <a:off x="2976" y="1392"/>
                <a:ext cx="1728" cy="144"/>
                <a:chOff x="2976" y="1392"/>
                <a:chExt cx="1728" cy="144"/>
              </a:xfrm>
            </p:grpSpPr>
            <p:sp>
              <p:nvSpPr>
                <p:cNvPr id="46109" name="Rectangle 2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0" name="Rectangle 2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1" name="Rectangle 2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2" name="Rectangle 3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3" name="Rectangle 3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4" name="Rectangle 3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5" name="Rectangle 3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46108" name="Rectangle 34"/>
              <p:cNvSpPr>
                <a:spLocks noChangeArrowheads="1"/>
              </p:cNvSpPr>
              <p:nvPr/>
            </p:nvSpPr>
            <p:spPr bwMode="auto">
              <a:xfrm>
                <a:off x="2832" y="1392"/>
                <a:ext cx="144" cy="144"/>
              </a:xfrm>
              <a:prstGeom prst="rect">
                <a:avLst/>
              </a:prstGeom>
              <a:solidFill>
                <a:schemeClr val="accent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grpSp>
        <p:sp>
          <p:nvSpPr>
            <p:cNvPr id="46105" name="Rectangle 35"/>
            <p:cNvSpPr>
              <a:spLocks noChangeArrowheads="1"/>
            </p:cNvSpPr>
            <p:nvPr/>
          </p:nvSpPr>
          <p:spPr bwMode="auto">
            <a:xfrm>
              <a:off x="3733800" y="2133600"/>
              <a:ext cx="642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i="1">
                  <a:solidFill>
                    <a:srgbClr val="000066"/>
                  </a:solidFill>
                  <a:latin typeface="Times" charset="0"/>
                </a:rPr>
                <a:t>u </a:t>
              </a:r>
              <a:r>
                <a:rPr lang="en-US" sz="1800" b="0">
                  <a:solidFill>
                    <a:srgbClr val="000066"/>
                  </a:solidFill>
                  <a:latin typeface="Times" charset="0"/>
                </a:rPr>
                <a:t>+ </a:t>
              </a:r>
              <a:r>
                <a:rPr lang="en-US" sz="1800" b="0" i="1">
                  <a:solidFill>
                    <a:srgbClr val="000066"/>
                  </a:solidFill>
                  <a:latin typeface="Times" charset="0"/>
                </a:rPr>
                <a:t>v</a:t>
              </a:r>
            </a:p>
          </p:txBody>
        </p:sp>
        <p:sp>
          <p:nvSpPr>
            <p:cNvPr id="46106" name="Text Box 45"/>
            <p:cNvSpPr txBox="1">
              <a:spLocks noChangeArrowheads="1"/>
            </p:cNvSpPr>
            <p:nvPr/>
          </p:nvSpPr>
          <p:spPr bwMode="auto">
            <a:xfrm>
              <a:off x="457200" y="2057400"/>
              <a:ext cx="215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True Sum: </a:t>
              </a:r>
              <a:r>
                <a:rPr lang="en-US" sz="1800" b="0" i="1">
                  <a:solidFill>
                    <a:srgbClr val="000066"/>
                  </a:solidFill>
                </a:rPr>
                <a:t>w</a:t>
              </a:r>
              <a:r>
                <a:rPr lang="en-US" sz="1800" b="0">
                  <a:solidFill>
                    <a:srgbClr val="000066"/>
                  </a:solidFill>
                </a:rPr>
                <a:t>+1 bits</a:t>
              </a:r>
            </a:p>
          </p:txBody>
        </p:sp>
      </p:grpSp>
      <p:sp>
        <p:nvSpPr>
          <p:cNvPr id="46089" name="Text Box 46"/>
          <p:cNvSpPr txBox="1">
            <a:spLocks noChangeArrowheads="1"/>
          </p:cNvSpPr>
          <p:nvPr/>
        </p:nvSpPr>
        <p:spPr bwMode="auto">
          <a:xfrm>
            <a:off x="457200" y="1371600"/>
            <a:ext cx="189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Operands: </a:t>
            </a:r>
            <a:r>
              <a:rPr lang="en-US" sz="1800" b="0" i="1">
                <a:solidFill>
                  <a:srgbClr val="000066"/>
                </a:solidFill>
              </a:rPr>
              <a:t>w</a:t>
            </a:r>
            <a:r>
              <a:rPr lang="en-US" sz="1800" b="0">
                <a:solidFill>
                  <a:srgbClr val="000066"/>
                </a:solidFill>
              </a:rPr>
              <a:t> bits</a:t>
            </a:r>
          </a:p>
        </p:txBody>
      </p:sp>
      <p:grpSp>
        <p:nvGrpSpPr>
          <p:cNvPr id="3" name="Group 2"/>
          <p:cNvGrpSpPr>
            <a:grpSpLocks/>
          </p:cNvGrpSpPr>
          <p:nvPr/>
        </p:nvGrpSpPr>
        <p:grpSpPr bwMode="auto">
          <a:xfrm>
            <a:off x="457200" y="2514600"/>
            <a:ext cx="7162800" cy="519113"/>
            <a:chOff x="457200" y="2514600"/>
            <a:chExt cx="7162800" cy="519113"/>
          </a:xfrm>
        </p:grpSpPr>
        <p:grpSp>
          <p:nvGrpSpPr>
            <p:cNvPr id="46091" name="Group 36"/>
            <p:cNvGrpSpPr>
              <a:grpSpLocks/>
            </p:cNvGrpSpPr>
            <p:nvPr/>
          </p:nvGrpSpPr>
          <p:grpSpPr bwMode="auto">
            <a:xfrm>
              <a:off x="4724400" y="2667000"/>
              <a:ext cx="2743200" cy="228600"/>
              <a:chOff x="2976" y="1392"/>
              <a:chExt cx="1728" cy="144"/>
            </a:xfrm>
          </p:grpSpPr>
          <p:sp>
            <p:nvSpPr>
              <p:cNvPr id="46095" name="Rectangle 3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096" name="Rectangle 3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097" name="Rectangle 3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098" name="Rectangle 4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099" name="Rectangle 4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00" name="Rectangle 4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01" name="Rectangle 4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46092" name="Line 44"/>
            <p:cNvSpPr>
              <a:spLocks noChangeShapeType="1"/>
            </p:cNvSpPr>
            <p:nvPr/>
          </p:nvSpPr>
          <p:spPr bwMode="auto">
            <a:xfrm>
              <a:off x="3733800" y="2514600"/>
              <a:ext cx="388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3" name="Text Box 47"/>
            <p:cNvSpPr txBox="1">
              <a:spLocks noChangeArrowheads="1"/>
            </p:cNvSpPr>
            <p:nvPr/>
          </p:nvSpPr>
          <p:spPr bwMode="auto">
            <a:xfrm>
              <a:off x="457200" y="2667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Discard Carry: </a:t>
              </a:r>
              <a:r>
                <a:rPr lang="en-US" sz="1800" b="0" i="1">
                  <a:solidFill>
                    <a:srgbClr val="000066"/>
                  </a:solidFill>
                </a:rPr>
                <a:t>w</a:t>
              </a:r>
              <a:r>
                <a:rPr lang="en-US" sz="1800" b="0">
                  <a:solidFill>
                    <a:srgbClr val="000066"/>
                  </a:solidFill>
                </a:rPr>
                <a:t> bits</a:t>
              </a:r>
            </a:p>
          </p:txBody>
        </p:sp>
        <p:sp>
          <p:nvSpPr>
            <p:cNvPr id="46094" name="Rectangle 48"/>
            <p:cNvSpPr>
              <a:spLocks noChangeArrowheads="1"/>
            </p:cNvSpPr>
            <p:nvPr/>
          </p:nvSpPr>
          <p:spPr bwMode="auto">
            <a:xfrm>
              <a:off x="3027363" y="2667000"/>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a:solidFill>
                    <a:srgbClr val="000066"/>
                  </a:solidFill>
                  <a:latin typeface="Times" charset="0"/>
                </a:rPr>
                <a:t>UAdd</a:t>
              </a:r>
              <a:r>
                <a:rPr lang="en-US" sz="1800" b="0" i="1" baseline="-25000">
                  <a:solidFill>
                    <a:srgbClr val="000066"/>
                  </a:solidFill>
                  <a:latin typeface="Times" charset="0"/>
                </a:rPr>
                <a:t>w</a:t>
              </a:r>
              <a:r>
                <a:rPr lang="en-US" sz="1800" b="0">
                  <a:solidFill>
                    <a:srgbClr val="000066"/>
                  </a:solidFill>
                  <a:latin typeface="Times" charset="0"/>
                </a:rPr>
                <a:t>(</a:t>
              </a:r>
              <a:r>
                <a:rPr lang="en-US" sz="1800" b="0" i="1">
                  <a:solidFill>
                    <a:srgbClr val="000066"/>
                  </a:solidFill>
                  <a:latin typeface="Times" charset="0"/>
                </a:rPr>
                <a:t>u</a:t>
              </a:r>
              <a:r>
                <a:rPr lang="en-US" sz="1800" b="0">
                  <a:solidFill>
                    <a:srgbClr val="000066"/>
                  </a:solidFill>
                  <a:latin typeface="Times" charset="0"/>
                </a:rPr>
                <a:t> , </a:t>
              </a:r>
              <a:r>
                <a:rPr lang="en-US" sz="1800" b="0" i="1">
                  <a:solidFill>
                    <a:srgbClr val="000066"/>
                  </a:solidFill>
                  <a:latin typeface="Times" charset="0"/>
                </a:rPr>
                <a:t>v</a:t>
              </a:r>
              <a:r>
                <a:rPr lang="en-US" sz="1800" b="0">
                  <a:solidFill>
                    <a:srgbClr val="000066"/>
                  </a:solidFill>
                  <a:latin typeface="Times" charset="0"/>
                </a:rPr>
                <a:t>)</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7587">
                                            <p:txEl>
                                              <p:pRg st="0" end="0"/>
                                            </p:txEl>
                                          </p:spTgt>
                                        </p:tgtEl>
                                        <p:attrNameLst>
                                          <p:attrName>style.visibility</p:attrName>
                                        </p:attrNameLst>
                                      </p:cBhvr>
                                      <p:to>
                                        <p:strVal val="visible"/>
                                      </p:to>
                                    </p:set>
                                    <p:animEffect transition="in" filter="dissolve">
                                      <p:cBhvr>
                                        <p:cTn id="17" dur="500"/>
                                        <p:tgtEl>
                                          <p:spTgt spid="67587">
                                            <p:txEl>
                                              <p:pRg st="0" end="0"/>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7587">
                                            <p:txEl>
                                              <p:pRg st="1" end="1"/>
                                            </p:txEl>
                                          </p:spTgt>
                                        </p:tgtEl>
                                        <p:attrNameLst>
                                          <p:attrName>style.visibility</p:attrName>
                                        </p:attrNameLst>
                                      </p:cBhvr>
                                      <p:to>
                                        <p:strVal val="visible"/>
                                      </p:to>
                                    </p:set>
                                    <p:animEffect transition="in" filter="dissolve">
                                      <p:cBhvr>
                                        <p:cTn id="20" dur="500"/>
                                        <p:tgtEl>
                                          <p:spTgt spid="67587">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7587">
                                            <p:txEl>
                                              <p:pRg st="2" end="2"/>
                                            </p:txEl>
                                          </p:spTgt>
                                        </p:tgtEl>
                                        <p:attrNameLst>
                                          <p:attrName>style.visibility</p:attrName>
                                        </p:attrNameLst>
                                      </p:cBhvr>
                                      <p:to>
                                        <p:strVal val="visible"/>
                                      </p:to>
                                    </p:set>
                                    <p:animEffect transition="in" filter="dissolve">
                                      <p:cBhvr>
                                        <p:cTn id="25" dur="500"/>
                                        <p:tgtEl>
                                          <p:spTgt spid="67587">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7587">
                                            <p:txEl>
                                              <p:pRg st="3" end="3"/>
                                            </p:txEl>
                                          </p:spTgt>
                                        </p:tgtEl>
                                        <p:attrNameLst>
                                          <p:attrName>style.visibility</p:attrName>
                                        </p:attrNameLst>
                                      </p:cBhvr>
                                      <p:to>
                                        <p:strVal val="visible"/>
                                      </p:to>
                                    </p:set>
                                    <p:animEffect transition="in" filter="dissolve">
                                      <p:cBhvr>
                                        <p:cTn id="28" dur="500"/>
                                        <p:tgtEl>
                                          <p:spTgt spid="67587">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36867"/>
                                        </p:tgtEl>
                                        <p:attrNameLst>
                                          <p:attrName>style.visibility</p:attrName>
                                        </p:attrNameLst>
                                      </p:cBhvr>
                                      <p:to>
                                        <p:strVal val="visible"/>
                                      </p:to>
                                    </p:set>
                                    <p:animEffect transition="in" filter="dissolve">
                                      <p:cBhvr>
                                        <p:cTn id="33"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29" name="Object 2"/>
          <p:cNvGraphicFramePr>
            <a:graphicFrameLocks noChangeAspect="1"/>
          </p:cNvGraphicFramePr>
          <p:nvPr/>
        </p:nvGraphicFramePr>
        <p:xfrm>
          <a:off x="3733800" y="1676400"/>
          <a:ext cx="4560888" cy="3973513"/>
        </p:xfrm>
        <a:graphic>
          <a:graphicData uri="http://schemas.openxmlformats.org/presentationml/2006/ole">
            <mc:AlternateContent xmlns:mc="http://schemas.openxmlformats.org/markup-compatibility/2006">
              <mc:Choice xmlns:v="urn:schemas-microsoft-com:vml" Requires="v">
                <p:oleObj spid="_x0000_s48156" name="Chart" r:id="rId5" imgW="4356100" imgH="3556000" progId="Excel.Chart.8">
                  <p:embed/>
                </p:oleObj>
              </mc:Choice>
              <mc:Fallback>
                <p:oleObj name="Chart" r:id="rId5" imgW="4356100" imgH="3556000" progId="Excel.Chart.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676400"/>
                        <a:ext cx="4560888" cy="3973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8611" name="Rectangle 3"/>
          <p:cNvSpPr>
            <a:spLocks noGrp="1" noChangeArrowheads="1"/>
          </p:cNvSpPr>
          <p:nvPr>
            <p:ph type="title"/>
          </p:nvPr>
        </p:nvSpPr>
        <p:spPr>
          <a:xfrm>
            <a:off x="457200" y="323850"/>
            <a:ext cx="7540625" cy="555625"/>
          </a:xfrm>
          <a:effectLst>
            <a:outerShdw blurRad="63500" dist="53882" dir="2700000" algn="ctr" rotWithShape="0">
              <a:srgbClr val="969696"/>
            </a:outerShdw>
          </a:effectLst>
        </p:spPr>
        <p:txBody>
          <a:bodyPr/>
          <a:lstStyle/>
          <a:p>
            <a:pPr eaLnBrk="1" hangingPunct="1">
              <a:defRPr/>
            </a:pPr>
            <a:r>
              <a:rPr lang="en-US" dirty="0">
                <a:ea typeface="+mj-ea"/>
                <a:cs typeface="+mj-cs"/>
              </a:rPr>
              <a:t>Visualizing </a:t>
            </a:r>
            <a:r>
              <a:rPr lang="en-US" dirty="0" smtClean="0">
                <a:ea typeface="+mj-ea"/>
                <a:cs typeface="+mj-cs"/>
              </a:rPr>
              <a:t>Ideal Integer </a:t>
            </a:r>
            <a:r>
              <a:rPr lang="en-US" dirty="0">
                <a:ea typeface="+mj-ea"/>
                <a:cs typeface="+mj-cs"/>
              </a:rPr>
              <a:t>Addition</a:t>
            </a:r>
          </a:p>
        </p:txBody>
      </p:sp>
      <p:sp>
        <p:nvSpPr>
          <p:cNvPr id="68612" name="Rectangle 4"/>
          <p:cNvSpPr>
            <a:spLocks noGrp="1" noChangeArrowheads="1"/>
          </p:cNvSpPr>
          <p:nvPr>
            <p:ph idx="1"/>
          </p:nvPr>
        </p:nvSpPr>
        <p:spPr>
          <a:xfrm>
            <a:off x="290513" y="1220788"/>
            <a:ext cx="3290887" cy="5224462"/>
          </a:xfrm>
        </p:spPr>
        <p:txBody>
          <a:bodyPr lIns="90487" tIns="44450" rIns="90487" bIns="44450"/>
          <a:lstStyle/>
          <a:p>
            <a:pPr marL="228600" indent="-228600" eaLnBrk="1" hangingPunct="1">
              <a:defRPr/>
            </a:pPr>
            <a:r>
              <a:rPr lang="en-US">
                <a:latin typeface="Helvetica" charset="0"/>
              </a:rPr>
              <a:t>Integer Addition</a:t>
            </a:r>
          </a:p>
          <a:p>
            <a:pPr marL="635000" lvl="1" indent="-228600" eaLnBrk="1" hangingPunct="1">
              <a:defRPr/>
            </a:pPr>
            <a:r>
              <a:rPr lang="en-US">
                <a:latin typeface="Helvetica" charset="0"/>
                <a:ea typeface="ＭＳ Ｐゴシック" charset="0"/>
              </a:rPr>
              <a:t>4-bit integers </a:t>
            </a:r>
            <a:r>
              <a:rPr lang="en-US" i="1">
                <a:latin typeface="Helvetica" charset="0"/>
                <a:ea typeface="ＭＳ Ｐゴシック" charset="0"/>
              </a:rPr>
              <a:t>u</a:t>
            </a:r>
            <a:r>
              <a:rPr lang="en-US">
                <a:latin typeface="Helvetica" charset="0"/>
                <a:ea typeface="ＭＳ Ｐゴシック" charset="0"/>
              </a:rPr>
              <a:t>, </a:t>
            </a:r>
            <a:r>
              <a:rPr lang="en-US" i="1">
                <a:latin typeface="Helvetica" charset="0"/>
                <a:ea typeface="ＭＳ Ｐゴシック" charset="0"/>
              </a:rPr>
              <a:t>v</a:t>
            </a:r>
            <a:endParaRPr lang="en-US">
              <a:latin typeface="Helvetica" charset="0"/>
              <a:ea typeface="ＭＳ Ｐゴシック" charset="0"/>
            </a:endParaRPr>
          </a:p>
          <a:p>
            <a:pPr marL="635000" lvl="1" indent="-228600" eaLnBrk="1" hangingPunct="1">
              <a:defRPr/>
            </a:pPr>
            <a:r>
              <a:rPr lang="en-US">
                <a:latin typeface="Helvetica" charset="0"/>
                <a:ea typeface="ＭＳ Ｐゴシック" charset="0"/>
              </a:rPr>
              <a:t>Compute true sum Add</a:t>
            </a:r>
            <a:r>
              <a:rPr lang="en-US" baseline="-25000">
                <a:latin typeface="Helvetica" charset="0"/>
                <a:ea typeface="ＭＳ Ｐゴシック" charset="0"/>
              </a:rPr>
              <a:t>4</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a:t>
            </a:r>
          </a:p>
          <a:p>
            <a:pPr marL="635000" lvl="1" indent="-228600" eaLnBrk="1" hangingPunct="1">
              <a:defRPr/>
            </a:pPr>
            <a:r>
              <a:rPr lang="en-US">
                <a:latin typeface="Helvetica" charset="0"/>
                <a:ea typeface="ＭＳ Ｐゴシック" charset="0"/>
              </a:rPr>
              <a:t>Values increase linearly with </a:t>
            </a:r>
            <a:r>
              <a:rPr lang="en-US" i="1">
                <a:latin typeface="Helvetica" charset="0"/>
                <a:ea typeface="ＭＳ Ｐゴシック" charset="0"/>
              </a:rPr>
              <a:t>u</a:t>
            </a:r>
            <a:r>
              <a:rPr lang="en-US">
                <a:latin typeface="Helvetica" charset="0"/>
                <a:ea typeface="ＭＳ Ｐゴシック" charset="0"/>
              </a:rPr>
              <a:t> and </a:t>
            </a:r>
            <a:r>
              <a:rPr lang="en-US" i="1">
                <a:latin typeface="Helvetica" charset="0"/>
                <a:ea typeface="ＭＳ Ｐゴシック" charset="0"/>
              </a:rPr>
              <a:t>v</a:t>
            </a:r>
          </a:p>
          <a:p>
            <a:pPr marL="635000" lvl="1" indent="-228600" eaLnBrk="1" hangingPunct="1">
              <a:defRPr/>
            </a:pPr>
            <a:r>
              <a:rPr lang="en-US">
                <a:latin typeface="Helvetica" charset="0"/>
                <a:ea typeface="ＭＳ Ｐゴシック" charset="0"/>
              </a:rPr>
              <a:t>Forms planar surface</a:t>
            </a:r>
          </a:p>
          <a:p>
            <a:pPr marL="635000" lvl="1" indent="-228600" eaLnBrk="1" hangingPunct="1">
              <a:defRPr/>
            </a:pPr>
            <a:r>
              <a:rPr lang="en-US">
                <a:latin typeface="Helvetica" charset="0"/>
                <a:ea typeface="ＭＳ Ｐゴシック" charset="0"/>
              </a:rPr>
              <a:t>With 4-bit integers, the true sum could require 5 bits</a:t>
            </a:r>
          </a:p>
        </p:txBody>
      </p:sp>
      <p:sp>
        <p:nvSpPr>
          <p:cNvPr id="48132" name="Rectangle 5"/>
          <p:cNvSpPr>
            <a:spLocks noChangeArrowheads="1"/>
          </p:cNvSpPr>
          <p:nvPr/>
        </p:nvSpPr>
        <p:spPr bwMode="auto">
          <a:xfrm>
            <a:off x="5257800" y="1219200"/>
            <a:ext cx="1319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Add</a:t>
            </a:r>
            <a:r>
              <a:rPr lang="en-US" sz="1800" baseline="-25000">
                <a:solidFill>
                  <a:srgbClr val="003300"/>
                </a:solidFill>
              </a:rPr>
              <a:t>4</a:t>
            </a:r>
            <a:r>
              <a:rPr lang="en-US" sz="1800">
                <a:solidFill>
                  <a:srgbClr val="003300"/>
                </a:solidFill>
              </a:rPr>
              <a:t>(</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sp>
        <p:nvSpPr>
          <p:cNvPr id="48133" name="Rectangle 7"/>
          <p:cNvSpPr>
            <a:spLocks noChangeArrowheads="1"/>
          </p:cNvSpPr>
          <p:nvPr/>
        </p:nvSpPr>
        <p:spPr bwMode="auto">
          <a:xfrm>
            <a:off x="7239000" y="4572000"/>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v</a:t>
            </a:r>
          </a:p>
        </p:txBody>
      </p:sp>
      <p:sp>
        <p:nvSpPr>
          <p:cNvPr id="48134" name="Rectangle 21"/>
          <p:cNvSpPr>
            <a:spLocks noChangeArrowheads="1"/>
          </p:cNvSpPr>
          <p:nvPr/>
        </p:nvSpPr>
        <p:spPr bwMode="auto">
          <a:xfrm>
            <a:off x="4403725" y="537845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u</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7" name="Object 2"/>
          <p:cNvGraphicFramePr>
            <a:graphicFrameLocks noChangeAspect="1"/>
          </p:cNvGraphicFramePr>
          <p:nvPr/>
        </p:nvGraphicFramePr>
        <p:xfrm>
          <a:off x="3810000" y="1828800"/>
          <a:ext cx="4560888" cy="3975100"/>
        </p:xfrm>
        <a:graphic>
          <a:graphicData uri="http://schemas.openxmlformats.org/presentationml/2006/ole">
            <mc:AlternateContent xmlns:mc="http://schemas.openxmlformats.org/markup-compatibility/2006">
              <mc:Choice xmlns:v="urn:schemas-microsoft-com:vml" Requires="v">
                <p:oleObj spid="_x0000_s50228" name="Chart" r:id="rId5" imgW="4356100" imgH="3556000" progId="Excel.Chart.8">
                  <p:embed/>
                </p:oleObj>
              </mc:Choice>
              <mc:Fallback>
                <p:oleObj name="Chart" r:id="rId5" imgW="4356100" imgH="3556000" progId="Excel.Chart.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828800"/>
                        <a:ext cx="4560888" cy="3975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9635" name="Rectangle 3"/>
          <p:cNvSpPr>
            <a:spLocks noGrp="1" noChangeArrowheads="1"/>
          </p:cNvSpPr>
          <p:nvPr>
            <p:ph type="title"/>
          </p:nvPr>
        </p:nvSpPr>
        <p:spPr>
          <a:xfrm>
            <a:off x="457200" y="323850"/>
            <a:ext cx="7848600" cy="555625"/>
          </a:xfrm>
          <a:effectLst>
            <a:outerShdw blurRad="63500" dist="53882" dir="2700000" algn="ctr" rotWithShape="0">
              <a:srgbClr val="969696"/>
            </a:outerShdw>
          </a:effectLst>
        </p:spPr>
        <p:txBody>
          <a:bodyPr/>
          <a:lstStyle/>
          <a:p>
            <a:pPr eaLnBrk="1" hangingPunct="1">
              <a:defRPr/>
            </a:pPr>
            <a:r>
              <a:rPr lang="en-US" dirty="0">
                <a:ea typeface="+mj-ea"/>
                <a:cs typeface="+mj-cs"/>
              </a:rPr>
              <a:t>Visualizing Unsigned </a:t>
            </a:r>
            <a:r>
              <a:rPr lang="en-US" dirty="0" smtClean="0">
                <a:ea typeface="+mj-ea"/>
                <a:cs typeface="+mj-cs"/>
              </a:rPr>
              <a:t>Modular Addition</a:t>
            </a:r>
            <a:endParaRPr lang="en-US" dirty="0">
              <a:ea typeface="+mj-ea"/>
              <a:cs typeface="+mj-cs"/>
            </a:endParaRPr>
          </a:p>
        </p:txBody>
      </p:sp>
      <p:sp>
        <p:nvSpPr>
          <p:cNvPr id="69636" name="Rectangle 4"/>
          <p:cNvSpPr>
            <a:spLocks noGrp="1" noChangeArrowheads="1"/>
          </p:cNvSpPr>
          <p:nvPr>
            <p:ph idx="1"/>
          </p:nvPr>
        </p:nvSpPr>
        <p:spPr>
          <a:xfrm>
            <a:off x="290513" y="1220788"/>
            <a:ext cx="3476625" cy="5224462"/>
          </a:xfrm>
        </p:spPr>
        <p:txBody>
          <a:bodyPr lIns="90487" tIns="44450" rIns="90487" bIns="44450"/>
          <a:lstStyle/>
          <a:p>
            <a:pPr eaLnBrk="1" hangingPunct="1">
              <a:buFont typeface="Wingdings" pitchFamily="-112" charset="2"/>
              <a:buNone/>
              <a:defRPr/>
            </a:pPr>
            <a:r>
              <a:rPr lang="en-US" dirty="0">
                <a:ea typeface="+mn-ea"/>
                <a:cs typeface="+mn-cs"/>
              </a:rPr>
              <a:t>Wraps Around</a:t>
            </a:r>
          </a:p>
          <a:p>
            <a:pPr lvl="1" eaLnBrk="1" hangingPunct="1">
              <a:buFont typeface="Wingdings" pitchFamily="-112" charset="2"/>
              <a:buChar char="n"/>
              <a:defRPr/>
            </a:pPr>
            <a:r>
              <a:rPr lang="en-US" dirty="0"/>
              <a:t>If true sum ≥ 2</a:t>
            </a:r>
            <a:r>
              <a:rPr lang="en-US" i="1" baseline="30000" dirty="0"/>
              <a:t>w</a:t>
            </a:r>
            <a:endParaRPr lang="en-US" dirty="0"/>
          </a:p>
          <a:p>
            <a:pPr lvl="1" eaLnBrk="1" hangingPunct="1">
              <a:buFont typeface="Wingdings" pitchFamily="-112" charset="2"/>
              <a:buChar char="n"/>
              <a:defRPr/>
            </a:pPr>
            <a:r>
              <a:rPr lang="en-US" dirty="0"/>
              <a:t>At most once</a:t>
            </a:r>
          </a:p>
        </p:txBody>
      </p:sp>
      <p:grpSp>
        <p:nvGrpSpPr>
          <p:cNvPr id="50180" name="Group 5"/>
          <p:cNvGrpSpPr>
            <a:grpSpLocks/>
          </p:cNvGrpSpPr>
          <p:nvPr/>
        </p:nvGrpSpPr>
        <p:grpSpPr bwMode="auto">
          <a:xfrm>
            <a:off x="671513" y="3330575"/>
            <a:ext cx="1982787" cy="1735138"/>
            <a:chOff x="423" y="2098"/>
            <a:chExt cx="1249" cy="1093"/>
          </a:xfrm>
        </p:grpSpPr>
        <p:grpSp>
          <p:nvGrpSpPr>
            <p:cNvPr id="50193" name="Group 6"/>
            <p:cNvGrpSpPr>
              <a:grpSpLocks/>
            </p:cNvGrpSpPr>
            <p:nvPr/>
          </p:nvGrpSpPr>
          <p:grpSpPr bwMode="auto">
            <a:xfrm>
              <a:off x="776" y="2208"/>
              <a:ext cx="80" cy="864"/>
              <a:chOff x="776" y="2208"/>
              <a:chExt cx="80" cy="864"/>
            </a:xfrm>
          </p:grpSpPr>
          <p:sp>
            <p:nvSpPr>
              <p:cNvPr id="50203" name="Line 7"/>
              <p:cNvSpPr>
                <a:spLocks noChangeShapeType="1"/>
              </p:cNvSpPr>
              <p:nvPr/>
            </p:nvSpPr>
            <p:spPr bwMode="auto">
              <a:xfrm>
                <a:off x="816" y="2216"/>
                <a:ext cx="0" cy="8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4" name="Line 8"/>
              <p:cNvSpPr>
                <a:spLocks noChangeShapeType="1"/>
              </p:cNvSpPr>
              <p:nvPr/>
            </p:nvSpPr>
            <p:spPr bwMode="auto">
              <a:xfrm>
                <a:off x="776" y="307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5" name="Line 9"/>
              <p:cNvSpPr>
                <a:spLocks noChangeShapeType="1"/>
              </p:cNvSpPr>
              <p:nvPr/>
            </p:nvSpPr>
            <p:spPr bwMode="auto">
              <a:xfrm>
                <a:off x="776" y="264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6" name="Line 10"/>
              <p:cNvSpPr>
                <a:spLocks noChangeShapeType="1"/>
              </p:cNvSpPr>
              <p:nvPr/>
            </p:nvSpPr>
            <p:spPr bwMode="auto">
              <a:xfrm>
                <a:off x="776" y="2208"/>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0194" name="Group 11"/>
            <p:cNvGrpSpPr>
              <a:grpSpLocks/>
            </p:cNvGrpSpPr>
            <p:nvPr/>
          </p:nvGrpSpPr>
          <p:grpSpPr bwMode="auto">
            <a:xfrm>
              <a:off x="1592" y="2640"/>
              <a:ext cx="80" cy="432"/>
              <a:chOff x="1592" y="2640"/>
              <a:chExt cx="80" cy="432"/>
            </a:xfrm>
          </p:grpSpPr>
          <p:sp>
            <p:nvSpPr>
              <p:cNvPr id="50200" name="Line 12"/>
              <p:cNvSpPr>
                <a:spLocks noChangeShapeType="1"/>
              </p:cNvSpPr>
              <p:nvPr/>
            </p:nvSpPr>
            <p:spPr bwMode="auto">
              <a:xfrm>
                <a:off x="1632" y="2648"/>
                <a:ext cx="0" cy="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1" name="Line 13"/>
              <p:cNvSpPr>
                <a:spLocks noChangeShapeType="1"/>
              </p:cNvSpPr>
              <p:nvPr/>
            </p:nvSpPr>
            <p:spPr bwMode="auto">
              <a:xfrm>
                <a:off x="1592" y="307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2" name="Line 14"/>
              <p:cNvSpPr>
                <a:spLocks noChangeShapeType="1"/>
              </p:cNvSpPr>
              <p:nvPr/>
            </p:nvSpPr>
            <p:spPr bwMode="auto">
              <a:xfrm>
                <a:off x="1592" y="264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0195" name="Line 15"/>
            <p:cNvSpPr>
              <a:spLocks noChangeShapeType="1"/>
            </p:cNvSpPr>
            <p:nvPr/>
          </p:nvSpPr>
          <p:spPr bwMode="auto">
            <a:xfrm>
              <a:off x="920" y="2880"/>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96" name="Freeform 16"/>
            <p:cNvSpPr>
              <a:spLocks/>
            </p:cNvSpPr>
            <p:nvPr/>
          </p:nvSpPr>
          <p:spPr bwMode="auto">
            <a:xfrm>
              <a:off x="912" y="2400"/>
              <a:ext cx="625" cy="337"/>
            </a:xfrm>
            <a:custGeom>
              <a:avLst/>
              <a:gdLst>
                <a:gd name="T0" fmla="*/ 0 w 625"/>
                <a:gd name="T1" fmla="*/ 0 h 337"/>
                <a:gd name="T2" fmla="*/ 240 w 625"/>
                <a:gd name="T3" fmla="*/ 0 h 337"/>
                <a:gd name="T4" fmla="*/ 384 w 625"/>
                <a:gd name="T5" fmla="*/ 336 h 337"/>
                <a:gd name="T6" fmla="*/ 624 w 625"/>
                <a:gd name="T7" fmla="*/ 336 h 337"/>
                <a:gd name="T8" fmla="*/ 0 60000 65536"/>
                <a:gd name="T9" fmla="*/ 0 60000 65536"/>
                <a:gd name="T10" fmla="*/ 0 60000 65536"/>
                <a:gd name="T11" fmla="*/ 0 60000 65536"/>
                <a:gd name="T12" fmla="*/ 0 w 625"/>
                <a:gd name="T13" fmla="*/ 0 h 337"/>
                <a:gd name="T14" fmla="*/ 625 w 625"/>
                <a:gd name="T15" fmla="*/ 337 h 337"/>
              </a:gdLst>
              <a:ahLst/>
              <a:cxnLst>
                <a:cxn ang="T8">
                  <a:pos x="T0" y="T1"/>
                </a:cxn>
                <a:cxn ang="T9">
                  <a:pos x="T2" y="T3"/>
                </a:cxn>
                <a:cxn ang="T10">
                  <a:pos x="T4" y="T5"/>
                </a:cxn>
                <a:cxn ang="T11">
                  <a:pos x="T6" y="T7"/>
                </a:cxn>
              </a:cxnLst>
              <a:rect l="T12" t="T13" r="T14" b="T15"/>
              <a:pathLst>
                <a:path w="625" h="337">
                  <a:moveTo>
                    <a:pt x="0" y="0"/>
                  </a:moveTo>
                  <a:lnTo>
                    <a:pt x="240" y="0"/>
                  </a:lnTo>
                  <a:lnTo>
                    <a:pt x="384" y="336"/>
                  </a:lnTo>
                  <a:lnTo>
                    <a:pt x="624" y="336"/>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197" name="Rectangle 17"/>
            <p:cNvSpPr>
              <a:spLocks noChangeArrowheads="1"/>
            </p:cNvSpPr>
            <p:nvPr/>
          </p:nvSpPr>
          <p:spPr bwMode="auto">
            <a:xfrm>
              <a:off x="423" y="2962"/>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0</a:t>
              </a:r>
            </a:p>
          </p:txBody>
        </p:sp>
        <p:sp>
          <p:nvSpPr>
            <p:cNvPr id="50198" name="Rectangle 18"/>
            <p:cNvSpPr>
              <a:spLocks noChangeArrowheads="1"/>
            </p:cNvSpPr>
            <p:nvPr/>
          </p:nvSpPr>
          <p:spPr bwMode="auto">
            <a:xfrm>
              <a:off x="423" y="2530"/>
              <a:ext cx="26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a:t>
              </a:r>
            </a:p>
          </p:txBody>
        </p:sp>
        <p:sp>
          <p:nvSpPr>
            <p:cNvPr id="50199" name="Rectangle 19"/>
            <p:cNvSpPr>
              <a:spLocks noChangeArrowheads="1"/>
            </p:cNvSpPr>
            <p:nvPr/>
          </p:nvSpPr>
          <p:spPr bwMode="auto">
            <a:xfrm>
              <a:off x="423" y="2098"/>
              <a:ext cx="37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a:t>
              </a:r>
              <a:r>
                <a:rPr lang="en-US" sz="1800" b="0" baseline="30000">
                  <a:solidFill>
                    <a:srgbClr val="000066"/>
                  </a:solidFill>
                </a:rPr>
                <a:t>+1</a:t>
              </a:r>
            </a:p>
          </p:txBody>
        </p:sp>
      </p:grpSp>
      <p:sp>
        <p:nvSpPr>
          <p:cNvPr id="50181" name="Rectangle 20"/>
          <p:cNvSpPr>
            <a:spLocks noChangeArrowheads="1"/>
          </p:cNvSpPr>
          <p:nvPr/>
        </p:nvSpPr>
        <p:spPr bwMode="auto">
          <a:xfrm>
            <a:off x="5410200" y="1905000"/>
            <a:ext cx="1484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UAdd</a:t>
            </a:r>
            <a:r>
              <a:rPr lang="en-US" sz="1800" baseline="-25000">
                <a:solidFill>
                  <a:srgbClr val="003300"/>
                </a:solidFill>
              </a:rPr>
              <a:t>4</a:t>
            </a:r>
            <a:r>
              <a:rPr lang="en-US" sz="1800">
                <a:solidFill>
                  <a:srgbClr val="003300"/>
                </a:solidFill>
              </a:rPr>
              <a:t>(</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sp>
        <p:nvSpPr>
          <p:cNvPr id="50182" name="Rectangle 22"/>
          <p:cNvSpPr>
            <a:spLocks noChangeArrowheads="1"/>
          </p:cNvSpPr>
          <p:nvPr/>
        </p:nvSpPr>
        <p:spPr bwMode="auto">
          <a:xfrm>
            <a:off x="7764463" y="451961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v</a:t>
            </a:r>
          </a:p>
        </p:txBody>
      </p:sp>
      <p:sp>
        <p:nvSpPr>
          <p:cNvPr id="50183" name="Rectangle 23"/>
          <p:cNvSpPr>
            <a:spLocks noChangeArrowheads="1"/>
          </p:cNvSpPr>
          <p:nvPr/>
        </p:nvSpPr>
        <p:spPr bwMode="auto">
          <a:xfrm>
            <a:off x="442913" y="3025775"/>
            <a:ext cx="1235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True Sum</a:t>
            </a:r>
          </a:p>
        </p:txBody>
      </p:sp>
      <p:sp>
        <p:nvSpPr>
          <p:cNvPr id="50184" name="Rectangle 24"/>
          <p:cNvSpPr>
            <a:spLocks noChangeArrowheads="1"/>
          </p:cNvSpPr>
          <p:nvPr/>
        </p:nvSpPr>
        <p:spPr bwMode="auto">
          <a:xfrm>
            <a:off x="1662113" y="4930775"/>
            <a:ext cx="1628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Modular Sum</a:t>
            </a:r>
          </a:p>
        </p:txBody>
      </p:sp>
      <p:sp>
        <p:nvSpPr>
          <p:cNvPr id="50185" name="Text Box 25"/>
          <p:cNvSpPr txBox="1">
            <a:spLocks noChangeArrowheads="1"/>
          </p:cNvSpPr>
          <p:nvPr/>
        </p:nvSpPr>
        <p:spPr bwMode="auto">
          <a:xfrm>
            <a:off x="1524000" y="3505200"/>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b="0">
                <a:solidFill>
                  <a:srgbClr val="000066"/>
                </a:solidFill>
              </a:rPr>
              <a:t>Overflow</a:t>
            </a:r>
          </a:p>
        </p:txBody>
      </p:sp>
      <p:sp>
        <p:nvSpPr>
          <p:cNvPr id="50186" name="Text Box 26"/>
          <p:cNvSpPr txBox="1">
            <a:spLocks noChangeArrowheads="1"/>
          </p:cNvSpPr>
          <p:nvPr/>
        </p:nvSpPr>
        <p:spPr bwMode="auto">
          <a:xfrm>
            <a:off x="6477000" y="1219200"/>
            <a:ext cx="1054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Overflow</a:t>
            </a:r>
          </a:p>
        </p:txBody>
      </p:sp>
      <p:sp>
        <p:nvSpPr>
          <p:cNvPr id="50187" name="Line 27"/>
          <p:cNvSpPr>
            <a:spLocks noChangeShapeType="1"/>
          </p:cNvSpPr>
          <p:nvPr/>
        </p:nvSpPr>
        <p:spPr bwMode="auto">
          <a:xfrm>
            <a:off x="7010400" y="1676400"/>
            <a:ext cx="3810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 name="Group 11"/>
          <p:cNvGrpSpPr>
            <a:grpSpLocks/>
          </p:cNvGrpSpPr>
          <p:nvPr/>
        </p:nvGrpSpPr>
        <p:grpSpPr bwMode="auto">
          <a:xfrm>
            <a:off x="1066800" y="5413375"/>
            <a:ext cx="5181600" cy="987425"/>
            <a:chOff x="990600" y="5378450"/>
            <a:chExt cx="5181600" cy="987599"/>
          </a:xfrm>
        </p:grpSpPr>
        <p:sp>
          <p:nvSpPr>
            <p:cNvPr id="50190" name="Rectangle 21"/>
            <p:cNvSpPr>
              <a:spLocks noChangeArrowheads="1"/>
            </p:cNvSpPr>
            <p:nvPr/>
          </p:nvSpPr>
          <p:spPr bwMode="auto">
            <a:xfrm>
              <a:off x="4403725" y="5378450"/>
              <a:ext cx="182741" cy="343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endParaRPr lang="en-US" sz="1800" i="1">
                <a:solidFill>
                  <a:srgbClr val="003300"/>
                </a:solidFill>
              </a:endParaRPr>
            </a:p>
          </p:txBody>
        </p:sp>
        <p:sp>
          <p:nvSpPr>
            <p:cNvPr id="50191" name="TextBox 1"/>
            <p:cNvSpPr txBox="1">
              <a:spLocks noChangeArrowheads="1"/>
            </p:cNvSpPr>
            <p:nvPr/>
          </p:nvSpPr>
          <p:spPr bwMode="auto">
            <a:xfrm>
              <a:off x="990600" y="6019800"/>
              <a:ext cx="37403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Example: ‘1111’ + ‘0001’ = ‘0000’!</a:t>
              </a:r>
            </a:p>
          </p:txBody>
        </p:sp>
        <p:cxnSp>
          <p:nvCxnSpPr>
            <p:cNvPr id="5" name="Elbow Connector 4"/>
            <p:cNvCxnSpPr>
              <a:stCxn id="50191" idx="3"/>
            </p:cNvCxnSpPr>
            <p:nvPr/>
          </p:nvCxnSpPr>
          <p:spPr bwMode="auto">
            <a:xfrm flipV="1">
              <a:off x="4730750" y="5486419"/>
              <a:ext cx="1441450" cy="706562"/>
            </a:xfrm>
            <a:prstGeom prst="bentConnector3">
              <a:avLst>
                <a:gd name="adj1" fmla="val 99347"/>
              </a:avLst>
            </a:prstGeom>
            <a:noFill/>
            <a:ln w="50800" cap="flat" cmpd="sng" algn="ctr">
              <a:solidFill>
                <a:schemeClr val="accent1">
                  <a:lumMod val="60000"/>
                  <a:lumOff val="40000"/>
                </a:schemeClr>
              </a:solidFill>
              <a:prstDash val="solid"/>
              <a:round/>
              <a:headEnd type="none" w="med" len="med"/>
              <a:tailEnd type="arrow"/>
            </a:ln>
            <a:effectLst/>
          </p:spPr>
        </p:cxnSp>
      </p:grpSp>
      <p:sp>
        <p:nvSpPr>
          <p:cNvPr id="50189" name="Rectangle 21"/>
          <p:cNvSpPr>
            <a:spLocks noChangeArrowheads="1"/>
          </p:cNvSpPr>
          <p:nvPr/>
        </p:nvSpPr>
        <p:spPr bwMode="auto">
          <a:xfrm>
            <a:off x="4556125" y="553085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u</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323850"/>
            <a:ext cx="8477250" cy="555625"/>
          </a:xfrm>
          <a:effectLst>
            <a:outerShdw blurRad="63500" dist="53882" dir="2700000" algn="ctr" rotWithShape="0">
              <a:srgbClr val="969696"/>
            </a:outerShdw>
          </a:effectLst>
        </p:spPr>
        <p:txBody>
          <a:bodyPr/>
          <a:lstStyle/>
          <a:p>
            <a:pPr eaLnBrk="1" hangingPunct="1">
              <a:defRPr/>
            </a:pPr>
            <a:r>
              <a:rPr lang="en-US">
                <a:latin typeface="Helvetica" charset="0"/>
              </a:rPr>
              <a:t>Two</a:t>
            </a:r>
            <a:r>
              <a:rPr lang="ja-JP" altLang="en-US">
                <a:latin typeface="Helvetica" charset="0"/>
              </a:rPr>
              <a:t>’</a:t>
            </a:r>
            <a:r>
              <a:rPr lang="en-US">
                <a:latin typeface="Helvetica" charset="0"/>
              </a:rPr>
              <a:t>s Complement Addition</a:t>
            </a:r>
          </a:p>
        </p:txBody>
      </p:sp>
      <p:sp>
        <p:nvSpPr>
          <p:cNvPr id="86019" name="Rectangle 3"/>
          <p:cNvSpPr>
            <a:spLocks noGrp="1" noChangeArrowheads="1"/>
          </p:cNvSpPr>
          <p:nvPr>
            <p:ph idx="1"/>
          </p:nvPr>
        </p:nvSpPr>
        <p:spPr>
          <a:xfrm>
            <a:off x="290513" y="1220788"/>
            <a:ext cx="4205287" cy="5224462"/>
          </a:xfrm>
        </p:spPr>
        <p:txBody>
          <a:bodyPr lIns="90487" tIns="44450" rIns="90487" bIns="44450"/>
          <a:lstStyle/>
          <a:p>
            <a:pPr eaLnBrk="1" hangingPunct="1">
              <a:buFont typeface="Arial"/>
              <a:buChar char="•"/>
              <a:defRPr/>
            </a:pPr>
            <a:r>
              <a:rPr lang="en-US" dirty="0" smtClean="0">
                <a:ea typeface="ＭＳ Ｐゴシック" pitchFamily="-1" charset="-128"/>
                <a:cs typeface="ＭＳ Ｐゴシック" pitchFamily="-1" charset="-128"/>
              </a:rPr>
              <a:t>Similar to unsigned addition with the carry rules</a:t>
            </a:r>
          </a:p>
          <a:p>
            <a:pPr lvl="1" eaLnBrk="1" hangingPunct="1">
              <a:buFont typeface="Arial"/>
              <a:buChar char="•"/>
              <a:defRPr/>
            </a:pPr>
            <a:r>
              <a:rPr lang="en-US" dirty="0" smtClean="0">
                <a:ea typeface="ＭＳ Ｐゴシック" pitchFamily="-1" charset="-128"/>
                <a:cs typeface="ＭＳ Ｐゴシック" pitchFamily="-1" charset="-128"/>
              </a:rPr>
              <a:t>1 added to 1 causes a carry of a 1 to the next column</a:t>
            </a:r>
          </a:p>
          <a:p>
            <a:pPr eaLnBrk="1" hangingPunct="1">
              <a:buFont typeface="Arial"/>
              <a:buChar char="•"/>
              <a:defRPr/>
            </a:pPr>
            <a:r>
              <a:rPr lang="en-US" dirty="0" smtClean="0">
                <a:ea typeface="ＭＳ Ｐゴシック" pitchFamily="-1" charset="-128"/>
                <a:cs typeface="ＭＳ Ｐゴシック" pitchFamily="-1" charset="-128"/>
              </a:rPr>
              <a:t>Note, here the final carry does not necessarily indicate overflow</a:t>
            </a:r>
          </a:p>
          <a:p>
            <a:pPr lvl="1" eaLnBrk="1" hangingPunct="1">
              <a:buFont typeface="Arial"/>
              <a:buChar char="•"/>
              <a:defRPr/>
            </a:pPr>
            <a:r>
              <a:rPr lang="en-US" dirty="0" smtClean="0">
                <a:ea typeface="ＭＳ Ｐゴシック" pitchFamily="-1" charset="-128"/>
                <a:cs typeface="ＭＳ Ｐゴシック" pitchFamily="-1" charset="-128"/>
              </a:rPr>
              <a:t>In all examples, just the 4-bit result is correct, regardless of the carry</a:t>
            </a:r>
          </a:p>
          <a:p>
            <a:pPr eaLnBrk="1" hangingPunct="1">
              <a:buFont typeface="Arial"/>
              <a:buChar char="•"/>
              <a:defRPr/>
            </a:pPr>
            <a:r>
              <a:rPr lang="en-US" dirty="0" smtClean="0">
                <a:ea typeface="ＭＳ Ｐゴシック" pitchFamily="-1" charset="-128"/>
                <a:cs typeface="ＭＳ Ｐゴシック" pitchFamily="-1" charset="-128"/>
              </a:rPr>
              <a:t>In Two’s complement, subtraction is same operation as addition!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990600"/>
            <a:ext cx="434340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819400"/>
            <a:ext cx="43434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4724400"/>
            <a:ext cx="4357688"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6019">
                                            <p:txEl>
                                              <p:pRg st="0" end="0"/>
                                            </p:txEl>
                                          </p:spTgt>
                                        </p:tgtEl>
                                        <p:attrNameLst>
                                          <p:attrName>style.visibility</p:attrName>
                                        </p:attrNameLst>
                                      </p:cBhvr>
                                      <p:to>
                                        <p:strVal val="visible"/>
                                      </p:to>
                                    </p:set>
                                    <p:animEffect transition="in" filter="dissolve">
                                      <p:cBhvr>
                                        <p:cTn id="22" dur="500"/>
                                        <p:tgtEl>
                                          <p:spTgt spid="86019">
                                            <p:txEl>
                                              <p:pRg st="0" end="0"/>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6019">
                                            <p:txEl>
                                              <p:pRg st="1" end="1"/>
                                            </p:txEl>
                                          </p:spTgt>
                                        </p:tgtEl>
                                        <p:attrNameLst>
                                          <p:attrName>style.visibility</p:attrName>
                                        </p:attrNameLst>
                                      </p:cBhvr>
                                      <p:to>
                                        <p:strVal val="visible"/>
                                      </p:to>
                                    </p:set>
                                    <p:animEffect transition="in" filter="dissolve">
                                      <p:cBhvr>
                                        <p:cTn id="25" dur="500"/>
                                        <p:tgtEl>
                                          <p:spTgt spid="86019">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6019">
                                            <p:txEl>
                                              <p:pRg st="2" end="2"/>
                                            </p:txEl>
                                          </p:spTgt>
                                        </p:tgtEl>
                                        <p:attrNameLst>
                                          <p:attrName>style.visibility</p:attrName>
                                        </p:attrNameLst>
                                      </p:cBhvr>
                                      <p:to>
                                        <p:strVal val="visible"/>
                                      </p:to>
                                    </p:set>
                                    <p:animEffect transition="in" filter="dissolve">
                                      <p:cBhvr>
                                        <p:cTn id="30" dur="500"/>
                                        <p:tgtEl>
                                          <p:spTgt spid="86019">
                                            <p:txEl>
                                              <p:pRg st="2" end="2"/>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6019">
                                            <p:txEl>
                                              <p:pRg st="3" end="3"/>
                                            </p:txEl>
                                          </p:spTgt>
                                        </p:tgtEl>
                                        <p:attrNameLst>
                                          <p:attrName>style.visibility</p:attrName>
                                        </p:attrNameLst>
                                      </p:cBhvr>
                                      <p:to>
                                        <p:strVal val="visible"/>
                                      </p:to>
                                    </p:set>
                                    <p:animEffect transition="in" filter="dissolve">
                                      <p:cBhvr>
                                        <p:cTn id="33" dur="500"/>
                                        <p:tgtEl>
                                          <p:spTgt spid="86019">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6019">
                                            <p:txEl>
                                              <p:pRg st="4" end="4"/>
                                            </p:txEl>
                                          </p:spTgt>
                                        </p:tgtEl>
                                        <p:attrNameLst>
                                          <p:attrName>style.visibility</p:attrName>
                                        </p:attrNameLst>
                                      </p:cBhvr>
                                      <p:to>
                                        <p:strVal val="visible"/>
                                      </p:to>
                                    </p:set>
                                    <p:animEffect transition="in" filter="dissolve">
                                      <p:cBhvr>
                                        <p:cTn id="38" dur="500"/>
                                        <p:tgtEl>
                                          <p:spTgt spid="86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323850"/>
            <a:ext cx="8477250" cy="555625"/>
          </a:xfrm>
          <a:effectLst>
            <a:outerShdw blurRad="63500" dist="53882" dir="2700000" algn="ctr" rotWithShape="0">
              <a:srgbClr val="969696"/>
            </a:outerShdw>
          </a:effectLst>
        </p:spPr>
        <p:txBody>
          <a:bodyPr/>
          <a:lstStyle/>
          <a:p>
            <a:pPr eaLnBrk="1" hangingPunct="1">
              <a:defRPr/>
            </a:pPr>
            <a:r>
              <a:rPr lang="en-US">
                <a:latin typeface="Helvetica" charset="0"/>
              </a:rPr>
              <a:t>Two</a:t>
            </a:r>
            <a:r>
              <a:rPr lang="ja-JP" altLang="en-US">
                <a:latin typeface="Helvetica" charset="0"/>
              </a:rPr>
              <a:t>’</a:t>
            </a:r>
            <a:r>
              <a:rPr lang="en-US">
                <a:latin typeface="Helvetica" charset="0"/>
              </a:rPr>
              <a:t>s Complement Overflow</a:t>
            </a:r>
          </a:p>
        </p:txBody>
      </p:sp>
      <p:sp>
        <p:nvSpPr>
          <p:cNvPr id="86019" name="Rectangle 3"/>
          <p:cNvSpPr>
            <a:spLocks noGrp="1" noChangeArrowheads="1"/>
          </p:cNvSpPr>
          <p:nvPr>
            <p:ph idx="1"/>
          </p:nvPr>
        </p:nvSpPr>
        <p:spPr>
          <a:xfrm>
            <a:off x="290513" y="1066800"/>
            <a:ext cx="4205287" cy="1676400"/>
          </a:xfrm>
        </p:spPr>
        <p:txBody>
          <a:bodyPr lIns="90487" tIns="44450" rIns="90487" bIns="44450"/>
          <a:lstStyle/>
          <a:p>
            <a:pPr eaLnBrk="1" hangingPunct="1">
              <a:buFont typeface="Arial"/>
              <a:buChar char="•"/>
              <a:defRPr/>
            </a:pPr>
            <a:r>
              <a:rPr lang="en-US" dirty="0" smtClean="0">
                <a:ea typeface="ＭＳ Ｐゴシック" pitchFamily="-1" charset="-128"/>
                <a:cs typeface="ＭＳ Ｐゴシック" pitchFamily="-1" charset="-128"/>
              </a:rPr>
              <a:t>Example: 6 + 3</a:t>
            </a:r>
          </a:p>
          <a:p>
            <a:pPr lvl="1" eaLnBrk="1" hangingPunct="1">
              <a:buFont typeface="Arial"/>
              <a:buChar char="•"/>
              <a:defRPr/>
            </a:pPr>
            <a:r>
              <a:rPr lang="en-US" dirty="0" smtClean="0">
                <a:ea typeface="ＭＳ Ｐゴシック" pitchFamily="-1" charset="-128"/>
                <a:cs typeface="ＭＳ Ｐゴシック" pitchFamily="-1" charset="-128"/>
              </a:rPr>
              <a:t>Overflows the maximum positive value for 4-bit two’s complement (+7)</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66800"/>
            <a:ext cx="43434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971800"/>
            <a:ext cx="4365625"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bwMode="auto">
          <a:xfrm>
            <a:off x="304800" y="2590800"/>
            <a:ext cx="4419600" cy="3852863"/>
          </a:xfrm>
          <a:prstGeom prst="rect">
            <a:avLst/>
          </a:prstGeom>
          <a:noFill/>
          <a:ln w="9525">
            <a:noFill/>
            <a:miter lim="800000"/>
            <a:headEnd/>
            <a:tailEnd/>
          </a:ln>
          <a:effectLst/>
        </p:spPr>
        <p:txBody>
          <a:bodyPr lIns="90487" tIns="44450" rIns="90487" bIns="44450"/>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eaLnBrk="1" hangingPunct="1">
              <a:buClr>
                <a:srgbClr val="660033"/>
              </a:buClr>
              <a:buFont typeface="Arial"/>
              <a:buChar char="•"/>
              <a:defRPr/>
            </a:pPr>
            <a:r>
              <a:rPr lang="en-US" dirty="0" smtClean="0">
                <a:solidFill>
                  <a:srgbClr val="003300"/>
                </a:solidFill>
                <a:latin typeface="Helvetica"/>
                <a:ea typeface="ＭＳ Ｐゴシック" pitchFamily="-1" charset="-128"/>
                <a:cs typeface="ＭＳ Ｐゴシック" pitchFamily="-1" charset="-128"/>
              </a:rPr>
              <a:t>Example: -7 – 3</a:t>
            </a:r>
          </a:p>
          <a:p>
            <a:pPr lvl="1" eaLnBrk="1" hangingPunct="1">
              <a:lnSpc>
                <a:spcPct val="90000"/>
              </a:lnSpc>
              <a:buClr>
                <a:srgbClr val="660033"/>
              </a:buClr>
              <a:buFont typeface="Arial"/>
              <a:buChar char="•"/>
              <a:defRPr/>
            </a:pPr>
            <a:r>
              <a:rPr lang="en-US" dirty="0" smtClean="0">
                <a:solidFill>
                  <a:srgbClr val="000066"/>
                </a:solidFill>
                <a:latin typeface="Helvetica"/>
                <a:ea typeface="ＭＳ Ｐゴシック" pitchFamily="-1" charset="-128"/>
                <a:cs typeface="ＭＳ Ｐゴシック" pitchFamily="-1" charset="-128"/>
              </a:rPr>
              <a:t>Overflows the maximum negative value for 4-bit two’s complement (-8)</a:t>
            </a:r>
          </a:p>
          <a:p>
            <a:pPr eaLnBrk="1" hangingPunct="1">
              <a:buClr>
                <a:srgbClr val="660033"/>
              </a:buClr>
              <a:buFont typeface="Arial"/>
              <a:buChar char="•"/>
              <a:defRPr/>
            </a:pPr>
            <a:r>
              <a:rPr lang="en-US" dirty="0" smtClean="0">
                <a:solidFill>
                  <a:srgbClr val="003300"/>
                </a:solidFill>
                <a:latin typeface="Helvetica"/>
                <a:ea typeface="ＭＳ Ｐゴシック" pitchFamily="-1" charset="-128"/>
                <a:cs typeface="ＭＳ Ｐゴシック" pitchFamily="-1" charset="-128"/>
              </a:rPr>
              <a:t>How to detect overflow?</a:t>
            </a:r>
          </a:p>
          <a:p>
            <a:pPr lvl="1" eaLnBrk="1" hangingPunct="1">
              <a:lnSpc>
                <a:spcPct val="90000"/>
              </a:lnSpc>
              <a:buClr>
                <a:srgbClr val="660033"/>
              </a:buClr>
              <a:buFont typeface="Arial"/>
              <a:buChar char="•"/>
              <a:defRPr/>
            </a:pPr>
            <a:r>
              <a:rPr lang="en-US" dirty="0" smtClean="0">
                <a:solidFill>
                  <a:srgbClr val="FF0000"/>
                </a:solidFill>
                <a:latin typeface="Helvetica"/>
                <a:ea typeface="ＭＳ Ｐゴシック" pitchFamily="-1" charset="-128"/>
                <a:cs typeface="ＭＳ Ｐゴシック" pitchFamily="-1" charset="-128"/>
              </a:rPr>
              <a:t>If the sign of the operands are the same and the sum is the </a:t>
            </a:r>
            <a:r>
              <a:rPr lang="en-US" i="1" dirty="0" smtClean="0">
                <a:solidFill>
                  <a:srgbClr val="FF0000"/>
                </a:solidFill>
                <a:latin typeface="Helvetica"/>
                <a:ea typeface="ＭＳ Ｐゴシック" pitchFamily="-1" charset="-128"/>
                <a:cs typeface="ＭＳ Ｐゴシック" pitchFamily="-1" charset="-128"/>
              </a:rPr>
              <a:t>opposite</a:t>
            </a:r>
            <a:r>
              <a:rPr lang="en-US" dirty="0" smtClean="0">
                <a:solidFill>
                  <a:srgbClr val="FF0000"/>
                </a:solidFill>
                <a:latin typeface="Helvetica"/>
                <a:ea typeface="ＭＳ Ｐゴシック" pitchFamily="-1" charset="-128"/>
                <a:cs typeface="ＭＳ Ｐゴシック" pitchFamily="-1" charset="-128"/>
              </a:rPr>
              <a:t> sign, then there is overflow in two’s complement signed addition</a:t>
            </a:r>
          </a:p>
          <a:p>
            <a:pPr lvl="1" eaLnBrk="1" hangingPunct="1">
              <a:lnSpc>
                <a:spcPct val="90000"/>
              </a:lnSpc>
              <a:buClr>
                <a:srgbClr val="660033"/>
              </a:buClr>
              <a:buFont typeface="Arial"/>
              <a:buChar char="•"/>
              <a:defRPr/>
            </a:pPr>
            <a:r>
              <a:rPr lang="en-US" dirty="0" smtClean="0">
                <a:solidFill>
                  <a:srgbClr val="000066"/>
                </a:solidFill>
                <a:latin typeface="Helvetica"/>
                <a:ea typeface="ＭＳ Ｐゴシック" pitchFamily="-1" charset="-128"/>
                <a:cs typeface="ＭＳ Ｐゴシック" pitchFamily="-1" charset="-128"/>
              </a:rPr>
              <a:t>In both examples, both operands are + or -, but the sum is the opposite sign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019">
                                            <p:txEl>
                                              <p:pRg st="0" end="0"/>
                                            </p:txEl>
                                          </p:spTgt>
                                        </p:tgtEl>
                                        <p:attrNameLst>
                                          <p:attrName>style.visibility</p:attrName>
                                        </p:attrNameLst>
                                      </p:cBhvr>
                                      <p:to>
                                        <p:strVal val="visible"/>
                                      </p:to>
                                    </p:set>
                                    <p:animEffect transition="in" filter="dissolve">
                                      <p:cBhvr>
                                        <p:cTn id="12" dur="500"/>
                                        <p:tgtEl>
                                          <p:spTgt spid="86019">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6019">
                                            <p:txEl>
                                              <p:pRg st="1" end="1"/>
                                            </p:txEl>
                                          </p:spTgt>
                                        </p:tgtEl>
                                        <p:attrNameLst>
                                          <p:attrName>style.visibility</p:attrName>
                                        </p:attrNameLst>
                                      </p:cBhvr>
                                      <p:to>
                                        <p:strVal val="visible"/>
                                      </p:to>
                                    </p:set>
                                    <p:animEffect transition="in" filter="dissolve">
                                      <p:cBhvr>
                                        <p:cTn id="15" dur="500"/>
                                        <p:tgtEl>
                                          <p:spTgt spid="8601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dissolve">
                                      <p:cBhvr>
                                        <p:cTn id="25" dur="500"/>
                                        <p:tgtEl>
                                          <p:spTgt spid="10">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dissolve">
                                      <p:cBhvr>
                                        <p:cTn id="28" dur="500"/>
                                        <p:tgtEl>
                                          <p:spTgt spid="10">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dissolve">
                                      <p:cBhvr>
                                        <p:cTn id="33" dur="500"/>
                                        <p:tgtEl>
                                          <p:spTgt spid="10">
                                            <p:txEl>
                                              <p:pRg st="2" end="2"/>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0">
                                            <p:txEl>
                                              <p:pRg st="3" end="3"/>
                                            </p:txEl>
                                          </p:spTgt>
                                        </p:tgtEl>
                                        <p:attrNameLst>
                                          <p:attrName>style.visibility</p:attrName>
                                        </p:attrNameLst>
                                      </p:cBhvr>
                                      <p:to>
                                        <p:strVal val="visible"/>
                                      </p:to>
                                    </p:set>
                                    <p:animEffect transition="in" filter="dissolve">
                                      <p:cBhvr>
                                        <p:cTn id="36" dur="500"/>
                                        <p:tgtEl>
                                          <p:spTgt spid="10">
                                            <p:txEl>
                                              <p:pRg st="3" end="3"/>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animEffect transition="in" filter="dissolve">
                                      <p:cBhvr>
                                        <p:cTn id="39"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P spid="1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09600" y="323850"/>
            <a:ext cx="7473950" cy="555625"/>
          </a:xfrm>
          <a:effectLst>
            <a:outerShdw blurRad="63500" dist="53882" dir="2700000" algn="ctr" rotWithShape="0">
              <a:srgbClr val="969696"/>
            </a:outerShdw>
          </a:effectLst>
        </p:spPr>
        <p:txBody>
          <a:bodyPr/>
          <a:lstStyle/>
          <a:p>
            <a:pPr eaLnBrk="1" hangingPunct="1">
              <a:defRPr/>
            </a:pPr>
            <a:r>
              <a:rPr lang="en-US" dirty="0">
                <a:ea typeface="+mj-ea"/>
                <a:cs typeface="+mj-cs"/>
              </a:rPr>
              <a:t>Two’s Complement </a:t>
            </a:r>
            <a:r>
              <a:rPr lang="en-US" dirty="0" smtClean="0">
                <a:ea typeface="+mj-ea"/>
                <a:cs typeface="+mj-cs"/>
              </a:rPr>
              <a:t>Modular Addition</a:t>
            </a:r>
            <a:endParaRPr lang="en-US" dirty="0">
              <a:ea typeface="+mj-ea"/>
              <a:cs typeface="+mj-cs"/>
            </a:endParaRPr>
          </a:p>
        </p:txBody>
      </p:sp>
      <p:sp>
        <p:nvSpPr>
          <p:cNvPr id="72707" name="Rectangle 3"/>
          <p:cNvSpPr>
            <a:spLocks noGrp="1" noChangeArrowheads="1"/>
          </p:cNvSpPr>
          <p:nvPr>
            <p:ph idx="1"/>
          </p:nvPr>
        </p:nvSpPr>
        <p:spPr>
          <a:xfrm>
            <a:off x="454025" y="3533775"/>
            <a:ext cx="7916863" cy="2239963"/>
          </a:xfrm>
        </p:spPr>
        <p:txBody>
          <a:bodyPr lIns="90487" tIns="44450" rIns="90487" bIns="44450"/>
          <a:lstStyle/>
          <a:p>
            <a:pPr eaLnBrk="1" hangingPunct="1">
              <a:tabLst>
                <a:tab pos="1371600" algn="l"/>
                <a:tab pos="1892300" algn="l"/>
                <a:tab pos="2349500" algn="l"/>
              </a:tabLst>
              <a:defRPr/>
            </a:pPr>
            <a:r>
              <a:rPr lang="en-US" dirty="0" err="1">
                <a:latin typeface="Helvetica" charset="0"/>
              </a:rPr>
              <a:t>TAdd</a:t>
            </a:r>
            <a:r>
              <a:rPr lang="en-US" dirty="0">
                <a:latin typeface="Helvetica" charset="0"/>
              </a:rPr>
              <a:t> and </a:t>
            </a:r>
            <a:r>
              <a:rPr lang="en-US" dirty="0" err="1">
                <a:latin typeface="Helvetica" charset="0"/>
              </a:rPr>
              <a:t>UAdd</a:t>
            </a:r>
            <a:r>
              <a:rPr lang="en-US" dirty="0">
                <a:latin typeface="Helvetica" charset="0"/>
              </a:rPr>
              <a:t> have Identical Bit-Level Behavior</a:t>
            </a:r>
          </a:p>
          <a:p>
            <a:pPr lvl="1" eaLnBrk="1" hangingPunct="1">
              <a:tabLst>
                <a:tab pos="1371600" algn="l"/>
                <a:tab pos="1892300" algn="l"/>
                <a:tab pos="2349500" algn="l"/>
              </a:tabLst>
              <a:defRPr/>
            </a:pPr>
            <a:r>
              <a:rPr lang="en-US" dirty="0">
                <a:latin typeface="Helvetica" charset="0"/>
                <a:ea typeface="ＭＳ Ｐゴシック" charset="0"/>
              </a:rPr>
              <a:t>Signed vs. unsigned addition in C:</a:t>
            </a:r>
          </a:p>
          <a:p>
            <a:pPr lvl="1" eaLnBrk="1" hangingPunct="1">
              <a:buFont typeface="Wingdings" charset="0"/>
              <a:buNone/>
              <a:tabLst>
                <a:tab pos="1371600" algn="l"/>
                <a:tab pos="1892300" algn="l"/>
                <a:tab pos="2349500" algn="l"/>
              </a:tabLst>
              <a:defRPr/>
            </a:pPr>
            <a:r>
              <a:rPr lang="en-US" dirty="0">
                <a:latin typeface="Courier New" charset="0"/>
                <a:ea typeface="ＭＳ Ｐゴシック" charset="0"/>
              </a:rPr>
              <a:t>	</a:t>
            </a:r>
            <a:r>
              <a:rPr lang="en-US" dirty="0" err="1">
                <a:latin typeface="Courier New" charset="0"/>
                <a:ea typeface="ＭＳ Ｐゴシック" charset="0"/>
              </a:rPr>
              <a:t>int</a:t>
            </a:r>
            <a:r>
              <a:rPr lang="en-US" dirty="0">
                <a:latin typeface="Courier New" charset="0"/>
                <a:ea typeface="ＭＳ Ｐゴシック" charset="0"/>
              </a:rPr>
              <a:t> s, t, u, v;</a:t>
            </a:r>
          </a:p>
          <a:p>
            <a:pPr lvl="1" eaLnBrk="1" hangingPunct="1">
              <a:buFont typeface="Wingdings" charset="0"/>
              <a:buNone/>
              <a:tabLst>
                <a:tab pos="1371600" algn="l"/>
                <a:tab pos="1892300" algn="l"/>
                <a:tab pos="2349500" algn="l"/>
              </a:tabLst>
              <a:defRPr/>
            </a:pPr>
            <a:r>
              <a:rPr lang="en-US" dirty="0">
                <a:latin typeface="Courier New" charset="0"/>
                <a:ea typeface="ＭＳ Ｐゴシック" charset="0"/>
              </a:rPr>
              <a:t>	s = (</a:t>
            </a:r>
            <a:r>
              <a:rPr lang="en-US" dirty="0" err="1">
                <a:latin typeface="Courier New" charset="0"/>
                <a:ea typeface="ＭＳ Ｐゴシック" charset="0"/>
              </a:rPr>
              <a:t>int</a:t>
            </a:r>
            <a:r>
              <a:rPr lang="en-US" dirty="0">
                <a:latin typeface="Courier New" charset="0"/>
                <a:ea typeface="ＭＳ Ｐゴシック" charset="0"/>
              </a:rPr>
              <a:t>) ((unsigned) u </a:t>
            </a:r>
            <a:r>
              <a:rPr lang="en-US" dirty="0">
                <a:solidFill>
                  <a:srgbClr val="FF0000"/>
                </a:solidFill>
                <a:latin typeface="Courier New" charset="0"/>
                <a:ea typeface="ＭＳ Ｐゴシック" charset="0"/>
              </a:rPr>
              <a:t>+</a:t>
            </a:r>
            <a:r>
              <a:rPr lang="en-US" dirty="0">
                <a:latin typeface="Courier New" charset="0"/>
                <a:ea typeface="ＭＳ Ｐゴシック" charset="0"/>
              </a:rPr>
              <a:t> (unsigned) v);</a:t>
            </a:r>
          </a:p>
          <a:p>
            <a:pPr lvl="1" eaLnBrk="1" hangingPunct="1">
              <a:buFont typeface="Wingdings" charset="0"/>
              <a:buNone/>
              <a:tabLst>
                <a:tab pos="1371600" algn="l"/>
                <a:tab pos="1892300" algn="l"/>
                <a:tab pos="2349500" algn="l"/>
              </a:tabLst>
              <a:defRPr/>
            </a:pPr>
            <a:r>
              <a:rPr lang="en-US" dirty="0">
                <a:latin typeface="Courier New" charset="0"/>
                <a:ea typeface="ＭＳ Ｐゴシック" charset="0"/>
              </a:rPr>
              <a:t>  t = u + v</a:t>
            </a:r>
          </a:p>
          <a:p>
            <a:pPr lvl="1" eaLnBrk="1" hangingPunct="1">
              <a:tabLst>
                <a:tab pos="1371600" algn="l"/>
                <a:tab pos="1892300" algn="l"/>
                <a:tab pos="2349500" algn="l"/>
              </a:tabLst>
              <a:defRPr/>
            </a:pPr>
            <a:r>
              <a:rPr lang="en-US" dirty="0">
                <a:solidFill>
                  <a:srgbClr val="FF0000"/>
                </a:solidFill>
                <a:latin typeface="Helvetica" charset="0"/>
                <a:ea typeface="ＭＳ Ｐゴシック" charset="0"/>
              </a:rPr>
              <a:t>Will give</a:t>
            </a:r>
            <a:r>
              <a:rPr lang="en-US" dirty="0">
                <a:solidFill>
                  <a:srgbClr val="FF0000"/>
                </a:solidFill>
                <a:latin typeface="Courier New" charset="0"/>
                <a:ea typeface="ＭＳ Ｐゴシック" charset="0"/>
              </a:rPr>
              <a:t> s == t</a:t>
            </a:r>
            <a:endParaRPr lang="en-US" sz="1600" dirty="0">
              <a:solidFill>
                <a:srgbClr val="FF0000"/>
              </a:solidFill>
              <a:latin typeface="Helvetica" charset="0"/>
              <a:ea typeface="ＭＳ Ｐゴシック" charset="0"/>
            </a:endParaRPr>
          </a:p>
        </p:txBody>
      </p:sp>
      <p:grpSp>
        <p:nvGrpSpPr>
          <p:cNvPr id="56323" name="Group 4"/>
          <p:cNvGrpSpPr>
            <a:grpSpLocks/>
          </p:cNvGrpSpPr>
          <p:nvPr/>
        </p:nvGrpSpPr>
        <p:grpSpPr bwMode="auto">
          <a:xfrm>
            <a:off x="4724400" y="1295400"/>
            <a:ext cx="2743200" cy="228600"/>
            <a:chOff x="2976" y="816"/>
            <a:chExt cx="1728" cy="144"/>
          </a:xfrm>
        </p:grpSpPr>
        <p:sp>
          <p:nvSpPr>
            <p:cNvPr id="56366"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7"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8"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9"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70"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71"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72"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grpSp>
        <p:nvGrpSpPr>
          <p:cNvPr id="56324" name="Group 12"/>
          <p:cNvGrpSpPr>
            <a:grpSpLocks/>
          </p:cNvGrpSpPr>
          <p:nvPr/>
        </p:nvGrpSpPr>
        <p:grpSpPr bwMode="auto">
          <a:xfrm>
            <a:off x="4724400" y="1752600"/>
            <a:ext cx="2743200" cy="228600"/>
            <a:chOff x="2976" y="1104"/>
            <a:chExt cx="1728" cy="144"/>
          </a:xfrm>
        </p:grpSpPr>
        <p:sp>
          <p:nvSpPr>
            <p:cNvPr id="56359"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0"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1"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2"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3"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4"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5"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56325" name="Rectangle 20"/>
          <p:cNvSpPr>
            <a:spLocks noChangeArrowheads="1"/>
          </p:cNvSpPr>
          <p:nvPr/>
        </p:nvSpPr>
        <p:spPr bwMode="auto">
          <a:xfrm>
            <a:off x="4114800" y="12192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u</a:t>
            </a:r>
          </a:p>
        </p:txBody>
      </p:sp>
      <p:sp>
        <p:nvSpPr>
          <p:cNvPr id="56326" name="Rectangle 21"/>
          <p:cNvSpPr>
            <a:spLocks noChangeArrowheads="1"/>
          </p:cNvSpPr>
          <p:nvPr/>
        </p:nvSpPr>
        <p:spPr bwMode="auto">
          <a:xfrm>
            <a:off x="4114800" y="16764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v</a:t>
            </a:r>
          </a:p>
        </p:txBody>
      </p:sp>
      <p:sp>
        <p:nvSpPr>
          <p:cNvPr id="56327" name="Line 22"/>
          <p:cNvSpPr>
            <a:spLocks noChangeShapeType="1"/>
          </p:cNvSpPr>
          <p:nvPr/>
        </p:nvSpPr>
        <p:spPr bwMode="auto">
          <a:xfrm>
            <a:off x="3733800" y="2057400"/>
            <a:ext cx="388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8" name="Rectangle 23"/>
          <p:cNvSpPr>
            <a:spLocks noChangeArrowheads="1"/>
          </p:cNvSpPr>
          <p:nvPr/>
        </p:nvSpPr>
        <p:spPr bwMode="auto">
          <a:xfrm>
            <a:off x="3733800" y="16764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a:solidFill>
                  <a:srgbClr val="000066"/>
                </a:solidFill>
                <a:latin typeface="Courier New" charset="0"/>
              </a:rPr>
              <a:t>+</a:t>
            </a:r>
          </a:p>
        </p:txBody>
      </p:sp>
      <p:grpSp>
        <p:nvGrpSpPr>
          <p:cNvPr id="56329" name="Group 24"/>
          <p:cNvGrpSpPr>
            <a:grpSpLocks/>
          </p:cNvGrpSpPr>
          <p:nvPr/>
        </p:nvGrpSpPr>
        <p:grpSpPr bwMode="auto">
          <a:xfrm>
            <a:off x="4495800" y="2209800"/>
            <a:ext cx="2971800" cy="228600"/>
            <a:chOff x="2832" y="1392"/>
            <a:chExt cx="1872" cy="144"/>
          </a:xfrm>
        </p:grpSpPr>
        <p:grpSp>
          <p:nvGrpSpPr>
            <p:cNvPr id="56350" name="Group 25"/>
            <p:cNvGrpSpPr>
              <a:grpSpLocks/>
            </p:cNvGrpSpPr>
            <p:nvPr/>
          </p:nvGrpSpPr>
          <p:grpSpPr bwMode="auto">
            <a:xfrm>
              <a:off x="2976" y="1392"/>
              <a:ext cx="1728" cy="144"/>
              <a:chOff x="2976" y="1392"/>
              <a:chExt cx="1728" cy="144"/>
            </a:xfrm>
          </p:grpSpPr>
          <p:sp>
            <p:nvSpPr>
              <p:cNvPr id="56352" name="Rectangle 26"/>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3" name="Rectangle 27"/>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4" name="Rectangle 28"/>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5" name="Rectangle 29"/>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6" name="Rectangle 30"/>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7" name="Rectangle 31"/>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8" name="Rectangle 32"/>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56351" name="Rectangle 33"/>
            <p:cNvSpPr>
              <a:spLocks noChangeArrowheads="1"/>
            </p:cNvSpPr>
            <p:nvPr/>
          </p:nvSpPr>
          <p:spPr bwMode="auto">
            <a:xfrm>
              <a:off x="2832" y="1392"/>
              <a:ext cx="144" cy="144"/>
            </a:xfrm>
            <a:prstGeom prst="rect">
              <a:avLst/>
            </a:prstGeom>
            <a:solidFill>
              <a:schemeClr val="accent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grpSp>
      <p:sp>
        <p:nvSpPr>
          <p:cNvPr id="56330" name="Rectangle 34"/>
          <p:cNvSpPr>
            <a:spLocks noChangeArrowheads="1"/>
          </p:cNvSpPr>
          <p:nvPr/>
        </p:nvSpPr>
        <p:spPr bwMode="auto">
          <a:xfrm>
            <a:off x="3733800" y="2133600"/>
            <a:ext cx="642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i="1">
                <a:solidFill>
                  <a:srgbClr val="000066"/>
                </a:solidFill>
                <a:latin typeface="Times" charset="0"/>
              </a:rPr>
              <a:t>u </a:t>
            </a:r>
            <a:r>
              <a:rPr lang="en-US" sz="1800" b="0">
                <a:solidFill>
                  <a:srgbClr val="000066"/>
                </a:solidFill>
                <a:latin typeface="Times" charset="0"/>
              </a:rPr>
              <a:t>+ </a:t>
            </a:r>
            <a:r>
              <a:rPr lang="en-US" sz="1800" b="0" i="1">
                <a:solidFill>
                  <a:srgbClr val="000066"/>
                </a:solidFill>
                <a:latin typeface="Times" charset="0"/>
              </a:rPr>
              <a:t>v</a:t>
            </a:r>
          </a:p>
        </p:txBody>
      </p:sp>
      <p:grpSp>
        <p:nvGrpSpPr>
          <p:cNvPr id="56331" name="Group 35"/>
          <p:cNvGrpSpPr>
            <a:grpSpLocks/>
          </p:cNvGrpSpPr>
          <p:nvPr/>
        </p:nvGrpSpPr>
        <p:grpSpPr bwMode="auto">
          <a:xfrm>
            <a:off x="4724400" y="2667000"/>
            <a:ext cx="2743200" cy="228600"/>
            <a:chOff x="2976" y="1392"/>
            <a:chExt cx="1728" cy="144"/>
          </a:xfrm>
        </p:grpSpPr>
        <p:sp>
          <p:nvSpPr>
            <p:cNvPr id="56343" name="Rectangle 36"/>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4" name="Rectangle 37"/>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5" name="Rectangle 38"/>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6" name="Rectangle 39"/>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7" name="Rectangle 40"/>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8" name="Rectangle 41"/>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9" name="Rectangle 42"/>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56332" name="Line 43"/>
          <p:cNvSpPr>
            <a:spLocks noChangeShapeType="1"/>
          </p:cNvSpPr>
          <p:nvPr/>
        </p:nvSpPr>
        <p:spPr bwMode="auto">
          <a:xfrm>
            <a:off x="3733800" y="2514600"/>
            <a:ext cx="388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3" name="Text Box 44"/>
          <p:cNvSpPr txBox="1">
            <a:spLocks noChangeArrowheads="1"/>
          </p:cNvSpPr>
          <p:nvPr/>
        </p:nvSpPr>
        <p:spPr bwMode="auto">
          <a:xfrm>
            <a:off x="457200" y="2057400"/>
            <a:ext cx="215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True Sum: </a:t>
            </a:r>
            <a:r>
              <a:rPr lang="en-US" sz="1800" b="0" i="1">
                <a:solidFill>
                  <a:srgbClr val="000066"/>
                </a:solidFill>
              </a:rPr>
              <a:t>w</a:t>
            </a:r>
            <a:r>
              <a:rPr lang="en-US" sz="1800" b="0">
                <a:solidFill>
                  <a:srgbClr val="000066"/>
                </a:solidFill>
              </a:rPr>
              <a:t>+1 bits</a:t>
            </a:r>
          </a:p>
        </p:txBody>
      </p:sp>
      <p:sp>
        <p:nvSpPr>
          <p:cNvPr id="56334" name="Text Box 45"/>
          <p:cNvSpPr txBox="1">
            <a:spLocks noChangeArrowheads="1"/>
          </p:cNvSpPr>
          <p:nvPr/>
        </p:nvSpPr>
        <p:spPr bwMode="auto">
          <a:xfrm>
            <a:off x="457200" y="1371600"/>
            <a:ext cx="189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Operands: </a:t>
            </a:r>
            <a:r>
              <a:rPr lang="en-US" sz="1800" b="0" i="1">
                <a:solidFill>
                  <a:srgbClr val="000066"/>
                </a:solidFill>
              </a:rPr>
              <a:t>w</a:t>
            </a:r>
            <a:r>
              <a:rPr lang="en-US" sz="1800" b="0">
                <a:solidFill>
                  <a:srgbClr val="000066"/>
                </a:solidFill>
              </a:rPr>
              <a:t> bits</a:t>
            </a:r>
          </a:p>
        </p:txBody>
      </p:sp>
      <p:sp>
        <p:nvSpPr>
          <p:cNvPr id="56335" name="Text Box 46"/>
          <p:cNvSpPr txBox="1">
            <a:spLocks noChangeArrowheads="1"/>
          </p:cNvSpPr>
          <p:nvPr/>
        </p:nvSpPr>
        <p:spPr bwMode="auto">
          <a:xfrm>
            <a:off x="457200" y="2667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Discard Carry: </a:t>
            </a:r>
            <a:r>
              <a:rPr lang="en-US" sz="1800" b="0" i="1">
                <a:solidFill>
                  <a:srgbClr val="000066"/>
                </a:solidFill>
              </a:rPr>
              <a:t>w</a:t>
            </a:r>
            <a:r>
              <a:rPr lang="en-US" sz="1800" b="0">
                <a:solidFill>
                  <a:srgbClr val="000066"/>
                </a:solidFill>
              </a:rPr>
              <a:t> bits</a:t>
            </a:r>
          </a:p>
        </p:txBody>
      </p:sp>
      <p:sp>
        <p:nvSpPr>
          <p:cNvPr id="56336" name="Rectangle 47"/>
          <p:cNvSpPr>
            <a:spLocks noChangeArrowheads="1"/>
          </p:cNvSpPr>
          <p:nvPr/>
        </p:nvSpPr>
        <p:spPr bwMode="auto">
          <a:xfrm>
            <a:off x="3055938" y="2667000"/>
            <a:ext cx="1358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a:solidFill>
                  <a:srgbClr val="000066"/>
                </a:solidFill>
                <a:latin typeface="Times" charset="0"/>
              </a:rPr>
              <a:t>TAdd</a:t>
            </a:r>
            <a:r>
              <a:rPr lang="en-US" sz="1800" b="0" i="1" baseline="-25000">
                <a:solidFill>
                  <a:srgbClr val="000066"/>
                </a:solidFill>
                <a:latin typeface="Times" charset="0"/>
              </a:rPr>
              <a:t>w</a:t>
            </a:r>
            <a:r>
              <a:rPr lang="en-US" sz="1800" b="0">
                <a:solidFill>
                  <a:srgbClr val="000066"/>
                </a:solidFill>
                <a:latin typeface="Times" charset="0"/>
              </a:rPr>
              <a:t>(</a:t>
            </a:r>
            <a:r>
              <a:rPr lang="en-US" sz="1800" b="0" i="1">
                <a:solidFill>
                  <a:srgbClr val="000066"/>
                </a:solidFill>
                <a:latin typeface="Times" charset="0"/>
              </a:rPr>
              <a:t>u</a:t>
            </a:r>
            <a:r>
              <a:rPr lang="en-US" sz="1800" b="0">
                <a:solidFill>
                  <a:srgbClr val="000066"/>
                </a:solidFill>
                <a:latin typeface="Times" charset="0"/>
              </a:rPr>
              <a:t> , </a:t>
            </a:r>
            <a:r>
              <a:rPr lang="en-US" sz="1800" b="0" i="1">
                <a:solidFill>
                  <a:srgbClr val="000066"/>
                </a:solidFill>
                <a:latin typeface="Times" charset="0"/>
              </a:rPr>
              <a:t>v</a:t>
            </a:r>
            <a:r>
              <a:rPr lang="en-US" sz="1800" b="0">
                <a:solidFill>
                  <a:srgbClr val="000066"/>
                </a:solidFill>
                <a:latin typeface="Times" charset="0"/>
              </a:rPr>
              <a:t>)</a:t>
            </a:r>
          </a:p>
        </p:txBody>
      </p:sp>
      <p:grpSp>
        <p:nvGrpSpPr>
          <p:cNvPr id="7" name="Group 6"/>
          <p:cNvGrpSpPr>
            <a:grpSpLocks/>
          </p:cNvGrpSpPr>
          <p:nvPr/>
        </p:nvGrpSpPr>
        <p:grpSpPr bwMode="auto">
          <a:xfrm>
            <a:off x="5102225" y="5029200"/>
            <a:ext cx="2479675" cy="727075"/>
            <a:chOff x="5102031" y="5029200"/>
            <a:chExt cx="2479513" cy="727332"/>
          </a:xfrm>
        </p:grpSpPr>
        <p:cxnSp>
          <p:nvCxnSpPr>
            <p:cNvPr id="56341" name="Straight Connector 3"/>
            <p:cNvCxnSpPr>
              <a:cxnSpLocks noChangeShapeType="1"/>
            </p:cNvCxnSpPr>
            <p:nvPr/>
          </p:nvCxnSpPr>
          <p:spPr bwMode="auto">
            <a:xfrm>
              <a:off x="5105400" y="5029200"/>
              <a:ext cx="457200" cy="4572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56342" name="TextBox 4"/>
            <p:cNvSpPr txBox="1">
              <a:spLocks noChangeArrowheads="1"/>
            </p:cNvSpPr>
            <p:nvPr/>
          </p:nvSpPr>
          <p:spPr bwMode="auto">
            <a:xfrm>
              <a:off x="5102031" y="5410200"/>
              <a:ext cx="2479513" cy="3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Unsigned add UAdd</a:t>
              </a:r>
            </a:p>
          </p:txBody>
        </p:sp>
      </p:grpSp>
      <p:grpSp>
        <p:nvGrpSpPr>
          <p:cNvPr id="51" name="Group 50"/>
          <p:cNvGrpSpPr>
            <a:grpSpLocks/>
          </p:cNvGrpSpPr>
          <p:nvPr/>
        </p:nvGrpSpPr>
        <p:grpSpPr bwMode="auto">
          <a:xfrm>
            <a:off x="2362200" y="5410200"/>
            <a:ext cx="2403475" cy="1031875"/>
            <a:chOff x="5105400" y="5029200"/>
            <a:chExt cx="1499701" cy="579401"/>
          </a:xfrm>
        </p:grpSpPr>
        <p:cxnSp>
          <p:nvCxnSpPr>
            <p:cNvPr id="56339" name="Straight Connector 3"/>
            <p:cNvCxnSpPr>
              <a:cxnSpLocks noChangeShapeType="1"/>
            </p:cNvCxnSpPr>
            <p:nvPr/>
          </p:nvCxnSpPr>
          <p:spPr bwMode="auto">
            <a:xfrm>
              <a:off x="5105400" y="5029200"/>
              <a:ext cx="457200" cy="4572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56340" name="TextBox 4"/>
            <p:cNvSpPr txBox="1">
              <a:spLocks noChangeArrowheads="1"/>
            </p:cNvSpPr>
            <p:nvPr/>
          </p:nvSpPr>
          <p:spPr bwMode="auto">
            <a:xfrm>
              <a:off x="5316473" y="5414214"/>
              <a:ext cx="1288628" cy="19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Signed add TAdd</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dissolve">
                                      <p:cBhvr>
                                        <p:cTn id="7" dur="500"/>
                                        <p:tgtEl>
                                          <p:spTgt spid="7270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707">
                                            <p:txEl>
                                              <p:pRg st="1" end="1"/>
                                            </p:txEl>
                                          </p:spTgt>
                                        </p:tgtEl>
                                        <p:attrNameLst>
                                          <p:attrName>style.visibility</p:attrName>
                                        </p:attrNameLst>
                                      </p:cBhvr>
                                      <p:to>
                                        <p:strVal val="visible"/>
                                      </p:to>
                                    </p:set>
                                    <p:animEffect transition="in" filter="dissolve">
                                      <p:cBhvr>
                                        <p:cTn id="10" dur="500"/>
                                        <p:tgtEl>
                                          <p:spTgt spid="7270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2707">
                                            <p:txEl>
                                              <p:pRg st="2" end="2"/>
                                            </p:txEl>
                                          </p:spTgt>
                                        </p:tgtEl>
                                        <p:attrNameLst>
                                          <p:attrName>style.visibility</p:attrName>
                                        </p:attrNameLst>
                                      </p:cBhvr>
                                      <p:to>
                                        <p:strVal val="visible"/>
                                      </p:to>
                                    </p:set>
                                    <p:animEffect transition="in" filter="dissolve">
                                      <p:cBhvr>
                                        <p:cTn id="13" dur="500"/>
                                        <p:tgtEl>
                                          <p:spTgt spid="7270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2707">
                                            <p:txEl>
                                              <p:pRg st="3" end="3"/>
                                            </p:txEl>
                                          </p:spTgt>
                                        </p:tgtEl>
                                        <p:attrNameLst>
                                          <p:attrName>style.visibility</p:attrName>
                                        </p:attrNameLst>
                                      </p:cBhvr>
                                      <p:to>
                                        <p:strVal val="visible"/>
                                      </p:to>
                                    </p:set>
                                    <p:animEffect transition="in" filter="dissolve">
                                      <p:cBhvr>
                                        <p:cTn id="16" dur="500"/>
                                        <p:tgtEl>
                                          <p:spTgt spid="7270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2707">
                                            <p:txEl>
                                              <p:pRg st="4" end="4"/>
                                            </p:txEl>
                                          </p:spTgt>
                                        </p:tgtEl>
                                        <p:attrNameLst>
                                          <p:attrName>style.visibility</p:attrName>
                                        </p:attrNameLst>
                                      </p:cBhvr>
                                      <p:to>
                                        <p:strVal val="visible"/>
                                      </p:to>
                                    </p:set>
                                    <p:animEffect transition="in" filter="dissolve">
                                      <p:cBhvr>
                                        <p:cTn id="19" dur="500"/>
                                        <p:tgtEl>
                                          <p:spTgt spid="72707">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2707">
                                            <p:txEl>
                                              <p:pRg st="5" end="5"/>
                                            </p:txEl>
                                          </p:spTgt>
                                        </p:tgtEl>
                                        <p:attrNameLst>
                                          <p:attrName>style.visibility</p:attrName>
                                        </p:attrNameLst>
                                      </p:cBhvr>
                                      <p:to>
                                        <p:strVal val="visible"/>
                                      </p:to>
                                    </p:set>
                                    <p:animEffect transition="in" filter="dissolve">
                                      <p:cBhvr>
                                        <p:cTn id="22" dur="500"/>
                                        <p:tgtEl>
                                          <p:spTgt spid="7270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dissolve">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69" name="Object 2"/>
          <p:cNvGraphicFramePr>
            <a:graphicFrameLocks noChangeAspect="1"/>
          </p:cNvGraphicFramePr>
          <p:nvPr/>
        </p:nvGraphicFramePr>
        <p:xfrm>
          <a:off x="3886200" y="2057400"/>
          <a:ext cx="4560888" cy="3975100"/>
        </p:xfrm>
        <a:graphic>
          <a:graphicData uri="http://schemas.openxmlformats.org/presentationml/2006/ole">
            <mc:AlternateContent xmlns:mc="http://schemas.openxmlformats.org/markup-compatibility/2006">
              <mc:Choice xmlns:v="urn:schemas-microsoft-com:vml" Requires="v">
                <p:oleObj spid="_x0000_s58400" name="Chart" r:id="rId5" imgW="4356100" imgH="3556000" progId="Excel.Chart.8">
                  <p:embed/>
                </p:oleObj>
              </mc:Choice>
              <mc:Fallback>
                <p:oleObj name="Chart" r:id="rId5" imgW="4356100" imgH="3556000" progId="Excel.Chart.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057400"/>
                        <a:ext cx="4560888" cy="3975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55" name="Rectangle 3"/>
          <p:cNvSpPr>
            <a:spLocks noGrp="1" noChangeArrowheads="1"/>
          </p:cNvSpPr>
          <p:nvPr>
            <p:ph type="title"/>
          </p:nvPr>
        </p:nvSpPr>
        <p:spPr>
          <a:xfrm>
            <a:off x="381000" y="323850"/>
            <a:ext cx="7983538" cy="555625"/>
          </a:xfrm>
          <a:effectLst>
            <a:outerShdw blurRad="63500" dist="53882" dir="2700000" algn="ctr" rotWithShape="0">
              <a:srgbClr val="969696"/>
            </a:outerShdw>
          </a:effectLst>
        </p:spPr>
        <p:txBody>
          <a:bodyPr/>
          <a:lstStyle/>
          <a:p>
            <a:pPr eaLnBrk="1" hangingPunct="1">
              <a:defRPr/>
            </a:pPr>
            <a:r>
              <a:rPr lang="en-US" dirty="0">
                <a:ea typeface="+mj-ea"/>
                <a:cs typeface="+mj-cs"/>
              </a:rPr>
              <a:t>Visualizing </a:t>
            </a:r>
            <a:r>
              <a:rPr lang="en-US" dirty="0" smtClean="0">
                <a:ea typeface="+mj-ea"/>
                <a:cs typeface="+mj-cs"/>
              </a:rPr>
              <a:t>Two’s Complement Signed Addition</a:t>
            </a:r>
            <a:endParaRPr lang="en-US" dirty="0">
              <a:ea typeface="+mj-ea"/>
              <a:cs typeface="+mj-cs"/>
            </a:endParaRPr>
          </a:p>
        </p:txBody>
      </p:sp>
      <p:sp>
        <p:nvSpPr>
          <p:cNvPr id="74756" name="Rectangle 4"/>
          <p:cNvSpPr>
            <a:spLocks noGrp="1" noChangeArrowheads="1"/>
          </p:cNvSpPr>
          <p:nvPr>
            <p:ph idx="1"/>
          </p:nvPr>
        </p:nvSpPr>
        <p:spPr>
          <a:xfrm>
            <a:off x="228600" y="1752600"/>
            <a:ext cx="3354388" cy="4592638"/>
          </a:xfrm>
        </p:spPr>
        <p:txBody>
          <a:bodyPr lIns="90487" tIns="44450" rIns="90487" bIns="44450"/>
          <a:lstStyle/>
          <a:p>
            <a:pPr eaLnBrk="1" hangingPunct="1">
              <a:buFont typeface="Wingdings" pitchFamily="-112" charset="2"/>
              <a:buNone/>
              <a:defRPr/>
            </a:pPr>
            <a:r>
              <a:rPr lang="en-US">
                <a:ea typeface="+mn-ea"/>
                <a:cs typeface="+mn-cs"/>
              </a:rPr>
              <a:t>Values</a:t>
            </a:r>
          </a:p>
          <a:p>
            <a:pPr lvl="1" eaLnBrk="1" hangingPunct="1">
              <a:buFont typeface="Wingdings" pitchFamily="-112" charset="2"/>
              <a:buChar char="n"/>
              <a:defRPr/>
            </a:pPr>
            <a:r>
              <a:rPr lang="en-US"/>
              <a:t>4-bit two’s comp.</a:t>
            </a:r>
          </a:p>
          <a:p>
            <a:pPr lvl="1" eaLnBrk="1" hangingPunct="1">
              <a:buFont typeface="Wingdings" pitchFamily="-112" charset="2"/>
              <a:buChar char="n"/>
              <a:defRPr/>
            </a:pPr>
            <a:r>
              <a:rPr lang="en-US"/>
              <a:t>Range from -8 to +7</a:t>
            </a:r>
          </a:p>
          <a:p>
            <a:pPr eaLnBrk="1" hangingPunct="1">
              <a:buFont typeface="Wingdings" pitchFamily="-112" charset="2"/>
              <a:buNone/>
              <a:defRPr/>
            </a:pPr>
            <a:r>
              <a:rPr lang="en-US">
                <a:ea typeface="+mn-ea"/>
                <a:cs typeface="+mn-cs"/>
              </a:rPr>
              <a:t>Wraps Around</a:t>
            </a:r>
          </a:p>
          <a:p>
            <a:pPr lvl="1" eaLnBrk="1" hangingPunct="1">
              <a:buFont typeface="Wingdings" pitchFamily="-112" charset="2"/>
              <a:buChar char="n"/>
              <a:defRPr/>
            </a:pPr>
            <a:r>
              <a:rPr lang="en-US"/>
              <a:t>If sum </a:t>
            </a:r>
            <a:r>
              <a:rPr lang="en-US">
                <a:sym typeface="Symbol" pitchFamily="-112" charset="2"/>
              </a:rPr>
              <a:t> </a:t>
            </a:r>
            <a:r>
              <a:rPr lang="en-US"/>
              <a:t>2</a:t>
            </a:r>
            <a:r>
              <a:rPr lang="en-US" i="1" baseline="30000"/>
              <a:t>w</a:t>
            </a:r>
            <a:r>
              <a:rPr lang="en-US" baseline="30000"/>
              <a:t>–1</a:t>
            </a:r>
            <a:endParaRPr lang="en-US"/>
          </a:p>
          <a:p>
            <a:pPr lvl="2" eaLnBrk="1" hangingPunct="1">
              <a:buFont typeface="Wingdings" pitchFamily="-112" charset="2"/>
              <a:buChar char="l"/>
              <a:defRPr/>
            </a:pPr>
            <a:r>
              <a:rPr lang="en-US"/>
              <a:t>Becomes negative</a:t>
            </a:r>
          </a:p>
          <a:p>
            <a:pPr lvl="2" eaLnBrk="1" hangingPunct="1">
              <a:buFont typeface="Wingdings" pitchFamily="-112" charset="2"/>
              <a:buChar char="l"/>
              <a:defRPr/>
            </a:pPr>
            <a:r>
              <a:rPr lang="en-US"/>
              <a:t>At most once</a:t>
            </a:r>
          </a:p>
          <a:p>
            <a:pPr lvl="1" eaLnBrk="1" hangingPunct="1">
              <a:buFont typeface="Wingdings" pitchFamily="-112" charset="2"/>
              <a:buChar char="n"/>
              <a:defRPr/>
            </a:pPr>
            <a:r>
              <a:rPr lang="en-US"/>
              <a:t>If sum &lt; –2</a:t>
            </a:r>
            <a:r>
              <a:rPr lang="en-US" i="1" baseline="30000"/>
              <a:t>w</a:t>
            </a:r>
            <a:r>
              <a:rPr lang="en-US" baseline="30000"/>
              <a:t>–1</a:t>
            </a:r>
            <a:endParaRPr lang="en-US"/>
          </a:p>
          <a:p>
            <a:pPr lvl="2" eaLnBrk="1" hangingPunct="1">
              <a:buFont typeface="Wingdings" pitchFamily="-112" charset="2"/>
              <a:buChar char="l"/>
              <a:defRPr/>
            </a:pPr>
            <a:r>
              <a:rPr lang="en-US"/>
              <a:t>Becomes positive</a:t>
            </a:r>
          </a:p>
          <a:p>
            <a:pPr lvl="2" eaLnBrk="1" hangingPunct="1">
              <a:buFont typeface="Wingdings" pitchFamily="-112" charset="2"/>
              <a:buChar char="l"/>
              <a:defRPr/>
            </a:pPr>
            <a:r>
              <a:rPr lang="en-US"/>
              <a:t>At most once</a:t>
            </a:r>
          </a:p>
        </p:txBody>
      </p:sp>
      <p:sp>
        <p:nvSpPr>
          <p:cNvPr id="58372" name="Rectangle 5"/>
          <p:cNvSpPr>
            <a:spLocks noChangeArrowheads="1"/>
          </p:cNvSpPr>
          <p:nvPr/>
        </p:nvSpPr>
        <p:spPr bwMode="auto">
          <a:xfrm>
            <a:off x="5638800" y="2133600"/>
            <a:ext cx="1458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TAdd</a:t>
            </a:r>
            <a:r>
              <a:rPr lang="en-US" sz="1800" baseline="-25000">
                <a:solidFill>
                  <a:srgbClr val="003300"/>
                </a:solidFill>
              </a:rPr>
              <a:t>4</a:t>
            </a:r>
            <a:r>
              <a:rPr lang="en-US" sz="1800">
                <a:solidFill>
                  <a:srgbClr val="003300"/>
                </a:solidFill>
              </a:rPr>
              <a:t>(</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sp>
        <p:nvSpPr>
          <p:cNvPr id="58373" name="Rectangle 6"/>
          <p:cNvSpPr>
            <a:spLocks noChangeArrowheads="1"/>
          </p:cNvSpPr>
          <p:nvPr/>
        </p:nvSpPr>
        <p:spPr bwMode="auto">
          <a:xfrm>
            <a:off x="4648200" y="575945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u</a:t>
            </a:r>
          </a:p>
        </p:txBody>
      </p:sp>
      <p:sp>
        <p:nvSpPr>
          <p:cNvPr id="58374" name="Rectangle 7"/>
          <p:cNvSpPr>
            <a:spLocks noChangeArrowheads="1"/>
          </p:cNvSpPr>
          <p:nvPr/>
        </p:nvSpPr>
        <p:spPr bwMode="auto">
          <a:xfrm>
            <a:off x="7315200" y="5029200"/>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v</a:t>
            </a:r>
          </a:p>
        </p:txBody>
      </p:sp>
      <p:sp>
        <p:nvSpPr>
          <p:cNvPr id="58375" name="Text Box 8"/>
          <p:cNvSpPr txBox="1">
            <a:spLocks noChangeArrowheads="1"/>
          </p:cNvSpPr>
          <p:nvPr/>
        </p:nvSpPr>
        <p:spPr bwMode="auto">
          <a:xfrm>
            <a:off x="7391400" y="5562600"/>
            <a:ext cx="1020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PosOver</a:t>
            </a:r>
          </a:p>
        </p:txBody>
      </p:sp>
      <p:sp>
        <p:nvSpPr>
          <p:cNvPr id="58376" name="Text Box 9"/>
          <p:cNvSpPr txBox="1">
            <a:spLocks noChangeArrowheads="1"/>
          </p:cNvSpPr>
          <p:nvPr/>
        </p:nvSpPr>
        <p:spPr bwMode="auto">
          <a:xfrm>
            <a:off x="3429000" y="13716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NegOver</a:t>
            </a:r>
          </a:p>
        </p:txBody>
      </p:sp>
      <p:sp>
        <p:nvSpPr>
          <p:cNvPr id="58377" name="Line 10"/>
          <p:cNvSpPr>
            <a:spLocks noChangeShapeType="1"/>
          </p:cNvSpPr>
          <p:nvPr/>
        </p:nvSpPr>
        <p:spPr bwMode="auto">
          <a:xfrm>
            <a:off x="4038600" y="1752600"/>
            <a:ext cx="838200" cy="17526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8" name="Line 11"/>
          <p:cNvSpPr>
            <a:spLocks noChangeShapeType="1"/>
          </p:cNvSpPr>
          <p:nvPr/>
        </p:nvSpPr>
        <p:spPr bwMode="auto">
          <a:xfrm flipH="1" flipV="1">
            <a:off x="7543800" y="4191000"/>
            <a:ext cx="609600" cy="12954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81000" y="323850"/>
            <a:ext cx="6759575" cy="555625"/>
          </a:xfrm>
          <a:effectLst>
            <a:outerShdw blurRad="63500" dist="53882" dir="2700000" algn="ctr" rotWithShape="0">
              <a:srgbClr val="969696"/>
            </a:outerShdw>
          </a:effectLst>
        </p:spPr>
        <p:txBody>
          <a:bodyPr/>
          <a:lstStyle/>
          <a:p>
            <a:pPr eaLnBrk="1" hangingPunct="1">
              <a:defRPr/>
            </a:pPr>
            <a:r>
              <a:rPr lang="en-US">
                <a:ea typeface="+mj-ea"/>
                <a:cs typeface="+mj-cs"/>
              </a:rPr>
              <a:t>Characterizing TAdd</a:t>
            </a:r>
          </a:p>
        </p:txBody>
      </p:sp>
      <p:sp>
        <p:nvSpPr>
          <p:cNvPr id="73731" name="Rectangle 3"/>
          <p:cNvSpPr>
            <a:spLocks noGrp="1" noChangeArrowheads="1"/>
          </p:cNvSpPr>
          <p:nvPr>
            <p:ph idx="1"/>
          </p:nvPr>
        </p:nvSpPr>
        <p:spPr>
          <a:xfrm>
            <a:off x="304800" y="1066800"/>
            <a:ext cx="3309938" cy="5224463"/>
          </a:xfrm>
        </p:spPr>
        <p:txBody>
          <a:bodyPr lIns="90487" tIns="44450" rIns="90487" bIns="44450"/>
          <a:lstStyle/>
          <a:p>
            <a:pPr eaLnBrk="1" hangingPunct="1">
              <a:buFont typeface="Wingdings" pitchFamily="-112" charset="2"/>
              <a:buNone/>
              <a:defRPr/>
            </a:pPr>
            <a:r>
              <a:rPr lang="en-US" dirty="0">
                <a:ea typeface="+mn-ea"/>
                <a:cs typeface="+mn-cs"/>
              </a:rPr>
              <a:t>Functionality</a:t>
            </a:r>
          </a:p>
          <a:p>
            <a:pPr lvl="1" eaLnBrk="1" hangingPunct="1">
              <a:buFont typeface="Wingdings" pitchFamily="-112" charset="2"/>
              <a:buChar char="n"/>
              <a:defRPr/>
            </a:pPr>
            <a:r>
              <a:rPr lang="en-US" dirty="0"/>
              <a:t>True sum requires </a:t>
            </a:r>
            <a:r>
              <a:rPr lang="en-US" b="0" i="1" dirty="0"/>
              <a:t>w</a:t>
            </a:r>
            <a:r>
              <a:rPr lang="en-US" b="0" dirty="0"/>
              <a:t>+1</a:t>
            </a:r>
            <a:r>
              <a:rPr lang="en-US" dirty="0"/>
              <a:t> bits</a:t>
            </a:r>
          </a:p>
          <a:p>
            <a:pPr lvl="1" eaLnBrk="1" hangingPunct="1">
              <a:buFont typeface="Wingdings" pitchFamily="-112" charset="2"/>
              <a:buChar char="n"/>
              <a:defRPr/>
            </a:pPr>
            <a:r>
              <a:rPr lang="en-US" dirty="0"/>
              <a:t>Drop off </a:t>
            </a:r>
            <a:r>
              <a:rPr lang="en-US" dirty="0" smtClean="0"/>
              <a:t>carry bit</a:t>
            </a:r>
            <a:endParaRPr lang="en-US" dirty="0"/>
          </a:p>
          <a:p>
            <a:pPr lvl="1" eaLnBrk="1" hangingPunct="1">
              <a:buFont typeface="Wingdings" pitchFamily="-112" charset="2"/>
              <a:buChar char="n"/>
              <a:defRPr/>
            </a:pPr>
            <a:r>
              <a:rPr lang="en-US" dirty="0"/>
              <a:t>Treat remaining bits as 2’s comp. integer</a:t>
            </a:r>
          </a:p>
        </p:txBody>
      </p:sp>
      <p:grpSp>
        <p:nvGrpSpPr>
          <p:cNvPr id="3" name="Group 2"/>
          <p:cNvGrpSpPr>
            <a:grpSpLocks/>
          </p:cNvGrpSpPr>
          <p:nvPr/>
        </p:nvGrpSpPr>
        <p:grpSpPr bwMode="auto">
          <a:xfrm>
            <a:off x="4191000" y="1143000"/>
            <a:ext cx="4194175" cy="3411538"/>
            <a:chOff x="4191000" y="1143000"/>
            <a:chExt cx="4194175" cy="3411538"/>
          </a:xfrm>
        </p:grpSpPr>
        <p:grpSp>
          <p:nvGrpSpPr>
            <p:cNvPr id="60444" name="Group 4"/>
            <p:cNvGrpSpPr>
              <a:grpSpLocks/>
            </p:cNvGrpSpPr>
            <p:nvPr/>
          </p:nvGrpSpPr>
          <p:grpSpPr bwMode="auto">
            <a:xfrm>
              <a:off x="4191000" y="1143000"/>
              <a:ext cx="4194175" cy="3411538"/>
              <a:chOff x="2640" y="720"/>
              <a:chExt cx="2642" cy="2149"/>
            </a:xfrm>
          </p:grpSpPr>
          <p:sp>
            <p:nvSpPr>
              <p:cNvPr id="60447" name="Rectangle 5"/>
              <p:cNvSpPr>
                <a:spLocks noChangeArrowheads="1"/>
              </p:cNvSpPr>
              <p:nvPr/>
            </p:nvSpPr>
            <p:spPr bwMode="auto">
              <a:xfrm>
                <a:off x="3176" y="2256"/>
                <a:ext cx="47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 </a:t>
                </a:r>
                <a:r>
                  <a:rPr lang="en-US" sz="1800" b="0" baseline="30000">
                    <a:solidFill>
                      <a:srgbClr val="000066"/>
                    </a:solidFill>
                  </a:rPr>
                  <a:t>–1</a:t>
                </a:r>
              </a:p>
            </p:txBody>
          </p:sp>
          <p:sp>
            <p:nvSpPr>
              <p:cNvPr id="60448" name="Rectangle 6"/>
              <p:cNvSpPr>
                <a:spLocks noChangeArrowheads="1"/>
              </p:cNvSpPr>
              <p:nvPr/>
            </p:nvSpPr>
            <p:spPr bwMode="auto">
              <a:xfrm>
                <a:off x="3176" y="2640"/>
                <a:ext cx="3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a:t>
                </a:r>
              </a:p>
            </p:txBody>
          </p:sp>
          <p:grpSp>
            <p:nvGrpSpPr>
              <p:cNvPr id="60449" name="Group 7"/>
              <p:cNvGrpSpPr>
                <a:grpSpLocks/>
              </p:cNvGrpSpPr>
              <p:nvPr/>
            </p:nvGrpSpPr>
            <p:grpSpPr bwMode="auto">
              <a:xfrm>
                <a:off x="3224" y="960"/>
                <a:ext cx="1297" cy="1838"/>
                <a:chOff x="3263" y="946"/>
                <a:chExt cx="1297" cy="1838"/>
              </a:xfrm>
            </p:grpSpPr>
            <p:sp>
              <p:nvSpPr>
                <p:cNvPr id="60460" name="Line 8"/>
                <p:cNvSpPr>
                  <a:spLocks noChangeShapeType="1"/>
                </p:cNvSpPr>
                <p:nvPr/>
              </p:nvSpPr>
              <p:spPr bwMode="auto">
                <a:xfrm>
                  <a:off x="3704" y="1064"/>
                  <a:ext cx="0" cy="8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1" name="Line 9"/>
                <p:cNvSpPr>
                  <a:spLocks noChangeShapeType="1"/>
                </p:cNvSpPr>
                <p:nvPr/>
              </p:nvSpPr>
              <p:spPr bwMode="auto">
                <a:xfrm>
                  <a:off x="3664" y="192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2" name="Line 10"/>
                <p:cNvSpPr>
                  <a:spLocks noChangeShapeType="1"/>
                </p:cNvSpPr>
                <p:nvPr/>
              </p:nvSpPr>
              <p:spPr bwMode="auto">
                <a:xfrm>
                  <a:off x="3664" y="1488"/>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3" name="Line 11"/>
                <p:cNvSpPr>
                  <a:spLocks noChangeShapeType="1"/>
                </p:cNvSpPr>
                <p:nvPr/>
              </p:nvSpPr>
              <p:spPr bwMode="auto">
                <a:xfrm>
                  <a:off x="3664" y="1056"/>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4" name="Line 12"/>
                <p:cNvSpPr>
                  <a:spLocks noChangeShapeType="1"/>
                </p:cNvSpPr>
                <p:nvPr/>
              </p:nvSpPr>
              <p:spPr bwMode="auto">
                <a:xfrm>
                  <a:off x="4520" y="1496"/>
                  <a:ext cx="0" cy="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5" name="Line 13"/>
                <p:cNvSpPr>
                  <a:spLocks noChangeShapeType="1"/>
                </p:cNvSpPr>
                <p:nvPr/>
              </p:nvSpPr>
              <p:spPr bwMode="auto">
                <a:xfrm>
                  <a:off x="4480" y="192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6" name="Line 14"/>
                <p:cNvSpPr>
                  <a:spLocks noChangeShapeType="1"/>
                </p:cNvSpPr>
                <p:nvPr/>
              </p:nvSpPr>
              <p:spPr bwMode="auto">
                <a:xfrm>
                  <a:off x="4480" y="1488"/>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7" name="Line 15"/>
                <p:cNvSpPr>
                  <a:spLocks noChangeShapeType="1"/>
                </p:cNvSpPr>
                <p:nvPr/>
              </p:nvSpPr>
              <p:spPr bwMode="auto">
                <a:xfrm>
                  <a:off x="3808" y="1632"/>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68" name="Freeform 16"/>
                <p:cNvSpPr>
                  <a:spLocks/>
                </p:cNvSpPr>
                <p:nvPr/>
              </p:nvSpPr>
              <p:spPr bwMode="auto">
                <a:xfrm>
                  <a:off x="3800" y="1296"/>
                  <a:ext cx="625" cy="817"/>
                </a:xfrm>
                <a:custGeom>
                  <a:avLst/>
                  <a:gdLst>
                    <a:gd name="T0" fmla="*/ 0 w 625"/>
                    <a:gd name="T1" fmla="*/ 0 h 817"/>
                    <a:gd name="T2" fmla="*/ 240 w 625"/>
                    <a:gd name="T3" fmla="*/ 0 h 817"/>
                    <a:gd name="T4" fmla="*/ 384 w 625"/>
                    <a:gd name="T5" fmla="*/ 816 h 817"/>
                    <a:gd name="T6" fmla="*/ 624 w 625"/>
                    <a:gd name="T7" fmla="*/ 816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0"/>
                      </a:moveTo>
                      <a:lnTo>
                        <a:pt x="240" y="0"/>
                      </a:lnTo>
                      <a:lnTo>
                        <a:pt x="384" y="816"/>
                      </a:lnTo>
                      <a:lnTo>
                        <a:pt x="624" y="816"/>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69" name="Rectangle 17"/>
                <p:cNvSpPr>
                  <a:spLocks noChangeArrowheads="1"/>
                </p:cNvSpPr>
                <p:nvPr/>
              </p:nvSpPr>
              <p:spPr bwMode="auto">
                <a:xfrm>
                  <a:off x="3311" y="1810"/>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0</a:t>
                  </a:r>
                </a:p>
              </p:txBody>
            </p:sp>
            <p:sp>
              <p:nvSpPr>
                <p:cNvPr id="60470" name="Rectangle 18"/>
                <p:cNvSpPr>
                  <a:spLocks noChangeArrowheads="1"/>
                </p:cNvSpPr>
                <p:nvPr/>
              </p:nvSpPr>
              <p:spPr bwMode="auto">
                <a:xfrm>
                  <a:off x="3311" y="1378"/>
                  <a:ext cx="3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 </a:t>
                  </a:r>
                  <a:r>
                    <a:rPr lang="en-US" sz="1800" b="0" baseline="30000">
                      <a:solidFill>
                        <a:srgbClr val="000066"/>
                      </a:solidFill>
                    </a:rPr>
                    <a:t>–1</a:t>
                  </a:r>
                </a:p>
              </p:txBody>
            </p:sp>
            <p:sp>
              <p:nvSpPr>
                <p:cNvPr id="60471" name="Rectangle 19"/>
                <p:cNvSpPr>
                  <a:spLocks noChangeArrowheads="1"/>
                </p:cNvSpPr>
                <p:nvPr/>
              </p:nvSpPr>
              <p:spPr bwMode="auto">
                <a:xfrm>
                  <a:off x="3263" y="946"/>
                  <a:ext cx="4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a:t>
                  </a:r>
                  <a:r>
                    <a:rPr lang="en-US" sz="1800" b="0">
                      <a:solidFill>
                        <a:srgbClr val="000066"/>
                      </a:solidFill>
                    </a:rPr>
                    <a:t>–1</a:t>
                  </a:r>
                </a:p>
              </p:txBody>
            </p:sp>
            <p:sp>
              <p:nvSpPr>
                <p:cNvPr id="60472" name="Line 20"/>
                <p:cNvSpPr>
                  <a:spLocks noChangeShapeType="1"/>
                </p:cNvSpPr>
                <p:nvPr/>
              </p:nvSpPr>
              <p:spPr bwMode="auto">
                <a:xfrm>
                  <a:off x="3704" y="1928"/>
                  <a:ext cx="0" cy="8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3" name="Line 21"/>
                <p:cNvSpPr>
                  <a:spLocks noChangeShapeType="1"/>
                </p:cNvSpPr>
                <p:nvPr/>
              </p:nvSpPr>
              <p:spPr bwMode="auto">
                <a:xfrm>
                  <a:off x="3664" y="2784"/>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4" name="Line 22"/>
                <p:cNvSpPr>
                  <a:spLocks noChangeShapeType="1"/>
                </p:cNvSpPr>
                <p:nvPr/>
              </p:nvSpPr>
              <p:spPr bwMode="auto">
                <a:xfrm>
                  <a:off x="3664" y="235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5" name="Line 23"/>
                <p:cNvSpPr>
                  <a:spLocks noChangeShapeType="1"/>
                </p:cNvSpPr>
                <p:nvPr/>
              </p:nvSpPr>
              <p:spPr bwMode="auto">
                <a:xfrm>
                  <a:off x="3664" y="192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6" name="Line 24"/>
                <p:cNvSpPr>
                  <a:spLocks noChangeShapeType="1"/>
                </p:cNvSpPr>
                <p:nvPr/>
              </p:nvSpPr>
              <p:spPr bwMode="auto">
                <a:xfrm>
                  <a:off x="4520" y="1928"/>
                  <a:ext cx="0" cy="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7" name="Line 25"/>
                <p:cNvSpPr>
                  <a:spLocks noChangeShapeType="1"/>
                </p:cNvSpPr>
                <p:nvPr/>
              </p:nvSpPr>
              <p:spPr bwMode="auto">
                <a:xfrm>
                  <a:off x="4480" y="235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8" name="Line 26"/>
                <p:cNvSpPr>
                  <a:spLocks noChangeShapeType="1"/>
                </p:cNvSpPr>
                <p:nvPr/>
              </p:nvSpPr>
              <p:spPr bwMode="auto">
                <a:xfrm>
                  <a:off x="4480" y="192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9" name="Line 27"/>
                <p:cNvSpPr>
                  <a:spLocks noChangeShapeType="1"/>
                </p:cNvSpPr>
                <p:nvPr/>
              </p:nvSpPr>
              <p:spPr bwMode="auto">
                <a:xfrm>
                  <a:off x="3808" y="2208"/>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80" name="Freeform 28"/>
                <p:cNvSpPr>
                  <a:spLocks/>
                </p:cNvSpPr>
                <p:nvPr/>
              </p:nvSpPr>
              <p:spPr bwMode="auto">
                <a:xfrm>
                  <a:off x="3800" y="1776"/>
                  <a:ext cx="625" cy="817"/>
                </a:xfrm>
                <a:custGeom>
                  <a:avLst/>
                  <a:gdLst>
                    <a:gd name="T0" fmla="*/ 0 w 625"/>
                    <a:gd name="T1" fmla="*/ 816 h 817"/>
                    <a:gd name="T2" fmla="*/ 240 w 625"/>
                    <a:gd name="T3" fmla="*/ 816 h 817"/>
                    <a:gd name="T4" fmla="*/ 384 w 625"/>
                    <a:gd name="T5" fmla="*/ 0 h 817"/>
                    <a:gd name="T6" fmla="*/ 624 w 625"/>
                    <a:gd name="T7" fmla="*/ 0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816"/>
                      </a:moveTo>
                      <a:lnTo>
                        <a:pt x="240" y="816"/>
                      </a:lnTo>
                      <a:lnTo>
                        <a:pt x="384" y="0"/>
                      </a:lnTo>
                      <a:lnTo>
                        <a:pt x="624" y="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0450" name="Rectangle 29"/>
              <p:cNvSpPr>
                <a:spLocks noChangeArrowheads="1"/>
              </p:cNvSpPr>
              <p:nvPr/>
            </p:nvSpPr>
            <p:spPr bwMode="auto">
              <a:xfrm>
                <a:off x="3264" y="720"/>
                <a:ext cx="7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True Sum</a:t>
                </a:r>
              </a:p>
            </p:txBody>
          </p:sp>
          <p:sp>
            <p:nvSpPr>
              <p:cNvPr id="60451" name="Rectangle 30"/>
              <p:cNvSpPr>
                <a:spLocks noChangeArrowheads="1"/>
              </p:cNvSpPr>
              <p:nvPr/>
            </p:nvSpPr>
            <p:spPr bwMode="auto">
              <a:xfrm>
                <a:off x="4320" y="1200"/>
                <a:ext cx="9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TAdd Result</a:t>
                </a:r>
              </a:p>
            </p:txBody>
          </p:sp>
          <p:sp>
            <p:nvSpPr>
              <p:cNvPr id="60452" name="Rectangle 31"/>
              <p:cNvSpPr>
                <a:spLocks noChangeArrowheads="1"/>
              </p:cNvSpPr>
              <p:nvPr/>
            </p:nvSpPr>
            <p:spPr bwMode="auto">
              <a:xfrm>
                <a:off x="2640" y="2669"/>
                <a:ext cx="5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a:solidFill>
                      <a:srgbClr val="000066"/>
                    </a:solidFill>
                  </a:rPr>
                  <a:t>1</a:t>
                </a:r>
                <a:r>
                  <a:rPr lang="en-US" sz="1400" b="0">
                    <a:solidFill>
                      <a:srgbClr val="000066"/>
                    </a:solidFill>
                  </a:rPr>
                  <a:t> 000…0</a:t>
                </a:r>
              </a:p>
            </p:txBody>
          </p:sp>
          <p:sp>
            <p:nvSpPr>
              <p:cNvPr id="60453" name="Rectangle 32"/>
              <p:cNvSpPr>
                <a:spLocks noChangeArrowheads="1"/>
              </p:cNvSpPr>
              <p:nvPr/>
            </p:nvSpPr>
            <p:spPr bwMode="auto">
              <a:xfrm>
                <a:off x="2640" y="2237"/>
                <a:ext cx="5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a:solidFill>
                      <a:srgbClr val="000066"/>
                    </a:solidFill>
                  </a:rPr>
                  <a:t>1</a:t>
                </a:r>
                <a:r>
                  <a:rPr lang="en-US" sz="1400" b="0">
                    <a:solidFill>
                      <a:srgbClr val="000066"/>
                    </a:solidFill>
                  </a:rPr>
                  <a:t> 100…0</a:t>
                </a:r>
              </a:p>
            </p:txBody>
          </p:sp>
          <p:sp>
            <p:nvSpPr>
              <p:cNvPr id="60454" name="Rectangle 33"/>
              <p:cNvSpPr>
                <a:spLocks noChangeArrowheads="1"/>
              </p:cNvSpPr>
              <p:nvPr/>
            </p:nvSpPr>
            <p:spPr bwMode="auto">
              <a:xfrm>
                <a:off x="2640" y="1805"/>
                <a:ext cx="5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a:solidFill>
                      <a:srgbClr val="000066"/>
                    </a:solidFill>
                  </a:rPr>
                  <a:t>0</a:t>
                </a:r>
                <a:r>
                  <a:rPr lang="en-US" sz="1400" b="0">
                    <a:solidFill>
                      <a:srgbClr val="000066"/>
                    </a:solidFill>
                  </a:rPr>
                  <a:t> 000…0</a:t>
                </a:r>
              </a:p>
            </p:txBody>
          </p:sp>
          <p:sp>
            <p:nvSpPr>
              <p:cNvPr id="60455" name="Rectangle 34"/>
              <p:cNvSpPr>
                <a:spLocks noChangeArrowheads="1"/>
              </p:cNvSpPr>
              <p:nvPr/>
            </p:nvSpPr>
            <p:spPr bwMode="auto">
              <a:xfrm>
                <a:off x="2640" y="1373"/>
                <a:ext cx="5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a:solidFill>
                      <a:srgbClr val="000066"/>
                    </a:solidFill>
                  </a:rPr>
                  <a:t>0</a:t>
                </a:r>
                <a:r>
                  <a:rPr lang="en-US" sz="1400" b="0">
                    <a:solidFill>
                      <a:srgbClr val="000066"/>
                    </a:solidFill>
                  </a:rPr>
                  <a:t> 100…0</a:t>
                </a:r>
              </a:p>
            </p:txBody>
          </p:sp>
          <p:sp>
            <p:nvSpPr>
              <p:cNvPr id="60456" name="Rectangle 35"/>
              <p:cNvSpPr>
                <a:spLocks noChangeArrowheads="1"/>
              </p:cNvSpPr>
              <p:nvPr/>
            </p:nvSpPr>
            <p:spPr bwMode="auto">
              <a:xfrm>
                <a:off x="2640" y="941"/>
                <a:ext cx="5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a:solidFill>
                      <a:srgbClr val="000066"/>
                    </a:solidFill>
                  </a:rPr>
                  <a:t>0</a:t>
                </a:r>
                <a:r>
                  <a:rPr lang="en-US" sz="1400" b="0">
                    <a:solidFill>
                      <a:srgbClr val="000066"/>
                    </a:solidFill>
                  </a:rPr>
                  <a:t> 111…1</a:t>
                </a:r>
              </a:p>
            </p:txBody>
          </p:sp>
          <p:sp>
            <p:nvSpPr>
              <p:cNvPr id="60457" name="Rectangle 36"/>
              <p:cNvSpPr>
                <a:spLocks noChangeArrowheads="1"/>
              </p:cNvSpPr>
              <p:nvPr/>
            </p:nvSpPr>
            <p:spPr bwMode="auto">
              <a:xfrm>
                <a:off x="4656" y="2285"/>
                <a:ext cx="47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b="0">
                    <a:solidFill>
                      <a:srgbClr val="000066"/>
                    </a:solidFill>
                  </a:rPr>
                  <a:t>100…0</a:t>
                </a:r>
              </a:p>
            </p:txBody>
          </p:sp>
          <p:sp>
            <p:nvSpPr>
              <p:cNvPr id="60458" name="Rectangle 37"/>
              <p:cNvSpPr>
                <a:spLocks noChangeArrowheads="1"/>
              </p:cNvSpPr>
              <p:nvPr/>
            </p:nvSpPr>
            <p:spPr bwMode="auto">
              <a:xfrm>
                <a:off x="4656" y="1853"/>
                <a:ext cx="47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b="0">
                    <a:solidFill>
                      <a:srgbClr val="000066"/>
                    </a:solidFill>
                  </a:rPr>
                  <a:t>000…0</a:t>
                </a:r>
              </a:p>
            </p:txBody>
          </p:sp>
          <p:sp>
            <p:nvSpPr>
              <p:cNvPr id="60459" name="Rectangle 38"/>
              <p:cNvSpPr>
                <a:spLocks noChangeArrowheads="1"/>
              </p:cNvSpPr>
              <p:nvPr/>
            </p:nvSpPr>
            <p:spPr bwMode="auto">
              <a:xfrm>
                <a:off x="4656" y="1421"/>
                <a:ext cx="47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b="0">
                    <a:solidFill>
                      <a:srgbClr val="000066"/>
                    </a:solidFill>
                  </a:rPr>
                  <a:t>011…1</a:t>
                </a:r>
              </a:p>
            </p:txBody>
          </p:sp>
        </p:grpSp>
        <p:sp>
          <p:nvSpPr>
            <p:cNvPr id="60445" name="Text Box 39"/>
            <p:cNvSpPr txBox="1">
              <a:spLocks noChangeArrowheads="1"/>
            </p:cNvSpPr>
            <p:nvPr/>
          </p:nvSpPr>
          <p:spPr bwMode="auto">
            <a:xfrm>
              <a:off x="5867400" y="1752600"/>
              <a:ext cx="876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400" b="0">
                  <a:solidFill>
                    <a:srgbClr val="000066"/>
                  </a:solidFill>
                </a:rPr>
                <a:t>PosOver</a:t>
              </a:r>
            </a:p>
          </p:txBody>
        </p:sp>
        <p:sp>
          <p:nvSpPr>
            <p:cNvPr id="60446" name="Text Box 40"/>
            <p:cNvSpPr txBox="1">
              <a:spLocks noChangeArrowheads="1"/>
            </p:cNvSpPr>
            <p:nvPr/>
          </p:nvSpPr>
          <p:spPr bwMode="auto">
            <a:xfrm>
              <a:off x="5943600" y="4191000"/>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400" b="0">
                  <a:solidFill>
                    <a:srgbClr val="000066"/>
                  </a:solidFill>
                </a:rPr>
                <a:t>NegOver</a:t>
              </a:r>
            </a:p>
          </p:txBody>
        </p:sp>
      </p:grpSp>
      <p:graphicFrame>
        <p:nvGraphicFramePr>
          <p:cNvPr id="60420" name="Object 2"/>
          <p:cNvGraphicFramePr>
            <a:graphicFrameLocks/>
          </p:cNvGraphicFramePr>
          <p:nvPr/>
        </p:nvGraphicFramePr>
        <p:xfrm>
          <a:off x="3352800" y="4953000"/>
          <a:ext cx="5473700" cy="1201738"/>
        </p:xfrm>
        <a:graphic>
          <a:graphicData uri="http://schemas.openxmlformats.org/presentationml/2006/ole">
            <mc:AlternateContent xmlns:mc="http://schemas.openxmlformats.org/markup-compatibility/2006">
              <mc:Choice xmlns:v="urn:schemas-microsoft-com:vml" Requires="v">
                <p:oleObj spid="_x0000_s60502" name="Equation" r:id="rId4" imgW="6096000" imgH="4064000" progId="Equation.3">
                  <p:embed/>
                </p:oleObj>
              </mc:Choice>
              <mc:Fallback>
                <p:oleObj name="Equation" r:id="rId4" imgW="6096000" imgH="406400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r="10396" b="70523"/>
                      <a:stretch>
                        <a:fillRect/>
                      </a:stretch>
                    </p:blipFill>
                    <p:spPr bwMode="auto">
                      <a:xfrm>
                        <a:off x="3352800" y="4953000"/>
                        <a:ext cx="5473700" cy="1201738"/>
                      </a:xfrm>
                      <a:prstGeom prst="rect">
                        <a:avLst/>
                      </a:prstGeom>
                      <a:solidFill>
                        <a:srgbClr val="FFFF99"/>
                      </a:solidFill>
                      <a:ln w="25400">
                        <a:solidFill>
                          <a:schemeClr val="accent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0421" name="Text Box 43"/>
          <p:cNvSpPr txBox="1">
            <a:spLocks noChangeArrowheads="1"/>
          </p:cNvSpPr>
          <p:nvPr/>
        </p:nvSpPr>
        <p:spPr bwMode="auto">
          <a:xfrm>
            <a:off x="7772400" y="4951413"/>
            <a:ext cx="1042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400">
                <a:solidFill>
                  <a:srgbClr val="000066"/>
                </a:solidFill>
              </a:rPr>
              <a:t>(NegOver)</a:t>
            </a:r>
          </a:p>
        </p:txBody>
      </p:sp>
      <p:sp>
        <p:nvSpPr>
          <p:cNvPr id="60422" name="Text Box 44"/>
          <p:cNvSpPr txBox="1">
            <a:spLocks noChangeArrowheads="1"/>
          </p:cNvSpPr>
          <p:nvPr/>
        </p:nvSpPr>
        <p:spPr bwMode="auto">
          <a:xfrm>
            <a:off x="7848600" y="5713413"/>
            <a:ext cx="1033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400">
                <a:solidFill>
                  <a:srgbClr val="000066"/>
                </a:solidFill>
              </a:rPr>
              <a:t>(PosOver)</a:t>
            </a:r>
          </a:p>
        </p:txBody>
      </p:sp>
      <p:grpSp>
        <p:nvGrpSpPr>
          <p:cNvPr id="45065" name="Group 45"/>
          <p:cNvGrpSpPr>
            <a:grpSpLocks/>
          </p:cNvGrpSpPr>
          <p:nvPr/>
        </p:nvGrpSpPr>
        <p:grpSpPr bwMode="auto">
          <a:xfrm>
            <a:off x="609600" y="3581400"/>
            <a:ext cx="2247900" cy="2667000"/>
            <a:chOff x="384" y="2016"/>
            <a:chExt cx="1416" cy="1680"/>
          </a:xfrm>
        </p:grpSpPr>
        <p:sp>
          <p:nvSpPr>
            <p:cNvPr id="60427" name="Rectangle 46"/>
            <p:cNvSpPr>
              <a:spLocks noChangeArrowheads="1"/>
            </p:cNvSpPr>
            <p:nvPr/>
          </p:nvSpPr>
          <p:spPr bwMode="auto">
            <a:xfrm>
              <a:off x="720" y="2448"/>
              <a:ext cx="432" cy="384"/>
            </a:xfrm>
            <a:prstGeom prst="rect">
              <a:avLst/>
            </a:prstGeom>
            <a:solidFill>
              <a:schemeClr val="bg1"/>
            </a:solidFill>
            <a:ln w="25400">
              <a:solidFill>
                <a:schemeClr val="tx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60428" name="Rectangle 47"/>
            <p:cNvSpPr>
              <a:spLocks noChangeArrowheads="1"/>
            </p:cNvSpPr>
            <p:nvPr/>
          </p:nvSpPr>
          <p:spPr bwMode="auto">
            <a:xfrm>
              <a:off x="1056" y="3312"/>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a:solidFill>
                    <a:srgbClr val="000066"/>
                  </a:solidFill>
                  <a:latin typeface="Courier New" charset="0"/>
                </a:rPr>
                <a:t>u</a:t>
              </a:r>
            </a:p>
          </p:txBody>
        </p:sp>
        <p:sp>
          <p:nvSpPr>
            <p:cNvPr id="60429" name="Rectangle 48"/>
            <p:cNvSpPr>
              <a:spLocks noChangeArrowheads="1"/>
            </p:cNvSpPr>
            <p:nvPr/>
          </p:nvSpPr>
          <p:spPr bwMode="auto">
            <a:xfrm>
              <a:off x="384" y="2690"/>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a:solidFill>
                    <a:srgbClr val="000066"/>
                  </a:solidFill>
                  <a:latin typeface="Courier New" charset="0"/>
                </a:rPr>
                <a:t>v</a:t>
              </a:r>
            </a:p>
          </p:txBody>
        </p:sp>
        <p:sp>
          <p:nvSpPr>
            <p:cNvPr id="60430" name="Rectangle 49"/>
            <p:cNvSpPr>
              <a:spLocks noChangeArrowheads="1"/>
            </p:cNvSpPr>
            <p:nvPr/>
          </p:nvSpPr>
          <p:spPr bwMode="auto">
            <a:xfrm>
              <a:off x="768" y="3216"/>
              <a:ext cx="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eaLnBrk="0" hangingPunct="0"/>
              <a:r>
                <a:rPr lang="en-US" sz="1800" b="0">
                  <a:solidFill>
                    <a:srgbClr val="000066"/>
                  </a:solidFill>
                </a:rPr>
                <a:t>&lt; 0</a:t>
              </a:r>
            </a:p>
          </p:txBody>
        </p:sp>
        <p:sp>
          <p:nvSpPr>
            <p:cNvPr id="60431" name="Rectangle 50"/>
            <p:cNvSpPr>
              <a:spLocks noChangeArrowheads="1"/>
            </p:cNvSpPr>
            <p:nvPr/>
          </p:nvSpPr>
          <p:spPr bwMode="auto">
            <a:xfrm>
              <a:off x="1200" y="3216"/>
              <a:ext cx="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eaLnBrk="0" hangingPunct="0"/>
              <a:r>
                <a:rPr lang="en-US" sz="1800" b="0">
                  <a:solidFill>
                    <a:srgbClr val="000066"/>
                  </a:solidFill>
                </a:rPr>
                <a:t>&gt; 0</a:t>
              </a:r>
            </a:p>
          </p:txBody>
        </p:sp>
        <p:sp>
          <p:nvSpPr>
            <p:cNvPr id="60432" name="Rectangle 51"/>
            <p:cNvSpPr>
              <a:spLocks noChangeArrowheads="1"/>
            </p:cNvSpPr>
            <p:nvPr/>
          </p:nvSpPr>
          <p:spPr bwMode="auto">
            <a:xfrm>
              <a:off x="384" y="2880"/>
              <a:ext cx="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eaLnBrk="0" hangingPunct="0"/>
              <a:r>
                <a:rPr lang="en-US" sz="1800" b="0">
                  <a:solidFill>
                    <a:srgbClr val="000066"/>
                  </a:solidFill>
                </a:rPr>
                <a:t>&lt; 0</a:t>
              </a:r>
            </a:p>
          </p:txBody>
        </p:sp>
        <p:sp>
          <p:nvSpPr>
            <p:cNvPr id="60433" name="Rectangle 52"/>
            <p:cNvSpPr>
              <a:spLocks noChangeArrowheads="1"/>
            </p:cNvSpPr>
            <p:nvPr/>
          </p:nvSpPr>
          <p:spPr bwMode="auto">
            <a:xfrm>
              <a:off x="384" y="2496"/>
              <a:ext cx="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eaLnBrk="0" hangingPunct="0"/>
              <a:r>
                <a:rPr lang="en-US" sz="1800" b="0">
                  <a:solidFill>
                    <a:srgbClr val="000066"/>
                  </a:solidFill>
                </a:rPr>
                <a:t>&gt; 0</a:t>
              </a:r>
            </a:p>
          </p:txBody>
        </p:sp>
        <p:sp>
          <p:nvSpPr>
            <p:cNvPr id="60434" name="Rectangle 53"/>
            <p:cNvSpPr>
              <a:spLocks noChangeArrowheads="1"/>
            </p:cNvSpPr>
            <p:nvPr/>
          </p:nvSpPr>
          <p:spPr bwMode="auto">
            <a:xfrm>
              <a:off x="480" y="3504"/>
              <a:ext cx="5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400" b="0">
                  <a:solidFill>
                    <a:srgbClr val="000066"/>
                  </a:solidFill>
                </a:rPr>
                <a:t>NegOver</a:t>
              </a:r>
            </a:p>
          </p:txBody>
        </p:sp>
        <p:sp>
          <p:nvSpPr>
            <p:cNvPr id="60435" name="Rectangle 54"/>
            <p:cNvSpPr>
              <a:spLocks noChangeArrowheads="1"/>
            </p:cNvSpPr>
            <p:nvPr/>
          </p:nvSpPr>
          <p:spPr bwMode="auto">
            <a:xfrm>
              <a:off x="1248" y="2016"/>
              <a:ext cx="5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400" b="0">
                  <a:solidFill>
                    <a:srgbClr val="000066"/>
                  </a:solidFill>
                </a:rPr>
                <a:t>PosOver</a:t>
              </a:r>
            </a:p>
          </p:txBody>
        </p:sp>
        <p:sp>
          <p:nvSpPr>
            <p:cNvPr id="60436" name="Rectangle 55"/>
            <p:cNvSpPr>
              <a:spLocks noChangeArrowheads="1"/>
            </p:cNvSpPr>
            <p:nvPr/>
          </p:nvSpPr>
          <p:spPr bwMode="auto">
            <a:xfrm>
              <a:off x="1152" y="2448"/>
              <a:ext cx="432" cy="384"/>
            </a:xfrm>
            <a:prstGeom prst="rect">
              <a:avLst/>
            </a:prstGeom>
            <a:solidFill>
              <a:schemeClr val="bg1"/>
            </a:solidFill>
            <a:ln w="25400">
              <a:solidFill>
                <a:schemeClr val="tx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60437" name="Rectangle 56"/>
            <p:cNvSpPr>
              <a:spLocks noChangeArrowheads="1"/>
            </p:cNvSpPr>
            <p:nvPr/>
          </p:nvSpPr>
          <p:spPr bwMode="auto">
            <a:xfrm>
              <a:off x="720" y="2832"/>
              <a:ext cx="432" cy="384"/>
            </a:xfrm>
            <a:prstGeom prst="rect">
              <a:avLst/>
            </a:prstGeom>
            <a:solidFill>
              <a:schemeClr val="bg1"/>
            </a:solidFill>
            <a:ln w="25400">
              <a:solidFill>
                <a:schemeClr val="tx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60438" name="Rectangle 57"/>
            <p:cNvSpPr>
              <a:spLocks noChangeArrowheads="1"/>
            </p:cNvSpPr>
            <p:nvPr/>
          </p:nvSpPr>
          <p:spPr bwMode="auto">
            <a:xfrm>
              <a:off x="1152" y="2832"/>
              <a:ext cx="432" cy="384"/>
            </a:xfrm>
            <a:prstGeom prst="rect">
              <a:avLst/>
            </a:prstGeom>
            <a:solidFill>
              <a:schemeClr val="bg1"/>
            </a:solidFill>
            <a:ln w="25400">
              <a:solidFill>
                <a:schemeClr val="tx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60439" name="Freeform 58"/>
            <p:cNvSpPr>
              <a:spLocks/>
            </p:cNvSpPr>
            <p:nvPr/>
          </p:nvSpPr>
          <p:spPr bwMode="auto">
            <a:xfrm rot="5400000" flipH="1">
              <a:off x="1176" y="2424"/>
              <a:ext cx="384" cy="432"/>
            </a:xfrm>
            <a:custGeom>
              <a:avLst/>
              <a:gdLst>
                <a:gd name="T0" fmla="*/ 0 w 432"/>
                <a:gd name="T1" fmla="*/ 0 h 384"/>
                <a:gd name="T2" fmla="*/ 104 w 432"/>
                <a:gd name="T3" fmla="*/ 1580 h 384"/>
                <a:gd name="T4" fmla="*/ 104 w 432"/>
                <a:gd name="T5" fmla="*/ 0 h 384"/>
                <a:gd name="T6" fmla="*/ 0 w 432"/>
                <a:gd name="T7" fmla="*/ 0 h 384"/>
                <a:gd name="T8" fmla="*/ 0 60000 65536"/>
                <a:gd name="T9" fmla="*/ 0 60000 65536"/>
                <a:gd name="T10" fmla="*/ 0 60000 65536"/>
                <a:gd name="T11" fmla="*/ 0 60000 65536"/>
                <a:gd name="T12" fmla="*/ 0 w 432"/>
                <a:gd name="T13" fmla="*/ 0 h 384"/>
                <a:gd name="T14" fmla="*/ 432 w 432"/>
                <a:gd name="T15" fmla="*/ 384 h 384"/>
              </a:gdLst>
              <a:ahLst/>
              <a:cxnLst>
                <a:cxn ang="T8">
                  <a:pos x="T0" y="T1"/>
                </a:cxn>
                <a:cxn ang="T9">
                  <a:pos x="T2" y="T3"/>
                </a:cxn>
                <a:cxn ang="T10">
                  <a:pos x="T4" y="T5"/>
                </a:cxn>
                <a:cxn ang="T11">
                  <a:pos x="T6" y="T7"/>
                </a:cxn>
              </a:cxnLst>
              <a:rect l="T12" t="T13" r="T14" b="T15"/>
              <a:pathLst>
                <a:path w="432" h="384">
                  <a:moveTo>
                    <a:pt x="0" y="0"/>
                  </a:moveTo>
                  <a:lnTo>
                    <a:pt x="432" y="384"/>
                  </a:lnTo>
                  <a:lnTo>
                    <a:pt x="432" y="0"/>
                  </a:lnTo>
                  <a:lnTo>
                    <a:pt x="0" y="0"/>
                  </a:lnTo>
                  <a:close/>
                </a:path>
              </a:pathLst>
            </a:custGeom>
            <a:solidFill>
              <a:schemeClr val="bg2"/>
            </a:solidFill>
            <a:ln w="25400">
              <a:solidFill>
                <a:schemeClr val="tx1"/>
              </a:solidFill>
              <a:round/>
              <a:headEnd/>
              <a:tailEnd/>
            </a:ln>
          </p:spPr>
          <p:txBody>
            <a:bodyPr wrap="none" anchor="ctr"/>
            <a:lstStyle/>
            <a:p>
              <a:endParaRPr lang="en-US"/>
            </a:p>
          </p:txBody>
        </p:sp>
        <p:sp>
          <p:nvSpPr>
            <p:cNvPr id="60440" name="Freeform 59"/>
            <p:cNvSpPr>
              <a:spLocks/>
            </p:cNvSpPr>
            <p:nvPr/>
          </p:nvSpPr>
          <p:spPr bwMode="auto">
            <a:xfrm rot="16200000" flipH="1">
              <a:off x="744" y="2808"/>
              <a:ext cx="384" cy="432"/>
            </a:xfrm>
            <a:custGeom>
              <a:avLst/>
              <a:gdLst>
                <a:gd name="T0" fmla="*/ 0 w 432"/>
                <a:gd name="T1" fmla="*/ 0 h 384"/>
                <a:gd name="T2" fmla="*/ 104 w 432"/>
                <a:gd name="T3" fmla="*/ 1580 h 384"/>
                <a:gd name="T4" fmla="*/ 104 w 432"/>
                <a:gd name="T5" fmla="*/ 0 h 384"/>
                <a:gd name="T6" fmla="*/ 0 w 432"/>
                <a:gd name="T7" fmla="*/ 0 h 384"/>
                <a:gd name="T8" fmla="*/ 0 60000 65536"/>
                <a:gd name="T9" fmla="*/ 0 60000 65536"/>
                <a:gd name="T10" fmla="*/ 0 60000 65536"/>
                <a:gd name="T11" fmla="*/ 0 60000 65536"/>
                <a:gd name="T12" fmla="*/ 0 w 432"/>
                <a:gd name="T13" fmla="*/ 0 h 384"/>
                <a:gd name="T14" fmla="*/ 432 w 432"/>
                <a:gd name="T15" fmla="*/ 384 h 384"/>
              </a:gdLst>
              <a:ahLst/>
              <a:cxnLst>
                <a:cxn ang="T8">
                  <a:pos x="T0" y="T1"/>
                </a:cxn>
                <a:cxn ang="T9">
                  <a:pos x="T2" y="T3"/>
                </a:cxn>
                <a:cxn ang="T10">
                  <a:pos x="T4" y="T5"/>
                </a:cxn>
                <a:cxn ang="T11">
                  <a:pos x="T6" y="T7"/>
                </a:cxn>
              </a:cxnLst>
              <a:rect l="T12" t="T13" r="T14" b="T15"/>
              <a:pathLst>
                <a:path w="432" h="384">
                  <a:moveTo>
                    <a:pt x="0" y="0"/>
                  </a:moveTo>
                  <a:lnTo>
                    <a:pt x="432" y="384"/>
                  </a:lnTo>
                  <a:lnTo>
                    <a:pt x="432" y="0"/>
                  </a:lnTo>
                  <a:lnTo>
                    <a:pt x="0" y="0"/>
                  </a:lnTo>
                  <a:close/>
                </a:path>
              </a:pathLst>
            </a:custGeom>
            <a:solidFill>
              <a:schemeClr val="bg2"/>
            </a:solidFill>
            <a:ln w="25400">
              <a:solidFill>
                <a:schemeClr val="tx1"/>
              </a:solidFill>
              <a:round/>
              <a:headEnd/>
              <a:tailEnd/>
            </a:ln>
          </p:spPr>
          <p:txBody>
            <a:bodyPr wrap="none" anchor="ctr"/>
            <a:lstStyle/>
            <a:p>
              <a:endParaRPr lang="en-US"/>
            </a:p>
          </p:txBody>
        </p:sp>
        <p:sp>
          <p:nvSpPr>
            <p:cNvPr id="60441" name="Line 60"/>
            <p:cNvSpPr>
              <a:spLocks noChangeShapeType="1"/>
            </p:cNvSpPr>
            <p:nvPr/>
          </p:nvSpPr>
          <p:spPr bwMode="auto">
            <a:xfrm flipV="1">
              <a:off x="672" y="3072"/>
              <a:ext cx="144" cy="4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42" name="Line 61"/>
            <p:cNvSpPr>
              <a:spLocks noChangeShapeType="1"/>
            </p:cNvSpPr>
            <p:nvPr/>
          </p:nvSpPr>
          <p:spPr bwMode="auto">
            <a:xfrm flipH="1">
              <a:off x="1440" y="2256"/>
              <a:ext cx="0"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43" name="Rectangle 62"/>
            <p:cNvSpPr>
              <a:spLocks noChangeArrowheads="1"/>
            </p:cNvSpPr>
            <p:nvPr/>
          </p:nvSpPr>
          <p:spPr bwMode="auto">
            <a:xfrm>
              <a:off x="384" y="2160"/>
              <a:ext cx="86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TAdd(</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grpSp>
      <p:sp>
        <p:nvSpPr>
          <p:cNvPr id="45066" name="TextBox 61"/>
          <p:cNvSpPr txBox="1">
            <a:spLocks noChangeArrowheads="1"/>
          </p:cNvSpPr>
          <p:nvPr/>
        </p:nvSpPr>
        <p:spPr bwMode="auto">
          <a:xfrm>
            <a:off x="609600" y="6400800"/>
            <a:ext cx="8610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nSpc>
                <a:spcPct val="90000"/>
              </a:lnSpc>
            </a:pPr>
            <a:r>
              <a:rPr lang="en-US" sz="1800">
                <a:solidFill>
                  <a:srgbClr val="000066"/>
                </a:solidFill>
              </a:rPr>
              <a:t>Lesson: as sum reaches large #</a:t>
            </a:r>
            <a:r>
              <a:rPr lang="ja-JP" altLang="en-US" sz="1800">
                <a:solidFill>
                  <a:srgbClr val="000066"/>
                </a:solidFill>
              </a:rPr>
              <a:t>’</a:t>
            </a:r>
            <a:r>
              <a:rPr lang="en-US" altLang="ja-JP" sz="1800">
                <a:solidFill>
                  <a:srgbClr val="000066"/>
                </a:solidFill>
              </a:rPr>
              <a:t>s (&gt;billion for 32-bit ints), get strange results</a:t>
            </a:r>
            <a:endParaRPr lang="en-US" sz="1800">
              <a:solidFill>
                <a:srgbClr val="000066"/>
              </a:solidFill>
            </a:endParaRPr>
          </a:p>
        </p:txBody>
      </p:sp>
      <p:pic>
        <p:nvPicPr>
          <p:cNvPr id="60425"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45200" y="4953000"/>
            <a:ext cx="431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6" name="Picture 6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45200" y="5562600"/>
            <a:ext cx="431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065"/>
                                        </p:tgtEl>
                                        <p:attrNameLst>
                                          <p:attrName>style.visibility</p:attrName>
                                        </p:attrNameLst>
                                      </p:cBhvr>
                                      <p:to>
                                        <p:strVal val="visible"/>
                                      </p:to>
                                    </p:set>
                                    <p:animEffect transition="in" filter="dissolve">
                                      <p:cBhvr>
                                        <p:cTn id="7" dur="500"/>
                                        <p:tgtEl>
                                          <p:spTgt spid="450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066"/>
                                        </p:tgtEl>
                                        <p:attrNameLst>
                                          <p:attrName>style.visibility</p:attrName>
                                        </p:attrNameLst>
                                      </p:cBhvr>
                                      <p:to>
                                        <p:strVal val="visible"/>
                                      </p:to>
                                    </p:set>
                                    <p:animEffect transition="in" filter="dissolve">
                                      <p:cBhvr>
                                        <p:cTn id="17" dur="500"/>
                                        <p:tgtEl>
                                          <p:spTgt spid="45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09600" y="323850"/>
            <a:ext cx="7640638" cy="555625"/>
          </a:xfrm>
          <a:effectLst>
            <a:outerShdw blurRad="63500" dist="53882" dir="2700000" algn="ctr" rotWithShape="0">
              <a:srgbClr val="969696"/>
            </a:outerShdw>
          </a:effectLst>
        </p:spPr>
        <p:txBody>
          <a:bodyPr/>
          <a:lstStyle/>
          <a:p>
            <a:pPr eaLnBrk="1" hangingPunct="1">
              <a:defRPr/>
            </a:pPr>
            <a:r>
              <a:rPr lang="en-US">
                <a:ea typeface="+mj-ea"/>
                <a:cs typeface="+mj-cs"/>
              </a:rPr>
              <a:t>Detecting 2’s Comp. Overflow</a:t>
            </a:r>
          </a:p>
        </p:txBody>
      </p:sp>
      <p:sp>
        <p:nvSpPr>
          <p:cNvPr id="75779" name="Rectangle 3"/>
          <p:cNvSpPr>
            <a:spLocks noGrp="1" noChangeArrowheads="1"/>
          </p:cNvSpPr>
          <p:nvPr>
            <p:ph idx="1"/>
          </p:nvPr>
        </p:nvSpPr>
        <p:spPr>
          <a:xfrm>
            <a:off x="457200" y="1219200"/>
            <a:ext cx="7708900" cy="4687888"/>
          </a:xfrm>
        </p:spPr>
        <p:txBody>
          <a:bodyPr lIns="90487" tIns="44450" rIns="90487" bIns="44450"/>
          <a:lstStyle/>
          <a:p>
            <a:pPr eaLnBrk="1" hangingPunct="1">
              <a:tabLst>
                <a:tab pos="2743200" algn="l"/>
                <a:tab pos="4572000" algn="l"/>
                <a:tab pos="5029200" algn="l"/>
              </a:tabLst>
              <a:defRPr/>
            </a:pPr>
            <a:r>
              <a:rPr lang="en-US" dirty="0">
                <a:latin typeface="Helvetica" charset="0"/>
              </a:rPr>
              <a:t>Task</a:t>
            </a:r>
          </a:p>
          <a:p>
            <a:pPr lvl="1" eaLnBrk="1" hangingPunct="1">
              <a:tabLst>
                <a:tab pos="2743200" algn="l"/>
                <a:tab pos="4572000" algn="l"/>
                <a:tab pos="5029200" algn="l"/>
              </a:tabLst>
              <a:defRPr/>
            </a:pPr>
            <a:r>
              <a:rPr lang="en-US" dirty="0">
                <a:latin typeface="Helvetica" charset="0"/>
                <a:ea typeface="ＭＳ Ｐゴシック" charset="0"/>
              </a:rPr>
              <a:t>Given</a:t>
            </a:r>
            <a:r>
              <a:rPr lang="en-US" b="0" dirty="0">
                <a:latin typeface="Helvetica" charset="0"/>
                <a:ea typeface="ＭＳ Ｐゴシック" charset="0"/>
              </a:rPr>
              <a:t> </a:t>
            </a:r>
            <a:r>
              <a:rPr lang="en-US" b="0" i="1" dirty="0">
                <a:latin typeface="Helvetica" charset="0"/>
                <a:ea typeface="ＭＳ Ｐゴシック" charset="0"/>
              </a:rPr>
              <a:t>s</a:t>
            </a:r>
            <a:r>
              <a:rPr lang="en-US" b="0" dirty="0">
                <a:latin typeface="Helvetica" charset="0"/>
                <a:ea typeface="ＭＳ Ｐゴシック" charset="0"/>
              </a:rPr>
              <a:t>  =  </a:t>
            </a:r>
            <a:r>
              <a:rPr lang="en-US" b="0" dirty="0" err="1">
                <a:latin typeface="Helvetica" charset="0"/>
                <a:ea typeface="ＭＳ Ｐゴシック" charset="0"/>
              </a:rPr>
              <a:t>TAdd</a:t>
            </a:r>
            <a:r>
              <a:rPr lang="en-US" b="0" i="1" baseline="-25000" dirty="0" err="1">
                <a:latin typeface="Helvetica" charset="0"/>
                <a:ea typeface="ＭＳ Ｐゴシック" charset="0"/>
              </a:rPr>
              <a:t>w</a:t>
            </a:r>
            <a:r>
              <a:rPr lang="en-US" b="0" dirty="0">
                <a:latin typeface="Helvetica" charset="0"/>
                <a:ea typeface="ＭＳ Ｐゴシック" charset="0"/>
              </a:rPr>
              <a:t>(</a:t>
            </a:r>
            <a:r>
              <a:rPr lang="en-US" b="0" i="1" dirty="0">
                <a:latin typeface="Helvetica" charset="0"/>
                <a:ea typeface="ＭＳ Ｐゴシック" charset="0"/>
              </a:rPr>
              <a:t>u</a:t>
            </a:r>
            <a:r>
              <a:rPr lang="en-US" b="0" dirty="0">
                <a:latin typeface="Helvetica" charset="0"/>
                <a:ea typeface="ＭＳ Ｐゴシック" charset="0"/>
              </a:rPr>
              <a:t> , </a:t>
            </a:r>
            <a:r>
              <a:rPr lang="en-US" b="0" i="1" dirty="0">
                <a:latin typeface="Helvetica" charset="0"/>
                <a:ea typeface="ＭＳ Ｐゴシック" charset="0"/>
              </a:rPr>
              <a:t>v</a:t>
            </a:r>
            <a:r>
              <a:rPr lang="en-US" b="0" dirty="0">
                <a:latin typeface="Helvetica" charset="0"/>
                <a:ea typeface="ＭＳ Ｐゴシック" charset="0"/>
              </a:rPr>
              <a:t>)</a:t>
            </a:r>
          </a:p>
          <a:p>
            <a:pPr lvl="1" eaLnBrk="1" hangingPunct="1">
              <a:tabLst>
                <a:tab pos="2743200" algn="l"/>
                <a:tab pos="4572000" algn="l"/>
                <a:tab pos="5029200" algn="l"/>
              </a:tabLst>
              <a:defRPr/>
            </a:pPr>
            <a:r>
              <a:rPr lang="en-US" dirty="0">
                <a:latin typeface="Helvetica" charset="0"/>
                <a:ea typeface="ＭＳ Ｐゴシック" charset="0"/>
              </a:rPr>
              <a:t>Determine if </a:t>
            </a:r>
            <a:r>
              <a:rPr lang="en-US" b="0" i="1" dirty="0">
                <a:latin typeface="Helvetica" charset="0"/>
                <a:ea typeface="ＭＳ Ｐゴシック" charset="0"/>
              </a:rPr>
              <a:t>s   </a:t>
            </a:r>
            <a:r>
              <a:rPr lang="en-US" b="0" dirty="0">
                <a:latin typeface="Helvetica" charset="0"/>
                <a:ea typeface="ＭＳ Ｐゴシック" charset="0"/>
              </a:rPr>
              <a:t>=</a:t>
            </a:r>
            <a:r>
              <a:rPr lang="en-US" b="0" i="1" dirty="0">
                <a:latin typeface="Helvetica" charset="0"/>
                <a:ea typeface="ＭＳ Ｐゴシック" charset="0"/>
              </a:rPr>
              <a:t> </a:t>
            </a:r>
            <a:r>
              <a:rPr lang="en-US" b="0" dirty="0" err="1">
                <a:latin typeface="Helvetica" charset="0"/>
                <a:ea typeface="ＭＳ Ｐゴシック" charset="0"/>
              </a:rPr>
              <a:t>Add</a:t>
            </a:r>
            <a:r>
              <a:rPr lang="en-US" b="0" i="1" baseline="-25000" dirty="0" err="1">
                <a:latin typeface="Helvetica" charset="0"/>
                <a:ea typeface="ＭＳ Ｐゴシック" charset="0"/>
              </a:rPr>
              <a:t>w</a:t>
            </a:r>
            <a:r>
              <a:rPr lang="en-US" b="0" dirty="0">
                <a:latin typeface="Helvetica" charset="0"/>
                <a:ea typeface="ＭＳ Ｐゴシック" charset="0"/>
              </a:rPr>
              <a:t>(</a:t>
            </a:r>
            <a:r>
              <a:rPr lang="en-US" b="0" i="1" dirty="0">
                <a:latin typeface="Helvetica" charset="0"/>
                <a:ea typeface="ＭＳ Ｐゴシック" charset="0"/>
              </a:rPr>
              <a:t>u</a:t>
            </a:r>
            <a:r>
              <a:rPr lang="en-US" b="0" dirty="0">
                <a:latin typeface="Helvetica" charset="0"/>
                <a:ea typeface="ＭＳ Ｐゴシック" charset="0"/>
              </a:rPr>
              <a:t> , </a:t>
            </a:r>
            <a:r>
              <a:rPr lang="en-US" b="0" i="1" dirty="0">
                <a:latin typeface="Helvetica" charset="0"/>
                <a:ea typeface="ＭＳ Ｐゴシック" charset="0"/>
              </a:rPr>
              <a:t>v</a:t>
            </a:r>
            <a:r>
              <a:rPr lang="en-US" b="0" dirty="0">
                <a:latin typeface="Helvetica" charset="0"/>
                <a:ea typeface="ＭＳ Ｐゴシック" charset="0"/>
              </a:rPr>
              <a:t>)</a:t>
            </a:r>
          </a:p>
          <a:p>
            <a:pPr lvl="1" eaLnBrk="1" hangingPunct="1">
              <a:tabLst>
                <a:tab pos="2743200" algn="l"/>
                <a:tab pos="4572000" algn="l"/>
                <a:tab pos="5029200" algn="l"/>
              </a:tabLst>
              <a:defRPr/>
            </a:pPr>
            <a:r>
              <a:rPr lang="en-US" dirty="0">
                <a:latin typeface="Helvetica" charset="0"/>
                <a:ea typeface="ＭＳ Ｐゴシック" charset="0"/>
              </a:rPr>
              <a:t>Example</a:t>
            </a:r>
          </a:p>
          <a:p>
            <a:pPr lvl="1" eaLnBrk="1" hangingPunct="1">
              <a:buFont typeface="Wingdings" charset="0"/>
              <a:buNone/>
              <a:tabLst>
                <a:tab pos="2743200" algn="l"/>
                <a:tab pos="4572000" algn="l"/>
                <a:tab pos="5029200" algn="l"/>
              </a:tabLst>
              <a:defRPr/>
            </a:pPr>
            <a:r>
              <a:rPr lang="en-US" dirty="0">
                <a:latin typeface="Courier New" charset="0"/>
                <a:ea typeface="ＭＳ Ｐゴシック" charset="0"/>
              </a:rPr>
              <a:t>	</a:t>
            </a:r>
            <a:r>
              <a:rPr lang="en-US" dirty="0" err="1">
                <a:latin typeface="Courier New" charset="0"/>
                <a:ea typeface="ＭＳ Ｐゴシック" charset="0"/>
              </a:rPr>
              <a:t>int</a:t>
            </a:r>
            <a:r>
              <a:rPr lang="en-US" dirty="0">
                <a:latin typeface="Courier New" charset="0"/>
                <a:ea typeface="ＭＳ Ｐゴシック" charset="0"/>
              </a:rPr>
              <a:t> s, u, v;</a:t>
            </a:r>
          </a:p>
          <a:p>
            <a:pPr lvl="1" eaLnBrk="1" hangingPunct="1">
              <a:buFont typeface="Wingdings" charset="0"/>
              <a:buNone/>
              <a:tabLst>
                <a:tab pos="2743200" algn="l"/>
                <a:tab pos="4572000" algn="l"/>
                <a:tab pos="5029200" algn="l"/>
              </a:tabLst>
              <a:defRPr/>
            </a:pPr>
            <a:r>
              <a:rPr lang="en-US" dirty="0">
                <a:latin typeface="Courier New" charset="0"/>
                <a:ea typeface="ＭＳ Ｐゴシック" charset="0"/>
              </a:rPr>
              <a:t>	s = u + v;</a:t>
            </a:r>
          </a:p>
          <a:p>
            <a:pPr eaLnBrk="1" hangingPunct="1">
              <a:tabLst>
                <a:tab pos="2743200" algn="l"/>
                <a:tab pos="4572000" algn="l"/>
                <a:tab pos="5029200" algn="l"/>
              </a:tabLst>
              <a:defRPr/>
            </a:pPr>
            <a:r>
              <a:rPr lang="en-US" dirty="0">
                <a:latin typeface="Helvetica" charset="0"/>
              </a:rPr>
              <a:t>Claim</a:t>
            </a:r>
          </a:p>
          <a:p>
            <a:pPr lvl="1" eaLnBrk="1" hangingPunct="1">
              <a:tabLst>
                <a:tab pos="2743200" algn="l"/>
                <a:tab pos="4572000" algn="l"/>
                <a:tab pos="5029200" algn="l"/>
              </a:tabLst>
              <a:defRPr/>
            </a:pPr>
            <a:r>
              <a:rPr lang="en-US" dirty="0">
                <a:solidFill>
                  <a:srgbClr val="FF0000"/>
                </a:solidFill>
                <a:latin typeface="Helvetica" charset="0"/>
                <a:ea typeface="ＭＳ Ｐゴシック" charset="0"/>
              </a:rPr>
              <a:t>Overflow </a:t>
            </a:r>
            <a:r>
              <a:rPr lang="en-US" dirty="0" err="1">
                <a:solidFill>
                  <a:srgbClr val="FF0000"/>
                </a:solidFill>
                <a:latin typeface="Helvetica" charset="0"/>
                <a:ea typeface="ＭＳ Ｐゴシック" charset="0"/>
              </a:rPr>
              <a:t>iff</a:t>
            </a:r>
            <a:r>
              <a:rPr lang="en-US" dirty="0">
                <a:solidFill>
                  <a:srgbClr val="FF0000"/>
                </a:solidFill>
                <a:latin typeface="Helvetica" charset="0"/>
                <a:ea typeface="ＭＳ Ｐゴシック" charset="0"/>
              </a:rPr>
              <a:t> either:</a:t>
            </a:r>
          </a:p>
          <a:p>
            <a:pPr lvl="2" eaLnBrk="1" hangingPunct="1">
              <a:buFont typeface="Wingdings" charset="0"/>
              <a:buNone/>
              <a:tabLst>
                <a:tab pos="2743200" algn="l"/>
                <a:tab pos="4572000" algn="l"/>
                <a:tab pos="5029200" algn="l"/>
              </a:tabLst>
              <a:defRPr/>
            </a:pPr>
            <a:r>
              <a:rPr lang="en-US" i="1" dirty="0">
                <a:solidFill>
                  <a:srgbClr val="FF0000"/>
                </a:solidFill>
                <a:latin typeface="Helvetica" charset="0"/>
                <a:ea typeface="ＭＳ Ｐゴシック" charset="0"/>
              </a:rPr>
              <a:t>	u</a:t>
            </a:r>
            <a:r>
              <a:rPr lang="en-US" dirty="0">
                <a:solidFill>
                  <a:srgbClr val="FF0000"/>
                </a:solidFill>
                <a:latin typeface="Helvetica" charset="0"/>
                <a:ea typeface="ＭＳ Ｐゴシック" charset="0"/>
              </a:rPr>
              <a:t>, </a:t>
            </a:r>
            <a:r>
              <a:rPr lang="en-US" i="1" dirty="0">
                <a:solidFill>
                  <a:srgbClr val="FF0000"/>
                </a:solidFill>
                <a:latin typeface="Helvetica" charset="0"/>
                <a:ea typeface="ＭＳ Ｐゴシック" charset="0"/>
              </a:rPr>
              <a:t>v</a:t>
            </a:r>
            <a:r>
              <a:rPr lang="en-US" dirty="0">
                <a:solidFill>
                  <a:srgbClr val="FF0000"/>
                </a:solidFill>
                <a:latin typeface="Helvetica" charset="0"/>
                <a:ea typeface="ＭＳ Ｐゴシック" charset="0"/>
              </a:rPr>
              <a:t> &lt; 0, </a:t>
            </a:r>
            <a:r>
              <a:rPr lang="en-US" i="1" dirty="0">
                <a:solidFill>
                  <a:srgbClr val="FF0000"/>
                </a:solidFill>
                <a:latin typeface="Helvetica" charset="0"/>
                <a:ea typeface="ＭＳ Ｐゴシック" charset="0"/>
              </a:rPr>
              <a:t>s</a:t>
            </a:r>
            <a:r>
              <a:rPr lang="en-US" dirty="0">
                <a:solidFill>
                  <a:srgbClr val="FF0000"/>
                </a:solidFill>
                <a:latin typeface="Helvetica" charset="0"/>
                <a:ea typeface="ＭＳ Ｐゴシック" charset="0"/>
              </a:rPr>
              <a:t> </a:t>
            </a:r>
            <a:r>
              <a:rPr lang="en-US" dirty="0">
                <a:solidFill>
                  <a:srgbClr val="FF0000"/>
                </a:solidFill>
                <a:latin typeface="Helvetica" charset="0"/>
                <a:ea typeface="ＭＳ Ｐゴシック" charset="0"/>
                <a:sym typeface="Symbol" charset="0"/>
              </a:rPr>
              <a:t></a:t>
            </a:r>
            <a:r>
              <a:rPr lang="en-US" dirty="0">
                <a:solidFill>
                  <a:srgbClr val="FF0000"/>
                </a:solidFill>
                <a:latin typeface="Helvetica" charset="0"/>
                <a:ea typeface="ＭＳ Ｐゴシック" charset="0"/>
              </a:rPr>
              <a:t> 0	(</a:t>
            </a:r>
            <a:r>
              <a:rPr lang="en-US" dirty="0" err="1">
                <a:solidFill>
                  <a:srgbClr val="FF0000"/>
                </a:solidFill>
                <a:latin typeface="Helvetica" charset="0"/>
                <a:ea typeface="ＭＳ Ｐゴシック" charset="0"/>
              </a:rPr>
              <a:t>NegOver</a:t>
            </a:r>
            <a:r>
              <a:rPr lang="en-US" dirty="0">
                <a:solidFill>
                  <a:srgbClr val="FF0000"/>
                </a:solidFill>
                <a:latin typeface="Helvetica" charset="0"/>
                <a:ea typeface="ＭＳ Ｐゴシック" charset="0"/>
              </a:rPr>
              <a:t>)</a:t>
            </a:r>
          </a:p>
          <a:p>
            <a:pPr lvl="2" eaLnBrk="1" hangingPunct="1">
              <a:buFont typeface="Wingdings" charset="0"/>
              <a:buNone/>
              <a:tabLst>
                <a:tab pos="2743200" algn="l"/>
                <a:tab pos="4572000" algn="l"/>
                <a:tab pos="5029200" algn="l"/>
              </a:tabLst>
              <a:defRPr/>
            </a:pPr>
            <a:r>
              <a:rPr lang="en-US" i="1" dirty="0">
                <a:solidFill>
                  <a:srgbClr val="FF0000"/>
                </a:solidFill>
                <a:latin typeface="Helvetica" charset="0"/>
                <a:ea typeface="ＭＳ Ｐゴシック" charset="0"/>
              </a:rPr>
              <a:t>	u</a:t>
            </a:r>
            <a:r>
              <a:rPr lang="en-US" dirty="0">
                <a:solidFill>
                  <a:srgbClr val="FF0000"/>
                </a:solidFill>
                <a:latin typeface="Helvetica" charset="0"/>
                <a:ea typeface="ＭＳ Ｐゴシック" charset="0"/>
              </a:rPr>
              <a:t>, </a:t>
            </a:r>
            <a:r>
              <a:rPr lang="en-US" i="1" dirty="0">
                <a:solidFill>
                  <a:srgbClr val="FF0000"/>
                </a:solidFill>
                <a:latin typeface="Helvetica" charset="0"/>
                <a:ea typeface="ＭＳ Ｐゴシック" charset="0"/>
              </a:rPr>
              <a:t>v</a:t>
            </a:r>
            <a:r>
              <a:rPr lang="en-US" dirty="0">
                <a:solidFill>
                  <a:srgbClr val="FF0000"/>
                </a:solidFill>
                <a:latin typeface="Helvetica" charset="0"/>
                <a:ea typeface="ＭＳ Ｐゴシック" charset="0"/>
              </a:rPr>
              <a:t> </a:t>
            </a:r>
            <a:r>
              <a:rPr lang="en-US" dirty="0">
                <a:solidFill>
                  <a:srgbClr val="FF0000"/>
                </a:solidFill>
                <a:latin typeface="Helvetica" charset="0"/>
                <a:ea typeface="ＭＳ Ｐゴシック" charset="0"/>
                <a:sym typeface="Symbol" charset="0"/>
              </a:rPr>
              <a:t></a:t>
            </a:r>
            <a:r>
              <a:rPr lang="en-US" dirty="0">
                <a:solidFill>
                  <a:srgbClr val="FF0000"/>
                </a:solidFill>
                <a:latin typeface="Helvetica" charset="0"/>
                <a:ea typeface="ＭＳ Ｐゴシック" charset="0"/>
              </a:rPr>
              <a:t> 0, </a:t>
            </a:r>
            <a:r>
              <a:rPr lang="en-US" i="1" dirty="0">
                <a:solidFill>
                  <a:srgbClr val="FF0000"/>
                </a:solidFill>
                <a:latin typeface="Helvetica" charset="0"/>
                <a:ea typeface="ＭＳ Ｐゴシック" charset="0"/>
              </a:rPr>
              <a:t>s</a:t>
            </a:r>
            <a:r>
              <a:rPr lang="en-US" dirty="0">
                <a:solidFill>
                  <a:srgbClr val="FF0000"/>
                </a:solidFill>
                <a:latin typeface="Helvetica" charset="0"/>
                <a:ea typeface="ＭＳ Ｐゴシック" charset="0"/>
              </a:rPr>
              <a:t> &lt; 0	(</a:t>
            </a:r>
            <a:r>
              <a:rPr lang="en-US" dirty="0" err="1">
                <a:solidFill>
                  <a:srgbClr val="FF0000"/>
                </a:solidFill>
                <a:latin typeface="Helvetica" charset="0"/>
                <a:ea typeface="ＭＳ Ｐゴシック" charset="0"/>
              </a:rPr>
              <a:t>PosOver</a:t>
            </a:r>
            <a:r>
              <a:rPr lang="en-US" dirty="0">
                <a:solidFill>
                  <a:srgbClr val="FF0000"/>
                </a:solidFill>
                <a:latin typeface="Helvetica" charset="0"/>
                <a:ea typeface="ＭＳ Ｐゴシック" charset="0"/>
              </a:rPr>
              <a:t>)</a:t>
            </a:r>
          </a:p>
          <a:p>
            <a:pPr lvl="1" eaLnBrk="1" hangingPunct="1">
              <a:buFont typeface="Wingdings" charset="0"/>
              <a:buNone/>
              <a:tabLst>
                <a:tab pos="2743200" algn="l"/>
                <a:tab pos="4572000" algn="l"/>
                <a:tab pos="5029200" algn="l"/>
              </a:tabLst>
              <a:defRPr/>
            </a:pPr>
            <a:r>
              <a:rPr lang="en-US" dirty="0">
                <a:latin typeface="Courier New" charset="0"/>
                <a:ea typeface="ＭＳ Ｐゴシック" charset="0"/>
              </a:rPr>
              <a:t>	</a:t>
            </a:r>
            <a:r>
              <a:rPr lang="en-US" dirty="0" err="1">
                <a:latin typeface="Courier New" charset="0"/>
                <a:ea typeface="ＭＳ Ｐゴシック" charset="0"/>
              </a:rPr>
              <a:t>ovf</a:t>
            </a:r>
            <a:r>
              <a:rPr lang="en-US" dirty="0">
                <a:latin typeface="Courier New" charset="0"/>
                <a:ea typeface="ＭＳ Ｐゴシック" charset="0"/>
              </a:rPr>
              <a:t> = (u&lt;0 == v&lt;0) &amp;&amp; (u&lt;0 != s&lt;0);</a:t>
            </a:r>
            <a:endParaRPr lang="en-US" dirty="0">
              <a:latin typeface="Helvetica" charset="0"/>
              <a:ea typeface="ＭＳ Ｐゴシック" charset="0"/>
            </a:endParaRPr>
          </a:p>
        </p:txBody>
      </p:sp>
      <p:grpSp>
        <p:nvGrpSpPr>
          <p:cNvPr id="62467" name="Group 4"/>
          <p:cNvGrpSpPr>
            <a:grpSpLocks/>
          </p:cNvGrpSpPr>
          <p:nvPr/>
        </p:nvGrpSpPr>
        <p:grpSpPr bwMode="auto">
          <a:xfrm>
            <a:off x="5257800" y="1371600"/>
            <a:ext cx="2058988" cy="2938463"/>
            <a:chOff x="3311" y="850"/>
            <a:chExt cx="1297" cy="1851"/>
          </a:xfrm>
        </p:grpSpPr>
        <p:sp>
          <p:nvSpPr>
            <p:cNvPr id="62469" name="Line 5"/>
            <p:cNvSpPr>
              <a:spLocks noChangeShapeType="1"/>
            </p:cNvSpPr>
            <p:nvPr/>
          </p:nvSpPr>
          <p:spPr bwMode="auto">
            <a:xfrm>
              <a:off x="3752" y="968"/>
              <a:ext cx="0" cy="8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0" name="Line 6"/>
            <p:cNvSpPr>
              <a:spLocks noChangeShapeType="1"/>
            </p:cNvSpPr>
            <p:nvPr/>
          </p:nvSpPr>
          <p:spPr bwMode="auto">
            <a:xfrm>
              <a:off x="3712" y="1824"/>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1" name="Line 7"/>
            <p:cNvSpPr>
              <a:spLocks noChangeShapeType="1"/>
            </p:cNvSpPr>
            <p:nvPr/>
          </p:nvSpPr>
          <p:spPr bwMode="auto">
            <a:xfrm>
              <a:off x="3712" y="139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2" name="Line 8"/>
            <p:cNvSpPr>
              <a:spLocks noChangeShapeType="1"/>
            </p:cNvSpPr>
            <p:nvPr/>
          </p:nvSpPr>
          <p:spPr bwMode="auto">
            <a:xfrm>
              <a:off x="3712" y="96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3" name="Line 9"/>
            <p:cNvSpPr>
              <a:spLocks noChangeShapeType="1"/>
            </p:cNvSpPr>
            <p:nvPr/>
          </p:nvSpPr>
          <p:spPr bwMode="auto">
            <a:xfrm>
              <a:off x="4568" y="1400"/>
              <a:ext cx="0" cy="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4" name="Line 10"/>
            <p:cNvSpPr>
              <a:spLocks noChangeShapeType="1"/>
            </p:cNvSpPr>
            <p:nvPr/>
          </p:nvSpPr>
          <p:spPr bwMode="auto">
            <a:xfrm>
              <a:off x="4528" y="1824"/>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5" name="Line 11"/>
            <p:cNvSpPr>
              <a:spLocks noChangeShapeType="1"/>
            </p:cNvSpPr>
            <p:nvPr/>
          </p:nvSpPr>
          <p:spPr bwMode="auto">
            <a:xfrm>
              <a:off x="4528" y="139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6" name="Line 12"/>
            <p:cNvSpPr>
              <a:spLocks noChangeShapeType="1"/>
            </p:cNvSpPr>
            <p:nvPr/>
          </p:nvSpPr>
          <p:spPr bwMode="auto">
            <a:xfrm>
              <a:off x="3856" y="1536"/>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77" name="Freeform 13"/>
            <p:cNvSpPr>
              <a:spLocks/>
            </p:cNvSpPr>
            <p:nvPr/>
          </p:nvSpPr>
          <p:spPr bwMode="auto">
            <a:xfrm>
              <a:off x="3848" y="1200"/>
              <a:ext cx="625" cy="817"/>
            </a:xfrm>
            <a:custGeom>
              <a:avLst/>
              <a:gdLst>
                <a:gd name="T0" fmla="*/ 0 w 625"/>
                <a:gd name="T1" fmla="*/ 0 h 817"/>
                <a:gd name="T2" fmla="*/ 240 w 625"/>
                <a:gd name="T3" fmla="*/ 0 h 817"/>
                <a:gd name="T4" fmla="*/ 384 w 625"/>
                <a:gd name="T5" fmla="*/ 816 h 817"/>
                <a:gd name="T6" fmla="*/ 624 w 625"/>
                <a:gd name="T7" fmla="*/ 816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0"/>
                  </a:moveTo>
                  <a:lnTo>
                    <a:pt x="240" y="0"/>
                  </a:lnTo>
                  <a:lnTo>
                    <a:pt x="384" y="816"/>
                  </a:lnTo>
                  <a:lnTo>
                    <a:pt x="624" y="816"/>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8" name="Rectangle 14"/>
            <p:cNvSpPr>
              <a:spLocks noChangeArrowheads="1"/>
            </p:cNvSpPr>
            <p:nvPr/>
          </p:nvSpPr>
          <p:spPr bwMode="auto">
            <a:xfrm>
              <a:off x="3359" y="1714"/>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0</a:t>
              </a:r>
            </a:p>
          </p:txBody>
        </p:sp>
        <p:sp>
          <p:nvSpPr>
            <p:cNvPr id="62479" name="Rectangle 15"/>
            <p:cNvSpPr>
              <a:spLocks noChangeArrowheads="1"/>
            </p:cNvSpPr>
            <p:nvPr/>
          </p:nvSpPr>
          <p:spPr bwMode="auto">
            <a:xfrm>
              <a:off x="3359" y="1282"/>
              <a:ext cx="3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 </a:t>
              </a:r>
              <a:r>
                <a:rPr lang="en-US" sz="1800" b="0" baseline="30000">
                  <a:solidFill>
                    <a:srgbClr val="000066"/>
                  </a:solidFill>
                </a:rPr>
                <a:t>–1</a:t>
              </a:r>
            </a:p>
          </p:txBody>
        </p:sp>
        <p:sp>
          <p:nvSpPr>
            <p:cNvPr id="62480" name="Rectangle 16"/>
            <p:cNvSpPr>
              <a:spLocks noChangeArrowheads="1"/>
            </p:cNvSpPr>
            <p:nvPr/>
          </p:nvSpPr>
          <p:spPr bwMode="auto">
            <a:xfrm>
              <a:off x="3311" y="850"/>
              <a:ext cx="4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a:t>
              </a:r>
              <a:r>
                <a:rPr lang="en-US" sz="1800" b="0">
                  <a:solidFill>
                    <a:srgbClr val="000066"/>
                  </a:solidFill>
                </a:rPr>
                <a:t>–1</a:t>
              </a:r>
            </a:p>
          </p:txBody>
        </p:sp>
        <p:sp>
          <p:nvSpPr>
            <p:cNvPr id="62481" name="Line 17"/>
            <p:cNvSpPr>
              <a:spLocks noChangeShapeType="1"/>
            </p:cNvSpPr>
            <p:nvPr/>
          </p:nvSpPr>
          <p:spPr bwMode="auto">
            <a:xfrm>
              <a:off x="3752" y="1832"/>
              <a:ext cx="0" cy="8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2" name="Line 18"/>
            <p:cNvSpPr>
              <a:spLocks noChangeShapeType="1"/>
            </p:cNvSpPr>
            <p:nvPr/>
          </p:nvSpPr>
          <p:spPr bwMode="auto">
            <a:xfrm>
              <a:off x="3712" y="2688"/>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3" name="Line 19"/>
            <p:cNvSpPr>
              <a:spLocks noChangeShapeType="1"/>
            </p:cNvSpPr>
            <p:nvPr/>
          </p:nvSpPr>
          <p:spPr bwMode="auto">
            <a:xfrm>
              <a:off x="3712" y="2256"/>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4" name="Line 20"/>
            <p:cNvSpPr>
              <a:spLocks noChangeShapeType="1"/>
            </p:cNvSpPr>
            <p:nvPr/>
          </p:nvSpPr>
          <p:spPr bwMode="auto">
            <a:xfrm>
              <a:off x="3712" y="1824"/>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5" name="Line 21"/>
            <p:cNvSpPr>
              <a:spLocks noChangeShapeType="1"/>
            </p:cNvSpPr>
            <p:nvPr/>
          </p:nvSpPr>
          <p:spPr bwMode="auto">
            <a:xfrm>
              <a:off x="4568" y="1832"/>
              <a:ext cx="0" cy="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6" name="Line 22"/>
            <p:cNvSpPr>
              <a:spLocks noChangeShapeType="1"/>
            </p:cNvSpPr>
            <p:nvPr/>
          </p:nvSpPr>
          <p:spPr bwMode="auto">
            <a:xfrm>
              <a:off x="4528" y="2256"/>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7" name="Line 23"/>
            <p:cNvSpPr>
              <a:spLocks noChangeShapeType="1"/>
            </p:cNvSpPr>
            <p:nvPr/>
          </p:nvSpPr>
          <p:spPr bwMode="auto">
            <a:xfrm>
              <a:off x="4528" y="1824"/>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8" name="Line 24"/>
            <p:cNvSpPr>
              <a:spLocks noChangeShapeType="1"/>
            </p:cNvSpPr>
            <p:nvPr/>
          </p:nvSpPr>
          <p:spPr bwMode="auto">
            <a:xfrm>
              <a:off x="3856" y="2112"/>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89" name="Freeform 25"/>
            <p:cNvSpPr>
              <a:spLocks/>
            </p:cNvSpPr>
            <p:nvPr/>
          </p:nvSpPr>
          <p:spPr bwMode="auto">
            <a:xfrm>
              <a:off x="3848" y="1680"/>
              <a:ext cx="625" cy="817"/>
            </a:xfrm>
            <a:custGeom>
              <a:avLst/>
              <a:gdLst>
                <a:gd name="T0" fmla="*/ 0 w 625"/>
                <a:gd name="T1" fmla="*/ 816 h 817"/>
                <a:gd name="T2" fmla="*/ 240 w 625"/>
                <a:gd name="T3" fmla="*/ 816 h 817"/>
                <a:gd name="T4" fmla="*/ 384 w 625"/>
                <a:gd name="T5" fmla="*/ 0 h 817"/>
                <a:gd name="T6" fmla="*/ 624 w 625"/>
                <a:gd name="T7" fmla="*/ 0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816"/>
                  </a:moveTo>
                  <a:lnTo>
                    <a:pt x="240" y="816"/>
                  </a:lnTo>
                  <a:lnTo>
                    <a:pt x="384" y="0"/>
                  </a:lnTo>
                  <a:lnTo>
                    <a:pt x="624" y="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90" name="Rectangle 26"/>
            <p:cNvSpPr>
              <a:spLocks noChangeArrowheads="1"/>
            </p:cNvSpPr>
            <p:nvPr/>
          </p:nvSpPr>
          <p:spPr bwMode="auto">
            <a:xfrm>
              <a:off x="3831" y="1023"/>
              <a:ext cx="55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b="0">
                  <a:solidFill>
                    <a:srgbClr val="000066"/>
                  </a:solidFill>
                </a:rPr>
                <a:t>PosOver</a:t>
              </a:r>
            </a:p>
          </p:txBody>
        </p:sp>
        <p:sp>
          <p:nvSpPr>
            <p:cNvPr id="62491" name="Rectangle 27"/>
            <p:cNvSpPr>
              <a:spLocks noChangeArrowheads="1"/>
            </p:cNvSpPr>
            <p:nvPr/>
          </p:nvSpPr>
          <p:spPr bwMode="auto">
            <a:xfrm>
              <a:off x="3831" y="2511"/>
              <a:ext cx="56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b="0">
                  <a:solidFill>
                    <a:srgbClr val="000066"/>
                  </a:solidFill>
                </a:rPr>
                <a:t>NegOver</a:t>
              </a:r>
            </a:p>
          </p:txBody>
        </p:sp>
      </p:grpSp>
      <p:sp>
        <p:nvSpPr>
          <p:cNvPr id="62468" name="Rectangle 27"/>
          <p:cNvSpPr>
            <a:spLocks noChangeArrowheads="1"/>
          </p:cNvSpPr>
          <p:nvPr/>
        </p:nvSpPr>
        <p:spPr bwMode="auto">
          <a:xfrm>
            <a:off x="381000" y="5105400"/>
            <a:ext cx="6934200" cy="685800"/>
          </a:xfrm>
          <a:prstGeom prst="rect">
            <a:avLst/>
          </a:prstGeom>
          <a:solidFill>
            <a:srgbClr val="FFFFFF"/>
          </a:solidFill>
          <a:ln>
            <a:noFill/>
          </a:ln>
          <a:extLst>
            <a:ext uri="{91240B29-F687-4f45-9708-019B960494DF}">
              <a14:hiddenLine xmlns:a14="http://schemas.microsoft.com/office/drawing/2010/main" w="19050">
                <a:solidFill>
                  <a:srgbClr val="000000"/>
                </a:solidFill>
                <a:round/>
                <a:headEnd/>
                <a:tailEnd type="none" w="sm" len="sm"/>
              </a14:hiddenLine>
            </a:ext>
          </a:extLst>
        </p:spPr>
        <p:txBody>
          <a:bodyPr wrap="none" lIns="45720" rIns="45720" anchor="ctr">
            <a:spAutoFit/>
          </a:bodyPr>
          <a:lstStyle/>
          <a:p>
            <a:pPr algn="ctr" eaLnBrk="0" hangingPunct="0">
              <a:lnSpc>
                <a:spcPct val="90000"/>
              </a:lnSpc>
            </a:pPr>
            <a:endParaRPr lang="en-US" sz="1800">
              <a:solidFill>
                <a:srgbClr val="000066"/>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Recap…</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Computer Architecture</a:t>
            </a:r>
          </a:p>
          <a:p>
            <a:pPr>
              <a:defRPr/>
            </a:pPr>
            <a:r>
              <a:rPr lang="en-US" dirty="0" smtClean="0">
                <a:latin typeface="Helvetica" charset="0"/>
                <a:ea typeface="ＭＳ Ｐゴシック" charset="0"/>
                <a:cs typeface="ＭＳ Ｐゴシック" charset="0"/>
              </a:rPr>
              <a:t>Binary representations – base 2</a:t>
            </a:r>
          </a:p>
          <a:p>
            <a:pPr>
              <a:defRPr/>
            </a:pPr>
            <a:r>
              <a:rPr lang="en-US" dirty="0" smtClean="0">
                <a:latin typeface="Helvetica" charset="0"/>
                <a:ea typeface="ＭＳ Ｐゴシック" charset="0"/>
                <a:cs typeface="ＭＳ Ｐゴシック" charset="0"/>
              </a:rPr>
              <a:t>Binary digital logic – AND, OR, ~, etc.</a:t>
            </a:r>
            <a:endParaRPr lang="en-US" dirty="0">
              <a:latin typeface="Helvetica" charset="0"/>
              <a:ea typeface="ＭＳ Ｐゴシック" charset="0"/>
              <a:cs typeface="ＭＳ Ｐゴシック" charset="0"/>
            </a:endParaRPr>
          </a:p>
          <a:p>
            <a:pPr>
              <a:defRPr/>
            </a:pPr>
            <a:r>
              <a:rPr lang="en-US" dirty="0">
                <a:latin typeface="Helvetica" charset="0"/>
                <a:ea typeface="ＭＳ Ｐゴシック" charset="0"/>
                <a:cs typeface="ＭＳ Ｐゴシック" charset="0"/>
              </a:rPr>
              <a:t>Hexadecimal </a:t>
            </a:r>
            <a:r>
              <a:rPr lang="en-US" dirty="0" smtClean="0">
                <a:latin typeface="Helvetica" charset="0"/>
                <a:ea typeface="ＭＳ Ｐゴシック" charset="0"/>
                <a:cs typeface="ＭＳ Ｐゴシック" charset="0"/>
              </a:rPr>
              <a:t>representations – base 16</a:t>
            </a:r>
            <a:endParaRPr lang="en-US" dirty="0">
              <a:latin typeface="Helvetica" charset="0"/>
              <a:ea typeface="ＭＳ Ｐゴシック" charset="0"/>
              <a:cs typeface="ＭＳ Ｐゴシック" charset="0"/>
            </a:endParaRPr>
          </a:p>
          <a:p>
            <a:pPr>
              <a:defRPr/>
            </a:pPr>
            <a:r>
              <a:rPr lang="en-US" dirty="0">
                <a:latin typeface="Helvetica" charset="0"/>
                <a:ea typeface="ＭＳ Ｐゴシック" charset="0"/>
                <a:cs typeface="ＭＳ Ｐゴシック" charset="0"/>
              </a:rPr>
              <a:t>Byte-addressed memory</a:t>
            </a:r>
          </a:p>
          <a:p>
            <a:pPr>
              <a:defRPr/>
            </a:pPr>
            <a:r>
              <a:rPr lang="en-US" dirty="0">
                <a:latin typeface="Helvetica" charset="0"/>
                <a:ea typeface="ＭＳ Ｐゴシック" charset="0"/>
                <a:cs typeface="ＭＳ Ｐゴシック" charset="0"/>
              </a:rPr>
              <a:t>Representing data in C</a:t>
            </a:r>
          </a:p>
          <a:p>
            <a:pPr lvl="1">
              <a:defRPr/>
            </a:pPr>
            <a:r>
              <a:rPr lang="en-US" dirty="0" err="1" smtClean="0">
                <a:latin typeface="Helvetica" charset="0"/>
                <a:ea typeface="ＭＳ Ｐゴシック" charset="0"/>
              </a:rPr>
              <a:t>ints</a:t>
            </a:r>
            <a:r>
              <a:rPr lang="en-US" dirty="0">
                <a:latin typeface="Helvetica" charset="0"/>
                <a:ea typeface="ＭＳ Ｐゴシック" charset="0"/>
              </a:rPr>
              <a:t>, </a:t>
            </a:r>
            <a:r>
              <a:rPr lang="en-US" dirty="0" smtClean="0">
                <a:latin typeface="Helvetica" charset="0"/>
                <a:ea typeface="ＭＳ Ｐゴシック" charset="0"/>
              </a:rPr>
              <a:t>longs, shorts</a:t>
            </a:r>
            <a:r>
              <a:rPr lang="en-US" dirty="0">
                <a:latin typeface="Helvetica" charset="0"/>
                <a:ea typeface="ＭＳ Ｐゴシック" charset="0"/>
              </a:rPr>
              <a:t>, floats, doubles, chars, etc.</a:t>
            </a:r>
          </a:p>
          <a:p>
            <a:pPr>
              <a:defRPr/>
            </a:pPr>
            <a:r>
              <a:rPr lang="en-US" dirty="0">
                <a:latin typeface="Helvetica" charset="0"/>
                <a:ea typeface="ＭＳ Ｐゴシック" charset="0"/>
                <a:cs typeface="ＭＳ Ｐゴシック" charset="0"/>
              </a:rPr>
              <a:t>Pointers in </a:t>
            </a:r>
            <a:r>
              <a:rPr lang="en-US" dirty="0" smtClean="0">
                <a:latin typeface="Helvetica" charset="0"/>
                <a:ea typeface="ＭＳ Ｐゴシック" charset="0"/>
                <a:cs typeface="ＭＳ Ｐゴシック" charset="0"/>
              </a:rPr>
              <a:t>C</a:t>
            </a:r>
          </a:p>
          <a:p>
            <a:pPr>
              <a:defRPr/>
            </a:pPr>
            <a:r>
              <a:rPr lang="en-US" dirty="0" smtClean="0">
                <a:latin typeface="Helvetica" charset="0"/>
                <a:ea typeface="ＭＳ Ｐゴシック" charset="0"/>
                <a:cs typeface="ＭＳ Ｐゴシック" charset="0"/>
              </a:rPr>
              <a:t>Bit vector logic</a:t>
            </a:r>
            <a:endParaRPr lang="en-US" dirty="0">
              <a:latin typeface="Helvetica" charset="0"/>
              <a:ea typeface="ＭＳ Ｐゴシック" charset="0"/>
              <a:cs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Summarizing…</a:t>
            </a:r>
            <a:endParaRPr lang="en-US" dirty="0">
              <a:latin typeface="Helvetica" charset="0"/>
              <a:ea typeface="ＭＳ Ｐゴシック" charset="0"/>
              <a:cs typeface="ＭＳ Ｐゴシック" charset="0"/>
            </a:endParaRPr>
          </a:p>
        </p:txBody>
      </p:sp>
      <p:grpSp>
        <p:nvGrpSpPr>
          <p:cNvPr id="15" name="Group 14"/>
          <p:cNvGrpSpPr>
            <a:grpSpLocks/>
          </p:cNvGrpSpPr>
          <p:nvPr/>
        </p:nvGrpSpPr>
        <p:grpSpPr bwMode="auto">
          <a:xfrm>
            <a:off x="4038600" y="76200"/>
            <a:ext cx="5018088" cy="4724400"/>
            <a:chOff x="4038600" y="-25400"/>
            <a:chExt cx="5018088" cy="4724400"/>
          </a:xfrm>
        </p:grpSpPr>
        <p:graphicFrame>
          <p:nvGraphicFramePr>
            <p:cNvPr id="64516" name="Object 2"/>
            <p:cNvGraphicFramePr>
              <a:graphicFrameLocks noChangeAspect="1"/>
            </p:cNvGraphicFramePr>
            <p:nvPr/>
          </p:nvGraphicFramePr>
          <p:xfrm>
            <a:off x="4495800" y="660400"/>
            <a:ext cx="4560888" cy="3975100"/>
          </p:xfrm>
          <a:graphic>
            <a:graphicData uri="http://schemas.openxmlformats.org/presentationml/2006/ole">
              <mc:AlternateContent xmlns:mc="http://schemas.openxmlformats.org/markup-compatibility/2006">
                <mc:Choice xmlns:v="urn:schemas-microsoft-com:vml" Requires="v">
                  <p:oleObj spid="_x0000_s64545" name="Chart" r:id="rId4" imgW="4356100" imgH="3556000" progId="Excel.Chart.8">
                    <p:embed/>
                  </p:oleObj>
                </mc:Choice>
                <mc:Fallback>
                  <p:oleObj name="Chart" r:id="rId4" imgW="4356100" imgH="3556000" progId="Excel.Char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660400"/>
                          <a:ext cx="4560888" cy="3975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4517" name="Rectangle 5"/>
            <p:cNvSpPr>
              <a:spLocks noChangeArrowheads="1"/>
            </p:cNvSpPr>
            <p:nvPr/>
          </p:nvSpPr>
          <p:spPr bwMode="auto">
            <a:xfrm>
              <a:off x="6248400" y="736600"/>
              <a:ext cx="1458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TAdd</a:t>
              </a:r>
              <a:r>
                <a:rPr lang="en-US" sz="1800" baseline="-25000">
                  <a:solidFill>
                    <a:srgbClr val="003300"/>
                  </a:solidFill>
                </a:rPr>
                <a:t>4</a:t>
              </a:r>
              <a:r>
                <a:rPr lang="en-US" sz="1800">
                  <a:solidFill>
                    <a:srgbClr val="003300"/>
                  </a:solidFill>
                </a:rPr>
                <a:t>(</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sp>
          <p:nvSpPr>
            <p:cNvPr id="64518" name="Rectangle 6"/>
            <p:cNvSpPr>
              <a:spLocks noChangeArrowheads="1"/>
            </p:cNvSpPr>
            <p:nvPr/>
          </p:nvSpPr>
          <p:spPr bwMode="auto">
            <a:xfrm>
              <a:off x="5257800" y="436245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u</a:t>
              </a:r>
            </a:p>
          </p:txBody>
        </p:sp>
        <p:sp>
          <p:nvSpPr>
            <p:cNvPr id="64519" name="Rectangle 7"/>
            <p:cNvSpPr>
              <a:spLocks noChangeArrowheads="1"/>
            </p:cNvSpPr>
            <p:nvPr/>
          </p:nvSpPr>
          <p:spPr bwMode="auto">
            <a:xfrm>
              <a:off x="7924800" y="3632200"/>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v</a:t>
              </a:r>
            </a:p>
          </p:txBody>
        </p:sp>
        <p:sp>
          <p:nvSpPr>
            <p:cNvPr id="64520" name="Text Box 8"/>
            <p:cNvSpPr txBox="1">
              <a:spLocks noChangeArrowheads="1"/>
            </p:cNvSpPr>
            <p:nvPr/>
          </p:nvSpPr>
          <p:spPr bwMode="auto">
            <a:xfrm>
              <a:off x="8001000" y="4165600"/>
              <a:ext cx="1020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PosOver</a:t>
              </a:r>
            </a:p>
          </p:txBody>
        </p:sp>
        <p:sp>
          <p:nvSpPr>
            <p:cNvPr id="64521" name="Text Box 9"/>
            <p:cNvSpPr txBox="1">
              <a:spLocks noChangeArrowheads="1"/>
            </p:cNvSpPr>
            <p:nvPr/>
          </p:nvSpPr>
          <p:spPr bwMode="auto">
            <a:xfrm>
              <a:off x="4038600" y="-254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NegOver</a:t>
              </a:r>
            </a:p>
          </p:txBody>
        </p:sp>
        <p:sp>
          <p:nvSpPr>
            <p:cNvPr id="64522" name="Line 10"/>
            <p:cNvSpPr>
              <a:spLocks noChangeShapeType="1"/>
            </p:cNvSpPr>
            <p:nvPr/>
          </p:nvSpPr>
          <p:spPr bwMode="auto">
            <a:xfrm>
              <a:off x="4648200" y="355600"/>
              <a:ext cx="838200" cy="17526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3" name="Line 11"/>
            <p:cNvSpPr>
              <a:spLocks noChangeShapeType="1"/>
            </p:cNvSpPr>
            <p:nvPr/>
          </p:nvSpPr>
          <p:spPr bwMode="auto">
            <a:xfrm flipH="1" flipV="1">
              <a:off x="8153400" y="2794000"/>
              <a:ext cx="609600" cy="12954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 name="Content Placeholder 2"/>
          <p:cNvSpPr>
            <a:spLocks noGrp="1"/>
          </p:cNvSpPr>
          <p:nvPr>
            <p:ph idx="1"/>
          </p:nvPr>
        </p:nvSpPr>
        <p:spPr>
          <a:xfrm>
            <a:off x="290513" y="1220788"/>
            <a:ext cx="4205287" cy="5224462"/>
          </a:xfrm>
        </p:spPr>
        <p:txBody>
          <a:bodyPr/>
          <a:lstStyle/>
          <a:p>
            <a:pPr>
              <a:defRPr/>
            </a:pPr>
            <a:r>
              <a:rPr lang="en-US" dirty="0" smtClean="0">
                <a:latin typeface="Helvetica" charset="0"/>
                <a:ea typeface="ＭＳ Ｐゴシック" charset="0"/>
              </a:rPr>
              <a:t>Two’s complement Overflow</a:t>
            </a:r>
          </a:p>
          <a:p>
            <a:pPr lvl="1">
              <a:defRPr/>
            </a:pPr>
            <a:r>
              <a:rPr lang="en-US" dirty="0" smtClean="0">
                <a:latin typeface="Helvetica" charset="0"/>
                <a:ea typeface="ＭＳ Ｐゴシック" charset="0"/>
              </a:rPr>
              <a:t>Two large positive #’s can sum to a negative # (</a:t>
            </a:r>
            <a:r>
              <a:rPr lang="en-US" dirty="0" err="1" smtClean="0">
                <a:latin typeface="Helvetica" charset="0"/>
                <a:ea typeface="ＭＳ Ｐゴシック" charset="0"/>
              </a:rPr>
              <a:t>PosOver</a:t>
            </a:r>
            <a:r>
              <a:rPr lang="en-US" dirty="0" smtClean="0">
                <a:latin typeface="Helvetica" charset="0"/>
                <a:ea typeface="ＭＳ Ｐゴシック" charset="0"/>
              </a:rPr>
              <a:t>)</a:t>
            </a:r>
          </a:p>
          <a:p>
            <a:pPr lvl="2">
              <a:defRPr/>
            </a:pPr>
            <a:r>
              <a:rPr lang="en-US" sz="2000" dirty="0">
                <a:solidFill>
                  <a:srgbClr val="000066"/>
                </a:solidFill>
                <a:latin typeface="Helvetica" charset="0"/>
                <a:ea typeface="ＭＳ Ｐゴシック" charset="0"/>
              </a:rPr>
              <a:t>Then, sum of u and v = </a:t>
            </a:r>
            <a:r>
              <a:rPr lang="en-US" sz="2000" dirty="0" err="1">
                <a:solidFill>
                  <a:srgbClr val="000066"/>
                </a:solidFill>
                <a:latin typeface="Helvetica" charset="0"/>
                <a:ea typeface="ＭＳ Ｐゴシック" charset="0"/>
              </a:rPr>
              <a:t>TrueSum</a:t>
            </a:r>
            <a:r>
              <a:rPr lang="en-US" sz="2000" dirty="0">
                <a:solidFill>
                  <a:srgbClr val="000066"/>
                </a:solidFill>
                <a:latin typeface="Helvetica" charset="0"/>
                <a:ea typeface="ＭＳ Ｐゴシック" charset="0"/>
              </a:rPr>
              <a:t>(u + v) - 2</a:t>
            </a:r>
            <a:r>
              <a:rPr lang="en-US" sz="2000" baseline="30000" dirty="0">
                <a:solidFill>
                  <a:srgbClr val="000066"/>
                </a:solidFill>
                <a:latin typeface="Helvetica" charset="0"/>
                <a:ea typeface="ＭＳ Ｐゴシック" charset="0"/>
              </a:rPr>
              <a:t>w</a:t>
            </a:r>
            <a:r>
              <a:rPr lang="en-US" sz="2000" dirty="0">
                <a:solidFill>
                  <a:srgbClr val="000066"/>
                </a:solidFill>
                <a:latin typeface="Helvetica" charset="0"/>
                <a:ea typeface="ＭＳ Ｐゴシック" charset="0"/>
              </a:rPr>
              <a:t>, given w </a:t>
            </a:r>
            <a:r>
              <a:rPr lang="en-US" sz="2000" dirty="0" smtClean="0">
                <a:solidFill>
                  <a:srgbClr val="000066"/>
                </a:solidFill>
                <a:latin typeface="Helvetica" charset="0"/>
                <a:ea typeface="ＭＳ Ｐゴシック" charset="0"/>
              </a:rPr>
              <a:t>bits</a:t>
            </a:r>
          </a:p>
          <a:p>
            <a:pPr lvl="1">
              <a:defRPr/>
            </a:pPr>
            <a:r>
              <a:rPr lang="en-US" dirty="0" smtClean="0">
                <a:latin typeface="Helvetica" charset="0"/>
                <a:ea typeface="ＭＳ Ｐゴシック" charset="0"/>
              </a:rPr>
              <a:t>Two large negative #’s can sum to a positive # (</a:t>
            </a:r>
            <a:r>
              <a:rPr lang="en-US" dirty="0" err="1" smtClean="0">
                <a:latin typeface="Helvetica" charset="0"/>
                <a:ea typeface="ＭＳ Ｐゴシック" charset="0"/>
              </a:rPr>
              <a:t>NegOver</a:t>
            </a:r>
            <a:r>
              <a:rPr lang="en-US" dirty="0" smtClean="0">
                <a:latin typeface="Helvetica" charset="0"/>
                <a:ea typeface="ＭＳ Ｐゴシック" charset="0"/>
              </a:rPr>
              <a:t>)</a:t>
            </a:r>
          </a:p>
          <a:p>
            <a:pPr lvl="2">
              <a:defRPr/>
            </a:pPr>
            <a:r>
              <a:rPr lang="en-US" sz="2000" kern="1200" dirty="0" smtClean="0">
                <a:solidFill>
                  <a:srgbClr val="000066"/>
                </a:solidFill>
                <a:latin typeface="Helvetica" charset="0"/>
                <a:ea typeface="ＭＳ Ｐゴシック" charset="0"/>
                <a:cs typeface="ＭＳ Ｐゴシック" charset="0"/>
              </a:rPr>
              <a:t>Then</a:t>
            </a:r>
            <a:r>
              <a:rPr lang="en-US" sz="2000" kern="1200" dirty="0">
                <a:solidFill>
                  <a:srgbClr val="000066"/>
                </a:solidFill>
                <a:latin typeface="Helvetica" charset="0"/>
                <a:ea typeface="ＭＳ Ｐゴシック" charset="0"/>
                <a:cs typeface="ＭＳ Ｐゴシック" charset="0"/>
              </a:rPr>
              <a:t>, sum of u and v = </a:t>
            </a:r>
            <a:r>
              <a:rPr lang="en-US" sz="2000" kern="1200" dirty="0" err="1">
                <a:solidFill>
                  <a:srgbClr val="000066"/>
                </a:solidFill>
                <a:latin typeface="Helvetica" charset="0"/>
                <a:ea typeface="ＭＳ Ｐゴシック" charset="0"/>
                <a:cs typeface="ＭＳ Ｐゴシック" charset="0"/>
              </a:rPr>
              <a:t>TrueSum</a:t>
            </a:r>
            <a:r>
              <a:rPr lang="en-US" sz="2000" kern="1200" dirty="0">
                <a:solidFill>
                  <a:srgbClr val="000066"/>
                </a:solidFill>
                <a:latin typeface="Helvetica" charset="0"/>
                <a:ea typeface="ＭＳ Ｐゴシック" charset="0"/>
                <a:cs typeface="ＭＳ Ｐゴシック" charset="0"/>
              </a:rPr>
              <a:t>(u + v) + 2</a:t>
            </a:r>
            <a:r>
              <a:rPr lang="en-US" sz="2000" kern="1200" baseline="30000" dirty="0">
                <a:solidFill>
                  <a:srgbClr val="000066"/>
                </a:solidFill>
                <a:latin typeface="Helvetica" charset="0"/>
                <a:ea typeface="ＭＳ Ｐゴシック" charset="0"/>
                <a:cs typeface="ＭＳ Ｐゴシック" charset="0"/>
              </a:rPr>
              <a:t>w</a:t>
            </a:r>
            <a:r>
              <a:rPr lang="en-US" sz="2000" kern="1200" dirty="0">
                <a:solidFill>
                  <a:srgbClr val="000066"/>
                </a:solidFill>
                <a:latin typeface="Helvetica" charset="0"/>
                <a:ea typeface="ＭＳ Ｐゴシック" charset="0"/>
                <a:cs typeface="ＭＳ Ｐゴシック" charset="0"/>
              </a:rPr>
              <a:t>, given w bits</a:t>
            </a:r>
            <a:endParaRPr lang="en-US" sz="2000" kern="1200" dirty="0">
              <a:solidFill>
                <a:srgbClr val="003300"/>
              </a:solidFill>
              <a:latin typeface="Helvetica" charset="0"/>
              <a:ea typeface="ＭＳ Ｐゴシック" charset="0"/>
              <a:cs typeface="ＭＳ Ｐゴシック" charset="0"/>
            </a:endParaRPr>
          </a:p>
          <a:p>
            <a:pPr lvl="2">
              <a:defRPr/>
            </a:pPr>
            <a:endParaRPr lang="en-US" dirty="0" smtClean="0">
              <a:latin typeface="Helvetica" charset="0"/>
              <a:ea typeface="ＭＳ Ｐゴシック" charset="0"/>
            </a:endParaRPr>
          </a:p>
          <a:p>
            <a:pPr>
              <a:defRPr/>
            </a:pPr>
            <a:endParaRPr lang="en-US" dirty="0">
              <a:latin typeface="Helvetica" charset="0"/>
              <a:ea typeface="ＭＳ Ｐゴシック" charset="0"/>
              <a:cs typeface="ＭＳ Ｐゴシック" charset="0"/>
            </a:endParaRPr>
          </a:p>
          <a:p>
            <a:pPr>
              <a:defRPr/>
            </a:pPr>
            <a:endParaRPr lang="en-US" dirty="0">
              <a:latin typeface="Helvetica" charset="0"/>
              <a:ea typeface="ＭＳ Ｐゴシック" charset="0"/>
              <a:cs typeface="ＭＳ Ｐゴシック" charset="0"/>
            </a:endParaRPr>
          </a:p>
          <a:p>
            <a:pPr>
              <a:defRPr/>
            </a:pPr>
            <a:endParaRPr lang="en-US" dirty="0">
              <a:latin typeface="Helvetica" charset="0"/>
              <a:ea typeface="ＭＳ Ｐゴシック" charset="0"/>
              <a:cs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2743200"/>
            <a:ext cx="8716962" cy="781050"/>
          </a:xfrm>
        </p:spPr>
        <p:txBody>
          <a:bodyPr/>
          <a:lstStyle/>
          <a:p>
            <a:pPr algn="ctr">
              <a:defRPr/>
            </a:pPr>
            <a:r>
              <a:rPr lang="en-US" dirty="0" smtClean="0"/>
              <a:t>Supplementary Slides</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One’s Complement</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a:xfrm>
            <a:off x="228600" y="3352800"/>
            <a:ext cx="8307387" cy="2895600"/>
          </a:xfrm>
        </p:spPr>
        <p:txBody>
          <a:bodyPr/>
          <a:lstStyle/>
          <a:p>
            <a:pPr lvl="1">
              <a:defRPr/>
            </a:pPr>
            <a:r>
              <a:rPr lang="en-US" dirty="0">
                <a:ea typeface="ＭＳ Ｐゴシック" charset="0"/>
                <a:cs typeface="ＭＳ Ｐゴシック" charset="0"/>
              </a:rPr>
              <a:t>One’s complement has a nice property that if you flip the bits, you get the negative version of a number, which then results in the function B2O </a:t>
            </a:r>
            <a:r>
              <a:rPr lang="en-US" dirty="0" smtClean="0">
                <a:ea typeface="ＭＳ Ｐゴシック" charset="0"/>
                <a:cs typeface="ＭＳ Ｐゴシック" charset="0"/>
              </a:rPr>
              <a:t>above. </a:t>
            </a:r>
          </a:p>
          <a:p>
            <a:pPr lvl="1">
              <a:defRPr/>
            </a:pPr>
            <a:r>
              <a:rPr lang="en-US" dirty="0">
                <a:ea typeface="ＭＳ Ｐゴシック" charset="0"/>
                <a:cs typeface="ＭＳ Ｐゴシック" charset="0"/>
              </a:rPr>
              <a:t>One’s complement has the same weakness as Sign-Magnitude, namely there are two representations for zero: 0000 and 1111</a:t>
            </a:r>
            <a:r>
              <a:rPr lang="en-US" dirty="0" smtClean="0">
                <a:ea typeface="ＭＳ Ｐゴシック" charset="0"/>
                <a:cs typeface="ＭＳ Ｐゴシック" charset="0"/>
              </a:rPr>
              <a:t>.</a:t>
            </a:r>
          </a:p>
        </p:txBody>
      </p:sp>
      <p:grpSp>
        <p:nvGrpSpPr>
          <p:cNvPr id="8" name="Group 7"/>
          <p:cNvGrpSpPr>
            <a:grpSpLocks/>
          </p:cNvGrpSpPr>
          <p:nvPr/>
        </p:nvGrpSpPr>
        <p:grpSpPr bwMode="auto">
          <a:xfrm>
            <a:off x="457200" y="1066800"/>
            <a:ext cx="7010400" cy="2101850"/>
            <a:chOff x="457200" y="1066800"/>
            <a:chExt cx="7010400" cy="2101850"/>
          </a:xfrm>
        </p:grpSpPr>
        <p:sp>
          <p:nvSpPr>
            <p:cNvPr id="4" name="Content Placeholder 2"/>
            <p:cNvSpPr txBox="1">
              <a:spLocks/>
            </p:cNvSpPr>
            <p:nvPr/>
          </p:nvSpPr>
          <p:spPr bwMode="auto">
            <a:xfrm>
              <a:off x="457200" y="1066800"/>
              <a:ext cx="7010400" cy="210185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r>
                <a:rPr lang="en-US" b="0" dirty="0">
                  <a:solidFill>
                    <a:srgbClr val="003300"/>
                  </a:solidFill>
                  <a:effectLst>
                    <a:outerShdw blurRad="38100" dist="38100" dir="2700000" algn="tl">
                      <a:srgbClr val="DDDDDD"/>
                    </a:outerShdw>
                  </a:effectLst>
                </a:rPr>
                <a:t>For a w-bit word, </a:t>
              </a:r>
            </a:p>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Decimal = -b</a:t>
              </a:r>
              <a:r>
                <a:rPr lang="en-US" baseline="-25000" dirty="0">
                  <a:solidFill>
                    <a:srgbClr val="003300"/>
                  </a:solidFill>
                  <a:effectLst>
                    <a:outerShdw blurRad="38100" dist="38100" dir="2700000" algn="tl">
                      <a:srgbClr val="DDDDDD"/>
                    </a:outerShdw>
                  </a:effectLst>
                </a:rPr>
                <a:t>w-1</a:t>
              </a:r>
              <a:r>
                <a:rPr lang="en-US" dirty="0">
                  <a:solidFill>
                    <a:srgbClr val="003300"/>
                  </a:solidFill>
                  <a:effectLst>
                    <a:outerShdw blurRad="38100" dist="38100" dir="2700000" algn="tl">
                      <a:srgbClr val="DDDDDD"/>
                    </a:outerShdw>
                  </a:effectLst>
                </a:rPr>
                <a:t> * </a:t>
              </a:r>
              <a:r>
                <a:rPr lang="en-US" dirty="0" smtClean="0">
                  <a:solidFill>
                    <a:srgbClr val="003300"/>
                  </a:solidFill>
                  <a:effectLst>
                    <a:outerShdw blurRad="38100" dist="38100" dir="2700000" algn="tl">
                      <a:srgbClr val="DDDDDD"/>
                    </a:outerShdw>
                  </a:effectLst>
                </a:rPr>
                <a:t>(2</a:t>
              </a:r>
              <a:r>
                <a:rPr lang="en-US" baseline="30000" dirty="0" smtClean="0">
                  <a:solidFill>
                    <a:srgbClr val="003300"/>
                  </a:solidFill>
                  <a:effectLst>
                    <a:outerShdw blurRad="38100" dist="38100" dir="2700000" algn="tl">
                      <a:srgbClr val="DDDDDD"/>
                    </a:outerShdw>
                  </a:effectLst>
                </a:rPr>
                <a:t>w</a:t>
              </a:r>
              <a:r>
                <a:rPr lang="en-US" baseline="30000" dirty="0">
                  <a:solidFill>
                    <a:srgbClr val="003300"/>
                  </a:solidFill>
                  <a:effectLst>
                    <a:outerShdw blurRad="38100" dist="38100" dir="2700000" algn="tl">
                      <a:srgbClr val="DDDDDD"/>
                    </a:outerShdw>
                  </a:effectLst>
                </a:rPr>
                <a:t>-</a:t>
              </a:r>
              <a:r>
                <a:rPr lang="en-US" baseline="30000" dirty="0" smtClean="0">
                  <a:solidFill>
                    <a:srgbClr val="003300"/>
                  </a:solidFill>
                  <a:effectLst>
                    <a:outerShdw blurRad="38100" dist="38100" dir="2700000" algn="tl">
                      <a:srgbClr val="DDDDDD"/>
                    </a:outerShdw>
                  </a:effectLst>
                </a:rPr>
                <a:t>1 </a:t>
              </a:r>
              <a:r>
                <a:rPr lang="en-US" dirty="0" smtClean="0">
                  <a:solidFill>
                    <a:srgbClr val="003300"/>
                  </a:solidFill>
                  <a:effectLst>
                    <a:outerShdw blurRad="38100" dist="38100" dir="2700000" algn="tl">
                      <a:srgbClr val="DDDDDD"/>
                    </a:outerShdw>
                  </a:effectLst>
                </a:rPr>
                <a:t> -1) +  </a:t>
              </a:r>
              <a:r>
                <a:rPr lang="en-US" sz="3200" dirty="0">
                  <a:solidFill>
                    <a:srgbClr val="003300"/>
                  </a:solidFill>
                  <a:effectLst>
                    <a:outerShdw blurRad="38100" dist="38100" dir="2700000" algn="tl">
                      <a:srgbClr val="DDDDDD"/>
                    </a:outerShdw>
                  </a:effectLst>
                  <a:latin typeface="Symbol" charset="0"/>
                  <a:cs typeface="Symbol" charset="0"/>
                </a:rPr>
                <a:t>S </a:t>
              </a:r>
              <a:r>
                <a:rPr lang="en-US" dirty="0">
                  <a:solidFill>
                    <a:srgbClr val="003300"/>
                  </a:solidFill>
                  <a:effectLst>
                    <a:outerShdw blurRad="38100" dist="38100" dir="2700000" algn="tl">
                      <a:srgbClr val="DDDDDD"/>
                    </a:outerShdw>
                  </a:effectLst>
                </a:rPr>
                <a:t> b</a:t>
              </a:r>
              <a:r>
                <a:rPr lang="en-US" baseline="-25000" dirty="0">
                  <a:solidFill>
                    <a:srgbClr val="003300"/>
                  </a:solidFill>
                  <a:effectLst>
                    <a:outerShdw blurRad="38100" dist="38100" dir="2700000" algn="tl">
                      <a:srgbClr val="DDDDDD"/>
                    </a:outerShdw>
                  </a:effectLst>
                </a:rPr>
                <a:t>i</a:t>
              </a:r>
              <a:r>
                <a:rPr lang="en-US" dirty="0">
                  <a:solidFill>
                    <a:srgbClr val="003300"/>
                  </a:solidFill>
                  <a:effectLst>
                    <a:outerShdw blurRad="38100" dist="38100" dir="2700000" algn="tl">
                      <a:srgbClr val="DDDDDD"/>
                    </a:outerShdw>
                  </a:effectLst>
                </a:rPr>
                <a:t> * 2</a:t>
              </a:r>
              <a:r>
                <a:rPr lang="en-US" baseline="30000" dirty="0">
                  <a:solidFill>
                    <a:srgbClr val="003300"/>
                  </a:solidFill>
                  <a:effectLst>
                    <a:outerShdw blurRad="38100" dist="38100" dir="2700000" algn="tl">
                      <a:srgbClr val="DDDDDD"/>
                    </a:outerShdw>
                  </a:effectLst>
                </a:rPr>
                <a:t>i</a:t>
              </a:r>
              <a:endParaRPr lang="en-US" dirty="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endParaRPr lang="en-US" sz="2000" b="0" dirty="0" smtClean="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r>
                <a:rPr lang="en-US" sz="2000" b="0" dirty="0" smtClean="0">
                  <a:solidFill>
                    <a:srgbClr val="003300"/>
                  </a:solidFill>
                  <a:effectLst>
                    <a:outerShdw blurRad="38100" dist="38100" dir="2700000" algn="tl">
                      <a:srgbClr val="DDDDDD"/>
                    </a:outerShdw>
                  </a:effectLst>
                </a:rPr>
                <a:t>Also called B2O </a:t>
              </a:r>
              <a:r>
                <a:rPr lang="en-US" sz="2000" b="0" dirty="0">
                  <a:solidFill>
                    <a:srgbClr val="003300"/>
                  </a:solidFill>
                  <a:effectLst>
                    <a:outerShdw blurRad="38100" dist="38100" dir="2700000" algn="tl">
                      <a:srgbClr val="DDDDDD"/>
                    </a:outerShdw>
                  </a:effectLst>
                </a:rPr>
                <a:t>for </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Binary To </a:t>
              </a:r>
              <a:r>
                <a:rPr lang="en-US" sz="2000" b="0" dirty="0" smtClean="0">
                  <a:solidFill>
                    <a:srgbClr val="003300"/>
                  </a:solidFill>
                  <a:effectLst>
                    <a:outerShdw blurRad="38100" dist="38100" dir="2700000" algn="tl">
                      <a:srgbClr val="DDDDDD"/>
                    </a:outerShdw>
                  </a:effectLst>
                </a:rPr>
                <a:t>One’s Complement </a:t>
              </a:r>
              <a:r>
                <a:rPr lang="en-US" sz="2000" b="0" dirty="0">
                  <a:solidFill>
                    <a:srgbClr val="003300"/>
                  </a:solidFill>
                  <a:effectLst>
                    <a:outerShdw blurRad="38100" dist="38100" dir="2700000" algn="tl">
                      <a:srgbClr val="DDDDDD"/>
                    </a:outerShdw>
                  </a:effectLst>
                </a:rPr>
                <a:t>Integer</a:t>
              </a:r>
              <a:r>
                <a:rPr lang="ja-JP" altLang="en-US" sz="2000" b="0" dirty="0">
                  <a:solidFill>
                    <a:srgbClr val="003300"/>
                  </a:solidFill>
                  <a:effectLst>
                    <a:outerShdw blurRad="38100" dist="38100" dir="2700000" algn="tl">
                      <a:srgbClr val="DDDDDD"/>
                    </a:outerShdw>
                  </a:effectLst>
                </a:rPr>
                <a:t>”</a:t>
              </a:r>
              <a:endParaRPr lang="en-US" sz="2000" b="0" baseline="30000" dirty="0">
                <a:solidFill>
                  <a:srgbClr val="003300"/>
                </a:solidFill>
                <a:effectLst>
                  <a:outerShdw blurRad="38100" dist="38100" dir="2700000" algn="tl">
                    <a:srgbClr val="DDDDDD"/>
                  </a:outerShdw>
                </a:effectLst>
              </a:endParaRPr>
            </a:p>
          </p:txBody>
        </p:sp>
        <p:sp>
          <p:nvSpPr>
            <p:cNvPr id="30725" name="TextBox 5"/>
            <p:cNvSpPr txBox="1">
              <a:spLocks noChangeArrowheads="1"/>
            </p:cNvSpPr>
            <p:nvPr/>
          </p:nvSpPr>
          <p:spPr bwMode="auto">
            <a:xfrm>
              <a:off x="4731720" y="2057400"/>
              <a:ext cx="51197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dirty="0" err="1">
                  <a:solidFill>
                    <a:srgbClr val="004600"/>
                  </a:solidFill>
                </a:rPr>
                <a:t>i</a:t>
              </a:r>
              <a:r>
                <a:rPr lang="en-US" sz="1800" dirty="0">
                  <a:solidFill>
                    <a:srgbClr val="004600"/>
                  </a:solidFill>
                </a:rPr>
                <a:t>=0</a:t>
              </a:r>
            </a:p>
          </p:txBody>
        </p:sp>
        <p:sp>
          <p:nvSpPr>
            <p:cNvPr id="30726" name="TextBox 6"/>
            <p:cNvSpPr txBox="1">
              <a:spLocks noChangeArrowheads="1"/>
            </p:cNvSpPr>
            <p:nvPr/>
          </p:nvSpPr>
          <p:spPr bwMode="auto">
            <a:xfrm>
              <a:off x="4724400" y="1447800"/>
              <a:ext cx="5694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dirty="0">
                  <a:solidFill>
                    <a:srgbClr val="004600"/>
                  </a:solidFill>
                </a:rPr>
                <a:t>w-2</a:t>
              </a:r>
            </a:p>
          </p:txBody>
        </p:sp>
      </p:grpSp>
    </p:spTree>
    <p:extLst>
      <p:ext uri="{BB962C8B-B14F-4D97-AF65-F5344CB8AC3E}">
        <p14:creationId xmlns:p14="http://schemas.microsoft.com/office/powerpoint/2010/main" val="134474564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7" name="Rectangle 7"/>
          <p:cNvSpPr>
            <a:spLocks noGrp="1" noChangeArrowheads="1"/>
          </p:cNvSpPr>
          <p:nvPr>
            <p:ph type="title"/>
          </p:nvPr>
        </p:nvSpPr>
        <p:spPr/>
        <p:txBody>
          <a:bodyPr/>
          <a:lstStyle/>
          <a:p>
            <a:pPr eaLnBrk="1" hangingPunct="1">
              <a:defRPr/>
            </a:pPr>
            <a:r>
              <a:rPr lang="en-US">
                <a:latin typeface="Helvetica" charset="0"/>
              </a:rPr>
              <a:t>C Puzzles - practice</a:t>
            </a:r>
          </a:p>
        </p:txBody>
      </p:sp>
      <p:sp>
        <p:nvSpPr>
          <p:cNvPr id="101378" name="Rectangle 8"/>
          <p:cNvSpPr>
            <a:spLocks noGrp="1" noChangeArrowheads="1"/>
          </p:cNvSpPr>
          <p:nvPr>
            <p:ph idx="1"/>
          </p:nvPr>
        </p:nvSpPr>
        <p:spPr>
          <a:xfrm>
            <a:off x="304800" y="914400"/>
            <a:ext cx="8307388" cy="5224463"/>
          </a:xfrm>
        </p:spPr>
        <p:txBody>
          <a:bodyPr/>
          <a:lstStyle/>
          <a:p>
            <a:pPr lvl="1" eaLnBrk="1" hangingPunct="1"/>
            <a:r>
              <a:rPr lang="en-US">
                <a:latin typeface="Helvetica" charset="0"/>
                <a:ea typeface="ＭＳ Ｐゴシック" charset="0"/>
              </a:rPr>
              <a:t>Taken from old exams</a:t>
            </a:r>
          </a:p>
          <a:p>
            <a:pPr lvl="1" eaLnBrk="1" hangingPunct="1"/>
            <a:r>
              <a:rPr lang="en-US">
                <a:latin typeface="Helvetica" charset="0"/>
                <a:ea typeface="ＭＳ Ｐゴシック" charset="0"/>
              </a:rPr>
              <a:t>Assume machine with 32 bit word size, two</a:t>
            </a:r>
            <a:r>
              <a:rPr lang="ja-JP" altLang="en-US">
                <a:latin typeface="Helvetica" charset="0"/>
                <a:ea typeface="ＭＳ Ｐゴシック" charset="0"/>
              </a:rPr>
              <a:t>’</a:t>
            </a:r>
            <a:r>
              <a:rPr lang="en-US" altLang="ja-JP">
                <a:latin typeface="Helvetica" charset="0"/>
                <a:ea typeface="ＭＳ Ｐゴシック" charset="0"/>
              </a:rPr>
              <a:t>s complement integers</a:t>
            </a:r>
          </a:p>
          <a:p>
            <a:pPr lvl="1" eaLnBrk="1" hangingPunct="1"/>
            <a:r>
              <a:rPr lang="en-US">
                <a:latin typeface="Helvetica" charset="0"/>
                <a:ea typeface="ＭＳ Ｐゴシック" charset="0"/>
              </a:rPr>
              <a:t>For each of the following C expressions, either:</a:t>
            </a:r>
          </a:p>
          <a:p>
            <a:pPr lvl="2" eaLnBrk="1" hangingPunct="1"/>
            <a:r>
              <a:rPr lang="en-US">
                <a:latin typeface="Helvetica" charset="0"/>
                <a:ea typeface="ＭＳ Ｐゴシック" charset="0"/>
              </a:rPr>
              <a:t>Argue that is true for all argument values</a:t>
            </a:r>
          </a:p>
          <a:p>
            <a:pPr lvl="2" eaLnBrk="1" hangingPunct="1"/>
            <a:r>
              <a:rPr lang="en-US">
                <a:latin typeface="Helvetica" charset="0"/>
                <a:ea typeface="ＭＳ Ｐゴシック" charset="0"/>
              </a:rPr>
              <a:t>Give example where not true</a:t>
            </a:r>
          </a:p>
        </p:txBody>
      </p:sp>
      <p:sp>
        <p:nvSpPr>
          <p:cNvPr id="101379" name="Rectangle 4"/>
          <p:cNvSpPr>
            <a:spLocks noChangeArrowheads="1"/>
          </p:cNvSpPr>
          <p:nvPr/>
        </p:nvSpPr>
        <p:spPr bwMode="auto">
          <a:xfrm>
            <a:off x="3429000" y="3048000"/>
            <a:ext cx="52578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((x*2) &lt;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ux &gt;=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&amp; 7 == 7	</a:t>
            </a:r>
            <a:r>
              <a:rPr lang="en-US" sz="1800">
                <a:solidFill>
                  <a:srgbClr val="000066"/>
                </a:solidFill>
                <a:latin typeface="Symbol" charset="0"/>
              </a:rPr>
              <a:t></a:t>
            </a:r>
            <a:r>
              <a:rPr lang="en-US" sz="1800">
                <a:solidFill>
                  <a:srgbClr val="000066"/>
                </a:solidFill>
                <a:latin typeface="Courier New" charset="0"/>
              </a:rPr>
              <a:t>	(x&lt;&lt;30) &lt;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ux &gt; -1</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&gt; y	</a:t>
            </a:r>
            <a:r>
              <a:rPr lang="en-US" sz="1800">
                <a:solidFill>
                  <a:srgbClr val="000066"/>
                </a:solidFill>
                <a:latin typeface="Symbol" charset="0"/>
              </a:rPr>
              <a:t></a:t>
            </a:r>
            <a:r>
              <a:rPr lang="en-US" sz="1800">
                <a:solidFill>
                  <a:srgbClr val="000066"/>
                </a:solidFill>
                <a:latin typeface="Courier New" charset="0"/>
              </a:rPr>
              <a:t>	-x &lt; -y</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 x &gt;=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&gt; 0 &amp;&amp; y &gt; 0	</a:t>
            </a:r>
            <a:r>
              <a:rPr lang="en-US" sz="1800">
                <a:solidFill>
                  <a:srgbClr val="000066"/>
                </a:solidFill>
                <a:latin typeface="Symbol" charset="0"/>
              </a:rPr>
              <a:t></a:t>
            </a:r>
            <a:r>
              <a:rPr lang="en-US" sz="1800">
                <a:solidFill>
                  <a:srgbClr val="000066"/>
                </a:solidFill>
                <a:latin typeface="Courier New" charset="0"/>
              </a:rPr>
              <a:t>	x + y &gt;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&gt;= 0	 </a:t>
            </a:r>
            <a:r>
              <a:rPr lang="en-US" sz="1800">
                <a:solidFill>
                  <a:srgbClr val="000066"/>
                </a:solidFill>
                <a:latin typeface="Symbol" charset="0"/>
              </a:rPr>
              <a:t></a:t>
            </a:r>
            <a:r>
              <a:rPr lang="en-US" sz="1800">
                <a:solidFill>
                  <a:srgbClr val="000066"/>
                </a:solidFill>
                <a:latin typeface="Courier New" charset="0"/>
              </a:rPr>
              <a:t>	-x &lt;=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 &gt;= 0</a:t>
            </a:r>
            <a:endParaRPr lang="en-US" sz="1800">
              <a:solidFill>
                <a:srgbClr val="000066"/>
              </a:solidFill>
            </a:endParaRPr>
          </a:p>
        </p:txBody>
      </p:sp>
      <p:sp>
        <p:nvSpPr>
          <p:cNvPr id="101380" name="Rectangle 5"/>
          <p:cNvSpPr>
            <a:spLocks noChangeArrowheads="1"/>
          </p:cNvSpPr>
          <p:nvPr/>
        </p:nvSpPr>
        <p:spPr bwMode="auto">
          <a:xfrm>
            <a:off x="457200" y="4191000"/>
            <a:ext cx="2613025" cy="1627188"/>
          </a:xfrm>
          <a:prstGeom prst="rect">
            <a:avLst/>
          </a:prstGeom>
          <a:solidFill>
            <a:srgbClr val="FFFF99"/>
          </a:solidFill>
          <a:ln w="25400">
            <a:solidFill>
              <a:srgbClr val="CC0000"/>
            </a:solidFill>
            <a:miter lim="800000"/>
            <a:headEnd/>
            <a:tailEnd/>
          </a:ln>
        </p:spPr>
        <p:txBody>
          <a:bodyPr lIns="90487" tIns="44450" rIns="90487" bIns="44450">
            <a:spAutoFit/>
          </a:bodyPr>
          <a:lstStyle/>
          <a:p>
            <a:pPr eaLnBrk="0" hangingPunct="0">
              <a:spcBef>
                <a:spcPct val="50000"/>
              </a:spcBef>
              <a:tabLst>
                <a:tab pos="1371600" algn="l"/>
                <a:tab pos="2286000" algn="l"/>
              </a:tabLst>
            </a:pPr>
            <a:r>
              <a:rPr lang="en-US" sz="1800">
                <a:solidFill>
                  <a:srgbClr val="000066"/>
                </a:solidFill>
                <a:latin typeface="Courier New" charset="0"/>
              </a:rPr>
              <a:t>int x = foo();</a:t>
            </a:r>
          </a:p>
          <a:p>
            <a:pPr eaLnBrk="0" hangingPunct="0">
              <a:spcBef>
                <a:spcPct val="50000"/>
              </a:spcBef>
              <a:tabLst>
                <a:tab pos="1371600" algn="l"/>
                <a:tab pos="2286000" algn="l"/>
              </a:tabLst>
            </a:pPr>
            <a:r>
              <a:rPr lang="en-US" sz="1800">
                <a:solidFill>
                  <a:srgbClr val="000066"/>
                </a:solidFill>
                <a:latin typeface="Courier New" charset="0"/>
              </a:rPr>
              <a:t>int y = bar();</a:t>
            </a:r>
          </a:p>
          <a:p>
            <a:pPr eaLnBrk="0" hangingPunct="0">
              <a:spcBef>
                <a:spcPct val="50000"/>
              </a:spcBef>
              <a:tabLst>
                <a:tab pos="1371600" algn="l"/>
                <a:tab pos="2286000" algn="l"/>
              </a:tabLst>
            </a:pPr>
            <a:r>
              <a:rPr lang="en-US" sz="1800">
                <a:solidFill>
                  <a:srgbClr val="000066"/>
                </a:solidFill>
                <a:latin typeface="Courier New" charset="0"/>
              </a:rPr>
              <a:t>unsigned ux = x;</a:t>
            </a:r>
          </a:p>
          <a:p>
            <a:pPr eaLnBrk="0" hangingPunct="0">
              <a:spcBef>
                <a:spcPct val="50000"/>
              </a:spcBef>
              <a:tabLst>
                <a:tab pos="1371600" algn="l"/>
                <a:tab pos="2286000" algn="l"/>
              </a:tabLst>
            </a:pPr>
            <a:r>
              <a:rPr lang="en-US" sz="1800">
                <a:solidFill>
                  <a:srgbClr val="000066"/>
                </a:solidFill>
                <a:latin typeface="Courier New" charset="0"/>
              </a:rPr>
              <a:t>unsigned uy = y;</a:t>
            </a:r>
          </a:p>
        </p:txBody>
      </p:sp>
      <p:sp>
        <p:nvSpPr>
          <p:cNvPr id="101381" name="Rectangle 6"/>
          <p:cNvSpPr>
            <a:spLocks noChangeArrowheads="1"/>
          </p:cNvSpPr>
          <p:nvPr/>
        </p:nvSpPr>
        <p:spPr bwMode="auto">
          <a:xfrm>
            <a:off x="914400" y="3657600"/>
            <a:ext cx="1501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Initialization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323850"/>
            <a:ext cx="6143625" cy="555625"/>
          </a:xfrm>
          <a:effectLst>
            <a:outerShdw blurRad="63500" dist="53882" dir="2700000" algn="ctr" rotWithShape="0">
              <a:srgbClr val="969696"/>
            </a:outerShdw>
          </a:effectLst>
        </p:spPr>
        <p:txBody>
          <a:bodyPr/>
          <a:lstStyle/>
          <a:p>
            <a:pPr eaLnBrk="1" hangingPunct="1">
              <a:defRPr/>
            </a:pPr>
            <a:r>
              <a:rPr lang="en-US">
                <a:ea typeface="+mj-ea"/>
                <a:cs typeface="+mj-cs"/>
              </a:rPr>
              <a:t>C Puzzle Answers</a:t>
            </a:r>
          </a:p>
        </p:txBody>
      </p:sp>
      <p:sp>
        <p:nvSpPr>
          <p:cNvPr id="103426" name="Rectangle 3"/>
          <p:cNvSpPr>
            <a:spLocks noGrp="1" noChangeArrowheads="1"/>
          </p:cNvSpPr>
          <p:nvPr>
            <p:ph idx="1"/>
          </p:nvPr>
        </p:nvSpPr>
        <p:spPr>
          <a:xfrm>
            <a:off x="304800" y="1066800"/>
            <a:ext cx="8470900" cy="1752600"/>
          </a:xfrm>
          <a:noFill/>
          <a:extLst>
            <a:ext uri="{909E8E84-426E-40dd-AFC4-6F175D3DCCD1}">
              <a14:hiddenFill xmlns:a14="http://schemas.microsoft.com/office/drawing/2010/main">
                <a:solidFill>
                  <a:srgbClr val="FFFFFF"/>
                </a:solidFill>
              </a14:hiddenFill>
            </a:ext>
          </a:extLst>
        </p:spPr>
        <p:txBody>
          <a:bodyPr lIns="90487" tIns="44450" rIns="90487" bIns="44450"/>
          <a:lstStyle/>
          <a:p>
            <a:pPr lvl="1" eaLnBrk="1" hangingPunct="1"/>
            <a:r>
              <a:rPr lang="en-US">
                <a:latin typeface="Helvetica" charset="0"/>
                <a:ea typeface="ＭＳ Ｐゴシック" charset="0"/>
              </a:rPr>
              <a:t>Assume machine with 32 bit word size, two</a:t>
            </a:r>
            <a:r>
              <a:rPr lang="ja-JP" altLang="en-US">
                <a:latin typeface="Helvetica" charset="0"/>
                <a:ea typeface="ＭＳ Ｐゴシック" charset="0"/>
              </a:rPr>
              <a:t>’</a:t>
            </a:r>
            <a:r>
              <a:rPr lang="en-US" altLang="ja-JP">
                <a:latin typeface="Helvetica" charset="0"/>
                <a:ea typeface="ＭＳ Ｐゴシック" charset="0"/>
              </a:rPr>
              <a:t>s comp. integers</a:t>
            </a:r>
          </a:p>
          <a:p>
            <a:pPr lvl="1" eaLnBrk="1" hangingPunct="1"/>
            <a:r>
              <a:rPr lang="en-US" b="0" i="1">
                <a:latin typeface="Helvetica" charset="0"/>
                <a:ea typeface="ＭＳ Ｐゴシック" charset="0"/>
              </a:rPr>
              <a:t>TMin</a:t>
            </a:r>
            <a:r>
              <a:rPr lang="en-US">
                <a:latin typeface="Helvetica" charset="0"/>
                <a:ea typeface="ＭＳ Ｐゴシック" charset="0"/>
              </a:rPr>
              <a:t> makes a good counterexample in many cases</a:t>
            </a:r>
          </a:p>
        </p:txBody>
      </p:sp>
      <p:sp>
        <p:nvSpPr>
          <p:cNvPr id="96260" name="Rectangle 4"/>
          <p:cNvSpPr>
            <a:spLocks noChangeArrowheads="1"/>
          </p:cNvSpPr>
          <p:nvPr/>
        </p:nvSpPr>
        <p:spPr bwMode="auto">
          <a:xfrm>
            <a:off x="609600" y="2133600"/>
            <a:ext cx="80010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((x*2) &lt; 0)	</a:t>
            </a:r>
            <a:r>
              <a:rPr lang="en-US" sz="1800">
                <a:solidFill>
                  <a:srgbClr val="000066"/>
                </a:solidFill>
              </a:rPr>
              <a:t>False: 	</a:t>
            </a:r>
            <a:r>
              <a:rPr lang="en-US" sz="1800" b="0" i="1">
                <a:solidFill>
                  <a:srgbClr val="000066"/>
                </a:solidFill>
              </a:rPr>
              <a:t>TMin</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ux &gt;= 0			</a:t>
            </a:r>
            <a:r>
              <a:rPr lang="en-US" sz="1800">
                <a:solidFill>
                  <a:srgbClr val="000066"/>
                </a:solidFill>
              </a:rPr>
              <a:t>True: 	</a:t>
            </a:r>
            <a:r>
              <a:rPr lang="en-US" sz="1800" b="0">
                <a:solidFill>
                  <a:srgbClr val="000066"/>
                </a:solidFill>
              </a:rPr>
              <a:t>0 = </a:t>
            </a:r>
            <a:r>
              <a:rPr lang="en-US" sz="1800" b="0" i="1">
                <a:solidFill>
                  <a:srgbClr val="000066"/>
                </a:solidFill>
              </a:rPr>
              <a:t>UMin</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&amp; 7 == 7	</a:t>
            </a:r>
            <a:r>
              <a:rPr lang="en-US" sz="1800">
                <a:solidFill>
                  <a:srgbClr val="000066"/>
                </a:solidFill>
                <a:latin typeface="Symbol" charset="0"/>
              </a:rPr>
              <a:t></a:t>
            </a:r>
            <a:r>
              <a:rPr lang="en-US" sz="1800">
                <a:solidFill>
                  <a:srgbClr val="000066"/>
                </a:solidFill>
                <a:latin typeface="Courier New" charset="0"/>
              </a:rPr>
              <a:t>	(x&lt;&lt;30) &lt; 0	</a:t>
            </a:r>
            <a:r>
              <a:rPr lang="en-US" sz="1800">
                <a:solidFill>
                  <a:srgbClr val="000066"/>
                </a:solidFill>
              </a:rPr>
              <a:t>True:  	</a:t>
            </a:r>
            <a:r>
              <a:rPr lang="en-US" sz="1800" b="0" i="1">
                <a:solidFill>
                  <a:srgbClr val="000066"/>
                </a:solidFill>
              </a:rPr>
              <a:t>x</a:t>
            </a:r>
            <a:r>
              <a:rPr lang="en-US" sz="1800" b="0" baseline="-25000">
                <a:solidFill>
                  <a:srgbClr val="000066"/>
                </a:solidFill>
              </a:rPr>
              <a:t>1</a:t>
            </a:r>
            <a:r>
              <a:rPr lang="en-US" sz="1800" b="0">
                <a:solidFill>
                  <a:srgbClr val="000066"/>
                </a:solidFill>
              </a:rPr>
              <a:t> = 1</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ux &gt; -1			</a:t>
            </a:r>
            <a:r>
              <a:rPr lang="en-US" sz="1800">
                <a:solidFill>
                  <a:srgbClr val="000066"/>
                </a:solidFill>
              </a:rPr>
              <a:t>False: 	</a:t>
            </a:r>
            <a:r>
              <a:rPr lang="en-US" sz="1800" b="0">
                <a:solidFill>
                  <a:srgbClr val="000066"/>
                </a:solidFill>
              </a:rPr>
              <a:t>0</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y	</a:t>
            </a:r>
            <a:r>
              <a:rPr lang="en-US" sz="1800">
                <a:solidFill>
                  <a:srgbClr val="000066"/>
                </a:solidFill>
                <a:latin typeface="Symbol" charset="0"/>
              </a:rPr>
              <a:t></a:t>
            </a:r>
            <a:r>
              <a:rPr lang="en-US" sz="1800">
                <a:solidFill>
                  <a:srgbClr val="000066"/>
                </a:solidFill>
                <a:latin typeface="Courier New" charset="0"/>
              </a:rPr>
              <a:t>	-x &lt; -y	</a:t>
            </a:r>
            <a:r>
              <a:rPr lang="en-US" sz="1800">
                <a:solidFill>
                  <a:srgbClr val="000066"/>
                </a:solidFill>
              </a:rPr>
              <a:t>False: 	</a:t>
            </a:r>
            <a:r>
              <a:rPr lang="en-US" sz="1800" b="0">
                <a:solidFill>
                  <a:srgbClr val="000066"/>
                </a:solidFill>
                <a:latin typeface="Courier New" charset="0"/>
              </a:rPr>
              <a:t>-1</a:t>
            </a:r>
            <a:r>
              <a:rPr lang="en-US" sz="1800" b="0">
                <a:solidFill>
                  <a:srgbClr val="000066"/>
                </a:solidFill>
              </a:rPr>
              <a:t>, </a:t>
            </a:r>
            <a:r>
              <a:rPr lang="en-US" sz="1800" b="0" i="1">
                <a:solidFill>
                  <a:srgbClr val="000066"/>
                </a:solidFill>
              </a:rPr>
              <a:t>TMin</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 x &gt;= 0			</a:t>
            </a:r>
            <a:r>
              <a:rPr lang="en-US" sz="1800">
                <a:solidFill>
                  <a:srgbClr val="000066"/>
                </a:solidFill>
              </a:rPr>
              <a:t>False: 	</a:t>
            </a:r>
            <a:r>
              <a:rPr lang="en-US" sz="1800" b="0">
                <a:solidFill>
                  <a:srgbClr val="000066"/>
                </a:solidFill>
                <a:latin typeface="Courier New" charset="0"/>
              </a:rPr>
              <a:t>30426</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0 &amp;&amp; y &gt; 0	</a:t>
            </a:r>
            <a:r>
              <a:rPr lang="en-US" sz="1800">
                <a:solidFill>
                  <a:srgbClr val="000066"/>
                </a:solidFill>
                <a:latin typeface="Symbol" charset="0"/>
              </a:rPr>
              <a:t></a:t>
            </a:r>
            <a:r>
              <a:rPr lang="en-US" sz="1800">
                <a:solidFill>
                  <a:srgbClr val="000066"/>
                </a:solidFill>
                <a:latin typeface="Courier New" charset="0"/>
              </a:rPr>
              <a:t>	x + y &gt; 0	</a:t>
            </a:r>
            <a:r>
              <a:rPr lang="en-US" sz="1800">
                <a:solidFill>
                  <a:srgbClr val="000066"/>
                </a:solidFill>
              </a:rPr>
              <a:t>False: 	</a:t>
            </a:r>
            <a:r>
              <a:rPr lang="en-US" sz="1800" b="0" i="1">
                <a:solidFill>
                  <a:srgbClr val="000066"/>
                </a:solidFill>
              </a:rPr>
              <a:t>TMax</a:t>
            </a:r>
            <a:r>
              <a:rPr lang="en-US" sz="1800" b="0">
                <a:solidFill>
                  <a:srgbClr val="000066"/>
                </a:solidFill>
              </a:rPr>
              <a:t>, </a:t>
            </a:r>
            <a:r>
              <a:rPr lang="en-US" sz="1800" b="0" i="1">
                <a:solidFill>
                  <a:srgbClr val="000066"/>
                </a:solidFill>
              </a:rPr>
              <a:t>TMax</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0	</a:t>
            </a:r>
            <a:r>
              <a:rPr lang="en-US" sz="1800">
                <a:solidFill>
                  <a:srgbClr val="000066"/>
                </a:solidFill>
                <a:latin typeface="Symbol" charset="0"/>
              </a:rPr>
              <a:t></a:t>
            </a:r>
            <a:r>
              <a:rPr lang="en-US" sz="1800">
                <a:solidFill>
                  <a:srgbClr val="000066"/>
                </a:solidFill>
                <a:latin typeface="Courier New" charset="0"/>
              </a:rPr>
              <a:t>	-x &lt;= 0	</a:t>
            </a:r>
            <a:r>
              <a:rPr lang="en-US" sz="1800">
                <a:solidFill>
                  <a:srgbClr val="000066"/>
                </a:solidFill>
              </a:rPr>
              <a:t>True: 	</a:t>
            </a:r>
            <a:r>
              <a:rPr lang="en-US" sz="1800" b="0">
                <a:solidFill>
                  <a:srgbClr val="000066"/>
                </a:solidFill>
              </a:rPr>
              <a:t>–</a:t>
            </a:r>
            <a:r>
              <a:rPr lang="en-US" sz="1800" b="0" i="1">
                <a:solidFill>
                  <a:srgbClr val="000066"/>
                </a:solidFill>
              </a:rPr>
              <a:t>TMax</a:t>
            </a:r>
            <a:r>
              <a:rPr lang="en-US" sz="1800" b="0">
                <a:solidFill>
                  <a:srgbClr val="000066"/>
                </a:solidFill>
              </a:rPr>
              <a:t> &lt; 0</a:t>
            </a:r>
            <a:endParaRPr lang="en-US" sz="1800">
              <a:solidFill>
                <a:srgbClr val="000066"/>
              </a:solidFill>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 &gt;= 0</a:t>
            </a:r>
            <a:r>
              <a:rPr lang="en-US" sz="1800">
                <a:solidFill>
                  <a:srgbClr val="000066"/>
                </a:solidFill>
              </a:rPr>
              <a:t>	False: 	</a:t>
            </a:r>
            <a:r>
              <a:rPr lang="en-US" sz="1800" b="0" i="1">
                <a:solidFill>
                  <a:srgbClr val="000066"/>
                </a:solidFill>
              </a:rPr>
              <a:t>TMin</a:t>
            </a:r>
          </a:p>
        </p:txBody>
      </p:sp>
      <p:sp>
        <p:nvSpPr>
          <p:cNvPr id="103428" name="Rectangle 6"/>
          <p:cNvSpPr>
            <a:spLocks noChangeArrowheads="1"/>
          </p:cNvSpPr>
          <p:nvPr/>
        </p:nvSpPr>
        <p:spPr bwMode="auto">
          <a:xfrm>
            <a:off x="609600" y="2133600"/>
            <a:ext cx="80010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((x*2) &lt; 0)</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ux &gt;= 0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&amp; 7 == 7	</a:t>
            </a:r>
            <a:r>
              <a:rPr lang="en-US" sz="1800">
                <a:solidFill>
                  <a:srgbClr val="000066"/>
                </a:solidFill>
                <a:latin typeface="Symbol" charset="0"/>
              </a:rPr>
              <a:t></a:t>
            </a:r>
            <a:r>
              <a:rPr lang="en-US" sz="1800">
                <a:solidFill>
                  <a:srgbClr val="000066"/>
                </a:solidFill>
                <a:latin typeface="Courier New" charset="0"/>
              </a:rPr>
              <a:t>	(x&lt;&lt;30) &lt; 0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ux &gt; -1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y	</a:t>
            </a:r>
            <a:r>
              <a:rPr lang="en-US" sz="1800">
                <a:solidFill>
                  <a:srgbClr val="000066"/>
                </a:solidFill>
                <a:latin typeface="Symbol" charset="0"/>
              </a:rPr>
              <a:t></a:t>
            </a:r>
            <a:r>
              <a:rPr lang="en-US" sz="1800">
                <a:solidFill>
                  <a:srgbClr val="000066"/>
                </a:solidFill>
                <a:latin typeface="Courier New" charset="0"/>
              </a:rPr>
              <a:t>	-x &lt; -y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 x &gt;= 0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0 &amp;&amp; y &gt; 0	</a:t>
            </a:r>
            <a:r>
              <a:rPr lang="en-US" sz="1800">
                <a:solidFill>
                  <a:srgbClr val="000066"/>
                </a:solidFill>
                <a:latin typeface="Symbol" charset="0"/>
              </a:rPr>
              <a:t></a:t>
            </a:r>
            <a:r>
              <a:rPr lang="en-US" sz="1800">
                <a:solidFill>
                  <a:srgbClr val="000066"/>
                </a:solidFill>
                <a:latin typeface="Courier New" charset="0"/>
              </a:rPr>
              <a:t>	x + y &gt; 0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0	</a:t>
            </a:r>
            <a:r>
              <a:rPr lang="en-US" sz="1800">
                <a:solidFill>
                  <a:srgbClr val="000066"/>
                </a:solidFill>
                <a:latin typeface="Symbol" charset="0"/>
              </a:rPr>
              <a:t></a:t>
            </a:r>
            <a:r>
              <a:rPr lang="en-US" sz="1800">
                <a:solidFill>
                  <a:srgbClr val="000066"/>
                </a:solidFill>
                <a:latin typeface="Courier New" charset="0"/>
              </a:rPr>
              <a:t>	-x &lt;= 0	</a:t>
            </a:r>
            <a:endParaRPr lang="en-US" sz="1800">
              <a:solidFill>
                <a:srgbClr val="000066"/>
              </a:solidFill>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 &gt;= 0</a:t>
            </a:r>
            <a:r>
              <a:rPr lang="en-US" sz="1800">
                <a:solidFill>
                  <a:srgbClr val="000066"/>
                </a:solidFill>
              </a:rPr>
              <a:t>	</a:t>
            </a:r>
            <a:endParaRPr lang="en-US" sz="1800" b="0" i="1">
              <a:solidFill>
                <a:srgbClr val="000066"/>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62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626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626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626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626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626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6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77813" y="323850"/>
            <a:ext cx="8866187" cy="555625"/>
          </a:xfrm>
          <a:effectLst>
            <a:outerShdw blurRad="63500" dist="53882" dir="2700000" algn="ctr" rotWithShape="0">
              <a:srgbClr val="969696"/>
            </a:outerShdw>
          </a:effectLst>
        </p:spPr>
        <p:txBody>
          <a:bodyPr/>
          <a:lstStyle/>
          <a:p>
            <a:pPr eaLnBrk="1" hangingPunct="1">
              <a:defRPr/>
            </a:pPr>
            <a:r>
              <a:rPr lang="en-US">
                <a:latin typeface="Helvetica" charset="0"/>
              </a:rPr>
              <a:t>Two</a:t>
            </a:r>
            <a:r>
              <a:rPr lang="ja-JP" altLang="en-US">
                <a:latin typeface="Helvetica" charset="0"/>
              </a:rPr>
              <a:t>’</a:t>
            </a:r>
            <a:r>
              <a:rPr lang="en-US">
                <a:latin typeface="Helvetica" charset="0"/>
              </a:rPr>
              <a:t>s Complement Shortcuts:  Negation</a:t>
            </a:r>
          </a:p>
        </p:txBody>
      </p:sp>
      <p:sp>
        <p:nvSpPr>
          <p:cNvPr id="64515" name="Rectangle 3"/>
          <p:cNvSpPr>
            <a:spLocks noGrp="1" noChangeArrowheads="1"/>
          </p:cNvSpPr>
          <p:nvPr>
            <p:ph idx="1"/>
          </p:nvPr>
        </p:nvSpPr>
        <p:spPr>
          <a:xfrm>
            <a:off x="290513" y="1220788"/>
            <a:ext cx="7854950" cy="5224462"/>
          </a:xfrm>
        </p:spPr>
        <p:txBody>
          <a:bodyPr lIns="90487" tIns="44450" rIns="90487" bIns="44450"/>
          <a:lstStyle/>
          <a:p>
            <a:pPr eaLnBrk="1" hangingPunct="1">
              <a:tabLst>
                <a:tab pos="3200400" algn="l"/>
                <a:tab pos="4114800" algn="l"/>
              </a:tabLst>
              <a:defRPr/>
            </a:pPr>
            <a:r>
              <a:rPr lang="en-US">
                <a:latin typeface="Helvetica" charset="0"/>
              </a:rPr>
              <a:t>Claim: Following Holds for 2</a:t>
            </a:r>
            <a:r>
              <a:rPr lang="ja-JP" altLang="en-US">
                <a:latin typeface="Helvetica" charset="0"/>
              </a:rPr>
              <a:t>’</a:t>
            </a:r>
            <a:r>
              <a:rPr lang="en-US" altLang="ja-JP">
                <a:latin typeface="Helvetica" charset="0"/>
              </a:rPr>
              <a:t>s Complement</a:t>
            </a:r>
          </a:p>
          <a:p>
            <a:pPr lvl="1" eaLnBrk="1" hangingPunct="1">
              <a:buFont typeface="Wingdings" charset="0"/>
              <a:buNone/>
              <a:tabLst>
                <a:tab pos="3200400" algn="l"/>
                <a:tab pos="4114800" algn="l"/>
              </a:tabLst>
              <a:defRPr/>
            </a:pPr>
            <a:r>
              <a:rPr lang="en-US">
                <a:latin typeface="Helvetica" charset="0"/>
                <a:ea typeface="ＭＳ Ｐゴシック" charset="0"/>
              </a:rPr>
              <a:t> </a:t>
            </a:r>
            <a:r>
              <a:rPr lang="en-US">
                <a:latin typeface="Courier New" charset="0"/>
                <a:ea typeface="ＭＳ Ｐゴシック" charset="0"/>
              </a:rPr>
              <a:t>~x + 1 == -x</a:t>
            </a:r>
          </a:p>
          <a:p>
            <a:pPr eaLnBrk="1" hangingPunct="1">
              <a:tabLst>
                <a:tab pos="3200400" algn="l"/>
                <a:tab pos="4114800" algn="l"/>
              </a:tabLst>
              <a:defRPr/>
            </a:pPr>
            <a:r>
              <a:rPr lang="en-US">
                <a:latin typeface="Helvetica" charset="0"/>
              </a:rPr>
              <a:t>Complement</a:t>
            </a:r>
          </a:p>
          <a:p>
            <a:pPr lvl="1" eaLnBrk="1" hangingPunct="1">
              <a:tabLst>
                <a:tab pos="3200400" algn="l"/>
                <a:tab pos="4114800" algn="l"/>
              </a:tabLst>
              <a:defRPr/>
            </a:pPr>
            <a:r>
              <a:rPr lang="en-US">
                <a:latin typeface="Helvetica" charset="0"/>
                <a:ea typeface="ＭＳ Ｐゴシック" charset="0"/>
              </a:rPr>
              <a:t>Observation: </a:t>
            </a:r>
            <a:r>
              <a:rPr lang="en-US">
                <a:latin typeface="Courier New" charset="0"/>
                <a:ea typeface="ＭＳ Ｐゴシック" charset="0"/>
              </a:rPr>
              <a:t>~x + x == 1111…11</a:t>
            </a:r>
            <a:r>
              <a:rPr lang="en-US" b="0" baseline="-25000">
                <a:latin typeface="Helvetica" charset="0"/>
                <a:ea typeface="ＭＳ Ｐゴシック" charset="0"/>
              </a:rPr>
              <a:t>2</a:t>
            </a:r>
            <a:r>
              <a:rPr lang="en-US">
                <a:latin typeface="Courier New" charset="0"/>
                <a:ea typeface="ＭＳ Ｐゴシック" charset="0"/>
              </a:rPr>
              <a:t> == -1</a:t>
            </a:r>
            <a:endParaRPr lang="en-US">
              <a:latin typeface="Helvetica" charset="0"/>
              <a:ea typeface="ＭＳ Ｐゴシック" charset="0"/>
            </a:endParaRPr>
          </a:p>
          <a:p>
            <a:pPr eaLnBrk="1" hangingPunct="1">
              <a:tabLst>
                <a:tab pos="3200400" algn="l"/>
                <a:tab pos="4114800" algn="l"/>
              </a:tabLst>
              <a:defRPr/>
            </a:pPr>
            <a:endParaRPr lang="en-US">
              <a:latin typeface="Helvetica" charset="0"/>
            </a:endParaRPr>
          </a:p>
          <a:p>
            <a:pPr eaLnBrk="1" hangingPunct="1">
              <a:tabLst>
                <a:tab pos="3200400" algn="l"/>
                <a:tab pos="4114800" algn="l"/>
              </a:tabLst>
              <a:defRPr/>
            </a:pPr>
            <a:endParaRPr lang="en-US">
              <a:latin typeface="Helvetica" charset="0"/>
            </a:endParaRPr>
          </a:p>
          <a:p>
            <a:pPr eaLnBrk="1" hangingPunct="1">
              <a:tabLst>
                <a:tab pos="3200400" algn="l"/>
                <a:tab pos="4114800" algn="l"/>
              </a:tabLst>
              <a:defRPr/>
            </a:pPr>
            <a:endParaRPr lang="en-US">
              <a:latin typeface="Helvetica" charset="0"/>
            </a:endParaRPr>
          </a:p>
          <a:p>
            <a:pPr eaLnBrk="1" hangingPunct="1">
              <a:tabLst>
                <a:tab pos="3200400" algn="l"/>
                <a:tab pos="4114800" algn="l"/>
              </a:tabLst>
              <a:defRPr/>
            </a:pPr>
            <a:r>
              <a:rPr lang="en-US">
                <a:latin typeface="Helvetica" charset="0"/>
              </a:rPr>
              <a:t>Increment</a:t>
            </a:r>
          </a:p>
          <a:p>
            <a:pPr lvl="1" eaLnBrk="1" hangingPunct="1">
              <a:tabLst>
                <a:tab pos="3200400" algn="l"/>
                <a:tab pos="4114800" algn="l"/>
              </a:tabLst>
              <a:defRPr/>
            </a:pPr>
            <a:r>
              <a:rPr lang="en-US">
                <a:latin typeface="Courier New" charset="0"/>
                <a:ea typeface="ＭＳ Ｐゴシック" charset="0"/>
              </a:rPr>
              <a:t>~x + x + (-x + 1)	==	-1 + (-x + 1)</a:t>
            </a:r>
          </a:p>
          <a:p>
            <a:pPr lvl="1" eaLnBrk="1" hangingPunct="1">
              <a:tabLst>
                <a:tab pos="3200400" algn="l"/>
                <a:tab pos="4114800" algn="l"/>
              </a:tabLst>
              <a:defRPr/>
            </a:pPr>
            <a:r>
              <a:rPr lang="en-US">
                <a:latin typeface="Courier New" charset="0"/>
                <a:ea typeface="ＭＳ Ｐゴシック" charset="0"/>
              </a:rPr>
              <a:t>~x + 1	==	-x</a:t>
            </a:r>
          </a:p>
          <a:p>
            <a:pPr eaLnBrk="1" hangingPunct="1">
              <a:tabLst>
                <a:tab pos="3200400" algn="l"/>
                <a:tab pos="4114800" algn="l"/>
              </a:tabLst>
              <a:defRPr/>
            </a:pPr>
            <a:r>
              <a:rPr lang="en-US">
                <a:latin typeface="Helvetica" charset="0"/>
              </a:rPr>
              <a:t>Warning: Be cautious treating </a:t>
            </a:r>
            <a:r>
              <a:rPr lang="en-US">
                <a:latin typeface="Courier New" charset="0"/>
              </a:rPr>
              <a:t>int</a:t>
            </a:r>
            <a:r>
              <a:rPr lang="ja-JP" altLang="en-US">
                <a:latin typeface="Helvetica" charset="0"/>
              </a:rPr>
              <a:t>’</a:t>
            </a:r>
            <a:r>
              <a:rPr lang="en-US" altLang="ja-JP">
                <a:latin typeface="Helvetica" charset="0"/>
              </a:rPr>
              <a:t>s as integers</a:t>
            </a:r>
          </a:p>
          <a:p>
            <a:pPr lvl="1" eaLnBrk="1" hangingPunct="1">
              <a:tabLst>
                <a:tab pos="3200400" algn="l"/>
                <a:tab pos="4114800" algn="l"/>
              </a:tabLst>
              <a:defRPr/>
            </a:pPr>
            <a:r>
              <a:rPr lang="en-US">
                <a:latin typeface="Helvetica" charset="0"/>
                <a:ea typeface="ＭＳ Ｐゴシック" charset="0"/>
              </a:rPr>
              <a:t>OK here</a:t>
            </a:r>
          </a:p>
        </p:txBody>
      </p:sp>
      <p:grpSp>
        <p:nvGrpSpPr>
          <p:cNvPr id="105475" name="Group 4"/>
          <p:cNvGrpSpPr>
            <a:grpSpLocks/>
          </p:cNvGrpSpPr>
          <p:nvPr/>
        </p:nvGrpSpPr>
        <p:grpSpPr bwMode="auto">
          <a:xfrm>
            <a:off x="3048000" y="3048000"/>
            <a:ext cx="2971800" cy="1600200"/>
            <a:chOff x="2160" y="1968"/>
            <a:chExt cx="1872" cy="1008"/>
          </a:xfrm>
        </p:grpSpPr>
        <p:grpSp>
          <p:nvGrpSpPr>
            <p:cNvPr id="105480" name="Group 5"/>
            <p:cNvGrpSpPr>
              <a:grpSpLocks/>
            </p:cNvGrpSpPr>
            <p:nvPr/>
          </p:nvGrpSpPr>
          <p:grpSpPr bwMode="auto">
            <a:xfrm>
              <a:off x="2448" y="1968"/>
              <a:ext cx="1536" cy="288"/>
              <a:chOff x="2448" y="1968"/>
              <a:chExt cx="1536" cy="288"/>
            </a:xfrm>
          </p:grpSpPr>
          <p:sp>
            <p:nvSpPr>
              <p:cNvPr id="105503" name="Rectangle 6"/>
              <p:cNvSpPr>
                <a:spLocks noChangeArrowheads="1"/>
              </p:cNvSpPr>
              <p:nvPr/>
            </p:nvSpPr>
            <p:spPr bwMode="auto">
              <a:xfrm>
                <a:off x="2832"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504" name="Rectangle 7"/>
              <p:cNvSpPr>
                <a:spLocks noChangeArrowheads="1"/>
              </p:cNvSpPr>
              <p:nvPr/>
            </p:nvSpPr>
            <p:spPr bwMode="auto">
              <a:xfrm>
                <a:off x="2976"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5" name="Rectangle 8"/>
              <p:cNvSpPr>
                <a:spLocks noChangeArrowheads="1"/>
              </p:cNvSpPr>
              <p:nvPr/>
            </p:nvSpPr>
            <p:spPr bwMode="auto">
              <a:xfrm>
                <a:off x="3120"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6" name="Rectangle 9"/>
              <p:cNvSpPr>
                <a:spLocks noChangeArrowheads="1"/>
              </p:cNvSpPr>
              <p:nvPr/>
            </p:nvSpPr>
            <p:spPr bwMode="auto">
              <a:xfrm>
                <a:off x="3552"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507" name="Rectangle 10"/>
              <p:cNvSpPr>
                <a:spLocks noChangeArrowheads="1"/>
              </p:cNvSpPr>
              <p:nvPr/>
            </p:nvSpPr>
            <p:spPr bwMode="auto">
              <a:xfrm>
                <a:off x="3696"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8" name="Rectangle 11"/>
              <p:cNvSpPr>
                <a:spLocks noChangeArrowheads="1"/>
              </p:cNvSpPr>
              <p:nvPr/>
            </p:nvSpPr>
            <p:spPr bwMode="auto">
              <a:xfrm>
                <a:off x="3840"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509" name="Rectangle 12"/>
              <p:cNvSpPr>
                <a:spLocks noChangeArrowheads="1"/>
              </p:cNvSpPr>
              <p:nvPr/>
            </p:nvSpPr>
            <p:spPr bwMode="auto">
              <a:xfrm>
                <a:off x="3264"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510" name="Rectangle 13"/>
              <p:cNvSpPr>
                <a:spLocks noChangeArrowheads="1"/>
              </p:cNvSpPr>
              <p:nvPr/>
            </p:nvSpPr>
            <p:spPr bwMode="auto">
              <a:xfrm>
                <a:off x="3408"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511" name="Rectangle 14"/>
              <p:cNvSpPr>
                <a:spLocks noChangeArrowheads="1"/>
              </p:cNvSpPr>
              <p:nvPr/>
            </p:nvSpPr>
            <p:spPr bwMode="auto">
              <a:xfrm>
                <a:off x="2448" y="1968"/>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a:solidFill>
                      <a:srgbClr val="000066"/>
                    </a:solidFill>
                    <a:latin typeface="Courier New" charset="0"/>
                  </a:rPr>
                  <a:t> x</a:t>
                </a:r>
              </a:p>
            </p:txBody>
          </p:sp>
        </p:grpSp>
        <p:grpSp>
          <p:nvGrpSpPr>
            <p:cNvPr id="105481" name="Group 15"/>
            <p:cNvGrpSpPr>
              <a:grpSpLocks/>
            </p:cNvGrpSpPr>
            <p:nvPr/>
          </p:nvGrpSpPr>
          <p:grpSpPr bwMode="auto">
            <a:xfrm>
              <a:off x="2448" y="2304"/>
              <a:ext cx="1536" cy="288"/>
              <a:chOff x="2448" y="2448"/>
              <a:chExt cx="1536" cy="288"/>
            </a:xfrm>
          </p:grpSpPr>
          <p:sp>
            <p:nvSpPr>
              <p:cNvPr id="105494" name="Rectangle 16"/>
              <p:cNvSpPr>
                <a:spLocks noChangeArrowheads="1"/>
              </p:cNvSpPr>
              <p:nvPr/>
            </p:nvSpPr>
            <p:spPr bwMode="auto">
              <a:xfrm>
                <a:off x="2832"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495" name="Rectangle 17"/>
              <p:cNvSpPr>
                <a:spLocks noChangeArrowheads="1"/>
              </p:cNvSpPr>
              <p:nvPr/>
            </p:nvSpPr>
            <p:spPr bwMode="auto">
              <a:xfrm>
                <a:off x="2976"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6" name="Rectangle 18"/>
              <p:cNvSpPr>
                <a:spLocks noChangeArrowheads="1"/>
              </p:cNvSpPr>
              <p:nvPr/>
            </p:nvSpPr>
            <p:spPr bwMode="auto">
              <a:xfrm>
                <a:off x="3120"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7" name="Rectangle 19"/>
              <p:cNvSpPr>
                <a:spLocks noChangeArrowheads="1"/>
              </p:cNvSpPr>
              <p:nvPr/>
            </p:nvSpPr>
            <p:spPr bwMode="auto">
              <a:xfrm>
                <a:off x="3552"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498" name="Rectangle 20"/>
              <p:cNvSpPr>
                <a:spLocks noChangeArrowheads="1"/>
              </p:cNvSpPr>
              <p:nvPr/>
            </p:nvSpPr>
            <p:spPr bwMode="auto">
              <a:xfrm>
                <a:off x="3696"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9" name="Rectangle 21"/>
              <p:cNvSpPr>
                <a:spLocks noChangeArrowheads="1"/>
              </p:cNvSpPr>
              <p:nvPr/>
            </p:nvSpPr>
            <p:spPr bwMode="auto">
              <a:xfrm>
                <a:off x="3840"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0" name="Rectangle 22"/>
              <p:cNvSpPr>
                <a:spLocks noChangeArrowheads="1"/>
              </p:cNvSpPr>
              <p:nvPr/>
            </p:nvSpPr>
            <p:spPr bwMode="auto">
              <a:xfrm>
                <a:off x="3264"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1" name="Rectangle 23"/>
              <p:cNvSpPr>
                <a:spLocks noChangeArrowheads="1"/>
              </p:cNvSpPr>
              <p:nvPr/>
            </p:nvSpPr>
            <p:spPr bwMode="auto">
              <a:xfrm>
                <a:off x="3408"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2" name="Rectangle 24"/>
              <p:cNvSpPr>
                <a:spLocks noChangeArrowheads="1"/>
              </p:cNvSpPr>
              <p:nvPr/>
            </p:nvSpPr>
            <p:spPr bwMode="auto">
              <a:xfrm>
                <a:off x="2448" y="2448"/>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a:solidFill>
                      <a:srgbClr val="000066"/>
                    </a:solidFill>
                    <a:latin typeface="Courier New" charset="0"/>
                  </a:rPr>
                  <a:t>~x</a:t>
                </a:r>
              </a:p>
            </p:txBody>
          </p:sp>
        </p:grpSp>
        <p:sp>
          <p:nvSpPr>
            <p:cNvPr id="105482" name="Rectangle 25"/>
            <p:cNvSpPr>
              <a:spLocks noChangeArrowheads="1"/>
            </p:cNvSpPr>
            <p:nvPr/>
          </p:nvSpPr>
          <p:spPr bwMode="auto">
            <a:xfrm>
              <a:off x="2160" y="2304"/>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a:solidFill>
                    <a:srgbClr val="000066"/>
                  </a:solidFill>
                  <a:latin typeface="Courier New" charset="0"/>
                </a:rPr>
                <a:t>+</a:t>
              </a:r>
            </a:p>
          </p:txBody>
        </p:sp>
        <p:sp>
          <p:nvSpPr>
            <p:cNvPr id="105483" name="Line 26"/>
            <p:cNvSpPr>
              <a:spLocks noChangeShapeType="1"/>
            </p:cNvSpPr>
            <p:nvPr/>
          </p:nvSpPr>
          <p:spPr bwMode="auto">
            <a:xfrm>
              <a:off x="2208" y="2640"/>
              <a:ext cx="18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5484" name="Group 27"/>
            <p:cNvGrpSpPr>
              <a:grpSpLocks/>
            </p:cNvGrpSpPr>
            <p:nvPr/>
          </p:nvGrpSpPr>
          <p:grpSpPr bwMode="auto">
            <a:xfrm>
              <a:off x="2448" y="2688"/>
              <a:ext cx="1536" cy="288"/>
              <a:chOff x="2448" y="1968"/>
              <a:chExt cx="1536" cy="288"/>
            </a:xfrm>
          </p:grpSpPr>
          <p:sp>
            <p:nvSpPr>
              <p:cNvPr id="105485" name="Rectangle 28"/>
              <p:cNvSpPr>
                <a:spLocks noChangeArrowheads="1"/>
              </p:cNvSpPr>
              <p:nvPr/>
            </p:nvSpPr>
            <p:spPr bwMode="auto">
              <a:xfrm>
                <a:off x="2832"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86" name="Rectangle 29"/>
              <p:cNvSpPr>
                <a:spLocks noChangeArrowheads="1"/>
              </p:cNvSpPr>
              <p:nvPr/>
            </p:nvSpPr>
            <p:spPr bwMode="auto">
              <a:xfrm>
                <a:off x="2976"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87" name="Rectangle 30"/>
              <p:cNvSpPr>
                <a:spLocks noChangeArrowheads="1"/>
              </p:cNvSpPr>
              <p:nvPr/>
            </p:nvSpPr>
            <p:spPr bwMode="auto">
              <a:xfrm>
                <a:off x="3120"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88" name="Rectangle 31"/>
              <p:cNvSpPr>
                <a:spLocks noChangeArrowheads="1"/>
              </p:cNvSpPr>
              <p:nvPr/>
            </p:nvSpPr>
            <p:spPr bwMode="auto">
              <a:xfrm>
                <a:off x="3552"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89" name="Rectangle 32"/>
              <p:cNvSpPr>
                <a:spLocks noChangeArrowheads="1"/>
              </p:cNvSpPr>
              <p:nvPr/>
            </p:nvSpPr>
            <p:spPr bwMode="auto">
              <a:xfrm>
                <a:off x="3696"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0" name="Rectangle 33"/>
              <p:cNvSpPr>
                <a:spLocks noChangeArrowheads="1"/>
              </p:cNvSpPr>
              <p:nvPr/>
            </p:nvSpPr>
            <p:spPr bwMode="auto">
              <a:xfrm>
                <a:off x="3840"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1" name="Rectangle 34"/>
              <p:cNvSpPr>
                <a:spLocks noChangeArrowheads="1"/>
              </p:cNvSpPr>
              <p:nvPr/>
            </p:nvSpPr>
            <p:spPr bwMode="auto">
              <a:xfrm>
                <a:off x="3264"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2" name="Rectangle 35"/>
              <p:cNvSpPr>
                <a:spLocks noChangeArrowheads="1"/>
              </p:cNvSpPr>
              <p:nvPr/>
            </p:nvSpPr>
            <p:spPr bwMode="auto">
              <a:xfrm>
                <a:off x="3408"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3" name="Rectangle 36"/>
              <p:cNvSpPr>
                <a:spLocks noChangeArrowheads="1"/>
              </p:cNvSpPr>
              <p:nvPr/>
            </p:nvSpPr>
            <p:spPr bwMode="auto">
              <a:xfrm>
                <a:off x="2448" y="1968"/>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a:solidFill>
                      <a:srgbClr val="000066"/>
                    </a:solidFill>
                    <a:latin typeface="Courier New" charset="0"/>
                  </a:rPr>
                  <a:t>-1</a:t>
                </a:r>
              </a:p>
            </p:txBody>
          </p:sp>
        </p:grpSp>
      </p:grpSp>
      <p:sp>
        <p:nvSpPr>
          <p:cNvPr id="105476" name="Line 37"/>
          <p:cNvSpPr>
            <a:spLocks noChangeShapeType="1"/>
          </p:cNvSpPr>
          <p:nvPr/>
        </p:nvSpPr>
        <p:spPr bwMode="auto">
          <a:xfrm flipV="1">
            <a:off x="1828800" y="5105400"/>
            <a:ext cx="304800" cy="3048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77" name="Line 38"/>
          <p:cNvSpPr>
            <a:spLocks noChangeShapeType="1"/>
          </p:cNvSpPr>
          <p:nvPr/>
        </p:nvSpPr>
        <p:spPr bwMode="auto">
          <a:xfrm flipV="1">
            <a:off x="2667000" y="5105400"/>
            <a:ext cx="304800" cy="3048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78" name="Line 39"/>
          <p:cNvSpPr>
            <a:spLocks noChangeShapeType="1"/>
          </p:cNvSpPr>
          <p:nvPr/>
        </p:nvSpPr>
        <p:spPr bwMode="auto">
          <a:xfrm flipV="1">
            <a:off x="6477000" y="5105400"/>
            <a:ext cx="304800" cy="3048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79" name="Line 40"/>
          <p:cNvSpPr>
            <a:spLocks noChangeShapeType="1"/>
          </p:cNvSpPr>
          <p:nvPr/>
        </p:nvSpPr>
        <p:spPr bwMode="auto">
          <a:xfrm flipV="1">
            <a:off x="5029200" y="5105400"/>
            <a:ext cx="304800" cy="3048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04800" y="323850"/>
            <a:ext cx="7256463" cy="555625"/>
          </a:xfrm>
          <a:effectLst>
            <a:outerShdw blurRad="63500" dist="53882" dir="2700000" algn="ctr" rotWithShape="0">
              <a:srgbClr val="969696"/>
            </a:outerShdw>
          </a:effectLst>
        </p:spPr>
        <p:txBody>
          <a:bodyPr/>
          <a:lstStyle/>
          <a:p>
            <a:pPr eaLnBrk="1" hangingPunct="1">
              <a:defRPr/>
            </a:pPr>
            <a:r>
              <a:rPr lang="en-US" dirty="0"/>
              <a:t>Negation == </a:t>
            </a:r>
            <a:r>
              <a:rPr lang="en-US" dirty="0" smtClean="0"/>
              <a:t>Complement then Increment </a:t>
            </a:r>
            <a:endParaRPr lang="en-US" dirty="0"/>
          </a:p>
        </p:txBody>
      </p:sp>
      <p:graphicFrame>
        <p:nvGraphicFramePr>
          <p:cNvPr id="107522" name="Object 2"/>
          <p:cNvGraphicFramePr>
            <a:graphicFrameLocks noChangeAspect="1"/>
          </p:cNvGraphicFramePr>
          <p:nvPr/>
        </p:nvGraphicFramePr>
        <p:xfrm>
          <a:off x="1524000" y="1600200"/>
          <a:ext cx="5626100" cy="1638300"/>
        </p:xfrm>
        <a:graphic>
          <a:graphicData uri="http://schemas.openxmlformats.org/presentationml/2006/ole">
            <mc:AlternateContent xmlns:mc="http://schemas.openxmlformats.org/markup-compatibility/2006">
              <mc:Choice xmlns:v="urn:schemas-microsoft-com:vml" Requires="v">
                <p:oleObj spid="_x0000_s107567" name="Document" r:id="rId4" imgW="5638800" imgH="1638300" progId="Word.Document.8">
                  <p:embed/>
                </p:oleObj>
              </mc:Choice>
              <mc:Fallback>
                <p:oleObj name="Document" r:id="rId4" imgW="5638800" imgH="16383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600200"/>
                        <a:ext cx="5626100" cy="163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3" name="Text Box 4"/>
          <p:cNvSpPr txBox="1">
            <a:spLocks noChangeArrowheads="1"/>
          </p:cNvSpPr>
          <p:nvPr/>
        </p:nvSpPr>
        <p:spPr bwMode="auto">
          <a:xfrm>
            <a:off x="1219200" y="1219200"/>
            <a:ext cx="1195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x = 15213</a:t>
            </a:r>
          </a:p>
        </p:txBody>
      </p:sp>
      <p:graphicFrame>
        <p:nvGraphicFramePr>
          <p:cNvPr id="107524" name="Object 3"/>
          <p:cNvGraphicFramePr>
            <a:graphicFrameLocks noChangeAspect="1"/>
          </p:cNvGraphicFramePr>
          <p:nvPr/>
        </p:nvGraphicFramePr>
        <p:xfrm>
          <a:off x="1447800" y="3429000"/>
          <a:ext cx="5905500" cy="1358900"/>
        </p:xfrm>
        <a:graphic>
          <a:graphicData uri="http://schemas.openxmlformats.org/presentationml/2006/ole">
            <mc:AlternateContent xmlns:mc="http://schemas.openxmlformats.org/markup-compatibility/2006">
              <mc:Choice xmlns:v="urn:schemas-microsoft-com:vml" Requires="v">
                <p:oleObj spid="_x0000_s107568" name="Document" r:id="rId7" imgW="5918200" imgH="1358900" progId="Word.Document.8">
                  <p:embed/>
                </p:oleObj>
              </mc:Choice>
              <mc:Fallback>
                <p:oleObj name="Document" r:id="rId7" imgW="5918200" imgH="1358900" progId="Word.Document.8">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429000"/>
                        <a:ext cx="5905500" cy="1358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5" name="Text Box 6"/>
          <p:cNvSpPr txBox="1">
            <a:spLocks noChangeArrowheads="1"/>
          </p:cNvSpPr>
          <p:nvPr/>
        </p:nvSpPr>
        <p:spPr bwMode="auto">
          <a:xfrm>
            <a:off x="1143000" y="3124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0</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atin typeface="Helvetica" charset="0"/>
                <a:ea typeface="ＭＳ Ｐゴシック" charset="0"/>
                <a:cs typeface="ＭＳ Ｐゴシック" charset="0"/>
              </a:rPr>
              <a:t>Two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Complement Shortcuts: Negation (2)</a:t>
            </a:r>
          </a:p>
        </p:txBody>
      </p:sp>
      <p:sp>
        <p:nvSpPr>
          <p:cNvPr id="4" name="Vertical Text Placeholder 3"/>
          <p:cNvSpPr>
            <a:spLocks noGrp="1"/>
          </p:cNvSpPr>
          <p:nvPr>
            <p:ph type="body" orient="vert" idx="1"/>
          </p:nvPr>
        </p:nvSpPr>
        <p:spPr>
          <a:xfrm rot="16200000">
            <a:off x="2133600" y="-228600"/>
            <a:ext cx="4648200" cy="8153400"/>
          </a:xfrm>
        </p:spPr>
        <p:txBody>
          <a:bodyPr/>
          <a:lstStyle/>
          <a:p>
            <a:pPr>
              <a:defRPr/>
            </a:pPr>
            <a:r>
              <a:rPr lang="en-US">
                <a:latin typeface="Helvetica" charset="0"/>
                <a:ea typeface="ＭＳ Ｐゴシック" charset="0"/>
                <a:cs typeface="ＭＳ Ｐゴシック" charset="0"/>
              </a:rPr>
              <a:t>Another way to calculate –x from x in Two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Complement:</a:t>
            </a:r>
          </a:p>
          <a:p>
            <a:pPr lvl="1">
              <a:defRPr/>
            </a:pPr>
            <a:r>
              <a:rPr lang="en-US">
                <a:latin typeface="Helvetica" charset="0"/>
                <a:ea typeface="ＭＳ Ｐゴシック" charset="0"/>
              </a:rPr>
              <a:t>Write decimal x in binary.</a:t>
            </a:r>
          </a:p>
          <a:p>
            <a:pPr lvl="1">
              <a:defRPr/>
            </a:pPr>
            <a:r>
              <a:rPr lang="en-US">
                <a:latin typeface="Helvetica" charset="0"/>
                <a:ea typeface="ＭＳ Ｐゴシック" charset="0"/>
              </a:rPr>
              <a:t>start at the LS bit of x, copying all zeros to y until first 1 is reached; copy that 1, and then flip all the remaining bits and copy them to y.  Then y=-x.</a:t>
            </a:r>
          </a:p>
          <a:p>
            <a:pPr lvl="1">
              <a:defRPr/>
            </a:pPr>
            <a:r>
              <a:rPr lang="en-US">
                <a:latin typeface="Helvetica" charset="0"/>
                <a:ea typeface="ＭＳ Ｐゴシック" charset="0"/>
              </a:rPr>
              <a:t>For example: 60 = 00111100</a:t>
            </a:r>
            <a:r>
              <a:rPr lang="en-US" baseline="-25000">
                <a:latin typeface="Helvetica" charset="0"/>
                <a:ea typeface="ＭＳ Ｐゴシック" charset="0"/>
              </a:rPr>
              <a:t>2</a:t>
            </a:r>
            <a:r>
              <a:rPr lang="en-US">
                <a:latin typeface="Helvetica" charset="0"/>
                <a:ea typeface="ＭＳ Ｐゴシック" charset="0"/>
              </a:rPr>
              <a:t>.  To calculate -60, copy all zeros to the right of the first 1, so y = 100</a:t>
            </a:r>
            <a:r>
              <a:rPr lang="en-US" baseline="-25000">
                <a:latin typeface="Helvetica" charset="0"/>
                <a:ea typeface="ＭＳ Ｐゴシック" charset="0"/>
              </a:rPr>
              <a:t>2</a:t>
            </a:r>
            <a:r>
              <a:rPr lang="en-US">
                <a:latin typeface="Helvetica" charset="0"/>
                <a:ea typeface="ＭＳ Ｐゴシック" charset="0"/>
              </a:rPr>
              <a:t>.  Then, flip all other bits and copy to y, so y = 11000100</a:t>
            </a:r>
            <a:r>
              <a:rPr lang="en-US" baseline="-25000">
                <a:latin typeface="Helvetica" charset="0"/>
                <a:ea typeface="ＭＳ Ｐゴシック" charset="0"/>
              </a:rPr>
              <a:t>2</a:t>
            </a:r>
            <a:r>
              <a:rPr lang="en-US">
                <a:latin typeface="Helvetica" charset="0"/>
                <a:ea typeface="ＭＳ Ｐゴシック" charset="0"/>
              </a:rPr>
              <a:t> = -128 + 64 + 4 = -60.</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23850"/>
            <a:ext cx="6777038" cy="573088"/>
          </a:xfrm>
        </p:spPr>
        <p:txBody>
          <a:bodyPr/>
          <a:lstStyle/>
          <a:p>
            <a:pPr eaLnBrk="1" hangingPunct="1">
              <a:defRPr/>
            </a:pPr>
            <a:r>
              <a:rPr lang="en-US"/>
              <a:t>Bit-Level Operations in C</a:t>
            </a:r>
          </a:p>
        </p:txBody>
      </p:sp>
      <p:sp>
        <p:nvSpPr>
          <p:cNvPr id="27651" name="Rectangle 3"/>
          <p:cNvSpPr>
            <a:spLocks noGrp="1" noChangeArrowheads="1"/>
          </p:cNvSpPr>
          <p:nvPr>
            <p:ph type="body" idx="1"/>
          </p:nvPr>
        </p:nvSpPr>
        <p:spPr>
          <a:xfrm>
            <a:off x="290513" y="1220788"/>
            <a:ext cx="8307387" cy="2055812"/>
          </a:xfrm>
        </p:spPr>
        <p:txBody>
          <a:bodyPr/>
          <a:lstStyle/>
          <a:p>
            <a:pPr eaLnBrk="1" hangingPunct="1">
              <a:tabLst>
                <a:tab pos="2578100" algn="l"/>
                <a:tab pos="3200400" algn="l"/>
                <a:tab pos="4521200" algn="l"/>
                <a:tab pos="5943600" algn="l"/>
                <a:tab pos="6451600" algn="l"/>
              </a:tabLst>
              <a:defRPr/>
            </a:pPr>
            <a:r>
              <a:rPr lang="en-US" dirty="0">
                <a:latin typeface="Helvetica" charset="0"/>
                <a:ea typeface="ＭＳ Ｐゴシック" charset="0"/>
                <a:cs typeface="ＭＳ Ｐゴシック" charset="0"/>
              </a:rPr>
              <a:t>Operations &amp;,  |,  ~,  ^ Available in C</a:t>
            </a:r>
          </a:p>
          <a:p>
            <a:pPr lvl="1" eaLnBrk="1" hangingPunct="1">
              <a:tabLst>
                <a:tab pos="2578100" algn="l"/>
                <a:tab pos="3200400" algn="l"/>
                <a:tab pos="4521200" algn="l"/>
                <a:tab pos="5943600" algn="l"/>
                <a:tab pos="6451600" algn="l"/>
              </a:tabLst>
              <a:defRPr/>
            </a:pPr>
            <a:r>
              <a:rPr lang="en-US" dirty="0">
                <a:latin typeface="Helvetica" charset="0"/>
                <a:ea typeface="ＭＳ Ｐゴシック" charset="0"/>
              </a:rPr>
              <a:t>Apply to any </a:t>
            </a:r>
            <a:r>
              <a:rPr lang="ja-JP" altLang="en-US" dirty="0">
                <a:latin typeface="Helvetica" charset="0"/>
                <a:ea typeface="ＭＳ Ｐゴシック" charset="0"/>
              </a:rPr>
              <a:t>“</a:t>
            </a:r>
            <a:r>
              <a:rPr lang="en-US" altLang="ja-JP" dirty="0">
                <a:latin typeface="Helvetica" charset="0"/>
                <a:ea typeface="ＭＳ Ｐゴシック" charset="0"/>
              </a:rPr>
              <a:t>integral</a:t>
            </a:r>
            <a:r>
              <a:rPr lang="ja-JP" altLang="en-US" dirty="0">
                <a:latin typeface="Helvetica" charset="0"/>
                <a:ea typeface="ＭＳ Ｐゴシック" charset="0"/>
              </a:rPr>
              <a:t>”</a:t>
            </a:r>
            <a:r>
              <a:rPr lang="en-US" altLang="ja-JP" dirty="0">
                <a:latin typeface="Helvetica" charset="0"/>
                <a:ea typeface="ＭＳ Ｐゴシック" charset="0"/>
              </a:rPr>
              <a:t> data type</a:t>
            </a:r>
          </a:p>
          <a:p>
            <a:pPr lvl="2" eaLnBrk="1" hangingPunct="1">
              <a:tabLst>
                <a:tab pos="2578100" algn="l"/>
                <a:tab pos="3200400" algn="l"/>
                <a:tab pos="4521200" algn="l"/>
                <a:tab pos="5943600" algn="l"/>
                <a:tab pos="6451600" algn="l"/>
              </a:tabLst>
              <a:defRPr/>
            </a:pPr>
            <a:r>
              <a:rPr lang="en-US" sz="1800" dirty="0">
                <a:latin typeface="Courier New" charset="0"/>
                <a:ea typeface="ＭＳ Ｐゴシック" charset="0"/>
              </a:rPr>
              <a:t>long</a:t>
            </a:r>
            <a:r>
              <a:rPr lang="en-US" sz="1800" dirty="0">
                <a:latin typeface="Helvetica" charset="0"/>
                <a:ea typeface="ＭＳ Ｐゴシック" charset="0"/>
              </a:rPr>
              <a:t>,  </a:t>
            </a:r>
            <a:r>
              <a:rPr lang="en-US" sz="1800" dirty="0" err="1">
                <a:latin typeface="Courier New" charset="0"/>
                <a:ea typeface="ＭＳ Ｐゴシック" charset="0"/>
              </a:rPr>
              <a:t>int</a:t>
            </a:r>
            <a:r>
              <a:rPr lang="en-US" sz="1800" dirty="0">
                <a:latin typeface="Helvetica" charset="0"/>
                <a:ea typeface="ＭＳ Ｐゴシック" charset="0"/>
              </a:rPr>
              <a:t>,  </a:t>
            </a:r>
            <a:r>
              <a:rPr lang="en-US" sz="1800" dirty="0">
                <a:latin typeface="Courier New" charset="0"/>
                <a:ea typeface="ＭＳ Ｐゴシック" charset="0"/>
              </a:rPr>
              <a:t>short</a:t>
            </a:r>
            <a:r>
              <a:rPr lang="en-US" sz="1800" dirty="0">
                <a:latin typeface="Helvetica" charset="0"/>
                <a:ea typeface="ＭＳ Ｐゴシック" charset="0"/>
              </a:rPr>
              <a:t>,  </a:t>
            </a:r>
            <a:r>
              <a:rPr lang="en-US" sz="1800" dirty="0">
                <a:latin typeface="Courier New" charset="0"/>
                <a:ea typeface="ＭＳ Ｐゴシック" charset="0"/>
              </a:rPr>
              <a:t>char</a:t>
            </a:r>
          </a:p>
          <a:p>
            <a:pPr lvl="1" eaLnBrk="1" hangingPunct="1">
              <a:tabLst>
                <a:tab pos="2578100" algn="l"/>
                <a:tab pos="3200400" algn="l"/>
                <a:tab pos="4521200" algn="l"/>
                <a:tab pos="5943600" algn="l"/>
                <a:tab pos="6451600" algn="l"/>
              </a:tabLst>
              <a:defRPr/>
            </a:pPr>
            <a:r>
              <a:rPr lang="en-US" dirty="0">
                <a:latin typeface="Helvetica" charset="0"/>
                <a:ea typeface="ＭＳ Ｐゴシック" charset="0"/>
              </a:rPr>
              <a:t>View arguments as bit vectors</a:t>
            </a:r>
          </a:p>
          <a:p>
            <a:pPr lvl="1" eaLnBrk="1" hangingPunct="1">
              <a:tabLst>
                <a:tab pos="2578100" algn="l"/>
                <a:tab pos="3200400" algn="l"/>
                <a:tab pos="4521200" algn="l"/>
                <a:tab pos="5943600" algn="l"/>
                <a:tab pos="6451600" algn="l"/>
              </a:tabLst>
              <a:defRPr/>
            </a:pPr>
            <a:r>
              <a:rPr lang="en-US" dirty="0">
                <a:latin typeface="Helvetica" charset="0"/>
                <a:ea typeface="ＭＳ Ｐゴシック" charset="0"/>
              </a:rPr>
              <a:t>Arguments applied bit-wise</a:t>
            </a:r>
            <a:endParaRPr lang="en-US" sz="1800" b="0" baseline="-25000" dirty="0">
              <a:latin typeface="Courier New" charset="0"/>
              <a:ea typeface="ＭＳ Ｐゴシック" charset="0"/>
            </a:endParaRPr>
          </a:p>
        </p:txBody>
      </p:sp>
      <p:sp>
        <p:nvSpPr>
          <p:cNvPr id="4" name="Rectangle 3"/>
          <p:cNvSpPr txBox="1">
            <a:spLocks noChangeArrowheads="1"/>
          </p:cNvSpPr>
          <p:nvPr/>
        </p:nvSpPr>
        <p:spPr bwMode="auto">
          <a:xfrm>
            <a:off x="379413" y="3352800"/>
            <a:ext cx="8307387" cy="3168650"/>
          </a:xfrm>
          <a:prstGeom prst="rect">
            <a:avLst/>
          </a:prstGeom>
          <a:noFill/>
          <a:ln w="9525">
            <a:noFill/>
            <a:miter lim="800000"/>
            <a:headEnd/>
            <a:tailEnd/>
          </a:ln>
          <a:effectLst/>
        </p:spPr>
        <p:txBody>
          <a:bodyPr lIns="90479" tIns="44446" rIns="90479" bIns="44446"/>
          <a:lstStyle>
            <a:lvl1pPr marL="385763" indent="-385763">
              <a:tabLst>
                <a:tab pos="2578100" algn="l"/>
                <a:tab pos="3200400"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4538" indent="-246063">
              <a:tabLst>
                <a:tab pos="2578100" algn="l"/>
                <a:tab pos="3200400" algn="l"/>
                <a:tab pos="4521200" algn="l"/>
                <a:tab pos="5943600" algn="l"/>
                <a:tab pos="6451600" algn="l"/>
              </a:tabLst>
              <a:defRPr sz="2400" b="1">
                <a:solidFill>
                  <a:schemeClr val="tx1"/>
                </a:solidFill>
                <a:latin typeface="Helvetica" charset="0"/>
                <a:ea typeface="ＭＳ Ｐゴシック" charset="0"/>
              </a:defRPr>
            </a:lvl2pPr>
            <a:lvl3pPr marL="1146175" indent="-238125">
              <a:tabLst>
                <a:tab pos="2578100" algn="l"/>
                <a:tab pos="3200400" algn="l"/>
                <a:tab pos="4521200" algn="l"/>
                <a:tab pos="5943600" algn="l"/>
                <a:tab pos="6451600" algn="l"/>
              </a:tabLst>
              <a:defRPr sz="2400" b="1">
                <a:solidFill>
                  <a:schemeClr val="tx1"/>
                </a:solidFill>
                <a:latin typeface="Helvetica" charset="0"/>
                <a:ea typeface="ＭＳ Ｐゴシック" charset="0"/>
              </a:defRPr>
            </a:lvl3pPr>
            <a:lvl4pPr>
              <a:tabLst>
                <a:tab pos="2578100" algn="l"/>
                <a:tab pos="3200400" algn="l"/>
                <a:tab pos="4521200" algn="l"/>
                <a:tab pos="5943600" algn="l"/>
                <a:tab pos="6451600" algn="l"/>
              </a:tabLst>
              <a:defRPr sz="2400" b="1">
                <a:solidFill>
                  <a:schemeClr val="tx1"/>
                </a:solidFill>
                <a:latin typeface="Helvetica" charset="0"/>
                <a:ea typeface="ＭＳ Ｐゴシック" charset="0"/>
              </a:defRPr>
            </a:lvl4pPr>
            <a:lvl5pPr>
              <a:tabLst>
                <a:tab pos="2578100" algn="l"/>
                <a:tab pos="3200400" algn="l"/>
                <a:tab pos="4521200" algn="l"/>
                <a:tab pos="5943600" algn="l"/>
                <a:tab pos="6451600"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9pPr>
          </a:lstStyle>
          <a:p>
            <a:pPr>
              <a:lnSpc>
                <a:spcPct val="95000"/>
              </a:lnSpc>
              <a:spcBef>
                <a:spcPct val="50000"/>
              </a:spcBef>
              <a:buClr>
                <a:schemeClr val="hlink"/>
              </a:buClr>
              <a:buFont typeface="Wingdings" charset="0"/>
              <a:buChar char="•"/>
              <a:defRPr/>
            </a:pPr>
            <a:r>
              <a:rPr lang="en-US" dirty="0">
                <a:solidFill>
                  <a:schemeClr val="tx2"/>
                </a:solidFill>
                <a:effectLst>
                  <a:outerShdw blurRad="38100" dist="38100" dir="2700000" algn="tl">
                    <a:srgbClr val="DDDDDD"/>
                  </a:outerShdw>
                </a:effectLst>
              </a:rPr>
              <a:t>Examples (Char data type)</a:t>
            </a:r>
          </a:p>
          <a:p>
            <a:pPr lvl="1">
              <a:spcBef>
                <a:spcPct val="25000"/>
              </a:spcBef>
              <a:buClr>
                <a:schemeClr val="hlink"/>
              </a:buClr>
              <a:buSzPct val="75000"/>
              <a:buFont typeface="Wingdings" charset="0"/>
              <a:buChar char="n"/>
              <a:defRPr/>
            </a:pPr>
            <a:r>
              <a:rPr lang="en-US" sz="2000" dirty="0">
                <a:latin typeface="Courier New" charset="0"/>
              </a:rPr>
              <a:t>~0x41 --&gt;  0xBE</a:t>
            </a:r>
            <a:endParaRPr lang="en-US" sz="2000" b="0" dirty="0">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chemeClr val="folHlink"/>
                </a:solidFill>
                <a:latin typeface="Courier New" charset="0"/>
              </a:rPr>
              <a:t>~01000001</a:t>
            </a:r>
            <a:r>
              <a:rPr lang="en-US" sz="1800" baseline="-25000" dirty="0">
                <a:solidFill>
                  <a:schemeClr val="folHlink"/>
                </a:solidFill>
                <a:latin typeface="Courier New" charset="0"/>
              </a:rPr>
              <a:t>2</a:t>
            </a:r>
            <a:r>
              <a:rPr lang="en-US" sz="1800" dirty="0">
                <a:solidFill>
                  <a:schemeClr val="folHlink"/>
                </a:solidFill>
                <a:latin typeface="Courier New" charset="0"/>
              </a:rPr>
              <a:t>	--&gt;	10111110</a:t>
            </a:r>
            <a:r>
              <a:rPr lang="en-US" sz="1800" baseline="-25000" dirty="0">
                <a:solidFill>
                  <a:schemeClr val="folHlink"/>
                </a:solidFill>
                <a:latin typeface="Courier New" charset="0"/>
              </a:rPr>
              <a:t>2</a:t>
            </a:r>
          </a:p>
          <a:p>
            <a:pPr lvl="1">
              <a:spcBef>
                <a:spcPct val="25000"/>
              </a:spcBef>
              <a:buClr>
                <a:schemeClr val="hlink"/>
              </a:buClr>
              <a:buSzPct val="75000"/>
              <a:buFont typeface="Wingdings" charset="0"/>
              <a:buChar char="n"/>
              <a:defRPr/>
            </a:pPr>
            <a:r>
              <a:rPr lang="en-US" sz="2000" dirty="0">
                <a:latin typeface="Courier New" charset="0"/>
              </a:rPr>
              <a:t>~0x00 --&gt;  0xFF</a:t>
            </a:r>
            <a:endParaRPr lang="en-US" sz="2000" b="0" dirty="0">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chemeClr val="folHlink"/>
                </a:solidFill>
                <a:latin typeface="Courier New" charset="0"/>
              </a:rPr>
              <a:t>~00000000</a:t>
            </a:r>
            <a:r>
              <a:rPr lang="en-US" sz="1800" baseline="-25000" dirty="0">
                <a:solidFill>
                  <a:schemeClr val="folHlink"/>
                </a:solidFill>
                <a:latin typeface="Courier New" charset="0"/>
              </a:rPr>
              <a:t>2</a:t>
            </a:r>
            <a:r>
              <a:rPr lang="en-US" sz="1800" dirty="0">
                <a:solidFill>
                  <a:schemeClr val="folHlink"/>
                </a:solidFill>
                <a:latin typeface="Courier New" charset="0"/>
              </a:rPr>
              <a:t>	--&gt;	11111111</a:t>
            </a:r>
            <a:r>
              <a:rPr lang="en-US" sz="1800" baseline="-25000" dirty="0">
                <a:solidFill>
                  <a:schemeClr val="folHlink"/>
                </a:solidFill>
                <a:latin typeface="Courier New" charset="0"/>
              </a:rPr>
              <a:t>2</a:t>
            </a:r>
            <a:endParaRPr lang="en-US" sz="1800" dirty="0">
              <a:solidFill>
                <a:schemeClr val="folHlink"/>
              </a:solidFill>
              <a:latin typeface="Courier New" charset="0"/>
            </a:endParaRPr>
          </a:p>
          <a:p>
            <a:pPr lvl="1">
              <a:spcBef>
                <a:spcPct val="25000"/>
              </a:spcBef>
              <a:buClr>
                <a:schemeClr val="hlink"/>
              </a:buClr>
              <a:buSzPct val="75000"/>
              <a:buFont typeface="Wingdings" charset="0"/>
              <a:buChar char="n"/>
              <a:defRPr/>
            </a:pPr>
            <a:r>
              <a:rPr lang="en-US" sz="2000" dirty="0">
                <a:latin typeface="Courier New" charset="0"/>
              </a:rPr>
              <a:t>0x69 &amp; 0x55  --&gt;  0x41</a:t>
            </a:r>
            <a:endParaRPr lang="en-US" sz="2000" b="0" dirty="0">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chemeClr val="folHlink"/>
                </a:solidFill>
                <a:latin typeface="Courier New" charset="0"/>
              </a:rPr>
              <a:t>01101001</a:t>
            </a:r>
            <a:r>
              <a:rPr lang="en-US" sz="1800" baseline="-25000" dirty="0">
                <a:solidFill>
                  <a:schemeClr val="folHlink"/>
                </a:solidFill>
                <a:latin typeface="Courier New" charset="0"/>
              </a:rPr>
              <a:t>2</a:t>
            </a:r>
            <a:r>
              <a:rPr lang="en-US" sz="1800" dirty="0">
                <a:solidFill>
                  <a:schemeClr val="folHlink"/>
                </a:solidFill>
                <a:latin typeface="Courier New" charset="0"/>
              </a:rPr>
              <a:t> &amp; 01010101</a:t>
            </a:r>
            <a:r>
              <a:rPr lang="en-US" sz="1800" baseline="-25000" dirty="0">
                <a:solidFill>
                  <a:schemeClr val="folHlink"/>
                </a:solidFill>
                <a:latin typeface="Courier New" charset="0"/>
              </a:rPr>
              <a:t>2</a:t>
            </a:r>
            <a:r>
              <a:rPr lang="en-US" sz="1800" dirty="0">
                <a:solidFill>
                  <a:schemeClr val="folHlink"/>
                </a:solidFill>
                <a:latin typeface="Courier New" charset="0"/>
              </a:rPr>
              <a:t> --&gt; 01000001</a:t>
            </a:r>
            <a:r>
              <a:rPr lang="en-US" sz="1800" baseline="-25000" dirty="0">
                <a:solidFill>
                  <a:schemeClr val="folHlink"/>
                </a:solidFill>
                <a:latin typeface="Courier New" charset="0"/>
              </a:rPr>
              <a:t>2</a:t>
            </a:r>
          </a:p>
          <a:p>
            <a:pPr lvl="1">
              <a:spcBef>
                <a:spcPct val="25000"/>
              </a:spcBef>
              <a:buClr>
                <a:schemeClr val="hlink"/>
              </a:buClr>
              <a:buSzPct val="75000"/>
              <a:buFont typeface="Wingdings" charset="0"/>
              <a:buChar char="n"/>
              <a:defRPr/>
            </a:pPr>
            <a:r>
              <a:rPr lang="en-US" sz="2000" dirty="0">
                <a:latin typeface="Courier New" charset="0"/>
              </a:rPr>
              <a:t>0x69 | 0x55  --&gt;  0x7D</a:t>
            </a:r>
            <a:endParaRPr lang="en-US" sz="2000" b="0" dirty="0">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chemeClr val="folHlink"/>
                </a:solidFill>
                <a:latin typeface="Courier New" charset="0"/>
              </a:rPr>
              <a:t>01101001</a:t>
            </a:r>
            <a:r>
              <a:rPr lang="en-US" sz="1800" baseline="-25000" dirty="0">
                <a:solidFill>
                  <a:schemeClr val="folHlink"/>
                </a:solidFill>
                <a:latin typeface="Courier New" charset="0"/>
              </a:rPr>
              <a:t>2</a:t>
            </a:r>
            <a:r>
              <a:rPr lang="en-US" sz="1800" dirty="0">
                <a:solidFill>
                  <a:schemeClr val="folHlink"/>
                </a:solidFill>
                <a:latin typeface="Courier New" charset="0"/>
              </a:rPr>
              <a:t> | 01010101</a:t>
            </a:r>
            <a:r>
              <a:rPr lang="en-US" sz="1800" baseline="-25000" dirty="0">
                <a:solidFill>
                  <a:schemeClr val="folHlink"/>
                </a:solidFill>
                <a:latin typeface="Courier New" charset="0"/>
              </a:rPr>
              <a:t>2</a:t>
            </a:r>
            <a:r>
              <a:rPr lang="en-US" sz="1800" dirty="0">
                <a:solidFill>
                  <a:schemeClr val="folHlink"/>
                </a:solidFill>
                <a:latin typeface="Courier New" charset="0"/>
              </a:rPr>
              <a:t> --&gt; 01111101</a:t>
            </a:r>
            <a:r>
              <a:rPr lang="en-US" sz="1800" baseline="-25000" dirty="0">
                <a:solidFill>
                  <a:schemeClr val="folHlink"/>
                </a:solidFill>
                <a:latin typeface="Courier New" charset="0"/>
              </a:rPr>
              <a:t>2</a:t>
            </a:r>
            <a:endParaRPr lang="en-US" sz="1800" b="0" baseline="-25000" dirty="0">
              <a:solidFill>
                <a:schemeClr val="folHlink"/>
              </a:solidFill>
              <a:latin typeface="Courier New" charset="0"/>
            </a:endParaRPr>
          </a:p>
          <a:p>
            <a:pPr lvl="2">
              <a:lnSpc>
                <a:spcPct val="107000"/>
              </a:lnSpc>
              <a:spcBef>
                <a:spcPct val="10000"/>
              </a:spcBef>
              <a:buClr>
                <a:srgbClr val="005400"/>
              </a:buClr>
              <a:buSzPct val="90000"/>
              <a:buFont typeface="Wingdings" charset="0"/>
              <a:buNone/>
              <a:defRPr/>
            </a:pPr>
            <a:endParaRPr lang="en-US" sz="1800" b="0" baseline="-25000" dirty="0">
              <a:solidFill>
                <a:schemeClr val="folHlink"/>
              </a:solidFill>
              <a:latin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23850"/>
            <a:ext cx="6777038" cy="573088"/>
          </a:xfrm>
        </p:spPr>
        <p:txBody>
          <a:bodyPr/>
          <a:lstStyle/>
          <a:p>
            <a:pPr eaLnBrk="1" hangingPunct="1">
              <a:defRPr/>
            </a:pPr>
            <a:r>
              <a:rPr lang="en-US" dirty="0" smtClean="0"/>
              <a:t>Bit</a:t>
            </a:r>
            <a:r>
              <a:rPr lang="en-US" dirty="0"/>
              <a:t> </a:t>
            </a:r>
            <a:r>
              <a:rPr lang="en-US" dirty="0" smtClean="0"/>
              <a:t>Masking</a:t>
            </a:r>
            <a:endParaRPr lang="en-US" dirty="0"/>
          </a:p>
        </p:txBody>
      </p:sp>
      <p:sp>
        <p:nvSpPr>
          <p:cNvPr id="4" name="Rectangle 3"/>
          <p:cNvSpPr txBox="1">
            <a:spLocks noChangeArrowheads="1"/>
          </p:cNvSpPr>
          <p:nvPr/>
        </p:nvSpPr>
        <p:spPr bwMode="auto">
          <a:xfrm>
            <a:off x="379413" y="1066800"/>
            <a:ext cx="8307387" cy="5454650"/>
          </a:xfrm>
          <a:prstGeom prst="rect">
            <a:avLst/>
          </a:prstGeom>
          <a:noFill/>
          <a:ln w="9525">
            <a:noFill/>
            <a:miter lim="800000"/>
            <a:headEnd/>
            <a:tailEnd/>
          </a:ln>
          <a:effectLst/>
        </p:spPr>
        <p:txBody>
          <a:bodyPr lIns="90479" tIns="44446" rIns="90479" bIns="44446"/>
          <a:lstStyle>
            <a:lvl1pPr marL="385763" indent="-385763">
              <a:tabLst>
                <a:tab pos="2578100" algn="l"/>
                <a:tab pos="3200400"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4538" indent="-246063">
              <a:tabLst>
                <a:tab pos="2578100" algn="l"/>
                <a:tab pos="3200400" algn="l"/>
                <a:tab pos="4521200" algn="l"/>
                <a:tab pos="5943600" algn="l"/>
                <a:tab pos="6451600" algn="l"/>
              </a:tabLst>
              <a:defRPr sz="2400" b="1">
                <a:solidFill>
                  <a:schemeClr val="tx1"/>
                </a:solidFill>
                <a:latin typeface="Helvetica" charset="0"/>
                <a:ea typeface="ＭＳ Ｐゴシック" charset="0"/>
              </a:defRPr>
            </a:lvl2pPr>
            <a:lvl3pPr marL="1146175" indent="-238125">
              <a:tabLst>
                <a:tab pos="2578100" algn="l"/>
                <a:tab pos="3200400" algn="l"/>
                <a:tab pos="4521200" algn="l"/>
                <a:tab pos="5943600" algn="l"/>
                <a:tab pos="6451600" algn="l"/>
              </a:tabLst>
              <a:defRPr sz="2400" b="1">
                <a:solidFill>
                  <a:schemeClr val="tx1"/>
                </a:solidFill>
                <a:latin typeface="Helvetica" charset="0"/>
                <a:ea typeface="ＭＳ Ｐゴシック" charset="0"/>
              </a:defRPr>
            </a:lvl3pPr>
            <a:lvl4pPr>
              <a:tabLst>
                <a:tab pos="2578100" algn="l"/>
                <a:tab pos="3200400" algn="l"/>
                <a:tab pos="4521200" algn="l"/>
                <a:tab pos="5943600" algn="l"/>
                <a:tab pos="6451600" algn="l"/>
              </a:tabLst>
              <a:defRPr sz="2400" b="1">
                <a:solidFill>
                  <a:schemeClr val="tx1"/>
                </a:solidFill>
                <a:latin typeface="Helvetica" charset="0"/>
                <a:ea typeface="ＭＳ Ｐゴシック" charset="0"/>
              </a:defRPr>
            </a:lvl4pPr>
            <a:lvl5pPr>
              <a:tabLst>
                <a:tab pos="2578100" algn="l"/>
                <a:tab pos="3200400" algn="l"/>
                <a:tab pos="4521200" algn="l"/>
                <a:tab pos="5943600" algn="l"/>
                <a:tab pos="6451600"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9pPr>
          </a:lstStyle>
          <a:p>
            <a:pPr>
              <a:lnSpc>
                <a:spcPct val="95000"/>
              </a:lnSpc>
              <a:spcBef>
                <a:spcPct val="50000"/>
              </a:spcBef>
              <a:buClr>
                <a:schemeClr val="hlink"/>
              </a:buClr>
              <a:buFont typeface="Wingdings" charset="0"/>
              <a:buChar char="•"/>
              <a:defRPr/>
            </a:pPr>
            <a:r>
              <a:rPr lang="en-US" dirty="0" smtClean="0">
                <a:solidFill>
                  <a:schemeClr val="tx2"/>
                </a:solidFill>
                <a:effectLst>
                  <a:outerShdw blurRad="38100" dist="38100" dir="2700000" algn="tl">
                    <a:srgbClr val="DDDDDD"/>
                  </a:outerShdw>
                </a:effectLst>
              </a:rPr>
              <a:t>Example: Mask out the 4 least significant bits of a byte 0x69</a:t>
            </a:r>
          </a:p>
          <a:p>
            <a:pPr lvl="1">
              <a:spcBef>
                <a:spcPct val="25000"/>
              </a:spcBef>
              <a:buClr>
                <a:schemeClr val="hlink"/>
              </a:buClr>
              <a:buSzPct val="75000"/>
              <a:buFont typeface="Wingdings" charset="0"/>
              <a:buChar char="n"/>
              <a:defRPr/>
            </a:pPr>
            <a:r>
              <a:rPr lang="en-US" sz="2000" dirty="0" smtClean="0">
                <a:latin typeface="Courier New" charset="0"/>
              </a:rPr>
              <a:t>Let mask = 0xF0</a:t>
            </a:r>
          </a:p>
          <a:p>
            <a:pPr marL="498475" lvl="1" indent="0">
              <a:spcBef>
                <a:spcPct val="25000"/>
              </a:spcBef>
              <a:buClr>
                <a:schemeClr val="hlink"/>
              </a:buClr>
              <a:buSzPct val="75000"/>
              <a:defRPr/>
            </a:pPr>
            <a:r>
              <a:rPr lang="en-US" sz="2000" dirty="0" smtClean="0">
                <a:latin typeface="Courier New" charset="0"/>
              </a:rPr>
              <a:t>  0x69 &amp; 0xF0 --&gt;  0x60</a:t>
            </a:r>
            <a:endParaRPr lang="en-US" sz="2000" b="0" dirty="0" smtClean="0">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chemeClr val="folHlink"/>
                </a:solidFill>
                <a:latin typeface="Courier New" charset="0"/>
              </a:rPr>
              <a:t>01101001</a:t>
            </a:r>
            <a:r>
              <a:rPr lang="en-US" sz="1800" baseline="-25000" dirty="0">
                <a:solidFill>
                  <a:schemeClr val="folHlink"/>
                </a:solidFill>
                <a:latin typeface="Courier New" charset="0"/>
              </a:rPr>
              <a:t>2</a:t>
            </a:r>
            <a:r>
              <a:rPr lang="en-US" sz="1800" dirty="0">
                <a:solidFill>
                  <a:schemeClr val="folHlink"/>
                </a:solidFill>
                <a:latin typeface="Courier New" charset="0"/>
              </a:rPr>
              <a:t> &amp; </a:t>
            </a:r>
            <a:r>
              <a:rPr lang="en-US" sz="1800" dirty="0" smtClean="0">
                <a:solidFill>
                  <a:schemeClr val="folHlink"/>
                </a:solidFill>
                <a:latin typeface="Courier New" charset="0"/>
              </a:rPr>
              <a:t>11110000</a:t>
            </a:r>
            <a:r>
              <a:rPr lang="en-US" sz="1800" baseline="-25000" dirty="0" smtClean="0">
                <a:solidFill>
                  <a:schemeClr val="folHlink"/>
                </a:solidFill>
                <a:latin typeface="Courier New" charset="0"/>
              </a:rPr>
              <a:t>2</a:t>
            </a:r>
            <a:r>
              <a:rPr lang="en-US" sz="1800" dirty="0" smtClean="0">
                <a:solidFill>
                  <a:schemeClr val="folHlink"/>
                </a:solidFill>
                <a:latin typeface="Courier New" charset="0"/>
              </a:rPr>
              <a:t> </a:t>
            </a:r>
            <a:r>
              <a:rPr lang="en-US" sz="1800" dirty="0">
                <a:solidFill>
                  <a:schemeClr val="folHlink"/>
                </a:solidFill>
                <a:latin typeface="Courier New" charset="0"/>
              </a:rPr>
              <a:t>--&gt; </a:t>
            </a:r>
            <a:r>
              <a:rPr lang="en-US" sz="1800" dirty="0" smtClean="0">
                <a:solidFill>
                  <a:schemeClr val="folHlink"/>
                </a:solidFill>
                <a:latin typeface="Courier New" charset="0"/>
              </a:rPr>
              <a:t>01100000</a:t>
            </a:r>
            <a:r>
              <a:rPr lang="en-US" sz="1800" baseline="-25000" dirty="0" smtClean="0">
                <a:solidFill>
                  <a:schemeClr val="folHlink"/>
                </a:solidFill>
                <a:latin typeface="Courier New" charset="0"/>
              </a:rPr>
              <a:t>2</a:t>
            </a:r>
            <a:endParaRPr lang="en-US" sz="1800" baseline="-25000" dirty="0">
              <a:solidFill>
                <a:schemeClr val="folHlink"/>
              </a:solidFill>
              <a:latin typeface="Courier New" charset="0"/>
            </a:endParaRPr>
          </a:p>
          <a:p>
            <a:pPr>
              <a:lnSpc>
                <a:spcPct val="95000"/>
              </a:lnSpc>
              <a:spcBef>
                <a:spcPct val="50000"/>
              </a:spcBef>
              <a:buClr>
                <a:schemeClr val="hlink"/>
              </a:buClr>
              <a:buFont typeface="Wingdings" charset="0"/>
              <a:buChar char="•"/>
              <a:defRPr/>
            </a:pPr>
            <a:r>
              <a:rPr lang="en-US" dirty="0">
                <a:solidFill>
                  <a:schemeClr val="tx2"/>
                </a:solidFill>
                <a:effectLst>
                  <a:outerShdw blurRad="38100" dist="38100" dir="2700000" algn="tl">
                    <a:srgbClr val="DDDDDD"/>
                  </a:outerShdw>
                </a:effectLst>
              </a:rPr>
              <a:t>Example: Mask out </a:t>
            </a:r>
            <a:r>
              <a:rPr lang="en-US" dirty="0" smtClean="0">
                <a:solidFill>
                  <a:schemeClr val="tx2"/>
                </a:solidFill>
                <a:effectLst>
                  <a:outerShdw blurRad="38100" dist="38100" dir="2700000" algn="tl">
                    <a:srgbClr val="DDDDDD"/>
                  </a:outerShdw>
                </a:effectLst>
              </a:rPr>
              <a:t>all but the most significant bit of </a:t>
            </a:r>
            <a:r>
              <a:rPr lang="en-US" dirty="0">
                <a:solidFill>
                  <a:schemeClr val="tx2"/>
                </a:solidFill>
                <a:effectLst>
                  <a:outerShdw blurRad="38100" dist="38100" dir="2700000" algn="tl">
                    <a:srgbClr val="DDDDDD"/>
                  </a:outerShdw>
                </a:effectLst>
              </a:rPr>
              <a:t>a byte 0x69</a:t>
            </a:r>
          </a:p>
          <a:p>
            <a:pPr lvl="1">
              <a:spcBef>
                <a:spcPct val="25000"/>
              </a:spcBef>
              <a:buClr>
                <a:schemeClr val="hlink"/>
              </a:buClr>
              <a:buSzPct val="75000"/>
              <a:buFont typeface="Wingdings" charset="0"/>
              <a:buChar char="n"/>
              <a:defRPr/>
            </a:pPr>
            <a:r>
              <a:rPr lang="en-US" sz="2000" dirty="0">
                <a:latin typeface="Courier New" charset="0"/>
              </a:rPr>
              <a:t>Let mask = </a:t>
            </a:r>
            <a:r>
              <a:rPr lang="en-US" sz="2000" dirty="0" smtClean="0">
                <a:latin typeface="Courier New" charset="0"/>
              </a:rPr>
              <a:t>0x80</a:t>
            </a:r>
            <a:endParaRPr lang="en-US" sz="2000" dirty="0">
              <a:latin typeface="Courier New" charset="0"/>
            </a:endParaRPr>
          </a:p>
          <a:p>
            <a:pPr marL="498475" lvl="1" indent="0">
              <a:spcBef>
                <a:spcPct val="25000"/>
              </a:spcBef>
              <a:buClr>
                <a:schemeClr val="hlink"/>
              </a:buClr>
              <a:buSzPct val="75000"/>
              <a:defRPr/>
            </a:pPr>
            <a:r>
              <a:rPr lang="en-US" sz="2000" dirty="0">
                <a:latin typeface="Courier New" charset="0"/>
              </a:rPr>
              <a:t>  0x69 &amp; </a:t>
            </a:r>
            <a:r>
              <a:rPr lang="en-US" sz="2000" dirty="0" smtClean="0">
                <a:latin typeface="Courier New" charset="0"/>
              </a:rPr>
              <a:t>0x80 </a:t>
            </a:r>
            <a:r>
              <a:rPr lang="en-US" sz="2000" dirty="0">
                <a:latin typeface="Courier New" charset="0"/>
              </a:rPr>
              <a:t>--&gt;  </a:t>
            </a:r>
            <a:r>
              <a:rPr lang="en-US" sz="2000" dirty="0" smtClean="0">
                <a:latin typeface="Courier New" charset="0"/>
              </a:rPr>
              <a:t>0x00</a:t>
            </a:r>
            <a:endParaRPr lang="en-US" sz="2000" b="0" dirty="0">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chemeClr val="folHlink"/>
                </a:solidFill>
                <a:latin typeface="Courier New" charset="0"/>
              </a:rPr>
              <a:t>01101001</a:t>
            </a:r>
            <a:r>
              <a:rPr lang="en-US" sz="1800" baseline="-25000" dirty="0">
                <a:solidFill>
                  <a:schemeClr val="folHlink"/>
                </a:solidFill>
                <a:latin typeface="Courier New" charset="0"/>
              </a:rPr>
              <a:t>2</a:t>
            </a:r>
            <a:r>
              <a:rPr lang="en-US" sz="1800" dirty="0">
                <a:solidFill>
                  <a:schemeClr val="folHlink"/>
                </a:solidFill>
                <a:latin typeface="Courier New" charset="0"/>
              </a:rPr>
              <a:t> &amp; </a:t>
            </a:r>
            <a:r>
              <a:rPr lang="en-US" sz="1800" dirty="0" smtClean="0">
                <a:solidFill>
                  <a:schemeClr val="folHlink"/>
                </a:solidFill>
                <a:latin typeface="Courier New" charset="0"/>
              </a:rPr>
              <a:t>10000000</a:t>
            </a:r>
            <a:r>
              <a:rPr lang="en-US" sz="1800" baseline="-25000" dirty="0" smtClean="0">
                <a:solidFill>
                  <a:schemeClr val="folHlink"/>
                </a:solidFill>
                <a:latin typeface="Courier New" charset="0"/>
              </a:rPr>
              <a:t>2</a:t>
            </a:r>
            <a:r>
              <a:rPr lang="en-US" sz="1800" dirty="0" smtClean="0">
                <a:solidFill>
                  <a:schemeClr val="folHlink"/>
                </a:solidFill>
                <a:latin typeface="Courier New" charset="0"/>
              </a:rPr>
              <a:t> </a:t>
            </a:r>
            <a:r>
              <a:rPr lang="en-US" sz="1800" dirty="0">
                <a:solidFill>
                  <a:schemeClr val="folHlink"/>
                </a:solidFill>
                <a:latin typeface="Courier New" charset="0"/>
              </a:rPr>
              <a:t>--&gt; </a:t>
            </a:r>
            <a:r>
              <a:rPr lang="en-US" sz="1800" dirty="0" smtClean="0">
                <a:solidFill>
                  <a:schemeClr val="folHlink"/>
                </a:solidFill>
                <a:latin typeface="Courier New" charset="0"/>
              </a:rPr>
              <a:t>00000000</a:t>
            </a:r>
            <a:r>
              <a:rPr lang="en-US" sz="1800" baseline="-25000" dirty="0" smtClean="0">
                <a:solidFill>
                  <a:schemeClr val="folHlink"/>
                </a:solidFill>
                <a:latin typeface="Courier New" charset="0"/>
              </a:rPr>
              <a:t>2</a:t>
            </a:r>
            <a:endParaRPr lang="en-US" sz="1800" baseline="-25000" dirty="0">
              <a:solidFill>
                <a:schemeClr val="folHlink"/>
              </a:solidFill>
              <a:latin typeface="Courier New" charset="0"/>
            </a:endParaRPr>
          </a:p>
          <a:p>
            <a:pPr lvl="2">
              <a:lnSpc>
                <a:spcPct val="107000"/>
              </a:lnSpc>
              <a:spcBef>
                <a:spcPct val="10000"/>
              </a:spcBef>
              <a:buClr>
                <a:srgbClr val="005400"/>
              </a:buClr>
              <a:buSzPct val="90000"/>
              <a:buFont typeface="Wingdings" charset="0"/>
              <a:buNone/>
              <a:defRPr/>
            </a:pPr>
            <a:endParaRPr lang="en-US" sz="1800" b="0" baseline="-25000" dirty="0">
              <a:solidFill>
                <a:schemeClr val="folHlink"/>
              </a:solidFill>
              <a:latin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23850"/>
            <a:ext cx="8153400" cy="573088"/>
          </a:xfrm>
        </p:spPr>
        <p:txBody>
          <a:bodyPr/>
          <a:lstStyle/>
          <a:p>
            <a:pPr eaLnBrk="1" hangingPunct="1">
              <a:defRPr/>
            </a:pPr>
            <a:r>
              <a:rPr lang="en-US" dirty="0" smtClean="0"/>
              <a:t>Logical </a:t>
            </a:r>
            <a:r>
              <a:rPr lang="en-US" dirty="0" err="1" smtClean="0"/>
              <a:t>vs</a:t>
            </a:r>
            <a:r>
              <a:rPr lang="en-US" dirty="0" smtClean="0"/>
              <a:t> Bitwise </a:t>
            </a:r>
            <a:r>
              <a:rPr lang="en-US" dirty="0"/>
              <a:t>Operations in C</a:t>
            </a:r>
          </a:p>
        </p:txBody>
      </p:sp>
      <p:sp>
        <p:nvSpPr>
          <p:cNvPr id="36867" name="Rectangle 3"/>
          <p:cNvSpPr>
            <a:spLocks noGrp="1" noChangeArrowheads="1"/>
          </p:cNvSpPr>
          <p:nvPr>
            <p:ph type="body" idx="1"/>
          </p:nvPr>
        </p:nvSpPr>
        <p:spPr>
          <a:xfrm>
            <a:off x="290513" y="1220788"/>
            <a:ext cx="5894387" cy="5224462"/>
          </a:xfrm>
        </p:spPr>
        <p:txBody>
          <a:bodyPr/>
          <a:lstStyle/>
          <a:p>
            <a:pPr eaLnBrk="1" hangingPunct="1">
              <a:tabLst>
                <a:tab pos="1998663" algn="l"/>
                <a:tab pos="2573338" algn="l"/>
                <a:tab pos="4521200" algn="l"/>
                <a:tab pos="5943600" algn="l"/>
                <a:tab pos="6451600" algn="l"/>
              </a:tabLst>
              <a:defRPr/>
            </a:pPr>
            <a:r>
              <a:rPr lang="en-US" dirty="0" smtClean="0">
                <a:latin typeface="Helvetica" charset="0"/>
                <a:ea typeface="ＭＳ Ｐゴシック" charset="0"/>
                <a:cs typeface="ＭＳ Ｐゴシック" charset="0"/>
              </a:rPr>
              <a:t>Logical </a:t>
            </a:r>
            <a:r>
              <a:rPr lang="en-US" dirty="0">
                <a:latin typeface="Helvetica" charset="0"/>
                <a:ea typeface="ＭＳ Ｐゴシック" charset="0"/>
                <a:cs typeface="ＭＳ Ｐゴシック" charset="0"/>
              </a:rPr>
              <a:t>Operators</a:t>
            </a:r>
          </a:p>
          <a:p>
            <a:pPr lvl="1" eaLnBrk="1" hangingPunct="1">
              <a:tabLst>
                <a:tab pos="1998663" algn="l"/>
                <a:tab pos="2573338" algn="l"/>
                <a:tab pos="4521200" algn="l"/>
                <a:tab pos="5943600" algn="l"/>
                <a:tab pos="6451600" algn="l"/>
              </a:tabLst>
              <a:defRPr/>
            </a:pPr>
            <a:r>
              <a:rPr lang="en-US" dirty="0">
                <a:latin typeface="Courier New" charset="0"/>
                <a:ea typeface="ＭＳ Ｐゴシック" charset="0"/>
              </a:rPr>
              <a:t>&amp;&amp; (AND)</a:t>
            </a:r>
            <a:r>
              <a:rPr lang="en-US" dirty="0">
                <a:latin typeface="Helvetica" charset="0"/>
                <a:ea typeface="ＭＳ Ｐゴシック" charset="0"/>
              </a:rPr>
              <a:t>, </a:t>
            </a:r>
            <a:r>
              <a:rPr lang="en-US" dirty="0">
                <a:latin typeface="Courier New" charset="0"/>
                <a:ea typeface="ＭＳ Ｐゴシック" charset="0"/>
              </a:rPr>
              <a:t>|| (OR)</a:t>
            </a:r>
            <a:r>
              <a:rPr lang="en-US" dirty="0">
                <a:latin typeface="Helvetica" charset="0"/>
                <a:ea typeface="ＭＳ Ｐゴシック" charset="0"/>
              </a:rPr>
              <a:t>, </a:t>
            </a:r>
            <a:r>
              <a:rPr lang="en-US" dirty="0">
                <a:latin typeface="Courier New" charset="0"/>
                <a:ea typeface="ＭＳ Ｐゴシック" charset="0"/>
              </a:rPr>
              <a:t>! (NOT or </a:t>
            </a:r>
            <a:r>
              <a:rPr lang="ja-JP" altLang="en-US" dirty="0">
                <a:latin typeface="Courier New" charset="0"/>
                <a:ea typeface="ＭＳ Ｐゴシック" charset="0"/>
              </a:rPr>
              <a:t>“</a:t>
            </a:r>
            <a:r>
              <a:rPr lang="en-US" dirty="0">
                <a:latin typeface="Courier New" charset="0"/>
                <a:ea typeface="ＭＳ Ｐゴシック" charset="0"/>
              </a:rPr>
              <a:t>bang</a:t>
            </a:r>
            <a:r>
              <a:rPr lang="ja-JP" altLang="en-US" dirty="0">
                <a:latin typeface="Courier New" charset="0"/>
                <a:ea typeface="ＭＳ Ｐゴシック" charset="0"/>
              </a:rPr>
              <a:t>”</a:t>
            </a:r>
            <a:r>
              <a:rPr lang="en-US" dirty="0">
                <a:latin typeface="Courier New" charset="0"/>
                <a:ea typeface="ＭＳ Ｐゴシック" charset="0"/>
              </a:rPr>
              <a:t>)</a:t>
            </a:r>
            <a:endParaRPr lang="en-US" dirty="0">
              <a:latin typeface="Helvetica" charset="0"/>
              <a:ea typeface="ＭＳ Ｐゴシック" charset="0"/>
            </a:endParaRPr>
          </a:p>
          <a:p>
            <a:pPr lvl="2" eaLnBrk="1" hangingPunct="1">
              <a:tabLst>
                <a:tab pos="1998663" algn="l"/>
                <a:tab pos="2573338" algn="l"/>
                <a:tab pos="4521200" algn="l"/>
                <a:tab pos="5943600" algn="l"/>
                <a:tab pos="6451600" algn="l"/>
              </a:tabLst>
              <a:defRPr/>
            </a:pPr>
            <a:r>
              <a:rPr lang="en-US" sz="1800" dirty="0">
                <a:latin typeface="Helvetica" charset="0"/>
                <a:ea typeface="ＭＳ Ｐゴシック" charset="0"/>
              </a:rPr>
              <a:t>View 0 as </a:t>
            </a:r>
            <a:r>
              <a:rPr lang="ja-JP" altLang="en-US" sz="1800" dirty="0">
                <a:latin typeface="Helvetica" charset="0"/>
                <a:ea typeface="ＭＳ Ｐゴシック" charset="0"/>
              </a:rPr>
              <a:t>“</a:t>
            </a:r>
            <a:r>
              <a:rPr lang="en-US" altLang="ja-JP" sz="1800" dirty="0">
                <a:latin typeface="Helvetica" charset="0"/>
                <a:ea typeface="ＭＳ Ｐゴシック" charset="0"/>
              </a:rPr>
              <a:t>False</a:t>
            </a:r>
            <a:r>
              <a:rPr lang="ja-JP" altLang="en-US" sz="1800" dirty="0">
                <a:latin typeface="Helvetica" charset="0"/>
                <a:ea typeface="ＭＳ Ｐゴシック" charset="0"/>
              </a:rPr>
              <a:t>”</a:t>
            </a:r>
            <a:endParaRPr lang="en-US" altLang="ja-JP" sz="1800" dirty="0">
              <a:latin typeface="Helvetica" charset="0"/>
              <a:ea typeface="ＭＳ Ｐゴシック" charset="0"/>
            </a:endParaRPr>
          </a:p>
          <a:p>
            <a:pPr lvl="2" eaLnBrk="1" hangingPunct="1">
              <a:tabLst>
                <a:tab pos="1998663" algn="l"/>
                <a:tab pos="2573338" algn="l"/>
                <a:tab pos="4521200" algn="l"/>
                <a:tab pos="5943600" algn="l"/>
                <a:tab pos="6451600" algn="l"/>
              </a:tabLst>
              <a:defRPr/>
            </a:pPr>
            <a:r>
              <a:rPr lang="en-US" sz="1800" dirty="0">
                <a:solidFill>
                  <a:srgbClr val="FF0000"/>
                </a:solidFill>
                <a:latin typeface="Helvetica" charset="0"/>
                <a:ea typeface="ＭＳ Ｐゴシック" charset="0"/>
              </a:rPr>
              <a:t>Anything nonzero as </a:t>
            </a:r>
            <a:r>
              <a:rPr lang="ja-JP" altLang="en-US" sz="1800" dirty="0">
                <a:solidFill>
                  <a:srgbClr val="FF0000"/>
                </a:solidFill>
                <a:latin typeface="Helvetica" charset="0"/>
                <a:ea typeface="ＭＳ Ｐゴシック" charset="0"/>
              </a:rPr>
              <a:t>“</a:t>
            </a:r>
            <a:r>
              <a:rPr lang="en-US" altLang="ja-JP" sz="1800" dirty="0">
                <a:solidFill>
                  <a:srgbClr val="FF0000"/>
                </a:solidFill>
                <a:latin typeface="Helvetica" charset="0"/>
                <a:ea typeface="ＭＳ Ｐゴシック" charset="0"/>
              </a:rPr>
              <a:t>True</a:t>
            </a:r>
            <a:r>
              <a:rPr lang="ja-JP" altLang="en-US" sz="1800" dirty="0">
                <a:solidFill>
                  <a:srgbClr val="FF0000"/>
                </a:solidFill>
                <a:latin typeface="Helvetica" charset="0"/>
                <a:ea typeface="ＭＳ Ｐゴシック" charset="0"/>
              </a:rPr>
              <a:t>”</a:t>
            </a:r>
            <a:endParaRPr lang="en-US" altLang="ja-JP" sz="1800" dirty="0">
              <a:solidFill>
                <a:srgbClr val="FF0000"/>
              </a:solidFill>
              <a:latin typeface="Helvetica" charset="0"/>
              <a:ea typeface="ＭＳ Ｐゴシック" charset="0"/>
            </a:endParaRPr>
          </a:p>
          <a:p>
            <a:pPr lvl="2" eaLnBrk="1" hangingPunct="1">
              <a:tabLst>
                <a:tab pos="1998663" algn="l"/>
                <a:tab pos="2573338" algn="l"/>
                <a:tab pos="4521200" algn="l"/>
                <a:tab pos="5943600" algn="l"/>
                <a:tab pos="6451600" algn="l"/>
              </a:tabLst>
              <a:defRPr/>
            </a:pPr>
            <a:r>
              <a:rPr lang="en-US" sz="1800" dirty="0">
                <a:latin typeface="Helvetica" charset="0"/>
                <a:ea typeface="ＭＳ Ｐゴシック" charset="0"/>
              </a:rPr>
              <a:t>Always return 0 or 1</a:t>
            </a:r>
          </a:p>
          <a:p>
            <a:pPr lvl="2" eaLnBrk="1" hangingPunct="1">
              <a:tabLst>
                <a:tab pos="1998663" algn="l"/>
                <a:tab pos="2573338" algn="l"/>
                <a:tab pos="4521200" algn="l"/>
                <a:tab pos="5943600" algn="l"/>
                <a:tab pos="6451600" algn="l"/>
              </a:tabLst>
              <a:defRPr/>
            </a:pPr>
            <a:r>
              <a:rPr lang="en-US" sz="1800" dirty="0">
                <a:latin typeface="Helvetica" charset="0"/>
                <a:ea typeface="ＭＳ Ｐゴシック" charset="0"/>
              </a:rPr>
              <a:t>Early termination</a:t>
            </a:r>
          </a:p>
          <a:p>
            <a:pPr eaLnBrk="1" hangingPunct="1">
              <a:tabLst>
                <a:tab pos="1998663" algn="l"/>
                <a:tab pos="2573338" algn="l"/>
                <a:tab pos="4521200" algn="l"/>
                <a:tab pos="5943600" algn="l"/>
                <a:tab pos="6451600" algn="l"/>
              </a:tabLst>
              <a:defRPr/>
            </a:pPr>
            <a:r>
              <a:rPr lang="en-US" dirty="0">
                <a:latin typeface="Helvetica" charset="0"/>
                <a:ea typeface="ＭＳ Ｐゴシック" charset="0"/>
                <a:cs typeface="ＭＳ Ｐゴシック" charset="0"/>
              </a:rPr>
              <a:t>Example code:</a:t>
            </a:r>
          </a:p>
          <a:p>
            <a:pPr lvl="1" eaLnBrk="1" hangingPunct="1">
              <a:tabLst>
                <a:tab pos="1998663" algn="l"/>
                <a:tab pos="2573338" algn="l"/>
                <a:tab pos="4521200" algn="l"/>
                <a:tab pos="5943600" algn="l"/>
                <a:tab pos="6451600" algn="l"/>
              </a:tabLst>
              <a:defRPr/>
            </a:pPr>
            <a:r>
              <a:rPr lang="en-US" sz="1800" dirty="0" err="1">
                <a:solidFill>
                  <a:srgbClr val="2900FF"/>
                </a:solidFill>
                <a:latin typeface="Helvetica" charset="0"/>
                <a:ea typeface="ＭＳ Ｐゴシック" charset="0"/>
                <a:cs typeface="ＭＳ Ｐゴシック" charset="0"/>
              </a:rPr>
              <a:t>int</a:t>
            </a:r>
            <a:r>
              <a:rPr lang="en-US" sz="1800" dirty="0">
                <a:solidFill>
                  <a:srgbClr val="2900FF"/>
                </a:solidFill>
                <a:latin typeface="Helvetica" charset="0"/>
                <a:ea typeface="ＭＳ Ｐゴシック" charset="0"/>
                <a:cs typeface="ＭＳ Ｐゴシック" charset="0"/>
              </a:rPr>
              <a:t> </a:t>
            </a:r>
            <a:r>
              <a:rPr lang="en-US" sz="1800" dirty="0" err="1">
                <a:solidFill>
                  <a:srgbClr val="2900FF"/>
                </a:solidFill>
                <a:latin typeface="Helvetica" charset="0"/>
                <a:ea typeface="ＭＳ Ｐゴシック" charset="0"/>
                <a:cs typeface="ＭＳ Ｐゴシック" charset="0"/>
              </a:rPr>
              <a:t>x,y,z</a:t>
            </a:r>
            <a:r>
              <a:rPr lang="en-US" sz="1800" dirty="0">
                <a:solidFill>
                  <a:srgbClr val="2900FF"/>
                </a:solidFill>
                <a:latin typeface="Helvetica" charset="0"/>
                <a:ea typeface="ＭＳ Ｐゴシック" charset="0"/>
                <a:cs typeface="ＭＳ Ｐゴシック" charset="0"/>
              </a:rPr>
              <a:t>;</a:t>
            </a:r>
          </a:p>
          <a:p>
            <a:pPr lvl="1" eaLnBrk="1" hangingPunct="1">
              <a:buFont typeface="Wingdings" charset="0"/>
              <a:buNone/>
              <a:tabLst>
                <a:tab pos="1998663" algn="l"/>
                <a:tab pos="2573338" algn="l"/>
                <a:tab pos="4521200" algn="l"/>
                <a:tab pos="5943600" algn="l"/>
                <a:tab pos="6451600" algn="l"/>
              </a:tabLst>
              <a:defRPr/>
            </a:pPr>
            <a:r>
              <a:rPr lang="en-US" sz="1800" dirty="0">
                <a:solidFill>
                  <a:srgbClr val="2900FF"/>
                </a:solidFill>
                <a:latin typeface="Helvetica" charset="0"/>
                <a:ea typeface="ＭＳ Ｐゴシック" charset="0"/>
                <a:cs typeface="ＭＳ Ｐゴシック" charset="0"/>
              </a:rPr>
              <a:t>    ….</a:t>
            </a:r>
          </a:p>
          <a:p>
            <a:pPr lvl="1" eaLnBrk="1" hangingPunct="1">
              <a:buFont typeface="Wingdings" charset="0"/>
              <a:buNone/>
              <a:tabLst>
                <a:tab pos="1998663" algn="l"/>
                <a:tab pos="2573338" algn="l"/>
                <a:tab pos="4521200" algn="l"/>
                <a:tab pos="5943600" algn="l"/>
                <a:tab pos="6451600" algn="l"/>
              </a:tabLst>
              <a:defRPr/>
            </a:pPr>
            <a:r>
              <a:rPr lang="en-US" sz="1800" dirty="0">
                <a:solidFill>
                  <a:srgbClr val="2900FF"/>
                </a:solidFill>
                <a:latin typeface="Helvetica" charset="0"/>
                <a:ea typeface="ＭＳ Ｐゴシック" charset="0"/>
                <a:cs typeface="ＭＳ Ｐゴシック" charset="0"/>
              </a:rPr>
              <a:t>    if (  !((x==0) &amp;&amp; (x&gt;y))  || (z&lt;256) ) {</a:t>
            </a:r>
          </a:p>
          <a:p>
            <a:pPr lvl="1" eaLnBrk="1" hangingPunct="1">
              <a:buFont typeface="Wingdings" charset="0"/>
              <a:buNone/>
              <a:tabLst>
                <a:tab pos="1998663" algn="l"/>
                <a:tab pos="2573338" algn="l"/>
                <a:tab pos="4521200" algn="l"/>
                <a:tab pos="5943600" algn="l"/>
                <a:tab pos="6451600" algn="l"/>
              </a:tabLst>
              <a:defRPr/>
            </a:pPr>
            <a:r>
              <a:rPr lang="en-US" sz="1800" dirty="0">
                <a:solidFill>
                  <a:srgbClr val="2900FF"/>
                </a:solidFill>
                <a:latin typeface="Helvetica" charset="0"/>
                <a:ea typeface="ＭＳ Ｐゴシック" charset="0"/>
                <a:cs typeface="ＭＳ Ｐゴシック" charset="0"/>
              </a:rPr>
              <a:t>        …</a:t>
            </a:r>
          </a:p>
          <a:p>
            <a:pPr lvl="1" eaLnBrk="1" hangingPunct="1">
              <a:buFont typeface="Wingdings" charset="0"/>
              <a:buNone/>
              <a:tabLst>
                <a:tab pos="1998663" algn="l"/>
                <a:tab pos="2573338" algn="l"/>
                <a:tab pos="4521200" algn="l"/>
                <a:tab pos="5943600" algn="l"/>
                <a:tab pos="6451600" algn="l"/>
              </a:tabLst>
              <a:defRPr/>
            </a:pPr>
            <a:r>
              <a:rPr lang="en-US" sz="1800" dirty="0">
                <a:solidFill>
                  <a:srgbClr val="2900FF"/>
                </a:solidFill>
                <a:latin typeface="Helvetica" charset="0"/>
                <a:ea typeface="ＭＳ Ｐゴシック" charset="0"/>
                <a:cs typeface="ＭＳ Ｐゴシック" charset="0"/>
              </a:rPr>
              <a:t>        z = ~(x &amp; y) | z;</a:t>
            </a:r>
          </a:p>
          <a:p>
            <a:pPr lvl="1" eaLnBrk="1" hangingPunct="1">
              <a:buFont typeface="Wingdings" charset="0"/>
              <a:buNone/>
              <a:tabLst>
                <a:tab pos="1998663" algn="l"/>
                <a:tab pos="2573338" algn="l"/>
                <a:tab pos="4521200" algn="l"/>
                <a:tab pos="5943600" algn="l"/>
                <a:tab pos="6451600" algn="l"/>
              </a:tabLst>
              <a:defRPr/>
            </a:pPr>
            <a:r>
              <a:rPr lang="en-US" sz="1800" dirty="0">
                <a:solidFill>
                  <a:srgbClr val="2900FF"/>
                </a:solidFill>
                <a:latin typeface="Helvetica" charset="0"/>
                <a:ea typeface="ＭＳ Ｐゴシック" charset="0"/>
                <a:cs typeface="ＭＳ Ｐゴシック" charset="0"/>
              </a:rPr>
              <a:t>    }</a:t>
            </a:r>
            <a:endParaRPr lang="en-US" dirty="0">
              <a:solidFill>
                <a:srgbClr val="2900FF"/>
              </a:solidFill>
              <a:latin typeface="Helvetica" charset="0"/>
              <a:ea typeface="ＭＳ Ｐゴシック" charset="0"/>
            </a:endParaRPr>
          </a:p>
        </p:txBody>
      </p:sp>
      <p:grpSp>
        <p:nvGrpSpPr>
          <p:cNvPr id="2" name="Group 14"/>
          <p:cNvGrpSpPr>
            <a:grpSpLocks/>
          </p:cNvGrpSpPr>
          <p:nvPr/>
        </p:nvGrpSpPr>
        <p:grpSpPr bwMode="auto">
          <a:xfrm>
            <a:off x="1219200" y="2209800"/>
            <a:ext cx="7924800" cy="3124200"/>
            <a:chOff x="1219200" y="2209800"/>
            <a:chExt cx="7924800" cy="3124200"/>
          </a:xfrm>
        </p:grpSpPr>
        <p:sp>
          <p:nvSpPr>
            <p:cNvPr id="18441" name="TextBox 4"/>
            <p:cNvSpPr txBox="1">
              <a:spLocks noChangeArrowheads="1"/>
            </p:cNvSpPr>
            <p:nvPr/>
          </p:nvSpPr>
          <p:spPr bwMode="auto">
            <a:xfrm>
              <a:off x="5765777" y="2209800"/>
              <a:ext cx="3378223" cy="209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Each logical expression is</a:t>
              </a:r>
            </a:p>
            <a:p>
              <a:pPr algn="ctr">
                <a:lnSpc>
                  <a:spcPct val="90000"/>
                </a:lnSpc>
              </a:pPr>
              <a:r>
                <a:rPr lang="en-US" sz="1800">
                  <a:solidFill>
                    <a:srgbClr val="000066"/>
                  </a:solidFill>
                </a:rPr>
                <a:t>either TRUE (1) or FALSE (0):</a:t>
              </a:r>
            </a:p>
            <a:p>
              <a:pPr algn="ctr">
                <a:lnSpc>
                  <a:spcPct val="90000"/>
                </a:lnSpc>
              </a:pPr>
              <a:r>
                <a:rPr lang="en-US" sz="1800">
                  <a:solidFill>
                    <a:srgbClr val="000066"/>
                  </a:solidFill>
                </a:rPr>
                <a:t>(x==0)</a:t>
              </a:r>
            </a:p>
            <a:p>
              <a:pPr algn="ctr">
                <a:lnSpc>
                  <a:spcPct val="90000"/>
                </a:lnSpc>
              </a:pPr>
              <a:r>
                <a:rPr lang="en-US" sz="1800">
                  <a:solidFill>
                    <a:srgbClr val="000066"/>
                  </a:solidFill>
                </a:rPr>
                <a:t>(x&gt;y)</a:t>
              </a:r>
            </a:p>
            <a:p>
              <a:pPr algn="ctr">
                <a:lnSpc>
                  <a:spcPct val="90000"/>
                </a:lnSpc>
              </a:pPr>
              <a:r>
                <a:rPr lang="en-US" sz="1800">
                  <a:solidFill>
                    <a:srgbClr val="000066"/>
                  </a:solidFill>
                </a:rPr>
                <a:t>((x==0) &amp;&amp; (x&gt;y))</a:t>
              </a:r>
            </a:p>
            <a:p>
              <a:pPr algn="ctr">
                <a:lnSpc>
                  <a:spcPct val="90000"/>
                </a:lnSpc>
              </a:pPr>
              <a:r>
                <a:rPr lang="en-US" sz="1800">
                  <a:solidFill>
                    <a:srgbClr val="000066"/>
                  </a:solidFill>
                </a:rPr>
                <a:t>!((x==0) &amp;&amp; (x&gt;y))</a:t>
              </a:r>
            </a:p>
            <a:p>
              <a:pPr algn="ctr">
                <a:lnSpc>
                  <a:spcPct val="90000"/>
                </a:lnSpc>
              </a:pPr>
              <a:r>
                <a:rPr lang="en-US" sz="1800">
                  <a:solidFill>
                    <a:srgbClr val="000066"/>
                  </a:solidFill>
                </a:rPr>
                <a:t>(z&lt;256)</a:t>
              </a:r>
            </a:p>
            <a:p>
              <a:pPr algn="ctr">
                <a:lnSpc>
                  <a:spcPct val="90000"/>
                </a:lnSpc>
              </a:pPr>
              <a:r>
                <a:rPr lang="en-US" sz="1800">
                  <a:solidFill>
                    <a:srgbClr val="000066"/>
                  </a:solidFill>
                </a:rPr>
                <a:t>!((x==0) &amp;&amp; (x&gt;y)) || (z&lt;256)</a:t>
              </a:r>
            </a:p>
          </p:txBody>
        </p:sp>
        <p:sp>
          <p:nvSpPr>
            <p:cNvPr id="18442" name="Oval 5"/>
            <p:cNvSpPr>
              <a:spLocks noChangeArrowheads="1"/>
            </p:cNvSpPr>
            <p:nvPr/>
          </p:nvSpPr>
          <p:spPr bwMode="auto">
            <a:xfrm>
              <a:off x="1219200" y="4724400"/>
              <a:ext cx="3352800" cy="609600"/>
            </a:xfrm>
            <a:prstGeom prst="ellipse">
              <a:avLst/>
            </a:prstGeom>
            <a:noFill/>
            <a:ln w="19050">
              <a:solidFill>
                <a:srgbClr val="FF0000"/>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cxnSp>
          <p:nvCxnSpPr>
            <p:cNvPr id="18443" name="Straight Connector 7"/>
            <p:cNvCxnSpPr>
              <a:cxnSpLocks noChangeShapeType="1"/>
              <a:stCxn id="18442" idx="7"/>
              <a:endCxn id="18441" idx="1"/>
            </p:cNvCxnSpPr>
            <p:nvPr/>
          </p:nvCxnSpPr>
          <p:spPr bwMode="auto">
            <a:xfrm rot="5400000" flipH="1" flipV="1">
              <a:off x="4144284" y="3192182"/>
              <a:ext cx="1558203" cy="1684783"/>
            </a:xfrm>
            <a:prstGeom prst="line">
              <a:avLst/>
            </a:prstGeom>
            <a:noFill/>
            <a:ln w="19050">
              <a:solidFill>
                <a:srgbClr val="FF0000"/>
              </a:solidFill>
              <a:round/>
              <a:headEnd/>
              <a:tailEnd type="none" w="sm" len="sm"/>
            </a:ln>
            <a:extLst>
              <a:ext uri="{909E8E84-426E-40dd-AFC4-6F175D3DCCD1}">
                <a14:hiddenFill xmlns:a14="http://schemas.microsoft.com/office/drawing/2010/main">
                  <a:noFill/>
                </a14:hiddenFill>
              </a:ext>
            </a:extLst>
          </p:spPr>
        </p:cxnSp>
      </p:grpSp>
      <p:grpSp>
        <p:nvGrpSpPr>
          <p:cNvPr id="3" name="Group 13"/>
          <p:cNvGrpSpPr>
            <a:grpSpLocks/>
          </p:cNvGrpSpPr>
          <p:nvPr/>
        </p:nvGrpSpPr>
        <p:grpSpPr bwMode="auto">
          <a:xfrm>
            <a:off x="1295400" y="4495800"/>
            <a:ext cx="7532688" cy="1423988"/>
            <a:chOff x="762000" y="4399465"/>
            <a:chExt cx="8378040" cy="2001335"/>
          </a:xfrm>
        </p:grpSpPr>
        <p:sp>
          <p:nvSpPr>
            <p:cNvPr id="18438" name="TextBox 9"/>
            <p:cNvSpPr txBox="1">
              <a:spLocks noChangeArrowheads="1"/>
            </p:cNvSpPr>
            <p:nvPr/>
          </p:nvSpPr>
          <p:spPr bwMode="auto">
            <a:xfrm>
              <a:off x="5761816" y="4399465"/>
              <a:ext cx="3378224" cy="188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Compare to the bit-wise</a:t>
              </a:r>
            </a:p>
            <a:p>
              <a:pPr algn="ctr">
                <a:lnSpc>
                  <a:spcPct val="90000"/>
                </a:lnSpc>
              </a:pPr>
              <a:r>
                <a:rPr lang="en-US" sz="1800">
                  <a:solidFill>
                    <a:srgbClr val="000066"/>
                  </a:solidFill>
                </a:rPr>
                <a:t>logical operations, where input, intermediate, and final values don</a:t>
              </a:r>
              <a:r>
                <a:rPr lang="ja-JP" altLang="en-US" sz="1800">
                  <a:solidFill>
                    <a:srgbClr val="000066"/>
                  </a:solidFill>
                </a:rPr>
                <a:t>’</a:t>
              </a:r>
              <a:r>
                <a:rPr lang="en-US" altLang="ja-JP" sz="1800">
                  <a:solidFill>
                    <a:srgbClr val="000066"/>
                  </a:solidFill>
                </a:rPr>
                <a:t>t have to be 0 or 1</a:t>
              </a:r>
              <a:endParaRPr lang="en-US" sz="1800">
                <a:solidFill>
                  <a:srgbClr val="000066"/>
                </a:solidFill>
              </a:endParaRPr>
            </a:p>
          </p:txBody>
        </p:sp>
        <p:sp>
          <p:nvSpPr>
            <p:cNvPr id="18439" name="Oval 10"/>
            <p:cNvSpPr>
              <a:spLocks noChangeArrowheads="1"/>
            </p:cNvSpPr>
            <p:nvPr/>
          </p:nvSpPr>
          <p:spPr bwMode="auto">
            <a:xfrm>
              <a:off x="762000" y="5791200"/>
              <a:ext cx="1905000" cy="609600"/>
            </a:xfrm>
            <a:prstGeom prst="ellipse">
              <a:avLst/>
            </a:prstGeom>
            <a:noFill/>
            <a:ln w="19050">
              <a:solidFill>
                <a:srgbClr val="FF0000"/>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pPr algn="ctr" eaLnBrk="0" hangingPunct="0">
                <a:lnSpc>
                  <a:spcPct val="90000"/>
                </a:lnSpc>
              </a:pPr>
              <a:endParaRPr lang="en-US" sz="1800">
                <a:solidFill>
                  <a:srgbClr val="000066"/>
                </a:solidFill>
              </a:endParaRPr>
            </a:p>
          </p:txBody>
        </p:sp>
        <p:cxnSp>
          <p:nvCxnSpPr>
            <p:cNvPr id="18440" name="Straight Connector 11"/>
            <p:cNvCxnSpPr>
              <a:cxnSpLocks noChangeShapeType="1"/>
              <a:endCxn id="18438" idx="1"/>
            </p:cNvCxnSpPr>
            <p:nvPr/>
          </p:nvCxnSpPr>
          <p:spPr bwMode="auto">
            <a:xfrm flipV="1">
              <a:off x="2667001" y="5343198"/>
              <a:ext cx="3094815" cy="787009"/>
            </a:xfrm>
            <a:prstGeom prst="line">
              <a:avLst/>
            </a:prstGeom>
            <a:noFill/>
            <a:ln w="19050">
              <a:solidFill>
                <a:srgbClr val="FF0000"/>
              </a:solidFill>
              <a:round/>
              <a:headEnd/>
              <a:tailEnd type="none" w="sm" len="sm"/>
            </a:ln>
            <a:extLst>
              <a:ext uri="{909E8E84-426E-40dd-AFC4-6F175D3DCCD1}">
                <a14:hiddenFill xmlns:a14="http://schemas.microsoft.com/office/drawing/2010/main">
                  <a:noFill/>
                </a14:hiddenFill>
              </a:ext>
            </a:extLst>
          </p:spPr>
        </p:cxnSp>
      </p:grpSp>
      <p:sp>
        <p:nvSpPr>
          <p:cNvPr id="19" name="TextBox 18"/>
          <p:cNvSpPr txBox="1">
            <a:spLocks noChangeArrowheads="1"/>
          </p:cNvSpPr>
          <p:nvPr/>
        </p:nvSpPr>
        <p:spPr bwMode="auto">
          <a:xfrm>
            <a:off x="5791200" y="6013450"/>
            <a:ext cx="296703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By the way, parentheses</a:t>
            </a:r>
          </a:p>
          <a:p>
            <a:pPr algn="ctr">
              <a:lnSpc>
                <a:spcPct val="90000"/>
              </a:lnSpc>
            </a:pPr>
            <a:r>
              <a:rPr lang="en-US" sz="1800">
                <a:solidFill>
                  <a:srgbClr val="000066"/>
                </a:solidFill>
              </a:rPr>
              <a:t>are your friend, and good</a:t>
            </a:r>
          </a:p>
          <a:p>
            <a:pPr algn="ctr">
              <a:lnSpc>
                <a:spcPct val="90000"/>
              </a:lnSpc>
            </a:pPr>
            <a:r>
              <a:rPr lang="en-US" sz="1800">
                <a:solidFill>
                  <a:srgbClr val="000066"/>
                </a:solidFill>
              </a:rPr>
              <a:t>programming practice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867">
                                            <p:txEl>
                                              <p:pRg st="1" end="1"/>
                                            </p:txEl>
                                          </p:spTgt>
                                        </p:tgtEl>
                                        <p:attrNameLst>
                                          <p:attrName>style.visibility</p:attrName>
                                        </p:attrNameLst>
                                      </p:cBhvr>
                                      <p:to>
                                        <p:strVal val="visible"/>
                                      </p:to>
                                    </p:set>
                                    <p:animEffect transition="in" filter="fade">
                                      <p:cBhvr>
                                        <p:cTn id="10" dur="500"/>
                                        <p:tgtEl>
                                          <p:spTgt spid="3686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Effect transition="in" filter="fade">
                                      <p:cBhvr>
                                        <p:cTn id="13" dur="500"/>
                                        <p:tgtEl>
                                          <p:spTgt spid="3686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867">
                                            <p:txEl>
                                              <p:pRg st="3" end="3"/>
                                            </p:txEl>
                                          </p:spTgt>
                                        </p:tgtEl>
                                        <p:attrNameLst>
                                          <p:attrName>style.visibility</p:attrName>
                                        </p:attrNameLst>
                                      </p:cBhvr>
                                      <p:to>
                                        <p:strVal val="visible"/>
                                      </p:to>
                                    </p:set>
                                    <p:animEffect transition="in" filter="fade">
                                      <p:cBhvr>
                                        <p:cTn id="16" dur="500"/>
                                        <p:tgtEl>
                                          <p:spTgt spid="3686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animEffect transition="in" filter="fade">
                                      <p:cBhvr>
                                        <p:cTn id="19" dur="500"/>
                                        <p:tgtEl>
                                          <p:spTgt spid="3686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867">
                                            <p:txEl>
                                              <p:pRg st="5" end="5"/>
                                            </p:txEl>
                                          </p:spTgt>
                                        </p:tgtEl>
                                        <p:attrNameLst>
                                          <p:attrName>style.visibility</p:attrName>
                                        </p:attrNameLst>
                                      </p:cBhvr>
                                      <p:to>
                                        <p:strVal val="visible"/>
                                      </p:to>
                                    </p:set>
                                    <p:animEffect transition="in" filter="fade">
                                      <p:cBhvr>
                                        <p:cTn id="22" dur="500"/>
                                        <p:tgtEl>
                                          <p:spTgt spid="3686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6" end="6"/>
                                            </p:txEl>
                                          </p:spTgt>
                                        </p:tgtEl>
                                        <p:attrNameLst>
                                          <p:attrName>style.visibility</p:attrName>
                                        </p:attrNameLst>
                                      </p:cBhvr>
                                      <p:to>
                                        <p:strVal val="visible"/>
                                      </p:to>
                                    </p:set>
                                    <p:animEffect transition="in" filter="fade">
                                      <p:cBhvr>
                                        <p:cTn id="27" dur="500"/>
                                        <p:tgtEl>
                                          <p:spTgt spid="3686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867">
                                            <p:txEl>
                                              <p:pRg st="7" end="7"/>
                                            </p:txEl>
                                          </p:spTgt>
                                        </p:tgtEl>
                                        <p:attrNameLst>
                                          <p:attrName>style.visibility</p:attrName>
                                        </p:attrNameLst>
                                      </p:cBhvr>
                                      <p:to>
                                        <p:strVal val="visible"/>
                                      </p:to>
                                    </p:set>
                                    <p:animEffect transition="in" filter="fade">
                                      <p:cBhvr>
                                        <p:cTn id="30" dur="500"/>
                                        <p:tgtEl>
                                          <p:spTgt spid="3686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animEffect transition="in" filter="fade">
                                      <p:cBhvr>
                                        <p:cTn id="33" dur="500"/>
                                        <p:tgtEl>
                                          <p:spTgt spid="36867">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867">
                                            <p:txEl>
                                              <p:pRg st="9" end="9"/>
                                            </p:txEl>
                                          </p:spTgt>
                                        </p:tgtEl>
                                        <p:attrNameLst>
                                          <p:attrName>style.visibility</p:attrName>
                                        </p:attrNameLst>
                                      </p:cBhvr>
                                      <p:to>
                                        <p:strVal val="visible"/>
                                      </p:to>
                                    </p:set>
                                    <p:animEffect transition="in" filter="fade">
                                      <p:cBhvr>
                                        <p:cTn id="36" dur="500"/>
                                        <p:tgtEl>
                                          <p:spTgt spid="36867">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6867">
                                            <p:txEl>
                                              <p:pRg st="10" end="10"/>
                                            </p:txEl>
                                          </p:spTgt>
                                        </p:tgtEl>
                                        <p:attrNameLst>
                                          <p:attrName>style.visibility</p:attrName>
                                        </p:attrNameLst>
                                      </p:cBhvr>
                                      <p:to>
                                        <p:strVal val="visible"/>
                                      </p:to>
                                    </p:set>
                                    <p:animEffect transition="in" filter="fade">
                                      <p:cBhvr>
                                        <p:cTn id="39" dur="500"/>
                                        <p:tgtEl>
                                          <p:spTgt spid="36867">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867">
                                            <p:txEl>
                                              <p:pRg st="11" end="11"/>
                                            </p:txEl>
                                          </p:spTgt>
                                        </p:tgtEl>
                                        <p:attrNameLst>
                                          <p:attrName>style.visibility</p:attrName>
                                        </p:attrNameLst>
                                      </p:cBhvr>
                                      <p:to>
                                        <p:strVal val="visible"/>
                                      </p:to>
                                    </p:set>
                                    <p:animEffect transition="in" filter="fade">
                                      <p:cBhvr>
                                        <p:cTn id="42" dur="500"/>
                                        <p:tgtEl>
                                          <p:spTgt spid="36867">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867">
                                            <p:txEl>
                                              <p:pRg st="12" end="12"/>
                                            </p:txEl>
                                          </p:spTgt>
                                        </p:tgtEl>
                                        <p:attrNameLst>
                                          <p:attrName>style.visibility</p:attrName>
                                        </p:attrNameLst>
                                      </p:cBhvr>
                                      <p:to>
                                        <p:strVal val="visible"/>
                                      </p:to>
                                    </p:set>
                                    <p:animEffect transition="in" filter="fade">
                                      <p:cBhvr>
                                        <p:cTn id="45" dur="500"/>
                                        <p:tgtEl>
                                          <p:spTgt spid="36867">
                                            <p:txEl>
                                              <p:pRg st="12" end="1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23850"/>
            <a:ext cx="8077200" cy="573088"/>
          </a:xfrm>
        </p:spPr>
        <p:txBody>
          <a:bodyPr/>
          <a:lstStyle/>
          <a:p>
            <a:pPr algn="ctr" eaLnBrk="1" hangingPunct="1">
              <a:defRPr/>
            </a:pPr>
            <a:r>
              <a:rPr lang="en-US" dirty="0" smtClean="0">
                <a:ea typeface="ＭＳ Ｐゴシック" pitchFamily="-1" charset="-128"/>
                <a:cs typeface="ＭＳ Ｐゴシック" pitchFamily="-1" charset="-128"/>
              </a:rPr>
              <a:t>Logical </a:t>
            </a:r>
            <a:r>
              <a:rPr lang="en-US" dirty="0" err="1" smtClean="0">
                <a:ea typeface="ＭＳ Ｐゴシック" pitchFamily="-1" charset="-128"/>
                <a:cs typeface="ＭＳ Ｐゴシック" pitchFamily="-1" charset="-128"/>
              </a:rPr>
              <a:t>vs</a:t>
            </a:r>
            <a:r>
              <a:rPr lang="en-US" dirty="0" smtClean="0">
                <a:ea typeface="ＭＳ Ｐゴシック" pitchFamily="-1" charset="-128"/>
                <a:cs typeface="ＭＳ Ｐゴシック" pitchFamily="-1" charset="-128"/>
              </a:rPr>
              <a:t> Bitwise </a:t>
            </a:r>
            <a:r>
              <a:rPr lang="en-US" dirty="0">
                <a:ea typeface="ＭＳ Ｐゴシック" pitchFamily="-1" charset="-128"/>
                <a:cs typeface="ＭＳ Ｐゴシック" pitchFamily="-1" charset="-128"/>
              </a:rPr>
              <a:t>Operations in C (2)</a:t>
            </a:r>
          </a:p>
        </p:txBody>
      </p:sp>
      <p:sp>
        <p:nvSpPr>
          <p:cNvPr id="36867" name="Rectangle 3"/>
          <p:cNvSpPr>
            <a:spLocks noGrp="1" noChangeArrowheads="1"/>
          </p:cNvSpPr>
          <p:nvPr>
            <p:ph type="body" idx="1"/>
          </p:nvPr>
        </p:nvSpPr>
        <p:spPr>
          <a:xfrm>
            <a:off x="290513" y="1220788"/>
            <a:ext cx="4510087" cy="2665412"/>
          </a:xfrm>
        </p:spPr>
        <p:txBody>
          <a:bodyPr/>
          <a:lstStyle/>
          <a:p>
            <a:pPr eaLnBrk="1" hangingPunct="1">
              <a:tabLst>
                <a:tab pos="1998663" algn="l"/>
                <a:tab pos="2573338" algn="l"/>
                <a:tab pos="4521200" algn="l"/>
                <a:tab pos="5943600" algn="l"/>
                <a:tab pos="6451600" algn="l"/>
              </a:tabLst>
              <a:defRPr/>
            </a:pPr>
            <a:r>
              <a:rPr lang="en-US" dirty="0" smtClean="0">
                <a:latin typeface="Helvetica" charset="0"/>
                <a:ea typeface="ＭＳ Ｐゴシック" charset="0"/>
                <a:cs typeface="ＭＳ Ｐゴシック" charset="0"/>
              </a:rPr>
              <a:t>Logical</a:t>
            </a:r>
            <a:endParaRPr lang="en-US" dirty="0">
              <a:latin typeface="Helvetica" charset="0"/>
              <a:ea typeface="ＭＳ Ｐゴシック" charset="0"/>
              <a:cs typeface="ＭＳ Ｐゴシック" charset="0"/>
            </a:endParaRPr>
          </a:p>
          <a:p>
            <a:pPr lvl="1" eaLnBrk="1" hangingPunct="1">
              <a:tabLst>
                <a:tab pos="1998663" algn="l"/>
                <a:tab pos="2573338" algn="l"/>
                <a:tab pos="4521200" algn="l"/>
                <a:tab pos="5943600" algn="l"/>
                <a:tab pos="6451600" algn="l"/>
              </a:tabLst>
              <a:defRPr/>
            </a:pPr>
            <a:r>
              <a:rPr lang="en-US" dirty="0">
                <a:latin typeface="Courier New" charset="0"/>
                <a:ea typeface="ＭＳ Ｐゴシック" charset="0"/>
              </a:rPr>
              <a:t>!0x41  --&gt;  0x00</a:t>
            </a:r>
            <a:endParaRPr lang="en-US" b="0" dirty="0">
              <a:latin typeface="Courier New" charset="0"/>
              <a:ea typeface="ＭＳ Ｐゴシック" charset="0"/>
            </a:endParaRPr>
          </a:p>
          <a:p>
            <a:pPr lvl="1" eaLnBrk="1" hangingPunct="1">
              <a:tabLst>
                <a:tab pos="1998663" algn="l"/>
                <a:tab pos="2573338" algn="l"/>
                <a:tab pos="4521200" algn="l"/>
                <a:tab pos="5943600" algn="l"/>
                <a:tab pos="6451600" algn="l"/>
              </a:tabLst>
              <a:defRPr/>
            </a:pPr>
            <a:r>
              <a:rPr lang="en-US" dirty="0">
                <a:latin typeface="Courier New" charset="0"/>
                <a:ea typeface="ＭＳ Ｐゴシック" charset="0"/>
              </a:rPr>
              <a:t>!0x00  --&gt;  0x01</a:t>
            </a:r>
            <a:endParaRPr lang="en-US" b="0" dirty="0">
              <a:latin typeface="Courier New" charset="0"/>
              <a:ea typeface="ＭＳ Ｐゴシック" charset="0"/>
            </a:endParaRPr>
          </a:p>
          <a:p>
            <a:pPr lvl="1" eaLnBrk="1" hangingPunct="1">
              <a:tabLst>
                <a:tab pos="1998663" algn="l"/>
                <a:tab pos="2573338" algn="l"/>
                <a:tab pos="4521200" algn="l"/>
                <a:tab pos="5943600" algn="l"/>
                <a:tab pos="6451600" algn="l"/>
              </a:tabLst>
              <a:defRPr/>
            </a:pPr>
            <a:r>
              <a:rPr lang="en-US" dirty="0">
                <a:latin typeface="Courier New" charset="0"/>
                <a:ea typeface="ＭＳ Ｐゴシック" charset="0"/>
              </a:rPr>
              <a:t>!!0x41 --&gt;  0x01</a:t>
            </a:r>
          </a:p>
          <a:p>
            <a:pPr lvl="1" eaLnBrk="1" hangingPunct="1">
              <a:tabLst>
                <a:tab pos="1998663" algn="l"/>
                <a:tab pos="2573338" algn="l"/>
                <a:tab pos="4521200" algn="l"/>
                <a:tab pos="5943600" algn="l"/>
                <a:tab pos="6451600" algn="l"/>
              </a:tabLst>
              <a:defRPr/>
            </a:pPr>
            <a:endParaRPr lang="en-US" b="0" baseline="-25000" dirty="0">
              <a:latin typeface="Courier New" charset="0"/>
              <a:ea typeface="ＭＳ Ｐゴシック" charset="0"/>
            </a:endParaRPr>
          </a:p>
          <a:p>
            <a:pPr lvl="1" eaLnBrk="1" hangingPunct="1">
              <a:tabLst>
                <a:tab pos="1998663" algn="l"/>
                <a:tab pos="2573338" algn="l"/>
                <a:tab pos="4521200" algn="l"/>
                <a:tab pos="5943600" algn="l"/>
                <a:tab pos="6451600" algn="l"/>
              </a:tabLst>
              <a:defRPr/>
            </a:pPr>
            <a:r>
              <a:rPr lang="en-US" dirty="0">
                <a:latin typeface="Courier New" charset="0"/>
                <a:ea typeface="ＭＳ Ｐゴシック" charset="0"/>
              </a:rPr>
              <a:t>0x69 &amp;&amp; 0x55  --&gt;  0x01</a:t>
            </a:r>
            <a:endParaRPr lang="en-US" b="0" dirty="0">
              <a:latin typeface="Courier New" charset="0"/>
              <a:ea typeface="ＭＳ Ｐゴシック" charset="0"/>
            </a:endParaRPr>
          </a:p>
          <a:p>
            <a:pPr lvl="1" eaLnBrk="1" hangingPunct="1">
              <a:tabLst>
                <a:tab pos="1998663" algn="l"/>
                <a:tab pos="2573338" algn="l"/>
                <a:tab pos="4521200" algn="l"/>
                <a:tab pos="5943600" algn="l"/>
                <a:tab pos="6451600" algn="l"/>
              </a:tabLst>
              <a:defRPr/>
            </a:pPr>
            <a:r>
              <a:rPr lang="en-US" dirty="0">
                <a:latin typeface="Courier New" charset="0"/>
                <a:ea typeface="ＭＳ Ｐゴシック" charset="0"/>
              </a:rPr>
              <a:t>0x69 || 0x55  --&gt;  </a:t>
            </a:r>
            <a:r>
              <a:rPr lang="en-US" dirty="0" smtClean="0">
                <a:latin typeface="Courier New" charset="0"/>
                <a:ea typeface="ＭＳ Ｐゴシック" charset="0"/>
              </a:rPr>
              <a:t>0x01</a:t>
            </a:r>
            <a:endParaRPr lang="en-US" dirty="0">
              <a:latin typeface="Courier New" charset="0"/>
              <a:ea typeface="ＭＳ Ｐゴシック" charset="0"/>
            </a:endParaRPr>
          </a:p>
        </p:txBody>
      </p:sp>
      <p:sp>
        <p:nvSpPr>
          <p:cNvPr id="5" name="Rectangle 3"/>
          <p:cNvSpPr txBox="1">
            <a:spLocks noChangeArrowheads="1"/>
          </p:cNvSpPr>
          <p:nvPr/>
        </p:nvSpPr>
        <p:spPr bwMode="auto">
          <a:xfrm>
            <a:off x="4494213" y="1219200"/>
            <a:ext cx="4573587" cy="3048000"/>
          </a:xfrm>
          <a:prstGeom prst="rect">
            <a:avLst/>
          </a:prstGeom>
          <a:noFill/>
          <a:ln w="9525">
            <a:noFill/>
            <a:miter lim="800000"/>
            <a:headEnd/>
            <a:tailEnd/>
          </a:ln>
          <a:effectLst/>
        </p:spPr>
        <p:txBody>
          <a:bodyPr lIns="90479" tIns="44446" rIns="90479" bIns="44446"/>
          <a:lstStyle>
            <a:lvl1pPr marL="385763" indent="-385763">
              <a:tabLst>
                <a:tab pos="2578100" algn="l"/>
                <a:tab pos="3200400"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4538" indent="-246063">
              <a:tabLst>
                <a:tab pos="2578100" algn="l"/>
                <a:tab pos="3200400" algn="l"/>
                <a:tab pos="4521200" algn="l"/>
                <a:tab pos="5943600" algn="l"/>
                <a:tab pos="6451600" algn="l"/>
              </a:tabLst>
              <a:defRPr sz="2400" b="1">
                <a:solidFill>
                  <a:schemeClr val="tx1"/>
                </a:solidFill>
                <a:latin typeface="Helvetica" charset="0"/>
                <a:ea typeface="ＭＳ Ｐゴシック" charset="0"/>
              </a:defRPr>
            </a:lvl2pPr>
            <a:lvl3pPr marL="1146175" indent="-238125">
              <a:tabLst>
                <a:tab pos="2578100" algn="l"/>
                <a:tab pos="3200400" algn="l"/>
                <a:tab pos="4521200" algn="l"/>
                <a:tab pos="5943600" algn="l"/>
                <a:tab pos="6451600" algn="l"/>
              </a:tabLst>
              <a:defRPr sz="2400" b="1">
                <a:solidFill>
                  <a:schemeClr val="tx1"/>
                </a:solidFill>
                <a:latin typeface="Helvetica" charset="0"/>
                <a:ea typeface="ＭＳ Ｐゴシック" charset="0"/>
              </a:defRPr>
            </a:lvl3pPr>
            <a:lvl4pPr>
              <a:tabLst>
                <a:tab pos="2578100" algn="l"/>
                <a:tab pos="3200400" algn="l"/>
                <a:tab pos="4521200" algn="l"/>
                <a:tab pos="5943600" algn="l"/>
                <a:tab pos="6451600" algn="l"/>
              </a:tabLst>
              <a:defRPr sz="2400" b="1">
                <a:solidFill>
                  <a:schemeClr val="tx1"/>
                </a:solidFill>
                <a:latin typeface="Helvetica" charset="0"/>
                <a:ea typeface="ＭＳ Ｐゴシック" charset="0"/>
              </a:defRPr>
            </a:lvl4pPr>
            <a:lvl5pPr>
              <a:tabLst>
                <a:tab pos="2578100" algn="l"/>
                <a:tab pos="3200400" algn="l"/>
                <a:tab pos="4521200" algn="l"/>
                <a:tab pos="5943600" algn="l"/>
                <a:tab pos="6451600"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9pPr>
          </a:lstStyle>
          <a:p>
            <a:pPr>
              <a:lnSpc>
                <a:spcPct val="95000"/>
              </a:lnSpc>
              <a:spcBef>
                <a:spcPct val="50000"/>
              </a:spcBef>
              <a:buClr>
                <a:srgbClr val="660033"/>
              </a:buClr>
              <a:buFont typeface="Wingdings" charset="0"/>
              <a:buChar char="•"/>
              <a:defRPr/>
            </a:pPr>
            <a:r>
              <a:rPr lang="en-US" dirty="0" smtClean="0">
                <a:solidFill>
                  <a:srgbClr val="003300"/>
                </a:solidFill>
                <a:effectLst>
                  <a:outerShdw blurRad="38100" dist="38100" dir="2700000" algn="tl">
                    <a:srgbClr val="DDDDDD"/>
                  </a:outerShdw>
                </a:effectLst>
              </a:rPr>
              <a:t>Bitwise</a:t>
            </a:r>
            <a:endParaRPr lang="en-US" dirty="0">
              <a:solidFill>
                <a:srgbClr val="003300"/>
              </a:solidFill>
              <a:effectLst>
                <a:outerShdw blurRad="38100" dist="38100" dir="2700000" algn="tl">
                  <a:srgbClr val="DDDDDD"/>
                </a:outerShdw>
              </a:effectLst>
            </a:endParaRPr>
          </a:p>
          <a:p>
            <a:pPr lvl="1">
              <a:spcBef>
                <a:spcPct val="25000"/>
              </a:spcBef>
              <a:buClr>
                <a:srgbClr val="660033"/>
              </a:buClr>
              <a:buSzPct val="75000"/>
              <a:buFont typeface="Wingdings" charset="0"/>
              <a:buChar char="n"/>
              <a:defRPr/>
            </a:pPr>
            <a:r>
              <a:rPr lang="en-US" sz="2000" dirty="0">
                <a:solidFill>
                  <a:srgbClr val="000066"/>
                </a:solidFill>
                <a:latin typeface="Courier New" charset="0"/>
              </a:rPr>
              <a:t>~0x41 --&gt;  0xBE</a:t>
            </a:r>
            <a:endParaRPr lang="en-US" sz="2000" b="0" dirty="0">
              <a:solidFill>
                <a:srgbClr val="000066"/>
              </a:solidFill>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~01000001</a:t>
            </a:r>
            <a:r>
              <a:rPr lang="en-US" sz="1800" baseline="-25000" dirty="0">
                <a:solidFill>
                  <a:srgbClr val="000099"/>
                </a:solidFill>
                <a:latin typeface="Courier New" charset="0"/>
              </a:rPr>
              <a:t>2</a:t>
            </a:r>
            <a:r>
              <a:rPr lang="en-US" sz="1800" dirty="0">
                <a:solidFill>
                  <a:srgbClr val="000099"/>
                </a:solidFill>
                <a:latin typeface="Courier New" charset="0"/>
              </a:rPr>
              <a:t>	--&gt;	10111110</a:t>
            </a:r>
            <a:r>
              <a:rPr lang="en-US" sz="1800" baseline="-25000" dirty="0">
                <a:solidFill>
                  <a:srgbClr val="000099"/>
                </a:solidFill>
                <a:latin typeface="Courier New" charset="0"/>
              </a:rPr>
              <a:t>2</a:t>
            </a:r>
          </a:p>
          <a:p>
            <a:pPr lvl="1">
              <a:spcBef>
                <a:spcPct val="25000"/>
              </a:spcBef>
              <a:buClr>
                <a:srgbClr val="660033"/>
              </a:buClr>
              <a:buSzPct val="75000"/>
              <a:buFont typeface="Wingdings" charset="0"/>
              <a:buChar char="n"/>
              <a:defRPr/>
            </a:pPr>
            <a:r>
              <a:rPr lang="en-US" sz="2000" dirty="0">
                <a:solidFill>
                  <a:srgbClr val="000066"/>
                </a:solidFill>
                <a:latin typeface="Courier New" charset="0"/>
              </a:rPr>
              <a:t>~0x00 --&gt;  0xFF</a:t>
            </a:r>
            <a:endParaRPr lang="en-US" sz="2000" b="0" dirty="0">
              <a:solidFill>
                <a:srgbClr val="000066"/>
              </a:solidFill>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~00000000</a:t>
            </a:r>
            <a:r>
              <a:rPr lang="en-US" sz="1800" baseline="-25000" dirty="0">
                <a:solidFill>
                  <a:srgbClr val="000099"/>
                </a:solidFill>
                <a:latin typeface="Courier New" charset="0"/>
              </a:rPr>
              <a:t>2</a:t>
            </a:r>
            <a:r>
              <a:rPr lang="en-US" sz="1800" dirty="0">
                <a:solidFill>
                  <a:srgbClr val="000099"/>
                </a:solidFill>
                <a:latin typeface="Courier New" charset="0"/>
              </a:rPr>
              <a:t>	--&gt;	11111111</a:t>
            </a:r>
            <a:r>
              <a:rPr lang="en-US" sz="1800" baseline="-25000" dirty="0">
                <a:solidFill>
                  <a:srgbClr val="000099"/>
                </a:solidFill>
                <a:latin typeface="Courier New" charset="0"/>
              </a:rPr>
              <a:t>2</a:t>
            </a:r>
            <a:endParaRPr lang="en-US" sz="1800" dirty="0">
              <a:solidFill>
                <a:srgbClr val="000099"/>
              </a:solidFill>
              <a:latin typeface="Courier New" charset="0"/>
            </a:endParaRPr>
          </a:p>
          <a:p>
            <a:pPr lvl="1">
              <a:spcBef>
                <a:spcPct val="25000"/>
              </a:spcBef>
              <a:buClr>
                <a:srgbClr val="660033"/>
              </a:buClr>
              <a:buSzPct val="75000"/>
              <a:buFont typeface="Wingdings" charset="0"/>
              <a:buChar char="n"/>
              <a:defRPr/>
            </a:pPr>
            <a:r>
              <a:rPr lang="en-US" sz="2000" dirty="0">
                <a:solidFill>
                  <a:srgbClr val="000066"/>
                </a:solidFill>
                <a:latin typeface="Courier New" charset="0"/>
              </a:rPr>
              <a:t>0x69 &amp; 0x55  --&gt;  0x41</a:t>
            </a:r>
            <a:endParaRPr lang="en-US" sz="2000" b="0" dirty="0">
              <a:solidFill>
                <a:srgbClr val="000066"/>
              </a:solidFill>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01101001</a:t>
            </a:r>
            <a:r>
              <a:rPr lang="en-US" sz="1800" baseline="-25000" dirty="0">
                <a:solidFill>
                  <a:srgbClr val="000099"/>
                </a:solidFill>
                <a:latin typeface="Courier New" charset="0"/>
              </a:rPr>
              <a:t>2</a:t>
            </a:r>
            <a:r>
              <a:rPr lang="en-US" sz="1800" dirty="0">
                <a:solidFill>
                  <a:srgbClr val="000099"/>
                </a:solidFill>
                <a:latin typeface="Courier New" charset="0"/>
              </a:rPr>
              <a:t> &amp; 01010101</a:t>
            </a:r>
            <a:r>
              <a:rPr lang="en-US" sz="1800" baseline="-25000" dirty="0">
                <a:solidFill>
                  <a:srgbClr val="000099"/>
                </a:solidFill>
                <a:latin typeface="Courier New" charset="0"/>
              </a:rPr>
              <a:t>2</a:t>
            </a:r>
            <a:r>
              <a:rPr lang="en-US" sz="1800" dirty="0">
                <a:solidFill>
                  <a:srgbClr val="000099"/>
                </a:solidFill>
                <a:latin typeface="Courier New" charset="0"/>
              </a:rPr>
              <a:t> --&gt; 01000001</a:t>
            </a:r>
            <a:r>
              <a:rPr lang="en-US" sz="1800" baseline="-25000" dirty="0">
                <a:solidFill>
                  <a:srgbClr val="000099"/>
                </a:solidFill>
                <a:latin typeface="Courier New" charset="0"/>
              </a:rPr>
              <a:t>2</a:t>
            </a:r>
          </a:p>
          <a:p>
            <a:pPr lvl="1">
              <a:spcBef>
                <a:spcPct val="25000"/>
              </a:spcBef>
              <a:buClr>
                <a:srgbClr val="660033"/>
              </a:buClr>
              <a:buSzPct val="75000"/>
              <a:buFont typeface="Wingdings" charset="0"/>
              <a:buChar char="n"/>
              <a:defRPr/>
            </a:pPr>
            <a:r>
              <a:rPr lang="en-US" sz="2000" dirty="0">
                <a:solidFill>
                  <a:srgbClr val="000066"/>
                </a:solidFill>
                <a:latin typeface="Courier New" charset="0"/>
              </a:rPr>
              <a:t>0x69 | 0x55  --&gt;  0x7D</a:t>
            </a:r>
            <a:endParaRPr lang="en-US" sz="2000" b="0" dirty="0">
              <a:solidFill>
                <a:srgbClr val="000066"/>
              </a:solidFill>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01101001</a:t>
            </a:r>
            <a:r>
              <a:rPr lang="en-US" sz="1800" baseline="-25000" dirty="0">
                <a:solidFill>
                  <a:srgbClr val="000099"/>
                </a:solidFill>
                <a:latin typeface="Courier New" charset="0"/>
              </a:rPr>
              <a:t>2</a:t>
            </a:r>
            <a:r>
              <a:rPr lang="en-US" sz="1800" dirty="0">
                <a:solidFill>
                  <a:srgbClr val="000099"/>
                </a:solidFill>
                <a:latin typeface="Courier New" charset="0"/>
              </a:rPr>
              <a:t> | 01010101</a:t>
            </a:r>
            <a:r>
              <a:rPr lang="en-US" sz="1800" baseline="-25000" dirty="0">
                <a:solidFill>
                  <a:srgbClr val="000099"/>
                </a:solidFill>
                <a:latin typeface="Courier New" charset="0"/>
              </a:rPr>
              <a:t>2</a:t>
            </a:r>
            <a:r>
              <a:rPr lang="en-US" sz="1800" dirty="0">
                <a:solidFill>
                  <a:srgbClr val="000099"/>
                </a:solidFill>
                <a:latin typeface="Courier New" charset="0"/>
              </a:rPr>
              <a:t> --&gt; 01111101</a:t>
            </a:r>
            <a:r>
              <a:rPr lang="en-US" sz="1800" baseline="-25000" dirty="0">
                <a:solidFill>
                  <a:srgbClr val="000099"/>
                </a:solidFill>
                <a:latin typeface="Courier New" charset="0"/>
              </a:rPr>
              <a:t>2</a:t>
            </a:r>
            <a:endParaRPr lang="en-US" sz="1800" b="0" baseline="-25000" dirty="0">
              <a:solidFill>
                <a:srgbClr val="000099"/>
              </a:solidFill>
              <a:latin typeface="Courier New" charset="0"/>
            </a:endParaRPr>
          </a:p>
          <a:p>
            <a:pPr lvl="2">
              <a:lnSpc>
                <a:spcPct val="107000"/>
              </a:lnSpc>
              <a:spcBef>
                <a:spcPct val="10000"/>
              </a:spcBef>
              <a:buClr>
                <a:srgbClr val="005400"/>
              </a:buClr>
              <a:buSzPct val="90000"/>
              <a:buFont typeface="Wingdings" charset="0"/>
              <a:buNone/>
              <a:defRPr/>
            </a:pPr>
            <a:endParaRPr lang="en-US" sz="1800" b="0" baseline="-25000" dirty="0">
              <a:solidFill>
                <a:srgbClr val="000099"/>
              </a:solidFill>
              <a:latin typeface="Courier New" charset="0"/>
            </a:endParaRPr>
          </a:p>
        </p:txBody>
      </p:sp>
      <p:sp>
        <p:nvSpPr>
          <p:cNvPr id="6" name="Rectangle 3"/>
          <p:cNvSpPr txBox="1">
            <a:spLocks noChangeArrowheads="1"/>
          </p:cNvSpPr>
          <p:nvPr/>
        </p:nvSpPr>
        <p:spPr bwMode="auto">
          <a:xfrm>
            <a:off x="304800" y="3810000"/>
            <a:ext cx="45100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4538" indent="-246063"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2pPr>
            <a:lvl3pPr marL="1146175" indent="-238125"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3pPr>
            <a:lvl4pPr marL="1600200" indent="-22860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4pPr>
            <a:lvl5pPr marL="2057400" indent="-22860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9pPr>
          </a:lstStyle>
          <a:p>
            <a:pPr lvl="1" eaLnBrk="1" hangingPunct="1">
              <a:lnSpc>
                <a:spcPct val="90000"/>
              </a:lnSpc>
              <a:spcBef>
                <a:spcPct val="25000"/>
              </a:spcBef>
              <a:buClr>
                <a:srgbClr val="660033"/>
              </a:buClr>
              <a:buSzPct val="75000"/>
              <a:buFont typeface="Wingdings" charset="0"/>
              <a:buChar char="n"/>
            </a:pPr>
            <a:r>
              <a:rPr lang="en-US" sz="2000">
                <a:solidFill>
                  <a:srgbClr val="000066"/>
                </a:solidFill>
                <a:latin typeface="Courier New" charset="0"/>
              </a:rPr>
              <a:t>p &amp;&amp; *p 	(</a:t>
            </a:r>
            <a:r>
              <a:rPr lang="en-US" sz="2000">
                <a:solidFill>
                  <a:srgbClr val="000066"/>
                </a:solidFill>
              </a:rPr>
              <a:t>avoids null pointer access)</a:t>
            </a:r>
          </a:p>
          <a:p>
            <a:pPr lvl="2" eaLnBrk="1" hangingPunct="1">
              <a:lnSpc>
                <a:spcPct val="107000"/>
              </a:lnSpc>
              <a:spcBef>
                <a:spcPct val="10000"/>
              </a:spcBef>
              <a:buClr>
                <a:srgbClr val="005400"/>
              </a:buClr>
              <a:buSzPct val="90000"/>
              <a:buFont typeface="Wingdings" charset="0"/>
              <a:buChar char="l"/>
            </a:pPr>
            <a:r>
              <a:rPr lang="en-US" sz="1800">
                <a:solidFill>
                  <a:srgbClr val="000099"/>
                </a:solidFill>
              </a:rPr>
              <a:t>*p by itself could result in dereferencing a null pointer, causing an error, e.g. the line ‘if (*p)’ will cause an error if p has not been set yet</a:t>
            </a:r>
          </a:p>
        </p:txBody>
      </p:sp>
      <p:sp>
        <p:nvSpPr>
          <p:cNvPr id="7" name="Rectangle 3"/>
          <p:cNvSpPr txBox="1">
            <a:spLocks noChangeArrowheads="1"/>
          </p:cNvSpPr>
          <p:nvPr/>
        </p:nvSpPr>
        <p:spPr bwMode="auto">
          <a:xfrm>
            <a:off x="304800" y="5867400"/>
            <a:ext cx="7086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2950" indent="-28575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2pPr>
            <a:lvl3pPr marL="1146175" indent="-238125"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3pPr>
            <a:lvl4pPr marL="1600200" indent="-22860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4pPr>
            <a:lvl5pPr marL="2057400" indent="-22860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9pPr>
          </a:lstStyle>
          <a:p>
            <a:pPr lvl="2" eaLnBrk="1" hangingPunct="1">
              <a:lnSpc>
                <a:spcPct val="107000"/>
              </a:lnSpc>
              <a:spcBef>
                <a:spcPct val="10000"/>
              </a:spcBef>
              <a:buClr>
                <a:srgbClr val="005400"/>
              </a:buClr>
              <a:buSzPct val="90000"/>
              <a:buFont typeface="Wingdings" charset="0"/>
              <a:buChar char="l"/>
            </a:pPr>
            <a:r>
              <a:rPr lang="en-US" sz="1800">
                <a:solidFill>
                  <a:srgbClr val="000099"/>
                </a:solidFill>
              </a:rPr>
              <a:t>So use ‘if (p &amp;&amp; *p)’, which first tests ‘if p’, and only if true (p is not null) will it proceed to the rest of the if test, i.e. try to dereference the pointer *p</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fade">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fade">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fade">
                                      <p:cBhvr>
                                        <p:cTn id="22" dur="500"/>
                                        <p:tgtEl>
                                          <p:spTgt spid="3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animEffect transition="in" filter="fade">
                                      <p:cBhvr>
                                        <p:cTn id="27" dur="500"/>
                                        <p:tgtEl>
                                          <p:spTgt spid="3686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867">
                                            <p:txEl>
                                              <p:pRg st="6" end="6"/>
                                            </p:txEl>
                                          </p:spTgt>
                                        </p:tgtEl>
                                        <p:attrNameLst>
                                          <p:attrName>style.visibility</p:attrName>
                                        </p:attrNameLst>
                                      </p:cBhvr>
                                      <p:to>
                                        <p:strVal val="visible"/>
                                      </p:to>
                                    </p:set>
                                    <p:animEffect transition="in" filter="fade">
                                      <p:cBhvr>
                                        <p:cTn id="32" dur="500"/>
                                        <p:tgtEl>
                                          <p:spTgt spid="3686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500"/>
                                        <p:tgtEl>
                                          <p:spTgt spid="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fade">
                                      <p:cBhvr>
                                        <p:cTn id="5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3"/>
      <p:bldP spid="5" grpId="0" bldLvl="2"/>
      <p:bldP spid="6" grpId="0" build="p" bldLvl="3"/>
      <p:bldP spid="7"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23850"/>
            <a:ext cx="8077200" cy="573088"/>
          </a:xfrm>
        </p:spPr>
        <p:txBody>
          <a:bodyPr/>
          <a:lstStyle/>
          <a:p>
            <a:pPr algn="ctr" eaLnBrk="1" hangingPunct="1">
              <a:defRPr/>
            </a:pPr>
            <a:r>
              <a:rPr lang="en-US" dirty="0" smtClean="0">
                <a:ea typeface="ＭＳ Ｐゴシック" pitchFamily="-1" charset="-128"/>
                <a:cs typeface="ＭＳ Ｐゴシック" pitchFamily="-1" charset="-128"/>
              </a:rPr>
              <a:t>Logical </a:t>
            </a:r>
            <a:r>
              <a:rPr lang="en-US" dirty="0" err="1" smtClean="0">
                <a:ea typeface="ＭＳ Ｐゴシック" pitchFamily="-1" charset="-128"/>
                <a:cs typeface="ＭＳ Ｐゴシック" pitchFamily="-1" charset="-128"/>
              </a:rPr>
              <a:t>vs</a:t>
            </a:r>
            <a:r>
              <a:rPr lang="en-US" dirty="0" smtClean="0">
                <a:ea typeface="ＭＳ Ｐゴシック" pitchFamily="-1" charset="-128"/>
                <a:cs typeface="ＭＳ Ｐゴシック" pitchFamily="-1" charset="-128"/>
              </a:rPr>
              <a:t> Bitwise </a:t>
            </a:r>
            <a:r>
              <a:rPr lang="en-US" dirty="0">
                <a:ea typeface="ＭＳ Ｐゴシック" pitchFamily="-1" charset="-128"/>
                <a:cs typeface="ＭＳ Ｐゴシック" pitchFamily="-1" charset="-128"/>
              </a:rPr>
              <a:t>Operations in C </a:t>
            </a:r>
            <a:r>
              <a:rPr lang="en-US" dirty="0" smtClean="0">
                <a:ea typeface="ＭＳ Ｐゴシック" pitchFamily="-1" charset="-128"/>
                <a:cs typeface="ＭＳ Ｐゴシック" pitchFamily="-1" charset="-128"/>
              </a:rPr>
              <a:t>(3)</a:t>
            </a:r>
            <a:endParaRPr lang="en-US" dirty="0">
              <a:ea typeface="ＭＳ Ｐゴシック" pitchFamily="-1" charset="-128"/>
              <a:cs typeface="ＭＳ Ｐゴシック" pitchFamily="-1" charset="-128"/>
            </a:endParaRPr>
          </a:p>
        </p:txBody>
      </p:sp>
      <p:sp>
        <p:nvSpPr>
          <p:cNvPr id="36867" name="Rectangle 3"/>
          <p:cNvSpPr>
            <a:spLocks noGrp="1" noChangeArrowheads="1"/>
          </p:cNvSpPr>
          <p:nvPr>
            <p:ph type="body" idx="1"/>
          </p:nvPr>
        </p:nvSpPr>
        <p:spPr>
          <a:xfrm>
            <a:off x="290513" y="1220788"/>
            <a:ext cx="5894387" cy="5224462"/>
          </a:xfrm>
        </p:spPr>
        <p:txBody>
          <a:bodyPr/>
          <a:lstStyle/>
          <a:p>
            <a:pPr eaLnBrk="1" hangingPunct="1">
              <a:tabLst>
                <a:tab pos="1998663" algn="l"/>
                <a:tab pos="2573338" algn="l"/>
                <a:tab pos="4521200" algn="l"/>
                <a:tab pos="5943600" algn="l"/>
                <a:tab pos="6451600" algn="l"/>
              </a:tabLst>
              <a:defRPr/>
            </a:pPr>
            <a:r>
              <a:rPr lang="en-US" dirty="0" smtClean="0">
                <a:latin typeface="Helvetica" charset="0"/>
                <a:ea typeface="ＭＳ Ｐゴシック" charset="0"/>
                <a:cs typeface="ＭＳ Ｐゴシック" charset="0"/>
              </a:rPr>
              <a:t>Example </a:t>
            </a:r>
            <a:r>
              <a:rPr lang="en-US" dirty="0">
                <a:latin typeface="Helvetica" charset="0"/>
                <a:ea typeface="ＭＳ Ｐゴシック" charset="0"/>
                <a:cs typeface="ＭＳ Ｐゴシック" charset="0"/>
              </a:rPr>
              <a:t>code:</a:t>
            </a:r>
          </a:p>
          <a:p>
            <a:pPr lvl="1" eaLnBrk="1" hangingPunct="1">
              <a:tabLst>
                <a:tab pos="1998663" algn="l"/>
                <a:tab pos="2573338" algn="l"/>
                <a:tab pos="4521200" algn="l"/>
                <a:tab pos="5943600" algn="l"/>
                <a:tab pos="6451600" algn="l"/>
              </a:tabLst>
              <a:defRPr/>
            </a:pPr>
            <a:r>
              <a:rPr lang="en-US" dirty="0" err="1">
                <a:latin typeface="Helvetica" charset="0"/>
                <a:ea typeface="ＭＳ Ｐゴシック" charset="0"/>
              </a:rPr>
              <a:t>int</a:t>
            </a:r>
            <a:r>
              <a:rPr lang="en-US" dirty="0">
                <a:latin typeface="Helvetica" charset="0"/>
                <a:ea typeface="ＭＳ Ｐゴシック" charset="0"/>
              </a:rPr>
              <a:t> </a:t>
            </a:r>
            <a:r>
              <a:rPr lang="en-US" dirty="0" err="1">
                <a:latin typeface="Helvetica" charset="0"/>
                <a:ea typeface="ＭＳ Ｐゴシック" charset="0"/>
              </a:rPr>
              <a:t>x,y</a:t>
            </a:r>
            <a:r>
              <a:rPr lang="en-US" dirty="0">
                <a:latin typeface="Helvetica" charset="0"/>
                <a:ea typeface="ＭＳ Ｐゴシック" charset="0"/>
              </a:rPr>
              <a:t>;</a:t>
            </a:r>
          </a:p>
          <a:p>
            <a:pPr lvl="1" eaLnBrk="1" hangingPunct="1">
              <a:buFont typeface="Wingdings" charset="0"/>
              <a:buNone/>
              <a:tabLst>
                <a:tab pos="1998663" algn="l"/>
                <a:tab pos="2573338" algn="l"/>
                <a:tab pos="4521200" algn="l"/>
                <a:tab pos="5943600" algn="l"/>
                <a:tab pos="6451600" algn="l"/>
              </a:tabLst>
              <a:defRPr/>
            </a:pPr>
            <a:r>
              <a:rPr lang="en-US" dirty="0">
                <a:latin typeface="Helvetica" charset="0"/>
                <a:ea typeface="ＭＳ Ｐゴシック" charset="0"/>
              </a:rPr>
              <a:t>   …</a:t>
            </a:r>
          </a:p>
          <a:p>
            <a:pPr lvl="1" eaLnBrk="1" hangingPunct="1">
              <a:buFont typeface="Wingdings" charset="0"/>
              <a:buNone/>
              <a:tabLst>
                <a:tab pos="1998663" algn="l"/>
                <a:tab pos="2573338" algn="l"/>
                <a:tab pos="4521200" algn="l"/>
                <a:tab pos="5943600" algn="l"/>
                <a:tab pos="6451600" algn="l"/>
              </a:tabLst>
              <a:defRPr/>
            </a:pPr>
            <a:r>
              <a:rPr lang="en-US" dirty="0">
                <a:latin typeface="Helvetica" charset="0"/>
                <a:ea typeface="ＭＳ Ｐゴシック" charset="0"/>
              </a:rPr>
              <a:t>   if (x) { … do1(); …}</a:t>
            </a:r>
          </a:p>
          <a:p>
            <a:pPr lvl="1" eaLnBrk="1" hangingPunct="1">
              <a:buFont typeface="Wingdings" charset="0"/>
              <a:buNone/>
              <a:tabLst>
                <a:tab pos="1998663" algn="l"/>
                <a:tab pos="2573338" algn="l"/>
                <a:tab pos="4521200" algn="l"/>
                <a:tab pos="5943600" algn="l"/>
                <a:tab pos="6451600" algn="l"/>
              </a:tabLst>
              <a:defRPr/>
            </a:pPr>
            <a:r>
              <a:rPr lang="en-US" dirty="0">
                <a:latin typeface="Helvetica" charset="0"/>
                <a:ea typeface="ＭＳ Ｐゴシック" charset="0"/>
              </a:rPr>
              <a:t>   if (!y)  { … do2(); …}</a:t>
            </a:r>
          </a:p>
          <a:p>
            <a:pPr lvl="1" eaLnBrk="1" hangingPunct="1">
              <a:tabLst>
                <a:tab pos="1998663" algn="l"/>
                <a:tab pos="2573338" algn="l"/>
                <a:tab pos="4521200" algn="l"/>
                <a:tab pos="5943600" algn="l"/>
                <a:tab pos="6451600" algn="l"/>
              </a:tabLst>
              <a:defRPr/>
            </a:pPr>
            <a:endParaRPr lang="en-US" dirty="0">
              <a:latin typeface="Helvetica" charset="0"/>
              <a:ea typeface="ＭＳ Ｐゴシック" charset="0"/>
            </a:endParaRPr>
          </a:p>
        </p:txBody>
      </p:sp>
      <p:grpSp>
        <p:nvGrpSpPr>
          <p:cNvPr id="7" name="Group 6"/>
          <p:cNvGrpSpPr>
            <a:grpSpLocks/>
          </p:cNvGrpSpPr>
          <p:nvPr/>
        </p:nvGrpSpPr>
        <p:grpSpPr bwMode="auto">
          <a:xfrm>
            <a:off x="3441700" y="1447800"/>
            <a:ext cx="5702300" cy="1676400"/>
            <a:chOff x="3429006" y="1447800"/>
            <a:chExt cx="5702367" cy="1675843"/>
          </a:xfrm>
        </p:grpSpPr>
        <p:sp>
          <p:nvSpPr>
            <p:cNvPr id="4" name="TextBox 3"/>
            <p:cNvSpPr txBox="1">
              <a:spLocks noChangeArrowheads="1"/>
            </p:cNvSpPr>
            <p:nvPr/>
          </p:nvSpPr>
          <p:spPr bwMode="auto">
            <a:xfrm>
              <a:off x="4648220" y="1447800"/>
              <a:ext cx="4483153" cy="1675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lnSpc>
                  <a:spcPct val="90000"/>
                </a:lnSpc>
                <a:defRPr sz="2400" b="1">
                  <a:solidFill>
                    <a:schemeClr val="tx1"/>
                  </a:solidFill>
                  <a:latin typeface="Helvetica" charset="0"/>
                  <a:ea typeface="ＭＳ Ｐゴシック" charset="0"/>
                  <a:cs typeface="ＭＳ Ｐゴシック" charset="0"/>
                </a:defRPr>
              </a:lvl1pPr>
              <a:lvl2pPr marL="742950" indent="-285750" algn="ctr" eaLnBrk="0" hangingPunct="0">
                <a:lnSpc>
                  <a:spcPct val="90000"/>
                </a:lnSpc>
                <a:defRPr sz="2400" b="1">
                  <a:solidFill>
                    <a:schemeClr val="tx1"/>
                  </a:solidFill>
                  <a:latin typeface="Helvetica" charset="0"/>
                  <a:ea typeface="ＭＳ Ｐゴシック" charset="0"/>
                </a:defRPr>
              </a:lvl2pPr>
              <a:lvl3pPr marL="1143000" indent="-228600" algn="ctr" eaLnBrk="0" hangingPunct="0">
                <a:lnSpc>
                  <a:spcPct val="90000"/>
                </a:lnSpc>
                <a:defRPr sz="2400" b="1">
                  <a:solidFill>
                    <a:schemeClr val="tx1"/>
                  </a:solidFill>
                  <a:latin typeface="Helvetica" charset="0"/>
                  <a:ea typeface="ＭＳ Ｐゴシック" charset="0"/>
                </a:defRPr>
              </a:lvl3pPr>
              <a:lvl4pPr marL="1600200" indent="-228600" algn="ctr" eaLnBrk="0" hangingPunct="0">
                <a:lnSpc>
                  <a:spcPct val="90000"/>
                </a:lnSpc>
                <a:defRPr sz="2400" b="1">
                  <a:solidFill>
                    <a:schemeClr val="tx1"/>
                  </a:solidFill>
                  <a:latin typeface="Helvetica" charset="0"/>
                  <a:ea typeface="ＭＳ Ｐゴシック" charset="0"/>
                </a:defRPr>
              </a:lvl4pPr>
              <a:lvl5pPr marL="2057400" indent="-228600" algn="ctr" eaLnBrk="0" hangingPunct="0">
                <a:lnSpc>
                  <a:spcPct val="90000"/>
                </a:lnSpc>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defRPr/>
              </a:pPr>
              <a:r>
                <a:rPr lang="en-US" sz="2000" dirty="0" smtClean="0">
                  <a:solidFill>
                    <a:srgbClr val="000066"/>
                  </a:solidFill>
                </a:rPr>
                <a:t>This is shorthand for ‘if (x!=0) {…}’,</a:t>
              </a:r>
            </a:p>
            <a:p>
              <a:pPr algn="l">
                <a:defRPr/>
              </a:pPr>
              <a:r>
                <a:rPr lang="en-US" sz="2000" dirty="0" smtClean="0">
                  <a:solidFill>
                    <a:srgbClr val="000066"/>
                  </a:solidFill>
                </a:rPr>
                <a:t>So do1() is called only if x is non-zero,</a:t>
              </a:r>
            </a:p>
            <a:p>
              <a:pPr marL="342900" indent="-342900" algn="l">
                <a:buFont typeface="Arial"/>
                <a:buChar char="•"/>
                <a:defRPr/>
              </a:pPr>
              <a:r>
                <a:rPr lang="en-US" sz="1800" dirty="0" smtClean="0">
                  <a:solidFill>
                    <a:srgbClr val="2900FF"/>
                  </a:solidFill>
                </a:rPr>
                <a:t>i.e. if x==1, then do1() is called,</a:t>
              </a:r>
            </a:p>
            <a:p>
              <a:pPr marL="342900" indent="-342900" algn="l">
                <a:buFont typeface="Arial"/>
                <a:buChar char="•"/>
                <a:defRPr/>
              </a:pPr>
              <a:r>
                <a:rPr lang="en-US" sz="1800" dirty="0" smtClean="0">
                  <a:solidFill>
                    <a:srgbClr val="2900FF"/>
                  </a:solidFill>
                </a:rPr>
                <a:t>if x==137, do(1) is called, …</a:t>
              </a:r>
            </a:p>
            <a:p>
              <a:pPr marL="342900" indent="-342900" algn="l">
                <a:buFont typeface="Arial"/>
                <a:buChar char="•"/>
                <a:defRPr/>
              </a:pPr>
              <a:r>
                <a:rPr lang="en-US" sz="1800" dirty="0" smtClean="0">
                  <a:solidFill>
                    <a:srgbClr val="2900FF"/>
                  </a:solidFill>
                </a:rPr>
                <a:t>if x==0, then do(1) is not called.</a:t>
              </a:r>
            </a:p>
          </p:txBody>
        </p:sp>
        <p:cxnSp>
          <p:nvCxnSpPr>
            <p:cNvPr id="22536" name="Straight Connector 2"/>
            <p:cNvCxnSpPr>
              <a:cxnSpLocks noChangeShapeType="1"/>
              <a:stCxn id="4" idx="1"/>
            </p:cNvCxnSpPr>
            <p:nvPr/>
          </p:nvCxnSpPr>
          <p:spPr bwMode="auto">
            <a:xfrm flipH="1">
              <a:off x="3429006" y="2285722"/>
              <a:ext cx="1219144" cy="30507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grpSp>
      <p:grpSp>
        <p:nvGrpSpPr>
          <p:cNvPr id="10" name="Group 9"/>
          <p:cNvGrpSpPr>
            <a:grpSpLocks/>
          </p:cNvGrpSpPr>
          <p:nvPr/>
        </p:nvGrpSpPr>
        <p:grpSpPr bwMode="auto">
          <a:xfrm>
            <a:off x="3429000" y="3124200"/>
            <a:ext cx="5676900" cy="1855788"/>
            <a:chOff x="3429008" y="3124232"/>
            <a:chExt cx="5677151" cy="1855241"/>
          </a:xfrm>
        </p:grpSpPr>
        <p:sp>
          <p:nvSpPr>
            <p:cNvPr id="6" name="TextBox 5"/>
            <p:cNvSpPr txBox="1">
              <a:spLocks noChangeArrowheads="1"/>
            </p:cNvSpPr>
            <p:nvPr/>
          </p:nvSpPr>
          <p:spPr bwMode="auto">
            <a:xfrm>
              <a:off x="4651437" y="3581297"/>
              <a:ext cx="4454722" cy="139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lnSpc>
                  <a:spcPct val="90000"/>
                </a:lnSpc>
                <a:defRPr sz="2400" b="1">
                  <a:solidFill>
                    <a:schemeClr val="tx1"/>
                  </a:solidFill>
                  <a:latin typeface="Helvetica" charset="0"/>
                  <a:ea typeface="ＭＳ Ｐゴシック" charset="0"/>
                  <a:cs typeface="ＭＳ Ｐゴシック" charset="0"/>
                </a:defRPr>
              </a:lvl1pPr>
              <a:lvl2pPr marL="742950" indent="-285750" algn="ctr" eaLnBrk="0" hangingPunct="0">
                <a:lnSpc>
                  <a:spcPct val="90000"/>
                </a:lnSpc>
                <a:defRPr sz="2400" b="1">
                  <a:solidFill>
                    <a:schemeClr val="tx1"/>
                  </a:solidFill>
                  <a:latin typeface="Helvetica" charset="0"/>
                  <a:ea typeface="ＭＳ Ｐゴシック" charset="0"/>
                </a:defRPr>
              </a:lvl2pPr>
              <a:lvl3pPr marL="1143000" indent="-228600" algn="ctr" eaLnBrk="0" hangingPunct="0">
                <a:lnSpc>
                  <a:spcPct val="90000"/>
                </a:lnSpc>
                <a:defRPr sz="2400" b="1">
                  <a:solidFill>
                    <a:schemeClr val="tx1"/>
                  </a:solidFill>
                  <a:latin typeface="Helvetica" charset="0"/>
                  <a:ea typeface="ＭＳ Ｐゴシック" charset="0"/>
                </a:defRPr>
              </a:lvl3pPr>
              <a:lvl4pPr marL="1600200" indent="-228600" algn="ctr" eaLnBrk="0" hangingPunct="0">
                <a:lnSpc>
                  <a:spcPct val="90000"/>
                </a:lnSpc>
                <a:defRPr sz="2400" b="1">
                  <a:solidFill>
                    <a:schemeClr val="tx1"/>
                  </a:solidFill>
                  <a:latin typeface="Helvetica" charset="0"/>
                  <a:ea typeface="ＭＳ Ｐゴシック" charset="0"/>
                </a:defRPr>
              </a:lvl4pPr>
              <a:lvl5pPr marL="2057400" indent="-228600" algn="ctr" eaLnBrk="0" hangingPunct="0">
                <a:lnSpc>
                  <a:spcPct val="90000"/>
                </a:lnSpc>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defRPr/>
              </a:pPr>
              <a:r>
                <a:rPr lang="en-US" sz="2000" dirty="0" smtClean="0">
                  <a:solidFill>
                    <a:srgbClr val="000066"/>
                  </a:solidFill>
                </a:rPr>
                <a:t>do2() is called only if y is zero, i.e.</a:t>
              </a:r>
            </a:p>
            <a:p>
              <a:pPr algn="l">
                <a:defRPr/>
              </a:pPr>
              <a:r>
                <a:rPr lang="en-US" sz="2000" dirty="0" smtClean="0">
                  <a:solidFill>
                    <a:srgbClr val="000066"/>
                  </a:solidFill>
                </a:rPr>
                <a:t>This is equivalent to ‘if (y==0) {…}’</a:t>
              </a:r>
            </a:p>
            <a:p>
              <a:pPr marL="342900" indent="-342900" algn="l">
                <a:buFont typeface="Arial"/>
                <a:buChar char="•"/>
                <a:defRPr/>
              </a:pPr>
              <a:r>
                <a:rPr lang="en-US" sz="1800" dirty="0" smtClean="0">
                  <a:solidFill>
                    <a:srgbClr val="2900FF"/>
                  </a:solidFill>
                </a:rPr>
                <a:t>i.e. if y==0, then do2() is called,</a:t>
              </a:r>
            </a:p>
            <a:p>
              <a:pPr marL="342900" indent="-342900" algn="l">
                <a:buFont typeface="Arial"/>
                <a:buChar char="•"/>
                <a:defRPr/>
              </a:pPr>
              <a:r>
                <a:rPr lang="en-US" sz="1800" dirty="0" smtClean="0">
                  <a:solidFill>
                    <a:srgbClr val="2900FF"/>
                  </a:solidFill>
                </a:rPr>
                <a:t>if y==1, then do2() is not called,</a:t>
              </a:r>
            </a:p>
            <a:p>
              <a:pPr marL="342900" indent="-342900" algn="l">
                <a:buFont typeface="Arial"/>
                <a:buChar char="•"/>
                <a:defRPr/>
              </a:pPr>
              <a:r>
                <a:rPr lang="en-US" sz="1800" dirty="0" smtClean="0">
                  <a:solidFill>
                    <a:srgbClr val="2900FF"/>
                  </a:solidFill>
                </a:rPr>
                <a:t>if y==137, then do2() is not called…</a:t>
              </a:r>
            </a:p>
          </p:txBody>
        </p:sp>
        <p:cxnSp>
          <p:nvCxnSpPr>
            <p:cNvPr id="22534" name="Straight Arrow Connector 8"/>
            <p:cNvCxnSpPr>
              <a:cxnSpLocks noChangeShapeType="1"/>
              <a:stCxn id="6" idx="1"/>
            </p:cNvCxnSpPr>
            <p:nvPr/>
          </p:nvCxnSpPr>
          <p:spPr bwMode="auto">
            <a:xfrm flipH="1" flipV="1">
              <a:off x="3429008" y="3124232"/>
              <a:ext cx="1221888" cy="1156122"/>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fade">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fade">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fade">
                                      <p:cBhvr>
                                        <p:cTn id="22" dur="500"/>
                                        <p:tgtEl>
                                          <p:spTgt spid="3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fade">
                                      <p:cBhvr>
                                        <p:cTn id="27" dur="500"/>
                                        <p:tgtEl>
                                          <p:spTgt spid="368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23850"/>
            <a:ext cx="6053138" cy="573088"/>
          </a:xfrm>
        </p:spPr>
        <p:txBody>
          <a:bodyPr/>
          <a:lstStyle/>
          <a:p>
            <a:pPr eaLnBrk="1" hangingPunct="1">
              <a:defRPr/>
            </a:pPr>
            <a:r>
              <a:rPr lang="en-US" dirty="0" smtClean="0"/>
              <a:t>Bit Shifting </a:t>
            </a:r>
            <a:r>
              <a:rPr lang="en-US" dirty="0"/>
              <a:t>Operations</a:t>
            </a:r>
          </a:p>
        </p:txBody>
      </p:sp>
      <p:sp>
        <p:nvSpPr>
          <p:cNvPr id="28675" name="Rectangle 3"/>
          <p:cNvSpPr>
            <a:spLocks noGrp="1" noChangeArrowheads="1"/>
          </p:cNvSpPr>
          <p:nvPr>
            <p:ph type="body" idx="1"/>
          </p:nvPr>
        </p:nvSpPr>
        <p:spPr>
          <a:xfrm>
            <a:off x="290513" y="1066800"/>
            <a:ext cx="4967287" cy="1446213"/>
          </a:xfrm>
        </p:spPr>
        <p:txBody>
          <a:bodyPr/>
          <a:lstStyle/>
          <a:p>
            <a:pPr eaLnBrk="1" hangingPunct="1">
              <a:lnSpc>
                <a:spcPct val="85000"/>
              </a:lnSpc>
              <a:buFont typeface="Wingdings" charset="0"/>
              <a:buNone/>
              <a:tabLst>
                <a:tab pos="2065338" algn="l"/>
              </a:tabLst>
              <a:defRPr/>
            </a:pPr>
            <a:r>
              <a:rPr lang="en-US" dirty="0">
                <a:latin typeface="Helvetica" charset="0"/>
                <a:ea typeface="ＭＳ Ｐゴシック" charset="0"/>
                <a:cs typeface="ＭＳ Ｐゴシック" charset="0"/>
              </a:rPr>
              <a:t>Useful for multiplication and division by powers of </a:t>
            </a:r>
            <a:r>
              <a:rPr lang="en-US" dirty="0" smtClean="0">
                <a:latin typeface="Helvetica" charset="0"/>
                <a:ea typeface="ＭＳ Ｐゴシック" charset="0"/>
                <a:cs typeface="ＭＳ Ｐゴシック" charset="0"/>
              </a:rPr>
              <a:t>2</a:t>
            </a:r>
            <a:endParaRPr lang="en-US" dirty="0">
              <a:latin typeface="Helvetica" charset="0"/>
              <a:ea typeface="ＭＳ Ｐゴシック" charset="0"/>
              <a:cs typeface="ＭＳ Ｐゴシック" charset="0"/>
            </a:endParaRPr>
          </a:p>
        </p:txBody>
      </p:sp>
      <p:sp>
        <p:nvSpPr>
          <p:cNvPr id="32" name="Rectangle 3"/>
          <p:cNvSpPr txBox="1">
            <a:spLocks noChangeArrowheads="1"/>
          </p:cNvSpPr>
          <p:nvPr/>
        </p:nvSpPr>
        <p:spPr bwMode="auto">
          <a:xfrm>
            <a:off x="304800" y="3276600"/>
            <a:ext cx="4967288" cy="3321050"/>
          </a:xfrm>
          <a:prstGeom prst="rect">
            <a:avLst/>
          </a:prstGeom>
          <a:noFill/>
          <a:ln w="9525">
            <a:noFill/>
            <a:miter lim="800000"/>
            <a:headEnd/>
            <a:tailEnd/>
          </a:ln>
          <a:effectLst/>
        </p:spPr>
        <p:txBody>
          <a:bodyPr lIns="90479" tIns="44446" rIns="90479" bIns="44446"/>
          <a:lstStyle>
            <a:lvl1pPr marL="385763" indent="-385763">
              <a:tabLst>
                <a:tab pos="2065338" algn="l"/>
              </a:tabLst>
              <a:defRPr sz="2400" b="1">
                <a:solidFill>
                  <a:schemeClr val="tx1"/>
                </a:solidFill>
                <a:latin typeface="Helvetica" charset="0"/>
                <a:ea typeface="ＭＳ Ｐゴシック" charset="0"/>
                <a:cs typeface="ＭＳ Ｐゴシック" charset="0"/>
              </a:defRPr>
            </a:lvl1pPr>
            <a:lvl2pPr marL="744538" indent="-246063">
              <a:tabLst>
                <a:tab pos="2065338" algn="l"/>
              </a:tabLst>
              <a:defRPr sz="2400" b="1">
                <a:solidFill>
                  <a:schemeClr val="tx1"/>
                </a:solidFill>
                <a:latin typeface="Helvetica" charset="0"/>
                <a:ea typeface="ＭＳ Ｐゴシック" charset="0"/>
              </a:defRPr>
            </a:lvl2pPr>
            <a:lvl3pPr marL="1146175" indent="-238125">
              <a:tabLst>
                <a:tab pos="2065338" algn="l"/>
              </a:tabLst>
              <a:defRPr sz="2400" b="1">
                <a:solidFill>
                  <a:schemeClr val="tx1"/>
                </a:solidFill>
                <a:latin typeface="Helvetica" charset="0"/>
                <a:ea typeface="ＭＳ Ｐゴシック" charset="0"/>
              </a:defRPr>
            </a:lvl3pPr>
            <a:lvl4pPr>
              <a:tabLst>
                <a:tab pos="2065338" algn="l"/>
              </a:tabLst>
              <a:defRPr sz="2400" b="1">
                <a:solidFill>
                  <a:schemeClr val="tx1"/>
                </a:solidFill>
                <a:latin typeface="Helvetica" charset="0"/>
                <a:ea typeface="ＭＳ Ｐゴシック" charset="0"/>
              </a:defRPr>
            </a:lvl4pPr>
            <a:lvl5pPr>
              <a:tabLst>
                <a:tab pos="2065338"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9pPr>
          </a:lstStyle>
          <a:p>
            <a:pPr>
              <a:lnSpc>
                <a:spcPct val="85000"/>
              </a:lnSpc>
              <a:spcBef>
                <a:spcPct val="50000"/>
              </a:spcBef>
              <a:buClr>
                <a:srgbClr val="660033"/>
              </a:buClr>
              <a:buFont typeface="Wingdings" charset="0"/>
              <a:buNone/>
              <a:defRPr/>
            </a:pPr>
            <a:r>
              <a:rPr lang="en-US" dirty="0" smtClean="0">
                <a:solidFill>
                  <a:srgbClr val="003300"/>
                </a:solidFill>
                <a:effectLst>
                  <a:outerShdw blurRad="38100" dist="38100" dir="2700000" algn="tl">
                    <a:srgbClr val="DDDDDD"/>
                  </a:outerShdw>
                </a:effectLst>
              </a:rPr>
              <a:t>Right Shift: 	</a:t>
            </a:r>
            <a:r>
              <a:rPr lang="en-US" dirty="0" smtClean="0">
                <a:solidFill>
                  <a:srgbClr val="003300"/>
                </a:solidFill>
                <a:effectLst>
                  <a:outerShdw blurRad="38100" dist="38100" dir="2700000" algn="tl">
                    <a:srgbClr val="DDDDDD"/>
                  </a:outerShdw>
                </a:effectLst>
                <a:latin typeface="Courier New" charset="0"/>
              </a:rPr>
              <a:t>x &gt;&gt; y</a:t>
            </a:r>
            <a:endParaRPr lang="en-US" dirty="0">
              <a:solidFill>
                <a:srgbClr val="003300"/>
              </a:solidFill>
              <a:effectLst>
                <a:outerShdw blurRad="38100" dist="38100" dir="2700000" algn="tl">
                  <a:srgbClr val="DDDDDD"/>
                </a:outerShdw>
              </a:effectLst>
              <a:latin typeface="Courier New" charset="0"/>
            </a:endParaRPr>
          </a:p>
          <a:p>
            <a:pPr lvl="1">
              <a:lnSpc>
                <a:spcPct val="90000"/>
              </a:lnSpc>
              <a:spcBef>
                <a:spcPct val="25000"/>
              </a:spcBef>
              <a:buClr>
                <a:srgbClr val="660033"/>
              </a:buClr>
              <a:buSzPct val="75000"/>
              <a:buFont typeface="Wingdings" charset="0"/>
              <a:buChar char="n"/>
              <a:defRPr/>
            </a:pPr>
            <a:r>
              <a:rPr lang="en-US" sz="2000" dirty="0">
                <a:solidFill>
                  <a:srgbClr val="000066"/>
                </a:solidFill>
              </a:rPr>
              <a:t>Shift bit-vector </a:t>
            </a:r>
            <a:r>
              <a:rPr lang="en-US" sz="2000" dirty="0">
                <a:solidFill>
                  <a:srgbClr val="000066"/>
                </a:solidFill>
                <a:latin typeface="Courier New" charset="0"/>
              </a:rPr>
              <a:t>x</a:t>
            </a:r>
            <a:r>
              <a:rPr lang="en-US" sz="2000" dirty="0">
                <a:solidFill>
                  <a:srgbClr val="000066"/>
                </a:solidFill>
              </a:rPr>
              <a:t> right </a:t>
            </a:r>
            <a:r>
              <a:rPr lang="en-US" sz="2000" dirty="0">
                <a:solidFill>
                  <a:srgbClr val="000066"/>
                </a:solidFill>
                <a:latin typeface="Courier New" charset="0"/>
              </a:rPr>
              <a:t>y</a:t>
            </a:r>
            <a:r>
              <a:rPr lang="en-US" sz="2000" dirty="0">
                <a:solidFill>
                  <a:srgbClr val="000066"/>
                </a:solidFill>
              </a:rPr>
              <a:t> positions</a:t>
            </a:r>
          </a:p>
          <a:p>
            <a:pPr lvl="2">
              <a:lnSpc>
                <a:spcPct val="97000"/>
              </a:lnSpc>
              <a:spcBef>
                <a:spcPct val="10000"/>
              </a:spcBef>
              <a:buClr>
                <a:srgbClr val="005400"/>
              </a:buClr>
              <a:buSzPct val="90000"/>
              <a:buFont typeface="Wingdings" charset="0"/>
              <a:buChar char="l"/>
              <a:defRPr/>
            </a:pPr>
            <a:r>
              <a:rPr lang="en-US" sz="1800" dirty="0">
                <a:solidFill>
                  <a:srgbClr val="000099"/>
                </a:solidFill>
              </a:rPr>
              <a:t>Throw away extra bits on right</a:t>
            </a:r>
          </a:p>
          <a:p>
            <a:pPr lvl="1">
              <a:lnSpc>
                <a:spcPct val="90000"/>
              </a:lnSpc>
              <a:spcBef>
                <a:spcPct val="25000"/>
              </a:spcBef>
              <a:buClr>
                <a:srgbClr val="660033"/>
              </a:buClr>
              <a:buSzPct val="75000"/>
              <a:buFont typeface="Wingdings" charset="0"/>
              <a:buChar char="n"/>
              <a:defRPr/>
            </a:pPr>
            <a:r>
              <a:rPr lang="en-US" sz="2000" dirty="0">
                <a:solidFill>
                  <a:srgbClr val="000066"/>
                </a:solidFill>
              </a:rPr>
              <a:t>Logical shift</a:t>
            </a:r>
          </a:p>
          <a:p>
            <a:pPr lvl="2">
              <a:lnSpc>
                <a:spcPct val="97000"/>
              </a:lnSpc>
              <a:spcBef>
                <a:spcPct val="10000"/>
              </a:spcBef>
              <a:buClr>
                <a:srgbClr val="005400"/>
              </a:buClr>
              <a:buSzPct val="90000"/>
              <a:buFont typeface="Wingdings" charset="0"/>
              <a:buChar char="l"/>
              <a:defRPr/>
            </a:pPr>
            <a:r>
              <a:rPr lang="en-US" sz="1800" dirty="0">
                <a:solidFill>
                  <a:srgbClr val="000099"/>
                </a:solidFill>
              </a:rPr>
              <a:t>Fill with 0</a:t>
            </a:r>
            <a:r>
              <a:rPr lang="ja-JP" altLang="en-US" sz="1800" dirty="0">
                <a:solidFill>
                  <a:srgbClr val="000099"/>
                </a:solidFill>
              </a:rPr>
              <a:t>’</a:t>
            </a:r>
            <a:r>
              <a:rPr lang="en-US" altLang="ja-JP" sz="1800" dirty="0">
                <a:solidFill>
                  <a:srgbClr val="000099"/>
                </a:solidFill>
              </a:rPr>
              <a:t>s on left</a:t>
            </a:r>
          </a:p>
          <a:p>
            <a:pPr lvl="1">
              <a:lnSpc>
                <a:spcPct val="90000"/>
              </a:lnSpc>
              <a:spcBef>
                <a:spcPct val="25000"/>
              </a:spcBef>
              <a:buClr>
                <a:srgbClr val="660033"/>
              </a:buClr>
              <a:buSzPct val="75000"/>
              <a:buFont typeface="Wingdings" charset="0"/>
              <a:buChar char="n"/>
              <a:defRPr/>
            </a:pPr>
            <a:r>
              <a:rPr lang="en-US" sz="2000" dirty="0">
                <a:solidFill>
                  <a:srgbClr val="000066"/>
                </a:solidFill>
              </a:rPr>
              <a:t>Arithmetic shift</a:t>
            </a:r>
          </a:p>
          <a:p>
            <a:pPr lvl="2">
              <a:lnSpc>
                <a:spcPct val="97000"/>
              </a:lnSpc>
              <a:spcBef>
                <a:spcPct val="10000"/>
              </a:spcBef>
              <a:buClr>
                <a:srgbClr val="005400"/>
              </a:buClr>
              <a:buSzPct val="90000"/>
              <a:buFont typeface="Wingdings" charset="0"/>
              <a:buChar char="l"/>
              <a:defRPr/>
            </a:pPr>
            <a:r>
              <a:rPr lang="en-US" sz="1800" dirty="0">
                <a:solidFill>
                  <a:srgbClr val="000099"/>
                </a:solidFill>
              </a:rPr>
              <a:t>Replicate most significant bit on left</a:t>
            </a:r>
          </a:p>
          <a:p>
            <a:pPr lvl="2">
              <a:lnSpc>
                <a:spcPct val="97000"/>
              </a:lnSpc>
              <a:spcBef>
                <a:spcPct val="10000"/>
              </a:spcBef>
              <a:buClr>
                <a:srgbClr val="005400"/>
              </a:buClr>
              <a:buSzPct val="90000"/>
              <a:buFont typeface="Wingdings" charset="0"/>
              <a:buChar char="l"/>
              <a:defRPr/>
            </a:pPr>
            <a:r>
              <a:rPr lang="en-US" sz="1800" dirty="0">
                <a:solidFill>
                  <a:srgbClr val="000099"/>
                </a:solidFill>
              </a:rPr>
              <a:t>Useful with two</a:t>
            </a:r>
            <a:r>
              <a:rPr lang="ja-JP" altLang="en-US" sz="1800" dirty="0">
                <a:solidFill>
                  <a:srgbClr val="000099"/>
                </a:solidFill>
              </a:rPr>
              <a:t>’</a:t>
            </a:r>
            <a:r>
              <a:rPr lang="en-US" altLang="ja-JP" sz="1800" dirty="0">
                <a:solidFill>
                  <a:srgbClr val="000099"/>
                </a:solidFill>
              </a:rPr>
              <a:t>s complement integer representation</a:t>
            </a:r>
          </a:p>
          <a:p>
            <a:pPr lvl="2">
              <a:lnSpc>
                <a:spcPct val="97000"/>
              </a:lnSpc>
              <a:spcBef>
                <a:spcPct val="10000"/>
              </a:spcBef>
              <a:buClr>
                <a:srgbClr val="005400"/>
              </a:buClr>
              <a:buSzPct val="90000"/>
              <a:buFont typeface="Wingdings" charset="0"/>
              <a:buChar char="l"/>
              <a:defRPr/>
            </a:pPr>
            <a:endParaRPr lang="en-US" sz="1800" dirty="0">
              <a:solidFill>
                <a:srgbClr val="000099"/>
              </a:solidFill>
              <a:latin typeface="Courier New" charset="0"/>
            </a:endParaRPr>
          </a:p>
        </p:txBody>
      </p:sp>
      <p:sp>
        <p:nvSpPr>
          <p:cNvPr id="34825" name="TextBox 5"/>
          <p:cNvSpPr txBox="1">
            <a:spLocks noChangeArrowheads="1"/>
          </p:cNvSpPr>
          <p:nvPr/>
        </p:nvSpPr>
        <p:spPr bwMode="auto">
          <a:xfrm>
            <a:off x="5932488" y="228600"/>
            <a:ext cx="24669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2000" b="0">
                <a:solidFill>
                  <a:srgbClr val="000066"/>
                </a:solidFill>
              </a:rPr>
              <a:t>Example #1: x &lt;&lt; 1, </a:t>
            </a:r>
          </a:p>
          <a:p>
            <a:pPr algn="ctr">
              <a:lnSpc>
                <a:spcPct val="90000"/>
              </a:lnSpc>
            </a:pPr>
            <a:r>
              <a:rPr lang="en-US" sz="2000" b="0">
                <a:solidFill>
                  <a:srgbClr val="000066"/>
                </a:solidFill>
              </a:rPr>
              <a:t>left-shift by 1 bit</a:t>
            </a:r>
          </a:p>
        </p:txBody>
      </p:sp>
      <p:sp>
        <p:nvSpPr>
          <p:cNvPr id="34822" name="TextBox 46"/>
          <p:cNvSpPr txBox="1">
            <a:spLocks noChangeArrowheads="1"/>
          </p:cNvSpPr>
          <p:nvPr/>
        </p:nvSpPr>
        <p:spPr bwMode="auto">
          <a:xfrm>
            <a:off x="6035675" y="3581400"/>
            <a:ext cx="24653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2000" b="0">
                <a:solidFill>
                  <a:srgbClr val="000066"/>
                </a:solidFill>
              </a:rPr>
              <a:t>Example #2: y &gt;&gt; 1,</a:t>
            </a:r>
          </a:p>
          <a:p>
            <a:pPr algn="ctr">
              <a:lnSpc>
                <a:spcPct val="90000"/>
              </a:lnSpc>
            </a:pPr>
            <a:r>
              <a:rPr lang="en-US" sz="2000" b="0">
                <a:solidFill>
                  <a:srgbClr val="000066"/>
                </a:solidFill>
              </a:rPr>
              <a:t>right-shift by 1 bit</a:t>
            </a:r>
          </a:p>
        </p:txBody>
      </p:sp>
      <p:sp>
        <p:nvSpPr>
          <p:cNvPr id="15" name="Rectangle 3"/>
          <p:cNvSpPr txBox="1">
            <a:spLocks noChangeArrowheads="1"/>
          </p:cNvSpPr>
          <p:nvPr/>
        </p:nvSpPr>
        <p:spPr bwMode="auto">
          <a:xfrm>
            <a:off x="290513" y="1828800"/>
            <a:ext cx="4967287" cy="1446213"/>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85000"/>
              </a:lnSpc>
              <a:buClr>
                <a:srgbClr val="660033"/>
              </a:buClr>
              <a:buFont typeface="Wingdings" charset="0"/>
              <a:buNone/>
              <a:tabLst>
                <a:tab pos="2065338" algn="l"/>
              </a:tabLst>
              <a:defRPr/>
            </a:pPr>
            <a:r>
              <a:rPr lang="en-US" dirty="0" smtClean="0">
                <a:solidFill>
                  <a:srgbClr val="003300"/>
                </a:solidFill>
                <a:latin typeface="Helvetica" charset="0"/>
                <a:ea typeface="ＭＳ Ｐゴシック" charset="0"/>
                <a:cs typeface="ＭＳ Ｐゴシック" charset="0"/>
              </a:rPr>
              <a:t>Left Shift: 	</a:t>
            </a:r>
            <a:r>
              <a:rPr lang="en-US" dirty="0" smtClean="0">
                <a:solidFill>
                  <a:srgbClr val="003300"/>
                </a:solidFill>
                <a:latin typeface="Courier New" charset="0"/>
                <a:ea typeface="ＭＳ Ｐゴシック" charset="0"/>
                <a:cs typeface="ＭＳ Ｐゴシック" charset="0"/>
              </a:rPr>
              <a:t>x &lt;&lt; y</a:t>
            </a:r>
          </a:p>
          <a:p>
            <a:pPr lvl="1" eaLnBrk="1" hangingPunct="1">
              <a:lnSpc>
                <a:spcPct val="90000"/>
              </a:lnSpc>
              <a:buClr>
                <a:srgbClr val="660033"/>
              </a:buClr>
              <a:tabLst>
                <a:tab pos="2065338" algn="l"/>
              </a:tabLst>
              <a:defRPr/>
            </a:pPr>
            <a:r>
              <a:rPr lang="en-US" dirty="0" smtClean="0">
                <a:solidFill>
                  <a:srgbClr val="000066"/>
                </a:solidFill>
                <a:latin typeface="Helvetica" charset="0"/>
                <a:ea typeface="ＭＳ Ｐゴシック" charset="0"/>
              </a:rPr>
              <a:t>Shift bit-vector </a:t>
            </a:r>
            <a:r>
              <a:rPr lang="en-US" dirty="0" smtClean="0">
                <a:solidFill>
                  <a:srgbClr val="000066"/>
                </a:solidFill>
                <a:latin typeface="Courier New" charset="0"/>
                <a:ea typeface="ＭＳ Ｐゴシック" charset="0"/>
              </a:rPr>
              <a:t>x</a:t>
            </a:r>
            <a:r>
              <a:rPr lang="en-US" dirty="0" smtClean="0">
                <a:solidFill>
                  <a:srgbClr val="000066"/>
                </a:solidFill>
                <a:latin typeface="Helvetica" charset="0"/>
                <a:ea typeface="ＭＳ Ｐゴシック" charset="0"/>
              </a:rPr>
              <a:t> left </a:t>
            </a:r>
            <a:r>
              <a:rPr lang="en-US" dirty="0" smtClean="0">
                <a:solidFill>
                  <a:srgbClr val="000066"/>
                </a:solidFill>
                <a:latin typeface="Courier New" charset="0"/>
                <a:ea typeface="ＭＳ Ｐゴシック" charset="0"/>
              </a:rPr>
              <a:t>y</a:t>
            </a:r>
            <a:r>
              <a:rPr lang="en-US" dirty="0" smtClean="0">
                <a:solidFill>
                  <a:srgbClr val="000066"/>
                </a:solidFill>
                <a:latin typeface="Helvetica" charset="0"/>
                <a:ea typeface="ＭＳ Ｐゴシック" charset="0"/>
              </a:rPr>
              <a:t> positions</a:t>
            </a:r>
          </a:p>
          <a:p>
            <a:pPr lvl="2" eaLnBrk="1" hangingPunct="1">
              <a:lnSpc>
                <a:spcPct val="97000"/>
              </a:lnSpc>
              <a:tabLst>
                <a:tab pos="2065338" algn="l"/>
              </a:tabLst>
              <a:defRPr/>
            </a:pPr>
            <a:r>
              <a:rPr lang="en-US" sz="1800" dirty="0" smtClean="0">
                <a:solidFill>
                  <a:srgbClr val="000099"/>
                </a:solidFill>
                <a:latin typeface="Helvetica" charset="0"/>
                <a:ea typeface="ＭＳ Ｐゴシック" charset="0"/>
              </a:rPr>
              <a:t>Throw away extra bits on left</a:t>
            </a:r>
          </a:p>
          <a:p>
            <a:pPr lvl="2" eaLnBrk="1" hangingPunct="1">
              <a:lnSpc>
                <a:spcPct val="97000"/>
              </a:lnSpc>
              <a:tabLst>
                <a:tab pos="2065338" algn="l"/>
              </a:tabLst>
              <a:defRPr/>
            </a:pPr>
            <a:r>
              <a:rPr lang="en-US" sz="1800" dirty="0" smtClean="0">
                <a:solidFill>
                  <a:srgbClr val="000099"/>
                </a:solidFill>
                <a:latin typeface="Helvetica" charset="0"/>
                <a:ea typeface="ＭＳ Ｐゴシック" charset="0"/>
              </a:rPr>
              <a:t>Fill with 0</a:t>
            </a:r>
            <a:r>
              <a:rPr lang="ja-JP" altLang="en-US" sz="1800" dirty="0" smtClean="0">
                <a:solidFill>
                  <a:srgbClr val="000099"/>
                </a:solidFill>
                <a:latin typeface="Helvetica" charset="0"/>
                <a:ea typeface="ＭＳ Ｐゴシック" charset="0"/>
              </a:rPr>
              <a:t>’</a:t>
            </a:r>
            <a:r>
              <a:rPr lang="en-US" altLang="ja-JP" sz="1800" dirty="0" smtClean="0">
                <a:solidFill>
                  <a:srgbClr val="000099"/>
                </a:solidFill>
                <a:latin typeface="Helvetica" charset="0"/>
                <a:ea typeface="ＭＳ Ｐゴシック" charset="0"/>
              </a:rPr>
              <a:t>s on right</a:t>
            </a:r>
            <a:endParaRPr lang="en-US" sz="1800" dirty="0">
              <a:solidFill>
                <a:srgbClr val="000099"/>
              </a:solidFill>
              <a:latin typeface="Courier New" charset="0"/>
              <a:ea typeface="ＭＳ Ｐゴシック" charset="0"/>
            </a:endParaRPr>
          </a:p>
        </p:txBody>
      </p:sp>
      <p:grpSp>
        <p:nvGrpSpPr>
          <p:cNvPr id="10" name="Group 9"/>
          <p:cNvGrpSpPr>
            <a:grpSpLocks/>
          </p:cNvGrpSpPr>
          <p:nvPr/>
        </p:nvGrpSpPr>
        <p:grpSpPr bwMode="auto">
          <a:xfrm>
            <a:off x="5257800" y="4191000"/>
            <a:ext cx="4186238" cy="1631950"/>
            <a:chOff x="5257800" y="4191000"/>
            <a:chExt cx="4186413" cy="1631216"/>
          </a:xfrm>
        </p:grpSpPr>
        <p:sp>
          <p:nvSpPr>
            <p:cNvPr id="24587" name="Text Box 11"/>
            <p:cNvSpPr txBox="1">
              <a:spLocks noChangeArrowheads="1"/>
            </p:cNvSpPr>
            <p:nvPr/>
          </p:nvSpPr>
          <p:spPr bwMode="auto">
            <a:xfrm>
              <a:off x="5257800" y="4191000"/>
              <a:ext cx="418641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latin typeface="Courier New" charset="0"/>
                </a:rPr>
                <a:t>   Y =  1100 = 12</a:t>
              </a:r>
            </a:p>
            <a:p>
              <a:endParaRPr lang="en-US" sz="2000">
                <a:solidFill>
                  <a:srgbClr val="000066"/>
                </a:solidFill>
                <a:latin typeface="Courier New" charset="0"/>
              </a:endParaRPr>
            </a:p>
            <a:p>
              <a:r>
                <a:rPr lang="en-US" sz="2000">
                  <a:solidFill>
                    <a:srgbClr val="000066"/>
                  </a:solidFill>
                  <a:latin typeface="Courier New" charset="0"/>
                </a:rPr>
                <a:t>  Y&gt;&gt;1 = </a:t>
              </a:r>
              <a:r>
                <a:rPr lang="en-US" sz="2000">
                  <a:solidFill>
                    <a:srgbClr val="FF0000"/>
                  </a:solidFill>
                  <a:latin typeface="Courier New" charset="0"/>
                </a:rPr>
                <a:t>0110</a:t>
              </a:r>
              <a:r>
                <a:rPr lang="en-US" sz="2000">
                  <a:solidFill>
                    <a:srgbClr val="000066"/>
                  </a:solidFill>
                  <a:latin typeface="Courier New" charset="0"/>
                </a:rPr>
                <a:t> = 6 = 12/2!</a:t>
              </a:r>
            </a:p>
            <a:p>
              <a:endParaRPr lang="en-US" sz="2000">
                <a:solidFill>
                  <a:srgbClr val="000066"/>
                </a:solidFill>
                <a:latin typeface="Courier New" charset="0"/>
              </a:endParaRPr>
            </a:p>
            <a:p>
              <a:r>
                <a:rPr lang="en-US" sz="2000">
                  <a:solidFill>
                    <a:srgbClr val="000066"/>
                  </a:solidFill>
                  <a:latin typeface="Courier New" charset="0"/>
                </a:rPr>
                <a:t> insert 0 (logical shift)</a:t>
              </a:r>
              <a:endParaRPr lang="en-US" sz="2000">
                <a:solidFill>
                  <a:srgbClr val="FFFFFF"/>
                </a:solidFill>
                <a:latin typeface="Courier New" charset="0"/>
              </a:endParaRPr>
            </a:p>
          </p:txBody>
        </p:sp>
        <p:cxnSp>
          <p:nvCxnSpPr>
            <p:cNvPr id="24588" name="Straight Arrow Connector 3"/>
            <p:cNvCxnSpPr>
              <a:cxnSpLocks noChangeShapeType="1"/>
            </p:cNvCxnSpPr>
            <p:nvPr/>
          </p:nvCxnSpPr>
          <p:spPr bwMode="auto">
            <a:xfrm>
              <a:off x="7010400" y="4495800"/>
              <a:ext cx="228600" cy="3810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4589" name="Straight Arrow Connector 21"/>
            <p:cNvCxnSpPr>
              <a:cxnSpLocks noChangeShapeType="1"/>
            </p:cNvCxnSpPr>
            <p:nvPr/>
          </p:nvCxnSpPr>
          <p:spPr bwMode="auto">
            <a:xfrm>
              <a:off x="6858000" y="4495800"/>
              <a:ext cx="228600" cy="3810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4590" name="Straight Arrow Connector 22"/>
            <p:cNvCxnSpPr>
              <a:cxnSpLocks noChangeShapeType="1"/>
            </p:cNvCxnSpPr>
            <p:nvPr/>
          </p:nvCxnSpPr>
          <p:spPr bwMode="auto">
            <a:xfrm>
              <a:off x="6705600" y="4495800"/>
              <a:ext cx="228600" cy="3810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4591" name="Straight Arrow Connector 23"/>
            <p:cNvCxnSpPr>
              <a:cxnSpLocks noChangeShapeType="1"/>
            </p:cNvCxnSpPr>
            <p:nvPr/>
          </p:nvCxnSpPr>
          <p:spPr bwMode="auto">
            <a:xfrm flipV="1">
              <a:off x="6629400" y="5105400"/>
              <a:ext cx="152400" cy="4572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grpSp>
      <p:grpSp>
        <p:nvGrpSpPr>
          <p:cNvPr id="5" name="Group 4"/>
          <p:cNvGrpSpPr/>
          <p:nvPr/>
        </p:nvGrpSpPr>
        <p:grpSpPr>
          <a:xfrm>
            <a:off x="5105401" y="992189"/>
            <a:ext cx="4340326" cy="1631216"/>
            <a:chOff x="5105401" y="992189"/>
            <a:chExt cx="4340326" cy="1631216"/>
          </a:xfrm>
        </p:grpSpPr>
        <p:grpSp>
          <p:nvGrpSpPr>
            <p:cNvPr id="2" name="Group 1"/>
            <p:cNvGrpSpPr>
              <a:grpSpLocks/>
            </p:cNvGrpSpPr>
            <p:nvPr/>
          </p:nvGrpSpPr>
          <p:grpSpPr bwMode="auto">
            <a:xfrm>
              <a:off x="5105401" y="992189"/>
              <a:ext cx="4340326" cy="1631216"/>
              <a:chOff x="5105397" y="2438306"/>
              <a:chExt cx="4340507" cy="1632070"/>
            </a:xfrm>
          </p:grpSpPr>
          <p:sp>
            <p:nvSpPr>
              <p:cNvPr id="24592" name="Text Box 11"/>
              <p:cNvSpPr txBox="1">
                <a:spLocks noChangeArrowheads="1"/>
              </p:cNvSpPr>
              <p:nvPr/>
            </p:nvSpPr>
            <p:spPr bwMode="auto">
              <a:xfrm>
                <a:off x="5105397" y="2438306"/>
                <a:ext cx="4340507" cy="163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dirty="0">
                    <a:solidFill>
                      <a:srgbClr val="000066"/>
                    </a:solidFill>
                    <a:latin typeface="Courier New" charset="0"/>
                  </a:rPr>
                  <a:t>     X =  0110 = 6</a:t>
                </a:r>
              </a:p>
              <a:p>
                <a:endParaRPr lang="en-US" sz="2000" dirty="0">
                  <a:solidFill>
                    <a:srgbClr val="000066"/>
                  </a:solidFill>
                  <a:latin typeface="Courier New" charset="0"/>
                </a:endParaRPr>
              </a:p>
              <a:p>
                <a:r>
                  <a:rPr lang="en-US" sz="2000" dirty="0">
                    <a:solidFill>
                      <a:srgbClr val="000066"/>
                    </a:solidFill>
                    <a:latin typeface="Courier New" charset="0"/>
                  </a:rPr>
                  <a:t>  X&lt;&lt;1 = </a:t>
                </a:r>
                <a:r>
                  <a:rPr lang="en-US" sz="2000" dirty="0" smtClean="0">
                    <a:solidFill>
                      <a:srgbClr val="000066"/>
                    </a:solidFill>
                    <a:latin typeface="Courier New" charset="0"/>
                  </a:rPr>
                  <a:t> </a:t>
                </a:r>
                <a:r>
                  <a:rPr lang="en-US" sz="2000" dirty="0" smtClean="0">
                    <a:solidFill>
                      <a:srgbClr val="FF0000"/>
                    </a:solidFill>
                    <a:latin typeface="Courier New" charset="0"/>
                  </a:rPr>
                  <a:t>1100</a:t>
                </a:r>
                <a:r>
                  <a:rPr lang="en-US" sz="2000" dirty="0" smtClean="0">
                    <a:solidFill>
                      <a:srgbClr val="000066"/>
                    </a:solidFill>
                    <a:latin typeface="Courier New" charset="0"/>
                  </a:rPr>
                  <a:t> = </a:t>
                </a:r>
                <a:r>
                  <a:rPr lang="en-US" sz="2000" dirty="0">
                    <a:solidFill>
                      <a:srgbClr val="000066"/>
                    </a:solidFill>
                    <a:latin typeface="Courier New" charset="0"/>
                  </a:rPr>
                  <a:t>12 = 2*6!</a:t>
                </a:r>
              </a:p>
              <a:p>
                <a:endParaRPr lang="en-US" sz="2000" dirty="0">
                  <a:solidFill>
                    <a:srgbClr val="000066"/>
                  </a:solidFill>
                  <a:latin typeface="Courier New" charset="0"/>
                </a:endParaRPr>
              </a:p>
              <a:p>
                <a:r>
                  <a:rPr lang="en-US" sz="2000" dirty="0">
                    <a:solidFill>
                      <a:srgbClr val="000066"/>
                    </a:solidFill>
                    <a:latin typeface="Courier New" charset="0"/>
                  </a:rPr>
                  <a:t>        insert 0  </a:t>
                </a:r>
                <a:r>
                  <a:rPr lang="en-US" sz="2000" dirty="0">
                    <a:solidFill>
                      <a:srgbClr val="FFFFFF"/>
                    </a:solidFill>
                    <a:latin typeface="Courier New" charset="0"/>
                  </a:rPr>
                  <a:t>00111100</a:t>
                </a:r>
              </a:p>
            </p:txBody>
          </p:sp>
          <p:cxnSp>
            <p:nvCxnSpPr>
              <p:cNvPr id="24595" name="Straight Arrow Connector 50"/>
              <p:cNvCxnSpPr>
                <a:cxnSpLocks noChangeShapeType="1"/>
              </p:cNvCxnSpPr>
              <p:nvPr/>
            </p:nvCxnSpPr>
            <p:spPr bwMode="auto">
              <a:xfrm flipH="1">
                <a:off x="7086679" y="2743018"/>
                <a:ext cx="192687" cy="379857"/>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4596" name="Straight Arrow Connector 51"/>
              <p:cNvCxnSpPr>
                <a:cxnSpLocks noChangeShapeType="1"/>
              </p:cNvCxnSpPr>
              <p:nvPr/>
            </p:nvCxnSpPr>
            <p:spPr bwMode="auto">
              <a:xfrm flipV="1">
                <a:off x="7239085" y="3428620"/>
                <a:ext cx="0" cy="38089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grpSp>
        <p:cxnSp>
          <p:nvCxnSpPr>
            <p:cNvPr id="23" name="Straight Arrow Connector 50"/>
            <p:cNvCxnSpPr>
              <a:cxnSpLocks noChangeShapeType="1"/>
            </p:cNvCxnSpPr>
            <p:nvPr/>
          </p:nvCxnSpPr>
          <p:spPr bwMode="auto">
            <a:xfrm flipH="1">
              <a:off x="6934200" y="1295400"/>
              <a:ext cx="192679" cy="379658"/>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4" name="Straight Arrow Connector 50"/>
            <p:cNvCxnSpPr>
              <a:cxnSpLocks noChangeShapeType="1"/>
            </p:cNvCxnSpPr>
            <p:nvPr/>
          </p:nvCxnSpPr>
          <p:spPr bwMode="auto">
            <a:xfrm flipH="1">
              <a:off x="6781800" y="1295400"/>
              <a:ext cx="192679" cy="379658"/>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5" name="Straight Arrow Connector 50"/>
            <p:cNvCxnSpPr>
              <a:cxnSpLocks noChangeShapeType="1"/>
            </p:cNvCxnSpPr>
            <p:nvPr/>
          </p:nvCxnSpPr>
          <p:spPr bwMode="auto">
            <a:xfrm flipH="1">
              <a:off x="6629400" y="1295400"/>
              <a:ext cx="192679" cy="379658"/>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sp>
          <p:nvSpPr>
            <p:cNvPr id="4" name="TextBox 3"/>
            <p:cNvSpPr txBox="1"/>
            <p:nvPr/>
          </p:nvSpPr>
          <p:spPr>
            <a:xfrm>
              <a:off x="6582822" y="1219200"/>
              <a:ext cx="351378" cy="369332"/>
            </a:xfrm>
            <a:prstGeom prst="rect">
              <a:avLst/>
            </a:prstGeom>
            <a:noFill/>
          </p:spPr>
          <p:txBody>
            <a:bodyPr wrap="none" rtlCol="0">
              <a:spAutoFit/>
            </a:bodyPr>
            <a:lstStyle/>
            <a:p>
              <a:r>
                <a:rPr lang="en-US" sz="1800" dirty="0" smtClean="0"/>
                <a:t>X</a:t>
              </a:r>
              <a:endParaRPr lang="en-US" sz="1800" dirty="0"/>
            </a:p>
          </p:txBody>
        </p:sp>
      </p:grpSp>
      <p:sp>
        <p:nvSpPr>
          <p:cNvPr id="17" name="TextBox 5"/>
          <p:cNvSpPr txBox="1">
            <a:spLocks noChangeArrowheads="1"/>
          </p:cNvSpPr>
          <p:nvPr/>
        </p:nvSpPr>
        <p:spPr bwMode="auto">
          <a:xfrm>
            <a:off x="5867400" y="2592388"/>
            <a:ext cx="26050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2000" b="0" i="1">
                <a:solidFill>
                  <a:srgbClr val="FF1A1A"/>
                </a:solidFill>
              </a:rPr>
              <a:t>So x &lt;&lt; 1 = </a:t>
            </a:r>
          </a:p>
          <a:p>
            <a:pPr algn="ctr">
              <a:lnSpc>
                <a:spcPct val="90000"/>
              </a:lnSpc>
            </a:pPr>
            <a:r>
              <a:rPr lang="en-US" sz="2000" b="0" i="1">
                <a:solidFill>
                  <a:srgbClr val="FF1A1A"/>
                </a:solidFill>
              </a:rPr>
              <a:t>Multiplication by two!</a:t>
            </a:r>
          </a:p>
        </p:txBody>
      </p:sp>
      <p:sp>
        <p:nvSpPr>
          <p:cNvPr id="19" name="TextBox 5"/>
          <p:cNvSpPr txBox="1">
            <a:spLocks noChangeArrowheads="1"/>
          </p:cNvSpPr>
          <p:nvPr/>
        </p:nvSpPr>
        <p:spPr bwMode="auto">
          <a:xfrm>
            <a:off x="6235700" y="5867400"/>
            <a:ext cx="20208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2000" b="0" i="1">
                <a:solidFill>
                  <a:srgbClr val="FF1A1A"/>
                </a:solidFill>
              </a:rPr>
              <a:t>So y &gt;&gt; 1 = </a:t>
            </a:r>
          </a:p>
          <a:p>
            <a:pPr algn="ctr">
              <a:lnSpc>
                <a:spcPct val="90000"/>
              </a:lnSpc>
            </a:pPr>
            <a:r>
              <a:rPr lang="en-US" sz="2000" b="0" i="1">
                <a:solidFill>
                  <a:srgbClr val="FF1A1A"/>
                </a:solidFill>
              </a:rPr>
              <a:t>Division by two!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dissolve">
                                      <p:cBhvr>
                                        <p:cTn id="12" dur="500"/>
                                        <p:tgtEl>
                                          <p:spTgt spid="1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dissolve">
                                      <p:cBhvr>
                                        <p:cTn id="15" dur="500"/>
                                        <p:tgtEl>
                                          <p:spTgt spid="1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xEl>
                                              <p:pRg st="3" end="3"/>
                                            </p:txEl>
                                          </p:spTgt>
                                        </p:tgtEl>
                                        <p:attrNameLst>
                                          <p:attrName>style.visibility</p:attrName>
                                        </p:attrNameLst>
                                      </p:cBhvr>
                                      <p:to>
                                        <p:strVal val="visible"/>
                                      </p:to>
                                    </p:set>
                                    <p:animEffect transition="in" filter="dissolve">
                                      <p:cBhvr>
                                        <p:cTn id="18" dur="500"/>
                                        <p:tgtEl>
                                          <p:spTgt spid="1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4825"/>
                                        </p:tgtEl>
                                        <p:attrNameLst>
                                          <p:attrName>style.visibility</p:attrName>
                                        </p:attrNameLst>
                                      </p:cBhvr>
                                      <p:to>
                                        <p:strVal val="visible"/>
                                      </p:to>
                                    </p:set>
                                    <p:animEffect transition="in" filter="dissolve">
                                      <p:cBhvr>
                                        <p:cTn id="23" dur="500"/>
                                        <p:tgtEl>
                                          <p:spTgt spid="348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fade">
                                      <p:cBhvr>
                                        <p:cTn id="38" dur="500"/>
                                        <p:tgtEl>
                                          <p:spTgt spid="32">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2">
                                            <p:txEl>
                                              <p:pRg st="1" end="1"/>
                                            </p:txEl>
                                          </p:spTgt>
                                        </p:tgtEl>
                                        <p:attrNameLst>
                                          <p:attrName>style.visibility</p:attrName>
                                        </p:attrNameLst>
                                      </p:cBhvr>
                                      <p:to>
                                        <p:strVal val="visible"/>
                                      </p:to>
                                    </p:set>
                                    <p:animEffect transition="in" filter="fade">
                                      <p:cBhvr>
                                        <p:cTn id="43" dur="500"/>
                                        <p:tgtEl>
                                          <p:spTgt spid="32">
                                            <p:txEl>
                                              <p:pRg st="1" end="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xEl>
                                              <p:pRg st="2" end="2"/>
                                            </p:txEl>
                                          </p:spTgt>
                                        </p:tgtEl>
                                        <p:attrNameLst>
                                          <p:attrName>style.visibility</p:attrName>
                                        </p:attrNameLst>
                                      </p:cBhvr>
                                      <p:to>
                                        <p:strVal val="visible"/>
                                      </p:to>
                                    </p:set>
                                    <p:animEffect transition="in" filter="fade">
                                      <p:cBhvr>
                                        <p:cTn id="46" dur="500"/>
                                        <p:tgtEl>
                                          <p:spTgt spid="32">
                                            <p:txEl>
                                              <p:pRg st="2" end="2"/>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2">
                                            <p:txEl>
                                              <p:pRg st="3" end="3"/>
                                            </p:txEl>
                                          </p:spTgt>
                                        </p:tgtEl>
                                        <p:attrNameLst>
                                          <p:attrName>style.visibility</p:attrName>
                                        </p:attrNameLst>
                                      </p:cBhvr>
                                      <p:to>
                                        <p:strVal val="visible"/>
                                      </p:to>
                                    </p:set>
                                    <p:animEffect transition="in" filter="fade">
                                      <p:cBhvr>
                                        <p:cTn id="51" dur="500"/>
                                        <p:tgtEl>
                                          <p:spTgt spid="32">
                                            <p:txEl>
                                              <p:pRg st="3" end="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xEl>
                                              <p:pRg st="4" end="4"/>
                                            </p:txEl>
                                          </p:spTgt>
                                        </p:tgtEl>
                                        <p:attrNameLst>
                                          <p:attrName>style.visibility</p:attrName>
                                        </p:attrNameLst>
                                      </p:cBhvr>
                                      <p:to>
                                        <p:strVal val="visible"/>
                                      </p:to>
                                    </p:set>
                                    <p:animEffect transition="in" filter="fade">
                                      <p:cBhvr>
                                        <p:cTn id="54" dur="500"/>
                                        <p:tgtEl>
                                          <p:spTgt spid="32">
                                            <p:txEl>
                                              <p:pRg st="4" end="4"/>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2">
                                            <p:txEl>
                                              <p:pRg st="5" end="5"/>
                                            </p:txEl>
                                          </p:spTgt>
                                        </p:tgtEl>
                                        <p:attrNameLst>
                                          <p:attrName>style.visibility</p:attrName>
                                        </p:attrNameLst>
                                      </p:cBhvr>
                                      <p:to>
                                        <p:strVal val="visible"/>
                                      </p:to>
                                    </p:set>
                                    <p:animEffect transition="in" filter="fade">
                                      <p:cBhvr>
                                        <p:cTn id="59" dur="500"/>
                                        <p:tgtEl>
                                          <p:spTgt spid="32">
                                            <p:txEl>
                                              <p:pRg st="5" end="5"/>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xEl>
                                              <p:pRg st="6" end="6"/>
                                            </p:txEl>
                                          </p:spTgt>
                                        </p:tgtEl>
                                        <p:attrNameLst>
                                          <p:attrName>style.visibility</p:attrName>
                                        </p:attrNameLst>
                                      </p:cBhvr>
                                      <p:to>
                                        <p:strVal val="visible"/>
                                      </p:to>
                                    </p:set>
                                    <p:animEffect transition="in" filter="fade">
                                      <p:cBhvr>
                                        <p:cTn id="62" dur="500"/>
                                        <p:tgtEl>
                                          <p:spTgt spid="32">
                                            <p:txEl>
                                              <p:pRg st="6" end="6"/>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2">
                                            <p:txEl>
                                              <p:pRg st="7" end="7"/>
                                            </p:txEl>
                                          </p:spTgt>
                                        </p:tgtEl>
                                        <p:attrNameLst>
                                          <p:attrName>style.visibility</p:attrName>
                                        </p:attrNameLst>
                                      </p:cBhvr>
                                      <p:to>
                                        <p:strVal val="visible"/>
                                      </p:to>
                                    </p:set>
                                    <p:animEffect transition="in" filter="fade">
                                      <p:cBhvr>
                                        <p:cTn id="65" dur="500"/>
                                        <p:tgtEl>
                                          <p:spTgt spid="32">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4822"/>
                                        </p:tgtEl>
                                        <p:attrNameLst>
                                          <p:attrName>style.visibility</p:attrName>
                                        </p:attrNameLst>
                                      </p:cBhvr>
                                      <p:to>
                                        <p:strVal val="visible"/>
                                      </p:to>
                                    </p:set>
                                    <p:animEffect transition="in" filter="dissolve">
                                      <p:cBhvr>
                                        <p:cTn id="70" dur="500"/>
                                        <p:tgtEl>
                                          <p:spTgt spid="34822"/>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dissolve">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dissolve">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bldLvl="2"/>
      <p:bldP spid="34825" grpId="0"/>
      <p:bldP spid="34822" grpId="0"/>
      <p:bldP spid="15" grpId="0" build="p" bldLvl="2"/>
      <p:bldP spid="17" grpId="0"/>
      <p:bldP spid="19" grpId="0"/>
    </p:bldLst>
  </p:timing>
</p:sld>
</file>

<file path=ppt/theme/theme1.xml><?xml version="1.0" encoding="utf-8"?>
<a:theme xmlns:a="http://schemas.openxmlformats.org/drawingml/2006/main" name="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F'02\Lectures\class01a.ppt</Template>
  <TotalTime>48801</TotalTime>
  <Pages>5</Pages>
  <Words>3450</Words>
  <Application>Microsoft Macintosh PowerPoint</Application>
  <PresentationFormat>Letter Paper (8.5x11 in)</PresentationFormat>
  <Paragraphs>827</Paragraphs>
  <Slides>37</Slides>
  <Notes>28</Notes>
  <HiddenSlides>0</HiddenSlides>
  <MMClips>0</MMClips>
  <ScaleCrop>false</ScaleCrop>
  <HeadingPairs>
    <vt:vector size="6" baseType="variant">
      <vt:variant>
        <vt:lpstr>Theme</vt:lpstr>
      </vt:variant>
      <vt:variant>
        <vt:i4>4</vt:i4>
      </vt:variant>
      <vt:variant>
        <vt:lpstr>Embedded OLE Servers</vt:lpstr>
      </vt:variant>
      <vt:variant>
        <vt:i4>3</vt:i4>
      </vt:variant>
      <vt:variant>
        <vt:lpstr>Slide Titles</vt:lpstr>
      </vt:variant>
      <vt:variant>
        <vt:i4>37</vt:i4>
      </vt:variant>
    </vt:vector>
  </HeadingPairs>
  <TitlesOfParts>
    <vt:vector size="44" baseType="lpstr">
      <vt:lpstr>class01a</vt:lpstr>
      <vt:lpstr>1_class02</vt:lpstr>
      <vt:lpstr>2_class01a</vt:lpstr>
      <vt:lpstr>3_class01a</vt:lpstr>
      <vt:lpstr>Equation</vt:lpstr>
      <vt:lpstr>Document</vt:lpstr>
      <vt:lpstr>Chart</vt:lpstr>
      <vt:lpstr>Chapter 2: Bits and Bytes  II</vt:lpstr>
      <vt:lpstr>Announcements</vt:lpstr>
      <vt:lpstr>Recap…</vt:lpstr>
      <vt:lpstr>Bit-Level Operations in C</vt:lpstr>
      <vt:lpstr>Bit Masking</vt:lpstr>
      <vt:lpstr>Logical vs Bitwise Operations in C</vt:lpstr>
      <vt:lpstr>Logical vs Bitwise Operations in C (2)</vt:lpstr>
      <vt:lpstr>Logical vs Bitwise Operations in C (3)</vt:lpstr>
      <vt:lpstr>Bit Shifting Operations</vt:lpstr>
      <vt:lpstr>Shift Operations</vt:lpstr>
      <vt:lpstr>Shift Operations in C</vt:lpstr>
      <vt:lpstr>Encoding Integers</vt:lpstr>
      <vt:lpstr>Representing Negative Integers?</vt:lpstr>
      <vt:lpstr>Two’s Complement</vt:lpstr>
      <vt:lpstr>Two’s Complement</vt:lpstr>
      <vt:lpstr>Encoding Integers</vt:lpstr>
      <vt:lpstr>Encoding Example (Cont.)</vt:lpstr>
      <vt:lpstr>Numeric Ranges</vt:lpstr>
      <vt:lpstr>Values for Different Word Sizes</vt:lpstr>
      <vt:lpstr>Unsigned Integer Addition</vt:lpstr>
      <vt:lpstr>Unsigned Modular Addition</vt:lpstr>
      <vt:lpstr>Visualizing Ideal Integer Addition</vt:lpstr>
      <vt:lpstr>Visualizing Unsigned Modular Addition</vt:lpstr>
      <vt:lpstr>Two’s Complement Addition</vt:lpstr>
      <vt:lpstr>Two’s Complement Overflow</vt:lpstr>
      <vt:lpstr>Two’s Complement Modular Addition</vt:lpstr>
      <vt:lpstr>Visualizing Two’s Complement Signed Addition</vt:lpstr>
      <vt:lpstr>Characterizing TAdd</vt:lpstr>
      <vt:lpstr>Detecting 2’s Comp. Overflow</vt:lpstr>
      <vt:lpstr>Summarizing…</vt:lpstr>
      <vt:lpstr>Supplementary Slides</vt:lpstr>
      <vt:lpstr>One’s Complement</vt:lpstr>
      <vt:lpstr>C Puzzles - practice</vt:lpstr>
      <vt:lpstr>C Puzzle Answers</vt:lpstr>
      <vt:lpstr>Two’s Complement Shortcuts:  Negation</vt:lpstr>
      <vt:lpstr>Negation == Complement then Increment </vt:lpstr>
      <vt:lpstr>Two’s Complement Shortcuts: Negation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and Bytes</dc:title>
  <dc:subject/>
  <dc:creator>Randal E. Bryant and David R. O'Hallaron</dc:creator>
  <cp:keywords/>
  <dc:description/>
  <cp:lastModifiedBy>Richard Han</cp:lastModifiedBy>
  <cp:revision>491</cp:revision>
  <cp:lastPrinted>2008-01-02T16:52:29Z</cp:lastPrinted>
  <dcterms:created xsi:type="dcterms:W3CDTF">2012-09-04T21:58:03Z</dcterms:created>
  <dcterms:modified xsi:type="dcterms:W3CDTF">2017-01-24T15:52:14Z</dcterms:modified>
</cp:coreProperties>
</file>