
<file path=[Content_Types].xml><?xml version="1.0" encoding="utf-8"?>
<Types xmlns="http://schemas.openxmlformats.org/package/2006/content-types">
  <Default Extension="xml" ContentType="application/xml"/>
  <Default Extension="doc" ContentType="application/msword"/>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821" r:id="rId2"/>
    <p:sldMasterId id="2147483894" r:id="rId3"/>
    <p:sldMasterId id="2147484059" r:id="rId4"/>
  </p:sldMasterIdLst>
  <p:notesMasterIdLst>
    <p:notesMasterId r:id="rId36"/>
  </p:notesMasterIdLst>
  <p:handoutMasterIdLst>
    <p:handoutMasterId r:id="rId37"/>
  </p:handoutMasterIdLst>
  <p:sldIdLst>
    <p:sldId id="375" r:id="rId5"/>
    <p:sldId id="429" r:id="rId6"/>
    <p:sldId id="308"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31" r:id="rId26"/>
    <p:sldId id="432" r:id="rId27"/>
    <p:sldId id="433" r:id="rId28"/>
    <p:sldId id="434" r:id="rId29"/>
    <p:sldId id="435" r:id="rId30"/>
    <p:sldId id="436" r:id="rId31"/>
    <p:sldId id="405" r:id="rId32"/>
    <p:sldId id="437" r:id="rId33"/>
    <p:sldId id="438" r:id="rId34"/>
    <p:sldId id="439" r:id="rId35"/>
  </p:sldIdLst>
  <p:sldSz cx="9144000" cy="6858000" type="letter"/>
  <p:notesSz cx="6858000" cy="9144000"/>
  <p:defaultTextStyle>
    <a:defPPr>
      <a:defRPr lang="en-US"/>
    </a:defPPr>
    <a:lvl1pPr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sz="2400"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sz="2400"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sz="2400"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sz="2400"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69696"/>
    <a:srgbClr val="CC0000"/>
    <a:srgbClr val="1F0BD1"/>
    <a:srgbClr val="1E07A5"/>
    <a:srgbClr val="2C099E"/>
    <a:srgbClr val="2900FF"/>
    <a:srgbClr val="80177E"/>
    <a:srgbClr val="9EDC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224" y="-16"/>
      </p:cViewPr>
      <p:guideLst>
        <p:guide orient="horz" pos="2112"/>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56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51175" y="8710613"/>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algn="ctr" defTabSz="868363" eaLnBrk="0" hangingPunct="0">
              <a:lnSpc>
                <a:spcPct val="90000"/>
              </a:lnSpc>
            </a:pPr>
            <a:r>
              <a:rPr lang="en-US" sz="1200" b="0"/>
              <a:t>Page </a:t>
            </a:r>
            <a:fld id="{1EA46232-F2F9-5C4D-BE14-5E2097CB5431}" type="slidenum">
              <a:rPr lang="en-US" sz="1200" b="0"/>
              <a:pPr algn="ctr" defTabSz="868363" eaLnBrk="0" hangingPunct="0">
                <a:lnSpc>
                  <a:spcPct val="90000"/>
                </a:lnSpc>
              </a:pPr>
              <a:t>‹#›</a:t>
            </a:fld>
            <a:endParaRPr lang="en-US" sz="1200" b="0"/>
          </a:p>
        </p:txBody>
      </p:sp>
    </p:spTree>
    <p:extLst>
      <p:ext uri="{BB962C8B-B14F-4D97-AF65-F5344CB8AC3E}">
        <p14:creationId xmlns:p14="http://schemas.microsoft.com/office/powerpoint/2010/main" val="233424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1" name="Rectangle 3"/>
          <p:cNvSpPr>
            <a:spLocks noChangeArrowheads="1"/>
          </p:cNvSpPr>
          <p:nvPr/>
        </p:nvSpPr>
        <p:spPr bwMode="auto">
          <a:xfrm>
            <a:off x="3028950" y="8710613"/>
            <a:ext cx="8001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algn="ctr" defTabSz="868363" eaLnBrk="0" hangingPunct="0">
              <a:lnSpc>
                <a:spcPct val="90000"/>
              </a:lnSpc>
            </a:pPr>
            <a:r>
              <a:rPr lang="en-US" sz="1200" b="0">
                <a:latin typeface="Century Gothic" charset="0"/>
              </a:rPr>
              <a:t>Page </a:t>
            </a:r>
            <a:fld id="{5AEF9902-E17C-7740-8FDD-91742ACCB531}" type="slidenum">
              <a:rPr lang="en-US" sz="1200" b="0">
                <a:latin typeface="Century Gothic" charset="0"/>
              </a:rPr>
              <a:pPr algn="ctr" defTabSz="868363" eaLnBrk="0" hangingPunct="0">
                <a:lnSpc>
                  <a:spcPct val="90000"/>
                </a:lnSpc>
              </a:pPr>
              <a:t>‹#›</a:t>
            </a:fld>
            <a:endParaRPr lang="en-US" sz="1200" b="0">
              <a:latin typeface="Century Gothic" charset="0"/>
            </a:endParaRPr>
          </a:p>
        </p:txBody>
      </p:sp>
      <p:sp>
        <p:nvSpPr>
          <p:cNvPr id="717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78188193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50938" y="692150"/>
            <a:ext cx="4556125" cy="3416300"/>
          </a:xfrm>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Approach #1, the –ftrapv flag will cause a SIGABRT signal to be sent to the application that caused the overflow.  To see a message that this was an overflow, add a signal handler for SIGABRT to your code, and inside it print “Overflow occurred”.  We’ll cover signals later in the course.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1150938" y="692150"/>
            <a:ext cx="4556125" cy="3416300"/>
          </a:xfrm>
          <a:ln/>
        </p:spPr>
      </p:sp>
      <p:sp>
        <p:nvSpPr>
          <p:cNvPr id="849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these examples, we have allocated enough memory so we can safely extend the *value* of say the 16 bit short into a 32-bit  int</a:t>
            </a:r>
            <a:r>
              <a:rPr lang="ja-JP" altLang="en-US">
                <a:ea typeface="ＭＳ Ｐゴシック" charset="0"/>
                <a:cs typeface="ＭＳ Ｐゴシック" charset="0"/>
              </a:rPr>
              <a:t>’</a:t>
            </a:r>
            <a:r>
              <a:rPr lang="en-US" altLang="ja-JP">
                <a:ea typeface="ＭＳ Ｐゴシック" charset="0"/>
                <a:cs typeface="ＭＳ Ｐゴシック" charset="0"/>
              </a:rPr>
              <a:t>s memory space.</a:t>
            </a:r>
            <a:endParaRPr lang="en-US">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1150938" y="692150"/>
            <a:ext cx="4556125" cy="3416300"/>
          </a:xfrm>
          <a:ln/>
        </p:spPr>
      </p:sp>
      <p:sp>
        <p:nvSpPr>
          <p:cNvPr id="870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1150938" y="692150"/>
            <a:ext cx="4556125" cy="3416300"/>
          </a:xfrm>
          <a:ln/>
        </p:spPr>
      </p:sp>
      <p:sp>
        <p:nvSpPr>
          <p:cNvPr id="890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the second example, cnt could be a negative signed int, so for loop should not be executed.  But, the negative value gets converted to a positive value when comparing unsigned I &lt; signed cnt, so for loop is executed.</a:t>
            </a:r>
          </a:p>
          <a:p>
            <a:r>
              <a:rPr lang="en-US">
                <a:ea typeface="ＭＳ Ｐゴシック" charset="0"/>
                <a:cs typeface="ＭＳ Ｐゴシック" charset="0"/>
              </a:rPr>
              <a:t>IP = Internet Protocol, i.e. network addresses.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1150938" y="692150"/>
            <a:ext cx="4556125" cy="3416300"/>
          </a:xfrm>
          <a:ln/>
        </p:spPr>
      </p:sp>
      <p:sp>
        <p:nvSpPr>
          <p:cNvPr id="911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1150938" y="692150"/>
            <a:ext cx="4556125" cy="3416300"/>
          </a:xfrm>
          <a:ln/>
        </p:spPr>
      </p:sp>
      <p:sp>
        <p:nvSpPr>
          <p:cNvPr id="931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1150938" y="692150"/>
            <a:ext cx="4556125" cy="3416300"/>
          </a:xfrm>
          <a:ln/>
        </p:spPr>
      </p:sp>
      <p:sp>
        <p:nvSpPr>
          <p:cNvPr id="952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One way to think of why signed multiplication gives the same bit-level result as unsigned multiplication in this case, i.e. up == (unsigned) p, is that multiplication can be broken down into a series of bit-shift-lefts and sums, both of which look identical in bit-level hardware whether signed or unsigned.  Therefore, multiplication should also generate the same bit-level result.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1150938" y="692150"/>
            <a:ext cx="4556125" cy="3416300"/>
          </a:xfrm>
          <a:ln/>
        </p:spPr>
      </p:sp>
      <p:sp>
        <p:nvSpPr>
          <p:cNvPr id="972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xfrm>
            <a:off x="1150938" y="692150"/>
            <a:ext cx="4556125" cy="3416300"/>
          </a:xfrm>
          <a:ln/>
        </p:spPr>
      </p:sp>
      <p:sp>
        <p:nvSpPr>
          <p:cNvPr id="9933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ChangeArrowheads="1" noTextEdit="1"/>
          </p:cNvSpPr>
          <p:nvPr>
            <p:ph type="sldImg"/>
          </p:nvPr>
        </p:nvSpPr>
        <p:spPr>
          <a:xfrm>
            <a:off x="1150938" y="692150"/>
            <a:ext cx="4556125" cy="3416300"/>
          </a:xfrm>
          <a:ln/>
        </p:spPr>
      </p:sp>
      <p:sp>
        <p:nvSpPr>
          <p:cNvPr id="112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Floor(x) = largest integer not greater than x.  </a:t>
            </a:r>
          </a:p>
          <a:p>
            <a:r>
              <a:rPr lang="en-US">
                <a:ea typeface="ＭＳ Ｐゴシック" charset="0"/>
                <a:cs typeface="ＭＳ Ｐゴシック" charset="0"/>
              </a:rPr>
              <a:t>Note that the yellow “MS bits” region does not necessarily align up after shifting with the green shifting bit, which the picture could be misinterpreted to imply.  For example, if k is large, then the yellow region will be small.  After shifting (u/2^k), the yellow region will be far to the right, while the green shifting bit will be far to the left – the difference would then be clear.  Similarly, if k is small, then the yellow region will be large.  After shifting, the upper edge of the yellow blocks will be on the far left, whereas the position of the green shifting bit will be to the far right – again the difference would be clear.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ChangeArrowheads="1" noTextEdit="1"/>
          </p:cNvSpPr>
          <p:nvPr>
            <p:ph type="sldImg"/>
          </p:nvPr>
        </p:nvSpPr>
        <p:spPr>
          <a:xfrm>
            <a:off x="1150938" y="692150"/>
            <a:ext cx="4556125" cy="3416300"/>
          </a:xfrm>
          <a:ln/>
        </p:spPr>
      </p:sp>
      <p:sp>
        <p:nvSpPr>
          <p:cNvPr id="133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We also need to not add one when the division is exact and there is no remainder to throw away</a:t>
            </a:r>
            <a:r>
              <a:rPr lang="en-US" baseline="0" dirty="0" smtClean="0">
                <a:ea typeface="ＭＳ Ｐゴシック" charset="0"/>
                <a:cs typeface="ＭＳ Ｐゴシック" charset="0"/>
              </a:rPr>
              <a:t> to the right of the binary point.</a:t>
            </a:r>
            <a:endParaRPr lang="en-US" dirty="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1150938" y="692150"/>
            <a:ext cx="4556125" cy="3416300"/>
          </a:xfrm>
          <a:ln/>
        </p:spPr>
      </p:sp>
      <p:sp>
        <p:nvSpPr>
          <p:cNvPr id="686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Note: if you’re given just a set of N bits and told they represent an integer number, one cannot tell if those bits should be interpreted as an unsigned integer or a two’s complement (or other encoding) signed integer.  You can infer which it is based on the context in which that number is used, e.g. if it is used in an assembly language instruction that performs signed addition, then you know it is likely meant to be a two’s complement binary representation.</a:t>
            </a:r>
          </a:p>
          <a:p>
            <a:r>
              <a:rPr lang="en-US" dirty="0">
                <a:ea typeface="ＭＳ Ｐゴシック" charset="0"/>
                <a:cs typeface="ＭＳ Ｐゴシック" charset="0"/>
              </a:rPr>
              <a:t>B2T^-1 can be done as follows: given a signed integer X, determine first if its sign is + ‘0’ or – ‘1’. (A) If +, then use the same approach as inverting U2B, i.e. B2U^-1, set current value V = X and find the largest power y of 2&lt;= V, i.e. 2^y &lt;= V, remember this bit position, then subtract 2^y from V, and keep iterating until done. (B) If -, for a w-bit encoding, then set current value V = X, then add 2^(w-1) to V and remember the </a:t>
            </a:r>
            <a:r>
              <a:rPr lang="en-US" dirty="0" err="1">
                <a:ea typeface="ＭＳ Ｐゴシック" charset="0"/>
                <a:cs typeface="ＭＳ Ｐゴシック" charset="0"/>
              </a:rPr>
              <a:t>MSbit</a:t>
            </a:r>
            <a:r>
              <a:rPr lang="en-US" dirty="0">
                <a:ea typeface="ＭＳ Ｐゴシック" charset="0"/>
                <a:cs typeface="ＭＳ Ｐゴシック" charset="0"/>
              </a:rPr>
              <a:t> =1.  With this new V, work out the binary encoding as in (A).</a:t>
            </a:r>
          </a:p>
          <a:p>
            <a:endParaRPr lang="en-US" dirty="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noTextEdit="1"/>
          </p:cNvSpPr>
          <p:nvPr>
            <p:ph type="sldImg"/>
          </p:nvPr>
        </p:nvSpPr>
        <p:spPr>
          <a:xfrm>
            <a:off x="1150938" y="692150"/>
            <a:ext cx="4556125" cy="3416300"/>
          </a:xfrm>
          <a:ln/>
        </p:spPr>
      </p:sp>
      <p:sp>
        <p:nvSpPr>
          <p:cNvPr id="153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Ceiling(x) = smallest integer not less than x</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ChangeArrowheads="1" noTextEdit="1"/>
          </p:cNvSpPr>
          <p:nvPr>
            <p:ph type="sldImg"/>
          </p:nvPr>
        </p:nvSpPr>
        <p:spPr>
          <a:xfrm>
            <a:off x="1150938" y="692150"/>
            <a:ext cx="4556125" cy="3416300"/>
          </a:xfrm>
          <a:ln/>
        </p:spPr>
      </p:sp>
      <p:sp>
        <p:nvSpPr>
          <p:cNvPr id="174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ChangeArrowheads="1" noTextEdit="1"/>
          </p:cNvSpPr>
          <p:nvPr>
            <p:ph type="sldImg"/>
          </p:nvPr>
        </p:nvSpPr>
        <p:spPr>
          <a:xfrm>
            <a:off x="1150938" y="692150"/>
            <a:ext cx="4556125" cy="3416300"/>
          </a:xfrm>
          <a:ln/>
        </p:spPr>
      </p:sp>
      <p:sp>
        <p:nvSpPr>
          <p:cNvPr id="194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noTextEdit="1"/>
          </p:cNvSpPr>
          <p:nvPr>
            <p:ph type="sldImg"/>
          </p:nvPr>
        </p:nvSpPr>
        <p:spPr>
          <a:xfrm>
            <a:off x="1150938" y="692150"/>
            <a:ext cx="4556125" cy="3416300"/>
          </a:xfrm>
          <a:ln/>
        </p:spPr>
      </p:sp>
      <p:sp>
        <p:nvSpPr>
          <p:cNvPr id="215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noTextEdit="1"/>
          </p:cNvSpPr>
          <p:nvPr>
            <p:ph type="sldImg"/>
          </p:nvPr>
        </p:nvSpPr>
        <p:spPr>
          <a:xfrm>
            <a:off x="1150938" y="692150"/>
            <a:ext cx="4556125" cy="3416300"/>
          </a:xfrm>
          <a:ln/>
        </p:spPr>
      </p:sp>
      <p:sp>
        <p:nvSpPr>
          <p:cNvPr id="624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noTextEdit="1"/>
          </p:cNvSpPr>
          <p:nvPr>
            <p:ph type="sldImg"/>
          </p:nvPr>
        </p:nvSpPr>
        <p:spPr>
          <a:xfrm>
            <a:off x="1150938" y="692150"/>
            <a:ext cx="4556125" cy="3416300"/>
          </a:xfrm>
          <a:ln/>
        </p:spPr>
      </p:sp>
      <p:sp>
        <p:nvSpPr>
          <p:cNvPr id="645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ChangeArrowheads="1" noTextEdit="1"/>
          </p:cNvSpPr>
          <p:nvPr>
            <p:ph type="sldImg"/>
          </p:nvPr>
        </p:nvSpPr>
        <p:spPr>
          <a:xfrm>
            <a:off x="1150938" y="692150"/>
            <a:ext cx="4556125" cy="3416300"/>
          </a:xfrm>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xfrm>
            <a:off x="1150938" y="692150"/>
            <a:ext cx="4556125" cy="3416300"/>
          </a:xfrm>
          <a:ln/>
        </p:spPr>
      </p:sp>
      <p:sp>
        <p:nvSpPr>
          <p:cNvPr id="706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1150938" y="692150"/>
            <a:ext cx="4556125" cy="3416300"/>
          </a:xfrm>
          <a:ln/>
        </p:spPr>
      </p:sp>
      <p:sp>
        <p:nvSpPr>
          <p:cNvPr id="727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150938" y="692150"/>
            <a:ext cx="4556125" cy="3416300"/>
          </a:xfrm>
          <a:ln/>
        </p:spPr>
      </p:sp>
      <p:sp>
        <p:nvSpPr>
          <p:cNvPr id="747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1150938" y="692150"/>
            <a:ext cx="4556125" cy="3416300"/>
          </a:xfrm>
          <a:ln/>
        </p:spPr>
      </p:sp>
      <p:sp>
        <p:nvSpPr>
          <p:cNvPr id="768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1150938" y="692150"/>
            <a:ext cx="4556125" cy="3416300"/>
          </a:xfrm>
          <a:ln/>
        </p:spPr>
      </p:sp>
      <p:sp>
        <p:nvSpPr>
          <p:cNvPr id="788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2^31 = 2147483648.</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1150938" y="692150"/>
            <a:ext cx="4556125" cy="3416300"/>
          </a:xfrm>
          <a:ln/>
        </p:spPr>
      </p:sp>
      <p:sp>
        <p:nvSpPr>
          <p:cNvPr id="808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1150938" y="692150"/>
            <a:ext cx="4556125" cy="3416300"/>
          </a:xfrm>
          <a:ln/>
        </p:spPr>
      </p:sp>
      <p:sp>
        <p:nvSpPr>
          <p:cNvPr id="829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18130717"/>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7332784"/>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1130610"/>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2201811"/>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3513890"/>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703173"/>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068436573"/>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109846"/>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0655867"/>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4439210"/>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272903"/>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702815"/>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8052259"/>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69883"/>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591930"/>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2279731"/>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8933262"/>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7098934"/>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6609835"/>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3141445"/>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627928"/>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6178186"/>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9517733"/>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6626069"/>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559393"/>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4900203"/>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876343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chemeClr val="hlink"/>
                </a:solidFill>
              </a:rPr>
              <a:t>– </a:t>
            </a:r>
            <a:fld id="{AC8844BE-DE90-0A41-B0EC-424F154CF4D4}" type="slidenum">
              <a:rPr lang="en-US" sz="1400" b="0">
                <a:solidFill>
                  <a:schemeClr val="hlink"/>
                </a:solidFill>
              </a:rPr>
              <a:pPr algn="ctr" eaLnBrk="0" hangingPunct="0">
                <a:lnSpc>
                  <a:spcPct val="90000"/>
                </a:lnSpc>
                <a:defRPr/>
              </a:pPr>
              <a:t>‹#›</a:t>
            </a:fld>
            <a:r>
              <a:rPr lang="en-US" sz="1400" b="0">
                <a:solidFill>
                  <a:schemeClr val="hlink"/>
                </a:solidFill>
              </a:rPr>
              <a:t> –</a:t>
            </a:r>
            <a:endParaRPr lang="en-US" sz="1400" b="0"/>
          </a:p>
        </p:txBody>
      </p:sp>
    </p:spTree>
  </p:cSld>
  <p:clrMap bg1="lt1" tx1="dk1" bg2="lt2" tx2="dk2" accent1="accent1" accent2="accent2" accent3="accent3" accent4="accent4" accent5="accent5" accent6="accent6" hlink="hlink" folHlink="folHlink"/>
  <p:sldLayoutIdLst>
    <p:sldLayoutId id="2147484055"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rgbClr val="660033"/>
                </a:solidFill>
              </a:rPr>
              <a:t>– </a:t>
            </a:r>
            <a:fld id="{F9E84A18-A70C-8348-B672-219A064ADA10}" type="slidenum">
              <a:rPr lang="en-US" sz="1400" b="0">
                <a:solidFill>
                  <a:srgbClr val="660033"/>
                </a:solidFill>
              </a:rPr>
              <a:pPr algn="ctr" eaLnBrk="0" hangingPunct="0">
                <a:lnSpc>
                  <a:spcPct val="90000"/>
                </a:lnSpc>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eaLnBrk="1" fontAlgn="base" hangingPunct="1">
        <a:lnSpc>
          <a:spcPct val="87000"/>
        </a:lnSpc>
        <a:spcBef>
          <a:spcPct val="0"/>
        </a:spcBef>
        <a:spcAft>
          <a:spcPct val="0"/>
        </a:spcAft>
        <a:defRPr sz="3800" b="1">
          <a:solidFill>
            <a:schemeClr val="hlink"/>
          </a:solidFill>
          <a:latin typeface="Helvetica" pitchFamily="-112" charset="0"/>
        </a:defRPr>
      </a:lvl6pPr>
      <a:lvl7pPr marL="914400" algn="l" rtl="0" eaLnBrk="1" fontAlgn="base" hangingPunct="1">
        <a:lnSpc>
          <a:spcPct val="87000"/>
        </a:lnSpc>
        <a:spcBef>
          <a:spcPct val="0"/>
        </a:spcBef>
        <a:spcAft>
          <a:spcPct val="0"/>
        </a:spcAft>
        <a:defRPr sz="3800" b="1">
          <a:solidFill>
            <a:schemeClr val="hlink"/>
          </a:solidFill>
          <a:latin typeface="Helvetica" pitchFamily="-112" charset="0"/>
        </a:defRPr>
      </a:lvl7pPr>
      <a:lvl8pPr marL="1371600" algn="l" rtl="0" eaLnBrk="1" fontAlgn="base" hangingPunct="1">
        <a:lnSpc>
          <a:spcPct val="87000"/>
        </a:lnSpc>
        <a:spcBef>
          <a:spcPct val="0"/>
        </a:spcBef>
        <a:spcAft>
          <a:spcPct val="0"/>
        </a:spcAft>
        <a:defRPr sz="3800" b="1">
          <a:solidFill>
            <a:schemeClr val="hlink"/>
          </a:solidFill>
          <a:latin typeface="Helvetica" pitchFamily="-112" charset="0"/>
        </a:defRPr>
      </a:lvl8pPr>
      <a:lvl9pPr marL="1828800" algn="l" rtl="0" eaLnBrk="1" fontAlgn="base" hangingPunct="1">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smtClean="0">
                <a:solidFill>
                  <a:srgbClr val="660033"/>
                </a:solidFill>
              </a:rPr>
              <a:t>– </a:t>
            </a:r>
            <a:fld id="{DE46C21C-9D92-954D-A455-0B71D4EEDE04}" type="slidenum">
              <a:rPr lang="en-US" sz="1400" b="0" smtClean="0">
                <a:solidFill>
                  <a:srgbClr val="660033"/>
                </a:solidFill>
              </a:rPr>
              <a:pPr algn="ctr" eaLnBrk="0" hangingPunct="0">
                <a:lnSpc>
                  <a:spcPct val="90000"/>
                </a:lnSpc>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58"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smtClean="0">
                <a:solidFill>
                  <a:srgbClr val="660033"/>
                </a:solidFill>
              </a:rPr>
              <a:t>– </a:t>
            </a:r>
            <a:fld id="{82FFFEBD-8D25-BA42-B788-278B6F6EACB7}" type="slidenum">
              <a:rPr lang="en-US" sz="1400" b="0" smtClean="0">
                <a:solidFill>
                  <a:srgbClr val="660033"/>
                </a:solidFill>
              </a:rPr>
              <a:pPr algn="ctr" eaLnBrk="0" hangingPunct="0">
                <a:lnSpc>
                  <a:spcPct val="90000"/>
                </a:lnSpc>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1857650428"/>
      </p:ext>
    </p:extLst>
  </p:cSld>
  <p:clrMap bg1="lt1" tx1="dk1" bg2="lt2" tx2="dk2" accent1="accent1" accent2="accent2" accent3="accent3" accent4="accent4" accent5="accent5" accent6="accent6" hlink="hlink" folHlink="folHlink"/>
  <p:sldLayoutIdLst>
    <p:sldLayoutId id="2147484060" r:id="rId1"/>
    <p:sldLayoutId id="2147484061" r:id="rId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pitchFamily="-112" charset="0"/>
        </a:defRPr>
      </a:lvl6pPr>
      <a:lvl7pPr marL="914400" algn="l" rtl="0" fontAlgn="base">
        <a:lnSpc>
          <a:spcPct val="87000"/>
        </a:lnSpc>
        <a:spcBef>
          <a:spcPct val="0"/>
        </a:spcBef>
        <a:spcAft>
          <a:spcPct val="0"/>
        </a:spcAft>
        <a:defRPr sz="3800" b="1">
          <a:solidFill>
            <a:schemeClr val="hlink"/>
          </a:solidFill>
          <a:latin typeface="Helvetica" pitchFamily="-112" charset="0"/>
        </a:defRPr>
      </a:lvl7pPr>
      <a:lvl8pPr marL="1371600" algn="l" rtl="0" fontAlgn="base">
        <a:lnSpc>
          <a:spcPct val="87000"/>
        </a:lnSpc>
        <a:spcBef>
          <a:spcPct val="0"/>
        </a:spcBef>
        <a:spcAft>
          <a:spcPct val="0"/>
        </a:spcAft>
        <a:defRPr sz="3800" b="1">
          <a:solidFill>
            <a:schemeClr val="hlink"/>
          </a:solidFill>
          <a:latin typeface="Helvetica" pitchFamily="-112" charset="0"/>
        </a:defRPr>
      </a:lvl8pPr>
      <a:lvl9pPr marL="1828800" algn="l" rtl="0" fontAlgn="base">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Microsoft_Word_97_-_2004_Document3.doc"/><Relationship Id="rId5"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Microsoft_Word_97_-_2004_Document4.doc"/><Relationship Id="rId5"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Word_97_-_2004_Document2.doc"/><Relationship Id="rId5"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57542" y="1219200"/>
            <a:ext cx="6848029" cy="1081476"/>
          </a:xfrm>
        </p:spPr>
        <p:txBody>
          <a:bodyPr wrap="none" lIns="63500" tIns="25400" rIns="63500" bIns="25400" anchor="t">
            <a:spAutoFit/>
          </a:bodyPr>
          <a:lstStyle/>
          <a:p>
            <a:pPr algn="ctr" eaLnBrk="1" hangingPunct="1">
              <a:defRPr/>
            </a:pPr>
            <a:r>
              <a:rPr lang="en-US" dirty="0"/>
              <a:t>Chapter 2: </a:t>
            </a:r>
            <a:r>
              <a:rPr lang="en-US" dirty="0" smtClean="0"/>
              <a:t>Integer Arithmetic </a:t>
            </a:r>
            <a:br>
              <a:rPr lang="en-US" dirty="0" smtClean="0"/>
            </a:br>
            <a:r>
              <a:rPr lang="en-US" dirty="0" smtClean="0"/>
              <a:t>and Overflow</a:t>
            </a:r>
            <a:endParaRPr lang="en-US" dirty="0"/>
          </a:p>
        </p:txBody>
      </p:sp>
      <p:sp>
        <p:nvSpPr>
          <p:cNvPr id="4099" name="Rectangle 3"/>
          <p:cNvSpPr>
            <a:spLocks noGrp="1" noChangeArrowheads="1"/>
          </p:cNvSpPr>
          <p:nvPr>
            <p:ph idx="1"/>
          </p:nvPr>
        </p:nvSpPr>
        <p:spPr>
          <a:xfrm>
            <a:off x="1885950" y="2862263"/>
            <a:ext cx="6496050" cy="2568575"/>
          </a:xfrm>
        </p:spPr>
        <p:txBody>
          <a:bodyPr lIns="90487" tIns="44450" rIns="90487" bIns="44450"/>
          <a:lstStyle/>
          <a:p>
            <a:pPr lvl="1" eaLnBrk="1" hangingPunct="1">
              <a:lnSpc>
                <a:spcPct val="90000"/>
              </a:lnSpc>
              <a:defRPr/>
            </a:pPr>
            <a:r>
              <a:rPr lang="en-US" dirty="0" smtClean="0">
                <a:ea typeface="ＭＳ Ｐゴシック" pitchFamily="-112" charset="-128"/>
              </a:rPr>
              <a:t>Casting between signed and unsigned integers</a:t>
            </a:r>
          </a:p>
          <a:p>
            <a:pPr lvl="1" eaLnBrk="1" hangingPunct="1">
              <a:lnSpc>
                <a:spcPct val="90000"/>
              </a:lnSpc>
              <a:defRPr/>
            </a:pPr>
            <a:r>
              <a:rPr lang="en-US" dirty="0" smtClean="0">
                <a:ea typeface="ＭＳ Ｐゴシック" pitchFamily="-112" charset="-128"/>
              </a:rPr>
              <a:t>Sign extension</a:t>
            </a:r>
          </a:p>
          <a:p>
            <a:pPr lvl="1" eaLnBrk="1" hangingPunct="1">
              <a:lnSpc>
                <a:spcPct val="90000"/>
              </a:lnSpc>
              <a:defRPr/>
            </a:pPr>
            <a:r>
              <a:rPr lang="en-US" dirty="0" smtClean="0">
                <a:ea typeface="ＭＳ Ｐゴシック" pitchFamily="-112" charset="-128"/>
              </a:rPr>
              <a:t>Integer multiplication</a:t>
            </a:r>
          </a:p>
          <a:p>
            <a:pPr lvl="1" eaLnBrk="1" hangingPunct="1">
              <a:lnSpc>
                <a:spcPct val="90000"/>
              </a:lnSpc>
              <a:defRPr/>
            </a:pPr>
            <a:r>
              <a:rPr lang="en-US" dirty="0" smtClean="0">
                <a:ea typeface="ＭＳ Ｐゴシック" pitchFamily="-112" charset="-128"/>
              </a:rPr>
              <a:t>Integer division</a:t>
            </a:r>
          </a:p>
          <a:p>
            <a:pPr lvl="1" eaLnBrk="1" hangingPunct="1">
              <a:lnSpc>
                <a:spcPct val="90000"/>
              </a:lnSpc>
              <a:defRPr/>
            </a:pPr>
            <a:endParaRPr lang="en-US" dirty="0" smtClean="0">
              <a:ea typeface="ＭＳ Ｐゴシック" pitchFamily="-112" charset="-128"/>
            </a:endParaRPr>
          </a:p>
          <a:p>
            <a:pPr lvl="1" eaLnBrk="1" hangingPunct="1">
              <a:lnSpc>
                <a:spcPct val="90000"/>
              </a:lnSpc>
              <a:defRPr/>
            </a:pPr>
            <a:endParaRPr lang="en-US" dirty="0" smtClean="0">
              <a:ea typeface="ＭＳ Ｐゴシック" pitchFamily="-112" charset="-128"/>
            </a:endParaRPr>
          </a:p>
          <a:p>
            <a:pPr lvl="1" eaLnBrk="1" hangingPunct="1">
              <a:lnSpc>
                <a:spcPct val="90000"/>
              </a:lnSpc>
              <a:defRPr/>
            </a:pPr>
            <a:endParaRPr lang="en-US" dirty="0">
              <a:ea typeface="ＭＳ Ｐゴシック" pitchFamily="-112"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23850"/>
            <a:ext cx="7323138" cy="555625"/>
          </a:xfrm>
          <a:effectLst>
            <a:outerShdw blurRad="63500" dist="53882" dir="2700000" algn="ctr" rotWithShape="0">
              <a:srgbClr val="969696"/>
            </a:outerShdw>
          </a:effectLst>
        </p:spPr>
        <p:txBody>
          <a:bodyPr/>
          <a:lstStyle/>
          <a:p>
            <a:pPr eaLnBrk="1" hangingPunct="1">
              <a:defRPr/>
            </a:pPr>
            <a:r>
              <a:rPr lang="en-US">
                <a:ea typeface="+mj-ea"/>
                <a:cs typeface="+mj-cs"/>
              </a:rPr>
              <a:t>Signed vs. Unsigned in C</a:t>
            </a:r>
          </a:p>
        </p:txBody>
      </p:sp>
      <p:sp>
        <p:nvSpPr>
          <p:cNvPr id="13315" name="Rectangle 3"/>
          <p:cNvSpPr>
            <a:spLocks noGrp="1" noChangeArrowheads="1"/>
          </p:cNvSpPr>
          <p:nvPr>
            <p:ph type="body" idx="1"/>
          </p:nvPr>
        </p:nvSpPr>
        <p:spPr>
          <a:xfrm>
            <a:off x="290513" y="1220788"/>
            <a:ext cx="8853487" cy="5224462"/>
          </a:xfrm>
        </p:spPr>
        <p:txBody>
          <a:bodyPr lIns="90487" tIns="44450" rIns="90487" bIns="44450"/>
          <a:lstStyle/>
          <a:p>
            <a:pPr eaLnBrk="1" hangingPunct="1">
              <a:defRPr/>
            </a:pPr>
            <a:r>
              <a:rPr lang="en-US" dirty="0">
                <a:latin typeface="Helvetica" charset="0"/>
              </a:rPr>
              <a:t>Constants</a:t>
            </a:r>
          </a:p>
          <a:p>
            <a:pPr lvl="1" eaLnBrk="1" hangingPunct="1">
              <a:defRPr/>
            </a:pPr>
            <a:r>
              <a:rPr lang="en-US" dirty="0">
                <a:latin typeface="Helvetica" charset="0"/>
                <a:ea typeface="ＭＳ Ｐゴシック" charset="0"/>
              </a:rPr>
              <a:t>By default are considered to be signed integers</a:t>
            </a:r>
          </a:p>
          <a:p>
            <a:pPr lvl="1" eaLnBrk="1" hangingPunct="1">
              <a:defRPr/>
            </a:pPr>
            <a:r>
              <a:rPr lang="en-US" dirty="0">
                <a:latin typeface="Helvetica" charset="0"/>
                <a:ea typeface="ＭＳ Ｐゴシック" charset="0"/>
              </a:rPr>
              <a:t>Unsigned if have </a:t>
            </a:r>
            <a:r>
              <a:rPr lang="ja-JP" altLang="en-US" dirty="0">
                <a:latin typeface="Helvetica" charset="0"/>
                <a:ea typeface="ＭＳ Ｐゴシック" charset="0"/>
              </a:rPr>
              <a:t>“</a:t>
            </a:r>
            <a:r>
              <a:rPr lang="en-US" altLang="ja-JP" dirty="0">
                <a:latin typeface="Helvetica" charset="0"/>
                <a:ea typeface="ＭＳ Ｐゴシック" charset="0"/>
              </a:rPr>
              <a:t>U</a:t>
            </a:r>
            <a:r>
              <a:rPr lang="ja-JP" altLang="en-US" dirty="0">
                <a:latin typeface="Helvetica" charset="0"/>
                <a:ea typeface="ＭＳ Ｐゴシック" charset="0"/>
              </a:rPr>
              <a:t>”</a:t>
            </a:r>
            <a:r>
              <a:rPr lang="en-US" altLang="ja-JP" dirty="0">
                <a:latin typeface="Helvetica" charset="0"/>
                <a:ea typeface="ＭＳ Ｐゴシック" charset="0"/>
              </a:rPr>
              <a:t> as suffix</a:t>
            </a:r>
          </a:p>
          <a:p>
            <a:pPr lvl="2" eaLnBrk="1" hangingPunct="1">
              <a:buFont typeface="Wingdings" charset="0"/>
              <a:buNone/>
              <a:defRPr/>
            </a:pPr>
            <a:r>
              <a:rPr lang="en-US" sz="2000" dirty="0">
                <a:latin typeface="Courier New" charset="0"/>
                <a:ea typeface="ＭＳ Ｐゴシック" charset="0"/>
              </a:rPr>
              <a:t>0U, 4294967259U</a:t>
            </a:r>
          </a:p>
          <a:p>
            <a:pPr eaLnBrk="1" hangingPunct="1">
              <a:defRPr/>
            </a:pPr>
            <a:r>
              <a:rPr lang="en-US" dirty="0">
                <a:latin typeface="Helvetica" charset="0"/>
              </a:rPr>
              <a:t>Casting</a:t>
            </a:r>
          </a:p>
          <a:p>
            <a:pPr lvl="1" eaLnBrk="1" hangingPunct="1">
              <a:defRPr/>
            </a:pPr>
            <a:r>
              <a:rPr lang="en-US" dirty="0">
                <a:latin typeface="Helvetica" charset="0"/>
                <a:ea typeface="ＭＳ Ｐゴシック" charset="0"/>
              </a:rPr>
              <a:t>Explicit casting between signed &amp; unsigned same as U2T and T2U</a:t>
            </a:r>
          </a:p>
          <a:p>
            <a:pPr lvl="2" eaLnBrk="1" hangingPunct="1">
              <a:buFont typeface="Wingdings" charset="0"/>
              <a:buNone/>
              <a:defRPr/>
            </a:pPr>
            <a:r>
              <a:rPr lang="en-US" sz="2000" dirty="0" err="1">
                <a:latin typeface="Courier New" charset="0"/>
                <a:ea typeface="ＭＳ Ｐゴシック" charset="0"/>
              </a:rPr>
              <a:t>int</a:t>
            </a:r>
            <a:r>
              <a:rPr lang="en-US" sz="2000" dirty="0">
                <a:latin typeface="Courier New" charset="0"/>
                <a:ea typeface="ＭＳ Ｐゴシック" charset="0"/>
              </a:rPr>
              <a:t> </a:t>
            </a:r>
            <a:r>
              <a:rPr lang="en-US" sz="2000" dirty="0" err="1">
                <a:latin typeface="Courier New" charset="0"/>
                <a:ea typeface="ＭＳ Ｐゴシック" charset="0"/>
              </a:rPr>
              <a:t>tx</a:t>
            </a:r>
            <a:r>
              <a:rPr lang="en-US" sz="2000" dirty="0">
                <a:latin typeface="Courier New" charset="0"/>
                <a:ea typeface="ＭＳ Ｐゴシック" charset="0"/>
              </a:rPr>
              <a:t>, </a:t>
            </a:r>
            <a:r>
              <a:rPr lang="en-US" sz="2000" dirty="0" err="1">
                <a:latin typeface="Courier New" charset="0"/>
                <a:ea typeface="ＭＳ Ｐゴシック" charset="0"/>
              </a:rPr>
              <a:t>ty</a:t>
            </a:r>
            <a:r>
              <a:rPr lang="en-US" sz="2000" dirty="0">
                <a:latin typeface="Courier New" charset="0"/>
                <a:ea typeface="ＭＳ Ｐゴシック" charset="0"/>
              </a:rPr>
              <a:t>;</a:t>
            </a:r>
          </a:p>
          <a:p>
            <a:pPr lvl="2" eaLnBrk="1" hangingPunct="1">
              <a:buFont typeface="Wingdings" charset="0"/>
              <a:buNone/>
              <a:defRPr/>
            </a:pPr>
            <a:r>
              <a:rPr lang="en-US" sz="2000" dirty="0">
                <a:latin typeface="Courier New" charset="0"/>
                <a:ea typeface="ＭＳ Ｐゴシック" charset="0"/>
              </a:rPr>
              <a:t>unsigned </a:t>
            </a:r>
            <a:r>
              <a:rPr lang="en-US" sz="2000" dirty="0" err="1" smtClean="0">
                <a:latin typeface="Courier New" charset="0"/>
                <a:ea typeface="ＭＳ Ｐゴシック" charset="0"/>
              </a:rPr>
              <a:t>int</a:t>
            </a:r>
            <a:r>
              <a:rPr lang="en-US" sz="2000" dirty="0" smtClean="0">
                <a:latin typeface="Courier New" charset="0"/>
                <a:ea typeface="ＭＳ Ｐゴシック" charset="0"/>
              </a:rPr>
              <a:t> </a:t>
            </a:r>
            <a:r>
              <a:rPr lang="en-US" sz="2000" dirty="0" err="1" smtClean="0">
                <a:latin typeface="Courier New" charset="0"/>
                <a:ea typeface="ＭＳ Ｐゴシック" charset="0"/>
              </a:rPr>
              <a:t>ux</a:t>
            </a:r>
            <a:r>
              <a:rPr lang="en-US" sz="2000" dirty="0">
                <a:latin typeface="Courier New" charset="0"/>
                <a:ea typeface="ＭＳ Ｐゴシック" charset="0"/>
              </a:rPr>
              <a:t>, </a:t>
            </a:r>
            <a:r>
              <a:rPr lang="en-US" sz="2000" dirty="0" err="1">
                <a:latin typeface="Courier New" charset="0"/>
                <a:ea typeface="ＭＳ Ｐゴシック" charset="0"/>
              </a:rPr>
              <a:t>uy</a:t>
            </a:r>
            <a:r>
              <a:rPr lang="en-US" sz="2000" dirty="0">
                <a:latin typeface="Courier New" charset="0"/>
                <a:ea typeface="ＭＳ Ｐゴシック" charset="0"/>
              </a:rPr>
              <a:t>;</a:t>
            </a:r>
          </a:p>
          <a:p>
            <a:pPr lvl="2" eaLnBrk="1" hangingPunct="1">
              <a:buFont typeface="Wingdings" charset="0"/>
              <a:buNone/>
              <a:defRPr/>
            </a:pPr>
            <a:r>
              <a:rPr lang="en-US" sz="2000" dirty="0" err="1">
                <a:latin typeface="Courier New" charset="0"/>
                <a:ea typeface="ＭＳ Ｐゴシック" charset="0"/>
              </a:rPr>
              <a:t>tx</a:t>
            </a:r>
            <a:r>
              <a:rPr lang="en-US" sz="2000" dirty="0">
                <a:latin typeface="Courier New" charset="0"/>
                <a:ea typeface="ＭＳ Ｐゴシック" charset="0"/>
              </a:rPr>
              <a:t> = (</a:t>
            </a:r>
            <a:r>
              <a:rPr lang="en-US" sz="2000" dirty="0" err="1">
                <a:latin typeface="Courier New" charset="0"/>
                <a:ea typeface="ＭＳ Ｐゴシック" charset="0"/>
              </a:rPr>
              <a:t>int</a:t>
            </a:r>
            <a:r>
              <a:rPr lang="en-US" sz="2000" dirty="0">
                <a:latin typeface="Courier New" charset="0"/>
                <a:ea typeface="ＭＳ Ｐゴシック" charset="0"/>
              </a:rPr>
              <a:t>) </a:t>
            </a:r>
            <a:r>
              <a:rPr lang="en-US" sz="2000" dirty="0" err="1">
                <a:latin typeface="Courier New" charset="0"/>
                <a:ea typeface="ＭＳ Ｐゴシック" charset="0"/>
              </a:rPr>
              <a:t>ux</a:t>
            </a:r>
            <a:r>
              <a:rPr lang="en-US" sz="2000" dirty="0">
                <a:latin typeface="Courier New" charset="0"/>
                <a:ea typeface="ＭＳ Ｐゴシック" charset="0"/>
              </a:rPr>
              <a:t>;</a:t>
            </a:r>
          </a:p>
          <a:p>
            <a:pPr lvl="2" eaLnBrk="1" hangingPunct="1">
              <a:buFont typeface="Wingdings" charset="0"/>
              <a:buNone/>
              <a:defRPr/>
            </a:pPr>
            <a:r>
              <a:rPr lang="en-US" sz="2000" dirty="0" err="1">
                <a:latin typeface="Courier New" charset="0"/>
                <a:ea typeface="ＭＳ Ｐゴシック" charset="0"/>
              </a:rPr>
              <a:t>uy</a:t>
            </a:r>
            <a:r>
              <a:rPr lang="en-US" sz="2000" dirty="0">
                <a:latin typeface="Courier New" charset="0"/>
                <a:ea typeface="ＭＳ Ｐゴシック" charset="0"/>
              </a:rPr>
              <a:t> = (unsigned) </a:t>
            </a:r>
            <a:r>
              <a:rPr lang="en-US" sz="2000" dirty="0" err="1">
                <a:latin typeface="Courier New" charset="0"/>
                <a:ea typeface="ＭＳ Ｐゴシック" charset="0"/>
              </a:rPr>
              <a:t>ty</a:t>
            </a:r>
            <a:r>
              <a:rPr lang="en-US" sz="2000" dirty="0">
                <a:latin typeface="Courier New" charset="0"/>
                <a:ea typeface="ＭＳ Ｐゴシック" charset="0"/>
              </a:rPr>
              <a:t>;</a:t>
            </a:r>
          </a:p>
          <a:p>
            <a:pPr lvl="1" eaLnBrk="1" hangingPunct="1">
              <a:defRPr/>
            </a:pPr>
            <a:r>
              <a:rPr lang="en-US" dirty="0">
                <a:latin typeface="Helvetica" charset="0"/>
                <a:ea typeface="ＭＳ Ｐゴシック" charset="0"/>
              </a:rPr>
              <a:t>Implicit casting also occurs via assignments and procedure calls</a:t>
            </a:r>
          </a:p>
          <a:p>
            <a:pPr lvl="2" eaLnBrk="1" hangingPunct="1">
              <a:buFont typeface="Wingdings" charset="0"/>
              <a:buNone/>
              <a:defRPr/>
            </a:pPr>
            <a:r>
              <a:rPr lang="en-US" sz="2000" dirty="0" err="1">
                <a:latin typeface="Courier New" charset="0"/>
                <a:ea typeface="ＭＳ Ｐゴシック" charset="0"/>
              </a:rPr>
              <a:t>tx</a:t>
            </a:r>
            <a:r>
              <a:rPr lang="en-US" sz="2000" dirty="0">
                <a:latin typeface="Courier New" charset="0"/>
                <a:ea typeface="ＭＳ Ｐゴシック" charset="0"/>
              </a:rPr>
              <a:t> = </a:t>
            </a:r>
            <a:r>
              <a:rPr lang="en-US" sz="2000" dirty="0" err="1">
                <a:latin typeface="Courier New" charset="0"/>
                <a:ea typeface="ＭＳ Ｐゴシック" charset="0"/>
              </a:rPr>
              <a:t>ux</a:t>
            </a:r>
            <a:r>
              <a:rPr lang="en-US" sz="2000" dirty="0">
                <a:latin typeface="Courier New" charset="0"/>
                <a:ea typeface="ＭＳ Ｐゴシック" charset="0"/>
              </a:rPr>
              <a:t>;</a:t>
            </a:r>
          </a:p>
          <a:p>
            <a:pPr lvl="2" eaLnBrk="1" hangingPunct="1">
              <a:buFont typeface="Wingdings" charset="0"/>
              <a:buNone/>
              <a:defRPr/>
            </a:pPr>
            <a:r>
              <a:rPr lang="en-US" sz="2000" dirty="0" err="1">
                <a:latin typeface="Courier New" charset="0"/>
                <a:ea typeface="ＭＳ Ｐゴシック" charset="0"/>
              </a:rPr>
              <a:t>uy</a:t>
            </a:r>
            <a:r>
              <a:rPr lang="en-US" sz="2000" dirty="0">
                <a:latin typeface="Courier New" charset="0"/>
                <a:ea typeface="ＭＳ Ｐゴシック" charset="0"/>
              </a:rPr>
              <a:t> = </a:t>
            </a:r>
            <a:r>
              <a:rPr lang="en-US" sz="2000" dirty="0" err="1">
                <a:latin typeface="Courier New" charset="0"/>
                <a:ea typeface="ＭＳ Ｐゴシック" charset="0"/>
              </a:rPr>
              <a:t>ty</a:t>
            </a:r>
            <a:r>
              <a:rPr lang="en-US" sz="2000" dirty="0">
                <a:latin typeface="Courier New" charset="0"/>
                <a:ea typeface="ＭＳ Ｐゴシック" charset="0"/>
              </a:rPr>
              <a:t>;</a:t>
            </a:r>
          </a:p>
          <a:p>
            <a:pPr eaLnBrk="1" hangingPunct="1">
              <a:defRPr/>
            </a:pPr>
            <a:endParaRPr lang="en-US" sz="1800" b="0" dirty="0">
              <a:latin typeface="Courier Ne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dissolve">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dissolve">
                                      <p:cBhvr>
                                        <p:cTn id="17" dur="500"/>
                                        <p:tgtEl>
                                          <p:spTgt spid="1331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315">
                                            <p:txEl>
                                              <p:pRg st="3" end="3"/>
                                            </p:txEl>
                                          </p:spTgt>
                                        </p:tgtEl>
                                        <p:attrNameLst>
                                          <p:attrName>style.visibility</p:attrName>
                                        </p:attrNameLst>
                                      </p:cBhvr>
                                      <p:to>
                                        <p:strVal val="visible"/>
                                      </p:to>
                                    </p:set>
                                    <p:animEffect transition="in" filter="dissolve">
                                      <p:cBhvr>
                                        <p:cTn id="20" dur="500"/>
                                        <p:tgtEl>
                                          <p:spTgt spid="1331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Effect transition="in" filter="dissolve">
                                      <p:cBhvr>
                                        <p:cTn id="25" dur="500"/>
                                        <p:tgtEl>
                                          <p:spTgt spid="1331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3315">
                                            <p:txEl>
                                              <p:pRg st="5" end="5"/>
                                            </p:txEl>
                                          </p:spTgt>
                                        </p:tgtEl>
                                        <p:attrNameLst>
                                          <p:attrName>style.visibility</p:attrName>
                                        </p:attrNameLst>
                                      </p:cBhvr>
                                      <p:to>
                                        <p:strVal val="visible"/>
                                      </p:to>
                                    </p:set>
                                    <p:animEffect transition="in" filter="dissolve">
                                      <p:cBhvr>
                                        <p:cTn id="30" dur="500"/>
                                        <p:tgtEl>
                                          <p:spTgt spid="13315">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Effect transition="in" filter="dissolve">
                                      <p:cBhvr>
                                        <p:cTn id="33" dur="500"/>
                                        <p:tgtEl>
                                          <p:spTgt spid="13315">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3315">
                                            <p:txEl>
                                              <p:pRg st="7" end="7"/>
                                            </p:txEl>
                                          </p:spTgt>
                                        </p:tgtEl>
                                        <p:attrNameLst>
                                          <p:attrName>style.visibility</p:attrName>
                                        </p:attrNameLst>
                                      </p:cBhvr>
                                      <p:to>
                                        <p:strVal val="visible"/>
                                      </p:to>
                                    </p:set>
                                    <p:animEffect transition="in" filter="dissolve">
                                      <p:cBhvr>
                                        <p:cTn id="36" dur="500"/>
                                        <p:tgtEl>
                                          <p:spTgt spid="13315">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animEffect transition="in" filter="dissolve">
                                      <p:cBhvr>
                                        <p:cTn id="39" dur="500"/>
                                        <p:tgtEl>
                                          <p:spTgt spid="13315">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315">
                                            <p:txEl>
                                              <p:pRg st="9" end="9"/>
                                            </p:txEl>
                                          </p:spTgt>
                                        </p:tgtEl>
                                        <p:attrNameLst>
                                          <p:attrName>style.visibility</p:attrName>
                                        </p:attrNameLst>
                                      </p:cBhvr>
                                      <p:to>
                                        <p:strVal val="visible"/>
                                      </p:to>
                                    </p:set>
                                    <p:animEffect transition="in" filter="dissolve">
                                      <p:cBhvr>
                                        <p:cTn id="42" dur="500"/>
                                        <p:tgtEl>
                                          <p:spTgt spid="1331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315">
                                            <p:txEl>
                                              <p:pRg st="10" end="10"/>
                                            </p:txEl>
                                          </p:spTgt>
                                        </p:tgtEl>
                                        <p:attrNameLst>
                                          <p:attrName>style.visibility</p:attrName>
                                        </p:attrNameLst>
                                      </p:cBhvr>
                                      <p:to>
                                        <p:strVal val="visible"/>
                                      </p:to>
                                    </p:set>
                                    <p:animEffect transition="in" filter="dissolve">
                                      <p:cBhvr>
                                        <p:cTn id="47" dur="500"/>
                                        <p:tgtEl>
                                          <p:spTgt spid="13315">
                                            <p:txEl>
                                              <p:pRg st="10" end="1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3315">
                                            <p:txEl>
                                              <p:pRg st="11" end="11"/>
                                            </p:txEl>
                                          </p:spTgt>
                                        </p:tgtEl>
                                        <p:attrNameLst>
                                          <p:attrName>style.visibility</p:attrName>
                                        </p:attrNameLst>
                                      </p:cBhvr>
                                      <p:to>
                                        <p:strVal val="visible"/>
                                      </p:to>
                                    </p:set>
                                    <p:animEffect transition="in" filter="dissolve">
                                      <p:cBhvr>
                                        <p:cTn id="50" dur="500"/>
                                        <p:tgtEl>
                                          <p:spTgt spid="13315">
                                            <p:txEl>
                                              <p:pRg st="11" end="11"/>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3315">
                                            <p:txEl>
                                              <p:pRg st="12" end="12"/>
                                            </p:txEl>
                                          </p:spTgt>
                                        </p:tgtEl>
                                        <p:attrNameLst>
                                          <p:attrName>style.visibility</p:attrName>
                                        </p:attrNameLst>
                                      </p:cBhvr>
                                      <p:to>
                                        <p:strVal val="visible"/>
                                      </p:to>
                                    </p:set>
                                    <p:animEffect transition="in" filter="dissolve">
                                      <p:cBhvr>
                                        <p:cTn id="53" dur="500"/>
                                        <p:tgtEl>
                                          <p:spTgt spid="13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ChangeArrowheads="1"/>
          </p:cNvSpPr>
          <p:nvPr/>
        </p:nvSpPr>
        <p:spPr bwMode="auto">
          <a:xfrm>
            <a:off x="290513" y="3276600"/>
            <a:ext cx="885348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0	0U	</a:t>
            </a:r>
            <a:r>
              <a:rPr lang="en-US" sz="2000">
                <a:solidFill>
                  <a:srgbClr val="000066"/>
                </a:solidFill>
                <a:latin typeface="Courier New" charset="0"/>
              </a:rPr>
              <a:t>==	</a:t>
            </a:r>
            <a:r>
              <a:rPr lang="en-US" sz="2000">
                <a:solidFill>
                  <a:srgbClr val="000066"/>
                </a:solidFill>
              </a:rPr>
              <a:t>unsigned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-1	0	</a:t>
            </a:r>
            <a:r>
              <a:rPr lang="en-US" sz="2000">
                <a:solidFill>
                  <a:srgbClr val="000066"/>
                </a:solidFill>
                <a:latin typeface="Courier New" charset="0"/>
              </a:rPr>
              <a:t>&lt;	</a:t>
            </a:r>
            <a:r>
              <a:rPr lang="en-US" sz="2000">
                <a:solidFill>
                  <a:srgbClr val="000066"/>
                </a:solidFill>
              </a:rPr>
              <a:t>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-1	0U	</a:t>
            </a:r>
            <a:r>
              <a:rPr lang="en-US" sz="2000">
                <a:solidFill>
                  <a:srgbClr val="FF0000"/>
                </a:solidFill>
                <a:latin typeface="Courier New" charset="0"/>
              </a:rPr>
              <a:t>&gt;	</a:t>
            </a:r>
            <a:r>
              <a:rPr lang="en-US" sz="2000">
                <a:solidFill>
                  <a:srgbClr val="FF0000"/>
                </a:solidFill>
              </a:rPr>
              <a:t>unsigned</a:t>
            </a:r>
            <a:endParaRPr lang="en-US" sz="2000">
              <a:solidFill>
                <a:srgbClr val="FF0000"/>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	-2147483648</a:t>
            </a:r>
            <a:r>
              <a:rPr lang="en-US" sz="2000">
                <a:solidFill>
                  <a:srgbClr val="000066"/>
                </a:solidFill>
                <a:latin typeface="Courier New" charset="0"/>
              </a:rPr>
              <a:t> 	&gt;	</a:t>
            </a:r>
            <a:r>
              <a:rPr lang="en-US" sz="2000">
                <a:solidFill>
                  <a:srgbClr val="000066"/>
                </a:solidFill>
              </a:rPr>
              <a:t>signed</a:t>
            </a: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2147483647U	-2147483648</a:t>
            </a:r>
            <a:r>
              <a:rPr lang="en-US" sz="2000">
                <a:solidFill>
                  <a:srgbClr val="000066"/>
                </a:solidFill>
                <a:latin typeface="Courier New" charset="0"/>
              </a:rPr>
              <a:t> 	</a:t>
            </a:r>
            <a:r>
              <a:rPr lang="en-US" sz="2000">
                <a:solidFill>
                  <a:srgbClr val="FF0000"/>
                </a:solidFill>
                <a:latin typeface="Courier New" charset="0"/>
              </a:rPr>
              <a:t>&lt;	</a:t>
            </a:r>
            <a:r>
              <a:rPr lang="en-US" sz="2000">
                <a:solidFill>
                  <a:srgbClr val="FF0000"/>
                </a:solidFill>
              </a:rPr>
              <a:t>unsigned</a:t>
            </a:r>
            <a:endParaRPr lang="en-US" sz="2000">
              <a:solidFill>
                <a:srgbClr val="FF0000"/>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-1	-2</a:t>
            </a:r>
            <a:r>
              <a:rPr lang="en-US" sz="2000">
                <a:solidFill>
                  <a:srgbClr val="000066"/>
                </a:solidFill>
                <a:latin typeface="Courier New" charset="0"/>
              </a:rPr>
              <a:t> 	&gt;	</a:t>
            </a:r>
            <a:r>
              <a:rPr lang="en-US" sz="2000">
                <a:solidFill>
                  <a:srgbClr val="000066"/>
                </a:solidFill>
              </a:rPr>
              <a:t>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(unsigned) -1	-2</a:t>
            </a:r>
            <a:r>
              <a:rPr lang="en-US" sz="2000">
                <a:solidFill>
                  <a:srgbClr val="000066"/>
                </a:solidFill>
                <a:latin typeface="Courier New" charset="0"/>
              </a:rPr>
              <a:t> 	&gt;	</a:t>
            </a:r>
            <a:r>
              <a:rPr lang="en-US" sz="2000">
                <a:solidFill>
                  <a:srgbClr val="000066"/>
                </a:solidFill>
              </a:rPr>
              <a:t>unsigned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 	2147483648U</a:t>
            </a:r>
            <a:r>
              <a:rPr lang="en-US" sz="2000">
                <a:solidFill>
                  <a:srgbClr val="000066"/>
                </a:solidFill>
                <a:latin typeface="Courier New" charset="0"/>
              </a:rPr>
              <a:t> 	&lt;	</a:t>
            </a:r>
            <a:r>
              <a:rPr lang="en-US" sz="2000">
                <a:solidFill>
                  <a:srgbClr val="000066"/>
                </a:solidFill>
              </a:rPr>
              <a:t>unsigned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 	(int) 2147483648U</a:t>
            </a:r>
            <a:r>
              <a:rPr lang="en-US" sz="2000">
                <a:solidFill>
                  <a:srgbClr val="000066"/>
                </a:solidFill>
                <a:latin typeface="Courier New" charset="0"/>
              </a:rPr>
              <a:t>	</a:t>
            </a:r>
            <a:r>
              <a:rPr lang="en-US" sz="2000">
                <a:solidFill>
                  <a:srgbClr val="FF0000"/>
                </a:solidFill>
                <a:latin typeface="Courier New" charset="0"/>
              </a:rPr>
              <a:t>&gt;	</a:t>
            </a:r>
            <a:r>
              <a:rPr lang="en-US" sz="2000">
                <a:solidFill>
                  <a:srgbClr val="FF0000"/>
                </a:solidFill>
              </a:rPr>
              <a:t>signed</a:t>
            </a:r>
            <a:endParaRPr lang="en-US" sz="2000">
              <a:solidFill>
                <a:srgbClr val="FF0000"/>
              </a:solidFill>
              <a:latin typeface="Courier New" charset="0"/>
            </a:endParaRPr>
          </a:p>
        </p:txBody>
      </p:sp>
      <p:sp>
        <p:nvSpPr>
          <p:cNvPr id="14338" name="Rectangle 2"/>
          <p:cNvSpPr>
            <a:spLocks noGrp="1" noChangeArrowheads="1"/>
          </p:cNvSpPr>
          <p:nvPr>
            <p:ph type="title"/>
          </p:nvPr>
        </p:nvSpPr>
        <p:spPr>
          <a:xfrm>
            <a:off x="304800" y="323850"/>
            <a:ext cx="6524625" cy="555625"/>
          </a:xfrm>
          <a:effectLst>
            <a:outerShdw blurRad="63500" dist="53882" dir="2700000" algn="ctr" rotWithShape="0">
              <a:srgbClr val="969696"/>
            </a:outerShdw>
          </a:effectLst>
        </p:spPr>
        <p:txBody>
          <a:bodyPr/>
          <a:lstStyle/>
          <a:p>
            <a:pPr eaLnBrk="1" hangingPunct="1">
              <a:defRPr/>
            </a:pPr>
            <a:r>
              <a:rPr lang="en-US">
                <a:ea typeface="+mj-ea"/>
                <a:cs typeface="+mj-cs"/>
              </a:rPr>
              <a:t>Casting Surprises</a:t>
            </a:r>
          </a:p>
        </p:txBody>
      </p:sp>
      <p:sp>
        <p:nvSpPr>
          <p:cNvPr id="14339" name="Rectangle 3"/>
          <p:cNvSpPr>
            <a:spLocks noGrp="1" noChangeArrowheads="1"/>
          </p:cNvSpPr>
          <p:nvPr>
            <p:ph idx="1"/>
          </p:nvPr>
        </p:nvSpPr>
        <p:spPr>
          <a:xfrm>
            <a:off x="214313" y="871538"/>
            <a:ext cx="8701087" cy="5224462"/>
          </a:xfrm>
        </p:spPr>
        <p:txBody>
          <a:bodyPr lIns="90487" tIns="44450" rIns="90487" bIns="44450"/>
          <a:lstStyle/>
          <a:p>
            <a:pPr eaLnBrk="1" hangingPunct="1">
              <a:tabLst>
                <a:tab pos="457200" algn="l"/>
                <a:tab pos="2857500" algn="l"/>
                <a:tab pos="5549900" algn="l"/>
                <a:tab pos="6972300" algn="l"/>
              </a:tabLst>
              <a:defRPr/>
            </a:pPr>
            <a:r>
              <a:rPr lang="en-US" dirty="0">
                <a:latin typeface="Helvetica" charset="0"/>
              </a:rPr>
              <a:t>Expression Evaluation</a:t>
            </a:r>
          </a:p>
          <a:p>
            <a:pPr marL="687388" lvl="1" indent="-187325" eaLnBrk="1" hangingPunct="1">
              <a:tabLst>
                <a:tab pos="457200" algn="l"/>
                <a:tab pos="2857500" algn="l"/>
                <a:tab pos="5549900" algn="l"/>
                <a:tab pos="6972300" algn="l"/>
              </a:tabLst>
              <a:defRPr/>
            </a:pPr>
            <a:r>
              <a:rPr lang="en-US" dirty="0">
                <a:latin typeface="Helvetica" charset="0"/>
                <a:ea typeface="ＭＳ Ｐゴシック" charset="0"/>
              </a:rPr>
              <a:t>If mix unsigned and signed in single expression, </a:t>
            </a:r>
            <a:r>
              <a:rPr lang="en-US" i="1" dirty="0">
                <a:solidFill>
                  <a:srgbClr val="3366FF"/>
                </a:solidFill>
                <a:latin typeface="Helvetica" charset="0"/>
                <a:ea typeface="ＭＳ Ｐゴシック" charset="0"/>
              </a:rPr>
              <a:t>signed values implicitly cast to unsigned</a:t>
            </a:r>
          </a:p>
          <a:p>
            <a:pPr marL="687388" lvl="1" indent="-187325" eaLnBrk="1" hangingPunct="1">
              <a:tabLst>
                <a:tab pos="457200" algn="l"/>
                <a:tab pos="2857500" algn="l"/>
                <a:tab pos="5549900" algn="l"/>
                <a:tab pos="6972300" algn="l"/>
              </a:tabLst>
              <a:defRPr/>
            </a:pPr>
            <a:r>
              <a:rPr lang="en-US" dirty="0">
                <a:latin typeface="Helvetica" charset="0"/>
                <a:ea typeface="ＭＳ Ｐゴシック" charset="0"/>
              </a:rPr>
              <a:t>Including comparison operations </a:t>
            </a:r>
            <a:r>
              <a:rPr lang="en-US" dirty="0">
                <a:latin typeface="Courier New" charset="0"/>
                <a:ea typeface="ＭＳ Ｐゴシック" charset="0"/>
              </a:rPr>
              <a:t>&lt;</a:t>
            </a:r>
            <a:r>
              <a:rPr lang="en-US" dirty="0">
                <a:latin typeface="Helvetica" charset="0"/>
                <a:ea typeface="ＭＳ Ｐゴシック" charset="0"/>
              </a:rPr>
              <a:t>, </a:t>
            </a:r>
            <a:r>
              <a:rPr lang="en-US" dirty="0">
                <a:latin typeface="Courier New" charset="0"/>
                <a:ea typeface="ＭＳ Ｐゴシック" charset="0"/>
              </a:rPr>
              <a:t>&gt;</a:t>
            </a:r>
            <a:r>
              <a:rPr lang="en-US" dirty="0">
                <a:latin typeface="Helvetica" charset="0"/>
                <a:ea typeface="ＭＳ Ｐゴシック" charset="0"/>
              </a:rPr>
              <a:t>, </a:t>
            </a:r>
            <a:r>
              <a:rPr lang="en-US" dirty="0">
                <a:latin typeface="Courier New" charset="0"/>
                <a:ea typeface="ＭＳ Ｐゴシック" charset="0"/>
              </a:rPr>
              <a:t>==</a:t>
            </a:r>
            <a:r>
              <a:rPr lang="en-US" dirty="0">
                <a:latin typeface="Helvetica" charset="0"/>
                <a:ea typeface="ＭＳ Ｐゴシック" charset="0"/>
              </a:rPr>
              <a:t>, </a:t>
            </a:r>
            <a:r>
              <a:rPr lang="en-US" dirty="0">
                <a:latin typeface="Courier New" charset="0"/>
                <a:ea typeface="ＭＳ Ｐゴシック" charset="0"/>
              </a:rPr>
              <a:t>&lt;=</a:t>
            </a:r>
            <a:r>
              <a:rPr lang="en-US" dirty="0">
                <a:latin typeface="Helvetica" charset="0"/>
                <a:ea typeface="ＭＳ Ｐゴシック" charset="0"/>
              </a:rPr>
              <a:t>, </a:t>
            </a:r>
            <a:r>
              <a:rPr lang="en-US" dirty="0">
                <a:latin typeface="Courier New" charset="0"/>
                <a:ea typeface="ＭＳ Ｐゴシック" charset="0"/>
              </a:rPr>
              <a:t>&gt;=</a:t>
            </a:r>
          </a:p>
          <a:p>
            <a:pPr marL="687388" lvl="1" indent="-187325" eaLnBrk="1" hangingPunct="1">
              <a:tabLst>
                <a:tab pos="457200" algn="l"/>
                <a:tab pos="2857500" algn="l"/>
                <a:tab pos="5549900" algn="l"/>
                <a:tab pos="6972300" algn="l"/>
              </a:tabLst>
              <a:defRPr/>
            </a:pPr>
            <a:r>
              <a:rPr lang="en-US" dirty="0">
                <a:latin typeface="Helvetica" charset="0"/>
                <a:ea typeface="ＭＳ Ｐゴシック" charset="0"/>
              </a:rPr>
              <a:t>Examples for </a:t>
            </a:r>
            <a:r>
              <a:rPr lang="en-US" i="1" dirty="0">
                <a:latin typeface="Helvetica" charset="0"/>
                <a:ea typeface="ＭＳ Ｐゴシック" charset="0"/>
              </a:rPr>
              <a:t>W</a:t>
            </a:r>
            <a:r>
              <a:rPr lang="en-US" dirty="0">
                <a:latin typeface="Helvetica" charset="0"/>
                <a:ea typeface="ＭＳ Ｐゴシック" charset="0"/>
              </a:rPr>
              <a:t> = 32</a:t>
            </a:r>
          </a:p>
          <a:p>
            <a:pPr eaLnBrk="1" hangingPunct="1">
              <a:tabLst>
                <a:tab pos="457200" algn="l"/>
                <a:tab pos="2857500" algn="l"/>
                <a:tab pos="5549900" algn="l"/>
                <a:tab pos="6972300" algn="l"/>
              </a:tabLst>
              <a:defRPr/>
            </a:pPr>
            <a:r>
              <a:rPr lang="en-US" dirty="0">
                <a:latin typeface="Helvetica" charset="0"/>
              </a:rPr>
              <a:t>Constant</a:t>
            </a:r>
            <a:r>
              <a:rPr lang="en-US" baseline="-25000" dirty="0">
                <a:latin typeface="Helvetica" charset="0"/>
              </a:rPr>
              <a:t>1</a:t>
            </a:r>
            <a:r>
              <a:rPr lang="en-US" dirty="0">
                <a:latin typeface="Helvetica" charset="0"/>
              </a:rPr>
              <a:t>	Constant</a:t>
            </a:r>
            <a:r>
              <a:rPr lang="en-US" baseline="-25000" dirty="0">
                <a:latin typeface="Helvetica" charset="0"/>
              </a:rPr>
              <a:t>2</a:t>
            </a:r>
            <a:r>
              <a:rPr lang="en-US" dirty="0">
                <a:latin typeface="Helvetica" charset="0"/>
              </a:rPr>
              <a:t>	Relation	Evaluation</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0	0U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-1	0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-1	0U	</a:t>
            </a:r>
            <a:endParaRPr lang="en-US" dirty="0">
              <a:solidFill>
                <a:srgbClr val="FF0000"/>
              </a:solidFill>
              <a:latin typeface="Courier New" charset="0"/>
              <a:ea typeface="ＭＳ Ｐゴシック" charset="0"/>
            </a:endParaRP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	-2147483648 	</a:t>
            </a:r>
            <a:endParaRPr lang="en-US" dirty="0">
              <a:latin typeface="Helvetica" charset="0"/>
              <a:ea typeface="ＭＳ Ｐゴシック" charset="0"/>
            </a:endParaRP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2147483647U	-2147483648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-1	-2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(unsigned) -1	-2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 	2147483648U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 	(</a:t>
            </a:r>
            <a:r>
              <a:rPr lang="en-US" dirty="0" err="1">
                <a:latin typeface="Courier New" charset="0"/>
                <a:ea typeface="ＭＳ Ｐゴシック" charset="0"/>
              </a:rPr>
              <a:t>int</a:t>
            </a:r>
            <a:r>
              <a:rPr lang="en-US" dirty="0">
                <a:latin typeface="Courier New" charset="0"/>
                <a:ea typeface="ＭＳ Ｐゴシック" charset="0"/>
              </a:rPr>
              <a:t>) 2147483648U	</a:t>
            </a:r>
          </a:p>
        </p:txBody>
      </p:sp>
      <p:sp>
        <p:nvSpPr>
          <p:cNvPr id="21508" name="Rectangle 9"/>
          <p:cNvSpPr>
            <a:spLocks noChangeArrowheads="1"/>
          </p:cNvSpPr>
          <p:nvPr/>
        </p:nvSpPr>
        <p:spPr bwMode="auto">
          <a:xfrm>
            <a:off x="457200" y="4114800"/>
            <a:ext cx="8153400" cy="304800"/>
          </a:xfrm>
          <a:prstGeom prst="rect">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21509" name="Rectangle 10"/>
          <p:cNvSpPr>
            <a:spLocks noChangeArrowheads="1"/>
          </p:cNvSpPr>
          <p:nvPr/>
        </p:nvSpPr>
        <p:spPr bwMode="auto">
          <a:xfrm>
            <a:off x="457200" y="4876800"/>
            <a:ext cx="8153400" cy="304800"/>
          </a:xfrm>
          <a:prstGeom prst="rect">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21510" name="Rectangle 12"/>
          <p:cNvSpPr>
            <a:spLocks noChangeArrowheads="1"/>
          </p:cNvSpPr>
          <p:nvPr/>
        </p:nvSpPr>
        <p:spPr bwMode="auto">
          <a:xfrm>
            <a:off x="457200" y="6400800"/>
            <a:ext cx="8153400" cy="304800"/>
          </a:xfrm>
          <a:prstGeom prst="rect">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dissolve">
                                      <p:cBhvr>
                                        <p:cTn id="10" dur="500"/>
                                        <p:tgtEl>
                                          <p:spTgt spid="1433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dissolve">
                                      <p:cBhvr>
                                        <p:cTn id="13" dur="500"/>
                                        <p:tgtEl>
                                          <p:spTgt spid="1433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dissolve">
                                      <p:cBhvr>
                                        <p:cTn id="16" dur="500"/>
                                        <p:tgtEl>
                                          <p:spTgt spid="1433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animEffect transition="in" filter="dissolve">
                                      <p:cBhvr>
                                        <p:cTn id="21" dur="500"/>
                                        <p:tgtEl>
                                          <p:spTgt spid="1433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339">
                                            <p:txEl>
                                              <p:pRg st="5" end="5"/>
                                            </p:txEl>
                                          </p:spTgt>
                                        </p:tgtEl>
                                        <p:attrNameLst>
                                          <p:attrName>style.visibility</p:attrName>
                                        </p:attrNameLst>
                                      </p:cBhvr>
                                      <p:to>
                                        <p:strVal val="visible"/>
                                      </p:to>
                                    </p:set>
                                    <p:animEffect transition="in" filter="dissolve">
                                      <p:cBhvr>
                                        <p:cTn id="24" dur="500"/>
                                        <p:tgtEl>
                                          <p:spTgt spid="1433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339">
                                            <p:txEl>
                                              <p:pRg st="6" end="6"/>
                                            </p:txEl>
                                          </p:spTgt>
                                        </p:tgtEl>
                                        <p:attrNameLst>
                                          <p:attrName>style.visibility</p:attrName>
                                        </p:attrNameLst>
                                      </p:cBhvr>
                                      <p:to>
                                        <p:strVal val="visible"/>
                                      </p:to>
                                    </p:set>
                                    <p:animEffect transition="in" filter="dissolve">
                                      <p:cBhvr>
                                        <p:cTn id="27" dur="500"/>
                                        <p:tgtEl>
                                          <p:spTgt spid="1433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4339">
                                            <p:txEl>
                                              <p:pRg st="7" end="7"/>
                                            </p:txEl>
                                          </p:spTgt>
                                        </p:tgtEl>
                                        <p:attrNameLst>
                                          <p:attrName>style.visibility</p:attrName>
                                        </p:attrNameLst>
                                      </p:cBhvr>
                                      <p:to>
                                        <p:strVal val="visible"/>
                                      </p:to>
                                    </p:set>
                                    <p:animEffect transition="in" filter="dissolve">
                                      <p:cBhvr>
                                        <p:cTn id="30" dur="500"/>
                                        <p:tgtEl>
                                          <p:spTgt spid="1433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339">
                                            <p:txEl>
                                              <p:pRg st="8" end="8"/>
                                            </p:txEl>
                                          </p:spTgt>
                                        </p:tgtEl>
                                        <p:attrNameLst>
                                          <p:attrName>style.visibility</p:attrName>
                                        </p:attrNameLst>
                                      </p:cBhvr>
                                      <p:to>
                                        <p:strVal val="visible"/>
                                      </p:to>
                                    </p:set>
                                    <p:animEffect transition="in" filter="dissolve">
                                      <p:cBhvr>
                                        <p:cTn id="33" dur="500"/>
                                        <p:tgtEl>
                                          <p:spTgt spid="14339">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4339">
                                            <p:txEl>
                                              <p:pRg st="9" end="9"/>
                                            </p:txEl>
                                          </p:spTgt>
                                        </p:tgtEl>
                                        <p:attrNameLst>
                                          <p:attrName>style.visibility</p:attrName>
                                        </p:attrNameLst>
                                      </p:cBhvr>
                                      <p:to>
                                        <p:strVal val="visible"/>
                                      </p:to>
                                    </p:set>
                                    <p:animEffect transition="in" filter="dissolve">
                                      <p:cBhvr>
                                        <p:cTn id="36" dur="500"/>
                                        <p:tgtEl>
                                          <p:spTgt spid="14339">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339">
                                            <p:txEl>
                                              <p:pRg st="10" end="10"/>
                                            </p:txEl>
                                          </p:spTgt>
                                        </p:tgtEl>
                                        <p:attrNameLst>
                                          <p:attrName>style.visibility</p:attrName>
                                        </p:attrNameLst>
                                      </p:cBhvr>
                                      <p:to>
                                        <p:strVal val="visible"/>
                                      </p:to>
                                    </p:set>
                                    <p:animEffect transition="in" filter="dissolve">
                                      <p:cBhvr>
                                        <p:cTn id="39" dur="500"/>
                                        <p:tgtEl>
                                          <p:spTgt spid="14339">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339">
                                            <p:txEl>
                                              <p:pRg st="11" end="11"/>
                                            </p:txEl>
                                          </p:spTgt>
                                        </p:tgtEl>
                                        <p:attrNameLst>
                                          <p:attrName>style.visibility</p:attrName>
                                        </p:attrNameLst>
                                      </p:cBhvr>
                                      <p:to>
                                        <p:strVal val="visible"/>
                                      </p:to>
                                    </p:set>
                                    <p:animEffect transition="in" filter="dissolve">
                                      <p:cBhvr>
                                        <p:cTn id="42" dur="500"/>
                                        <p:tgtEl>
                                          <p:spTgt spid="14339">
                                            <p:txEl>
                                              <p:pRg st="11" end="1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4339">
                                            <p:txEl>
                                              <p:pRg st="12" end="12"/>
                                            </p:txEl>
                                          </p:spTgt>
                                        </p:tgtEl>
                                        <p:attrNameLst>
                                          <p:attrName>style.visibility</p:attrName>
                                        </p:attrNameLst>
                                      </p:cBhvr>
                                      <p:to>
                                        <p:strVal val="visible"/>
                                      </p:to>
                                    </p:set>
                                    <p:animEffect transition="in" filter="dissolve">
                                      <p:cBhvr>
                                        <p:cTn id="45" dur="500"/>
                                        <p:tgtEl>
                                          <p:spTgt spid="14339">
                                            <p:txEl>
                                              <p:pRg st="12" end="12"/>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4339">
                                            <p:txEl>
                                              <p:pRg st="13" end="13"/>
                                            </p:txEl>
                                          </p:spTgt>
                                        </p:tgtEl>
                                        <p:attrNameLst>
                                          <p:attrName>style.visibility</p:attrName>
                                        </p:attrNameLst>
                                      </p:cBhvr>
                                      <p:to>
                                        <p:strVal val="visible"/>
                                      </p:to>
                                    </p:set>
                                    <p:animEffect transition="in" filter="dissolve">
                                      <p:cBhvr>
                                        <p:cTn id="48" dur="500"/>
                                        <p:tgtEl>
                                          <p:spTgt spid="14339">
                                            <p:txEl>
                                              <p:pRg st="13" end="1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4344">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4344">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4344">
                                            <p:txEl>
                                              <p:pRg st="2" end="2"/>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4344">
                                            <p:txEl>
                                              <p:pRg st="3" end="3"/>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4344">
                                            <p:txEl>
                                              <p:pRg st="4" end="4"/>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4344">
                                            <p:txEl>
                                              <p:pRg st="5" end="5"/>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4344">
                                            <p:txEl>
                                              <p:pRg st="6" end="6"/>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4344">
                                            <p:txEl>
                                              <p:pRg st="7" end="7"/>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4344">
                                            <p:txEl>
                                              <p:pRg st="8" end="8"/>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1508"/>
                                        </p:tgtEl>
                                        <p:attrNameLst>
                                          <p:attrName>style.visibility</p:attrName>
                                        </p:attrNameLst>
                                      </p:cBhvr>
                                      <p:to>
                                        <p:strVal val="visible"/>
                                      </p:to>
                                    </p:set>
                                    <p:animEffect transition="in" filter="dissolve">
                                      <p:cBhvr>
                                        <p:cTn id="89" dur="500"/>
                                        <p:tgtEl>
                                          <p:spTgt spid="2150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509"/>
                                        </p:tgtEl>
                                        <p:attrNameLst>
                                          <p:attrName>style.visibility</p:attrName>
                                        </p:attrNameLst>
                                      </p:cBhvr>
                                      <p:to>
                                        <p:strVal val="visible"/>
                                      </p:to>
                                    </p:set>
                                    <p:animEffect transition="in" filter="dissolve">
                                      <p:cBhvr>
                                        <p:cTn id="92" dur="500"/>
                                        <p:tgtEl>
                                          <p:spTgt spid="2150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10"/>
                                        </p:tgtEl>
                                        <p:attrNameLst>
                                          <p:attrName>style.visibility</p:attrName>
                                        </p:attrNameLst>
                                      </p:cBhvr>
                                      <p:to>
                                        <p:strVal val="visible"/>
                                      </p:to>
                                    </p:set>
                                    <p:animEffect transition="in" filter="dissolve">
                                      <p:cBhvr>
                                        <p:cTn id="95"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build="p" bldLvl="2" autoUpdateAnimBg="0"/>
      <p:bldP spid="14339" grpId="0" build="p"/>
      <p:bldP spid="21508" grpId="0" animBg="1"/>
      <p:bldP spid="21509" grpId="0" animBg="1"/>
      <p:bldP spid="215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3" name="Group 50"/>
          <p:cNvGrpSpPr>
            <a:grpSpLocks/>
          </p:cNvGrpSpPr>
          <p:nvPr/>
        </p:nvGrpSpPr>
        <p:grpSpPr bwMode="auto">
          <a:xfrm>
            <a:off x="1636713" y="1524000"/>
            <a:ext cx="7200900" cy="5014913"/>
            <a:chOff x="528" y="1056"/>
            <a:chExt cx="4536" cy="3159"/>
          </a:xfrm>
        </p:grpSpPr>
        <p:sp>
          <p:nvSpPr>
            <p:cNvPr id="79876" name="Rectangle 45"/>
            <p:cNvSpPr>
              <a:spLocks noChangeArrowheads="1"/>
            </p:cNvSpPr>
            <p:nvPr/>
          </p:nvSpPr>
          <p:spPr bwMode="auto">
            <a:xfrm>
              <a:off x="3072" y="2064"/>
              <a:ext cx="288" cy="1152"/>
            </a:xfrm>
            <a:prstGeom prst="rect">
              <a:avLst/>
            </a:prstGeom>
            <a:solidFill>
              <a:schemeClr val="bg1"/>
            </a:solidFill>
            <a:ln w="25400">
              <a:solidFill>
                <a:schemeClr val="accent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79877" name="Rectangle 44"/>
            <p:cNvSpPr>
              <a:spLocks noChangeArrowheads="1"/>
            </p:cNvSpPr>
            <p:nvPr/>
          </p:nvSpPr>
          <p:spPr bwMode="auto">
            <a:xfrm>
              <a:off x="2016" y="2064"/>
              <a:ext cx="288" cy="1152"/>
            </a:xfrm>
            <a:prstGeom prst="rect">
              <a:avLst/>
            </a:prstGeom>
            <a:solidFill>
              <a:schemeClr val="bg1"/>
            </a:solidFill>
            <a:ln w="25400">
              <a:solidFill>
                <a:schemeClr val="accent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79878" name="Rectangle 43"/>
            <p:cNvSpPr>
              <a:spLocks noChangeArrowheads="1"/>
            </p:cNvSpPr>
            <p:nvPr/>
          </p:nvSpPr>
          <p:spPr bwMode="auto">
            <a:xfrm>
              <a:off x="2016" y="3216"/>
              <a:ext cx="288" cy="96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eaLnBrk="0" hangingPunct="0">
                <a:lnSpc>
                  <a:spcPct val="90000"/>
                </a:lnSpc>
              </a:pPr>
              <a:endParaRPr lang="en-US" sz="1800">
                <a:solidFill>
                  <a:srgbClr val="000066"/>
                </a:solidFill>
              </a:endParaRPr>
            </a:p>
          </p:txBody>
        </p:sp>
        <p:sp>
          <p:nvSpPr>
            <p:cNvPr id="79879" name="Rectangle 42"/>
            <p:cNvSpPr>
              <a:spLocks noChangeArrowheads="1"/>
            </p:cNvSpPr>
            <p:nvPr/>
          </p:nvSpPr>
          <p:spPr bwMode="auto">
            <a:xfrm>
              <a:off x="3072" y="1104"/>
              <a:ext cx="288" cy="96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eaLnBrk="0" hangingPunct="0">
                <a:lnSpc>
                  <a:spcPct val="90000"/>
                </a:lnSpc>
              </a:pPr>
              <a:endParaRPr lang="en-US" sz="1800">
                <a:solidFill>
                  <a:srgbClr val="000066"/>
                </a:solidFill>
              </a:endParaRPr>
            </a:p>
          </p:txBody>
        </p:sp>
        <p:grpSp>
          <p:nvGrpSpPr>
            <p:cNvPr id="79880" name="Group 36"/>
            <p:cNvGrpSpPr>
              <a:grpSpLocks/>
            </p:cNvGrpSpPr>
            <p:nvPr/>
          </p:nvGrpSpPr>
          <p:grpSpPr bwMode="auto">
            <a:xfrm>
              <a:off x="1488" y="1056"/>
              <a:ext cx="2784" cy="3159"/>
              <a:chOff x="2736" y="768"/>
              <a:chExt cx="2784" cy="3159"/>
            </a:xfrm>
          </p:grpSpPr>
          <p:sp>
            <p:nvSpPr>
              <p:cNvPr id="79885" name="Oval 4"/>
              <p:cNvSpPr>
                <a:spLocks noChangeArrowheads="1"/>
              </p:cNvSpPr>
              <p:nvPr/>
            </p:nvSpPr>
            <p:spPr bwMode="auto">
              <a:xfrm>
                <a:off x="3312" y="278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86" name="Text Box 5"/>
              <p:cNvSpPr txBox="1">
                <a:spLocks noChangeArrowheads="1"/>
              </p:cNvSpPr>
              <p:nvPr/>
            </p:nvSpPr>
            <p:spPr bwMode="auto">
              <a:xfrm>
                <a:off x="2736" y="273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a:solidFill>
                      <a:srgbClr val="000066"/>
                    </a:solidFill>
                  </a:rPr>
                  <a:t>0</a:t>
                </a:r>
              </a:p>
            </p:txBody>
          </p:sp>
          <p:sp>
            <p:nvSpPr>
              <p:cNvPr id="79887" name="Line 6"/>
              <p:cNvSpPr>
                <a:spLocks noChangeShapeType="1"/>
              </p:cNvSpPr>
              <p:nvPr/>
            </p:nvSpPr>
            <p:spPr bwMode="auto">
              <a:xfrm>
                <a:off x="3408" y="2832"/>
                <a:ext cx="10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8" name="Oval 7"/>
              <p:cNvSpPr>
                <a:spLocks noChangeArrowheads="1"/>
              </p:cNvSpPr>
              <p:nvPr/>
            </p:nvSpPr>
            <p:spPr bwMode="auto">
              <a:xfrm>
                <a:off x="3312" y="182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89" name="Text Box 8"/>
              <p:cNvSpPr txBox="1">
                <a:spLocks noChangeArrowheads="1"/>
              </p:cNvSpPr>
              <p:nvPr/>
            </p:nvSpPr>
            <p:spPr bwMode="auto">
              <a:xfrm>
                <a:off x="2787" y="1776"/>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i="1">
                    <a:solidFill>
                      <a:srgbClr val="000066"/>
                    </a:solidFill>
                  </a:rPr>
                  <a:t>TMax</a:t>
                </a:r>
              </a:p>
            </p:txBody>
          </p:sp>
          <p:sp>
            <p:nvSpPr>
              <p:cNvPr id="79890" name="Line 9"/>
              <p:cNvSpPr>
                <a:spLocks noChangeShapeType="1"/>
              </p:cNvSpPr>
              <p:nvPr/>
            </p:nvSpPr>
            <p:spPr bwMode="auto">
              <a:xfrm>
                <a:off x="3408" y="1872"/>
                <a:ext cx="10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91" name="Oval 10"/>
              <p:cNvSpPr>
                <a:spLocks noChangeArrowheads="1"/>
              </p:cNvSpPr>
              <p:nvPr/>
            </p:nvSpPr>
            <p:spPr bwMode="auto">
              <a:xfrm>
                <a:off x="3312" y="374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2" name="Text Box 11"/>
              <p:cNvSpPr txBox="1">
                <a:spLocks noChangeArrowheads="1"/>
              </p:cNvSpPr>
              <p:nvPr/>
            </p:nvSpPr>
            <p:spPr bwMode="auto">
              <a:xfrm>
                <a:off x="2779" y="369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i="1">
                    <a:solidFill>
                      <a:srgbClr val="000066"/>
                    </a:solidFill>
                  </a:rPr>
                  <a:t>TMin</a:t>
                </a:r>
              </a:p>
            </p:txBody>
          </p:sp>
          <p:sp>
            <p:nvSpPr>
              <p:cNvPr id="79893" name="Oval 13"/>
              <p:cNvSpPr>
                <a:spLocks noChangeArrowheads="1"/>
              </p:cNvSpPr>
              <p:nvPr/>
            </p:nvSpPr>
            <p:spPr bwMode="auto">
              <a:xfrm>
                <a:off x="3312" y="2976"/>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4" name="Text Box 14"/>
              <p:cNvSpPr txBox="1">
                <a:spLocks noChangeArrowheads="1"/>
              </p:cNvSpPr>
              <p:nvPr/>
            </p:nvSpPr>
            <p:spPr bwMode="auto">
              <a:xfrm>
                <a:off x="2736" y="292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a:solidFill>
                      <a:srgbClr val="000066"/>
                    </a:solidFill>
                  </a:rPr>
                  <a:t>–1</a:t>
                </a:r>
              </a:p>
            </p:txBody>
          </p:sp>
          <p:sp>
            <p:nvSpPr>
              <p:cNvPr id="79895" name="Oval 16"/>
              <p:cNvSpPr>
                <a:spLocks noChangeArrowheads="1"/>
              </p:cNvSpPr>
              <p:nvPr/>
            </p:nvSpPr>
            <p:spPr bwMode="auto">
              <a:xfrm>
                <a:off x="3312" y="3168"/>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6" name="Text Box 17"/>
              <p:cNvSpPr txBox="1">
                <a:spLocks noChangeArrowheads="1"/>
              </p:cNvSpPr>
              <p:nvPr/>
            </p:nvSpPr>
            <p:spPr bwMode="auto">
              <a:xfrm>
                <a:off x="273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a:solidFill>
                      <a:srgbClr val="000066"/>
                    </a:solidFill>
                  </a:rPr>
                  <a:t>–2</a:t>
                </a:r>
              </a:p>
            </p:txBody>
          </p:sp>
          <p:sp>
            <p:nvSpPr>
              <p:cNvPr id="79897" name="Oval 20"/>
              <p:cNvSpPr>
                <a:spLocks noChangeArrowheads="1"/>
              </p:cNvSpPr>
              <p:nvPr/>
            </p:nvSpPr>
            <p:spPr bwMode="auto">
              <a:xfrm>
                <a:off x="4464" y="278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8" name="Oval 21"/>
              <p:cNvSpPr>
                <a:spLocks noChangeArrowheads="1"/>
              </p:cNvSpPr>
              <p:nvPr/>
            </p:nvSpPr>
            <p:spPr bwMode="auto">
              <a:xfrm>
                <a:off x="4464" y="182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9" name="Oval 22"/>
              <p:cNvSpPr>
                <a:spLocks noChangeArrowheads="1"/>
              </p:cNvSpPr>
              <p:nvPr/>
            </p:nvSpPr>
            <p:spPr bwMode="auto">
              <a:xfrm>
                <a:off x="4464" y="1632"/>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900" name="Oval 23"/>
              <p:cNvSpPr>
                <a:spLocks noChangeArrowheads="1"/>
              </p:cNvSpPr>
              <p:nvPr/>
            </p:nvSpPr>
            <p:spPr bwMode="auto">
              <a:xfrm>
                <a:off x="4464" y="86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901" name="Oval 24"/>
              <p:cNvSpPr>
                <a:spLocks noChangeArrowheads="1"/>
              </p:cNvSpPr>
              <p:nvPr/>
            </p:nvSpPr>
            <p:spPr bwMode="auto">
              <a:xfrm>
                <a:off x="4464" y="1056"/>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902" name="Freeform 27"/>
              <p:cNvSpPr>
                <a:spLocks/>
              </p:cNvSpPr>
              <p:nvPr/>
            </p:nvSpPr>
            <p:spPr bwMode="auto">
              <a:xfrm>
                <a:off x="3408" y="912"/>
                <a:ext cx="1056" cy="2112"/>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903" name="Freeform 28"/>
              <p:cNvSpPr>
                <a:spLocks/>
              </p:cNvSpPr>
              <p:nvPr/>
            </p:nvSpPr>
            <p:spPr bwMode="auto">
              <a:xfrm>
                <a:off x="3408" y="1104"/>
                <a:ext cx="1056" cy="2112"/>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904" name="Freeform 29"/>
              <p:cNvSpPr>
                <a:spLocks/>
              </p:cNvSpPr>
              <p:nvPr/>
            </p:nvSpPr>
            <p:spPr bwMode="auto">
              <a:xfrm>
                <a:off x="3408" y="1680"/>
                <a:ext cx="1056" cy="2112"/>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905" name="Text Box 30"/>
              <p:cNvSpPr txBox="1">
                <a:spLocks noChangeArrowheads="1"/>
              </p:cNvSpPr>
              <p:nvPr/>
            </p:nvSpPr>
            <p:spPr bwMode="auto">
              <a:xfrm>
                <a:off x="4656" y="273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0</a:t>
                </a:r>
              </a:p>
            </p:txBody>
          </p:sp>
          <p:sp>
            <p:nvSpPr>
              <p:cNvPr id="79906" name="Text Box 31"/>
              <p:cNvSpPr txBox="1">
                <a:spLocks noChangeArrowheads="1"/>
              </p:cNvSpPr>
              <p:nvPr/>
            </p:nvSpPr>
            <p:spPr bwMode="auto">
              <a:xfrm>
                <a:off x="4608" y="76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UMax</a:t>
                </a:r>
              </a:p>
            </p:txBody>
          </p:sp>
          <p:sp>
            <p:nvSpPr>
              <p:cNvPr id="79907" name="Text Box 32"/>
              <p:cNvSpPr txBox="1">
                <a:spLocks noChangeArrowheads="1"/>
              </p:cNvSpPr>
              <p:nvPr/>
            </p:nvSpPr>
            <p:spPr bwMode="auto">
              <a:xfrm>
                <a:off x="4608" y="96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UMax</a:t>
                </a:r>
                <a:r>
                  <a:rPr lang="en-US" sz="1800" b="0">
                    <a:solidFill>
                      <a:srgbClr val="000066"/>
                    </a:solidFill>
                  </a:rPr>
                  <a:t> – 1</a:t>
                </a:r>
                <a:endParaRPr lang="en-US" sz="1800" b="0" i="1">
                  <a:solidFill>
                    <a:srgbClr val="000066"/>
                  </a:solidFill>
                </a:endParaRPr>
              </a:p>
            </p:txBody>
          </p:sp>
          <p:sp>
            <p:nvSpPr>
              <p:cNvPr id="79908" name="Text Box 33"/>
              <p:cNvSpPr txBox="1">
                <a:spLocks noChangeArrowheads="1"/>
              </p:cNvSpPr>
              <p:nvPr/>
            </p:nvSpPr>
            <p:spPr bwMode="auto">
              <a:xfrm>
                <a:off x="4656" y="1776"/>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TMax</a:t>
                </a:r>
              </a:p>
            </p:txBody>
          </p:sp>
          <p:sp>
            <p:nvSpPr>
              <p:cNvPr id="79909" name="Text Box 34"/>
              <p:cNvSpPr txBox="1">
                <a:spLocks noChangeArrowheads="1"/>
              </p:cNvSpPr>
              <p:nvPr/>
            </p:nvSpPr>
            <p:spPr bwMode="auto">
              <a:xfrm>
                <a:off x="4656" y="1584"/>
                <a:ext cx="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TMax  </a:t>
                </a:r>
                <a:r>
                  <a:rPr lang="en-US" sz="1800" b="0">
                    <a:solidFill>
                      <a:srgbClr val="000066"/>
                    </a:solidFill>
                  </a:rPr>
                  <a:t>+ 1</a:t>
                </a:r>
                <a:endParaRPr lang="en-US" sz="1800" b="0" i="1">
                  <a:solidFill>
                    <a:srgbClr val="000066"/>
                  </a:solidFill>
                </a:endParaRPr>
              </a:p>
            </p:txBody>
          </p:sp>
        </p:grpSp>
        <p:sp>
          <p:nvSpPr>
            <p:cNvPr id="79881" name="Rectangle 35"/>
            <p:cNvSpPr>
              <a:spLocks noChangeArrowheads="1"/>
            </p:cNvSpPr>
            <p:nvPr/>
          </p:nvSpPr>
          <p:spPr bwMode="auto">
            <a:xfrm>
              <a:off x="528" y="2832"/>
              <a:ext cx="8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2000" b="0">
                  <a:solidFill>
                    <a:srgbClr val="000066"/>
                  </a:solidFill>
                </a:rPr>
                <a:t>2</a:t>
              </a:r>
              <a:r>
                <a:rPr lang="ja-JP" altLang="en-US" sz="2000" b="0">
                  <a:solidFill>
                    <a:srgbClr val="000066"/>
                  </a:solidFill>
                </a:rPr>
                <a:t>’</a:t>
              </a:r>
              <a:r>
                <a:rPr lang="en-US" altLang="ja-JP" sz="2000" b="0">
                  <a:solidFill>
                    <a:srgbClr val="000066"/>
                  </a:solidFill>
                </a:rPr>
                <a:t>s Comp.</a:t>
              </a:r>
            </a:p>
            <a:p>
              <a:pPr algn="r" eaLnBrk="0" hangingPunct="0"/>
              <a:r>
                <a:rPr lang="en-US" sz="2000" b="0">
                  <a:solidFill>
                    <a:srgbClr val="000066"/>
                  </a:solidFill>
                </a:rPr>
                <a:t>Range</a:t>
              </a:r>
            </a:p>
          </p:txBody>
        </p:sp>
        <p:sp>
          <p:nvSpPr>
            <p:cNvPr id="79882" name="Freeform 37"/>
            <p:cNvSpPr>
              <a:spLocks/>
            </p:cNvSpPr>
            <p:nvPr/>
          </p:nvSpPr>
          <p:spPr bwMode="auto">
            <a:xfrm>
              <a:off x="1536" y="2064"/>
              <a:ext cx="96" cy="2112"/>
            </a:xfrm>
            <a:custGeom>
              <a:avLst/>
              <a:gdLst>
                <a:gd name="T0" fmla="*/ 1 w 144"/>
                <a:gd name="T1" fmla="*/ 1650 h 2160"/>
                <a:gd name="T2" fmla="*/ 0 w 144"/>
                <a:gd name="T3" fmla="*/ 1650 h 2160"/>
                <a:gd name="T4" fmla="*/ 0 w 144"/>
                <a:gd name="T5" fmla="*/ 0 h 2160"/>
                <a:gd name="T6" fmla="*/ 1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883" name="Freeform 46"/>
            <p:cNvSpPr>
              <a:spLocks/>
            </p:cNvSpPr>
            <p:nvPr/>
          </p:nvSpPr>
          <p:spPr bwMode="auto">
            <a:xfrm flipH="1">
              <a:off x="4080" y="1104"/>
              <a:ext cx="96" cy="2112"/>
            </a:xfrm>
            <a:custGeom>
              <a:avLst/>
              <a:gdLst>
                <a:gd name="T0" fmla="*/ 1 w 144"/>
                <a:gd name="T1" fmla="*/ 1650 h 2160"/>
                <a:gd name="T2" fmla="*/ 0 w 144"/>
                <a:gd name="T3" fmla="*/ 1650 h 2160"/>
                <a:gd name="T4" fmla="*/ 0 w 144"/>
                <a:gd name="T5" fmla="*/ 0 h 2160"/>
                <a:gd name="T6" fmla="*/ 1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884" name="Rectangle 47"/>
            <p:cNvSpPr>
              <a:spLocks noChangeArrowheads="1"/>
            </p:cNvSpPr>
            <p:nvPr/>
          </p:nvSpPr>
          <p:spPr bwMode="auto">
            <a:xfrm>
              <a:off x="4272" y="1920"/>
              <a:ext cx="7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2000" b="0">
                  <a:solidFill>
                    <a:srgbClr val="000066"/>
                  </a:solidFill>
                </a:rPr>
                <a:t>Unsigned</a:t>
              </a:r>
            </a:p>
            <a:p>
              <a:pPr eaLnBrk="0" hangingPunct="0"/>
              <a:r>
                <a:rPr lang="en-US" sz="2000" b="0">
                  <a:solidFill>
                    <a:srgbClr val="000066"/>
                  </a:solidFill>
                </a:rPr>
                <a:t>Range</a:t>
              </a:r>
            </a:p>
          </p:txBody>
        </p:sp>
      </p:grpSp>
      <p:sp>
        <p:nvSpPr>
          <p:cNvPr id="61488" name="Rectangle 48"/>
          <p:cNvSpPr>
            <a:spLocks noGrp="1" noChangeArrowheads="1"/>
          </p:cNvSpPr>
          <p:nvPr>
            <p:ph type="title"/>
          </p:nvPr>
        </p:nvSpPr>
        <p:spPr>
          <a:xfrm>
            <a:off x="304800" y="323850"/>
            <a:ext cx="7945438" cy="573088"/>
          </a:xfrm>
        </p:spPr>
        <p:txBody>
          <a:bodyPr/>
          <a:lstStyle/>
          <a:p>
            <a:pPr eaLnBrk="1" hangingPunct="1">
              <a:defRPr/>
            </a:pPr>
            <a:r>
              <a:rPr lang="en-US">
                <a:ea typeface="+mj-ea"/>
                <a:cs typeface="+mj-cs"/>
              </a:rPr>
              <a:t>Explanation of Casting Surprises</a:t>
            </a:r>
          </a:p>
        </p:txBody>
      </p:sp>
      <p:sp>
        <p:nvSpPr>
          <p:cNvPr id="61489" name="Rectangle 49"/>
          <p:cNvSpPr>
            <a:spLocks noGrp="1" noChangeArrowheads="1"/>
          </p:cNvSpPr>
          <p:nvPr>
            <p:ph idx="1"/>
          </p:nvPr>
        </p:nvSpPr>
        <p:spPr>
          <a:xfrm>
            <a:off x="290513" y="1220788"/>
            <a:ext cx="4159250" cy="1716087"/>
          </a:xfrm>
        </p:spPr>
        <p:txBody>
          <a:bodyPr/>
          <a:lstStyle/>
          <a:p>
            <a:pPr eaLnBrk="1" hangingPunct="1">
              <a:buFont typeface="Wingdings" pitchFamily="-112" charset="2"/>
              <a:buNone/>
              <a:defRPr/>
            </a:pPr>
            <a:r>
              <a:rPr lang="en-US">
                <a:ea typeface="+mn-ea"/>
                <a:cs typeface="+mn-cs"/>
              </a:rPr>
              <a:t>2’s Comp. </a:t>
            </a:r>
            <a:r>
              <a:rPr lang="en-US">
                <a:ea typeface="+mn-ea"/>
                <a:cs typeface="+mn-cs"/>
                <a:sym typeface="Symbol" pitchFamily="-112" charset="2"/>
              </a:rPr>
              <a:t></a:t>
            </a:r>
            <a:r>
              <a:rPr lang="en-US">
                <a:ea typeface="+mn-ea"/>
                <a:cs typeface="+mn-cs"/>
              </a:rPr>
              <a:t> Unsigned</a:t>
            </a:r>
          </a:p>
          <a:p>
            <a:pPr lvl="1" eaLnBrk="1" hangingPunct="1">
              <a:buFont typeface="Wingdings" pitchFamily="-112" charset="2"/>
              <a:buChar char="n"/>
              <a:defRPr/>
            </a:pPr>
            <a:r>
              <a:rPr lang="en-US"/>
              <a:t>Ordering Inversion</a:t>
            </a:r>
          </a:p>
          <a:p>
            <a:pPr lvl="1" eaLnBrk="1" hangingPunct="1">
              <a:buFont typeface="Wingdings" pitchFamily="-112" charset="2"/>
              <a:buChar char="n"/>
              <a:defRPr/>
            </a:pPr>
            <a:r>
              <a:rPr lang="en-US"/>
              <a:t>Negative </a:t>
            </a:r>
            <a:r>
              <a:rPr lang="en-US">
                <a:sym typeface="Symbol" pitchFamily="-112" charset="2"/>
              </a:rPr>
              <a:t></a:t>
            </a:r>
            <a:r>
              <a:rPr lang="en-US"/>
              <a:t> Big Positive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23850"/>
            <a:ext cx="6110288" cy="555625"/>
          </a:xfrm>
          <a:effectLst>
            <a:outerShdw blurRad="63500" dist="53882" dir="2700000" algn="ctr" rotWithShape="0">
              <a:srgbClr val="969696"/>
            </a:outerShdw>
          </a:effectLst>
        </p:spPr>
        <p:txBody>
          <a:bodyPr/>
          <a:lstStyle/>
          <a:p>
            <a:pPr eaLnBrk="1" hangingPunct="1">
              <a:defRPr/>
            </a:pPr>
            <a:r>
              <a:rPr lang="en-US">
                <a:ea typeface="+mj-ea"/>
                <a:cs typeface="+mj-cs"/>
              </a:rPr>
              <a:t>Sign Extension</a:t>
            </a:r>
          </a:p>
        </p:txBody>
      </p:sp>
      <p:sp>
        <p:nvSpPr>
          <p:cNvPr id="31747" name="Rectangle 3"/>
          <p:cNvSpPr>
            <a:spLocks noGrp="1" noChangeArrowheads="1"/>
          </p:cNvSpPr>
          <p:nvPr>
            <p:ph idx="1"/>
          </p:nvPr>
        </p:nvSpPr>
        <p:spPr>
          <a:xfrm>
            <a:off x="303213" y="1220788"/>
            <a:ext cx="8294687" cy="5224462"/>
          </a:xfrm>
        </p:spPr>
        <p:txBody>
          <a:bodyPr lIns="90487" tIns="44450" rIns="90487" bIns="44450"/>
          <a:lstStyle/>
          <a:p>
            <a:pPr eaLnBrk="1" hangingPunct="1">
              <a:defRPr/>
            </a:pPr>
            <a:r>
              <a:rPr lang="en-US">
                <a:latin typeface="Helvetica" charset="0"/>
              </a:rPr>
              <a:t>Task:</a:t>
            </a:r>
          </a:p>
          <a:p>
            <a:pPr lvl="1" eaLnBrk="1" hangingPunct="1">
              <a:defRPr/>
            </a:pPr>
            <a:r>
              <a:rPr lang="en-US">
                <a:latin typeface="Helvetica" charset="0"/>
                <a:ea typeface="ＭＳ Ｐゴシック" charset="0"/>
              </a:rPr>
              <a:t>Given </a:t>
            </a:r>
            <a:r>
              <a:rPr lang="en-US" i="1">
                <a:latin typeface="Helvetica" charset="0"/>
                <a:ea typeface="ＭＳ Ｐゴシック" charset="0"/>
              </a:rPr>
              <a:t>w</a:t>
            </a:r>
            <a:r>
              <a:rPr lang="en-US">
                <a:latin typeface="Helvetica" charset="0"/>
                <a:ea typeface="ＭＳ Ｐゴシック" charset="0"/>
              </a:rPr>
              <a:t>-bit signed integer </a:t>
            </a:r>
            <a:r>
              <a:rPr lang="en-US" i="1">
                <a:latin typeface="Helvetica" charset="0"/>
                <a:ea typeface="ＭＳ Ｐゴシック" charset="0"/>
              </a:rPr>
              <a:t>x</a:t>
            </a:r>
            <a:endParaRPr lang="en-US">
              <a:latin typeface="Helvetica" charset="0"/>
              <a:ea typeface="ＭＳ Ｐゴシック" charset="0"/>
            </a:endParaRPr>
          </a:p>
          <a:p>
            <a:pPr lvl="1" eaLnBrk="1" hangingPunct="1">
              <a:defRPr/>
            </a:pPr>
            <a:r>
              <a:rPr lang="en-US">
                <a:latin typeface="Helvetica" charset="0"/>
                <a:ea typeface="ＭＳ Ｐゴシック" charset="0"/>
              </a:rPr>
              <a:t>Convert it to </a:t>
            </a:r>
            <a:r>
              <a:rPr lang="en-US" i="1">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k</a:t>
            </a:r>
            <a:r>
              <a:rPr lang="en-US">
                <a:latin typeface="Helvetica" charset="0"/>
                <a:ea typeface="ＭＳ Ｐゴシック" charset="0"/>
              </a:rPr>
              <a:t>-bit integer with same value</a:t>
            </a:r>
          </a:p>
          <a:p>
            <a:pPr eaLnBrk="1" hangingPunct="1">
              <a:defRPr/>
            </a:pPr>
            <a:r>
              <a:rPr lang="en-US">
                <a:latin typeface="Helvetica" charset="0"/>
              </a:rPr>
              <a:t>Rule:</a:t>
            </a:r>
          </a:p>
          <a:p>
            <a:pPr lvl="1" eaLnBrk="1" hangingPunct="1">
              <a:defRPr/>
            </a:pPr>
            <a:r>
              <a:rPr lang="en-US">
                <a:latin typeface="Helvetica" charset="0"/>
                <a:ea typeface="ＭＳ Ｐゴシック" charset="0"/>
              </a:rPr>
              <a:t>Make </a:t>
            </a:r>
            <a:r>
              <a:rPr lang="en-US" i="1">
                <a:latin typeface="Helvetica" charset="0"/>
                <a:ea typeface="ＭＳ Ｐゴシック" charset="0"/>
              </a:rPr>
              <a:t>k</a:t>
            </a:r>
            <a:r>
              <a:rPr lang="en-US">
                <a:latin typeface="Helvetica" charset="0"/>
                <a:ea typeface="ＭＳ Ｐゴシック" charset="0"/>
              </a:rPr>
              <a:t> copies of sign bit:</a:t>
            </a:r>
          </a:p>
          <a:p>
            <a:pPr lvl="1" eaLnBrk="1" hangingPunct="1">
              <a:defRPr/>
            </a:pPr>
            <a:r>
              <a:rPr lang="en-US" b="0" i="1">
                <a:latin typeface="Helvetica" charset="0"/>
                <a:ea typeface="ＭＳ Ｐゴシック" charset="0"/>
              </a:rPr>
              <a:t>X</a:t>
            </a:r>
            <a:r>
              <a:rPr lang="en-US">
                <a:latin typeface="Helvetica" charset="0"/>
                <a:ea typeface="ＭＳ Ｐゴシック" charset="0"/>
              </a:rPr>
              <a:t> </a:t>
            </a:r>
            <a:r>
              <a:rPr lang="en-US">
                <a:latin typeface="Symbol" charset="0"/>
                <a:ea typeface="ＭＳ Ｐゴシック" charset="0"/>
              </a:rPr>
              <a:t></a:t>
            </a:r>
            <a:r>
              <a:rPr lang="en-US">
                <a:latin typeface="Helvetica" charset="0"/>
                <a:ea typeface="ＭＳ Ｐゴシック" charset="0"/>
              </a:rPr>
              <a:t> =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 </a:t>
            </a:r>
            <a:r>
              <a:rPr lang="en-US">
                <a:latin typeface="Helvetica" charset="0"/>
                <a:ea typeface="ＭＳ Ｐゴシック" charset="0"/>
              </a:rPr>
              <a:t>,…,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 </a:t>
            </a:r>
            <a:r>
              <a:rPr lang="en-US">
                <a:latin typeface="Helvetica" charset="0"/>
                <a:ea typeface="ＭＳ Ｐゴシック" charset="0"/>
              </a:rPr>
              <a:t>,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 </a:t>
            </a:r>
            <a:r>
              <a:rPr lang="en-US">
                <a:latin typeface="Helvetica" charset="0"/>
                <a:ea typeface="ＭＳ Ｐゴシック" charset="0"/>
              </a:rPr>
              <a:t>,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–2 </a:t>
            </a:r>
            <a:r>
              <a:rPr lang="en-US">
                <a:latin typeface="Helvetica" charset="0"/>
                <a:ea typeface="ＭＳ Ｐゴシック" charset="0"/>
              </a:rPr>
              <a:t>,…, </a:t>
            </a:r>
            <a:r>
              <a:rPr lang="en-US" b="0" i="1">
                <a:latin typeface="Helvetica" charset="0"/>
                <a:ea typeface="ＭＳ Ｐゴシック" charset="0"/>
              </a:rPr>
              <a:t>x</a:t>
            </a:r>
            <a:r>
              <a:rPr lang="en-US" b="0" baseline="-25000">
                <a:latin typeface="Helvetica" charset="0"/>
                <a:ea typeface="ＭＳ Ｐゴシック" charset="0"/>
              </a:rPr>
              <a:t>0</a:t>
            </a:r>
          </a:p>
          <a:p>
            <a:pPr eaLnBrk="1" hangingPunct="1">
              <a:defRPr/>
            </a:pPr>
            <a:endParaRPr lang="en-US">
              <a:latin typeface="Helvetica" charset="0"/>
            </a:endParaRPr>
          </a:p>
        </p:txBody>
      </p:sp>
      <p:sp>
        <p:nvSpPr>
          <p:cNvPr id="81923" name="Freeform 4"/>
          <p:cNvSpPr>
            <a:spLocks/>
          </p:cNvSpPr>
          <p:nvPr/>
        </p:nvSpPr>
        <p:spPr bwMode="auto">
          <a:xfrm>
            <a:off x="1752600" y="3733800"/>
            <a:ext cx="1296988" cy="77788"/>
          </a:xfrm>
          <a:custGeom>
            <a:avLst/>
            <a:gdLst>
              <a:gd name="T0" fmla="*/ 0 w 817"/>
              <a:gd name="T1" fmla="*/ 0 h 49"/>
              <a:gd name="T2" fmla="*/ 0 w 817"/>
              <a:gd name="T3" fmla="*/ 2147483647 h 49"/>
              <a:gd name="T4" fmla="*/ 2147483647 w 817"/>
              <a:gd name="T5" fmla="*/ 2147483647 h 49"/>
              <a:gd name="T6" fmla="*/ 2147483647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24" name="Rectangle 5"/>
          <p:cNvSpPr>
            <a:spLocks noChangeArrowheads="1"/>
          </p:cNvSpPr>
          <p:nvPr/>
        </p:nvSpPr>
        <p:spPr bwMode="auto">
          <a:xfrm>
            <a:off x="1447800" y="3962400"/>
            <a:ext cx="17510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600" i="1">
                <a:solidFill>
                  <a:srgbClr val="000066"/>
                </a:solidFill>
              </a:rPr>
              <a:t>k</a:t>
            </a:r>
            <a:r>
              <a:rPr lang="en-US" sz="1600">
                <a:solidFill>
                  <a:srgbClr val="000066"/>
                </a:solidFill>
              </a:rPr>
              <a:t> copies of MSB</a:t>
            </a:r>
          </a:p>
        </p:txBody>
      </p:sp>
      <p:grpSp>
        <p:nvGrpSpPr>
          <p:cNvPr id="81925" name="Group 81"/>
          <p:cNvGrpSpPr>
            <a:grpSpLocks/>
          </p:cNvGrpSpPr>
          <p:nvPr/>
        </p:nvGrpSpPr>
        <p:grpSpPr bwMode="auto">
          <a:xfrm>
            <a:off x="1905000" y="3887788"/>
            <a:ext cx="5181600" cy="2817812"/>
            <a:chOff x="1392" y="2104"/>
            <a:chExt cx="3264" cy="1775"/>
          </a:xfrm>
        </p:grpSpPr>
        <p:grpSp>
          <p:nvGrpSpPr>
            <p:cNvPr id="81926" name="Group 74"/>
            <p:cNvGrpSpPr>
              <a:grpSpLocks/>
            </p:cNvGrpSpPr>
            <p:nvPr/>
          </p:nvGrpSpPr>
          <p:grpSpPr bwMode="auto">
            <a:xfrm>
              <a:off x="1392" y="2352"/>
              <a:ext cx="3264" cy="1248"/>
              <a:chOff x="1392" y="2352"/>
              <a:chExt cx="3264" cy="1248"/>
            </a:xfrm>
          </p:grpSpPr>
          <p:grpSp>
            <p:nvGrpSpPr>
              <p:cNvPr id="81933" name="Group 73"/>
              <p:cNvGrpSpPr>
                <a:grpSpLocks/>
              </p:cNvGrpSpPr>
              <p:nvPr/>
            </p:nvGrpSpPr>
            <p:grpSpPr bwMode="auto">
              <a:xfrm>
                <a:off x="2928" y="2400"/>
                <a:ext cx="1728" cy="144"/>
                <a:chOff x="2928" y="2400"/>
                <a:chExt cx="1728" cy="144"/>
              </a:xfrm>
            </p:grpSpPr>
            <p:sp>
              <p:nvSpPr>
                <p:cNvPr id="81961" name="Rectangle 37"/>
                <p:cNvSpPr>
                  <a:spLocks noChangeArrowheads="1"/>
                </p:cNvSpPr>
                <p:nvPr/>
              </p:nvSpPr>
              <p:spPr bwMode="auto">
                <a:xfrm>
                  <a:off x="2928" y="2400"/>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2" name="Rectangle 38"/>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3" name="Rectangle 39"/>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4" name="Rectangle 40"/>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5" name="Rectangle 41"/>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6" name="Rectangle 42"/>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7" name="Rectangle 43"/>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81934" name="Rectangle 44"/>
              <p:cNvSpPr>
                <a:spLocks noChangeArrowheads="1"/>
              </p:cNvSpPr>
              <p:nvPr/>
            </p:nvSpPr>
            <p:spPr bwMode="auto">
              <a:xfrm>
                <a:off x="2544" y="2352"/>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endParaRPr lang="en-US" sz="1800" b="0">
                  <a:solidFill>
                    <a:srgbClr val="000066"/>
                  </a:solidFill>
                  <a:latin typeface="Symbol" charset="0"/>
                </a:endParaRPr>
              </a:p>
            </p:txBody>
          </p:sp>
          <p:sp>
            <p:nvSpPr>
              <p:cNvPr id="81935" name="Rectangle 45"/>
              <p:cNvSpPr>
                <a:spLocks noChangeArrowheads="1"/>
              </p:cNvSpPr>
              <p:nvPr/>
            </p:nvSpPr>
            <p:spPr bwMode="auto">
              <a:xfrm>
                <a:off x="1392" y="3360"/>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r>
                  <a:rPr lang="en-US" sz="1800" b="0">
                    <a:solidFill>
                      <a:srgbClr val="000066"/>
                    </a:solidFill>
                    <a:latin typeface="Symbol" charset="0"/>
                  </a:rPr>
                  <a:t></a:t>
                </a:r>
              </a:p>
            </p:txBody>
          </p:sp>
          <p:sp>
            <p:nvSpPr>
              <p:cNvPr id="81936" name="Line 46"/>
              <p:cNvSpPr>
                <a:spLocks noChangeShapeType="1"/>
              </p:cNvSpPr>
              <p:nvPr/>
            </p:nvSpPr>
            <p:spPr bwMode="auto">
              <a:xfrm>
                <a:off x="3024"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37" name="Line 47"/>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81938" name="Group 72"/>
              <p:cNvGrpSpPr>
                <a:grpSpLocks/>
              </p:cNvGrpSpPr>
              <p:nvPr/>
            </p:nvGrpSpPr>
            <p:grpSpPr bwMode="auto">
              <a:xfrm>
                <a:off x="1824" y="3456"/>
                <a:ext cx="2832" cy="144"/>
                <a:chOff x="1824" y="3456"/>
                <a:chExt cx="2832" cy="144"/>
              </a:xfrm>
            </p:grpSpPr>
            <p:sp>
              <p:nvSpPr>
                <p:cNvPr id="81948" name="Rectangle 49"/>
                <p:cNvSpPr>
                  <a:spLocks noChangeArrowheads="1"/>
                </p:cNvSpPr>
                <p:nvPr/>
              </p:nvSpPr>
              <p:spPr bwMode="auto">
                <a:xfrm>
                  <a:off x="2112" y="3456"/>
                  <a:ext cx="528"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81949" name="Rectangle 50"/>
                <p:cNvSpPr>
                  <a:spLocks noChangeArrowheads="1"/>
                </p:cNvSpPr>
                <p:nvPr/>
              </p:nvSpPr>
              <p:spPr bwMode="auto">
                <a:xfrm>
                  <a:off x="2784"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0" name="Rectangle 51"/>
                <p:cNvSpPr>
                  <a:spLocks noChangeArrowheads="1"/>
                </p:cNvSpPr>
                <p:nvPr/>
              </p:nvSpPr>
              <p:spPr bwMode="auto">
                <a:xfrm>
                  <a:off x="2640"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1" name="Rectangle 52"/>
                <p:cNvSpPr>
                  <a:spLocks noChangeArrowheads="1"/>
                </p:cNvSpPr>
                <p:nvPr/>
              </p:nvSpPr>
              <p:spPr bwMode="auto">
                <a:xfrm>
                  <a:off x="1968"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2" name="Rectangle 53"/>
                <p:cNvSpPr>
                  <a:spLocks noChangeArrowheads="1"/>
                </p:cNvSpPr>
                <p:nvPr/>
              </p:nvSpPr>
              <p:spPr bwMode="auto">
                <a:xfrm>
                  <a:off x="1824"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grpSp>
              <p:nvGrpSpPr>
                <p:cNvPr id="81953" name="Group 71"/>
                <p:cNvGrpSpPr>
                  <a:grpSpLocks/>
                </p:cNvGrpSpPr>
                <p:nvPr/>
              </p:nvGrpSpPr>
              <p:grpSpPr bwMode="auto">
                <a:xfrm>
                  <a:off x="2928" y="3456"/>
                  <a:ext cx="1728" cy="144"/>
                  <a:chOff x="2928" y="3456"/>
                  <a:chExt cx="1728" cy="144"/>
                </a:xfrm>
              </p:grpSpPr>
              <p:sp>
                <p:nvSpPr>
                  <p:cNvPr id="81954" name="Rectangle 55"/>
                  <p:cNvSpPr>
                    <a:spLocks noChangeArrowheads="1"/>
                  </p:cNvSpPr>
                  <p:nvPr/>
                </p:nvSpPr>
                <p:spPr bwMode="auto">
                  <a:xfrm>
                    <a:off x="2928"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5" name="Rectangle 56"/>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6" name="Rectangle 57"/>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7" name="Rectangle 58"/>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8" name="Rectangle 59"/>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9" name="Rectangle 60"/>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0" name="Rectangle 61"/>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sp>
            <p:nvSpPr>
              <p:cNvPr id="81939" name="Line 62"/>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40" name="Line 63"/>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41" name="Line 64"/>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42" name="Line 65"/>
              <p:cNvSpPr>
                <a:spLocks noChangeShapeType="1"/>
              </p:cNvSpPr>
              <p:nvPr/>
            </p:nvSpPr>
            <p:spPr bwMode="auto">
              <a:xfrm>
                <a:off x="3168"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43" name="Line 66"/>
              <p:cNvSpPr>
                <a:spLocks noChangeShapeType="1"/>
              </p:cNvSpPr>
              <p:nvPr/>
            </p:nvSpPr>
            <p:spPr bwMode="auto">
              <a:xfrm>
                <a:off x="3312"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44" name="Line 67"/>
              <p:cNvSpPr>
                <a:spLocks noChangeShapeType="1"/>
              </p:cNvSpPr>
              <p:nvPr/>
            </p:nvSpPr>
            <p:spPr bwMode="auto">
              <a:xfrm>
                <a:off x="4320"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45" name="Line 68"/>
              <p:cNvSpPr>
                <a:spLocks noChangeShapeType="1"/>
              </p:cNvSpPr>
              <p:nvPr/>
            </p:nvSpPr>
            <p:spPr bwMode="auto">
              <a:xfrm>
                <a:off x="4464"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46" name="Line 69"/>
              <p:cNvSpPr>
                <a:spLocks noChangeShapeType="1"/>
              </p:cNvSpPr>
              <p:nvPr/>
            </p:nvSpPr>
            <p:spPr bwMode="auto">
              <a:xfrm>
                <a:off x="4608"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47" name="Rectangle 70"/>
              <p:cNvSpPr>
                <a:spLocks noChangeArrowheads="1"/>
              </p:cNvSpPr>
              <p:nvPr/>
            </p:nvSpPr>
            <p:spPr bwMode="auto">
              <a:xfrm>
                <a:off x="2352" y="3120"/>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400" b="0">
                    <a:solidFill>
                      <a:srgbClr val="000066"/>
                    </a:solidFill>
                    <a:latin typeface="Courier New" charset="0"/>
                  </a:rPr>
                  <a:t>• • •</a:t>
                </a:r>
              </a:p>
            </p:txBody>
          </p:sp>
        </p:grpSp>
        <p:sp>
          <p:nvSpPr>
            <p:cNvPr id="81927" name="Line 75"/>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28" name="Rectangle 76"/>
            <p:cNvSpPr>
              <a:spLocks noChangeArrowheads="1"/>
            </p:cNvSpPr>
            <p:nvPr/>
          </p:nvSpPr>
          <p:spPr bwMode="auto">
            <a:xfrm>
              <a:off x="3696" y="2104"/>
              <a:ext cx="220"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p>
          </p:txBody>
        </p:sp>
        <p:sp>
          <p:nvSpPr>
            <p:cNvPr id="81929" name="Line 77"/>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30" name="Rectangle 78"/>
            <p:cNvSpPr>
              <a:spLocks noChangeArrowheads="1"/>
            </p:cNvSpPr>
            <p:nvPr/>
          </p:nvSpPr>
          <p:spPr bwMode="auto">
            <a:xfrm>
              <a:off x="3696" y="3640"/>
              <a:ext cx="220"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p>
          </p:txBody>
        </p:sp>
        <p:sp>
          <p:nvSpPr>
            <p:cNvPr id="81931" name="Line 79"/>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32" name="Rectangle 80"/>
            <p:cNvSpPr>
              <a:spLocks noChangeArrowheads="1"/>
            </p:cNvSpPr>
            <p:nvPr/>
          </p:nvSpPr>
          <p:spPr bwMode="auto">
            <a:xfrm>
              <a:off x="2208" y="3648"/>
              <a:ext cx="188"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k</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323850"/>
            <a:ext cx="7005638" cy="573088"/>
          </a:xfrm>
        </p:spPr>
        <p:txBody>
          <a:bodyPr/>
          <a:lstStyle/>
          <a:p>
            <a:pPr eaLnBrk="1" hangingPunct="1">
              <a:defRPr/>
            </a:pPr>
            <a:r>
              <a:rPr lang="en-US">
                <a:ea typeface="+mj-ea"/>
                <a:cs typeface="+mj-cs"/>
              </a:rPr>
              <a:t>Sign Extension Example</a:t>
            </a:r>
          </a:p>
        </p:txBody>
      </p:sp>
      <p:sp>
        <p:nvSpPr>
          <p:cNvPr id="27650" name="Rectangle 3"/>
          <p:cNvSpPr>
            <a:spLocks noGrp="1" noChangeArrowheads="1"/>
          </p:cNvSpPr>
          <p:nvPr>
            <p:ph idx="1"/>
          </p:nvPr>
        </p:nvSpPr>
        <p:spPr>
          <a:xfrm>
            <a:off x="290513" y="4803775"/>
            <a:ext cx="8307387" cy="1641475"/>
          </a:xfrm>
        </p:spPr>
        <p:txBody>
          <a:bodyPr/>
          <a:lstStyle/>
          <a:p>
            <a:pPr lvl="1" eaLnBrk="1" hangingPunct="1"/>
            <a:r>
              <a:rPr lang="en-US">
                <a:latin typeface="Helvetica" charset="0"/>
                <a:ea typeface="ＭＳ Ｐゴシック" charset="0"/>
              </a:rPr>
              <a:t>Converting from smaller to larger integer data type</a:t>
            </a:r>
          </a:p>
          <a:p>
            <a:pPr lvl="1" eaLnBrk="1" hangingPunct="1"/>
            <a:r>
              <a:rPr lang="en-US">
                <a:latin typeface="Helvetica" charset="0"/>
                <a:ea typeface="ＭＳ Ｐゴシック" charset="0"/>
              </a:rPr>
              <a:t>C automatically performs sign extension</a:t>
            </a:r>
          </a:p>
        </p:txBody>
      </p:sp>
      <p:sp>
        <p:nvSpPr>
          <p:cNvPr id="83971" name="Text Box 5"/>
          <p:cNvSpPr txBox="1">
            <a:spLocks noChangeArrowheads="1"/>
          </p:cNvSpPr>
          <p:nvPr/>
        </p:nvSpPr>
        <p:spPr bwMode="auto">
          <a:xfrm>
            <a:off x="2133600" y="1143000"/>
            <a:ext cx="4191000" cy="12287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short int x =  15213;</a:t>
            </a:r>
          </a:p>
          <a:p>
            <a:r>
              <a:rPr lang="en-US" sz="1800">
                <a:solidFill>
                  <a:srgbClr val="000066"/>
                </a:solidFill>
                <a:latin typeface="Courier New" charset="0"/>
              </a:rPr>
              <a:t>  int      ix = (int) x; </a:t>
            </a:r>
          </a:p>
          <a:p>
            <a:r>
              <a:rPr lang="en-US" sz="1800">
                <a:solidFill>
                  <a:srgbClr val="000066"/>
                </a:solidFill>
                <a:latin typeface="Courier New" charset="0"/>
              </a:rPr>
              <a:t>  short int y = -15213;</a:t>
            </a:r>
          </a:p>
          <a:p>
            <a:r>
              <a:rPr lang="en-US" sz="1800">
                <a:solidFill>
                  <a:srgbClr val="000066"/>
                </a:solidFill>
                <a:latin typeface="Courier New" charset="0"/>
              </a:rPr>
              <a:t>  int      iy = (int) y;</a:t>
            </a:r>
          </a:p>
        </p:txBody>
      </p:sp>
      <p:sp>
        <p:nvSpPr>
          <p:cNvPr id="83972" name="Rectangle 16"/>
          <p:cNvSpPr>
            <a:spLocks noChangeArrowheads="1"/>
          </p:cNvSpPr>
          <p:nvPr/>
        </p:nvSpPr>
        <p:spPr bwMode="auto">
          <a:xfrm>
            <a:off x="1109663" y="2863850"/>
            <a:ext cx="19050"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73" name="Rectangle 19"/>
          <p:cNvSpPr>
            <a:spLocks noChangeArrowheads="1"/>
          </p:cNvSpPr>
          <p:nvPr/>
        </p:nvSpPr>
        <p:spPr bwMode="auto">
          <a:xfrm>
            <a:off x="2082800" y="2863850"/>
            <a:ext cx="17463"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74" name="Rectangle 22"/>
          <p:cNvSpPr>
            <a:spLocks noChangeArrowheads="1"/>
          </p:cNvSpPr>
          <p:nvPr/>
        </p:nvSpPr>
        <p:spPr bwMode="auto">
          <a:xfrm>
            <a:off x="3738563" y="2863850"/>
            <a:ext cx="19050"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grpSp>
        <p:nvGrpSpPr>
          <p:cNvPr id="27655" name="Group 115"/>
          <p:cNvGrpSpPr>
            <a:grpSpLocks/>
          </p:cNvGrpSpPr>
          <p:nvPr/>
        </p:nvGrpSpPr>
        <p:grpSpPr bwMode="auto">
          <a:xfrm>
            <a:off x="355600" y="2844800"/>
            <a:ext cx="8431213" cy="1427163"/>
            <a:chOff x="224" y="1792"/>
            <a:chExt cx="5311" cy="899"/>
          </a:xfrm>
        </p:grpSpPr>
        <p:sp>
          <p:nvSpPr>
            <p:cNvPr id="83976" name="Rectangle 10"/>
            <p:cNvSpPr>
              <a:spLocks noChangeArrowheads="1"/>
            </p:cNvSpPr>
            <p:nvPr/>
          </p:nvSpPr>
          <p:spPr bwMode="auto">
            <a:xfrm>
              <a:off x="782" y="1808"/>
              <a:ext cx="5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Decimal</a:t>
              </a:r>
              <a:endParaRPr lang="en-US" sz="1800">
                <a:solidFill>
                  <a:srgbClr val="000066"/>
                </a:solidFill>
              </a:endParaRPr>
            </a:p>
          </p:txBody>
        </p:sp>
        <p:sp>
          <p:nvSpPr>
            <p:cNvPr id="83977" name="Rectangle 11"/>
            <p:cNvSpPr>
              <a:spLocks noChangeArrowheads="1"/>
            </p:cNvSpPr>
            <p:nvPr/>
          </p:nvSpPr>
          <p:spPr bwMode="auto">
            <a:xfrm>
              <a:off x="1742" y="1808"/>
              <a:ext cx="25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Hex</a:t>
              </a:r>
              <a:endParaRPr lang="en-US" sz="1800">
                <a:solidFill>
                  <a:srgbClr val="000066"/>
                </a:solidFill>
              </a:endParaRPr>
            </a:p>
          </p:txBody>
        </p:sp>
        <p:sp>
          <p:nvSpPr>
            <p:cNvPr id="83978" name="Rectangle 12"/>
            <p:cNvSpPr>
              <a:spLocks noChangeArrowheads="1"/>
            </p:cNvSpPr>
            <p:nvPr/>
          </p:nvSpPr>
          <p:spPr bwMode="auto">
            <a:xfrm>
              <a:off x="3773" y="1808"/>
              <a:ext cx="40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Binary</a:t>
              </a:r>
              <a:endParaRPr lang="en-US" sz="1800">
                <a:solidFill>
                  <a:srgbClr val="000066"/>
                </a:solidFill>
              </a:endParaRPr>
            </a:p>
          </p:txBody>
        </p:sp>
        <p:sp>
          <p:nvSpPr>
            <p:cNvPr id="83979" name="Rectangle 13"/>
            <p:cNvSpPr>
              <a:spLocks noChangeArrowheads="1"/>
            </p:cNvSpPr>
            <p:nvPr/>
          </p:nvSpPr>
          <p:spPr bwMode="auto">
            <a:xfrm>
              <a:off x="224"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0" name="Rectangle 14"/>
            <p:cNvSpPr>
              <a:spLocks noChangeArrowheads="1"/>
            </p:cNvSpPr>
            <p:nvPr/>
          </p:nvSpPr>
          <p:spPr bwMode="auto">
            <a:xfrm>
              <a:off x="224"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1" name="Rectangle 15"/>
            <p:cNvSpPr>
              <a:spLocks noChangeArrowheads="1"/>
            </p:cNvSpPr>
            <p:nvPr/>
          </p:nvSpPr>
          <p:spPr bwMode="auto">
            <a:xfrm>
              <a:off x="236" y="1792"/>
              <a:ext cx="46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2" name="Rectangle 17"/>
            <p:cNvSpPr>
              <a:spLocks noChangeArrowheads="1"/>
            </p:cNvSpPr>
            <p:nvPr/>
          </p:nvSpPr>
          <p:spPr bwMode="auto">
            <a:xfrm>
              <a:off x="699"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3" name="Rectangle 18"/>
            <p:cNvSpPr>
              <a:spLocks noChangeArrowheads="1"/>
            </p:cNvSpPr>
            <p:nvPr/>
          </p:nvSpPr>
          <p:spPr bwMode="auto">
            <a:xfrm>
              <a:off x="711" y="1792"/>
              <a:ext cx="6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4" name="Rectangle 20"/>
            <p:cNvSpPr>
              <a:spLocks noChangeArrowheads="1"/>
            </p:cNvSpPr>
            <p:nvPr/>
          </p:nvSpPr>
          <p:spPr bwMode="auto">
            <a:xfrm>
              <a:off x="1312" y="1792"/>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5" name="Rectangle 21"/>
            <p:cNvSpPr>
              <a:spLocks noChangeArrowheads="1"/>
            </p:cNvSpPr>
            <p:nvPr/>
          </p:nvSpPr>
          <p:spPr bwMode="auto">
            <a:xfrm>
              <a:off x="1323" y="1792"/>
              <a:ext cx="103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6" name="Rectangle 23"/>
            <p:cNvSpPr>
              <a:spLocks noChangeArrowheads="1"/>
            </p:cNvSpPr>
            <p:nvPr/>
          </p:nvSpPr>
          <p:spPr bwMode="auto">
            <a:xfrm>
              <a:off x="2355"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7" name="Rectangle 24"/>
            <p:cNvSpPr>
              <a:spLocks noChangeArrowheads="1"/>
            </p:cNvSpPr>
            <p:nvPr/>
          </p:nvSpPr>
          <p:spPr bwMode="auto">
            <a:xfrm>
              <a:off x="2367" y="1792"/>
              <a:ext cx="315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8" name="Rectangle 25"/>
            <p:cNvSpPr>
              <a:spLocks noChangeArrowheads="1"/>
            </p:cNvSpPr>
            <p:nvPr/>
          </p:nvSpPr>
          <p:spPr bwMode="auto">
            <a:xfrm>
              <a:off x="5523"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9" name="Rectangle 26"/>
            <p:cNvSpPr>
              <a:spLocks noChangeArrowheads="1"/>
            </p:cNvSpPr>
            <p:nvPr/>
          </p:nvSpPr>
          <p:spPr bwMode="auto">
            <a:xfrm>
              <a:off x="5523"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0" name="Rectangle 27"/>
            <p:cNvSpPr>
              <a:spLocks noChangeArrowheads="1"/>
            </p:cNvSpPr>
            <p:nvPr/>
          </p:nvSpPr>
          <p:spPr bwMode="auto">
            <a:xfrm>
              <a:off x="224"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1" name="Rectangle 28"/>
            <p:cNvSpPr>
              <a:spLocks noChangeArrowheads="1"/>
            </p:cNvSpPr>
            <p:nvPr/>
          </p:nvSpPr>
          <p:spPr bwMode="auto">
            <a:xfrm>
              <a:off x="699"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2" name="Rectangle 29"/>
            <p:cNvSpPr>
              <a:spLocks noChangeArrowheads="1"/>
            </p:cNvSpPr>
            <p:nvPr/>
          </p:nvSpPr>
          <p:spPr bwMode="auto">
            <a:xfrm>
              <a:off x="1312" y="1804"/>
              <a:ext cx="11"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3" name="Rectangle 30"/>
            <p:cNvSpPr>
              <a:spLocks noChangeArrowheads="1"/>
            </p:cNvSpPr>
            <p:nvPr/>
          </p:nvSpPr>
          <p:spPr bwMode="auto">
            <a:xfrm>
              <a:off x="2355"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4" name="Rectangle 31"/>
            <p:cNvSpPr>
              <a:spLocks noChangeArrowheads="1"/>
            </p:cNvSpPr>
            <p:nvPr/>
          </p:nvSpPr>
          <p:spPr bwMode="auto">
            <a:xfrm>
              <a:off x="5523"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5" name="Rectangle 32"/>
            <p:cNvSpPr>
              <a:spLocks noChangeArrowheads="1"/>
            </p:cNvSpPr>
            <p:nvPr/>
          </p:nvSpPr>
          <p:spPr bwMode="auto">
            <a:xfrm>
              <a:off x="317" y="1993"/>
              <a:ext cx="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x</a:t>
              </a:r>
              <a:endParaRPr lang="en-US" sz="1800">
                <a:solidFill>
                  <a:srgbClr val="000066"/>
                </a:solidFill>
              </a:endParaRPr>
            </a:p>
          </p:txBody>
        </p:sp>
        <p:sp>
          <p:nvSpPr>
            <p:cNvPr id="83996" name="Rectangle 33"/>
            <p:cNvSpPr>
              <a:spLocks noChangeArrowheads="1"/>
            </p:cNvSpPr>
            <p:nvPr/>
          </p:nvSpPr>
          <p:spPr bwMode="auto">
            <a:xfrm>
              <a:off x="905" y="1986"/>
              <a:ext cx="40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3997" name="Rectangle 34"/>
            <p:cNvSpPr>
              <a:spLocks noChangeArrowheads="1"/>
            </p:cNvSpPr>
            <p:nvPr/>
          </p:nvSpPr>
          <p:spPr bwMode="auto">
            <a:xfrm>
              <a:off x="1929" y="1993"/>
              <a:ext cx="43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3B 6D</a:t>
              </a:r>
              <a:endParaRPr lang="en-US" sz="1800">
                <a:solidFill>
                  <a:srgbClr val="000066"/>
                </a:solidFill>
              </a:endParaRPr>
            </a:p>
          </p:txBody>
        </p:sp>
        <p:sp>
          <p:nvSpPr>
            <p:cNvPr id="83998" name="Rectangle 35"/>
            <p:cNvSpPr>
              <a:spLocks noChangeArrowheads="1"/>
            </p:cNvSpPr>
            <p:nvPr/>
          </p:nvSpPr>
          <p:spPr bwMode="auto">
            <a:xfrm>
              <a:off x="4060" y="1993"/>
              <a:ext cx="146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00111011 01101101</a:t>
              </a:r>
              <a:endParaRPr lang="en-US" sz="1800">
                <a:solidFill>
                  <a:srgbClr val="000066"/>
                </a:solidFill>
              </a:endParaRPr>
            </a:p>
          </p:txBody>
        </p:sp>
        <p:sp>
          <p:nvSpPr>
            <p:cNvPr id="83999" name="Rectangle 36"/>
            <p:cNvSpPr>
              <a:spLocks noChangeArrowheads="1"/>
            </p:cNvSpPr>
            <p:nvPr/>
          </p:nvSpPr>
          <p:spPr bwMode="auto">
            <a:xfrm>
              <a:off x="224"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0" name="Rectangle 37"/>
            <p:cNvSpPr>
              <a:spLocks noChangeArrowheads="1"/>
            </p:cNvSpPr>
            <p:nvPr/>
          </p:nvSpPr>
          <p:spPr bwMode="auto">
            <a:xfrm>
              <a:off x="236" y="1970"/>
              <a:ext cx="46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1" name="Rectangle 38"/>
            <p:cNvSpPr>
              <a:spLocks noChangeArrowheads="1"/>
            </p:cNvSpPr>
            <p:nvPr/>
          </p:nvSpPr>
          <p:spPr bwMode="auto">
            <a:xfrm>
              <a:off x="699"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2" name="Rectangle 39"/>
            <p:cNvSpPr>
              <a:spLocks noChangeArrowheads="1"/>
            </p:cNvSpPr>
            <p:nvPr/>
          </p:nvSpPr>
          <p:spPr bwMode="auto">
            <a:xfrm>
              <a:off x="711" y="1970"/>
              <a:ext cx="6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3" name="Rectangle 40"/>
            <p:cNvSpPr>
              <a:spLocks noChangeArrowheads="1"/>
            </p:cNvSpPr>
            <p:nvPr/>
          </p:nvSpPr>
          <p:spPr bwMode="auto">
            <a:xfrm>
              <a:off x="1312" y="1970"/>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4" name="Rectangle 41"/>
            <p:cNvSpPr>
              <a:spLocks noChangeArrowheads="1"/>
            </p:cNvSpPr>
            <p:nvPr/>
          </p:nvSpPr>
          <p:spPr bwMode="auto">
            <a:xfrm>
              <a:off x="1323" y="1970"/>
              <a:ext cx="103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5" name="Rectangle 42"/>
            <p:cNvSpPr>
              <a:spLocks noChangeArrowheads="1"/>
            </p:cNvSpPr>
            <p:nvPr/>
          </p:nvSpPr>
          <p:spPr bwMode="auto">
            <a:xfrm>
              <a:off x="2355"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6" name="Rectangle 43"/>
            <p:cNvSpPr>
              <a:spLocks noChangeArrowheads="1"/>
            </p:cNvSpPr>
            <p:nvPr/>
          </p:nvSpPr>
          <p:spPr bwMode="auto">
            <a:xfrm>
              <a:off x="2367" y="1970"/>
              <a:ext cx="315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7" name="Rectangle 44"/>
            <p:cNvSpPr>
              <a:spLocks noChangeArrowheads="1"/>
            </p:cNvSpPr>
            <p:nvPr/>
          </p:nvSpPr>
          <p:spPr bwMode="auto">
            <a:xfrm>
              <a:off x="5523"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8" name="Rectangle 45"/>
            <p:cNvSpPr>
              <a:spLocks noChangeArrowheads="1"/>
            </p:cNvSpPr>
            <p:nvPr/>
          </p:nvSpPr>
          <p:spPr bwMode="auto">
            <a:xfrm>
              <a:off x="224"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9" name="Rectangle 46"/>
            <p:cNvSpPr>
              <a:spLocks noChangeArrowheads="1"/>
            </p:cNvSpPr>
            <p:nvPr/>
          </p:nvSpPr>
          <p:spPr bwMode="auto">
            <a:xfrm>
              <a:off x="699"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0" name="Rectangle 47"/>
            <p:cNvSpPr>
              <a:spLocks noChangeArrowheads="1"/>
            </p:cNvSpPr>
            <p:nvPr/>
          </p:nvSpPr>
          <p:spPr bwMode="auto">
            <a:xfrm>
              <a:off x="1312" y="1982"/>
              <a:ext cx="11"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1" name="Rectangle 48"/>
            <p:cNvSpPr>
              <a:spLocks noChangeArrowheads="1"/>
            </p:cNvSpPr>
            <p:nvPr/>
          </p:nvSpPr>
          <p:spPr bwMode="auto">
            <a:xfrm>
              <a:off x="2355"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2" name="Rectangle 49"/>
            <p:cNvSpPr>
              <a:spLocks noChangeArrowheads="1"/>
            </p:cNvSpPr>
            <p:nvPr/>
          </p:nvSpPr>
          <p:spPr bwMode="auto">
            <a:xfrm>
              <a:off x="5523"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3" name="Rectangle 50"/>
            <p:cNvSpPr>
              <a:spLocks noChangeArrowheads="1"/>
            </p:cNvSpPr>
            <p:nvPr/>
          </p:nvSpPr>
          <p:spPr bwMode="auto">
            <a:xfrm>
              <a:off x="316" y="2170"/>
              <a:ext cx="1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ix</a:t>
              </a:r>
              <a:endParaRPr lang="en-US" sz="1800">
                <a:solidFill>
                  <a:srgbClr val="000066"/>
                </a:solidFill>
              </a:endParaRPr>
            </a:p>
          </p:txBody>
        </p:sp>
        <p:sp>
          <p:nvSpPr>
            <p:cNvPr id="84014" name="Rectangle 51"/>
            <p:cNvSpPr>
              <a:spLocks noChangeArrowheads="1"/>
            </p:cNvSpPr>
            <p:nvPr/>
          </p:nvSpPr>
          <p:spPr bwMode="auto">
            <a:xfrm>
              <a:off x="905" y="2164"/>
              <a:ext cx="40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4015" name="Rectangle 52"/>
            <p:cNvSpPr>
              <a:spLocks noChangeArrowheads="1"/>
            </p:cNvSpPr>
            <p:nvPr/>
          </p:nvSpPr>
          <p:spPr bwMode="auto">
            <a:xfrm>
              <a:off x="1410" y="2170"/>
              <a:ext cx="95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00 00 3B 6D</a:t>
              </a:r>
              <a:endParaRPr lang="en-US" sz="1800">
                <a:solidFill>
                  <a:srgbClr val="000066"/>
                </a:solidFill>
              </a:endParaRPr>
            </a:p>
          </p:txBody>
        </p:sp>
        <p:sp>
          <p:nvSpPr>
            <p:cNvPr id="84016" name="Rectangle 53"/>
            <p:cNvSpPr>
              <a:spLocks noChangeArrowheads="1"/>
            </p:cNvSpPr>
            <p:nvPr/>
          </p:nvSpPr>
          <p:spPr bwMode="auto">
            <a:xfrm>
              <a:off x="2506" y="2170"/>
              <a:ext cx="302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00000000 00000000 00111011 01101101</a:t>
              </a:r>
              <a:endParaRPr lang="en-US" sz="1800">
                <a:solidFill>
                  <a:srgbClr val="000066"/>
                </a:solidFill>
              </a:endParaRPr>
            </a:p>
          </p:txBody>
        </p:sp>
        <p:sp>
          <p:nvSpPr>
            <p:cNvPr id="84017" name="Rectangle 54"/>
            <p:cNvSpPr>
              <a:spLocks noChangeArrowheads="1"/>
            </p:cNvSpPr>
            <p:nvPr/>
          </p:nvSpPr>
          <p:spPr bwMode="auto">
            <a:xfrm>
              <a:off x="224"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8" name="Rectangle 55"/>
            <p:cNvSpPr>
              <a:spLocks noChangeArrowheads="1"/>
            </p:cNvSpPr>
            <p:nvPr/>
          </p:nvSpPr>
          <p:spPr bwMode="auto">
            <a:xfrm>
              <a:off x="236" y="2147"/>
              <a:ext cx="46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9" name="Rectangle 56"/>
            <p:cNvSpPr>
              <a:spLocks noChangeArrowheads="1"/>
            </p:cNvSpPr>
            <p:nvPr/>
          </p:nvSpPr>
          <p:spPr bwMode="auto">
            <a:xfrm>
              <a:off x="699"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0" name="Rectangle 57"/>
            <p:cNvSpPr>
              <a:spLocks noChangeArrowheads="1"/>
            </p:cNvSpPr>
            <p:nvPr/>
          </p:nvSpPr>
          <p:spPr bwMode="auto">
            <a:xfrm>
              <a:off x="711" y="2147"/>
              <a:ext cx="6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1" name="Rectangle 58"/>
            <p:cNvSpPr>
              <a:spLocks noChangeArrowheads="1"/>
            </p:cNvSpPr>
            <p:nvPr/>
          </p:nvSpPr>
          <p:spPr bwMode="auto">
            <a:xfrm>
              <a:off x="1312" y="2147"/>
              <a:ext cx="1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2" name="Rectangle 59"/>
            <p:cNvSpPr>
              <a:spLocks noChangeArrowheads="1"/>
            </p:cNvSpPr>
            <p:nvPr/>
          </p:nvSpPr>
          <p:spPr bwMode="auto">
            <a:xfrm>
              <a:off x="1323" y="2147"/>
              <a:ext cx="103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3" name="Rectangle 60"/>
            <p:cNvSpPr>
              <a:spLocks noChangeArrowheads="1"/>
            </p:cNvSpPr>
            <p:nvPr/>
          </p:nvSpPr>
          <p:spPr bwMode="auto">
            <a:xfrm>
              <a:off x="2355"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4" name="Rectangle 61"/>
            <p:cNvSpPr>
              <a:spLocks noChangeArrowheads="1"/>
            </p:cNvSpPr>
            <p:nvPr/>
          </p:nvSpPr>
          <p:spPr bwMode="auto">
            <a:xfrm>
              <a:off x="2367" y="2147"/>
              <a:ext cx="315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5" name="Rectangle 62"/>
            <p:cNvSpPr>
              <a:spLocks noChangeArrowheads="1"/>
            </p:cNvSpPr>
            <p:nvPr/>
          </p:nvSpPr>
          <p:spPr bwMode="auto">
            <a:xfrm>
              <a:off x="5523"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6" name="Rectangle 63"/>
            <p:cNvSpPr>
              <a:spLocks noChangeArrowheads="1"/>
            </p:cNvSpPr>
            <p:nvPr/>
          </p:nvSpPr>
          <p:spPr bwMode="auto">
            <a:xfrm>
              <a:off x="224"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7" name="Rectangle 64"/>
            <p:cNvSpPr>
              <a:spLocks noChangeArrowheads="1"/>
            </p:cNvSpPr>
            <p:nvPr/>
          </p:nvSpPr>
          <p:spPr bwMode="auto">
            <a:xfrm>
              <a:off x="699"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8" name="Rectangle 65"/>
            <p:cNvSpPr>
              <a:spLocks noChangeArrowheads="1"/>
            </p:cNvSpPr>
            <p:nvPr/>
          </p:nvSpPr>
          <p:spPr bwMode="auto">
            <a:xfrm>
              <a:off x="1312" y="2160"/>
              <a:ext cx="11"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9" name="Rectangle 66"/>
            <p:cNvSpPr>
              <a:spLocks noChangeArrowheads="1"/>
            </p:cNvSpPr>
            <p:nvPr/>
          </p:nvSpPr>
          <p:spPr bwMode="auto">
            <a:xfrm>
              <a:off x="2355"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0" name="Rectangle 67"/>
            <p:cNvSpPr>
              <a:spLocks noChangeArrowheads="1"/>
            </p:cNvSpPr>
            <p:nvPr/>
          </p:nvSpPr>
          <p:spPr bwMode="auto">
            <a:xfrm>
              <a:off x="5523"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1" name="Rectangle 68"/>
            <p:cNvSpPr>
              <a:spLocks noChangeArrowheads="1"/>
            </p:cNvSpPr>
            <p:nvPr/>
          </p:nvSpPr>
          <p:spPr bwMode="auto">
            <a:xfrm>
              <a:off x="317" y="2348"/>
              <a:ext cx="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y</a:t>
              </a:r>
              <a:endParaRPr lang="en-US" sz="1800">
                <a:solidFill>
                  <a:srgbClr val="000066"/>
                </a:solidFill>
              </a:endParaRPr>
            </a:p>
          </p:txBody>
        </p:sp>
        <p:sp>
          <p:nvSpPr>
            <p:cNvPr id="84032" name="Rectangle 69"/>
            <p:cNvSpPr>
              <a:spLocks noChangeArrowheads="1"/>
            </p:cNvSpPr>
            <p:nvPr/>
          </p:nvSpPr>
          <p:spPr bwMode="auto">
            <a:xfrm>
              <a:off x="857" y="2341"/>
              <a:ext cx="44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4033" name="Rectangle 70"/>
            <p:cNvSpPr>
              <a:spLocks noChangeArrowheads="1"/>
            </p:cNvSpPr>
            <p:nvPr/>
          </p:nvSpPr>
          <p:spPr bwMode="auto">
            <a:xfrm>
              <a:off x="1929" y="2348"/>
              <a:ext cx="43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C4 93</a:t>
              </a:r>
              <a:endParaRPr lang="en-US" sz="1800">
                <a:solidFill>
                  <a:srgbClr val="000066"/>
                </a:solidFill>
              </a:endParaRPr>
            </a:p>
          </p:txBody>
        </p:sp>
        <p:sp>
          <p:nvSpPr>
            <p:cNvPr id="84034" name="Rectangle 71"/>
            <p:cNvSpPr>
              <a:spLocks noChangeArrowheads="1"/>
            </p:cNvSpPr>
            <p:nvPr/>
          </p:nvSpPr>
          <p:spPr bwMode="auto">
            <a:xfrm>
              <a:off x="4060" y="2348"/>
              <a:ext cx="146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11000100 10010011</a:t>
              </a:r>
              <a:endParaRPr lang="en-US" sz="1800">
                <a:solidFill>
                  <a:srgbClr val="000066"/>
                </a:solidFill>
              </a:endParaRPr>
            </a:p>
          </p:txBody>
        </p:sp>
        <p:sp>
          <p:nvSpPr>
            <p:cNvPr id="84035" name="Rectangle 72"/>
            <p:cNvSpPr>
              <a:spLocks noChangeArrowheads="1"/>
            </p:cNvSpPr>
            <p:nvPr/>
          </p:nvSpPr>
          <p:spPr bwMode="auto">
            <a:xfrm>
              <a:off x="224"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6" name="Rectangle 73"/>
            <p:cNvSpPr>
              <a:spLocks noChangeArrowheads="1"/>
            </p:cNvSpPr>
            <p:nvPr/>
          </p:nvSpPr>
          <p:spPr bwMode="auto">
            <a:xfrm>
              <a:off x="236" y="2325"/>
              <a:ext cx="46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7" name="Rectangle 74"/>
            <p:cNvSpPr>
              <a:spLocks noChangeArrowheads="1"/>
            </p:cNvSpPr>
            <p:nvPr/>
          </p:nvSpPr>
          <p:spPr bwMode="auto">
            <a:xfrm>
              <a:off x="699"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8" name="Rectangle 75"/>
            <p:cNvSpPr>
              <a:spLocks noChangeArrowheads="1"/>
            </p:cNvSpPr>
            <p:nvPr/>
          </p:nvSpPr>
          <p:spPr bwMode="auto">
            <a:xfrm>
              <a:off x="711" y="2325"/>
              <a:ext cx="6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9" name="Rectangle 76"/>
            <p:cNvSpPr>
              <a:spLocks noChangeArrowheads="1"/>
            </p:cNvSpPr>
            <p:nvPr/>
          </p:nvSpPr>
          <p:spPr bwMode="auto">
            <a:xfrm>
              <a:off x="1312" y="2325"/>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0" name="Rectangle 77"/>
            <p:cNvSpPr>
              <a:spLocks noChangeArrowheads="1"/>
            </p:cNvSpPr>
            <p:nvPr/>
          </p:nvSpPr>
          <p:spPr bwMode="auto">
            <a:xfrm>
              <a:off x="1323" y="2325"/>
              <a:ext cx="103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1" name="Rectangle 78"/>
            <p:cNvSpPr>
              <a:spLocks noChangeArrowheads="1"/>
            </p:cNvSpPr>
            <p:nvPr/>
          </p:nvSpPr>
          <p:spPr bwMode="auto">
            <a:xfrm>
              <a:off x="2355"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2" name="Rectangle 79"/>
            <p:cNvSpPr>
              <a:spLocks noChangeArrowheads="1"/>
            </p:cNvSpPr>
            <p:nvPr/>
          </p:nvSpPr>
          <p:spPr bwMode="auto">
            <a:xfrm>
              <a:off x="2367" y="2325"/>
              <a:ext cx="315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3" name="Rectangle 80"/>
            <p:cNvSpPr>
              <a:spLocks noChangeArrowheads="1"/>
            </p:cNvSpPr>
            <p:nvPr/>
          </p:nvSpPr>
          <p:spPr bwMode="auto">
            <a:xfrm>
              <a:off x="5523"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4" name="Rectangle 81"/>
            <p:cNvSpPr>
              <a:spLocks noChangeArrowheads="1"/>
            </p:cNvSpPr>
            <p:nvPr/>
          </p:nvSpPr>
          <p:spPr bwMode="auto">
            <a:xfrm>
              <a:off x="224"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5" name="Rectangle 82"/>
            <p:cNvSpPr>
              <a:spLocks noChangeArrowheads="1"/>
            </p:cNvSpPr>
            <p:nvPr/>
          </p:nvSpPr>
          <p:spPr bwMode="auto">
            <a:xfrm>
              <a:off x="699"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6" name="Rectangle 83"/>
            <p:cNvSpPr>
              <a:spLocks noChangeArrowheads="1"/>
            </p:cNvSpPr>
            <p:nvPr/>
          </p:nvSpPr>
          <p:spPr bwMode="auto">
            <a:xfrm>
              <a:off x="1312" y="2337"/>
              <a:ext cx="11"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7" name="Rectangle 84"/>
            <p:cNvSpPr>
              <a:spLocks noChangeArrowheads="1"/>
            </p:cNvSpPr>
            <p:nvPr/>
          </p:nvSpPr>
          <p:spPr bwMode="auto">
            <a:xfrm>
              <a:off x="2355"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8" name="Rectangle 85"/>
            <p:cNvSpPr>
              <a:spLocks noChangeArrowheads="1"/>
            </p:cNvSpPr>
            <p:nvPr/>
          </p:nvSpPr>
          <p:spPr bwMode="auto">
            <a:xfrm>
              <a:off x="5523"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9" name="Rectangle 86"/>
            <p:cNvSpPr>
              <a:spLocks noChangeArrowheads="1"/>
            </p:cNvSpPr>
            <p:nvPr/>
          </p:nvSpPr>
          <p:spPr bwMode="auto">
            <a:xfrm>
              <a:off x="316" y="2526"/>
              <a:ext cx="1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iy</a:t>
              </a:r>
              <a:endParaRPr lang="en-US" sz="1800">
                <a:solidFill>
                  <a:srgbClr val="000066"/>
                </a:solidFill>
              </a:endParaRPr>
            </a:p>
          </p:txBody>
        </p:sp>
        <p:sp>
          <p:nvSpPr>
            <p:cNvPr id="84050" name="Rectangle 87"/>
            <p:cNvSpPr>
              <a:spLocks noChangeArrowheads="1"/>
            </p:cNvSpPr>
            <p:nvPr/>
          </p:nvSpPr>
          <p:spPr bwMode="auto">
            <a:xfrm>
              <a:off x="857" y="2519"/>
              <a:ext cx="44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4051" name="Rectangle 88"/>
            <p:cNvSpPr>
              <a:spLocks noChangeArrowheads="1"/>
            </p:cNvSpPr>
            <p:nvPr/>
          </p:nvSpPr>
          <p:spPr bwMode="auto">
            <a:xfrm>
              <a:off x="1410" y="2526"/>
              <a:ext cx="95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FF FF C4 93</a:t>
              </a:r>
              <a:endParaRPr lang="en-US" sz="1800">
                <a:solidFill>
                  <a:srgbClr val="000066"/>
                </a:solidFill>
              </a:endParaRPr>
            </a:p>
          </p:txBody>
        </p:sp>
        <p:sp>
          <p:nvSpPr>
            <p:cNvPr id="84052" name="Rectangle 89"/>
            <p:cNvSpPr>
              <a:spLocks noChangeArrowheads="1"/>
            </p:cNvSpPr>
            <p:nvPr/>
          </p:nvSpPr>
          <p:spPr bwMode="auto">
            <a:xfrm>
              <a:off x="2506" y="2526"/>
              <a:ext cx="302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11111111 11111111 11000100 10010011</a:t>
              </a:r>
              <a:endParaRPr lang="en-US" sz="1800">
                <a:solidFill>
                  <a:srgbClr val="000066"/>
                </a:solidFill>
              </a:endParaRPr>
            </a:p>
          </p:txBody>
        </p:sp>
        <p:sp>
          <p:nvSpPr>
            <p:cNvPr id="84053" name="Rectangle 90"/>
            <p:cNvSpPr>
              <a:spLocks noChangeArrowheads="1"/>
            </p:cNvSpPr>
            <p:nvPr/>
          </p:nvSpPr>
          <p:spPr bwMode="auto">
            <a:xfrm>
              <a:off x="224"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4" name="Rectangle 91"/>
            <p:cNvSpPr>
              <a:spLocks noChangeArrowheads="1"/>
            </p:cNvSpPr>
            <p:nvPr/>
          </p:nvSpPr>
          <p:spPr bwMode="auto">
            <a:xfrm>
              <a:off x="236" y="2503"/>
              <a:ext cx="46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5" name="Rectangle 92"/>
            <p:cNvSpPr>
              <a:spLocks noChangeArrowheads="1"/>
            </p:cNvSpPr>
            <p:nvPr/>
          </p:nvSpPr>
          <p:spPr bwMode="auto">
            <a:xfrm>
              <a:off x="699"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6" name="Rectangle 93"/>
            <p:cNvSpPr>
              <a:spLocks noChangeArrowheads="1"/>
            </p:cNvSpPr>
            <p:nvPr/>
          </p:nvSpPr>
          <p:spPr bwMode="auto">
            <a:xfrm>
              <a:off x="711" y="2503"/>
              <a:ext cx="6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7" name="Rectangle 94"/>
            <p:cNvSpPr>
              <a:spLocks noChangeArrowheads="1"/>
            </p:cNvSpPr>
            <p:nvPr/>
          </p:nvSpPr>
          <p:spPr bwMode="auto">
            <a:xfrm>
              <a:off x="1312" y="250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8" name="Rectangle 95"/>
            <p:cNvSpPr>
              <a:spLocks noChangeArrowheads="1"/>
            </p:cNvSpPr>
            <p:nvPr/>
          </p:nvSpPr>
          <p:spPr bwMode="auto">
            <a:xfrm>
              <a:off x="1323" y="2503"/>
              <a:ext cx="103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9" name="Rectangle 96"/>
            <p:cNvSpPr>
              <a:spLocks noChangeArrowheads="1"/>
            </p:cNvSpPr>
            <p:nvPr/>
          </p:nvSpPr>
          <p:spPr bwMode="auto">
            <a:xfrm>
              <a:off x="2355"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0" name="Rectangle 97"/>
            <p:cNvSpPr>
              <a:spLocks noChangeArrowheads="1"/>
            </p:cNvSpPr>
            <p:nvPr/>
          </p:nvSpPr>
          <p:spPr bwMode="auto">
            <a:xfrm>
              <a:off x="2367" y="2503"/>
              <a:ext cx="315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1" name="Rectangle 98"/>
            <p:cNvSpPr>
              <a:spLocks noChangeArrowheads="1"/>
            </p:cNvSpPr>
            <p:nvPr/>
          </p:nvSpPr>
          <p:spPr bwMode="auto">
            <a:xfrm>
              <a:off x="5523"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2" name="Rectangle 99"/>
            <p:cNvSpPr>
              <a:spLocks noChangeArrowheads="1"/>
            </p:cNvSpPr>
            <p:nvPr/>
          </p:nvSpPr>
          <p:spPr bwMode="auto">
            <a:xfrm>
              <a:off x="224"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3" name="Rectangle 100"/>
            <p:cNvSpPr>
              <a:spLocks noChangeArrowheads="1"/>
            </p:cNvSpPr>
            <p:nvPr/>
          </p:nvSpPr>
          <p:spPr bwMode="auto">
            <a:xfrm>
              <a:off x="224"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4" name="Rectangle 101"/>
            <p:cNvSpPr>
              <a:spLocks noChangeArrowheads="1"/>
            </p:cNvSpPr>
            <p:nvPr/>
          </p:nvSpPr>
          <p:spPr bwMode="auto">
            <a:xfrm>
              <a:off x="224"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5" name="Rectangle 102"/>
            <p:cNvSpPr>
              <a:spLocks noChangeArrowheads="1"/>
            </p:cNvSpPr>
            <p:nvPr/>
          </p:nvSpPr>
          <p:spPr bwMode="auto">
            <a:xfrm>
              <a:off x="236" y="2679"/>
              <a:ext cx="46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6" name="Rectangle 103"/>
            <p:cNvSpPr>
              <a:spLocks noChangeArrowheads="1"/>
            </p:cNvSpPr>
            <p:nvPr/>
          </p:nvSpPr>
          <p:spPr bwMode="auto">
            <a:xfrm>
              <a:off x="699"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7" name="Rectangle 104"/>
            <p:cNvSpPr>
              <a:spLocks noChangeArrowheads="1"/>
            </p:cNvSpPr>
            <p:nvPr/>
          </p:nvSpPr>
          <p:spPr bwMode="auto">
            <a:xfrm>
              <a:off x="699"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8" name="Rectangle 105"/>
            <p:cNvSpPr>
              <a:spLocks noChangeArrowheads="1"/>
            </p:cNvSpPr>
            <p:nvPr/>
          </p:nvSpPr>
          <p:spPr bwMode="auto">
            <a:xfrm>
              <a:off x="711" y="2679"/>
              <a:ext cx="6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9" name="Rectangle 106"/>
            <p:cNvSpPr>
              <a:spLocks noChangeArrowheads="1"/>
            </p:cNvSpPr>
            <p:nvPr/>
          </p:nvSpPr>
          <p:spPr bwMode="auto">
            <a:xfrm>
              <a:off x="1312" y="2515"/>
              <a:ext cx="11"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0" name="Rectangle 107"/>
            <p:cNvSpPr>
              <a:spLocks noChangeArrowheads="1"/>
            </p:cNvSpPr>
            <p:nvPr/>
          </p:nvSpPr>
          <p:spPr bwMode="auto">
            <a:xfrm>
              <a:off x="1312" y="2679"/>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1" name="Rectangle 108"/>
            <p:cNvSpPr>
              <a:spLocks noChangeArrowheads="1"/>
            </p:cNvSpPr>
            <p:nvPr/>
          </p:nvSpPr>
          <p:spPr bwMode="auto">
            <a:xfrm>
              <a:off x="1323" y="2679"/>
              <a:ext cx="103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2" name="Rectangle 109"/>
            <p:cNvSpPr>
              <a:spLocks noChangeArrowheads="1"/>
            </p:cNvSpPr>
            <p:nvPr/>
          </p:nvSpPr>
          <p:spPr bwMode="auto">
            <a:xfrm>
              <a:off x="2355"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3" name="Rectangle 110"/>
            <p:cNvSpPr>
              <a:spLocks noChangeArrowheads="1"/>
            </p:cNvSpPr>
            <p:nvPr/>
          </p:nvSpPr>
          <p:spPr bwMode="auto">
            <a:xfrm>
              <a:off x="2355"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4" name="Rectangle 111"/>
            <p:cNvSpPr>
              <a:spLocks noChangeArrowheads="1"/>
            </p:cNvSpPr>
            <p:nvPr/>
          </p:nvSpPr>
          <p:spPr bwMode="auto">
            <a:xfrm>
              <a:off x="2367" y="2679"/>
              <a:ext cx="315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5" name="Rectangle 112"/>
            <p:cNvSpPr>
              <a:spLocks noChangeArrowheads="1"/>
            </p:cNvSpPr>
            <p:nvPr/>
          </p:nvSpPr>
          <p:spPr bwMode="auto">
            <a:xfrm>
              <a:off x="5523"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6" name="Rectangle 113"/>
            <p:cNvSpPr>
              <a:spLocks noChangeArrowheads="1"/>
            </p:cNvSpPr>
            <p:nvPr/>
          </p:nvSpPr>
          <p:spPr bwMode="auto">
            <a:xfrm>
              <a:off x="5523"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7" name="Rectangle 114"/>
            <p:cNvSpPr>
              <a:spLocks noChangeArrowheads="1"/>
            </p:cNvSpPr>
            <p:nvPr/>
          </p:nvSpPr>
          <p:spPr bwMode="auto">
            <a:xfrm>
              <a:off x="5523"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dissolve">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0">
                                            <p:txEl>
                                              <p:pRg st="0" end="0"/>
                                            </p:txEl>
                                          </p:spTgt>
                                        </p:tgtEl>
                                        <p:attrNameLst>
                                          <p:attrName>style.visibility</p:attrName>
                                        </p:attrNameLst>
                                      </p:cBhvr>
                                      <p:to>
                                        <p:strVal val="visible"/>
                                      </p:to>
                                    </p:set>
                                    <p:animEffect transition="in" filter="dissolve">
                                      <p:cBhvr>
                                        <p:cTn id="12" dur="500"/>
                                        <p:tgtEl>
                                          <p:spTgt spid="27650">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650">
                                            <p:txEl>
                                              <p:pRg st="1" end="1"/>
                                            </p:txEl>
                                          </p:spTgt>
                                        </p:tgtEl>
                                        <p:attrNameLst>
                                          <p:attrName>style.visibility</p:attrName>
                                        </p:attrNameLst>
                                      </p:cBhvr>
                                      <p:to>
                                        <p:strVal val="visible"/>
                                      </p:to>
                                    </p:set>
                                    <p:animEffect transition="in" filter="dissolve">
                                      <p:cBhvr>
                                        <p:cTn id="15" dur="500"/>
                                        <p:tgtEl>
                                          <p:spTgt spid="276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323850"/>
            <a:ext cx="8153400" cy="555625"/>
          </a:xfrm>
          <a:effectLst>
            <a:outerShdw blurRad="63500" dist="53882" dir="2700000" algn="ctr" rotWithShape="0">
              <a:srgbClr val="969696"/>
            </a:outerShdw>
          </a:effectLst>
        </p:spPr>
        <p:txBody>
          <a:bodyPr/>
          <a:lstStyle/>
          <a:p>
            <a:pPr eaLnBrk="1" hangingPunct="1">
              <a:defRPr/>
            </a:pPr>
            <a:r>
              <a:rPr lang="en-US">
                <a:ea typeface="+mj-ea"/>
                <a:cs typeface="+mj-cs"/>
              </a:rPr>
              <a:t>Justification For Sign Extension</a:t>
            </a:r>
          </a:p>
        </p:txBody>
      </p:sp>
      <p:sp>
        <p:nvSpPr>
          <p:cNvPr id="48131" name="Rectangle 3"/>
          <p:cNvSpPr>
            <a:spLocks noGrp="1" noChangeArrowheads="1"/>
          </p:cNvSpPr>
          <p:nvPr>
            <p:ph idx="1"/>
          </p:nvPr>
        </p:nvSpPr>
        <p:spPr>
          <a:xfrm>
            <a:off x="303213" y="1220788"/>
            <a:ext cx="8294687" cy="1566862"/>
          </a:xfrm>
        </p:spPr>
        <p:txBody>
          <a:bodyPr lIns="90487" tIns="44450" rIns="90487" bIns="44450"/>
          <a:lstStyle/>
          <a:p>
            <a:pPr eaLnBrk="1" hangingPunct="1">
              <a:tabLst>
                <a:tab pos="1549400" algn="l"/>
                <a:tab pos="4000500" algn="l"/>
                <a:tab pos="4457700" algn="l"/>
              </a:tabLst>
              <a:defRPr/>
            </a:pPr>
            <a:r>
              <a:rPr lang="en-US">
                <a:latin typeface="Helvetica" charset="0"/>
              </a:rPr>
              <a:t>Prove Correctness by Induction on </a:t>
            </a:r>
            <a:r>
              <a:rPr lang="en-US" i="1">
                <a:latin typeface="Helvetica" charset="0"/>
              </a:rPr>
              <a:t>k</a:t>
            </a:r>
            <a:endParaRPr lang="en-US">
              <a:latin typeface="Helvetica" charset="0"/>
            </a:endParaRPr>
          </a:p>
          <a:p>
            <a:pPr lvl="1" eaLnBrk="1" hangingPunct="1">
              <a:tabLst>
                <a:tab pos="1549400" algn="l"/>
                <a:tab pos="4000500" algn="l"/>
                <a:tab pos="4457700" algn="l"/>
              </a:tabLst>
              <a:defRPr/>
            </a:pPr>
            <a:r>
              <a:rPr lang="en-US">
                <a:latin typeface="Helvetica" charset="0"/>
                <a:ea typeface="ＭＳ Ｐゴシック" charset="0"/>
              </a:rPr>
              <a:t>Induction Step: extending by single bit maintains value</a:t>
            </a: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lvl="1" eaLnBrk="1" hangingPunct="1">
              <a:tabLst>
                <a:tab pos="1549400" algn="l"/>
                <a:tab pos="4000500" algn="l"/>
                <a:tab pos="4457700" algn="l"/>
              </a:tabLst>
              <a:defRPr/>
            </a:pPr>
            <a:endParaRPr lang="en-US">
              <a:latin typeface="Helvetica" charset="0"/>
              <a:ea typeface="ＭＳ Ｐゴシック" charset="0"/>
            </a:endParaRPr>
          </a:p>
          <a:p>
            <a:pPr lvl="1" eaLnBrk="1" hangingPunct="1">
              <a:tabLst>
                <a:tab pos="1549400" algn="l"/>
                <a:tab pos="4000500" algn="l"/>
                <a:tab pos="4457700" algn="l"/>
              </a:tabLst>
              <a:defRPr/>
            </a:pPr>
            <a:r>
              <a:rPr lang="en-US">
                <a:latin typeface="Helvetica" charset="0"/>
                <a:ea typeface="ＭＳ Ｐゴシック" charset="0"/>
              </a:rPr>
              <a:t>Key observation: 	</a:t>
            </a:r>
            <a:r>
              <a:rPr lang="en-US" b="0">
                <a:latin typeface="Helvetica" charset="0"/>
                <a:ea typeface="ＭＳ Ｐゴシック" charset="0"/>
              </a:rPr>
              <a:t>–2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  </a:t>
            </a:r>
            <a:r>
              <a:rPr lang="en-US" b="0">
                <a:latin typeface="Helvetica" charset="0"/>
                <a:ea typeface="ＭＳ Ｐゴシック" charset="0"/>
              </a:rPr>
              <a:t>–2</a:t>
            </a:r>
            <a:r>
              <a:rPr lang="en-US" b="0" i="1" baseline="30000">
                <a:latin typeface="Helvetica" charset="0"/>
                <a:ea typeface="ＭＳ Ｐゴシック" charset="0"/>
              </a:rPr>
              <a:t>w</a:t>
            </a:r>
            <a:r>
              <a:rPr lang="en-US" b="0">
                <a:latin typeface="Helvetica" charset="0"/>
                <a:ea typeface="ＭＳ Ｐゴシック" charset="0"/>
              </a:rPr>
              <a:t> +2</a:t>
            </a:r>
            <a:r>
              <a:rPr lang="en-US" b="0" i="1" baseline="30000">
                <a:latin typeface="Helvetica" charset="0"/>
                <a:ea typeface="ＭＳ Ｐゴシック" charset="0"/>
              </a:rPr>
              <a:t>w</a:t>
            </a:r>
            <a:r>
              <a:rPr lang="en-US" b="0" baseline="30000">
                <a:latin typeface="Helvetica" charset="0"/>
                <a:ea typeface="ＭＳ Ｐゴシック" charset="0"/>
              </a:rPr>
              <a:t>–1</a:t>
            </a:r>
            <a:endParaRPr lang="en-US" b="0">
              <a:latin typeface="Helvetica" charset="0"/>
              <a:ea typeface="ＭＳ Ｐゴシック" charset="0"/>
            </a:endParaRPr>
          </a:p>
          <a:p>
            <a:pPr lvl="1" eaLnBrk="1" hangingPunct="1">
              <a:tabLst>
                <a:tab pos="1549400" algn="l"/>
                <a:tab pos="4000500" algn="l"/>
                <a:tab pos="4457700" algn="l"/>
              </a:tabLst>
              <a:defRPr/>
            </a:pPr>
            <a:r>
              <a:rPr lang="en-US">
                <a:latin typeface="Helvetica" charset="0"/>
                <a:ea typeface="ＭＳ Ｐゴシック" charset="0"/>
              </a:rPr>
              <a:t>Look at weight of upper bits: </a:t>
            </a:r>
          </a:p>
          <a:p>
            <a:pPr lvl="2" eaLnBrk="1" hangingPunct="1">
              <a:buFont typeface="Wingdings" charset="0"/>
              <a:buNone/>
              <a:tabLst>
                <a:tab pos="1549400" algn="l"/>
                <a:tab pos="4000500" algn="l"/>
                <a:tab pos="4457700" algn="l"/>
              </a:tabLst>
              <a:defRPr/>
            </a:pPr>
            <a:r>
              <a:rPr lang="en-US" sz="1400" i="1">
                <a:latin typeface="Helvetica" charset="0"/>
                <a:ea typeface="ＭＳ Ｐゴシック" charset="0"/>
              </a:rPr>
              <a:t>X</a:t>
            </a:r>
            <a:r>
              <a:rPr lang="en-US" sz="1400" b="0" i="1">
                <a:latin typeface="Helvetica" charset="0"/>
                <a:ea typeface="ＭＳ Ｐゴシック" charset="0"/>
              </a:rPr>
              <a:t> </a:t>
            </a:r>
            <a:r>
              <a:rPr lang="en-US">
                <a:latin typeface="Helvetica" charset="0"/>
                <a:ea typeface="ＭＳ Ｐゴシック" charset="0"/>
              </a:rPr>
              <a:t>		</a:t>
            </a:r>
            <a:r>
              <a:rPr lang="en-US" b="0">
                <a:latin typeface="Helvetica" charset="0"/>
                <a:ea typeface="ＭＳ Ｐゴシック" charset="0"/>
              </a:rPr>
              <a:t>–2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r>
              <a:rPr lang="en-US">
                <a:latin typeface="Helvetica" charset="0"/>
                <a:ea typeface="ＭＳ Ｐゴシック" charset="0"/>
              </a:rPr>
              <a:t> </a:t>
            </a:r>
            <a:endParaRPr lang="en-US" b="0" baseline="30000">
              <a:latin typeface="Helvetica" charset="0"/>
              <a:ea typeface="ＭＳ Ｐゴシック" charset="0"/>
            </a:endParaRPr>
          </a:p>
          <a:p>
            <a:pPr lvl="2" eaLnBrk="1" hangingPunct="1">
              <a:buFont typeface="Wingdings" charset="0"/>
              <a:buNone/>
              <a:tabLst>
                <a:tab pos="1549400" algn="l"/>
                <a:tab pos="4000500" algn="l"/>
                <a:tab pos="4457700" algn="l"/>
              </a:tabLst>
              <a:defRPr/>
            </a:pPr>
            <a:r>
              <a:rPr lang="en-US" sz="1400" i="1">
                <a:latin typeface="Helvetica" charset="0"/>
                <a:ea typeface="ＭＳ Ｐゴシック" charset="0"/>
              </a:rPr>
              <a:t>X</a:t>
            </a:r>
            <a:r>
              <a:rPr lang="en-US" sz="1400">
                <a:latin typeface="Helvetica" charset="0"/>
                <a:ea typeface="ＭＳ Ｐゴシック" charset="0"/>
              </a:rPr>
              <a:t> </a:t>
            </a:r>
            <a:r>
              <a:rPr lang="en-US" sz="1400">
                <a:latin typeface="Symbol" charset="0"/>
                <a:ea typeface="ＭＳ Ｐゴシック" charset="0"/>
              </a:rPr>
              <a:t></a:t>
            </a:r>
            <a:r>
              <a:rPr lang="en-US">
                <a:latin typeface="Helvetica" charset="0"/>
                <a:ea typeface="ＭＳ Ｐゴシック" charset="0"/>
              </a:rPr>
              <a:t>		</a:t>
            </a:r>
            <a:r>
              <a:rPr lang="en-US" b="0">
                <a:latin typeface="Helvetica" charset="0"/>
                <a:ea typeface="ＭＳ Ｐゴシック" charset="0"/>
              </a:rPr>
              <a:t>–2</a:t>
            </a:r>
            <a:r>
              <a:rPr lang="en-US" b="0" i="1" baseline="30000">
                <a:latin typeface="Helvetica" charset="0"/>
                <a:ea typeface="ＭＳ Ｐゴシック" charset="0"/>
              </a:rPr>
              <a:t>w</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r>
              <a:rPr lang="en-US">
                <a:latin typeface="Helvetica" charset="0"/>
                <a:ea typeface="ＭＳ Ｐゴシック" charset="0"/>
              </a:rPr>
              <a:t> </a:t>
            </a:r>
            <a:r>
              <a:rPr lang="en-US" b="0">
                <a:latin typeface="Helvetica" charset="0"/>
                <a:ea typeface="ＭＳ Ｐゴシック" charset="0"/>
              </a:rPr>
              <a:t>+ 2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r>
              <a:rPr lang="en-US">
                <a:latin typeface="Helvetica" charset="0"/>
                <a:ea typeface="ＭＳ Ｐゴシック" charset="0"/>
              </a:rPr>
              <a:t> 	=	</a:t>
            </a:r>
            <a:r>
              <a:rPr lang="en-US" b="0">
                <a:latin typeface="Helvetica" charset="0"/>
                <a:ea typeface="ＭＳ Ｐゴシック" charset="0"/>
              </a:rPr>
              <a:t>–2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endParaRPr lang="en-US">
              <a:latin typeface="Helvetica" charset="0"/>
              <a:ea typeface="ＭＳ Ｐゴシック" charset="0"/>
            </a:endParaRPr>
          </a:p>
        </p:txBody>
      </p:sp>
      <p:grpSp>
        <p:nvGrpSpPr>
          <p:cNvPr id="86019" name="Group 49"/>
          <p:cNvGrpSpPr>
            <a:grpSpLocks/>
          </p:cNvGrpSpPr>
          <p:nvPr/>
        </p:nvGrpSpPr>
        <p:grpSpPr bwMode="auto">
          <a:xfrm>
            <a:off x="2133600" y="2147888"/>
            <a:ext cx="3581400" cy="2805112"/>
            <a:chOff x="1920" y="1576"/>
            <a:chExt cx="2256" cy="1767"/>
          </a:xfrm>
        </p:grpSpPr>
        <p:sp>
          <p:nvSpPr>
            <p:cNvPr id="86020" name="Rectangle 9"/>
            <p:cNvSpPr>
              <a:spLocks noChangeArrowheads="1"/>
            </p:cNvSpPr>
            <p:nvPr/>
          </p:nvSpPr>
          <p:spPr bwMode="auto">
            <a:xfrm>
              <a:off x="2448" y="187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86021" name="Rectangle 10"/>
            <p:cNvSpPr>
              <a:spLocks noChangeArrowheads="1"/>
            </p:cNvSpPr>
            <p:nvPr/>
          </p:nvSpPr>
          <p:spPr bwMode="auto">
            <a:xfrm>
              <a:off x="259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2" name="Rectangle 11"/>
            <p:cNvSpPr>
              <a:spLocks noChangeArrowheads="1"/>
            </p:cNvSpPr>
            <p:nvPr/>
          </p:nvSpPr>
          <p:spPr bwMode="auto">
            <a:xfrm>
              <a:off x="2736"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3" name="Rectangle 12"/>
            <p:cNvSpPr>
              <a:spLocks noChangeArrowheads="1"/>
            </p:cNvSpPr>
            <p:nvPr/>
          </p:nvSpPr>
          <p:spPr bwMode="auto">
            <a:xfrm>
              <a:off x="3744"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4" name="Rectangle 13"/>
            <p:cNvSpPr>
              <a:spLocks noChangeArrowheads="1"/>
            </p:cNvSpPr>
            <p:nvPr/>
          </p:nvSpPr>
          <p:spPr bwMode="auto">
            <a:xfrm>
              <a:off x="3888"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5" name="Rectangle 14"/>
            <p:cNvSpPr>
              <a:spLocks noChangeArrowheads="1"/>
            </p:cNvSpPr>
            <p:nvPr/>
          </p:nvSpPr>
          <p:spPr bwMode="auto">
            <a:xfrm>
              <a:off x="403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6" name="Rectangle 15"/>
            <p:cNvSpPr>
              <a:spLocks noChangeArrowheads="1"/>
            </p:cNvSpPr>
            <p:nvPr/>
          </p:nvSpPr>
          <p:spPr bwMode="auto">
            <a:xfrm>
              <a:off x="2880" y="187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86027" name="Rectangle 16"/>
            <p:cNvSpPr>
              <a:spLocks noChangeArrowheads="1"/>
            </p:cNvSpPr>
            <p:nvPr/>
          </p:nvSpPr>
          <p:spPr bwMode="auto">
            <a:xfrm>
              <a:off x="2064" y="1824"/>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endParaRPr lang="en-US" sz="1800" b="0">
                <a:solidFill>
                  <a:srgbClr val="000066"/>
                </a:solidFill>
                <a:latin typeface="Symbol" charset="0"/>
              </a:endParaRPr>
            </a:p>
          </p:txBody>
        </p:sp>
        <p:sp>
          <p:nvSpPr>
            <p:cNvPr id="86028" name="Rectangle 17"/>
            <p:cNvSpPr>
              <a:spLocks noChangeArrowheads="1"/>
            </p:cNvSpPr>
            <p:nvPr/>
          </p:nvSpPr>
          <p:spPr bwMode="auto">
            <a:xfrm>
              <a:off x="1920" y="283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r>
                <a:rPr lang="en-US" sz="1800" b="0">
                  <a:solidFill>
                    <a:srgbClr val="000066"/>
                  </a:solidFill>
                  <a:latin typeface="Symbol" charset="0"/>
                </a:rPr>
                <a:t></a:t>
              </a:r>
            </a:p>
          </p:txBody>
        </p:sp>
        <p:sp>
          <p:nvSpPr>
            <p:cNvPr id="86029" name="Line 18"/>
            <p:cNvSpPr>
              <a:spLocks noChangeShapeType="1"/>
            </p:cNvSpPr>
            <p:nvPr/>
          </p:nvSpPr>
          <p:spPr bwMode="auto">
            <a:xfrm>
              <a:off x="2544"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0" name="Line 19"/>
            <p:cNvSpPr>
              <a:spLocks noChangeShapeType="1"/>
            </p:cNvSpPr>
            <p:nvPr/>
          </p:nvSpPr>
          <p:spPr bwMode="auto">
            <a:xfrm flipH="1">
              <a:off x="2400" y="2064"/>
              <a:ext cx="144"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1" name="Rectangle 22"/>
            <p:cNvSpPr>
              <a:spLocks noChangeArrowheads="1"/>
            </p:cNvSpPr>
            <p:nvPr/>
          </p:nvSpPr>
          <p:spPr bwMode="auto">
            <a:xfrm>
              <a:off x="2304" y="2928"/>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86032" name="Rectangle 27"/>
            <p:cNvSpPr>
              <a:spLocks noChangeArrowheads="1"/>
            </p:cNvSpPr>
            <p:nvPr/>
          </p:nvSpPr>
          <p:spPr bwMode="auto">
            <a:xfrm>
              <a:off x="2448" y="2928"/>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86033" name="Rectangle 28"/>
            <p:cNvSpPr>
              <a:spLocks noChangeArrowheads="1"/>
            </p:cNvSpPr>
            <p:nvPr/>
          </p:nvSpPr>
          <p:spPr bwMode="auto">
            <a:xfrm>
              <a:off x="259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4" name="Rectangle 29"/>
            <p:cNvSpPr>
              <a:spLocks noChangeArrowheads="1"/>
            </p:cNvSpPr>
            <p:nvPr/>
          </p:nvSpPr>
          <p:spPr bwMode="auto">
            <a:xfrm>
              <a:off x="2736"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5" name="Rectangle 30"/>
            <p:cNvSpPr>
              <a:spLocks noChangeArrowheads="1"/>
            </p:cNvSpPr>
            <p:nvPr/>
          </p:nvSpPr>
          <p:spPr bwMode="auto">
            <a:xfrm>
              <a:off x="3744"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6" name="Rectangle 31"/>
            <p:cNvSpPr>
              <a:spLocks noChangeArrowheads="1"/>
            </p:cNvSpPr>
            <p:nvPr/>
          </p:nvSpPr>
          <p:spPr bwMode="auto">
            <a:xfrm>
              <a:off x="3888"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7" name="Rectangle 32"/>
            <p:cNvSpPr>
              <a:spLocks noChangeArrowheads="1"/>
            </p:cNvSpPr>
            <p:nvPr/>
          </p:nvSpPr>
          <p:spPr bwMode="auto">
            <a:xfrm>
              <a:off x="403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8" name="Rectangle 33"/>
            <p:cNvSpPr>
              <a:spLocks noChangeArrowheads="1"/>
            </p:cNvSpPr>
            <p:nvPr/>
          </p:nvSpPr>
          <p:spPr bwMode="auto">
            <a:xfrm>
              <a:off x="2880" y="292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86039" name="Line 37"/>
            <p:cNvSpPr>
              <a:spLocks noChangeShapeType="1"/>
            </p:cNvSpPr>
            <p:nvPr/>
          </p:nvSpPr>
          <p:spPr bwMode="auto">
            <a:xfrm>
              <a:off x="2688"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0" name="Line 38"/>
            <p:cNvSpPr>
              <a:spLocks noChangeShapeType="1"/>
            </p:cNvSpPr>
            <p:nvPr/>
          </p:nvSpPr>
          <p:spPr bwMode="auto">
            <a:xfrm>
              <a:off x="2832"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1" name="Line 39"/>
            <p:cNvSpPr>
              <a:spLocks noChangeShapeType="1"/>
            </p:cNvSpPr>
            <p:nvPr/>
          </p:nvSpPr>
          <p:spPr bwMode="auto">
            <a:xfrm>
              <a:off x="3840"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2" name="Line 40"/>
            <p:cNvSpPr>
              <a:spLocks noChangeShapeType="1"/>
            </p:cNvSpPr>
            <p:nvPr/>
          </p:nvSpPr>
          <p:spPr bwMode="auto">
            <a:xfrm>
              <a:off x="3984"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3" name="Line 41"/>
            <p:cNvSpPr>
              <a:spLocks noChangeShapeType="1"/>
            </p:cNvSpPr>
            <p:nvPr/>
          </p:nvSpPr>
          <p:spPr bwMode="auto">
            <a:xfrm>
              <a:off x="4128"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4" name="Line 43"/>
            <p:cNvSpPr>
              <a:spLocks noChangeShapeType="1"/>
            </p:cNvSpPr>
            <p:nvPr/>
          </p:nvSpPr>
          <p:spPr bwMode="auto">
            <a:xfrm>
              <a:off x="2304" y="3208"/>
              <a:ext cx="1872" cy="8"/>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5" name="Rectangle 44"/>
            <p:cNvSpPr>
              <a:spLocks noChangeArrowheads="1"/>
            </p:cNvSpPr>
            <p:nvPr/>
          </p:nvSpPr>
          <p:spPr bwMode="auto">
            <a:xfrm>
              <a:off x="3216" y="3112"/>
              <a:ext cx="384"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r>
                <a:rPr lang="en-US" sz="1800" b="0">
                  <a:solidFill>
                    <a:srgbClr val="000066"/>
                  </a:solidFill>
                </a:rPr>
                <a:t>+1</a:t>
              </a:r>
              <a:endParaRPr lang="en-US" sz="1800" b="0" i="1">
                <a:solidFill>
                  <a:srgbClr val="000066"/>
                </a:solidFill>
              </a:endParaRPr>
            </a:p>
          </p:txBody>
        </p:sp>
        <p:sp>
          <p:nvSpPr>
            <p:cNvPr id="86046" name="Line 45"/>
            <p:cNvSpPr>
              <a:spLocks noChangeShapeType="1"/>
            </p:cNvSpPr>
            <p:nvPr/>
          </p:nvSpPr>
          <p:spPr bwMode="auto">
            <a:xfrm>
              <a:off x="2448" y="1680"/>
              <a:ext cx="1728"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7" name="Rectangle 46"/>
            <p:cNvSpPr>
              <a:spLocks noChangeArrowheads="1"/>
            </p:cNvSpPr>
            <p:nvPr/>
          </p:nvSpPr>
          <p:spPr bwMode="auto">
            <a:xfrm>
              <a:off x="3216" y="1576"/>
              <a:ext cx="220"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228600"/>
            <a:ext cx="7450138" cy="573088"/>
          </a:xfrm>
        </p:spPr>
        <p:txBody>
          <a:bodyPr/>
          <a:lstStyle/>
          <a:p>
            <a:pPr eaLnBrk="1" hangingPunct="1">
              <a:defRPr/>
            </a:pPr>
            <a:r>
              <a:rPr lang="en-US" dirty="0">
                <a:ea typeface="+mj-ea"/>
                <a:cs typeface="+mj-cs"/>
              </a:rPr>
              <a:t>Why Should I Use Unsigned?</a:t>
            </a:r>
          </a:p>
        </p:txBody>
      </p:sp>
      <p:sp>
        <p:nvSpPr>
          <p:cNvPr id="58371" name="Rectangle 3"/>
          <p:cNvSpPr>
            <a:spLocks noGrp="1" noChangeArrowheads="1"/>
          </p:cNvSpPr>
          <p:nvPr>
            <p:ph idx="1"/>
          </p:nvPr>
        </p:nvSpPr>
        <p:spPr>
          <a:xfrm>
            <a:off x="290513" y="3995738"/>
            <a:ext cx="8307387" cy="2405062"/>
          </a:xfrm>
        </p:spPr>
        <p:txBody>
          <a:bodyPr/>
          <a:lstStyle/>
          <a:p>
            <a:pPr eaLnBrk="1" hangingPunct="1">
              <a:defRPr/>
            </a:pPr>
            <a:r>
              <a:rPr lang="en-US" i="1" dirty="0" smtClean="0">
                <a:latin typeface="Helvetica" charset="0"/>
              </a:rPr>
              <a:t>Do</a:t>
            </a:r>
            <a:r>
              <a:rPr lang="en-US" dirty="0" smtClean="0">
                <a:latin typeface="Helvetica" charset="0"/>
              </a:rPr>
              <a:t> </a:t>
            </a:r>
            <a:r>
              <a:rPr lang="en-US" dirty="0">
                <a:latin typeface="Helvetica" charset="0"/>
              </a:rPr>
              <a:t>Use in Limited Cases…</a:t>
            </a:r>
          </a:p>
          <a:p>
            <a:pPr lvl="1" eaLnBrk="1" hangingPunct="1">
              <a:defRPr/>
            </a:pPr>
            <a:r>
              <a:rPr lang="en-US" dirty="0">
                <a:latin typeface="Helvetica" charset="0"/>
                <a:ea typeface="ＭＳ Ｐゴシック" charset="0"/>
              </a:rPr>
              <a:t>When representing a set of Boolean flags with bits</a:t>
            </a:r>
          </a:p>
          <a:p>
            <a:pPr lvl="1" eaLnBrk="1" hangingPunct="1">
              <a:defRPr/>
            </a:pPr>
            <a:r>
              <a:rPr lang="en-US" dirty="0">
                <a:latin typeface="Helvetica" charset="0"/>
                <a:ea typeface="ＭＳ Ｐゴシック" charset="0"/>
              </a:rPr>
              <a:t>When representing addresses (IP or memory, always &gt;=0)</a:t>
            </a:r>
          </a:p>
          <a:p>
            <a:pPr lvl="1" eaLnBrk="1" hangingPunct="1">
              <a:defRPr/>
            </a:pPr>
            <a:r>
              <a:rPr lang="en-US" dirty="0">
                <a:latin typeface="Helvetica" charset="0"/>
                <a:ea typeface="ＭＳ Ｐゴシック" charset="0"/>
                <a:cs typeface="ＭＳ Ｐゴシック" charset="0"/>
              </a:rPr>
              <a:t>When performing modular &amp; </a:t>
            </a:r>
            <a:r>
              <a:rPr lang="en-US" dirty="0" err="1">
                <a:latin typeface="Helvetica" charset="0"/>
                <a:ea typeface="ＭＳ Ｐゴシック" charset="0"/>
                <a:cs typeface="ＭＳ Ｐゴシック" charset="0"/>
              </a:rPr>
              <a:t>m</a:t>
            </a:r>
            <a:r>
              <a:rPr lang="en-US" dirty="0" err="1">
                <a:latin typeface="Helvetica" charset="0"/>
                <a:ea typeface="ＭＳ Ｐゴシック" charset="0"/>
              </a:rPr>
              <a:t>ultiprecision</a:t>
            </a:r>
            <a:r>
              <a:rPr lang="en-US" dirty="0">
                <a:latin typeface="Helvetica" charset="0"/>
                <a:ea typeface="ＭＳ Ｐゴシック" charset="0"/>
              </a:rPr>
              <a:t> arithmetic, etc.</a:t>
            </a:r>
          </a:p>
          <a:p>
            <a:pPr eaLnBrk="1" hangingPunct="1">
              <a:defRPr/>
            </a:pPr>
            <a:r>
              <a:rPr lang="en-US" i="1" dirty="0">
                <a:latin typeface="Helvetica" charset="0"/>
              </a:rPr>
              <a:t>Do</a:t>
            </a:r>
            <a:r>
              <a:rPr lang="en-US" dirty="0">
                <a:latin typeface="Helvetica" charset="0"/>
              </a:rPr>
              <a:t> Use When Need Extra Bit</a:t>
            </a:r>
            <a:r>
              <a:rPr lang="ja-JP" altLang="en-US" dirty="0">
                <a:latin typeface="Helvetica" charset="0"/>
              </a:rPr>
              <a:t>’</a:t>
            </a:r>
            <a:r>
              <a:rPr lang="en-US" altLang="ja-JP" dirty="0">
                <a:latin typeface="Helvetica" charset="0"/>
              </a:rPr>
              <a:t>s Worth of Range</a:t>
            </a:r>
          </a:p>
          <a:p>
            <a:pPr lvl="1" eaLnBrk="1" hangingPunct="1">
              <a:defRPr/>
            </a:pPr>
            <a:r>
              <a:rPr lang="en-US" dirty="0">
                <a:latin typeface="Helvetica" charset="0"/>
                <a:ea typeface="ＭＳ Ｐゴシック" charset="0"/>
              </a:rPr>
              <a:t>Working right up to limit of word size</a:t>
            </a:r>
          </a:p>
          <a:p>
            <a:pPr eaLnBrk="1" hangingPunct="1">
              <a:defRPr/>
            </a:pPr>
            <a:endParaRPr lang="en-US" dirty="0">
              <a:latin typeface="Helvetica" charset="0"/>
            </a:endParaRPr>
          </a:p>
        </p:txBody>
      </p:sp>
      <p:grpSp>
        <p:nvGrpSpPr>
          <p:cNvPr id="11" name="Group 10"/>
          <p:cNvGrpSpPr>
            <a:grpSpLocks/>
          </p:cNvGrpSpPr>
          <p:nvPr/>
        </p:nvGrpSpPr>
        <p:grpSpPr bwMode="auto">
          <a:xfrm>
            <a:off x="304800" y="947738"/>
            <a:ext cx="8539163" cy="1719262"/>
            <a:chOff x="304800" y="947738"/>
            <a:chExt cx="8538470" cy="1719262"/>
          </a:xfrm>
        </p:grpSpPr>
        <p:grpSp>
          <p:nvGrpSpPr>
            <p:cNvPr id="88073" name="Group 3"/>
            <p:cNvGrpSpPr>
              <a:grpSpLocks/>
            </p:cNvGrpSpPr>
            <p:nvPr/>
          </p:nvGrpSpPr>
          <p:grpSpPr bwMode="auto">
            <a:xfrm>
              <a:off x="304800" y="947738"/>
              <a:ext cx="8307387" cy="1719262"/>
              <a:chOff x="304800" y="947738"/>
              <a:chExt cx="8307387" cy="1719262"/>
            </a:xfrm>
          </p:grpSpPr>
          <p:sp>
            <p:nvSpPr>
              <p:cNvPr id="88075" name="Rectangle 5"/>
              <p:cNvSpPr>
                <a:spLocks noChangeArrowheads="1"/>
              </p:cNvSpPr>
              <p:nvPr/>
            </p:nvSpPr>
            <p:spPr bwMode="auto">
              <a:xfrm>
                <a:off x="3352800" y="2057400"/>
                <a:ext cx="1219200" cy="304800"/>
              </a:xfrm>
              <a:prstGeom prst="rect">
                <a:avLst/>
              </a:prstGeom>
              <a:noFill/>
              <a:ln w="19050">
                <a:solidFill>
                  <a:srgbClr val="FF1A1A"/>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6" name="Rectangle 3"/>
              <p:cNvSpPr txBox="1">
                <a:spLocks noChangeArrowheads="1"/>
              </p:cNvSpPr>
              <p:nvPr/>
            </p:nvSpPr>
            <p:spPr bwMode="auto">
              <a:xfrm>
                <a:off x="304800" y="947738"/>
                <a:ext cx="8306714" cy="171926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defRPr/>
                </a:pPr>
                <a:r>
                  <a:rPr lang="en-US" i="1" dirty="0" smtClean="0">
                    <a:solidFill>
                      <a:srgbClr val="003300"/>
                    </a:solidFill>
                    <a:latin typeface="Helvetica" charset="0"/>
                  </a:rPr>
                  <a:t>Don</a:t>
                </a:r>
                <a:r>
                  <a:rPr lang="ja-JP" altLang="en-US" i="1" dirty="0" smtClean="0">
                    <a:solidFill>
                      <a:srgbClr val="003300"/>
                    </a:solidFill>
                    <a:latin typeface="Helvetica" charset="0"/>
                  </a:rPr>
                  <a:t>’</a:t>
                </a:r>
                <a:r>
                  <a:rPr lang="en-US" altLang="ja-JP" i="1" dirty="0" smtClean="0">
                    <a:solidFill>
                      <a:srgbClr val="003300"/>
                    </a:solidFill>
                    <a:latin typeface="Helvetica" charset="0"/>
                  </a:rPr>
                  <a:t>t</a:t>
                </a:r>
                <a:r>
                  <a:rPr lang="en-US" altLang="ja-JP" dirty="0" smtClean="0">
                    <a:solidFill>
                      <a:srgbClr val="003300"/>
                    </a:solidFill>
                    <a:latin typeface="Helvetica" charset="0"/>
                  </a:rPr>
                  <a:t> Use Just Because Number Nonzero</a:t>
                </a:r>
              </a:p>
              <a:p>
                <a:pPr lvl="1" eaLnBrk="1" hangingPunct="1">
                  <a:lnSpc>
                    <a:spcPct val="90000"/>
                  </a:lnSpc>
                  <a:buClr>
                    <a:srgbClr val="660033"/>
                  </a:buClr>
                  <a:defRPr/>
                </a:pPr>
                <a:r>
                  <a:rPr lang="en-US" dirty="0" smtClean="0">
                    <a:solidFill>
                      <a:srgbClr val="000066"/>
                    </a:solidFill>
                    <a:latin typeface="Helvetica" charset="0"/>
                    <a:ea typeface="ＭＳ Ｐゴシック" charset="0"/>
                  </a:rPr>
                  <a:t>Easy to make mistakes</a:t>
                </a:r>
              </a:p>
              <a:p>
                <a:pPr lvl="2" eaLnBrk="1" hangingPunct="1">
                  <a:buFont typeface="Wingdings" charset="0"/>
                  <a:buNone/>
                  <a:defRPr/>
                </a:pPr>
                <a:r>
                  <a:rPr lang="en-US" sz="1800" dirty="0" smtClean="0">
                    <a:solidFill>
                      <a:srgbClr val="000099"/>
                    </a:solidFill>
                    <a:latin typeface="Courier New" charset="0"/>
                    <a:ea typeface="ＭＳ Ｐゴシック" charset="0"/>
                  </a:rPr>
                  <a:t>unsigned </a:t>
                </a:r>
                <a:r>
                  <a:rPr lang="en-US" sz="1800" dirty="0" err="1" smtClean="0">
                    <a:solidFill>
                      <a:srgbClr val="000099"/>
                    </a:solidFill>
                    <a:latin typeface="Courier New" charset="0"/>
                    <a:ea typeface="ＭＳ Ｐゴシック" charset="0"/>
                  </a:rPr>
                  <a:t>int</a:t>
                </a:r>
                <a:r>
                  <a:rPr lang="en-US" sz="1800" dirty="0" smtClean="0">
                    <a:solidFill>
                      <a:srgbClr val="000099"/>
                    </a:solidFill>
                    <a:latin typeface="Courier New" charset="0"/>
                    <a:ea typeface="ＭＳ Ｐゴシック" charset="0"/>
                  </a:rPr>
                  <a:t>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a:t>
                </a:r>
              </a:p>
              <a:p>
                <a:pPr lvl="2" eaLnBrk="1" hangingPunct="1">
                  <a:buFont typeface="Wingdings" charset="0"/>
                  <a:buNone/>
                  <a:defRPr/>
                </a:pPr>
                <a:r>
                  <a:rPr lang="en-US" sz="1800" dirty="0" smtClean="0">
                    <a:solidFill>
                      <a:srgbClr val="000099"/>
                    </a:solidFill>
                    <a:latin typeface="Courier New" charset="0"/>
                    <a:ea typeface="ＭＳ Ｐゴシック" charset="0"/>
                  </a:rPr>
                  <a:t>for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 = cnt-2;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 &gt; -1;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a:t>
                </a:r>
              </a:p>
              <a:p>
                <a:pPr lvl="2" eaLnBrk="1" hangingPunct="1">
                  <a:buFont typeface="Wingdings" charset="0"/>
                  <a:buNone/>
                  <a:defRPr/>
                </a:pPr>
                <a:r>
                  <a:rPr lang="en-US" sz="1800" dirty="0" smtClean="0">
                    <a:solidFill>
                      <a:srgbClr val="000099"/>
                    </a:solidFill>
                    <a:latin typeface="Courier New" charset="0"/>
                    <a:ea typeface="ＭＳ Ｐゴシック" charset="0"/>
                  </a:rPr>
                  <a:t>  a[</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 += a[i+1];</a:t>
                </a:r>
              </a:p>
            </p:txBody>
          </p:sp>
        </p:grpSp>
        <p:sp>
          <p:nvSpPr>
            <p:cNvPr id="88074" name="TextBox 7"/>
            <p:cNvSpPr txBox="1">
              <a:spLocks noChangeArrowheads="1"/>
            </p:cNvSpPr>
            <p:nvPr/>
          </p:nvSpPr>
          <p:spPr bwMode="auto">
            <a:xfrm>
              <a:off x="6042503" y="2015951"/>
              <a:ext cx="2800767"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Loop not executed</a:t>
              </a:r>
            </a:p>
            <a:p>
              <a:pPr algn="ctr">
                <a:lnSpc>
                  <a:spcPct val="90000"/>
                </a:lnSpc>
              </a:pPr>
              <a:r>
                <a:rPr lang="en-US" sz="1800">
                  <a:solidFill>
                    <a:srgbClr val="000066"/>
                  </a:solidFill>
                </a:rPr>
                <a:t>when cnt is a large (+) #</a:t>
              </a:r>
            </a:p>
          </p:txBody>
        </p:sp>
      </p:grpSp>
      <p:grpSp>
        <p:nvGrpSpPr>
          <p:cNvPr id="10" name="Group 9"/>
          <p:cNvGrpSpPr>
            <a:grpSpLocks/>
          </p:cNvGrpSpPr>
          <p:nvPr/>
        </p:nvGrpSpPr>
        <p:grpSpPr bwMode="auto">
          <a:xfrm>
            <a:off x="304800" y="2743200"/>
            <a:ext cx="8307388" cy="1219200"/>
            <a:chOff x="304800" y="2743200"/>
            <a:chExt cx="8307387" cy="1219200"/>
          </a:xfrm>
        </p:grpSpPr>
        <p:grpSp>
          <p:nvGrpSpPr>
            <p:cNvPr id="88069" name="Group 4"/>
            <p:cNvGrpSpPr>
              <a:grpSpLocks/>
            </p:cNvGrpSpPr>
            <p:nvPr/>
          </p:nvGrpSpPr>
          <p:grpSpPr bwMode="auto">
            <a:xfrm>
              <a:off x="304800" y="2743200"/>
              <a:ext cx="8307387" cy="1219200"/>
              <a:chOff x="304800" y="2743200"/>
              <a:chExt cx="8307387" cy="1219200"/>
            </a:xfrm>
          </p:grpSpPr>
          <p:sp>
            <p:nvSpPr>
              <p:cNvPr id="88071" name="Rectangle 4"/>
              <p:cNvSpPr>
                <a:spLocks noChangeArrowheads="1"/>
              </p:cNvSpPr>
              <p:nvPr/>
            </p:nvSpPr>
            <p:spPr bwMode="auto">
              <a:xfrm>
                <a:off x="2819400" y="3429000"/>
                <a:ext cx="1219200" cy="304800"/>
              </a:xfrm>
              <a:prstGeom prst="rect">
                <a:avLst/>
              </a:prstGeom>
              <a:noFill/>
              <a:ln w="19050">
                <a:solidFill>
                  <a:srgbClr val="FF1A1A"/>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88072" name="Rectangle 3"/>
              <p:cNvSpPr txBox="1">
                <a:spLocks noChangeArrowheads="1"/>
              </p:cNvSpPr>
              <p:nvPr/>
            </p:nvSpPr>
            <p:spPr bwMode="auto">
              <a:xfrm>
                <a:off x="304800" y="2743200"/>
                <a:ext cx="83073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eaLnBrk="0" hangingPunct="0">
                  <a:defRPr sz="2400" b="1">
                    <a:solidFill>
                      <a:schemeClr val="tx1"/>
                    </a:solidFill>
                    <a:latin typeface="Helvetica" charset="0"/>
                    <a:ea typeface="ＭＳ Ｐゴシック" charset="0"/>
                    <a:cs typeface="ＭＳ Ｐゴシック" charset="0"/>
                  </a:defRPr>
                </a:lvl1pPr>
                <a:lvl2pPr marL="744538" indent="-246063" eaLnBrk="0" hangingPunct="0">
                  <a:defRPr sz="2400" b="1">
                    <a:solidFill>
                      <a:schemeClr val="tx1"/>
                    </a:solidFill>
                    <a:latin typeface="Helvetica" charset="0"/>
                    <a:ea typeface="ＭＳ Ｐゴシック" charset="0"/>
                  </a:defRPr>
                </a:lvl2pPr>
                <a:lvl3pPr marL="1146175" indent="-238125"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lvl="1" eaLnBrk="1" hangingPunct="1">
                  <a:lnSpc>
                    <a:spcPct val="90000"/>
                  </a:lnSpc>
                  <a:spcBef>
                    <a:spcPct val="25000"/>
                  </a:spcBef>
                  <a:buClr>
                    <a:srgbClr val="660033"/>
                  </a:buClr>
                  <a:buSzPct val="75000"/>
                  <a:buFont typeface="Wingdings" charset="0"/>
                  <a:buChar char="n"/>
                </a:pPr>
                <a:r>
                  <a:rPr lang="en-US" sz="2000">
                    <a:solidFill>
                      <a:srgbClr val="000066"/>
                    </a:solidFill>
                  </a:rPr>
                  <a:t>C compilers on some machines generate less efficient code</a:t>
                </a:r>
              </a:p>
              <a:p>
                <a:pPr lvl="2" eaLnBrk="1" hangingPunct="1">
                  <a:lnSpc>
                    <a:spcPct val="107000"/>
                  </a:lnSpc>
                  <a:spcBef>
                    <a:spcPct val="10000"/>
                  </a:spcBef>
                  <a:buClr>
                    <a:srgbClr val="005400"/>
                  </a:buClr>
                  <a:buSzPct val="90000"/>
                  <a:buFont typeface="Wingdings" charset="0"/>
                  <a:buNone/>
                </a:pPr>
                <a:r>
                  <a:rPr lang="en-US" sz="1800">
                    <a:solidFill>
                      <a:srgbClr val="000099"/>
                    </a:solidFill>
                    <a:latin typeface="Courier New" charset="0"/>
                  </a:rPr>
                  <a:t>unsigned int i;</a:t>
                </a:r>
              </a:p>
              <a:p>
                <a:pPr lvl="2" eaLnBrk="1" hangingPunct="1">
                  <a:lnSpc>
                    <a:spcPct val="107000"/>
                  </a:lnSpc>
                  <a:spcBef>
                    <a:spcPct val="10000"/>
                  </a:spcBef>
                  <a:buClr>
                    <a:srgbClr val="005400"/>
                  </a:buClr>
                  <a:buSzPct val="90000"/>
                  <a:buFont typeface="Wingdings" charset="0"/>
                  <a:buNone/>
                </a:pPr>
                <a:r>
                  <a:rPr lang="en-US" sz="1800">
                    <a:solidFill>
                      <a:srgbClr val="000099"/>
                    </a:solidFill>
                    <a:latin typeface="Courier New" charset="0"/>
                  </a:rPr>
                  <a:t>for (i = 1; i &lt; cnt; i++)</a:t>
                </a:r>
              </a:p>
              <a:p>
                <a:pPr lvl="2" eaLnBrk="1" hangingPunct="1">
                  <a:lnSpc>
                    <a:spcPct val="107000"/>
                  </a:lnSpc>
                  <a:spcBef>
                    <a:spcPct val="10000"/>
                  </a:spcBef>
                  <a:buClr>
                    <a:srgbClr val="005400"/>
                  </a:buClr>
                  <a:buSzPct val="90000"/>
                  <a:buFont typeface="Wingdings" charset="0"/>
                  <a:buNone/>
                </a:pPr>
                <a:r>
                  <a:rPr lang="en-US" sz="1800">
                    <a:solidFill>
                      <a:srgbClr val="000099"/>
                    </a:solidFill>
                    <a:latin typeface="Courier New" charset="0"/>
                  </a:rPr>
                  <a:t>  a[i] += a[i-1];</a:t>
                </a:r>
              </a:p>
            </p:txBody>
          </p:sp>
        </p:grpSp>
        <p:sp>
          <p:nvSpPr>
            <p:cNvPr id="88070" name="TextBox 13"/>
            <p:cNvSpPr txBox="1">
              <a:spLocks noChangeArrowheads="1"/>
            </p:cNvSpPr>
            <p:nvPr/>
          </p:nvSpPr>
          <p:spPr bwMode="auto">
            <a:xfrm>
              <a:off x="6612302" y="3352800"/>
              <a:ext cx="1813567"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Loop executed</a:t>
              </a:r>
            </a:p>
            <a:p>
              <a:pPr algn="ctr">
                <a:lnSpc>
                  <a:spcPct val="90000"/>
                </a:lnSpc>
              </a:pPr>
              <a:r>
                <a:rPr lang="en-US" sz="1800">
                  <a:solidFill>
                    <a:srgbClr val="000066"/>
                  </a:solidFill>
                </a:rPr>
                <a:t>when cnt&lt;0</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1">
                                            <p:txEl>
                                              <p:pRg st="0" end="0"/>
                                            </p:txEl>
                                          </p:spTgt>
                                        </p:tgtEl>
                                        <p:attrNameLst>
                                          <p:attrName>style.visibility</p:attrName>
                                        </p:attrNameLst>
                                      </p:cBhvr>
                                      <p:to>
                                        <p:strVal val="visible"/>
                                      </p:to>
                                    </p:set>
                                    <p:animEffect transition="in" filter="dissolve">
                                      <p:cBhvr>
                                        <p:cTn id="17" dur="500"/>
                                        <p:tgtEl>
                                          <p:spTgt spid="58371">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8371">
                                            <p:txEl>
                                              <p:pRg st="1" end="1"/>
                                            </p:txEl>
                                          </p:spTgt>
                                        </p:tgtEl>
                                        <p:attrNameLst>
                                          <p:attrName>style.visibility</p:attrName>
                                        </p:attrNameLst>
                                      </p:cBhvr>
                                      <p:to>
                                        <p:strVal val="visible"/>
                                      </p:to>
                                    </p:set>
                                    <p:animEffect transition="in" filter="dissolve">
                                      <p:cBhvr>
                                        <p:cTn id="20" dur="500"/>
                                        <p:tgtEl>
                                          <p:spTgt spid="58371">
                                            <p:txEl>
                                              <p:pRg st="1" end="1"/>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8371">
                                            <p:txEl>
                                              <p:pRg st="2" end="2"/>
                                            </p:txEl>
                                          </p:spTgt>
                                        </p:tgtEl>
                                        <p:attrNameLst>
                                          <p:attrName>style.visibility</p:attrName>
                                        </p:attrNameLst>
                                      </p:cBhvr>
                                      <p:to>
                                        <p:strVal val="visible"/>
                                      </p:to>
                                    </p:set>
                                    <p:animEffect transition="in" filter="dissolve">
                                      <p:cBhvr>
                                        <p:cTn id="23" dur="500"/>
                                        <p:tgtEl>
                                          <p:spTgt spid="58371">
                                            <p:txEl>
                                              <p:pRg st="2" end="2"/>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8371">
                                            <p:txEl>
                                              <p:pRg st="3" end="3"/>
                                            </p:txEl>
                                          </p:spTgt>
                                        </p:tgtEl>
                                        <p:attrNameLst>
                                          <p:attrName>style.visibility</p:attrName>
                                        </p:attrNameLst>
                                      </p:cBhvr>
                                      <p:to>
                                        <p:strVal val="visible"/>
                                      </p:to>
                                    </p:set>
                                    <p:animEffect transition="in" filter="dissolve">
                                      <p:cBhvr>
                                        <p:cTn id="26" dur="500"/>
                                        <p:tgtEl>
                                          <p:spTgt spid="58371">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8371">
                                            <p:txEl>
                                              <p:pRg st="4" end="4"/>
                                            </p:txEl>
                                          </p:spTgt>
                                        </p:tgtEl>
                                        <p:attrNameLst>
                                          <p:attrName>style.visibility</p:attrName>
                                        </p:attrNameLst>
                                      </p:cBhvr>
                                      <p:to>
                                        <p:strVal val="visible"/>
                                      </p:to>
                                    </p:set>
                                    <p:animEffect transition="in" filter="dissolve">
                                      <p:cBhvr>
                                        <p:cTn id="31" dur="500"/>
                                        <p:tgtEl>
                                          <p:spTgt spid="58371">
                                            <p:txEl>
                                              <p:pRg st="4" end="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8371">
                                            <p:txEl>
                                              <p:pRg st="5" end="5"/>
                                            </p:txEl>
                                          </p:spTgt>
                                        </p:tgtEl>
                                        <p:attrNameLst>
                                          <p:attrName>style.visibility</p:attrName>
                                        </p:attrNameLst>
                                      </p:cBhvr>
                                      <p:to>
                                        <p:strVal val="visible"/>
                                      </p:to>
                                    </p:set>
                                    <p:animEffect transition="in" filter="dissolve">
                                      <p:cBhvr>
                                        <p:cTn id="34"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323850"/>
            <a:ext cx="5908675" cy="555625"/>
          </a:xfrm>
          <a:effectLst>
            <a:outerShdw blurRad="63500" dist="53882" dir="2700000" algn="ctr" rotWithShape="0">
              <a:srgbClr val="969696"/>
            </a:outerShdw>
          </a:effectLst>
        </p:spPr>
        <p:txBody>
          <a:bodyPr/>
          <a:lstStyle/>
          <a:p>
            <a:pPr eaLnBrk="1" hangingPunct="1">
              <a:defRPr/>
            </a:pPr>
            <a:r>
              <a:rPr lang="en-US">
                <a:ea typeface="+mj-ea"/>
                <a:cs typeface="+mj-cs"/>
              </a:rPr>
              <a:t>Multiplication</a:t>
            </a:r>
          </a:p>
        </p:txBody>
      </p:sp>
      <p:sp>
        <p:nvSpPr>
          <p:cNvPr id="83971" name="Rectangle 3"/>
          <p:cNvSpPr>
            <a:spLocks noGrp="1" noChangeArrowheads="1"/>
          </p:cNvSpPr>
          <p:nvPr>
            <p:ph idx="1"/>
          </p:nvPr>
        </p:nvSpPr>
        <p:spPr>
          <a:xfrm>
            <a:off x="304800" y="1143000"/>
            <a:ext cx="8534400" cy="4995863"/>
          </a:xfrm>
        </p:spPr>
        <p:txBody>
          <a:bodyPr lIns="90487" tIns="44450" rIns="90487" bIns="44450"/>
          <a:lstStyle/>
          <a:p>
            <a:pPr eaLnBrk="1" hangingPunct="1">
              <a:defRPr/>
            </a:pPr>
            <a:r>
              <a:rPr lang="en-US" dirty="0">
                <a:latin typeface="Helvetica" charset="0"/>
              </a:rPr>
              <a:t>Computing Exact Product of </a:t>
            </a:r>
            <a:r>
              <a:rPr lang="en-US" b="0" i="1" dirty="0">
                <a:latin typeface="Helvetica" charset="0"/>
              </a:rPr>
              <a:t>w</a:t>
            </a:r>
            <a:r>
              <a:rPr lang="en-US" dirty="0">
                <a:latin typeface="Helvetica" charset="0"/>
              </a:rPr>
              <a:t>-bit numbers </a:t>
            </a:r>
            <a:r>
              <a:rPr lang="en-US" b="0" i="1" dirty="0">
                <a:latin typeface="Helvetica" charset="0"/>
              </a:rPr>
              <a:t>x</a:t>
            </a:r>
            <a:r>
              <a:rPr lang="en-US" dirty="0">
                <a:latin typeface="Helvetica" charset="0"/>
              </a:rPr>
              <a:t>, </a:t>
            </a:r>
            <a:r>
              <a:rPr lang="en-US" b="0" i="1" dirty="0">
                <a:latin typeface="Helvetica" charset="0"/>
              </a:rPr>
              <a:t>y</a:t>
            </a:r>
          </a:p>
          <a:p>
            <a:pPr lvl="1" eaLnBrk="1" hangingPunct="1">
              <a:defRPr/>
            </a:pPr>
            <a:r>
              <a:rPr lang="en-US" dirty="0">
                <a:latin typeface="Helvetica" charset="0"/>
                <a:ea typeface="ＭＳ Ｐゴシック" charset="0"/>
              </a:rPr>
              <a:t>Either signed or unsigned</a:t>
            </a:r>
          </a:p>
          <a:p>
            <a:pPr eaLnBrk="1" hangingPunct="1">
              <a:defRPr/>
            </a:pPr>
            <a:r>
              <a:rPr lang="en-US" dirty="0">
                <a:latin typeface="Helvetica" charset="0"/>
              </a:rPr>
              <a:t>Ranges</a:t>
            </a:r>
            <a:endParaRPr lang="en-US" i="1" dirty="0">
              <a:latin typeface="Helvetica" charset="0"/>
            </a:endParaRPr>
          </a:p>
          <a:p>
            <a:pPr lvl="1" eaLnBrk="1" hangingPunct="1">
              <a:defRPr/>
            </a:pPr>
            <a:r>
              <a:rPr lang="en-US" dirty="0">
                <a:latin typeface="Helvetica" charset="0"/>
                <a:ea typeface="ＭＳ Ｐゴシック" charset="0"/>
              </a:rPr>
              <a:t>Unsigned: </a:t>
            </a:r>
            <a:r>
              <a:rPr lang="en-US" b="0" dirty="0">
                <a:latin typeface="Helvetica" charset="0"/>
                <a:ea typeface="ＭＳ Ｐゴシック" charset="0"/>
              </a:rPr>
              <a:t>0 ≤ </a:t>
            </a:r>
            <a:r>
              <a:rPr lang="en-US" b="0" i="1" dirty="0">
                <a:latin typeface="Helvetica" charset="0"/>
                <a:ea typeface="ＭＳ Ｐゴシック" charset="0"/>
              </a:rPr>
              <a:t>x</a:t>
            </a:r>
            <a:r>
              <a:rPr lang="en-US" b="0" dirty="0">
                <a:latin typeface="Helvetica" charset="0"/>
                <a:ea typeface="ＭＳ Ｐゴシック" charset="0"/>
              </a:rPr>
              <a:t> * </a:t>
            </a:r>
            <a:r>
              <a:rPr lang="en-US" b="0" i="1" dirty="0">
                <a:latin typeface="Helvetica" charset="0"/>
                <a:ea typeface="ＭＳ Ｐゴシック" charset="0"/>
              </a:rPr>
              <a:t>y</a:t>
            </a:r>
            <a:r>
              <a:rPr lang="en-US" b="0" dirty="0">
                <a:latin typeface="Helvetica" charset="0"/>
                <a:ea typeface="ＭＳ Ｐゴシック" charset="0"/>
              </a:rPr>
              <a:t> ≤ (2</a:t>
            </a:r>
            <a:r>
              <a:rPr lang="en-US" b="0" i="1" baseline="30000" dirty="0">
                <a:latin typeface="Helvetica" charset="0"/>
                <a:ea typeface="ＭＳ Ｐゴシック" charset="0"/>
              </a:rPr>
              <a:t>w</a:t>
            </a:r>
            <a:r>
              <a:rPr lang="en-US" b="0" dirty="0">
                <a:latin typeface="Helvetica" charset="0"/>
                <a:ea typeface="ＭＳ Ｐゴシック" charset="0"/>
              </a:rPr>
              <a:t> – 1) </a:t>
            </a:r>
            <a:r>
              <a:rPr lang="en-US" b="0" baseline="30000" dirty="0">
                <a:latin typeface="Helvetica" charset="0"/>
                <a:ea typeface="ＭＳ Ｐゴシック" charset="0"/>
              </a:rPr>
              <a:t>2</a:t>
            </a:r>
            <a:r>
              <a:rPr lang="en-US" b="0" dirty="0">
                <a:latin typeface="Helvetica" charset="0"/>
                <a:ea typeface="ＭＳ Ｐゴシック" charset="0"/>
              </a:rPr>
              <a:t>  =  2</a:t>
            </a:r>
            <a:r>
              <a:rPr lang="en-US" b="0" baseline="30000" dirty="0">
                <a:latin typeface="Helvetica" charset="0"/>
                <a:ea typeface="ＭＳ Ｐゴシック" charset="0"/>
              </a:rPr>
              <a:t>2</a:t>
            </a:r>
            <a:r>
              <a:rPr lang="en-US" b="0" i="1" baseline="30000" dirty="0">
                <a:latin typeface="Helvetica" charset="0"/>
                <a:ea typeface="ＭＳ Ｐゴシック" charset="0"/>
              </a:rPr>
              <a:t>w</a:t>
            </a:r>
            <a:r>
              <a:rPr lang="en-US" b="0" dirty="0">
                <a:latin typeface="Helvetica" charset="0"/>
                <a:ea typeface="ＭＳ Ｐゴシック" charset="0"/>
              </a:rPr>
              <a:t> – 2</a:t>
            </a:r>
            <a:r>
              <a:rPr lang="en-US" b="0" i="1" baseline="30000" dirty="0">
                <a:latin typeface="Helvetica" charset="0"/>
                <a:ea typeface="ＭＳ Ｐゴシック" charset="0"/>
              </a:rPr>
              <a:t>w</a:t>
            </a:r>
            <a:r>
              <a:rPr lang="en-US" b="0" baseline="30000" dirty="0">
                <a:latin typeface="Helvetica" charset="0"/>
                <a:ea typeface="ＭＳ Ｐゴシック" charset="0"/>
              </a:rPr>
              <a:t>+1</a:t>
            </a:r>
            <a:r>
              <a:rPr lang="en-US" b="0" dirty="0">
                <a:latin typeface="Helvetica" charset="0"/>
                <a:ea typeface="ＭＳ Ｐゴシック" charset="0"/>
              </a:rPr>
              <a:t> + 1</a:t>
            </a:r>
          </a:p>
          <a:p>
            <a:pPr lvl="2" eaLnBrk="1" hangingPunct="1">
              <a:defRPr/>
            </a:pPr>
            <a:r>
              <a:rPr lang="en-US" dirty="0">
                <a:latin typeface="Helvetica" charset="0"/>
                <a:ea typeface="ＭＳ Ｐゴシック" charset="0"/>
              </a:rPr>
              <a:t>Up to 2</a:t>
            </a:r>
            <a:r>
              <a:rPr lang="en-US" i="1" dirty="0">
                <a:latin typeface="Helvetica" charset="0"/>
                <a:ea typeface="ＭＳ Ｐゴシック" charset="0"/>
              </a:rPr>
              <a:t>w</a:t>
            </a:r>
            <a:r>
              <a:rPr lang="en-US" dirty="0">
                <a:latin typeface="Helvetica" charset="0"/>
                <a:ea typeface="ＭＳ Ｐゴシック" charset="0"/>
              </a:rPr>
              <a:t> bits</a:t>
            </a:r>
          </a:p>
          <a:p>
            <a:pPr lvl="1" eaLnBrk="1" hangingPunct="1">
              <a:defRPr/>
            </a:pPr>
            <a:r>
              <a:rPr lang="en-US" dirty="0">
                <a:latin typeface="Helvetica" charset="0"/>
                <a:ea typeface="ＭＳ Ｐゴシック" charset="0"/>
              </a:rPr>
              <a:t>Two</a:t>
            </a:r>
            <a:r>
              <a:rPr lang="ja-JP" altLang="en-US" dirty="0">
                <a:latin typeface="Helvetica" charset="0"/>
                <a:ea typeface="ＭＳ Ｐゴシック" charset="0"/>
              </a:rPr>
              <a:t>’</a:t>
            </a:r>
            <a:r>
              <a:rPr lang="en-US" altLang="ja-JP" dirty="0">
                <a:latin typeface="Helvetica" charset="0"/>
                <a:ea typeface="ＭＳ Ｐゴシック" charset="0"/>
              </a:rPr>
              <a:t>s complement min: </a:t>
            </a:r>
            <a:r>
              <a:rPr lang="en-US" altLang="ja-JP" b="0" i="1" dirty="0">
                <a:latin typeface="Helvetica" charset="0"/>
                <a:ea typeface="ＭＳ Ｐゴシック" charset="0"/>
              </a:rPr>
              <a:t>x</a:t>
            </a:r>
            <a:r>
              <a:rPr lang="en-US" altLang="ja-JP" b="0" dirty="0">
                <a:latin typeface="Helvetica" charset="0"/>
                <a:ea typeface="ＭＳ Ｐゴシック" charset="0"/>
              </a:rPr>
              <a:t> * </a:t>
            </a:r>
            <a:r>
              <a:rPr lang="en-US" altLang="ja-JP" b="0" i="1" dirty="0">
                <a:latin typeface="Helvetica" charset="0"/>
                <a:ea typeface="ＭＳ Ｐゴシック" charset="0"/>
              </a:rPr>
              <a:t>y</a:t>
            </a:r>
            <a:r>
              <a:rPr lang="en-US" altLang="ja-JP" b="0" dirty="0">
                <a:latin typeface="Helvetica" charset="0"/>
                <a:ea typeface="ＭＳ Ｐゴシック" charset="0"/>
              </a:rPr>
              <a:t>  ≥ (–2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r>
              <a:rPr lang="en-US" altLang="ja-JP" b="0" dirty="0">
                <a:latin typeface="Helvetica" charset="0"/>
                <a:ea typeface="ＭＳ Ｐゴシック" charset="0"/>
              </a:rPr>
              <a:t>)*(2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r>
              <a:rPr lang="en-US" altLang="ja-JP" b="0" dirty="0">
                <a:latin typeface="Helvetica" charset="0"/>
                <a:ea typeface="ＭＳ Ｐゴシック" charset="0"/>
              </a:rPr>
              <a:t>–1)  =  –2</a:t>
            </a:r>
            <a:r>
              <a:rPr lang="en-US" altLang="ja-JP" b="0" baseline="30000" dirty="0">
                <a:latin typeface="Helvetica" charset="0"/>
                <a:ea typeface="ＭＳ Ｐゴシック" charset="0"/>
              </a:rPr>
              <a:t>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–2 </a:t>
            </a:r>
            <a:r>
              <a:rPr lang="en-US" altLang="ja-JP" b="0" dirty="0">
                <a:latin typeface="Helvetica" charset="0"/>
                <a:ea typeface="ＭＳ Ｐゴシック" charset="0"/>
              </a:rPr>
              <a:t>+ 2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p>
          <a:p>
            <a:pPr lvl="2" eaLnBrk="1" hangingPunct="1">
              <a:defRPr/>
            </a:pPr>
            <a:r>
              <a:rPr lang="en-US" dirty="0">
                <a:latin typeface="Helvetica" charset="0"/>
                <a:ea typeface="ＭＳ Ｐゴシック" charset="0"/>
              </a:rPr>
              <a:t>Up to 2</a:t>
            </a:r>
            <a:r>
              <a:rPr lang="en-US" i="1" dirty="0">
                <a:latin typeface="Helvetica" charset="0"/>
                <a:ea typeface="ＭＳ Ｐゴシック" charset="0"/>
              </a:rPr>
              <a:t>w</a:t>
            </a:r>
            <a:r>
              <a:rPr lang="en-US" dirty="0">
                <a:latin typeface="Helvetica" charset="0"/>
                <a:ea typeface="ＭＳ Ｐゴシック" charset="0"/>
              </a:rPr>
              <a:t>–1 bits</a:t>
            </a:r>
          </a:p>
          <a:p>
            <a:pPr lvl="1" eaLnBrk="1" hangingPunct="1">
              <a:defRPr/>
            </a:pPr>
            <a:r>
              <a:rPr lang="en-US" dirty="0">
                <a:latin typeface="Helvetica" charset="0"/>
                <a:ea typeface="ＭＳ Ｐゴシック" charset="0"/>
              </a:rPr>
              <a:t>Two</a:t>
            </a:r>
            <a:r>
              <a:rPr lang="ja-JP" altLang="en-US" dirty="0">
                <a:latin typeface="Helvetica" charset="0"/>
                <a:ea typeface="ＭＳ Ｐゴシック" charset="0"/>
              </a:rPr>
              <a:t>’</a:t>
            </a:r>
            <a:r>
              <a:rPr lang="en-US" altLang="ja-JP" dirty="0">
                <a:latin typeface="Helvetica" charset="0"/>
                <a:ea typeface="ＭＳ Ｐゴシック" charset="0"/>
              </a:rPr>
              <a:t>s complement max:</a:t>
            </a:r>
            <a:r>
              <a:rPr lang="en-US" altLang="ja-JP" b="0" dirty="0">
                <a:latin typeface="Helvetica" charset="0"/>
                <a:ea typeface="ＭＳ Ｐゴシック" charset="0"/>
              </a:rPr>
              <a:t> </a:t>
            </a:r>
            <a:r>
              <a:rPr lang="en-US" altLang="ja-JP" b="0" i="1" dirty="0">
                <a:latin typeface="Helvetica" charset="0"/>
                <a:ea typeface="ＭＳ Ｐゴシック" charset="0"/>
              </a:rPr>
              <a:t>x</a:t>
            </a:r>
            <a:r>
              <a:rPr lang="en-US" altLang="ja-JP" b="0" dirty="0">
                <a:latin typeface="Helvetica" charset="0"/>
                <a:ea typeface="ＭＳ Ｐゴシック" charset="0"/>
              </a:rPr>
              <a:t> * </a:t>
            </a:r>
            <a:r>
              <a:rPr lang="en-US" altLang="ja-JP" b="0" i="1" dirty="0">
                <a:latin typeface="Helvetica" charset="0"/>
                <a:ea typeface="ＭＳ Ｐゴシック" charset="0"/>
              </a:rPr>
              <a:t>y</a:t>
            </a:r>
            <a:r>
              <a:rPr lang="en-US" altLang="ja-JP" b="0" dirty="0">
                <a:latin typeface="Helvetica" charset="0"/>
                <a:ea typeface="ＭＳ Ｐゴシック" charset="0"/>
              </a:rPr>
              <a:t> ≤ (–2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r>
              <a:rPr lang="en-US" altLang="ja-JP" b="0" dirty="0">
                <a:latin typeface="Helvetica" charset="0"/>
                <a:ea typeface="ＭＳ Ｐゴシック" charset="0"/>
              </a:rPr>
              <a:t>) </a:t>
            </a:r>
            <a:r>
              <a:rPr lang="en-US" altLang="ja-JP" b="0" baseline="30000" dirty="0">
                <a:latin typeface="Helvetica" charset="0"/>
                <a:ea typeface="ＭＳ Ｐゴシック" charset="0"/>
              </a:rPr>
              <a:t>2</a:t>
            </a:r>
            <a:r>
              <a:rPr lang="en-US" altLang="ja-JP" b="0" dirty="0">
                <a:latin typeface="Helvetica" charset="0"/>
                <a:ea typeface="ＭＳ Ｐゴシック" charset="0"/>
              </a:rPr>
              <a:t>  =  2</a:t>
            </a:r>
            <a:r>
              <a:rPr lang="en-US" altLang="ja-JP" b="0" baseline="30000" dirty="0">
                <a:latin typeface="Helvetica" charset="0"/>
                <a:ea typeface="ＭＳ Ｐゴシック" charset="0"/>
              </a:rPr>
              <a:t>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–2</a:t>
            </a:r>
          </a:p>
          <a:p>
            <a:pPr lvl="2" eaLnBrk="1" hangingPunct="1">
              <a:defRPr/>
            </a:pPr>
            <a:r>
              <a:rPr lang="en-US" dirty="0">
                <a:latin typeface="Helvetica" charset="0"/>
                <a:ea typeface="ＭＳ Ｐゴシック" charset="0"/>
              </a:rPr>
              <a:t>Up to 2</a:t>
            </a:r>
            <a:r>
              <a:rPr lang="en-US" i="1" dirty="0">
                <a:latin typeface="Helvetica" charset="0"/>
                <a:ea typeface="ＭＳ Ｐゴシック" charset="0"/>
              </a:rPr>
              <a:t>w</a:t>
            </a:r>
            <a:r>
              <a:rPr lang="en-US" dirty="0">
                <a:latin typeface="Helvetica" charset="0"/>
                <a:ea typeface="ＭＳ Ｐゴシック" charset="0"/>
              </a:rPr>
              <a:t> bits, but only for (</a:t>
            </a:r>
            <a:r>
              <a:rPr lang="en-US" i="1" dirty="0" err="1">
                <a:latin typeface="Helvetica" charset="0"/>
                <a:ea typeface="ＭＳ Ｐゴシック" charset="0"/>
              </a:rPr>
              <a:t>TMin</a:t>
            </a:r>
            <a:r>
              <a:rPr lang="en-US" i="1" baseline="-25000" dirty="0" err="1">
                <a:latin typeface="Helvetica" charset="0"/>
                <a:ea typeface="ＭＳ Ｐゴシック" charset="0"/>
              </a:rPr>
              <a:t>w</a:t>
            </a:r>
            <a:r>
              <a:rPr lang="en-US" dirty="0">
                <a:latin typeface="Helvetica" charset="0"/>
                <a:ea typeface="ＭＳ Ｐゴシック" charset="0"/>
              </a:rPr>
              <a:t>)</a:t>
            </a:r>
            <a:r>
              <a:rPr lang="en-US" baseline="30000" dirty="0">
                <a:latin typeface="Helvetica" charset="0"/>
                <a:ea typeface="ＭＳ Ｐゴシック" charset="0"/>
              </a:rPr>
              <a:t>2</a:t>
            </a:r>
          </a:p>
          <a:p>
            <a:pPr eaLnBrk="1" hangingPunct="1">
              <a:defRPr/>
            </a:pPr>
            <a:r>
              <a:rPr lang="en-US" dirty="0">
                <a:latin typeface="Helvetica" charset="0"/>
              </a:rPr>
              <a:t>Maintaining Exact Results</a:t>
            </a:r>
          </a:p>
          <a:p>
            <a:pPr lvl="1" eaLnBrk="1" hangingPunct="1">
              <a:defRPr/>
            </a:pPr>
            <a:r>
              <a:rPr lang="en-US" dirty="0">
                <a:latin typeface="Helvetica" charset="0"/>
                <a:ea typeface="ＭＳ Ｐゴシック" charset="0"/>
              </a:rPr>
              <a:t>Would need to keep expanding word size with each product computed</a:t>
            </a:r>
          </a:p>
          <a:p>
            <a:pPr lvl="1" eaLnBrk="1" hangingPunct="1">
              <a:defRPr/>
            </a:pPr>
            <a:r>
              <a:rPr lang="en-US" dirty="0">
                <a:latin typeface="Helvetica" charset="0"/>
                <a:ea typeface="ＭＳ Ｐゴシック" charset="0"/>
              </a:rPr>
              <a:t>Done in software by </a:t>
            </a:r>
            <a:r>
              <a:rPr lang="ja-JP" altLang="en-US" dirty="0">
                <a:latin typeface="Helvetica" charset="0"/>
                <a:ea typeface="ＭＳ Ｐゴシック" charset="0"/>
              </a:rPr>
              <a:t>“</a:t>
            </a:r>
            <a:r>
              <a:rPr lang="en-US" altLang="ja-JP" dirty="0">
                <a:latin typeface="Helvetica" charset="0"/>
                <a:ea typeface="ＭＳ Ｐゴシック" charset="0"/>
              </a:rPr>
              <a:t>arbitrary precision</a:t>
            </a:r>
            <a:r>
              <a:rPr lang="ja-JP" altLang="en-US" dirty="0">
                <a:latin typeface="Helvetica" charset="0"/>
                <a:ea typeface="ＭＳ Ｐゴシック" charset="0"/>
              </a:rPr>
              <a:t>”</a:t>
            </a:r>
            <a:r>
              <a:rPr lang="en-US" altLang="ja-JP" dirty="0">
                <a:latin typeface="Helvetica" charset="0"/>
                <a:ea typeface="ＭＳ Ｐゴシック" charset="0"/>
              </a:rPr>
              <a:t> arithmetic packages</a:t>
            </a: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dissolve">
                                      <p:cBhvr>
                                        <p:cTn id="7" dur="500"/>
                                        <p:tgtEl>
                                          <p:spTgt spid="839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dissolve">
                                      <p:cBhvr>
                                        <p:cTn id="10" dur="500"/>
                                        <p:tgtEl>
                                          <p:spTgt spid="839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Effect transition="in" filter="dissolve">
                                      <p:cBhvr>
                                        <p:cTn id="15" dur="500"/>
                                        <p:tgtEl>
                                          <p:spTgt spid="8397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3971">
                                            <p:txEl>
                                              <p:pRg st="3" end="3"/>
                                            </p:txEl>
                                          </p:spTgt>
                                        </p:tgtEl>
                                        <p:attrNameLst>
                                          <p:attrName>style.visibility</p:attrName>
                                        </p:attrNameLst>
                                      </p:cBhvr>
                                      <p:to>
                                        <p:strVal val="visible"/>
                                      </p:to>
                                    </p:set>
                                    <p:animEffect transition="in" filter="dissolve">
                                      <p:cBhvr>
                                        <p:cTn id="18" dur="500"/>
                                        <p:tgtEl>
                                          <p:spTgt spid="8397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dissolve">
                                      <p:cBhvr>
                                        <p:cTn id="21" dur="500"/>
                                        <p:tgtEl>
                                          <p:spTgt spid="8397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3971">
                                            <p:txEl>
                                              <p:pRg st="5" end="5"/>
                                            </p:txEl>
                                          </p:spTgt>
                                        </p:tgtEl>
                                        <p:attrNameLst>
                                          <p:attrName>style.visibility</p:attrName>
                                        </p:attrNameLst>
                                      </p:cBhvr>
                                      <p:to>
                                        <p:strVal val="visible"/>
                                      </p:to>
                                    </p:set>
                                    <p:animEffect transition="in" filter="dissolve">
                                      <p:cBhvr>
                                        <p:cTn id="24" dur="500"/>
                                        <p:tgtEl>
                                          <p:spTgt spid="8397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animEffect transition="in" filter="dissolve">
                                      <p:cBhvr>
                                        <p:cTn id="27" dur="500"/>
                                        <p:tgtEl>
                                          <p:spTgt spid="8397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3971">
                                            <p:txEl>
                                              <p:pRg st="7" end="7"/>
                                            </p:txEl>
                                          </p:spTgt>
                                        </p:tgtEl>
                                        <p:attrNameLst>
                                          <p:attrName>style.visibility</p:attrName>
                                        </p:attrNameLst>
                                      </p:cBhvr>
                                      <p:to>
                                        <p:strVal val="visible"/>
                                      </p:to>
                                    </p:set>
                                    <p:animEffect transition="in" filter="dissolve">
                                      <p:cBhvr>
                                        <p:cTn id="30" dur="500"/>
                                        <p:tgtEl>
                                          <p:spTgt spid="8397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animEffect transition="in" filter="dissolve">
                                      <p:cBhvr>
                                        <p:cTn id="33" dur="500"/>
                                        <p:tgtEl>
                                          <p:spTgt spid="8397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3971">
                                            <p:txEl>
                                              <p:pRg st="9" end="9"/>
                                            </p:txEl>
                                          </p:spTgt>
                                        </p:tgtEl>
                                        <p:attrNameLst>
                                          <p:attrName>style.visibility</p:attrName>
                                        </p:attrNameLst>
                                      </p:cBhvr>
                                      <p:to>
                                        <p:strVal val="visible"/>
                                      </p:to>
                                    </p:set>
                                    <p:animEffect transition="in" filter="dissolve">
                                      <p:cBhvr>
                                        <p:cTn id="38" dur="500"/>
                                        <p:tgtEl>
                                          <p:spTgt spid="8397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3971">
                                            <p:txEl>
                                              <p:pRg st="10" end="10"/>
                                            </p:txEl>
                                          </p:spTgt>
                                        </p:tgtEl>
                                        <p:attrNameLst>
                                          <p:attrName>style.visibility</p:attrName>
                                        </p:attrNameLst>
                                      </p:cBhvr>
                                      <p:to>
                                        <p:strVal val="visible"/>
                                      </p:to>
                                    </p:set>
                                    <p:animEffect transition="in" filter="dissolve">
                                      <p:cBhvr>
                                        <p:cTn id="41" dur="500"/>
                                        <p:tgtEl>
                                          <p:spTgt spid="83971">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3971">
                                            <p:txEl>
                                              <p:pRg st="11" end="11"/>
                                            </p:txEl>
                                          </p:spTgt>
                                        </p:tgtEl>
                                        <p:attrNameLst>
                                          <p:attrName>style.visibility</p:attrName>
                                        </p:attrNameLst>
                                      </p:cBhvr>
                                      <p:to>
                                        <p:strVal val="visible"/>
                                      </p:to>
                                    </p:set>
                                    <p:animEffect transition="in" filter="dissolve">
                                      <p:cBhvr>
                                        <p:cTn id="44" dur="500"/>
                                        <p:tgtEl>
                                          <p:spTgt spid="839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323850"/>
            <a:ext cx="7686675" cy="555625"/>
          </a:xfrm>
          <a:effectLst>
            <a:outerShdw blurRad="63500" dist="53882" dir="2700000" algn="ctr" rotWithShape="0">
              <a:srgbClr val="969696"/>
            </a:outerShdw>
          </a:effectLst>
        </p:spPr>
        <p:txBody>
          <a:bodyPr/>
          <a:lstStyle/>
          <a:p>
            <a:pPr eaLnBrk="1" hangingPunct="1">
              <a:defRPr/>
            </a:pPr>
            <a:r>
              <a:rPr lang="en-US">
                <a:ea typeface="+mj-ea"/>
                <a:cs typeface="+mj-cs"/>
              </a:rPr>
              <a:t>Unsigned Multiplication in C</a:t>
            </a:r>
          </a:p>
        </p:txBody>
      </p:sp>
      <p:sp>
        <p:nvSpPr>
          <p:cNvPr id="84995" name="Rectangle 3"/>
          <p:cNvSpPr>
            <a:spLocks noGrp="1" noChangeArrowheads="1"/>
          </p:cNvSpPr>
          <p:nvPr>
            <p:ph idx="1"/>
          </p:nvPr>
        </p:nvSpPr>
        <p:spPr>
          <a:xfrm>
            <a:off x="1208088" y="3384550"/>
            <a:ext cx="5149850" cy="1643063"/>
          </a:xfrm>
        </p:spPr>
        <p:txBody>
          <a:bodyPr lIns="90487" tIns="44450" rIns="90487" bIns="44450"/>
          <a:lstStyle/>
          <a:p>
            <a:pPr eaLnBrk="1" hangingPunct="1">
              <a:tabLst>
                <a:tab pos="1828800" algn="l"/>
                <a:tab pos="2286000" algn="l"/>
                <a:tab pos="3035300" algn="l"/>
                <a:tab pos="3429000" algn="l"/>
              </a:tabLst>
              <a:defRPr/>
            </a:pPr>
            <a:r>
              <a:rPr lang="en-US">
                <a:latin typeface="Helvetica" charset="0"/>
              </a:rPr>
              <a:t>Standard Multiplication Function</a:t>
            </a:r>
          </a:p>
          <a:p>
            <a:pPr lvl="1" eaLnBrk="1" hangingPunct="1">
              <a:tabLst>
                <a:tab pos="1828800" algn="l"/>
                <a:tab pos="2286000" algn="l"/>
                <a:tab pos="3035300" algn="l"/>
                <a:tab pos="3429000" algn="l"/>
              </a:tabLst>
              <a:defRPr/>
            </a:pPr>
            <a:r>
              <a:rPr lang="en-US">
                <a:latin typeface="Helvetica" charset="0"/>
                <a:ea typeface="ＭＳ Ｐゴシック" charset="0"/>
              </a:rPr>
              <a:t>Ignores high order </a:t>
            </a:r>
            <a:r>
              <a:rPr lang="en-US" b="0" i="1">
                <a:latin typeface="Helvetica" charset="0"/>
                <a:ea typeface="ＭＳ Ｐゴシック" charset="0"/>
              </a:rPr>
              <a:t>w</a:t>
            </a:r>
            <a:r>
              <a:rPr lang="en-US">
                <a:latin typeface="Helvetica" charset="0"/>
                <a:ea typeface="ＭＳ Ｐゴシック" charset="0"/>
              </a:rPr>
              <a:t> bits</a:t>
            </a:r>
          </a:p>
          <a:p>
            <a:pPr eaLnBrk="1" hangingPunct="1">
              <a:tabLst>
                <a:tab pos="1828800" algn="l"/>
                <a:tab pos="2286000" algn="l"/>
                <a:tab pos="3035300" algn="l"/>
                <a:tab pos="3429000" algn="l"/>
              </a:tabLst>
              <a:defRPr/>
            </a:pPr>
            <a:r>
              <a:rPr lang="en-US">
                <a:latin typeface="Helvetica" charset="0"/>
              </a:rPr>
              <a:t>Implements Modular Arithmetic</a:t>
            </a:r>
          </a:p>
          <a:p>
            <a:pPr lvl="1" eaLnBrk="1" hangingPunct="1">
              <a:buFont typeface="Wingdings" charset="0"/>
              <a:buNone/>
              <a:tabLst>
                <a:tab pos="1828800" algn="l"/>
                <a:tab pos="2286000" algn="l"/>
                <a:tab pos="3035300" algn="l"/>
                <a:tab pos="3429000" algn="l"/>
              </a:tabLst>
              <a:defRPr/>
            </a:pPr>
            <a:r>
              <a:rPr lang="en-US" b="0">
                <a:latin typeface="Helvetica" charset="0"/>
                <a:ea typeface="ＭＳ Ｐゴシック" charset="0"/>
              </a:rPr>
              <a:t>UMult</a:t>
            </a:r>
            <a:r>
              <a:rPr lang="en-US" b="0" i="1" baseline="-25000">
                <a:latin typeface="Helvetica" charset="0"/>
                <a:ea typeface="ＭＳ Ｐゴシック" charset="0"/>
              </a:rPr>
              <a:t>w</a:t>
            </a:r>
            <a:r>
              <a:rPr lang="en-US" b="0">
                <a:latin typeface="Helvetica" charset="0"/>
                <a:ea typeface="ＭＳ Ｐゴシック" charset="0"/>
              </a:rPr>
              <a:t>(</a:t>
            </a:r>
            <a:r>
              <a:rPr lang="en-US" b="0" i="1">
                <a:latin typeface="Helvetica" charset="0"/>
                <a:ea typeface="ＭＳ Ｐゴシック" charset="0"/>
              </a:rPr>
              <a:t>u</a:t>
            </a:r>
            <a:r>
              <a:rPr lang="en-US" b="0">
                <a:latin typeface="Helvetica" charset="0"/>
                <a:ea typeface="ＭＳ Ｐゴシック" charset="0"/>
              </a:rPr>
              <a:t> , </a:t>
            </a:r>
            <a:r>
              <a:rPr lang="en-US" b="0" i="1">
                <a:latin typeface="Helvetica" charset="0"/>
                <a:ea typeface="ＭＳ Ｐゴシック" charset="0"/>
              </a:rPr>
              <a:t>v</a:t>
            </a:r>
            <a:r>
              <a:rPr lang="en-US" b="0">
                <a:latin typeface="Helvetica" charset="0"/>
                <a:ea typeface="ＭＳ Ｐゴシック" charset="0"/>
              </a:rPr>
              <a:t>)	=	(</a:t>
            </a:r>
            <a:r>
              <a:rPr lang="en-US" b="0" i="1">
                <a:latin typeface="Helvetica" charset="0"/>
                <a:ea typeface="ＭＳ Ｐゴシック" charset="0"/>
              </a:rPr>
              <a:t>u</a:t>
            </a:r>
            <a:r>
              <a:rPr lang="en-US" b="0">
                <a:latin typeface="Helvetica" charset="0"/>
                <a:ea typeface="ＭＳ Ｐゴシック" charset="0"/>
              </a:rPr>
              <a:t>   · </a:t>
            </a:r>
            <a:r>
              <a:rPr lang="en-US" b="0" i="1">
                <a:latin typeface="Helvetica" charset="0"/>
                <a:ea typeface="ＭＳ Ｐゴシック" charset="0"/>
              </a:rPr>
              <a:t>v</a:t>
            </a:r>
            <a:r>
              <a:rPr lang="en-US" b="0">
                <a:latin typeface="Helvetica" charset="0"/>
                <a:ea typeface="ＭＳ Ｐゴシック" charset="0"/>
              </a:rPr>
              <a:t> ) mod 2</a:t>
            </a:r>
            <a:r>
              <a:rPr lang="en-US" b="0" i="1" baseline="30000">
                <a:latin typeface="Helvetica" charset="0"/>
                <a:ea typeface="ＭＳ Ｐゴシック" charset="0"/>
              </a:rPr>
              <a:t>w</a:t>
            </a:r>
          </a:p>
        </p:txBody>
      </p:sp>
      <p:grpSp>
        <p:nvGrpSpPr>
          <p:cNvPr id="92163" name="Group 4"/>
          <p:cNvGrpSpPr>
            <a:grpSpLocks/>
          </p:cNvGrpSpPr>
          <p:nvPr/>
        </p:nvGrpSpPr>
        <p:grpSpPr bwMode="auto">
          <a:xfrm>
            <a:off x="6172200" y="1219200"/>
            <a:ext cx="2743200" cy="228600"/>
            <a:chOff x="2976" y="816"/>
            <a:chExt cx="1728" cy="144"/>
          </a:xfrm>
        </p:grpSpPr>
        <p:sp>
          <p:nvSpPr>
            <p:cNvPr id="92206"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7"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8"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9"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10"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11"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12"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92164" name="Group 12"/>
          <p:cNvGrpSpPr>
            <a:grpSpLocks/>
          </p:cNvGrpSpPr>
          <p:nvPr/>
        </p:nvGrpSpPr>
        <p:grpSpPr bwMode="auto">
          <a:xfrm>
            <a:off x="6172200" y="1676400"/>
            <a:ext cx="2743200" cy="228600"/>
            <a:chOff x="2976" y="1104"/>
            <a:chExt cx="1728" cy="144"/>
          </a:xfrm>
        </p:grpSpPr>
        <p:sp>
          <p:nvSpPr>
            <p:cNvPr id="9219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2165" name="Rectangle 20"/>
          <p:cNvSpPr>
            <a:spLocks noChangeArrowheads="1"/>
          </p:cNvSpPr>
          <p:nvPr/>
        </p:nvSpPr>
        <p:spPr bwMode="auto">
          <a:xfrm>
            <a:off x="5562600" y="1143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92166" name="Rectangle 21"/>
          <p:cNvSpPr>
            <a:spLocks noChangeArrowheads="1"/>
          </p:cNvSpPr>
          <p:nvPr/>
        </p:nvSpPr>
        <p:spPr bwMode="auto">
          <a:xfrm>
            <a:off x="5562600" y="16002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v</a:t>
            </a:r>
          </a:p>
        </p:txBody>
      </p:sp>
      <p:sp>
        <p:nvSpPr>
          <p:cNvPr id="92167" name="Line 22"/>
          <p:cNvSpPr>
            <a:spLocks noChangeShapeType="1"/>
          </p:cNvSpPr>
          <p:nvPr/>
        </p:nvSpPr>
        <p:spPr bwMode="auto">
          <a:xfrm>
            <a:off x="2743200" y="19812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68" name="Rectangle 23"/>
          <p:cNvSpPr>
            <a:spLocks noChangeArrowheads="1"/>
          </p:cNvSpPr>
          <p:nvPr/>
        </p:nvSpPr>
        <p:spPr bwMode="auto">
          <a:xfrm>
            <a:off x="5181600" y="16002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grpSp>
        <p:nvGrpSpPr>
          <p:cNvPr id="92169" name="Group 24"/>
          <p:cNvGrpSpPr>
            <a:grpSpLocks/>
          </p:cNvGrpSpPr>
          <p:nvPr/>
        </p:nvGrpSpPr>
        <p:grpSpPr bwMode="auto">
          <a:xfrm>
            <a:off x="6172200" y="2133600"/>
            <a:ext cx="2743200" cy="228600"/>
            <a:chOff x="2976" y="1392"/>
            <a:chExt cx="1728" cy="144"/>
          </a:xfrm>
        </p:grpSpPr>
        <p:sp>
          <p:nvSpPr>
            <p:cNvPr id="92192"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3"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4"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5"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6"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7"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8"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2170" name="Rectangle 32"/>
          <p:cNvSpPr>
            <a:spLocks noChangeArrowheads="1"/>
          </p:cNvSpPr>
          <p:nvPr/>
        </p:nvSpPr>
        <p:spPr bwMode="auto">
          <a:xfrm>
            <a:off x="2743200" y="2057400"/>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a:t>
            </a:r>
            <a:r>
              <a:rPr lang="en-US" sz="1800" b="0" i="1">
                <a:solidFill>
                  <a:srgbClr val="000066"/>
                </a:solidFill>
                <a:latin typeface="Times" charset="0"/>
              </a:rPr>
              <a:t>v</a:t>
            </a:r>
          </a:p>
        </p:txBody>
      </p:sp>
      <p:grpSp>
        <p:nvGrpSpPr>
          <p:cNvPr id="92171" name="Group 33"/>
          <p:cNvGrpSpPr>
            <a:grpSpLocks/>
          </p:cNvGrpSpPr>
          <p:nvPr/>
        </p:nvGrpSpPr>
        <p:grpSpPr bwMode="auto">
          <a:xfrm>
            <a:off x="6172200" y="2590800"/>
            <a:ext cx="2743200" cy="228600"/>
            <a:chOff x="2976" y="1392"/>
            <a:chExt cx="1728" cy="144"/>
          </a:xfrm>
        </p:grpSpPr>
        <p:sp>
          <p:nvSpPr>
            <p:cNvPr id="92185"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6"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7"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8"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9"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0"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1"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2172" name="Line 41"/>
          <p:cNvSpPr>
            <a:spLocks noChangeShapeType="1"/>
          </p:cNvSpPr>
          <p:nvPr/>
        </p:nvSpPr>
        <p:spPr bwMode="auto">
          <a:xfrm flipV="1">
            <a:off x="2743200" y="24384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3" name="Text Box 42"/>
          <p:cNvSpPr txBox="1">
            <a:spLocks noChangeArrowheads="1"/>
          </p:cNvSpPr>
          <p:nvPr/>
        </p:nvSpPr>
        <p:spPr bwMode="auto">
          <a:xfrm>
            <a:off x="228600" y="2057400"/>
            <a:ext cx="2497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Product: 2*</a:t>
            </a:r>
            <a:r>
              <a:rPr lang="en-US" sz="1800" b="0" i="1">
                <a:solidFill>
                  <a:srgbClr val="000066"/>
                </a:solidFill>
              </a:rPr>
              <a:t>w</a:t>
            </a:r>
            <a:r>
              <a:rPr lang="en-US" sz="1800" b="0">
                <a:solidFill>
                  <a:srgbClr val="000066"/>
                </a:solidFill>
              </a:rPr>
              <a:t>  bits</a:t>
            </a:r>
          </a:p>
        </p:txBody>
      </p:sp>
      <p:sp>
        <p:nvSpPr>
          <p:cNvPr id="92174" name="Text Box 43"/>
          <p:cNvSpPr txBox="1">
            <a:spLocks noChangeArrowheads="1"/>
          </p:cNvSpPr>
          <p:nvPr/>
        </p:nvSpPr>
        <p:spPr bwMode="auto">
          <a:xfrm>
            <a:off x="228600" y="13716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sp>
        <p:nvSpPr>
          <p:cNvPr id="92175" name="Text Box 44"/>
          <p:cNvSpPr txBox="1">
            <a:spLocks noChangeArrowheads="1"/>
          </p:cNvSpPr>
          <p:nvPr/>
        </p:nvSpPr>
        <p:spPr bwMode="auto">
          <a:xfrm>
            <a:off x="228600" y="266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a:t>
            </a:r>
            <a:r>
              <a:rPr lang="en-US" sz="1800" b="0" i="1">
                <a:solidFill>
                  <a:srgbClr val="000066"/>
                </a:solidFill>
              </a:rPr>
              <a:t>w</a:t>
            </a:r>
            <a:r>
              <a:rPr lang="en-US" sz="1800" b="0">
                <a:solidFill>
                  <a:srgbClr val="000066"/>
                </a:solidFill>
              </a:rPr>
              <a:t> bits: </a:t>
            </a:r>
            <a:r>
              <a:rPr lang="en-US" sz="1800" b="0" i="1">
                <a:solidFill>
                  <a:srgbClr val="000066"/>
                </a:solidFill>
              </a:rPr>
              <a:t>w</a:t>
            </a:r>
            <a:r>
              <a:rPr lang="en-US" sz="1800" b="0">
                <a:solidFill>
                  <a:srgbClr val="000066"/>
                </a:solidFill>
              </a:rPr>
              <a:t> bits</a:t>
            </a:r>
          </a:p>
        </p:txBody>
      </p:sp>
      <p:sp>
        <p:nvSpPr>
          <p:cNvPr id="92176" name="Rectangle 45"/>
          <p:cNvSpPr>
            <a:spLocks noChangeArrowheads="1"/>
          </p:cNvSpPr>
          <p:nvPr/>
        </p:nvSpPr>
        <p:spPr bwMode="auto">
          <a:xfrm>
            <a:off x="4564063" y="2590800"/>
            <a:ext cx="143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UMult</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a:t>
            </a:r>
            <a:r>
              <a:rPr lang="en-US" sz="1800" b="0" i="1">
                <a:solidFill>
                  <a:srgbClr val="000066"/>
                </a:solidFill>
                <a:latin typeface="Times" charset="0"/>
              </a:rPr>
              <a:t>v</a:t>
            </a:r>
            <a:r>
              <a:rPr lang="en-US" sz="1800" b="0">
                <a:solidFill>
                  <a:srgbClr val="000066"/>
                </a:solidFill>
                <a:latin typeface="Times" charset="0"/>
              </a:rPr>
              <a:t>)</a:t>
            </a:r>
          </a:p>
        </p:txBody>
      </p:sp>
      <p:grpSp>
        <p:nvGrpSpPr>
          <p:cNvPr id="92177" name="Group 46"/>
          <p:cNvGrpSpPr>
            <a:grpSpLocks/>
          </p:cNvGrpSpPr>
          <p:nvPr/>
        </p:nvGrpSpPr>
        <p:grpSpPr bwMode="auto">
          <a:xfrm>
            <a:off x="3429000" y="2133600"/>
            <a:ext cx="2743200" cy="228600"/>
            <a:chOff x="2976" y="1392"/>
            <a:chExt cx="1728" cy="144"/>
          </a:xfrm>
        </p:grpSpPr>
        <p:sp>
          <p:nvSpPr>
            <p:cNvPr id="92178" name="Rectangle 47"/>
            <p:cNvSpPr>
              <a:spLocks noChangeArrowheads="1"/>
            </p:cNvSpPr>
            <p:nvPr/>
          </p:nvSpPr>
          <p:spPr bwMode="auto">
            <a:xfrm>
              <a:off x="2976"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79" name="Rectangle 48"/>
            <p:cNvSpPr>
              <a:spLocks noChangeArrowheads="1"/>
            </p:cNvSpPr>
            <p:nvPr/>
          </p:nvSpPr>
          <p:spPr bwMode="auto">
            <a:xfrm>
              <a:off x="3120"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0" name="Rectangle 49"/>
            <p:cNvSpPr>
              <a:spLocks noChangeArrowheads="1"/>
            </p:cNvSpPr>
            <p:nvPr/>
          </p:nvSpPr>
          <p:spPr bwMode="auto">
            <a:xfrm>
              <a:off x="3264"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1" name="Rectangle 50"/>
            <p:cNvSpPr>
              <a:spLocks noChangeArrowheads="1"/>
            </p:cNvSpPr>
            <p:nvPr/>
          </p:nvSpPr>
          <p:spPr bwMode="auto">
            <a:xfrm>
              <a:off x="4272"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2" name="Rectangle 51"/>
            <p:cNvSpPr>
              <a:spLocks noChangeArrowheads="1"/>
            </p:cNvSpPr>
            <p:nvPr/>
          </p:nvSpPr>
          <p:spPr bwMode="auto">
            <a:xfrm>
              <a:off x="4416"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3" name="Rectangle 52"/>
            <p:cNvSpPr>
              <a:spLocks noChangeArrowheads="1"/>
            </p:cNvSpPr>
            <p:nvPr/>
          </p:nvSpPr>
          <p:spPr bwMode="auto">
            <a:xfrm>
              <a:off x="4560"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4" name="Rectangle 53"/>
            <p:cNvSpPr>
              <a:spLocks noChangeArrowheads="1"/>
            </p:cNvSpPr>
            <p:nvPr/>
          </p:nvSpPr>
          <p:spPr bwMode="auto">
            <a:xfrm>
              <a:off x="3408" y="1392"/>
              <a:ext cx="86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ea typeface="+mj-ea"/>
                <a:cs typeface="+mj-cs"/>
              </a:rPr>
              <a:t>Unsigned vs. Signed Multiplication</a:t>
            </a:r>
          </a:p>
        </p:txBody>
      </p:sp>
      <p:sp>
        <p:nvSpPr>
          <p:cNvPr id="86019" name="Rectangle 3"/>
          <p:cNvSpPr>
            <a:spLocks noGrp="1" noChangeArrowheads="1"/>
          </p:cNvSpPr>
          <p:nvPr>
            <p:ph idx="1"/>
          </p:nvPr>
        </p:nvSpPr>
        <p:spPr/>
        <p:txBody>
          <a:bodyPr lIns="90487" tIns="44450" rIns="90487" bIns="44450"/>
          <a:lstStyle/>
          <a:p>
            <a:pPr eaLnBrk="1" hangingPunct="1">
              <a:defRPr/>
            </a:pPr>
            <a:r>
              <a:rPr lang="en-US" dirty="0">
                <a:latin typeface="Helvetica" charset="0"/>
              </a:rPr>
              <a:t>Unsigned Multiplication</a:t>
            </a:r>
          </a:p>
          <a:p>
            <a:pPr lvl="1" eaLnBrk="1" hangingPunct="1">
              <a:buFont typeface="Wingdings" charset="0"/>
              <a:buNone/>
              <a:defRPr/>
            </a:pPr>
            <a:r>
              <a:rPr lang="en-US" dirty="0">
                <a:latin typeface="Helvetica" charset="0"/>
                <a:ea typeface="ＭＳ Ｐゴシック" charset="0"/>
              </a:rPr>
              <a:t>	</a:t>
            </a:r>
            <a:r>
              <a:rPr lang="en-US" dirty="0">
                <a:latin typeface="Courier New" charset="0"/>
                <a:ea typeface="ＭＳ Ｐゴシック" charset="0"/>
              </a:rPr>
              <a:t>unsigned </a:t>
            </a:r>
            <a:r>
              <a:rPr lang="en-US" dirty="0" err="1">
                <a:latin typeface="Courier New" charset="0"/>
                <a:ea typeface="ＭＳ Ｐゴシック" charset="0"/>
              </a:rPr>
              <a:t>ux</a:t>
            </a:r>
            <a:r>
              <a:rPr lang="en-US" dirty="0">
                <a:latin typeface="Courier New" charset="0"/>
                <a:ea typeface="ＭＳ Ｐゴシック" charset="0"/>
              </a:rPr>
              <a:t> = (unsigned) x;</a:t>
            </a:r>
          </a:p>
          <a:p>
            <a:pPr lvl="1" eaLnBrk="1" hangingPunct="1">
              <a:buFont typeface="Wingdings" charset="0"/>
              <a:buNone/>
              <a:defRPr/>
            </a:pPr>
            <a:r>
              <a:rPr lang="en-US" dirty="0">
                <a:latin typeface="Courier New" charset="0"/>
                <a:ea typeface="ＭＳ Ｐゴシック" charset="0"/>
              </a:rPr>
              <a:t>	unsigned </a:t>
            </a:r>
            <a:r>
              <a:rPr lang="en-US" dirty="0" err="1">
                <a:latin typeface="Courier New" charset="0"/>
                <a:ea typeface="ＭＳ Ｐゴシック" charset="0"/>
              </a:rPr>
              <a:t>uy</a:t>
            </a:r>
            <a:r>
              <a:rPr lang="en-US" dirty="0">
                <a:latin typeface="Courier New" charset="0"/>
                <a:ea typeface="ＭＳ Ｐゴシック" charset="0"/>
              </a:rPr>
              <a:t> = (unsigned) y;</a:t>
            </a:r>
          </a:p>
          <a:p>
            <a:pPr lvl="1" eaLnBrk="1" hangingPunct="1">
              <a:buFont typeface="Wingdings" charset="0"/>
              <a:buNone/>
              <a:defRPr/>
            </a:pPr>
            <a:r>
              <a:rPr lang="en-US" dirty="0">
                <a:latin typeface="Helvetica" charset="0"/>
                <a:ea typeface="ＭＳ Ｐゴシック" charset="0"/>
              </a:rPr>
              <a:t>	</a:t>
            </a:r>
            <a:r>
              <a:rPr lang="en-US" dirty="0">
                <a:latin typeface="Courier New" charset="0"/>
                <a:ea typeface="ＭＳ Ｐゴシック" charset="0"/>
              </a:rPr>
              <a:t>unsigned up = </a:t>
            </a:r>
            <a:r>
              <a:rPr lang="en-US" dirty="0" err="1">
                <a:latin typeface="Courier New" charset="0"/>
                <a:ea typeface="ＭＳ Ｐゴシック" charset="0"/>
              </a:rPr>
              <a:t>ux</a:t>
            </a:r>
            <a:r>
              <a:rPr lang="en-US" dirty="0">
                <a:latin typeface="Courier New" charset="0"/>
                <a:ea typeface="ＭＳ Ｐゴシック" charset="0"/>
              </a:rPr>
              <a:t> * </a:t>
            </a:r>
            <a:r>
              <a:rPr lang="en-US" dirty="0" err="1">
                <a:latin typeface="Courier New" charset="0"/>
                <a:ea typeface="ＭＳ Ｐゴシック" charset="0"/>
              </a:rPr>
              <a:t>uy</a:t>
            </a:r>
            <a:endParaRPr lang="en-US" dirty="0">
              <a:latin typeface="Courier New" charset="0"/>
              <a:ea typeface="ＭＳ Ｐゴシック" charset="0"/>
            </a:endParaRPr>
          </a:p>
          <a:p>
            <a:pPr lvl="1" eaLnBrk="1" hangingPunct="1">
              <a:defRPr/>
            </a:pPr>
            <a:r>
              <a:rPr lang="en-US" dirty="0">
                <a:latin typeface="Helvetica" charset="0"/>
                <a:ea typeface="ＭＳ Ｐゴシック" charset="0"/>
              </a:rPr>
              <a:t>Truncates product to </a:t>
            </a:r>
            <a:r>
              <a:rPr lang="en-US" i="1" dirty="0">
                <a:latin typeface="Helvetica" charset="0"/>
                <a:ea typeface="ＭＳ Ｐゴシック" charset="0"/>
              </a:rPr>
              <a:t>w</a:t>
            </a:r>
            <a:r>
              <a:rPr lang="en-US" dirty="0">
                <a:latin typeface="Helvetica" charset="0"/>
                <a:ea typeface="ＭＳ Ｐゴシック" charset="0"/>
              </a:rPr>
              <a:t>-bit number </a:t>
            </a:r>
            <a:r>
              <a:rPr lang="en-US" b="0" i="1" dirty="0">
                <a:latin typeface="Helvetica" charset="0"/>
                <a:ea typeface="ＭＳ Ｐゴシック" charset="0"/>
              </a:rPr>
              <a:t>up</a:t>
            </a:r>
            <a:r>
              <a:rPr lang="en-US" i="1" dirty="0">
                <a:latin typeface="Helvetica" charset="0"/>
                <a:ea typeface="ＭＳ Ｐゴシック" charset="0"/>
              </a:rPr>
              <a:t>  </a:t>
            </a:r>
            <a:r>
              <a:rPr lang="en-US" dirty="0">
                <a:latin typeface="Helvetica" charset="0"/>
                <a:ea typeface="ＭＳ Ｐゴシック" charset="0"/>
              </a:rPr>
              <a:t>= </a:t>
            </a:r>
            <a:r>
              <a:rPr lang="en-US" b="0" dirty="0" err="1">
                <a:latin typeface="Helvetica" charset="0"/>
                <a:ea typeface="ＭＳ Ｐゴシック" charset="0"/>
              </a:rPr>
              <a:t>UMult</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err="1">
                <a:latin typeface="Helvetica" charset="0"/>
                <a:ea typeface="ＭＳ Ｐゴシック" charset="0"/>
              </a:rPr>
              <a:t>ux</a:t>
            </a:r>
            <a:r>
              <a:rPr lang="en-US" b="0" dirty="0">
                <a:latin typeface="Helvetica" charset="0"/>
                <a:ea typeface="ＭＳ Ｐゴシック" charset="0"/>
              </a:rPr>
              <a:t>, </a:t>
            </a:r>
            <a:r>
              <a:rPr lang="en-US" b="0" i="1" dirty="0" err="1">
                <a:latin typeface="Helvetica" charset="0"/>
                <a:ea typeface="ＭＳ Ｐゴシック" charset="0"/>
              </a:rPr>
              <a:t>uy</a:t>
            </a:r>
            <a:r>
              <a:rPr lang="en-US" b="0" dirty="0">
                <a:latin typeface="Helvetica" charset="0"/>
                <a:ea typeface="ＭＳ Ｐゴシック" charset="0"/>
              </a:rPr>
              <a:t>)</a:t>
            </a:r>
            <a:endParaRPr lang="en-US" i="1" dirty="0">
              <a:latin typeface="Helvetica" charset="0"/>
              <a:ea typeface="ＭＳ Ｐゴシック" charset="0"/>
            </a:endParaRPr>
          </a:p>
          <a:p>
            <a:pPr lvl="1" eaLnBrk="1" hangingPunct="1">
              <a:defRPr/>
            </a:pPr>
            <a:r>
              <a:rPr lang="en-US" dirty="0">
                <a:latin typeface="Helvetica" charset="0"/>
                <a:ea typeface="ＭＳ Ｐゴシック" charset="0"/>
              </a:rPr>
              <a:t>Modular arithmetic: </a:t>
            </a:r>
            <a:r>
              <a:rPr lang="en-US" i="1" dirty="0">
                <a:latin typeface="Helvetica" charset="0"/>
                <a:ea typeface="ＭＳ Ｐゴシック" charset="0"/>
              </a:rPr>
              <a:t>up</a:t>
            </a:r>
            <a:r>
              <a:rPr lang="en-US" dirty="0">
                <a:latin typeface="Helvetica" charset="0"/>
                <a:ea typeface="ＭＳ Ｐゴシック" charset="0"/>
              </a:rPr>
              <a:t> = </a:t>
            </a:r>
            <a:r>
              <a:rPr lang="en-US" dirty="0" smtClean="0">
                <a:latin typeface="Helvetica" charset="0"/>
                <a:ea typeface="ＭＳ Ｐゴシック" charset="0"/>
              </a:rPr>
              <a:t>(</a:t>
            </a:r>
            <a:r>
              <a:rPr lang="en-US" i="1" dirty="0" err="1" smtClean="0">
                <a:latin typeface="Helvetica" charset="0"/>
                <a:ea typeface="ＭＳ Ｐゴシック" charset="0"/>
              </a:rPr>
              <a:t>ux</a:t>
            </a:r>
            <a:r>
              <a:rPr lang="en-US" dirty="0" smtClean="0">
                <a:latin typeface="Helvetica" charset="0"/>
                <a:ea typeface="ＭＳ Ｐゴシック" charset="0"/>
              </a:rPr>
              <a:t> </a:t>
            </a:r>
            <a:r>
              <a:rPr lang="en-US" dirty="0">
                <a:latin typeface="Symbol" charset="0"/>
                <a:ea typeface="ＭＳ Ｐゴシック" charset="0"/>
              </a:rPr>
              <a:t></a:t>
            </a:r>
            <a:r>
              <a:rPr lang="en-US" dirty="0">
                <a:latin typeface="Helvetica" charset="0"/>
                <a:ea typeface="ＭＳ Ｐゴシック" charset="0"/>
              </a:rPr>
              <a:t> </a:t>
            </a:r>
            <a:r>
              <a:rPr lang="en-US" i="1" dirty="0" err="1" smtClean="0">
                <a:latin typeface="Helvetica" charset="0"/>
                <a:ea typeface="ＭＳ Ｐゴシック" charset="0"/>
              </a:rPr>
              <a:t>uy</a:t>
            </a:r>
            <a:r>
              <a:rPr lang="en-US" i="1" dirty="0" smtClean="0">
                <a:latin typeface="Helvetica" charset="0"/>
                <a:ea typeface="ＭＳ Ｐゴシック" charset="0"/>
              </a:rPr>
              <a:t>)</a:t>
            </a:r>
            <a:r>
              <a:rPr lang="en-US" dirty="0" smtClean="0">
                <a:latin typeface="Helvetica" charset="0"/>
                <a:ea typeface="ＭＳ Ｐゴシック" charset="0"/>
              </a:rPr>
              <a:t>  </a:t>
            </a:r>
            <a:r>
              <a:rPr lang="en-US" dirty="0">
                <a:latin typeface="Helvetica" charset="0"/>
                <a:ea typeface="ＭＳ Ｐゴシック" charset="0"/>
              </a:rPr>
              <a:t>mod 2</a:t>
            </a:r>
            <a:r>
              <a:rPr lang="en-US" i="1" baseline="30000" dirty="0">
                <a:latin typeface="Helvetica" charset="0"/>
                <a:ea typeface="ＭＳ Ｐゴシック" charset="0"/>
              </a:rPr>
              <a:t>w</a:t>
            </a:r>
            <a:endParaRPr lang="en-US" baseline="30000" dirty="0">
              <a:latin typeface="Helvetica" charset="0"/>
              <a:ea typeface="ＭＳ Ｐゴシック" charset="0"/>
            </a:endParaRPr>
          </a:p>
          <a:p>
            <a:pPr eaLnBrk="1" hangingPunct="1">
              <a:defRPr/>
            </a:pPr>
            <a:r>
              <a:rPr lang="en-US" dirty="0">
                <a:latin typeface="Helvetica" charset="0"/>
              </a:rPr>
              <a:t>Two</a:t>
            </a:r>
            <a:r>
              <a:rPr lang="ja-JP" altLang="en-US" dirty="0">
                <a:latin typeface="Helvetica" charset="0"/>
              </a:rPr>
              <a:t>’</a:t>
            </a:r>
            <a:r>
              <a:rPr lang="en-US" altLang="ja-JP" dirty="0">
                <a:latin typeface="Helvetica" charset="0"/>
              </a:rPr>
              <a:t>s Complement Multiplication</a:t>
            </a:r>
          </a:p>
          <a:p>
            <a:pPr lvl="1" eaLnBrk="1" hangingPunct="1">
              <a:buFont typeface="Wingdings" charset="0"/>
              <a:buNone/>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x, y;</a:t>
            </a:r>
          </a:p>
          <a:p>
            <a:pPr lvl="1" eaLnBrk="1" hangingPunct="1">
              <a:buFont typeface="Wingdings" charset="0"/>
              <a:buNone/>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p = x * y;</a:t>
            </a:r>
          </a:p>
          <a:p>
            <a:pPr lvl="1" eaLnBrk="1" hangingPunct="1">
              <a:defRPr/>
            </a:pPr>
            <a:r>
              <a:rPr lang="en-US" dirty="0">
                <a:latin typeface="Helvetica" charset="0"/>
                <a:ea typeface="ＭＳ Ｐゴシック" charset="0"/>
              </a:rPr>
              <a:t>Compute exact product of two </a:t>
            </a:r>
            <a:r>
              <a:rPr lang="en-US" i="1" dirty="0">
                <a:latin typeface="Helvetica" charset="0"/>
                <a:ea typeface="ＭＳ Ｐゴシック" charset="0"/>
              </a:rPr>
              <a:t>w</a:t>
            </a:r>
            <a:r>
              <a:rPr lang="en-US" dirty="0">
                <a:latin typeface="Helvetica" charset="0"/>
                <a:ea typeface="ＭＳ Ｐゴシック" charset="0"/>
              </a:rPr>
              <a:t>-bit numbers </a:t>
            </a:r>
            <a:r>
              <a:rPr lang="en-US" i="1" dirty="0">
                <a:latin typeface="Helvetica" charset="0"/>
                <a:ea typeface="ＭＳ Ｐゴシック" charset="0"/>
              </a:rPr>
              <a:t>x</a:t>
            </a:r>
            <a:r>
              <a:rPr lang="en-US" dirty="0">
                <a:latin typeface="Helvetica" charset="0"/>
                <a:ea typeface="ＭＳ Ｐゴシック" charset="0"/>
              </a:rPr>
              <a:t>, </a:t>
            </a:r>
            <a:r>
              <a:rPr lang="en-US" i="1" dirty="0">
                <a:latin typeface="Helvetica" charset="0"/>
                <a:ea typeface="ＭＳ Ｐゴシック" charset="0"/>
              </a:rPr>
              <a:t>y</a:t>
            </a:r>
          </a:p>
          <a:p>
            <a:pPr lvl="1" eaLnBrk="1" hangingPunct="1">
              <a:defRPr/>
            </a:pPr>
            <a:r>
              <a:rPr lang="en-US" dirty="0">
                <a:latin typeface="Helvetica" charset="0"/>
                <a:ea typeface="ＭＳ Ｐゴシック" charset="0"/>
              </a:rPr>
              <a:t>Truncate result to </a:t>
            </a:r>
            <a:r>
              <a:rPr lang="en-US" i="1" dirty="0">
                <a:latin typeface="Helvetica" charset="0"/>
                <a:ea typeface="ＭＳ Ｐゴシック" charset="0"/>
              </a:rPr>
              <a:t>w</a:t>
            </a:r>
            <a:r>
              <a:rPr lang="en-US" dirty="0">
                <a:latin typeface="Helvetica" charset="0"/>
                <a:ea typeface="ＭＳ Ｐゴシック" charset="0"/>
              </a:rPr>
              <a:t>-bit number </a:t>
            </a:r>
            <a:r>
              <a:rPr lang="en-US" b="0" i="1" dirty="0">
                <a:latin typeface="Helvetica" charset="0"/>
                <a:ea typeface="ＭＳ Ｐゴシック" charset="0"/>
              </a:rPr>
              <a:t>p</a:t>
            </a:r>
            <a:r>
              <a:rPr lang="en-US" b="0" dirty="0">
                <a:latin typeface="Helvetica" charset="0"/>
                <a:ea typeface="ＭＳ Ｐゴシック" charset="0"/>
              </a:rPr>
              <a:t>  = </a:t>
            </a:r>
            <a:r>
              <a:rPr lang="en-US" b="0" dirty="0" err="1">
                <a:latin typeface="Helvetica" charset="0"/>
                <a:ea typeface="ＭＳ Ｐゴシック" charset="0"/>
              </a:rPr>
              <a:t>TMult</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x</a:t>
            </a:r>
            <a:r>
              <a:rPr lang="en-US" b="0" dirty="0">
                <a:latin typeface="Helvetica" charset="0"/>
                <a:ea typeface="ＭＳ Ｐゴシック" charset="0"/>
              </a:rPr>
              <a:t>, </a:t>
            </a:r>
            <a:r>
              <a:rPr lang="en-US" b="0" i="1" dirty="0">
                <a:latin typeface="Helvetica" charset="0"/>
                <a:ea typeface="ＭＳ Ｐゴシック" charset="0"/>
              </a:rPr>
              <a:t>y</a:t>
            </a:r>
            <a:r>
              <a:rPr lang="en-US" b="0" dirty="0" smtClean="0">
                <a:latin typeface="Helvetica" charset="0"/>
                <a:ea typeface="ＭＳ Ｐゴシック" charset="0"/>
              </a:rPr>
              <a:t>)</a:t>
            </a:r>
          </a:p>
          <a:p>
            <a:pPr lvl="1" eaLnBrk="1" hangingPunct="1">
              <a:buFont typeface="Wingdings" pitchFamily="-112" charset="2"/>
              <a:buChar char="n"/>
              <a:defRPr/>
            </a:pPr>
            <a:r>
              <a:rPr lang="en-US" dirty="0"/>
              <a:t>Signed multiplication gives same bit-level result as unsigned</a:t>
            </a:r>
          </a:p>
          <a:p>
            <a:pPr lvl="1" eaLnBrk="1" hangingPunct="1">
              <a:buFont typeface="Wingdings" pitchFamily="-112" charset="2"/>
              <a:buChar char="n"/>
              <a:defRPr/>
            </a:pPr>
            <a:r>
              <a:rPr lang="en-US" dirty="0"/>
              <a:t> </a:t>
            </a:r>
            <a:r>
              <a:rPr lang="en-US" dirty="0">
                <a:latin typeface="Courier New" pitchFamily="-112" charset="0"/>
              </a:rPr>
              <a:t>up == (unsigned) </a:t>
            </a:r>
            <a:r>
              <a:rPr lang="en-US" dirty="0" smtClean="0">
                <a:latin typeface="Courier New" pitchFamily="-112" charset="0"/>
              </a:rPr>
              <a:t>p</a:t>
            </a:r>
            <a:endParaRPr lang="en-US" dirty="0">
              <a:latin typeface="Courier New" pitchFamily="-112"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dissolve">
                                      <p:cBhvr>
                                        <p:cTn id="7" dur="500"/>
                                        <p:tgtEl>
                                          <p:spTgt spid="860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dissolve">
                                      <p:cBhvr>
                                        <p:cTn id="10" dur="500"/>
                                        <p:tgtEl>
                                          <p:spTgt spid="860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Effect transition="in" filter="dissolve">
                                      <p:cBhvr>
                                        <p:cTn id="13" dur="500"/>
                                        <p:tgtEl>
                                          <p:spTgt spid="860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6019">
                                            <p:txEl>
                                              <p:pRg st="3" end="3"/>
                                            </p:txEl>
                                          </p:spTgt>
                                        </p:tgtEl>
                                        <p:attrNameLst>
                                          <p:attrName>style.visibility</p:attrName>
                                        </p:attrNameLst>
                                      </p:cBhvr>
                                      <p:to>
                                        <p:strVal val="visible"/>
                                      </p:to>
                                    </p:set>
                                    <p:animEffect transition="in" filter="dissolve">
                                      <p:cBhvr>
                                        <p:cTn id="16" dur="500"/>
                                        <p:tgtEl>
                                          <p:spTgt spid="8601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animEffect transition="in" filter="dissolve">
                                      <p:cBhvr>
                                        <p:cTn id="19" dur="500"/>
                                        <p:tgtEl>
                                          <p:spTgt spid="8601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6019">
                                            <p:txEl>
                                              <p:pRg st="5" end="5"/>
                                            </p:txEl>
                                          </p:spTgt>
                                        </p:tgtEl>
                                        <p:attrNameLst>
                                          <p:attrName>style.visibility</p:attrName>
                                        </p:attrNameLst>
                                      </p:cBhvr>
                                      <p:to>
                                        <p:strVal val="visible"/>
                                      </p:to>
                                    </p:set>
                                    <p:animEffect transition="in" filter="dissolve">
                                      <p:cBhvr>
                                        <p:cTn id="22" dur="500"/>
                                        <p:tgtEl>
                                          <p:spTgt spid="860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6019">
                                            <p:txEl>
                                              <p:pRg st="6" end="6"/>
                                            </p:txEl>
                                          </p:spTgt>
                                        </p:tgtEl>
                                        <p:attrNameLst>
                                          <p:attrName>style.visibility</p:attrName>
                                        </p:attrNameLst>
                                      </p:cBhvr>
                                      <p:to>
                                        <p:strVal val="visible"/>
                                      </p:to>
                                    </p:set>
                                    <p:animEffect transition="in" filter="dissolve">
                                      <p:cBhvr>
                                        <p:cTn id="27" dur="500"/>
                                        <p:tgtEl>
                                          <p:spTgt spid="860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6019">
                                            <p:txEl>
                                              <p:pRg st="7" end="7"/>
                                            </p:txEl>
                                          </p:spTgt>
                                        </p:tgtEl>
                                        <p:attrNameLst>
                                          <p:attrName>style.visibility</p:attrName>
                                        </p:attrNameLst>
                                      </p:cBhvr>
                                      <p:to>
                                        <p:strVal val="visible"/>
                                      </p:to>
                                    </p:set>
                                    <p:animEffect transition="in" filter="dissolve">
                                      <p:cBhvr>
                                        <p:cTn id="30" dur="500"/>
                                        <p:tgtEl>
                                          <p:spTgt spid="8601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6019">
                                            <p:txEl>
                                              <p:pRg st="8" end="8"/>
                                            </p:txEl>
                                          </p:spTgt>
                                        </p:tgtEl>
                                        <p:attrNameLst>
                                          <p:attrName>style.visibility</p:attrName>
                                        </p:attrNameLst>
                                      </p:cBhvr>
                                      <p:to>
                                        <p:strVal val="visible"/>
                                      </p:to>
                                    </p:set>
                                    <p:animEffect transition="in" filter="dissolve">
                                      <p:cBhvr>
                                        <p:cTn id="33" dur="500"/>
                                        <p:tgtEl>
                                          <p:spTgt spid="86019">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6019">
                                            <p:txEl>
                                              <p:pRg st="9" end="9"/>
                                            </p:txEl>
                                          </p:spTgt>
                                        </p:tgtEl>
                                        <p:attrNameLst>
                                          <p:attrName>style.visibility</p:attrName>
                                        </p:attrNameLst>
                                      </p:cBhvr>
                                      <p:to>
                                        <p:strVal val="visible"/>
                                      </p:to>
                                    </p:set>
                                    <p:animEffect transition="in" filter="dissolve">
                                      <p:cBhvr>
                                        <p:cTn id="36" dur="500"/>
                                        <p:tgtEl>
                                          <p:spTgt spid="86019">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6019">
                                            <p:txEl>
                                              <p:pRg st="10" end="10"/>
                                            </p:txEl>
                                          </p:spTgt>
                                        </p:tgtEl>
                                        <p:attrNameLst>
                                          <p:attrName>style.visibility</p:attrName>
                                        </p:attrNameLst>
                                      </p:cBhvr>
                                      <p:to>
                                        <p:strVal val="visible"/>
                                      </p:to>
                                    </p:set>
                                    <p:animEffect transition="in" filter="dissolve">
                                      <p:cBhvr>
                                        <p:cTn id="39" dur="500"/>
                                        <p:tgtEl>
                                          <p:spTgt spid="86019">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6019">
                                            <p:txEl>
                                              <p:pRg st="11" end="11"/>
                                            </p:txEl>
                                          </p:spTgt>
                                        </p:tgtEl>
                                        <p:attrNameLst>
                                          <p:attrName>style.visibility</p:attrName>
                                        </p:attrNameLst>
                                      </p:cBhvr>
                                      <p:to>
                                        <p:strVal val="visible"/>
                                      </p:to>
                                    </p:set>
                                    <p:animEffect transition="in" filter="dissolve">
                                      <p:cBhvr>
                                        <p:cTn id="42" dur="500"/>
                                        <p:tgtEl>
                                          <p:spTgt spid="86019">
                                            <p:txEl>
                                              <p:pRg st="11" end="1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6019">
                                            <p:txEl>
                                              <p:pRg st="12" end="12"/>
                                            </p:txEl>
                                          </p:spTgt>
                                        </p:tgtEl>
                                        <p:attrNameLst>
                                          <p:attrName>style.visibility</p:attrName>
                                        </p:attrNameLst>
                                      </p:cBhvr>
                                      <p:to>
                                        <p:strVal val="visible"/>
                                      </p:to>
                                    </p:set>
                                    <p:animEffect transition="in" filter="dissolve">
                                      <p:cBhvr>
                                        <p:cTn id="45" dur="500"/>
                                        <p:tgtEl>
                                          <p:spTgt spid="860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Chap 2 Data Quiz is due Monday Jan 30 by noon</a:t>
            </a:r>
          </a:p>
          <a:p>
            <a:pPr lvl="1">
              <a:defRPr/>
            </a:pPr>
            <a:r>
              <a:rPr lang="en-US" dirty="0">
                <a:latin typeface="Helvetica" charset="0"/>
                <a:ea typeface="ＭＳ Ｐゴシック" charset="0"/>
                <a:cs typeface="ＭＳ Ｐゴシック" charset="0"/>
              </a:rPr>
              <a:t>Addition, subtraction, signed, overflow</a:t>
            </a:r>
          </a:p>
          <a:p>
            <a:pPr>
              <a:defRPr/>
            </a:pPr>
            <a:r>
              <a:rPr lang="en-US" dirty="0" smtClean="0">
                <a:latin typeface="Helvetica" charset="0"/>
                <a:ea typeface="ＭＳ Ｐゴシック" charset="0"/>
                <a:cs typeface="ＭＳ Ｐゴシック" charset="0"/>
              </a:rPr>
              <a:t>Data Lab is due Friday Feb 3 by 11:55 pm</a:t>
            </a:r>
          </a:p>
          <a:p>
            <a:pPr lvl="1">
              <a:defRPr/>
            </a:pPr>
            <a:r>
              <a:rPr lang="en-US" dirty="0" smtClean="0">
                <a:latin typeface="Helvetica" charset="0"/>
                <a:ea typeface="ＭＳ Ｐゴシック" charset="0"/>
                <a:cs typeface="ＭＳ Ｐゴシック" charset="0"/>
              </a:rPr>
              <a:t>Bit manipulation </a:t>
            </a:r>
            <a:r>
              <a:rPr lang="en-US" dirty="0" smtClean="0">
                <a:latin typeface="Helvetica" charset="0"/>
                <a:ea typeface="ＭＳ Ｐゴシック" charset="0"/>
                <a:cs typeface="ＭＳ Ｐゴシック" charset="0"/>
              </a:rPr>
              <a:t>operations</a:t>
            </a:r>
            <a:endParaRPr lang="en-US" dirty="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Assigned new TA: </a:t>
            </a:r>
            <a:r>
              <a:rPr lang="en-US" dirty="0" err="1" smtClean="0">
                <a:latin typeface="Helvetica" charset="0"/>
                <a:ea typeface="ＭＳ Ｐゴシック" charset="0"/>
                <a:cs typeface="ＭＳ Ｐゴシック" charset="0"/>
              </a:rPr>
              <a:t>Rohit</a:t>
            </a:r>
            <a:r>
              <a:rPr lang="en-US" dirty="0" smtClean="0">
                <a:latin typeface="Helvetica" charset="0"/>
                <a:ea typeface="ＭＳ Ｐゴシック" charset="0"/>
                <a:cs typeface="ＭＳ Ｐゴシック" charset="0"/>
              </a:rPr>
              <a:t> Gupta</a:t>
            </a:r>
            <a:endParaRPr lang="en-US" dirty="0" smtClean="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In the process of creating a </a:t>
            </a:r>
            <a:r>
              <a:rPr lang="en-US" dirty="0" smtClean="0">
                <a:latin typeface="Helvetica" charset="0"/>
                <a:ea typeface="ＭＳ Ｐゴシック" charset="0"/>
                <a:cs typeface="ＭＳ Ｐゴシック" charset="0"/>
              </a:rPr>
              <a:t>new </a:t>
            </a:r>
            <a:r>
              <a:rPr lang="en-US" dirty="0" smtClean="0">
                <a:latin typeface="Helvetica" charset="0"/>
                <a:ea typeface="ＭＳ Ｐゴシック" charset="0"/>
                <a:cs typeface="ＭＳ Ｐゴシック" charset="0"/>
              </a:rPr>
              <a:t>recitation Wednesday 4 pm – stay tuned for more details</a:t>
            </a:r>
            <a:endParaRPr lang="en-US" dirty="0" smtClean="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Read Chapter 2.1-2.3 and do practice problems</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6274913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323850"/>
            <a:ext cx="7399338" cy="573088"/>
          </a:xfrm>
        </p:spPr>
        <p:txBody>
          <a:bodyPr/>
          <a:lstStyle/>
          <a:p>
            <a:pPr eaLnBrk="1" hangingPunct="1">
              <a:defRPr/>
            </a:pPr>
            <a:r>
              <a:rPr lang="en-US">
                <a:ea typeface="+mj-ea"/>
                <a:cs typeface="+mj-cs"/>
              </a:rPr>
              <a:t>Power-of-2 Multiply with Shift</a:t>
            </a:r>
          </a:p>
        </p:txBody>
      </p:sp>
      <p:sp>
        <p:nvSpPr>
          <p:cNvPr id="88067" name="Rectangle 3"/>
          <p:cNvSpPr>
            <a:spLocks noGrp="1" noChangeArrowheads="1"/>
          </p:cNvSpPr>
          <p:nvPr>
            <p:ph idx="1"/>
          </p:nvPr>
        </p:nvSpPr>
        <p:spPr>
          <a:xfrm>
            <a:off x="290513" y="4648200"/>
            <a:ext cx="8307387" cy="1797050"/>
          </a:xfrm>
        </p:spPr>
        <p:txBody>
          <a:bodyPr/>
          <a:lstStyle/>
          <a:p>
            <a:pPr eaLnBrk="1" hangingPunct="1">
              <a:tabLst>
                <a:tab pos="2971800" algn="l"/>
              </a:tabLst>
              <a:defRPr/>
            </a:pPr>
            <a:r>
              <a:rPr lang="en-US" dirty="0" smtClean="0">
                <a:latin typeface="Helvetica" charset="0"/>
              </a:rPr>
              <a:t>Examples</a:t>
            </a:r>
            <a:endParaRPr lang="en-US" dirty="0">
              <a:latin typeface="Helvetica" charset="0"/>
            </a:endParaRPr>
          </a:p>
          <a:p>
            <a:pPr lvl="1" eaLnBrk="1" hangingPunct="1">
              <a:tabLst>
                <a:tab pos="2971800" algn="l"/>
              </a:tabLst>
              <a:defRPr/>
            </a:pPr>
            <a:r>
              <a:rPr lang="en-US" dirty="0">
                <a:latin typeface="Courier New" charset="0"/>
                <a:ea typeface="ＭＳ Ｐゴシック" charset="0"/>
              </a:rPr>
              <a:t>u &lt;&lt; 3	==	u * 8</a:t>
            </a:r>
          </a:p>
          <a:p>
            <a:pPr lvl="1" eaLnBrk="1" hangingPunct="1">
              <a:tabLst>
                <a:tab pos="2971800" algn="l"/>
              </a:tabLst>
              <a:defRPr/>
            </a:pPr>
            <a:r>
              <a:rPr lang="en-US" dirty="0">
                <a:latin typeface="Courier New" charset="0"/>
                <a:ea typeface="ＭＳ Ｐゴシック" charset="0"/>
              </a:rPr>
              <a:t>u &lt;&lt; 5 - u &lt;&lt; 3	==	u * 24</a:t>
            </a:r>
          </a:p>
          <a:p>
            <a:pPr lvl="1" eaLnBrk="1" hangingPunct="1">
              <a:tabLst>
                <a:tab pos="2971800" algn="l"/>
              </a:tabLst>
              <a:defRPr/>
            </a:pPr>
            <a:r>
              <a:rPr lang="en-US" dirty="0">
                <a:solidFill>
                  <a:schemeClr val="tx2"/>
                </a:solidFill>
                <a:latin typeface="Helvetica" charset="0"/>
                <a:ea typeface="ＭＳ Ｐゴシック" charset="0"/>
              </a:rPr>
              <a:t>Most machines shift and add much faster than multiply</a:t>
            </a:r>
          </a:p>
          <a:p>
            <a:pPr lvl="2" eaLnBrk="1" hangingPunct="1">
              <a:tabLst>
                <a:tab pos="2971800" algn="l"/>
              </a:tabLst>
              <a:defRPr/>
            </a:pPr>
            <a:r>
              <a:rPr lang="en-US" dirty="0">
                <a:latin typeface="Helvetica" charset="0"/>
                <a:ea typeface="ＭＳ Ｐゴシック" charset="0"/>
              </a:rPr>
              <a:t>Compiler generates this code automatically</a:t>
            </a:r>
          </a:p>
          <a:p>
            <a:pPr lvl="1" eaLnBrk="1" hangingPunct="1">
              <a:tabLst>
                <a:tab pos="2971800" algn="l"/>
              </a:tabLst>
              <a:defRPr/>
            </a:pPr>
            <a:endParaRPr lang="en-US" dirty="0">
              <a:latin typeface="Helvetica" charset="0"/>
              <a:ea typeface="ＭＳ Ｐゴシック" charset="0"/>
            </a:endParaRPr>
          </a:p>
        </p:txBody>
      </p:sp>
      <p:grpSp>
        <p:nvGrpSpPr>
          <p:cNvPr id="3" name="Group 2"/>
          <p:cNvGrpSpPr>
            <a:grpSpLocks/>
          </p:cNvGrpSpPr>
          <p:nvPr/>
        </p:nvGrpSpPr>
        <p:grpSpPr bwMode="auto">
          <a:xfrm>
            <a:off x="4800600" y="3138488"/>
            <a:ext cx="3733800" cy="366712"/>
            <a:chOff x="4800600" y="3138488"/>
            <a:chExt cx="3733800" cy="366712"/>
          </a:xfrm>
        </p:grpSpPr>
        <p:sp>
          <p:nvSpPr>
            <p:cNvPr id="96302" name="Rectangle 12"/>
            <p:cNvSpPr>
              <a:spLocks noChangeArrowheads="1"/>
            </p:cNvSpPr>
            <p:nvPr/>
          </p:nvSpPr>
          <p:spPr bwMode="auto">
            <a:xfrm>
              <a:off x="57912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3" name="Rectangle 13"/>
            <p:cNvSpPr>
              <a:spLocks noChangeArrowheads="1"/>
            </p:cNvSpPr>
            <p:nvPr/>
          </p:nvSpPr>
          <p:spPr bwMode="auto">
            <a:xfrm>
              <a:off x="67056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4" name="Rectangle 14"/>
            <p:cNvSpPr>
              <a:spLocks noChangeArrowheads="1"/>
            </p:cNvSpPr>
            <p:nvPr/>
          </p:nvSpPr>
          <p:spPr bwMode="auto">
            <a:xfrm>
              <a:off x="6934200" y="3214688"/>
              <a:ext cx="228600" cy="228600"/>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1</a:t>
              </a:r>
            </a:p>
          </p:txBody>
        </p:sp>
        <p:sp>
          <p:nvSpPr>
            <p:cNvPr id="96305" name="Rectangle 15"/>
            <p:cNvSpPr>
              <a:spLocks noChangeArrowheads="1"/>
            </p:cNvSpPr>
            <p:nvPr/>
          </p:nvSpPr>
          <p:spPr bwMode="auto">
            <a:xfrm>
              <a:off x="71628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6" name="Rectangle 16"/>
            <p:cNvSpPr>
              <a:spLocks noChangeArrowheads="1"/>
            </p:cNvSpPr>
            <p:nvPr/>
          </p:nvSpPr>
          <p:spPr bwMode="auto">
            <a:xfrm>
              <a:off x="80772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7" name="Rectangle 17"/>
            <p:cNvSpPr>
              <a:spLocks noChangeArrowheads="1"/>
            </p:cNvSpPr>
            <p:nvPr/>
          </p:nvSpPr>
          <p:spPr bwMode="auto">
            <a:xfrm>
              <a:off x="83058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8" name="Rectangle 18"/>
            <p:cNvSpPr>
              <a:spLocks noChangeArrowheads="1"/>
            </p:cNvSpPr>
            <p:nvPr/>
          </p:nvSpPr>
          <p:spPr bwMode="auto">
            <a:xfrm>
              <a:off x="6019800" y="32146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96309" name="Rectangle 20"/>
            <p:cNvSpPr>
              <a:spLocks noChangeArrowheads="1"/>
            </p:cNvSpPr>
            <p:nvPr/>
          </p:nvSpPr>
          <p:spPr bwMode="auto">
            <a:xfrm>
              <a:off x="5181600" y="3138488"/>
              <a:ext cx="366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Times" charset="0"/>
                </a:rPr>
                <a:t>2</a:t>
              </a:r>
              <a:r>
                <a:rPr lang="en-US" sz="1800" b="0" i="1" baseline="30000">
                  <a:solidFill>
                    <a:srgbClr val="000066"/>
                  </a:solidFill>
                  <a:latin typeface="Times" charset="0"/>
                </a:rPr>
                <a:t>k</a:t>
              </a:r>
              <a:endParaRPr lang="en-US" sz="1800" b="0" i="1">
                <a:solidFill>
                  <a:srgbClr val="000066"/>
                </a:solidFill>
                <a:latin typeface="Times" charset="0"/>
              </a:endParaRPr>
            </a:p>
          </p:txBody>
        </p:sp>
        <p:sp>
          <p:nvSpPr>
            <p:cNvPr id="96310" name="Rectangle 22"/>
            <p:cNvSpPr>
              <a:spLocks noChangeArrowheads="1"/>
            </p:cNvSpPr>
            <p:nvPr/>
          </p:nvSpPr>
          <p:spPr bwMode="auto">
            <a:xfrm>
              <a:off x="4800600" y="313848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sp>
          <p:nvSpPr>
            <p:cNvPr id="96311" name="Rectangle 29"/>
            <p:cNvSpPr>
              <a:spLocks noChangeArrowheads="1"/>
            </p:cNvSpPr>
            <p:nvPr/>
          </p:nvSpPr>
          <p:spPr bwMode="auto">
            <a:xfrm>
              <a:off x="7391400" y="32146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grpSp>
      <p:grpSp>
        <p:nvGrpSpPr>
          <p:cNvPr id="2" name="Group 1"/>
          <p:cNvGrpSpPr>
            <a:grpSpLocks/>
          </p:cNvGrpSpPr>
          <p:nvPr/>
        </p:nvGrpSpPr>
        <p:grpSpPr bwMode="auto">
          <a:xfrm>
            <a:off x="838200" y="2376488"/>
            <a:ext cx="7696200" cy="900112"/>
            <a:chOff x="838200" y="2376488"/>
            <a:chExt cx="7696200" cy="900112"/>
          </a:xfrm>
        </p:grpSpPr>
        <p:sp>
          <p:nvSpPr>
            <p:cNvPr id="96292" name="Rectangle 5"/>
            <p:cNvSpPr>
              <a:spLocks noChangeArrowheads="1"/>
            </p:cNvSpPr>
            <p:nvPr/>
          </p:nvSpPr>
          <p:spPr bwMode="auto">
            <a:xfrm>
              <a:off x="57912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3" name="Rectangle 6"/>
            <p:cNvSpPr>
              <a:spLocks noChangeArrowheads="1"/>
            </p:cNvSpPr>
            <p:nvPr/>
          </p:nvSpPr>
          <p:spPr bwMode="auto">
            <a:xfrm>
              <a:off x="60198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4" name="Rectangle 7"/>
            <p:cNvSpPr>
              <a:spLocks noChangeArrowheads="1"/>
            </p:cNvSpPr>
            <p:nvPr/>
          </p:nvSpPr>
          <p:spPr bwMode="auto">
            <a:xfrm>
              <a:off x="62484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5" name="Rectangle 8"/>
            <p:cNvSpPr>
              <a:spLocks noChangeArrowheads="1"/>
            </p:cNvSpPr>
            <p:nvPr/>
          </p:nvSpPr>
          <p:spPr bwMode="auto">
            <a:xfrm>
              <a:off x="78486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6" name="Rectangle 9"/>
            <p:cNvSpPr>
              <a:spLocks noChangeArrowheads="1"/>
            </p:cNvSpPr>
            <p:nvPr/>
          </p:nvSpPr>
          <p:spPr bwMode="auto">
            <a:xfrm>
              <a:off x="80772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7" name="Rectangle 10"/>
            <p:cNvSpPr>
              <a:spLocks noChangeArrowheads="1"/>
            </p:cNvSpPr>
            <p:nvPr/>
          </p:nvSpPr>
          <p:spPr bwMode="auto">
            <a:xfrm>
              <a:off x="83058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8" name="Rectangle 11"/>
            <p:cNvSpPr>
              <a:spLocks noChangeArrowheads="1"/>
            </p:cNvSpPr>
            <p:nvPr/>
          </p:nvSpPr>
          <p:spPr bwMode="auto">
            <a:xfrm>
              <a:off x="6477000" y="2757488"/>
              <a:ext cx="1371600" cy="228600"/>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96299" name="Rectangle 19"/>
            <p:cNvSpPr>
              <a:spLocks noChangeArrowheads="1"/>
            </p:cNvSpPr>
            <p:nvPr/>
          </p:nvSpPr>
          <p:spPr bwMode="auto">
            <a:xfrm>
              <a:off x="5181600" y="26812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96300" name="Text Box 26"/>
            <p:cNvSpPr txBox="1">
              <a:spLocks noChangeArrowheads="1"/>
            </p:cNvSpPr>
            <p:nvPr/>
          </p:nvSpPr>
          <p:spPr bwMode="auto">
            <a:xfrm>
              <a:off x="838200" y="29098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sp>
          <p:nvSpPr>
            <p:cNvPr id="96301" name="Rectangle 30"/>
            <p:cNvSpPr>
              <a:spLocks noChangeArrowheads="1"/>
            </p:cNvSpPr>
            <p:nvPr/>
          </p:nvSpPr>
          <p:spPr bwMode="auto">
            <a:xfrm>
              <a:off x="6858000" y="2376488"/>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k</a:t>
              </a:r>
            </a:p>
          </p:txBody>
        </p:sp>
      </p:grpSp>
      <p:grpSp>
        <p:nvGrpSpPr>
          <p:cNvPr id="6" name="Group 5"/>
          <p:cNvGrpSpPr>
            <a:grpSpLocks/>
          </p:cNvGrpSpPr>
          <p:nvPr/>
        </p:nvGrpSpPr>
        <p:grpSpPr bwMode="auto">
          <a:xfrm>
            <a:off x="838200" y="3519488"/>
            <a:ext cx="7848600" cy="442912"/>
            <a:chOff x="838200" y="3519488"/>
            <a:chExt cx="7848600" cy="442912"/>
          </a:xfrm>
        </p:grpSpPr>
        <p:sp>
          <p:nvSpPr>
            <p:cNvPr id="96276" name="Text Box 25"/>
            <p:cNvSpPr txBox="1">
              <a:spLocks noChangeArrowheads="1"/>
            </p:cNvSpPr>
            <p:nvPr/>
          </p:nvSpPr>
          <p:spPr bwMode="auto">
            <a:xfrm>
              <a:off x="838200" y="3595688"/>
              <a:ext cx="2528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Product: </a:t>
              </a:r>
              <a:r>
                <a:rPr lang="en-US" sz="1800" b="0" i="1">
                  <a:solidFill>
                    <a:srgbClr val="000066"/>
                  </a:solidFill>
                </a:rPr>
                <a:t>w</a:t>
              </a:r>
              <a:r>
                <a:rPr lang="en-US" sz="1800" b="0">
                  <a:solidFill>
                    <a:srgbClr val="000066"/>
                  </a:solidFill>
                </a:rPr>
                <a:t>+</a:t>
              </a:r>
              <a:r>
                <a:rPr lang="en-US" sz="1800" b="0" i="1">
                  <a:solidFill>
                    <a:srgbClr val="000066"/>
                  </a:solidFill>
                </a:rPr>
                <a:t>k</a:t>
              </a:r>
              <a:r>
                <a:rPr lang="en-US" sz="1800" b="0">
                  <a:solidFill>
                    <a:srgbClr val="000066"/>
                  </a:solidFill>
                </a:rPr>
                <a:t>  bits</a:t>
              </a:r>
            </a:p>
          </p:txBody>
        </p:sp>
        <p:grpSp>
          <p:nvGrpSpPr>
            <p:cNvPr id="96277" name="Group 4"/>
            <p:cNvGrpSpPr>
              <a:grpSpLocks/>
            </p:cNvGrpSpPr>
            <p:nvPr/>
          </p:nvGrpSpPr>
          <p:grpSpPr bwMode="auto">
            <a:xfrm>
              <a:off x="2362200" y="3519488"/>
              <a:ext cx="6324600" cy="442912"/>
              <a:chOff x="2362200" y="3519488"/>
              <a:chExt cx="6324600" cy="442912"/>
            </a:xfrm>
          </p:grpSpPr>
          <p:sp>
            <p:nvSpPr>
              <p:cNvPr id="96278" name="Line 21"/>
              <p:cNvSpPr>
                <a:spLocks noChangeShapeType="1"/>
              </p:cNvSpPr>
              <p:nvPr/>
            </p:nvSpPr>
            <p:spPr bwMode="auto">
              <a:xfrm>
                <a:off x="2362200" y="3519488"/>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79" name="Rectangle 23"/>
              <p:cNvSpPr>
                <a:spLocks noChangeArrowheads="1"/>
              </p:cNvSpPr>
              <p:nvPr/>
            </p:nvSpPr>
            <p:spPr bwMode="auto">
              <a:xfrm>
                <a:off x="3433763" y="3595688"/>
                <a:ext cx="652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2</a:t>
                </a:r>
                <a:r>
                  <a:rPr lang="en-US" sz="1800" b="0" i="1" baseline="30000">
                    <a:solidFill>
                      <a:srgbClr val="000066"/>
                    </a:solidFill>
                    <a:latin typeface="Times" charset="0"/>
                  </a:rPr>
                  <a:t>k</a:t>
                </a:r>
                <a:endParaRPr lang="en-US" sz="1800" b="0" i="1">
                  <a:solidFill>
                    <a:srgbClr val="000066"/>
                  </a:solidFill>
                  <a:latin typeface="Times" charset="0"/>
                </a:endParaRPr>
              </a:p>
            </p:txBody>
          </p:sp>
          <p:grpSp>
            <p:nvGrpSpPr>
              <p:cNvPr id="96280" name="Group 31"/>
              <p:cNvGrpSpPr>
                <a:grpSpLocks/>
              </p:cNvGrpSpPr>
              <p:nvPr/>
            </p:nvGrpSpPr>
            <p:grpSpPr bwMode="auto">
              <a:xfrm>
                <a:off x="4419600" y="3671888"/>
                <a:ext cx="2743200" cy="228600"/>
                <a:chOff x="2976" y="816"/>
                <a:chExt cx="1728" cy="144"/>
              </a:xfrm>
            </p:grpSpPr>
            <p:sp>
              <p:nvSpPr>
                <p:cNvPr id="96285" name="Rectangle 32"/>
                <p:cNvSpPr>
                  <a:spLocks noChangeArrowheads="1"/>
                </p:cNvSpPr>
                <p:nvPr/>
              </p:nvSpPr>
              <p:spPr bwMode="auto">
                <a:xfrm>
                  <a:off x="2976"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6" name="Rectangle 33"/>
                <p:cNvSpPr>
                  <a:spLocks noChangeArrowheads="1"/>
                </p:cNvSpPr>
                <p:nvPr/>
              </p:nvSpPr>
              <p:spPr bwMode="auto">
                <a:xfrm>
                  <a:off x="3120"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7" name="Rectangle 34"/>
                <p:cNvSpPr>
                  <a:spLocks noChangeArrowheads="1"/>
                </p:cNvSpPr>
                <p:nvPr/>
              </p:nvSpPr>
              <p:spPr bwMode="auto">
                <a:xfrm>
                  <a:off x="3264"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8" name="Rectangle 35"/>
                <p:cNvSpPr>
                  <a:spLocks noChangeArrowheads="1"/>
                </p:cNvSpPr>
                <p:nvPr/>
              </p:nvSpPr>
              <p:spPr bwMode="auto">
                <a:xfrm>
                  <a:off x="4272"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9" name="Rectangle 36"/>
                <p:cNvSpPr>
                  <a:spLocks noChangeArrowheads="1"/>
                </p:cNvSpPr>
                <p:nvPr/>
              </p:nvSpPr>
              <p:spPr bwMode="auto">
                <a:xfrm>
                  <a:off x="4416"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0" name="Rectangle 37"/>
                <p:cNvSpPr>
                  <a:spLocks noChangeArrowheads="1"/>
                </p:cNvSpPr>
                <p:nvPr/>
              </p:nvSpPr>
              <p:spPr bwMode="auto">
                <a:xfrm>
                  <a:off x="4560"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1" name="Rectangle 38"/>
                <p:cNvSpPr>
                  <a:spLocks noChangeArrowheads="1"/>
                </p:cNvSpPr>
                <p:nvPr/>
              </p:nvSpPr>
              <p:spPr bwMode="auto">
                <a:xfrm>
                  <a:off x="3408" y="816"/>
                  <a:ext cx="864" cy="144"/>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6281" name="Rectangle 39"/>
              <p:cNvSpPr>
                <a:spLocks noChangeArrowheads="1"/>
              </p:cNvSpPr>
              <p:nvPr/>
            </p:nvSpPr>
            <p:spPr bwMode="auto">
              <a:xfrm>
                <a:off x="7162800" y="36718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82" name="Rectangle 40"/>
              <p:cNvSpPr>
                <a:spLocks noChangeArrowheads="1"/>
              </p:cNvSpPr>
              <p:nvPr/>
            </p:nvSpPr>
            <p:spPr bwMode="auto">
              <a:xfrm>
                <a:off x="8077200" y="36718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83" name="Rectangle 41"/>
              <p:cNvSpPr>
                <a:spLocks noChangeArrowheads="1"/>
              </p:cNvSpPr>
              <p:nvPr/>
            </p:nvSpPr>
            <p:spPr bwMode="auto">
              <a:xfrm>
                <a:off x="8305800" y="36718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84" name="Rectangle 42"/>
              <p:cNvSpPr>
                <a:spLocks noChangeArrowheads="1"/>
              </p:cNvSpPr>
              <p:nvPr/>
            </p:nvSpPr>
            <p:spPr bwMode="auto">
              <a:xfrm>
                <a:off x="7391400" y="36718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grpSp>
      </p:grpSp>
      <p:grpSp>
        <p:nvGrpSpPr>
          <p:cNvPr id="4" name="Group 3"/>
          <p:cNvGrpSpPr>
            <a:grpSpLocks/>
          </p:cNvGrpSpPr>
          <p:nvPr/>
        </p:nvGrpSpPr>
        <p:grpSpPr bwMode="auto">
          <a:xfrm>
            <a:off x="838200" y="3976688"/>
            <a:ext cx="7848600" cy="900112"/>
            <a:chOff x="838200" y="3976688"/>
            <a:chExt cx="7848600" cy="900112"/>
          </a:xfrm>
        </p:grpSpPr>
        <p:sp>
          <p:nvSpPr>
            <p:cNvPr id="96264" name="Line 24"/>
            <p:cNvSpPr>
              <a:spLocks noChangeShapeType="1"/>
            </p:cNvSpPr>
            <p:nvPr/>
          </p:nvSpPr>
          <p:spPr bwMode="auto">
            <a:xfrm flipV="1">
              <a:off x="2362200" y="3976688"/>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5" name="Text Box 27"/>
            <p:cNvSpPr txBox="1">
              <a:spLocks noChangeArrowheads="1"/>
            </p:cNvSpPr>
            <p:nvPr/>
          </p:nvSpPr>
          <p:spPr bwMode="auto">
            <a:xfrm>
              <a:off x="838200" y="4205288"/>
              <a:ext cx="243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a:t>
              </a:r>
              <a:r>
                <a:rPr lang="en-US" sz="1800" b="0" i="1">
                  <a:solidFill>
                    <a:srgbClr val="000066"/>
                  </a:solidFill>
                </a:rPr>
                <a:t>k </a:t>
              </a:r>
              <a:r>
                <a:rPr lang="en-US" sz="1800" b="0">
                  <a:solidFill>
                    <a:srgbClr val="000066"/>
                  </a:solidFill>
                </a:rPr>
                <a:t> bits: </a:t>
              </a:r>
              <a:r>
                <a:rPr lang="en-US" sz="1800" b="0" i="1">
                  <a:solidFill>
                    <a:srgbClr val="000066"/>
                  </a:solidFill>
                </a:rPr>
                <a:t>w</a:t>
              </a:r>
              <a:r>
                <a:rPr lang="en-US" sz="1800" b="0">
                  <a:solidFill>
                    <a:srgbClr val="000066"/>
                  </a:solidFill>
                </a:rPr>
                <a:t> bits</a:t>
              </a:r>
            </a:p>
          </p:txBody>
        </p:sp>
        <p:sp>
          <p:nvSpPr>
            <p:cNvPr id="96266" name="Rectangle 28"/>
            <p:cNvSpPr>
              <a:spLocks noChangeArrowheads="1"/>
            </p:cNvSpPr>
            <p:nvPr/>
          </p:nvSpPr>
          <p:spPr bwMode="auto">
            <a:xfrm>
              <a:off x="4102100" y="4129088"/>
              <a:ext cx="151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UMult</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2</a:t>
              </a:r>
              <a:r>
                <a:rPr lang="en-US" sz="1800" b="0" i="1" baseline="30000">
                  <a:solidFill>
                    <a:srgbClr val="000066"/>
                  </a:solidFill>
                  <a:latin typeface="Times" charset="0"/>
                </a:rPr>
                <a:t>k</a:t>
              </a:r>
              <a:r>
                <a:rPr lang="en-US" sz="1800" b="0">
                  <a:solidFill>
                    <a:srgbClr val="000066"/>
                  </a:solidFill>
                  <a:latin typeface="Times" charset="0"/>
                </a:rPr>
                <a:t>)</a:t>
              </a:r>
            </a:p>
          </p:txBody>
        </p:sp>
        <p:sp>
          <p:nvSpPr>
            <p:cNvPr id="96267" name="Rectangle 43"/>
            <p:cNvSpPr>
              <a:spLocks noChangeArrowheads="1"/>
            </p:cNvSpPr>
            <p:nvPr/>
          </p:nvSpPr>
          <p:spPr bwMode="auto">
            <a:xfrm>
              <a:off x="4119563" y="4510088"/>
              <a:ext cx="1490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TMult</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2</a:t>
              </a:r>
              <a:r>
                <a:rPr lang="en-US" sz="1800" b="0" i="1" baseline="30000">
                  <a:solidFill>
                    <a:srgbClr val="000066"/>
                  </a:solidFill>
                  <a:latin typeface="Times" charset="0"/>
                </a:rPr>
                <a:t>k</a:t>
              </a:r>
              <a:r>
                <a:rPr lang="en-US" sz="1800" b="0">
                  <a:solidFill>
                    <a:srgbClr val="000066"/>
                  </a:solidFill>
                  <a:latin typeface="Times" charset="0"/>
                </a:rPr>
                <a:t>)</a:t>
              </a:r>
            </a:p>
          </p:txBody>
        </p:sp>
        <p:sp>
          <p:nvSpPr>
            <p:cNvPr id="96268" name="Rectangle 44"/>
            <p:cNvSpPr>
              <a:spLocks noChangeArrowheads="1"/>
            </p:cNvSpPr>
            <p:nvPr/>
          </p:nvSpPr>
          <p:spPr bwMode="auto">
            <a:xfrm>
              <a:off x="7162800" y="41290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69" name="Rectangle 45"/>
            <p:cNvSpPr>
              <a:spLocks noChangeArrowheads="1"/>
            </p:cNvSpPr>
            <p:nvPr/>
          </p:nvSpPr>
          <p:spPr bwMode="auto">
            <a:xfrm>
              <a:off x="8077200" y="41290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70" name="Rectangle 46"/>
            <p:cNvSpPr>
              <a:spLocks noChangeArrowheads="1"/>
            </p:cNvSpPr>
            <p:nvPr/>
          </p:nvSpPr>
          <p:spPr bwMode="auto">
            <a:xfrm>
              <a:off x="8305800" y="41290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71" name="Rectangle 47"/>
            <p:cNvSpPr>
              <a:spLocks noChangeArrowheads="1"/>
            </p:cNvSpPr>
            <p:nvPr/>
          </p:nvSpPr>
          <p:spPr bwMode="auto">
            <a:xfrm>
              <a:off x="7391400" y="41290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96272" name="Rectangle 48"/>
            <p:cNvSpPr>
              <a:spLocks noChangeArrowheads="1"/>
            </p:cNvSpPr>
            <p:nvPr/>
          </p:nvSpPr>
          <p:spPr bwMode="auto">
            <a:xfrm>
              <a:off x="6477000" y="41290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73" name="Rectangle 49"/>
            <p:cNvSpPr>
              <a:spLocks noChangeArrowheads="1"/>
            </p:cNvSpPr>
            <p:nvPr/>
          </p:nvSpPr>
          <p:spPr bwMode="auto">
            <a:xfrm>
              <a:off x="6705600" y="41290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74" name="Rectangle 50"/>
            <p:cNvSpPr>
              <a:spLocks noChangeArrowheads="1"/>
            </p:cNvSpPr>
            <p:nvPr/>
          </p:nvSpPr>
          <p:spPr bwMode="auto">
            <a:xfrm>
              <a:off x="6934200" y="41290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75" name="Rectangle 51"/>
            <p:cNvSpPr>
              <a:spLocks noChangeArrowheads="1"/>
            </p:cNvSpPr>
            <p:nvPr/>
          </p:nvSpPr>
          <p:spPr bwMode="auto">
            <a:xfrm>
              <a:off x="5791200" y="4129088"/>
              <a:ext cx="685800" cy="228600"/>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grpSp>
      <p:sp>
        <p:nvSpPr>
          <p:cNvPr id="53" name="Rectangle 3"/>
          <p:cNvSpPr txBox="1">
            <a:spLocks noChangeArrowheads="1"/>
          </p:cNvSpPr>
          <p:nvPr/>
        </p:nvSpPr>
        <p:spPr bwMode="auto">
          <a:xfrm>
            <a:off x="304800" y="1176338"/>
            <a:ext cx="8307388" cy="141446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tabLst>
                <a:tab pos="2971800" algn="l"/>
              </a:tabLst>
              <a:defRPr/>
            </a:pPr>
            <a:r>
              <a:rPr lang="en-US" dirty="0" smtClean="0">
                <a:solidFill>
                  <a:srgbClr val="003300"/>
                </a:solidFill>
                <a:latin typeface="Helvetica" charset="0"/>
              </a:rPr>
              <a:t>Operation</a:t>
            </a:r>
          </a:p>
          <a:p>
            <a:pPr lvl="1" eaLnBrk="1" hangingPunct="1">
              <a:lnSpc>
                <a:spcPct val="90000"/>
              </a:lnSpc>
              <a:buClr>
                <a:srgbClr val="660033"/>
              </a:buClr>
              <a:tabLst>
                <a:tab pos="2971800" algn="l"/>
              </a:tabLst>
              <a:defRPr/>
            </a:pPr>
            <a:r>
              <a:rPr lang="en-US" dirty="0" smtClean="0">
                <a:solidFill>
                  <a:srgbClr val="000066"/>
                </a:solidFill>
                <a:latin typeface="Courier New" charset="0"/>
                <a:ea typeface="ＭＳ Ｐゴシック" charset="0"/>
              </a:rPr>
              <a:t>u &lt;&lt; k</a:t>
            </a:r>
            <a:r>
              <a:rPr lang="en-US" dirty="0" smtClean="0">
                <a:solidFill>
                  <a:srgbClr val="000066"/>
                </a:solidFill>
                <a:latin typeface="Helvetica" charset="0"/>
                <a:ea typeface="ＭＳ Ｐゴシック" charset="0"/>
              </a:rPr>
              <a:t> gives </a:t>
            </a:r>
            <a:r>
              <a:rPr lang="en-US" dirty="0" smtClean="0">
                <a:solidFill>
                  <a:srgbClr val="000066"/>
                </a:solidFill>
                <a:latin typeface="Courier New" charset="0"/>
                <a:ea typeface="ＭＳ Ｐゴシック" charset="0"/>
              </a:rPr>
              <a:t>u * </a:t>
            </a:r>
            <a:r>
              <a:rPr lang="en-US" b="0" i="1" dirty="0" smtClean="0">
                <a:solidFill>
                  <a:srgbClr val="000066"/>
                </a:solidFill>
                <a:latin typeface="Helvetica" charset="0"/>
                <a:ea typeface="ＭＳ Ｐゴシック" charset="0"/>
              </a:rPr>
              <a:t>2</a:t>
            </a:r>
            <a:r>
              <a:rPr lang="en-US" b="0" i="1" baseline="30000" dirty="0" smtClean="0">
                <a:solidFill>
                  <a:srgbClr val="000066"/>
                </a:solidFill>
                <a:latin typeface="Helvetica" charset="0"/>
                <a:ea typeface="ＭＳ Ｐゴシック" charset="0"/>
              </a:rPr>
              <a:t>k</a:t>
            </a:r>
          </a:p>
          <a:p>
            <a:pPr lvl="1" eaLnBrk="1" hangingPunct="1">
              <a:lnSpc>
                <a:spcPct val="90000"/>
              </a:lnSpc>
              <a:buClr>
                <a:srgbClr val="660033"/>
              </a:buClr>
              <a:tabLst>
                <a:tab pos="2971800" algn="l"/>
              </a:tabLst>
              <a:defRPr/>
            </a:pPr>
            <a:r>
              <a:rPr lang="en-US" dirty="0" smtClean="0">
                <a:solidFill>
                  <a:srgbClr val="003300"/>
                </a:solidFill>
                <a:latin typeface="Helvetica" charset="0"/>
                <a:ea typeface="ＭＳ Ｐゴシック" charset="0"/>
              </a:rPr>
              <a:t>Both signed and unsigned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dissolve">
                                      <p:cBhvr>
                                        <p:cTn id="7" dur="500"/>
                                        <p:tgtEl>
                                          <p:spTgt spid="5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dissolve">
                                      <p:cBhvr>
                                        <p:cTn id="10" dur="500"/>
                                        <p:tgtEl>
                                          <p:spTgt spid="5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
                                            <p:txEl>
                                              <p:pRg st="2" end="2"/>
                                            </p:txEl>
                                          </p:spTgt>
                                        </p:tgtEl>
                                        <p:attrNameLst>
                                          <p:attrName>style.visibility</p:attrName>
                                        </p:attrNameLst>
                                      </p:cBhvr>
                                      <p:to>
                                        <p:strVal val="visible"/>
                                      </p:to>
                                    </p:set>
                                    <p:animEffect transition="in" filter="dissolve">
                                      <p:cBhvr>
                                        <p:cTn id="13" dur="500"/>
                                        <p:tgtEl>
                                          <p:spTgt spid="5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8067">
                                            <p:txEl>
                                              <p:pRg st="0" end="0"/>
                                            </p:txEl>
                                          </p:spTgt>
                                        </p:tgtEl>
                                        <p:attrNameLst>
                                          <p:attrName>style.visibility</p:attrName>
                                        </p:attrNameLst>
                                      </p:cBhvr>
                                      <p:to>
                                        <p:strVal val="visible"/>
                                      </p:to>
                                    </p:set>
                                    <p:animEffect transition="in" filter="dissolve">
                                      <p:cBhvr>
                                        <p:cTn id="38" dur="500"/>
                                        <p:tgtEl>
                                          <p:spTgt spid="88067">
                                            <p:txEl>
                                              <p:pRg st="0" end="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8067">
                                            <p:txEl>
                                              <p:pRg st="1" end="1"/>
                                            </p:txEl>
                                          </p:spTgt>
                                        </p:tgtEl>
                                        <p:attrNameLst>
                                          <p:attrName>style.visibility</p:attrName>
                                        </p:attrNameLst>
                                      </p:cBhvr>
                                      <p:to>
                                        <p:strVal val="visible"/>
                                      </p:to>
                                    </p:set>
                                    <p:animEffect transition="in" filter="dissolve">
                                      <p:cBhvr>
                                        <p:cTn id="41" dur="500"/>
                                        <p:tgtEl>
                                          <p:spTgt spid="88067">
                                            <p:txEl>
                                              <p:pRg st="1" end="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8067">
                                            <p:txEl>
                                              <p:pRg st="2" end="2"/>
                                            </p:txEl>
                                          </p:spTgt>
                                        </p:tgtEl>
                                        <p:attrNameLst>
                                          <p:attrName>style.visibility</p:attrName>
                                        </p:attrNameLst>
                                      </p:cBhvr>
                                      <p:to>
                                        <p:strVal val="visible"/>
                                      </p:to>
                                    </p:set>
                                    <p:animEffect transition="in" filter="dissolve">
                                      <p:cBhvr>
                                        <p:cTn id="44" dur="500"/>
                                        <p:tgtEl>
                                          <p:spTgt spid="88067">
                                            <p:txEl>
                                              <p:pRg st="2" end="2"/>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8067">
                                            <p:txEl>
                                              <p:pRg st="3" end="3"/>
                                            </p:txEl>
                                          </p:spTgt>
                                        </p:tgtEl>
                                        <p:attrNameLst>
                                          <p:attrName>style.visibility</p:attrName>
                                        </p:attrNameLst>
                                      </p:cBhvr>
                                      <p:to>
                                        <p:strVal val="visible"/>
                                      </p:to>
                                    </p:set>
                                    <p:animEffect transition="in" filter="dissolve">
                                      <p:cBhvr>
                                        <p:cTn id="47" dur="500"/>
                                        <p:tgtEl>
                                          <p:spTgt spid="88067">
                                            <p:txEl>
                                              <p:pRg st="3" end="3"/>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8067">
                                            <p:txEl>
                                              <p:pRg st="4" end="4"/>
                                            </p:txEl>
                                          </p:spTgt>
                                        </p:tgtEl>
                                        <p:attrNameLst>
                                          <p:attrName>style.visibility</p:attrName>
                                        </p:attrNameLst>
                                      </p:cBhvr>
                                      <p:to>
                                        <p:strVal val="visible"/>
                                      </p:to>
                                    </p:set>
                                    <p:animEffect transition="in" filter="dissolve">
                                      <p:cBhvr>
                                        <p:cTn id="50" dur="500"/>
                                        <p:tgtEl>
                                          <p:spTgt spid="88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5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511175"/>
            <a:ext cx="8393113" cy="555625"/>
          </a:xfrm>
          <a:effectLst>
            <a:outerShdw blurRad="63500" dist="53882" dir="2700000" algn="ctr" rotWithShape="0">
              <a:srgbClr val="969696"/>
            </a:outerShdw>
          </a:effectLst>
        </p:spPr>
        <p:txBody>
          <a:bodyPr/>
          <a:lstStyle/>
          <a:p>
            <a:pPr algn="ctr" eaLnBrk="1" hangingPunct="1">
              <a:defRPr/>
            </a:pPr>
            <a:r>
              <a:rPr lang="en-US" dirty="0">
                <a:latin typeface="Helvetica" charset="0"/>
              </a:rPr>
              <a:t>General Multiplication via Shifts and Adds</a:t>
            </a:r>
          </a:p>
        </p:txBody>
      </p:sp>
      <p:sp>
        <p:nvSpPr>
          <p:cNvPr id="94211" name="Rectangle 3"/>
          <p:cNvSpPr>
            <a:spLocks noGrp="1" noChangeArrowheads="1"/>
          </p:cNvSpPr>
          <p:nvPr>
            <p:ph idx="1"/>
          </p:nvPr>
        </p:nvSpPr>
        <p:spPr>
          <a:xfrm>
            <a:off x="290513" y="1600200"/>
            <a:ext cx="8548687" cy="4845050"/>
          </a:xfrm>
        </p:spPr>
        <p:txBody>
          <a:bodyPr lIns="90487" tIns="44450" rIns="90487" bIns="44450"/>
          <a:lstStyle/>
          <a:p>
            <a:pPr eaLnBrk="1" hangingPunct="1">
              <a:buFont typeface="Arial" charset="0"/>
              <a:buChar char="•"/>
              <a:defRPr/>
            </a:pPr>
            <a:r>
              <a:rPr lang="en-US" dirty="0">
                <a:latin typeface="Helvetica" charset="0"/>
              </a:rPr>
              <a:t>Any integer can be expressed as a sum of powers of 2</a:t>
            </a:r>
          </a:p>
          <a:p>
            <a:pPr lvl="1" eaLnBrk="1" hangingPunct="1">
              <a:defRPr/>
            </a:pPr>
            <a:r>
              <a:rPr lang="en-US" dirty="0">
                <a:latin typeface="Helvetica" charset="0"/>
                <a:ea typeface="ＭＳ Ｐゴシック" charset="0"/>
              </a:rPr>
              <a:t>Example: 37 = 32 + 4 + 1 = 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p>
          <a:p>
            <a:pPr lvl="1" eaLnBrk="1" hangingPunct="1">
              <a:defRPr/>
            </a:pPr>
            <a:r>
              <a:rPr lang="en-US" dirty="0">
                <a:latin typeface="Helvetica" charset="0"/>
                <a:ea typeface="ＭＳ Ｐゴシック" charset="0"/>
              </a:rPr>
              <a:t>Example: 117 = 64 + 32 + 16 + 4 + 1 = 2</a:t>
            </a:r>
            <a:r>
              <a:rPr lang="en-US" baseline="30000" dirty="0">
                <a:latin typeface="Helvetica" charset="0"/>
                <a:ea typeface="ＭＳ Ｐゴシック" charset="0"/>
              </a:rPr>
              <a:t>6</a:t>
            </a:r>
            <a:r>
              <a:rPr lang="en-US" dirty="0">
                <a:latin typeface="Helvetica" charset="0"/>
                <a:ea typeface="ＭＳ Ｐゴシック" charset="0"/>
              </a:rPr>
              <a:t> + 2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4</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p>
          <a:p>
            <a:pPr eaLnBrk="1" hangingPunct="1">
              <a:buFont typeface="Arial" charset="0"/>
              <a:buChar char="•"/>
              <a:defRPr/>
            </a:pPr>
            <a:r>
              <a:rPr lang="en-US" dirty="0">
                <a:latin typeface="Helvetica" charset="0"/>
              </a:rPr>
              <a:t>A product of two integers can therefore be expressed as an integer times a sum of powers of 2</a:t>
            </a:r>
          </a:p>
          <a:p>
            <a:pPr lvl="1" eaLnBrk="1" hangingPunct="1">
              <a:buFont typeface="Arial" charset="0"/>
              <a:buChar char="•"/>
              <a:defRPr/>
            </a:pPr>
            <a:r>
              <a:rPr lang="en-US" dirty="0">
                <a:latin typeface="Helvetica" charset="0"/>
                <a:ea typeface="ＭＳ Ｐゴシック" charset="0"/>
              </a:rPr>
              <a:t>Example: 6*37 = 6*(2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r>
              <a:rPr lang="en-US" dirty="0">
                <a:latin typeface="Helvetica" charset="0"/>
                <a:ea typeface="ＭＳ Ｐゴシック" charset="0"/>
              </a:rPr>
              <a:t>)</a:t>
            </a: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6*2</a:t>
            </a:r>
            <a:r>
              <a:rPr lang="en-US" baseline="30000" dirty="0" smtClean="0">
                <a:latin typeface="Helvetica" charset="0"/>
                <a:ea typeface="ＭＳ Ｐゴシック" charset="0"/>
              </a:rPr>
              <a:t>5</a:t>
            </a:r>
            <a:r>
              <a:rPr lang="en-US" dirty="0" smtClean="0">
                <a:latin typeface="Helvetica" charset="0"/>
                <a:ea typeface="ＭＳ Ｐゴシック" charset="0"/>
              </a:rPr>
              <a:t> + 6*2</a:t>
            </a:r>
            <a:r>
              <a:rPr lang="en-US" baseline="30000" dirty="0" smtClean="0">
                <a:latin typeface="Helvetica" charset="0"/>
                <a:ea typeface="ＭＳ Ｐゴシック" charset="0"/>
              </a:rPr>
              <a:t>2</a:t>
            </a:r>
            <a:r>
              <a:rPr lang="en-US" dirty="0" smtClean="0">
                <a:latin typeface="Helvetica" charset="0"/>
                <a:ea typeface="ＭＳ Ｐゴシック" charset="0"/>
              </a:rPr>
              <a:t> </a:t>
            </a:r>
            <a:r>
              <a:rPr lang="en-US" dirty="0">
                <a:latin typeface="Helvetica" charset="0"/>
                <a:ea typeface="ＭＳ Ｐゴシック" charset="0"/>
              </a:rPr>
              <a:t>+ </a:t>
            </a:r>
            <a:r>
              <a:rPr lang="en-US" dirty="0" smtClean="0">
                <a:latin typeface="Helvetica" charset="0"/>
                <a:ea typeface="ＭＳ Ｐゴシック" charset="0"/>
              </a:rPr>
              <a:t>6*2</a:t>
            </a:r>
            <a:r>
              <a:rPr lang="en-US" baseline="30000" dirty="0" smtClean="0">
                <a:latin typeface="Helvetica" charset="0"/>
                <a:ea typeface="ＭＳ Ｐゴシック" charset="0"/>
              </a:rPr>
              <a:t>0</a:t>
            </a:r>
            <a:r>
              <a:rPr lang="en-US" dirty="0" smtClean="0">
                <a:latin typeface="Helvetica" charset="0"/>
                <a:ea typeface="ＭＳ Ｐゴシック" charset="0"/>
              </a:rPr>
              <a:t>  </a:t>
            </a: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6 &lt;&lt; 5  +  6 &lt;&lt; 2  +  6</a:t>
            </a: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a:t>
            </a:r>
            <a:r>
              <a:rPr lang="en-US" dirty="0">
                <a:latin typeface="Helvetica" charset="0"/>
                <a:ea typeface="ＭＳ Ｐゴシック" charset="0"/>
              </a:rPr>
              <a:t>00000110</a:t>
            </a:r>
            <a:r>
              <a:rPr lang="en-US" baseline="-25000" dirty="0">
                <a:latin typeface="Helvetica" charset="0"/>
                <a:ea typeface="ＭＳ Ｐゴシック" charset="0"/>
              </a:rPr>
              <a:t>2</a:t>
            </a:r>
            <a:r>
              <a:rPr lang="en-US" dirty="0">
                <a:latin typeface="Helvetica" charset="0"/>
                <a:ea typeface="ＭＳ Ｐゴシック" charset="0"/>
              </a:rPr>
              <a:t> &lt;&lt; 5 +  00000110</a:t>
            </a:r>
            <a:r>
              <a:rPr lang="en-US" baseline="-25000" dirty="0">
                <a:latin typeface="Helvetica" charset="0"/>
                <a:ea typeface="ＭＳ Ｐゴシック" charset="0"/>
              </a:rPr>
              <a:t>2 </a:t>
            </a:r>
            <a:r>
              <a:rPr lang="en-US" dirty="0">
                <a:latin typeface="Helvetica" charset="0"/>
                <a:ea typeface="ＭＳ Ｐゴシック" charset="0"/>
              </a:rPr>
              <a:t>&lt;&lt; 2 + 00000110</a:t>
            </a:r>
            <a:r>
              <a:rPr lang="en-US" baseline="-25000" dirty="0">
                <a:latin typeface="Helvetica" charset="0"/>
                <a:ea typeface="ＭＳ Ｐゴシック" charset="0"/>
              </a:rPr>
              <a:t>2</a:t>
            </a: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a:t>
            </a:r>
            <a:r>
              <a:rPr lang="en-US" dirty="0">
                <a:latin typeface="Helvetica" charset="0"/>
                <a:ea typeface="ＭＳ Ｐゴシック" charset="0"/>
              </a:rPr>
              <a:t>11000000</a:t>
            </a:r>
            <a:r>
              <a:rPr lang="en-US" baseline="-25000" dirty="0">
                <a:latin typeface="Helvetica" charset="0"/>
                <a:ea typeface="ＭＳ Ｐゴシック" charset="0"/>
              </a:rPr>
              <a:t>2</a:t>
            </a:r>
            <a:r>
              <a:rPr lang="en-US" dirty="0">
                <a:latin typeface="Helvetica" charset="0"/>
                <a:ea typeface="ＭＳ Ｐゴシック" charset="0"/>
              </a:rPr>
              <a:t> + 00011000</a:t>
            </a:r>
            <a:r>
              <a:rPr lang="en-US" baseline="-25000" dirty="0">
                <a:latin typeface="Helvetica" charset="0"/>
                <a:ea typeface="ＭＳ Ｐゴシック" charset="0"/>
              </a:rPr>
              <a:t>2</a:t>
            </a:r>
            <a:r>
              <a:rPr lang="en-US" dirty="0">
                <a:latin typeface="Helvetica" charset="0"/>
                <a:ea typeface="ＭＳ Ｐゴシック" charset="0"/>
              </a:rPr>
              <a:t> + 00000110</a:t>
            </a:r>
            <a:r>
              <a:rPr lang="en-US" baseline="-25000" dirty="0">
                <a:latin typeface="Helvetica" charset="0"/>
                <a:ea typeface="ＭＳ Ｐゴシック" charset="0"/>
              </a:rPr>
              <a:t>2</a:t>
            </a:r>
            <a:r>
              <a:rPr lang="en-US" dirty="0">
                <a:latin typeface="Helvetica" charset="0"/>
                <a:ea typeface="ＭＳ Ｐゴシック" charset="0"/>
              </a:rPr>
              <a:t> </a:t>
            </a:r>
            <a:endParaRPr lang="en-US" dirty="0" smtClean="0">
              <a:latin typeface="Helvetica" charset="0"/>
              <a:ea typeface="ＭＳ Ｐゴシック" charset="0"/>
            </a:endParaRPr>
          </a:p>
          <a:p>
            <a:pPr lvl="1" eaLnBrk="1" hangingPunct="1">
              <a:buFont typeface="Wingdings" charset="0"/>
              <a:buNone/>
              <a:defRPr/>
            </a:pPr>
            <a:r>
              <a:rPr lang="en-US" dirty="0" smtClean="0">
                <a:latin typeface="Helvetica" charset="0"/>
                <a:ea typeface="ＭＳ Ｐゴシック" charset="0"/>
              </a:rPr>
              <a:t>                             = </a:t>
            </a:r>
            <a:r>
              <a:rPr lang="en-US" dirty="0">
                <a:latin typeface="Helvetica" charset="0"/>
                <a:ea typeface="ＭＳ Ｐゴシック" charset="0"/>
              </a:rPr>
              <a:t>11011110</a:t>
            </a:r>
            <a:r>
              <a:rPr lang="en-US" baseline="-25000" dirty="0">
                <a:latin typeface="Helvetica" charset="0"/>
                <a:ea typeface="ＭＳ Ｐゴシック" charset="0"/>
              </a:rPr>
              <a:t>2</a:t>
            </a:r>
            <a:r>
              <a:rPr lang="en-US" dirty="0">
                <a:latin typeface="Helvetica" charset="0"/>
                <a:ea typeface="ＭＳ Ｐゴシック" charset="0"/>
              </a:rPr>
              <a:t> = 222</a:t>
            </a:r>
            <a:r>
              <a:rPr lang="en-US" baseline="-25000" dirty="0">
                <a:latin typeface="Helvetica" charset="0"/>
                <a:ea typeface="ＭＳ Ｐゴシック" charset="0"/>
              </a:rPr>
              <a:t>10</a:t>
            </a:r>
          </a:p>
          <a:p>
            <a:pPr lvl="1" eaLnBrk="1" hangingPunct="1">
              <a:buFont typeface="Arial" charset="0"/>
              <a:buChar char="•"/>
              <a:defRPr/>
            </a:pPr>
            <a:endParaRPr lang="en-US" dirty="0">
              <a:latin typeface="Helvetica" charset="0"/>
              <a:ea typeface="ＭＳ Ｐゴシック" charset="0"/>
            </a:endParaRPr>
          </a:p>
          <a:p>
            <a:pPr lvl="1" eaLnBrk="1" hangingPunct="1">
              <a:buFont typeface="Arial" charset="0"/>
              <a:buChar char="•"/>
              <a:defRPr/>
            </a:pP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dissolve">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dissolve">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dissolve">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dissolve">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dissolve">
                                      <p:cBhvr>
                                        <p:cTn id="27" dur="500"/>
                                        <p:tgtEl>
                                          <p:spTgt spid="94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4211">
                                            <p:txEl>
                                              <p:pRg st="5" end="5"/>
                                            </p:txEl>
                                          </p:spTgt>
                                        </p:tgtEl>
                                        <p:attrNameLst>
                                          <p:attrName>style.visibility</p:attrName>
                                        </p:attrNameLst>
                                      </p:cBhvr>
                                      <p:to>
                                        <p:strVal val="visible"/>
                                      </p:to>
                                    </p:set>
                                    <p:animEffect transition="in" filter="dissolve">
                                      <p:cBhvr>
                                        <p:cTn id="32" dur="500"/>
                                        <p:tgtEl>
                                          <p:spTgt spid="94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4211">
                                            <p:txEl>
                                              <p:pRg st="6" end="6"/>
                                            </p:txEl>
                                          </p:spTgt>
                                        </p:tgtEl>
                                        <p:attrNameLst>
                                          <p:attrName>style.visibility</p:attrName>
                                        </p:attrNameLst>
                                      </p:cBhvr>
                                      <p:to>
                                        <p:strVal val="visible"/>
                                      </p:to>
                                    </p:set>
                                    <p:animEffect transition="in" filter="dissolve">
                                      <p:cBhvr>
                                        <p:cTn id="37" dur="500"/>
                                        <p:tgtEl>
                                          <p:spTgt spid="94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4211">
                                            <p:txEl>
                                              <p:pRg st="7" end="7"/>
                                            </p:txEl>
                                          </p:spTgt>
                                        </p:tgtEl>
                                        <p:attrNameLst>
                                          <p:attrName>style.visibility</p:attrName>
                                        </p:attrNameLst>
                                      </p:cBhvr>
                                      <p:to>
                                        <p:strVal val="visible"/>
                                      </p:to>
                                    </p:set>
                                    <p:animEffect transition="in" filter="dissolve">
                                      <p:cBhvr>
                                        <p:cTn id="42" dur="500"/>
                                        <p:tgtEl>
                                          <p:spTgt spid="942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4211">
                                            <p:txEl>
                                              <p:pRg st="8" end="8"/>
                                            </p:txEl>
                                          </p:spTgt>
                                        </p:tgtEl>
                                        <p:attrNameLst>
                                          <p:attrName>style.visibility</p:attrName>
                                        </p:attrNameLst>
                                      </p:cBhvr>
                                      <p:to>
                                        <p:strVal val="visible"/>
                                      </p:to>
                                    </p:set>
                                    <p:animEffect transition="in" filter="dissolve">
                                      <p:cBhvr>
                                        <p:cTn id="47" dur="500"/>
                                        <p:tgtEl>
                                          <p:spTgt spid="942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4211">
                                            <p:txEl>
                                              <p:pRg st="9" end="9"/>
                                            </p:txEl>
                                          </p:spTgt>
                                        </p:tgtEl>
                                        <p:attrNameLst>
                                          <p:attrName>style.visibility</p:attrName>
                                        </p:attrNameLst>
                                      </p:cBhvr>
                                      <p:to>
                                        <p:strVal val="visible"/>
                                      </p:to>
                                    </p:set>
                                    <p:animEffect transition="in" filter="dissolve">
                                      <p:cBhvr>
                                        <p:cTn id="52" dur="500"/>
                                        <p:tgtEl>
                                          <p:spTgt spid="94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01638" y="323850"/>
            <a:ext cx="8382000" cy="573088"/>
          </a:xfrm>
        </p:spPr>
        <p:txBody>
          <a:bodyPr/>
          <a:lstStyle/>
          <a:p>
            <a:pPr eaLnBrk="1" hangingPunct="1">
              <a:defRPr/>
            </a:pPr>
            <a:r>
              <a:rPr lang="en-US">
                <a:ea typeface="+mj-ea"/>
                <a:cs typeface="+mj-cs"/>
              </a:rPr>
              <a:t>Unsigned Power-of-2 Divide with Shift</a:t>
            </a:r>
          </a:p>
        </p:txBody>
      </p:sp>
      <p:sp>
        <p:nvSpPr>
          <p:cNvPr id="89091" name="Rectangle 3"/>
          <p:cNvSpPr>
            <a:spLocks noGrp="1" noChangeArrowheads="1"/>
          </p:cNvSpPr>
          <p:nvPr>
            <p:ph idx="1"/>
          </p:nvPr>
        </p:nvSpPr>
        <p:spPr>
          <a:xfrm>
            <a:off x="290513" y="1220788"/>
            <a:ext cx="8853487" cy="1268412"/>
          </a:xfrm>
        </p:spPr>
        <p:txBody>
          <a:bodyPr/>
          <a:lstStyle/>
          <a:p>
            <a:pPr eaLnBrk="1" hangingPunct="1">
              <a:buFont typeface="Wingdings" pitchFamily="-112" charset="2"/>
              <a:buNone/>
              <a:tabLst>
                <a:tab pos="2971800" algn="l"/>
              </a:tabLst>
              <a:defRPr/>
            </a:pPr>
            <a:r>
              <a:rPr lang="en-US" dirty="0">
                <a:ea typeface="+mn-ea"/>
                <a:cs typeface="+mn-cs"/>
              </a:rPr>
              <a:t>Quotient of Unsigned by Power of 2</a:t>
            </a:r>
          </a:p>
          <a:p>
            <a:pPr lvl="1" eaLnBrk="1" hangingPunct="1">
              <a:buFont typeface="Wingdings" pitchFamily="-112" charset="2"/>
              <a:buChar char="n"/>
              <a:tabLst>
                <a:tab pos="2971800" algn="l"/>
              </a:tabLst>
              <a:defRPr/>
            </a:pPr>
            <a:r>
              <a:rPr lang="en-US" dirty="0">
                <a:latin typeface="Courier New" pitchFamily="-112" charset="0"/>
              </a:rPr>
              <a:t>u &gt;&gt; k</a:t>
            </a:r>
            <a:r>
              <a:rPr lang="en-US" dirty="0"/>
              <a:t> gives  </a:t>
            </a:r>
            <a:r>
              <a:rPr lang="en-US" dirty="0">
                <a:sym typeface="Symbol" pitchFamily="-112" charset="2"/>
              </a:rPr>
              <a:t> </a:t>
            </a:r>
            <a:r>
              <a:rPr lang="en-US" dirty="0">
                <a:latin typeface="Courier New" pitchFamily="-112" charset="0"/>
              </a:rPr>
              <a:t>u / </a:t>
            </a:r>
            <a:r>
              <a:rPr lang="en-US" b="0" i="1" dirty="0"/>
              <a:t>2</a:t>
            </a:r>
            <a:r>
              <a:rPr lang="en-US" b="0" i="1" baseline="30000" dirty="0"/>
              <a:t>k </a:t>
            </a:r>
            <a:r>
              <a:rPr lang="en-US" dirty="0" smtClean="0">
                <a:sym typeface="Symbol" pitchFamily="-112" charset="2"/>
              </a:rPr>
              <a:t>        </a:t>
            </a:r>
            <a:r>
              <a:rPr lang="en-US" dirty="0" smtClean="0">
                <a:sym typeface="Wingdings"/>
              </a:rPr>
              <a:t> “floor” function or </a:t>
            </a:r>
            <a:r>
              <a:rPr lang="en-US" dirty="0" err="1" smtClean="0">
                <a:sym typeface="Wingdings"/>
              </a:rPr>
              <a:t>RoundDown</a:t>
            </a:r>
            <a:endParaRPr lang="en-US" b="0" i="1" baseline="30000" dirty="0"/>
          </a:p>
          <a:p>
            <a:pPr lvl="1" eaLnBrk="1" hangingPunct="1">
              <a:buFont typeface="Wingdings" pitchFamily="-112" charset="2"/>
              <a:buChar char="n"/>
              <a:tabLst>
                <a:tab pos="2971800" algn="l"/>
              </a:tabLst>
              <a:defRPr/>
            </a:pPr>
            <a:r>
              <a:rPr lang="en-US" dirty="0">
                <a:solidFill>
                  <a:schemeClr val="tx2"/>
                </a:solidFill>
              </a:rPr>
              <a:t>Uses logical shift</a:t>
            </a:r>
          </a:p>
        </p:txBody>
      </p:sp>
      <p:graphicFrame>
        <p:nvGraphicFramePr>
          <p:cNvPr id="46083" name="Object 2"/>
          <p:cNvGraphicFramePr>
            <a:graphicFrameLocks noChangeAspect="1"/>
          </p:cNvGraphicFramePr>
          <p:nvPr/>
        </p:nvGraphicFramePr>
        <p:xfrm>
          <a:off x="762000" y="4724400"/>
          <a:ext cx="7683500" cy="1638300"/>
        </p:xfrm>
        <a:graphic>
          <a:graphicData uri="http://schemas.openxmlformats.org/presentationml/2006/ole">
            <mc:AlternateContent xmlns:mc="http://schemas.openxmlformats.org/markup-compatibility/2006">
              <mc:Choice xmlns:v="urn:schemas-microsoft-com:vml" Requires="v">
                <p:oleObj spid="_x0000_s120836" name="Document" r:id="rId4" imgW="7327900" imgH="1574800" progId="Word.Document.8">
                  <p:embed/>
                </p:oleObj>
              </mc:Choice>
              <mc:Fallback>
                <p:oleObj name="Document" r:id="rId4" imgW="7327900" imgH="15748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724400"/>
                        <a:ext cx="7683500" cy="163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3" name="Group 2"/>
          <p:cNvGrpSpPr>
            <a:grpSpLocks/>
          </p:cNvGrpSpPr>
          <p:nvPr/>
        </p:nvGrpSpPr>
        <p:grpSpPr bwMode="auto">
          <a:xfrm>
            <a:off x="2971800" y="3124200"/>
            <a:ext cx="3733800" cy="366713"/>
            <a:chOff x="2971800" y="3124200"/>
            <a:chExt cx="3733800" cy="366713"/>
          </a:xfrm>
        </p:grpSpPr>
        <p:sp>
          <p:nvSpPr>
            <p:cNvPr id="10294" name="Rectangle 61"/>
            <p:cNvSpPr>
              <a:spLocks noChangeArrowheads="1"/>
            </p:cNvSpPr>
            <p:nvPr/>
          </p:nvSpPr>
          <p:spPr bwMode="auto">
            <a:xfrm>
              <a:off x="3962400" y="3200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0295" name="Rectangle 62"/>
            <p:cNvSpPr>
              <a:spLocks noChangeArrowheads="1"/>
            </p:cNvSpPr>
            <p:nvPr/>
          </p:nvSpPr>
          <p:spPr bwMode="auto">
            <a:xfrm>
              <a:off x="4876800" y="3200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0296" name="Rectangle 63"/>
            <p:cNvSpPr>
              <a:spLocks noChangeArrowheads="1"/>
            </p:cNvSpPr>
            <p:nvPr/>
          </p:nvSpPr>
          <p:spPr bwMode="auto">
            <a:xfrm>
              <a:off x="5105400" y="3200400"/>
              <a:ext cx="228600" cy="228600"/>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0297" name="Rectangle 64"/>
            <p:cNvSpPr>
              <a:spLocks noChangeArrowheads="1"/>
            </p:cNvSpPr>
            <p:nvPr/>
          </p:nvSpPr>
          <p:spPr bwMode="auto">
            <a:xfrm>
              <a:off x="5334000" y="3200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0298" name="Rectangle 65"/>
            <p:cNvSpPr>
              <a:spLocks noChangeArrowheads="1"/>
            </p:cNvSpPr>
            <p:nvPr/>
          </p:nvSpPr>
          <p:spPr bwMode="auto">
            <a:xfrm>
              <a:off x="6248400" y="3200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0299" name="Rectangle 66"/>
            <p:cNvSpPr>
              <a:spLocks noChangeArrowheads="1"/>
            </p:cNvSpPr>
            <p:nvPr/>
          </p:nvSpPr>
          <p:spPr bwMode="auto">
            <a:xfrm>
              <a:off x="6477000" y="3200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0300" name="Rectangle 67"/>
            <p:cNvSpPr>
              <a:spLocks noChangeArrowheads="1"/>
            </p:cNvSpPr>
            <p:nvPr/>
          </p:nvSpPr>
          <p:spPr bwMode="auto">
            <a:xfrm>
              <a:off x="4191000" y="32004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0301" name="Rectangle 69"/>
            <p:cNvSpPr>
              <a:spLocks noChangeArrowheads="1"/>
            </p:cNvSpPr>
            <p:nvPr/>
          </p:nvSpPr>
          <p:spPr bwMode="auto">
            <a:xfrm>
              <a:off x="3352800" y="3124200"/>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smtClean="0">
                  <a:solidFill>
                    <a:srgbClr val="000066"/>
                  </a:solidFill>
                  <a:latin typeface="Times" charset="0"/>
                </a:rPr>
                <a:t>2</a:t>
              </a:r>
              <a:r>
                <a:rPr lang="en-US" sz="1800" b="0" i="1" baseline="30000" smtClean="0">
                  <a:solidFill>
                    <a:srgbClr val="000066"/>
                  </a:solidFill>
                  <a:latin typeface="Times" charset="0"/>
                </a:rPr>
                <a:t>k</a:t>
              </a:r>
              <a:endParaRPr lang="en-US" sz="1800" b="0" i="1" smtClean="0">
                <a:solidFill>
                  <a:srgbClr val="000066"/>
                </a:solidFill>
                <a:latin typeface="Times" charset="0"/>
              </a:endParaRPr>
            </a:p>
          </p:txBody>
        </p:sp>
        <p:sp>
          <p:nvSpPr>
            <p:cNvPr id="10302" name="Rectangle 71"/>
            <p:cNvSpPr>
              <a:spLocks noChangeArrowheads="1"/>
            </p:cNvSpPr>
            <p:nvPr/>
          </p:nvSpPr>
          <p:spPr bwMode="auto">
            <a:xfrm>
              <a:off x="2971800" y="31242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smtClean="0">
                  <a:solidFill>
                    <a:srgbClr val="000066"/>
                  </a:solidFill>
                  <a:latin typeface="Courier New" charset="0"/>
                </a:rPr>
                <a:t>/</a:t>
              </a:r>
            </a:p>
          </p:txBody>
        </p:sp>
        <p:sp>
          <p:nvSpPr>
            <p:cNvPr id="10303" name="Rectangle 75"/>
            <p:cNvSpPr>
              <a:spLocks noChangeArrowheads="1"/>
            </p:cNvSpPr>
            <p:nvPr/>
          </p:nvSpPr>
          <p:spPr bwMode="auto">
            <a:xfrm>
              <a:off x="5562600" y="32004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grpSp>
        <p:nvGrpSpPr>
          <p:cNvPr id="7" name="Group 6"/>
          <p:cNvGrpSpPr>
            <a:grpSpLocks/>
          </p:cNvGrpSpPr>
          <p:nvPr/>
        </p:nvGrpSpPr>
        <p:grpSpPr bwMode="auto">
          <a:xfrm>
            <a:off x="533400" y="2362200"/>
            <a:ext cx="6172200" cy="900113"/>
            <a:chOff x="533400" y="2362200"/>
            <a:chExt cx="6172200" cy="900113"/>
          </a:xfrm>
        </p:grpSpPr>
        <p:sp>
          <p:nvSpPr>
            <p:cNvPr id="10281" name="Rectangle 76"/>
            <p:cNvSpPr>
              <a:spLocks noChangeArrowheads="1"/>
            </p:cNvSpPr>
            <p:nvPr/>
          </p:nvSpPr>
          <p:spPr bwMode="auto">
            <a:xfrm>
              <a:off x="5029200" y="23622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smtClean="0">
                  <a:solidFill>
                    <a:srgbClr val="000066"/>
                  </a:solidFill>
                  <a:latin typeface="Times" charset="0"/>
                </a:rPr>
                <a:t>k</a:t>
              </a:r>
            </a:p>
          </p:txBody>
        </p:sp>
        <p:grpSp>
          <p:nvGrpSpPr>
            <p:cNvPr id="10282" name="Group 1"/>
            <p:cNvGrpSpPr>
              <a:grpSpLocks/>
            </p:cNvGrpSpPr>
            <p:nvPr/>
          </p:nvGrpSpPr>
          <p:grpSpPr bwMode="auto">
            <a:xfrm>
              <a:off x="533400" y="2667000"/>
              <a:ext cx="6172200" cy="595313"/>
              <a:chOff x="533400" y="2667000"/>
              <a:chExt cx="6172200" cy="595313"/>
            </a:xfrm>
          </p:grpSpPr>
          <p:sp>
            <p:nvSpPr>
              <p:cNvPr id="10283" name="Rectangle 58"/>
              <p:cNvSpPr>
                <a:spLocks noChangeArrowheads="1"/>
              </p:cNvSpPr>
              <p:nvPr/>
            </p:nvSpPr>
            <p:spPr bwMode="auto">
              <a:xfrm>
                <a:off x="3962400" y="27432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84" name="Rectangle 59"/>
              <p:cNvSpPr>
                <a:spLocks noChangeArrowheads="1"/>
              </p:cNvSpPr>
              <p:nvPr/>
            </p:nvSpPr>
            <p:spPr bwMode="auto">
              <a:xfrm>
                <a:off x="4191000" y="27432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85" name="Rectangle 60"/>
              <p:cNvSpPr>
                <a:spLocks noChangeArrowheads="1"/>
              </p:cNvSpPr>
              <p:nvPr/>
            </p:nvSpPr>
            <p:spPr bwMode="auto">
              <a:xfrm>
                <a:off x="5105400" y="27432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86" name="Rectangle 68"/>
              <p:cNvSpPr>
                <a:spLocks noChangeArrowheads="1"/>
              </p:cNvSpPr>
              <p:nvPr/>
            </p:nvSpPr>
            <p:spPr bwMode="auto">
              <a:xfrm>
                <a:off x="3352800" y="2667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smtClean="0">
                    <a:solidFill>
                      <a:srgbClr val="000066"/>
                    </a:solidFill>
                    <a:latin typeface="Times" charset="0"/>
                  </a:rPr>
                  <a:t>u</a:t>
                </a:r>
              </a:p>
            </p:txBody>
          </p:sp>
          <p:sp>
            <p:nvSpPr>
              <p:cNvPr id="10287" name="Text Box 74"/>
              <p:cNvSpPr txBox="1">
                <a:spLocks noChangeArrowheads="1"/>
              </p:cNvSpPr>
              <p:nvPr/>
            </p:nvSpPr>
            <p:spPr bwMode="auto">
              <a:xfrm>
                <a:off x="533400" y="28956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Operands:</a:t>
                </a:r>
              </a:p>
            </p:txBody>
          </p:sp>
          <p:sp>
            <p:nvSpPr>
              <p:cNvPr id="10288" name="Rectangle 77"/>
              <p:cNvSpPr>
                <a:spLocks noChangeArrowheads="1"/>
              </p:cNvSpPr>
              <p:nvPr/>
            </p:nvSpPr>
            <p:spPr bwMode="auto">
              <a:xfrm>
                <a:off x="4419600" y="2743200"/>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nvGrpSpPr>
              <p:cNvPr id="10289" name="Group 78"/>
              <p:cNvGrpSpPr>
                <a:grpSpLocks/>
              </p:cNvGrpSpPr>
              <p:nvPr/>
            </p:nvGrpSpPr>
            <p:grpSpPr bwMode="auto">
              <a:xfrm>
                <a:off x="5334000" y="2743200"/>
                <a:ext cx="1371600" cy="228600"/>
                <a:chOff x="3744" y="1488"/>
                <a:chExt cx="864" cy="144"/>
              </a:xfrm>
            </p:grpSpPr>
            <p:sp>
              <p:nvSpPr>
                <p:cNvPr id="10290" name="Rectangle 79"/>
                <p:cNvSpPr>
                  <a:spLocks noChangeArrowheads="1"/>
                </p:cNvSpPr>
                <p:nvPr/>
              </p:nvSpPr>
              <p:spPr bwMode="auto">
                <a:xfrm>
                  <a:off x="3744" y="1488"/>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91" name="Rectangle 80"/>
                <p:cNvSpPr>
                  <a:spLocks noChangeArrowheads="1"/>
                </p:cNvSpPr>
                <p:nvPr/>
              </p:nvSpPr>
              <p:spPr bwMode="auto">
                <a:xfrm>
                  <a:off x="4320" y="1488"/>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92" name="Rectangle 81"/>
                <p:cNvSpPr>
                  <a:spLocks noChangeArrowheads="1"/>
                </p:cNvSpPr>
                <p:nvPr/>
              </p:nvSpPr>
              <p:spPr bwMode="auto">
                <a:xfrm>
                  <a:off x="4464" y="1488"/>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93" name="Rectangle 82"/>
                <p:cNvSpPr>
                  <a:spLocks noChangeArrowheads="1"/>
                </p:cNvSpPr>
                <p:nvPr/>
              </p:nvSpPr>
              <p:spPr bwMode="auto">
                <a:xfrm>
                  <a:off x="3888" y="1488"/>
                  <a:ext cx="432" cy="144"/>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grpSp>
      </p:grpSp>
      <p:grpSp>
        <p:nvGrpSpPr>
          <p:cNvPr id="6" name="Group 5"/>
          <p:cNvGrpSpPr>
            <a:grpSpLocks/>
          </p:cNvGrpSpPr>
          <p:nvPr/>
        </p:nvGrpSpPr>
        <p:grpSpPr bwMode="auto">
          <a:xfrm>
            <a:off x="533400" y="2667000"/>
            <a:ext cx="8001000" cy="1281113"/>
            <a:chOff x="533400" y="2667000"/>
            <a:chExt cx="8001000" cy="1281113"/>
          </a:xfrm>
        </p:grpSpPr>
        <p:sp>
          <p:nvSpPr>
            <p:cNvPr id="10260" name="Text Box 104"/>
            <p:cNvSpPr txBox="1">
              <a:spLocks noChangeArrowheads="1"/>
            </p:cNvSpPr>
            <p:nvPr/>
          </p:nvSpPr>
          <p:spPr bwMode="auto">
            <a:xfrm>
              <a:off x="6934200" y="26670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Binary Point</a:t>
              </a:r>
            </a:p>
          </p:txBody>
        </p:sp>
        <p:sp>
          <p:nvSpPr>
            <p:cNvPr id="10261" name="Line 105"/>
            <p:cNvSpPr>
              <a:spLocks noChangeShapeType="1"/>
            </p:cNvSpPr>
            <p:nvPr/>
          </p:nvSpPr>
          <p:spPr bwMode="auto">
            <a:xfrm flipH="1">
              <a:off x="6781800" y="3048000"/>
              <a:ext cx="3048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grpSp>
          <p:nvGrpSpPr>
            <p:cNvPr id="10262" name="Group 3"/>
            <p:cNvGrpSpPr>
              <a:grpSpLocks/>
            </p:cNvGrpSpPr>
            <p:nvPr/>
          </p:nvGrpSpPr>
          <p:grpSpPr bwMode="auto">
            <a:xfrm>
              <a:off x="533400" y="3505200"/>
              <a:ext cx="8001000" cy="442913"/>
              <a:chOff x="533400" y="3505200"/>
              <a:chExt cx="8001000" cy="442913"/>
            </a:xfrm>
          </p:grpSpPr>
          <p:sp>
            <p:nvSpPr>
              <p:cNvPr id="10263" name="Line 70"/>
              <p:cNvSpPr>
                <a:spLocks noChangeShapeType="1"/>
              </p:cNvSpPr>
              <p:nvPr/>
            </p:nvSpPr>
            <p:spPr bwMode="auto">
              <a:xfrm>
                <a:off x="2209800" y="35052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0264" name="Rectangle 72"/>
              <p:cNvSpPr>
                <a:spLocks noChangeArrowheads="1"/>
              </p:cNvSpPr>
              <p:nvPr/>
            </p:nvSpPr>
            <p:spPr bwMode="auto">
              <a:xfrm>
                <a:off x="3051175" y="3581400"/>
                <a:ext cx="658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smtClean="0">
                    <a:solidFill>
                      <a:srgbClr val="000066"/>
                    </a:solidFill>
                    <a:latin typeface="Times" charset="0"/>
                  </a:rPr>
                  <a:t>u </a:t>
                </a:r>
                <a:r>
                  <a:rPr lang="en-US" sz="1800" b="0" smtClean="0">
                    <a:solidFill>
                      <a:srgbClr val="000066"/>
                    </a:solidFill>
                    <a:latin typeface="Times" charset="0"/>
                  </a:rPr>
                  <a:t>/ 2</a:t>
                </a:r>
                <a:r>
                  <a:rPr lang="en-US" sz="1800" b="0" i="1" baseline="30000" smtClean="0">
                    <a:solidFill>
                      <a:srgbClr val="000066"/>
                    </a:solidFill>
                    <a:latin typeface="Times" charset="0"/>
                  </a:rPr>
                  <a:t>k</a:t>
                </a:r>
                <a:endParaRPr lang="en-US" sz="1800" b="0" i="1" smtClean="0">
                  <a:solidFill>
                    <a:srgbClr val="000066"/>
                  </a:solidFill>
                  <a:latin typeface="Times" charset="0"/>
                </a:endParaRPr>
              </a:p>
            </p:txBody>
          </p:sp>
          <p:sp>
            <p:nvSpPr>
              <p:cNvPr id="10265" name="Text Box 73"/>
              <p:cNvSpPr txBox="1">
                <a:spLocks noChangeArrowheads="1"/>
              </p:cNvSpPr>
              <p:nvPr/>
            </p:nvSpPr>
            <p:spPr bwMode="auto">
              <a:xfrm>
                <a:off x="533400" y="3581400"/>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Division: </a:t>
                </a:r>
              </a:p>
            </p:txBody>
          </p:sp>
          <p:sp>
            <p:nvSpPr>
              <p:cNvPr id="10266" name="Rectangle 83"/>
              <p:cNvSpPr>
                <a:spLocks noChangeArrowheads="1"/>
              </p:cNvSpPr>
              <p:nvPr/>
            </p:nvSpPr>
            <p:spPr bwMode="auto">
              <a:xfrm>
                <a:off x="5334000" y="36576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67" name="Rectangle 84"/>
              <p:cNvSpPr>
                <a:spLocks noChangeArrowheads="1"/>
              </p:cNvSpPr>
              <p:nvPr/>
            </p:nvSpPr>
            <p:spPr bwMode="auto">
              <a:xfrm>
                <a:off x="5562600" y="36576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68" name="Rectangle 85"/>
              <p:cNvSpPr>
                <a:spLocks noChangeArrowheads="1"/>
              </p:cNvSpPr>
              <p:nvPr/>
            </p:nvSpPr>
            <p:spPr bwMode="auto">
              <a:xfrm>
                <a:off x="6477000" y="36576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69" name="Rectangle 86"/>
              <p:cNvSpPr>
                <a:spLocks noChangeArrowheads="1"/>
              </p:cNvSpPr>
              <p:nvPr/>
            </p:nvSpPr>
            <p:spPr bwMode="auto">
              <a:xfrm>
                <a:off x="5791200" y="3657600"/>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0270" name="Rectangle 87"/>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0271" name="Rectangle 88"/>
              <p:cNvSpPr>
                <a:spLocks noChangeArrowheads="1"/>
              </p:cNvSpPr>
              <p:nvPr/>
            </p:nvSpPr>
            <p:spPr bwMode="auto">
              <a:xfrm>
                <a:off x="4876800" y="3657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72" name="Rectangle 89"/>
              <p:cNvSpPr>
                <a:spLocks noChangeArrowheads="1"/>
              </p:cNvSpPr>
              <p:nvPr/>
            </p:nvSpPr>
            <p:spPr bwMode="auto">
              <a:xfrm>
                <a:off x="5105400" y="3657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73" name="Rectangle 90"/>
              <p:cNvSpPr>
                <a:spLocks noChangeArrowheads="1"/>
              </p:cNvSpPr>
              <p:nvPr/>
            </p:nvSpPr>
            <p:spPr bwMode="auto">
              <a:xfrm>
                <a:off x="4191000" y="36576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nvGrpSpPr>
              <p:cNvPr id="10274" name="Group 91"/>
              <p:cNvGrpSpPr>
                <a:grpSpLocks/>
              </p:cNvGrpSpPr>
              <p:nvPr/>
            </p:nvGrpSpPr>
            <p:grpSpPr bwMode="auto">
              <a:xfrm>
                <a:off x="6781800" y="3657600"/>
                <a:ext cx="1371600" cy="228600"/>
                <a:chOff x="4416" y="2256"/>
                <a:chExt cx="864" cy="144"/>
              </a:xfrm>
            </p:grpSpPr>
            <p:sp>
              <p:nvSpPr>
                <p:cNvPr id="10277" name="Rectangle 92"/>
                <p:cNvSpPr>
                  <a:spLocks noChangeArrowheads="1"/>
                </p:cNvSpPr>
                <p:nvPr/>
              </p:nvSpPr>
              <p:spPr bwMode="auto">
                <a:xfrm>
                  <a:off x="4416" y="225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78" name="Rectangle 93"/>
                <p:cNvSpPr>
                  <a:spLocks noChangeArrowheads="1"/>
                </p:cNvSpPr>
                <p:nvPr/>
              </p:nvSpPr>
              <p:spPr bwMode="auto">
                <a:xfrm>
                  <a:off x="4992" y="225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79" name="Rectangle 94"/>
                <p:cNvSpPr>
                  <a:spLocks noChangeArrowheads="1"/>
                </p:cNvSpPr>
                <p:nvPr/>
              </p:nvSpPr>
              <p:spPr bwMode="auto">
                <a:xfrm>
                  <a:off x="5136" y="225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80" name="Rectangle 95"/>
                <p:cNvSpPr>
                  <a:spLocks noChangeArrowheads="1"/>
                </p:cNvSpPr>
                <p:nvPr/>
              </p:nvSpPr>
              <p:spPr bwMode="auto">
                <a:xfrm>
                  <a:off x="4560" y="2256"/>
                  <a:ext cx="432" cy="144"/>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sp>
            <p:nvSpPr>
              <p:cNvPr id="10275" name="Text Box 103"/>
              <p:cNvSpPr txBox="1">
                <a:spLocks noChangeArrowheads="1"/>
              </p:cNvSpPr>
              <p:nvPr/>
            </p:nvSpPr>
            <p:spPr bwMode="auto">
              <a:xfrm>
                <a:off x="6629400" y="358140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a:t>
                </a:r>
              </a:p>
            </p:txBody>
          </p:sp>
          <p:sp>
            <p:nvSpPr>
              <p:cNvPr id="10276" name="Rectangle 106"/>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grpSp>
      </p:grpSp>
      <p:grpSp>
        <p:nvGrpSpPr>
          <p:cNvPr id="5" name="Group 4"/>
          <p:cNvGrpSpPr>
            <a:grpSpLocks/>
          </p:cNvGrpSpPr>
          <p:nvPr/>
        </p:nvGrpSpPr>
        <p:grpSpPr bwMode="auto">
          <a:xfrm>
            <a:off x="533400" y="4038600"/>
            <a:ext cx="8001000" cy="461963"/>
            <a:chOff x="533400" y="4038600"/>
            <a:chExt cx="8001000" cy="461963"/>
          </a:xfrm>
        </p:grpSpPr>
        <p:sp>
          <p:nvSpPr>
            <p:cNvPr id="10248" name="Line 96"/>
            <p:cNvSpPr>
              <a:spLocks noChangeShapeType="1"/>
            </p:cNvSpPr>
            <p:nvPr/>
          </p:nvSpPr>
          <p:spPr bwMode="auto">
            <a:xfrm>
              <a:off x="2209800" y="40386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0249" name="Rectangle 97"/>
            <p:cNvSpPr>
              <a:spLocks noChangeArrowheads="1"/>
            </p:cNvSpPr>
            <p:nvPr/>
          </p:nvSpPr>
          <p:spPr bwMode="auto">
            <a:xfrm>
              <a:off x="2882900" y="4133850"/>
              <a:ext cx="922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smtClean="0">
                  <a:solidFill>
                    <a:srgbClr val="003300"/>
                  </a:solidFill>
                  <a:sym typeface="Symbol" charset="0"/>
                </a:rPr>
                <a:t></a:t>
              </a:r>
              <a:r>
                <a:rPr lang="en-US" sz="1600" b="0" i="1" smtClean="0">
                  <a:solidFill>
                    <a:srgbClr val="000066"/>
                  </a:solidFill>
                  <a:latin typeface="Times" charset="0"/>
                </a:rPr>
                <a:t> </a:t>
              </a:r>
              <a:r>
                <a:rPr lang="en-US" sz="1800" b="0" i="1" smtClean="0">
                  <a:solidFill>
                    <a:srgbClr val="000066"/>
                  </a:solidFill>
                  <a:latin typeface="Times" charset="0"/>
                </a:rPr>
                <a:t>u </a:t>
              </a:r>
              <a:r>
                <a:rPr lang="en-US" sz="1800" b="0" smtClean="0">
                  <a:solidFill>
                    <a:srgbClr val="000066"/>
                  </a:solidFill>
                  <a:latin typeface="Times" charset="0"/>
                </a:rPr>
                <a:t>/ 2</a:t>
              </a:r>
              <a:r>
                <a:rPr lang="en-US" sz="1800" b="0" i="1" baseline="30000" smtClean="0">
                  <a:solidFill>
                    <a:srgbClr val="000066"/>
                  </a:solidFill>
                  <a:latin typeface="Times" charset="0"/>
                </a:rPr>
                <a:t>k </a:t>
              </a:r>
              <a:r>
                <a:rPr lang="en-US" sz="1800" b="0" smtClean="0">
                  <a:solidFill>
                    <a:srgbClr val="003300"/>
                  </a:solidFill>
                  <a:sym typeface="Symbol" charset="0"/>
                </a:rPr>
                <a:t></a:t>
              </a:r>
            </a:p>
          </p:txBody>
        </p:sp>
        <p:sp>
          <p:nvSpPr>
            <p:cNvPr id="10250" name="Rectangle 98"/>
            <p:cNvSpPr>
              <a:spLocks noChangeArrowheads="1"/>
            </p:cNvSpPr>
            <p:nvPr/>
          </p:nvSpPr>
          <p:spPr bwMode="auto">
            <a:xfrm>
              <a:off x="5334000" y="41910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51" name="Rectangle 99"/>
            <p:cNvSpPr>
              <a:spLocks noChangeArrowheads="1"/>
            </p:cNvSpPr>
            <p:nvPr/>
          </p:nvSpPr>
          <p:spPr bwMode="auto">
            <a:xfrm>
              <a:off x="5562600" y="41910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52" name="Rectangle 100"/>
            <p:cNvSpPr>
              <a:spLocks noChangeArrowheads="1"/>
            </p:cNvSpPr>
            <p:nvPr/>
          </p:nvSpPr>
          <p:spPr bwMode="auto">
            <a:xfrm>
              <a:off x="6477000" y="41910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53" name="Rectangle 101"/>
            <p:cNvSpPr>
              <a:spLocks noChangeArrowheads="1"/>
            </p:cNvSpPr>
            <p:nvPr/>
          </p:nvSpPr>
          <p:spPr bwMode="auto">
            <a:xfrm>
              <a:off x="5791200" y="4191000"/>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0254" name="Text Box 102"/>
            <p:cNvSpPr txBox="1">
              <a:spLocks noChangeArrowheads="1"/>
            </p:cNvSpPr>
            <p:nvPr/>
          </p:nvSpPr>
          <p:spPr bwMode="auto">
            <a:xfrm>
              <a:off x="533400" y="41148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Result:</a:t>
              </a:r>
            </a:p>
          </p:txBody>
        </p:sp>
        <p:sp>
          <p:nvSpPr>
            <p:cNvPr id="10255" name="Rectangle 107"/>
            <p:cNvSpPr>
              <a:spLocks noChangeArrowheads="1"/>
            </p:cNvSpPr>
            <p:nvPr/>
          </p:nvSpPr>
          <p:spPr bwMode="auto">
            <a:xfrm>
              <a:off x="3962400" y="41910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0256" name="Rectangle 108"/>
            <p:cNvSpPr>
              <a:spLocks noChangeArrowheads="1"/>
            </p:cNvSpPr>
            <p:nvPr/>
          </p:nvSpPr>
          <p:spPr bwMode="auto">
            <a:xfrm>
              <a:off x="4876800" y="41910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57" name="Rectangle 109"/>
            <p:cNvSpPr>
              <a:spLocks noChangeArrowheads="1"/>
            </p:cNvSpPr>
            <p:nvPr/>
          </p:nvSpPr>
          <p:spPr bwMode="auto">
            <a:xfrm>
              <a:off x="5105400" y="41910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0258" name="Rectangle 110"/>
            <p:cNvSpPr>
              <a:spLocks noChangeArrowheads="1"/>
            </p:cNvSpPr>
            <p:nvPr/>
          </p:nvSpPr>
          <p:spPr bwMode="auto">
            <a:xfrm>
              <a:off x="4191000" y="41910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0259" name="Rectangle 111"/>
            <p:cNvSpPr>
              <a:spLocks noChangeArrowheads="1"/>
            </p:cNvSpPr>
            <p:nvPr/>
          </p:nvSpPr>
          <p:spPr bwMode="auto">
            <a:xfrm>
              <a:off x="3962400" y="41910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grpSp>
    </p:spTree>
    <p:extLst>
      <p:ext uri="{BB962C8B-B14F-4D97-AF65-F5344CB8AC3E}">
        <p14:creationId xmlns:p14="http://schemas.microsoft.com/office/powerpoint/2010/main" val="14816814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6083"/>
                                        </p:tgtEl>
                                        <p:attrNameLst>
                                          <p:attrName>style.visibility</p:attrName>
                                        </p:attrNameLst>
                                      </p:cBhvr>
                                      <p:to>
                                        <p:strVal val="visible"/>
                                      </p:to>
                                    </p:set>
                                    <p:animEffect transition="in" filter="dissolve">
                                      <p:cBhvr>
                                        <p:cTn id="2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14338" y="323850"/>
            <a:ext cx="8356600" cy="573088"/>
          </a:xfrm>
        </p:spPr>
        <p:txBody>
          <a:bodyPr/>
          <a:lstStyle/>
          <a:p>
            <a:pPr eaLnBrk="1" hangingPunct="1">
              <a:defRPr/>
            </a:pPr>
            <a:r>
              <a:rPr lang="en-US">
                <a:ea typeface="+mj-ea"/>
                <a:cs typeface="+mj-cs"/>
              </a:rPr>
              <a:t>Signed Power-of-2 Divide with Shift</a:t>
            </a:r>
          </a:p>
        </p:txBody>
      </p:sp>
      <p:sp>
        <p:nvSpPr>
          <p:cNvPr id="90115" name="Rectangle 3"/>
          <p:cNvSpPr>
            <a:spLocks noGrp="1" noChangeArrowheads="1"/>
          </p:cNvSpPr>
          <p:nvPr>
            <p:ph idx="1"/>
          </p:nvPr>
        </p:nvSpPr>
        <p:spPr>
          <a:xfrm>
            <a:off x="290513" y="1143000"/>
            <a:ext cx="8307387" cy="1268413"/>
          </a:xfrm>
        </p:spPr>
        <p:txBody>
          <a:bodyPr/>
          <a:lstStyle/>
          <a:p>
            <a:pPr eaLnBrk="1" hangingPunct="1">
              <a:buFont typeface="Wingdings" pitchFamily="-112" charset="2"/>
              <a:buNone/>
              <a:tabLst>
                <a:tab pos="2971800" algn="l"/>
              </a:tabLst>
              <a:defRPr/>
            </a:pPr>
            <a:r>
              <a:rPr lang="en-US" dirty="0">
                <a:ea typeface="+mn-ea"/>
                <a:cs typeface="+mn-cs"/>
              </a:rPr>
              <a:t>Quotient of Signed by Power of 2</a:t>
            </a:r>
          </a:p>
          <a:p>
            <a:pPr lvl="1" eaLnBrk="1" hangingPunct="1">
              <a:buFont typeface="Wingdings" pitchFamily="-112" charset="2"/>
              <a:buChar char="n"/>
              <a:tabLst>
                <a:tab pos="2971800" algn="l"/>
              </a:tabLst>
              <a:defRPr/>
            </a:pPr>
            <a:r>
              <a:rPr lang="en-US" dirty="0">
                <a:latin typeface="Courier New" pitchFamily="-112" charset="0"/>
              </a:rPr>
              <a:t>x &gt;&gt; k</a:t>
            </a:r>
            <a:r>
              <a:rPr lang="en-US" dirty="0"/>
              <a:t> gives  </a:t>
            </a:r>
            <a:r>
              <a:rPr lang="en-US" dirty="0">
                <a:sym typeface="Symbol" pitchFamily="-112" charset="2"/>
              </a:rPr>
              <a:t> </a:t>
            </a:r>
            <a:r>
              <a:rPr lang="en-US" dirty="0">
                <a:latin typeface="Courier New" pitchFamily="-112" charset="0"/>
              </a:rPr>
              <a:t>x / </a:t>
            </a:r>
            <a:r>
              <a:rPr lang="en-US" b="0" i="1" dirty="0"/>
              <a:t>2</a:t>
            </a:r>
            <a:r>
              <a:rPr lang="en-US" b="0" i="1" baseline="30000" dirty="0"/>
              <a:t>k </a:t>
            </a:r>
            <a:r>
              <a:rPr lang="en-US" dirty="0">
                <a:sym typeface="Symbol" pitchFamily="-112" charset="2"/>
              </a:rPr>
              <a:t></a:t>
            </a:r>
            <a:endParaRPr lang="en-US" b="0" i="1" baseline="30000" dirty="0"/>
          </a:p>
          <a:p>
            <a:pPr lvl="1" eaLnBrk="1" hangingPunct="1">
              <a:buFont typeface="Wingdings" pitchFamily="-112" charset="2"/>
              <a:buChar char="n"/>
              <a:tabLst>
                <a:tab pos="2971800" algn="l"/>
              </a:tabLst>
              <a:defRPr/>
            </a:pPr>
            <a:r>
              <a:rPr lang="en-US" dirty="0">
                <a:solidFill>
                  <a:schemeClr val="tx2"/>
                </a:solidFill>
              </a:rPr>
              <a:t>Uses arithmetic shift</a:t>
            </a:r>
          </a:p>
          <a:p>
            <a:pPr lvl="1" eaLnBrk="1" hangingPunct="1">
              <a:buFont typeface="Wingdings" pitchFamily="-112" charset="2"/>
              <a:buChar char="n"/>
              <a:tabLst>
                <a:tab pos="2971800" algn="l"/>
              </a:tabLst>
              <a:defRPr/>
            </a:pPr>
            <a:r>
              <a:rPr lang="en-US" dirty="0">
                <a:solidFill>
                  <a:schemeClr val="tx2"/>
                </a:solidFill>
              </a:rPr>
              <a:t>Rounds wrong direction when </a:t>
            </a:r>
            <a:r>
              <a:rPr lang="en-US" dirty="0" smtClean="0">
                <a:latin typeface="Courier New" pitchFamily="-112" charset="0"/>
              </a:rPr>
              <a:t>x </a:t>
            </a:r>
            <a:r>
              <a:rPr lang="en-US" dirty="0">
                <a:latin typeface="Courier New" pitchFamily="-112" charset="0"/>
              </a:rPr>
              <a:t>&lt; 0</a:t>
            </a:r>
          </a:p>
        </p:txBody>
      </p:sp>
      <p:grpSp>
        <p:nvGrpSpPr>
          <p:cNvPr id="3" name="Group 2"/>
          <p:cNvGrpSpPr>
            <a:grpSpLocks/>
          </p:cNvGrpSpPr>
          <p:nvPr/>
        </p:nvGrpSpPr>
        <p:grpSpPr bwMode="auto">
          <a:xfrm>
            <a:off x="2971800" y="3405188"/>
            <a:ext cx="3733800" cy="366712"/>
            <a:chOff x="2971800" y="3343275"/>
            <a:chExt cx="3733800" cy="366713"/>
          </a:xfrm>
        </p:grpSpPr>
        <p:sp>
          <p:nvSpPr>
            <p:cNvPr id="12345" name="Rectangle 8"/>
            <p:cNvSpPr>
              <a:spLocks noChangeArrowheads="1"/>
            </p:cNvSpPr>
            <p:nvPr/>
          </p:nvSpPr>
          <p:spPr bwMode="auto">
            <a:xfrm>
              <a:off x="3962400" y="34194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2346" name="Rectangle 9"/>
            <p:cNvSpPr>
              <a:spLocks noChangeArrowheads="1"/>
            </p:cNvSpPr>
            <p:nvPr/>
          </p:nvSpPr>
          <p:spPr bwMode="auto">
            <a:xfrm>
              <a:off x="4876800" y="34194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2347" name="Rectangle 10"/>
            <p:cNvSpPr>
              <a:spLocks noChangeArrowheads="1"/>
            </p:cNvSpPr>
            <p:nvPr/>
          </p:nvSpPr>
          <p:spPr bwMode="auto">
            <a:xfrm>
              <a:off x="5105400" y="3419475"/>
              <a:ext cx="228600" cy="228600"/>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2348" name="Rectangle 11"/>
            <p:cNvSpPr>
              <a:spLocks noChangeArrowheads="1"/>
            </p:cNvSpPr>
            <p:nvPr/>
          </p:nvSpPr>
          <p:spPr bwMode="auto">
            <a:xfrm>
              <a:off x="5334000" y="34194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2349" name="Rectangle 12"/>
            <p:cNvSpPr>
              <a:spLocks noChangeArrowheads="1"/>
            </p:cNvSpPr>
            <p:nvPr/>
          </p:nvSpPr>
          <p:spPr bwMode="auto">
            <a:xfrm>
              <a:off x="6248400" y="34194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2350" name="Rectangle 13"/>
            <p:cNvSpPr>
              <a:spLocks noChangeArrowheads="1"/>
            </p:cNvSpPr>
            <p:nvPr/>
          </p:nvSpPr>
          <p:spPr bwMode="auto">
            <a:xfrm>
              <a:off x="6477000" y="34194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2351" name="Rectangle 14"/>
            <p:cNvSpPr>
              <a:spLocks noChangeArrowheads="1"/>
            </p:cNvSpPr>
            <p:nvPr/>
          </p:nvSpPr>
          <p:spPr bwMode="auto">
            <a:xfrm>
              <a:off x="4191000" y="3419475"/>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2352" name="Rectangle 16"/>
            <p:cNvSpPr>
              <a:spLocks noChangeArrowheads="1"/>
            </p:cNvSpPr>
            <p:nvPr/>
          </p:nvSpPr>
          <p:spPr bwMode="auto">
            <a:xfrm>
              <a:off x="3352800" y="3343275"/>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smtClean="0">
                  <a:solidFill>
                    <a:srgbClr val="000066"/>
                  </a:solidFill>
                  <a:latin typeface="Times" charset="0"/>
                </a:rPr>
                <a:t>2</a:t>
              </a:r>
              <a:r>
                <a:rPr lang="en-US" sz="1800" b="0" i="1" baseline="30000" smtClean="0">
                  <a:solidFill>
                    <a:srgbClr val="000066"/>
                  </a:solidFill>
                  <a:latin typeface="Times" charset="0"/>
                </a:rPr>
                <a:t>k</a:t>
              </a:r>
              <a:endParaRPr lang="en-US" sz="1800" b="0" i="1" smtClean="0">
                <a:solidFill>
                  <a:srgbClr val="000066"/>
                </a:solidFill>
                <a:latin typeface="Times" charset="0"/>
              </a:endParaRPr>
            </a:p>
          </p:txBody>
        </p:sp>
        <p:sp>
          <p:nvSpPr>
            <p:cNvPr id="12353" name="Rectangle 18"/>
            <p:cNvSpPr>
              <a:spLocks noChangeArrowheads="1"/>
            </p:cNvSpPr>
            <p:nvPr/>
          </p:nvSpPr>
          <p:spPr bwMode="auto">
            <a:xfrm>
              <a:off x="2971800" y="3343275"/>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smtClean="0">
                  <a:solidFill>
                    <a:srgbClr val="000066"/>
                  </a:solidFill>
                  <a:latin typeface="Courier New" charset="0"/>
                </a:rPr>
                <a:t>/</a:t>
              </a:r>
            </a:p>
          </p:txBody>
        </p:sp>
        <p:sp>
          <p:nvSpPr>
            <p:cNvPr id="12354" name="Rectangle 22"/>
            <p:cNvSpPr>
              <a:spLocks noChangeArrowheads="1"/>
            </p:cNvSpPr>
            <p:nvPr/>
          </p:nvSpPr>
          <p:spPr bwMode="auto">
            <a:xfrm>
              <a:off x="5562600" y="3419475"/>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grpSp>
        <p:nvGrpSpPr>
          <p:cNvPr id="7" name="Group 6"/>
          <p:cNvGrpSpPr>
            <a:grpSpLocks/>
          </p:cNvGrpSpPr>
          <p:nvPr/>
        </p:nvGrpSpPr>
        <p:grpSpPr bwMode="auto">
          <a:xfrm>
            <a:off x="533400" y="2643188"/>
            <a:ext cx="6172200" cy="900112"/>
            <a:chOff x="533400" y="2581275"/>
            <a:chExt cx="6172200" cy="900113"/>
          </a:xfrm>
        </p:grpSpPr>
        <p:sp>
          <p:nvSpPr>
            <p:cNvPr id="12332" name="Rectangle 23"/>
            <p:cNvSpPr>
              <a:spLocks noChangeArrowheads="1"/>
            </p:cNvSpPr>
            <p:nvPr/>
          </p:nvSpPr>
          <p:spPr bwMode="auto">
            <a:xfrm>
              <a:off x="5048250" y="2581275"/>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smtClean="0">
                  <a:solidFill>
                    <a:srgbClr val="000066"/>
                  </a:solidFill>
                  <a:latin typeface="Times" charset="0"/>
                </a:rPr>
                <a:t>k</a:t>
              </a:r>
            </a:p>
          </p:txBody>
        </p:sp>
        <p:grpSp>
          <p:nvGrpSpPr>
            <p:cNvPr id="12333" name="Group 1"/>
            <p:cNvGrpSpPr>
              <a:grpSpLocks/>
            </p:cNvGrpSpPr>
            <p:nvPr/>
          </p:nvGrpSpPr>
          <p:grpSpPr bwMode="auto">
            <a:xfrm>
              <a:off x="533400" y="2886075"/>
              <a:ext cx="6172200" cy="595313"/>
              <a:chOff x="533400" y="2886075"/>
              <a:chExt cx="6172200" cy="595313"/>
            </a:xfrm>
          </p:grpSpPr>
          <p:sp>
            <p:nvSpPr>
              <p:cNvPr id="12334" name="Rectangle 5"/>
              <p:cNvSpPr>
                <a:spLocks noChangeArrowheads="1"/>
              </p:cNvSpPr>
              <p:nvPr/>
            </p:nvSpPr>
            <p:spPr bwMode="auto">
              <a:xfrm>
                <a:off x="3962400" y="29622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35" name="Rectangle 6"/>
              <p:cNvSpPr>
                <a:spLocks noChangeArrowheads="1"/>
              </p:cNvSpPr>
              <p:nvPr/>
            </p:nvSpPr>
            <p:spPr bwMode="auto">
              <a:xfrm>
                <a:off x="4191000" y="2962275"/>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36" name="Rectangle 7"/>
              <p:cNvSpPr>
                <a:spLocks noChangeArrowheads="1"/>
              </p:cNvSpPr>
              <p:nvPr/>
            </p:nvSpPr>
            <p:spPr bwMode="auto">
              <a:xfrm>
                <a:off x="5105400" y="2962275"/>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37" name="Rectangle 15"/>
              <p:cNvSpPr>
                <a:spLocks noChangeArrowheads="1"/>
              </p:cNvSpPr>
              <p:nvPr/>
            </p:nvSpPr>
            <p:spPr bwMode="auto">
              <a:xfrm>
                <a:off x="3352800" y="2886075"/>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smtClean="0">
                    <a:solidFill>
                      <a:srgbClr val="000066"/>
                    </a:solidFill>
                    <a:latin typeface="Times" charset="0"/>
                  </a:rPr>
                  <a:t>x</a:t>
                </a:r>
              </a:p>
            </p:txBody>
          </p:sp>
          <p:sp>
            <p:nvSpPr>
              <p:cNvPr id="12338" name="Text Box 21"/>
              <p:cNvSpPr txBox="1">
                <a:spLocks noChangeArrowheads="1"/>
              </p:cNvSpPr>
              <p:nvPr/>
            </p:nvSpPr>
            <p:spPr bwMode="auto">
              <a:xfrm>
                <a:off x="533400" y="3114675"/>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Operands:</a:t>
                </a:r>
              </a:p>
            </p:txBody>
          </p:sp>
          <p:sp>
            <p:nvSpPr>
              <p:cNvPr id="12339" name="Rectangle 24"/>
              <p:cNvSpPr>
                <a:spLocks noChangeArrowheads="1"/>
              </p:cNvSpPr>
              <p:nvPr/>
            </p:nvSpPr>
            <p:spPr bwMode="auto">
              <a:xfrm>
                <a:off x="4419600" y="2962275"/>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nvGrpSpPr>
              <p:cNvPr id="12340" name="Group 25"/>
              <p:cNvGrpSpPr>
                <a:grpSpLocks/>
              </p:cNvGrpSpPr>
              <p:nvPr/>
            </p:nvGrpSpPr>
            <p:grpSpPr bwMode="auto">
              <a:xfrm>
                <a:off x="5334000" y="2962275"/>
                <a:ext cx="1371600" cy="228600"/>
                <a:chOff x="3744" y="1488"/>
                <a:chExt cx="864" cy="144"/>
              </a:xfrm>
            </p:grpSpPr>
            <p:sp>
              <p:nvSpPr>
                <p:cNvPr id="12341" name="Rectangle 26"/>
                <p:cNvSpPr>
                  <a:spLocks noChangeArrowheads="1"/>
                </p:cNvSpPr>
                <p:nvPr/>
              </p:nvSpPr>
              <p:spPr bwMode="auto">
                <a:xfrm>
                  <a:off x="3744" y="1488"/>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42" name="Rectangle 27"/>
                <p:cNvSpPr>
                  <a:spLocks noChangeArrowheads="1"/>
                </p:cNvSpPr>
                <p:nvPr/>
              </p:nvSpPr>
              <p:spPr bwMode="auto">
                <a:xfrm>
                  <a:off x="4320" y="1488"/>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43" name="Rectangle 28"/>
                <p:cNvSpPr>
                  <a:spLocks noChangeArrowheads="1"/>
                </p:cNvSpPr>
                <p:nvPr/>
              </p:nvSpPr>
              <p:spPr bwMode="auto">
                <a:xfrm>
                  <a:off x="4464" y="1488"/>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44" name="Rectangle 29"/>
                <p:cNvSpPr>
                  <a:spLocks noChangeArrowheads="1"/>
                </p:cNvSpPr>
                <p:nvPr/>
              </p:nvSpPr>
              <p:spPr bwMode="auto">
                <a:xfrm>
                  <a:off x="3888" y="1488"/>
                  <a:ext cx="432" cy="144"/>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grpSp>
      </p:grpSp>
      <p:grpSp>
        <p:nvGrpSpPr>
          <p:cNvPr id="6" name="Group 5"/>
          <p:cNvGrpSpPr>
            <a:grpSpLocks/>
          </p:cNvGrpSpPr>
          <p:nvPr/>
        </p:nvGrpSpPr>
        <p:grpSpPr bwMode="auto">
          <a:xfrm>
            <a:off x="533400" y="2947988"/>
            <a:ext cx="8001000" cy="1281112"/>
            <a:chOff x="533400" y="2886075"/>
            <a:chExt cx="8001000" cy="1281113"/>
          </a:xfrm>
        </p:grpSpPr>
        <p:sp>
          <p:nvSpPr>
            <p:cNvPr id="12311" name="Text Box 51"/>
            <p:cNvSpPr txBox="1">
              <a:spLocks noChangeArrowheads="1"/>
            </p:cNvSpPr>
            <p:nvPr/>
          </p:nvSpPr>
          <p:spPr bwMode="auto">
            <a:xfrm>
              <a:off x="6934200" y="2886075"/>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Binary Point</a:t>
              </a:r>
            </a:p>
          </p:txBody>
        </p:sp>
        <p:sp>
          <p:nvSpPr>
            <p:cNvPr id="12312" name="Line 52"/>
            <p:cNvSpPr>
              <a:spLocks noChangeShapeType="1"/>
            </p:cNvSpPr>
            <p:nvPr/>
          </p:nvSpPr>
          <p:spPr bwMode="auto">
            <a:xfrm flipH="1">
              <a:off x="6781800" y="3267075"/>
              <a:ext cx="3048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grpSp>
          <p:nvGrpSpPr>
            <p:cNvPr id="12313" name="Group 3"/>
            <p:cNvGrpSpPr>
              <a:grpSpLocks/>
            </p:cNvGrpSpPr>
            <p:nvPr/>
          </p:nvGrpSpPr>
          <p:grpSpPr bwMode="auto">
            <a:xfrm>
              <a:off x="533400" y="3724275"/>
              <a:ext cx="8001000" cy="442913"/>
              <a:chOff x="533400" y="3724275"/>
              <a:chExt cx="8001000" cy="442913"/>
            </a:xfrm>
          </p:grpSpPr>
          <p:sp>
            <p:nvSpPr>
              <p:cNvPr id="12314" name="Line 17"/>
              <p:cNvSpPr>
                <a:spLocks noChangeShapeType="1"/>
              </p:cNvSpPr>
              <p:nvPr/>
            </p:nvSpPr>
            <p:spPr bwMode="auto">
              <a:xfrm>
                <a:off x="2209800" y="3724275"/>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2315" name="Rectangle 19"/>
              <p:cNvSpPr>
                <a:spLocks noChangeArrowheads="1"/>
              </p:cNvSpPr>
              <p:nvPr/>
            </p:nvSpPr>
            <p:spPr bwMode="auto">
              <a:xfrm>
                <a:off x="3063875" y="3800475"/>
                <a:ext cx="646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smtClean="0">
                    <a:solidFill>
                      <a:srgbClr val="000066"/>
                    </a:solidFill>
                    <a:latin typeface="Times" charset="0"/>
                  </a:rPr>
                  <a:t>x </a:t>
                </a:r>
                <a:r>
                  <a:rPr lang="en-US" sz="1800" b="0" smtClean="0">
                    <a:solidFill>
                      <a:srgbClr val="000066"/>
                    </a:solidFill>
                    <a:latin typeface="Times" charset="0"/>
                  </a:rPr>
                  <a:t>/ 2</a:t>
                </a:r>
                <a:r>
                  <a:rPr lang="en-US" sz="1800" b="0" i="1" baseline="30000" smtClean="0">
                    <a:solidFill>
                      <a:srgbClr val="000066"/>
                    </a:solidFill>
                    <a:latin typeface="Times" charset="0"/>
                  </a:rPr>
                  <a:t>k</a:t>
                </a:r>
                <a:endParaRPr lang="en-US" sz="1800" b="0" i="1" smtClean="0">
                  <a:solidFill>
                    <a:srgbClr val="000066"/>
                  </a:solidFill>
                  <a:latin typeface="Times" charset="0"/>
                </a:endParaRPr>
              </a:p>
            </p:txBody>
          </p:sp>
          <p:sp>
            <p:nvSpPr>
              <p:cNvPr id="12316" name="Text Box 20"/>
              <p:cNvSpPr txBox="1">
                <a:spLocks noChangeArrowheads="1"/>
              </p:cNvSpPr>
              <p:nvPr/>
            </p:nvSpPr>
            <p:spPr bwMode="auto">
              <a:xfrm>
                <a:off x="533400" y="3800475"/>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Division: </a:t>
                </a:r>
              </a:p>
            </p:txBody>
          </p:sp>
          <p:sp>
            <p:nvSpPr>
              <p:cNvPr id="12317" name="Rectangle 30"/>
              <p:cNvSpPr>
                <a:spLocks noChangeArrowheads="1"/>
              </p:cNvSpPr>
              <p:nvPr/>
            </p:nvSpPr>
            <p:spPr bwMode="auto">
              <a:xfrm>
                <a:off x="5334000" y="38766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18" name="Rectangle 31"/>
              <p:cNvSpPr>
                <a:spLocks noChangeArrowheads="1"/>
              </p:cNvSpPr>
              <p:nvPr/>
            </p:nvSpPr>
            <p:spPr bwMode="auto">
              <a:xfrm>
                <a:off x="5562600" y="3876675"/>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19" name="Rectangle 32"/>
              <p:cNvSpPr>
                <a:spLocks noChangeArrowheads="1"/>
              </p:cNvSpPr>
              <p:nvPr/>
            </p:nvSpPr>
            <p:spPr bwMode="auto">
              <a:xfrm>
                <a:off x="6477000" y="3876675"/>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20" name="Rectangle 33"/>
              <p:cNvSpPr>
                <a:spLocks noChangeArrowheads="1"/>
              </p:cNvSpPr>
              <p:nvPr/>
            </p:nvSpPr>
            <p:spPr bwMode="auto">
              <a:xfrm>
                <a:off x="5791200" y="3876675"/>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2321" name="Rectangle 34"/>
              <p:cNvSpPr>
                <a:spLocks noChangeArrowheads="1"/>
              </p:cNvSpPr>
              <p:nvPr/>
            </p:nvSpPr>
            <p:spPr bwMode="auto">
              <a:xfrm>
                <a:off x="3962400" y="38766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2322" name="Rectangle 35"/>
              <p:cNvSpPr>
                <a:spLocks noChangeArrowheads="1"/>
              </p:cNvSpPr>
              <p:nvPr/>
            </p:nvSpPr>
            <p:spPr bwMode="auto">
              <a:xfrm>
                <a:off x="4876800" y="38766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23" name="Rectangle 36"/>
              <p:cNvSpPr>
                <a:spLocks noChangeArrowheads="1"/>
              </p:cNvSpPr>
              <p:nvPr/>
            </p:nvSpPr>
            <p:spPr bwMode="auto">
              <a:xfrm>
                <a:off x="5105400" y="38766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24" name="Rectangle 37"/>
              <p:cNvSpPr>
                <a:spLocks noChangeArrowheads="1"/>
              </p:cNvSpPr>
              <p:nvPr/>
            </p:nvSpPr>
            <p:spPr bwMode="auto">
              <a:xfrm>
                <a:off x="4191000" y="3876675"/>
                <a:ext cx="6858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nvGrpSpPr>
              <p:cNvPr id="12325" name="Group 38"/>
              <p:cNvGrpSpPr>
                <a:grpSpLocks/>
              </p:cNvGrpSpPr>
              <p:nvPr/>
            </p:nvGrpSpPr>
            <p:grpSpPr bwMode="auto">
              <a:xfrm>
                <a:off x="6781800" y="3876675"/>
                <a:ext cx="1371600" cy="228600"/>
                <a:chOff x="4416" y="2256"/>
                <a:chExt cx="864" cy="144"/>
              </a:xfrm>
            </p:grpSpPr>
            <p:sp>
              <p:nvSpPr>
                <p:cNvPr id="12328" name="Rectangle 39"/>
                <p:cNvSpPr>
                  <a:spLocks noChangeArrowheads="1"/>
                </p:cNvSpPr>
                <p:nvPr/>
              </p:nvSpPr>
              <p:spPr bwMode="auto">
                <a:xfrm>
                  <a:off x="4416" y="225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29" name="Rectangle 40"/>
                <p:cNvSpPr>
                  <a:spLocks noChangeArrowheads="1"/>
                </p:cNvSpPr>
                <p:nvPr/>
              </p:nvSpPr>
              <p:spPr bwMode="auto">
                <a:xfrm>
                  <a:off x="4992" y="225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30" name="Rectangle 41"/>
                <p:cNvSpPr>
                  <a:spLocks noChangeArrowheads="1"/>
                </p:cNvSpPr>
                <p:nvPr/>
              </p:nvSpPr>
              <p:spPr bwMode="auto">
                <a:xfrm>
                  <a:off x="5136" y="225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31" name="Rectangle 42"/>
                <p:cNvSpPr>
                  <a:spLocks noChangeArrowheads="1"/>
                </p:cNvSpPr>
                <p:nvPr/>
              </p:nvSpPr>
              <p:spPr bwMode="auto">
                <a:xfrm>
                  <a:off x="4560" y="2256"/>
                  <a:ext cx="432" cy="144"/>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sp>
            <p:nvSpPr>
              <p:cNvPr id="12326" name="Text Box 50"/>
              <p:cNvSpPr txBox="1">
                <a:spLocks noChangeArrowheads="1"/>
              </p:cNvSpPr>
              <p:nvPr/>
            </p:nvSpPr>
            <p:spPr bwMode="auto">
              <a:xfrm>
                <a:off x="6629400" y="3800475"/>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a:t>
                </a:r>
              </a:p>
            </p:txBody>
          </p:sp>
          <p:sp>
            <p:nvSpPr>
              <p:cNvPr id="12327" name="Rectangle 53"/>
              <p:cNvSpPr>
                <a:spLocks noChangeArrowheads="1"/>
              </p:cNvSpPr>
              <p:nvPr/>
            </p:nvSpPr>
            <p:spPr bwMode="auto">
              <a:xfrm>
                <a:off x="3962400" y="38766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grpSp>
      </p:grpSp>
      <p:grpSp>
        <p:nvGrpSpPr>
          <p:cNvPr id="5" name="Group 4"/>
          <p:cNvGrpSpPr>
            <a:grpSpLocks/>
          </p:cNvGrpSpPr>
          <p:nvPr/>
        </p:nvGrpSpPr>
        <p:grpSpPr bwMode="auto">
          <a:xfrm>
            <a:off x="533400" y="4319588"/>
            <a:ext cx="8001000" cy="466725"/>
            <a:chOff x="533400" y="4257675"/>
            <a:chExt cx="8001000" cy="466726"/>
          </a:xfrm>
        </p:grpSpPr>
        <p:sp>
          <p:nvSpPr>
            <p:cNvPr id="12299" name="Line 43"/>
            <p:cNvSpPr>
              <a:spLocks noChangeShapeType="1"/>
            </p:cNvSpPr>
            <p:nvPr/>
          </p:nvSpPr>
          <p:spPr bwMode="auto">
            <a:xfrm>
              <a:off x="2209800" y="4257675"/>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2300" name="Rectangle 44"/>
            <p:cNvSpPr>
              <a:spLocks noChangeArrowheads="1"/>
            </p:cNvSpPr>
            <p:nvPr/>
          </p:nvSpPr>
          <p:spPr bwMode="auto">
            <a:xfrm>
              <a:off x="1839913" y="4357688"/>
              <a:ext cx="1965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smtClean="0">
                  <a:solidFill>
                    <a:srgbClr val="000066"/>
                  </a:solidFill>
                  <a:latin typeface="Times" charset="0"/>
                </a:rPr>
                <a:t>RoundDown(</a:t>
              </a:r>
              <a:r>
                <a:rPr lang="en-US" sz="1800" b="0" i="1" smtClean="0">
                  <a:solidFill>
                    <a:srgbClr val="000066"/>
                  </a:solidFill>
                  <a:latin typeface="Times" charset="0"/>
                </a:rPr>
                <a:t>x </a:t>
              </a:r>
              <a:r>
                <a:rPr lang="en-US" sz="1800" b="0" smtClean="0">
                  <a:solidFill>
                    <a:srgbClr val="000066"/>
                  </a:solidFill>
                  <a:latin typeface="Times" charset="0"/>
                </a:rPr>
                <a:t>/ 2</a:t>
              </a:r>
              <a:r>
                <a:rPr lang="en-US" sz="1800" b="0" i="1" baseline="30000" smtClean="0">
                  <a:solidFill>
                    <a:srgbClr val="000066"/>
                  </a:solidFill>
                  <a:latin typeface="Times" charset="0"/>
                </a:rPr>
                <a:t>k</a:t>
              </a:r>
              <a:r>
                <a:rPr lang="en-US" sz="1800" b="0" smtClean="0">
                  <a:solidFill>
                    <a:srgbClr val="000066"/>
                  </a:solidFill>
                  <a:latin typeface="Times" charset="0"/>
                  <a:sym typeface="Symbol" charset="0"/>
                </a:rPr>
                <a:t>)</a:t>
              </a:r>
              <a:endParaRPr lang="en-US" sz="1800" b="0" smtClean="0">
                <a:solidFill>
                  <a:srgbClr val="000066"/>
                </a:solidFill>
                <a:latin typeface="Times" charset="0"/>
              </a:endParaRPr>
            </a:p>
          </p:txBody>
        </p:sp>
        <p:sp>
          <p:nvSpPr>
            <p:cNvPr id="12301" name="Rectangle 45"/>
            <p:cNvSpPr>
              <a:spLocks noChangeArrowheads="1"/>
            </p:cNvSpPr>
            <p:nvPr/>
          </p:nvSpPr>
          <p:spPr bwMode="auto">
            <a:xfrm>
              <a:off x="5334000" y="44100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02" name="Rectangle 46"/>
            <p:cNvSpPr>
              <a:spLocks noChangeArrowheads="1"/>
            </p:cNvSpPr>
            <p:nvPr/>
          </p:nvSpPr>
          <p:spPr bwMode="auto">
            <a:xfrm>
              <a:off x="5562600" y="4410075"/>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03" name="Rectangle 47"/>
            <p:cNvSpPr>
              <a:spLocks noChangeArrowheads="1"/>
            </p:cNvSpPr>
            <p:nvPr/>
          </p:nvSpPr>
          <p:spPr bwMode="auto">
            <a:xfrm>
              <a:off x="6477000" y="4410075"/>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04" name="Rectangle 48"/>
            <p:cNvSpPr>
              <a:spLocks noChangeArrowheads="1"/>
            </p:cNvSpPr>
            <p:nvPr/>
          </p:nvSpPr>
          <p:spPr bwMode="auto">
            <a:xfrm>
              <a:off x="5791200" y="4410075"/>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2305" name="Text Box 49"/>
            <p:cNvSpPr txBox="1">
              <a:spLocks noChangeArrowheads="1"/>
            </p:cNvSpPr>
            <p:nvPr/>
          </p:nvSpPr>
          <p:spPr bwMode="auto">
            <a:xfrm>
              <a:off x="533400" y="4333875"/>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Result:</a:t>
              </a:r>
            </a:p>
          </p:txBody>
        </p:sp>
        <p:sp>
          <p:nvSpPr>
            <p:cNvPr id="12306" name="Rectangle 54"/>
            <p:cNvSpPr>
              <a:spLocks noChangeArrowheads="1"/>
            </p:cNvSpPr>
            <p:nvPr/>
          </p:nvSpPr>
          <p:spPr bwMode="auto">
            <a:xfrm>
              <a:off x="3962400" y="44100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2307" name="Rectangle 55"/>
            <p:cNvSpPr>
              <a:spLocks noChangeArrowheads="1"/>
            </p:cNvSpPr>
            <p:nvPr/>
          </p:nvSpPr>
          <p:spPr bwMode="auto">
            <a:xfrm>
              <a:off x="4876800" y="44100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08" name="Rectangle 56"/>
            <p:cNvSpPr>
              <a:spLocks noChangeArrowheads="1"/>
            </p:cNvSpPr>
            <p:nvPr/>
          </p:nvSpPr>
          <p:spPr bwMode="auto">
            <a:xfrm>
              <a:off x="5105400" y="44100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2309" name="Rectangle 57"/>
            <p:cNvSpPr>
              <a:spLocks noChangeArrowheads="1"/>
            </p:cNvSpPr>
            <p:nvPr/>
          </p:nvSpPr>
          <p:spPr bwMode="auto">
            <a:xfrm>
              <a:off x="4191000" y="4410075"/>
              <a:ext cx="6858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2310" name="Rectangle 58"/>
            <p:cNvSpPr>
              <a:spLocks noChangeArrowheads="1"/>
            </p:cNvSpPr>
            <p:nvPr/>
          </p:nvSpPr>
          <p:spPr bwMode="auto">
            <a:xfrm>
              <a:off x="3962400" y="4410075"/>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grpSp>
      <p:graphicFrame>
        <p:nvGraphicFramePr>
          <p:cNvPr id="48132" name="Object 2"/>
          <p:cNvGraphicFramePr>
            <a:graphicFrameLocks noChangeAspect="1"/>
          </p:cNvGraphicFramePr>
          <p:nvPr/>
        </p:nvGraphicFramePr>
        <p:xfrm>
          <a:off x="500063" y="4964113"/>
          <a:ext cx="8056562" cy="1665287"/>
        </p:xfrm>
        <a:graphic>
          <a:graphicData uri="http://schemas.openxmlformats.org/presentationml/2006/ole">
            <mc:AlternateContent xmlns:mc="http://schemas.openxmlformats.org/markup-compatibility/2006">
              <mc:Choice xmlns:v="urn:schemas-microsoft-com:vml" Requires="v">
                <p:oleObj spid="_x0000_s122884" name="Document" r:id="rId4" imgW="7683500" imgH="1600200" progId="Word.Document.8">
                  <p:embed/>
                </p:oleObj>
              </mc:Choice>
              <mc:Fallback>
                <p:oleObj name="Document" r:id="rId4" imgW="7683500" imgH="16002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4964113"/>
                        <a:ext cx="8056562" cy="1665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10" name="Group 9"/>
          <p:cNvGrpSpPr>
            <a:grpSpLocks/>
          </p:cNvGrpSpPr>
          <p:nvPr/>
        </p:nvGrpSpPr>
        <p:grpSpPr bwMode="auto">
          <a:xfrm>
            <a:off x="2743200" y="5562600"/>
            <a:ext cx="2057400" cy="1295400"/>
            <a:chOff x="2743200" y="5562600"/>
            <a:chExt cx="2057023" cy="1295400"/>
          </a:xfrm>
        </p:grpSpPr>
        <p:sp>
          <p:nvSpPr>
            <p:cNvPr id="12297" name="TextBox 7"/>
            <p:cNvSpPr txBox="1">
              <a:spLocks noChangeArrowheads="1"/>
            </p:cNvSpPr>
            <p:nvPr/>
          </p:nvSpPr>
          <p:spPr bwMode="auto">
            <a:xfrm>
              <a:off x="2743200" y="6511751"/>
              <a:ext cx="205702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pPr>
              <a:r>
                <a:rPr lang="en-US" sz="1800" smtClean="0">
                  <a:solidFill>
                    <a:srgbClr val="FF0000"/>
                  </a:solidFill>
                </a:rPr>
                <a:t>Need to add one!</a:t>
              </a:r>
            </a:p>
          </p:txBody>
        </p:sp>
        <p:sp>
          <p:nvSpPr>
            <p:cNvPr id="9" name="Oval 8"/>
            <p:cNvSpPr/>
            <p:nvPr/>
          </p:nvSpPr>
          <p:spPr bwMode="auto">
            <a:xfrm>
              <a:off x="3809805" y="5562600"/>
              <a:ext cx="838046" cy="990600"/>
            </a:xfrm>
            <a:prstGeom prst="ellipse">
              <a:avLst/>
            </a:prstGeom>
            <a:noFill/>
            <a:ln w="19050" cap="flat" cmpd="sng" algn="ctr">
              <a:solidFill>
                <a:schemeClr val="accent1">
                  <a:lumMod val="40000"/>
                  <a:lumOff val="60000"/>
                </a:schemeClr>
              </a:solidFill>
              <a:prstDash val="solid"/>
              <a:round/>
              <a:headEnd type="none" w="med" len="med"/>
              <a:tailEnd type="none" w="sm" len="sm"/>
            </a:ln>
            <a:effectLst/>
          </p:spPr>
          <p:txBody>
            <a:bodyPr lIns="45720" rIns="45720" anchor="ctr">
              <a:spAutoFit/>
            </a:bodyPr>
            <a:lstStyle/>
            <a:p>
              <a:pPr algn="ctr" eaLnBrk="0" hangingPunct="0">
                <a:lnSpc>
                  <a:spcPct val="90000"/>
                </a:lnSpc>
                <a:defRPr/>
              </a:pPr>
              <a:endParaRPr lang="en-US" sz="1800">
                <a:solidFill>
                  <a:srgbClr val="000066"/>
                </a:solidFill>
                <a:latin typeface="Helvetica" pitchFamily="-112" charset="0"/>
              </a:endParaRPr>
            </a:p>
          </p:txBody>
        </p:sp>
      </p:grpSp>
    </p:spTree>
    <p:extLst>
      <p:ext uri="{BB962C8B-B14F-4D97-AF65-F5344CB8AC3E}">
        <p14:creationId xmlns:p14="http://schemas.microsoft.com/office/powerpoint/2010/main" val="295955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dissolve">
                                      <p:cBhvr>
                                        <p:cTn id="27" dur="500"/>
                                        <p:tgtEl>
                                          <p:spTgt spid="48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323850"/>
            <a:ext cx="7081838" cy="573088"/>
          </a:xfrm>
        </p:spPr>
        <p:txBody>
          <a:bodyPr/>
          <a:lstStyle/>
          <a:p>
            <a:pPr eaLnBrk="1" hangingPunct="1">
              <a:defRPr/>
            </a:pPr>
            <a:r>
              <a:rPr lang="en-US">
                <a:ea typeface="+mj-ea"/>
                <a:cs typeface="+mj-cs"/>
              </a:rPr>
              <a:t>Correct Power-of-2 Divide</a:t>
            </a:r>
          </a:p>
        </p:txBody>
      </p:sp>
      <p:sp>
        <p:nvSpPr>
          <p:cNvPr id="91139" name="Rectangle 3"/>
          <p:cNvSpPr>
            <a:spLocks noGrp="1" noChangeArrowheads="1"/>
          </p:cNvSpPr>
          <p:nvPr>
            <p:ph idx="1"/>
          </p:nvPr>
        </p:nvSpPr>
        <p:spPr>
          <a:xfrm>
            <a:off x="290513" y="1220788"/>
            <a:ext cx="8307387" cy="1268412"/>
          </a:xfrm>
        </p:spPr>
        <p:txBody>
          <a:bodyPr/>
          <a:lstStyle/>
          <a:p>
            <a:pPr eaLnBrk="1" hangingPunct="1">
              <a:tabLst>
                <a:tab pos="2971800" algn="l"/>
              </a:tabLst>
              <a:defRPr/>
            </a:pPr>
            <a:r>
              <a:rPr lang="en-US" dirty="0">
                <a:latin typeface="Helvetica" charset="0"/>
              </a:rPr>
              <a:t>Quotient of Negative Number by Power of 2</a:t>
            </a:r>
          </a:p>
          <a:p>
            <a:pPr lvl="1" eaLnBrk="1" hangingPunct="1">
              <a:tabLst>
                <a:tab pos="2971800" algn="l"/>
              </a:tabLst>
              <a:defRPr/>
            </a:pPr>
            <a:r>
              <a:rPr lang="en-US" dirty="0">
                <a:latin typeface="Helvetica" charset="0"/>
                <a:ea typeface="ＭＳ Ｐゴシック" charset="0"/>
              </a:rPr>
              <a:t>Want  </a:t>
            </a:r>
            <a:r>
              <a:rPr lang="en-US" dirty="0">
                <a:latin typeface="Helvetica" charset="0"/>
                <a:ea typeface="ＭＳ Ｐゴシック" charset="0"/>
                <a:sym typeface="Symbol" charset="0"/>
              </a:rPr>
              <a:t> </a:t>
            </a:r>
            <a:r>
              <a:rPr lang="en-US" dirty="0">
                <a:latin typeface="Courier New" charset="0"/>
                <a:ea typeface="ＭＳ Ｐゴシック" charset="0"/>
              </a:rPr>
              <a:t>x / </a:t>
            </a:r>
            <a:r>
              <a:rPr lang="en-US" dirty="0">
                <a:latin typeface="Helvetica" charset="0"/>
                <a:ea typeface="ＭＳ Ｐゴシック" charset="0"/>
              </a:rPr>
              <a:t>2</a:t>
            </a:r>
            <a:r>
              <a:rPr lang="en-US" i="1" baseline="30000" dirty="0">
                <a:latin typeface="Helvetica" charset="0"/>
                <a:ea typeface="ＭＳ Ｐゴシック" charset="0"/>
              </a:rPr>
              <a:t>k </a:t>
            </a:r>
            <a:r>
              <a:rPr lang="en-US" dirty="0">
                <a:latin typeface="Helvetica" charset="0"/>
                <a:ea typeface="ＭＳ Ｐゴシック" charset="0"/>
                <a:sym typeface="Symbol" charset="0"/>
              </a:rPr>
              <a:t>    (</a:t>
            </a:r>
            <a:r>
              <a:rPr lang="en-US" dirty="0">
                <a:latin typeface="Helvetica" charset="0"/>
                <a:ea typeface="ＭＳ Ｐゴシック" charset="0"/>
              </a:rPr>
              <a:t>Round Toward 0</a:t>
            </a:r>
            <a:r>
              <a:rPr lang="en-US" dirty="0" smtClean="0">
                <a:latin typeface="Helvetica" charset="0"/>
                <a:ea typeface="ＭＳ Ｐゴシック" charset="0"/>
              </a:rPr>
              <a:t>)       </a:t>
            </a:r>
            <a:r>
              <a:rPr lang="en-US" dirty="0" smtClean="0">
                <a:latin typeface="Helvetica" charset="0"/>
                <a:ea typeface="ＭＳ Ｐゴシック" charset="0"/>
                <a:sym typeface="Wingdings"/>
              </a:rPr>
              <a:t> “ceiling” function</a:t>
            </a:r>
            <a:endParaRPr lang="en-US" dirty="0">
              <a:latin typeface="Helvetica" charset="0"/>
              <a:ea typeface="ＭＳ Ｐゴシック" charset="0"/>
            </a:endParaRPr>
          </a:p>
          <a:p>
            <a:pPr lvl="1" eaLnBrk="1" hangingPunct="1">
              <a:tabLst>
                <a:tab pos="2971800" algn="l"/>
              </a:tabLst>
              <a:defRPr/>
            </a:pPr>
            <a:r>
              <a:rPr lang="en-US" dirty="0">
                <a:latin typeface="Helvetica" charset="0"/>
                <a:ea typeface="ＭＳ Ｐゴシック" charset="0"/>
              </a:rPr>
              <a:t>Compute as  </a:t>
            </a:r>
            <a:r>
              <a:rPr lang="en-US" dirty="0">
                <a:solidFill>
                  <a:srgbClr val="FF0000"/>
                </a:solidFill>
                <a:latin typeface="Helvetica" charset="0"/>
                <a:ea typeface="ＭＳ Ｐゴシック" charset="0"/>
                <a:sym typeface="Symbol" charset="0"/>
              </a:rPr>
              <a:t></a:t>
            </a:r>
            <a:r>
              <a:rPr lang="en-US" dirty="0">
                <a:latin typeface="Helvetica" charset="0"/>
                <a:ea typeface="ＭＳ Ｐゴシック" charset="0"/>
                <a:sym typeface="Symbol" charset="0"/>
              </a:rPr>
              <a:t> </a:t>
            </a:r>
            <a:r>
              <a:rPr lang="en-US" dirty="0">
                <a:latin typeface="Courier New" charset="0"/>
                <a:ea typeface="ＭＳ Ｐゴシック" charset="0"/>
              </a:rPr>
              <a:t>(x</a:t>
            </a:r>
            <a:r>
              <a:rPr lang="en-US" dirty="0">
                <a:solidFill>
                  <a:srgbClr val="FF0000"/>
                </a:solidFill>
                <a:latin typeface="Courier New" charset="0"/>
                <a:ea typeface="ＭＳ Ｐゴシック" charset="0"/>
              </a:rPr>
              <a:t>+</a:t>
            </a:r>
            <a:r>
              <a:rPr lang="en-US" dirty="0">
                <a:solidFill>
                  <a:srgbClr val="FF0000"/>
                </a:solidFill>
                <a:latin typeface="Helvetica" charset="0"/>
                <a:ea typeface="ＭＳ Ｐゴシック" charset="0"/>
              </a:rPr>
              <a:t>2</a:t>
            </a:r>
            <a:r>
              <a:rPr lang="en-US" i="1" baseline="30000" dirty="0">
                <a:solidFill>
                  <a:srgbClr val="FF0000"/>
                </a:solidFill>
                <a:latin typeface="Helvetica" charset="0"/>
                <a:ea typeface="ＭＳ Ｐゴシック" charset="0"/>
              </a:rPr>
              <a:t>k</a:t>
            </a:r>
            <a:r>
              <a:rPr lang="en-US" dirty="0">
                <a:solidFill>
                  <a:srgbClr val="FF0000"/>
                </a:solidFill>
                <a:latin typeface="Courier New" charset="0"/>
                <a:ea typeface="ＭＳ Ｐゴシック" charset="0"/>
              </a:rPr>
              <a:t>-1</a:t>
            </a:r>
            <a:r>
              <a:rPr lang="en-US" dirty="0">
                <a:latin typeface="Courier New" charset="0"/>
                <a:ea typeface="ＭＳ Ｐゴシック" charset="0"/>
              </a:rPr>
              <a:t>)/ </a:t>
            </a:r>
            <a:r>
              <a:rPr lang="en-US" dirty="0">
                <a:latin typeface="Helvetica" charset="0"/>
                <a:ea typeface="ＭＳ Ｐゴシック" charset="0"/>
              </a:rPr>
              <a:t>2</a:t>
            </a:r>
            <a:r>
              <a:rPr lang="en-US" i="1" baseline="30000" dirty="0">
                <a:latin typeface="Helvetica" charset="0"/>
                <a:ea typeface="ＭＳ Ｐゴシック" charset="0"/>
              </a:rPr>
              <a:t>k </a:t>
            </a:r>
            <a:r>
              <a:rPr lang="en-US" dirty="0" smtClean="0">
                <a:solidFill>
                  <a:srgbClr val="FF0000"/>
                </a:solidFill>
                <a:latin typeface="Helvetica" charset="0"/>
                <a:ea typeface="ＭＳ Ｐゴシック" charset="0"/>
                <a:sym typeface="Symbol" charset="0"/>
              </a:rPr>
              <a:t></a:t>
            </a:r>
            <a:endParaRPr lang="en-US" dirty="0">
              <a:solidFill>
                <a:srgbClr val="FF0000"/>
              </a:solidFill>
              <a:latin typeface="Helvetica" charset="0"/>
              <a:ea typeface="ＭＳ Ｐゴシック" charset="0"/>
            </a:endParaRPr>
          </a:p>
          <a:p>
            <a:pPr lvl="2" eaLnBrk="1" hangingPunct="1">
              <a:tabLst>
                <a:tab pos="2971800" algn="l"/>
              </a:tabLst>
              <a:defRPr/>
            </a:pPr>
            <a:r>
              <a:rPr lang="en-US" dirty="0" smtClean="0">
                <a:latin typeface="Helvetica" charset="0"/>
                <a:ea typeface="ＭＳ Ｐゴシック" charset="0"/>
              </a:rPr>
              <a:t>Adding a pre-bias 2</a:t>
            </a:r>
            <a:r>
              <a:rPr lang="en-US" baseline="30000" dirty="0" smtClean="0">
                <a:latin typeface="Helvetica" charset="0"/>
                <a:ea typeface="ＭＳ Ｐゴシック" charset="0"/>
              </a:rPr>
              <a:t>k</a:t>
            </a:r>
            <a:r>
              <a:rPr lang="en-US" dirty="0" smtClean="0">
                <a:latin typeface="Helvetica" charset="0"/>
                <a:ea typeface="ＭＳ Ｐゴシック" charset="0"/>
              </a:rPr>
              <a:t> - 1</a:t>
            </a:r>
          </a:p>
          <a:p>
            <a:pPr lvl="2" eaLnBrk="1" hangingPunct="1">
              <a:tabLst>
                <a:tab pos="2971800" algn="l"/>
              </a:tabLst>
              <a:defRPr/>
            </a:pPr>
            <a:r>
              <a:rPr lang="en-US" dirty="0" smtClean="0">
                <a:latin typeface="Helvetica" charset="0"/>
                <a:ea typeface="ＭＳ Ｐゴシック" charset="0"/>
              </a:rPr>
              <a:t>In </a:t>
            </a:r>
            <a:r>
              <a:rPr lang="en-US" dirty="0">
                <a:latin typeface="Helvetica" charset="0"/>
                <a:ea typeface="ＭＳ Ｐゴシック" charset="0"/>
              </a:rPr>
              <a:t>C: </a:t>
            </a:r>
            <a:r>
              <a:rPr lang="en-US" dirty="0">
                <a:latin typeface="Courier New" charset="0"/>
                <a:ea typeface="ＭＳ Ｐゴシック" charset="0"/>
              </a:rPr>
              <a:t>(x + (1&lt;&lt;k)-1) &gt;&gt; k</a:t>
            </a:r>
            <a:endParaRPr lang="en-US" dirty="0">
              <a:latin typeface="Helvetica" charset="0"/>
              <a:ea typeface="ＭＳ Ｐゴシック" charset="0"/>
            </a:endParaRPr>
          </a:p>
          <a:p>
            <a:pPr lvl="2" eaLnBrk="1" hangingPunct="1">
              <a:tabLst>
                <a:tab pos="2971800" algn="l"/>
              </a:tabLst>
              <a:defRPr/>
            </a:pPr>
            <a:r>
              <a:rPr lang="en-US" dirty="0">
                <a:latin typeface="Helvetica" charset="0"/>
                <a:ea typeface="ＭＳ Ｐゴシック" charset="0"/>
              </a:rPr>
              <a:t>Biases dividend toward </a:t>
            </a:r>
            <a:r>
              <a:rPr lang="en-US" dirty="0" smtClean="0">
                <a:latin typeface="Helvetica" charset="0"/>
                <a:ea typeface="ＭＳ Ｐゴシック" charset="0"/>
              </a:rPr>
              <a:t>0</a:t>
            </a:r>
          </a:p>
          <a:p>
            <a:pPr lvl="2" eaLnBrk="1" hangingPunct="1">
              <a:tabLst>
                <a:tab pos="2971800" algn="l"/>
              </a:tabLst>
              <a:defRPr/>
            </a:pPr>
            <a:endParaRPr lang="en-US" dirty="0">
              <a:latin typeface="Helvetica" charset="0"/>
              <a:ea typeface="ＭＳ Ｐゴシック" charset="0"/>
            </a:endParaRPr>
          </a:p>
          <a:p>
            <a:pPr>
              <a:lnSpc>
                <a:spcPct val="100000"/>
              </a:lnSpc>
              <a:spcBef>
                <a:spcPct val="0"/>
              </a:spcBef>
              <a:buClrTx/>
              <a:buFontTx/>
              <a:buNone/>
              <a:tabLst>
                <a:tab pos="2971800" algn="l"/>
              </a:tabLst>
              <a:defRPr/>
            </a:pPr>
            <a:r>
              <a:rPr lang="en-US" dirty="0">
                <a:effectLst/>
                <a:latin typeface="Helvetica" charset="0"/>
              </a:rPr>
              <a:t>Case 1: No rounding</a:t>
            </a:r>
            <a:endParaRPr lang="en-US" dirty="0">
              <a:latin typeface="Helvetica" charset="0"/>
            </a:endParaRPr>
          </a:p>
        </p:txBody>
      </p:sp>
      <p:grpSp>
        <p:nvGrpSpPr>
          <p:cNvPr id="5" name="Group 4"/>
          <p:cNvGrpSpPr>
            <a:grpSpLocks/>
          </p:cNvGrpSpPr>
          <p:nvPr/>
        </p:nvGrpSpPr>
        <p:grpSpPr bwMode="auto">
          <a:xfrm>
            <a:off x="838200" y="5334000"/>
            <a:ext cx="6019800" cy="366713"/>
            <a:chOff x="838200" y="5029200"/>
            <a:chExt cx="6019800" cy="366713"/>
          </a:xfrm>
        </p:grpSpPr>
        <p:sp>
          <p:nvSpPr>
            <p:cNvPr id="14405" name="Text Box 4"/>
            <p:cNvSpPr txBox="1">
              <a:spLocks noChangeArrowheads="1"/>
            </p:cNvSpPr>
            <p:nvPr/>
          </p:nvSpPr>
          <p:spPr bwMode="auto">
            <a:xfrm>
              <a:off x="838200" y="50292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Divisor: </a:t>
              </a:r>
            </a:p>
          </p:txBody>
        </p:sp>
        <p:sp>
          <p:nvSpPr>
            <p:cNvPr id="14406" name="Rectangle 7"/>
            <p:cNvSpPr>
              <a:spLocks noChangeArrowheads="1"/>
            </p:cNvSpPr>
            <p:nvPr/>
          </p:nvSpPr>
          <p:spPr bwMode="auto">
            <a:xfrm>
              <a:off x="4114800" y="5105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407" name="Rectangle 8"/>
            <p:cNvSpPr>
              <a:spLocks noChangeArrowheads="1"/>
            </p:cNvSpPr>
            <p:nvPr/>
          </p:nvSpPr>
          <p:spPr bwMode="auto">
            <a:xfrm>
              <a:off x="5029200" y="5105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408" name="Rectangle 9"/>
            <p:cNvSpPr>
              <a:spLocks noChangeArrowheads="1"/>
            </p:cNvSpPr>
            <p:nvPr/>
          </p:nvSpPr>
          <p:spPr bwMode="auto">
            <a:xfrm>
              <a:off x="5257800" y="5105400"/>
              <a:ext cx="228600" cy="228600"/>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409" name="Rectangle 10"/>
            <p:cNvSpPr>
              <a:spLocks noChangeArrowheads="1"/>
            </p:cNvSpPr>
            <p:nvPr/>
          </p:nvSpPr>
          <p:spPr bwMode="auto">
            <a:xfrm>
              <a:off x="5486400" y="5105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410" name="Rectangle 11"/>
            <p:cNvSpPr>
              <a:spLocks noChangeArrowheads="1"/>
            </p:cNvSpPr>
            <p:nvPr/>
          </p:nvSpPr>
          <p:spPr bwMode="auto">
            <a:xfrm>
              <a:off x="6400800" y="5105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411" name="Rectangle 12"/>
            <p:cNvSpPr>
              <a:spLocks noChangeArrowheads="1"/>
            </p:cNvSpPr>
            <p:nvPr/>
          </p:nvSpPr>
          <p:spPr bwMode="auto">
            <a:xfrm>
              <a:off x="6629400" y="5105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412" name="Rectangle 13"/>
            <p:cNvSpPr>
              <a:spLocks noChangeArrowheads="1"/>
            </p:cNvSpPr>
            <p:nvPr/>
          </p:nvSpPr>
          <p:spPr bwMode="auto">
            <a:xfrm>
              <a:off x="4343400" y="51054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4413" name="Rectangle 15"/>
            <p:cNvSpPr>
              <a:spLocks noChangeArrowheads="1"/>
            </p:cNvSpPr>
            <p:nvPr/>
          </p:nvSpPr>
          <p:spPr bwMode="auto">
            <a:xfrm>
              <a:off x="3505200" y="5029200"/>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smtClean="0">
                  <a:solidFill>
                    <a:srgbClr val="000066"/>
                  </a:solidFill>
                  <a:latin typeface="Times" charset="0"/>
                </a:rPr>
                <a:t>2</a:t>
              </a:r>
              <a:r>
                <a:rPr lang="en-US" sz="1800" b="0" i="1" baseline="30000" smtClean="0">
                  <a:solidFill>
                    <a:srgbClr val="000066"/>
                  </a:solidFill>
                  <a:latin typeface="Times" charset="0"/>
                </a:rPr>
                <a:t>k</a:t>
              </a:r>
              <a:endParaRPr lang="en-US" sz="1800" b="0" i="1" smtClean="0">
                <a:solidFill>
                  <a:srgbClr val="000066"/>
                </a:solidFill>
                <a:latin typeface="Times" charset="0"/>
              </a:endParaRPr>
            </a:p>
          </p:txBody>
        </p:sp>
        <p:sp>
          <p:nvSpPr>
            <p:cNvPr id="14414" name="Rectangle 17"/>
            <p:cNvSpPr>
              <a:spLocks noChangeArrowheads="1"/>
            </p:cNvSpPr>
            <p:nvPr/>
          </p:nvSpPr>
          <p:spPr bwMode="auto">
            <a:xfrm>
              <a:off x="3124200" y="50292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smtClean="0">
                  <a:solidFill>
                    <a:srgbClr val="000066"/>
                  </a:solidFill>
                  <a:latin typeface="Courier New" charset="0"/>
                </a:rPr>
                <a:t>/</a:t>
              </a:r>
            </a:p>
          </p:txBody>
        </p:sp>
        <p:sp>
          <p:nvSpPr>
            <p:cNvPr id="14415" name="Rectangle 19"/>
            <p:cNvSpPr>
              <a:spLocks noChangeArrowheads="1"/>
            </p:cNvSpPr>
            <p:nvPr/>
          </p:nvSpPr>
          <p:spPr bwMode="auto">
            <a:xfrm>
              <a:off x="5715000" y="51054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grpSp>
        <p:nvGrpSpPr>
          <p:cNvPr id="2" name="Group 1"/>
          <p:cNvGrpSpPr>
            <a:grpSpLocks/>
          </p:cNvGrpSpPr>
          <p:nvPr/>
        </p:nvGrpSpPr>
        <p:grpSpPr bwMode="auto">
          <a:xfrm>
            <a:off x="2971800" y="3748088"/>
            <a:ext cx="3886200" cy="1117600"/>
            <a:chOff x="2971800" y="3443288"/>
            <a:chExt cx="3886200" cy="1117600"/>
          </a:xfrm>
        </p:grpSpPr>
        <p:sp>
          <p:nvSpPr>
            <p:cNvPr id="14395" name="Rectangle 20"/>
            <p:cNvSpPr>
              <a:spLocks noChangeArrowheads="1"/>
            </p:cNvSpPr>
            <p:nvPr/>
          </p:nvSpPr>
          <p:spPr bwMode="auto">
            <a:xfrm>
              <a:off x="5200650" y="3443288"/>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smtClean="0">
                  <a:solidFill>
                    <a:srgbClr val="000066"/>
                  </a:solidFill>
                  <a:latin typeface="Times" charset="0"/>
                </a:rPr>
                <a:t>k</a:t>
              </a:r>
            </a:p>
          </p:txBody>
        </p:sp>
        <p:sp>
          <p:nvSpPr>
            <p:cNvPr id="14396" name="Rectangle 41"/>
            <p:cNvSpPr>
              <a:spLocks noChangeArrowheads="1"/>
            </p:cNvSpPr>
            <p:nvPr/>
          </p:nvSpPr>
          <p:spPr bwMode="auto">
            <a:xfrm>
              <a:off x="4114800" y="42703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397" name="Rectangle 42"/>
            <p:cNvSpPr>
              <a:spLocks noChangeArrowheads="1"/>
            </p:cNvSpPr>
            <p:nvPr/>
          </p:nvSpPr>
          <p:spPr bwMode="auto">
            <a:xfrm>
              <a:off x="5029200" y="42703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398" name="Rectangle 43"/>
            <p:cNvSpPr>
              <a:spLocks noChangeArrowheads="1"/>
            </p:cNvSpPr>
            <p:nvPr/>
          </p:nvSpPr>
          <p:spPr bwMode="auto">
            <a:xfrm>
              <a:off x="5257800" y="42703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399" name="Rectangle 44"/>
            <p:cNvSpPr>
              <a:spLocks noChangeArrowheads="1"/>
            </p:cNvSpPr>
            <p:nvPr/>
          </p:nvSpPr>
          <p:spPr bwMode="auto">
            <a:xfrm>
              <a:off x="5486400" y="42703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400" name="Rectangle 45"/>
            <p:cNvSpPr>
              <a:spLocks noChangeArrowheads="1"/>
            </p:cNvSpPr>
            <p:nvPr/>
          </p:nvSpPr>
          <p:spPr bwMode="auto">
            <a:xfrm>
              <a:off x="6400800" y="42703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401" name="Rectangle 46"/>
            <p:cNvSpPr>
              <a:spLocks noChangeArrowheads="1"/>
            </p:cNvSpPr>
            <p:nvPr/>
          </p:nvSpPr>
          <p:spPr bwMode="auto">
            <a:xfrm>
              <a:off x="6629400" y="42703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402" name="Rectangle 47"/>
            <p:cNvSpPr>
              <a:spLocks noChangeArrowheads="1"/>
            </p:cNvSpPr>
            <p:nvPr/>
          </p:nvSpPr>
          <p:spPr bwMode="auto">
            <a:xfrm>
              <a:off x="4343400" y="4270375"/>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4403" name="Rectangle 48"/>
            <p:cNvSpPr>
              <a:spLocks noChangeArrowheads="1"/>
            </p:cNvSpPr>
            <p:nvPr/>
          </p:nvSpPr>
          <p:spPr bwMode="auto">
            <a:xfrm>
              <a:off x="2971800" y="4194175"/>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smtClean="0">
                  <a:solidFill>
                    <a:srgbClr val="000066"/>
                  </a:solidFill>
                  <a:latin typeface="Times" charset="0"/>
                </a:rPr>
                <a:t>+2</a:t>
              </a:r>
              <a:r>
                <a:rPr lang="en-US" sz="1800" b="0" i="1" baseline="30000" smtClean="0">
                  <a:solidFill>
                    <a:srgbClr val="000066"/>
                  </a:solidFill>
                  <a:latin typeface="Times" charset="0"/>
                </a:rPr>
                <a:t>k </a:t>
              </a:r>
              <a:r>
                <a:rPr lang="en-US" sz="1800" b="0" smtClean="0">
                  <a:solidFill>
                    <a:srgbClr val="000066"/>
                  </a:solidFill>
                  <a:latin typeface="Times" charset="0"/>
                </a:rPr>
                <a:t>+–1</a:t>
              </a:r>
            </a:p>
          </p:txBody>
        </p:sp>
        <p:sp>
          <p:nvSpPr>
            <p:cNvPr id="14404" name="Rectangle 49"/>
            <p:cNvSpPr>
              <a:spLocks noChangeArrowheads="1"/>
            </p:cNvSpPr>
            <p:nvPr/>
          </p:nvSpPr>
          <p:spPr bwMode="auto">
            <a:xfrm>
              <a:off x="5715000" y="4270375"/>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sp>
        <p:nvSpPr>
          <p:cNvPr id="50237" name="Rectangle 63"/>
          <p:cNvSpPr>
            <a:spLocks noChangeArrowheads="1"/>
          </p:cNvSpPr>
          <p:nvPr/>
        </p:nvSpPr>
        <p:spPr bwMode="auto">
          <a:xfrm>
            <a:off x="1219200" y="6415088"/>
            <a:ext cx="2711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marL="228600" lvl="2" eaLnBrk="0" hangingPunct="0"/>
            <a:r>
              <a:rPr lang="en-US" sz="1800" i="1" smtClean="0">
                <a:solidFill>
                  <a:srgbClr val="000066"/>
                </a:solidFill>
              </a:rPr>
              <a:t>Biasing has no effect</a:t>
            </a:r>
          </a:p>
        </p:txBody>
      </p:sp>
      <p:grpSp>
        <p:nvGrpSpPr>
          <p:cNvPr id="7" name="Group 6"/>
          <p:cNvGrpSpPr>
            <a:grpSpLocks/>
          </p:cNvGrpSpPr>
          <p:nvPr/>
        </p:nvGrpSpPr>
        <p:grpSpPr bwMode="auto">
          <a:xfrm>
            <a:off x="762000" y="4117975"/>
            <a:ext cx="6096000" cy="369888"/>
            <a:chOff x="762000" y="3813175"/>
            <a:chExt cx="6096000" cy="369332"/>
          </a:xfrm>
        </p:grpSpPr>
        <p:grpSp>
          <p:nvGrpSpPr>
            <p:cNvPr id="14383" name="Group 2"/>
            <p:cNvGrpSpPr>
              <a:grpSpLocks/>
            </p:cNvGrpSpPr>
            <p:nvPr/>
          </p:nvGrpSpPr>
          <p:grpSpPr bwMode="auto">
            <a:xfrm>
              <a:off x="762000" y="3813175"/>
              <a:ext cx="6096000" cy="369332"/>
              <a:chOff x="762000" y="3813175"/>
              <a:chExt cx="6096000" cy="369332"/>
            </a:xfrm>
          </p:grpSpPr>
          <p:sp>
            <p:nvSpPr>
              <p:cNvPr id="14385" name="Text Box 5"/>
              <p:cNvSpPr txBox="1">
                <a:spLocks noChangeArrowheads="1"/>
              </p:cNvSpPr>
              <p:nvPr/>
            </p:nvSpPr>
            <p:spPr bwMode="auto">
              <a:xfrm>
                <a:off x="762000" y="3813175"/>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Dividend:</a:t>
                </a:r>
              </a:p>
            </p:txBody>
          </p:sp>
          <p:sp>
            <p:nvSpPr>
              <p:cNvPr id="14386" name="Rectangle 14"/>
              <p:cNvSpPr>
                <a:spLocks noChangeArrowheads="1"/>
              </p:cNvSpPr>
              <p:nvPr/>
            </p:nvSpPr>
            <p:spPr bwMode="auto">
              <a:xfrm>
                <a:off x="3505200" y="3813175"/>
                <a:ext cx="348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smtClean="0">
                    <a:solidFill>
                      <a:srgbClr val="000066"/>
                    </a:solidFill>
                    <a:latin typeface="Times" charset="0"/>
                  </a:rPr>
                  <a:t>x</a:t>
                </a:r>
              </a:p>
            </p:txBody>
          </p:sp>
          <p:sp>
            <p:nvSpPr>
              <p:cNvPr id="50195" name="Rectangle 21"/>
              <p:cNvSpPr>
                <a:spLocks noChangeArrowheads="1"/>
              </p:cNvSpPr>
              <p:nvPr/>
            </p:nvSpPr>
            <p:spPr bwMode="auto">
              <a:xfrm>
                <a:off x="4114800" y="3889260"/>
                <a:ext cx="228600" cy="228256"/>
              </a:xfrm>
              <a:prstGeom prst="rect">
                <a:avLst/>
              </a:prstGeom>
              <a:solidFill>
                <a:schemeClr val="accent2">
                  <a:lumMod val="60000"/>
                  <a:lumOff val="40000"/>
                </a:schemeClr>
              </a:solidFill>
              <a:ln w="25400">
                <a:solidFill>
                  <a:schemeClr val="tx1"/>
                </a:solidFill>
                <a:miter lim="800000"/>
                <a:headEnd/>
                <a:tailEnd/>
              </a:ln>
            </p:spPr>
            <p:txBody>
              <a:bodyPr wrap="none" anchor="ctr"/>
              <a:lstStyle/>
              <a:p>
                <a:pPr algn="ctr" eaLnBrk="0" hangingPunct="0">
                  <a:defRPr/>
                </a:pPr>
                <a:r>
                  <a:rPr lang="en-US" sz="1800" b="0" dirty="0">
                    <a:solidFill>
                      <a:srgbClr val="000066"/>
                    </a:solidFill>
                    <a:latin typeface="Courier New" charset="0"/>
                  </a:rPr>
                  <a:t>1</a:t>
                </a:r>
              </a:p>
            </p:txBody>
          </p:sp>
          <p:sp>
            <p:nvSpPr>
              <p:cNvPr id="14388" name="Rectangle 22"/>
              <p:cNvSpPr>
                <a:spLocks noChangeArrowheads="1"/>
              </p:cNvSpPr>
              <p:nvPr/>
            </p:nvSpPr>
            <p:spPr bwMode="auto">
              <a:xfrm>
                <a:off x="4343400" y="3889375"/>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4389" name="Rectangle 23"/>
              <p:cNvSpPr>
                <a:spLocks noChangeArrowheads="1"/>
              </p:cNvSpPr>
              <p:nvPr/>
            </p:nvSpPr>
            <p:spPr bwMode="auto">
              <a:xfrm>
                <a:off x="5257800" y="3889375"/>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4390" name="Rectangle 24"/>
              <p:cNvSpPr>
                <a:spLocks noChangeArrowheads="1"/>
              </p:cNvSpPr>
              <p:nvPr/>
            </p:nvSpPr>
            <p:spPr bwMode="auto">
              <a:xfrm>
                <a:off x="4572000" y="3889375"/>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4391" name="Rectangle 25"/>
              <p:cNvSpPr>
                <a:spLocks noChangeArrowheads="1"/>
              </p:cNvSpPr>
              <p:nvPr/>
            </p:nvSpPr>
            <p:spPr bwMode="auto">
              <a:xfrm>
                <a:off x="5486400" y="38893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392" name="Rectangle 26"/>
              <p:cNvSpPr>
                <a:spLocks noChangeArrowheads="1"/>
              </p:cNvSpPr>
              <p:nvPr/>
            </p:nvSpPr>
            <p:spPr bwMode="auto">
              <a:xfrm>
                <a:off x="6400800" y="38893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393" name="Rectangle 27"/>
              <p:cNvSpPr>
                <a:spLocks noChangeArrowheads="1"/>
              </p:cNvSpPr>
              <p:nvPr/>
            </p:nvSpPr>
            <p:spPr bwMode="auto">
              <a:xfrm>
                <a:off x="6629400" y="388937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394" name="Rectangle 28"/>
              <p:cNvSpPr>
                <a:spLocks noChangeArrowheads="1"/>
              </p:cNvSpPr>
              <p:nvPr/>
            </p:nvSpPr>
            <p:spPr bwMode="auto">
              <a:xfrm>
                <a:off x="5715000" y="3889375"/>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sp>
          <p:nvSpPr>
            <p:cNvPr id="14384" name="Rectangle 5"/>
            <p:cNvSpPr>
              <a:spLocks noChangeArrowheads="1"/>
            </p:cNvSpPr>
            <p:nvPr/>
          </p:nvSpPr>
          <p:spPr bwMode="auto">
            <a:xfrm>
              <a:off x="4114800" y="38862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grpSp>
      <p:grpSp>
        <p:nvGrpSpPr>
          <p:cNvPr id="8" name="Group 7"/>
          <p:cNvGrpSpPr>
            <a:grpSpLocks/>
          </p:cNvGrpSpPr>
          <p:nvPr/>
        </p:nvGrpSpPr>
        <p:grpSpPr bwMode="auto">
          <a:xfrm>
            <a:off x="2514600" y="4876800"/>
            <a:ext cx="6324600" cy="381000"/>
            <a:chOff x="2514600" y="4572000"/>
            <a:chExt cx="6324600" cy="381000"/>
          </a:xfrm>
        </p:grpSpPr>
        <p:grpSp>
          <p:nvGrpSpPr>
            <p:cNvPr id="14372" name="Group 3"/>
            <p:cNvGrpSpPr>
              <a:grpSpLocks/>
            </p:cNvGrpSpPr>
            <p:nvPr/>
          </p:nvGrpSpPr>
          <p:grpSpPr bwMode="auto">
            <a:xfrm>
              <a:off x="2514600" y="4572000"/>
              <a:ext cx="6324600" cy="381000"/>
              <a:chOff x="2514600" y="4572000"/>
              <a:chExt cx="6324600" cy="381000"/>
            </a:xfrm>
          </p:grpSpPr>
          <p:sp>
            <p:nvSpPr>
              <p:cNvPr id="14374" name="Line 54"/>
              <p:cNvSpPr>
                <a:spLocks noChangeShapeType="1"/>
              </p:cNvSpPr>
              <p:nvPr/>
            </p:nvSpPr>
            <p:spPr bwMode="auto">
              <a:xfrm>
                <a:off x="2514600" y="45720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4375" name="Rectangle 55"/>
              <p:cNvSpPr>
                <a:spLocks noChangeArrowheads="1"/>
              </p:cNvSpPr>
              <p:nvPr/>
            </p:nvSpPr>
            <p:spPr bwMode="auto">
              <a:xfrm>
                <a:off x="4114800" y="4724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76" name="Rectangle 56"/>
              <p:cNvSpPr>
                <a:spLocks noChangeArrowheads="1"/>
              </p:cNvSpPr>
              <p:nvPr/>
            </p:nvSpPr>
            <p:spPr bwMode="auto">
              <a:xfrm>
                <a:off x="4343400" y="47244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4377" name="Rectangle 57"/>
              <p:cNvSpPr>
                <a:spLocks noChangeArrowheads="1"/>
              </p:cNvSpPr>
              <p:nvPr/>
            </p:nvSpPr>
            <p:spPr bwMode="auto">
              <a:xfrm>
                <a:off x="5257800" y="47244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4378" name="Rectangle 58"/>
              <p:cNvSpPr>
                <a:spLocks noChangeArrowheads="1"/>
              </p:cNvSpPr>
              <p:nvPr/>
            </p:nvSpPr>
            <p:spPr bwMode="auto">
              <a:xfrm>
                <a:off x="4572000" y="4724400"/>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4379" name="Rectangle 59"/>
              <p:cNvSpPr>
                <a:spLocks noChangeArrowheads="1"/>
              </p:cNvSpPr>
              <p:nvPr/>
            </p:nvSpPr>
            <p:spPr bwMode="auto">
              <a:xfrm>
                <a:off x="5486400" y="4724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80" name="Rectangle 60"/>
              <p:cNvSpPr>
                <a:spLocks noChangeArrowheads="1"/>
              </p:cNvSpPr>
              <p:nvPr/>
            </p:nvSpPr>
            <p:spPr bwMode="auto">
              <a:xfrm>
                <a:off x="6400800" y="4724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81" name="Rectangle 61"/>
              <p:cNvSpPr>
                <a:spLocks noChangeArrowheads="1"/>
              </p:cNvSpPr>
              <p:nvPr/>
            </p:nvSpPr>
            <p:spPr bwMode="auto">
              <a:xfrm>
                <a:off x="6629400" y="4724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82" name="Rectangle 62"/>
              <p:cNvSpPr>
                <a:spLocks noChangeArrowheads="1"/>
              </p:cNvSpPr>
              <p:nvPr/>
            </p:nvSpPr>
            <p:spPr bwMode="auto">
              <a:xfrm>
                <a:off x="5715000" y="47244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sp>
          <p:nvSpPr>
            <p:cNvPr id="14373" name="Rectangle 5"/>
            <p:cNvSpPr>
              <a:spLocks noChangeArrowheads="1"/>
            </p:cNvSpPr>
            <p:nvPr/>
          </p:nvSpPr>
          <p:spPr bwMode="auto">
            <a:xfrm>
              <a:off x="4114800" y="47244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grpSp>
      <p:grpSp>
        <p:nvGrpSpPr>
          <p:cNvPr id="12" name="Group 11"/>
          <p:cNvGrpSpPr>
            <a:grpSpLocks/>
          </p:cNvGrpSpPr>
          <p:nvPr/>
        </p:nvGrpSpPr>
        <p:grpSpPr bwMode="auto">
          <a:xfrm>
            <a:off x="2362200" y="4876800"/>
            <a:ext cx="6324600" cy="1303338"/>
            <a:chOff x="2362200" y="4572000"/>
            <a:chExt cx="6324600" cy="1302841"/>
          </a:xfrm>
        </p:grpSpPr>
        <p:grpSp>
          <p:nvGrpSpPr>
            <p:cNvPr id="14345" name="Group 5"/>
            <p:cNvGrpSpPr>
              <a:grpSpLocks/>
            </p:cNvGrpSpPr>
            <p:nvPr/>
          </p:nvGrpSpPr>
          <p:grpSpPr bwMode="auto">
            <a:xfrm>
              <a:off x="2362200" y="4572000"/>
              <a:ext cx="6324600" cy="1299865"/>
              <a:chOff x="2362200" y="4572000"/>
              <a:chExt cx="6324600" cy="1299865"/>
            </a:xfrm>
          </p:grpSpPr>
          <p:sp>
            <p:nvSpPr>
              <p:cNvPr id="14354" name="Line 16"/>
              <p:cNvSpPr>
                <a:spLocks noChangeShapeType="1"/>
              </p:cNvSpPr>
              <p:nvPr/>
            </p:nvSpPr>
            <p:spPr bwMode="auto">
              <a:xfrm>
                <a:off x="2362200" y="54102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4355" name="Rectangle 18"/>
              <p:cNvSpPr>
                <a:spLocks noChangeArrowheads="1"/>
              </p:cNvSpPr>
              <p:nvPr/>
            </p:nvSpPr>
            <p:spPr bwMode="auto">
              <a:xfrm>
                <a:off x="2820046" y="5410200"/>
                <a:ext cx="10391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b="0" smtClean="0">
                    <a:solidFill>
                      <a:srgbClr val="000066"/>
                    </a:solidFill>
                    <a:latin typeface="Times" charset="0"/>
                  </a:rPr>
                  <a:t> </a:t>
                </a:r>
                <a:r>
                  <a:rPr lang="en-US" sz="1800" b="0" smtClean="0">
                    <a:solidFill>
                      <a:srgbClr val="000066"/>
                    </a:solidFill>
                    <a:latin typeface="Times" charset="0"/>
                    <a:sym typeface="Symbol" charset="0"/>
                  </a:rPr>
                  <a:t> </a:t>
                </a:r>
                <a:r>
                  <a:rPr lang="en-US" sz="1800" b="0" i="1" smtClean="0">
                    <a:solidFill>
                      <a:srgbClr val="000066"/>
                    </a:solidFill>
                    <a:latin typeface="Times" charset="0"/>
                    <a:sym typeface="Symbol" charset="0"/>
                  </a:rPr>
                  <a:t>x</a:t>
                </a:r>
                <a:r>
                  <a:rPr lang="en-US" sz="1800" b="0" i="1" smtClean="0">
                    <a:solidFill>
                      <a:srgbClr val="000066"/>
                    </a:solidFill>
                    <a:latin typeface="Times" charset="0"/>
                  </a:rPr>
                  <a:t> </a:t>
                </a:r>
                <a:r>
                  <a:rPr lang="en-US" sz="1800" b="0" smtClean="0">
                    <a:solidFill>
                      <a:srgbClr val="000066"/>
                    </a:solidFill>
                    <a:latin typeface="Times" charset="0"/>
                  </a:rPr>
                  <a:t>/ 2</a:t>
                </a:r>
                <a:r>
                  <a:rPr lang="en-US" sz="1800" b="0" i="1" baseline="30000" smtClean="0">
                    <a:solidFill>
                      <a:srgbClr val="000066"/>
                    </a:solidFill>
                    <a:latin typeface="Times" charset="0"/>
                  </a:rPr>
                  <a:t>k </a:t>
                </a:r>
                <a:r>
                  <a:rPr lang="en-US" sz="1800" i="1" baseline="30000" smtClean="0">
                    <a:solidFill>
                      <a:srgbClr val="000066"/>
                    </a:solidFill>
                    <a:latin typeface="Times" charset="0"/>
                  </a:rPr>
                  <a:t> </a:t>
                </a:r>
                <a:r>
                  <a:rPr lang="en-US" sz="1800" b="0" smtClean="0">
                    <a:solidFill>
                      <a:srgbClr val="000066"/>
                    </a:solidFill>
                    <a:latin typeface="Times" charset="0"/>
                    <a:sym typeface="Symbol" charset="0"/>
                  </a:rPr>
                  <a:t></a:t>
                </a:r>
                <a:endParaRPr lang="en-US" b="0" smtClean="0">
                  <a:solidFill>
                    <a:srgbClr val="000066"/>
                  </a:solidFill>
                  <a:latin typeface="Times" charset="0"/>
                  <a:sym typeface="Symbol" charset="0"/>
                </a:endParaRPr>
              </a:p>
            </p:txBody>
          </p:sp>
          <p:sp>
            <p:nvSpPr>
              <p:cNvPr id="14356" name="Rectangle 29"/>
              <p:cNvSpPr>
                <a:spLocks noChangeArrowheads="1"/>
              </p:cNvSpPr>
              <p:nvPr/>
            </p:nvSpPr>
            <p:spPr bwMode="auto">
              <a:xfrm>
                <a:off x="5486400" y="5562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57" name="Rectangle 30"/>
              <p:cNvSpPr>
                <a:spLocks noChangeArrowheads="1"/>
              </p:cNvSpPr>
              <p:nvPr/>
            </p:nvSpPr>
            <p:spPr bwMode="auto">
              <a:xfrm>
                <a:off x="5715000" y="55626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4358" name="Rectangle 31"/>
              <p:cNvSpPr>
                <a:spLocks noChangeArrowheads="1"/>
              </p:cNvSpPr>
              <p:nvPr/>
            </p:nvSpPr>
            <p:spPr bwMode="auto">
              <a:xfrm>
                <a:off x="6629400" y="55626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4359" name="Rectangle 32"/>
              <p:cNvSpPr>
                <a:spLocks noChangeArrowheads="1"/>
              </p:cNvSpPr>
              <p:nvPr/>
            </p:nvSpPr>
            <p:spPr bwMode="auto">
              <a:xfrm>
                <a:off x="5943600" y="5562600"/>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4360" name="Rectangle 33"/>
              <p:cNvSpPr>
                <a:spLocks noChangeArrowheads="1"/>
              </p:cNvSpPr>
              <p:nvPr/>
            </p:nvSpPr>
            <p:spPr bwMode="auto">
              <a:xfrm>
                <a:off x="4114800" y="5562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4361" name="Rectangle 34"/>
              <p:cNvSpPr>
                <a:spLocks noChangeArrowheads="1"/>
              </p:cNvSpPr>
              <p:nvPr/>
            </p:nvSpPr>
            <p:spPr bwMode="auto">
              <a:xfrm>
                <a:off x="5029200" y="5562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62" name="Rectangle 35"/>
              <p:cNvSpPr>
                <a:spLocks noChangeArrowheads="1"/>
              </p:cNvSpPr>
              <p:nvPr/>
            </p:nvSpPr>
            <p:spPr bwMode="auto">
              <a:xfrm>
                <a:off x="5257800" y="5562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63" name="Rectangle 36"/>
              <p:cNvSpPr>
                <a:spLocks noChangeArrowheads="1"/>
              </p:cNvSpPr>
              <p:nvPr/>
            </p:nvSpPr>
            <p:spPr bwMode="auto">
              <a:xfrm>
                <a:off x="4343400" y="55626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4364" name="Text Box 37"/>
              <p:cNvSpPr txBox="1">
                <a:spLocks noChangeArrowheads="1"/>
              </p:cNvSpPr>
              <p:nvPr/>
            </p:nvSpPr>
            <p:spPr bwMode="auto">
              <a:xfrm>
                <a:off x="6781800" y="548640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a:t>
                </a:r>
              </a:p>
            </p:txBody>
          </p:sp>
          <p:sp>
            <p:nvSpPr>
              <p:cNvPr id="14365" name="Text Box 38"/>
              <p:cNvSpPr txBox="1">
                <a:spLocks noChangeArrowheads="1"/>
              </p:cNvSpPr>
              <p:nvPr/>
            </p:nvSpPr>
            <p:spPr bwMode="auto">
              <a:xfrm>
                <a:off x="7086600" y="45720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Binary Point</a:t>
                </a:r>
              </a:p>
            </p:txBody>
          </p:sp>
          <p:sp>
            <p:nvSpPr>
              <p:cNvPr id="14366" name="Line 39"/>
              <p:cNvSpPr>
                <a:spLocks noChangeShapeType="1"/>
              </p:cNvSpPr>
              <p:nvPr/>
            </p:nvSpPr>
            <p:spPr bwMode="auto">
              <a:xfrm flipH="1">
                <a:off x="6934200" y="4953000"/>
                <a:ext cx="3048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4367" name="Rectangle 40"/>
              <p:cNvSpPr>
                <a:spLocks noChangeArrowheads="1"/>
              </p:cNvSpPr>
              <p:nvPr/>
            </p:nvSpPr>
            <p:spPr bwMode="auto">
              <a:xfrm>
                <a:off x="4114800" y="5562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68" name="Rectangle 50"/>
              <p:cNvSpPr>
                <a:spLocks noChangeArrowheads="1"/>
              </p:cNvSpPr>
              <p:nvPr/>
            </p:nvSpPr>
            <p:spPr bwMode="auto">
              <a:xfrm>
                <a:off x="7010400" y="5562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69" name="Rectangle 51"/>
              <p:cNvSpPr>
                <a:spLocks noChangeArrowheads="1"/>
              </p:cNvSpPr>
              <p:nvPr/>
            </p:nvSpPr>
            <p:spPr bwMode="auto">
              <a:xfrm>
                <a:off x="7924800" y="5562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70" name="Rectangle 52"/>
              <p:cNvSpPr>
                <a:spLocks noChangeArrowheads="1"/>
              </p:cNvSpPr>
              <p:nvPr/>
            </p:nvSpPr>
            <p:spPr bwMode="auto">
              <a:xfrm>
                <a:off x="8153400" y="5562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71" name="Rectangle 53"/>
              <p:cNvSpPr>
                <a:spLocks noChangeArrowheads="1"/>
              </p:cNvSpPr>
              <p:nvPr/>
            </p:nvSpPr>
            <p:spPr bwMode="auto">
              <a:xfrm>
                <a:off x="7239000" y="55626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grpSp>
          <p:nvGrpSpPr>
            <p:cNvPr id="14346" name="Group 10"/>
            <p:cNvGrpSpPr>
              <a:grpSpLocks/>
            </p:cNvGrpSpPr>
            <p:nvPr/>
          </p:nvGrpSpPr>
          <p:grpSpPr bwMode="auto">
            <a:xfrm>
              <a:off x="4114800" y="5105400"/>
              <a:ext cx="1600200" cy="769441"/>
              <a:chOff x="4114800" y="5105400"/>
              <a:chExt cx="1600200" cy="769441"/>
            </a:xfrm>
          </p:grpSpPr>
          <p:sp>
            <p:nvSpPr>
              <p:cNvPr id="14347" name="Rectangle 5"/>
              <p:cNvSpPr>
                <a:spLocks noChangeArrowheads="1"/>
              </p:cNvSpPr>
              <p:nvPr/>
            </p:nvSpPr>
            <p:spPr bwMode="auto">
              <a:xfrm>
                <a:off x="5029200" y="55626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48" name="Rectangle 5"/>
              <p:cNvSpPr>
                <a:spLocks noChangeArrowheads="1"/>
              </p:cNvSpPr>
              <p:nvPr/>
            </p:nvSpPr>
            <p:spPr bwMode="auto">
              <a:xfrm>
                <a:off x="5257800" y="55626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49" name="Rectangle 5"/>
              <p:cNvSpPr>
                <a:spLocks noChangeArrowheads="1"/>
              </p:cNvSpPr>
              <p:nvPr/>
            </p:nvSpPr>
            <p:spPr bwMode="auto">
              <a:xfrm>
                <a:off x="5486400" y="55626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4350" name="Rectangle 5"/>
              <p:cNvSpPr>
                <a:spLocks noChangeArrowheads="1"/>
              </p:cNvSpPr>
              <p:nvPr/>
            </p:nvSpPr>
            <p:spPr bwMode="auto">
              <a:xfrm>
                <a:off x="4114800" y="55626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grpSp>
            <p:nvGrpSpPr>
              <p:cNvPr id="14351" name="Group 9"/>
              <p:cNvGrpSpPr>
                <a:grpSpLocks/>
              </p:cNvGrpSpPr>
              <p:nvPr/>
            </p:nvGrpSpPr>
            <p:grpSpPr bwMode="auto">
              <a:xfrm>
                <a:off x="4343400" y="5105400"/>
                <a:ext cx="685800" cy="769441"/>
                <a:chOff x="4343400" y="5555159"/>
                <a:chExt cx="685800" cy="769441"/>
              </a:xfrm>
            </p:grpSpPr>
            <p:sp>
              <p:nvSpPr>
                <p:cNvPr id="14352" name="Rectangle 5"/>
                <p:cNvSpPr>
                  <a:spLocks noChangeArrowheads="1"/>
                </p:cNvSpPr>
                <p:nvPr/>
              </p:nvSpPr>
              <p:spPr bwMode="auto">
                <a:xfrm>
                  <a:off x="4343400" y="6019800"/>
                  <a:ext cx="6858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 </a:t>
                  </a:r>
                </a:p>
              </p:txBody>
            </p:sp>
            <p:sp>
              <p:nvSpPr>
                <p:cNvPr id="14353" name="TextBox 8"/>
                <p:cNvSpPr txBox="1">
                  <a:spLocks noChangeArrowheads="1"/>
                </p:cNvSpPr>
                <p:nvPr/>
              </p:nvSpPr>
              <p:spPr bwMode="auto">
                <a:xfrm>
                  <a:off x="4419600" y="5555159"/>
                  <a:ext cx="55405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pPr>
                  <a:r>
                    <a:rPr lang="en-US" sz="4800" smtClean="0">
                      <a:solidFill>
                        <a:srgbClr val="000066"/>
                      </a:solidFill>
                      <a:latin typeface="Courier New" charset="0"/>
                      <a:cs typeface="Courier New" charset="0"/>
                    </a:rPr>
                    <a:t>…</a:t>
                  </a:r>
                </a:p>
              </p:txBody>
            </p:sp>
          </p:grpSp>
        </p:grpSp>
      </p:grpSp>
    </p:spTree>
    <p:extLst>
      <p:ext uri="{BB962C8B-B14F-4D97-AF65-F5344CB8AC3E}">
        <p14:creationId xmlns:p14="http://schemas.microsoft.com/office/powerpoint/2010/main" val="758306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237"/>
                                        </p:tgtEl>
                                        <p:attrNameLst>
                                          <p:attrName>style.visibility</p:attrName>
                                        </p:attrNameLst>
                                      </p:cBhvr>
                                      <p:to>
                                        <p:strVal val="visible"/>
                                      </p:to>
                                    </p:set>
                                    <p:animEffect transition="in" filter="dissolve">
                                      <p:cBhvr>
                                        <p:cTn id="32" dur="500"/>
                                        <p:tgtEl>
                                          <p:spTgt spid="50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81000" y="323850"/>
            <a:ext cx="7881938" cy="573088"/>
          </a:xfrm>
        </p:spPr>
        <p:txBody>
          <a:bodyPr/>
          <a:lstStyle/>
          <a:p>
            <a:pPr eaLnBrk="1" hangingPunct="1">
              <a:defRPr/>
            </a:pPr>
            <a:r>
              <a:rPr lang="en-US">
                <a:ea typeface="+mj-ea"/>
                <a:cs typeface="+mj-cs"/>
              </a:rPr>
              <a:t>Correct Power-of-2 Divide (Cont.)</a:t>
            </a:r>
          </a:p>
        </p:txBody>
      </p:sp>
      <p:sp>
        <p:nvSpPr>
          <p:cNvPr id="16386" name="Rectangle 5"/>
          <p:cNvSpPr>
            <a:spLocks noChangeArrowheads="1"/>
          </p:cNvSpPr>
          <p:nvPr/>
        </p:nvSpPr>
        <p:spPr bwMode="auto">
          <a:xfrm>
            <a:off x="304800" y="987425"/>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mtClean="0">
                <a:solidFill>
                  <a:srgbClr val="003300"/>
                </a:solidFill>
              </a:rPr>
              <a:t>Case 2: Rounding</a:t>
            </a:r>
          </a:p>
        </p:txBody>
      </p:sp>
      <p:grpSp>
        <p:nvGrpSpPr>
          <p:cNvPr id="4" name="Group 3"/>
          <p:cNvGrpSpPr>
            <a:grpSpLocks/>
          </p:cNvGrpSpPr>
          <p:nvPr/>
        </p:nvGrpSpPr>
        <p:grpSpPr bwMode="auto">
          <a:xfrm>
            <a:off x="838200" y="3581400"/>
            <a:ext cx="6019800" cy="366713"/>
            <a:chOff x="838200" y="3581400"/>
            <a:chExt cx="6019800" cy="366713"/>
          </a:xfrm>
        </p:grpSpPr>
        <p:sp>
          <p:nvSpPr>
            <p:cNvPr id="16450" name="Text Box 3"/>
            <p:cNvSpPr txBox="1">
              <a:spLocks noChangeArrowheads="1"/>
            </p:cNvSpPr>
            <p:nvPr/>
          </p:nvSpPr>
          <p:spPr bwMode="auto">
            <a:xfrm>
              <a:off x="838200" y="35814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Divisor: </a:t>
              </a:r>
            </a:p>
          </p:txBody>
        </p:sp>
        <p:sp>
          <p:nvSpPr>
            <p:cNvPr id="16451" name="Rectangle 6"/>
            <p:cNvSpPr>
              <a:spLocks noChangeArrowheads="1"/>
            </p:cNvSpPr>
            <p:nvPr/>
          </p:nvSpPr>
          <p:spPr bwMode="auto">
            <a:xfrm>
              <a:off x="4114800" y="3657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6452" name="Rectangle 7"/>
            <p:cNvSpPr>
              <a:spLocks noChangeArrowheads="1"/>
            </p:cNvSpPr>
            <p:nvPr/>
          </p:nvSpPr>
          <p:spPr bwMode="auto">
            <a:xfrm>
              <a:off x="5029200" y="3657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6453" name="Rectangle 8"/>
            <p:cNvSpPr>
              <a:spLocks noChangeArrowheads="1"/>
            </p:cNvSpPr>
            <p:nvPr/>
          </p:nvSpPr>
          <p:spPr bwMode="auto">
            <a:xfrm>
              <a:off x="5257800" y="3657600"/>
              <a:ext cx="228600" cy="228600"/>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54" name="Rectangle 9"/>
            <p:cNvSpPr>
              <a:spLocks noChangeArrowheads="1"/>
            </p:cNvSpPr>
            <p:nvPr/>
          </p:nvSpPr>
          <p:spPr bwMode="auto">
            <a:xfrm>
              <a:off x="5486400" y="3657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6455" name="Rectangle 10"/>
            <p:cNvSpPr>
              <a:spLocks noChangeArrowheads="1"/>
            </p:cNvSpPr>
            <p:nvPr/>
          </p:nvSpPr>
          <p:spPr bwMode="auto">
            <a:xfrm>
              <a:off x="6400800" y="3657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6456" name="Rectangle 11"/>
            <p:cNvSpPr>
              <a:spLocks noChangeArrowheads="1"/>
            </p:cNvSpPr>
            <p:nvPr/>
          </p:nvSpPr>
          <p:spPr bwMode="auto">
            <a:xfrm>
              <a:off x="6629400" y="36576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6457" name="Rectangle 12"/>
            <p:cNvSpPr>
              <a:spLocks noChangeArrowheads="1"/>
            </p:cNvSpPr>
            <p:nvPr/>
          </p:nvSpPr>
          <p:spPr bwMode="auto">
            <a:xfrm>
              <a:off x="4343400" y="36576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458" name="Rectangle 14"/>
            <p:cNvSpPr>
              <a:spLocks noChangeArrowheads="1"/>
            </p:cNvSpPr>
            <p:nvPr/>
          </p:nvSpPr>
          <p:spPr bwMode="auto">
            <a:xfrm>
              <a:off x="3505200" y="3581400"/>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smtClean="0">
                  <a:solidFill>
                    <a:srgbClr val="000066"/>
                  </a:solidFill>
                  <a:latin typeface="Times" charset="0"/>
                </a:rPr>
                <a:t>2</a:t>
              </a:r>
              <a:r>
                <a:rPr lang="en-US" sz="1800" b="0" i="1" baseline="30000" smtClean="0">
                  <a:solidFill>
                    <a:srgbClr val="000066"/>
                  </a:solidFill>
                  <a:latin typeface="Times" charset="0"/>
                </a:rPr>
                <a:t>k</a:t>
              </a:r>
              <a:endParaRPr lang="en-US" sz="1800" b="0" i="1" smtClean="0">
                <a:solidFill>
                  <a:srgbClr val="000066"/>
                </a:solidFill>
                <a:latin typeface="Times" charset="0"/>
              </a:endParaRPr>
            </a:p>
          </p:txBody>
        </p:sp>
        <p:sp>
          <p:nvSpPr>
            <p:cNvPr id="16459" name="Rectangle 16"/>
            <p:cNvSpPr>
              <a:spLocks noChangeArrowheads="1"/>
            </p:cNvSpPr>
            <p:nvPr/>
          </p:nvSpPr>
          <p:spPr bwMode="auto">
            <a:xfrm>
              <a:off x="3124200" y="3581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smtClean="0">
                  <a:solidFill>
                    <a:srgbClr val="000066"/>
                  </a:solidFill>
                  <a:latin typeface="Courier New" charset="0"/>
                </a:rPr>
                <a:t>/</a:t>
              </a:r>
            </a:p>
          </p:txBody>
        </p:sp>
        <p:sp>
          <p:nvSpPr>
            <p:cNvPr id="16460" name="Rectangle 18"/>
            <p:cNvSpPr>
              <a:spLocks noChangeArrowheads="1"/>
            </p:cNvSpPr>
            <p:nvPr/>
          </p:nvSpPr>
          <p:spPr bwMode="auto">
            <a:xfrm>
              <a:off x="5715000" y="36576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grpSp>
      <p:sp>
        <p:nvSpPr>
          <p:cNvPr id="52281" name="Rectangle 58"/>
          <p:cNvSpPr>
            <a:spLocks noChangeArrowheads="1"/>
          </p:cNvSpPr>
          <p:nvPr/>
        </p:nvSpPr>
        <p:spPr bwMode="auto">
          <a:xfrm>
            <a:off x="1676400" y="5486400"/>
            <a:ext cx="4672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marL="228600" lvl="2" eaLnBrk="0" hangingPunct="0"/>
            <a:r>
              <a:rPr lang="en-US" sz="1800" i="1" smtClean="0">
                <a:solidFill>
                  <a:srgbClr val="000066"/>
                </a:solidFill>
              </a:rPr>
              <a:t>Biasing adds the desired 1 to final result</a:t>
            </a:r>
          </a:p>
        </p:txBody>
      </p:sp>
      <p:grpSp>
        <p:nvGrpSpPr>
          <p:cNvPr id="6" name="Group 5"/>
          <p:cNvGrpSpPr>
            <a:grpSpLocks/>
          </p:cNvGrpSpPr>
          <p:nvPr/>
        </p:nvGrpSpPr>
        <p:grpSpPr bwMode="auto">
          <a:xfrm>
            <a:off x="762000" y="1295400"/>
            <a:ext cx="6096000" cy="1052513"/>
            <a:chOff x="762000" y="1295400"/>
            <a:chExt cx="6096000" cy="1052513"/>
          </a:xfrm>
        </p:grpSpPr>
        <p:sp>
          <p:nvSpPr>
            <p:cNvPr id="16428" name="Rectangle 19"/>
            <p:cNvSpPr>
              <a:spLocks noChangeArrowheads="1"/>
            </p:cNvSpPr>
            <p:nvPr/>
          </p:nvSpPr>
          <p:spPr bwMode="auto">
            <a:xfrm>
              <a:off x="5200650" y="12954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smtClean="0">
                  <a:solidFill>
                    <a:srgbClr val="000066"/>
                  </a:solidFill>
                  <a:latin typeface="Times" charset="0"/>
                </a:rPr>
                <a:t>k</a:t>
              </a:r>
            </a:p>
          </p:txBody>
        </p:sp>
        <p:grpSp>
          <p:nvGrpSpPr>
            <p:cNvPr id="16429" name="Group 1"/>
            <p:cNvGrpSpPr>
              <a:grpSpLocks/>
            </p:cNvGrpSpPr>
            <p:nvPr/>
          </p:nvGrpSpPr>
          <p:grpSpPr bwMode="auto">
            <a:xfrm>
              <a:off x="762000" y="1600200"/>
              <a:ext cx="6096000" cy="747713"/>
              <a:chOff x="762000" y="1600200"/>
              <a:chExt cx="6096000" cy="747713"/>
            </a:xfrm>
          </p:grpSpPr>
          <p:sp>
            <p:nvSpPr>
              <p:cNvPr id="16430" name="Text Box 4"/>
              <p:cNvSpPr txBox="1">
                <a:spLocks noChangeArrowheads="1"/>
              </p:cNvSpPr>
              <p:nvPr/>
            </p:nvSpPr>
            <p:spPr bwMode="auto">
              <a:xfrm>
                <a:off x="762000" y="1600200"/>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Dividend:</a:t>
                </a:r>
              </a:p>
            </p:txBody>
          </p:sp>
          <p:sp>
            <p:nvSpPr>
              <p:cNvPr id="16431" name="Rectangle 13"/>
              <p:cNvSpPr>
                <a:spLocks noChangeArrowheads="1"/>
              </p:cNvSpPr>
              <p:nvPr/>
            </p:nvSpPr>
            <p:spPr bwMode="auto">
              <a:xfrm>
                <a:off x="3505200" y="16002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smtClean="0">
                    <a:solidFill>
                      <a:srgbClr val="000066"/>
                    </a:solidFill>
                    <a:latin typeface="Times" charset="0"/>
                  </a:rPr>
                  <a:t>x</a:t>
                </a:r>
              </a:p>
            </p:txBody>
          </p:sp>
          <p:sp>
            <p:nvSpPr>
              <p:cNvPr id="16432" name="Rectangle 20"/>
              <p:cNvSpPr>
                <a:spLocks noChangeArrowheads="1"/>
              </p:cNvSpPr>
              <p:nvPr/>
            </p:nvSpPr>
            <p:spPr bwMode="auto">
              <a:xfrm>
                <a:off x="4114800" y="1676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33" name="Rectangle 21"/>
              <p:cNvSpPr>
                <a:spLocks noChangeArrowheads="1"/>
              </p:cNvSpPr>
              <p:nvPr/>
            </p:nvSpPr>
            <p:spPr bwMode="auto">
              <a:xfrm>
                <a:off x="4343400" y="16764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34" name="Rectangle 22"/>
              <p:cNvSpPr>
                <a:spLocks noChangeArrowheads="1"/>
              </p:cNvSpPr>
              <p:nvPr/>
            </p:nvSpPr>
            <p:spPr bwMode="auto">
              <a:xfrm>
                <a:off x="5257800" y="1676400"/>
                <a:ext cx="228600" cy="228600"/>
              </a:xfrm>
              <a:prstGeom prst="rect">
                <a:avLst/>
              </a:prstGeom>
              <a:solidFill>
                <a:srgbClr val="FFFF99"/>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35" name="Rectangle 23"/>
              <p:cNvSpPr>
                <a:spLocks noChangeArrowheads="1"/>
              </p:cNvSpPr>
              <p:nvPr/>
            </p:nvSpPr>
            <p:spPr bwMode="auto">
              <a:xfrm>
                <a:off x="4572000" y="1676400"/>
                <a:ext cx="685800" cy="228600"/>
              </a:xfrm>
              <a:prstGeom prst="rect">
                <a:avLst/>
              </a:prstGeom>
              <a:solidFill>
                <a:srgbClr val="FFFF99"/>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436" name="Rectangle 24"/>
              <p:cNvSpPr>
                <a:spLocks noChangeArrowheads="1"/>
              </p:cNvSpPr>
              <p:nvPr/>
            </p:nvSpPr>
            <p:spPr bwMode="auto">
              <a:xfrm>
                <a:off x="5486400" y="1676400"/>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37" name="Rectangle 25"/>
              <p:cNvSpPr>
                <a:spLocks noChangeArrowheads="1"/>
              </p:cNvSpPr>
              <p:nvPr/>
            </p:nvSpPr>
            <p:spPr bwMode="auto">
              <a:xfrm>
                <a:off x="6400800" y="1676400"/>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38" name="Rectangle 26"/>
              <p:cNvSpPr>
                <a:spLocks noChangeArrowheads="1"/>
              </p:cNvSpPr>
              <p:nvPr/>
            </p:nvSpPr>
            <p:spPr bwMode="auto">
              <a:xfrm>
                <a:off x="6629400" y="1676400"/>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39" name="Rectangle 27"/>
              <p:cNvSpPr>
                <a:spLocks noChangeArrowheads="1"/>
              </p:cNvSpPr>
              <p:nvPr/>
            </p:nvSpPr>
            <p:spPr bwMode="auto">
              <a:xfrm>
                <a:off x="5715000" y="1676400"/>
                <a:ext cx="685800" cy="228600"/>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440" name="Rectangle 40"/>
              <p:cNvSpPr>
                <a:spLocks noChangeArrowheads="1"/>
              </p:cNvSpPr>
              <p:nvPr/>
            </p:nvSpPr>
            <p:spPr bwMode="auto">
              <a:xfrm>
                <a:off x="4114800" y="2057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6441" name="Rectangle 41"/>
              <p:cNvSpPr>
                <a:spLocks noChangeArrowheads="1"/>
              </p:cNvSpPr>
              <p:nvPr/>
            </p:nvSpPr>
            <p:spPr bwMode="auto">
              <a:xfrm>
                <a:off x="5029200" y="2057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6442" name="Rectangle 42"/>
              <p:cNvSpPr>
                <a:spLocks noChangeArrowheads="1"/>
              </p:cNvSpPr>
              <p:nvPr/>
            </p:nvSpPr>
            <p:spPr bwMode="auto">
              <a:xfrm>
                <a:off x="5257800" y="2057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6443" name="Rectangle 43"/>
              <p:cNvSpPr>
                <a:spLocks noChangeArrowheads="1"/>
              </p:cNvSpPr>
              <p:nvPr/>
            </p:nvSpPr>
            <p:spPr bwMode="auto">
              <a:xfrm>
                <a:off x="5486400" y="2057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44" name="Rectangle 44"/>
              <p:cNvSpPr>
                <a:spLocks noChangeArrowheads="1"/>
              </p:cNvSpPr>
              <p:nvPr/>
            </p:nvSpPr>
            <p:spPr bwMode="auto">
              <a:xfrm>
                <a:off x="6400800" y="2057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45" name="Rectangle 45"/>
              <p:cNvSpPr>
                <a:spLocks noChangeArrowheads="1"/>
              </p:cNvSpPr>
              <p:nvPr/>
            </p:nvSpPr>
            <p:spPr bwMode="auto">
              <a:xfrm>
                <a:off x="6629400" y="20574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46" name="Rectangle 46"/>
              <p:cNvSpPr>
                <a:spLocks noChangeArrowheads="1"/>
              </p:cNvSpPr>
              <p:nvPr/>
            </p:nvSpPr>
            <p:spPr bwMode="auto">
              <a:xfrm>
                <a:off x="4343400" y="20574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447" name="Rectangle 47"/>
              <p:cNvSpPr>
                <a:spLocks noChangeArrowheads="1"/>
              </p:cNvSpPr>
              <p:nvPr/>
            </p:nvSpPr>
            <p:spPr bwMode="auto">
              <a:xfrm>
                <a:off x="2971800" y="1981200"/>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smtClean="0">
                    <a:solidFill>
                      <a:srgbClr val="000066"/>
                    </a:solidFill>
                    <a:latin typeface="Times" charset="0"/>
                  </a:rPr>
                  <a:t>+2</a:t>
                </a:r>
                <a:r>
                  <a:rPr lang="en-US" sz="1800" b="0" i="1" baseline="30000" smtClean="0">
                    <a:solidFill>
                      <a:srgbClr val="000066"/>
                    </a:solidFill>
                    <a:latin typeface="Times" charset="0"/>
                  </a:rPr>
                  <a:t>k </a:t>
                </a:r>
                <a:r>
                  <a:rPr lang="en-US" sz="1800" b="0" smtClean="0">
                    <a:solidFill>
                      <a:srgbClr val="000066"/>
                    </a:solidFill>
                    <a:latin typeface="Times" charset="0"/>
                  </a:rPr>
                  <a:t>+–1</a:t>
                </a:r>
              </a:p>
            </p:txBody>
          </p:sp>
          <p:sp>
            <p:nvSpPr>
              <p:cNvPr id="16448" name="Rectangle 48"/>
              <p:cNvSpPr>
                <a:spLocks noChangeArrowheads="1"/>
              </p:cNvSpPr>
              <p:nvPr/>
            </p:nvSpPr>
            <p:spPr bwMode="auto">
              <a:xfrm>
                <a:off x="5715000" y="2057400"/>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449" name="Rectangle 5"/>
              <p:cNvSpPr>
                <a:spLocks noChangeArrowheads="1"/>
              </p:cNvSpPr>
              <p:nvPr/>
            </p:nvSpPr>
            <p:spPr bwMode="auto">
              <a:xfrm>
                <a:off x="4114800" y="16764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grpSp>
      </p:grpSp>
      <p:grpSp>
        <p:nvGrpSpPr>
          <p:cNvPr id="3" name="Group 2"/>
          <p:cNvGrpSpPr>
            <a:grpSpLocks/>
          </p:cNvGrpSpPr>
          <p:nvPr/>
        </p:nvGrpSpPr>
        <p:grpSpPr bwMode="auto">
          <a:xfrm>
            <a:off x="2514600" y="2359025"/>
            <a:ext cx="6324600" cy="1131888"/>
            <a:chOff x="2514600" y="2359025"/>
            <a:chExt cx="6324600" cy="1131888"/>
          </a:xfrm>
        </p:grpSpPr>
        <p:sp>
          <p:nvSpPr>
            <p:cNvPr id="16416" name="Line 49"/>
            <p:cNvSpPr>
              <a:spLocks noChangeShapeType="1"/>
            </p:cNvSpPr>
            <p:nvPr/>
          </p:nvSpPr>
          <p:spPr bwMode="auto">
            <a:xfrm>
              <a:off x="2514600" y="2359025"/>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6417" name="Rectangle 50"/>
            <p:cNvSpPr>
              <a:spLocks noChangeArrowheads="1"/>
            </p:cNvSpPr>
            <p:nvPr/>
          </p:nvSpPr>
          <p:spPr bwMode="auto">
            <a:xfrm>
              <a:off x="4114800" y="2511425"/>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18" name="Rectangle 51"/>
            <p:cNvSpPr>
              <a:spLocks noChangeArrowheads="1"/>
            </p:cNvSpPr>
            <p:nvPr/>
          </p:nvSpPr>
          <p:spPr bwMode="auto">
            <a:xfrm>
              <a:off x="4343400" y="2511425"/>
              <a:ext cx="228600" cy="228600"/>
            </a:xfrm>
            <a:prstGeom prst="rect">
              <a:avLst/>
            </a:prstGeom>
            <a:solidFill>
              <a:srgbClr val="CCFF33"/>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19" name="Rectangle 52"/>
            <p:cNvSpPr>
              <a:spLocks noChangeArrowheads="1"/>
            </p:cNvSpPr>
            <p:nvPr/>
          </p:nvSpPr>
          <p:spPr bwMode="auto">
            <a:xfrm>
              <a:off x="5257800" y="2511425"/>
              <a:ext cx="228600" cy="228600"/>
            </a:xfrm>
            <a:prstGeom prst="rect">
              <a:avLst/>
            </a:prstGeom>
            <a:solidFill>
              <a:srgbClr val="CCFF33"/>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20" name="Rectangle 53"/>
            <p:cNvSpPr>
              <a:spLocks noChangeArrowheads="1"/>
            </p:cNvSpPr>
            <p:nvPr/>
          </p:nvSpPr>
          <p:spPr bwMode="auto">
            <a:xfrm>
              <a:off x="4572000" y="2511425"/>
              <a:ext cx="685800" cy="228600"/>
            </a:xfrm>
            <a:prstGeom prst="rect">
              <a:avLst/>
            </a:prstGeom>
            <a:solidFill>
              <a:srgbClr val="CCFF33"/>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421" name="Rectangle 54"/>
            <p:cNvSpPr>
              <a:spLocks noChangeArrowheads="1"/>
            </p:cNvSpPr>
            <p:nvPr/>
          </p:nvSpPr>
          <p:spPr bwMode="auto">
            <a:xfrm>
              <a:off x="5486400" y="2511425"/>
              <a:ext cx="228600" cy="228600"/>
            </a:xfrm>
            <a:prstGeom prst="rect">
              <a:avLst/>
            </a:prstGeom>
            <a:solidFill>
              <a:srgbClr val="CC99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22" name="Rectangle 55"/>
            <p:cNvSpPr>
              <a:spLocks noChangeArrowheads="1"/>
            </p:cNvSpPr>
            <p:nvPr/>
          </p:nvSpPr>
          <p:spPr bwMode="auto">
            <a:xfrm>
              <a:off x="6400800" y="2511425"/>
              <a:ext cx="228600" cy="228600"/>
            </a:xfrm>
            <a:prstGeom prst="rect">
              <a:avLst/>
            </a:prstGeom>
            <a:solidFill>
              <a:srgbClr val="CC99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23" name="Rectangle 56"/>
            <p:cNvSpPr>
              <a:spLocks noChangeArrowheads="1"/>
            </p:cNvSpPr>
            <p:nvPr/>
          </p:nvSpPr>
          <p:spPr bwMode="auto">
            <a:xfrm>
              <a:off x="6629400" y="2511425"/>
              <a:ext cx="228600" cy="228600"/>
            </a:xfrm>
            <a:prstGeom prst="rect">
              <a:avLst/>
            </a:prstGeom>
            <a:solidFill>
              <a:srgbClr val="CC99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24" name="Rectangle 57"/>
            <p:cNvSpPr>
              <a:spLocks noChangeArrowheads="1"/>
            </p:cNvSpPr>
            <p:nvPr/>
          </p:nvSpPr>
          <p:spPr bwMode="auto">
            <a:xfrm>
              <a:off x="5715000" y="2511425"/>
              <a:ext cx="685800" cy="228600"/>
            </a:xfrm>
            <a:prstGeom prst="rect">
              <a:avLst/>
            </a:prstGeom>
            <a:solidFill>
              <a:srgbClr val="CC99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425" name="AutoShape 63"/>
            <p:cNvSpPr>
              <a:spLocks/>
            </p:cNvSpPr>
            <p:nvPr/>
          </p:nvSpPr>
          <p:spPr bwMode="auto">
            <a:xfrm rot="-5400000">
              <a:off x="4800600" y="2362200"/>
              <a:ext cx="228600" cy="1143000"/>
            </a:xfrm>
            <a:prstGeom prst="leftBrace">
              <a:avLst>
                <a:gd name="adj1" fmla="val 41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6426" name="Text Box 64"/>
            <p:cNvSpPr txBox="1">
              <a:spLocks noChangeArrowheads="1"/>
            </p:cNvSpPr>
            <p:nvPr/>
          </p:nvSpPr>
          <p:spPr bwMode="auto">
            <a:xfrm>
              <a:off x="3962400" y="3124200"/>
              <a:ext cx="1951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Incremented by 1</a:t>
              </a:r>
            </a:p>
          </p:txBody>
        </p:sp>
        <p:sp>
          <p:nvSpPr>
            <p:cNvPr id="16427" name="Rectangle 5"/>
            <p:cNvSpPr>
              <a:spLocks noChangeArrowheads="1"/>
            </p:cNvSpPr>
            <p:nvPr/>
          </p:nvSpPr>
          <p:spPr bwMode="auto">
            <a:xfrm>
              <a:off x="4114800" y="25146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grpSp>
      <p:grpSp>
        <p:nvGrpSpPr>
          <p:cNvPr id="5" name="Group 4"/>
          <p:cNvGrpSpPr>
            <a:grpSpLocks/>
          </p:cNvGrpSpPr>
          <p:nvPr/>
        </p:nvGrpSpPr>
        <p:grpSpPr bwMode="auto">
          <a:xfrm>
            <a:off x="2362200" y="3124200"/>
            <a:ext cx="6324600" cy="2043113"/>
            <a:chOff x="2362200" y="3124200"/>
            <a:chExt cx="6324600" cy="2043113"/>
          </a:xfrm>
        </p:grpSpPr>
        <p:sp>
          <p:nvSpPr>
            <p:cNvPr id="16392" name="Line 15"/>
            <p:cNvSpPr>
              <a:spLocks noChangeShapeType="1"/>
            </p:cNvSpPr>
            <p:nvPr/>
          </p:nvSpPr>
          <p:spPr bwMode="auto">
            <a:xfrm>
              <a:off x="2362200" y="39624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6393" name="Rectangle 17"/>
            <p:cNvSpPr>
              <a:spLocks noChangeArrowheads="1"/>
            </p:cNvSpPr>
            <p:nvPr/>
          </p:nvSpPr>
          <p:spPr bwMode="auto">
            <a:xfrm>
              <a:off x="2828925" y="3962400"/>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b="0" smtClean="0">
                  <a:solidFill>
                    <a:srgbClr val="000066"/>
                  </a:solidFill>
                  <a:latin typeface="Times" charset="0"/>
                </a:rPr>
                <a:t> </a:t>
              </a:r>
              <a:r>
                <a:rPr lang="en-US" sz="1800" b="0" smtClean="0">
                  <a:solidFill>
                    <a:srgbClr val="000066"/>
                  </a:solidFill>
                  <a:latin typeface="Times" charset="0"/>
                  <a:sym typeface="Symbol" charset="0"/>
                </a:rPr>
                <a:t> </a:t>
              </a:r>
              <a:r>
                <a:rPr lang="en-US" sz="1800" b="0" i="1" smtClean="0">
                  <a:solidFill>
                    <a:srgbClr val="000066"/>
                  </a:solidFill>
                  <a:latin typeface="Times" charset="0"/>
                </a:rPr>
                <a:t>x </a:t>
              </a:r>
              <a:r>
                <a:rPr lang="en-US" sz="1800" b="0" smtClean="0">
                  <a:solidFill>
                    <a:srgbClr val="000066"/>
                  </a:solidFill>
                  <a:latin typeface="Times" charset="0"/>
                </a:rPr>
                <a:t>/ 2</a:t>
              </a:r>
              <a:r>
                <a:rPr lang="en-US" sz="1800" b="0" i="1" baseline="30000" smtClean="0">
                  <a:solidFill>
                    <a:srgbClr val="000066"/>
                  </a:solidFill>
                  <a:latin typeface="Times" charset="0"/>
                </a:rPr>
                <a:t>k </a:t>
              </a:r>
              <a:r>
                <a:rPr lang="en-US" sz="1800" i="1" baseline="30000" smtClean="0">
                  <a:solidFill>
                    <a:srgbClr val="000066"/>
                  </a:solidFill>
                  <a:latin typeface="Times" charset="0"/>
                </a:rPr>
                <a:t> </a:t>
              </a:r>
              <a:r>
                <a:rPr lang="en-US" sz="1800" b="0" smtClean="0">
                  <a:solidFill>
                    <a:srgbClr val="000066"/>
                  </a:solidFill>
                  <a:latin typeface="Times" charset="0"/>
                  <a:sym typeface="Symbol" charset="0"/>
                </a:rPr>
                <a:t></a:t>
              </a:r>
              <a:endParaRPr lang="en-US" b="0" smtClean="0">
                <a:solidFill>
                  <a:srgbClr val="000066"/>
                </a:solidFill>
                <a:latin typeface="Times" charset="0"/>
                <a:sym typeface="Symbol" charset="0"/>
              </a:endParaRPr>
            </a:p>
          </p:txBody>
        </p:sp>
        <p:sp>
          <p:nvSpPr>
            <p:cNvPr id="16394" name="Rectangle 28"/>
            <p:cNvSpPr>
              <a:spLocks noChangeArrowheads="1"/>
            </p:cNvSpPr>
            <p:nvPr/>
          </p:nvSpPr>
          <p:spPr bwMode="auto">
            <a:xfrm>
              <a:off x="5486400" y="41148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395" name="Rectangle 29"/>
            <p:cNvSpPr>
              <a:spLocks noChangeArrowheads="1"/>
            </p:cNvSpPr>
            <p:nvPr/>
          </p:nvSpPr>
          <p:spPr bwMode="auto">
            <a:xfrm>
              <a:off x="5715000" y="4114800"/>
              <a:ext cx="228600" cy="228600"/>
            </a:xfrm>
            <a:prstGeom prst="rect">
              <a:avLst/>
            </a:prstGeom>
            <a:solidFill>
              <a:srgbClr val="CCFF33"/>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396" name="Rectangle 30"/>
            <p:cNvSpPr>
              <a:spLocks noChangeArrowheads="1"/>
            </p:cNvSpPr>
            <p:nvPr/>
          </p:nvSpPr>
          <p:spPr bwMode="auto">
            <a:xfrm>
              <a:off x="6629400" y="4114800"/>
              <a:ext cx="228600" cy="228600"/>
            </a:xfrm>
            <a:prstGeom prst="rect">
              <a:avLst/>
            </a:prstGeom>
            <a:solidFill>
              <a:srgbClr val="CCFF33"/>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397" name="Rectangle 31"/>
            <p:cNvSpPr>
              <a:spLocks noChangeArrowheads="1"/>
            </p:cNvSpPr>
            <p:nvPr/>
          </p:nvSpPr>
          <p:spPr bwMode="auto">
            <a:xfrm>
              <a:off x="5943600" y="4114800"/>
              <a:ext cx="685800" cy="228600"/>
            </a:xfrm>
            <a:prstGeom prst="rect">
              <a:avLst/>
            </a:prstGeom>
            <a:solidFill>
              <a:srgbClr val="CCFF33"/>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398" name="Rectangle 32"/>
            <p:cNvSpPr>
              <a:spLocks noChangeArrowheads="1"/>
            </p:cNvSpPr>
            <p:nvPr/>
          </p:nvSpPr>
          <p:spPr bwMode="auto">
            <a:xfrm>
              <a:off x="4114800" y="41148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0</a:t>
              </a:r>
            </a:p>
          </p:txBody>
        </p:sp>
        <p:sp>
          <p:nvSpPr>
            <p:cNvPr id="16399" name="Rectangle 33"/>
            <p:cNvSpPr>
              <a:spLocks noChangeArrowheads="1"/>
            </p:cNvSpPr>
            <p:nvPr/>
          </p:nvSpPr>
          <p:spPr bwMode="auto">
            <a:xfrm>
              <a:off x="5029200" y="41148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00" name="Rectangle 34"/>
            <p:cNvSpPr>
              <a:spLocks noChangeArrowheads="1"/>
            </p:cNvSpPr>
            <p:nvPr/>
          </p:nvSpPr>
          <p:spPr bwMode="auto">
            <a:xfrm>
              <a:off x="5257800" y="41148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01" name="Rectangle 35"/>
            <p:cNvSpPr>
              <a:spLocks noChangeArrowheads="1"/>
            </p:cNvSpPr>
            <p:nvPr/>
          </p:nvSpPr>
          <p:spPr bwMode="auto">
            <a:xfrm>
              <a:off x="4343400" y="4114800"/>
              <a:ext cx="685800" cy="228600"/>
            </a:xfrm>
            <a:prstGeom prst="rect">
              <a:avLst/>
            </a:prstGeom>
            <a:solidFill>
              <a:srgbClr val="00C0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402" name="Text Box 36"/>
            <p:cNvSpPr txBox="1">
              <a:spLocks noChangeArrowheads="1"/>
            </p:cNvSpPr>
            <p:nvPr/>
          </p:nvSpPr>
          <p:spPr bwMode="auto">
            <a:xfrm>
              <a:off x="6781800" y="403860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a:t>
              </a:r>
            </a:p>
          </p:txBody>
        </p:sp>
        <p:sp>
          <p:nvSpPr>
            <p:cNvPr id="16403" name="Text Box 37"/>
            <p:cNvSpPr txBox="1">
              <a:spLocks noChangeArrowheads="1"/>
            </p:cNvSpPr>
            <p:nvPr/>
          </p:nvSpPr>
          <p:spPr bwMode="auto">
            <a:xfrm>
              <a:off x="7086600" y="31242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Binary Point</a:t>
              </a:r>
            </a:p>
          </p:txBody>
        </p:sp>
        <p:sp>
          <p:nvSpPr>
            <p:cNvPr id="16404" name="Line 38"/>
            <p:cNvSpPr>
              <a:spLocks noChangeShapeType="1"/>
            </p:cNvSpPr>
            <p:nvPr/>
          </p:nvSpPr>
          <p:spPr bwMode="auto">
            <a:xfrm flipH="1">
              <a:off x="6934200" y="3505200"/>
              <a:ext cx="3048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6405" name="Rectangle 39"/>
            <p:cNvSpPr>
              <a:spLocks noChangeArrowheads="1"/>
            </p:cNvSpPr>
            <p:nvPr/>
          </p:nvSpPr>
          <p:spPr bwMode="auto">
            <a:xfrm>
              <a:off x="4114800" y="4114800"/>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06" name="Rectangle 59"/>
            <p:cNvSpPr>
              <a:spLocks noChangeArrowheads="1"/>
            </p:cNvSpPr>
            <p:nvPr/>
          </p:nvSpPr>
          <p:spPr bwMode="auto">
            <a:xfrm>
              <a:off x="7010400" y="4114800"/>
              <a:ext cx="228600" cy="228600"/>
            </a:xfrm>
            <a:prstGeom prst="rect">
              <a:avLst/>
            </a:prstGeom>
            <a:solidFill>
              <a:srgbClr val="CC99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07" name="Rectangle 60"/>
            <p:cNvSpPr>
              <a:spLocks noChangeArrowheads="1"/>
            </p:cNvSpPr>
            <p:nvPr/>
          </p:nvSpPr>
          <p:spPr bwMode="auto">
            <a:xfrm>
              <a:off x="7924800" y="4114800"/>
              <a:ext cx="228600" cy="228600"/>
            </a:xfrm>
            <a:prstGeom prst="rect">
              <a:avLst/>
            </a:prstGeom>
            <a:solidFill>
              <a:srgbClr val="CC99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08" name="Rectangle 61"/>
            <p:cNvSpPr>
              <a:spLocks noChangeArrowheads="1"/>
            </p:cNvSpPr>
            <p:nvPr/>
          </p:nvSpPr>
          <p:spPr bwMode="auto">
            <a:xfrm>
              <a:off x="8153400" y="4114800"/>
              <a:ext cx="228600" cy="228600"/>
            </a:xfrm>
            <a:prstGeom prst="rect">
              <a:avLst/>
            </a:prstGeom>
            <a:solidFill>
              <a:srgbClr val="CC99FF"/>
            </a:solidFill>
            <a:ln w="25400">
              <a:solidFill>
                <a:schemeClr val="tx1"/>
              </a:solidFill>
              <a:miter lim="800000"/>
              <a:headEnd/>
              <a:tailEnd/>
            </a:ln>
          </p:spPr>
          <p:txBody>
            <a:bodyPr wrap="none" anchor="ctr"/>
            <a:lstStyle/>
            <a:p>
              <a:pPr algn="ctr" eaLnBrk="0" hangingPunct="0"/>
              <a:endParaRPr lang="en-US" sz="1800" b="0" smtClean="0">
                <a:solidFill>
                  <a:srgbClr val="000066"/>
                </a:solidFill>
                <a:latin typeface="Courier New" charset="0"/>
              </a:endParaRPr>
            </a:p>
          </p:txBody>
        </p:sp>
        <p:sp>
          <p:nvSpPr>
            <p:cNvPr id="16409" name="Rectangle 62"/>
            <p:cNvSpPr>
              <a:spLocks noChangeArrowheads="1"/>
            </p:cNvSpPr>
            <p:nvPr/>
          </p:nvSpPr>
          <p:spPr bwMode="auto">
            <a:xfrm>
              <a:off x="7239000" y="4114800"/>
              <a:ext cx="685800" cy="228600"/>
            </a:xfrm>
            <a:prstGeom prst="rect">
              <a:avLst/>
            </a:prstGeom>
            <a:solidFill>
              <a:srgbClr val="CC99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a:t>
              </a:r>
            </a:p>
          </p:txBody>
        </p:sp>
        <p:sp>
          <p:nvSpPr>
            <p:cNvPr id="16410" name="AutoShape 65"/>
            <p:cNvSpPr>
              <a:spLocks/>
            </p:cNvSpPr>
            <p:nvPr/>
          </p:nvSpPr>
          <p:spPr bwMode="auto">
            <a:xfrm rot="-5400000">
              <a:off x="6172200" y="4038600"/>
              <a:ext cx="228600" cy="1143000"/>
            </a:xfrm>
            <a:prstGeom prst="leftBrace">
              <a:avLst>
                <a:gd name="adj1" fmla="val 41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lnSpc>
                  <a:spcPct val="90000"/>
                </a:lnSpc>
              </a:pPr>
              <a:endParaRPr lang="en-US" sz="1800" smtClean="0">
                <a:solidFill>
                  <a:srgbClr val="000066"/>
                </a:solidFill>
              </a:endParaRPr>
            </a:p>
          </p:txBody>
        </p:sp>
        <p:sp>
          <p:nvSpPr>
            <p:cNvPr id="16411" name="Text Box 66"/>
            <p:cNvSpPr txBox="1">
              <a:spLocks noChangeArrowheads="1"/>
            </p:cNvSpPr>
            <p:nvPr/>
          </p:nvSpPr>
          <p:spPr bwMode="auto">
            <a:xfrm>
              <a:off x="5334000" y="4800600"/>
              <a:ext cx="1951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r>
                <a:rPr lang="en-US" sz="1800" b="0" smtClean="0">
                  <a:solidFill>
                    <a:srgbClr val="000066"/>
                  </a:solidFill>
                </a:rPr>
                <a:t>Incremented by 1</a:t>
              </a:r>
            </a:p>
          </p:txBody>
        </p:sp>
        <p:sp>
          <p:nvSpPr>
            <p:cNvPr id="16412" name="Rectangle 5"/>
            <p:cNvSpPr>
              <a:spLocks noChangeArrowheads="1"/>
            </p:cNvSpPr>
            <p:nvPr/>
          </p:nvSpPr>
          <p:spPr bwMode="auto">
            <a:xfrm>
              <a:off x="4114800" y="41148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13" name="Rectangle 5"/>
            <p:cNvSpPr>
              <a:spLocks noChangeArrowheads="1"/>
            </p:cNvSpPr>
            <p:nvPr/>
          </p:nvSpPr>
          <p:spPr bwMode="auto">
            <a:xfrm>
              <a:off x="5029200" y="41148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14" name="Rectangle 5"/>
            <p:cNvSpPr>
              <a:spLocks noChangeArrowheads="1"/>
            </p:cNvSpPr>
            <p:nvPr/>
          </p:nvSpPr>
          <p:spPr bwMode="auto">
            <a:xfrm>
              <a:off x="5257800" y="41148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sp>
          <p:nvSpPr>
            <p:cNvPr id="16415" name="Rectangle 5"/>
            <p:cNvSpPr>
              <a:spLocks noChangeArrowheads="1"/>
            </p:cNvSpPr>
            <p:nvPr/>
          </p:nvSpPr>
          <p:spPr bwMode="auto">
            <a:xfrm>
              <a:off x="5486400" y="4114800"/>
              <a:ext cx="228600" cy="228600"/>
            </a:xfrm>
            <a:prstGeom prst="rect">
              <a:avLst/>
            </a:prstGeom>
            <a:solidFill>
              <a:srgbClr val="00CCFF"/>
            </a:solidFill>
            <a:ln w="25400">
              <a:solidFill>
                <a:schemeClr val="tx1"/>
              </a:solidFill>
              <a:miter lim="800000"/>
              <a:headEnd/>
              <a:tailEnd/>
            </a:ln>
          </p:spPr>
          <p:txBody>
            <a:bodyPr wrap="none" anchor="ctr"/>
            <a:lstStyle/>
            <a:p>
              <a:pPr algn="ctr" eaLnBrk="0" hangingPunct="0"/>
              <a:r>
                <a:rPr lang="en-US" sz="1800" b="0" smtClean="0">
                  <a:solidFill>
                    <a:srgbClr val="000066"/>
                  </a:solidFill>
                  <a:latin typeface="Courier New" charset="0"/>
                </a:rPr>
                <a:t>1</a:t>
              </a:r>
            </a:p>
          </p:txBody>
        </p:sp>
      </p:grpSp>
    </p:spTree>
    <p:extLst>
      <p:ext uri="{BB962C8B-B14F-4D97-AF65-F5344CB8AC3E}">
        <p14:creationId xmlns:p14="http://schemas.microsoft.com/office/powerpoint/2010/main" val="20305637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281"/>
                                        </p:tgtEl>
                                        <p:attrNameLst>
                                          <p:attrName>style.visibility</p:attrName>
                                        </p:attrNameLst>
                                      </p:cBhvr>
                                      <p:to>
                                        <p:strVal val="visible"/>
                                      </p:to>
                                    </p:set>
                                    <p:animEffect transition="in" filter="dissolve">
                                      <p:cBhvr>
                                        <p:cTn id="27" dur="500"/>
                                        <p:tgtEl>
                                          <p:spTgt spid="5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8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323850"/>
            <a:ext cx="8229600" cy="555625"/>
          </a:xfrm>
          <a:effectLst>
            <a:outerShdw blurRad="63500" dist="53882" dir="2700000" algn="ctr" rotWithShape="0">
              <a:srgbClr val="969696"/>
            </a:outerShdw>
          </a:effectLst>
        </p:spPr>
        <p:txBody>
          <a:bodyPr/>
          <a:lstStyle/>
          <a:p>
            <a:pPr eaLnBrk="1" hangingPunct="1">
              <a:defRPr/>
            </a:pPr>
            <a:r>
              <a:rPr lang="en-US" dirty="0" smtClean="0">
                <a:ea typeface="+mj-ea"/>
                <a:cs typeface="+mj-cs"/>
              </a:rPr>
              <a:t>In C, Signed 2</a:t>
            </a:r>
            <a:r>
              <a:rPr lang="en-US" baseline="30000" dirty="0" smtClean="0">
                <a:ea typeface="+mj-ea"/>
                <a:cs typeface="+mj-cs"/>
              </a:rPr>
              <a:t>k</a:t>
            </a:r>
            <a:r>
              <a:rPr lang="en-US" dirty="0" smtClean="0">
                <a:ea typeface="+mj-ea"/>
                <a:cs typeface="+mj-cs"/>
              </a:rPr>
              <a:t> Division via &gt;&gt;</a:t>
            </a:r>
            <a:endParaRPr lang="en-US" dirty="0">
              <a:ea typeface="+mj-ea"/>
              <a:cs typeface="+mj-cs"/>
            </a:endParaRPr>
          </a:p>
        </p:txBody>
      </p:sp>
      <p:sp>
        <p:nvSpPr>
          <p:cNvPr id="83971" name="Rectangle 3"/>
          <p:cNvSpPr>
            <a:spLocks noGrp="1" noChangeArrowheads="1"/>
          </p:cNvSpPr>
          <p:nvPr>
            <p:ph idx="1"/>
          </p:nvPr>
        </p:nvSpPr>
        <p:spPr>
          <a:xfrm>
            <a:off x="304800" y="1219200"/>
            <a:ext cx="8382000" cy="4919663"/>
          </a:xfrm>
        </p:spPr>
        <p:txBody>
          <a:bodyPr lIns="90487" tIns="44450" rIns="90487" bIns="44450"/>
          <a:lstStyle/>
          <a:p>
            <a:pPr eaLnBrk="1" hangingPunct="1">
              <a:defRPr/>
            </a:pPr>
            <a:r>
              <a:rPr lang="en-US" dirty="0" smtClean="0">
                <a:latin typeface="Helvetica" charset="0"/>
              </a:rPr>
              <a:t>The default for &gt;&gt; is </a:t>
            </a:r>
            <a:r>
              <a:rPr lang="en-US" dirty="0" err="1" smtClean="0">
                <a:latin typeface="Helvetica" charset="0"/>
              </a:rPr>
              <a:t>RoundDown</a:t>
            </a:r>
            <a:r>
              <a:rPr lang="en-US" dirty="0" smtClean="0">
                <a:latin typeface="Helvetica" charset="0"/>
              </a:rPr>
              <a:t>() or the Floor function</a:t>
            </a:r>
          </a:p>
          <a:p>
            <a:pPr lvl="1" eaLnBrk="1" hangingPunct="1">
              <a:buClr>
                <a:srgbClr val="660033"/>
              </a:buClr>
              <a:defRPr/>
            </a:pPr>
            <a:r>
              <a:rPr lang="en-US" dirty="0">
                <a:solidFill>
                  <a:srgbClr val="000066"/>
                </a:solidFill>
                <a:latin typeface="Helvetica" charset="0"/>
                <a:ea typeface="ＭＳ Ｐゴシック" charset="0"/>
              </a:rPr>
              <a:t>Either </a:t>
            </a:r>
            <a:r>
              <a:rPr lang="en-US" dirty="0" smtClean="0">
                <a:solidFill>
                  <a:srgbClr val="000066"/>
                </a:solidFill>
                <a:latin typeface="Helvetica" charset="0"/>
                <a:ea typeface="ＭＳ Ｐゴシック" charset="0"/>
              </a:rPr>
              <a:t>positive or negative</a:t>
            </a:r>
          </a:p>
          <a:p>
            <a:pPr lvl="1" eaLnBrk="1" hangingPunct="1">
              <a:buClr>
                <a:srgbClr val="660033"/>
              </a:buClr>
              <a:defRPr/>
            </a:pPr>
            <a:r>
              <a:rPr lang="en-US" dirty="0" smtClean="0">
                <a:solidFill>
                  <a:srgbClr val="000066"/>
                </a:solidFill>
                <a:latin typeface="Helvetica" charset="0"/>
                <a:ea typeface="ＭＳ Ｐゴシック" charset="0"/>
              </a:rPr>
              <a:t>Imprecision for </a:t>
            </a:r>
            <a:r>
              <a:rPr lang="en-US" dirty="0" err="1" smtClean="0">
                <a:solidFill>
                  <a:srgbClr val="000066"/>
                </a:solidFill>
                <a:latin typeface="Helvetica" charset="0"/>
                <a:ea typeface="ＭＳ Ｐゴシック" charset="0"/>
              </a:rPr>
              <a:t>RoundDown</a:t>
            </a:r>
            <a:r>
              <a:rPr lang="en-US" dirty="0" smtClean="0">
                <a:solidFill>
                  <a:srgbClr val="000066"/>
                </a:solidFill>
                <a:latin typeface="Helvetica" charset="0"/>
                <a:ea typeface="ＭＳ Ｐゴシック" charset="0"/>
              </a:rPr>
              <a:t> for negative #’s</a:t>
            </a:r>
            <a:endParaRPr lang="en-US" dirty="0" smtClean="0">
              <a:latin typeface="Helvetica" charset="0"/>
            </a:endParaRPr>
          </a:p>
          <a:p>
            <a:pPr eaLnBrk="1" hangingPunct="1">
              <a:defRPr/>
            </a:pPr>
            <a:r>
              <a:rPr lang="en-US" dirty="0" smtClean="0">
                <a:latin typeface="Helvetica" charset="0"/>
              </a:rPr>
              <a:t>To get </a:t>
            </a:r>
            <a:r>
              <a:rPr lang="en-US" dirty="0" err="1" smtClean="0">
                <a:latin typeface="Helvetica" charset="0"/>
              </a:rPr>
              <a:t>RoundToZero</a:t>
            </a:r>
            <a:r>
              <a:rPr lang="en-US" dirty="0" smtClean="0">
                <a:latin typeface="Helvetica" charset="0"/>
              </a:rPr>
              <a:t>() rounding in signed 2</a:t>
            </a:r>
            <a:r>
              <a:rPr lang="en-US" baseline="30000" dirty="0" smtClean="0">
                <a:latin typeface="Helvetica" charset="0"/>
              </a:rPr>
              <a:t>k</a:t>
            </a:r>
            <a:r>
              <a:rPr lang="en-US" dirty="0" smtClean="0">
                <a:latin typeface="Helvetica" charset="0"/>
              </a:rPr>
              <a:t> Division, you have to implement the following C code:</a:t>
            </a:r>
          </a:p>
          <a:p>
            <a:pPr lvl="1" eaLnBrk="1" hangingPunct="1">
              <a:defRPr/>
            </a:pPr>
            <a:r>
              <a:rPr lang="en-US" b="0" dirty="0">
                <a:latin typeface="Courier New"/>
                <a:cs typeface="Courier New"/>
              </a:rPr>
              <a:t>(x&lt;0 ? x+(1&lt;&lt;k)-1 : x) &gt;&gt; k</a:t>
            </a:r>
            <a:endParaRPr lang="en-US" b="0" dirty="0" smtClean="0">
              <a:latin typeface="Courier New"/>
              <a:ea typeface="ＭＳ Ｐゴシック" charset="0"/>
              <a:cs typeface="Courier New"/>
            </a:endParaRPr>
          </a:p>
          <a:p>
            <a:pPr lvl="1" eaLnBrk="1" hangingPunct="1">
              <a:defRPr/>
            </a:pPr>
            <a:r>
              <a:rPr lang="en-US" dirty="0" smtClean="0">
                <a:latin typeface="Helvetica" charset="0"/>
                <a:ea typeface="ＭＳ Ｐゴシック" charset="0"/>
              </a:rPr>
              <a:t>This is equivalent to:</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If (x&lt;0) {</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quotient = (x+2</a:t>
            </a:r>
            <a:r>
              <a:rPr lang="en-US" baseline="30000" dirty="0" smtClean="0">
                <a:latin typeface="Helvetica" charset="0"/>
                <a:ea typeface="ＭＳ Ｐゴシック" charset="0"/>
              </a:rPr>
              <a:t>k</a:t>
            </a:r>
            <a:r>
              <a:rPr lang="en-US" dirty="0" smtClean="0">
                <a:latin typeface="Helvetica" charset="0"/>
                <a:ea typeface="ＭＳ Ｐゴシック" charset="0"/>
              </a:rPr>
              <a:t> – 1) &gt;&gt; k       /* pre-bias by 2</a:t>
            </a:r>
            <a:r>
              <a:rPr lang="en-US" baseline="30000" dirty="0" smtClean="0">
                <a:latin typeface="Helvetica" charset="0"/>
                <a:ea typeface="ＭＳ Ｐゴシック" charset="0"/>
              </a:rPr>
              <a:t>k</a:t>
            </a:r>
            <a:r>
              <a:rPr lang="en-US" dirty="0" smtClean="0">
                <a:latin typeface="Helvetica" charset="0"/>
                <a:ea typeface="ＭＳ Ｐゴシック" charset="0"/>
              </a:rPr>
              <a:t> – 1 before</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right-shifting*/</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else {   /* x &gt;= 0 */</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quotient = x &gt;&gt; k</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a:t>
            </a:r>
            <a:endParaRPr lang="en-US" dirty="0">
              <a:latin typeface="Helvetica" charset="0"/>
              <a:ea typeface="ＭＳ Ｐゴシック" charset="0"/>
            </a:endParaRPr>
          </a:p>
        </p:txBody>
      </p:sp>
    </p:spTree>
    <p:extLst>
      <p:ext uri="{BB962C8B-B14F-4D97-AF65-F5344CB8AC3E}">
        <p14:creationId xmlns:p14="http://schemas.microsoft.com/office/powerpoint/2010/main" val="17490127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dissolve">
                                      <p:cBhvr>
                                        <p:cTn id="7" dur="500"/>
                                        <p:tgtEl>
                                          <p:spTgt spid="839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dissolve">
                                      <p:cBhvr>
                                        <p:cTn id="10" dur="500"/>
                                        <p:tgtEl>
                                          <p:spTgt spid="839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animEffect transition="in" filter="dissolve">
                                      <p:cBhvr>
                                        <p:cTn id="13" dur="500"/>
                                        <p:tgtEl>
                                          <p:spTgt spid="839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3971">
                                            <p:txEl>
                                              <p:pRg st="3" end="3"/>
                                            </p:txEl>
                                          </p:spTgt>
                                        </p:tgtEl>
                                        <p:attrNameLst>
                                          <p:attrName>style.visibility</p:attrName>
                                        </p:attrNameLst>
                                      </p:cBhvr>
                                      <p:to>
                                        <p:strVal val="visible"/>
                                      </p:to>
                                    </p:set>
                                    <p:animEffect transition="in" filter="dissolve">
                                      <p:cBhvr>
                                        <p:cTn id="18" dur="500"/>
                                        <p:tgtEl>
                                          <p:spTgt spid="8397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dissolve">
                                      <p:cBhvr>
                                        <p:cTn id="21" dur="500"/>
                                        <p:tgtEl>
                                          <p:spTgt spid="8397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3971">
                                            <p:txEl>
                                              <p:pRg st="5" end="5"/>
                                            </p:txEl>
                                          </p:spTgt>
                                        </p:tgtEl>
                                        <p:attrNameLst>
                                          <p:attrName>style.visibility</p:attrName>
                                        </p:attrNameLst>
                                      </p:cBhvr>
                                      <p:to>
                                        <p:strVal val="visible"/>
                                      </p:to>
                                    </p:set>
                                    <p:animEffect transition="in" filter="dissolve">
                                      <p:cBhvr>
                                        <p:cTn id="24" dur="500"/>
                                        <p:tgtEl>
                                          <p:spTgt spid="8397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animEffect transition="in" filter="dissolve">
                                      <p:cBhvr>
                                        <p:cTn id="27" dur="500"/>
                                        <p:tgtEl>
                                          <p:spTgt spid="8397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3971">
                                            <p:txEl>
                                              <p:pRg st="7" end="7"/>
                                            </p:txEl>
                                          </p:spTgt>
                                        </p:tgtEl>
                                        <p:attrNameLst>
                                          <p:attrName>style.visibility</p:attrName>
                                        </p:attrNameLst>
                                      </p:cBhvr>
                                      <p:to>
                                        <p:strVal val="visible"/>
                                      </p:to>
                                    </p:set>
                                    <p:animEffect transition="in" filter="dissolve">
                                      <p:cBhvr>
                                        <p:cTn id="30" dur="500"/>
                                        <p:tgtEl>
                                          <p:spTgt spid="8397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animEffect transition="in" filter="dissolve">
                                      <p:cBhvr>
                                        <p:cTn id="33" dur="500"/>
                                        <p:tgtEl>
                                          <p:spTgt spid="83971">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3971">
                                            <p:txEl>
                                              <p:pRg st="9" end="9"/>
                                            </p:txEl>
                                          </p:spTgt>
                                        </p:tgtEl>
                                        <p:attrNameLst>
                                          <p:attrName>style.visibility</p:attrName>
                                        </p:attrNameLst>
                                      </p:cBhvr>
                                      <p:to>
                                        <p:strVal val="visible"/>
                                      </p:to>
                                    </p:set>
                                    <p:animEffect transition="in" filter="dissolve">
                                      <p:cBhvr>
                                        <p:cTn id="36" dur="500"/>
                                        <p:tgtEl>
                                          <p:spTgt spid="83971">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3971">
                                            <p:txEl>
                                              <p:pRg st="10" end="10"/>
                                            </p:txEl>
                                          </p:spTgt>
                                        </p:tgtEl>
                                        <p:attrNameLst>
                                          <p:attrName>style.visibility</p:attrName>
                                        </p:attrNameLst>
                                      </p:cBhvr>
                                      <p:to>
                                        <p:strVal val="visible"/>
                                      </p:to>
                                    </p:set>
                                    <p:animEffect transition="in" filter="dissolve">
                                      <p:cBhvr>
                                        <p:cTn id="39" dur="500"/>
                                        <p:tgtEl>
                                          <p:spTgt spid="83971">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3971">
                                            <p:txEl>
                                              <p:pRg st="11" end="11"/>
                                            </p:txEl>
                                          </p:spTgt>
                                        </p:tgtEl>
                                        <p:attrNameLst>
                                          <p:attrName>style.visibility</p:attrName>
                                        </p:attrNameLst>
                                      </p:cBhvr>
                                      <p:to>
                                        <p:strVal val="visible"/>
                                      </p:to>
                                    </p:set>
                                    <p:animEffect transition="in" filter="dissolve">
                                      <p:cBhvr>
                                        <p:cTn id="42" dur="500"/>
                                        <p:tgtEl>
                                          <p:spTgt spid="839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323850"/>
            <a:ext cx="8229600" cy="555625"/>
          </a:xfrm>
          <a:effectLst>
            <a:outerShdw blurRad="63500" dist="53882" dir="2700000" algn="ctr" rotWithShape="0">
              <a:srgbClr val="969696"/>
            </a:outerShdw>
          </a:effectLst>
        </p:spPr>
        <p:txBody>
          <a:bodyPr/>
          <a:lstStyle/>
          <a:p>
            <a:pPr eaLnBrk="1" hangingPunct="1">
              <a:defRPr/>
            </a:pPr>
            <a:r>
              <a:rPr lang="en-US" dirty="0" smtClean="0">
                <a:ea typeface="+mj-ea"/>
                <a:cs typeface="+mj-cs"/>
              </a:rPr>
              <a:t>No Shortcuts to General Integer Division</a:t>
            </a:r>
            <a:endParaRPr lang="en-US" dirty="0">
              <a:ea typeface="+mj-ea"/>
              <a:cs typeface="+mj-cs"/>
            </a:endParaRPr>
          </a:p>
        </p:txBody>
      </p:sp>
      <p:sp>
        <p:nvSpPr>
          <p:cNvPr id="83971" name="Rectangle 3"/>
          <p:cNvSpPr>
            <a:spLocks noGrp="1" noChangeArrowheads="1"/>
          </p:cNvSpPr>
          <p:nvPr>
            <p:ph idx="1"/>
          </p:nvPr>
        </p:nvSpPr>
        <p:spPr>
          <a:xfrm>
            <a:off x="304800" y="1219200"/>
            <a:ext cx="8382000" cy="4919663"/>
          </a:xfrm>
        </p:spPr>
        <p:txBody>
          <a:bodyPr lIns="90487" tIns="44450" rIns="90487" bIns="44450"/>
          <a:lstStyle/>
          <a:p>
            <a:pPr eaLnBrk="1" hangingPunct="1">
              <a:defRPr/>
            </a:pPr>
            <a:r>
              <a:rPr lang="en-US" dirty="0" smtClean="0">
                <a:latin typeface="Helvetica" charset="0"/>
              </a:rPr>
              <a:t>Example: 117/37</a:t>
            </a:r>
          </a:p>
          <a:p>
            <a:pPr marL="498475" lvl="1" indent="0" eaLnBrk="1" hangingPunct="1">
              <a:buClr>
                <a:srgbClr val="660033"/>
              </a:buClr>
              <a:buFont typeface="Wingdings" charset="0"/>
              <a:buNone/>
              <a:defRPr/>
            </a:pPr>
            <a:r>
              <a:rPr lang="en-US" dirty="0" smtClean="0">
                <a:solidFill>
                  <a:srgbClr val="000066"/>
                </a:solidFill>
                <a:latin typeface="Helvetica" charset="0"/>
                <a:ea typeface="ＭＳ Ｐゴシック" charset="0"/>
              </a:rPr>
              <a:t>= 117/(2</a:t>
            </a:r>
            <a:r>
              <a:rPr lang="en-US" baseline="30000" dirty="0" smtClean="0">
                <a:solidFill>
                  <a:srgbClr val="000066"/>
                </a:solidFill>
                <a:latin typeface="Helvetica" charset="0"/>
                <a:ea typeface="ＭＳ Ｐゴシック" charset="0"/>
              </a:rPr>
              <a:t>5</a:t>
            </a:r>
            <a:r>
              <a:rPr lang="en-US" dirty="0" smtClean="0">
                <a:solidFill>
                  <a:srgbClr val="000066"/>
                </a:solidFill>
                <a:latin typeface="Helvetica" charset="0"/>
                <a:ea typeface="ＭＳ Ｐゴシック" charset="0"/>
              </a:rPr>
              <a:t> + 2</a:t>
            </a:r>
            <a:r>
              <a:rPr lang="en-US" baseline="30000" dirty="0" smtClean="0">
                <a:solidFill>
                  <a:srgbClr val="000066"/>
                </a:solidFill>
                <a:latin typeface="Helvetica" charset="0"/>
                <a:ea typeface="ＭＳ Ｐゴシック" charset="0"/>
              </a:rPr>
              <a:t>2</a:t>
            </a:r>
            <a:r>
              <a:rPr lang="en-US" dirty="0" smtClean="0">
                <a:solidFill>
                  <a:srgbClr val="000066"/>
                </a:solidFill>
                <a:latin typeface="Helvetica" charset="0"/>
                <a:ea typeface="ＭＳ Ｐゴシック" charset="0"/>
              </a:rPr>
              <a:t> + 2</a:t>
            </a:r>
            <a:r>
              <a:rPr lang="en-US" baseline="30000" dirty="0" smtClean="0">
                <a:solidFill>
                  <a:srgbClr val="000066"/>
                </a:solidFill>
                <a:latin typeface="Helvetica" charset="0"/>
                <a:ea typeface="ＭＳ Ｐゴシック" charset="0"/>
              </a:rPr>
              <a:t>0</a:t>
            </a:r>
            <a:r>
              <a:rPr lang="en-US" dirty="0" smtClean="0">
                <a:solidFill>
                  <a:srgbClr val="000066"/>
                </a:solidFill>
                <a:latin typeface="Helvetica" charset="0"/>
                <a:ea typeface="ＭＳ Ｐゴシック" charset="0"/>
              </a:rPr>
              <a:t>) </a:t>
            </a:r>
            <a:r>
              <a:rPr lang="en-US" sz="3200" dirty="0" smtClean="0">
                <a:solidFill>
                  <a:srgbClr val="FF0000"/>
                </a:solidFill>
                <a:latin typeface="Symbol" charset="2"/>
                <a:ea typeface="ＭＳ Ｐゴシック" charset="0"/>
                <a:cs typeface="Symbol" charset="2"/>
              </a:rPr>
              <a:t>≠</a:t>
            </a:r>
            <a:r>
              <a:rPr lang="en-US" dirty="0" smtClean="0">
                <a:solidFill>
                  <a:srgbClr val="000066"/>
                </a:solidFill>
                <a:latin typeface="Helvetica" charset="0"/>
                <a:ea typeface="ＭＳ Ｐゴシック" charset="0"/>
              </a:rPr>
              <a:t> 117/2</a:t>
            </a:r>
            <a:r>
              <a:rPr lang="en-US" baseline="30000" dirty="0" smtClean="0">
                <a:solidFill>
                  <a:srgbClr val="000066"/>
                </a:solidFill>
                <a:latin typeface="Helvetica" charset="0"/>
                <a:ea typeface="ＭＳ Ｐゴシック" charset="0"/>
              </a:rPr>
              <a:t>5</a:t>
            </a:r>
            <a:r>
              <a:rPr lang="en-US" dirty="0" smtClean="0">
                <a:solidFill>
                  <a:srgbClr val="000066"/>
                </a:solidFill>
                <a:latin typeface="Helvetica" charset="0"/>
                <a:ea typeface="ＭＳ Ｐゴシック" charset="0"/>
              </a:rPr>
              <a:t> + 117/2</a:t>
            </a:r>
            <a:r>
              <a:rPr lang="en-US" baseline="30000" dirty="0" smtClean="0">
                <a:solidFill>
                  <a:srgbClr val="000066"/>
                </a:solidFill>
                <a:latin typeface="Helvetica" charset="0"/>
                <a:ea typeface="ＭＳ Ｐゴシック" charset="0"/>
              </a:rPr>
              <a:t>2</a:t>
            </a:r>
            <a:r>
              <a:rPr lang="en-US" dirty="0" smtClean="0">
                <a:solidFill>
                  <a:srgbClr val="000066"/>
                </a:solidFill>
                <a:latin typeface="Helvetica" charset="0"/>
                <a:ea typeface="ＭＳ Ｐゴシック" charset="0"/>
              </a:rPr>
              <a:t> + 117/2</a:t>
            </a:r>
            <a:r>
              <a:rPr lang="en-US" baseline="30000" dirty="0" smtClean="0">
                <a:solidFill>
                  <a:srgbClr val="000066"/>
                </a:solidFill>
                <a:latin typeface="Helvetica" charset="0"/>
                <a:ea typeface="ＭＳ Ｐゴシック" charset="0"/>
              </a:rPr>
              <a:t>0</a:t>
            </a:r>
            <a:endParaRPr lang="en-US" dirty="0" smtClean="0">
              <a:solidFill>
                <a:srgbClr val="000066"/>
              </a:solidFill>
              <a:latin typeface="Helvetica" charset="0"/>
              <a:ea typeface="ＭＳ Ｐゴシック" charset="0"/>
            </a:endParaRPr>
          </a:p>
          <a:p>
            <a:pPr lvl="1" eaLnBrk="1" hangingPunct="1">
              <a:buClr>
                <a:srgbClr val="660033"/>
              </a:buClr>
              <a:defRPr/>
            </a:pPr>
            <a:r>
              <a:rPr lang="en-US" dirty="0" smtClean="0">
                <a:solidFill>
                  <a:srgbClr val="000066"/>
                </a:solidFill>
                <a:latin typeface="Helvetica" charset="0"/>
                <a:ea typeface="ＭＳ Ｐゴシック" charset="0"/>
              </a:rPr>
              <a:t>Cannot distribute the division, unlike the multiplication</a:t>
            </a:r>
          </a:p>
          <a:p>
            <a:pPr lvl="1" eaLnBrk="1" hangingPunct="1">
              <a:buClr>
                <a:srgbClr val="660033"/>
              </a:buClr>
              <a:defRPr/>
            </a:pPr>
            <a:r>
              <a:rPr lang="en-US" dirty="0" smtClean="0">
                <a:solidFill>
                  <a:srgbClr val="000066"/>
                </a:solidFill>
                <a:latin typeface="Helvetica" charset="0"/>
                <a:ea typeface="ＭＳ Ｐゴシック" charset="0"/>
              </a:rPr>
              <a:t>So we cannot easily use a sum of right shifts as a shortcut for general integer division</a:t>
            </a:r>
            <a:endParaRPr lang="en-US" dirty="0" smtClean="0">
              <a:latin typeface="Helvetica" charset="0"/>
            </a:endParaRPr>
          </a:p>
          <a:p>
            <a:pPr eaLnBrk="1" hangingPunct="1">
              <a:defRPr/>
            </a:pPr>
            <a:r>
              <a:rPr lang="en-US" dirty="0" smtClean="0">
                <a:latin typeface="Helvetica" charset="0"/>
              </a:rPr>
              <a:t>Special hardware circuits are designed to implement an integer division</a:t>
            </a:r>
          </a:p>
          <a:p>
            <a:pPr lvl="1" eaLnBrk="1" hangingPunct="1">
              <a:buClr>
                <a:srgbClr val="660033"/>
              </a:buClr>
              <a:defRPr/>
            </a:pPr>
            <a:r>
              <a:rPr lang="en-US" dirty="0" smtClean="0">
                <a:latin typeface="Helvetica" charset="0"/>
              </a:rPr>
              <a:t>Access these integer division circuits by invoking the appropriate assembly language instruction, e.g. </a:t>
            </a:r>
            <a:r>
              <a:rPr lang="en-US" dirty="0" err="1" smtClean="0">
                <a:latin typeface="Helvetica" charset="0"/>
              </a:rPr>
              <a:t>idivl</a:t>
            </a:r>
            <a:endParaRPr lang="en-US" dirty="0" smtClean="0">
              <a:latin typeface="Helvetica" charset="0"/>
            </a:endParaRPr>
          </a:p>
        </p:txBody>
      </p:sp>
    </p:spTree>
    <p:extLst>
      <p:ext uri="{BB962C8B-B14F-4D97-AF65-F5344CB8AC3E}">
        <p14:creationId xmlns:p14="http://schemas.microsoft.com/office/powerpoint/2010/main" val="34280883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dissolve">
                                      <p:cBhvr>
                                        <p:cTn id="7" dur="500"/>
                                        <p:tgtEl>
                                          <p:spTgt spid="839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dissolve">
                                      <p:cBhvr>
                                        <p:cTn id="10" dur="500"/>
                                        <p:tgtEl>
                                          <p:spTgt spid="839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animEffect transition="in" filter="dissolve">
                                      <p:cBhvr>
                                        <p:cTn id="13" dur="500"/>
                                        <p:tgtEl>
                                          <p:spTgt spid="8397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animEffect transition="in" filter="dissolve">
                                      <p:cBhvr>
                                        <p:cTn id="16" dur="500"/>
                                        <p:tgtEl>
                                          <p:spTgt spid="839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dissolve">
                                      <p:cBhvr>
                                        <p:cTn id="21" dur="500"/>
                                        <p:tgtEl>
                                          <p:spTgt spid="8397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3971">
                                            <p:txEl>
                                              <p:pRg st="5" end="5"/>
                                            </p:txEl>
                                          </p:spTgt>
                                        </p:tgtEl>
                                        <p:attrNameLst>
                                          <p:attrName>style.visibility</p:attrName>
                                        </p:attrNameLst>
                                      </p:cBhvr>
                                      <p:to>
                                        <p:strVal val="visible"/>
                                      </p:to>
                                    </p:set>
                                    <p:animEffect transition="in" filter="dissolve">
                                      <p:cBhvr>
                                        <p:cTn id="26" dur="5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a:defRPr/>
            </a:pPr>
            <a:r>
              <a:rPr lang="en-US" dirty="0" smtClean="0"/>
              <a:t>Supplementary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323850"/>
            <a:ext cx="7054850" cy="555625"/>
          </a:xfrm>
          <a:effectLst>
            <a:outerShdw blurRad="63500" dist="53882" dir="2700000" algn="ctr" rotWithShape="0">
              <a:srgbClr val="969696"/>
            </a:outerShdw>
          </a:effectLst>
        </p:spPr>
        <p:txBody>
          <a:bodyPr/>
          <a:lstStyle/>
          <a:p>
            <a:pPr eaLnBrk="1" hangingPunct="1">
              <a:defRPr/>
            </a:pPr>
            <a:r>
              <a:rPr lang="en-US">
                <a:ea typeface="+mj-ea"/>
                <a:cs typeface="+mj-cs"/>
              </a:rPr>
              <a:t>Mathematical Properties</a:t>
            </a:r>
          </a:p>
        </p:txBody>
      </p:sp>
      <p:sp>
        <p:nvSpPr>
          <p:cNvPr id="70659" name="Rectangle 3"/>
          <p:cNvSpPr>
            <a:spLocks noGrp="1" noChangeArrowheads="1"/>
          </p:cNvSpPr>
          <p:nvPr>
            <p:ph idx="1"/>
          </p:nvPr>
        </p:nvSpPr>
        <p:spPr/>
        <p:txBody>
          <a:bodyPr lIns="90487" tIns="44450" rIns="90487" bIns="44450"/>
          <a:lstStyle/>
          <a:p>
            <a:pPr eaLnBrk="1" hangingPunct="1">
              <a:tabLst>
                <a:tab pos="1943100" algn="l"/>
              </a:tabLst>
              <a:defRPr/>
            </a:pPr>
            <a:r>
              <a:rPr lang="en-US">
                <a:latin typeface="Helvetica" charset="0"/>
              </a:rPr>
              <a:t>Modular Addition Forms an </a:t>
            </a:r>
            <a:r>
              <a:rPr lang="en-US" i="1">
                <a:latin typeface="Helvetica" charset="0"/>
              </a:rPr>
              <a:t>Abelian Group</a:t>
            </a:r>
            <a:endParaRPr lang="en-US">
              <a:latin typeface="Helvetica" charset="0"/>
            </a:endParaRPr>
          </a:p>
          <a:p>
            <a:pPr lvl="1" eaLnBrk="1" hangingPunct="1">
              <a:tabLst>
                <a:tab pos="1943100" algn="l"/>
              </a:tabLst>
              <a:defRPr/>
            </a:pPr>
            <a:r>
              <a:rPr lang="en-US">
                <a:latin typeface="Helvetica" charset="0"/>
                <a:ea typeface="ＭＳ Ｐゴシック" charset="0"/>
              </a:rPr>
              <a:t>Closed under addition</a:t>
            </a:r>
          </a:p>
          <a:p>
            <a:pPr lvl="2" eaLnBrk="1" hangingPunct="1">
              <a:buFont typeface="Wingdings" charset="0"/>
              <a:buNone/>
              <a:tabLst>
                <a:tab pos="1943100" algn="l"/>
              </a:tabLst>
              <a:defRPr/>
            </a:pPr>
            <a:r>
              <a:rPr lang="en-US">
                <a:latin typeface="Helvetica" charset="0"/>
                <a:ea typeface="ＭＳ Ｐゴシック" charset="0"/>
              </a:rPr>
              <a:t>0  </a:t>
            </a:r>
            <a:r>
              <a:rPr lang="en-US">
                <a:latin typeface="Helvetica" charset="0"/>
                <a:ea typeface="ＭＳ Ｐゴシック" charset="0"/>
                <a:sym typeface="Symbol" charset="0"/>
              </a:rPr>
              <a:t></a:t>
            </a:r>
            <a:r>
              <a:rPr lang="en-US">
                <a:latin typeface="Helvetica" charset="0"/>
                <a:ea typeface="ＭＳ Ｐゴシック" charset="0"/>
              </a:rPr>
              <a:t>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a:t>
            </a:r>
            <a:r>
              <a:rPr lang="en-US">
                <a:latin typeface="Helvetica" charset="0"/>
                <a:ea typeface="ＭＳ Ｐゴシック" charset="0"/>
                <a:sym typeface="Symbol" charset="0"/>
              </a:rPr>
              <a:t></a:t>
            </a:r>
            <a:r>
              <a:rPr lang="en-US">
                <a:latin typeface="Helvetica" charset="0"/>
                <a:ea typeface="ＭＳ Ｐゴシック" charset="0"/>
              </a:rPr>
              <a:t>  2</a:t>
            </a:r>
            <a:r>
              <a:rPr lang="en-US" i="1" baseline="30000">
                <a:latin typeface="Helvetica" charset="0"/>
                <a:ea typeface="ＭＳ Ｐゴシック" charset="0"/>
              </a:rPr>
              <a:t>w</a:t>
            </a:r>
            <a:r>
              <a:rPr lang="en-US">
                <a:latin typeface="Helvetica" charset="0"/>
                <a:ea typeface="ＭＳ Ｐゴシック" charset="0"/>
              </a:rPr>
              <a:t> –1</a:t>
            </a:r>
          </a:p>
          <a:p>
            <a:pPr lvl="1" eaLnBrk="1" hangingPunct="1">
              <a:tabLst>
                <a:tab pos="1943100" algn="l"/>
              </a:tabLst>
              <a:defRPr/>
            </a:pPr>
            <a:r>
              <a:rPr lang="en-US">
                <a:latin typeface="Helvetica" charset="0"/>
                <a:ea typeface="ＭＳ Ｐゴシック" charset="0"/>
              </a:rPr>
              <a:t>Commutative</a:t>
            </a: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v</a:t>
            </a:r>
            <a:r>
              <a:rPr lang="en-US">
                <a:latin typeface="Helvetica" charset="0"/>
                <a:ea typeface="ＭＳ Ｐゴシック" charset="0"/>
              </a:rPr>
              <a:t> , </a:t>
            </a:r>
            <a:r>
              <a:rPr lang="en-US" i="1">
                <a:latin typeface="Helvetica" charset="0"/>
                <a:ea typeface="ＭＳ Ｐゴシック" charset="0"/>
              </a:rPr>
              <a:t>u</a:t>
            </a:r>
            <a:r>
              <a:rPr lang="en-US">
                <a:latin typeface="Helvetica" charset="0"/>
                <a:ea typeface="ＭＳ Ｐゴシック" charset="0"/>
              </a:rPr>
              <a:t>)</a:t>
            </a:r>
          </a:p>
          <a:p>
            <a:pPr lvl="1" eaLnBrk="1" hangingPunct="1">
              <a:tabLst>
                <a:tab pos="1943100" algn="l"/>
              </a:tabLst>
              <a:defRPr/>
            </a:pPr>
            <a:r>
              <a:rPr lang="en-US">
                <a:latin typeface="Helvetica" charset="0"/>
                <a:ea typeface="ＭＳ Ｐゴシック" charset="0"/>
              </a:rPr>
              <a:t>Associative</a:t>
            </a: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UAdd</a:t>
            </a:r>
            <a:r>
              <a:rPr lang="en-US" i="1" baseline="-25000">
                <a:latin typeface="Helvetica" charset="0"/>
                <a:ea typeface="ＭＳ Ｐゴシック" charset="0"/>
              </a:rPr>
              <a:t>w</a:t>
            </a: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a:t>
            </a:r>
          </a:p>
          <a:p>
            <a:pPr lvl="1" eaLnBrk="1" hangingPunct="1">
              <a:tabLst>
                <a:tab pos="1943100" algn="l"/>
              </a:tabLst>
              <a:defRPr/>
            </a:pPr>
            <a:r>
              <a:rPr lang="en-US">
                <a:latin typeface="Helvetica" charset="0"/>
                <a:ea typeface="ＭＳ Ｐゴシック" charset="0"/>
              </a:rPr>
              <a:t>0 is additive identity</a:t>
            </a: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0)  =  </a:t>
            </a:r>
            <a:r>
              <a:rPr lang="en-US" i="1">
                <a:latin typeface="Helvetica" charset="0"/>
                <a:ea typeface="ＭＳ Ｐゴシック" charset="0"/>
              </a:rPr>
              <a:t>u</a:t>
            </a:r>
            <a:endParaRPr lang="en-US">
              <a:latin typeface="Helvetica" charset="0"/>
              <a:ea typeface="ＭＳ Ｐゴシック" charset="0"/>
            </a:endParaRPr>
          </a:p>
          <a:p>
            <a:pPr lvl="1" eaLnBrk="1" hangingPunct="1">
              <a:tabLst>
                <a:tab pos="1943100" algn="l"/>
              </a:tabLst>
              <a:defRPr/>
            </a:pPr>
            <a:r>
              <a:rPr lang="en-US">
                <a:latin typeface="Helvetica" charset="0"/>
                <a:ea typeface="ＭＳ Ｐゴシック" charset="0"/>
              </a:rPr>
              <a:t>Every element has additive inverse</a:t>
            </a:r>
          </a:p>
          <a:p>
            <a:pPr lvl="2" eaLnBrk="1" hangingPunct="1">
              <a:tabLst>
                <a:tab pos="1943100" algn="l"/>
              </a:tabLst>
              <a:defRPr/>
            </a:pPr>
            <a:r>
              <a:rPr lang="en-US">
                <a:latin typeface="Helvetica" charset="0"/>
                <a:ea typeface="ＭＳ Ｐゴシック" charset="0"/>
              </a:rPr>
              <a:t>Let 	UComp</a:t>
            </a:r>
            <a:r>
              <a:rPr lang="en-US" i="1" baseline="-25000">
                <a:latin typeface="Helvetica" charset="0"/>
                <a:ea typeface="ＭＳ Ｐゴシック" charset="0"/>
              </a:rPr>
              <a:t>w </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 2</a:t>
            </a:r>
            <a:r>
              <a:rPr lang="en-US" i="1" baseline="30000">
                <a:latin typeface="Helvetica" charset="0"/>
                <a:ea typeface="ＭＳ Ｐゴシック" charset="0"/>
              </a:rPr>
              <a:t>w</a:t>
            </a:r>
            <a:r>
              <a:rPr lang="en-US">
                <a:latin typeface="Helvetica" charset="0"/>
                <a:ea typeface="ＭＳ Ｐゴシック" charset="0"/>
              </a:rPr>
              <a:t> – </a:t>
            </a:r>
            <a:r>
              <a:rPr lang="en-US" i="1">
                <a:latin typeface="Helvetica" charset="0"/>
                <a:ea typeface="ＭＳ Ｐゴシック" charset="0"/>
              </a:rPr>
              <a:t>u</a:t>
            </a:r>
            <a:endParaRPr lang="en-US">
              <a:latin typeface="Helvetica" charset="0"/>
              <a:ea typeface="ＭＳ Ｐゴシック" charset="0"/>
            </a:endParaRP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UComp</a:t>
            </a:r>
            <a:r>
              <a:rPr lang="en-US" i="1" baseline="-25000">
                <a:latin typeface="Helvetica" charset="0"/>
                <a:ea typeface="ＭＳ Ｐゴシック" charset="0"/>
              </a:rPr>
              <a:t>w </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  0</a:t>
            </a:r>
          </a:p>
        </p:txBody>
      </p:sp>
    </p:spTree>
    <p:extLst>
      <p:ext uri="{BB962C8B-B14F-4D97-AF65-F5344CB8AC3E}">
        <p14:creationId xmlns:p14="http://schemas.microsoft.com/office/powerpoint/2010/main" val="345148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Recap…</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Bit masking using the “&amp;” operator</a:t>
            </a:r>
          </a:p>
          <a:p>
            <a:pPr>
              <a:defRPr/>
            </a:pPr>
            <a:r>
              <a:rPr lang="en-US" dirty="0" smtClean="0">
                <a:latin typeface="Helvetica" charset="0"/>
                <a:ea typeface="ＭＳ Ｐゴシック" charset="0"/>
                <a:cs typeface="ＭＳ Ｐゴシック" charset="0"/>
              </a:rPr>
              <a:t>Logical operators “&amp;&amp;”, “||” and “!”</a:t>
            </a:r>
          </a:p>
          <a:p>
            <a:pPr>
              <a:defRPr/>
            </a:pPr>
            <a:r>
              <a:rPr lang="en-US" dirty="0" smtClean="0">
                <a:latin typeface="Helvetica" charset="0"/>
                <a:ea typeface="ＭＳ Ｐゴシック" charset="0"/>
                <a:cs typeface="ＭＳ Ｐゴシック" charset="0"/>
              </a:rPr>
              <a:t>Bit shifting</a:t>
            </a:r>
          </a:p>
          <a:p>
            <a:pPr lvl="1">
              <a:defRPr/>
            </a:pPr>
            <a:r>
              <a:rPr lang="en-US" dirty="0" smtClean="0">
                <a:latin typeface="Helvetica" charset="0"/>
                <a:ea typeface="ＭＳ Ｐゴシック" charset="0"/>
                <a:cs typeface="ＭＳ Ｐゴシック" charset="0"/>
              </a:rPr>
              <a:t>Left shifting “&lt;&lt;“ = multiplication by a power of two</a:t>
            </a:r>
          </a:p>
          <a:p>
            <a:pPr lvl="1">
              <a:defRPr/>
            </a:pPr>
            <a:r>
              <a:rPr lang="en-US" dirty="0" smtClean="0">
                <a:latin typeface="Helvetica" charset="0"/>
                <a:ea typeface="ＭＳ Ｐゴシック" charset="0"/>
                <a:cs typeface="ＭＳ Ｐゴシック" charset="0"/>
              </a:rPr>
              <a:t>Right shifting “&gt;&gt;” = division by a power of two</a:t>
            </a:r>
          </a:p>
          <a:p>
            <a:pPr lvl="2">
              <a:defRPr/>
            </a:pPr>
            <a:r>
              <a:rPr lang="en-US" sz="2000" dirty="0" smtClean="0">
                <a:latin typeface="Helvetica" charset="0"/>
                <a:ea typeface="ＭＳ Ｐゴシック" charset="0"/>
                <a:cs typeface="ＭＳ Ｐゴシック" charset="0"/>
              </a:rPr>
              <a:t>Logical </a:t>
            </a:r>
          </a:p>
          <a:p>
            <a:pPr lvl="2">
              <a:defRPr/>
            </a:pPr>
            <a:r>
              <a:rPr lang="en-US" sz="2000" dirty="0" smtClean="0">
                <a:latin typeface="Helvetica" charset="0"/>
                <a:ea typeface="ＭＳ Ｐゴシック" charset="0"/>
                <a:cs typeface="ＭＳ Ｐゴシック" charset="0"/>
              </a:rPr>
              <a:t>Arithmetic</a:t>
            </a:r>
          </a:p>
          <a:p>
            <a:pPr>
              <a:defRPr/>
            </a:pPr>
            <a:r>
              <a:rPr lang="en-US" dirty="0" smtClean="0">
                <a:latin typeface="Helvetica" charset="0"/>
                <a:ea typeface="ＭＳ Ｐゴシック" charset="0"/>
                <a:cs typeface="ＭＳ Ｐゴシック" charset="0"/>
              </a:rPr>
              <a:t>Unsigned binary encoding</a:t>
            </a:r>
          </a:p>
          <a:p>
            <a:pPr lvl="1">
              <a:defRPr/>
            </a:pPr>
            <a:r>
              <a:rPr lang="en-US" dirty="0" smtClean="0">
                <a:latin typeface="Helvetica" charset="0"/>
                <a:ea typeface="ＭＳ Ｐゴシック" charset="0"/>
                <a:cs typeface="ＭＳ Ｐゴシック" charset="0"/>
              </a:rPr>
              <a:t>Unsigned modular addition</a:t>
            </a:r>
          </a:p>
          <a:p>
            <a:pPr lvl="1">
              <a:defRPr/>
            </a:pPr>
            <a:r>
              <a:rPr lang="en-US" dirty="0" smtClean="0">
                <a:latin typeface="Helvetica" charset="0"/>
                <a:ea typeface="ＭＳ Ｐゴシック" charset="0"/>
                <a:cs typeface="ＭＳ Ｐゴシック" charset="0"/>
              </a:rPr>
              <a:t>overflow</a:t>
            </a:r>
          </a:p>
          <a:p>
            <a:pPr>
              <a:defRPr/>
            </a:pPr>
            <a:r>
              <a:rPr lang="en-US" dirty="0" smtClean="0">
                <a:latin typeface="Helvetica" charset="0"/>
                <a:ea typeface="ＭＳ Ｐゴシック" charset="0"/>
                <a:cs typeface="ＭＳ Ｐゴシック" charset="0"/>
              </a:rPr>
              <a:t>Signed two’s complement binary encoding</a:t>
            </a:r>
          </a:p>
          <a:p>
            <a:pPr lvl="1">
              <a:defRPr/>
            </a:pPr>
            <a:r>
              <a:rPr lang="en-US" dirty="0" smtClean="0">
                <a:latin typeface="Helvetica" charset="0"/>
                <a:ea typeface="ＭＳ Ｐゴシック" charset="0"/>
                <a:cs typeface="ＭＳ Ｐゴシック" charset="0"/>
              </a:rPr>
              <a:t>Signed modular addition</a:t>
            </a:r>
          </a:p>
          <a:p>
            <a:pPr lvl="1">
              <a:defRPr/>
            </a:pPr>
            <a:r>
              <a:rPr lang="en-US" dirty="0" smtClean="0">
                <a:latin typeface="Helvetica" charset="0"/>
                <a:ea typeface="ＭＳ Ｐゴシック" charset="0"/>
                <a:cs typeface="ＭＳ Ｐゴシック" charset="0"/>
              </a:rPr>
              <a:t>Positive and negative overflow regions</a:t>
            </a: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323850"/>
            <a:ext cx="8393113" cy="555625"/>
          </a:xfrm>
          <a:effectLst>
            <a:outerShdw blurRad="63500" dist="53882" dir="2700000" algn="ctr" rotWithShape="0">
              <a:srgbClr val="969696"/>
            </a:outerShdw>
          </a:effectLst>
        </p:spPr>
        <p:txBody>
          <a:bodyPr/>
          <a:lstStyle/>
          <a:p>
            <a:pPr eaLnBrk="1" hangingPunct="1">
              <a:defRPr/>
            </a:pPr>
            <a:r>
              <a:rPr lang="en-US">
                <a:ea typeface="+mj-ea"/>
                <a:cs typeface="+mj-cs"/>
              </a:rPr>
              <a:t>Properties of Unsigned Arithmetic</a:t>
            </a:r>
          </a:p>
        </p:txBody>
      </p:sp>
      <p:sp>
        <p:nvSpPr>
          <p:cNvPr id="94211" name="Rectangle 3"/>
          <p:cNvSpPr>
            <a:spLocks noGrp="1" noChangeArrowheads="1"/>
          </p:cNvSpPr>
          <p:nvPr>
            <p:ph idx="1"/>
          </p:nvPr>
        </p:nvSpPr>
        <p:spPr/>
        <p:txBody>
          <a:bodyPr lIns="90487" tIns="44450" rIns="90487" bIns="44450"/>
          <a:lstStyle/>
          <a:p>
            <a:pPr eaLnBrk="1" hangingPunct="1">
              <a:defRPr/>
            </a:pPr>
            <a:r>
              <a:rPr lang="en-US">
                <a:latin typeface="Helvetica" charset="0"/>
              </a:rPr>
              <a:t>Unsigned Multiplication with Addition Forms Commutative Ring</a:t>
            </a:r>
          </a:p>
          <a:p>
            <a:pPr lvl="1" eaLnBrk="1" hangingPunct="1">
              <a:defRPr/>
            </a:pPr>
            <a:r>
              <a:rPr lang="en-US">
                <a:latin typeface="Helvetica" charset="0"/>
                <a:ea typeface="ＭＳ Ｐゴシック" charset="0"/>
              </a:rPr>
              <a:t>Addition is commutative group</a:t>
            </a:r>
          </a:p>
          <a:p>
            <a:pPr lvl="1" eaLnBrk="1" hangingPunct="1">
              <a:defRPr/>
            </a:pPr>
            <a:r>
              <a:rPr lang="en-US">
                <a:latin typeface="Helvetica" charset="0"/>
                <a:ea typeface="ＭＳ Ｐゴシック" charset="0"/>
              </a:rPr>
              <a:t>Closed under multiplication</a:t>
            </a:r>
          </a:p>
          <a:p>
            <a:pPr lvl="2" eaLnBrk="1" hangingPunct="1">
              <a:buFont typeface="Wingdings" charset="0"/>
              <a:buNone/>
              <a:defRPr/>
            </a:pPr>
            <a:r>
              <a:rPr lang="en-US">
                <a:latin typeface="Helvetica" charset="0"/>
                <a:ea typeface="ＭＳ Ｐゴシック" charset="0"/>
              </a:rPr>
              <a:t>0  </a:t>
            </a:r>
            <a:r>
              <a:rPr lang="en-US">
                <a:latin typeface="Helvetica" charset="0"/>
                <a:ea typeface="ＭＳ Ｐゴシック" charset="0"/>
                <a:sym typeface="Symbol" charset="0"/>
              </a:rPr>
              <a:t></a:t>
            </a:r>
            <a:r>
              <a:rPr lang="en-US">
                <a:latin typeface="Helvetica" charset="0"/>
                <a:ea typeface="ＭＳ Ｐゴシック" charset="0"/>
              </a:rPr>
              <a:t>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a:t>
            </a:r>
            <a:r>
              <a:rPr lang="en-US">
                <a:latin typeface="Helvetica" charset="0"/>
                <a:ea typeface="ＭＳ Ｐゴシック" charset="0"/>
                <a:sym typeface="Symbol" charset="0"/>
              </a:rPr>
              <a:t></a:t>
            </a:r>
            <a:r>
              <a:rPr lang="en-US">
                <a:latin typeface="Helvetica" charset="0"/>
                <a:ea typeface="ＭＳ Ｐゴシック" charset="0"/>
              </a:rPr>
              <a:t>  2</a:t>
            </a:r>
            <a:r>
              <a:rPr lang="en-US" i="1" baseline="30000">
                <a:latin typeface="Helvetica" charset="0"/>
                <a:ea typeface="ＭＳ Ｐゴシック" charset="0"/>
              </a:rPr>
              <a:t>w</a:t>
            </a:r>
            <a:r>
              <a:rPr lang="en-US">
                <a:latin typeface="Helvetica" charset="0"/>
                <a:ea typeface="ＭＳ Ｐゴシック" charset="0"/>
              </a:rPr>
              <a:t> –1</a:t>
            </a:r>
          </a:p>
          <a:p>
            <a:pPr lvl="1" eaLnBrk="1" hangingPunct="1">
              <a:defRPr/>
            </a:pPr>
            <a:r>
              <a:rPr lang="en-US">
                <a:latin typeface="Helvetica" charset="0"/>
                <a:ea typeface="ＭＳ Ｐゴシック" charset="0"/>
              </a:rPr>
              <a:t>Multiplication Commutative</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v</a:t>
            </a:r>
            <a:r>
              <a:rPr lang="en-US">
                <a:latin typeface="Helvetica" charset="0"/>
                <a:ea typeface="ＭＳ Ｐゴシック" charset="0"/>
              </a:rPr>
              <a:t> , </a:t>
            </a:r>
            <a:r>
              <a:rPr lang="en-US" i="1">
                <a:latin typeface="Helvetica" charset="0"/>
                <a:ea typeface="ＭＳ Ｐゴシック" charset="0"/>
              </a:rPr>
              <a:t>u</a:t>
            </a:r>
            <a:r>
              <a:rPr lang="en-US">
                <a:latin typeface="Helvetica" charset="0"/>
                <a:ea typeface="ＭＳ Ｐゴシック" charset="0"/>
              </a:rPr>
              <a:t>)</a:t>
            </a:r>
          </a:p>
          <a:p>
            <a:pPr lvl="1" eaLnBrk="1" hangingPunct="1">
              <a:defRPr/>
            </a:pPr>
            <a:r>
              <a:rPr lang="en-US">
                <a:latin typeface="Helvetica" charset="0"/>
                <a:ea typeface="ＭＳ Ｐゴシック" charset="0"/>
              </a:rPr>
              <a:t>Multiplication is Associative</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UMult</a:t>
            </a:r>
            <a:r>
              <a:rPr lang="en-US" i="1" baseline="-25000">
                <a:latin typeface="Helvetica" charset="0"/>
                <a:ea typeface="ＭＳ Ｐゴシック" charset="0"/>
              </a:rPr>
              <a:t>w</a:t>
            </a: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a:t>
            </a:r>
          </a:p>
          <a:p>
            <a:pPr lvl="1" eaLnBrk="1" hangingPunct="1">
              <a:defRPr/>
            </a:pPr>
            <a:r>
              <a:rPr lang="en-US">
                <a:latin typeface="Helvetica" charset="0"/>
                <a:ea typeface="ＭＳ Ｐゴシック" charset="0"/>
              </a:rPr>
              <a:t>1 is multiplicative identity</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1)  =  </a:t>
            </a:r>
            <a:r>
              <a:rPr lang="en-US" i="1">
                <a:latin typeface="Helvetica" charset="0"/>
                <a:ea typeface="ＭＳ Ｐゴシック" charset="0"/>
              </a:rPr>
              <a:t>u</a:t>
            </a:r>
            <a:endParaRPr lang="en-US">
              <a:latin typeface="Helvetica" charset="0"/>
              <a:ea typeface="ＭＳ Ｐゴシック" charset="0"/>
            </a:endParaRPr>
          </a:p>
          <a:p>
            <a:pPr lvl="1" eaLnBrk="1" hangingPunct="1">
              <a:defRPr/>
            </a:pPr>
            <a:r>
              <a:rPr lang="en-US">
                <a:latin typeface="Helvetica" charset="0"/>
                <a:ea typeface="ＭＳ Ｐゴシック" charset="0"/>
              </a:rPr>
              <a:t>Multiplication distributes over addtion</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UAdd</a:t>
            </a:r>
            <a:r>
              <a:rPr lang="en-US" i="1" baseline="-25000">
                <a:latin typeface="Helvetica" charset="0"/>
                <a:ea typeface="ＭＳ Ｐゴシック" charset="0"/>
              </a:rPr>
              <a:t>w</a:t>
            </a: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v</a:t>
            </a:r>
            <a:r>
              <a:rPr lang="en-US">
                <a:latin typeface="Helvetica" charset="0"/>
                <a:ea typeface="ＭＳ Ｐゴシック" charset="0"/>
              </a:rPr>
              <a:t>))</a:t>
            </a:r>
          </a:p>
        </p:txBody>
      </p:sp>
    </p:spTree>
    <p:extLst>
      <p:ext uri="{BB962C8B-B14F-4D97-AF65-F5344CB8AC3E}">
        <p14:creationId xmlns:p14="http://schemas.microsoft.com/office/powerpoint/2010/main" val="4986483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304800"/>
            <a:ext cx="8755063" cy="555625"/>
          </a:xfrm>
          <a:effectLst>
            <a:outerShdw blurRad="63500" dist="53882" dir="2700000" algn="ctr" rotWithShape="0">
              <a:srgbClr val="969696"/>
            </a:outerShdw>
          </a:effectLst>
        </p:spPr>
        <p:txBody>
          <a:bodyPr/>
          <a:lstStyle/>
          <a:p>
            <a:pPr eaLnBrk="1" hangingPunct="1">
              <a:defRPr/>
            </a:pPr>
            <a:r>
              <a:rPr lang="en-US">
                <a:ea typeface="+mj-ea"/>
                <a:cs typeface="+mj-cs"/>
              </a:rPr>
              <a:t>Properties of Two’s Comp. Arithmetic</a:t>
            </a:r>
          </a:p>
        </p:txBody>
      </p:sp>
      <p:sp>
        <p:nvSpPr>
          <p:cNvPr id="95235" name="Rectangle 3"/>
          <p:cNvSpPr>
            <a:spLocks noGrp="1" noChangeArrowheads="1"/>
          </p:cNvSpPr>
          <p:nvPr>
            <p:ph idx="1"/>
          </p:nvPr>
        </p:nvSpPr>
        <p:spPr>
          <a:xfrm>
            <a:off x="304800" y="1066800"/>
            <a:ext cx="8686800" cy="5224463"/>
          </a:xfrm>
        </p:spPr>
        <p:txBody>
          <a:bodyPr lIns="90487" tIns="44450" rIns="90487" bIns="44450"/>
          <a:lstStyle/>
          <a:p>
            <a:pPr eaLnBrk="1" hangingPunct="1">
              <a:tabLst>
                <a:tab pos="2578100" algn="l"/>
                <a:tab pos="3149600" algn="l"/>
              </a:tabLst>
              <a:defRPr/>
            </a:pPr>
            <a:r>
              <a:rPr lang="en-US">
                <a:latin typeface="Helvetica" charset="0"/>
              </a:rPr>
              <a:t>Isomorphic Algebras</a:t>
            </a:r>
          </a:p>
          <a:p>
            <a:pPr lvl="1" eaLnBrk="1" hangingPunct="1">
              <a:tabLst>
                <a:tab pos="2578100" algn="l"/>
                <a:tab pos="3149600" algn="l"/>
              </a:tabLst>
              <a:defRPr/>
            </a:pPr>
            <a:r>
              <a:rPr lang="en-US">
                <a:latin typeface="Helvetica" charset="0"/>
                <a:ea typeface="ＭＳ Ｐゴシック" charset="0"/>
              </a:rPr>
              <a:t>Unsigned multiplication and addition</a:t>
            </a:r>
          </a:p>
          <a:p>
            <a:pPr lvl="2" eaLnBrk="1" hangingPunct="1">
              <a:tabLst>
                <a:tab pos="2578100" algn="l"/>
                <a:tab pos="3149600" algn="l"/>
              </a:tabLst>
              <a:defRPr/>
            </a:pPr>
            <a:r>
              <a:rPr lang="en-US">
                <a:latin typeface="Helvetica" charset="0"/>
                <a:ea typeface="ＭＳ Ｐゴシック" charset="0"/>
              </a:rPr>
              <a:t>Truncating to </a:t>
            </a:r>
            <a:r>
              <a:rPr lang="en-US" i="1">
                <a:latin typeface="Helvetica" charset="0"/>
                <a:ea typeface="ＭＳ Ｐゴシック" charset="0"/>
              </a:rPr>
              <a:t>w</a:t>
            </a:r>
            <a:r>
              <a:rPr lang="en-US">
                <a:latin typeface="Helvetica" charset="0"/>
                <a:ea typeface="ＭＳ Ｐゴシック" charset="0"/>
              </a:rPr>
              <a:t> bits</a:t>
            </a:r>
          </a:p>
          <a:p>
            <a:pPr lvl="1" eaLnBrk="1" hangingPunct="1">
              <a:tabLst>
                <a:tab pos="2578100" algn="l"/>
                <a:tab pos="3149600" algn="l"/>
              </a:tabLst>
              <a:defRPr/>
            </a:pPr>
            <a:r>
              <a:rPr lang="en-US">
                <a:latin typeface="Helvetica" charset="0"/>
                <a:ea typeface="ＭＳ Ｐゴシック" charset="0"/>
              </a:rPr>
              <a:t>Two</a:t>
            </a:r>
            <a:r>
              <a:rPr lang="ja-JP" altLang="en-US">
                <a:latin typeface="Helvetica" charset="0"/>
                <a:ea typeface="ＭＳ Ｐゴシック" charset="0"/>
              </a:rPr>
              <a:t>’</a:t>
            </a:r>
            <a:r>
              <a:rPr lang="en-US" altLang="ja-JP">
                <a:latin typeface="Helvetica" charset="0"/>
                <a:ea typeface="ＭＳ Ｐゴシック" charset="0"/>
              </a:rPr>
              <a:t>s complement multiplication and addition</a:t>
            </a:r>
          </a:p>
          <a:p>
            <a:pPr lvl="2" eaLnBrk="1" hangingPunct="1">
              <a:tabLst>
                <a:tab pos="2578100" algn="l"/>
                <a:tab pos="3149600" algn="l"/>
              </a:tabLst>
              <a:defRPr/>
            </a:pPr>
            <a:r>
              <a:rPr lang="en-US">
                <a:latin typeface="Helvetica" charset="0"/>
                <a:ea typeface="ＭＳ Ｐゴシック" charset="0"/>
              </a:rPr>
              <a:t>Truncating to </a:t>
            </a:r>
            <a:r>
              <a:rPr lang="en-US" i="1">
                <a:latin typeface="Helvetica" charset="0"/>
                <a:ea typeface="ＭＳ Ｐゴシック" charset="0"/>
              </a:rPr>
              <a:t>w</a:t>
            </a:r>
            <a:r>
              <a:rPr lang="en-US">
                <a:latin typeface="Helvetica" charset="0"/>
                <a:ea typeface="ＭＳ Ｐゴシック" charset="0"/>
              </a:rPr>
              <a:t> bits</a:t>
            </a:r>
          </a:p>
          <a:p>
            <a:pPr eaLnBrk="1" hangingPunct="1">
              <a:tabLst>
                <a:tab pos="2578100" algn="l"/>
                <a:tab pos="3149600" algn="l"/>
              </a:tabLst>
              <a:defRPr/>
            </a:pPr>
            <a:r>
              <a:rPr lang="en-US">
                <a:latin typeface="Helvetica" charset="0"/>
              </a:rPr>
              <a:t>Both Form Rings</a:t>
            </a:r>
          </a:p>
          <a:p>
            <a:pPr lvl="1" eaLnBrk="1" hangingPunct="1">
              <a:tabLst>
                <a:tab pos="2578100" algn="l"/>
                <a:tab pos="3149600" algn="l"/>
              </a:tabLst>
              <a:defRPr/>
            </a:pPr>
            <a:r>
              <a:rPr lang="en-US">
                <a:latin typeface="Helvetica" charset="0"/>
                <a:ea typeface="ＭＳ Ｐゴシック" charset="0"/>
              </a:rPr>
              <a:t>Isomorphic to ring of integers mod </a:t>
            </a:r>
            <a:r>
              <a:rPr lang="en-US" b="0">
                <a:latin typeface="Helvetica" charset="0"/>
                <a:ea typeface="ＭＳ Ｐゴシック" charset="0"/>
              </a:rPr>
              <a:t>2</a:t>
            </a:r>
            <a:r>
              <a:rPr lang="en-US" b="0" i="1" baseline="30000">
                <a:latin typeface="Helvetica" charset="0"/>
                <a:ea typeface="ＭＳ Ｐゴシック" charset="0"/>
              </a:rPr>
              <a:t>w</a:t>
            </a:r>
            <a:endParaRPr lang="en-US">
              <a:latin typeface="Helvetica" charset="0"/>
              <a:ea typeface="ＭＳ Ｐゴシック" charset="0"/>
            </a:endParaRPr>
          </a:p>
          <a:p>
            <a:pPr eaLnBrk="1" hangingPunct="1">
              <a:tabLst>
                <a:tab pos="2578100" algn="l"/>
                <a:tab pos="3149600" algn="l"/>
              </a:tabLst>
              <a:defRPr/>
            </a:pPr>
            <a:r>
              <a:rPr lang="en-US">
                <a:latin typeface="Helvetica" charset="0"/>
              </a:rPr>
              <a:t>Comparison to Integer Arithmetic</a:t>
            </a:r>
          </a:p>
          <a:p>
            <a:pPr lvl="1" eaLnBrk="1" hangingPunct="1">
              <a:tabLst>
                <a:tab pos="2578100" algn="l"/>
                <a:tab pos="3149600" algn="l"/>
              </a:tabLst>
              <a:defRPr/>
            </a:pPr>
            <a:r>
              <a:rPr lang="en-US">
                <a:latin typeface="Helvetica" charset="0"/>
                <a:ea typeface="ＭＳ Ｐゴシック" charset="0"/>
              </a:rPr>
              <a:t>Both are rings</a:t>
            </a:r>
          </a:p>
          <a:p>
            <a:pPr lvl="1" eaLnBrk="1" hangingPunct="1">
              <a:tabLst>
                <a:tab pos="2578100" algn="l"/>
                <a:tab pos="3149600" algn="l"/>
              </a:tabLst>
              <a:defRPr/>
            </a:pPr>
            <a:r>
              <a:rPr lang="en-US">
                <a:latin typeface="Helvetica" charset="0"/>
                <a:ea typeface="ＭＳ Ｐゴシック" charset="0"/>
              </a:rPr>
              <a:t>Integers obey ordering properties, e.g.,</a:t>
            </a:r>
          </a:p>
          <a:p>
            <a:pPr lvl="2" eaLnBrk="1" hangingPunct="1">
              <a:buFont typeface="Wingdings" charset="0"/>
              <a:buNone/>
              <a:tabLst>
                <a:tab pos="2578100" algn="l"/>
                <a:tab pos="3149600" algn="l"/>
              </a:tabLst>
              <a:defRPr/>
            </a:pPr>
            <a:r>
              <a:rPr lang="en-US" i="1">
                <a:latin typeface="Helvetica" charset="0"/>
                <a:ea typeface="ＭＳ Ｐゴシック" charset="0"/>
              </a:rPr>
              <a:t>u</a:t>
            </a:r>
            <a:r>
              <a:rPr lang="en-US">
                <a:latin typeface="Helvetica" charset="0"/>
                <a:ea typeface="ＭＳ Ｐゴシック" charset="0"/>
              </a:rPr>
              <a:t> &gt; 0	</a:t>
            </a:r>
            <a:r>
              <a:rPr lang="en-US">
                <a:latin typeface="Helvetica" charset="0"/>
                <a:ea typeface="ＭＳ Ｐゴシック" charset="0"/>
                <a:sym typeface="Symbol" charset="0"/>
              </a:rPr>
              <a: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&gt; </a:t>
            </a:r>
            <a:r>
              <a:rPr lang="en-US" i="1">
                <a:latin typeface="Helvetica" charset="0"/>
                <a:ea typeface="ＭＳ Ｐゴシック" charset="0"/>
              </a:rPr>
              <a:t>v</a:t>
            </a:r>
            <a:endParaRPr lang="en-US">
              <a:latin typeface="Helvetica" charset="0"/>
              <a:ea typeface="ＭＳ Ｐゴシック" charset="0"/>
            </a:endParaRPr>
          </a:p>
          <a:p>
            <a:pPr lvl="2" eaLnBrk="1" hangingPunct="1">
              <a:buFont typeface="Wingdings" charset="0"/>
              <a:buNone/>
              <a:tabLst>
                <a:tab pos="2578100" algn="l"/>
                <a:tab pos="3149600" algn="l"/>
              </a:tabLst>
              <a:defRPr/>
            </a:pPr>
            <a:r>
              <a:rPr lang="en-US" i="1">
                <a:latin typeface="Helvetica" charset="0"/>
                <a:ea typeface="ＭＳ Ｐゴシック" charset="0"/>
              </a:rPr>
              <a:t>u</a:t>
            </a:r>
            <a:r>
              <a:rPr lang="en-US">
                <a:latin typeface="Helvetica" charset="0"/>
                <a:ea typeface="ＭＳ Ｐゴシック" charset="0"/>
              </a:rPr>
              <a:t> &gt; 0, </a:t>
            </a:r>
            <a:r>
              <a:rPr lang="en-US" i="1">
                <a:latin typeface="Helvetica" charset="0"/>
                <a:ea typeface="ＭＳ Ｐゴシック" charset="0"/>
              </a:rPr>
              <a:t>v</a:t>
            </a:r>
            <a:r>
              <a:rPr lang="en-US">
                <a:latin typeface="Helvetica" charset="0"/>
                <a:ea typeface="ＭＳ Ｐゴシック" charset="0"/>
              </a:rPr>
              <a:t> &gt; 0	</a:t>
            </a:r>
            <a:r>
              <a:rPr lang="en-US">
                <a:latin typeface="Helvetica" charset="0"/>
                <a:ea typeface="ＭＳ Ｐゴシック" charset="0"/>
                <a:sym typeface="Symbol" charset="0"/>
              </a:rPr>
              <a: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&gt; 0</a:t>
            </a:r>
          </a:p>
          <a:p>
            <a:pPr lvl="1" eaLnBrk="1" hangingPunct="1">
              <a:tabLst>
                <a:tab pos="2578100" algn="l"/>
                <a:tab pos="3149600" algn="l"/>
              </a:tabLst>
              <a:defRPr/>
            </a:pPr>
            <a:r>
              <a:rPr lang="en-US">
                <a:latin typeface="Helvetica" charset="0"/>
                <a:ea typeface="ＭＳ Ｐゴシック" charset="0"/>
              </a:rPr>
              <a:t>These properties are not obeyed by two</a:t>
            </a:r>
            <a:r>
              <a:rPr lang="ja-JP" altLang="en-US">
                <a:latin typeface="Helvetica" charset="0"/>
                <a:ea typeface="ＭＳ Ｐゴシック" charset="0"/>
              </a:rPr>
              <a:t>’</a:t>
            </a:r>
            <a:r>
              <a:rPr lang="en-US" altLang="ja-JP">
                <a:latin typeface="Helvetica" charset="0"/>
                <a:ea typeface="ＭＳ Ｐゴシック" charset="0"/>
              </a:rPr>
              <a:t>s comp. arithmetic</a:t>
            </a:r>
          </a:p>
          <a:p>
            <a:pPr lvl="2" eaLnBrk="1" hangingPunct="1">
              <a:buFont typeface="Wingdings" charset="0"/>
              <a:buNone/>
              <a:tabLst>
                <a:tab pos="2578100" algn="l"/>
                <a:tab pos="3149600" algn="l"/>
              </a:tabLst>
              <a:defRPr/>
            </a:pPr>
            <a:r>
              <a:rPr lang="en-US" i="1">
                <a:latin typeface="Helvetica" charset="0"/>
                <a:ea typeface="ＭＳ Ｐゴシック" charset="0"/>
              </a:rPr>
              <a:t>TMax</a:t>
            </a:r>
            <a:r>
              <a:rPr lang="en-US" b="0">
                <a:latin typeface="Courier New" charset="0"/>
                <a:ea typeface="ＭＳ Ｐゴシック" charset="0"/>
              </a:rPr>
              <a:t> + 1	==	</a:t>
            </a:r>
            <a:r>
              <a:rPr lang="en-US" i="1">
                <a:latin typeface="Helvetica" charset="0"/>
                <a:ea typeface="ＭＳ Ｐゴシック" charset="0"/>
              </a:rPr>
              <a:t>TMin</a:t>
            </a:r>
            <a:endParaRPr lang="en-US" b="0">
              <a:latin typeface="Courier New" charset="0"/>
              <a:ea typeface="ＭＳ Ｐゴシック" charset="0"/>
            </a:endParaRPr>
          </a:p>
          <a:p>
            <a:pPr lvl="2" eaLnBrk="1" hangingPunct="1">
              <a:buFont typeface="Wingdings" charset="0"/>
              <a:buNone/>
              <a:tabLst>
                <a:tab pos="2578100" algn="l"/>
                <a:tab pos="3149600" algn="l"/>
              </a:tabLst>
              <a:defRPr/>
            </a:pPr>
            <a:r>
              <a:rPr lang="en-US" b="0">
                <a:latin typeface="Courier New" charset="0"/>
                <a:ea typeface="ＭＳ Ｐゴシック" charset="0"/>
              </a:rPr>
              <a:t>15213 * 30426	==	-10030	</a:t>
            </a:r>
            <a:r>
              <a:rPr lang="en-US" b="0">
                <a:latin typeface="Helvetica" charset="0"/>
                <a:ea typeface="ＭＳ Ｐゴシック" charset="0"/>
              </a:rPr>
              <a:t>(16-bit words)</a:t>
            </a:r>
            <a:endParaRPr lang="en-US">
              <a:latin typeface="Helvetica" charset="0"/>
              <a:ea typeface="ＭＳ Ｐゴシック" charset="0"/>
            </a:endParaRPr>
          </a:p>
        </p:txBody>
      </p:sp>
    </p:spTree>
    <p:extLst>
      <p:ext uri="{BB962C8B-B14F-4D97-AF65-F5344CB8AC3E}">
        <p14:creationId xmlns:p14="http://schemas.microsoft.com/office/powerpoint/2010/main" val="18178998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Summarizing…</a:t>
            </a:r>
            <a:endParaRPr lang="en-US" dirty="0">
              <a:latin typeface="Helvetica" charset="0"/>
              <a:ea typeface="ＭＳ Ｐゴシック" charset="0"/>
              <a:cs typeface="ＭＳ Ｐゴシック" charset="0"/>
            </a:endParaRPr>
          </a:p>
        </p:txBody>
      </p:sp>
      <p:grpSp>
        <p:nvGrpSpPr>
          <p:cNvPr id="15" name="Group 14"/>
          <p:cNvGrpSpPr>
            <a:grpSpLocks/>
          </p:cNvGrpSpPr>
          <p:nvPr/>
        </p:nvGrpSpPr>
        <p:grpSpPr bwMode="auto">
          <a:xfrm>
            <a:off x="4038600" y="76200"/>
            <a:ext cx="5018088" cy="4724400"/>
            <a:chOff x="4038600" y="-25400"/>
            <a:chExt cx="5018088" cy="4724400"/>
          </a:xfrm>
        </p:grpSpPr>
        <p:graphicFrame>
          <p:nvGraphicFramePr>
            <p:cNvPr id="64516" name="Object 2"/>
            <p:cNvGraphicFramePr>
              <a:graphicFrameLocks noChangeAspect="1"/>
            </p:cNvGraphicFramePr>
            <p:nvPr/>
          </p:nvGraphicFramePr>
          <p:xfrm>
            <a:off x="4495800" y="660400"/>
            <a:ext cx="4560888" cy="3975100"/>
          </p:xfrm>
          <a:graphic>
            <a:graphicData uri="http://schemas.openxmlformats.org/presentationml/2006/ole">
              <mc:AlternateContent xmlns:mc="http://schemas.openxmlformats.org/markup-compatibility/2006">
                <mc:Choice xmlns:v="urn:schemas-microsoft-com:vml" Requires="v">
                  <p:oleObj spid="_x0000_s64553" name="Chart" r:id="rId3" imgW="4356100" imgH="3556000" progId="Excel.Chart.8">
                    <p:embed/>
                  </p:oleObj>
                </mc:Choice>
                <mc:Fallback>
                  <p:oleObj name="Chart" r:id="rId3" imgW="4356100" imgH="3556000"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6604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4517" name="Rectangle 5"/>
            <p:cNvSpPr>
              <a:spLocks noChangeArrowheads="1"/>
            </p:cNvSpPr>
            <p:nvPr/>
          </p:nvSpPr>
          <p:spPr bwMode="auto">
            <a:xfrm>
              <a:off x="6248400" y="736600"/>
              <a:ext cx="1458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64518" name="Rectangle 6"/>
            <p:cNvSpPr>
              <a:spLocks noChangeArrowheads="1"/>
            </p:cNvSpPr>
            <p:nvPr/>
          </p:nvSpPr>
          <p:spPr bwMode="auto">
            <a:xfrm>
              <a:off x="5257800" y="4362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
          <p:nvSpPr>
            <p:cNvPr id="64519" name="Rectangle 7"/>
            <p:cNvSpPr>
              <a:spLocks noChangeArrowheads="1"/>
            </p:cNvSpPr>
            <p:nvPr/>
          </p:nvSpPr>
          <p:spPr bwMode="auto">
            <a:xfrm>
              <a:off x="7924800" y="36322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64520" name="Text Box 8"/>
            <p:cNvSpPr txBox="1">
              <a:spLocks noChangeArrowheads="1"/>
            </p:cNvSpPr>
            <p:nvPr/>
          </p:nvSpPr>
          <p:spPr bwMode="auto">
            <a:xfrm>
              <a:off x="8001000" y="4165600"/>
              <a:ext cx="1020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PosOver</a:t>
              </a:r>
            </a:p>
          </p:txBody>
        </p:sp>
        <p:sp>
          <p:nvSpPr>
            <p:cNvPr id="64521" name="Text Box 9"/>
            <p:cNvSpPr txBox="1">
              <a:spLocks noChangeArrowheads="1"/>
            </p:cNvSpPr>
            <p:nvPr/>
          </p:nvSpPr>
          <p:spPr bwMode="auto">
            <a:xfrm>
              <a:off x="4038600" y="-254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NegOver</a:t>
              </a:r>
            </a:p>
          </p:txBody>
        </p:sp>
        <p:sp>
          <p:nvSpPr>
            <p:cNvPr id="64522" name="Line 10"/>
            <p:cNvSpPr>
              <a:spLocks noChangeShapeType="1"/>
            </p:cNvSpPr>
            <p:nvPr/>
          </p:nvSpPr>
          <p:spPr bwMode="auto">
            <a:xfrm>
              <a:off x="4648200" y="355600"/>
              <a:ext cx="838200" cy="17526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3" name="Line 11"/>
            <p:cNvSpPr>
              <a:spLocks noChangeShapeType="1"/>
            </p:cNvSpPr>
            <p:nvPr/>
          </p:nvSpPr>
          <p:spPr bwMode="auto">
            <a:xfrm flipH="1" flipV="1">
              <a:off x="8153400" y="2794000"/>
              <a:ext cx="609600" cy="12954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Content Placeholder 2"/>
          <p:cNvSpPr>
            <a:spLocks noGrp="1"/>
          </p:cNvSpPr>
          <p:nvPr>
            <p:ph idx="1"/>
          </p:nvPr>
        </p:nvSpPr>
        <p:spPr>
          <a:xfrm>
            <a:off x="290513" y="1220788"/>
            <a:ext cx="4205287" cy="5224462"/>
          </a:xfrm>
        </p:spPr>
        <p:txBody>
          <a:bodyPr/>
          <a:lstStyle/>
          <a:p>
            <a:pPr>
              <a:defRPr/>
            </a:pPr>
            <a:r>
              <a:rPr lang="en-US" dirty="0" smtClean="0">
                <a:latin typeface="Helvetica" charset="0"/>
                <a:ea typeface="ＭＳ Ｐゴシック" charset="0"/>
              </a:rPr>
              <a:t>Two’s complement Overflow</a:t>
            </a:r>
          </a:p>
          <a:p>
            <a:pPr lvl="1">
              <a:defRPr/>
            </a:pPr>
            <a:r>
              <a:rPr lang="en-US" dirty="0" smtClean="0">
                <a:latin typeface="Helvetica" charset="0"/>
                <a:ea typeface="ＭＳ Ｐゴシック" charset="0"/>
              </a:rPr>
              <a:t>Two large positive #’s can sum to a negative # (</a:t>
            </a:r>
            <a:r>
              <a:rPr lang="en-US" dirty="0" err="1" smtClean="0">
                <a:latin typeface="Helvetica" charset="0"/>
                <a:ea typeface="ＭＳ Ｐゴシック" charset="0"/>
              </a:rPr>
              <a:t>PosOver</a:t>
            </a:r>
            <a:r>
              <a:rPr lang="en-US" dirty="0" smtClean="0">
                <a:latin typeface="Helvetica" charset="0"/>
                <a:ea typeface="ＭＳ Ｐゴシック" charset="0"/>
              </a:rPr>
              <a:t>)</a:t>
            </a:r>
          </a:p>
          <a:p>
            <a:pPr lvl="2">
              <a:defRPr/>
            </a:pPr>
            <a:r>
              <a:rPr lang="en-US" sz="2000" dirty="0">
                <a:solidFill>
                  <a:srgbClr val="000066"/>
                </a:solidFill>
                <a:latin typeface="Helvetica" charset="0"/>
                <a:ea typeface="ＭＳ Ｐゴシック" charset="0"/>
              </a:rPr>
              <a:t>Then, sum of u and v = </a:t>
            </a:r>
            <a:r>
              <a:rPr lang="en-US" sz="2000" dirty="0" err="1">
                <a:solidFill>
                  <a:srgbClr val="000066"/>
                </a:solidFill>
                <a:latin typeface="Helvetica" charset="0"/>
                <a:ea typeface="ＭＳ Ｐゴシック" charset="0"/>
              </a:rPr>
              <a:t>TrueSum</a:t>
            </a:r>
            <a:r>
              <a:rPr lang="en-US" sz="2000" dirty="0">
                <a:solidFill>
                  <a:srgbClr val="000066"/>
                </a:solidFill>
                <a:latin typeface="Helvetica" charset="0"/>
                <a:ea typeface="ＭＳ Ｐゴシック" charset="0"/>
              </a:rPr>
              <a:t>(u + v) - 2</a:t>
            </a:r>
            <a:r>
              <a:rPr lang="en-US" sz="2000" baseline="30000" dirty="0">
                <a:solidFill>
                  <a:srgbClr val="000066"/>
                </a:solidFill>
                <a:latin typeface="Helvetica" charset="0"/>
                <a:ea typeface="ＭＳ Ｐゴシック" charset="0"/>
              </a:rPr>
              <a:t>w</a:t>
            </a:r>
            <a:r>
              <a:rPr lang="en-US" sz="2000" dirty="0">
                <a:solidFill>
                  <a:srgbClr val="000066"/>
                </a:solidFill>
                <a:latin typeface="Helvetica" charset="0"/>
                <a:ea typeface="ＭＳ Ｐゴシック" charset="0"/>
              </a:rPr>
              <a:t>, given w </a:t>
            </a:r>
            <a:r>
              <a:rPr lang="en-US" sz="2000" dirty="0" smtClean="0">
                <a:solidFill>
                  <a:srgbClr val="000066"/>
                </a:solidFill>
                <a:latin typeface="Helvetica" charset="0"/>
                <a:ea typeface="ＭＳ Ｐゴシック" charset="0"/>
              </a:rPr>
              <a:t>bits</a:t>
            </a:r>
          </a:p>
          <a:p>
            <a:pPr lvl="1">
              <a:defRPr/>
            </a:pPr>
            <a:r>
              <a:rPr lang="en-US" dirty="0" smtClean="0">
                <a:latin typeface="Helvetica" charset="0"/>
                <a:ea typeface="ＭＳ Ｐゴシック" charset="0"/>
              </a:rPr>
              <a:t>Two large negative #’s can sum to a positive # (</a:t>
            </a:r>
            <a:r>
              <a:rPr lang="en-US" dirty="0" err="1" smtClean="0">
                <a:latin typeface="Helvetica" charset="0"/>
                <a:ea typeface="ＭＳ Ｐゴシック" charset="0"/>
              </a:rPr>
              <a:t>NegOver</a:t>
            </a:r>
            <a:r>
              <a:rPr lang="en-US" dirty="0" smtClean="0">
                <a:latin typeface="Helvetica" charset="0"/>
                <a:ea typeface="ＭＳ Ｐゴシック" charset="0"/>
              </a:rPr>
              <a:t>)</a:t>
            </a:r>
          </a:p>
          <a:p>
            <a:pPr lvl="2">
              <a:defRPr/>
            </a:pPr>
            <a:r>
              <a:rPr lang="en-US" sz="2000" kern="1200" dirty="0" smtClean="0">
                <a:solidFill>
                  <a:srgbClr val="000066"/>
                </a:solidFill>
                <a:latin typeface="Helvetica" charset="0"/>
                <a:ea typeface="ＭＳ Ｐゴシック" charset="0"/>
                <a:cs typeface="ＭＳ Ｐゴシック" charset="0"/>
              </a:rPr>
              <a:t>Then</a:t>
            </a:r>
            <a:r>
              <a:rPr lang="en-US" sz="2000" kern="1200" dirty="0">
                <a:solidFill>
                  <a:srgbClr val="000066"/>
                </a:solidFill>
                <a:latin typeface="Helvetica" charset="0"/>
                <a:ea typeface="ＭＳ Ｐゴシック" charset="0"/>
                <a:cs typeface="ＭＳ Ｐゴシック" charset="0"/>
              </a:rPr>
              <a:t>, sum of u and v = </a:t>
            </a:r>
            <a:r>
              <a:rPr lang="en-US" sz="2000" kern="1200" dirty="0" err="1">
                <a:solidFill>
                  <a:srgbClr val="000066"/>
                </a:solidFill>
                <a:latin typeface="Helvetica" charset="0"/>
                <a:ea typeface="ＭＳ Ｐゴシック" charset="0"/>
                <a:cs typeface="ＭＳ Ｐゴシック" charset="0"/>
              </a:rPr>
              <a:t>TrueSum</a:t>
            </a:r>
            <a:r>
              <a:rPr lang="en-US" sz="2000" kern="1200" dirty="0">
                <a:solidFill>
                  <a:srgbClr val="000066"/>
                </a:solidFill>
                <a:latin typeface="Helvetica" charset="0"/>
                <a:ea typeface="ＭＳ Ｐゴシック" charset="0"/>
                <a:cs typeface="ＭＳ Ｐゴシック" charset="0"/>
              </a:rPr>
              <a:t>(u + v) + 2</a:t>
            </a:r>
            <a:r>
              <a:rPr lang="en-US" sz="2000" kern="1200" baseline="30000" dirty="0">
                <a:solidFill>
                  <a:srgbClr val="000066"/>
                </a:solidFill>
                <a:latin typeface="Helvetica" charset="0"/>
                <a:ea typeface="ＭＳ Ｐゴシック" charset="0"/>
                <a:cs typeface="ＭＳ Ｐゴシック" charset="0"/>
              </a:rPr>
              <a:t>w</a:t>
            </a:r>
            <a:r>
              <a:rPr lang="en-US" sz="2000" kern="1200" dirty="0">
                <a:solidFill>
                  <a:srgbClr val="000066"/>
                </a:solidFill>
                <a:latin typeface="Helvetica" charset="0"/>
                <a:ea typeface="ＭＳ Ｐゴシック" charset="0"/>
                <a:cs typeface="ＭＳ Ｐゴシック" charset="0"/>
              </a:rPr>
              <a:t>, given w bits</a:t>
            </a:r>
            <a:endParaRPr lang="en-US" sz="2000" kern="1200" dirty="0">
              <a:solidFill>
                <a:srgbClr val="003300"/>
              </a:solidFill>
              <a:latin typeface="Helvetica" charset="0"/>
              <a:ea typeface="ＭＳ Ｐゴシック" charset="0"/>
              <a:cs typeface="ＭＳ Ｐゴシック" charset="0"/>
            </a:endParaRPr>
          </a:p>
          <a:p>
            <a:pPr lvl="2">
              <a:defRPr/>
            </a:pPr>
            <a:endParaRPr lang="en-US" dirty="0" smtClean="0">
              <a:latin typeface="Helvetica" charset="0"/>
              <a:ea typeface="ＭＳ Ｐゴシック" charset="0"/>
            </a:endParaRP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23850"/>
            <a:ext cx="7323138" cy="555625"/>
          </a:xfrm>
          <a:effectLst>
            <a:outerShdw blurRad="63500" dist="53882" dir="2700000" algn="ctr" rotWithShape="0">
              <a:srgbClr val="969696"/>
            </a:outerShdw>
          </a:effectLst>
        </p:spPr>
        <p:txBody>
          <a:bodyPr/>
          <a:lstStyle/>
          <a:p>
            <a:pPr eaLnBrk="1" hangingPunct="1">
              <a:defRPr/>
            </a:pPr>
            <a:r>
              <a:rPr lang="en-US" dirty="0" smtClean="0">
                <a:ea typeface="+mj-ea"/>
                <a:cs typeface="+mj-cs"/>
              </a:rPr>
              <a:t>Checking for Signed Overflow in </a:t>
            </a:r>
            <a:r>
              <a:rPr lang="en-US" dirty="0">
                <a:ea typeface="+mj-ea"/>
                <a:cs typeface="+mj-cs"/>
              </a:rPr>
              <a:t>C</a:t>
            </a:r>
          </a:p>
        </p:txBody>
      </p:sp>
      <p:sp>
        <p:nvSpPr>
          <p:cNvPr id="13315" name="Rectangle 3"/>
          <p:cNvSpPr>
            <a:spLocks noGrp="1" noChangeArrowheads="1"/>
          </p:cNvSpPr>
          <p:nvPr>
            <p:ph type="body" idx="1"/>
          </p:nvPr>
        </p:nvSpPr>
        <p:spPr>
          <a:xfrm>
            <a:off x="290513" y="1220788"/>
            <a:ext cx="8853487" cy="5224462"/>
          </a:xfrm>
        </p:spPr>
        <p:txBody>
          <a:bodyPr lIns="90487" tIns="44450" rIns="90487" bIns="44450"/>
          <a:lstStyle/>
          <a:p>
            <a:pPr eaLnBrk="1" hangingPunct="1">
              <a:defRPr/>
            </a:pPr>
            <a:r>
              <a:rPr lang="en-US" dirty="0" smtClean="0">
                <a:latin typeface="Helvetica" charset="0"/>
              </a:rPr>
              <a:t>Approach #1</a:t>
            </a:r>
            <a:endParaRPr lang="en-US" dirty="0">
              <a:latin typeface="Helvetica" charset="0"/>
            </a:endParaRPr>
          </a:p>
          <a:p>
            <a:pPr lvl="1" eaLnBrk="1" hangingPunct="1">
              <a:defRPr/>
            </a:pPr>
            <a:r>
              <a:rPr lang="en-US" dirty="0" smtClean="0">
                <a:latin typeface="Helvetica" charset="0"/>
                <a:ea typeface="ＭＳ Ｐゴシック" charset="0"/>
              </a:rPr>
              <a:t>Have the compiler insert checks every time a signed integer arithmetic operation is performed</a:t>
            </a:r>
          </a:p>
          <a:p>
            <a:pPr lvl="1" eaLnBrk="1" hangingPunct="1">
              <a:defRPr/>
            </a:pPr>
            <a:r>
              <a:rPr lang="en-US" dirty="0" smtClean="0">
                <a:latin typeface="Helvetica" charset="0"/>
                <a:ea typeface="ＭＳ Ｐゴシック" charset="0"/>
              </a:rPr>
              <a:t>Use </a:t>
            </a:r>
            <a:r>
              <a:rPr lang="en-US" dirty="0" err="1" smtClean="0">
                <a:latin typeface="Helvetica" charset="0"/>
                <a:ea typeface="ＭＳ Ｐゴシック" charset="0"/>
              </a:rPr>
              <a:t>gcc</a:t>
            </a:r>
            <a:r>
              <a:rPr lang="en-US" dirty="0" smtClean="0">
                <a:latin typeface="Helvetica" charset="0"/>
                <a:ea typeface="ＭＳ Ｐゴシック" charset="0"/>
              </a:rPr>
              <a:t> compiler with </a:t>
            </a:r>
            <a:r>
              <a:rPr lang="en-US" dirty="0" smtClean="0">
                <a:solidFill>
                  <a:srgbClr val="FF0000"/>
                </a:solidFill>
                <a:latin typeface="Helvetica" charset="0"/>
                <a:ea typeface="ＭＳ Ｐゴシック" charset="0"/>
              </a:rPr>
              <a:t>–</a:t>
            </a:r>
            <a:r>
              <a:rPr lang="en-US" dirty="0" err="1" smtClean="0">
                <a:solidFill>
                  <a:srgbClr val="FF0000"/>
                </a:solidFill>
                <a:latin typeface="Helvetica" charset="0"/>
                <a:ea typeface="ＭＳ Ｐゴシック" charset="0"/>
              </a:rPr>
              <a:t>ftrapv</a:t>
            </a:r>
            <a:r>
              <a:rPr lang="en-US" dirty="0" smtClean="0">
                <a:solidFill>
                  <a:srgbClr val="FF0000"/>
                </a:solidFill>
                <a:latin typeface="Helvetica" charset="0"/>
                <a:ea typeface="ＭＳ Ｐゴシック" charset="0"/>
              </a:rPr>
              <a:t> </a:t>
            </a:r>
            <a:r>
              <a:rPr lang="en-US" dirty="0" smtClean="0">
                <a:latin typeface="Helvetica" charset="0"/>
                <a:ea typeface="ＭＳ Ｐゴシック" charset="0"/>
              </a:rPr>
              <a:t>flag</a:t>
            </a:r>
          </a:p>
          <a:p>
            <a:pPr eaLnBrk="1" hangingPunct="1">
              <a:defRPr/>
            </a:pPr>
            <a:r>
              <a:rPr lang="en-US" dirty="0" smtClean="0">
                <a:latin typeface="Helvetica" charset="0"/>
              </a:rPr>
              <a:t>Approach #2</a:t>
            </a:r>
            <a:endParaRPr lang="en-US" dirty="0">
              <a:latin typeface="Helvetica" charset="0"/>
            </a:endParaRPr>
          </a:p>
          <a:p>
            <a:pPr lvl="1" eaLnBrk="1" hangingPunct="1">
              <a:defRPr/>
            </a:pPr>
            <a:r>
              <a:rPr lang="en-US" dirty="0" smtClean="0">
                <a:latin typeface="Helvetica" charset="0"/>
                <a:ea typeface="ＭＳ Ｐゴシック" charset="0"/>
              </a:rPr>
              <a:t>Manually insert the checks yourself</a:t>
            </a:r>
          </a:p>
          <a:p>
            <a:pPr lvl="1" eaLnBrk="1" hangingPunct="1">
              <a:defRPr/>
            </a:pPr>
            <a:r>
              <a:rPr lang="en-US" dirty="0" smtClean="0">
                <a:latin typeface="Helvetica" charset="0"/>
                <a:ea typeface="ＭＳ Ｐゴシック" charset="0"/>
              </a:rPr>
              <a:t>Can use macros, e.g. replace each add ‘+’ with a macro ADD(A,B)</a:t>
            </a:r>
          </a:p>
          <a:p>
            <a:pPr lvl="2" eaLnBrk="1" hangingPunct="1">
              <a:defRPr/>
            </a:pPr>
            <a:r>
              <a:rPr lang="en-US" dirty="0" smtClean="0">
                <a:latin typeface="Helvetica" charset="0"/>
                <a:ea typeface="ＭＳ Ｐゴシック" charset="0"/>
              </a:rPr>
              <a:t>These macros essentially </a:t>
            </a:r>
            <a:r>
              <a:rPr lang="en-US" dirty="0"/>
              <a:t>test the operands against the </a:t>
            </a:r>
            <a:r>
              <a:rPr lang="en-US" dirty="0" smtClean="0"/>
              <a:t>integer limits </a:t>
            </a:r>
            <a:r>
              <a:rPr lang="en-US" dirty="0"/>
              <a:t>in the header file &lt;</a:t>
            </a:r>
            <a:r>
              <a:rPr lang="en-US" dirty="0" err="1"/>
              <a:t>limits.h</a:t>
            </a:r>
            <a:r>
              <a:rPr lang="en-US" dirty="0"/>
              <a:t>&gt; before doing the operation</a:t>
            </a:r>
            <a:endParaRPr lang="en-US" dirty="0" smtClean="0">
              <a:latin typeface="Helvetica" charset="0"/>
              <a:ea typeface="ＭＳ Ｐゴシック" charset="0"/>
            </a:endParaRPr>
          </a:p>
          <a:p>
            <a:pPr lvl="1" eaLnBrk="1" hangingPunct="1">
              <a:defRPr/>
            </a:pPr>
            <a:r>
              <a:rPr lang="en-US" dirty="0" smtClean="0">
                <a:latin typeface="Helvetica" charset="0"/>
                <a:ea typeface="ＭＳ Ｐゴシック" charset="0"/>
              </a:rPr>
              <a:t>See CERT Web page for examples</a:t>
            </a:r>
          </a:p>
          <a:p>
            <a:pPr lvl="2" eaLnBrk="1" hangingPunct="1">
              <a:defRPr/>
            </a:pPr>
            <a:r>
              <a:rPr lang="en-US" dirty="0">
                <a:latin typeface="Helvetica" charset="0"/>
                <a:ea typeface="ＭＳ Ｐゴシック" charset="0"/>
              </a:rPr>
              <a:t>https://</a:t>
            </a:r>
            <a:r>
              <a:rPr lang="en-US" dirty="0" err="1">
                <a:latin typeface="Helvetica" charset="0"/>
                <a:ea typeface="ＭＳ Ｐゴシック" charset="0"/>
              </a:rPr>
              <a:t>www.securecoding.cert.org</a:t>
            </a:r>
            <a:r>
              <a:rPr lang="en-US" dirty="0">
                <a:latin typeface="Helvetica" charset="0"/>
                <a:ea typeface="ＭＳ Ｐゴシック" charset="0"/>
              </a:rPr>
              <a:t>/confluence/display/</a:t>
            </a:r>
            <a:r>
              <a:rPr lang="en-US" dirty="0" err="1">
                <a:latin typeface="Helvetica" charset="0"/>
                <a:ea typeface="ＭＳ Ｐゴシック" charset="0"/>
              </a:rPr>
              <a:t>seccode</a:t>
            </a:r>
            <a:r>
              <a:rPr lang="en-US" dirty="0">
                <a:latin typeface="Helvetica" charset="0"/>
                <a:ea typeface="ＭＳ Ｐゴシック" charset="0"/>
              </a:rPr>
              <a:t>/INT32-C.+Ensure+that+operations+on+signed+integers+do+not+result+in+overflow?showComments=false</a:t>
            </a:r>
            <a:endParaRPr lang="en-US" dirty="0" smtClean="0">
              <a:latin typeface="Helvetica" charset="0"/>
              <a:ea typeface="ＭＳ Ｐゴシック" charset="0"/>
            </a:endParaRPr>
          </a:p>
          <a:p>
            <a:pPr lvl="1" eaLnBrk="1" hangingPunct="1">
              <a:defRPr/>
            </a:pPr>
            <a:r>
              <a:rPr lang="en-US" dirty="0" smtClean="0">
                <a:latin typeface="Helvetica" charset="0"/>
                <a:ea typeface="ＭＳ Ｐゴシック" charset="0"/>
              </a:rPr>
              <a:t>Some compiler optimization may remove these code checks</a:t>
            </a:r>
          </a:p>
          <a:p>
            <a:pPr eaLnBrk="1" hangingPunct="1">
              <a:defRPr/>
            </a:pPr>
            <a:r>
              <a:rPr lang="en-US" dirty="0" smtClean="0">
                <a:latin typeface="Helvetica" charset="0"/>
              </a:rPr>
              <a:t>Approach #3 : ignore and hope = risky strategy</a:t>
            </a:r>
            <a:endParaRPr lang="en-US" sz="1800" b="0" dirty="0">
              <a:latin typeface="Courier Ne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dissolve">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dissolve">
                                      <p:cBhvr>
                                        <p:cTn id="17" dur="500"/>
                                        <p:tgtEl>
                                          <p:spTgt spid="1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dissolve">
                                      <p:cBhvr>
                                        <p:cTn id="22" dur="500"/>
                                        <p:tgtEl>
                                          <p:spTgt spid="13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dissolve">
                                      <p:cBhvr>
                                        <p:cTn id="27" dur="500"/>
                                        <p:tgtEl>
                                          <p:spTgt spid="13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dissolve">
                                      <p:cBhvr>
                                        <p:cTn id="32" dur="500"/>
                                        <p:tgtEl>
                                          <p:spTgt spid="13315">
                                            <p:txEl>
                                              <p:pRg st="5" end="5"/>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Effect transition="in" filter="dissolve">
                                      <p:cBhvr>
                                        <p:cTn id="35" dur="500"/>
                                        <p:tgtEl>
                                          <p:spTgt spid="1331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3315">
                                            <p:txEl>
                                              <p:pRg st="7" end="7"/>
                                            </p:txEl>
                                          </p:spTgt>
                                        </p:tgtEl>
                                        <p:attrNameLst>
                                          <p:attrName>style.visibility</p:attrName>
                                        </p:attrNameLst>
                                      </p:cBhvr>
                                      <p:to>
                                        <p:strVal val="visible"/>
                                      </p:to>
                                    </p:set>
                                    <p:animEffect transition="in" filter="dissolve">
                                      <p:cBhvr>
                                        <p:cTn id="40" dur="500"/>
                                        <p:tgtEl>
                                          <p:spTgt spid="13315">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3315">
                                            <p:txEl>
                                              <p:pRg st="8" end="8"/>
                                            </p:txEl>
                                          </p:spTgt>
                                        </p:tgtEl>
                                        <p:attrNameLst>
                                          <p:attrName>style.visibility</p:attrName>
                                        </p:attrNameLst>
                                      </p:cBhvr>
                                      <p:to>
                                        <p:strVal val="visible"/>
                                      </p:to>
                                    </p:set>
                                    <p:animEffect transition="in" filter="dissolve">
                                      <p:cBhvr>
                                        <p:cTn id="43" dur="500"/>
                                        <p:tgtEl>
                                          <p:spTgt spid="13315">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3315">
                                            <p:txEl>
                                              <p:pRg st="9" end="9"/>
                                            </p:txEl>
                                          </p:spTgt>
                                        </p:tgtEl>
                                        <p:attrNameLst>
                                          <p:attrName>style.visibility</p:attrName>
                                        </p:attrNameLst>
                                      </p:cBhvr>
                                      <p:to>
                                        <p:strVal val="visible"/>
                                      </p:to>
                                    </p:set>
                                    <p:animEffect transition="in" filter="dissolve">
                                      <p:cBhvr>
                                        <p:cTn id="48" dur="500"/>
                                        <p:tgtEl>
                                          <p:spTgt spid="13315">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315">
                                            <p:txEl>
                                              <p:pRg st="10" end="10"/>
                                            </p:txEl>
                                          </p:spTgt>
                                        </p:tgtEl>
                                        <p:attrNameLst>
                                          <p:attrName>style.visibility</p:attrName>
                                        </p:attrNameLst>
                                      </p:cBhvr>
                                      <p:to>
                                        <p:strVal val="visible"/>
                                      </p:to>
                                    </p:set>
                                    <p:animEffect transition="in" filter="dissolve">
                                      <p:cBhvr>
                                        <p:cTn id="53"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55638" y="323850"/>
            <a:ext cx="8305800" cy="555625"/>
          </a:xfrm>
          <a:extLst/>
        </p:spPr>
        <p:txBody>
          <a:bodyPr wrap="none" lIns="63500" tIns="25400" rIns="63500" bIns="25400" anchor="t">
            <a:spAutoFit/>
          </a:bodyPr>
          <a:lstStyle/>
          <a:p>
            <a:pPr eaLnBrk="1" hangingPunct="1">
              <a:defRPr/>
            </a:pPr>
            <a:r>
              <a:rPr lang="en-US"/>
              <a:t>Unsigned &amp; Signed Numeric Values</a:t>
            </a:r>
          </a:p>
        </p:txBody>
      </p:sp>
      <p:sp>
        <p:nvSpPr>
          <p:cNvPr id="9219" name="Rectangle 3"/>
          <p:cNvSpPr>
            <a:spLocks noGrp="1" noChangeArrowheads="1"/>
          </p:cNvSpPr>
          <p:nvPr>
            <p:ph idx="1"/>
          </p:nvPr>
        </p:nvSpPr>
        <p:spPr>
          <a:xfrm>
            <a:off x="4114800" y="1066800"/>
            <a:ext cx="4459288" cy="5224463"/>
          </a:xfrm>
        </p:spPr>
        <p:txBody>
          <a:bodyPr lIns="90487" tIns="44450" rIns="90487" bIns="44450"/>
          <a:lstStyle/>
          <a:p>
            <a:pPr eaLnBrk="1" hangingPunct="1">
              <a:buFont typeface="Wingdings" pitchFamily="-112" charset="2"/>
              <a:buNone/>
              <a:defRPr/>
            </a:pPr>
            <a:r>
              <a:rPr lang="en-US">
                <a:ea typeface="+mn-ea"/>
                <a:cs typeface="+mn-cs"/>
              </a:rPr>
              <a:t>Equivalence</a:t>
            </a:r>
          </a:p>
          <a:p>
            <a:pPr lvl="1" eaLnBrk="1" hangingPunct="1">
              <a:buFont typeface="Wingdings" pitchFamily="-112" charset="2"/>
              <a:buChar char="n"/>
              <a:defRPr/>
            </a:pPr>
            <a:r>
              <a:rPr lang="en-US"/>
              <a:t>Same encodings for nonnegative values</a:t>
            </a:r>
          </a:p>
          <a:p>
            <a:pPr eaLnBrk="1" hangingPunct="1">
              <a:buFont typeface="Wingdings" pitchFamily="-112" charset="2"/>
              <a:buNone/>
              <a:defRPr/>
            </a:pPr>
            <a:r>
              <a:rPr lang="en-US">
                <a:ea typeface="+mn-ea"/>
                <a:cs typeface="+mn-cs"/>
              </a:rPr>
              <a:t>Uniqueness</a:t>
            </a:r>
            <a:endParaRPr lang="en-US" i="1">
              <a:ea typeface="+mn-ea"/>
              <a:cs typeface="+mn-cs"/>
            </a:endParaRPr>
          </a:p>
          <a:p>
            <a:pPr lvl="1" eaLnBrk="1" hangingPunct="1">
              <a:buFont typeface="Wingdings" pitchFamily="-112" charset="2"/>
              <a:buChar char="n"/>
              <a:defRPr/>
            </a:pPr>
            <a:r>
              <a:rPr lang="en-US"/>
              <a:t>Every bit pattern represents unique integer value</a:t>
            </a:r>
          </a:p>
          <a:p>
            <a:pPr lvl="1" eaLnBrk="1" hangingPunct="1">
              <a:buFont typeface="Wingdings" pitchFamily="-112" charset="2"/>
              <a:buChar char="n"/>
              <a:defRPr/>
            </a:pPr>
            <a:r>
              <a:rPr lang="en-US"/>
              <a:t>Each representable integer has unique bit encoding</a:t>
            </a:r>
          </a:p>
          <a:p>
            <a:pPr eaLnBrk="1" hangingPunct="1">
              <a:buFont typeface="Wingdings" pitchFamily="-112" charset="2"/>
              <a:buNone/>
              <a:defRPr/>
            </a:pPr>
            <a:r>
              <a:rPr lang="en-US">
                <a:ea typeface="+mn-ea"/>
                <a:cs typeface="+mn-cs"/>
                <a:sym typeface="Symbol" pitchFamily="-112" charset="2"/>
              </a:rPr>
              <a:t></a:t>
            </a:r>
            <a:r>
              <a:rPr lang="en-US">
                <a:ea typeface="+mn-ea"/>
                <a:cs typeface="+mn-cs"/>
              </a:rPr>
              <a:t> Can Invert Mappings</a:t>
            </a:r>
          </a:p>
          <a:p>
            <a:pPr lvl="1" eaLnBrk="1" hangingPunct="1">
              <a:buFont typeface="Wingdings" pitchFamily="-112" charset="2"/>
              <a:buChar char="n"/>
              <a:defRPr/>
            </a:pPr>
            <a:r>
              <a:rPr lang="en-US"/>
              <a:t>U2B(</a:t>
            </a:r>
            <a:r>
              <a:rPr lang="en-US" b="0" i="1"/>
              <a:t>x</a:t>
            </a:r>
            <a:r>
              <a:rPr lang="en-US"/>
              <a:t>)  =  B2U</a:t>
            </a:r>
            <a:r>
              <a:rPr lang="en-US" b="0" baseline="30000"/>
              <a:t>-1</a:t>
            </a:r>
            <a:r>
              <a:rPr lang="en-US"/>
              <a:t>(</a:t>
            </a:r>
            <a:r>
              <a:rPr lang="en-US" b="0" i="1"/>
              <a:t>x</a:t>
            </a:r>
            <a:r>
              <a:rPr lang="en-US"/>
              <a:t>)</a:t>
            </a:r>
          </a:p>
          <a:p>
            <a:pPr lvl="2" eaLnBrk="1" hangingPunct="1">
              <a:buFont typeface="Wingdings" pitchFamily="-112" charset="2"/>
              <a:buChar char="l"/>
              <a:defRPr/>
            </a:pPr>
            <a:r>
              <a:rPr lang="en-US"/>
              <a:t>Bit pattern for unsigned integer</a:t>
            </a:r>
          </a:p>
          <a:p>
            <a:pPr lvl="1" eaLnBrk="1" hangingPunct="1">
              <a:buFont typeface="Wingdings" pitchFamily="-112" charset="2"/>
              <a:buChar char="n"/>
              <a:defRPr/>
            </a:pPr>
            <a:r>
              <a:rPr lang="en-US"/>
              <a:t>T2B(</a:t>
            </a:r>
            <a:r>
              <a:rPr lang="en-US" b="0" i="1"/>
              <a:t>x</a:t>
            </a:r>
            <a:r>
              <a:rPr lang="en-US"/>
              <a:t>)  =  B2T</a:t>
            </a:r>
            <a:r>
              <a:rPr lang="en-US" b="0" baseline="30000"/>
              <a:t>-1</a:t>
            </a:r>
            <a:r>
              <a:rPr lang="en-US"/>
              <a:t>(</a:t>
            </a:r>
            <a:r>
              <a:rPr lang="en-US" b="0" i="1"/>
              <a:t>x</a:t>
            </a:r>
            <a:r>
              <a:rPr lang="en-US"/>
              <a:t>)</a:t>
            </a:r>
          </a:p>
          <a:p>
            <a:pPr lvl="2" eaLnBrk="1" hangingPunct="1">
              <a:buFont typeface="Wingdings" pitchFamily="-112" charset="2"/>
              <a:buChar char="l"/>
              <a:defRPr/>
            </a:pPr>
            <a:r>
              <a:rPr lang="en-US"/>
              <a:t>Bit pattern for two’s comp integer</a:t>
            </a:r>
          </a:p>
        </p:txBody>
      </p:sp>
      <p:grpSp>
        <p:nvGrpSpPr>
          <p:cNvPr id="67587" name="Group 58"/>
          <p:cNvGrpSpPr>
            <a:grpSpLocks/>
          </p:cNvGrpSpPr>
          <p:nvPr/>
        </p:nvGrpSpPr>
        <p:grpSpPr bwMode="auto">
          <a:xfrm>
            <a:off x="533400" y="1066800"/>
            <a:ext cx="3111500" cy="5168900"/>
            <a:chOff x="480" y="768"/>
            <a:chExt cx="1960" cy="3256"/>
          </a:xfrm>
        </p:grpSpPr>
        <p:sp>
          <p:nvSpPr>
            <p:cNvPr id="67588" name="Rectangle 4"/>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i="1">
                  <a:solidFill>
                    <a:srgbClr val="000066"/>
                  </a:solidFill>
                </a:rPr>
                <a:t>X</a:t>
              </a:r>
            </a:p>
          </p:txBody>
        </p:sp>
        <p:sp>
          <p:nvSpPr>
            <p:cNvPr id="67589" name="Rectangle 5"/>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B2T(</a:t>
              </a:r>
              <a:r>
                <a:rPr lang="en-US" sz="1800" i="1">
                  <a:solidFill>
                    <a:srgbClr val="000066"/>
                  </a:solidFill>
                </a:rPr>
                <a:t>X</a:t>
              </a:r>
              <a:r>
                <a:rPr lang="en-US" sz="1800">
                  <a:solidFill>
                    <a:srgbClr val="000066"/>
                  </a:solidFill>
                </a:rPr>
                <a:t>)</a:t>
              </a:r>
            </a:p>
          </p:txBody>
        </p:sp>
        <p:sp>
          <p:nvSpPr>
            <p:cNvPr id="67590" name="Rectangle 6"/>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B2U(</a:t>
              </a:r>
              <a:r>
                <a:rPr lang="en-US" sz="1800" i="1">
                  <a:solidFill>
                    <a:srgbClr val="000066"/>
                  </a:solidFill>
                </a:rPr>
                <a:t>X</a:t>
              </a:r>
              <a:r>
                <a:rPr lang="en-US" sz="1800">
                  <a:solidFill>
                    <a:srgbClr val="000066"/>
                  </a:solidFill>
                </a:rPr>
                <a:t>)</a:t>
              </a:r>
            </a:p>
          </p:txBody>
        </p:sp>
        <p:sp>
          <p:nvSpPr>
            <p:cNvPr id="67591" name="Rectangle 7"/>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0000</a:t>
              </a:r>
            </a:p>
          </p:txBody>
        </p:sp>
        <p:sp>
          <p:nvSpPr>
            <p:cNvPr id="67592" name="Rectangle 8"/>
            <p:cNvSpPr>
              <a:spLocks noChangeArrowheads="1"/>
            </p:cNvSpPr>
            <p:nvPr/>
          </p:nvSpPr>
          <p:spPr bwMode="auto">
            <a:xfrm>
              <a:off x="1824" y="96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0</a:t>
              </a:r>
            </a:p>
          </p:txBody>
        </p:sp>
        <p:sp>
          <p:nvSpPr>
            <p:cNvPr id="67593" name="Rectangle 9"/>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0001</a:t>
              </a:r>
            </a:p>
          </p:txBody>
        </p:sp>
        <p:sp>
          <p:nvSpPr>
            <p:cNvPr id="67594" name="Rectangle 10"/>
            <p:cNvSpPr>
              <a:spLocks noChangeArrowheads="1"/>
            </p:cNvSpPr>
            <p:nvPr/>
          </p:nvSpPr>
          <p:spPr bwMode="auto">
            <a:xfrm>
              <a:off x="1824" y="115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a:t>
              </a:r>
            </a:p>
          </p:txBody>
        </p:sp>
        <p:sp>
          <p:nvSpPr>
            <p:cNvPr id="67595" name="Rectangle 11"/>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0010</a:t>
              </a:r>
            </a:p>
          </p:txBody>
        </p:sp>
        <p:sp>
          <p:nvSpPr>
            <p:cNvPr id="67596" name="Rectangle 12"/>
            <p:cNvSpPr>
              <a:spLocks noChangeArrowheads="1"/>
            </p:cNvSpPr>
            <p:nvPr/>
          </p:nvSpPr>
          <p:spPr bwMode="auto">
            <a:xfrm>
              <a:off x="1824" y="134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2</a:t>
              </a:r>
            </a:p>
          </p:txBody>
        </p:sp>
        <p:sp>
          <p:nvSpPr>
            <p:cNvPr id="67597" name="Rectangle 13"/>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0011</a:t>
              </a:r>
            </a:p>
          </p:txBody>
        </p:sp>
        <p:sp>
          <p:nvSpPr>
            <p:cNvPr id="67598" name="Rectangle 14"/>
            <p:cNvSpPr>
              <a:spLocks noChangeArrowheads="1"/>
            </p:cNvSpPr>
            <p:nvPr/>
          </p:nvSpPr>
          <p:spPr bwMode="auto">
            <a:xfrm>
              <a:off x="1824" y="1536"/>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3</a:t>
              </a:r>
            </a:p>
          </p:txBody>
        </p:sp>
        <p:sp>
          <p:nvSpPr>
            <p:cNvPr id="67599" name="Rectangle 15"/>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0100</a:t>
              </a:r>
            </a:p>
          </p:txBody>
        </p:sp>
        <p:sp>
          <p:nvSpPr>
            <p:cNvPr id="67600" name="Rectangle 16"/>
            <p:cNvSpPr>
              <a:spLocks noChangeArrowheads="1"/>
            </p:cNvSpPr>
            <p:nvPr/>
          </p:nvSpPr>
          <p:spPr bwMode="auto">
            <a:xfrm>
              <a:off x="1824" y="1728"/>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4</a:t>
              </a:r>
            </a:p>
          </p:txBody>
        </p:sp>
        <p:sp>
          <p:nvSpPr>
            <p:cNvPr id="67601" name="Rectangle 17"/>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0101</a:t>
              </a:r>
            </a:p>
          </p:txBody>
        </p:sp>
        <p:sp>
          <p:nvSpPr>
            <p:cNvPr id="67602" name="Rectangle 18"/>
            <p:cNvSpPr>
              <a:spLocks noChangeArrowheads="1"/>
            </p:cNvSpPr>
            <p:nvPr/>
          </p:nvSpPr>
          <p:spPr bwMode="auto">
            <a:xfrm>
              <a:off x="1824" y="192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5</a:t>
              </a:r>
            </a:p>
          </p:txBody>
        </p:sp>
        <p:sp>
          <p:nvSpPr>
            <p:cNvPr id="67603" name="Rectangle 19"/>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0110</a:t>
              </a:r>
            </a:p>
          </p:txBody>
        </p:sp>
        <p:sp>
          <p:nvSpPr>
            <p:cNvPr id="67604" name="Rectangle 20"/>
            <p:cNvSpPr>
              <a:spLocks noChangeArrowheads="1"/>
            </p:cNvSpPr>
            <p:nvPr/>
          </p:nvSpPr>
          <p:spPr bwMode="auto">
            <a:xfrm>
              <a:off x="1824" y="211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6</a:t>
              </a:r>
            </a:p>
          </p:txBody>
        </p:sp>
        <p:sp>
          <p:nvSpPr>
            <p:cNvPr id="67605" name="Rectangle 21"/>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0111</a:t>
              </a:r>
            </a:p>
          </p:txBody>
        </p:sp>
        <p:sp>
          <p:nvSpPr>
            <p:cNvPr id="67606" name="Rectangle 22"/>
            <p:cNvSpPr>
              <a:spLocks noChangeArrowheads="1"/>
            </p:cNvSpPr>
            <p:nvPr/>
          </p:nvSpPr>
          <p:spPr bwMode="auto">
            <a:xfrm>
              <a:off x="1824" y="230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7</a:t>
              </a:r>
            </a:p>
          </p:txBody>
        </p:sp>
        <p:sp>
          <p:nvSpPr>
            <p:cNvPr id="67607" name="Rectangle 23"/>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–8</a:t>
              </a:r>
            </a:p>
          </p:txBody>
        </p:sp>
        <p:sp>
          <p:nvSpPr>
            <p:cNvPr id="67608" name="Rectangle 24"/>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8</a:t>
              </a:r>
            </a:p>
          </p:txBody>
        </p:sp>
        <p:sp>
          <p:nvSpPr>
            <p:cNvPr id="67609" name="Rectangle 25"/>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–7</a:t>
              </a:r>
            </a:p>
          </p:txBody>
        </p:sp>
        <p:sp>
          <p:nvSpPr>
            <p:cNvPr id="67610" name="Rectangle 26"/>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9</a:t>
              </a:r>
            </a:p>
          </p:txBody>
        </p:sp>
        <p:sp>
          <p:nvSpPr>
            <p:cNvPr id="67611" name="Rectangle 27"/>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–6</a:t>
              </a:r>
            </a:p>
          </p:txBody>
        </p:sp>
        <p:sp>
          <p:nvSpPr>
            <p:cNvPr id="67612" name="Rectangle 28"/>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10</a:t>
              </a:r>
            </a:p>
          </p:txBody>
        </p:sp>
        <p:sp>
          <p:nvSpPr>
            <p:cNvPr id="67613" name="Rectangle 29"/>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–5</a:t>
              </a:r>
            </a:p>
          </p:txBody>
        </p:sp>
        <p:sp>
          <p:nvSpPr>
            <p:cNvPr id="67614" name="Rectangle 30"/>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11</a:t>
              </a:r>
            </a:p>
          </p:txBody>
        </p:sp>
        <p:sp>
          <p:nvSpPr>
            <p:cNvPr id="67615" name="Rectangle 31"/>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–4</a:t>
              </a:r>
            </a:p>
          </p:txBody>
        </p:sp>
        <p:sp>
          <p:nvSpPr>
            <p:cNvPr id="67616" name="Rectangle 32"/>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12</a:t>
              </a:r>
            </a:p>
          </p:txBody>
        </p:sp>
        <p:sp>
          <p:nvSpPr>
            <p:cNvPr id="67617" name="Rectangle 33"/>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–3</a:t>
              </a:r>
            </a:p>
          </p:txBody>
        </p:sp>
        <p:sp>
          <p:nvSpPr>
            <p:cNvPr id="67618" name="Rectangle 34"/>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13</a:t>
              </a:r>
            </a:p>
          </p:txBody>
        </p:sp>
        <p:sp>
          <p:nvSpPr>
            <p:cNvPr id="67619" name="Rectangle 35"/>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–2</a:t>
              </a:r>
            </a:p>
          </p:txBody>
        </p:sp>
        <p:sp>
          <p:nvSpPr>
            <p:cNvPr id="67620" name="Rectangle 36"/>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14</a:t>
              </a:r>
            </a:p>
          </p:txBody>
        </p:sp>
        <p:sp>
          <p:nvSpPr>
            <p:cNvPr id="67621" name="Rectangle 37"/>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a:t>
              </a:r>
            </a:p>
          </p:txBody>
        </p:sp>
        <p:sp>
          <p:nvSpPr>
            <p:cNvPr id="67622" name="Rectangle 38"/>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15</a:t>
              </a:r>
            </a:p>
          </p:txBody>
        </p:sp>
        <p:sp>
          <p:nvSpPr>
            <p:cNvPr id="67623" name="Rectangle 39"/>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1000</a:t>
              </a:r>
            </a:p>
          </p:txBody>
        </p:sp>
        <p:sp>
          <p:nvSpPr>
            <p:cNvPr id="67624" name="Rectangle 40"/>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1001</a:t>
              </a:r>
            </a:p>
          </p:txBody>
        </p:sp>
        <p:sp>
          <p:nvSpPr>
            <p:cNvPr id="67625" name="Rectangle 41"/>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1010</a:t>
              </a:r>
            </a:p>
          </p:txBody>
        </p:sp>
        <p:sp>
          <p:nvSpPr>
            <p:cNvPr id="67626" name="Rectangle 42"/>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1011</a:t>
              </a:r>
            </a:p>
          </p:txBody>
        </p:sp>
        <p:sp>
          <p:nvSpPr>
            <p:cNvPr id="67627" name="Rectangle 43"/>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1100</a:t>
              </a:r>
            </a:p>
          </p:txBody>
        </p:sp>
        <p:sp>
          <p:nvSpPr>
            <p:cNvPr id="67628" name="Rectangle 44"/>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1101</a:t>
              </a:r>
            </a:p>
          </p:txBody>
        </p:sp>
        <p:sp>
          <p:nvSpPr>
            <p:cNvPr id="67629" name="Rectangle 45"/>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1110</a:t>
              </a:r>
            </a:p>
          </p:txBody>
        </p:sp>
        <p:sp>
          <p:nvSpPr>
            <p:cNvPr id="67630" name="Rectangle 46"/>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1111</a:t>
              </a:r>
            </a:p>
          </p:txBody>
        </p:sp>
        <p:sp>
          <p:nvSpPr>
            <p:cNvPr id="67631" name="Rectangle 47"/>
            <p:cNvSpPr>
              <a:spLocks noChangeArrowheads="1"/>
            </p:cNvSpPr>
            <p:nvPr/>
          </p:nvSpPr>
          <p:spPr bwMode="auto">
            <a:xfrm>
              <a:off x="1200" y="96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0</a:t>
              </a:r>
            </a:p>
          </p:txBody>
        </p:sp>
        <p:sp>
          <p:nvSpPr>
            <p:cNvPr id="67632" name="Rectangle 48"/>
            <p:cNvSpPr>
              <a:spLocks noChangeArrowheads="1"/>
            </p:cNvSpPr>
            <p:nvPr/>
          </p:nvSpPr>
          <p:spPr bwMode="auto">
            <a:xfrm>
              <a:off x="1200" y="115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a:t>
              </a:r>
            </a:p>
          </p:txBody>
        </p:sp>
        <p:sp>
          <p:nvSpPr>
            <p:cNvPr id="67633" name="Rectangle 49"/>
            <p:cNvSpPr>
              <a:spLocks noChangeArrowheads="1"/>
            </p:cNvSpPr>
            <p:nvPr/>
          </p:nvSpPr>
          <p:spPr bwMode="auto">
            <a:xfrm>
              <a:off x="1200" y="134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2</a:t>
              </a:r>
            </a:p>
          </p:txBody>
        </p:sp>
        <p:sp>
          <p:nvSpPr>
            <p:cNvPr id="67634" name="Rectangle 50"/>
            <p:cNvSpPr>
              <a:spLocks noChangeArrowheads="1"/>
            </p:cNvSpPr>
            <p:nvPr/>
          </p:nvSpPr>
          <p:spPr bwMode="auto">
            <a:xfrm>
              <a:off x="1200" y="1536"/>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3</a:t>
              </a:r>
            </a:p>
          </p:txBody>
        </p:sp>
        <p:sp>
          <p:nvSpPr>
            <p:cNvPr id="67635" name="Rectangle 51"/>
            <p:cNvSpPr>
              <a:spLocks noChangeArrowheads="1"/>
            </p:cNvSpPr>
            <p:nvPr/>
          </p:nvSpPr>
          <p:spPr bwMode="auto">
            <a:xfrm>
              <a:off x="1200" y="1728"/>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4</a:t>
              </a:r>
            </a:p>
          </p:txBody>
        </p:sp>
        <p:sp>
          <p:nvSpPr>
            <p:cNvPr id="67636" name="Rectangle 52"/>
            <p:cNvSpPr>
              <a:spLocks noChangeArrowheads="1"/>
            </p:cNvSpPr>
            <p:nvPr/>
          </p:nvSpPr>
          <p:spPr bwMode="auto">
            <a:xfrm>
              <a:off x="1200" y="192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5</a:t>
              </a:r>
            </a:p>
          </p:txBody>
        </p:sp>
        <p:sp>
          <p:nvSpPr>
            <p:cNvPr id="67637" name="Rectangle 53"/>
            <p:cNvSpPr>
              <a:spLocks noChangeArrowheads="1"/>
            </p:cNvSpPr>
            <p:nvPr/>
          </p:nvSpPr>
          <p:spPr bwMode="auto">
            <a:xfrm>
              <a:off x="1200" y="211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6</a:t>
              </a:r>
            </a:p>
          </p:txBody>
        </p:sp>
        <p:sp>
          <p:nvSpPr>
            <p:cNvPr id="67638" name="Rectangle 54"/>
            <p:cNvSpPr>
              <a:spLocks noChangeArrowheads="1"/>
            </p:cNvSpPr>
            <p:nvPr/>
          </p:nvSpPr>
          <p:spPr bwMode="auto">
            <a:xfrm>
              <a:off x="1200" y="230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7</a:t>
              </a:r>
            </a:p>
          </p:txBody>
        </p:sp>
        <p:sp>
          <p:nvSpPr>
            <p:cNvPr id="67639" name="Rectangle 55"/>
            <p:cNvSpPr>
              <a:spLocks noChangeArrowheads="1"/>
            </p:cNvSpPr>
            <p:nvPr/>
          </p:nvSpPr>
          <p:spPr bwMode="auto">
            <a:xfrm>
              <a:off x="484" y="772"/>
              <a:ext cx="1952"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lnSpc>
                  <a:spcPct val="90000"/>
                </a:lnSpc>
              </a:pPr>
              <a:endParaRPr lang="en-US" sz="1800">
                <a:solidFill>
                  <a:srgbClr val="000066"/>
                </a:solidFill>
              </a:endParaRPr>
            </a:p>
          </p:txBody>
        </p:sp>
        <p:sp>
          <p:nvSpPr>
            <p:cNvPr id="67640" name="Rectangle 56"/>
            <p:cNvSpPr>
              <a:spLocks noChangeArrowheads="1"/>
            </p:cNvSpPr>
            <p:nvPr/>
          </p:nvSpPr>
          <p:spPr bwMode="auto">
            <a:xfrm>
              <a:off x="484" y="964"/>
              <a:ext cx="1952" cy="30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lnSpc>
                  <a:spcPct val="90000"/>
                </a:lnSpc>
              </a:pPr>
              <a:endParaRPr lang="en-US" sz="1800">
                <a:solidFill>
                  <a:srgbClr val="000066"/>
                </a:solidFill>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3"/>
          <p:cNvSpPr txBox="1">
            <a:spLocks noChangeArrowheads="1"/>
          </p:cNvSpPr>
          <p:nvPr/>
        </p:nvSpPr>
        <p:spPr bwMode="auto">
          <a:xfrm>
            <a:off x="1066800" y="1971675"/>
            <a:ext cx="6858000" cy="12287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short int           x =  15213;</a:t>
            </a:r>
          </a:p>
          <a:p>
            <a:r>
              <a:rPr lang="en-US" sz="1800">
                <a:solidFill>
                  <a:srgbClr val="000066"/>
                </a:solidFill>
                <a:latin typeface="Courier New" charset="0"/>
              </a:rPr>
              <a:t>  unsigned short int ux = (unsigned short) x;</a:t>
            </a:r>
          </a:p>
          <a:p>
            <a:r>
              <a:rPr lang="en-US" sz="1800">
                <a:solidFill>
                  <a:srgbClr val="000066"/>
                </a:solidFill>
                <a:latin typeface="Courier New" charset="0"/>
              </a:rPr>
              <a:t>  short int           y  = -15213;</a:t>
            </a:r>
          </a:p>
          <a:p>
            <a:r>
              <a:rPr lang="en-US" sz="1800">
                <a:solidFill>
                  <a:srgbClr val="000066"/>
                </a:solidFill>
                <a:latin typeface="Courier New" charset="0"/>
              </a:rPr>
              <a:t>  unsigned short int uy = (unsigned short) y;</a:t>
            </a:r>
          </a:p>
        </p:txBody>
      </p:sp>
      <p:sp>
        <p:nvSpPr>
          <p:cNvPr id="45069" name="Rectangle 13"/>
          <p:cNvSpPr>
            <a:spLocks noGrp="1" noChangeArrowheads="1"/>
          </p:cNvSpPr>
          <p:nvPr>
            <p:ph type="title"/>
          </p:nvPr>
        </p:nvSpPr>
        <p:spPr>
          <a:xfrm>
            <a:off x="533400" y="323850"/>
            <a:ext cx="7170738" cy="573088"/>
          </a:xfrm>
        </p:spPr>
        <p:txBody>
          <a:bodyPr/>
          <a:lstStyle/>
          <a:p>
            <a:pPr eaLnBrk="1" hangingPunct="1">
              <a:defRPr/>
            </a:pPr>
            <a:r>
              <a:rPr lang="en-US">
                <a:ea typeface="+mj-ea"/>
                <a:cs typeface="+mj-cs"/>
              </a:rPr>
              <a:t>Casting Signed to Unsigned</a:t>
            </a:r>
          </a:p>
        </p:txBody>
      </p:sp>
      <p:sp>
        <p:nvSpPr>
          <p:cNvPr id="45070" name="Rectangle 14"/>
          <p:cNvSpPr>
            <a:spLocks noGrp="1" noChangeArrowheads="1"/>
          </p:cNvSpPr>
          <p:nvPr>
            <p:ph type="body" idx="1"/>
          </p:nvPr>
        </p:nvSpPr>
        <p:spPr/>
        <p:txBody>
          <a:bodyPr/>
          <a:lstStyle/>
          <a:p>
            <a:pPr eaLnBrk="1" hangingPunct="1">
              <a:buFont typeface="Wingdings" pitchFamily="-112" charset="2"/>
              <a:buNone/>
              <a:defRPr/>
            </a:pPr>
            <a:r>
              <a:rPr lang="en-US" dirty="0">
                <a:ea typeface="+mn-ea"/>
                <a:cs typeface="+mn-cs"/>
              </a:rPr>
              <a:t>C Allows Conversions from Signed to Unsigned</a:t>
            </a:r>
          </a:p>
          <a:p>
            <a:pPr eaLnBrk="1" hangingPunct="1">
              <a:buFont typeface="Wingdings" pitchFamily="-112" charset="2"/>
              <a:buNone/>
              <a:defRPr/>
            </a:pPr>
            <a:endParaRPr lang="en-US" dirty="0">
              <a:ea typeface="+mn-ea"/>
              <a:cs typeface="+mn-cs"/>
            </a:endParaRPr>
          </a:p>
          <a:p>
            <a:pPr eaLnBrk="1" hangingPunct="1">
              <a:buFont typeface="Wingdings" pitchFamily="-112" charset="2"/>
              <a:buNone/>
              <a:defRPr/>
            </a:pPr>
            <a:endParaRPr lang="en-US" dirty="0">
              <a:ea typeface="+mn-ea"/>
              <a:cs typeface="+mn-cs"/>
            </a:endParaRPr>
          </a:p>
          <a:p>
            <a:pPr eaLnBrk="1" hangingPunct="1">
              <a:buFont typeface="Wingdings" pitchFamily="-112" charset="2"/>
              <a:buNone/>
              <a:defRPr/>
            </a:pPr>
            <a:endParaRPr lang="en-US" dirty="0">
              <a:ea typeface="+mn-ea"/>
              <a:cs typeface="+mn-cs"/>
            </a:endParaRPr>
          </a:p>
          <a:p>
            <a:pPr eaLnBrk="1" hangingPunct="1">
              <a:buFont typeface="Wingdings" pitchFamily="-112" charset="2"/>
              <a:buNone/>
              <a:defRPr/>
            </a:pPr>
            <a:r>
              <a:rPr lang="en-US" dirty="0">
                <a:ea typeface="+mn-ea"/>
                <a:cs typeface="+mn-cs"/>
              </a:rPr>
              <a:t>Resulting Value</a:t>
            </a:r>
          </a:p>
          <a:p>
            <a:pPr lvl="1" eaLnBrk="1" hangingPunct="1">
              <a:buFont typeface="Wingdings" pitchFamily="-112" charset="2"/>
              <a:buChar char="n"/>
              <a:defRPr/>
            </a:pPr>
            <a:r>
              <a:rPr lang="en-US" dirty="0"/>
              <a:t>No change in bit representation</a:t>
            </a:r>
          </a:p>
          <a:p>
            <a:pPr lvl="1" eaLnBrk="1" hangingPunct="1">
              <a:buFont typeface="Wingdings" pitchFamily="-112" charset="2"/>
              <a:buChar char="n"/>
              <a:defRPr/>
            </a:pPr>
            <a:r>
              <a:rPr lang="en-US" dirty="0"/>
              <a:t>Nonnegative values unchanged</a:t>
            </a:r>
          </a:p>
          <a:p>
            <a:pPr lvl="2" eaLnBrk="1" hangingPunct="1">
              <a:buFont typeface="Wingdings" pitchFamily="-112" charset="2"/>
              <a:buChar char="l"/>
              <a:defRPr/>
            </a:pPr>
            <a:r>
              <a:rPr lang="en-US" sz="2200" i="1" dirty="0" err="1"/>
              <a:t>ux</a:t>
            </a:r>
            <a:r>
              <a:rPr lang="en-US" sz="2200" dirty="0"/>
              <a:t> = 15213</a:t>
            </a:r>
          </a:p>
          <a:p>
            <a:pPr lvl="1" eaLnBrk="1" hangingPunct="1">
              <a:buFont typeface="Wingdings" pitchFamily="-112" charset="2"/>
              <a:buChar char="n"/>
              <a:defRPr/>
            </a:pPr>
            <a:r>
              <a:rPr lang="en-US" dirty="0"/>
              <a:t>Negative values change into (large) positive values</a:t>
            </a:r>
          </a:p>
          <a:p>
            <a:pPr lvl="2" eaLnBrk="1" hangingPunct="1">
              <a:buFont typeface="Wingdings" pitchFamily="-112" charset="2"/>
              <a:buChar char="l"/>
              <a:defRPr/>
            </a:pPr>
            <a:r>
              <a:rPr lang="en-US" sz="2200" i="1" dirty="0" err="1"/>
              <a:t>uy</a:t>
            </a:r>
            <a:r>
              <a:rPr lang="en-US" sz="2200" dirty="0"/>
              <a:t> = </a:t>
            </a:r>
            <a:r>
              <a:rPr lang="en-US" sz="2200" dirty="0" smtClean="0"/>
              <a:t>50323</a:t>
            </a:r>
          </a:p>
          <a:p>
            <a:pPr lvl="1" eaLnBrk="1" hangingPunct="1">
              <a:buFont typeface="Wingdings" pitchFamily="-112" charset="2"/>
              <a:buChar char="l"/>
              <a:defRPr/>
            </a:pPr>
            <a:r>
              <a:rPr lang="en-US" dirty="0" smtClean="0"/>
              <a:t>Because conversion between signed and unsigned is so confusing, languages like Java only permit signed integers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70">
                                            <p:txEl>
                                              <p:pRg st="0" end="0"/>
                                            </p:txEl>
                                          </p:spTgt>
                                        </p:tgtEl>
                                        <p:attrNameLst>
                                          <p:attrName>style.visibility</p:attrName>
                                        </p:attrNameLst>
                                      </p:cBhvr>
                                      <p:to>
                                        <p:strVal val="visible"/>
                                      </p:to>
                                    </p:set>
                                    <p:animEffect transition="in" filter="fade">
                                      <p:cBhvr>
                                        <p:cTn id="7" dur="500"/>
                                        <p:tgtEl>
                                          <p:spTgt spid="450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70">
                                            <p:txEl>
                                              <p:pRg st="4" end="4"/>
                                            </p:txEl>
                                          </p:spTgt>
                                        </p:tgtEl>
                                        <p:attrNameLst>
                                          <p:attrName>style.visibility</p:attrName>
                                        </p:attrNameLst>
                                      </p:cBhvr>
                                      <p:to>
                                        <p:strVal val="visible"/>
                                      </p:to>
                                    </p:set>
                                    <p:animEffect transition="in" filter="fade">
                                      <p:cBhvr>
                                        <p:cTn id="12" dur="500"/>
                                        <p:tgtEl>
                                          <p:spTgt spid="4507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70">
                                            <p:txEl>
                                              <p:pRg st="5" end="5"/>
                                            </p:txEl>
                                          </p:spTgt>
                                        </p:tgtEl>
                                        <p:attrNameLst>
                                          <p:attrName>style.visibility</p:attrName>
                                        </p:attrNameLst>
                                      </p:cBhvr>
                                      <p:to>
                                        <p:strVal val="visible"/>
                                      </p:to>
                                    </p:set>
                                    <p:animEffect transition="in" filter="fade">
                                      <p:cBhvr>
                                        <p:cTn id="17" dur="500"/>
                                        <p:tgtEl>
                                          <p:spTgt spid="45070">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70">
                                            <p:txEl>
                                              <p:pRg st="6" end="6"/>
                                            </p:txEl>
                                          </p:spTgt>
                                        </p:tgtEl>
                                        <p:attrNameLst>
                                          <p:attrName>style.visibility</p:attrName>
                                        </p:attrNameLst>
                                      </p:cBhvr>
                                      <p:to>
                                        <p:strVal val="visible"/>
                                      </p:to>
                                    </p:set>
                                    <p:animEffect transition="in" filter="fade">
                                      <p:cBhvr>
                                        <p:cTn id="22" dur="500"/>
                                        <p:tgtEl>
                                          <p:spTgt spid="4507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070">
                                            <p:txEl>
                                              <p:pRg st="7" end="7"/>
                                            </p:txEl>
                                          </p:spTgt>
                                        </p:tgtEl>
                                        <p:attrNameLst>
                                          <p:attrName>style.visibility</p:attrName>
                                        </p:attrNameLst>
                                      </p:cBhvr>
                                      <p:to>
                                        <p:strVal val="visible"/>
                                      </p:to>
                                    </p:set>
                                    <p:animEffect transition="in" filter="fade">
                                      <p:cBhvr>
                                        <p:cTn id="25" dur="500"/>
                                        <p:tgtEl>
                                          <p:spTgt spid="45070">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5070">
                                            <p:txEl>
                                              <p:pRg st="8" end="8"/>
                                            </p:txEl>
                                          </p:spTgt>
                                        </p:tgtEl>
                                        <p:attrNameLst>
                                          <p:attrName>style.visibility</p:attrName>
                                        </p:attrNameLst>
                                      </p:cBhvr>
                                      <p:to>
                                        <p:strVal val="visible"/>
                                      </p:to>
                                    </p:set>
                                    <p:animEffect transition="in" filter="fade">
                                      <p:cBhvr>
                                        <p:cTn id="30" dur="500"/>
                                        <p:tgtEl>
                                          <p:spTgt spid="45070">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070">
                                            <p:txEl>
                                              <p:pRg st="9" end="9"/>
                                            </p:txEl>
                                          </p:spTgt>
                                        </p:tgtEl>
                                        <p:attrNameLst>
                                          <p:attrName>style.visibility</p:attrName>
                                        </p:attrNameLst>
                                      </p:cBhvr>
                                      <p:to>
                                        <p:strVal val="visible"/>
                                      </p:to>
                                    </p:set>
                                    <p:animEffect transition="in" filter="fade">
                                      <p:cBhvr>
                                        <p:cTn id="33" dur="500"/>
                                        <p:tgtEl>
                                          <p:spTgt spid="45070">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5070">
                                            <p:txEl>
                                              <p:pRg st="10" end="10"/>
                                            </p:txEl>
                                          </p:spTgt>
                                        </p:tgtEl>
                                        <p:attrNameLst>
                                          <p:attrName>style.visibility</p:attrName>
                                        </p:attrNameLst>
                                      </p:cBhvr>
                                      <p:to>
                                        <p:strVal val="visible"/>
                                      </p:to>
                                    </p:set>
                                    <p:animEffect transition="in" filter="fade">
                                      <p:cBhvr>
                                        <p:cTn id="38" dur="500"/>
                                        <p:tgtEl>
                                          <p:spTgt spid="450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1" name="Group 109"/>
          <p:cNvGrpSpPr>
            <a:grpSpLocks/>
          </p:cNvGrpSpPr>
          <p:nvPr/>
        </p:nvGrpSpPr>
        <p:grpSpPr bwMode="auto">
          <a:xfrm>
            <a:off x="609600" y="1730375"/>
            <a:ext cx="6313488" cy="1582738"/>
            <a:chOff x="384" y="1090"/>
            <a:chExt cx="3977" cy="997"/>
          </a:xfrm>
        </p:grpSpPr>
        <p:sp>
          <p:nvSpPr>
            <p:cNvPr id="71713" name="Rectangle 3"/>
            <p:cNvSpPr>
              <a:spLocks noChangeArrowheads="1"/>
            </p:cNvSpPr>
            <p:nvPr/>
          </p:nvSpPr>
          <p:spPr bwMode="auto">
            <a:xfrm>
              <a:off x="2024" y="1160"/>
              <a:ext cx="1472" cy="656"/>
            </a:xfrm>
            <a:prstGeom prst="rect">
              <a:avLst/>
            </a:prstGeom>
            <a:solidFill>
              <a:schemeClr val="accent2"/>
            </a:solidFill>
            <a:ln w="25400">
              <a:solidFill>
                <a:schemeClr val="tx1"/>
              </a:solidFill>
              <a:miter lim="800000"/>
              <a:headEnd/>
              <a:tailEnd/>
            </a:ln>
          </p:spPr>
          <p:txBody>
            <a:bodyPr wrap="none" lIns="90487" tIns="44450" rIns="90487" bIns="44450" anchorCtr="1"/>
            <a:lstStyle/>
            <a:p>
              <a:pPr algn="ctr" eaLnBrk="0" hangingPunct="0"/>
              <a:r>
                <a:rPr lang="en-US" sz="1800">
                  <a:solidFill>
                    <a:srgbClr val="000066"/>
                  </a:solidFill>
                </a:rPr>
                <a:t>T2U</a:t>
              </a:r>
            </a:p>
          </p:txBody>
        </p:sp>
        <p:sp>
          <p:nvSpPr>
            <p:cNvPr id="71714" name="Rectangle 4"/>
            <p:cNvSpPr>
              <a:spLocks noChangeArrowheads="1"/>
            </p:cNvSpPr>
            <p:nvPr/>
          </p:nvSpPr>
          <p:spPr bwMode="auto">
            <a:xfrm>
              <a:off x="2216" y="1400"/>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T2B</a:t>
              </a:r>
            </a:p>
          </p:txBody>
        </p:sp>
        <p:sp>
          <p:nvSpPr>
            <p:cNvPr id="71715" name="Rectangle 5"/>
            <p:cNvSpPr>
              <a:spLocks noChangeArrowheads="1"/>
            </p:cNvSpPr>
            <p:nvPr/>
          </p:nvSpPr>
          <p:spPr bwMode="auto">
            <a:xfrm>
              <a:off x="2936" y="1400"/>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B2U</a:t>
              </a:r>
            </a:p>
          </p:txBody>
        </p:sp>
        <p:sp>
          <p:nvSpPr>
            <p:cNvPr id="71716" name="Line 6"/>
            <p:cNvSpPr>
              <a:spLocks noChangeShapeType="1"/>
            </p:cNvSpPr>
            <p:nvPr/>
          </p:nvSpPr>
          <p:spPr bwMode="auto">
            <a:xfrm>
              <a:off x="1592" y="1488"/>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17" name="Line 7"/>
            <p:cNvSpPr>
              <a:spLocks noChangeShapeType="1"/>
            </p:cNvSpPr>
            <p:nvPr/>
          </p:nvSpPr>
          <p:spPr bwMode="auto">
            <a:xfrm>
              <a:off x="3320" y="1488"/>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18" name="Line 8"/>
            <p:cNvSpPr>
              <a:spLocks noChangeShapeType="1"/>
            </p:cNvSpPr>
            <p:nvPr/>
          </p:nvSpPr>
          <p:spPr bwMode="auto">
            <a:xfrm>
              <a:off x="2600" y="1488"/>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19" name="Rectangle 9"/>
            <p:cNvSpPr>
              <a:spLocks noChangeArrowheads="1"/>
            </p:cNvSpPr>
            <p:nvPr/>
          </p:nvSpPr>
          <p:spPr bwMode="auto">
            <a:xfrm>
              <a:off x="384" y="1104"/>
              <a:ext cx="14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Two</a:t>
              </a:r>
              <a:r>
                <a:rPr lang="ja-JP" altLang="en-US" sz="1800">
                  <a:solidFill>
                    <a:srgbClr val="000066"/>
                  </a:solidFill>
                </a:rPr>
                <a:t>’</a:t>
              </a:r>
              <a:r>
                <a:rPr lang="en-US" altLang="ja-JP" sz="1800">
                  <a:solidFill>
                    <a:srgbClr val="000066"/>
                  </a:solidFill>
                </a:rPr>
                <a:t>s Complement</a:t>
              </a:r>
              <a:endParaRPr lang="en-US" sz="1800">
                <a:solidFill>
                  <a:srgbClr val="000066"/>
                </a:solidFill>
              </a:endParaRPr>
            </a:p>
          </p:txBody>
        </p:sp>
        <p:sp>
          <p:nvSpPr>
            <p:cNvPr id="71720" name="Rectangle 10"/>
            <p:cNvSpPr>
              <a:spLocks noChangeArrowheads="1"/>
            </p:cNvSpPr>
            <p:nvPr/>
          </p:nvSpPr>
          <p:spPr bwMode="auto">
            <a:xfrm>
              <a:off x="3591" y="1090"/>
              <a:ext cx="7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Unsigned</a:t>
              </a:r>
            </a:p>
          </p:txBody>
        </p:sp>
        <p:sp>
          <p:nvSpPr>
            <p:cNvPr id="71721" name="Rectangle 11"/>
            <p:cNvSpPr>
              <a:spLocks noChangeArrowheads="1"/>
            </p:cNvSpPr>
            <p:nvPr/>
          </p:nvSpPr>
          <p:spPr bwMode="auto">
            <a:xfrm>
              <a:off x="1815" y="1858"/>
              <a:ext cx="18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Maintain Same Bit Pattern</a:t>
              </a:r>
            </a:p>
          </p:txBody>
        </p:sp>
        <p:sp>
          <p:nvSpPr>
            <p:cNvPr id="71722" name="Rectangle 12"/>
            <p:cNvSpPr>
              <a:spLocks noChangeArrowheads="1"/>
            </p:cNvSpPr>
            <p:nvPr/>
          </p:nvSpPr>
          <p:spPr bwMode="auto">
            <a:xfrm>
              <a:off x="1287" y="1378"/>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i="1">
                  <a:solidFill>
                    <a:srgbClr val="000066"/>
                  </a:solidFill>
                  <a:latin typeface="Times" charset="0"/>
                </a:rPr>
                <a:t>y</a:t>
              </a:r>
            </a:p>
          </p:txBody>
        </p:sp>
        <p:sp>
          <p:nvSpPr>
            <p:cNvPr id="71723" name="Rectangle 13"/>
            <p:cNvSpPr>
              <a:spLocks noChangeArrowheads="1"/>
            </p:cNvSpPr>
            <p:nvPr/>
          </p:nvSpPr>
          <p:spPr bwMode="auto">
            <a:xfrm>
              <a:off x="3975" y="137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i="1">
                  <a:solidFill>
                    <a:srgbClr val="000066"/>
                  </a:solidFill>
                  <a:latin typeface="Times" charset="0"/>
                </a:rPr>
                <a:t>uy</a:t>
              </a:r>
              <a:endParaRPr lang="en-US" sz="1800" b="0" i="1">
                <a:solidFill>
                  <a:srgbClr val="000066"/>
                </a:solidFill>
                <a:latin typeface="Symbol" charset="0"/>
              </a:endParaRPr>
            </a:p>
          </p:txBody>
        </p:sp>
        <p:sp>
          <p:nvSpPr>
            <p:cNvPr id="71724" name="Rectangle 14"/>
            <p:cNvSpPr>
              <a:spLocks noChangeArrowheads="1"/>
            </p:cNvSpPr>
            <p:nvPr/>
          </p:nvSpPr>
          <p:spPr bwMode="auto">
            <a:xfrm>
              <a:off x="2631" y="1570"/>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i="1">
                  <a:solidFill>
                    <a:srgbClr val="000066"/>
                  </a:solidFill>
                  <a:latin typeface="Times" charset="0"/>
                </a:rPr>
                <a:t>Y</a:t>
              </a:r>
            </a:p>
          </p:txBody>
        </p:sp>
      </p:grpSp>
      <p:grpSp>
        <p:nvGrpSpPr>
          <p:cNvPr id="71682" name="Group 141"/>
          <p:cNvGrpSpPr>
            <a:grpSpLocks/>
          </p:cNvGrpSpPr>
          <p:nvPr/>
        </p:nvGrpSpPr>
        <p:grpSpPr bwMode="auto">
          <a:xfrm>
            <a:off x="762000" y="3429000"/>
            <a:ext cx="4343400" cy="1619250"/>
            <a:chOff x="2544" y="2160"/>
            <a:chExt cx="2736" cy="1020"/>
          </a:xfrm>
        </p:grpSpPr>
        <p:grpSp>
          <p:nvGrpSpPr>
            <p:cNvPr id="71690" name="Group 119"/>
            <p:cNvGrpSpPr>
              <a:grpSpLocks/>
            </p:cNvGrpSpPr>
            <p:nvPr/>
          </p:nvGrpSpPr>
          <p:grpSpPr bwMode="auto">
            <a:xfrm>
              <a:off x="3168" y="2400"/>
              <a:ext cx="1728" cy="144"/>
              <a:chOff x="2832" y="2208"/>
              <a:chExt cx="1728" cy="144"/>
            </a:xfrm>
          </p:grpSpPr>
          <p:sp>
            <p:nvSpPr>
              <p:cNvPr id="71706" name="Rectangle 112"/>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FF0000"/>
                    </a:solidFill>
                    <a:latin typeface="Courier New" charset="0"/>
                  </a:rPr>
                  <a:t>+</a:t>
                </a:r>
              </a:p>
            </p:txBody>
          </p:sp>
          <p:sp>
            <p:nvSpPr>
              <p:cNvPr id="71707" name="Rectangle 113"/>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8" name="Rectangle 114"/>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9" name="Rectangle 115"/>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10" name="Rectangle 116"/>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11" name="Rectangle 117"/>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12" name="Rectangle 118"/>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71691" name="Group 120"/>
            <p:cNvGrpSpPr>
              <a:grpSpLocks/>
            </p:cNvGrpSpPr>
            <p:nvPr/>
          </p:nvGrpSpPr>
          <p:grpSpPr bwMode="auto">
            <a:xfrm>
              <a:off x="3168" y="2688"/>
              <a:ext cx="1728" cy="144"/>
              <a:chOff x="2832" y="2208"/>
              <a:chExt cx="1728" cy="144"/>
            </a:xfrm>
          </p:grpSpPr>
          <p:sp>
            <p:nvSpPr>
              <p:cNvPr id="71699" name="Rectangle 121"/>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FF0000"/>
                    </a:solidFill>
                    <a:latin typeface="Courier New" charset="0"/>
                  </a:rPr>
                  <a:t>-</a:t>
                </a:r>
              </a:p>
            </p:txBody>
          </p:sp>
          <p:sp>
            <p:nvSpPr>
              <p:cNvPr id="71700" name="Rectangle 122"/>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1" name="Rectangle 123"/>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2" name="Rectangle 124"/>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3" name="Rectangle 125"/>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4" name="Rectangle 126"/>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5" name="Rectangle 127"/>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71692" name="Rectangle 128"/>
            <p:cNvSpPr>
              <a:spLocks noChangeArrowheads="1"/>
            </p:cNvSpPr>
            <p:nvPr/>
          </p:nvSpPr>
          <p:spPr bwMode="auto">
            <a:xfrm>
              <a:off x="2880" y="2352"/>
              <a:ext cx="2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uy</a:t>
              </a:r>
            </a:p>
          </p:txBody>
        </p:sp>
        <p:sp>
          <p:nvSpPr>
            <p:cNvPr id="71693" name="Rectangle 129"/>
            <p:cNvSpPr>
              <a:spLocks noChangeArrowheads="1"/>
            </p:cNvSpPr>
            <p:nvPr/>
          </p:nvSpPr>
          <p:spPr bwMode="auto">
            <a:xfrm>
              <a:off x="2880" y="2640"/>
              <a:ext cx="2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y</a:t>
              </a:r>
            </a:p>
          </p:txBody>
        </p:sp>
        <p:sp>
          <p:nvSpPr>
            <p:cNvPr id="71694" name="Line 130"/>
            <p:cNvSpPr>
              <a:spLocks noChangeShapeType="1"/>
            </p:cNvSpPr>
            <p:nvPr/>
          </p:nvSpPr>
          <p:spPr bwMode="auto">
            <a:xfrm>
              <a:off x="2544" y="2880"/>
              <a:ext cx="24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5" name="Rectangle 131"/>
            <p:cNvSpPr>
              <a:spLocks noChangeArrowheads="1"/>
            </p:cNvSpPr>
            <p:nvPr/>
          </p:nvSpPr>
          <p:spPr bwMode="auto">
            <a:xfrm>
              <a:off x="2640" y="2640"/>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sp>
          <p:nvSpPr>
            <p:cNvPr id="71696" name="Rectangle 132"/>
            <p:cNvSpPr>
              <a:spLocks noChangeArrowheads="1"/>
            </p:cNvSpPr>
            <p:nvPr/>
          </p:nvSpPr>
          <p:spPr bwMode="auto">
            <a:xfrm>
              <a:off x="3072" y="2160"/>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w</a:t>
              </a:r>
              <a:r>
                <a:rPr lang="en-US" sz="1800" b="0">
                  <a:solidFill>
                    <a:srgbClr val="000066"/>
                  </a:solidFill>
                  <a:latin typeface="Times" charset="0"/>
                </a:rPr>
                <a:t>–1</a:t>
              </a:r>
              <a:endParaRPr lang="en-US" sz="1800" b="0" i="1">
                <a:solidFill>
                  <a:srgbClr val="000066"/>
                </a:solidFill>
                <a:latin typeface="Times" charset="0"/>
              </a:endParaRPr>
            </a:p>
          </p:txBody>
        </p:sp>
        <p:sp>
          <p:nvSpPr>
            <p:cNvPr id="71697" name="Rectangle 133"/>
            <p:cNvSpPr>
              <a:spLocks noChangeArrowheads="1"/>
            </p:cNvSpPr>
            <p:nvPr/>
          </p:nvSpPr>
          <p:spPr bwMode="auto">
            <a:xfrm>
              <a:off x="4752" y="21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Times" charset="0"/>
                </a:rPr>
                <a:t>0</a:t>
              </a:r>
            </a:p>
          </p:txBody>
        </p:sp>
        <p:sp>
          <p:nvSpPr>
            <p:cNvPr id="71698" name="Rectangle 134"/>
            <p:cNvSpPr>
              <a:spLocks noChangeArrowheads="1"/>
            </p:cNvSpPr>
            <p:nvPr/>
          </p:nvSpPr>
          <p:spPr bwMode="auto">
            <a:xfrm>
              <a:off x="3072" y="2928"/>
              <a:ext cx="22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2000" b="0">
                  <a:solidFill>
                    <a:srgbClr val="FF0000"/>
                  </a:solidFill>
                  <a:latin typeface="Times" charset="0"/>
                </a:rPr>
                <a:t>+2</a:t>
              </a:r>
              <a:r>
                <a:rPr lang="en-US" sz="2000" b="0" i="1" baseline="30000">
                  <a:solidFill>
                    <a:srgbClr val="FF0000"/>
                  </a:solidFill>
                  <a:latin typeface="Times" charset="0"/>
                </a:rPr>
                <a:t>w</a:t>
              </a:r>
              <a:r>
                <a:rPr lang="en-US" sz="2000" b="0" baseline="30000">
                  <a:solidFill>
                    <a:srgbClr val="FF0000"/>
                  </a:solidFill>
                  <a:latin typeface="Times" charset="0"/>
                </a:rPr>
                <a:t>–1</a:t>
              </a:r>
              <a:r>
                <a:rPr lang="en-US" sz="2000" b="0">
                  <a:solidFill>
                    <a:srgbClr val="FF0000"/>
                  </a:solidFill>
                  <a:latin typeface="Times" charset="0"/>
                </a:rPr>
                <a:t> –  –2</a:t>
              </a:r>
              <a:r>
                <a:rPr lang="en-US" sz="2000" b="0" i="1" baseline="30000">
                  <a:solidFill>
                    <a:srgbClr val="FF0000"/>
                  </a:solidFill>
                  <a:latin typeface="Times" charset="0"/>
                </a:rPr>
                <a:t>w</a:t>
              </a:r>
              <a:r>
                <a:rPr lang="en-US" sz="2000" b="0" baseline="30000">
                  <a:solidFill>
                    <a:srgbClr val="FF0000"/>
                  </a:solidFill>
                  <a:latin typeface="Times" charset="0"/>
                </a:rPr>
                <a:t>–1</a:t>
              </a:r>
              <a:r>
                <a:rPr lang="en-US" sz="2000" b="0">
                  <a:solidFill>
                    <a:srgbClr val="FF0000"/>
                  </a:solidFill>
                  <a:latin typeface="Times" charset="0"/>
                </a:rPr>
                <a:t>  =  2*2</a:t>
              </a:r>
              <a:r>
                <a:rPr lang="en-US" sz="2000" b="0" i="1" baseline="30000">
                  <a:solidFill>
                    <a:srgbClr val="FF0000"/>
                  </a:solidFill>
                  <a:latin typeface="Times" charset="0"/>
                </a:rPr>
                <a:t>w</a:t>
              </a:r>
              <a:r>
                <a:rPr lang="en-US" sz="2000" b="0" baseline="30000">
                  <a:solidFill>
                    <a:srgbClr val="FF0000"/>
                  </a:solidFill>
                  <a:latin typeface="Times" charset="0"/>
                </a:rPr>
                <a:t>–1</a:t>
              </a:r>
              <a:r>
                <a:rPr lang="en-US" sz="2000" b="0">
                  <a:solidFill>
                    <a:srgbClr val="FF0000"/>
                  </a:solidFill>
                  <a:latin typeface="Times" charset="0"/>
                </a:rPr>
                <a:t>  =  2</a:t>
              </a:r>
              <a:r>
                <a:rPr lang="en-US" sz="2000" b="0" i="1" baseline="30000">
                  <a:solidFill>
                    <a:srgbClr val="FF0000"/>
                  </a:solidFill>
                  <a:latin typeface="Times" charset="0"/>
                </a:rPr>
                <a:t>w</a:t>
              </a:r>
            </a:p>
          </p:txBody>
        </p:sp>
      </p:grpSp>
      <p:grpSp>
        <p:nvGrpSpPr>
          <p:cNvPr id="71683" name="Group 138"/>
          <p:cNvGrpSpPr>
            <a:grpSpLocks/>
          </p:cNvGrpSpPr>
          <p:nvPr/>
        </p:nvGrpSpPr>
        <p:grpSpPr bwMode="auto">
          <a:xfrm>
            <a:off x="5105400" y="4495800"/>
            <a:ext cx="3352800" cy="1219200"/>
            <a:chOff x="576" y="3072"/>
            <a:chExt cx="2112" cy="768"/>
          </a:xfrm>
        </p:grpSpPr>
        <p:sp>
          <p:nvSpPr>
            <p:cNvPr id="71688" name="Rectangle 137"/>
            <p:cNvSpPr>
              <a:spLocks noChangeArrowheads="1"/>
            </p:cNvSpPr>
            <p:nvPr/>
          </p:nvSpPr>
          <p:spPr bwMode="auto">
            <a:xfrm>
              <a:off x="576" y="3072"/>
              <a:ext cx="2112" cy="768"/>
            </a:xfrm>
            <a:prstGeom prst="rect">
              <a:avLst/>
            </a:prstGeom>
            <a:solidFill>
              <a:srgbClr val="FFFF99"/>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graphicFrame>
          <p:nvGraphicFramePr>
            <p:cNvPr id="71689" name="Object 2"/>
            <p:cNvGraphicFramePr>
              <a:graphicFrameLocks noChangeAspect="1"/>
            </p:cNvGraphicFramePr>
            <p:nvPr/>
          </p:nvGraphicFramePr>
          <p:xfrm>
            <a:off x="864" y="3146"/>
            <a:ext cx="1588" cy="598"/>
          </p:xfrm>
          <a:graphic>
            <a:graphicData uri="http://schemas.openxmlformats.org/presentationml/2006/ole">
              <mc:AlternateContent xmlns:mc="http://schemas.openxmlformats.org/markup-compatibility/2006">
                <mc:Choice xmlns:v="urn:schemas-microsoft-com:vml" Requires="v">
                  <p:oleObj spid="_x0000_s71754" name="Equation" r:id="rId4" imgW="1752600" imgH="660400" progId="Equation.3">
                    <p:embed/>
                  </p:oleObj>
                </mc:Choice>
                <mc:Fallback>
                  <p:oleObj name="Equation" r:id="rId4" imgW="1752600" imgH="660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146"/>
                          <a:ext cx="1588"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82" name="Rectangle 142"/>
          <p:cNvSpPr>
            <a:spLocks noGrp="1" noChangeArrowheads="1"/>
          </p:cNvSpPr>
          <p:nvPr>
            <p:ph type="title"/>
          </p:nvPr>
        </p:nvSpPr>
        <p:spPr/>
        <p:txBody>
          <a:bodyPr/>
          <a:lstStyle/>
          <a:p>
            <a:pPr eaLnBrk="1" hangingPunct="1">
              <a:defRPr/>
            </a:pPr>
            <a:r>
              <a:rPr lang="en-US">
                <a:ea typeface="+mj-ea"/>
                <a:cs typeface="+mj-cs"/>
              </a:rPr>
              <a:t>Relation between Signed &amp; Unsigned</a:t>
            </a:r>
          </a:p>
        </p:txBody>
      </p:sp>
      <p:sp>
        <p:nvSpPr>
          <p:cNvPr id="2" name="Oval 1"/>
          <p:cNvSpPr/>
          <p:nvPr/>
        </p:nvSpPr>
        <p:spPr bwMode="auto">
          <a:xfrm>
            <a:off x="1676400" y="3429000"/>
            <a:ext cx="304800" cy="1219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lIns="45720" rIns="45720" anchor="ctr">
            <a:spAutoFit/>
          </a:bodyPr>
          <a:lstStyle/>
          <a:p>
            <a:pPr algn="ctr" eaLnBrk="0" hangingPunct="0">
              <a:lnSpc>
                <a:spcPct val="90000"/>
              </a:lnSpc>
              <a:defRPr/>
            </a:pPr>
            <a:endParaRPr lang="en-US" sz="1800">
              <a:solidFill>
                <a:srgbClr val="000066"/>
              </a:solidFill>
            </a:endParaRPr>
          </a:p>
        </p:txBody>
      </p:sp>
      <p:sp>
        <p:nvSpPr>
          <p:cNvPr id="71686" name="TextBox 2"/>
          <p:cNvSpPr txBox="1">
            <a:spLocks noChangeArrowheads="1"/>
          </p:cNvSpPr>
          <p:nvPr/>
        </p:nvSpPr>
        <p:spPr bwMode="auto">
          <a:xfrm>
            <a:off x="838200" y="2438400"/>
            <a:ext cx="9032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-15213</a:t>
            </a:r>
          </a:p>
        </p:txBody>
      </p:sp>
      <p:sp>
        <p:nvSpPr>
          <p:cNvPr id="71687" name="TextBox 44"/>
          <p:cNvSpPr txBox="1">
            <a:spLocks noChangeArrowheads="1"/>
          </p:cNvSpPr>
          <p:nvPr/>
        </p:nvSpPr>
        <p:spPr bwMode="auto">
          <a:xfrm>
            <a:off x="7021513" y="2438400"/>
            <a:ext cx="827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50323</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 y="323850"/>
            <a:ext cx="8686800" cy="573088"/>
          </a:xfrm>
        </p:spPr>
        <p:txBody>
          <a:bodyPr/>
          <a:lstStyle/>
          <a:p>
            <a:pPr eaLnBrk="1" hangingPunct="1">
              <a:defRPr/>
            </a:pPr>
            <a:r>
              <a:rPr lang="en-US">
                <a:ea typeface="+mj-ea"/>
                <a:cs typeface="+mj-cs"/>
              </a:rPr>
              <a:t>Relation Between Signed &amp; Unsigned</a:t>
            </a:r>
          </a:p>
        </p:txBody>
      </p:sp>
      <p:sp>
        <p:nvSpPr>
          <p:cNvPr id="73730" name="Rectangle 3"/>
          <p:cNvSpPr>
            <a:spLocks noGrp="1" noChangeArrowheads="1"/>
          </p:cNvSpPr>
          <p:nvPr>
            <p:ph type="body" idx="1"/>
          </p:nvPr>
        </p:nvSpPr>
        <p:spPr>
          <a:xfrm>
            <a:off x="290513" y="5922963"/>
            <a:ext cx="8307387" cy="522287"/>
          </a:xfrm>
        </p:spPr>
        <p:txBody>
          <a:bodyPr/>
          <a:lstStyle/>
          <a:p>
            <a:pPr lvl="1" eaLnBrk="1" hangingPunct="1">
              <a:tabLst>
                <a:tab pos="1371600" algn="l"/>
                <a:tab pos="1828800" algn="l"/>
                <a:tab pos="3657600" algn="l"/>
                <a:tab pos="4114800" algn="l"/>
              </a:tabLst>
            </a:pPr>
            <a:r>
              <a:rPr lang="en-US" b="0" i="1">
                <a:latin typeface="Helvetica" charset="0"/>
                <a:ea typeface="ＭＳ Ｐゴシック" charset="0"/>
              </a:rPr>
              <a:t>uy 	</a:t>
            </a:r>
            <a:r>
              <a:rPr lang="en-US" b="0">
                <a:latin typeface="Helvetica" charset="0"/>
                <a:ea typeface="ＭＳ Ｐゴシック" charset="0"/>
              </a:rPr>
              <a:t>= </a:t>
            </a:r>
            <a:r>
              <a:rPr lang="en-US" b="0" i="1">
                <a:latin typeface="Helvetica" charset="0"/>
                <a:ea typeface="ＭＳ Ｐゴシック" charset="0"/>
              </a:rPr>
              <a:t>	y </a:t>
            </a:r>
            <a:r>
              <a:rPr lang="en-US" b="0">
                <a:latin typeface="Helvetica" charset="0"/>
                <a:ea typeface="ＭＳ Ｐゴシック" charset="0"/>
              </a:rPr>
              <a:t>+ 2 * 2</a:t>
            </a:r>
            <a:r>
              <a:rPr lang="en-US" b="0" baseline="30000">
                <a:latin typeface="Helvetica" charset="0"/>
                <a:ea typeface="ＭＳ Ｐゴシック" charset="0"/>
              </a:rPr>
              <a:t>15</a:t>
            </a:r>
            <a:r>
              <a:rPr lang="en-US" b="0">
                <a:latin typeface="Helvetica" charset="0"/>
                <a:ea typeface="ＭＳ Ｐゴシック" charset="0"/>
              </a:rPr>
              <a:t>  = y + 2* 32768 =    </a:t>
            </a:r>
            <a:r>
              <a:rPr lang="en-US" b="0" i="1">
                <a:latin typeface="Helvetica" charset="0"/>
                <a:ea typeface="ＭＳ Ｐゴシック" charset="0"/>
              </a:rPr>
              <a:t>y </a:t>
            </a:r>
            <a:r>
              <a:rPr lang="en-US" b="0">
                <a:latin typeface="Helvetica" charset="0"/>
                <a:ea typeface="ＭＳ Ｐゴシック" charset="0"/>
              </a:rPr>
              <a:t>+ 65536  (y&lt;0)</a:t>
            </a:r>
            <a:endParaRPr lang="en-US">
              <a:latin typeface="Helvetica" charset="0"/>
              <a:ea typeface="ＭＳ Ｐゴシック" charset="0"/>
            </a:endParaRPr>
          </a:p>
        </p:txBody>
      </p:sp>
      <p:graphicFrame>
        <p:nvGraphicFramePr>
          <p:cNvPr id="73731" name="Object 2"/>
          <p:cNvGraphicFramePr>
            <a:graphicFrameLocks noChangeAspect="1"/>
          </p:cNvGraphicFramePr>
          <p:nvPr/>
        </p:nvGraphicFramePr>
        <p:xfrm>
          <a:off x="1798638" y="966788"/>
          <a:ext cx="5545137" cy="4926012"/>
        </p:xfrm>
        <a:graphic>
          <a:graphicData uri="http://schemas.openxmlformats.org/presentationml/2006/ole">
            <mc:AlternateContent xmlns:mc="http://schemas.openxmlformats.org/markup-compatibility/2006">
              <mc:Choice xmlns:v="urn:schemas-microsoft-com:vml" Requires="v">
                <p:oleObj spid="_x0000_s73761" name="Document" r:id="rId4" imgW="5549900" imgH="4927600" progId="Word.Document.8">
                  <p:embed/>
                </p:oleObj>
              </mc:Choice>
              <mc:Fallback>
                <p:oleObj name="Document" r:id="rId4" imgW="5549900" imgH="49276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8638" y="966788"/>
                        <a:ext cx="5545137" cy="4926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F'02\Lectures\class01a.ppt</Template>
  <TotalTime>49627</TotalTime>
  <Pages>5</Pages>
  <Words>3022</Words>
  <Application>Microsoft Macintosh PowerPoint</Application>
  <PresentationFormat>Letter Paper (8.5x11 in)</PresentationFormat>
  <Paragraphs>659</Paragraphs>
  <Slides>31</Slides>
  <Notes>26</Notes>
  <HiddenSlides>0</HiddenSlides>
  <MMClips>0</MMClips>
  <ScaleCrop>false</ScaleCrop>
  <HeadingPairs>
    <vt:vector size="6" baseType="variant">
      <vt:variant>
        <vt:lpstr>Theme</vt:lpstr>
      </vt:variant>
      <vt:variant>
        <vt:i4>4</vt:i4>
      </vt:variant>
      <vt:variant>
        <vt:lpstr>Embedded OLE Servers</vt:lpstr>
      </vt:variant>
      <vt:variant>
        <vt:i4>4</vt:i4>
      </vt:variant>
      <vt:variant>
        <vt:lpstr>Slide Titles</vt:lpstr>
      </vt:variant>
      <vt:variant>
        <vt:i4>31</vt:i4>
      </vt:variant>
    </vt:vector>
  </HeadingPairs>
  <TitlesOfParts>
    <vt:vector size="39" baseType="lpstr">
      <vt:lpstr>class01a</vt:lpstr>
      <vt:lpstr>1_class02</vt:lpstr>
      <vt:lpstr>3_class01a</vt:lpstr>
      <vt:lpstr>class02</vt:lpstr>
      <vt:lpstr>Chart</vt:lpstr>
      <vt:lpstr>Equation</vt:lpstr>
      <vt:lpstr>Document</vt:lpstr>
      <vt:lpstr>Microsoft Word 97 - 2004 Document</vt:lpstr>
      <vt:lpstr>Chapter 2: Integer Arithmetic  and Overflow</vt:lpstr>
      <vt:lpstr>Announcements</vt:lpstr>
      <vt:lpstr>Recap…</vt:lpstr>
      <vt:lpstr>Summarizing…</vt:lpstr>
      <vt:lpstr>Checking for Signed Overflow in C</vt:lpstr>
      <vt:lpstr>Unsigned &amp; Signed Numeric Values</vt:lpstr>
      <vt:lpstr>Casting Signed to Unsigned</vt:lpstr>
      <vt:lpstr>Relation between Signed &amp; Unsigned</vt:lpstr>
      <vt:lpstr>Relation Between Signed &amp; Unsigned</vt:lpstr>
      <vt:lpstr>Signed vs. Unsigned in C</vt:lpstr>
      <vt:lpstr>Casting Surprises</vt:lpstr>
      <vt:lpstr>Explanation of Casting Surprises</vt:lpstr>
      <vt:lpstr>Sign Extension</vt:lpstr>
      <vt:lpstr>Sign Extension Example</vt:lpstr>
      <vt:lpstr>Justification For Sign Extension</vt:lpstr>
      <vt:lpstr>Why Should I Use Unsigned?</vt:lpstr>
      <vt:lpstr>Multiplication</vt:lpstr>
      <vt:lpstr>Unsigned Multiplication in C</vt:lpstr>
      <vt:lpstr>Unsigned vs. Signed Multiplication</vt:lpstr>
      <vt:lpstr>Power-of-2 Multiply with Shift</vt:lpstr>
      <vt:lpstr>General Multiplication via Shifts and Adds</vt:lpstr>
      <vt:lpstr>Unsigned Power-of-2 Divide with Shift</vt:lpstr>
      <vt:lpstr>Signed Power-of-2 Divide with Shift</vt:lpstr>
      <vt:lpstr>Correct Power-of-2 Divide</vt:lpstr>
      <vt:lpstr>Correct Power-of-2 Divide (Cont.)</vt:lpstr>
      <vt:lpstr>In C, Signed 2k Division via &gt;&gt;</vt:lpstr>
      <vt:lpstr>No Shortcuts to General Integer Division</vt:lpstr>
      <vt:lpstr>Supplementary Slides</vt:lpstr>
      <vt:lpstr>Mathematical Properties</vt:lpstr>
      <vt:lpstr>Properties of Unsigned Arithmetic</vt:lpstr>
      <vt:lpstr>Properties of Two’s Comp. Arithmetic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and Bytes</dc:title>
  <dc:subject/>
  <dc:creator>Randal E. Bryant and David R. O'Hallaron</dc:creator>
  <cp:keywords/>
  <dc:description/>
  <cp:lastModifiedBy>Richard Han</cp:lastModifiedBy>
  <cp:revision>498</cp:revision>
  <cp:lastPrinted>2008-01-02T16:52:29Z</cp:lastPrinted>
  <dcterms:created xsi:type="dcterms:W3CDTF">2012-09-04T21:58:03Z</dcterms:created>
  <dcterms:modified xsi:type="dcterms:W3CDTF">2017-01-26T08:57:40Z</dcterms:modified>
</cp:coreProperties>
</file>