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828" r:id="rId2"/>
    <p:sldMasterId id="2147483840" r:id="rId3"/>
    <p:sldMasterId id="2147483852" r:id="rId4"/>
  </p:sldMasterIdLst>
  <p:notesMasterIdLst>
    <p:notesMasterId r:id="rId52"/>
  </p:notesMasterIdLst>
  <p:handoutMasterIdLst>
    <p:handoutMasterId r:id="rId53"/>
  </p:handoutMasterIdLst>
  <p:sldIdLst>
    <p:sldId id="419" r:id="rId5"/>
    <p:sldId id="463" r:id="rId6"/>
    <p:sldId id="420" r:id="rId7"/>
    <p:sldId id="421" r:id="rId8"/>
    <p:sldId id="422" r:id="rId9"/>
    <p:sldId id="423" r:id="rId10"/>
    <p:sldId id="424" r:id="rId11"/>
    <p:sldId id="425" r:id="rId12"/>
    <p:sldId id="426" r:id="rId13"/>
    <p:sldId id="429" r:id="rId14"/>
    <p:sldId id="430" r:id="rId15"/>
    <p:sldId id="431" r:id="rId16"/>
    <p:sldId id="432" r:id="rId17"/>
    <p:sldId id="433" r:id="rId18"/>
    <p:sldId id="434" r:id="rId19"/>
    <p:sldId id="435" r:id="rId20"/>
    <p:sldId id="436" r:id="rId21"/>
    <p:sldId id="437" r:id="rId22"/>
    <p:sldId id="438" r:id="rId23"/>
    <p:sldId id="439"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3" r:id="rId37"/>
    <p:sldId id="452" r:id="rId38"/>
    <p:sldId id="454" r:id="rId39"/>
    <p:sldId id="455" r:id="rId40"/>
    <p:sldId id="456" r:id="rId41"/>
    <p:sldId id="466" r:id="rId42"/>
    <p:sldId id="469" r:id="rId43"/>
    <p:sldId id="467" r:id="rId44"/>
    <p:sldId id="468" r:id="rId45"/>
    <p:sldId id="465" r:id="rId46"/>
    <p:sldId id="457" r:id="rId47"/>
    <p:sldId id="458" r:id="rId48"/>
    <p:sldId id="459" r:id="rId49"/>
    <p:sldId id="460" r:id="rId50"/>
    <p:sldId id="464" r:id="rId51"/>
  </p:sldIdLst>
  <p:sldSz cx="9144000" cy="6858000" type="letter"/>
  <p:notesSz cx="6845300" cy="9396413"/>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96">
          <p15:clr>
            <a:srgbClr val="A4A3A4"/>
          </p15:clr>
        </p15:guide>
        <p15:guide id="2" pos="5568">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FF0000"/>
    <a:srgbClr val="FFCCCC"/>
    <a:srgbClr val="CCCCFF"/>
    <a:srgbClr val="CCECFF"/>
    <a:srgbClr val="9999FF"/>
    <a:srgbClr val="A5002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634" y="43"/>
      </p:cViewPr>
      <p:guideLst>
        <p:guide orient="horz" pos="96"/>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584" y="-10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4825" y="8950325"/>
            <a:ext cx="757238"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BA571DF7-BC8D-A64F-B2E9-FD6C994C7EFC}" type="slidenum">
              <a:rPr lang="en-US" sz="1200" b="0"/>
              <a:pPr defTabSz="868363"/>
              <a:t>‹#›</a:t>
            </a:fld>
            <a:endParaRPr lang="en-US" sz="1200" b="0"/>
          </a:p>
        </p:txBody>
      </p:sp>
    </p:spTree>
    <p:extLst>
      <p:ext uri="{BB962C8B-B14F-4D97-AF65-F5344CB8AC3E}">
        <p14:creationId xmlns:p14="http://schemas.microsoft.com/office/powerpoint/2010/main" val="2726516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7" name="Rectangle 3"/>
          <p:cNvSpPr>
            <a:spLocks noChangeArrowheads="1"/>
          </p:cNvSpPr>
          <p:nvPr/>
        </p:nvSpPr>
        <p:spPr bwMode="auto">
          <a:xfrm>
            <a:off x="3022600" y="8950325"/>
            <a:ext cx="800100"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D6BE3BA9-75BD-124C-8EB7-5679AF1D362D}" type="slidenum">
              <a:rPr lang="en-US" sz="1200" b="0">
                <a:latin typeface="Century Gothic" charset="0"/>
              </a:rPr>
              <a:pPr defTabSz="868363"/>
              <a:t>‹#›</a:t>
            </a:fld>
            <a:endParaRPr lang="en-US" sz="1200" b="0">
              <a:latin typeface="Century Gothic" charset="0"/>
            </a:endParaRPr>
          </a:p>
        </p:txBody>
      </p:sp>
      <p:sp>
        <p:nvSpPr>
          <p:cNvPr id="6148"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098222862"/>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marL="0" lvl="1">
              <a:defRPr/>
            </a:pPr>
            <a:r>
              <a:rPr lang="en-US" sz="2000" dirty="0">
                <a:solidFill>
                  <a:srgbClr val="00004D"/>
                </a:solidFill>
                <a:effectLst>
                  <a:outerShdw blurRad="38100" dist="38100" dir="2700000" algn="tl">
                    <a:srgbClr val="DDDDDD"/>
                  </a:outerShdw>
                </a:effectLst>
              </a:rPr>
              <a:t>Advantage of not being dependent on two</a:t>
            </a:r>
            <a:r>
              <a:rPr lang="ja-JP" altLang="en-US" sz="2000" dirty="0">
                <a:solidFill>
                  <a:srgbClr val="00004D"/>
                </a:solidFill>
                <a:effectLst>
                  <a:outerShdw blurRad="38100" dist="38100" dir="2700000" algn="tl">
                    <a:srgbClr val="DDDDDD"/>
                  </a:outerShdw>
                </a:effectLst>
              </a:rPr>
              <a:t>’</a:t>
            </a:r>
            <a:r>
              <a:rPr lang="en-US" sz="2000" dirty="0">
                <a:solidFill>
                  <a:srgbClr val="00004D"/>
                </a:solidFill>
                <a:effectLst>
                  <a:outerShdw blurRad="38100" dist="38100" dir="2700000" algn="tl">
                    <a:srgbClr val="DDDDDD"/>
                  </a:outerShdw>
                </a:effectLst>
              </a:rPr>
              <a:t>s complement</a:t>
            </a:r>
          </a:p>
          <a:p>
            <a:pPr>
              <a:defRPr/>
            </a:pPr>
            <a:endParaRPr lang="en-US" dirty="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frac intuition: the # of frac bits corresponds to how finely you quantize any given value of 2^exponent.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a:defRPr/>
            </a:pPr>
            <a:r>
              <a:rPr lang="en-US" dirty="0">
                <a:cs typeface="+mn-cs"/>
              </a:rPr>
              <a:t>Class 02?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pPr>
              <a:defRPr/>
            </a:pPr>
            <a:r>
              <a:rPr lang="en-US" dirty="0">
                <a:cs typeface="+mn-cs"/>
              </a:rPr>
              <a:t>Note: E = 1-Bias instead of –Bias because we want a smooth transition from normalized 2^-126 to de-normalized, which goes to finer granularity starting from 2^-126.</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pPr>
              <a:defRPr/>
            </a:pPr>
            <a:r>
              <a:rPr lang="en-US" dirty="0">
                <a:cs typeface="+mn-cs"/>
              </a:rPr>
              <a:t>Another motivation for </a:t>
            </a:r>
            <a:r>
              <a:rPr lang="en-US" dirty="0" err="1">
                <a:cs typeface="+mn-cs"/>
              </a:rPr>
              <a:t>denormalized</a:t>
            </a:r>
            <a:r>
              <a:rPr lang="en-US" dirty="0">
                <a:cs typeface="+mn-cs"/>
              </a:rPr>
              <a:t> encoding is that all 0’s (sign bit = 0 and </a:t>
            </a:r>
            <a:r>
              <a:rPr lang="en-US" dirty="0" err="1">
                <a:cs typeface="+mn-cs"/>
              </a:rPr>
              <a:t>exp</a:t>
            </a:r>
            <a:r>
              <a:rPr lang="en-US" dirty="0">
                <a:cs typeface="+mn-cs"/>
              </a:rPr>
              <a:t> =0 and </a:t>
            </a:r>
            <a:r>
              <a:rPr lang="en-US" dirty="0" err="1">
                <a:cs typeface="+mn-cs"/>
              </a:rPr>
              <a:t>frac</a:t>
            </a:r>
            <a:r>
              <a:rPr lang="en-US" dirty="0">
                <a:cs typeface="+mn-cs"/>
              </a:rPr>
              <a:t>=0) corresponds naturally to 0.0.</a:t>
            </a:r>
          </a:p>
          <a:p>
            <a:pPr>
              <a:defRPr/>
            </a:pPr>
            <a:r>
              <a:rPr lang="en-US" dirty="0"/>
              <a:t>gradual underflow is a property in which possible numeric values are spaced evenly near 0.0.  As we see later, the distribution of representable values for any given floating point encoding (number of </a:t>
            </a:r>
            <a:r>
              <a:rPr lang="en-US" dirty="0" err="1"/>
              <a:t>exp</a:t>
            </a:r>
            <a:r>
              <a:rPr lang="en-US" dirty="0"/>
              <a:t> and </a:t>
            </a:r>
            <a:r>
              <a:rPr lang="en-US" dirty="0" err="1"/>
              <a:t>frac</a:t>
            </a:r>
            <a:r>
              <a:rPr lang="en-US" dirty="0"/>
              <a:t> bits) is sparser for large values and becomes denser moving towards zero.  As we get as close to zero as possible, the </a:t>
            </a:r>
            <a:r>
              <a:rPr lang="en-US" dirty="0" err="1"/>
              <a:t>denormalized</a:t>
            </a:r>
            <a:r>
              <a:rPr lang="en-US" dirty="0"/>
              <a:t> values are all spaced evenly apart with a tiny gap between each value equal to 2^(-</a:t>
            </a:r>
            <a:r>
              <a:rPr lang="en-US" dirty="0" err="1"/>
              <a:t>frac</a:t>
            </a:r>
            <a:r>
              <a:rPr lang="en-US" dirty="0"/>
              <a:t>)*2^(1-Bias) = 2^(-frac+1-(2^(k-1) – 1)) = 2^(-</a:t>
            </a:r>
            <a:r>
              <a:rPr lang="en-US" dirty="0" err="1"/>
              <a:t>frac</a:t>
            </a:r>
            <a:r>
              <a:rPr lang="en-US" dirty="0"/>
              <a:t> – 2^(k-1) + 2).</a:t>
            </a:r>
            <a:endParaRPr lang="en-US" dirty="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pPr>
              <a:defRPr/>
            </a:pPr>
            <a:r>
              <a:rPr lang="en-US" dirty="0">
                <a:cs typeface="+mn-cs"/>
              </a:rPr>
              <a:t>Some interesting corner cases, assume x = finite #:</a:t>
            </a:r>
          </a:p>
          <a:p>
            <a:pPr>
              <a:defRPr/>
            </a:pPr>
            <a:r>
              <a:rPr lang="en-US" dirty="0"/>
              <a:t>1/0 = infinity </a:t>
            </a:r>
          </a:p>
          <a:p>
            <a:pPr>
              <a:defRPr/>
            </a:pPr>
            <a:r>
              <a:rPr lang="en-US" dirty="0"/>
              <a:t>any positive value / 0 = positive infinity </a:t>
            </a:r>
          </a:p>
          <a:p>
            <a:pPr>
              <a:defRPr/>
            </a:pPr>
            <a:r>
              <a:rPr lang="en-US" dirty="0"/>
              <a:t>any negative value / 0 = negative infinity </a:t>
            </a:r>
          </a:p>
          <a:p>
            <a:pPr>
              <a:defRPr/>
            </a:pPr>
            <a:r>
              <a:rPr lang="en-US" dirty="0"/>
              <a:t>infinity * finite x = infinity </a:t>
            </a:r>
          </a:p>
          <a:p>
            <a:pPr>
              <a:defRPr/>
            </a:pPr>
            <a:r>
              <a:rPr lang="en-US" dirty="0"/>
              <a:t>1/infinity = 0 </a:t>
            </a:r>
          </a:p>
          <a:p>
            <a:pPr>
              <a:defRPr/>
            </a:pPr>
            <a:r>
              <a:rPr lang="en-US" dirty="0"/>
              <a:t>0/0 = </a:t>
            </a:r>
            <a:r>
              <a:rPr lang="en-US" dirty="0" err="1"/>
              <a:t>NaN</a:t>
            </a:r>
            <a:r>
              <a:rPr lang="en-US" dirty="0"/>
              <a:t> </a:t>
            </a:r>
          </a:p>
          <a:p>
            <a:pPr>
              <a:defRPr/>
            </a:pPr>
            <a:r>
              <a:rPr lang="en-US" dirty="0"/>
              <a:t>0 * infinity = </a:t>
            </a:r>
            <a:r>
              <a:rPr lang="en-US" dirty="0" err="1"/>
              <a:t>NaN</a:t>
            </a:r>
            <a:r>
              <a:rPr lang="en-US" dirty="0"/>
              <a:t> </a:t>
            </a:r>
          </a:p>
          <a:p>
            <a:pPr>
              <a:defRPr/>
            </a:pPr>
            <a:r>
              <a:rPr lang="en-US" dirty="0"/>
              <a:t>infinity * infinity = </a:t>
            </a:r>
            <a:r>
              <a:rPr lang="en-US" dirty="0" err="1"/>
              <a:t>NaN</a:t>
            </a:r>
            <a:r>
              <a:rPr lang="en-US" dirty="0"/>
              <a:t> </a:t>
            </a:r>
          </a:p>
          <a:p>
            <a:pPr>
              <a:defRPr/>
            </a:pPr>
            <a:r>
              <a:rPr lang="en-US" dirty="0"/>
              <a:t>infinity - infinity = </a:t>
            </a:r>
            <a:r>
              <a:rPr lang="en-US" dirty="0" err="1"/>
              <a:t>NaN</a:t>
            </a:r>
            <a:r>
              <a:rPr lang="en-US" dirty="0"/>
              <a:t> </a:t>
            </a:r>
          </a:p>
          <a:p>
            <a:pPr>
              <a:defRPr/>
            </a:pPr>
            <a:r>
              <a:rPr lang="en-US" dirty="0"/>
              <a:t>infinity/infinity = </a:t>
            </a:r>
            <a:r>
              <a:rPr lang="en-US" dirty="0" err="1"/>
              <a:t>NaN</a:t>
            </a:r>
            <a:r>
              <a:rPr lang="en-US" dirty="0"/>
              <a:t> </a:t>
            </a:r>
          </a:p>
          <a:p>
            <a:pPr>
              <a:defRPr/>
            </a:pPr>
            <a:r>
              <a:rPr lang="en-US" dirty="0"/>
              <a:t>x + </a:t>
            </a:r>
            <a:r>
              <a:rPr lang="en-US" dirty="0" err="1"/>
              <a:t>NaN</a:t>
            </a:r>
            <a:r>
              <a:rPr lang="en-US" dirty="0"/>
              <a:t> = </a:t>
            </a:r>
            <a:r>
              <a:rPr lang="en-US" dirty="0" err="1"/>
              <a:t>NaN</a:t>
            </a:r>
            <a:r>
              <a:rPr lang="en-US" dirty="0"/>
              <a:t> </a:t>
            </a:r>
          </a:p>
          <a:p>
            <a:pPr>
              <a:defRPr/>
            </a:pPr>
            <a:r>
              <a:rPr lang="en-US" dirty="0"/>
              <a:t>x - </a:t>
            </a:r>
            <a:r>
              <a:rPr lang="en-US" dirty="0" err="1"/>
              <a:t>NaN</a:t>
            </a:r>
            <a:r>
              <a:rPr lang="en-US" dirty="0"/>
              <a:t> = </a:t>
            </a:r>
            <a:r>
              <a:rPr lang="en-US" dirty="0" err="1"/>
              <a:t>NaN</a:t>
            </a:r>
            <a:r>
              <a:rPr lang="en-US" dirty="0"/>
              <a:t> </a:t>
            </a:r>
          </a:p>
          <a:p>
            <a:pPr>
              <a:defRPr/>
            </a:pPr>
            <a:r>
              <a:rPr lang="en-US" dirty="0" err="1"/>
              <a:t>sqrt</a:t>
            </a:r>
            <a:r>
              <a:rPr lang="en-US" dirty="0"/>
              <a:t>(negative value) = </a:t>
            </a:r>
            <a:r>
              <a:rPr lang="en-US" dirty="0" err="1"/>
              <a:t>NaN</a:t>
            </a:r>
            <a:endParaRPr lang="en-US" dirty="0"/>
          </a:p>
          <a:p>
            <a:pPr>
              <a:defRPr/>
            </a:pPr>
            <a:r>
              <a:rPr lang="en-US" dirty="0"/>
              <a:t> </a:t>
            </a:r>
            <a:r>
              <a:rPr lang="en-US" dirty="0" err="1"/>
              <a:t>NaN</a:t>
            </a:r>
            <a:r>
              <a:rPr lang="en-US" dirty="0"/>
              <a:t> * x = </a:t>
            </a:r>
            <a:r>
              <a:rPr lang="en-US" dirty="0" err="1"/>
              <a:t>NaN</a:t>
            </a:r>
            <a:r>
              <a:rPr lang="en-US" dirty="0"/>
              <a:t> </a:t>
            </a:r>
          </a:p>
          <a:p>
            <a:pPr>
              <a:defRPr/>
            </a:pPr>
            <a:r>
              <a:rPr lang="en-US" dirty="0" err="1"/>
              <a:t>NaN</a:t>
            </a:r>
            <a:r>
              <a:rPr lang="en-US" dirty="0"/>
              <a:t> * 0 = </a:t>
            </a:r>
            <a:r>
              <a:rPr lang="en-US" dirty="0" err="1"/>
              <a:t>NaN</a:t>
            </a:r>
            <a:r>
              <a:rPr lang="en-US" dirty="0"/>
              <a:t> </a:t>
            </a:r>
          </a:p>
          <a:p>
            <a:pPr>
              <a:defRPr/>
            </a:pPr>
            <a:r>
              <a:rPr lang="en-US" dirty="0"/>
              <a:t>1/</a:t>
            </a:r>
            <a:r>
              <a:rPr lang="en-US" dirty="0" err="1"/>
              <a:t>NaN</a:t>
            </a:r>
            <a:r>
              <a:rPr lang="en-US" dirty="0"/>
              <a:t> = </a:t>
            </a:r>
            <a:r>
              <a:rPr lang="en-US" dirty="0" err="1"/>
              <a:t>NaN</a:t>
            </a:r>
            <a:endParaRPr lang="en-US" dirty="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“IEEE 754 floating point standard does not specify endianness.[11] Theoretically, this means that even standard IEEE floating point data written by one machine might not be readable by another. However, on modern standard computers (i.e., implementing IEEE 754), one may in practice safely assume that the endianness is the same for floating point numbers as for integers, making the conversion straightforward regardless of data type.” - Wikipedia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pPr>
              <a:defRPr/>
            </a:pPr>
            <a:r>
              <a:rPr lang="en-US" dirty="0">
                <a:cs typeface="+mn-cs"/>
              </a:rPr>
              <a:t>When </a:t>
            </a:r>
            <a:r>
              <a:rPr lang="en-US" dirty="0" err="1">
                <a:cs typeface="+mn-cs"/>
              </a:rPr>
              <a:t>exp</a:t>
            </a:r>
            <a:r>
              <a:rPr lang="en-US" dirty="0">
                <a:cs typeface="+mn-cs"/>
              </a:rPr>
              <a:t> = 0000, E = 1 – Bias = 1 – 7 = -6.</a:t>
            </a:r>
          </a:p>
          <a:p>
            <a:pPr>
              <a:defRPr/>
            </a:pPr>
            <a:r>
              <a:rPr lang="en-US" dirty="0">
                <a:cs typeface="+mn-cs"/>
              </a:rPr>
              <a:t>Significant M = 0.frac.  Here, </a:t>
            </a:r>
            <a:r>
              <a:rPr lang="en-US" dirty="0" err="1">
                <a:cs typeface="+mn-cs"/>
              </a:rPr>
              <a:t>frac</a:t>
            </a:r>
            <a:r>
              <a:rPr lang="en-US" dirty="0">
                <a:cs typeface="+mn-cs"/>
              </a:rPr>
              <a:t> is 3 bits, so M = 0.b1b2b3.  We get an extra 3 bits of precision on 2^-6, or new precision = 2^-9 = 1/512.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pPr>
              <a:defRPr/>
            </a:pPr>
            <a:r>
              <a:rPr lang="en-US" dirty="0">
                <a:cs typeface="+mn-cs"/>
              </a:rPr>
              <a:t>Using normalized encoding, we can only get down to 1/64 in this example.  Using </a:t>
            </a:r>
            <a:r>
              <a:rPr lang="en-US" dirty="0" err="1">
                <a:cs typeface="+mn-cs"/>
              </a:rPr>
              <a:t>denormalized</a:t>
            </a:r>
            <a:r>
              <a:rPr lang="en-US" dirty="0">
                <a:cs typeface="+mn-cs"/>
              </a:rPr>
              <a:t> encoding, the fractional bits that are interpreted as 0.frac are multiplied by 2^(-E), i.e. (0.frac)*2^(-E).  In this example, </a:t>
            </a:r>
            <a:r>
              <a:rPr lang="en-US" dirty="0" err="1">
                <a:cs typeface="+mn-cs"/>
              </a:rPr>
              <a:t>frac</a:t>
            </a:r>
            <a:r>
              <a:rPr lang="en-US" dirty="0">
                <a:cs typeface="+mn-cs"/>
              </a:rPr>
              <a:t> is 3 bits long, so let’s say </a:t>
            </a:r>
            <a:r>
              <a:rPr lang="en-US" dirty="0" err="1">
                <a:cs typeface="+mn-cs"/>
              </a:rPr>
              <a:t>frac</a:t>
            </a:r>
            <a:r>
              <a:rPr lang="en-US" dirty="0">
                <a:cs typeface="+mn-cs"/>
              </a:rPr>
              <a:t>=001, then the new highest precision # that can be represented near zero is 0.001*2^(-6) = 2^(-3)*2^(-6) = 2^(-9) = 1/512.  Thus, the number of </a:t>
            </a:r>
            <a:r>
              <a:rPr lang="en-US" dirty="0" err="1">
                <a:cs typeface="+mn-cs"/>
              </a:rPr>
              <a:t>frac</a:t>
            </a:r>
            <a:r>
              <a:rPr lang="en-US" dirty="0">
                <a:cs typeface="+mn-cs"/>
              </a:rPr>
              <a:t> bits f improves the prior best precision of 2^(-E) by another 2^(-f).</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pPr>
              <a:defRPr/>
            </a:pPr>
            <a:r>
              <a:rPr lang="en-US" dirty="0">
                <a:cs typeface="+mn-cs"/>
              </a:rPr>
              <a:t>The reason the distribution gets denser towards zero is that for normalized encoding the </a:t>
            </a:r>
            <a:r>
              <a:rPr lang="en-US" dirty="0" err="1">
                <a:cs typeface="+mn-cs"/>
              </a:rPr>
              <a:t>frac</a:t>
            </a:r>
            <a:r>
              <a:rPr lang="en-US" dirty="0">
                <a:cs typeface="+mn-cs"/>
              </a:rPr>
              <a:t> bits give 2^frac possible values for any given exponent, i.e. normalized value = 1.frac*2^E, so there are 2^frac possible </a:t>
            </a:r>
            <a:r>
              <a:rPr lang="en-US" dirty="0" err="1">
                <a:cs typeface="+mn-cs"/>
              </a:rPr>
              <a:t>significands</a:t>
            </a:r>
            <a:r>
              <a:rPr lang="en-US" dirty="0">
                <a:cs typeface="+mn-cs"/>
              </a:rPr>
              <a:t> 1.frac, hence 2^frac possible normalized values for each exponent E.  As E grows, there are still only 2^frac possible values, which means the gap between possible representable values grows wider, hence the distribution becomes sparser as the exponents and values grow large.  Conversely, as one moves towards zero, the distribution gets denser in terms of the gap between representable values.  This is also the property of gradual underflow.</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pPr>
              <a:defRPr/>
            </a:pPr>
            <a:r>
              <a:rPr lang="en-US" dirty="0">
                <a:cs typeface="+mn-cs"/>
              </a:rPr>
              <a:t>Possible </a:t>
            </a:r>
            <a:r>
              <a:rPr lang="en-US" dirty="0" err="1">
                <a:cs typeface="+mn-cs"/>
              </a:rPr>
              <a:t>denormalized</a:t>
            </a:r>
            <a:r>
              <a:rPr lang="en-US" dirty="0">
                <a:cs typeface="+mn-cs"/>
              </a:rPr>
              <a:t> values= +/- {0.00, 0.01, 0.10, and 0.11}*2^-2 = dark blue zero plus 6 dark blue points clustered around zero.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pPr>
              <a:defRPr/>
            </a:pPr>
            <a:r>
              <a:rPr lang="en-US" dirty="0">
                <a:cs typeface="+mn-cs"/>
              </a:rPr>
              <a:t>Round-to-nearest aka round-to-even does the following: first round to the nearest integer, but if there’s a tie, e.g. 1.50, then round to the nearest even integer, e.g. 2.  Round-to-even can be applied at any decimal point, e.g. hundredths, and can even be applied to binary, where a ‘0’ is even, and a ‘1’ is odd.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Remember in our 8-bit floating point representation, 1 bit for sign, 4 bits for exponent, 3 bits for fraction.</a:t>
            </a:r>
          </a:p>
          <a:p>
            <a:r>
              <a:rPr lang="en-US"/>
              <a:t>In this case, the FP unit implemented a Round to Zero to 3 bits, i.e. truncate at 3 bits and throw away the rest of the LS bits.</a:t>
            </a:r>
          </a:p>
          <a:p>
            <a:r>
              <a:rPr lang="en-US"/>
              <a:t>If the FP unit had implemented Round to Even, then 1.111 with remainder .000110 would be rounded up to 10.000.  Then 10.000*2^1 = 1.0*2^2 = 4.  So Round to Even would have been closer to 3.94 than Round to Zero.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Round down.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Round down.</a:t>
            </a:r>
          </a:p>
          <a:p>
            <a:r>
              <a:rPr lang="en-US" dirty="0"/>
              <a:t>In the first example, because of finite bits in the </a:t>
            </a:r>
            <a:r>
              <a:rPr lang="en-US" dirty="0" err="1"/>
              <a:t>frac</a:t>
            </a:r>
            <a:r>
              <a:rPr lang="en-US" dirty="0"/>
              <a:t> field, FP addition is not associative.</a:t>
            </a:r>
          </a:p>
          <a:p>
            <a:r>
              <a:rPr lang="en-US" dirty="0"/>
              <a:t>In the 2</a:t>
            </a:r>
            <a:r>
              <a:rPr lang="en-US" baseline="30000" dirty="0"/>
              <a:t>nd</a:t>
            </a:r>
            <a:r>
              <a:rPr lang="en-US" dirty="0"/>
              <a:t> example, because of finite bits in the </a:t>
            </a:r>
            <a:r>
              <a:rPr lang="en-US" dirty="0" err="1"/>
              <a:t>exp</a:t>
            </a:r>
            <a:r>
              <a:rPr lang="en-US" dirty="0"/>
              <a:t> field, FP multiplication</a:t>
            </a:r>
            <a:r>
              <a:rPr lang="en-US" baseline="0" dirty="0"/>
              <a:t> is not associative</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pPr>
              <a:defRPr/>
            </a:pPr>
            <a:r>
              <a:rPr lang="en-US" dirty="0">
                <a:cs typeface="+mn-cs"/>
              </a:rPr>
              <a:t>Round-to-nearest aka round-to-even does the following: first round to the nearest integer, but if there’s a tie, e.g. 1.50, then round to the nearest even integer, e.g. 2.  Round-to-even can be applied at any decimal point, e.g. hundredths, and can even be applied to binary, where a ‘0’ is even, and a ‘1’ is odd.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pPr>
              <a:defRPr/>
            </a:pPr>
            <a:r>
              <a:rPr lang="en-US" dirty="0">
                <a:cs typeface="+mn-cs"/>
              </a:rPr>
              <a:t>Float’s maximum # is ~ 2^126, which is &gt;&gt; maximum integer ~=  2^32.</a:t>
            </a:r>
          </a:p>
          <a:p>
            <a:pPr>
              <a:defRPr/>
            </a:pPr>
            <a:r>
              <a:rPr lang="en-US" dirty="0">
                <a:cs typeface="+mn-cs"/>
              </a:rPr>
              <a:t>See Figure 3.47 for x86-64</a:t>
            </a:r>
            <a:r>
              <a:rPr lang="en-US" baseline="0" dirty="0">
                <a:cs typeface="+mn-cs"/>
              </a:rPr>
              <a:t> assembly converting floating point/double to integer/long (e.g. vcvttss2si </a:t>
            </a:r>
            <a:r>
              <a:rPr lang="en-US" baseline="0" dirty="0" err="1">
                <a:cs typeface="+mn-cs"/>
              </a:rPr>
              <a:t>Src,Dst</a:t>
            </a:r>
            <a:r>
              <a:rPr lang="en-US" baseline="0" dirty="0">
                <a:cs typeface="+mn-cs"/>
              </a:rPr>
              <a:t>)</a:t>
            </a:r>
            <a:endParaRPr lang="en-US" dirty="0">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also section 3.11 for 64-bit floating point instructions</a:t>
            </a:r>
          </a:p>
        </p:txBody>
      </p:sp>
    </p:spTree>
    <p:extLst>
      <p:ext uri="{BB962C8B-B14F-4D97-AF65-F5344CB8AC3E}">
        <p14:creationId xmlns:p14="http://schemas.microsoft.com/office/powerpoint/2010/main" val="2411392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See section 3.11.  These registers are so wide because they hold multiple elements, e.g. multiple floats or doubles.</a:t>
            </a:r>
            <a:r>
              <a:rPr lang="en-US" baseline="0" dirty="0"/>
              <a:t>  Then vector-based SIMD (Single Instruction Multiple Data) assembly language instructions will operate in parallel on the multiple floats or doubles in say the %</a:t>
            </a:r>
            <a:r>
              <a:rPr lang="en-US" baseline="0" dirty="0" err="1"/>
              <a:t>ymm</a:t>
            </a:r>
            <a:r>
              <a:rPr lang="en-US" baseline="0" dirty="0"/>
              <a:t>* register.  If you have only one float or double to operate on, then this reduces to a *scalar* operation, and is stored in the lowest order bits of each register.</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See section 3.11.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“The x86 architecture does not have any registers specifically for floating point numbers, but it does have a special stack for them. The floating point stack is built directly into the processor, and has access speeds similar to those of ordinary registers. Notice that the FPU stack is not the same as the regular system stack.” - Wikibooks</a:t>
            </a:r>
          </a:p>
          <a:p>
            <a:r>
              <a:rPr lang="en-US"/>
              <a:t>Motivation for why you might have arithmetic with NAN, like NAN – x.  This might occur because of FP stack architecture.  If at any point an operation produces an NAN, then this might propagate through the stack as a NAN, i.e. one NAN is used by FP arithmetic operation causing a NAN, which is then used by other FP arithmetic, producing NAN result again, etc.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There’s also an fadd which does not pop the stack.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a:defRPr/>
            </a:pPr>
            <a:r>
              <a:rPr lang="en-US">
                <a:cs typeface="+mn-cs"/>
              </a:rPr>
              <a:t>Does this need to be updated? 128 bit FP?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44669769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52556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57970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a:t>Click to edit Master title style</a:t>
            </a:r>
          </a:p>
        </p:txBody>
      </p:sp>
    </p:spTree>
    <p:extLst>
      <p:ext uri="{BB962C8B-B14F-4D97-AF65-F5344CB8AC3E}">
        <p14:creationId xmlns:p14="http://schemas.microsoft.com/office/powerpoint/2010/main" val="392412177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796661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8851885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390203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617864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804230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70416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460098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5441446"/>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6197779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706135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984703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a:t>Click to edit Master title style</a:t>
            </a:r>
          </a:p>
        </p:txBody>
      </p:sp>
    </p:spTree>
    <p:extLst>
      <p:ext uri="{BB962C8B-B14F-4D97-AF65-F5344CB8AC3E}">
        <p14:creationId xmlns:p14="http://schemas.microsoft.com/office/powerpoint/2010/main" val="53126375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451019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2514095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723333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7173673"/>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81193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9235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50267797"/>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87667180"/>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0365037"/>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820272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6362044"/>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a:t>Click to edit Master title style</a:t>
            </a:r>
          </a:p>
        </p:txBody>
      </p:sp>
    </p:spTree>
    <p:extLst>
      <p:ext uri="{BB962C8B-B14F-4D97-AF65-F5344CB8AC3E}">
        <p14:creationId xmlns:p14="http://schemas.microsoft.com/office/powerpoint/2010/main" val="1923889666"/>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7256921"/>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93131229"/>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6803904"/>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6246441"/>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925216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5202126"/>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5761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20990820"/>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445725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2951927"/>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13900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248363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451326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51859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362242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983384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a:solidFill>
                  <a:schemeClr val="hlink"/>
                </a:solidFill>
              </a:rPr>
              <a:t>– </a:t>
            </a:r>
            <a:fld id="{12A57D6B-6ECD-274F-AFAB-4FC94A6B2A3E}" type="slidenum">
              <a:rPr lang="en-US" sz="1400" b="0" smtClean="0">
                <a:solidFill>
                  <a:schemeClr val="hlink"/>
                </a:solidFill>
              </a:rPr>
              <a:pPr>
                <a:defRPr/>
              </a:pPr>
              <a:t>‹#›</a:t>
            </a:fld>
            <a:r>
              <a:rPr lang="en-US" sz="1400" b="0">
                <a:solidFill>
                  <a:schemeClr val="hlink"/>
                </a:solidFill>
              </a:rPr>
              <a:t> –</a:t>
            </a:r>
            <a:endParaRPr lang="en-US" sz="1400" b="0"/>
          </a:p>
        </p:txBody>
      </p:sp>
    </p:spTree>
  </p:cSld>
  <p:clrMap bg1="lt1" tx1="dk1" bg2="lt2" tx2="dk2" accent1="accent1" accent2="accent2" accent3="accent3" accent4="accent4" accent5="accent5" accent6="accent6" hlink="hlink" folHlink="folHlink"/>
  <p:sldLayoutIdLst>
    <p:sldLayoutId id="2147483956"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ransitio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3800" b="1">
                <a:solidFill>
                  <a:schemeClr val="tx1"/>
                </a:solidFill>
                <a:latin typeface="Helvetica" charset="0"/>
                <a:ea typeface="ＭＳ Ｐゴシック" charset="0"/>
                <a:cs typeface="ＭＳ Ｐゴシック" charset="0"/>
              </a:defRPr>
            </a:lvl1pPr>
            <a:lvl2pPr marL="37931725" indent="-37474525">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defRPr/>
            </a:pPr>
            <a:r>
              <a:rPr lang="en-US" sz="1400" b="0">
                <a:solidFill>
                  <a:srgbClr val="660033"/>
                </a:solidFill>
              </a:rPr>
              <a:t>– </a:t>
            </a:r>
            <a:fld id="{79C80E18-CF4D-8341-B0B4-D200EBB67A86}" type="slidenum">
              <a:rPr lang="en-US" sz="1400" b="0" smtClean="0">
                <a:solidFill>
                  <a:srgbClr val="660033"/>
                </a:solidFill>
              </a:rPr>
              <a:pPr>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3957"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3800" b="1">
                <a:solidFill>
                  <a:schemeClr val="tx1"/>
                </a:solidFill>
                <a:latin typeface="Helvetica" charset="0"/>
                <a:ea typeface="ＭＳ Ｐゴシック" charset="0"/>
                <a:cs typeface="ＭＳ Ｐゴシック" charset="0"/>
              </a:defRPr>
            </a:lvl1pPr>
            <a:lvl2pPr marL="37931725" indent="-37474525">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defRPr/>
            </a:pPr>
            <a:r>
              <a:rPr lang="en-US" sz="1400" b="0">
                <a:solidFill>
                  <a:srgbClr val="660033"/>
                </a:solidFill>
              </a:rPr>
              <a:t>– </a:t>
            </a:r>
            <a:fld id="{5C895C5F-241F-634C-8038-F0E1DF5FBF81}" type="slidenum">
              <a:rPr lang="en-US" sz="1400" b="0" smtClean="0">
                <a:solidFill>
                  <a:srgbClr val="660033"/>
                </a:solidFill>
              </a:rPr>
              <a:pPr>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3958"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ransitio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3800" b="1">
                <a:solidFill>
                  <a:schemeClr val="tx1"/>
                </a:solidFill>
                <a:latin typeface="Helvetica" charset="0"/>
                <a:ea typeface="ＭＳ Ｐゴシック" charset="0"/>
                <a:cs typeface="ＭＳ Ｐゴシック" charset="0"/>
              </a:defRPr>
            </a:lvl1pPr>
            <a:lvl2pPr marL="37931725" indent="-37474525">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defRPr/>
            </a:pPr>
            <a:r>
              <a:rPr lang="en-US" sz="1400" b="0">
                <a:solidFill>
                  <a:srgbClr val="660033"/>
                </a:solidFill>
              </a:rPr>
              <a:t>– </a:t>
            </a:r>
            <a:fld id="{10D7EDA0-728E-7E45-8D74-F1CF52573016}" type="slidenum">
              <a:rPr lang="en-US" sz="1400" b="0" smtClean="0">
                <a:solidFill>
                  <a:srgbClr val="660033"/>
                </a:solidFill>
              </a:rPr>
              <a:pPr>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3959"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ransitio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5.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5.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06725" y="1752600"/>
            <a:ext cx="3375025" cy="1081088"/>
          </a:xfrm>
          <a:effectLst/>
        </p:spPr>
        <p:txBody>
          <a:bodyPr wrap="none" lIns="63500" tIns="25400" rIns="63500" bIns="25400" anchor="t">
            <a:spAutoFit/>
          </a:bodyPr>
          <a:lstStyle/>
          <a:p>
            <a:pPr algn="ctr" eaLnBrk="1" hangingPunct="1">
              <a:defRPr/>
            </a:pPr>
            <a:r>
              <a:rPr lang="en-US" dirty="0">
                <a:cs typeface="+mj-cs"/>
              </a:rPr>
              <a:t>Floating Point</a:t>
            </a:r>
            <a:br>
              <a:rPr lang="en-US" dirty="0">
                <a:cs typeface="+mj-cs"/>
              </a:rPr>
            </a:br>
            <a:r>
              <a:rPr lang="en-US" dirty="0">
                <a:cs typeface="+mj-cs"/>
              </a:rPr>
              <a:t>Introduction</a:t>
            </a:r>
          </a:p>
        </p:txBody>
      </p:sp>
      <p:sp>
        <p:nvSpPr>
          <p:cNvPr id="108547" name="Rectangle 3"/>
          <p:cNvSpPr>
            <a:spLocks noGrp="1" noChangeArrowheads="1"/>
          </p:cNvSpPr>
          <p:nvPr>
            <p:ph type="body" idx="1"/>
          </p:nvPr>
        </p:nvSpPr>
        <p:spPr>
          <a:xfrm>
            <a:off x="2143125" y="3833813"/>
            <a:ext cx="5227638" cy="2060575"/>
          </a:xfrm>
        </p:spPr>
        <p:txBody>
          <a:bodyPr lIns="90487" tIns="44450" rIns="90487" bIns="44450"/>
          <a:lstStyle/>
          <a:p>
            <a:pPr eaLnBrk="1" hangingPunct="1">
              <a:lnSpc>
                <a:spcPct val="80000"/>
              </a:lnSpc>
              <a:defRPr/>
            </a:pPr>
            <a:r>
              <a:rPr lang="en-US" dirty="0">
                <a:cs typeface="+mn-cs"/>
              </a:rPr>
              <a:t>Topics</a:t>
            </a:r>
          </a:p>
          <a:p>
            <a:pPr lvl="1" eaLnBrk="1" hangingPunct="1">
              <a:lnSpc>
                <a:spcPct val="90000"/>
              </a:lnSpc>
              <a:defRPr/>
            </a:pPr>
            <a:r>
              <a:rPr lang="en-US" dirty="0"/>
              <a:t>Chapter 2.4 and 3.11</a:t>
            </a:r>
          </a:p>
          <a:p>
            <a:pPr lvl="1" eaLnBrk="1" hangingPunct="1">
              <a:lnSpc>
                <a:spcPct val="90000"/>
              </a:lnSpc>
              <a:defRPr/>
            </a:pPr>
            <a:r>
              <a:rPr lang="en-US" dirty="0"/>
              <a:t>IEEE Floating Point Standard</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Helvetica" charset="0"/>
              </a:rPr>
              <a:t>Recap: Representing Real Numbers</a:t>
            </a:r>
          </a:p>
        </p:txBody>
      </p:sp>
      <p:sp>
        <p:nvSpPr>
          <p:cNvPr id="3" name="Content Placeholder 2"/>
          <p:cNvSpPr>
            <a:spLocks noGrp="1"/>
          </p:cNvSpPr>
          <p:nvPr>
            <p:ph idx="1"/>
          </p:nvPr>
        </p:nvSpPr>
        <p:spPr>
          <a:xfrm>
            <a:off x="290513" y="1219200"/>
            <a:ext cx="8307387" cy="5072063"/>
          </a:xfrm>
        </p:spPr>
        <p:txBody>
          <a:bodyPr/>
          <a:lstStyle/>
          <a:p>
            <a:pPr>
              <a:defRPr/>
            </a:pPr>
            <a:r>
              <a:rPr lang="en-US" dirty="0">
                <a:latin typeface="Helvetica" charset="0"/>
              </a:rPr>
              <a:t>In decimal notation,</a:t>
            </a:r>
          </a:p>
          <a:p>
            <a:pPr>
              <a:defRPr/>
            </a:pPr>
            <a:r>
              <a:rPr lang="en-US" dirty="0">
                <a:latin typeface="Helvetica" charset="0"/>
              </a:rPr>
              <a:t>470.35</a:t>
            </a:r>
            <a:r>
              <a:rPr lang="en-US" baseline="-25000" dirty="0">
                <a:latin typeface="Helvetica" charset="0"/>
              </a:rPr>
              <a:t>10</a:t>
            </a:r>
            <a:r>
              <a:rPr lang="en-US" dirty="0">
                <a:latin typeface="Helvetica" charset="0"/>
              </a:rPr>
              <a:t> = 4*10</a:t>
            </a:r>
            <a:r>
              <a:rPr lang="en-US" baseline="30000" dirty="0">
                <a:latin typeface="Helvetica" charset="0"/>
              </a:rPr>
              <a:t>2 </a:t>
            </a:r>
            <a:r>
              <a:rPr lang="en-US" dirty="0">
                <a:latin typeface="Helvetica" charset="0"/>
              </a:rPr>
              <a:t>+ 7*10</a:t>
            </a:r>
            <a:r>
              <a:rPr lang="en-US" baseline="30000" dirty="0">
                <a:latin typeface="Helvetica" charset="0"/>
              </a:rPr>
              <a:t>1</a:t>
            </a:r>
            <a:r>
              <a:rPr lang="en-US" dirty="0">
                <a:latin typeface="Helvetica" charset="0"/>
              </a:rPr>
              <a:t> + 0*10</a:t>
            </a:r>
            <a:r>
              <a:rPr lang="en-US" baseline="30000" dirty="0">
                <a:latin typeface="Helvetica" charset="0"/>
              </a:rPr>
              <a:t>0</a:t>
            </a:r>
            <a:r>
              <a:rPr lang="en-US" dirty="0">
                <a:latin typeface="Helvetica" charset="0"/>
              </a:rPr>
              <a:t> + 3*10</a:t>
            </a:r>
            <a:r>
              <a:rPr lang="en-US" baseline="30000" dirty="0">
                <a:latin typeface="Helvetica" charset="0"/>
              </a:rPr>
              <a:t>-1</a:t>
            </a:r>
            <a:r>
              <a:rPr lang="en-US" dirty="0">
                <a:latin typeface="Helvetica" charset="0"/>
              </a:rPr>
              <a:t> + 5*10</a:t>
            </a:r>
            <a:r>
              <a:rPr lang="en-US" baseline="30000" dirty="0">
                <a:latin typeface="Helvetica" charset="0"/>
              </a:rPr>
              <a:t>-2</a:t>
            </a:r>
          </a:p>
          <a:p>
            <a:pPr>
              <a:defRPr/>
            </a:pPr>
            <a:r>
              <a:rPr lang="en-US" dirty="0">
                <a:latin typeface="Helvetica" charset="0"/>
              </a:rPr>
              <a:t>              = 4.7035*10</a:t>
            </a:r>
            <a:r>
              <a:rPr lang="en-US" baseline="30000" dirty="0">
                <a:latin typeface="Helvetica" charset="0"/>
              </a:rPr>
              <a:t>2</a:t>
            </a:r>
            <a:r>
              <a:rPr lang="en-US" dirty="0">
                <a:latin typeface="Helvetica" charset="0"/>
              </a:rPr>
              <a:t>      (scientific notation)</a:t>
            </a:r>
          </a:p>
          <a:p>
            <a:pPr>
              <a:defRPr/>
            </a:pPr>
            <a:r>
              <a:rPr lang="en-US" dirty="0">
                <a:latin typeface="Helvetica" charset="0"/>
              </a:rPr>
              <a:t>Similarly, in binary point:</a:t>
            </a:r>
          </a:p>
          <a:p>
            <a:pPr>
              <a:defRPr/>
            </a:pPr>
            <a:r>
              <a:rPr lang="en-US" dirty="0">
                <a:latin typeface="Helvetica" charset="0"/>
              </a:rPr>
              <a:t>5 3/4 = 5 + ¾ = 4 + 1 + ½ + ¼ </a:t>
            </a:r>
          </a:p>
          <a:p>
            <a:pPr>
              <a:defRPr/>
            </a:pPr>
            <a:r>
              <a:rPr lang="en-US" dirty="0">
                <a:latin typeface="Helvetica" charset="0"/>
              </a:rPr>
              <a:t>          = 1*2</a:t>
            </a:r>
            <a:r>
              <a:rPr lang="en-US" baseline="30000" dirty="0">
                <a:latin typeface="Helvetica" charset="0"/>
              </a:rPr>
              <a:t>2</a:t>
            </a:r>
            <a:r>
              <a:rPr lang="en-US" dirty="0">
                <a:latin typeface="Helvetica" charset="0"/>
              </a:rPr>
              <a:t> + 0*2</a:t>
            </a:r>
            <a:r>
              <a:rPr lang="en-US" baseline="30000" dirty="0">
                <a:latin typeface="Helvetica" charset="0"/>
              </a:rPr>
              <a:t>1</a:t>
            </a:r>
            <a:r>
              <a:rPr lang="en-US" dirty="0">
                <a:latin typeface="Helvetica" charset="0"/>
              </a:rPr>
              <a:t> + 1*2</a:t>
            </a:r>
            <a:r>
              <a:rPr lang="en-US" baseline="30000" dirty="0">
                <a:latin typeface="Helvetica" charset="0"/>
              </a:rPr>
              <a:t>0</a:t>
            </a:r>
            <a:r>
              <a:rPr lang="en-US" dirty="0">
                <a:latin typeface="Helvetica" charset="0"/>
              </a:rPr>
              <a:t> + 1*2</a:t>
            </a:r>
            <a:r>
              <a:rPr lang="en-US" baseline="30000" dirty="0">
                <a:latin typeface="Helvetica" charset="0"/>
              </a:rPr>
              <a:t>-1</a:t>
            </a:r>
            <a:r>
              <a:rPr lang="en-US" dirty="0">
                <a:latin typeface="Helvetica" charset="0"/>
              </a:rPr>
              <a:t> + 1*2</a:t>
            </a:r>
            <a:r>
              <a:rPr lang="en-US" baseline="30000" dirty="0">
                <a:latin typeface="Helvetica" charset="0"/>
              </a:rPr>
              <a:t>-2</a:t>
            </a:r>
          </a:p>
          <a:p>
            <a:pPr>
              <a:defRPr/>
            </a:pPr>
            <a:r>
              <a:rPr lang="en-US" dirty="0">
                <a:latin typeface="Helvetica" charset="0"/>
              </a:rPr>
              <a:t>          = 101.11</a:t>
            </a:r>
            <a:r>
              <a:rPr lang="en-US" baseline="-25000" dirty="0">
                <a:latin typeface="Helvetica" charset="0"/>
              </a:rPr>
              <a:t>2</a:t>
            </a:r>
          </a:p>
          <a:p>
            <a:pPr>
              <a:defRPr/>
            </a:pPr>
            <a:r>
              <a:rPr lang="en-US" dirty="0">
                <a:latin typeface="Helvetica" charset="0"/>
              </a:rPr>
              <a:t>          = 1.0111*2</a:t>
            </a:r>
            <a:r>
              <a:rPr lang="en-US" baseline="30000" dirty="0">
                <a:latin typeface="Helvetica" charset="0"/>
              </a:rPr>
              <a:t>2</a:t>
            </a:r>
            <a:r>
              <a:rPr lang="en-US" dirty="0">
                <a:latin typeface="Helvetica" charset="0"/>
              </a:rPr>
              <a:t>          (~floating point notation)</a:t>
            </a:r>
          </a:p>
          <a:p>
            <a:pPr lvl="1">
              <a:buClr>
                <a:srgbClr val="660033"/>
              </a:buClr>
              <a:defRPr/>
            </a:pPr>
            <a:endParaRPr lang="en-US" dirty="0">
              <a:solidFill>
                <a:srgbClr val="000066"/>
              </a:solidFill>
              <a:latin typeface="Helvetica" charset="0"/>
              <a:ea typeface="ＭＳ Ｐゴシック" charset="0"/>
            </a:endParaRPr>
          </a:p>
          <a:p>
            <a:pPr lvl="1">
              <a:buClr>
                <a:srgbClr val="660033"/>
              </a:buClr>
              <a:defRPr/>
            </a:pPr>
            <a:r>
              <a:rPr lang="en-US" dirty="0">
                <a:solidFill>
                  <a:srgbClr val="000066"/>
                </a:solidFill>
                <a:latin typeface="Helvetica" charset="0"/>
                <a:ea typeface="ＭＳ Ｐゴシック" charset="0"/>
              </a:rPr>
              <a:t>Can rewrite a “real number with a binary point” as 1.XXXXXXX * 2</a:t>
            </a:r>
            <a:r>
              <a:rPr lang="en-US" baseline="30000" dirty="0">
                <a:solidFill>
                  <a:srgbClr val="000066"/>
                </a:solidFill>
                <a:latin typeface="Helvetica" charset="0"/>
                <a:ea typeface="ＭＳ Ｐゴシック" charset="0"/>
              </a:rPr>
              <a:t>E</a:t>
            </a:r>
            <a:r>
              <a:rPr lang="en-US" dirty="0">
                <a:solidFill>
                  <a:srgbClr val="000066"/>
                </a:solidFill>
                <a:latin typeface="Helvetica" charset="0"/>
                <a:ea typeface="ＭＳ Ｐゴシック" charset="0"/>
              </a:rPr>
              <a:t>, where exponent E ranges from + to - values</a:t>
            </a:r>
          </a:p>
          <a:p>
            <a:pPr>
              <a:defRPr/>
            </a:pPr>
            <a:endParaRPr lang="en-US" sz="2800" dirty="0">
              <a:latin typeface="Helvetic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290513" y="990600"/>
            <a:ext cx="8307387" cy="2055813"/>
          </a:xfrm>
        </p:spPr>
        <p:txBody>
          <a:bodyPr lIns="90487" tIns="44450" rIns="90487" bIns="44450"/>
          <a:lstStyle/>
          <a:p>
            <a:pPr marL="223838" indent="-223838" defTabSz="895350" eaLnBrk="1" hangingPunct="1">
              <a:lnSpc>
                <a:spcPct val="85000"/>
              </a:lnSpc>
              <a:defRPr/>
            </a:pPr>
            <a:r>
              <a:rPr lang="en-US" dirty="0">
                <a:latin typeface="Helvetica" charset="0"/>
                <a:ea typeface="ＭＳ Ｐゴシック" charset="0"/>
              </a:rPr>
              <a:t>Numerical Form</a:t>
            </a:r>
          </a:p>
          <a:p>
            <a:pPr marL="560388" lvl="1" indent="-222250" defTabSz="895350" eaLnBrk="1" hangingPunct="1">
              <a:lnSpc>
                <a:spcPct val="90000"/>
              </a:lnSpc>
              <a:defRPr/>
            </a:pPr>
            <a:r>
              <a:rPr lang="en-US" sz="2400" b="0" dirty="0">
                <a:solidFill>
                  <a:schemeClr val="hlink"/>
                </a:solidFill>
                <a:latin typeface="Times" charset="0"/>
                <a:ea typeface="ＭＳ Ｐゴシック" charset="0"/>
              </a:rPr>
              <a:t>Real number = (–</a:t>
            </a:r>
            <a:r>
              <a:rPr lang="en-US" sz="2400" b="0" dirty="0">
                <a:solidFill>
                  <a:schemeClr val="hlink"/>
                </a:solidFill>
                <a:latin typeface="Helvetica" charset="0"/>
                <a:ea typeface="ＭＳ Ｐゴシック" charset="0"/>
              </a:rPr>
              <a:t>1</a:t>
            </a:r>
            <a:r>
              <a:rPr lang="en-US" sz="2400" b="0" i="1" baseline="30000" dirty="0">
                <a:solidFill>
                  <a:schemeClr val="hlink"/>
                </a:solidFill>
                <a:latin typeface="Helvetica" charset="0"/>
                <a:ea typeface="ＭＳ Ｐゴシック" charset="0"/>
              </a:rPr>
              <a:t>s</a:t>
            </a:r>
            <a:r>
              <a:rPr lang="en-US" sz="2400" b="0" dirty="0">
                <a:solidFill>
                  <a:schemeClr val="hlink"/>
                </a:solidFill>
                <a:latin typeface="Times" charset="0"/>
                <a:ea typeface="ＭＳ Ｐゴシック" charset="0"/>
                <a:cs typeface="Times" charset="0"/>
              </a:rPr>
              <a:t>)</a:t>
            </a:r>
            <a:r>
              <a:rPr lang="en-US" sz="2400" b="0" i="1" dirty="0">
                <a:solidFill>
                  <a:schemeClr val="hlink"/>
                </a:solidFill>
                <a:latin typeface="Helvetica" charset="0"/>
                <a:ea typeface="ＭＳ Ｐゴシック" charset="0"/>
              </a:rPr>
              <a:t>* M * </a:t>
            </a:r>
            <a:r>
              <a:rPr lang="en-US" sz="2400" b="0" dirty="0">
                <a:solidFill>
                  <a:schemeClr val="hlink"/>
                </a:solidFill>
                <a:latin typeface="Helvetica" charset="0"/>
                <a:ea typeface="ＭＳ Ｐゴシック" charset="0"/>
              </a:rPr>
              <a:t>2</a:t>
            </a:r>
            <a:r>
              <a:rPr lang="en-US" sz="2400" b="0" i="1" baseline="30000" dirty="0">
                <a:solidFill>
                  <a:schemeClr val="hlink"/>
                </a:solidFill>
                <a:latin typeface="Helvetica" charset="0"/>
                <a:ea typeface="ＭＳ Ｐゴシック" charset="0"/>
              </a:rPr>
              <a:t>E</a:t>
            </a:r>
            <a:endParaRPr lang="en-US" dirty="0">
              <a:latin typeface="Helvetica" charset="0"/>
              <a:ea typeface="ＭＳ Ｐゴシック" charset="0"/>
            </a:endParaRPr>
          </a:p>
          <a:p>
            <a:pPr marL="839788" lvl="2" indent="-165100" defTabSz="895350" eaLnBrk="1" hangingPunct="1">
              <a:lnSpc>
                <a:spcPct val="97000"/>
              </a:lnSpc>
              <a:defRPr/>
            </a:pPr>
            <a:r>
              <a:rPr lang="en-US" dirty="0">
                <a:solidFill>
                  <a:schemeClr val="tx1"/>
                </a:solidFill>
                <a:latin typeface="Helvetica" charset="0"/>
                <a:ea typeface="ＭＳ Ｐゴシック" charset="0"/>
              </a:rPr>
              <a:t>Sign bit </a:t>
            </a:r>
            <a:r>
              <a:rPr lang="en-US" i="1" dirty="0">
                <a:solidFill>
                  <a:schemeClr val="hlink"/>
                </a:solidFill>
                <a:latin typeface="Helvetica" charset="0"/>
                <a:ea typeface="ＭＳ Ｐゴシック" charset="0"/>
              </a:rPr>
              <a:t>s</a:t>
            </a:r>
            <a:r>
              <a:rPr lang="en-US" dirty="0">
                <a:solidFill>
                  <a:schemeClr val="tx1"/>
                </a:solidFill>
                <a:latin typeface="Helvetica" charset="0"/>
                <a:ea typeface="ＭＳ Ｐゴシック" charset="0"/>
              </a:rPr>
              <a:t> determines whether number is negative or positive</a:t>
            </a:r>
          </a:p>
          <a:p>
            <a:pPr marL="839788" lvl="2" indent="-165100" defTabSz="895350" eaLnBrk="1" hangingPunct="1">
              <a:lnSpc>
                <a:spcPct val="97000"/>
              </a:lnSpc>
              <a:defRPr/>
            </a:pPr>
            <a:r>
              <a:rPr lang="en-US" dirty="0" err="1">
                <a:solidFill>
                  <a:schemeClr val="tx1"/>
                </a:solidFill>
                <a:latin typeface="Helvetica" charset="0"/>
                <a:ea typeface="ＭＳ Ｐゴシック" charset="0"/>
              </a:rPr>
              <a:t>Significand</a:t>
            </a:r>
            <a:r>
              <a:rPr lang="en-US" dirty="0">
                <a:solidFill>
                  <a:schemeClr val="tx1"/>
                </a:solidFill>
                <a:latin typeface="Helvetica" charset="0"/>
                <a:ea typeface="ＭＳ Ｐゴシック" charset="0"/>
              </a:rPr>
              <a:t> </a:t>
            </a:r>
            <a:r>
              <a:rPr lang="en-US" i="1" dirty="0">
                <a:solidFill>
                  <a:schemeClr val="hlink"/>
                </a:solidFill>
                <a:latin typeface="Helvetica" charset="0"/>
                <a:ea typeface="ＭＳ Ｐゴシック" charset="0"/>
              </a:rPr>
              <a:t>M=1.XXXXX  </a:t>
            </a:r>
            <a:r>
              <a:rPr lang="en-US" dirty="0">
                <a:solidFill>
                  <a:schemeClr val="tx1"/>
                </a:solidFill>
                <a:latin typeface="Helvetica" charset="0"/>
                <a:ea typeface="ＭＳ Ｐゴシック" charset="0"/>
              </a:rPr>
              <a:t>normally a fractional value in range [1.0,2.0).</a:t>
            </a:r>
          </a:p>
          <a:p>
            <a:pPr marL="839788" lvl="2" indent="-165100" defTabSz="895350" eaLnBrk="1" hangingPunct="1">
              <a:lnSpc>
                <a:spcPct val="97000"/>
              </a:lnSpc>
              <a:defRPr/>
            </a:pPr>
            <a:r>
              <a:rPr lang="en-US" dirty="0">
                <a:solidFill>
                  <a:schemeClr val="tx1"/>
                </a:solidFill>
                <a:latin typeface="Helvetica" charset="0"/>
                <a:ea typeface="ＭＳ Ｐゴシック" charset="0"/>
              </a:rPr>
              <a:t>Exponent </a:t>
            </a:r>
            <a:r>
              <a:rPr lang="en-US" i="1" dirty="0">
                <a:solidFill>
                  <a:schemeClr val="hlink"/>
                </a:solidFill>
                <a:latin typeface="Helvetica" charset="0"/>
                <a:ea typeface="ＭＳ Ｐゴシック" charset="0"/>
              </a:rPr>
              <a:t>E</a:t>
            </a:r>
            <a:r>
              <a:rPr lang="en-US" dirty="0">
                <a:solidFill>
                  <a:schemeClr val="tx1"/>
                </a:solidFill>
                <a:latin typeface="Helvetica" charset="0"/>
                <a:ea typeface="ＭＳ Ｐゴシック" charset="0"/>
              </a:rPr>
              <a:t> weights value by power of two</a:t>
            </a:r>
          </a:p>
          <a:p>
            <a:pPr marL="223838" indent="-223838" defTabSz="895350" eaLnBrk="1" hangingPunct="1">
              <a:lnSpc>
                <a:spcPct val="90000"/>
              </a:lnSpc>
              <a:defRPr/>
            </a:pPr>
            <a:endParaRPr lang="en-US" dirty="0">
              <a:solidFill>
                <a:srgbClr val="006100"/>
              </a:solidFill>
              <a:latin typeface="Helvetica" charset="0"/>
              <a:ea typeface="ＭＳ Ｐゴシック" charset="0"/>
            </a:endParaRPr>
          </a:p>
        </p:txBody>
      </p:sp>
      <p:sp>
        <p:nvSpPr>
          <p:cNvPr id="113667" name="Rectangle 3"/>
          <p:cNvSpPr>
            <a:spLocks noGrp="1" noChangeArrowheads="1"/>
          </p:cNvSpPr>
          <p:nvPr>
            <p:ph type="title"/>
          </p:nvPr>
        </p:nvSpPr>
        <p:spPr>
          <a:xfrm>
            <a:off x="304800" y="304800"/>
            <a:ext cx="8686800" cy="573088"/>
          </a:xfrm>
          <a:effectLst>
            <a:outerShdw blurRad="63500" dist="53882" dir="2700000" algn="ctr" rotWithShape="0">
              <a:srgbClr val="969696"/>
            </a:outerShdw>
          </a:effectLst>
        </p:spPr>
        <p:txBody>
          <a:bodyPr/>
          <a:lstStyle/>
          <a:p>
            <a:pPr eaLnBrk="1" hangingPunct="1">
              <a:defRPr/>
            </a:pPr>
            <a:r>
              <a:rPr lang="en-US" dirty="0">
                <a:cs typeface="+mj-cs"/>
              </a:rPr>
              <a:t>Recap: Floating Point Representation</a:t>
            </a:r>
          </a:p>
        </p:txBody>
      </p:sp>
      <p:grpSp>
        <p:nvGrpSpPr>
          <p:cNvPr id="2" name="Group 1"/>
          <p:cNvGrpSpPr>
            <a:grpSpLocks/>
          </p:cNvGrpSpPr>
          <p:nvPr/>
        </p:nvGrpSpPr>
        <p:grpSpPr bwMode="auto">
          <a:xfrm>
            <a:off x="1295400" y="3454400"/>
            <a:ext cx="6985000" cy="355600"/>
            <a:chOff x="1295400" y="3454400"/>
            <a:chExt cx="6985000" cy="355600"/>
          </a:xfrm>
        </p:grpSpPr>
        <p:sp>
          <p:nvSpPr>
            <p:cNvPr id="59397" name="Rectangle 5"/>
            <p:cNvSpPr>
              <a:spLocks noChangeArrowheads="1"/>
            </p:cNvSpPr>
            <p:nvPr/>
          </p:nvSpPr>
          <p:spPr bwMode="auto">
            <a:xfrm>
              <a:off x="1295400" y="3454400"/>
              <a:ext cx="355600" cy="355600"/>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59398" name="Rectangle 6"/>
            <p:cNvSpPr>
              <a:spLocks noChangeArrowheads="1"/>
            </p:cNvSpPr>
            <p:nvPr/>
          </p:nvSpPr>
          <p:spPr bwMode="auto">
            <a:xfrm>
              <a:off x="1676400" y="3454400"/>
              <a:ext cx="2108200" cy="3556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59399" name="Rectangle 7"/>
            <p:cNvSpPr>
              <a:spLocks noChangeArrowheads="1"/>
            </p:cNvSpPr>
            <p:nvPr/>
          </p:nvSpPr>
          <p:spPr bwMode="auto">
            <a:xfrm>
              <a:off x="3810000" y="3454400"/>
              <a:ext cx="4470400" cy="355600"/>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8" name="Rectangle 2"/>
          <p:cNvSpPr txBox="1">
            <a:spLocks noChangeArrowheads="1"/>
          </p:cNvSpPr>
          <p:nvPr/>
        </p:nvSpPr>
        <p:spPr bwMode="auto">
          <a:xfrm>
            <a:off x="304800" y="2971800"/>
            <a:ext cx="8534400" cy="3852863"/>
          </a:xfrm>
          <a:prstGeom prst="rect">
            <a:avLst/>
          </a:prstGeom>
          <a:noFill/>
          <a:ln>
            <a:noFill/>
          </a:ln>
          <a:effectLst/>
          <a:ex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223838" indent="-223838" defTabSz="895350" eaLnBrk="1" hangingPunct="1">
              <a:lnSpc>
                <a:spcPct val="85000"/>
              </a:lnSpc>
              <a:buClr>
                <a:srgbClr val="660033"/>
              </a:buClr>
              <a:defRPr/>
            </a:pPr>
            <a:r>
              <a:rPr lang="en-US" dirty="0">
                <a:solidFill>
                  <a:srgbClr val="003300"/>
                </a:solidFill>
                <a:latin typeface="Helvetica" charset="0"/>
                <a:ea typeface="ＭＳ Ｐゴシック" charset="0"/>
              </a:rPr>
              <a:t>Encoding</a:t>
            </a:r>
          </a:p>
          <a:p>
            <a:pPr marL="223838" indent="-223838" defTabSz="895350" eaLnBrk="1" hangingPunct="1">
              <a:lnSpc>
                <a:spcPct val="85000"/>
              </a:lnSpc>
              <a:buClr>
                <a:srgbClr val="660033"/>
              </a:buClr>
              <a:defRPr/>
            </a:pPr>
            <a:endParaRPr lang="en-US" dirty="0">
              <a:solidFill>
                <a:srgbClr val="003300"/>
              </a:solidFill>
              <a:latin typeface="Helvetica" charset="0"/>
              <a:ea typeface="ＭＳ Ｐゴシック" charset="0"/>
            </a:endParaRPr>
          </a:p>
          <a:p>
            <a:pPr marL="560388" lvl="1" indent="-222250" defTabSz="895350" eaLnBrk="1" hangingPunct="1">
              <a:buClr>
                <a:srgbClr val="660033"/>
              </a:buClr>
              <a:defRPr/>
            </a:pPr>
            <a:r>
              <a:rPr lang="en-US" dirty="0" err="1">
                <a:solidFill>
                  <a:srgbClr val="000066"/>
                </a:solidFill>
                <a:latin typeface="Helvetica" charset="0"/>
                <a:ea typeface="ＭＳ Ｐゴシック" charset="0"/>
              </a:rPr>
              <a:t>MSBit</a:t>
            </a:r>
            <a:r>
              <a:rPr lang="en-US" dirty="0">
                <a:solidFill>
                  <a:srgbClr val="000066"/>
                </a:solidFill>
                <a:latin typeface="Helvetica" charset="0"/>
                <a:ea typeface="ＭＳ Ｐゴシック" charset="0"/>
              </a:rPr>
              <a:t> is sign bit</a:t>
            </a:r>
          </a:p>
          <a:p>
            <a:pPr marL="560388" lvl="1" indent="-222250" defTabSz="895350" eaLnBrk="1" hangingPunct="1">
              <a:buClr>
                <a:srgbClr val="660033"/>
              </a:buClr>
              <a:defRPr/>
            </a:pPr>
            <a:r>
              <a:rPr lang="en-US" dirty="0" err="1">
                <a:solidFill>
                  <a:srgbClr val="000066"/>
                </a:solidFill>
                <a:latin typeface="Courier New" charset="0"/>
                <a:ea typeface="ＭＳ Ｐゴシック" charset="0"/>
              </a:rPr>
              <a:t>exp</a:t>
            </a:r>
            <a:r>
              <a:rPr lang="en-US" dirty="0">
                <a:solidFill>
                  <a:srgbClr val="000066"/>
                </a:solidFill>
                <a:latin typeface="Helvetica" charset="0"/>
                <a:ea typeface="ＭＳ Ｐゴシック" charset="0"/>
              </a:rPr>
              <a:t> field encodes </a:t>
            </a:r>
            <a:r>
              <a:rPr lang="en-US" i="1" dirty="0">
                <a:solidFill>
                  <a:srgbClr val="660033"/>
                </a:solidFill>
                <a:latin typeface="Helvetica" charset="0"/>
                <a:ea typeface="ＭＳ Ｐゴシック" charset="0"/>
              </a:rPr>
              <a:t>E</a:t>
            </a:r>
          </a:p>
          <a:p>
            <a:pPr marL="560388" lvl="1" indent="-222250" defTabSz="895350" eaLnBrk="1" hangingPunct="1">
              <a:buClr>
                <a:srgbClr val="660033"/>
              </a:buClr>
              <a:defRPr/>
            </a:pPr>
            <a:r>
              <a:rPr lang="en-US" dirty="0" err="1">
                <a:solidFill>
                  <a:srgbClr val="000066"/>
                </a:solidFill>
                <a:latin typeface="Courier New" charset="0"/>
                <a:ea typeface="ＭＳ Ｐゴシック" charset="0"/>
              </a:rPr>
              <a:t>frac</a:t>
            </a:r>
            <a:r>
              <a:rPr lang="en-US" dirty="0">
                <a:solidFill>
                  <a:srgbClr val="000066"/>
                </a:solidFill>
                <a:latin typeface="Helvetica" charset="0"/>
                <a:ea typeface="ＭＳ Ｐゴシック" charset="0"/>
              </a:rPr>
              <a:t> field encodes </a:t>
            </a:r>
            <a:r>
              <a:rPr lang="en-US" i="1" dirty="0">
                <a:solidFill>
                  <a:srgbClr val="660033"/>
                </a:solidFill>
                <a:latin typeface="Helvetica" charset="0"/>
                <a:ea typeface="ＭＳ Ｐゴシック" charset="0"/>
              </a:rPr>
              <a:t>M</a:t>
            </a:r>
          </a:p>
          <a:p>
            <a:pPr marL="223838" indent="-223838" defTabSz="895350" eaLnBrk="1" hangingPunct="1">
              <a:lnSpc>
                <a:spcPct val="85000"/>
              </a:lnSpc>
              <a:buClr>
                <a:srgbClr val="660033"/>
              </a:buClr>
              <a:defRPr/>
            </a:pPr>
            <a:r>
              <a:rPr lang="en-US" sz="3200" dirty="0">
                <a:solidFill>
                  <a:srgbClr val="003300"/>
                </a:solidFill>
                <a:latin typeface="Helvetica" charset="0"/>
                <a:ea typeface="ＭＳ Ｐゴシック" charset="0"/>
              </a:rPr>
              <a:t>Example: 5 ¾ = </a:t>
            </a:r>
            <a:r>
              <a:rPr lang="en-US" sz="3200" dirty="0">
                <a:latin typeface="Helvetica" charset="0"/>
              </a:rPr>
              <a:t>1.0111*2</a:t>
            </a:r>
            <a:r>
              <a:rPr lang="en-US" sz="3200" baseline="30000" dirty="0">
                <a:latin typeface="Helvetica" charset="0"/>
              </a:rPr>
              <a:t>2</a:t>
            </a:r>
            <a:r>
              <a:rPr lang="en-US" sz="3200" dirty="0">
                <a:latin typeface="Helvetica" charset="0"/>
              </a:rPr>
              <a:t> = 1.0111*2</a:t>
            </a:r>
            <a:r>
              <a:rPr lang="en-US" sz="3200" baseline="30000" dirty="0">
                <a:latin typeface="Helvetica" charset="0"/>
              </a:rPr>
              <a:t>10</a:t>
            </a:r>
            <a:endParaRPr lang="en-US" sz="3200" baseline="30000" dirty="0">
              <a:solidFill>
                <a:srgbClr val="000066"/>
              </a:solidFill>
              <a:latin typeface="Helvetica" charset="0"/>
              <a:ea typeface="ＭＳ Ｐゴシック" charset="0"/>
            </a:endParaRPr>
          </a:p>
        </p:txBody>
      </p:sp>
      <p:grpSp>
        <p:nvGrpSpPr>
          <p:cNvPr id="7" name="Group 6"/>
          <p:cNvGrpSpPr/>
          <p:nvPr/>
        </p:nvGrpSpPr>
        <p:grpSpPr>
          <a:xfrm>
            <a:off x="7162800" y="4876800"/>
            <a:ext cx="1991652" cy="844847"/>
            <a:chOff x="7162800" y="4876800"/>
            <a:chExt cx="1991652" cy="844847"/>
          </a:xfrm>
        </p:grpSpPr>
        <p:sp>
          <p:nvSpPr>
            <p:cNvPr id="3" name="Oval 2"/>
            <p:cNvSpPr/>
            <p:nvPr/>
          </p:nvSpPr>
          <p:spPr bwMode="auto">
            <a:xfrm>
              <a:off x="7162800" y="5029200"/>
              <a:ext cx="457200" cy="457200"/>
            </a:xfrm>
            <a:prstGeom prst="ellipse">
              <a:avLst/>
            </a:prstGeom>
            <a:noFill/>
            <a:ln w="19050" cap="flat" cmpd="sng" algn="ctr">
              <a:solidFill>
                <a:schemeClr val="accent1">
                  <a:lumMod val="60000"/>
                  <a:lumOff val="40000"/>
                </a:schemeClr>
              </a:solidFill>
              <a:prstDash val="solid"/>
              <a:round/>
              <a:headEnd type="none" w="med" len="med"/>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cxnSp>
          <p:nvCxnSpPr>
            <p:cNvPr id="5" name="Straight Connector 4"/>
            <p:cNvCxnSpPr/>
            <p:nvPr/>
          </p:nvCxnSpPr>
          <p:spPr bwMode="auto">
            <a:xfrm>
              <a:off x="7696200" y="5181600"/>
              <a:ext cx="304800" cy="0"/>
            </a:xfrm>
            <a:prstGeom prst="lin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p:spPr>
        </p:cxnSp>
        <p:sp>
          <p:nvSpPr>
            <p:cNvPr id="6" name="TextBox 5"/>
            <p:cNvSpPr txBox="1"/>
            <p:nvPr/>
          </p:nvSpPr>
          <p:spPr>
            <a:xfrm>
              <a:off x="7931040" y="4876800"/>
              <a:ext cx="1223412" cy="844847"/>
            </a:xfrm>
            <a:prstGeom prst="rect">
              <a:avLst/>
            </a:prstGeom>
            <a:noFill/>
          </p:spPr>
          <p:txBody>
            <a:bodyPr wrap="none" rtlCol="0">
              <a:spAutoFit/>
            </a:bodyPr>
            <a:lstStyle/>
            <a:p>
              <a:r>
                <a:rPr lang="en-US" dirty="0"/>
                <a:t>exponent</a:t>
              </a:r>
            </a:p>
            <a:p>
              <a:r>
                <a:rPr lang="en-US" dirty="0"/>
                <a:t>2 = 10</a:t>
              </a:r>
              <a:r>
                <a:rPr lang="en-US" baseline="-25000" dirty="0"/>
                <a:t>2</a:t>
              </a:r>
            </a:p>
            <a:p>
              <a:r>
                <a:rPr lang="en-US" dirty="0"/>
                <a:t>in binary</a:t>
              </a:r>
            </a:p>
          </p:txBody>
        </p:sp>
      </p:grpSp>
      <p:grpSp>
        <p:nvGrpSpPr>
          <p:cNvPr id="12" name="Group 11"/>
          <p:cNvGrpSpPr/>
          <p:nvPr/>
        </p:nvGrpSpPr>
        <p:grpSpPr>
          <a:xfrm>
            <a:off x="5943600" y="4495800"/>
            <a:ext cx="1812493" cy="609599"/>
            <a:chOff x="5943600" y="4495800"/>
            <a:chExt cx="1812493" cy="609599"/>
          </a:xfrm>
        </p:grpSpPr>
        <p:sp>
          <p:nvSpPr>
            <p:cNvPr id="9" name="Left Brace 8"/>
            <p:cNvSpPr/>
            <p:nvPr/>
          </p:nvSpPr>
          <p:spPr bwMode="auto">
            <a:xfrm rot="16200000" flipH="1">
              <a:off x="6210300" y="4533900"/>
              <a:ext cx="304799" cy="838200"/>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sp>
          <p:nvSpPr>
            <p:cNvPr id="10" name="TextBox 9"/>
            <p:cNvSpPr txBox="1"/>
            <p:nvPr/>
          </p:nvSpPr>
          <p:spPr>
            <a:xfrm>
              <a:off x="6019800" y="4495800"/>
              <a:ext cx="738754" cy="346249"/>
            </a:xfrm>
            <a:prstGeom prst="rect">
              <a:avLst/>
            </a:prstGeom>
            <a:noFill/>
          </p:spPr>
          <p:txBody>
            <a:bodyPr wrap="none" rtlCol="0">
              <a:spAutoFit/>
            </a:bodyPr>
            <a:lstStyle/>
            <a:p>
              <a:r>
                <a:rPr lang="en-US" dirty="0" err="1">
                  <a:latin typeface="Courier"/>
                  <a:cs typeface="Courier"/>
                </a:rPr>
                <a:t>frac</a:t>
              </a:r>
              <a:endParaRPr lang="en-US" dirty="0">
                <a:latin typeface="Courier"/>
                <a:cs typeface="Courier"/>
              </a:endParaRPr>
            </a:p>
          </p:txBody>
        </p:sp>
        <p:sp>
          <p:nvSpPr>
            <p:cNvPr id="17" name="Left Brace 16"/>
            <p:cNvSpPr/>
            <p:nvPr/>
          </p:nvSpPr>
          <p:spPr bwMode="auto">
            <a:xfrm rot="16200000" flipH="1">
              <a:off x="7315200" y="4724401"/>
              <a:ext cx="228600" cy="381000"/>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sp>
          <p:nvSpPr>
            <p:cNvPr id="18" name="TextBox 17"/>
            <p:cNvSpPr txBox="1"/>
            <p:nvPr/>
          </p:nvSpPr>
          <p:spPr>
            <a:xfrm>
              <a:off x="7155861" y="4495800"/>
              <a:ext cx="600232" cy="346249"/>
            </a:xfrm>
            <a:prstGeom prst="rect">
              <a:avLst/>
            </a:prstGeom>
            <a:noFill/>
          </p:spPr>
          <p:txBody>
            <a:bodyPr wrap="none" rtlCol="0">
              <a:spAutoFit/>
            </a:bodyPr>
            <a:lstStyle/>
            <a:p>
              <a:r>
                <a:rPr lang="en-US" dirty="0" err="1">
                  <a:latin typeface="Courier"/>
                  <a:cs typeface="Courier"/>
                </a:rPr>
                <a:t>exp</a:t>
              </a:r>
              <a:endParaRPr lang="en-US" dirty="0">
                <a:latin typeface="Courier"/>
                <a:cs typeface="Courier"/>
              </a:endParaRPr>
            </a:p>
          </p:txBody>
        </p:sp>
      </p:grpSp>
      <p:grpSp>
        <p:nvGrpSpPr>
          <p:cNvPr id="19" name="Group 18"/>
          <p:cNvGrpSpPr/>
          <p:nvPr/>
        </p:nvGrpSpPr>
        <p:grpSpPr>
          <a:xfrm>
            <a:off x="3124200" y="3886200"/>
            <a:ext cx="4191000" cy="685800"/>
            <a:chOff x="3124202" y="3886203"/>
            <a:chExt cx="4119796" cy="761998"/>
          </a:xfrm>
        </p:grpSpPr>
        <p:cxnSp>
          <p:nvCxnSpPr>
            <p:cNvPr id="14" name="Straight Arrow Connector 13"/>
            <p:cNvCxnSpPr/>
            <p:nvPr/>
          </p:nvCxnSpPr>
          <p:spPr bwMode="auto">
            <a:xfrm flipH="1" flipV="1">
              <a:off x="6090635" y="3962400"/>
              <a:ext cx="161560" cy="685800"/>
            </a:xfrm>
            <a:prstGeom prst="straightConnector1">
              <a:avLst/>
            </a:prstGeom>
            <a:noFill/>
            <a:ln w="19050" cap="flat" cmpd="sng" algn="ctr">
              <a:solidFill>
                <a:schemeClr val="tx2"/>
              </a:solidFill>
              <a:prstDash val="solid"/>
              <a:round/>
              <a:headEnd type="none" w="med" len="med"/>
              <a:tailEnd type="arrow"/>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p:spPr>
        </p:cxnSp>
        <p:cxnSp>
          <p:nvCxnSpPr>
            <p:cNvPr id="22" name="Straight Arrow Connector 21"/>
            <p:cNvCxnSpPr/>
            <p:nvPr/>
          </p:nvCxnSpPr>
          <p:spPr bwMode="auto">
            <a:xfrm flipH="1" flipV="1">
              <a:off x="3124202" y="3886203"/>
              <a:ext cx="4119796" cy="761998"/>
            </a:xfrm>
            <a:prstGeom prst="straightConnector1">
              <a:avLst/>
            </a:prstGeom>
            <a:noFill/>
            <a:ln w="19050" cap="flat" cmpd="sng" algn="ctr">
              <a:solidFill>
                <a:schemeClr val="tx2"/>
              </a:solidFill>
              <a:prstDash val="solid"/>
              <a:round/>
              <a:headEnd type="none" w="med" len="med"/>
              <a:tailEnd type="arrow"/>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p:spPr>
        </p:cxnSp>
      </p:grpSp>
      <p:sp>
        <p:nvSpPr>
          <p:cNvPr id="31" name="Rectangle 2"/>
          <p:cNvSpPr txBox="1">
            <a:spLocks noChangeArrowheads="1"/>
          </p:cNvSpPr>
          <p:nvPr/>
        </p:nvSpPr>
        <p:spPr bwMode="auto">
          <a:xfrm>
            <a:off x="381000" y="5715001"/>
            <a:ext cx="8307387" cy="838200"/>
          </a:xfrm>
          <a:prstGeom prst="rect">
            <a:avLst/>
          </a:prstGeom>
          <a:noFill/>
          <a:ln>
            <a:noFill/>
          </a:ln>
          <a:effectLst/>
          <a:extLst/>
        </p:spPr>
        <p:txBody>
          <a:bodyPr vert="horz" wrap="square" lIns="90487" tIns="44450" rIns="90487" bIns="44450"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223838" indent="-223838" defTabSz="895350" eaLnBrk="1" hangingPunct="1">
              <a:lnSpc>
                <a:spcPct val="85000"/>
              </a:lnSpc>
              <a:defRPr/>
            </a:pPr>
            <a:r>
              <a:rPr lang="en-US" dirty="0">
                <a:latin typeface="Helvetica" charset="0"/>
                <a:ea typeface="ＭＳ Ｐゴシック" charset="0"/>
              </a:rPr>
              <a:t>Example: 0.375 = ¼ + 1/8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-3</a:t>
            </a:r>
            <a:r>
              <a:rPr lang="en-US" dirty="0">
                <a:latin typeface="Helvetica" charset="0"/>
                <a:ea typeface="ＭＳ Ｐゴシック" charset="0"/>
              </a:rPr>
              <a:t> = .01 + .001 = .011</a:t>
            </a:r>
          </a:p>
          <a:p>
            <a:pPr marL="223838" indent="-223838" defTabSz="895350" eaLnBrk="1" hangingPunct="1">
              <a:lnSpc>
                <a:spcPct val="85000"/>
              </a:lnSpc>
              <a:defRPr/>
            </a:pPr>
            <a:r>
              <a:rPr lang="en-US" dirty="0">
                <a:latin typeface="Helvetica" charset="0"/>
                <a:ea typeface="ＭＳ Ｐゴシック" charset="0"/>
              </a:rPr>
              <a:t>		=  1.1 * 2</a:t>
            </a:r>
            <a:r>
              <a:rPr lang="en-US" baseline="30000" dirty="0">
                <a:latin typeface="Helvetica" charset="0"/>
                <a:ea typeface="ＭＳ Ｐゴシック" charset="0"/>
              </a:rPr>
              <a:t>-2</a:t>
            </a:r>
            <a:r>
              <a:rPr lang="en-US" dirty="0">
                <a:latin typeface="Helvetica" charset="0"/>
                <a:ea typeface="ＭＳ Ｐゴシック" charset="0"/>
              </a:rPr>
              <a:t> (</a:t>
            </a:r>
            <a:r>
              <a:rPr lang="en-US" dirty="0">
                <a:solidFill>
                  <a:schemeClr val="tx1"/>
                </a:solidFill>
                <a:latin typeface="Helvetica" charset="0"/>
                <a:ea typeface="ＭＳ Ｐゴシック" charset="0"/>
              </a:rPr>
              <a:t>Exponent </a:t>
            </a:r>
            <a:r>
              <a:rPr lang="en-US" i="1" dirty="0">
                <a:solidFill>
                  <a:schemeClr val="hlink"/>
                </a:solidFill>
                <a:latin typeface="Helvetica" charset="0"/>
                <a:ea typeface="ＭＳ Ｐゴシック" charset="0"/>
              </a:rPr>
              <a:t>E=-2</a:t>
            </a:r>
            <a:r>
              <a:rPr lang="en-US" dirty="0">
                <a:solidFill>
                  <a:schemeClr val="tx1"/>
                </a:solidFill>
                <a:latin typeface="Helvetica" charset="0"/>
                <a:ea typeface="ＭＳ Ｐゴシック" charset="0"/>
              </a:rPr>
              <a:t> is negative)</a:t>
            </a:r>
          </a:p>
          <a:p>
            <a:pPr marL="223838" indent="-223838" defTabSz="895350" eaLnBrk="1" hangingPunct="1">
              <a:lnSpc>
                <a:spcPct val="90000"/>
              </a:lnSpc>
              <a:defRPr/>
            </a:pPr>
            <a:endParaRPr lang="en-US" dirty="0">
              <a:solidFill>
                <a:srgbClr val="006100"/>
              </a:solidFill>
              <a:latin typeface="Helvetica" charset="0"/>
              <a:ea typeface="ＭＳ Ｐゴシック"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666">
                                            <p:txEl>
                                              <p:pRg st="0" end="0"/>
                                            </p:txEl>
                                          </p:spTgt>
                                        </p:tgtEl>
                                        <p:attrNameLst>
                                          <p:attrName>style.visibility</p:attrName>
                                        </p:attrNameLst>
                                      </p:cBhvr>
                                      <p:to>
                                        <p:strVal val="visible"/>
                                      </p:to>
                                    </p:set>
                                    <p:animEffect transition="in" filter="dissolve">
                                      <p:cBhvr>
                                        <p:cTn id="7" dur="500"/>
                                        <p:tgtEl>
                                          <p:spTgt spid="11366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3666">
                                            <p:txEl>
                                              <p:pRg st="1" end="1"/>
                                            </p:txEl>
                                          </p:spTgt>
                                        </p:tgtEl>
                                        <p:attrNameLst>
                                          <p:attrName>style.visibility</p:attrName>
                                        </p:attrNameLst>
                                      </p:cBhvr>
                                      <p:to>
                                        <p:strVal val="visible"/>
                                      </p:to>
                                    </p:set>
                                    <p:animEffect transition="in" filter="dissolve">
                                      <p:cBhvr>
                                        <p:cTn id="10" dur="500"/>
                                        <p:tgtEl>
                                          <p:spTgt spid="113666">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3666">
                                            <p:txEl>
                                              <p:pRg st="2" end="2"/>
                                            </p:txEl>
                                          </p:spTgt>
                                        </p:tgtEl>
                                        <p:attrNameLst>
                                          <p:attrName>style.visibility</p:attrName>
                                        </p:attrNameLst>
                                      </p:cBhvr>
                                      <p:to>
                                        <p:strVal val="visible"/>
                                      </p:to>
                                    </p:set>
                                    <p:animEffect transition="in" filter="dissolve">
                                      <p:cBhvr>
                                        <p:cTn id="13" dur="500"/>
                                        <p:tgtEl>
                                          <p:spTgt spid="113666">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666">
                                            <p:txEl>
                                              <p:pRg st="3" end="3"/>
                                            </p:txEl>
                                          </p:spTgt>
                                        </p:tgtEl>
                                        <p:attrNameLst>
                                          <p:attrName>style.visibility</p:attrName>
                                        </p:attrNameLst>
                                      </p:cBhvr>
                                      <p:to>
                                        <p:strVal val="visible"/>
                                      </p:to>
                                    </p:set>
                                    <p:animEffect transition="in" filter="dissolve">
                                      <p:cBhvr>
                                        <p:cTn id="16" dur="500"/>
                                        <p:tgtEl>
                                          <p:spTgt spid="113666">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3666">
                                            <p:txEl>
                                              <p:pRg st="4" end="4"/>
                                            </p:txEl>
                                          </p:spTgt>
                                        </p:tgtEl>
                                        <p:attrNameLst>
                                          <p:attrName>style.visibility</p:attrName>
                                        </p:attrNameLst>
                                      </p:cBhvr>
                                      <p:to>
                                        <p:strVal val="visible"/>
                                      </p:to>
                                    </p:set>
                                    <p:animEffect transition="in" filter="dissolve">
                                      <p:cBhvr>
                                        <p:cTn id="19" dur="500"/>
                                        <p:tgtEl>
                                          <p:spTgt spid="113666">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dissolve">
                                      <p:cBhvr>
                                        <p:cTn id="29" dur="500"/>
                                        <p:tgtEl>
                                          <p:spTgt spid="8">
                                            <p:txEl>
                                              <p:pRg st="0" end="0"/>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dissolve">
                                      <p:cBhvr>
                                        <p:cTn id="32" dur="500"/>
                                        <p:tgtEl>
                                          <p:spTgt spid="8">
                                            <p:txEl>
                                              <p:pRg st="2" end="2"/>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dissolve">
                                      <p:cBhvr>
                                        <p:cTn id="35" dur="500"/>
                                        <p:tgtEl>
                                          <p:spTgt spid="8">
                                            <p:txEl>
                                              <p:pRg st="3" end="3"/>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dissolve">
                                      <p:cBhvr>
                                        <p:cTn id="38" dur="500"/>
                                        <p:tgtEl>
                                          <p:spTgt spid="8">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Effect transition="in" filter="dissolve">
                                      <p:cBhvr>
                                        <p:cTn id="43" dur="500"/>
                                        <p:tgtEl>
                                          <p:spTgt spid="8">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dissolv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dissolv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1">
                                            <p:txEl>
                                              <p:pRg st="0" end="0"/>
                                            </p:txEl>
                                          </p:spTgt>
                                        </p:tgtEl>
                                        <p:attrNameLst>
                                          <p:attrName>style.visibility</p:attrName>
                                        </p:attrNameLst>
                                      </p:cBhvr>
                                      <p:to>
                                        <p:strVal val="visible"/>
                                      </p:to>
                                    </p:set>
                                    <p:animEffect transition="in" filter="dissolve">
                                      <p:cBhvr>
                                        <p:cTn id="63" dur="500"/>
                                        <p:tgtEl>
                                          <p:spTgt spid="3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1">
                                            <p:txEl>
                                              <p:pRg st="1" end="1"/>
                                            </p:txEl>
                                          </p:spTgt>
                                        </p:tgtEl>
                                        <p:attrNameLst>
                                          <p:attrName>style.visibility</p:attrName>
                                        </p:attrNameLst>
                                      </p:cBhvr>
                                      <p:to>
                                        <p:strVal val="visible"/>
                                      </p:to>
                                    </p:set>
                                    <p:animEffect transition="in" filter="dissolve">
                                      <p:cBhvr>
                                        <p:cTn id="68"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build="p"/>
      <p:bldP spid="8" grpId="0" build="p"/>
      <p:bldP spid="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455613" y="1676400"/>
            <a:ext cx="8307387" cy="1295400"/>
          </a:xfrm>
        </p:spPr>
        <p:txBody>
          <a:bodyPr lIns="90487" tIns="44450" rIns="90487" bIns="44450"/>
          <a:lstStyle/>
          <a:p>
            <a:pPr marL="223838" indent="-223838" defTabSz="895350" eaLnBrk="1" hangingPunct="1">
              <a:lnSpc>
                <a:spcPct val="85000"/>
              </a:lnSpc>
              <a:buFont typeface="Arial" charset="0"/>
              <a:buChar char="•"/>
              <a:defRPr/>
            </a:pPr>
            <a:r>
              <a:rPr lang="en-US" sz="2000">
                <a:latin typeface="Helvetica" charset="0"/>
                <a:ea typeface="ＭＳ Ｐゴシック" charset="0"/>
              </a:rPr>
              <a:t>Encoding</a:t>
            </a:r>
          </a:p>
          <a:p>
            <a:pPr marL="560388" lvl="1" indent="-222250" defTabSz="895350" eaLnBrk="1" hangingPunct="1">
              <a:lnSpc>
                <a:spcPct val="90000"/>
              </a:lnSpc>
              <a:defRPr/>
            </a:pPr>
            <a:r>
              <a:rPr lang="en-US" sz="1800">
                <a:latin typeface="Helvetica" charset="0"/>
                <a:ea typeface="ＭＳ Ｐゴシック" charset="0"/>
              </a:rPr>
              <a:t>MSB is sign bit, </a:t>
            </a:r>
            <a:r>
              <a:rPr lang="en-US" sz="1800">
                <a:latin typeface="Courier New" charset="0"/>
                <a:ea typeface="ＭＳ Ｐゴシック" charset="0"/>
              </a:rPr>
              <a:t>exp</a:t>
            </a:r>
            <a:r>
              <a:rPr lang="en-US" sz="1800">
                <a:latin typeface="Helvetica" charset="0"/>
                <a:ea typeface="ＭＳ Ｐゴシック" charset="0"/>
              </a:rPr>
              <a:t> field encodes </a:t>
            </a:r>
            <a:r>
              <a:rPr lang="en-US" sz="1800" i="1">
                <a:solidFill>
                  <a:schemeClr val="hlink"/>
                </a:solidFill>
                <a:latin typeface="Helvetica" charset="0"/>
                <a:ea typeface="ＭＳ Ｐゴシック" charset="0"/>
              </a:rPr>
              <a:t>E, </a:t>
            </a:r>
            <a:r>
              <a:rPr lang="en-US" sz="1800">
                <a:latin typeface="Courier New" charset="0"/>
                <a:ea typeface="ＭＳ Ｐゴシック" charset="0"/>
              </a:rPr>
              <a:t>frac</a:t>
            </a:r>
            <a:r>
              <a:rPr lang="en-US" sz="1800">
                <a:latin typeface="Helvetica" charset="0"/>
                <a:ea typeface="ＭＳ Ｐゴシック" charset="0"/>
              </a:rPr>
              <a:t> field encodes </a:t>
            </a:r>
            <a:r>
              <a:rPr lang="en-US" sz="1800" i="1">
                <a:solidFill>
                  <a:schemeClr val="hlink"/>
                </a:solidFill>
                <a:latin typeface="Helvetica" charset="0"/>
                <a:ea typeface="ＭＳ Ｐゴシック" charset="0"/>
              </a:rPr>
              <a:t>M</a:t>
            </a:r>
            <a:endParaRPr lang="en-US">
              <a:latin typeface="Helvetica" charset="0"/>
              <a:ea typeface="ＭＳ Ｐゴシック" charset="0"/>
              <a:cs typeface="ＭＳ Ｐゴシック" charset="0"/>
            </a:endParaRPr>
          </a:p>
          <a:p>
            <a:pPr marL="560388" lvl="1" indent="-222250" defTabSz="895350" eaLnBrk="1" hangingPunct="1">
              <a:lnSpc>
                <a:spcPct val="90000"/>
              </a:lnSpc>
              <a:defRPr/>
            </a:pPr>
            <a:r>
              <a:rPr lang="en-US" sz="1800">
                <a:latin typeface="Helvetica" charset="0"/>
                <a:ea typeface="ＭＳ Ｐゴシック" charset="0"/>
              </a:rPr>
              <a:t>Single precision: 8 </a:t>
            </a:r>
            <a:r>
              <a:rPr lang="en-US" sz="1800">
                <a:latin typeface="Courier New" charset="0"/>
                <a:ea typeface="ＭＳ Ｐゴシック" charset="0"/>
              </a:rPr>
              <a:t>exp</a:t>
            </a:r>
            <a:r>
              <a:rPr lang="en-US" sz="1800">
                <a:latin typeface="Helvetica" charset="0"/>
                <a:ea typeface="ＭＳ Ｐゴシック" charset="0"/>
              </a:rPr>
              <a:t> bits, 23 </a:t>
            </a:r>
            <a:r>
              <a:rPr lang="en-US" sz="1800">
                <a:latin typeface="Courier New" charset="0"/>
                <a:ea typeface="ＭＳ Ｐゴシック" charset="0"/>
              </a:rPr>
              <a:t>frac</a:t>
            </a:r>
            <a:r>
              <a:rPr lang="en-US" sz="1800">
                <a:latin typeface="Helvetica" charset="0"/>
                <a:ea typeface="ＭＳ Ｐゴシック" charset="0"/>
              </a:rPr>
              <a:t> bits</a:t>
            </a:r>
            <a:endParaRPr lang="en-US">
              <a:latin typeface="Helvetica" charset="0"/>
              <a:ea typeface="ＭＳ Ｐゴシック" charset="0"/>
            </a:endParaRPr>
          </a:p>
        </p:txBody>
      </p:sp>
      <p:sp>
        <p:nvSpPr>
          <p:cNvPr id="1392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dirty="0">
                <a:cs typeface="+mj-cs"/>
              </a:rPr>
              <a:t>Single Precision Intuition</a:t>
            </a:r>
          </a:p>
        </p:txBody>
      </p:sp>
      <p:grpSp>
        <p:nvGrpSpPr>
          <p:cNvPr id="61443" name="Group 7"/>
          <p:cNvGrpSpPr>
            <a:grpSpLocks/>
          </p:cNvGrpSpPr>
          <p:nvPr/>
        </p:nvGrpSpPr>
        <p:grpSpPr bwMode="auto">
          <a:xfrm>
            <a:off x="1854200" y="1066800"/>
            <a:ext cx="6985000" cy="355600"/>
            <a:chOff x="816" y="2128"/>
            <a:chExt cx="4400" cy="224"/>
          </a:xfrm>
        </p:grpSpPr>
        <p:sp>
          <p:nvSpPr>
            <p:cNvPr id="61446"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61447"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61448"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61444" name="TextBox 8"/>
          <p:cNvSpPr txBox="1">
            <a:spLocks noChangeArrowheads="1"/>
          </p:cNvSpPr>
          <p:nvPr/>
        </p:nvSpPr>
        <p:spPr bwMode="auto">
          <a:xfrm>
            <a:off x="4800600" y="1524000"/>
            <a:ext cx="381317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660033"/>
                </a:solidFill>
                <a:latin typeface="Times" charset="0"/>
              </a:rPr>
              <a:t>Real number = (–</a:t>
            </a:r>
            <a:r>
              <a:rPr lang="en-US" b="0">
                <a:solidFill>
                  <a:srgbClr val="660033"/>
                </a:solidFill>
              </a:rPr>
              <a:t>1</a:t>
            </a:r>
            <a:r>
              <a:rPr lang="en-US" b="0" i="1" baseline="30000">
                <a:solidFill>
                  <a:srgbClr val="660033"/>
                </a:solidFill>
              </a:rPr>
              <a:t>s</a:t>
            </a:r>
            <a:r>
              <a:rPr lang="en-US" b="0">
                <a:solidFill>
                  <a:srgbClr val="660033"/>
                </a:solidFill>
                <a:latin typeface="Times" charset="0"/>
                <a:cs typeface="Times" charset="0"/>
              </a:rPr>
              <a:t>)</a:t>
            </a:r>
            <a:r>
              <a:rPr lang="en-US" b="0" i="1">
                <a:solidFill>
                  <a:srgbClr val="660033"/>
                </a:solidFill>
              </a:rPr>
              <a:t>* M * </a:t>
            </a:r>
            <a:r>
              <a:rPr lang="en-US" b="0">
                <a:solidFill>
                  <a:srgbClr val="660033"/>
                </a:solidFill>
              </a:rPr>
              <a:t>2</a:t>
            </a:r>
            <a:r>
              <a:rPr lang="en-US" b="0" i="1" baseline="30000">
                <a:solidFill>
                  <a:srgbClr val="660033"/>
                </a:solidFill>
              </a:rPr>
              <a:t>E</a:t>
            </a:r>
            <a:endParaRPr lang="en-US">
              <a:solidFill>
                <a:srgbClr val="000066"/>
              </a:solidFill>
            </a:endParaRPr>
          </a:p>
        </p:txBody>
      </p:sp>
      <p:sp>
        <p:nvSpPr>
          <p:cNvPr id="11" name="Rectangle 2"/>
          <p:cNvSpPr txBox="1">
            <a:spLocks noChangeArrowheads="1"/>
          </p:cNvSpPr>
          <p:nvPr/>
        </p:nvSpPr>
        <p:spPr bwMode="auto">
          <a:xfrm>
            <a:off x="457200" y="2819400"/>
            <a:ext cx="8307388" cy="3549650"/>
          </a:xfrm>
          <a:prstGeom prst="rect">
            <a:avLst/>
          </a:prstGeom>
          <a:noFill/>
          <a:ln>
            <a:noFill/>
          </a:ln>
          <a:effectLst/>
          <a:extLst/>
        </p:spPr>
        <p:txBody>
          <a:bodyPr lIns="90487" tIns="44450" rIns="90487" bIns="44450"/>
          <a:lstStyle>
            <a:lvl1pPr marL="201613" indent="-222250" defTabSz="895350">
              <a:defRPr sz="3800" b="1">
                <a:solidFill>
                  <a:schemeClr val="tx1"/>
                </a:solidFill>
                <a:latin typeface="Helvetica" charset="0"/>
                <a:ea typeface="ＭＳ Ｐゴシック" charset="0"/>
                <a:cs typeface="ＭＳ Ｐゴシック" charset="0"/>
              </a:defRPr>
            </a:lvl1pPr>
            <a:lvl2pPr marL="658813" indent="-222250" defTabSz="895350">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spcBef>
                <a:spcPct val="50000"/>
              </a:spcBef>
              <a:buClr>
                <a:srgbClr val="660033"/>
              </a:buClr>
              <a:buFont typeface="Wingdings" charset="0"/>
              <a:buNone/>
              <a:defRPr/>
            </a:pPr>
            <a:r>
              <a:rPr lang="en-US" sz="2400" dirty="0">
                <a:solidFill>
                  <a:srgbClr val="003300"/>
                </a:solidFill>
                <a:effectLst>
                  <a:outerShdw blurRad="38100" dist="38100" dir="2700000" algn="tl">
                    <a:srgbClr val="DDDDDD"/>
                  </a:outerShdw>
                </a:effectLst>
              </a:rPr>
              <a:t>Want exponent to vary from negative to positive values</a:t>
            </a:r>
          </a:p>
          <a:p>
            <a:pPr algn="l" eaLnBrk="1" hangingPunct="1">
              <a:spcBef>
                <a:spcPct val="50000"/>
              </a:spcBef>
              <a:buClr>
                <a:srgbClr val="660033"/>
              </a:buClr>
              <a:buFont typeface="Arial" charset="0"/>
              <a:buChar char="•"/>
              <a:defRPr/>
            </a:pPr>
            <a:r>
              <a:rPr lang="en-US" sz="2000" dirty="0">
                <a:solidFill>
                  <a:srgbClr val="003300"/>
                </a:solidFill>
                <a:effectLst>
                  <a:outerShdw blurRad="38100" dist="38100" dir="2700000" algn="tl">
                    <a:srgbClr val="DDDDDD"/>
                  </a:outerShdw>
                </a:effectLst>
              </a:rPr>
              <a:t>Thus fractional values will be represented too, not just positive powers of 2</a:t>
            </a:r>
          </a:p>
          <a:p>
            <a:pPr algn="l" eaLnBrk="1" hangingPunct="1">
              <a:spcBef>
                <a:spcPct val="50000"/>
              </a:spcBef>
              <a:buClr>
                <a:srgbClr val="660033"/>
              </a:buClr>
              <a:buFont typeface="Arial" charset="0"/>
              <a:buChar char="•"/>
              <a:defRPr/>
            </a:pPr>
            <a:r>
              <a:rPr lang="en-US" sz="2000" dirty="0">
                <a:solidFill>
                  <a:srgbClr val="003300"/>
                </a:solidFill>
                <a:effectLst>
                  <a:outerShdw blurRad="38100" dist="38100" dir="2700000" algn="tl">
                    <a:srgbClr val="DDDDDD"/>
                  </a:outerShdw>
                </a:effectLst>
              </a:rPr>
              <a:t>A simple two</a:t>
            </a:r>
            <a:r>
              <a:rPr lang="ja-JP" altLang="en-US" sz="2000" dirty="0">
                <a:solidFill>
                  <a:srgbClr val="003300"/>
                </a:solidFill>
                <a:effectLst>
                  <a:outerShdw blurRad="38100" dist="38100" dir="2700000" algn="tl">
                    <a:srgbClr val="DDDDDD"/>
                  </a:outerShdw>
                </a:effectLst>
              </a:rPr>
              <a:t>’</a:t>
            </a:r>
            <a:r>
              <a:rPr lang="en-US" sz="2000" dirty="0">
                <a:solidFill>
                  <a:srgbClr val="003300"/>
                </a:solidFill>
                <a:effectLst>
                  <a:outerShdw blurRad="38100" dist="38100" dir="2700000" algn="tl">
                    <a:srgbClr val="DDDDDD"/>
                  </a:outerShdw>
                </a:effectLst>
              </a:rPr>
              <a:t>s complement interpretation of </a:t>
            </a:r>
            <a:r>
              <a:rPr lang="en-US" sz="2000" b="0" dirty="0" err="1">
                <a:solidFill>
                  <a:srgbClr val="003300"/>
                </a:solidFill>
                <a:effectLst>
                  <a:outerShdw blurRad="38100" dist="38100" dir="2700000" algn="tl">
                    <a:srgbClr val="DDDDDD"/>
                  </a:outerShdw>
                </a:effectLst>
                <a:latin typeface="Courier" charset="0"/>
                <a:cs typeface="Courier" charset="0"/>
              </a:rPr>
              <a:t>exp</a:t>
            </a:r>
            <a:r>
              <a:rPr lang="en-US" sz="2000" b="0" dirty="0">
                <a:solidFill>
                  <a:srgbClr val="003300"/>
                </a:solidFill>
                <a:effectLst>
                  <a:outerShdw blurRad="38100" dist="38100" dir="2700000" algn="tl">
                    <a:srgbClr val="DDDDDD"/>
                  </a:outerShdw>
                </a:effectLst>
                <a:latin typeface="Courier" charset="0"/>
                <a:cs typeface="Courier" charset="0"/>
              </a:rPr>
              <a:t> </a:t>
            </a:r>
            <a:r>
              <a:rPr lang="en-US" sz="2000" dirty="0">
                <a:solidFill>
                  <a:srgbClr val="003300"/>
                </a:solidFill>
                <a:effectLst>
                  <a:outerShdw blurRad="38100" dist="38100" dir="2700000" algn="tl">
                    <a:srgbClr val="DDDDDD"/>
                  </a:outerShdw>
                </a:effectLst>
              </a:rPr>
              <a:t>gives a range of -128 to +127</a:t>
            </a:r>
          </a:p>
          <a:p>
            <a:pPr lvl="1" algn="l" eaLnBrk="1" hangingPunct="1">
              <a:spcBef>
                <a:spcPct val="50000"/>
              </a:spcBef>
              <a:buClr>
                <a:srgbClr val="660033"/>
              </a:buClr>
              <a:buFont typeface="Arial" charset="0"/>
              <a:buChar char="•"/>
              <a:defRPr/>
            </a:pPr>
            <a:r>
              <a:rPr lang="en-US" sz="2000" dirty="0">
                <a:solidFill>
                  <a:srgbClr val="00004D"/>
                </a:solidFill>
                <a:effectLst>
                  <a:outerShdw blurRad="38100" dist="38100" dir="2700000" algn="tl">
                    <a:srgbClr val="DDDDDD"/>
                  </a:outerShdw>
                </a:effectLst>
              </a:rPr>
              <a:t>But need to represent special floating point values like +/- ∞</a:t>
            </a:r>
          </a:p>
          <a:p>
            <a:pPr lvl="1" algn="l" eaLnBrk="1" hangingPunct="1">
              <a:spcBef>
                <a:spcPct val="50000"/>
              </a:spcBef>
              <a:buClr>
                <a:srgbClr val="660033"/>
              </a:buClr>
              <a:buFont typeface="Arial" charset="0"/>
              <a:buChar char="•"/>
              <a:defRPr/>
            </a:pPr>
            <a:r>
              <a:rPr lang="en-US" sz="2000" dirty="0">
                <a:solidFill>
                  <a:srgbClr val="00004D"/>
                </a:solidFill>
                <a:effectLst>
                  <a:outerShdw blurRad="38100" dist="38100" dir="2700000" algn="tl">
                    <a:srgbClr val="DDDDDD"/>
                  </a:outerShdw>
                </a:effectLst>
              </a:rPr>
              <a:t>Could use lowest negative value </a:t>
            </a:r>
            <a:r>
              <a:rPr lang="ja-JP" altLang="en-US" sz="2000" dirty="0">
                <a:solidFill>
                  <a:srgbClr val="00004D"/>
                </a:solidFill>
                <a:effectLst>
                  <a:outerShdw blurRad="38100" dist="38100" dir="2700000" algn="tl">
                    <a:srgbClr val="DDDDDD"/>
                  </a:outerShdw>
                </a:effectLst>
              </a:rPr>
              <a:t>‘</a:t>
            </a:r>
            <a:r>
              <a:rPr lang="en-US" sz="2000" dirty="0">
                <a:solidFill>
                  <a:srgbClr val="00004D"/>
                </a:solidFill>
                <a:effectLst>
                  <a:outerShdw blurRad="38100" dist="38100" dir="2700000" algn="tl">
                    <a:srgbClr val="DDDDDD"/>
                  </a:outerShdw>
                </a:effectLst>
              </a:rPr>
              <a:t>10000000</a:t>
            </a:r>
            <a:r>
              <a:rPr lang="ja-JP" altLang="en-US" sz="2000" dirty="0">
                <a:solidFill>
                  <a:srgbClr val="00004D"/>
                </a:solidFill>
                <a:effectLst>
                  <a:outerShdw blurRad="38100" dist="38100" dir="2700000" algn="tl">
                    <a:srgbClr val="DDDDDD"/>
                  </a:outerShdw>
                </a:effectLst>
              </a:rPr>
              <a:t>’</a:t>
            </a:r>
            <a:r>
              <a:rPr lang="en-US" sz="2000" dirty="0">
                <a:solidFill>
                  <a:srgbClr val="00004D"/>
                </a:solidFill>
                <a:effectLst>
                  <a:outerShdw blurRad="38100" dist="38100" dir="2700000" algn="tl">
                    <a:srgbClr val="DDDDDD"/>
                  </a:outerShdw>
                </a:effectLst>
              </a:rPr>
              <a:t>, but this is hard to detect</a:t>
            </a:r>
          </a:p>
          <a:p>
            <a:pPr lvl="1" algn="l" eaLnBrk="1" hangingPunct="1">
              <a:spcBef>
                <a:spcPct val="50000"/>
              </a:spcBef>
              <a:buClr>
                <a:srgbClr val="660033"/>
              </a:buClr>
              <a:buFont typeface="Arial" charset="0"/>
              <a:buChar char="•"/>
              <a:defRPr/>
            </a:pPr>
            <a:r>
              <a:rPr lang="en-US" sz="2000" dirty="0">
                <a:solidFill>
                  <a:srgbClr val="00004D"/>
                </a:solidFill>
                <a:effectLst>
                  <a:outerShdw blurRad="38100" dist="38100" dir="2700000" algn="tl">
                    <a:srgbClr val="DDDDDD"/>
                  </a:outerShdw>
                </a:effectLst>
              </a:rPr>
              <a:t>Instead, choose </a:t>
            </a:r>
            <a:r>
              <a:rPr lang="en-US" sz="2000" b="0" dirty="0" err="1">
                <a:solidFill>
                  <a:srgbClr val="00004D"/>
                </a:solidFill>
                <a:effectLst>
                  <a:outerShdw blurRad="38100" dist="38100" dir="2700000" algn="tl">
                    <a:srgbClr val="DDDDDD"/>
                  </a:outerShdw>
                </a:effectLst>
                <a:latin typeface="Courier" charset="0"/>
                <a:cs typeface="Courier" charset="0"/>
              </a:rPr>
              <a:t>exp</a:t>
            </a:r>
            <a:r>
              <a:rPr lang="en-US" sz="2000" dirty="0">
                <a:solidFill>
                  <a:srgbClr val="00004D"/>
                </a:solidFill>
                <a:effectLst>
                  <a:outerShdw blurRad="38100" dist="38100" dir="2700000" algn="tl">
                    <a:srgbClr val="DDDDDD"/>
                  </a:outerShdw>
                </a:effectLst>
              </a:rPr>
              <a:t>= </a:t>
            </a:r>
            <a:r>
              <a:rPr lang="ja-JP" altLang="en-US" sz="2000" dirty="0">
                <a:solidFill>
                  <a:srgbClr val="00004D"/>
                </a:solidFill>
                <a:effectLst>
                  <a:outerShdw blurRad="38100" dist="38100" dir="2700000" algn="tl">
                    <a:srgbClr val="DDDDDD"/>
                  </a:outerShdw>
                </a:effectLst>
              </a:rPr>
              <a:t>‘</a:t>
            </a:r>
            <a:r>
              <a:rPr lang="en-US" sz="2000" dirty="0">
                <a:solidFill>
                  <a:srgbClr val="00004D"/>
                </a:solidFill>
                <a:effectLst>
                  <a:outerShdw blurRad="38100" dist="38100" dir="2700000" algn="tl">
                    <a:srgbClr val="DDDDDD"/>
                  </a:outerShdw>
                </a:effectLst>
              </a:rPr>
              <a:t>11111111</a:t>
            </a:r>
            <a:r>
              <a:rPr lang="ja-JP" altLang="en-US" sz="2000" dirty="0">
                <a:solidFill>
                  <a:srgbClr val="00004D"/>
                </a:solidFill>
                <a:effectLst>
                  <a:outerShdw blurRad="38100" dist="38100" dir="2700000" algn="tl">
                    <a:srgbClr val="DDDDDD"/>
                  </a:outerShdw>
                </a:effectLst>
              </a:rPr>
              <a:t>’</a:t>
            </a:r>
            <a:r>
              <a:rPr lang="en-US" sz="2000" dirty="0">
                <a:solidFill>
                  <a:srgbClr val="00004D"/>
                </a:solidFill>
                <a:effectLst>
                  <a:outerShdw blurRad="38100" dist="38100" dir="2700000" algn="tl">
                    <a:srgbClr val="DDDDDD"/>
                  </a:outerShdw>
                </a:effectLst>
              </a:rPr>
              <a:t> to signify special values</a:t>
            </a:r>
          </a:p>
          <a:p>
            <a:pPr lvl="1" algn="l" eaLnBrk="1" hangingPunct="1">
              <a:spcBef>
                <a:spcPct val="50000"/>
              </a:spcBef>
              <a:buClr>
                <a:srgbClr val="660033"/>
              </a:buClr>
              <a:buFont typeface="Arial" charset="0"/>
              <a:buChar char="•"/>
              <a:defRPr/>
            </a:pPr>
            <a:r>
              <a:rPr lang="en-US" sz="2000" dirty="0">
                <a:solidFill>
                  <a:srgbClr val="00004D"/>
                </a:solidFill>
                <a:effectLst>
                  <a:outerShdw blurRad="38100" dist="38100" dir="2700000" algn="tl">
                    <a:srgbClr val="DDDDDD"/>
                  </a:outerShdw>
                </a:effectLst>
              </a:rPr>
              <a:t>But this is -1 in two</a:t>
            </a:r>
            <a:r>
              <a:rPr lang="ja-JP" altLang="en-US" sz="2000" dirty="0">
                <a:solidFill>
                  <a:srgbClr val="00004D"/>
                </a:solidFill>
                <a:effectLst>
                  <a:outerShdw blurRad="38100" dist="38100" dir="2700000" algn="tl">
                    <a:srgbClr val="DDDDDD"/>
                  </a:outerShdw>
                </a:effectLst>
              </a:rPr>
              <a:t>’</a:t>
            </a:r>
            <a:r>
              <a:rPr lang="en-US" sz="2000" dirty="0">
                <a:solidFill>
                  <a:srgbClr val="00004D"/>
                </a:solidFill>
                <a:effectLst>
                  <a:outerShdw blurRad="38100" dist="38100" dir="2700000" algn="tl">
                    <a:srgbClr val="DDDDDD"/>
                  </a:outerShdw>
                </a:effectLst>
              </a:rPr>
              <a:t>s complement, in the middle of FP range</a:t>
            </a:r>
          </a:p>
          <a:p>
            <a:pPr algn="l" eaLnBrk="1" hangingPunct="1">
              <a:spcBef>
                <a:spcPct val="50000"/>
              </a:spcBef>
              <a:buClr>
                <a:srgbClr val="660033"/>
              </a:buClr>
              <a:buFont typeface="Wingdings" charset="0"/>
              <a:buNone/>
              <a:defRPr/>
            </a:pPr>
            <a:endParaRPr lang="en-US" sz="2400" dirty="0">
              <a:solidFill>
                <a:srgbClr val="003300"/>
              </a:solidFill>
              <a:effectLst>
                <a:outerShdw blurRad="38100" dist="38100" dir="2700000" algn="tl">
                  <a:srgbClr val="DDDDDD"/>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dirty="0">
                <a:cs typeface="+mj-cs"/>
              </a:rPr>
              <a:t>Single Precision Intuition</a:t>
            </a:r>
          </a:p>
        </p:txBody>
      </p:sp>
      <p:grpSp>
        <p:nvGrpSpPr>
          <p:cNvPr id="63490" name="Group 7"/>
          <p:cNvGrpSpPr>
            <a:grpSpLocks/>
          </p:cNvGrpSpPr>
          <p:nvPr/>
        </p:nvGrpSpPr>
        <p:grpSpPr bwMode="auto">
          <a:xfrm>
            <a:off x="1854200" y="1066800"/>
            <a:ext cx="6985000" cy="355600"/>
            <a:chOff x="816" y="2128"/>
            <a:chExt cx="4400" cy="224"/>
          </a:xfrm>
        </p:grpSpPr>
        <p:sp>
          <p:nvSpPr>
            <p:cNvPr id="63493"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63494"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63495"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63491" name="TextBox 8"/>
          <p:cNvSpPr txBox="1">
            <a:spLocks noChangeArrowheads="1"/>
          </p:cNvSpPr>
          <p:nvPr/>
        </p:nvSpPr>
        <p:spPr bwMode="auto">
          <a:xfrm>
            <a:off x="4800600" y="1524000"/>
            <a:ext cx="381317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660033"/>
                </a:solidFill>
                <a:latin typeface="Times" charset="0"/>
              </a:rPr>
              <a:t>Real number = (–</a:t>
            </a:r>
            <a:r>
              <a:rPr lang="en-US" b="0">
                <a:solidFill>
                  <a:srgbClr val="660033"/>
                </a:solidFill>
              </a:rPr>
              <a:t>1</a:t>
            </a:r>
            <a:r>
              <a:rPr lang="en-US" b="0" i="1" baseline="30000">
                <a:solidFill>
                  <a:srgbClr val="660033"/>
                </a:solidFill>
              </a:rPr>
              <a:t>s</a:t>
            </a:r>
            <a:r>
              <a:rPr lang="en-US" b="0">
                <a:solidFill>
                  <a:srgbClr val="660033"/>
                </a:solidFill>
                <a:latin typeface="Times" charset="0"/>
                <a:cs typeface="Times" charset="0"/>
              </a:rPr>
              <a:t>)</a:t>
            </a:r>
            <a:r>
              <a:rPr lang="en-US" b="0" i="1">
                <a:solidFill>
                  <a:srgbClr val="660033"/>
                </a:solidFill>
              </a:rPr>
              <a:t>* M * </a:t>
            </a:r>
            <a:r>
              <a:rPr lang="en-US" b="0">
                <a:solidFill>
                  <a:srgbClr val="660033"/>
                </a:solidFill>
              </a:rPr>
              <a:t>2</a:t>
            </a:r>
            <a:r>
              <a:rPr lang="en-US" b="0" i="1" baseline="30000">
                <a:solidFill>
                  <a:srgbClr val="660033"/>
                </a:solidFill>
              </a:rPr>
              <a:t>E</a:t>
            </a:r>
            <a:endParaRPr lang="en-US">
              <a:solidFill>
                <a:srgbClr val="000066"/>
              </a:solidFill>
            </a:endParaRPr>
          </a:p>
        </p:txBody>
      </p:sp>
      <p:sp>
        <p:nvSpPr>
          <p:cNvPr id="11" name="Rectangle 2"/>
          <p:cNvSpPr txBox="1">
            <a:spLocks noChangeArrowheads="1"/>
          </p:cNvSpPr>
          <p:nvPr/>
        </p:nvSpPr>
        <p:spPr bwMode="auto">
          <a:xfrm>
            <a:off x="457200" y="2209800"/>
            <a:ext cx="8458200" cy="4159250"/>
          </a:xfrm>
          <a:prstGeom prst="rect">
            <a:avLst/>
          </a:prstGeom>
          <a:noFill/>
          <a:ln>
            <a:noFill/>
          </a:ln>
          <a:effectLst/>
          <a:extLst/>
        </p:spPr>
        <p:txBody>
          <a:bodyPr lIns="90487" tIns="44450" rIns="90487" bIns="44450"/>
          <a:lstStyle>
            <a:lvl1pPr marL="201613" indent="-222250" defTabSz="895350">
              <a:defRPr sz="3800" b="1">
                <a:solidFill>
                  <a:schemeClr val="tx1"/>
                </a:solidFill>
                <a:latin typeface="Helvetica" charset="0"/>
                <a:ea typeface="ＭＳ Ｐゴシック" charset="0"/>
                <a:cs typeface="ＭＳ Ｐゴシック" charset="0"/>
              </a:defRPr>
            </a:lvl1pPr>
            <a:lvl2pPr marL="658813" indent="-222250" defTabSz="895350">
              <a:defRPr sz="3800" b="1">
                <a:solidFill>
                  <a:schemeClr val="tx1"/>
                </a:solidFill>
                <a:latin typeface="Helvetica" charset="0"/>
                <a:ea typeface="ＭＳ Ｐゴシック" charset="0"/>
              </a:defRPr>
            </a:lvl2pPr>
            <a:lvl3pPr marL="1116013" indent="-222250" defTabSz="895350">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spcBef>
                <a:spcPct val="50000"/>
              </a:spcBef>
              <a:buClr>
                <a:srgbClr val="660033"/>
              </a:buClr>
              <a:buFont typeface="Wingdings" charset="0"/>
              <a:buNone/>
              <a:defRPr/>
            </a:pPr>
            <a:r>
              <a:rPr lang="en-US" sz="2400" dirty="0">
                <a:solidFill>
                  <a:srgbClr val="003300"/>
                </a:solidFill>
                <a:effectLst>
                  <a:outerShdw blurRad="38100" dist="38100" dir="2700000" algn="tl">
                    <a:srgbClr val="DDDDDD"/>
                  </a:outerShdw>
                </a:effectLst>
              </a:rPr>
              <a:t>Want exponent to vary from negative to positive values</a:t>
            </a:r>
          </a:p>
          <a:p>
            <a:pPr algn="l" eaLnBrk="1" hangingPunct="1">
              <a:spcBef>
                <a:spcPct val="50000"/>
              </a:spcBef>
              <a:buClr>
                <a:srgbClr val="660033"/>
              </a:buClr>
              <a:buFont typeface="Arial" charset="0"/>
              <a:buChar char="•"/>
              <a:defRPr/>
            </a:pPr>
            <a:r>
              <a:rPr lang="en-US" sz="2000" dirty="0">
                <a:solidFill>
                  <a:srgbClr val="003300"/>
                </a:solidFill>
                <a:effectLst>
                  <a:outerShdw blurRad="38100" dist="38100" dir="2700000" algn="tl">
                    <a:srgbClr val="DDDDDD"/>
                  </a:outerShdw>
                </a:effectLst>
              </a:rPr>
              <a:t>Choose unsigned representation for </a:t>
            </a:r>
            <a:r>
              <a:rPr lang="en-US" sz="2000" b="0" dirty="0" err="1">
                <a:solidFill>
                  <a:srgbClr val="003300"/>
                </a:solidFill>
                <a:effectLst>
                  <a:outerShdw blurRad="38100" dist="38100" dir="2700000" algn="tl">
                    <a:srgbClr val="DDDDDD"/>
                  </a:outerShdw>
                </a:effectLst>
                <a:latin typeface="Courier" charset="0"/>
                <a:cs typeface="Courier" charset="0"/>
              </a:rPr>
              <a:t>exp</a:t>
            </a:r>
            <a:endParaRPr lang="en-US" sz="2000" dirty="0">
              <a:solidFill>
                <a:srgbClr val="003300"/>
              </a:solidFill>
              <a:effectLst>
                <a:outerShdw blurRad="38100" dist="38100" dir="2700000" algn="tl">
                  <a:srgbClr val="DDDDDD"/>
                </a:outerShdw>
              </a:effectLst>
            </a:endParaRPr>
          </a:p>
          <a:p>
            <a:pPr lvl="1" algn="l" eaLnBrk="1" hangingPunct="1">
              <a:spcBef>
                <a:spcPct val="50000"/>
              </a:spcBef>
              <a:buClr>
                <a:srgbClr val="660033"/>
              </a:buClr>
              <a:buFont typeface="Arial" charset="0"/>
              <a:buChar char="•"/>
              <a:defRPr/>
            </a:pPr>
            <a:r>
              <a:rPr lang="en-US" sz="2000" dirty="0">
                <a:solidFill>
                  <a:srgbClr val="00004D"/>
                </a:solidFill>
                <a:effectLst>
                  <a:outerShdw blurRad="38100" dist="38100" dir="2700000" algn="tl">
                    <a:srgbClr val="DDDDDD"/>
                  </a:outerShdw>
                </a:effectLst>
              </a:rPr>
              <a:t>Unsigned </a:t>
            </a:r>
            <a:r>
              <a:rPr lang="en-US" sz="2000" b="0" dirty="0" err="1">
                <a:solidFill>
                  <a:srgbClr val="00004D"/>
                </a:solidFill>
                <a:effectLst>
                  <a:outerShdw blurRad="38100" dist="38100" dir="2700000" algn="tl">
                    <a:srgbClr val="DDDDDD"/>
                  </a:outerShdw>
                </a:effectLst>
                <a:latin typeface="Courier" charset="0"/>
                <a:cs typeface="Courier" charset="0"/>
              </a:rPr>
              <a:t>exp</a:t>
            </a:r>
            <a:r>
              <a:rPr lang="en-US" sz="2000" b="0" dirty="0">
                <a:solidFill>
                  <a:srgbClr val="00004D"/>
                </a:solidFill>
                <a:effectLst>
                  <a:outerShdw blurRad="38100" dist="38100" dir="2700000" algn="tl">
                    <a:srgbClr val="DDDDDD"/>
                  </a:outerShdw>
                </a:effectLst>
                <a:latin typeface="Courier" charset="0"/>
                <a:cs typeface="Courier" charset="0"/>
              </a:rPr>
              <a:t> </a:t>
            </a:r>
            <a:r>
              <a:rPr lang="en-US" sz="2000" dirty="0">
                <a:solidFill>
                  <a:srgbClr val="00004D"/>
                </a:solidFill>
                <a:effectLst>
                  <a:outerShdw blurRad="38100" dist="38100" dir="2700000" algn="tl">
                    <a:srgbClr val="DDDDDD"/>
                  </a:outerShdw>
                </a:effectLst>
              </a:rPr>
              <a:t>ranges from 0 to +255</a:t>
            </a:r>
          </a:p>
          <a:p>
            <a:pPr lvl="1" algn="l" eaLnBrk="1" hangingPunct="1">
              <a:spcBef>
                <a:spcPct val="50000"/>
              </a:spcBef>
              <a:buClr>
                <a:srgbClr val="660033"/>
              </a:buClr>
              <a:buFont typeface="Arial" charset="0"/>
              <a:buChar char="•"/>
              <a:defRPr/>
            </a:pPr>
            <a:r>
              <a:rPr lang="en-US" sz="2000" dirty="0">
                <a:solidFill>
                  <a:srgbClr val="00004D"/>
                </a:solidFill>
                <a:effectLst>
                  <a:outerShdw blurRad="38100" dist="38100" dir="2700000" algn="tl">
                    <a:srgbClr val="DDDDDD"/>
                  </a:outerShdw>
                </a:effectLst>
              </a:rPr>
              <a:t>Reserve </a:t>
            </a:r>
            <a:r>
              <a:rPr lang="en-US" sz="2000" b="0" dirty="0" err="1">
                <a:solidFill>
                  <a:srgbClr val="00004D"/>
                </a:solidFill>
                <a:effectLst>
                  <a:outerShdw blurRad="38100" dist="38100" dir="2700000" algn="tl">
                    <a:srgbClr val="DDDDDD"/>
                  </a:outerShdw>
                </a:effectLst>
                <a:latin typeface="Courier" charset="0"/>
                <a:cs typeface="Courier" charset="0"/>
              </a:rPr>
              <a:t>exp</a:t>
            </a:r>
            <a:r>
              <a:rPr lang="en-US" sz="2000" dirty="0">
                <a:solidFill>
                  <a:srgbClr val="00004D"/>
                </a:solidFill>
                <a:effectLst>
                  <a:outerShdw blurRad="38100" dist="38100" dir="2700000" algn="tl">
                    <a:srgbClr val="DDDDDD"/>
                  </a:outerShdw>
                </a:effectLst>
              </a:rPr>
              <a:t>= </a:t>
            </a:r>
            <a:r>
              <a:rPr lang="ja-JP" altLang="en-US" sz="2000" dirty="0">
                <a:solidFill>
                  <a:srgbClr val="00004D"/>
                </a:solidFill>
                <a:effectLst>
                  <a:outerShdw blurRad="38100" dist="38100" dir="2700000" algn="tl">
                    <a:srgbClr val="DDDDDD"/>
                  </a:outerShdw>
                </a:effectLst>
              </a:rPr>
              <a:t>‘</a:t>
            </a:r>
            <a:r>
              <a:rPr lang="en-US" sz="2000" dirty="0">
                <a:solidFill>
                  <a:srgbClr val="00004D"/>
                </a:solidFill>
                <a:effectLst>
                  <a:outerShdw blurRad="38100" dist="38100" dir="2700000" algn="tl">
                    <a:srgbClr val="DDDDDD"/>
                  </a:outerShdw>
                </a:effectLst>
              </a:rPr>
              <a:t>11111111</a:t>
            </a:r>
            <a:r>
              <a:rPr lang="ja-JP" altLang="en-US" sz="2000" dirty="0">
                <a:solidFill>
                  <a:srgbClr val="00004D"/>
                </a:solidFill>
                <a:effectLst>
                  <a:outerShdw blurRad="38100" dist="38100" dir="2700000" algn="tl">
                    <a:srgbClr val="DDDDDD"/>
                  </a:outerShdw>
                </a:effectLst>
              </a:rPr>
              <a:t>’</a:t>
            </a:r>
            <a:r>
              <a:rPr lang="en-US" sz="2000" dirty="0">
                <a:solidFill>
                  <a:srgbClr val="00004D"/>
                </a:solidFill>
                <a:effectLst>
                  <a:outerShdw blurRad="38100" dist="38100" dir="2700000" algn="tl">
                    <a:srgbClr val="DDDDDD"/>
                  </a:outerShdw>
                </a:effectLst>
              </a:rPr>
              <a:t> for special values like +/- ∞, easy to detect, and is at upper edge of exponential range, not in the middle </a:t>
            </a:r>
          </a:p>
          <a:p>
            <a:pPr lvl="2" algn="l" eaLnBrk="1" hangingPunct="1">
              <a:spcBef>
                <a:spcPct val="50000"/>
              </a:spcBef>
              <a:buClr>
                <a:srgbClr val="660033"/>
              </a:buClr>
              <a:buFont typeface="Arial" charset="0"/>
              <a:buChar char="•"/>
              <a:defRPr/>
            </a:pPr>
            <a:r>
              <a:rPr lang="en-US" sz="2000" b="0" dirty="0" err="1">
                <a:solidFill>
                  <a:srgbClr val="00004D"/>
                </a:solidFill>
                <a:effectLst>
                  <a:outerShdw blurRad="38100" dist="38100" dir="2700000" algn="tl">
                    <a:srgbClr val="DDDDDD"/>
                  </a:outerShdw>
                </a:effectLst>
                <a:latin typeface="Courier"/>
                <a:cs typeface="Courier"/>
              </a:rPr>
              <a:t>exp</a:t>
            </a:r>
            <a:r>
              <a:rPr lang="en-US" sz="2000" dirty="0">
                <a:solidFill>
                  <a:srgbClr val="00004D"/>
                </a:solidFill>
                <a:effectLst>
                  <a:outerShdw blurRad="38100" dist="38100" dir="2700000" algn="tl">
                    <a:srgbClr val="DDDDDD"/>
                  </a:outerShdw>
                </a:effectLst>
              </a:rPr>
              <a:t> now ranges from 0 to +254</a:t>
            </a:r>
          </a:p>
          <a:p>
            <a:pPr lvl="1" algn="l" eaLnBrk="1" hangingPunct="1">
              <a:spcBef>
                <a:spcPct val="50000"/>
              </a:spcBef>
              <a:buClr>
                <a:srgbClr val="660033"/>
              </a:buClr>
              <a:buFont typeface="Arial" charset="0"/>
              <a:buChar char="•"/>
              <a:defRPr/>
            </a:pPr>
            <a:r>
              <a:rPr lang="en-US" sz="2000" dirty="0">
                <a:solidFill>
                  <a:srgbClr val="00004D"/>
                </a:solidFill>
                <a:effectLst>
                  <a:outerShdw blurRad="38100" dist="38100" dir="2700000" algn="tl">
                    <a:srgbClr val="DDDDDD"/>
                  </a:outerShdw>
                </a:effectLst>
              </a:rPr>
              <a:t>To make E range from positive to negative, subtract a Bias = half the range = 2</a:t>
            </a:r>
            <a:r>
              <a:rPr lang="en-US" sz="2000" baseline="30000" dirty="0">
                <a:solidFill>
                  <a:srgbClr val="00004D"/>
                </a:solidFill>
                <a:effectLst>
                  <a:outerShdw blurRad="38100" dist="38100" dir="2700000" algn="tl">
                    <a:srgbClr val="DDDDDD"/>
                  </a:outerShdw>
                </a:effectLst>
              </a:rPr>
              <a:t>k-1 </a:t>
            </a:r>
            <a:r>
              <a:rPr lang="en-US" sz="2000" dirty="0">
                <a:solidFill>
                  <a:srgbClr val="00004D"/>
                </a:solidFill>
                <a:effectLst>
                  <a:outerShdw blurRad="38100" dist="38100" dir="2700000" algn="tl">
                    <a:srgbClr val="DDDDDD"/>
                  </a:outerShdw>
                </a:effectLst>
              </a:rPr>
              <a:t>– 1 = 127</a:t>
            </a:r>
          </a:p>
          <a:p>
            <a:pPr lvl="1" algn="l" eaLnBrk="1" hangingPunct="1">
              <a:spcBef>
                <a:spcPct val="50000"/>
              </a:spcBef>
              <a:buClr>
                <a:srgbClr val="660033"/>
              </a:buClr>
              <a:buFont typeface="Arial" charset="0"/>
              <a:buChar char="•"/>
              <a:defRPr/>
            </a:pPr>
            <a:r>
              <a:rPr lang="en-US" sz="2000" dirty="0">
                <a:solidFill>
                  <a:srgbClr val="00004D"/>
                </a:solidFill>
                <a:effectLst>
                  <a:outerShdw blurRad="38100" dist="38100" dir="2700000" algn="tl">
                    <a:srgbClr val="DDDDDD"/>
                  </a:outerShdw>
                </a:effectLst>
              </a:rPr>
              <a:t>E = </a:t>
            </a:r>
            <a:r>
              <a:rPr lang="en-US" sz="2000" b="0" dirty="0" err="1">
                <a:solidFill>
                  <a:srgbClr val="00004D"/>
                </a:solidFill>
                <a:effectLst>
                  <a:outerShdw blurRad="38100" dist="38100" dir="2700000" algn="tl">
                    <a:srgbClr val="DDDDDD"/>
                  </a:outerShdw>
                </a:effectLst>
                <a:latin typeface="Courier" charset="0"/>
                <a:cs typeface="Courier" charset="0"/>
              </a:rPr>
              <a:t>exp</a:t>
            </a:r>
            <a:r>
              <a:rPr lang="en-US" sz="2000" b="0" dirty="0">
                <a:solidFill>
                  <a:srgbClr val="00004D"/>
                </a:solidFill>
                <a:effectLst>
                  <a:outerShdw blurRad="38100" dist="38100" dir="2700000" algn="tl">
                    <a:srgbClr val="DDDDDD"/>
                  </a:outerShdw>
                </a:effectLst>
                <a:latin typeface="Courier" charset="0"/>
                <a:cs typeface="Courier" charset="0"/>
              </a:rPr>
              <a:t> </a:t>
            </a:r>
            <a:r>
              <a:rPr lang="en-US" sz="2000" dirty="0">
                <a:solidFill>
                  <a:srgbClr val="00004D"/>
                </a:solidFill>
                <a:effectLst>
                  <a:outerShdw blurRad="38100" dist="38100" dir="2700000" algn="tl">
                    <a:srgbClr val="DDDDDD"/>
                  </a:outerShdw>
                </a:effectLst>
              </a:rPr>
              <a:t>– Bias, so E ranges from -127 to +127</a:t>
            </a:r>
          </a:p>
          <a:p>
            <a:pPr lvl="2" algn="l" eaLnBrk="1" hangingPunct="1">
              <a:spcBef>
                <a:spcPct val="50000"/>
              </a:spcBef>
              <a:buClr>
                <a:srgbClr val="660033"/>
              </a:buClr>
              <a:buFont typeface="Arial" charset="0"/>
              <a:buChar char="•"/>
              <a:defRPr/>
            </a:pPr>
            <a:r>
              <a:rPr lang="en-US" sz="2000" dirty="0">
                <a:solidFill>
                  <a:srgbClr val="00004D"/>
                </a:solidFill>
                <a:effectLst>
                  <a:outerShdw blurRad="38100" dist="38100" dir="2700000" algn="tl">
                    <a:srgbClr val="DDDDDD"/>
                  </a:outerShdw>
                </a:effectLst>
              </a:rPr>
              <a:t>But E</a:t>
            </a:r>
            <a:r>
              <a:rPr lang="ja-JP" altLang="en-US" sz="2000" dirty="0">
                <a:solidFill>
                  <a:srgbClr val="00004D"/>
                </a:solidFill>
                <a:effectLst>
                  <a:outerShdw blurRad="38100" dist="38100" dir="2700000" algn="tl">
                    <a:srgbClr val="DDDDDD"/>
                  </a:outerShdw>
                </a:effectLst>
              </a:rPr>
              <a:t>’</a:t>
            </a:r>
            <a:r>
              <a:rPr lang="en-US" sz="2000" dirty="0">
                <a:solidFill>
                  <a:srgbClr val="00004D"/>
                </a:solidFill>
                <a:effectLst>
                  <a:outerShdw blurRad="38100" dist="38100" dir="2700000" algn="tl">
                    <a:srgbClr val="DDDDDD"/>
                  </a:outerShdw>
                </a:effectLst>
              </a:rPr>
              <a:t>s range is actually -126 to +127, because </a:t>
            </a:r>
            <a:r>
              <a:rPr lang="en-US" sz="2000" b="0" dirty="0" err="1">
                <a:solidFill>
                  <a:srgbClr val="00004D"/>
                </a:solidFill>
                <a:effectLst>
                  <a:outerShdw blurRad="38100" dist="38100" dir="2700000" algn="tl">
                    <a:srgbClr val="DDDDDD"/>
                  </a:outerShdw>
                </a:effectLst>
                <a:latin typeface="Courier" charset="0"/>
                <a:cs typeface="Courier" charset="0"/>
              </a:rPr>
              <a:t>exp</a:t>
            </a:r>
            <a:r>
              <a:rPr lang="en-US" sz="2000" dirty="0">
                <a:solidFill>
                  <a:srgbClr val="00004D"/>
                </a:solidFill>
                <a:effectLst>
                  <a:outerShdw blurRad="38100" dist="38100" dir="2700000" algn="tl">
                    <a:srgbClr val="DDDDDD"/>
                  </a:outerShdw>
                </a:effectLst>
              </a:rPr>
              <a:t>= </a:t>
            </a:r>
            <a:r>
              <a:rPr lang="en-US" altLang="ja-JP" sz="2000" dirty="0">
                <a:solidFill>
                  <a:srgbClr val="00004D"/>
                </a:solidFill>
                <a:effectLst>
                  <a:outerShdw blurRad="38100" dist="38100" dir="2700000" algn="tl">
                    <a:srgbClr val="DDDDDD"/>
                  </a:outerShdw>
                </a:effectLst>
              </a:rPr>
              <a:t>all 0’s</a:t>
            </a:r>
            <a:r>
              <a:rPr lang="en-US" sz="2000" dirty="0">
                <a:solidFill>
                  <a:srgbClr val="00004D"/>
                </a:solidFill>
                <a:effectLst>
                  <a:outerShdw blurRad="38100" dist="38100" dir="2700000" algn="tl">
                    <a:srgbClr val="DDDDDD"/>
                  </a:outerShdw>
                </a:effectLst>
              </a:rPr>
              <a:t> reserved for </a:t>
            </a:r>
            <a:r>
              <a:rPr lang="en-US" sz="2000" i="1" dirty="0">
                <a:solidFill>
                  <a:srgbClr val="00004D"/>
                </a:solidFill>
                <a:effectLst>
                  <a:outerShdw blurRad="38100" dist="38100" dir="2700000" algn="tl">
                    <a:srgbClr val="DDDDDD"/>
                  </a:outerShdw>
                </a:effectLst>
              </a:rPr>
              <a:t>de-normalized (next slide)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500"/>
                                        <p:tgtEl>
                                          <p:spTgt spid="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fade">
                                      <p:cBhvr>
                                        <p:cTn id="42"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rPr>
              <a:t>IEEE Floating Point Summary</a:t>
            </a:r>
          </a:p>
        </p:txBody>
      </p:sp>
      <p:sp>
        <p:nvSpPr>
          <p:cNvPr id="3" name="Content Placeholder 2"/>
          <p:cNvSpPr>
            <a:spLocks noGrp="1"/>
          </p:cNvSpPr>
          <p:nvPr>
            <p:ph idx="1"/>
          </p:nvPr>
        </p:nvSpPr>
        <p:spPr>
          <a:xfrm>
            <a:off x="290513" y="1752600"/>
            <a:ext cx="8307387" cy="1752600"/>
          </a:xfrm>
        </p:spPr>
        <p:txBody>
          <a:bodyPr/>
          <a:lstStyle/>
          <a:p>
            <a:pPr>
              <a:defRPr/>
            </a:pPr>
            <a:r>
              <a:rPr lang="en-US" dirty="0">
                <a:latin typeface="Helvetica" charset="0"/>
                <a:ea typeface="ＭＳ Ｐゴシック" charset="0"/>
              </a:rPr>
              <a:t>• </a:t>
            </a:r>
            <a:r>
              <a:rPr lang="en-US" sz="1800" dirty="0">
                <a:latin typeface="Helvetica" charset="0"/>
                <a:ea typeface="ＭＳ Ｐゴシック" charset="0"/>
              </a:rPr>
              <a:t>MSB </a:t>
            </a:r>
            <a:r>
              <a:rPr lang="en-US" sz="1800" b="0" dirty="0">
                <a:latin typeface="Courier" charset="0"/>
                <a:ea typeface="ＭＳ Ｐゴシック" charset="0"/>
                <a:cs typeface="Courier" charset="0"/>
              </a:rPr>
              <a:t>s</a:t>
            </a:r>
            <a:r>
              <a:rPr lang="en-US" sz="1800" dirty="0">
                <a:latin typeface="Helvetica" charset="0"/>
                <a:ea typeface="ＭＳ Ｐゴシック" charset="0"/>
              </a:rPr>
              <a:t> is sign bit</a:t>
            </a:r>
          </a:p>
          <a:p>
            <a:pPr>
              <a:defRPr/>
            </a:pPr>
            <a:r>
              <a:rPr lang="en-US" sz="1800" dirty="0">
                <a:latin typeface="Helvetica" charset="0"/>
                <a:ea typeface="ＭＳ Ｐゴシック" charset="0"/>
              </a:rPr>
              <a:t>• </a:t>
            </a:r>
            <a:r>
              <a:rPr lang="en-US" sz="1800" b="0" dirty="0" err="1">
                <a:latin typeface="Courier" charset="0"/>
                <a:ea typeface="ＭＳ Ｐゴシック" charset="0"/>
                <a:cs typeface="Courier" charset="0"/>
              </a:rPr>
              <a:t>exp</a:t>
            </a:r>
            <a:r>
              <a:rPr lang="en-US" sz="1800" b="0" dirty="0">
                <a:latin typeface="Courier" charset="0"/>
                <a:ea typeface="ＭＳ Ｐゴシック" charset="0"/>
                <a:cs typeface="Courier" charset="0"/>
              </a:rPr>
              <a:t> </a:t>
            </a:r>
            <a:r>
              <a:rPr lang="en-US" sz="1800" dirty="0">
                <a:latin typeface="Helvetica" charset="0"/>
                <a:ea typeface="ＭＳ Ｐゴシック" charset="0"/>
              </a:rPr>
              <a:t>field encodes E, and is </a:t>
            </a:r>
            <a:r>
              <a:rPr lang="en-US" sz="1800" b="0" dirty="0">
                <a:latin typeface="Courier" charset="0"/>
                <a:ea typeface="ＭＳ Ｐゴシック" charset="0"/>
                <a:cs typeface="Courier" charset="0"/>
              </a:rPr>
              <a:t>e</a:t>
            </a:r>
            <a:r>
              <a:rPr lang="en-US" sz="1800" dirty="0">
                <a:latin typeface="Helvetica" charset="0"/>
                <a:ea typeface="ＭＳ Ｐゴシック" charset="0"/>
              </a:rPr>
              <a:t> bits wide</a:t>
            </a:r>
          </a:p>
          <a:p>
            <a:pPr>
              <a:defRPr/>
            </a:pPr>
            <a:r>
              <a:rPr lang="en-US" sz="1800" dirty="0">
                <a:latin typeface="Helvetica" charset="0"/>
                <a:ea typeface="ＭＳ Ｐゴシック" charset="0"/>
              </a:rPr>
              <a:t>• </a:t>
            </a:r>
            <a:r>
              <a:rPr lang="en-US" sz="1800" b="0" dirty="0" err="1">
                <a:latin typeface="Courier" charset="0"/>
                <a:ea typeface="ＭＳ Ｐゴシック" charset="0"/>
                <a:cs typeface="Courier" charset="0"/>
              </a:rPr>
              <a:t>frac</a:t>
            </a:r>
            <a:r>
              <a:rPr lang="en-US" sz="1800" b="0" dirty="0">
                <a:latin typeface="Courier" charset="0"/>
                <a:ea typeface="ＭＳ Ｐゴシック" charset="0"/>
                <a:cs typeface="Courier" charset="0"/>
              </a:rPr>
              <a:t> </a:t>
            </a:r>
            <a:r>
              <a:rPr lang="en-US" sz="1800" dirty="0">
                <a:latin typeface="Helvetica" charset="0"/>
                <a:ea typeface="ＭＳ Ｐゴシック" charset="0"/>
              </a:rPr>
              <a:t>field encodes M, and is </a:t>
            </a:r>
            <a:r>
              <a:rPr lang="en-US" sz="1800" b="0" dirty="0">
                <a:latin typeface="Courier" charset="0"/>
                <a:ea typeface="ＭＳ Ｐゴシック" charset="0"/>
                <a:cs typeface="Courier" charset="0"/>
              </a:rPr>
              <a:t>f</a:t>
            </a:r>
            <a:r>
              <a:rPr lang="en-US" sz="1800" dirty="0">
                <a:latin typeface="Helvetica" charset="0"/>
                <a:ea typeface="ＭＳ Ｐゴシック" charset="0"/>
              </a:rPr>
              <a:t> bits wide</a:t>
            </a:r>
          </a:p>
          <a:p>
            <a:pPr>
              <a:defRPr/>
            </a:pPr>
            <a:r>
              <a:rPr lang="en-US" sz="1800" dirty="0">
                <a:solidFill>
                  <a:srgbClr val="FF0000"/>
                </a:solidFill>
                <a:latin typeface="Helvetica" charset="0"/>
                <a:ea typeface="ＭＳ Ｐゴシック" charset="0"/>
              </a:rPr>
              <a:t>Floating point Value = (–1)</a:t>
            </a:r>
            <a:r>
              <a:rPr lang="en-US" sz="1800" baseline="30000" dirty="0">
                <a:solidFill>
                  <a:srgbClr val="FF0000"/>
                </a:solidFill>
                <a:latin typeface="Helvetica" charset="0"/>
                <a:ea typeface="ＭＳ Ｐゴシック" charset="0"/>
              </a:rPr>
              <a:t>S</a:t>
            </a:r>
            <a:r>
              <a:rPr lang="en-US" sz="1800" dirty="0">
                <a:solidFill>
                  <a:srgbClr val="FF0000"/>
                </a:solidFill>
                <a:latin typeface="Helvetica" charset="0"/>
                <a:ea typeface="ＭＳ Ｐゴシック" charset="0"/>
              </a:rPr>
              <a:t> * M * 2</a:t>
            </a:r>
            <a:r>
              <a:rPr lang="en-US" sz="1800" baseline="30000" dirty="0">
                <a:solidFill>
                  <a:srgbClr val="FF0000"/>
                </a:solidFill>
                <a:latin typeface="Helvetica" charset="0"/>
                <a:ea typeface="ＭＳ Ｐゴシック" charset="0"/>
              </a:rPr>
              <a:t>E</a:t>
            </a:r>
            <a:r>
              <a:rPr lang="en-US" sz="1800" dirty="0">
                <a:latin typeface="Helvetica" charset="0"/>
                <a:ea typeface="ＭＳ Ｐゴシック" charset="0"/>
              </a:rPr>
              <a:t>,     except special cases.</a:t>
            </a:r>
          </a:p>
        </p:txBody>
      </p:sp>
      <p:grpSp>
        <p:nvGrpSpPr>
          <p:cNvPr id="65539" name="Group 7"/>
          <p:cNvGrpSpPr>
            <a:grpSpLocks/>
          </p:cNvGrpSpPr>
          <p:nvPr/>
        </p:nvGrpSpPr>
        <p:grpSpPr bwMode="auto">
          <a:xfrm>
            <a:off x="1854200" y="1066800"/>
            <a:ext cx="6985000" cy="355600"/>
            <a:chOff x="816" y="2128"/>
            <a:chExt cx="4400" cy="224"/>
          </a:xfrm>
        </p:grpSpPr>
        <p:sp>
          <p:nvSpPr>
            <p:cNvPr id="65546"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65547"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65548"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65540" name="TextBox 7"/>
          <p:cNvSpPr txBox="1">
            <a:spLocks noChangeArrowheads="1"/>
          </p:cNvSpPr>
          <p:nvPr/>
        </p:nvSpPr>
        <p:spPr bwMode="auto">
          <a:xfrm>
            <a:off x="6089650" y="2355850"/>
            <a:ext cx="2673350"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rPr>
              <a:t>Bias = 2</a:t>
            </a:r>
            <a:r>
              <a:rPr lang="en-US" sz="1800" baseline="30000">
                <a:solidFill>
                  <a:srgbClr val="000066"/>
                </a:solidFill>
              </a:rPr>
              <a:t>e-1</a:t>
            </a:r>
            <a:r>
              <a:rPr lang="en-US" sz="1800">
                <a:solidFill>
                  <a:srgbClr val="000066"/>
                </a:solidFill>
              </a:rPr>
              <a:t>‐1, where </a:t>
            </a:r>
          </a:p>
          <a:p>
            <a:pPr algn="l"/>
            <a:r>
              <a:rPr lang="en-US" sz="1800">
                <a:solidFill>
                  <a:srgbClr val="000066"/>
                </a:solidFill>
              </a:rPr>
              <a:t>e is # of exponent bits.</a:t>
            </a:r>
          </a:p>
          <a:p>
            <a:pPr algn="l"/>
            <a:endParaRPr lang="en-US" sz="1800">
              <a:solidFill>
                <a:srgbClr val="000066"/>
              </a:solidFill>
            </a:endParaRPr>
          </a:p>
        </p:txBody>
      </p:sp>
      <p:sp>
        <p:nvSpPr>
          <p:cNvPr id="65541" name="Left Brace 8"/>
          <p:cNvSpPr>
            <a:spLocks/>
          </p:cNvSpPr>
          <p:nvPr/>
        </p:nvSpPr>
        <p:spPr bwMode="auto">
          <a:xfrm rot="-5400000">
            <a:off x="3124200" y="609600"/>
            <a:ext cx="381000" cy="2057400"/>
          </a:xfrm>
          <a:prstGeom prst="leftBrace">
            <a:avLst>
              <a:gd name="adj1" fmla="val 8325"/>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sz="3800">
              <a:solidFill>
                <a:srgbClr val="000066"/>
              </a:solidFill>
            </a:endParaRPr>
          </a:p>
        </p:txBody>
      </p:sp>
      <p:sp>
        <p:nvSpPr>
          <p:cNvPr id="65542" name="Left Brace 9"/>
          <p:cNvSpPr>
            <a:spLocks/>
          </p:cNvSpPr>
          <p:nvPr/>
        </p:nvSpPr>
        <p:spPr bwMode="auto">
          <a:xfrm rot="-5400000">
            <a:off x="6400800" y="-609600"/>
            <a:ext cx="381000" cy="4495800"/>
          </a:xfrm>
          <a:prstGeom prst="leftBrace">
            <a:avLst>
              <a:gd name="adj1" fmla="val 8358"/>
              <a:gd name="adj2" fmla="val 50000"/>
            </a:avLst>
          </a:prstGeom>
          <a:noFill/>
          <a:ln w="19050">
            <a:solidFill>
              <a:schemeClr val="tx2"/>
            </a:solidFill>
            <a:round/>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sz="3800">
              <a:solidFill>
                <a:srgbClr val="000066"/>
              </a:solidFill>
            </a:endParaRPr>
          </a:p>
        </p:txBody>
      </p:sp>
      <p:sp>
        <p:nvSpPr>
          <p:cNvPr id="65543" name="TextBox 10"/>
          <p:cNvSpPr txBox="1">
            <a:spLocks noChangeArrowheads="1"/>
          </p:cNvSpPr>
          <p:nvPr/>
        </p:nvSpPr>
        <p:spPr bwMode="auto">
          <a:xfrm>
            <a:off x="2800350" y="1676400"/>
            <a:ext cx="10160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e bits</a:t>
            </a:r>
          </a:p>
        </p:txBody>
      </p:sp>
      <p:sp>
        <p:nvSpPr>
          <p:cNvPr id="65544" name="TextBox 11"/>
          <p:cNvSpPr txBox="1">
            <a:spLocks noChangeArrowheads="1"/>
          </p:cNvSpPr>
          <p:nvPr/>
        </p:nvSpPr>
        <p:spPr bwMode="auto">
          <a:xfrm>
            <a:off x="6089650" y="1676400"/>
            <a:ext cx="10160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f bits</a:t>
            </a:r>
          </a:p>
        </p:txBody>
      </p:sp>
      <p:sp>
        <p:nvSpPr>
          <p:cNvPr id="13" name="Content Placeholder 2"/>
          <p:cNvSpPr txBox="1">
            <a:spLocks/>
          </p:cNvSpPr>
          <p:nvPr/>
        </p:nvSpPr>
        <p:spPr bwMode="auto">
          <a:xfrm>
            <a:off x="304800" y="3505200"/>
            <a:ext cx="8307388" cy="2330450"/>
          </a:xfrm>
          <a:prstGeom prst="rect">
            <a:avLst/>
          </a:prstGeom>
          <a:noFill/>
          <a:ln>
            <a:noFill/>
          </a:ln>
          <a:effectLst/>
          <a:ex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a:buClr>
                <a:srgbClr val="660033"/>
              </a:buClr>
              <a:defRPr/>
            </a:pPr>
            <a:r>
              <a:rPr lang="en-US" sz="1800" dirty="0">
                <a:solidFill>
                  <a:srgbClr val="003300"/>
                </a:solidFill>
                <a:latin typeface="Helvetica" charset="0"/>
                <a:ea typeface="ＭＳ Ｐゴシック" charset="0"/>
              </a:rPr>
              <a:t>3 Encoding cases:</a:t>
            </a:r>
          </a:p>
          <a:p>
            <a:pPr>
              <a:buClr>
                <a:srgbClr val="660033"/>
              </a:buClr>
              <a:defRPr/>
            </a:pPr>
            <a:r>
              <a:rPr lang="en-US" sz="1800" dirty="0">
                <a:solidFill>
                  <a:srgbClr val="003300"/>
                </a:solidFill>
                <a:latin typeface="Helvetica" charset="0"/>
                <a:ea typeface="ＭＳ Ｐゴシック" charset="0"/>
              </a:rPr>
              <a:t>	If (</a:t>
            </a:r>
            <a:r>
              <a:rPr lang="en-US" sz="1800" b="0" dirty="0" err="1">
                <a:solidFill>
                  <a:srgbClr val="003300"/>
                </a:solidFill>
                <a:latin typeface="Courier" charset="0"/>
                <a:ea typeface="ＭＳ Ｐゴシック" charset="0"/>
                <a:cs typeface="Courier" charset="0"/>
              </a:rPr>
              <a:t>exp</a:t>
            </a:r>
            <a:r>
              <a:rPr lang="en-US" sz="1800" dirty="0">
                <a:solidFill>
                  <a:srgbClr val="003300"/>
                </a:solidFill>
                <a:latin typeface="Helvetica" charset="0"/>
                <a:ea typeface="ＭＳ Ｐゴシック" charset="0"/>
              </a:rPr>
              <a:t>!=all 0</a:t>
            </a:r>
            <a:r>
              <a:rPr lang="ja-JP" altLang="en-US" sz="1800" dirty="0">
                <a:solidFill>
                  <a:srgbClr val="003300"/>
                </a:solidFill>
                <a:latin typeface="Helvetica" charset="0"/>
                <a:ea typeface="ＭＳ Ｐゴシック" charset="0"/>
              </a:rPr>
              <a:t>’</a:t>
            </a:r>
            <a:r>
              <a:rPr lang="en-US" sz="1800" dirty="0">
                <a:solidFill>
                  <a:srgbClr val="003300"/>
                </a:solidFill>
                <a:latin typeface="Helvetica" charset="0"/>
                <a:ea typeface="ＭＳ Ｐゴシック" charset="0"/>
              </a:rPr>
              <a:t>s &amp;&amp; </a:t>
            </a:r>
            <a:r>
              <a:rPr lang="en-US" sz="1800" b="0" dirty="0" err="1">
                <a:solidFill>
                  <a:srgbClr val="003300"/>
                </a:solidFill>
                <a:latin typeface="Courier" charset="0"/>
                <a:ea typeface="ＭＳ Ｐゴシック" charset="0"/>
                <a:cs typeface="Courier" charset="0"/>
              </a:rPr>
              <a:t>exp</a:t>
            </a:r>
            <a:r>
              <a:rPr lang="en-US" sz="1800" dirty="0">
                <a:solidFill>
                  <a:srgbClr val="003300"/>
                </a:solidFill>
                <a:latin typeface="Helvetica" charset="0"/>
                <a:ea typeface="ＭＳ Ｐゴシック" charset="0"/>
              </a:rPr>
              <a:t>!=all 1</a:t>
            </a:r>
            <a:r>
              <a:rPr lang="ja-JP" altLang="en-US" sz="1800" dirty="0">
                <a:solidFill>
                  <a:srgbClr val="003300"/>
                </a:solidFill>
                <a:latin typeface="Helvetica" charset="0"/>
                <a:ea typeface="ＭＳ Ｐゴシック" charset="0"/>
              </a:rPr>
              <a:t>’</a:t>
            </a:r>
            <a:r>
              <a:rPr lang="en-US" sz="1800" dirty="0">
                <a:solidFill>
                  <a:srgbClr val="003300"/>
                </a:solidFill>
                <a:latin typeface="Helvetica" charset="0"/>
                <a:ea typeface="ＭＳ Ｐゴシック" charset="0"/>
              </a:rPr>
              <a:t>s):            // Normalized case</a:t>
            </a:r>
          </a:p>
          <a:p>
            <a:pPr>
              <a:buClr>
                <a:srgbClr val="660033"/>
              </a:buClr>
              <a:defRPr/>
            </a:pPr>
            <a:r>
              <a:rPr lang="en-US" sz="1800" dirty="0">
                <a:solidFill>
                  <a:srgbClr val="003300"/>
                </a:solidFill>
                <a:latin typeface="Helvetica" charset="0"/>
                <a:ea typeface="ＭＳ Ｐゴシック" charset="0"/>
              </a:rPr>
              <a:t>		E = </a:t>
            </a:r>
            <a:r>
              <a:rPr lang="en-US" sz="1800" b="0" dirty="0" err="1">
                <a:solidFill>
                  <a:srgbClr val="003300"/>
                </a:solidFill>
                <a:latin typeface="Courier" charset="0"/>
                <a:ea typeface="ＭＳ Ｐゴシック" charset="0"/>
                <a:cs typeface="Courier" charset="0"/>
              </a:rPr>
              <a:t>exp</a:t>
            </a:r>
            <a:r>
              <a:rPr lang="en-US" sz="1800" dirty="0">
                <a:solidFill>
                  <a:srgbClr val="003300"/>
                </a:solidFill>
                <a:latin typeface="Helvetica" charset="0"/>
                <a:ea typeface="ＭＳ Ｐゴシック" charset="0"/>
              </a:rPr>
              <a:t>‐Bias, M = 1.</a:t>
            </a:r>
            <a:r>
              <a:rPr lang="en-US" sz="1800" b="0" dirty="0">
                <a:solidFill>
                  <a:srgbClr val="003300"/>
                </a:solidFill>
                <a:latin typeface="Courier" charset="0"/>
                <a:ea typeface="ＭＳ Ｐゴシック" charset="0"/>
                <a:cs typeface="Courier" charset="0"/>
              </a:rPr>
              <a:t>frac</a:t>
            </a:r>
            <a:r>
              <a:rPr lang="en-US" sz="1800" dirty="0">
                <a:solidFill>
                  <a:srgbClr val="003300"/>
                </a:solidFill>
                <a:latin typeface="Helvetica" charset="0"/>
                <a:ea typeface="ＭＳ Ｐゴシック" charset="0"/>
              </a:rPr>
              <a:t>, i.e.  </a:t>
            </a:r>
            <a:r>
              <a:rPr lang="en-US" sz="1800" dirty="0">
                <a:solidFill>
                  <a:srgbClr val="FF0000"/>
                </a:solidFill>
                <a:latin typeface="Helvetica" charset="0"/>
                <a:ea typeface="ＭＳ Ｐゴシック" charset="0"/>
              </a:rPr>
              <a:t>Value = (–1)</a:t>
            </a:r>
            <a:r>
              <a:rPr lang="en-US" sz="1800" baseline="30000" dirty="0">
                <a:solidFill>
                  <a:srgbClr val="FF0000"/>
                </a:solidFill>
                <a:latin typeface="Helvetica" charset="0"/>
                <a:ea typeface="ＭＳ Ｐゴシック" charset="0"/>
              </a:rPr>
              <a:t>S</a:t>
            </a:r>
            <a:r>
              <a:rPr lang="en-US" sz="1800" dirty="0">
                <a:solidFill>
                  <a:srgbClr val="FF0000"/>
                </a:solidFill>
                <a:latin typeface="Helvetica" charset="0"/>
                <a:ea typeface="ＭＳ Ｐゴシック" charset="0"/>
              </a:rPr>
              <a:t> * (1.</a:t>
            </a:r>
            <a:r>
              <a:rPr lang="en-US" sz="1800" b="0" dirty="0">
                <a:solidFill>
                  <a:srgbClr val="FF0000"/>
                </a:solidFill>
                <a:latin typeface="Courier" charset="0"/>
                <a:ea typeface="ＭＳ Ｐゴシック" charset="0"/>
                <a:cs typeface="Courier" charset="0"/>
              </a:rPr>
              <a:t>frac</a:t>
            </a:r>
            <a:r>
              <a:rPr lang="en-US" sz="1800" dirty="0">
                <a:solidFill>
                  <a:srgbClr val="FF0000"/>
                </a:solidFill>
                <a:latin typeface="Helvetica" charset="0"/>
                <a:ea typeface="ＭＳ Ｐゴシック" charset="0"/>
              </a:rPr>
              <a:t>)* 2</a:t>
            </a:r>
            <a:r>
              <a:rPr lang="en-US" sz="1800" b="0" baseline="30000" dirty="0">
                <a:solidFill>
                  <a:srgbClr val="FF0000"/>
                </a:solidFill>
                <a:latin typeface="Courier" charset="0"/>
                <a:ea typeface="ＭＳ Ｐゴシック" charset="0"/>
                <a:cs typeface="Courier" charset="0"/>
              </a:rPr>
              <a:t>exp</a:t>
            </a:r>
            <a:r>
              <a:rPr lang="en-US" sz="1800" baseline="30000" dirty="0">
                <a:solidFill>
                  <a:srgbClr val="FF0000"/>
                </a:solidFill>
                <a:latin typeface="Helvetica" charset="0"/>
                <a:ea typeface="ＭＳ Ｐゴシック" charset="0"/>
              </a:rPr>
              <a:t>-Bias</a:t>
            </a:r>
            <a:endParaRPr lang="en-US" sz="1800" dirty="0">
              <a:solidFill>
                <a:srgbClr val="003300"/>
              </a:solidFill>
              <a:latin typeface="Helvetica" charset="0"/>
              <a:ea typeface="ＭＳ Ｐゴシック" charset="0"/>
            </a:endParaRPr>
          </a:p>
          <a:p>
            <a:pPr>
              <a:buClr>
                <a:srgbClr val="660033"/>
              </a:buClr>
              <a:defRPr/>
            </a:pPr>
            <a:r>
              <a:rPr lang="en-US" sz="1800" dirty="0">
                <a:solidFill>
                  <a:srgbClr val="003300"/>
                </a:solidFill>
                <a:latin typeface="Helvetica" charset="0"/>
                <a:ea typeface="ＭＳ Ｐゴシック" charset="0"/>
              </a:rPr>
              <a:t>	Else if (</a:t>
            </a:r>
            <a:r>
              <a:rPr lang="en-US" sz="1800" b="0" dirty="0" err="1">
                <a:solidFill>
                  <a:srgbClr val="003300"/>
                </a:solidFill>
                <a:latin typeface="Courier" charset="0"/>
                <a:ea typeface="ＭＳ Ｐゴシック" charset="0"/>
                <a:cs typeface="Courier" charset="0"/>
              </a:rPr>
              <a:t>exp</a:t>
            </a:r>
            <a:r>
              <a:rPr lang="en-US" sz="1800" dirty="0">
                <a:solidFill>
                  <a:srgbClr val="003300"/>
                </a:solidFill>
                <a:latin typeface="Helvetica" charset="0"/>
                <a:ea typeface="ＭＳ Ｐゴシック" charset="0"/>
              </a:rPr>
              <a:t>==all 1</a:t>
            </a:r>
            <a:r>
              <a:rPr lang="ja-JP" altLang="en-US" sz="1800" dirty="0">
                <a:solidFill>
                  <a:srgbClr val="003300"/>
                </a:solidFill>
                <a:latin typeface="Helvetica" charset="0"/>
                <a:ea typeface="ＭＳ Ｐゴシック" charset="0"/>
              </a:rPr>
              <a:t>’</a:t>
            </a:r>
            <a:r>
              <a:rPr lang="en-US" sz="1800" dirty="0">
                <a:solidFill>
                  <a:srgbClr val="003300"/>
                </a:solidFill>
                <a:latin typeface="Helvetica" charset="0"/>
                <a:ea typeface="ＭＳ Ｐゴシック" charset="0"/>
              </a:rPr>
              <a:t>s):             // Special cases</a:t>
            </a:r>
          </a:p>
          <a:p>
            <a:pPr>
              <a:buClr>
                <a:srgbClr val="660033"/>
              </a:buClr>
              <a:defRPr/>
            </a:pPr>
            <a:r>
              <a:rPr lang="en-US" sz="1800" dirty="0">
                <a:solidFill>
                  <a:srgbClr val="003300"/>
                </a:solidFill>
                <a:latin typeface="Helvetica" charset="0"/>
                <a:ea typeface="ＭＳ Ｐゴシック" charset="0"/>
              </a:rPr>
              <a:t>		if (</a:t>
            </a:r>
            <a:r>
              <a:rPr lang="en-US" sz="1800" b="0" dirty="0" err="1">
                <a:solidFill>
                  <a:srgbClr val="003300"/>
                </a:solidFill>
                <a:latin typeface="Courier" charset="0"/>
                <a:ea typeface="ＭＳ Ｐゴシック" charset="0"/>
                <a:cs typeface="Courier" charset="0"/>
              </a:rPr>
              <a:t>frac</a:t>
            </a:r>
            <a:r>
              <a:rPr lang="en-US" sz="1800" dirty="0">
                <a:solidFill>
                  <a:srgbClr val="003300"/>
                </a:solidFill>
                <a:latin typeface="Helvetica" charset="0"/>
                <a:ea typeface="ＭＳ Ｐゴシック" charset="0"/>
              </a:rPr>
              <a:t>==all 0</a:t>
            </a:r>
            <a:r>
              <a:rPr lang="ja-JP" altLang="en-US" sz="1800" dirty="0">
                <a:solidFill>
                  <a:srgbClr val="003300"/>
                </a:solidFill>
                <a:latin typeface="Helvetica" charset="0"/>
                <a:ea typeface="ＭＳ Ｐゴシック" charset="0"/>
              </a:rPr>
              <a:t>’</a:t>
            </a:r>
            <a:r>
              <a:rPr lang="en-US" sz="1800" dirty="0">
                <a:solidFill>
                  <a:srgbClr val="003300"/>
                </a:solidFill>
                <a:latin typeface="Helvetica" charset="0"/>
                <a:ea typeface="ＭＳ Ｐゴシック" charset="0"/>
              </a:rPr>
              <a:t>s): </a:t>
            </a:r>
            <a:r>
              <a:rPr lang="en-US" sz="1800" dirty="0">
                <a:solidFill>
                  <a:srgbClr val="FF0000"/>
                </a:solidFill>
                <a:latin typeface="Helvetica" charset="0"/>
                <a:ea typeface="ＭＳ Ｐゴシック" charset="0"/>
              </a:rPr>
              <a:t>Value = +/- ∞ (infinity)</a:t>
            </a:r>
          </a:p>
          <a:p>
            <a:pPr>
              <a:buClr>
                <a:srgbClr val="660033"/>
              </a:buClr>
              <a:defRPr/>
            </a:pPr>
            <a:r>
              <a:rPr lang="en-US" sz="1800" dirty="0">
                <a:solidFill>
                  <a:srgbClr val="003300"/>
                </a:solidFill>
                <a:latin typeface="Helvetica" charset="0"/>
                <a:ea typeface="ＭＳ Ｐゴシック" charset="0"/>
              </a:rPr>
              <a:t>		else </a:t>
            </a:r>
            <a:r>
              <a:rPr lang="en-US" sz="1800" dirty="0">
                <a:solidFill>
                  <a:srgbClr val="FF0000"/>
                </a:solidFill>
                <a:latin typeface="Helvetica" charset="0"/>
                <a:ea typeface="ＭＳ Ｐゴシック" charset="0"/>
              </a:rPr>
              <a:t>Value = NAN</a:t>
            </a:r>
          </a:p>
          <a:p>
            <a:pPr>
              <a:buClr>
                <a:srgbClr val="660033"/>
              </a:buClr>
              <a:defRPr/>
            </a:pPr>
            <a:r>
              <a:rPr lang="en-US" sz="1800" dirty="0">
                <a:solidFill>
                  <a:srgbClr val="003300"/>
                </a:solidFill>
                <a:latin typeface="Helvetica" charset="0"/>
                <a:ea typeface="ＭＳ Ｐゴシック" charset="0"/>
              </a:rPr>
              <a:t>      Else if (</a:t>
            </a:r>
            <a:r>
              <a:rPr lang="en-US" sz="1800" b="0" dirty="0" err="1">
                <a:solidFill>
                  <a:srgbClr val="003300"/>
                </a:solidFill>
                <a:latin typeface="Courier" charset="0"/>
                <a:ea typeface="ＭＳ Ｐゴシック" charset="0"/>
                <a:cs typeface="Courier" charset="0"/>
              </a:rPr>
              <a:t>exp</a:t>
            </a:r>
            <a:r>
              <a:rPr lang="en-US" sz="1800" dirty="0">
                <a:solidFill>
                  <a:srgbClr val="003300"/>
                </a:solidFill>
                <a:latin typeface="Helvetica" charset="0"/>
                <a:ea typeface="ＭＳ Ｐゴシック" charset="0"/>
              </a:rPr>
              <a:t>==all 0</a:t>
            </a:r>
            <a:r>
              <a:rPr lang="ja-JP" altLang="en-US" sz="1800" dirty="0">
                <a:solidFill>
                  <a:srgbClr val="003300"/>
                </a:solidFill>
                <a:latin typeface="Helvetica" charset="0"/>
                <a:ea typeface="ＭＳ Ｐゴシック" charset="0"/>
              </a:rPr>
              <a:t>’</a:t>
            </a:r>
            <a:r>
              <a:rPr lang="en-US" sz="1800" dirty="0">
                <a:solidFill>
                  <a:srgbClr val="003300"/>
                </a:solidFill>
                <a:latin typeface="Helvetica" charset="0"/>
                <a:ea typeface="ＭＳ Ｐゴシック" charset="0"/>
              </a:rPr>
              <a:t>s):    // De-normalized case for extra precision near 0</a:t>
            </a:r>
          </a:p>
          <a:p>
            <a:pPr>
              <a:buClr>
                <a:srgbClr val="660033"/>
              </a:buClr>
              <a:defRPr/>
            </a:pPr>
            <a:r>
              <a:rPr lang="en-US" sz="1800" dirty="0">
                <a:solidFill>
                  <a:srgbClr val="003300"/>
                </a:solidFill>
                <a:latin typeface="Helvetica" charset="0"/>
                <a:ea typeface="ＭＳ Ｐゴシック" charset="0"/>
              </a:rPr>
              <a:t>		E = 1-Bias, M = 0.</a:t>
            </a:r>
            <a:r>
              <a:rPr lang="en-US" sz="1800" b="0" dirty="0">
                <a:solidFill>
                  <a:srgbClr val="003300"/>
                </a:solidFill>
                <a:latin typeface="Courier" charset="0"/>
                <a:ea typeface="ＭＳ Ｐゴシック" charset="0"/>
                <a:cs typeface="Courier" charset="0"/>
              </a:rPr>
              <a:t>frac</a:t>
            </a:r>
            <a:r>
              <a:rPr lang="en-US" sz="1800" dirty="0">
                <a:solidFill>
                  <a:srgbClr val="003300"/>
                </a:solidFill>
                <a:latin typeface="Helvetica" charset="0"/>
                <a:ea typeface="ＭＳ Ｐゴシック" charset="0"/>
              </a:rPr>
              <a:t>,  i.e. </a:t>
            </a:r>
            <a:r>
              <a:rPr lang="en-US" sz="1800" dirty="0">
                <a:solidFill>
                  <a:srgbClr val="FF0000"/>
                </a:solidFill>
                <a:latin typeface="Helvetica" charset="0"/>
                <a:ea typeface="ＭＳ Ｐゴシック" charset="0"/>
              </a:rPr>
              <a:t>Value = (–1)</a:t>
            </a:r>
            <a:r>
              <a:rPr lang="en-US" sz="1800" baseline="30000" dirty="0">
                <a:solidFill>
                  <a:srgbClr val="FF0000"/>
                </a:solidFill>
                <a:latin typeface="Helvetica" charset="0"/>
                <a:ea typeface="ＭＳ Ｐゴシック" charset="0"/>
              </a:rPr>
              <a:t>S</a:t>
            </a:r>
            <a:r>
              <a:rPr lang="en-US" sz="1800" dirty="0">
                <a:solidFill>
                  <a:srgbClr val="FF0000"/>
                </a:solidFill>
                <a:latin typeface="Helvetica" charset="0"/>
                <a:ea typeface="ＭＳ Ｐゴシック" charset="0"/>
              </a:rPr>
              <a:t> * (0.</a:t>
            </a:r>
            <a:r>
              <a:rPr lang="en-US" sz="1800" b="0" dirty="0">
                <a:solidFill>
                  <a:srgbClr val="FF0000"/>
                </a:solidFill>
                <a:latin typeface="Courier" charset="0"/>
                <a:ea typeface="ＭＳ Ｐゴシック" charset="0"/>
                <a:cs typeface="Courier" charset="0"/>
              </a:rPr>
              <a:t>frac</a:t>
            </a:r>
            <a:r>
              <a:rPr lang="en-US" sz="1800" dirty="0">
                <a:solidFill>
                  <a:srgbClr val="FF0000"/>
                </a:solidFill>
                <a:latin typeface="Helvetica" charset="0"/>
                <a:ea typeface="ＭＳ Ｐゴシック" charset="0"/>
              </a:rPr>
              <a:t>) * 2</a:t>
            </a:r>
            <a:r>
              <a:rPr lang="en-US" sz="1800" baseline="30000" dirty="0">
                <a:solidFill>
                  <a:srgbClr val="FF0000"/>
                </a:solidFill>
                <a:latin typeface="Helvetica" charset="0"/>
                <a:ea typeface="ＭＳ Ｐゴシック" charset="0"/>
              </a:rPr>
              <a:t>1-Bias</a:t>
            </a:r>
            <a:endParaRPr lang="en-US" sz="1800" dirty="0">
              <a:solidFill>
                <a:srgbClr val="003300"/>
              </a:solidFill>
              <a:latin typeface="Helvetica" charset="0"/>
              <a:ea typeface="ＭＳ Ｐゴシック"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dissolve">
                                      <p:cBhvr>
                                        <p:cTn id="12" dur="500"/>
                                        <p:tgtEl>
                                          <p:spTgt spid="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dissolve">
                                      <p:cBhvr>
                                        <p:cTn id="17" dur="500"/>
                                        <p:tgtEl>
                                          <p:spTgt spid="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dissolve">
                                      <p:cBhvr>
                                        <p:cTn id="22" dur="500"/>
                                        <p:tgtEl>
                                          <p:spTgt spid="1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dissolve">
                                      <p:cBhvr>
                                        <p:cTn id="27" dur="500"/>
                                        <p:tgtEl>
                                          <p:spTgt spid="1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dissolve">
                                      <p:cBhvr>
                                        <p:cTn id="32" dur="500"/>
                                        <p:tgtEl>
                                          <p:spTgt spid="1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dissolve">
                                      <p:cBhvr>
                                        <p:cTn id="37" dur="500"/>
                                        <p:tgtEl>
                                          <p:spTgt spid="1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dissolve">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09600" y="228600"/>
            <a:ext cx="7366000" cy="573088"/>
          </a:xfrm>
        </p:spPr>
        <p:txBody>
          <a:bodyPr/>
          <a:lstStyle/>
          <a:p>
            <a:pPr eaLnBrk="1" hangingPunct="1">
              <a:defRPr/>
            </a:pPr>
            <a:r>
              <a:rPr lang="en-US">
                <a:cs typeface="+mj-cs"/>
              </a:rPr>
              <a:t>Normalized Encoding Example</a:t>
            </a:r>
          </a:p>
        </p:txBody>
      </p:sp>
      <p:sp>
        <p:nvSpPr>
          <p:cNvPr id="115715" name="Rectangle 3"/>
          <p:cNvSpPr>
            <a:spLocks noGrp="1" noChangeArrowheads="1"/>
          </p:cNvSpPr>
          <p:nvPr>
            <p:ph type="body" idx="1"/>
          </p:nvPr>
        </p:nvSpPr>
        <p:spPr>
          <a:xfrm>
            <a:off x="457200" y="838200"/>
            <a:ext cx="8255000" cy="1524000"/>
          </a:xfrm>
        </p:spPr>
        <p:txBody>
          <a:bodyPr/>
          <a:lstStyle/>
          <a:p>
            <a:pPr marL="223838" indent="-223838" defTabSz="895350" eaLnBrk="1" hangingPunct="1">
              <a:lnSpc>
                <a:spcPct val="85000"/>
              </a:lnSpc>
              <a:tabLst>
                <a:tab pos="914400" algn="l"/>
                <a:tab pos="1828800" algn="l"/>
                <a:tab pos="2400300" algn="l"/>
                <a:tab pos="2971800" algn="l"/>
              </a:tabLst>
              <a:defRPr/>
            </a:pPr>
            <a:r>
              <a:rPr lang="en-US" sz="2000" dirty="0">
                <a:latin typeface="Helvetica" charset="0"/>
                <a:ea typeface="ＭＳ Ｐゴシック" charset="0"/>
              </a:rPr>
              <a:t>Value</a:t>
            </a: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dirty="0">
                <a:latin typeface="Courier New" charset="0"/>
                <a:ea typeface="ＭＳ Ｐゴシック" charset="0"/>
              </a:rPr>
              <a:t>Float F = 15213.0;</a:t>
            </a:r>
            <a:endParaRPr lang="en-US" sz="1800" dirty="0">
              <a:latin typeface="Helvetica" charset="0"/>
              <a:ea typeface="ＭＳ Ｐゴシック" charset="0"/>
            </a:endParaRPr>
          </a:p>
          <a:p>
            <a:pPr marL="560388" lvl="1" indent="-222250" defTabSz="895350" eaLnBrk="1" hangingPunct="1">
              <a:lnSpc>
                <a:spcPct val="90000"/>
              </a:lnSpc>
              <a:tabLst>
                <a:tab pos="914400" algn="l"/>
                <a:tab pos="1828800" algn="l"/>
                <a:tab pos="2400300" algn="l"/>
                <a:tab pos="2971800" algn="l"/>
              </a:tabLst>
              <a:defRPr/>
            </a:pPr>
            <a:r>
              <a:rPr lang="en-US" sz="1800" b="0" dirty="0">
                <a:latin typeface="Helvetica" charset="0"/>
                <a:ea typeface="ＭＳ Ｐゴシック" charset="0"/>
              </a:rPr>
              <a:t>15213</a:t>
            </a:r>
            <a:r>
              <a:rPr lang="en-US" sz="1800" b="0" baseline="-25000" dirty="0">
                <a:latin typeface="Helvetica" charset="0"/>
                <a:ea typeface="ＭＳ Ｐゴシック" charset="0"/>
              </a:rPr>
              <a:t>10</a:t>
            </a:r>
            <a:r>
              <a:rPr lang="en-US" sz="1800" b="0" dirty="0">
                <a:latin typeface="Helvetica" charset="0"/>
                <a:ea typeface="ＭＳ Ｐゴシック" charset="0"/>
              </a:rPr>
              <a:t>  = 11101101101101</a:t>
            </a:r>
            <a:r>
              <a:rPr lang="en-US" sz="1800" b="0" baseline="-25000" dirty="0">
                <a:latin typeface="Helvetica" charset="0"/>
                <a:ea typeface="ＭＳ Ｐゴシック" charset="0"/>
              </a:rPr>
              <a:t>2  </a:t>
            </a:r>
            <a:r>
              <a:rPr lang="en-US" sz="1800" b="0" dirty="0">
                <a:latin typeface="Helvetica" charset="0"/>
                <a:ea typeface="ＭＳ Ｐゴシック" charset="0"/>
              </a:rPr>
              <a:t> = 1.1101101101101</a:t>
            </a:r>
            <a:r>
              <a:rPr lang="en-US" sz="1800" b="0" baseline="-25000" dirty="0">
                <a:latin typeface="Helvetica" charset="0"/>
                <a:ea typeface="ＭＳ Ｐゴシック" charset="0"/>
              </a:rPr>
              <a:t>2</a:t>
            </a:r>
            <a:r>
              <a:rPr lang="en-US" sz="1800" b="0" dirty="0">
                <a:latin typeface="Helvetica" charset="0"/>
                <a:ea typeface="ＭＳ Ｐゴシック" charset="0"/>
              </a:rPr>
              <a:t> X </a:t>
            </a:r>
            <a:r>
              <a:rPr lang="en-US" sz="1800" b="0" dirty="0">
                <a:solidFill>
                  <a:schemeClr val="accent1">
                    <a:lumMod val="60000"/>
                    <a:lumOff val="40000"/>
                  </a:schemeClr>
                </a:solidFill>
                <a:latin typeface="Helvetica" charset="0"/>
                <a:ea typeface="ＭＳ Ｐゴシック" charset="0"/>
              </a:rPr>
              <a:t>2</a:t>
            </a:r>
            <a:r>
              <a:rPr lang="en-US" sz="1800" b="0" baseline="30000" dirty="0">
                <a:solidFill>
                  <a:schemeClr val="accent1">
                    <a:lumMod val="60000"/>
                    <a:lumOff val="40000"/>
                  </a:schemeClr>
                </a:solidFill>
                <a:latin typeface="Helvetica" charset="0"/>
                <a:ea typeface="ＭＳ Ｐゴシック" charset="0"/>
              </a:rPr>
              <a:t>13</a:t>
            </a:r>
            <a:endParaRPr lang="en-US" sz="1800" b="0" dirty="0">
              <a:solidFill>
                <a:schemeClr val="accent1">
                  <a:lumMod val="60000"/>
                  <a:lumOff val="40000"/>
                </a:schemeClr>
              </a:solidFill>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r>
              <a:rPr lang="en-US" sz="2000" dirty="0" err="1">
                <a:latin typeface="Helvetica" charset="0"/>
                <a:ea typeface="ＭＳ Ｐゴシック" charset="0"/>
              </a:rPr>
              <a:t>Significand</a:t>
            </a:r>
            <a:endParaRPr lang="en-US" sz="2000" dirty="0">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a:latin typeface="Helvetica" charset="0"/>
                <a:ea typeface="ＭＳ Ｐゴシック" charset="0"/>
              </a:rPr>
              <a:t>M</a:t>
            </a:r>
            <a:r>
              <a:rPr lang="en-US" sz="1800" dirty="0">
                <a:latin typeface="Helvetica" charset="0"/>
                <a:ea typeface="ＭＳ Ｐゴシック" charset="0"/>
              </a:rPr>
              <a:t> 	= 	</a:t>
            </a:r>
            <a:r>
              <a:rPr lang="en-US" sz="1800" b="0" dirty="0">
                <a:latin typeface="Helvetica" charset="0"/>
                <a:ea typeface="ＭＳ Ｐゴシック" charset="0"/>
              </a:rPr>
              <a:t>1.</a:t>
            </a:r>
            <a:r>
              <a:rPr lang="en-US" sz="1800" b="0" u="sng" dirty="0">
                <a:latin typeface="Helvetica" charset="0"/>
                <a:ea typeface="ＭＳ Ｐゴシック" charset="0"/>
              </a:rPr>
              <a:t>1101101101101</a:t>
            </a:r>
            <a:r>
              <a:rPr lang="en-US" sz="1800" b="0" baseline="-25000" dirty="0">
                <a:latin typeface="Helvetica" charset="0"/>
                <a:ea typeface="ＭＳ Ｐゴシック" charset="0"/>
              </a:rPr>
              <a:t>2</a:t>
            </a:r>
            <a:endParaRPr lang="en-US" sz="1800" dirty="0">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dirty="0" err="1">
                <a:latin typeface="Courier New" charset="0"/>
                <a:ea typeface="ＭＳ Ｐゴシック" charset="0"/>
              </a:rPr>
              <a:t>frac</a:t>
            </a:r>
            <a:r>
              <a:rPr lang="en-US" sz="1800" dirty="0">
                <a:latin typeface="Courier New" charset="0"/>
                <a:ea typeface="ＭＳ Ｐゴシック" charset="0"/>
              </a:rPr>
              <a:t>	= 	 </a:t>
            </a:r>
            <a:r>
              <a:rPr lang="en-US" sz="1800" u="sng" dirty="0">
                <a:latin typeface="Courier New" charset="0"/>
                <a:ea typeface="ＭＳ Ｐゴシック" charset="0"/>
              </a:rPr>
              <a:t>1101101101101</a:t>
            </a:r>
            <a:r>
              <a:rPr lang="en-US" sz="1800" dirty="0">
                <a:latin typeface="Courier New" charset="0"/>
                <a:ea typeface="ＭＳ Ｐゴシック" charset="0"/>
              </a:rPr>
              <a:t>0000000000</a:t>
            </a:r>
            <a:r>
              <a:rPr lang="en-US" sz="1800" baseline="-25000" dirty="0">
                <a:latin typeface="Courier New" charset="0"/>
                <a:ea typeface="ＭＳ Ｐゴシック" charset="0"/>
              </a:rPr>
              <a:t>2</a:t>
            </a:r>
            <a:endParaRPr lang="en-US" sz="1800" dirty="0">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r>
              <a:rPr lang="en-US" sz="2000" dirty="0">
                <a:latin typeface="Helvetica" charset="0"/>
                <a:ea typeface="ＭＳ Ｐゴシック" charset="0"/>
              </a:rPr>
              <a:t>Exponent</a:t>
            </a: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a:solidFill>
                  <a:srgbClr val="FF1A1A"/>
                </a:solidFill>
                <a:latin typeface="Helvetica" charset="0"/>
                <a:ea typeface="ＭＳ Ｐゴシック" charset="0"/>
              </a:rPr>
              <a:t>E	</a:t>
            </a:r>
            <a:r>
              <a:rPr lang="en-US" sz="1800" dirty="0">
                <a:solidFill>
                  <a:srgbClr val="FF1A1A"/>
                </a:solidFill>
                <a:latin typeface="Helvetica" charset="0"/>
                <a:ea typeface="ＭＳ Ｐゴシック" charset="0"/>
              </a:rPr>
              <a:t> 	= 	           13</a:t>
            </a: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a:solidFill>
                  <a:srgbClr val="FF1A1A"/>
                </a:solidFill>
                <a:latin typeface="Helvetica" charset="0"/>
                <a:ea typeface="ＭＳ Ｐゴシック" charset="0"/>
              </a:rPr>
              <a:t>Bias</a:t>
            </a:r>
            <a:r>
              <a:rPr lang="en-US" sz="1800" dirty="0">
                <a:solidFill>
                  <a:srgbClr val="FF1A1A"/>
                </a:solidFill>
                <a:latin typeface="Helvetica" charset="0"/>
                <a:ea typeface="ＭＳ Ｐゴシック" charset="0"/>
              </a:rPr>
              <a:t> 	= 	         127</a:t>
            </a:r>
          </a:p>
          <a:p>
            <a:pPr marL="560388" lvl="1" indent="-222250" defTabSz="895350" eaLnBrk="1" hangingPunct="1">
              <a:lnSpc>
                <a:spcPct val="90000"/>
              </a:lnSpc>
              <a:buFont typeface="Wingdings" charset="0"/>
              <a:buNone/>
              <a:tabLst>
                <a:tab pos="914400" algn="l"/>
                <a:tab pos="1828800" algn="l"/>
                <a:tab pos="2400300" algn="l"/>
                <a:tab pos="2971800" algn="l"/>
              </a:tabLst>
              <a:defRPr/>
            </a:pPr>
            <a:r>
              <a:rPr lang="en-US" sz="1800" b="0" i="1" dirty="0" err="1">
                <a:solidFill>
                  <a:srgbClr val="FF1A1A"/>
                </a:solidFill>
                <a:latin typeface="Helvetica" charset="0"/>
                <a:ea typeface="ＭＳ Ｐゴシック" charset="0"/>
              </a:rPr>
              <a:t>Exp</a:t>
            </a:r>
            <a:r>
              <a:rPr lang="en-US" sz="1800" dirty="0">
                <a:solidFill>
                  <a:srgbClr val="FF1A1A"/>
                </a:solidFill>
                <a:latin typeface="Helvetica" charset="0"/>
                <a:ea typeface="ＭＳ Ｐゴシック" charset="0"/>
              </a:rPr>
              <a:t> 	= </a:t>
            </a:r>
            <a:r>
              <a:rPr lang="en-US" sz="1800" b="0" i="1" dirty="0">
                <a:solidFill>
                  <a:srgbClr val="FF1A1A"/>
                </a:solidFill>
                <a:latin typeface="Helvetica" charset="0"/>
                <a:ea typeface="ＭＳ Ｐゴシック" charset="0"/>
              </a:rPr>
              <a:t>E +</a:t>
            </a:r>
            <a:r>
              <a:rPr lang="en-US" sz="1800" dirty="0">
                <a:solidFill>
                  <a:srgbClr val="FF1A1A"/>
                </a:solidFill>
                <a:latin typeface="Helvetica" charset="0"/>
                <a:ea typeface="ＭＳ Ｐゴシック" charset="0"/>
              </a:rPr>
              <a:t> </a:t>
            </a:r>
            <a:r>
              <a:rPr lang="en-US" sz="1800" b="0" i="1" dirty="0">
                <a:solidFill>
                  <a:srgbClr val="FF1A1A"/>
                </a:solidFill>
                <a:latin typeface="Helvetica" charset="0"/>
                <a:ea typeface="ＭＳ Ｐゴシック" charset="0"/>
              </a:rPr>
              <a:t>Bias</a:t>
            </a:r>
            <a:r>
              <a:rPr lang="en-US" sz="1800" dirty="0">
                <a:solidFill>
                  <a:srgbClr val="FF1A1A"/>
                </a:solidFill>
                <a:latin typeface="Helvetica" charset="0"/>
                <a:ea typeface="ＭＳ Ｐゴシック" charset="0"/>
              </a:rPr>
              <a:t>  = 	140 	=   </a:t>
            </a:r>
            <a:r>
              <a:rPr lang="en-US" sz="1800" dirty="0">
                <a:solidFill>
                  <a:srgbClr val="FF0000"/>
                </a:solidFill>
                <a:latin typeface="Courier New" charset="0"/>
                <a:ea typeface="ＭＳ Ｐゴシック" charset="0"/>
              </a:rPr>
              <a:t>10001100</a:t>
            </a:r>
            <a:r>
              <a:rPr lang="en-US" sz="1800" baseline="-25000" dirty="0">
                <a:solidFill>
                  <a:srgbClr val="FF0000"/>
                </a:solidFill>
                <a:latin typeface="Courier New" charset="0"/>
                <a:ea typeface="ＭＳ Ｐゴシック" charset="0"/>
              </a:rPr>
              <a:t>2</a:t>
            </a:r>
            <a:endParaRPr lang="en-US" sz="1800" dirty="0">
              <a:solidFill>
                <a:srgbClr val="FF0000"/>
              </a:solidFill>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endParaRPr lang="en-US" sz="1800" dirty="0">
              <a:latin typeface="Helvetica" charset="0"/>
              <a:ea typeface="ＭＳ Ｐゴシック" charset="0"/>
            </a:endParaRPr>
          </a:p>
          <a:p>
            <a:pPr marL="560388" lvl="1" indent="-222250" defTabSz="895350" eaLnBrk="1" hangingPunct="1">
              <a:lnSpc>
                <a:spcPct val="90000"/>
              </a:lnSpc>
              <a:buFont typeface="Wingdings" charset="0"/>
              <a:buNone/>
              <a:tabLst>
                <a:tab pos="914400" algn="l"/>
                <a:tab pos="1828800" algn="l"/>
                <a:tab pos="2400300" algn="l"/>
                <a:tab pos="2971800" algn="l"/>
              </a:tabLst>
              <a:defRPr/>
            </a:pPr>
            <a:endParaRPr lang="en-US" sz="1800" dirty="0">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endParaRPr lang="en-US" sz="2000" dirty="0">
              <a:latin typeface="Helvetica" charset="0"/>
              <a:ea typeface="ＭＳ Ｐゴシック" charset="0"/>
            </a:endParaRPr>
          </a:p>
          <a:p>
            <a:pPr marL="223838" indent="-223838" defTabSz="895350" eaLnBrk="1" hangingPunct="1">
              <a:lnSpc>
                <a:spcPct val="85000"/>
              </a:lnSpc>
              <a:tabLst>
                <a:tab pos="914400" algn="l"/>
                <a:tab pos="1828800" algn="l"/>
                <a:tab pos="2400300" algn="l"/>
                <a:tab pos="2971800" algn="l"/>
              </a:tabLst>
              <a:defRPr/>
            </a:pPr>
            <a:endParaRPr lang="en-US" sz="2000" dirty="0">
              <a:latin typeface="Helvetica" charset="0"/>
              <a:ea typeface="ＭＳ Ｐゴシック" charset="0"/>
            </a:endParaRPr>
          </a:p>
        </p:txBody>
      </p:sp>
      <p:sp>
        <p:nvSpPr>
          <p:cNvPr id="115716" name="Text Box 4"/>
          <p:cNvSpPr txBox="1">
            <a:spLocks noChangeArrowheads="1"/>
          </p:cNvSpPr>
          <p:nvPr/>
        </p:nvSpPr>
        <p:spPr bwMode="auto">
          <a:xfrm>
            <a:off x="990600" y="4495800"/>
            <a:ext cx="6781800" cy="1200150"/>
          </a:xfrm>
          <a:prstGeom prst="rect">
            <a:avLst/>
          </a:prstGeom>
          <a:noFill/>
          <a:ln w="38100" cmpd="dbl">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Floating Point Representation:</a:t>
            </a:r>
          </a:p>
          <a:p>
            <a:pPr algn="l">
              <a:lnSpc>
                <a:spcPct val="100000"/>
              </a:lnSpc>
              <a:spcBef>
                <a:spcPct val="50000"/>
              </a:spcBef>
            </a:pPr>
            <a:r>
              <a:rPr lang="en-US" sz="1800">
                <a:solidFill>
                  <a:srgbClr val="000066"/>
                </a:solidFill>
              </a:rPr>
              <a:t>Binary:</a:t>
            </a:r>
            <a:r>
              <a:rPr lang="en-US" sz="1800">
                <a:solidFill>
                  <a:srgbClr val="000066"/>
                </a:solidFill>
                <a:latin typeface="Courier New" charset="0"/>
              </a:rPr>
              <a:t>  	</a:t>
            </a:r>
            <a:r>
              <a:rPr lang="en-US" sz="1800">
                <a:solidFill>
                  <a:srgbClr val="00A600"/>
                </a:solidFill>
                <a:latin typeface="Courier New" charset="0"/>
              </a:rPr>
              <a:t>0</a:t>
            </a:r>
            <a:r>
              <a:rPr lang="en-US" sz="1800">
                <a:solidFill>
                  <a:srgbClr val="FF0000"/>
                </a:solidFill>
                <a:latin typeface="Courier New" charset="0"/>
              </a:rPr>
              <a:t>100</a:t>
            </a:r>
            <a:r>
              <a:rPr lang="en-US" sz="1800">
                <a:solidFill>
                  <a:srgbClr val="000066"/>
                </a:solidFill>
                <a:latin typeface="Courier New" charset="0"/>
              </a:rPr>
              <a:t> </a:t>
            </a:r>
            <a:r>
              <a:rPr lang="en-US" sz="1800">
                <a:solidFill>
                  <a:srgbClr val="FF0000"/>
                </a:solidFill>
                <a:latin typeface="Courier New" charset="0"/>
              </a:rPr>
              <a:t>0110</a:t>
            </a:r>
            <a:r>
              <a:rPr lang="en-US" sz="1800">
                <a:solidFill>
                  <a:srgbClr val="000066"/>
                </a:solidFill>
                <a:latin typeface="Courier New" charset="0"/>
              </a:rPr>
              <a:t> </a:t>
            </a:r>
            <a:r>
              <a:rPr lang="en-US" sz="1800">
                <a:solidFill>
                  <a:srgbClr val="FF0000"/>
                </a:solidFill>
                <a:latin typeface="Courier New" charset="0"/>
              </a:rPr>
              <a:t>0</a:t>
            </a:r>
            <a:r>
              <a:rPr lang="en-US" sz="1800">
                <a:solidFill>
                  <a:srgbClr val="000066"/>
                </a:solidFill>
                <a:latin typeface="Courier New" charset="0"/>
              </a:rPr>
              <a:t>110 1101 1011 0100 0000 0000</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4    6    6    D    B    4    0    0 </a:t>
            </a:r>
          </a:p>
        </p:txBody>
      </p:sp>
      <p:grpSp>
        <p:nvGrpSpPr>
          <p:cNvPr id="2" name="Group 8"/>
          <p:cNvGrpSpPr>
            <a:grpSpLocks/>
          </p:cNvGrpSpPr>
          <p:nvPr/>
        </p:nvGrpSpPr>
        <p:grpSpPr bwMode="auto">
          <a:xfrm>
            <a:off x="2286000" y="5181600"/>
            <a:ext cx="5181600" cy="1295400"/>
            <a:chOff x="2362201" y="5112325"/>
            <a:chExt cx="5181598" cy="1884215"/>
          </a:xfrm>
        </p:grpSpPr>
        <p:sp>
          <p:nvSpPr>
            <p:cNvPr id="5" name="Left Brace 4"/>
            <p:cNvSpPr/>
            <p:nvPr/>
          </p:nvSpPr>
          <p:spPr bwMode="auto">
            <a:xfrm rot="16200000">
              <a:off x="2272148" y="5202379"/>
              <a:ext cx="1551706" cy="1371599"/>
            </a:xfrm>
            <a:prstGeom prst="leftBrace">
              <a:avLst/>
            </a:prstGeom>
            <a:noFill/>
            <a:ln w="50800" cap="flat" cmpd="sng" algn="ctr">
              <a:solidFill>
                <a:schemeClr val="accent1">
                  <a:lumMod val="60000"/>
                  <a:lumOff val="40000"/>
                </a:schemeClr>
              </a:solidFill>
              <a:prstDash val="solid"/>
              <a:round/>
              <a:headEnd type="none" w="med" len="med"/>
              <a:tailEnd type="none" w="sm" len="sm"/>
            </a:ln>
            <a:effectLst/>
            <a:extLst/>
          </p:spPr>
          <p:txBody>
            <a:bodyPr lIns="45720" rIns="45720" anchor="ctr">
              <a:spAutoFit/>
            </a:bodyPr>
            <a:lstStyle/>
            <a:p>
              <a:pPr>
                <a:defRPr/>
              </a:pPr>
              <a:endParaRPr lang="en-US" sz="3800">
                <a:solidFill>
                  <a:srgbClr val="000066"/>
                </a:solidFill>
                <a:cs typeface="ＭＳ Ｐゴシック" pitchFamily="-1" charset="-128"/>
              </a:endParaRPr>
            </a:p>
          </p:txBody>
        </p:sp>
        <p:sp>
          <p:nvSpPr>
            <p:cNvPr id="67593" name="TextBox 5"/>
            <p:cNvSpPr txBox="1">
              <a:spLocks noChangeArrowheads="1"/>
            </p:cNvSpPr>
            <p:nvPr/>
          </p:nvSpPr>
          <p:spPr bwMode="auto">
            <a:xfrm>
              <a:off x="2667000" y="6622079"/>
              <a:ext cx="646406" cy="3744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000066"/>
                  </a:solidFill>
                  <a:latin typeface="Courier" charset="0"/>
                  <a:cs typeface="Courier" charset="0"/>
                </a:rPr>
                <a:t>exp</a:t>
              </a:r>
            </a:p>
          </p:txBody>
        </p:sp>
        <p:sp>
          <p:nvSpPr>
            <p:cNvPr id="7" name="Left Brace 6"/>
            <p:cNvSpPr/>
            <p:nvPr/>
          </p:nvSpPr>
          <p:spPr bwMode="auto">
            <a:xfrm rot="16200000">
              <a:off x="4901046" y="4021279"/>
              <a:ext cx="1551706" cy="3733799"/>
            </a:xfrm>
            <a:prstGeom prst="leftBrace">
              <a:avLst/>
            </a:prstGeom>
            <a:noFill/>
            <a:ln w="50800" cap="flat" cmpd="sng" algn="ctr">
              <a:solidFill>
                <a:schemeClr val="accent4">
                  <a:lumMod val="50000"/>
                  <a:lumOff val="50000"/>
                </a:schemeClr>
              </a:solidFill>
              <a:prstDash val="solid"/>
              <a:round/>
              <a:headEnd type="none" w="med" len="med"/>
              <a:tailEnd type="none" w="sm" len="sm"/>
            </a:ln>
            <a:effectLst/>
            <a:extLst/>
          </p:spPr>
          <p:txBody>
            <a:bodyPr lIns="45720" rIns="45720" anchor="ctr">
              <a:spAutoFit/>
            </a:bodyPr>
            <a:lstStyle/>
            <a:p>
              <a:pPr>
                <a:defRPr/>
              </a:pPr>
              <a:endParaRPr lang="en-US" sz="3800">
                <a:solidFill>
                  <a:srgbClr val="000066"/>
                </a:solidFill>
                <a:cs typeface="ＭＳ Ｐゴシック" pitchFamily="-1" charset="-128"/>
              </a:endParaRPr>
            </a:p>
          </p:txBody>
        </p:sp>
        <p:sp>
          <p:nvSpPr>
            <p:cNvPr id="67595" name="TextBox 7"/>
            <p:cNvSpPr txBox="1">
              <a:spLocks noChangeArrowheads="1"/>
            </p:cNvSpPr>
            <p:nvPr/>
          </p:nvSpPr>
          <p:spPr bwMode="auto">
            <a:xfrm>
              <a:off x="5104644" y="6622079"/>
              <a:ext cx="800319" cy="3744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000066"/>
                  </a:solidFill>
                  <a:latin typeface="Courier" charset="0"/>
                  <a:cs typeface="Courier" charset="0"/>
                </a:rPr>
                <a:t>frac</a:t>
              </a:r>
            </a:p>
          </p:txBody>
        </p:sp>
      </p:grpSp>
      <p:grpSp>
        <p:nvGrpSpPr>
          <p:cNvPr id="8" name="Group 7"/>
          <p:cNvGrpSpPr>
            <a:grpSpLocks/>
          </p:cNvGrpSpPr>
          <p:nvPr/>
        </p:nvGrpSpPr>
        <p:grpSpPr bwMode="auto">
          <a:xfrm>
            <a:off x="1371600" y="5257800"/>
            <a:ext cx="1397000" cy="1031875"/>
            <a:chOff x="1371600" y="5257800"/>
            <a:chExt cx="1396762" cy="1032049"/>
          </a:xfrm>
        </p:grpSpPr>
        <p:sp>
          <p:nvSpPr>
            <p:cNvPr id="67590" name="TextBox 2"/>
            <p:cNvSpPr txBox="1">
              <a:spLocks noChangeArrowheads="1"/>
            </p:cNvSpPr>
            <p:nvPr/>
          </p:nvSpPr>
          <p:spPr bwMode="auto">
            <a:xfrm>
              <a:off x="1371600" y="5943600"/>
              <a:ext cx="1396762"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A600"/>
                  </a:solidFill>
                </a:rPr>
                <a:t>sign bit = 0</a:t>
              </a:r>
            </a:p>
          </p:txBody>
        </p:sp>
        <p:cxnSp>
          <p:nvCxnSpPr>
            <p:cNvPr id="6" name="Straight Arrow Connector 5"/>
            <p:cNvCxnSpPr/>
            <p:nvPr/>
          </p:nvCxnSpPr>
          <p:spPr bwMode="auto">
            <a:xfrm flipV="1">
              <a:off x="2209657" y="5257800"/>
              <a:ext cx="0" cy="685916"/>
            </a:xfrm>
            <a:prstGeom prst="straightConnector1">
              <a:avLst/>
            </a:prstGeom>
            <a:noFill/>
            <a:ln w="19050" cap="flat" cmpd="sng" algn="ctr">
              <a:solidFill>
                <a:srgbClr val="007F4D"/>
              </a:solidFill>
              <a:prstDash val="solid"/>
              <a:round/>
              <a:headEnd type="none" w="med" len="med"/>
              <a:tailEnd type="arrow"/>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ssolve">
                                      <p:cBhvr>
                                        <p:cTn id="7" dur="500"/>
                                        <p:tgtEl>
                                          <p:spTgt spid="1157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dissolve">
                                      <p:cBhvr>
                                        <p:cTn id="10" dur="500"/>
                                        <p:tgtEl>
                                          <p:spTgt spid="1157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dissolve">
                                      <p:cBhvr>
                                        <p:cTn id="13" dur="500"/>
                                        <p:tgtEl>
                                          <p:spTgt spid="11571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5715">
                                            <p:txEl>
                                              <p:pRg st="3" end="3"/>
                                            </p:txEl>
                                          </p:spTgt>
                                        </p:tgtEl>
                                        <p:attrNameLst>
                                          <p:attrName>style.visibility</p:attrName>
                                        </p:attrNameLst>
                                      </p:cBhvr>
                                      <p:to>
                                        <p:strVal val="visible"/>
                                      </p:to>
                                    </p:set>
                                    <p:animEffect transition="in" filter="dissolve">
                                      <p:cBhvr>
                                        <p:cTn id="18" dur="500"/>
                                        <p:tgtEl>
                                          <p:spTgt spid="11571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5715">
                                            <p:txEl>
                                              <p:pRg st="4" end="4"/>
                                            </p:txEl>
                                          </p:spTgt>
                                        </p:tgtEl>
                                        <p:attrNameLst>
                                          <p:attrName>style.visibility</p:attrName>
                                        </p:attrNameLst>
                                      </p:cBhvr>
                                      <p:to>
                                        <p:strVal val="visible"/>
                                      </p:to>
                                    </p:set>
                                    <p:animEffect transition="in" filter="dissolve">
                                      <p:cBhvr>
                                        <p:cTn id="21" dur="500"/>
                                        <p:tgtEl>
                                          <p:spTgt spid="11571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5715">
                                            <p:txEl>
                                              <p:pRg st="5" end="5"/>
                                            </p:txEl>
                                          </p:spTgt>
                                        </p:tgtEl>
                                        <p:attrNameLst>
                                          <p:attrName>style.visibility</p:attrName>
                                        </p:attrNameLst>
                                      </p:cBhvr>
                                      <p:to>
                                        <p:strVal val="visible"/>
                                      </p:to>
                                    </p:set>
                                    <p:animEffect transition="in" filter="dissolve">
                                      <p:cBhvr>
                                        <p:cTn id="24" dur="500"/>
                                        <p:tgtEl>
                                          <p:spTgt spid="11571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5715">
                                            <p:txEl>
                                              <p:pRg st="6" end="6"/>
                                            </p:txEl>
                                          </p:spTgt>
                                        </p:tgtEl>
                                        <p:attrNameLst>
                                          <p:attrName>style.visibility</p:attrName>
                                        </p:attrNameLst>
                                      </p:cBhvr>
                                      <p:to>
                                        <p:strVal val="visible"/>
                                      </p:to>
                                    </p:set>
                                    <p:animEffect transition="in" filter="dissolve">
                                      <p:cBhvr>
                                        <p:cTn id="29" dur="500"/>
                                        <p:tgtEl>
                                          <p:spTgt spid="115715">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5715">
                                            <p:txEl>
                                              <p:pRg st="7" end="7"/>
                                            </p:txEl>
                                          </p:spTgt>
                                        </p:tgtEl>
                                        <p:attrNameLst>
                                          <p:attrName>style.visibility</p:attrName>
                                        </p:attrNameLst>
                                      </p:cBhvr>
                                      <p:to>
                                        <p:strVal val="visible"/>
                                      </p:to>
                                    </p:set>
                                    <p:animEffect transition="in" filter="dissolve">
                                      <p:cBhvr>
                                        <p:cTn id="32" dur="500"/>
                                        <p:tgtEl>
                                          <p:spTgt spid="115715">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5715">
                                            <p:txEl>
                                              <p:pRg st="8" end="8"/>
                                            </p:txEl>
                                          </p:spTgt>
                                        </p:tgtEl>
                                        <p:attrNameLst>
                                          <p:attrName>style.visibility</p:attrName>
                                        </p:attrNameLst>
                                      </p:cBhvr>
                                      <p:to>
                                        <p:strVal val="visible"/>
                                      </p:to>
                                    </p:set>
                                    <p:animEffect transition="in" filter="dissolve">
                                      <p:cBhvr>
                                        <p:cTn id="35" dur="500"/>
                                        <p:tgtEl>
                                          <p:spTgt spid="115715">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5715">
                                            <p:txEl>
                                              <p:pRg st="9" end="9"/>
                                            </p:txEl>
                                          </p:spTgt>
                                        </p:tgtEl>
                                        <p:attrNameLst>
                                          <p:attrName>style.visibility</p:attrName>
                                        </p:attrNameLst>
                                      </p:cBhvr>
                                      <p:to>
                                        <p:strVal val="visible"/>
                                      </p:to>
                                    </p:set>
                                    <p:animEffect transition="in" filter="dissolve">
                                      <p:cBhvr>
                                        <p:cTn id="38" dur="500"/>
                                        <p:tgtEl>
                                          <p:spTgt spid="115715">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5716"/>
                                        </p:tgtEl>
                                        <p:attrNameLst>
                                          <p:attrName>style.visibility</p:attrName>
                                        </p:attrNameLst>
                                      </p:cBhvr>
                                      <p:to>
                                        <p:strVal val="visible"/>
                                      </p:to>
                                    </p:set>
                                    <p:animEffect transition="in" filter="dissolve">
                                      <p:cBhvr>
                                        <p:cTn id="43" dur="500"/>
                                        <p:tgtEl>
                                          <p:spTgt spid="1157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ssolve">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dissolve">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533400" y="304800"/>
            <a:ext cx="7366000" cy="573088"/>
          </a:xfrm>
          <a:effectLst>
            <a:outerShdw blurRad="63500" dist="53882" dir="2700000" algn="ctr" rotWithShape="0">
              <a:srgbClr val="969696"/>
            </a:outerShdw>
          </a:effectLst>
        </p:spPr>
        <p:txBody>
          <a:bodyPr/>
          <a:lstStyle/>
          <a:p>
            <a:pPr eaLnBrk="1" hangingPunct="1">
              <a:defRPr/>
            </a:pPr>
            <a:r>
              <a:rPr lang="ja-JP" altLang="en-US">
                <a:latin typeface="Arial" charset="0"/>
                <a:ea typeface="ＭＳ Ｐゴシック" charset="0"/>
              </a:rPr>
              <a:t>“</a:t>
            </a:r>
            <a:r>
              <a:rPr lang="en-US" altLang="ja-JP">
                <a:latin typeface="Helvetica" charset="0"/>
                <a:ea typeface="ＭＳ Ｐゴシック" charset="0"/>
              </a:rPr>
              <a:t>Normalized</a:t>
            </a:r>
            <a:r>
              <a:rPr lang="ja-JP" altLang="en-US">
                <a:latin typeface="Arial" charset="0"/>
                <a:ea typeface="ＭＳ Ｐゴシック" charset="0"/>
              </a:rPr>
              <a:t>”</a:t>
            </a:r>
            <a:r>
              <a:rPr lang="en-US" altLang="ja-JP">
                <a:latin typeface="Helvetica" charset="0"/>
                <a:ea typeface="ＭＳ Ｐゴシック" charset="0"/>
              </a:rPr>
              <a:t> Numeric Values</a:t>
            </a:r>
            <a:endParaRPr lang="en-US">
              <a:latin typeface="Helvetica" charset="0"/>
              <a:ea typeface="ＭＳ Ｐゴシック" charset="0"/>
            </a:endParaRPr>
          </a:p>
        </p:txBody>
      </p:sp>
      <p:sp>
        <p:nvSpPr>
          <p:cNvPr id="114691" name="Rectangle 3"/>
          <p:cNvSpPr>
            <a:spLocks noGrp="1" noChangeArrowheads="1"/>
          </p:cNvSpPr>
          <p:nvPr>
            <p:ph type="body" idx="1"/>
          </p:nvPr>
        </p:nvSpPr>
        <p:spPr>
          <a:xfrm>
            <a:off x="290513" y="990600"/>
            <a:ext cx="8307387" cy="5454650"/>
          </a:xfrm>
        </p:spPr>
        <p:txBody>
          <a:bodyPr lIns="90487" tIns="44450" rIns="90487" bIns="44450"/>
          <a:lstStyle/>
          <a:p>
            <a:pPr marL="223838" indent="-223838" defTabSz="895350" eaLnBrk="1" hangingPunct="1">
              <a:lnSpc>
                <a:spcPct val="85000"/>
              </a:lnSpc>
              <a:defRPr/>
            </a:pPr>
            <a:r>
              <a:rPr lang="en-US" dirty="0">
                <a:latin typeface="Helvetica" charset="0"/>
                <a:ea typeface="ＭＳ Ｐゴシック" charset="0"/>
              </a:rPr>
              <a:t>Condition</a:t>
            </a:r>
          </a:p>
          <a:p>
            <a:pPr marL="560388" lvl="1" indent="-222250" defTabSz="895350" eaLnBrk="1" hangingPunct="1">
              <a:lnSpc>
                <a:spcPct val="90000"/>
              </a:lnSpc>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a:t>
            </a:r>
            <a:r>
              <a:rPr lang="en-US" dirty="0">
                <a:latin typeface="Helvetica" charset="0"/>
                <a:ea typeface="ＭＳ Ｐゴシック" charset="0"/>
                <a:sym typeface="Symbol" charset="0"/>
              </a:rPr>
              <a:t></a:t>
            </a:r>
            <a:r>
              <a:rPr lang="en-US" dirty="0">
                <a:latin typeface="Helvetica" charset="0"/>
                <a:ea typeface="ＭＳ Ｐゴシック" charset="0"/>
              </a:rPr>
              <a:t>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r>
              <a:rPr lang="en-US" dirty="0">
                <a:latin typeface="Helvetica" charset="0"/>
                <a:ea typeface="ＭＳ Ｐゴシック" charset="0"/>
              </a:rPr>
              <a:t> and </a:t>
            </a:r>
            <a:r>
              <a:rPr lang="en-US" dirty="0" err="1">
                <a:latin typeface="Courier New" charset="0"/>
                <a:ea typeface="ＭＳ Ｐゴシック" charset="0"/>
              </a:rPr>
              <a:t>exp</a:t>
            </a:r>
            <a:r>
              <a:rPr lang="en-US" dirty="0">
                <a:latin typeface="Helvetica" charset="0"/>
                <a:ea typeface="ＭＳ Ｐゴシック" charset="0"/>
              </a:rPr>
              <a:t> </a:t>
            </a:r>
            <a:r>
              <a:rPr lang="en-US" dirty="0">
                <a:latin typeface="Helvetica" charset="0"/>
                <a:ea typeface="ＭＳ Ｐゴシック" charset="0"/>
                <a:sym typeface="Symbol" charset="0"/>
              </a:rPr>
              <a:t></a:t>
            </a:r>
            <a:r>
              <a:rPr lang="en-US" dirty="0">
                <a:latin typeface="Helvetica" charset="0"/>
                <a:ea typeface="ＭＳ Ｐゴシック" charset="0"/>
              </a:rPr>
              <a:t>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endParaRPr lang="en-US" dirty="0">
              <a:latin typeface="Helvetica" charset="0"/>
              <a:ea typeface="ＭＳ Ｐゴシック" charset="0"/>
            </a:endParaRPr>
          </a:p>
          <a:p>
            <a:pPr marL="223838" indent="-223838" defTabSz="895350" eaLnBrk="1" hangingPunct="1">
              <a:lnSpc>
                <a:spcPct val="85000"/>
              </a:lnSpc>
              <a:defRPr/>
            </a:pPr>
            <a:r>
              <a:rPr lang="en-US" dirty="0">
                <a:latin typeface="Helvetica" charset="0"/>
                <a:ea typeface="ＭＳ Ｐゴシック" charset="0"/>
              </a:rPr>
              <a:t>Exponent coded as </a:t>
            </a:r>
            <a:r>
              <a:rPr lang="en-US" i="1" dirty="0">
                <a:latin typeface="Helvetica" charset="0"/>
                <a:ea typeface="ＭＳ Ｐゴシック" charset="0"/>
              </a:rPr>
              <a:t>biased</a:t>
            </a:r>
            <a:r>
              <a:rPr lang="en-US" dirty="0">
                <a:latin typeface="Helvetica" charset="0"/>
                <a:ea typeface="ＭＳ Ｐゴシック" charset="0"/>
              </a:rPr>
              <a:t> value</a:t>
            </a:r>
          </a:p>
          <a:p>
            <a:pPr marL="560388" lvl="1" indent="-222250" defTabSz="895350" eaLnBrk="1" hangingPunct="1">
              <a:lnSpc>
                <a:spcPct val="90000"/>
              </a:lnSpc>
              <a:buFont typeface="Wingdings" charset="0"/>
              <a:buNone/>
              <a:defRPr/>
            </a:pPr>
            <a:r>
              <a:rPr lang="en-US" dirty="0">
                <a:latin typeface="Helvetica" charset="0"/>
                <a:ea typeface="ＭＳ Ｐゴシック" charset="0"/>
              </a:rPr>
              <a:t> </a:t>
            </a:r>
            <a:r>
              <a:rPr lang="en-US" i="1" dirty="0">
                <a:latin typeface="Helvetica" charset="0"/>
                <a:ea typeface="ＭＳ Ｐゴシック" charset="0"/>
              </a:rPr>
              <a:t>E  </a:t>
            </a:r>
            <a:r>
              <a:rPr lang="en-US" dirty="0">
                <a:latin typeface="Helvetica" charset="0"/>
                <a:ea typeface="ＭＳ Ｐゴシック" charset="0"/>
              </a:rPr>
              <a:t>=</a:t>
            </a:r>
            <a:r>
              <a:rPr lang="en-US" i="1" dirty="0">
                <a:latin typeface="Helvetica" charset="0"/>
                <a:ea typeface="ＭＳ Ｐゴシック" charset="0"/>
              </a:rPr>
              <a:t>  </a:t>
            </a:r>
            <a:r>
              <a:rPr lang="en-US" i="1" dirty="0" err="1">
                <a:latin typeface="Helvetica" charset="0"/>
                <a:ea typeface="ＭＳ Ｐゴシック" charset="0"/>
              </a:rPr>
              <a:t>Exp</a:t>
            </a:r>
            <a:r>
              <a:rPr lang="en-US" i="1" dirty="0">
                <a:latin typeface="Helvetica" charset="0"/>
                <a:ea typeface="ＭＳ Ｐゴシック" charset="0"/>
              </a:rPr>
              <a:t> – Bias</a:t>
            </a:r>
          </a:p>
          <a:p>
            <a:pPr marL="839788" lvl="2" indent="-165100" defTabSz="895350" eaLnBrk="1" hangingPunct="1">
              <a:lnSpc>
                <a:spcPct val="97000"/>
              </a:lnSpc>
              <a:defRPr/>
            </a:pPr>
            <a:r>
              <a:rPr lang="en-US" i="1" dirty="0" err="1">
                <a:latin typeface="Helvetica" charset="0"/>
                <a:ea typeface="ＭＳ Ｐゴシック" charset="0"/>
              </a:rPr>
              <a:t>Exp</a:t>
            </a:r>
            <a:r>
              <a:rPr lang="en-US" i="1" dirty="0">
                <a:latin typeface="Helvetica" charset="0"/>
                <a:ea typeface="ＭＳ Ｐゴシック" charset="0"/>
              </a:rPr>
              <a:t> </a:t>
            </a:r>
            <a:r>
              <a:rPr lang="en-US" dirty="0">
                <a:latin typeface="Helvetica" charset="0"/>
                <a:ea typeface="ＭＳ Ｐゴシック" charset="0"/>
              </a:rPr>
              <a:t>: unsigned value denoted by </a:t>
            </a:r>
            <a:r>
              <a:rPr lang="en-US" dirty="0" err="1">
                <a:latin typeface="Courier New" charset="0"/>
                <a:ea typeface="ＭＳ Ｐゴシック" charset="0"/>
              </a:rPr>
              <a:t>exp</a:t>
            </a:r>
            <a:r>
              <a:rPr lang="en-US" dirty="0">
                <a:latin typeface="Courier New" charset="0"/>
                <a:ea typeface="ＭＳ Ｐゴシック" charset="0"/>
              </a:rPr>
              <a:t> </a:t>
            </a:r>
          </a:p>
          <a:p>
            <a:pPr marL="839788" lvl="2" indent="-165100" defTabSz="895350" eaLnBrk="1" hangingPunct="1">
              <a:lnSpc>
                <a:spcPct val="97000"/>
              </a:lnSpc>
              <a:defRPr/>
            </a:pPr>
            <a:r>
              <a:rPr lang="en-US" i="1" dirty="0">
                <a:latin typeface="Helvetica" charset="0"/>
                <a:ea typeface="ＭＳ Ｐゴシック" charset="0"/>
              </a:rPr>
              <a:t>Bias </a:t>
            </a:r>
            <a:r>
              <a:rPr lang="en-US" dirty="0">
                <a:latin typeface="Helvetica" charset="0"/>
                <a:ea typeface="ＭＳ Ｐゴシック" charset="0"/>
              </a:rPr>
              <a:t>: Bias value</a:t>
            </a:r>
          </a:p>
          <a:p>
            <a:pPr marL="1120775" lvl="3" indent="-166688" defTabSz="895350" eaLnBrk="1" hangingPunct="1">
              <a:lnSpc>
                <a:spcPct val="90000"/>
              </a:lnSpc>
              <a:defRPr/>
            </a:pPr>
            <a:r>
              <a:rPr lang="en-US" dirty="0">
                <a:latin typeface="Helvetica" charset="0"/>
                <a:ea typeface="ＭＳ Ｐゴシック" charset="0"/>
              </a:rPr>
              <a:t>Single precision: 127 (</a:t>
            </a:r>
            <a:r>
              <a:rPr lang="en-US" i="1" dirty="0" err="1">
                <a:latin typeface="Helvetica" charset="0"/>
                <a:ea typeface="ＭＳ Ｐゴシック" charset="0"/>
              </a:rPr>
              <a:t>Exp</a:t>
            </a:r>
            <a:r>
              <a:rPr lang="en-US" dirty="0">
                <a:latin typeface="Helvetica" charset="0"/>
                <a:ea typeface="ＭＳ Ｐゴシック" charset="0"/>
              </a:rPr>
              <a:t>: 1…254, </a:t>
            </a:r>
            <a:r>
              <a:rPr lang="en-US" i="1" dirty="0">
                <a:latin typeface="Helvetica" charset="0"/>
                <a:ea typeface="ＭＳ Ｐゴシック" charset="0"/>
              </a:rPr>
              <a:t>E</a:t>
            </a:r>
            <a:r>
              <a:rPr lang="en-US" dirty="0">
                <a:latin typeface="Helvetica" charset="0"/>
                <a:ea typeface="ＭＳ Ｐゴシック" charset="0"/>
              </a:rPr>
              <a:t>: -126…127)</a:t>
            </a:r>
          </a:p>
          <a:p>
            <a:pPr marL="1120775" lvl="3" indent="-166688" defTabSz="895350" eaLnBrk="1" hangingPunct="1">
              <a:lnSpc>
                <a:spcPct val="90000"/>
              </a:lnSpc>
              <a:defRPr/>
            </a:pPr>
            <a:r>
              <a:rPr lang="en-US" dirty="0">
                <a:latin typeface="Helvetica" charset="0"/>
                <a:ea typeface="ＭＳ Ｐゴシック" charset="0"/>
              </a:rPr>
              <a:t>Double precision: 1023 (</a:t>
            </a:r>
            <a:r>
              <a:rPr lang="en-US" i="1" dirty="0" err="1">
                <a:latin typeface="Helvetica" charset="0"/>
                <a:ea typeface="ＭＳ Ｐゴシック" charset="0"/>
              </a:rPr>
              <a:t>Exp</a:t>
            </a:r>
            <a:r>
              <a:rPr lang="en-US" dirty="0">
                <a:latin typeface="Helvetica" charset="0"/>
                <a:ea typeface="ＭＳ Ｐゴシック" charset="0"/>
              </a:rPr>
              <a:t>: 1…2046, </a:t>
            </a:r>
            <a:r>
              <a:rPr lang="en-US" i="1" dirty="0">
                <a:latin typeface="Helvetica" charset="0"/>
                <a:ea typeface="ＭＳ Ｐゴシック" charset="0"/>
              </a:rPr>
              <a:t>E</a:t>
            </a:r>
            <a:r>
              <a:rPr lang="en-US" dirty="0">
                <a:latin typeface="Helvetica" charset="0"/>
                <a:ea typeface="ＭＳ Ｐゴシック" charset="0"/>
              </a:rPr>
              <a:t>: -1022…1023)</a:t>
            </a:r>
          </a:p>
          <a:p>
            <a:pPr marL="1120775" lvl="3" indent="-166688" defTabSz="895350" eaLnBrk="1" hangingPunct="1">
              <a:lnSpc>
                <a:spcPct val="90000"/>
              </a:lnSpc>
              <a:defRPr/>
            </a:pPr>
            <a:r>
              <a:rPr lang="en-US" dirty="0">
                <a:latin typeface="Helvetica" charset="0"/>
                <a:ea typeface="ＭＳ Ｐゴシック" charset="0"/>
              </a:rPr>
              <a:t>in general: </a:t>
            </a:r>
            <a:r>
              <a:rPr lang="en-US" i="1" dirty="0">
                <a:latin typeface="Helvetica" charset="0"/>
                <a:ea typeface="ＭＳ Ｐゴシック" charset="0"/>
              </a:rPr>
              <a:t>Bias</a:t>
            </a:r>
            <a:r>
              <a:rPr lang="en-US" dirty="0">
                <a:latin typeface="Helvetica" charset="0"/>
                <a:ea typeface="ＭＳ Ｐゴシック" charset="0"/>
              </a:rPr>
              <a:t> = 2</a:t>
            </a:r>
            <a:r>
              <a:rPr lang="en-US" baseline="30000" dirty="0">
                <a:latin typeface="Helvetica" charset="0"/>
                <a:ea typeface="ＭＳ Ｐゴシック" charset="0"/>
              </a:rPr>
              <a:t>e-1</a:t>
            </a:r>
            <a:r>
              <a:rPr lang="en-US" dirty="0">
                <a:latin typeface="Helvetica" charset="0"/>
                <a:ea typeface="ＭＳ Ｐゴシック" charset="0"/>
              </a:rPr>
              <a:t> - 1, where e is number of exponent bits</a:t>
            </a:r>
          </a:p>
          <a:p>
            <a:pPr marL="223838" indent="-223838" defTabSz="895350" eaLnBrk="1" hangingPunct="1">
              <a:lnSpc>
                <a:spcPct val="85000"/>
              </a:lnSpc>
              <a:defRPr/>
            </a:pPr>
            <a:r>
              <a:rPr lang="en-US" dirty="0" err="1">
                <a:latin typeface="Helvetica" charset="0"/>
                <a:ea typeface="ＭＳ Ｐゴシック" charset="0"/>
              </a:rPr>
              <a:t>Significand</a:t>
            </a:r>
            <a:r>
              <a:rPr lang="en-US" dirty="0">
                <a:latin typeface="Helvetica" charset="0"/>
                <a:ea typeface="ＭＳ Ｐゴシック" charset="0"/>
              </a:rPr>
              <a:t> coded with implied leading 1</a:t>
            </a:r>
          </a:p>
          <a:p>
            <a:pPr marL="560388" lvl="1" indent="-222250" defTabSz="895350" eaLnBrk="1" hangingPunct="1">
              <a:lnSpc>
                <a:spcPct val="90000"/>
              </a:lnSpc>
              <a:buFont typeface="Wingdings" charset="0"/>
              <a:buNone/>
              <a:defRPr/>
            </a:pPr>
            <a:r>
              <a:rPr lang="en-US" dirty="0">
                <a:latin typeface="Helvetica" charset="0"/>
                <a:ea typeface="ＭＳ Ｐゴシック" charset="0"/>
              </a:rPr>
              <a:t> </a:t>
            </a:r>
            <a:r>
              <a:rPr lang="en-US" i="1" dirty="0">
                <a:latin typeface="Helvetica" charset="0"/>
                <a:ea typeface="ＭＳ Ｐゴシック" charset="0"/>
              </a:rPr>
              <a:t>M  </a:t>
            </a:r>
            <a:r>
              <a:rPr lang="en-US" dirty="0">
                <a:latin typeface="Helvetica" charset="0"/>
                <a:ea typeface="ＭＳ Ｐゴシック" charset="0"/>
              </a:rPr>
              <a:t>=</a:t>
            </a:r>
            <a:r>
              <a:rPr lang="en-US" i="1" dirty="0">
                <a:latin typeface="Helvetica" charset="0"/>
                <a:ea typeface="ＭＳ Ｐゴシック" charset="0"/>
              </a:rPr>
              <a:t> </a:t>
            </a:r>
            <a:r>
              <a:rPr lang="en-US" i="1" dirty="0">
                <a:latin typeface="Courier New" charset="0"/>
                <a:ea typeface="ＭＳ Ｐゴシック" charset="0"/>
              </a:rPr>
              <a:t> </a:t>
            </a:r>
            <a:r>
              <a:rPr lang="en-US" dirty="0">
                <a:latin typeface="Courier New" charset="0"/>
                <a:ea typeface="ＭＳ Ｐゴシック" charset="0"/>
              </a:rPr>
              <a:t>1.xxx</a:t>
            </a:r>
            <a:r>
              <a:rPr lang="en-US" dirty="0">
                <a:latin typeface="Helvetica" charset="0"/>
                <a:ea typeface="ＭＳ Ｐゴシック" charset="0"/>
              </a:rPr>
              <a:t>…</a:t>
            </a:r>
            <a:r>
              <a:rPr lang="en-US" dirty="0">
                <a:latin typeface="Courier New" charset="0"/>
                <a:ea typeface="ＭＳ Ｐゴシック" charset="0"/>
              </a:rPr>
              <a:t>x</a:t>
            </a:r>
            <a:r>
              <a:rPr lang="en-US" baseline="-25000" dirty="0">
                <a:latin typeface="Helvetica" charset="0"/>
                <a:ea typeface="ＭＳ Ｐゴシック" charset="0"/>
              </a:rPr>
              <a:t>2</a:t>
            </a:r>
            <a:endParaRPr lang="en-US" dirty="0">
              <a:latin typeface="Courier New" charset="0"/>
              <a:ea typeface="ＭＳ Ｐゴシック" charset="0"/>
            </a:endParaRPr>
          </a:p>
          <a:p>
            <a:pPr marL="839788" lvl="2" indent="-165100" defTabSz="895350" eaLnBrk="1" hangingPunct="1">
              <a:lnSpc>
                <a:spcPct val="97000"/>
              </a:lnSpc>
              <a:defRPr/>
            </a:pPr>
            <a:r>
              <a:rPr lang="en-US" dirty="0">
                <a:latin typeface="Helvetica" charset="0"/>
                <a:ea typeface="ＭＳ Ｐゴシック" charset="0"/>
              </a:rPr>
              <a:t> </a:t>
            </a:r>
            <a:r>
              <a:rPr lang="en-US" b="0" dirty="0">
                <a:latin typeface="Courier New" charset="0"/>
                <a:ea typeface="ＭＳ Ｐゴシック" charset="0"/>
              </a:rPr>
              <a:t>xxx</a:t>
            </a:r>
            <a:r>
              <a:rPr lang="en-US" b="0" dirty="0">
                <a:latin typeface="Helvetica" charset="0"/>
                <a:ea typeface="ＭＳ Ｐゴシック" charset="0"/>
              </a:rPr>
              <a:t>…</a:t>
            </a:r>
            <a:r>
              <a:rPr lang="en-US" b="0" dirty="0">
                <a:latin typeface="Courier New" charset="0"/>
                <a:ea typeface="ＭＳ Ｐゴシック" charset="0"/>
              </a:rPr>
              <a:t>x</a:t>
            </a:r>
            <a:r>
              <a:rPr lang="en-US" dirty="0">
                <a:latin typeface="Helvetica" charset="0"/>
                <a:ea typeface="ＭＳ Ｐゴシック" charset="0"/>
              </a:rPr>
              <a:t>: bits of </a:t>
            </a:r>
            <a:r>
              <a:rPr lang="en-US" dirty="0" err="1">
                <a:latin typeface="Courier New" charset="0"/>
                <a:ea typeface="ＭＳ Ｐゴシック" charset="0"/>
              </a:rPr>
              <a:t>frac</a:t>
            </a:r>
            <a:endParaRPr lang="en-US" dirty="0">
              <a:latin typeface="Helvetica" charset="0"/>
              <a:ea typeface="ＭＳ Ｐゴシック" charset="0"/>
            </a:endParaRPr>
          </a:p>
          <a:p>
            <a:pPr marL="839788" lvl="2" indent="-165100" defTabSz="895350" eaLnBrk="1" hangingPunct="1">
              <a:lnSpc>
                <a:spcPct val="97000"/>
              </a:lnSpc>
              <a:defRPr/>
            </a:pPr>
            <a:r>
              <a:rPr lang="en-US" dirty="0">
                <a:latin typeface="Helvetica" charset="0"/>
                <a:ea typeface="ＭＳ Ｐゴシック" charset="0"/>
              </a:rPr>
              <a:t>Minimum when </a:t>
            </a:r>
            <a:r>
              <a:rPr lang="en-US" b="0" dirty="0">
                <a:latin typeface="Courier New" charset="0"/>
                <a:ea typeface="ＭＳ Ｐゴシック" charset="0"/>
              </a:rPr>
              <a:t>000</a:t>
            </a:r>
            <a:r>
              <a:rPr lang="en-US" b="0" dirty="0">
                <a:latin typeface="Helvetica" charset="0"/>
                <a:ea typeface="ＭＳ Ｐゴシック" charset="0"/>
              </a:rPr>
              <a:t>…</a:t>
            </a:r>
            <a:r>
              <a:rPr lang="en-US" b="0" dirty="0">
                <a:latin typeface="Courier New" charset="0"/>
                <a:ea typeface="ＭＳ Ｐゴシック" charset="0"/>
              </a:rPr>
              <a:t>0</a:t>
            </a:r>
            <a:r>
              <a:rPr lang="en-US" dirty="0">
                <a:latin typeface="Courier New" charset="0"/>
                <a:ea typeface="ＭＳ Ｐゴシック" charset="0"/>
              </a:rPr>
              <a:t> </a:t>
            </a:r>
            <a:r>
              <a:rPr lang="en-US" dirty="0">
                <a:latin typeface="Helvetica" charset="0"/>
                <a:ea typeface="ＭＳ Ｐゴシック" charset="0"/>
              </a:rPr>
              <a:t>(</a:t>
            </a:r>
            <a:r>
              <a:rPr lang="en-US" i="1" dirty="0">
                <a:latin typeface="Helvetica" charset="0"/>
                <a:ea typeface="ＭＳ Ｐゴシック" charset="0"/>
              </a:rPr>
              <a:t>M</a:t>
            </a:r>
            <a:r>
              <a:rPr lang="en-US" dirty="0">
                <a:latin typeface="Helvetica" charset="0"/>
                <a:ea typeface="ＭＳ Ｐゴシック" charset="0"/>
              </a:rPr>
              <a:t> = 1.0)</a:t>
            </a:r>
          </a:p>
          <a:p>
            <a:pPr marL="839788" lvl="2" indent="-165100" defTabSz="895350" eaLnBrk="1" hangingPunct="1">
              <a:lnSpc>
                <a:spcPct val="97000"/>
              </a:lnSpc>
              <a:defRPr/>
            </a:pPr>
            <a:r>
              <a:rPr lang="en-US" dirty="0">
                <a:latin typeface="Helvetica" charset="0"/>
                <a:ea typeface="ＭＳ Ｐゴシック" charset="0"/>
              </a:rPr>
              <a:t>Maximum when </a:t>
            </a:r>
            <a:r>
              <a:rPr lang="en-US" b="0" dirty="0">
                <a:latin typeface="Courier New" charset="0"/>
                <a:ea typeface="ＭＳ Ｐゴシック" charset="0"/>
              </a:rPr>
              <a:t>111</a:t>
            </a:r>
            <a:r>
              <a:rPr lang="en-US" b="0" dirty="0">
                <a:latin typeface="Helvetica" charset="0"/>
                <a:ea typeface="ＭＳ Ｐゴシック" charset="0"/>
              </a:rPr>
              <a:t>…</a:t>
            </a:r>
            <a:r>
              <a:rPr lang="en-US" b="0" dirty="0">
                <a:latin typeface="Courier New" charset="0"/>
                <a:ea typeface="ＭＳ Ｐゴシック" charset="0"/>
              </a:rPr>
              <a:t>1</a:t>
            </a:r>
            <a:r>
              <a:rPr lang="en-US" dirty="0">
                <a:latin typeface="Courier New" charset="0"/>
                <a:ea typeface="ＭＳ Ｐゴシック" charset="0"/>
              </a:rPr>
              <a:t> </a:t>
            </a:r>
            <a:r>
              <a:rPr lang="en-US" dirty="0">
                <a:latin typeface="Helvetica" charset="0"/>
                <a:ea typeface="ＭＳ Ｐゴシック" charset="0"/>
              </a:rPr>
              <a:t>(</a:t>
            </a:r>
            <a:r>
              <a:rPr lang="en-US" i="1" dirty="0">
                <a:latin typeface="Helvetica" charset="0"/>
                <a:ea typeface="ＭＳ Ｐゴシック" charset="0"/>
              </a:rPr>
              <a:t>M</a:t>
            </a:r>
            <a:r>
              <a:rPr lang="en-US" dirty="0">
                <a:latin typeface="Helvetica" charset="0"/>
                <a:ea typeface="ＭＳ Ｐゴシック" charset="0"/>
              </a:rPr>
              <a:t> = 2.0 – </a:t>
            </a:r>
            <a:r>
              <a:rPr lang="en-US" dirty="0">
                <a:latin typeface="Symbol" charset="0"/>
                <a:ea typeface="ＭＳ Ｐゴシック" charset="0"/>
              </a:rPr>
              <a:t></a:t>
            </a:r>
            <a:r>
              <a:rPr lang="en-US" dirty="0">
                <a:latin typeface="Helvetica" charset="0"/>
                <a:ea typeface="ＭＳ Ｐゴシック" charset="0"/>
              </a:rPr>
              <a:t>)</a:t>
            </a:r>
          </a:p>
          <a:p>
            <a:pPr marL="839788" lvl="2" indent="-165100" defTabSz="895350" eaLnBrk="1" hangingPunct="1">
              <a:lnSpc>
                <a:spcPct val="97000"/>
              </a:lnSpc>
              <a:defRPr/>
            </a:pPr>
            <a:r>
              <a:rPr lang="en-US" dirty="0">
                <a:latin typeface="Helvetica" charset="0"/>
                <a:ea typeface="ＭＳ Ｐゴシック" charset="0"/>
              </a:rPr>
              <a:t>Get extra leading bit for </a:t>
            </a:r>
            <a:r>
              <a:rPr lang="ja-JP" altLang="en-US" dirty="0">
                <a:latin typeface="Arial" charset="0"/>
                <a:ea typeface="ＭＳ Ｐゴシック" charset="0"/>
              </a:rPr>
              <a:t>“</a:t>
            </a:r>
            <a:r>
              <a:rPr lang="en-US" altLang="ja-JP" dirty="0">
                <a:latin typeface="Helvetica" charset="0"/>
                <a:ea typeface="ＭＳ Ｐゴシック" charset="0"/>
              </a:rPr>
              <a:t>free</a:t>
            </a:r>
            <a:r>
              <a:rPr lang="ja-JP" altLang="en-US" dirty="0">
                <a:latin typeface="Arial" charset="0"/>
                <a:ea typeface="ＭＳ Ｐゴシック" charset="0"/>
              </a:rPr>
              <a:t>”</a:t>
            </a:r>
            <a:endParaRPr lang="en-US" dirty="0">
              <a:latin typeface="Helvetica" charset="0"/>
              <a:ea typeface="ＭＳ Ｐゴシック"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dissolve">
                                      <p:cBhvr>
                                        <p:cTn id="7" dur="500"/>
                                        <p:tgtEl>
                                          <p:spTgt spid="1146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4691">
                                            <p:txEl>
                                              <p:pRg st="1" end="1"/>
                                            </p:txEl>
                                          </p:spTgt>
                                        </p:tgtEl>
                                        <p:attrNameLst>
                                          <p:attrName>style.visibility</p:attrName>
                                        </p:attrNameLst>
                                      </p:cBhvr>
                                      <p:to>
                                        <p:strVal val="visible"/>
                                      </p:to>
                                    </p:set>
                                    <p:animEffect transition="in" filter="dissolve">
                                      <p:cBhvr>
                                        <p:cTn id="10" dur="500"/>
                                        <p:tgtEl>
                                          <p:spTgt spid="1146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dissolve">
                                      <p:cBhvr>
                                        <p:cTn id="15" dur="500"/>
                                        <p:tgtEl>
                                          <p:spTgt spid="11469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4691">
                                            <p:txEl>
                                              <p:pRg st="3" end="3"/>
                                            </p:txEl>
                                          </p:spTgt>
                                        </p:tgtEl>
                                        <p:attrNameLst>
                                          <p:attrName>style.visibility</p:attrName>
                                        </p:attrNameLst>
                                      </p:cBhvr>
                                      <p:to>
                                        <p:strVal val="visible"/>
                                      </p:to>
                                    </p:set>
                                    <p:animEffect transition="in" filter="dissolve">
                                      <p:cBhvr>
                                        <p:cTn id="18" dur="500"/>
                                        <p:tgtEl>
                                          <p:spTgt spid="11469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Effect transition="in" filter="dissolve">
                                      <p:cBhvr>
                                        <p:cTn id="21" dur="500"/>
                                        <p:tgtEl>
                                          <p:spTgt spid="11469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4691">
                                            <p:txEl>
                                              <p:pRg st="5" end="5"/>
                                            </p:txEl>
                                          </p:spTgt>
                                        </p:tgtEl>
                                        <p:attrNameLst>
                                          <p:attrName>style.visibility</p:attrName>
                                        </p:attrNameLst>
                                      </p:cBhvr>
                                      <p:to>
                                        <p:strVal val="visible"/>
                                      </p:to>
                                    </p:set>
                                    <p:animEffect transition="in" filter="dissolve">
                                      <p:cBhvr>
                                        <p:cTn id="24" dur="500"/>
                                        <p:tgtEl>
                                          <p:spTgt spid="11469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4691">
                                            <p:txEl>
                                              <p:pRg st="6" end="6"/>
                                            </p:txEl>
                                          </p:spTgt>
                                        </p:tgtEl>
                                        <p:attrNameLst>
                                          <p:attrName>style.visibility</p:attrName>
                                        </p:attrNameLst>
                                      </p:cBhvr>
                                      <p:to>
                                        <p:strVal val="visible"/>
                                      </p:to>
                                    </p:set>
                                    <p:animEffect transition="in" filter="dissolve">
                                      <p:cBhvr>
                                        <p:cTn id="27" dur="500"/>
                                        <p:tgtEl>
                                          <p:spTgt spid="11469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4691">
                                            <p:txEl>
                                              <p:pRg st="7" end="7"/>
                                            </p:txEl>
                                          </p:spTgt>
                                        </p:tgtEl>
                                        <p:attrNameLst>
                                          <p:attrName>style.visibility</p:attrName>
                                        </p:attrNameLst>
                                      </p:cBhvr>
                                      <p:to>
                                        <p:strVal val="visible"/>
                                      </p:to>
                                    </p:set>
                                    <p:animEffect transition="in" filter="dissolve">
                                      <p:cBhvr>
                                        <p:cTn id="30" dur="500"/>
                                        <p:tgtEl>
                                          <p:spTgt spid="114691">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4691">
                                            <p:txEl>
                                              <p:pRg st="8" end="8"/>
                                            </p:txEl>
                                          </p:spTgt>
                                        </p:tgtEl>
                                        <p:attrNameLst>
                                          <p:attrName>style.visibility</p:attrName>
                                        </p:attrNameLst>
                                      </p:cBhvr>
                                      <p:to>
                                        <p:strVal val="visible"/>
                                      </p:to>
                                    </p:set>
                                    <p:animEffect transition="in" filter="dissolve">
                                      <p:cBhvr>
                                        <p:cTn id="33" dur="500"/>
                                        <p:tgtEl>
                                          <p:spTgt spid="114691">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4691">
                                            <p:txEl>
                                              <p:pRg st="9" end="9"/>
                                            </p:txEl>
                                          </p:spTgt>
                                        </p:tgtEl>
                                        <p:attrNameLst>
                                          <p:attrName>style.visibility</p:attrName>
                                        </p:attrNameLst>
                                      </p:cBhvr>
                                      <p:to>
                                        <p:strVal val="visible"/>
                                      </p:to>
                                    </p:set>
                                    <p:animEffect transition="in" filter="dissolve">
                                      <p:cBhvr>
                                        <p:cTn id="38" dur="500"/>
                                        <p:tgtEl>
                                          <p:spTgt spid="114691">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691">
                                            <p:txEl>
                                              <p:pRg st="10" end="10"/>
                                            </p:txEl>
                                          </p:spTgt>
                                        </p:tgtEl>
                                        <p:attrNameLst>
                                          <p:attrName>style.visibility</p:attrName>
                                        </p:attrNameLst>
                                      </p:cBhvr>
                                      <p:to>
                                        <p:strVal val="visible"/>
                                      </p:to>
                                    </p:set>
                                    <p:animEffect transition="in" filter="dissolve">
                                      <p:cBhvr>
                                        <p:cTn id="41" dur="500"/>
                                        <p:tgtEl>
                                          <p:spTgt spid="114691">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4691">
                                            <p:txEl>
                                              <p:pRg st="11" end="11"/>
                                            </p:txEl>
                                          </p:spTgt>
                                        </p:tgtEl>
                                        <p:attrNameLst>
                                          <p:attrName>style.visibility</p:attrName>
                                        </p:attrNameLst>
                                      </p:cBhvr>
                                      <p:to>
                                        <p:strVal val="visible"/>
                                      </p:to>
                                    </p:set>
                                    <p:animEffect transition="in" filter="dissolve">
                                      <p:cBhvr>
                                        <p:cTn id="44" dur="500"/>
                                        <p:tgtEl>
                                          <p:spTgt spid="114691">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4691">
                                            <p:txEl>
                                              <p:pRg st="12" end="12"/>
                                            </p:txEl>
                                          </p:spTgt>
                                        </p:tgtEl>
                                        <p:attrNameLst>
                                          <p:attrName>style.visibility</p:attrName>
                                        </p:attrNameLst>
                                      </p:cBhvr>
                                      <p:to>
                                        <p:strVal val="visible"/>
                                      </p:to>
                                    </p:set>
                                    <p:animEffect transition="in" filter="dissolve">
                                      <p:cBhvr>
                                        <p:cTn id="47" dur="500"/>
                                        <p:tgtEl>
                                          <p:spTgt spid="114691">
                                            <p:txEl>
                                              <p:pRg st="12" end="1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4691">
                                            <p:txEl>
                                              <p:pRg st="13" end="13"/>
                                            </p:txEl>
                                          </p:spTgt>
                                        </p:tgtEl>
                                        <p:attrNameLst>
                                          <p:attrName>style.visibility</p:attrName>
                                        </p:attrNameLst>
                                      </p:cBhvr>
                                      <p:to>
                                        <p:strVal val="visible"/>
                                      </p:to>
                                    </p:set>
                                    <p:animEffect transition="in" filter="dissolve">
                                      <p:cBhvr>
                                        <p:cTn id="50" dur="500"/>
                                        <p:tgtEl>
                                          <p:spTgt spid="114691">
                                            <p:txEl>
                                              <p:pRg st="13" end="13"/>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4691">
                                            <p:txEl>
                                              <p:pRg st="14" end="14"/>
                                            </p:txEl>
                                          </p:spTgt>
                                        </p:tgtEl>
                                        <p:attrNameLst>
                                          <p:attrName>style.visibility</p:attrName>
                                        </p:attrNameLst>
                                      </p:cBhvr>
                                      <p:to>
                                        <p:strVal val="visible"/>
                                      </p:to>
                                    </p:set>
                                    <p:animEffect transition="in" filter="dissolve">
                                      <p:cBhvr>
                                        <p:cTn id="53" dur="500"/>
                                        <p:tgtEl>
                                          <p:spTgt spid="1146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304800"/>
            <a:ext cx="8305800" cy="573088"/>
          </a:xfrm>
          <a:effectLst>
            <a:outerShdw blurRad="63500" dist="53882" dir="2700000" algn="ctr" rotWithShape="0">
              <a:srgbClr val="969696"/>
            </a:outerShdw>
          </a:effectLst>
        </p:spPr>
        <p:txBody>
          <a:bodyPr/>
          <a:lstStyle/>
          <a:p>
            <a:pPr eaLnBrk="1" hangingPunct="1">
              <a:defRPr/>
            </a:pPr>
            <a:r>
              <a:rPr lang="en-US" dirty="0" err="1">
                <a:cs typeface="+mj-cs"/>
              </a:rPr>
              <a:t>Denormalized</a:t>
            </a:r>
            <a:r>
              <a:rPr lang="en-US" dirty="0">
                <a:cs typeface="+mj-cs"/>
              </a:rPr>
              <a:t> Values Intuition</a:t>
            </a:r>
          </a:p>
        </p:txBody>
      </p:sp>
      <p:sp>
        <p:nvSpPr>
          <p:cNvPr id="116739" name="Rectangle 3"/>
          <p:cNvSpPr>
            <a:spLocks noGrp="1" noChangeArrowheads="1"/>
          </p:cNvSpPr>
          <p:nvPr>
            <p:ph type="body" idx="1"/>
          </p:nvPr>
        </p:nvSpPr>
        <p:spPr/>
        <p:txBody>
          <a:bodyPr lIns="90487" tIns="44450" rIns="90487" bIns="44450"/>
          <a:lstStyle/>
          <a:p>
            <a:pPr eaLnBrk="1" hangingPunct="1">
              <a:defRPr/>
            </a:pPr>
            <a:r>
              <a:rPr lang="en-US" dirty="0">
                <a:latin typeface="Helvetica" charset="0"/>
                <a:ea typeface="ＭＳ Ｐゴシック" charset="0"/>
              </a:rPr>
              <a:t>Range of normalized values for 32-bit single precision</a:t>
            </a: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1 to +254, so E = -126 to +127</a:t>
            </a:r>
          </a:p>
          <a:p>
            <a:pPr lvl="1" eaLnBrk="1" hangingPunct="1">
              <a:defRPr/>
            </a:pPr>
            <a:r>
              <a:rPr lang="en-US" dirty="0">
                <a:latin typeface="Helvetica" charset="0"/>
                <a:ea typeface="ＭＳ Ｐゴシック" charset="0"/>
              </a:rPr>
              <a:t>So smallest possible value we can represent is ~ 2</a:t>
            </a:r>
            <a:r>
              <a:rPr lang="en-US" baseline="30000" dirty="0">
                <a:latin typeface="Helvetica" charset="0"/>
                <a:ea typeface="ＭＳ Ｐゴシック" charset="0"/>
              </a:rPr>
              <a:t>-126</a:t>
            </a:r>
          </a:p>
          <a:p>
            <a:pPr lvl="1" eaLnBrk="1" hangingPunct="1">
              <a:defRPr/>
            </a:pPr>
            <a:r>
              <a:rPr lang="en-US" dirty="0">
                <a:latin typeface="Helvetica" charset="0"/>
                <a:ea typeface="ＭＳ Ｐゴシック" charset="0"/>
              </a:rPr>
              <a:t>= ~ 10</a:t>
            </a:r>
            <a:r>
              <a:rPr lang="en-US" baseline="30000" dirty="0">
                <a:latin typeface="Helvetica" charset="0"/>
                <a:ea typeface="ＭＳ Ｐゴシック" charset="0"/>
              </a:rPr>
              <a:t>-38</a:t>
            </a:r>
          </a:p>
          <a:p>
            <a:pPr lvl="1" eaLnBrk="1" hangingPunct="1">
              <a:defRPr/>
            </a:pPr>
            <a:r>
              <a:rPr lang="en-US" dirty="0">
                <a:latin typeface="Helvetica" charset="0"/>
                <a:ea typeface="ＭＳ Ｐゴシック" charset="0"/>
              </a:rPr>
              <a:t>In some cases, this is not enough precision</a:t>
            </a:r>
          </a:p>
          <a:p>
            <a:pPr eaLnBrk="1" hangingPunct="1">
              <a:defRPr/>
            </a:pPr>
            <a:r>
              <a:rPr lang="en-US" dirty="0">
                <a:latin typeface="Helvetica" charset="0"/>
                <a:ea typeface="ＭＳ Ｐゴシック" charset="0"/>
              </a:rPr>
              <a:t>Reserve </a:t>
            </a:r>
            <a:r>
              <a:rPr lang="en-US" b="0" dirty="0" err="1">
                <a:latin typeface="Courier"/>
                <a:ea typeface="ＭＳ Ｐゴシック" charset="0"/>
                <a:cs typeface="Courier"/>
              </a:rPr>
              <a:t>exp</a:t>
            </a:r>
            <a:r>
              <a:rPr lang="en-US" dirty="0">
                <a:latin typeface="Helvetica" charset="0"/>
                <a:ea typeface="ＭＳ Ｐゴシック" charset="0"/>
              </a:rPr>
              <a:t>=all 0’s to get more precision near 0</a:t>
            </a:r>
          </a:p>
          <a:p>
            <a:pPr lvl="1" eaLnBrk="1" hangingPunct="1">
              <a:defRPr/>
            </a:pPr>
            <a:r>
              <a:rPr lang="en-US" dirty="0">
                <a:latin typeface="Helvetica" charset="0"/>
                <a:ea typeface="ＭＳ Ｐゴシック" charset="0"/>
              </a:rPr>
              <a:t>Let Exponent value </a:t>
            </a:r>
            <a:r>
              <a:rPr lang="en-US" i="1" dirty="0">
                <a:latin typeface="Helvetica" charset="0"/>
                <a:ea typeface="ＭＳ Ｐゴシック" charset="0"/>
              </a:rPr>
              <a:t>E </a:t>
            </a:r>
            <a:r>
              <a:rPr lang="en-US" dirty="0">
                <a:latin typeface="Helvetica" charset="0"/>
                <a:ea typeface="ＭＳ Ｐゴシック" charset="0"/>
              </a:rPr>
              <a:t>= 1–</a:t>
            </a:r>
            <a:r>
              <a:rPr lang="en-US" i="1" dirty="0">
                <a:latin typeface="Helvetica" charset="0"/>
                <a:ea typeface="ＭＳ Ｐゴシック" charset="0"/>
              </a:rPr>
              <a:t>Bias</a:t>
            </a:r>
            <a:endParaRPr lang="en-US" dirty="0">
              <a:latin typeface="Helvetica" charset="0"/>
              <a:ea typeface="ＭＳ Ｐゴシック" charset="0"/>
            </a:endParaRPr>
          </a:p>
          <a:p>
            <a:pPr lvl="2" eaLnBrk="1" hangingPunct="1">
              <a:defRPr/>
            </a:pPr>
            <a:r>
              <a:rPr lang="en-US" dirty="0">
                <a:latin typeface="Helvetica" charset="0"/>
                <a:ea typeface="ＭＳ Ｐゴシック" charset="0"/>
              </a:rPr>
              <a:t>= -126 for single precision</a:t>
            </a:r>
          </a:p>
          <a:p>
            <a:pPr lvl="1" eaLnBrk="1" hangingPunct="1">
              <a:defRPr/>
            </a:pPr>
            <a:r>
              <a:rPr lang="en-US" dirty="0">
                <a:latin typeface="Helvetica" charset="0"/>
                <a:ea typeface="ＭＳ Ｐゴシック" charset="0"/>
              </a:rPr>
              <a:t>Let </a:t>
            </a:r>
            <a:r>
              <a:rPr lang="en-US" dirty="0" err="1">
                <a:latin typeface="Helvetica" charset="0"/>
                <a:ea typeface="ＭＳ Ｐゴシック" charset="0"/>
              </a:rPr>
              <a:t>Significand</a:t>
            </a:r>
            <a:r>
              <a:rPr lang="en-US" dirty="0">
                <a:latin typeface="Helvetica" charset="0"/>
                <a:ea typeface="ＭＳ Ｐゴシック" charset="0"/>
              </a:rPr>
              <a:t> value </a:t>
            </a:r>
            <a:r>
              <a:rPr lang="en-US" i="1" dirty="0">
                <a:latin typeface="Helvetica" charset="0"/>
                <a:ea typeface="ＭＳ Ｐゴシック" charset="0"/>
              </a:rPr>
              <a:t>M </a:t>
            </a:r>
            <a:r>
              <a:rPr lang="en-US" dirty="0">
                <a:latin typeface="Helvetica" charset="0"/>
                <a:ea typeface="ＭＳ Ｐゴシック" charset="0"/>
              </a:rPr>
              <a:t>=</a:t>
            </a:r>
            <a:r>
              <a:rPr lang="en-US" i="1" dirty="0">
                <a:latin typeface="Helvetica" charset="0"/>
                <a:ea typeface="ＭＳ Ｐゴシック" charset="0"/>
              </a:rPr>
              <a:t> </a:t>
            </a:r>
            <a:r>
              <a:rPr lang="en-US" i="1" dirty="0">
                <a:latin typeface="Courier New" charset="0"/>
                <a:ea typeface="ＭＳ Ｐゴシック" charset="0"/>
              </a:rPr>
              <a:t> </a:t>
            </a:r>
            <a:r>
              <a:rPr lang="en-US" dirty="0">
                <a:latin typeface="Courier New" charset="0"/>
                <a:ea typeface="ＭＳ Ｐゴシック" charset="0"/>
              </a:rPr>
              <a:t>0.xxx</a:t>
            </a:r>
            <a:r>
              <a:rPr lang="en-US" dirty="0">
                <a:latin typeface="Helvetica" charset="0"/>
                <a:ea typeface="ＭＳ Ｐゴシック" charset="0"/>
              </a:rPr>
              <a:t>…</a:t>
            </a:r>
            <a:r>
              <a:rPr lang="en-US" dirty="0">
                <a:latin typeface="Courier New" charset="0"/>
                <a:ea typeface="ＭＳ Ｐゴシック" charset="0"/>
              </a:rPr>
              <a:t>x</a:t>
            </a:r>
            <a:r>
              <a:rPr lang="en-US" baseline="-25000" dirty="0">
                <a:latin typeface="Helvetica" charset="0"/>
                <a:ea typeface="ＭＳ Ｐゴシック" charset="0"/>
              </a:rPr>
              <a:t>2</a:t>
            </a:r>
            <a:endParaRPr lang="en-US" dirty="0">
              <a:latin typeface="Courier New" charset="0"/>
              <a:ea typeface="ＭＳ Ｐゴシック" charset="0"/>
            </a:endParaRPr>
          </a:p>
          <a:p>
            <a:pPr lvl="2" eaLnBrk="1" hangingPunct="1">
              <a:defRPr/>
            </a:pPr>
            <a:r>
              <a:rPr lang="en-US" dirty="0">
                <a:latin typeface="Courier New" charset="0"/>
                <a:ea typeface="ＭＳ Ｐゴシック" charset="0"/>
              </a:rPr>
              <a:t>xxx</a:t>
            </a:r>
            <a:r>
              <a:rPr lang="en-US" dirty="0">
                <a:latin typeface="Helvetica" charset="0"/>
                <a:ea typeface="ＭＳ Ｐゴシック" charset="0"/>
              </a:rPr>
              <a:t>…</a:t>
            </a:r>
            <a:r>
              <a:rPr lang="en-US" dirty="0">
                <a:latin typeface="Courier New" charset="0"/>
                <a:ea typeface="ＭＳ Ｐゴシック" charset="0"/>
              </a:rPr>
              <a:t>x</a:t>
            </a:r>
            <a:r>
              <a:rPr lang="en-US" dirty="0">
                <a:latin typeface="Helvetica" charset="0"/>
                <a:ea typeface="ＭＳ Ｐゴシック" charset="0"/>
              </a:rPr>
              <a:t>: bits of </a:t>
            </a:r>
            <a:r>
              <a:rPr lang="en-US" dirty="0" err="1">
                <a:latin typeface="Courier New" charset="0"/>
                <a:ea typeface="ＭＳ Ｐゴシック" charset="0"/>
              </a:rPr>
              <a:t>frac</a:t>
            </a:r>
            <a:endParaRPr lang="en-US" dirty="0">
              <a:latin typeface="Helvetica" charset="0"/>
              <a:ea typeface="ＭＳ Ｐゴシック" charset="0"/>
            </a:endParaRPr>
          </a:p>
          <a:p>
            <a:pPr lvl="1" eaLnBrk="1" hangingPunct="1">
              <a:defRPr/>
            </a:pPr>
            <a:r>
              <a:rPr lang="en-US" dirty="0">
                <a:latin typeface="Helvetica" charset="0"/>
                <a:ea typeface="ＭＳ Ｐゴシック" charset="0"/>
              </a:rPr>
              <a:t>So now we can express 0.xxx…x * 2</a:t>
            </a:r>
            <a:r>
              <a:rPr lang="en-US" baseline="30000" dirty="0">
                <a:latin typeface="Helvetica" charset="0"/>
                <a:ea typeface="ＭＳ Ｐゴシック" charset="0"/>
              </a:rPr>
              <a:t>-126</a:t>
            </a:r>
            <a:endParaRPr lang="en-US" dirty="0">
              <a:latin typeface="Helvetica" charset="0"/>
              <a:ea typeface="ＭＳ Ｐゴシック" charset="0"/>
            </a:endParaRPr>
          </a:p>
          <a:p>
            <a:pPr lvl="1" eaLnBrk="1" hangingPunct="1">
              <a:defRPr/>
            </a:pPr>
            <a:r>
              <a:rPr lang="en-US" dirty="0">
                <a:latin typeface="Helvetica" charset="0"/>
                <a:ea typeface="ＭＳ Ｐゴシック" charset="0"/>
              </a:rPr>
              <a:t>Since the </a:t>
            </a:r>
            <a:r>
              <a:rPr lang="en-US" b="0" dirty="0" err="1">
                <a:latin typeface="Courier"/>
                <a:ea typeface="ＭＳ Ｐゴシック" charset="0"/>
                <a:cs typeface="Courier"/>
              </a:rPr>
              <a:t>frac</a:t>
            </a:r>
            <a:r>
              <a:rPr lang="en-US" dirty="0">
                <a:latin typeface="Helvetica" charset="0"/>
                <a:ea typeface="ＭＳ Ｐゴシック" charset="0"/>
              </a:rPr>
              <a:t> field 0.xxx…x has 23 bits, we get an additional 23 bits of precision!</a:t>
            </a:r>
            <a:endParaRPr lang="en-US" dirty="0">
              <a:latin typeface="Courier New" charset="0"/>
              <a:ea typeface="ＭＳ Ｐゴシック" charset="0"/>
            </a:endParaRPr>
          </a:p>
          <a:p>
            <a:pPr lvl="2" eaLnBrk="1" hangingPunct="1">
              <a:defRPr/>
            </a:pPr>
            <a:r>
              <a:rPr lang="en-US" dirty="0">
                <a:latin typeface="Helvetica" charset="0"/>
                <a:ea typeface="ＭＳ Ｐゴシック" charset="0"/>
              </a:rPr>
              <a:t>i.e. if </a:t>
            </a:r>
            <a:r>
              <a:rPr lang="en-US" dirty="0" err="1">
                <a:latin typeface="Courier New" charset="0"/>
                <a:ea typeface="ＭＳ Ｐゴシック" charset="0"/>
              </a:rPr>
              <a:t>frac</a:t>
            </a:r>
            <a:r>
              <a:rPr lang="en-US" dirty="0">
                <a:latin typeface="Courier New" charset="0"/>
                <a:ea typeface="ＭＳ Ｐゴシック" charset="0"/>
              </a:rPr>
              <a:t>=0000...0001 = </a:t>
            </a:r>
            <a:r>
              <a:rPr lang="en-US" dirty="0">
                <a:latin typeface="Helvetica" charset="0"/>
                <a:ea typeface="ＭＳ Ｐゴシック" charset="0"/>
              </a:rPr>
              <a:t>2</a:t>
            </a:r>
            <a:r>
              <a:rPr lang="en-US" baseline="30000" dirty="0">
                <a:latin typeface="Helvetica" charset="0"/>
                <a:ea typeface="ＭＳ Ｐゴシック" charset="0"/>
              </a:rPr>
              <a:t>-23</a:t>
            </a:r>
            <a:r>
              <a:rPr lang="en-US" dirty="0">
                <a:latin typeface="Helvetica" charset="0"/>
                <a:ea typeface="ＭＳ Ｐゴシック" charset="0"/>
              </a:rPr>
              <a:t>, then we get 2</a:t>
            </a:r>
            <a:r>
              <a:rPr lang="en-US" baseline="30000" dirty="0">
                <a:latin typeface="Helvetica" charset="0"/>
                <a:ea typeface="ＭＳ Ｐゴシック" charset="0"/>
              </a:rPr>
              <a:t>-23</a:t>
            </a:r>
            <a:r>
              <a:rPr lang="en-US" dirty="0">
                <a:latin typeface="Helvetica" charset="0"/>
                <a:ea typeface="ＭＳ Ｐゴシック" charset="0"/>
              </a:rPr>
              <a:t> * 2</a:t>
            </a:r>
            <a:r>
              <a:rPr lang="en-US" baseline="30000" dirty="0">
                <a:latin typeface="Helvetica" charset="0"/>
                <a:ea typeface="ＭＳ Ｐゴシック" charset="0"/>
              </a:rPr>
              <a:t>-126</a:t>
            </a:r>
            <a:r>
              <a:rPr lang="en-US" dirty="0">
                <a:latin typeface="Helvetica" charset="0"/>
                <a:ea typeface="ＭＳ Ｐゴシック" charset="0"/>
              </a:rPr>
              <a:t> = 2</a:t>
            </a:r>
            <a:r>
              <a:rPr lang="en-US" baseline="30000" dirty="0">
                <a:latin typeface="Helvetica" charset="0"/>
                <a:ea typeface="ＭＳ Ｐゴシック" charset="0"/>
              </a:rPr>
              <a:t>-149</a:t>
            </a:r>
          </a:p>
          <a:p>
            <a:pPr lvl="2" eaLnBrk="1" hangingPunct="1">
              <a:defRPr/>
            </a:pPr>
            <a:r>
              <a:rPr lang="en-US" dirty="0">
                <a:latin typeface="Helvetica" charset="0"/>
                <a:ea typeface="ＭＳ Ｐゴシック" charset="0"/>
              </a:rPr>
              <a:t>~ 10</a:t>
            </a:r>
            <a:r>
              <a:rPr lang="en-US" baseline="30000" dirty="0">
                <a:latin typeface="Helvetica" charset="0"/>
                <a:ea typeface="ＭＳ Ｐゴシック" charset="0"/>
              </a:rPr>
              <a:t>-45 </a:t>
            </a:r>
            <a:r>
              <a:rPr lang="en-US" dirty="0">
                <a:latin typeface="Helvetica" charset="0"/>
                <a:ea typeface="ＭＳ Ｐゴシック" charset="0"/>
              </a:rPr>
              <a:t> (compare to ~ 10</a:t>
            </a:r>
            <a:r>
              <a:rPr lang="en-US" baseline="30000" dirty="0">
                <a:latin typeface="Helvetica" charset="0"/>
                <a:ea typeface="ＭＳ Ｐゴシック" charset="0"/>
              </a:rPr>
              <a:t>-38</a:t>
            </a:r>
            <a:r>
              <a:rPr lang="en-US" dirty="0">
                <a:latin typeface="Helvetica" charset="0"/>
                <a:ea typeface="ＭＳ Ｐゴシック" charset="0"/>
              </a:rPr>
              <a:t> )</a:t>
            </a:r>
            <a:endParaRPr lang="en-US" baseline="30000" dirty="0">
              <a:latin typeface="Helvetica" charset="0"/>
              <a:ea typeface="ＭＳ Ｐゴシック" charset="0"/>
            </a:endParaRPr>
          </a:p>
          <a:p>
            <a:pPr lvl="2" eaLnBrk="1" hangingPunct="1">
              <a:defRPr/>
            </a:pPr>
            <a:endParaRPr lang="en-US" baseline="30000" dirty="0">
              <a:latin typeface="Helvetica" charset="0"/>
              <a:ea typeface="ＭＳ Ｐゴシック"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dissolve">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dissolve">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dissolve">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dissolve">
                                      <p:cBhvr>
                                        <p:cTn id="22" dur="500"/>
                                        <p:tgtEl>
                                          <p:spTgt spid="11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dissolve">
                                      <p:cBhvr>
                                        <p:cTn id="27" dur="500"/>
                                        <p:tgtEl>
                                          <p:spTgt spid="116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6739">
                                            <p:txEl>
                                              <p:pRg st="5" end="5"/>
                                            </p:txEl>
                                          </p:spTgt>
                                        </p:tgtEl>
                                        <p:attrNameLst>
                                          <p:attrName>style.visibility</p:attrName>
                                        </p:attrNameLst>
                                      </p:cBhvr>
                                      <p:to>
                                        <p:strVal val="visible"/>
                                      </p:to>
                                    </p:set>
                                    <p:animEffect transition="in" filter="dissolve">
                                      <p:cBhvr>
                                        <p:cTn id="32" dur="500"/>
                                        <p:tgtEl>
                                          <p:spTgt spid="1167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6739">
                                            <p:txEl>
                                              <p:pRg st="6" end="6"/>
                                            </p:txEl>
                                          </p:spTgt>
                                        </p:tgtEl>
                                        <p:attrNameLst>
                                          <p:attrName>style.visibility</p:attrName>
                                        </p:attrNameLst>
                                      </p:cBhvr>
                                      <p:to>
                                        <p:strVal val="visible"/>
                                      </p:to>
                                    </p:set>
                                    <p:animEffect transition="in" filter="dissolve">
                                      <p:cBhvr>
                                        <p:cTn id="37" dur="500"/>
                                        <p:tgtEl>
                                          <p:spTgt spid="116739">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6739">
                                            <p:txEl>
                                              <p:pRg st="7" end="7"/>
                                            </p:txEl>
                                          </p:spTgt>
                                        </p:tgtEl>
                                        <p:attrNameLst>
                                          <p:attrName>style.visibility</p:attrName>
                                        </p:attrNameLst>
                                      </p:cBhvr>
                                      <p:to>
                                        <p:strVal val="visible"/>
                                      </p:to>
                                    </p:set>
                                    <p:animEffect transition="in" filter="dissolve">
                                      <p:cBhvr>
                                        <p:cTn id="40" dur="500"/>
                                        <p:tgtEl>
                                          <p:spTgt spid="116739">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739">
                                            <p:txEl>
                                              <p:pRg st="8" end="8"/>
                                            </p:txEl>
                                          </p:spTgt>
                                        </p:tgtEl>
                                        <p:attrNameLst>
                                          <p:attrName>style.visibility</p:attrName>
                                        </p:attrNameLst>
                                      </p:cBhvr>
                                      <p:to>
                                        <p:strVal val="visible"/>
                                      </p:to>
                                    </p:set>
                                    <p:animEffect transition="in" filter="dissolve">
                                      <p:cBhvr>
                                        <p:cTn id="45" dur="500"/>
                                        <p:tgtEl>
                                          <p:spTgt spid="116739">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6739">
                                            <p:txEl>
                                              <p:pRg st="9" end="9"/>
                                            </p:txEl>
                                          </p:spTgt>
                                        </p:tgtEl>
                                        <p:attrNameLst>
                                          <p:attrName>style.visibility</p:attrName>
                                        </p:attrNameLst>
                                      </p:cBhvr>
                                      <p:to>
                                        <p:strVal val="visible"/>
                                      </p:to>
                                    </p:set>
                                    <p:animEffect transition="in" filter="dissolve">
                                      <p:cBhvr>
                                        <p:cTn id="48" dur="500"/>
                                        <p:tgtEl>
                                          <p:spTgt spid="116739">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6739">
                                            <p:txEl>
                                              <p:pRg st="10" end="10"/>
                                            </p:txEl>
                                          </p:spTgt>
                                        </p:tgtEl>
                                        <p:attrNameLst>
                                          <p:attrName>style.visibility</p:attrName>
                                        </p:attrNameLst>
                                      </p:cBhvr>
                                      <p:to>
                                        <p:strVal val="visible"/>
                                      </p:to>
                                    </p:set>
                                    <p:animEffect transition="in" filter="dissolve">
                                      <p:cBhvr>
                                        <p:cTn id="53" dur="500"/>
                                        <p:tgtEl>
                                          <p:spTgt spid="116739">
                                            <p:txEl>
                                              <p:pRg st="10" end="1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6739">
                                            <p:txEl>
                                              <p:pRg st="11" end="11"/>
                                            </p:txEl>
                                          </p:spTgt>
                                        </p:tgtEl>
                                        <p:attrNameLst>
                                          <p:attrName>style.visibility</p:attrName>
                                        </p:attrNameLst>
                                      </p:cBhvr>
                                      <p:to>
                                        <p:strVal val="visible"/>
                                      </p:to>
                                    </p:set>
                                    <p:animEffect transition="in" filter="dissolve">
                                      <p:cBhvr>
                                        <p:cTn id="58" dur="500"/>
                                        <p:tgtEl>
                                          <p:spTgt spid="116739">
                                            <p:txEl>
                                              <p:pRg st="11" end="11"/>
                                            </p:txEl>
                                          </p:spTgt>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739">
                                            <p:txEl>
                                              <p:pRg st="12" end="12"/>
                                            </p:txEl>
                                          </p:spTgt>
                                        </p:tgtEl>
                                        <p:attrNameLst>
                                          <p:attrName>style.visibility</p:attrName>
                                        </p:attrNameLst>
                                      </p:cBhvr>
                                      <p:to>
                                        <p:strVal val="visible"/>
                                      </p:to>
                                    </p:set>
                                    <p:animEffect transition="in" filter="dissolve">
                                      <p:cBhvr>
                                        <p:cTn id="61" dur="500"/>
                                        <p:tgtEl>
                                          <p:spTgt spid="116739">
                                            <p:txEl>
                                              <p:pRg st="12" end="12"/>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16739">
                                            <p:txEl>
                                              <p:pRg st="13" end="13"/>
                                            </p:txEl>
                                          </p:spTgt>
                                        </p:tgtEl>
                                        <p:attrNameLst>
                                          <p:attrName>style.visibility</p:attrName>
                                        </p:attrNameLst>
                                      </p:cBhvr>
                                      <p:to>
                                        <p:strVal val="visible"/>
                                      </p:to>
                                    </p:set>
                                    <p:animEffect transition="in" filter="dissolve">
                                      <p:cBhvr>
                                        <p:cTn id="64" dur="500"/>
                                        <p:tgtEl>
                                          <p:spTgt spid="1167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304800"/>
            <a:ext cx="6477000" cy="573088"/>
          </a:xfrm>
          <a:effectLst>
            <a:outerShdw blurRad="63500" dist="53882" dir="2700000" algn="ctr" rotWithShape="0">
              <a:srgbClr val="969696"/>
            </a:outerShdw>
          </a:effectLst>
        </p:spPr>
        <p:txBody>
          <a:bodyPr/>
          <a:lstStyle/>
          <a:p>
            <a:pPr eaLnBrk="1" hangingPunct="1">
              <a:defRPr/>
            </a:pPr>
            <a:r>
              <a:rPr lang="en-US">
                <a:cs typeface="+mj-cs"/>
              </a:rPr>
              <a:t>Denormalized Values</a:t>
            </a:r>
          </a:p>
        </p:txBody>
      </p:sp>
      <p:sp>
        <p:nvSpPr>
          <p:cNvPr id="116739" name="Rectangle 3"/>
          <p:cNvSpPr>
            <a:spLocks noGrp="1" noChangeArrowheads="1"/>
          </p:cNvSpPr>
          <p:nvPr>
            <p:ph type="body" idx="1"/>
          </p:nvPr>
        </p:nvSpPr>
        <p:spPr/>
        <p:txBody>
          <a:bodyPr lIns="90487" tIns="44450" rIns="90487" bIns="44450"/>
          <a:lstStyle/>
          <a:p>
            <a:pPr eaLnBrk="1" hangingPunct="1">
              <a:defRPr/>
            </a:pPr>
            <a:r>
              <a:rPr lang="en-US" dirty="0">
                <a:latin typeface="Helvetica" charset="0"/>
                <a:ea typeface="ＭＳ Ｐゴシック" charset="0"/>
              </a:rPr>
              <a:t>Condition</a:t>
            </a: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p>
          <a:p>
            <a:pPr eaLnBrk="1" hangingPunct="1">
              <a:defRPr/>
            </a:pPr>
            <a:r>
              <a:rPr lang="en-US" dirty="0">
                <a:latin typeface="Helvetica" charset="0"/>
                <a:ea typeface="ＭＳ Ｐゴシック" charset="0"/>
              </a:rPr>
              <a:t>Value</a:t>
            </a:r>
          </a:p>
          <a:p>
            <a:pPr lvl="1" eaLnBrk="1" hangingPunct="1">
              <a:defRPr/>
            </a:pPr>
            <a:r>
              <a:rPr lang="en-US" dirty="0">
                <a:latin typeface="Helvetica" charset="0"/>
                <a:ea typeface="ＭＳ Ｐゴシック" charset="0"/>
              </a:rPr>
              <a:t>Exponent value </a:t>
            </a:r>
            <a:r>
              <a:rPr lang="en-US" i="1" dirty="0">
                <a:latin typeface="Helvetica" charset="0"/>
                <a:ea typeface="ＭＳ Ｐゴシック" charset="0"/>
              </a:rPr>
              <a:t>E </a:t>
            </a:r>
            <a:r>
              <a:rPr lang="en-US" dirty="0">
                <a:latin typeface="Helvetica" charset="0"/>
                <a:ea typeface="ＭＳ Ｐゴシック" charset="0"/>
              </a:rPr>
              <a:t>= 1–</a:t>
            </a:r>
            <a:r>
              <a:rPr lang="en-US" i="1" dirty="0">
                <a:latin typeface="Helvetica" charset="0"/>
                <a:ea typeface="ＭＳ Ｐゴシック" charset="0"/>
              </a:rPr>
              <a:t>Bias</a:t>
            </a:r>
            <a:endParaRPr lang="en-US" dirty="0">
              <a:latin typeface="Helvetica" charset="0"/>
              <a:ea typeface="ＭＳ Ｐゴシック" charset="0"/>
            </a:endParaRPr>
          </a:p>
          <a:p>
            <a:pPr lvl="1" eaLnBrk="1" hangingPunct="1">
              <a:defRPr/>
            </a:pPr>
            <a:r>
              <a:rPr lang="en-US" dirty="0" err="1">
                <a:latin typeface="Helvetica" charset="0"/>
                <a:ea typeface="ＭＳ Ｐゴシック" charset="0"/>
              </a:rPr>
              <a:t>Significand</a:t>
            </a:r>
            <a:r>
              <a:rPr lang="en-US" dirty="0">
                <a:latin typeface="Helvetica" charset="0"/>
                <a:ea typeface="ＭＳ Ｐゴシック" charset="0"/>
              </a:rPr>
              <a:t> value </a:t>
            </a:r>
            <a:r>
              <a:rPr lang="en-US" i="1" dirty="0">
                <a:latin typeface="Helvetica" charset="0"/>
                <a:ea typeface="ＭＳ Ｐゴシック" charset="0"/>
              </a:rPr>
              <a:t>M </a:t>
            </a:r>
            <a:r>
              <a:rPr lang="en-US" dirty="0">
                <a:latin typeface="Helvetica" charset="0"/>
                <a:ea typeface="ＭＳ Ｐゴシック" charset="0"/>
              </a:rPr>
              <a:t>=</a:t>
            </a:r>
            <a:r>
              <a:rPr lang="en-US" i="1" dirty="0">
                <a:latin typeface="Helvetica" charset="0"/>
                <a:ea typeface="ＭＳ Ｐゴシック" charset="0"/>
              </a:rPr>
              <a:t> </a:t>
            </a:r>
            <a:r>
              <a:rPr lang="en-US" i="1" dirty="0">
                <a:latin typeface="Courier New" charset="0"/>
                <a:ea typeface="ＭＳ Ｐゴシック" charset="0"/>
              </a:rPr>
              <a:t> </a:t>
            </a:r>
            <a:r>
              <a:rPr lang="en-US" dirty="0">
                <a:latin typeface="Courier New" charset="0"/>
                <a:ea typeface="ＭＳ Ｐゴシック" charset="0"/>
              </a:rPr>
              <a:t>0.xxx</a:t>
            </a:r>
            <a:r>
              <a:rPr lang="en-US" dirty="0">
                <a:latin typeface="Helvetica" charset="0"/>
                <a:ea typeface="ＭＳ Ｐゴシック" charset="0"/>
              </a:rPr>
              <a:t>…</a:t>
            </a:r>
            <a:r>
              <a:rPr lang="en-US" dirty="0">
                <a:latin typeface="Courier New" charset="0"/>
                <a:ea typeface="ＭＳ Ｐゴシック" charset="0"/>
              </a:rPr>
              <a:t>x</a:t>
            </a:r>
            <a:r>
              <a:rPr lang="en-US" baseline="-25000" dirty="0">
                <a:latin typeface="Helvetica" charset="0"/>
                <a:ea typeface="ＭＳ Ｐゴシック" charset="0"/>
              </a:rPr>
              <a:t>2</a:t>
            </a:r>
            <a:endParaRPr lang="en-US" dirty="0">
              <a:latin typeface="Courier New" charset="0"/>
              <a:ea typeface="ＭＳ Ｐゴシック" charset="0"/>
            </a:endParaRPr>
          </a:p>
          <a:p>
            <a:pPr lvl="2" eaLnBrk="1" hangingPunct="1">
              <a:defRPr/>
            </a:pPr>
            <a:r>
              <a:rPr lang="en-US" dirty="0">
                <a:latin typeface="Courier New" charset="0"/>
                <a:ea typeface="ＭＳ Ｐゴシック" charset="0"/>
              </a:rPr>
              <a:t>xxx</a:t>
            </a:r>
            <a:r>
              <a:rPr lang="en-US" dirty="0">
                <a:latin typeface="Helvetica" charset="0"/>
                <a:ea typeface="ＭＳ Ｐゴシック" charset="0"/>
              </a:rPr>
              <a:t>…</a:t>
            </a:r>
            <a:r>
              <a:rPr lang="en-US" dirty="0">
                <a:latin typeface="Courier New" charset="0"/>
                <a:ea typeface="ＭＳ Ｐゴシック" charset="0"/>
              </a:rPr>
              <a:t>x</a:t>
            </a:r>
            <a:r>
              <a:rPr lang="en-US" dirty="0">
                <a:latin typeface="Helvetica" charset="0"/>
                <a:ea typeface="ＭＳ Ｐゴシック" charset="0"/>
              </a:rPr>
              <a:t>: bits of </a:t>
            </a:r>
            <a:r>
              <a:rPr lang="en-US" dirty="0" err="1">
                <a:latin typeface="Courier New" charset="0"/>
                <a:ea typeface="ＭＳ Ｐゴシック" charset="0"/>
              </a:rPr>
              <a:t>frac</a:t>
            </a:r>
            <a:endParaRPr lang="en-US" dirty="0">
              <a:latin typeface="Courier New" charset="0"/>
              <a:ea typeface="ＭＳ Ｐゴシック" charset="0"/>
            </a:endParaRPr>
          </a:p>
          <a:p>
            <a:pPr eaLnBrk="1" hangingPunct="1">
              <a:defRPr/>
            </a:pPr>
            <a:r>
              <a:rPr lang="en-US" dirty="0">
                <a:latin typeface="Helvetica" charset="0"/>
                <a:ea typeface="ＭＳ Ｐゴシック" charset="0"/>
              </a:rPr>
              <a:t>Cases</a:t>
            </a: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r>
              <a:rPr lang="en-US" dirty="0">
                <a:latin typeface="Helvetica" charset="0"/>
                <a:ea typeface="ＭＳ Ｐゴシック" charset="0"/>
              </a:rPr>
              <a:t>, </a:t>
            </a:r>
            <a:r>
              <a:rPr lang="en-US" dirty="0" err="1">
                <a:latin typeface="Courier New" charset="0"/>
                <a:ea typeface="ＭＳ Ｐゴシック" charset="0"/>
              </a:rPr>
              <a:t>frac</a:t>
            </a:r>
            <a:r>
              <a:rPr lang="en-US" dirty="0">
                <a:latin typeface="Helvetica" charset="0"/>
                <a:ea typeface="ＭＳ Ｐゴシック" charset="0"/>
              </a:rPr>
              <a:t> =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p>
          <a:p>
            <a:pPr lvl="2" eaLnBrk="1" hangingPunct="1">
              <a:defRPr/>
            </a:pPr>
            <a:r>
              <a:rPr lang="en-US" dirty="0">
                <a:latin typeface="Helvetica" charset="0"/>
                <a:ea typeface="ＭＳ Ｐゴシック" charset="0"/>
              </a:rPr>
              <a:t>Represents value 0</a:t>
            </a:r>
          </a:p>
          <a:p>
            <a:pPr lvl="2" eaLnBrk="1" hangingPunct="1">
              <a:defRPr/>
            </a:pPr>
            <a:r>
              <a:rPr lang="en-US" dirty="0">
                <a:latin typeface="Helvetica" charset="0"/>
                <a:ea typeface="ＭＳ Ｐゴシック" charset="0"/>
              </a:rPr>
              <a:t>Note that have distinct values +0 and –0</a:t>
            </a:r>
          </a:p>
          <a:p>
            <a:pPr lvl="1" eaLnBrk="1" hangingPunct="1">
              <a:defRPr/>
            </a:pP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r>
              <a:rPr lang="en-US" dirty="0">
                <a:latin typeface="Helvetica" charset="0"/>
                <a:ea typeface="ＭＳ Ｐゴシック" charset="0"/>
              </a:rPr>
              <a:t>, </a:t>
            </a:r>
            <a:r>
              <a:rPr lang="en-US" dirty="0" err="1">
                <a:latin typeface="Courier New" charset="0"/>
                <a:ea typeface="ＭＳ Ｐゴシック" charset="0"/>
              </a:rPr>
              <a:t>frac</a:t>
            </a:r>
            <a:r>
              <a:rPr lang="en-US" dirty="0">
                <a:latin typeface="Helvetica" charset="0"/>
                <a:ea typeface="ＭＳ Ｐゴシック" charset="0"/>
              </a:rPr>
              <a:t> </a:t>
            </a:r>
            <a:r>
              <a:rPr lang="en-US" dirty="0">
                <a:latin typeface="Helvetica" charset="0"/>
                <a:ea typeface="ＭＳ Ｐゴシック" charset="0"/>
                <a:sym typeface="Symbol" charset="0"/>
              </a:rPr>
              <a:t></a:t>
            </a:r>
            <a:r>
              <a:rPr lang="en-US" dirty="0">
                <a:latin typeface="Helvetica" charset="0"/>
                <a:ea typeface="ＭＳ Ｐゴシック" charset="0"/>
              </a:rPr>
              <a:t>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p>
          <a:p>
            <a:pPr lvl="2" eaLnBrk="1" hangingPunct="1">
              <a:defRPr/>
            </a:pPr>
            <a:r>
              <a:rPr lang="en-US" dirty="0">
                <a:latin typeface="Helvetica" charset="0"/>
                <a:ea typeface="ＭＳ Ｐゴシック" charset="0"/>
              </a:rPr>
              <a:t>Numbers very close to 0.0</a:t>
            </a:r>
          </a:p>
          <a:p>
            <a:pPr lvl="2" eaLnBrk="1" hangingPunct="1">
              <a:defRPr/>
            </a:pPr>
            <a:r>
              <a:rPr lang="en-US" dirty="0">
                <a:latin typeface="Helvetica" charset="0"/>
                <a:ea typeface="ＭＳ Ｐゴシック" charset="0"/>
              </a:rPr>
              <a:t>Lose precision as get smaller</a:t>
            </a:r>
          </a:p>
          <a:p>
            <a:pPr lvl="2" eaLnBrk="1" hangingPunct="1">
              <a:defRPr/>
            </a:pPr>
            <a:r>
              <a:rPr lang="ja-JP" altLang="en-US" dirty="0">
                <a:latin typeface="Arial" charset="0"/>
                <a:ea typeface="ＭＳ Ｐゴシック" charset="0"/>
              </a:rPr>
              <a:t>“</a:t>
            </a:r>
            <a:r>
              <a:rPr lang="en-US" altLang="ja-JP" dirty="0">
                <a:latin typeface="Helvetica" charset="0"/>
                <a:ea typeface="ＭＳ Ｐゴシック" charset="0"/>
              </a:rPr>
              <a:t>Gradual underflow</a:t>
            </a:r>
            <a:r>
              <a:rPr lang="ja-JP" altLang="en-US" dirty="0">
                <a:latin typeface="Arial" charset="0"/>
                <a:ea typeface="ＭＳ Ｐゴシック" charset="0"/>
              </a:rPr>
              <a:t>”</a:t>
            </a:r>
            <a:endParaRPr lang="en-US" dirty="0">
              <a:latin typeface="Helvetica" charset="0"/>
              <a:ea typeface="ＭＳ Ｐゴシック"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dissolve">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dissolve">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dissolve">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dissolve">
                                      <p:cBhvr>
                                        <p:cTn id="22" dur="500"/>
                                        <p:tgtEl>
                                          <p:spTgt spid="11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dissolve">
                                      <p:cBhvr>
                                        <p:cTn id="27" dur="500"/>
                                        <p:tgtEl>
                                          <p:spTgt spid="11673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6739">
                                            <p:txEl>
                                              <p:pRg st="5" end="5"/>
                                            </p:txEl>
                                          </p:spTgt>
                                        </p:tgtEl>
                                        <p:attrNameLst>
                                          <p:attrName>style.visibility</p:attrName>
                                        </p:attrNameLst>
                                      </p:cBhvr>
                                      <p:to>
                                        <p:strVal val="visible"/>
                                      </p:to>
                                    </p:set>
                                    <p:animEffect transition="in" filter="dissolve">
                                      <p:cBhvr>
                                        <p:cTn id="30" dur="500"/>
                                        <p:tgtEl>
                                          <p:spTgt spid="11673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6739">
                                            <p:txEl>
                                              <p:pRg st="6" end="6"/>
                                            </p:txEl>
                                          </p:spTgt>
                                        </p:tgtEl>
                                        <p:attrNameLst>
                                          <p:attrName>style.visibility</p:attrName>
                                        </p:attrNameLst>
                                      </p:cBhvr>
                                      <p:to>
                                        <p:strVal val="visible"/>
                                      </p:to>
                                    </p:set>
                                    <p:animEffect transition="in" filter="dissolve">
                                      <p:cBhvr>
                                        <p:cTn id="35" dur="500"/>
                                        <p:tgtEl>
                                          <p:spTgt spid="116739">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16739">
                                            <p:txEl>
                                              <p:pRg st="7" end="7"/>
                                            </p:txEl>
                                          </p:spTgt>
                                        </p:tgtEl>
                                        <p:attrNameLst>
                                          <p:attrName>style.visibility</p:attrName>
                                        </p:attrNameLst>
                                      </p:cBhvr>
                                      <p:to>
                                        <p:strVal val="visible"/>
                                      </p:to>
                                    </p:set>
                                    <p:animEffect transition="in" filter="dissolve">
                                      <p:cBhvr>
                                        <p:cTn id="40" dur="500"/>
                                        <p:tgtEl>
                                          <p:spTgt spid="116739">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16739">
                                            <p:txEl>
                                              <p:pRg st="8" end="8"/>
                                            </p:txEl>
                                          </p:spTgt>
                                        </p:tgtEl>
                                        <p:attrNameLst>
                                          <p:attrName>style.visibility</p:attrName>
                                        </p:attrNameLst>
                                      </p:cBhvr>
                                      <p:to>
                                        <p:strVal val="visible"/>
                                      </p:to>
                                    </p:set>
                                    <p:animEffect transition="in" filter="dissolve">
                                      <p:cBhvr>
                                        <p:cTn id="43" dur="500"/>
                                        <p:tgtEl>
                                          <p:spTgt spid="116739">
                                            <p:txEl>
                                              <p:pRg st="8" end="8"/>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6739">
                                            <p:txEl>
                                              <p:pRg st="9" end="9"/>
                                            </p:txEl>
                                          </p:spTgt>
                                        </p:tgtEl>
                                        <p:attrNameLst>
                                          <p:attrName>style.visibility</p:attrName>
                                        </p:attrNameLst>
                                      </p:cBhvr>
                                      <p:to>
                                        <p:strVal val="visible"/>
                                      </p:to>
                                    </p:set>
                                    <p:animEffect transition="in" filter="dissolve">
                                      <p:cBhvr>
                                        <p:cTn id="46" dur="500"/>
                                        <p:tgtEl>
                                          <p:spTgt spid="116739">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16739">
                                            <p:txEl>
                                              <p:pRg st="10" end="10"/>
                                            </p:txEl>
                                          </p:spTgt>
                                        </p:tgtEl>
                                        <p:attrNameLst>
                                          <p:attrName>style.visibility</p:attrName>
                                        </p:attrNameLst>
                                      </p:cBhvr>
                                      <p:to>
                                        <p:strVal val="visible"/>
                                      </p:to>
                                    </p:set>
                                    <p:animEffect transition="in" filter="dissolve">
                                      <p:cBhvr>
                                        <p:cTn id="51" dur="500"/>
                                        <p:tgtEl>
                                          <p:spTgt spid="116739">
                                            <p:txEl>
                                              <p:pRg st="10" end="10"/>
                                            </p:txEl>
                                          </p:spTgt>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6739">
                                            <p:txEl>
                                              <p:pRg st="11" end="11"/>
                                            </p:txEl>
                                          </p:spTgt>
                                        </p:tgtEl>
                                        <p:attrNameLst>
                                          <p:attrName>style.visibility</p:attrName>
                                        </p:attrNameLst>
                                      </p:cBhvr>
                                      <p:to>
                                        <p:strVal val="visible"/>
                                      </p:to>
                                    </p:set>
                                    <p:animEffect transition="in" filter="dissolve">
                                      <p:cBhvr>
                                        <p:cTn id="54" dur="500"/>
                                        <p:tgtEl>
                                          <p:spTgt spid="116739">
                                            <p:txEl>
                                              <p:pRg st="11" end="11"/>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6739">
                                            <p:txEl>
                                              <p:pRg st="12" end="12"/>
                                            </p:txEl>
                                          </p:spTgt>
                                        </p:tgtEl>
                                        <p:attrNameLst>
                                          <p:attrName>style.visibility</p:attrName>
                                        </p:attrNameLst>
                                      </p:cBhvr>
                                      <p:to>
                                        <p:strVal val="visible"/>
                                      </p:to>
                                    </p:set>
                                    <p:animEffect transition="in" filter="dissolve">
                                      <p:cBhvr>
                                        <p:cTn id="57" dur="500"/>
                                        <p:tgtEl>
                                          <p:spTgt spid="116739">
                                            <p:txEl>
                                              <p:pRg st="12" end="12"/>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6739">
                                            <p:txEl>
                                              <p:pRg st="13" end="13"/>
                                            </p:txEl>
                                          </p:spTgt>
                                        </p:tgtEl>
                                        <p:attrNameLst>
                                          <p:attrName>style.visibility</p:attrName>
                                        </p:attrNameLst>
                                      </p:cBhvr>
                                      <p:to>
                                        <p:strVal val="visible"/>
                                      </p:to>
                                    </p:set>
                                    <p:animEffect transition="in" filter="dissolve">
                                      <p:cBhvr>
                                        <p:cTn id="60" dur="500"/>
                                        <p:tgtEl>
                                          <p:spTgt spid="1167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81000" y="304800"/>
            <a:ext cx="5842000" cy="573088"/>
          </a:xfrm>
          <a:effectLst>
            <a:outerShdw blurRad="63500" dist="53882" dir="2700000" algn="ctr" rotWithShape="0">
              <a:srgbClr val="969696"/>
            </a:outerShdw>
          </a:effectLst>
        </p:spPr>
        <p:txBody>
          <a:bodyPr/>
          <a:lstStyle/>
          <a:p>
            <a:pPr eaLnBrk="1" hangingPunct="1">
              <a:defRPr/>
            </a:pPr>
            <a:r>
              <a:rPr lang="en-US">
                <a:cs typeface="+mj-cs"/>
              </a:rPr>
              <a:t>Special Values</a:t>
            </a:r>
          </a:p>
        </p:txBody>
      </p:sp>
      <p:sp>
        <p:nvSpPr>
          <p:cNvPr id="117763" name="Rectangle 3"/>
          <p:cNvSpPr>
            <a:spLocks noGrp="1" noChangeArrowheads="1"/>
          </p:cNvSpPr>
          <p:nvPr>
            <p:ph type="body" idx="1"/>
          </p:nvPr>
        </p:nvSpPr>
        <p:spPr/>
        <p:txBody>
          <a:bodyPr lIns="90487" tIns="44450" rIns="90487" bIns="44450"/>
          <a:lstStyle/>
          <a:p>
            <a:pPr eaLnBrk="1" hangingPunct="1">
              <a:defRPr/>
            </a:pPr>
            <a:r>
              <a:rPr lang="en-US" dirty="0">
                <a:latin typeface="Helvetica" charset="0"/>
                <a:ea typeface="ＭＳ Ｐゴシック" charset="0"/>
              </a:rPr>
              <a:t>Condition</a:t>
            </a: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p>
          <a:p>
            <a:pPr eaLnBrk="1" hangingPunct="1">
              <a:defRPr/>
            </a:pPr>
            <a:r>
              <a:rPr lang="en-US" dirty="0">
                <a:latin typeface="Helvetica" charset="0"/>
                <a:ea typeface="ＭＳ Ｐゴシック" charset="0"/>
              </a:rPr>
              <a:t>Cases</a:t>
            </a:r>
          </a:p>
          <a:p>
            <a:pPr lvl="1" eaLnBrk="1" hangingPunct="1">
              <a:defRPr/>
            </a:pPr>
            <a:r>
              <a:rPr lang="en-US" dirty="0">
                <a:latin typeface="Helvetica" charset="0"/>
                <a:ea typeface="ＭＳ Ｐゴシック" charset="0"/>
              </a:rPr>
              <a:t> </a:t>
            </a: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r>
              <a:rPr lang="en-US" dirty="0">
                <a:latin typeface="Helvetica" charset="0"/>
                <a:ea typeface="ＭＳ Ｐゴシック" charset="0"/>
              </a:rPr>
              <a:t>, </a:t>
            </a:r>
            <a:r>
              <a:rPr lang="en-US" dirty="0" err="1">
                <a:latin typeface="Courier New" charset="0"/>
                <a:ea typeface="ＭＳ Ｐゴシック" charset="0"/>
              </a:rPr>
              <a:t>frac</a:t>
            </a:r>
            <a:r>
              <a:rPr lang="en-US" dirty="0">
                <a:latin typeface="Helvetica" charset="0"/>
                <a:ea typeface="ＭＳ Ｐゴシック" charset="0"/>
              </a:rPr>
              <a:t> =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p>
          <a:p>
            <a:pPr lvl="2" eaLnBrk="1" hangingPunct="1">
              <a:defRPr/>
            </a:pPr>
            <a:r>
              <a:rPr lang="en-US" dirty="0">
                <a:latin typeface="Helvetica" charset="0"/>
                <a:ea typeface="ＭＳ Ｐゴシック" charset="0"/>
              </a:rPr>
              <a:t>Represents value</a:t>
            </a:r>
            <a:r>
              <a:rPr lang="en-US" sz="2400" dirty="0">
                <a:latin typeface="Symbol" charset="0"/>
                <a:ea typeface="ＭＳ Ｐゴシック" charset="0"/>
              </a:rPr>
              <a:t></a:t>
            </a:r>
            <a:r>
              <a:rPr lang="en-US" dirty="0">
                <a:latin typeface="Symbol" charset="0"/>
                <a:ea typeface="ＭＳ Ｐゴシック" charset="0"/>
              </a:rPr>
              <a:t></a:t>
            </a:r>
            <a:r>
              <a:rPr lang="en-US" dirty="0">
                <a:latin typeface="Helvetica" charset="0"/>
                <a:ea typeface="ＭＳ Ｐゴシック" charset="0"/>
              </a:rPr>
              <a:t>(infinity)</a:t>
            </a:r>
          </a:p>
          <a:p>
            <a:pPr lvl="2" eaLnBrk="1" hangingPunct="1">
              <a:defRPr/>
            </a:pPr>
            <a:r>
              <a:rPr lang="en-US" dirty="0">
                <a:latin typeface="Helvetica" charset="0"/>
                <a:ea typeface="ＭＳ Ｐゴシック" charset="0"/>
              </a:rPr>
              <a:t>Operation that overflows</a:t>
            </a:r>
          </a:p>
          <a:p>
            <a:pPr lvl="2" eaLnBrk="1" hangingPunct="1">
              <a:defRPr/>
            </a:pPr>
            <a:r>
              <a:rPr lang="en-US" dirty="0">
                <a:latin typeface="Helvetica" charset="0"/>
                <a:ea typeface="ＭＳ Ｐゴシック" charset="0"/>
              </a:rPr>
              <a:t>Both positive and negative</a:t>
            </a:r>
          </a:p>
          <a:p>
            <a:pPr lvl="2" eaLnBrk="1" hangingPunct="1">
              <a:defRPr/>
            </a:pPr>
            <a:r>
              <a:rPr lang="en-US" dirty="0">
                <a:latin typeface="Helvetica" charset="0"/>
                <a:ea typeface="ＭＳ Ｐゴシック" charset="0"/>
              </a:rPr>
              <a:t>E.g., 1.0/0.0 = </a:t>
            </a:r>
            <a:r>
              <a:rPr lang="en-US" dirty="0">
                <a:latin typeface="Symbol" charset="0"/>
                <a:ea typeface="ＭＳ Ｐゴシック" charset="0"/>
              </a:rPr>
              <a:t></a:t>
            </a:r>
            <a:r>
              <a:rPr lang="en-US" dirty="0">
                <a:latin typeface="Helvetica" charset="0"/>
                <a:ea typeface="ＭＳ Ｐゴシック" charset="0"/>
              </a:rPr>
              <a:t>1.0/</a:t>
            </a:r>
            <a:r>
              <a:rPr lang="en-US" dirty="0">
                <a:latin typeface="Symbol" charset="0"/>
                <a:ea typeface="ＭＳ Ｐゴシック" charset="0"/>
              </a:rPr>
              <a:t></a:t>
            </a:r>
            <a:r>
              <a:rPr lang="en-US" dirty="0">
                <a:latin typeface="Helvetica" charset="0"/>
                <a:ea typeface="ＭＳ Ｐゴシック" charset="0"/>
              </a:rPr>
              <a:t>0.0 = +</a:t>
            </a:r>
            <a:r>
              <a:rPr lang="en-US" sz="2400" dirty="0">
                <a:latin typeface="Symbol" charset="0"/>
                <a:ea typeface="ＭＳ Ｐゴシック" charset="0"/>
              </a:rPr>
              <a:t></a:t>
            </a:r>
            <a:r>
              <a:rPr lang="en-US" sz="2400" dirty="0">
                <a:latin typeface="Helvetica" charset="0"/>
                <a:ea typeface="ＭＳ Ｐゴシック" charset="0"/>
              </a:rPr>
              <a:t>,  </a:t>
            </a:r>
            <a:r>
              <a:rPr lang="en-US" dirty="0">
                <a:latin typeface="Helvetica" charset="0"/>
                <a:ea typeface="ＭＳ Ｐゴシック" charset="0"/>
              </a:rPr>
              <a:t>1.0/</a:t>
            </a:r>
            <a:r>
              <a:rPr lang="en-US" dirty="0">
                <a:latin typeface="Symbol" charset="0"/>
                <a:ea typeface="ＭＳ Ｐゴシック" charset="0"/>
              </a:rPr>
              <a:t></a:t>
            </a:r>
            <a:r>
              <a:rPr lang="en-US" dirty="0">
                <a:latin typeface="Helvetica" charset="0"/>
                <a:ea typeface="ＭＳ Ｐゴシック" charset="0"/>
              </a:rPr>
              <a:t>0.0 = </a:t>
            </a:r>
            <a:r>
              <a:rPr lang="en-US" dirty="0">
                <a:latin typeface="Symbol" charset="0"/>
                <a:ea typeface="ＭＳ Ｐゴシック" charset="0"/>
              </a:rPr>
              <a:t></a:t>
            </a:r>
            <a:r>
              <a:rPr lang="en-US" sz="2400" dirty="0">
                <a:latin typeface="Symbol" charset="0"/>
                <a:ea typeface="ＭＳ Ｐゴシック" charset="0"/>
              </a:rPr>
              <a:t></a:t>
            </a:r>
            <a:endParaRPr lang="en-US" dirty="0">
              <a:latin typeface="Helvetica" charset="0"/>
              <a:ea typeface="ＭＳ Ｐゴシック" charset="0"/>
            </a:endParaRPr>
          </a:p>
          <a:p>
            <a:pPr lvl="1" eaLnBrk="1" hangingPunct="1">
              <a:defRPr/>
            </a:pPr>
            <a:r>
              <a:rPr lang="en-US" dirty="0" err="1">
                <a:latin typeface="Courier New" charset="0"/>
                <a:ea typeface="ＭＳ Ｐゴシック" charset="0"/>
              </a:rPr>
              <a:t>exp</a:t>
            </a:r>
            <a:r>
              <a:rPr lang="en-US" dirty="0">
                <a:latin typeface="Helvetica" charset="0"/>
                <a:ea typeface="ＭＳ Ｐゴシック" charset="0"/>
              </a:rPr>
              <a:t> = </a:t>
            </a:r>
            <a:r>
              <a:rPr lang="en-US" dirty="0">
                <a:latin typeface="Courier New" charset="0"/>
                <a:ea typeface="ＭＳ Ｐゴシック" charset="0"/>
              </a:rPr>
              <a:t>111</a:t>
            </a:r>
            <a:r>
              <a:rPr lang="en-US" dirty="0">
                <a:latin typeface="Helvetica" charset="0"/>
                <a:ea typeface="ＭＳ Ｐゴシック" charset="0"/>
              </a:rPr>
              <a:t>…</a:t>
            </a:r>
            <a:r>
              <a:rPr lang="en-US" dirty="0">
                <a:latin typeface="Courier New" charset="0"/>
                <a:ea typeface="ＭＳ Ｐゴシック" charset="0"/>
              </a:rPr>
              <a:t>1</a:t>
            </a:r>
            <a:r>
              <a:rPr lang="en-US" dirty="0">
                <a:latin typeface="Helvetica" charset="0"/>
                <a:ea typeface="ＭＳ Ｐゴシック" charset="0"/>
              </a:rPr>
              <a:t>, </a:t>
            </a:r>
            <a:r>
              <a:rPr lang="en-US" dirty="0" err="1">
                <a:latin typeface="Courier New" charset="0"/>
                <a:ea typeface="ＭＳ Ｐゴシック" charset="0"/>
              </a:rPr>
              <a:t>frac</a:t>
            </a:r>
            <a:r>
              <a:rPr lang="en-US" dirty="0">
                <a:latin typeface="Helvetica" charset="0"/>
                <a:ea typeface="ＭＳ Ｐゴシック" charset="0"/>
              </a:rPr>
              <a:t> </a:t>
            </a:r>
            <a:r>
              <a:rPr lang="en-US" dirty="0">
                <a:latin typeface="Helvetica" charset="0"/>
                <a:ea typeface="ＭＳ Ｐゴシック" charset="0"/>
                <a:sym typeface="Symbol" charset="0"/>
              </a:rPr>
              <a:t></a:t>
            </a:r>
            <a:r>
              <a:rPr lang="en-US" dirty="0">
                <a:latin typeface="Helvetica" charset="0"/>
                <a:ea typeface="ＭＳ Ｐゴシック" charset="0"/>
              </a:rPr>
              <a:t> </a:t>
            </a:r>
            <a:r>
              <a:rPr lang="en-US" dirty="0">
                <a:latin typeface="Courier New" charset="0"/>
                <a:ea typeface="ＭＳ Ｐゴシック" charset="0"/>
              </a:rPr>
              <a:t>000</a:t>
            </a:r>
            <a:r>
              <a:rPr lang="en-US" dirty="0">
                <a:latin typeface="Helvetica" charset="0"/>
                <a:ea typeface="ＭＳ Ｐゴシック" charset="0"/>
              </a:rPr>
              <a:t>…</a:t>
            </a:r>
            <a:r>
              <a:rPr lang="en-US" dirty="0">
                <a:latin typeface="Courier New" charset="0"/>
                <a:ea typeface="ＭＳ Ｐゴシック" charset="0"/>
              </a:rPr>
              <a:t>0</a:t>
            </a:r>
          </a:p>
          <a:p>
            <a:pPr lvl="2" eaLnBrk="1" hangingPunct="1">
              <a:defRPr/>
            </a:pPr>
            <a:r>
              <a:rPr lang="en-US" dirty="0">
                <a:latin typeface="Helvetica" charset="0"/>
                <a:ea typeface="ＭＳ Ｐゴシック" charset="0"/>
              </a:rPr>
              <a:t>Not-a-Number (</a:t>
            </a:r>
            <a:r>
              <a:rPr lang="en-US" dirty="0" err="1">
                <a:latin typeface="Helvetica" charset="0"/>
                <a:ea typeface="ＭＳ Ｐゴシック" charset="0"/>
              </a:rPr>
              <a:t>NaN</a:t>
            </a:r>
            <a:r>
              <a:rPr lang="en-US" dirty="0">
                <a:latin typeface="Helvetica" charset="0"/>
                <a:ea typeface="ＭＳ Ｐゴシック" charset="0"/>
              </a:rPr>
              <a:t>)</a:t>
            </a:r>
          </a:p>
          <a:p>
            <a:pPr lvl="2" eaLnBrk="1" hangingPunct="1">
              <a:defRPr/>
            </a:pPr>
            <a:r>
              <a:rPr lang="en-US" dirty="0">
                <a:latin typeface="Helvetica" charset="0"/>
                <a:ea typeface="ＭＳ Ｐゴシック" charset="0"/>
              </a:rPr>
              <a:t>Represents case when no numeric value can be determined</a:t>
            </a:r>
          </a:p>
          <a:p>
            <a:pPr lvl="2" eaLnBrk="1" hangingPunct="1">
              <a:defRPr/>
            </a:pPr>
            <a:r>
              <a:rPr lang="en-US" dirty="0">
                <a:latin typeface="Helvetica" charset="0"/>
                <a:ea typeface="ＭＳ Ｐゴシック" charset="0"/>
              </a:rPr>
              <a:t>E.g., </a:t>
            </a:r>
            <a:r>
              <a:rPr lang="en-US" dirty="0" err="1">
                <a:latin typeface="Helvetica" charset="0"/>
                <a:ea typeface="ＭＳ Ｐゴシック" charset="0"/>
              </a:rPr>
              <a:t>sqrt</a:t>
            </a:r>
            <a:r>
              <a:rPr lang="en-US" dirty="0">
                <a:latin typeface="Helvetica" charset="0"/>
                <a:ea typeface="ＭＳ Ｐゴシック" charset="0"/>
              </a:rPr>
              <a:t>(–1), </a:t>
            </a:r>
            <a:r>
              <a:rPr lang="en-US" dirty="0">
                <a:latin typeface="Symbol" charset="0"/>
                <a:ea typeface="ＭＳ Ｐゴシック" charset="0"/>
              </a:rPr>
              <a:t></a:t>
            </a:r>
            <a:endParaRPr lang="en-US" sz="2400" dirty="0">
              <a:latin typeface="Symbol" charset="0"/>
              <a:ea typeface="ＭＳ Ｐゴシック"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dissolve">
                                      <p:cBhvr>
                                        <p:cTn id="7" dur="500"/>
                                        <p:tgtEl>
                                          <p:spTgt spid="11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dissolve">
                                      <p:cBhvr>
                                        <p:cTn id="12" dur="500"/>
                                        <p:tgtEl>
                                          <p:spTgt spid="117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Effect transition="in" filter="dissolve">
                                      <p:cBhvr>
                                        <p:cTn id="17" dur="500"/>
                                        <p:tgtEl>
                                          <p:spTgt spid="117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Effect transition="in" filter="dissolve">
                                      <p:cBhvr>
                                        <p:cTn id="22" dur="500"/>
                                        <p:tgtEl>
                                          <p:spTgt spid="11776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7763">
                                            <p:txEl>
                                              <p:pRg st="4" end="4"/>
                                            </p:txEl>
                                          </p:spTgt>
                                        </p:tgtEl>
                                        <p:attrNameLst>
                                          <p:attrName>style.visibility</p:attrName>
                                        </p:attrNameLst>
                                      </p:cBhvr>
                                      <p:to>
                                        <p:strVal val="visible"/>
                                      </p:to>
                                    </p:set>
                                    <p:animEffect transition="in" filter="dissolve">
                                      <p:cBhvr>
                                        <p:cTn id="25" dur="500"/>
                                        <p:tgtEl>
                                          <p:spTgt spid="11776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763">
                                            <p:txEl>
                                              <p:pRg st="5" end="5"/>
                                            </p:txEl>
                                          </p:spTgt>
                                        </p:tgtEl>
                                        <p:attrNameLst>
                                          <p:attrName>style.visibility</p:attrName>
                                        </p:attrNameLst>
                                      </p:cBhvr>
                                      <p:to>
                                        <p:strVal val="visible"/>
                                      </p:to>
                                    </p:set>
                                    <p:animEffect transition="in" filter="dissolve">
                                      <p:cBhvr>
                                        <p:cTn id="28" dur="500"/>
                                        <p:tgtEl>
                                          <p:spTgt spid="11776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7763">
                                            <p:txEl>
                                              <p:pRg st="6" end="6"/>
                                            </p:txEl>
                                          </p:spTgt>
                                        </p:tgtEl>
                                        <p:attrNameLst>
                                          <p:attrName>style.visibility</p:attrName>
                                        </p:attrNameLst>
                                      </p:cBhvr>
                                      <p:to>
                                        <p:strVal val="visible"/>
                                      </p:to>
                                    </p:set>
                                    <p:animEffect transition="in" filter="dissolve">
                                      <p:cBhvr>
                                        <p:cTn id="31" dur="500"/>
                                        <p:tgtEl>
                                          <p:spTgt spid="11776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7763">
                                            <p:txEl>
                                              <p:pRg st="7" end="7"/>
                                            </p:txEl>
                                          </p:spTgt>
                                        </p:tgtEl>
                                        <p:attrNameLst>
                                          <p:attrName>style.visibility</p:attrName>
                                        </p:attrNameLst>
                                      </p:cBhvr>
                                      <p:to>
                                        <p:strVal val="visible"/>
                                      </p:to>
                                    </p:set>
                                    <p:animEffect transition="in" filter="dissolve">
                                      <p:cBhvr>
                                        <p:cTn id="34" dur="500"/>
                                        <p:tgtEl>
                                          <p:spTgt spid="11776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17763">
                                            <p:txEl>
                                              <p:pRg st="8" end="8"/>
                                            </p:txEl>
                                          </p:spTgt>
                                        </p:tgtEl>
                                        <p:attrNameLst>
                                          <p:attrName>style.visibility</p:attrName>
                                        </p:attrNameLst>
                                      </p:cBhvr>
                                      <p:to>
                                        <p:strVal val="visible"/>
                                      </p:to>
                                    </p:set>
                                    <p:animEffect transition="in" filter="dissolve">
                                      <p:cBhvr>
                                        <p:cTn id="39" dur="500"/>
                                        <p:tgtEl>
                                          <p:spTgt spid="117763">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7763">
                                            <p:txEl>
                                              <p:pRg st="9" end="9"/>
                                            </p:txEl>
                                          </p:spTgt>
                                        </p:tgtEl>
                                        <p:attrNameLst>
                                          <p:attrName>style.visibility</p:attrName>
                                        </p:attrNameLst>
                                      </p:cBhvr>
                                      <p:to>
                                        <p:strVal val="visible"/>
                                      </p:to>
                                    </p:set>
                                    <p:animEffect transition="in" filter="dissolve">
                                      <p:cBhvr>
                                        <p:cTn id="42" dur="500"/>
                                        <p:tgtEl>
                                          <p:spTgt spid="117763">
                                            <p:txEl>
                                              <p:pRg st="9" end="9"/>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7763">
                                            <p:txEl>
                                              <p:pRg st="10" end="10"/>
                                            </p:txEl>
                                          </p:spTgt>
                                        </p:tgtEl>
                                        <p:attrNameLst>
                                          <p:attrName>style.visibility</p:attrName>
                                        </p:attrNameLst>
                                      </p:cBhvr>
                                      <p:to>
                                        <p:strVal val="visible"/>
                                      </p:to>
                                    </p:set>
                                    <p:animEffect transition="in" filter="dissolve">
                                      <p:cBhvr>
                                        <p:cTn id="45" dur="500"/>
                                        <p:tgtEl>
                                          <p:spTgt spid="117763">
                                            <p:txEl>
                                              <p:pRg st="10" end="10"/>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7763">
                                            <p:txEl>
                                              <p:pRg st="11" end="11"/>
                                            </p:txEl>
                                          </p:spTgt>
                                        </p:tgtEl>
                                        <p:attrNameLst>
                                          <p:attrName>style.visibility</p:attrName>
                                        </p:attrNameLst>
                                      </p:cBhvr>
                                      <p:to>
                                        <p:strVal val="visible"/>
                                      </p:to>
                                    </p:set>
                                    <p:animEffect transition="in" filter="dissolve">
                                      <p:cBhvr>
                                        <p:cTn id="48" dur="500"/>
                                        <p:tgtEl>
                                          <p:spTgt spid="117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Bomb Lab #2 update – extension to Friday March 3 by 11:55 pm</a:t>
            </a:r>
          </a:p>
          <a:p>
            <a:pPr lvl="1">
              <a:defRPr/>
            </a:pPr>
            <a:r>
              <a:rPr lang="en-US" dirty="0">
                <a:latin typeface="Helvetica" charset="0"/>
                <a:ea typeface="ＭＳ Ｐゴシック" charset="0"/>
                <a:cs typeface="ＭＳ Ｐゴシック" charset="0"/>
              </a:rPr>
              <a:t>Sign up for grading interview time slots </a:t>
            </a:r>
          </a:p>
          <a:p>
            <a:pPr>
              <a:defRPr/>
            </a:pPr>
            <a:r>
              <a:rPr lang="en-US" dirty="0">
                <a:latin typeface="Helvetica" charset="0"/>
              </a:rPr>
              <a:t>Attack Lab #3 due ~Friday March 17</a:t>
            </a:r>
          </a:p>
          <a:p>
            <a:pPr lvl="1">
              <a:defRPr/>
            </a:pPr>
            <a:r>
              <a:rPr lang="en-US" dirty="0">
                <a:latin typeface="Helvetica" charset="0"/>
                <a:ea typeface="ＭＳ Ｐゴシック" charset="0"/>
                <a:cs typeface="ＭＳ Ｐゴシック" charset="0"/>
              </a:rPr>
              <a:t>TAs will review in recitation this week</a:t>
            </a:r>
          </a:p>
          <a:p>
            <a:pPr>
              <a:defRPr/>
            </a:pPr>
            <a:r>
              <a:rPr lang="en-US" dirty="0">
                <a:latin typeface="Helvetica" charset="0"/>
              </a:rPr>
              <a:t>Floating point exercise released later this/next week</a:t>
            </a:r>
          </a:p>
          <a:p>
            <a:pPr>
              <a:defRPr/>
            </a:pPr>
            <a:r>
              <a:rPr lang="en-US" dirty="0">
                <a:latin typeface="Helvetica" charset="0"/>
              </a:rPr>
              <a:t>Read:</a:t>
            </a:r>
          </a:p>
          <a:p>
            <a:pPr lvl="1">
              <a:defRPr/>
            </a:pPr>
            <a:r>
              <a:rPr lang="en-US" dirty="0">
                <a:latin typeface="Helvetica" charset="0"/>
                <a:ea typeface="ＭＳ Ｐゴシック" charset="0"/>
                <a:cs typeface="ＭＳ Ｐゴシック" charset="0"/>
              </a:rPr>
              <a:t>Chapter 3.10 (buffer overflow) then </a:t>
            </a:r>
          </a:p>
          <a:p>
            <a:pPr lvl="1">
              <a:defRPr/>
            </a:pPr>
            <a:r>
              <a:rPr lang="en-US" dirty="0">
                <a:latin typeface="Helvetica" charset="0"/>
                <a:ea typeface="ＭＳ Ｐゴシック" charset="0"/>
                <a:cs typeface="ＭＳ Ｐゴシック" charset="0"/>
              </a:rPr>
              <a:t>F</a:t>
            </a:r>
            <a:r>
              <a:rPr lang="en-US" dirty="0">
                <a:latin typeface="Helvetica" charset="0"/>
              </a:rPr>
              <a:t>loating point (Chapter 2.4 and Chapter 3.11),</a:t>
            </a:r>
          </a:p>
          <a:p>
            <a:pPr lvl="1">
              <a:defRPr/>
            </a:pPr>
            <a:r>
              <a:rPr lang="en-US" dirty="0">
                <a:latin typeface="Helvetica" charset="0"/>
                <a:ea typeface="ＭＳ Ｐゴシック" charset="0"/>
                <a:cs typeface="ＭＳ Ｐゴシック" charset="0"/>
              </a:rPr>
              <a:t>and do practice problems</a:t>
            </a:r>
          </a:p>
          <a:p>
            <a:pPr lvl="1">
              <a:defRPr/>
            </a:pPr>
            <a:r>
              <a:rPr lang="en-US" dirty="0">
                <a:latin typeface="Helvetica" charset="0"/>
                <a:ea typeface="ＭＳ Ｐゴシック" charset="0"/>
                <a:cs typeface="ＭＳ Ｐゴシック" charset="0"/>
              </a:rPr>
              <a:t>Chapter 4.1, 4.3, 4.4, 4.5.1-4.5.7</a:t>
            </a:r>
          </a:p>
          <a:p>
            <a:pPr>
              <a:defRPr/>
            </a:pP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48140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09600" y="228600"/>
            <a:ext cx="6997700" cy="1095375"/>
          </a:xfrm>
        </p:spPr>
        <p:txBody>
          <a:bodyPr/>
          <a:lstStyle/>
          <a:p>
            <a:pPr eaLnBrk="1" hangingPunct="1">
              <a:defRPr/>
            </a:pPr>
            <a:r>
              <a:rPr lang="en-US">
                <a:cs typeface="+mj-cs"/>
              </a:rPr>
              <a:t>Summary of Floating Point </a:t>
            </a:r>
            <a:br>
              <a:rPr lang="en-US">
                <a:cs typeface="+mj-cs"/>
              </a:rPr>
            </a:br>
            <a:r>
              <a:rPr lang="en-US">
                <a:cs typeface="+mj-cs"/>
              </a:rPr>
              <a:t>Real Number Encodings</a:t>
            </a:r>
          </a:p>
        </p:txBody>
      </p:sp>
      <p:sp>
        <p:nvSpPr>
          <p:cNvPr id="77826" name="Line 3"/>
          <p:cNvSpPr>
            <a:spLocks noChangeShapeType="1"/>
          </p:cNvSpPr>
          <p:nvPr/>
        </p:nvSpPr>
        <p:spPr bwMode="auto">
          <a:xfrm>
            <a:off x="838200" y="2828925"/>
            <a:ext cx="73152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27" name="Line 4"/>
          <p:cNvSpPr>
            <a:spLocks noChangeShapeType="1"/>
          </p:cNvSpPr>
          <p:nvPr/>
        </p:nvSpPr>
        <p:spPr bwMode="auto">
          <a:xfrm>
            <a:off x="838200" y="2676525"/>
            <a:ext cx="0" cy="3048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28" name="Line 5"/>
          <p:cNvSpPr>
            <a:spLocks noChangeShapeType="1"/>
          </p:cNvSpPr>
          <p:nvPr/>
        </p:nvSpPr>
        <p:spPr bwMode="auto">
          <a:xfrm>
            <a:off x="8153400" y="3286125"/>
            <a:ext cx="0" cy="2286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29" name="Line 6"/>
          <p:cNvSpPr>
            <a:spLocks noChangeShapeType="1"/>
          </p:cNvSpPr>
          <p:nvPr/>
        </p:nvSpPr>
        <p:spPr bwMode="auto">
          <a:xfrm>
            <a:off x="8153400" y="2676525"/>
            <a:ext cx="0" cy="3048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30" name="Line 7"/>
          <p:cNvSpPr>
            <a:spLocks noChangeShapeType="1"/>
          </p:cNvSpPr>
          <p:nvPr/>
        </p:nvSpPr>
        <p:spPr bwMode="auto">
          <a:xfrm>
            <a:off x="4267200" y="2676525"/>
            <a:ext cx="0" cy="304800"/>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31" name="Line 8"/>
          <p:cNvSpPr>
            <a:spLocks noChangeShapeType="1"/>
          </p:cNvSpPr>
          <p:nvPr/>
        </p:nvSpPr>
        <p:spPr bwMode="auto">
          <a:xfrm>
            <a:off x="8153400" y="3438525"/>
            <a:ext cx="5334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32" name="Text Box 9"/>
          <p:cNvSpPr txBox="1">
            <a:spLocks noChangeArrowheads="1"/>
          </p:cNvSpPr>
          <p:nvPr/>
        </p:nvSpPr>
        <p:spPr bwMode="auto">
          <a:xfrm>
            <a:off x="8153400" y="3143250"/>
            <a:ext cx="5397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NaN</a:t>
            </a:r>
          </a:p>
        </p:txBody>
      </p:sp>
      <p:sp>
        <p:nvSpPr>
          <p:cNvPr id="77833" name="Line 10"/>
          <p:cNvSpPr>
            <a:spLocks noChangeShapeType="1"/>
          </p:cNvSpPr>
          <p:nvPr/>
        </p:nvSpPr>
        <p:spPr bwMode="auto">
          <a:xfrm>
            <a:off x="8686800" y="3286125"/>
            <a:ext cx="0" cy="2286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34" name="Line 11"/>
          <p:cNvSpPr>
            <a:spLocks noChangeShapeType="1"/>
          </p:cNvSpPr>
          <p:nvPr/>
        </p:nvSpPr>
        <p:spPr bwMode="auto">
          <a:xfrm>
            <a:off x="304800" y="3352800"/>
            <a:ext cx="0" cy="2286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35" name="Line 12"/>
          <p:cNvSpPr>
            <a:spLocks noChangeShapeType="1"/>
          </p:cNvSpPr>
          <p:nvPr/>
        </p:nvSpPr>
        <p:spPr bwMode="auto">
          <a:xfrm>
            <a:off x="304800" y="3505200"/>
            <a:ext cx="5334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36" name="Text Box 13"/>
          <p:cNvSpPr txBox="1">
            <a:spLocks noChangeArrowheads="1"/>
          </p:cNvSpPr>
          <p:nvPr/>
        </p:nvSpPr>
        <p:spPr bwMode="auto">
          <a:xfrm>
            <a:off x="304800" y="3209925"/>
            <a:ext cx="5397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NaN</a:t>
            </a:r>
          </a:p>
        </p:txBody>
      </p:sp>
      <p:sp>
        <p:nvSpPr>
          <p:cNvPr id="77837" name="Line 14"/>
          <p:cNvSpPr>
            <a:spLocks noChangeShapeType="1"/>
          </p:cNvSpPr>
          <p:nvPr/>
        </p:nvSpPr>
        <p:spPr bwMode="auto">
          <a:xfrm>
            <a:off x="838200" y="3352800"/>
            <a:ext cx="0" cy="2286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38" name="Rectangle 15"/>
          <p:cNvSpPr>
            <a:spLocks noChangeArrowheads="1"/>
          </p:cNvSpPr>
          <p:nvPr/>
        </p:nvSpPr>
        <p:spPr bwMode="auto">
          <a:xfrm>
            <a:off x="7772400" y="2319338"/>
            <a:ext cx="5730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a:lnSpc>
                <a:spcPct val="100000"/>
              </a:lnSpc>
            </a:pPr>
            <a:r>
              <a:rPr lang="en-US" sz="2400" b="0">
                <a:solidFill>
                  <a:srgbClr val="000066"/>
                </a:solidFill>
                <a:latin typeface="Times" charset="0"/>
              </a:rPr>
              <a:t>+</a:t>
            </a:r>
            <a:r>
              <a:rPr lang="en-US" sz="2400" b="0">
                <a:solidFill>
                  <a:srgbClr val="000066"/>
                </a:solidFill>
                <a:latin typeface="Symbol" charset="0"/>
              </a:rPr>
              <a:t></a:t>
            </a:r>
          </a:p>
        </p:txBody>
      </p:sp>
      <p:sp>
        <p:nvSpPr>
          <p:cNvPr id="77839" name="Rectangle 16"/>
          <p:cNvSpPr>
            <a:spLocks noChangeArrowheads="1"/>
          </p:cNvSpPr>
          <p:nvPr/>
        </p:nvSpPr>
        <p:spPr bwMode="auto">
          <a:xfrm>
            <a:off x="715963" y="2295525"/>
            <a:ext cx="5270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a:lnSpc>
                <a:spcPct val="100000"/>
              </a:lnSpc>
            </a:pPr>
            <a:r>
              <a:rPr lang="en-US" b="0">
                <a:solidFill>
                  <a:srgbClr val="000066"/>
                </a:solidFill>
                <a:sym typeface="Symbol" charset="0"/>
              </a:rPr>
              <a:t></a:t>
            </a:r>
            <a:r>
              <a:rPr lang="en-US" sz="2400" b="0">
                <a:solidFill>
                  <a:srgbClr val="000066"/>
                </a:solidFill>
                <a:latin typeface="Symbol" charset="0"/>
              </a:rPr>
              <a:t></a:t>
            </a:r>
          </a:p>
        </p:txBody>
      </p:sp>
      <p:sp>
        <p:nvSpPr>
          <p:cNvPr id="77840" name="Text Box 17"/>
          <p:cNvSpPr txBox="1">
            <a:spLocks noChangeArrowheads="1"/>
          </p:cNvSpPr>
          <p:nvPr/>
        </p:nvSpPr>
        <p:spPr bwMode="auto">
          <a:xfrm>
            <a:off x="3962400" y="3273425"/>
            <a:ext cx="4365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sym typeface="Symbol" charset="0"/>
              </a:rPr>
              <a:t></a:t>
            </a:r>
            <a:r>
              <a:rPr lang="en-US" sz="1800" b="0">
                <a:solidFill>
                  <a:srgbClr val="000066"/>
                </a:solidFill>
              </a:rPr>
              <a:t>0</a:t>
            </a:r>
          </a:p>
        </p:txBody>
      </p:sp>
      <p:sp>
        <p:nvSpPr>
          <p:cNvPr id="77841" name="Line 18"/>
          <p:cNvSpPr>
            <a:spLocks noChangeShapeType="1"/>
          </p:cNvSpPr>
          <p:nvPr/>
        </p:nvSpPr>
        <p:spPr bwMode="auto">
          <a:xfrm>
            <a:off x="5867400" y="2676525"/>
            <a:ext cx="0" cy="3048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42" name="Text Box 19"/>
          <p:cNvSpPr txBox="1">
            <a:spLocks noChangeArrowheads="1"/>
          </p:cNvSpPr>
          <p:nvPr/>
        </p:nvSpPr>
        <p:spPr bwMode="auto">
          <a:xfrm>
            <a:off x="4737100" y="2447925"/>
            <a:ext cx="11303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+Denorm</a:t>
            </a:r>
          </a:p>
        </p:txBody>
      </p:sp>
      <p:sp>
        <p:nvSpPr>
          <p:cNvPr id="77843" name="Text Box 20"/>
          <p:cNvSpPr txBox="1">
            <a:spLocks noChangeArrowheads="1"/>
          </p:cNvSpPr>
          <p:nvPr/>
        </p:nvSpPr>
        <p:spPr bwMode="auto">
          <a:xfrm>
            <a:off x="6096000" y="2447925"/>
            <a:ext cx="1473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+Normalized</a:t>
            </a:r>
          </a:p>
        </p:txBody>
      </p:sp>
      <p:sp>
        <p:nvSpPr>
          <p:cNvPr id="77844" name="Text Box 21"/>
          <p:cNvSpPr txBox="1">
            <a:spLocks noChangeArrowheads="1"/>
          </p:cNvSpPr>
          <p:nvPr/>
        </p:nvSpPr>
        <p:spPr bwMode="auto">
          <a:xfrm>
            <a:off x="3048000" y="2462213"/>
            <a:ext cx="1073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-Denorm</a:t>
            </a:r>
          </a:p>
        </p:txBody>
      </p:sp>
      <p:sp>
        <p:nvSpPr>
          <p:cNvPr id="77845" name="Line 22"/>
          <p:cNvSpPr>
            <a:spLocks noChangeShapeType="1"/>
          </p:cNvSpPr>
          <p:nvPr/>
        </p:nvSpPr>
        <p:spPr bwMode="auto">
          <a:xfrm>
            <a:off x="3048000" y="2676525"/>
            <a:ext cx="0" cy="3048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46" name="Text Box 23"/>
          <p:cNvSpPr txBox="1">
            <a:spLocks noChangeArrowheads="1"/>
          </p:cNvSpPr>
          <p:nvPr/>
        </p:nvSpPr>
        <p:spPr bwMode="auto">
          <a:xfrm>
            <a:off x="1403350" y="2447925"/>
            <a:ext cx="1416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-Normalized</a:t>
            </a:r>
          </a:p>
        </p:txBody>
      </p:sp>
      <p:sp>
        <p:nvSpPr>
          <p:cNvPr id="77847" name="Line 24"/>
          <p:cNvSpPr>
            <a:spLocks noChangeShapeType="1"/>
          </p:cNvSpPr>
          <p:nvPr/>
        </p:nvSpPr>
        <p:spPr bwMode="auto">
          <a:xfrm>
            <a:off x="4724400" y="2676525"/>
            <a:ext cx="0" cy="304800"/>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48" name="Line 25"/>
          <p:cNvSpPr>
            <a:spLocks noChangeShapeType="1"/>
          </p:cNvSpPr>
          <p:nvPr/>
        </p:nvSpPr>
        <p:spPr bwMode="auto">
          <a:xfrm>
            <a:off x="4495800" y="2676525"/>
            <a:ext cx="0" cy="3048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49" name="Line 26"/>
          <p:cNvSpPr>
            <a:spLocks noChangeShapeType="1"/>
          </p:cNvSpPr>
          <p:nvPr/>
        </p:nvSpPr>
        <p:spPr bwMode="auto">
          <a:xfrm>
            <a:off x="7924800" y="2676525"/>
            <a:ext cx="0" cy="3048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50" name="Line 27"/>
          <p:cNvSpPr>
            <a:spLocks noChangeShapeType="1"/>
          </p:cNvSpPr>
          <p:nvPr/>
        </p:nvSpPr>
        <p:spPr bwMode="auto">
          <a:xfrm>
            <a:off x="1143000" y="2676525"/>
            <a:ext cx="0" cy="3048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51" name="Line 28"/>
          <p:cNvSpPr>
            <a:spLocks noChangeShapeType="1"/>
          </p:cNvSpPr>
          <p:nvPr/>
        </p:nvSpPr>
        <p:spPr bwMode="auto">
          <a:xfrm flipV="1">
            <a:off x="4267200" y="2819400"/>
            <a:ext cx="2286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7852" name="Line 29"/>
          <p:cNvSpPr>
            <a:spLocks noChangeShapeType="1"/>
          </p:cNvSpPr>
          <p:nvPr/>
        </p:nvSpPr>
        <p:spPr bwMode="auto">
          <a:xfrm flipH="1" flipV="1">
            <a:off x="4495800" y="2819400"/>
            <a:ext cx="2286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7853" name="Rectangle 30"/>
          <p:cNvSpPr>
            <a:spLocks noChangeArrowheads="1"/>
          </p:cNvSpPr>
          <p:nvPr/>
        </p:nvSpPr>
        <p:spPr bwMode="auto">
          <a:xfrm>
            <a:off x="4572000" y="3276600"/>
            <a:ext cx="4445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a:lnSpc>
                <a:spcPct val="100000"/>
              </a:lnSpc>
            </a:pPr>
            <a:r>
              <a:rPr lang="en-US" b="0">
                <a:solidFill>
                  <a:srgbClr val="000066"/>
                </a:solidFill>
              </a:rPr>
              <a:t>+0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81000" y="228600"/>
            <a:ext cx="7213600" cy="573088"/>
          </a:xfrm>
        </p:spPr>
        <p:txBody>
          <a:bodyPr/>
          <a:lstStyle/>
          <a:p>
            <a:pPr eaLnBrk="1" hangingPunct="1">
              <a:defRPr/>
            </a:pPr>
            <a:r>
              <a:rPr lang="en-US">
                <a:cs typeface="+mj-cs"/>
              </a:rPr>
              <a:t>Tiny Floating Point Example</a:t>
            </a:r>
          </a:p>
        </p:txBody>
      </p:sp>
      <p:sp>
        <p:nvSpPr>
          <p:cNvPr id="119811" name="Rectangle 3"/>
          <p:cNvSpPr>
            <a:spLocks noGrp="1" noChangeArrowheads="1"/>
          </p:cNvSpPr>
          <p:nvPr>
            <p:ph type="body" idx="1"/>
          </p:nvPr>
        </p:nvSpPr>
        <p:spPr/>
        <p:txBody>
          <a:bodyPr/>
          <a:lstStyle/>
          <a:p>
            <a:pPr eaLnBrk="1" hangingPunct="1">
              <a:defRPr/>
            </a:pPr>
            <a:r>
              <a:rPr lang="en-US" dirty="0">
                <a:cs typeface="+mn-cs"/>
              </a:rPr>
              <a:t>8-bit Floating Point Representation</a:t>
            </a:r>
          </a:p>
          <a:p>
            <a:pPr lvl="1" eaLnBrk="1" hangingPunct="1">
              <a:defRPr/>
            </a:pPr>
            <a:r>
              <a:rPr lang="en-US" dirty="0"/>
              <a:t>the sign bit is in the most significant bit.</a:t>
            </a:r>
          </a:p>
          <a:p>
            <a:pPr lvl="1" eaLnBrk="1" hangingPunct="1">
              <a:defRPr/>
            </a:pPr>
            <a:r>
              <a:rPr lang="en-US" dirty="0"/>
              <a:t>the next four bits are the exponent, so Bias = 2</a:t>
            </a:r>
            <a:r>
              <a:rPr lang="en-US" baseline="30000" dirty="0"/>
              <a:t>4-1</a:t>
            </a:r>
            <a:r>
              <a:rPr lang="en-US" dirty="0"/>
              <a:t>-1 = 7.</a:t>
            </a:r>
          </a:p>
          <a:p>
            <a:pPr lvl="1" eaLnBrk="1" hangingPunct="1">
              <a:defRPr/>
            </a:pPr>
            <a:r>
              <a:rPr lang="en-US" dirty="0"/>
              <a:t>the last three bits are the </a:t>
            </a:r>
            <a:r>
              <a:rPr lang="en-US" dirty="0" err="1">
                <a:latin typeface="Courier New" charset="0"/>
              </a:rPr>
              <a:t>frac</a:t>
            </a:r>
            <a:endParaRPr lang="en-US" dirty="0"/>
          </a:p>
          <a:p>
            <a:pPr eaLnBrk="1" hangingPunct="1">
              <a:buFont typeface="Wingdings" charset="0"/>
              <a:buChar char="l"/>
              <a:defRPr/>
            </a:pPr>
            <a:r>
              <a:rPr lang="en-US" dirty="0">
                <a:cs typeface="+mn-cs"/>
              </a:rPr>
              <a:t>Same General Form as IEEE Format</a:t>
            </a:r>
          </a:p>
          <a:p>
            <a:pPr lvl="1" eaLnBrk="1" hangingPunct="1">
              <a:defRPr/>
            </a:pPr>
            <a:r>
              <a:rPr lang="en-US" dirty="0"/>
              <a:t>normalized, </a:t>
            </a:r>
            <a:r>
              <a:rPr lang="en-US" dirty="0" err="1"/>
              <a:t>denormalized</a:t>
            </a:r>
            <a:endParaRPr lang="en-US" dirty="0"/>
          </a:p>
          <a:p>
            <a:pPr lvl="1" eaLnBrk="1" hangingPunct="1">
              <a:defRPr/>
            </a:pPr>
            <a:r>
              <a:rPr lang="en-US" dirty="0"/>
              <a:t>representation of 0, </a:t>
            </a:r>
            <a:r>
              <a:rPr lang="en-US" dirty="0" err="1"/>
              <a:t>NaN</a:t>
            </a:r>
            <a:r>
              <a:rPr lang="en-US" dirty="0"/>
              <a:t>, infinity</a:t>
            </a:r>
          </a:p>
        </p:txBody>
      </p:sp>
      <p:sp>
        <p:nvSpPr>
          <p:cNvPr id="79875" name="Rectangle 4"/>
          <p:cNvSpPr>
            <a:spLocks noChangeArrowheads="1"/>
          </p:cNvSpPr>
          <p:nvPr/>
        </p:nvSpPr>
        <p:spPr bwMode="auto">
          <a:xfrm>
            <a:off x="2232025" y="4572000"/>
            <a:ext cx="3048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rPr>
              <a:t>s</a:t>
            </a:r>
          </a:p>
        </p:txBody>
      </p:sp>
      <p:sp>
        <p:nvSpPr>
          <p:cNvPr id="79876" name="Rectangle 5"/>
          <p:cNvSpPr>
            <a:spLocks noChangeArrowheads="1"/>
          </p:cNvSpPr>
          <p:nvPr/>
        </p:nvSpPr>
        <p:spPr bwMode="auto">
          <a:xfrm>
            <a:off x="2536825" y="4572000"/>
            <a:ext cx="17526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exp</a:t>
            </a:r>
            <a:endParaRPr lang="en-US">
              <a:solidFill>
                <a:srgbClr val="000066"/>
              </a:solidFill>
            </a:endParaRPr>
          </a:p>
        </p:txBody>
      </p:sp>
      <p:sp>
        <p:nvSpPr>
          <p:cNvPr id="79877" name="Rectangle 6"/>
          <p:cNvSpPr>
            <a:spLocks noChangeArrowheads="1"/>
          </p:cNvSpPr>
          <p:nvPr/>
        </p:nvSpPr>
        <p:spPr bwMode="auto">
          <a:xfrm>
            <a:off x="4289425" y="4572000"/>
            <a:ext cx="18288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frac</a:t>
            </a:r>
          </a:p>
        </p:txBody>
      </p:sp>
      <p:sp>
        <p:nvSpPr>
          <p:cNvPr id="79878" name="Text Box 7"/>
          <p:cNvSpPr txBox="1">
            <a:spLocks noChangeArrowheads="1"/>
          </p:cNvSpPr>
          <p:nvPr/>
        </p:nvSpPr>
        <p:spPr bwMode="auto">
          <a:xfrm>
            <a:off x="5965825" y="4265613"/>
            <a:ext cx="2825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0</a:t>
            </a:r>
          </a:p>
        </p:txBody>
      </p:sp>
      <p:sp>
        <p:nvSpPr>
          <p:cNvPr id="79879" name="Text Box 8"/>
          <p:cNvSpPr txBox="1">
            <a:spLocks noChangeArrowheads="1"/>
          </p:cNvSpPr>
          <p:nvPr/>
        </p:nvSpPr>
        <p:spPr bwMode="auto">
          <a:xfrm>
            <a:off x="4289425" y="4267200"/>
            <a:ext cx="2825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2</a:t>
            </a:r>
          </a:p>
        </p:txBody>
      </p:sp>
      <p:sp>
        <p:nvSpPr>
          <p:cNvPr id="79880" name="Text Box 9"/>
          <p:cNvSpPr txBox="1">
            <a:spLocks noChangeArrowheads="1"/>
          </p:cNvSpPr>
          <p:nvPr/>
        </p:nvSpPr>
        <p:spPr bwMode="auto">
          <a:xfrm>
            <a:off x="4060825" y="4267200"/>
            <a:ext cx="2825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3</a:t>
            </a:r>
          </a:p>
        </p:txBody>
      </p:sp>
      <p:sp>
        <p:nvSpPr>
          <p:cNvPr id="79881" name="Text Box 10"/>
          <p:cNvSpPr txBox="1">
            <a:spLocks noChangeArrowheads="1"/>
          </p:cNvSpPr>
          <p:nvPr/>
        </p:nvSpPr>
        <p:spPr bwMode="auto">
          <a:xfrm>
            <a:off x="2482850" y="4267200"/>
            <a:ext cx="2825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6</a:t>
            </a:r>
          </a:p>
        </p:txBody>
      </p:sp>
      <p:sp>
        <p:nvSpPr>
          <p:cNvPr id="79882" name="Text Box 11"/>
          <p:cNvSpPr txBox="1">
            <a:spLocks noChangeArrowheads="1"/>
          </p:cNvSpPr>
          <p:nvPr/>
        </p:nvSpPr>
        <p:spPr bwMode="auto">
          <a:xfrm>
            <a:off x="2254250" y="4267200"/>
            <a:ext cx="2825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rPr>
              <a:t>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3400" y="228600"/>
            <a:ext cx="7416800" cy="573088"/>
          </a:xfrm>
        </p:spPr>
        <p:txBody>
          <a:bodyPr/>
          <a:lstStyle/>
          <a:p>
            <a:pPr eaLnBrk="1" hangingPunct="1">
              <a:defRPr/>
            </a:pPr>
            <a:r>
              <a:rPr lang="en-US">
                <a:cs typeface="+mj-cs"/>
              </a:rPr>
              <a:t>Values Related to the Exponent</a:t>
            </a:r>
          </a:p>
        </p:txBody>
      </p:sp>
      <p:sp>
        <p:nvSpPr>
          <p:cNvPr id="81922" name="Text Box 3"/>
          <p:cNvSpPr txBox="1">
            <a:spLocks noChangeArrowheads="1"/>
          </p:cNvSpPr>
          <p:nvPr/>
        </p:nvSpPr>
        <p:spPr bwMode="auto">
          <a:xfrm>
            <a:off x="2133600" y="990600"/>
            <a:ext cx="5095875" cy="535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tabLst>
                <a:tab pos="749300" algn="l"/>
                <a:tab pos="1714500" algn="l"/>
                <a:tab pos="2578100" algn="l"/>
                <a:tab pos="3492500" algn="l"/>
              </a:tabLst>
              <a:defRPr sz="2400" b="1">
                <a:solidFill>
                  <a:schemeClr val="tx1"/>
                </a:solidFill>
                <a:latin typeface="Helvetica" charset="0"/>
                <a:ea typeface="ＭＳ Ｐゴシック" charset="0"/>
                <a:cs typeface="ＭＳ Ｐゴシック" charset="0"/>
              </a:defRPr>
            </a:lvl1pPr>
            <a:lvl2pPr marL="742950" indent="-285750">
              <a:tabLst>
                <a:tab pos="749300" algn="l"/>
                <a:tab pos="1714500" algn="l"/>
                <a:tab pos="2578100" algn="l"/>
                <a:tab pos="3492500" algn="l"/>
              </a:tabLst>
              <a:defRPr sz="2400" b="1">
                <a:solidFill>
                  <a:schemeClr val="tx1"/>
                </a:solidFill>
                <a:latin typeface="Helvetica" charset="0"/>
                <a:ea typeface="ＭＳ Ｐゴシック" charset="0"/>
              </a:defRPr>
            </a:lvl2pPr>
            <a:lvl3pPr marL="1143000" indent="-228600">
              <a:tabLst>
                <a:tab pos="749300" algn="l"/>
                <a:tab pos="1714500" algn="l"/>
                <a:tab pos="2578100" algn="l"/>
                <a:tab pos="3492500" algn="l"/>
              </a:tabLst>
              <a:defRPr sz="2400" b="1">
                <a:solidFill>
                  <a:schemeClr val="tx1"/>
                </a:solidFill>
                <a:latin typeface="Helvetica" charset="0"/>
                <a:ea typeface="ＭＳ Ｐゴシック" charset="0"/>
              </a:defRPr>
            </a:lvl3pPr>
            <a:lvl4pPr marL="1600200" indent="-228600">
              <a:tabLst>
                <a:tab pos="749300" algn="l"/>
                <a:tab pos="1714500" algn="l"/>
                <a:tab pos="2578100" algn="l"/>
                <a:tab pos="3492500" algn="l"/>
              </a:tabLst>
              <a:defRPr sz="2400" b="1">
                <a:solidFill>
                  <a:schemeClr val="tx1"/>
                </a:solidFill>
                <a:latin typeface="Helvetica" charset="0"/>
                <a:ea typeface="ＭＳ Ｐゴシック" charset="0"/>
              </a:defRPr>
            </a:lvl4pPr>
            <a:lvl5pPr marL="2057400" indent="-228600">
              <a:tabLst>
                <a:tab pos="749300" algn="l"/>
                <a:tab pos="1714500" algn="l"/>
                <a:tab pos="2578100" algn="l"/>
                <a:tab pos="34925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749300" algn="l"/>
                <a:tab pos="1714500" algn="l"/>
                <a:tab pos="2578100" algn="l"/>
                <a:tab pos="3492500" algn="l"/>
              </a:tabLs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E=(exp	</a:t>
            </a:r>
          </a:p>
          <a:p>
            <a:pPr algn="l">
              <a:lnSpc>
                <a:spcPct val="100000"/>
              </a:lnSpc>
            </a:pPr>
            <a:r>
              <a:rPr lang="en-US" sz="1800">
                <a:solidFill>
                  <a:srgbClr val="000066"/>
                </a:solidFill>
                <a:latin typeface="Courier New" charset="0"/>
              </a:rPr>
              <a:t>exp   exp   -Bias)</a:t>
            </a:r>
            <a:r>
              <a:rPr lang="en-US" sz="1800" baseline="30000">
                <a:solidFill>
                  <a:srgbClr val="000066"/>
                </a:solidFill>
                <a:latin typeface="Courier New" charset="0"/>
              </a:rPr>
              <a:t>1</a:t>
            </a:r>
            <a:r>
              <a:rPr lang="en-US" sz="1800">
                <a:solidFill>
                  <a:srgbClr val="000066"/>
                </a:solidFill>
                <a:latin typeface="Courier New" charset="0"/>
              </a:rPr>
              <a:t>  2</a:t>
            </a:r>
            <a:r>
              <a:rPr lang="en-US" sz="1800" baseline="30000">
                <a:solidFill>
                  <a:srgbClr val="000066"/>
                </a:solidFill>
                <a:latin typeface="Courier New" charset="0"/>
              </a:rPr>
              <a:t>E</a:t>
            </a:r>
            <a:endParaRPr lang="en-US" sz="1800">
              <a:solidFill>
                <a:srgbClr val="000066"/>
              </a:solidFill>
              <a:latin typeface="Courier New" charset="0"/>
            </a:endParaRPr>
          </a:p>
          <a:p>
            <a:pPr algn="l">
              <a:lnSpc>
                <a:spcPct val="100000"/>
              </a:lnSpc>
            </a:pPr>
            <a:endParaRPr lang="en-US" sz="1800">
              <a:solidFill>
                <a:srgbClr val="000066"/>
              </a:solidFill>
              <a:latin typeface="Courier New" charset="0"/>
            </a:endParaRPr>
          </a:p>
          <a:p>
            <a:pPr algn="l">
              <a:lnSpc>
                <a:spcPct val="100000"/>
              </a:lnSpc>
            </a:pPr>
            <a:r>
              <a:rPr lang="en-US" sz="1800">
                <a:solidFill>
                  <a:srgbClr val="FF1A1A"/>
                </a:solidFill>
                <a:latin typeface="Courier New" charset="0"/>
              </a:rPr>
              <a:t>0	0000	-6 	1/64	(denorms)</a:t>
            </a:r>
          </a:p>
          <a:p>
            <a:pPr algn="l">
              <a:lnSpc>
                <a:spcPct val="100000"/>
              </a:lnSpc>
            </a:pPr>
            <a:r>
              <a:rPr lang="en-US" sz="1800">
                <a:solidFill>
                  <a:srgbClr val="FF00FF"/>
                </a:solidFill>
                <a:latin typeface="Courier New" charset="0"/>
              </a:rPr>
              <a:t>1	0001	-6	1/64</a:t>
            </a:r>
          </a:p>
          <a:p>
            <a:pPr algn="l">
              <a:lnSpc>
                <a:spcPct val="100000"/>
              </a:lnSpc>
            </a:pPr>
            <a:r>
              <a:rPr lang="en-US" sz="1800">
                <a:solidFill>
                  <a:srgbClr val="000066"/>
                </a:solidFill>
                <a:latin typeface="Courier New" charset="0"/>
              </a:rPr>
              <a:t>2	0010	-5	1/32</a:t>
            </a:r>
          </a:p>
          <a:p>
            <a:pPr algn="l">
              <a:lnSpc>
                <a:spcPct val="100000"/>
              </a:lnSpc>
            </a:pPr>
            <a:r>
              <a:rPr lang="en-US" sz="1800">
                <a:solidFill>
                  <a:srgbClr val="000066"/>
                </a:solidFill>
                <a:latin typeface="Courier New" charset="0"/>
              </a:rPr>
              <a:t>3	0011	-4	1/16</a:t>
            </a:r>
          </a:p>
          <a:p>
            <a:pPr algn="l">
              <a:lnSpc>
                <a:spcPct val="100000"/>
              </a:lnSpc>
            </a:pPr>
            <a:r>
              <a:rPr lang="en-US" sz="1800">
                <a:solidFill>
                  <a:srgbClr val="000066"/>
                </a:solidFill>
                <a:latin typeface="Courier New" charset="0"/>
              </a:rPr>
              <a:t>4	0100	-3	1/8</a:t>
            </a:r>
          </a:p>
          <a:p>
            <a:pPr algn="l">
              <a:lnSpc>
                <a:spcPct val="100000"/>
              </a:lnSpc>
            </a:pPr>
            <a:r>
              <a:rPr lang="en-US" sz="1800">
                <a:solidFill>
                  <a:srgbClr val="000066"/>
                </a:solidFill>
                <a:latin typeface="Courier New" charset="0"/>
              </a:rPr>
              <a:t>5	0101	-2	1/4</a:t>
            </a:r>
          </a:p>
          <a:p>
            <a:pPr algn="l">
              <a:lnSpc>
                <a:spcPct val="100000"/>
              </a:lnSpc>
            </a:pPr>
            <a:r>
              <a:rPr lang="en-US" sz="1800">
                <a:solidFill>
                  <a:srgbClr val="000066"/>
                </a:solidFill>
                <a:latin typeface="Courier New" charset="0"/>
              </a:rPr>
              <a:t>6	0110	-1	1/2</a:t>
            </a:r>
          </a:p>
          <a:p>
            <a:pPr algn="l">
              <a:lnSpc>
                <a:spcPct val="100000"/>
              </a:lnSpc>
            </a:pPr>
            <a:r>
              <a:rPr lang="en-US" sz="1800">
                <a:solidFill>
                  <a:srgbClr val="000066"/>
                </a:solidFill>
                <a:latin typeface="Courier New" charset="0"/>
              </a:rPr>
              <a:t>7	0111	 0	1</a:t>
            </a:r>
          </a:p>
          <a:p>
            <a:pPr algn="l">
              <a:lnSpc>
                <a:spcPct val="100000"/>
              </a:lnSpc>
            </a:pPr>
            <a:r>
              <a:rPr lang="en-US" sz="1800">
                <a:solidFill>
                  <a:srgbClr val="000066"/>
                </a:solidFill>
                <a:latin typeface="Courier New" charset="0"/>
              </a:rPr>
              <a:t>8	1000	+1	2</a:t>
            </a:r>
          </a:p>
          <a:p>
            <a:pPr algn="l">
              <a:lnSpc>
                <a:spcPct val="100000"/>
              </a:lnSpc>
            </a:pPr>
            <a:r>
              <a:rPr lang="en-US" sz="1800">
                <a:solidFill>
                  <a:srgbClr val="000066"/>
                </a:solidFill>
                <a:latin typeface="Courier New" charset="0"/>
              </a:rPr>
              <a:t>9	1001	+2	4</a:t>
            </a:r>
          </a:p>
          <a:p>
            <a:pPr algn="l">
              <a:lnSpc>
                <a:spcPct val="100000"/>
              </a:lnSpc>
            </a:pPr>
            <a:r>
              <a:rPr lang="en-US" sz="1800">
                <a:solidFill>
                  <a:srgbClr val="000066"/>
                </a:solidFill>
                <a:latin typeface="Courier New" charset="0"/>
              </a:rPr>
              <a:t>10	1010	+3	8</a:t>
            </a:r>
          </a:p>
          <a:p>
            <a:pPr algn="l">
              <a:lnSpc>
                <a:spcPct val="100000"/>
              </a:lnSpc>
            </a:pPr>
            <a:r>
              <a:rPr lang="en-US" sz="1800">
                <a:solidFill>
                  <a:srgbClr val="000066"/>
                </a:solidFill>
                <a:latin typeface="Courier New" charset="0"/>
              </a:rPr>
              <a:t>11	1011	+4	16</a:t>
            </a:r>
          </a:p>
          <a:p>
            <a:pPr algn="l">
              <a:lnSpc>
                <a:spcPct val="100000"/>
              </a:lnSpc>
            </a:pPr>
            <a:r>
              <a:rPr lang="en-US" sz="1800">
                <a:solidFill>
                  <a:srgbClr val="000066"/>
                </a:solidFill>
                <a:latin typeface="Courier New" charset="0"/>
              </a:rPr>
              <a:t>12	1100	+5	32</a:t>
            </a:r>
          </a:p>
          <a:p>
            <a:pPr algn="l">
              <a:lnSpc>
                <a:spcPct val="100000"/>
              </a:lnSpc>
            </a:pPr>
            <a:r>
              <a:rPr lang="en-US" sz="1800">
                <a:solidFill>
                  <a:srgbClr val="000066"/>
                </a:solidFill>
                <a:latin typeface="Courier New" charset="0"/>
              </a:rPr>
              <a:t>13	1101	+6	64</a:t>
            </a:r>
          </a:p>
          <a:p>
            <a:pPr algn="l">
              <a:lnSpc>
                <a:spcPct val="100000"/>
              </a:lnSpc>
            </a:pPr>
            <a:r>
              <a:rPr lang="en-US" sz="1800">
                <a:solidFill>
                  <a:srgbClr val="000066"/>
                </a:solidFill>
                <a:latin typeface="Courier New" charset="0"/>
              </a:rPr>
              <a:t>14	1110	+7	128</a:t>
            </a:r>
          </a:p>
          <a:p>
            <a:pPr algn="l">
              <a:lnSpc>
                <a:spcPct val="100000"/>
              </a:lnSpc>
            </a:pPr>
            <a:r>
              <a:rPr lang="en-US" sz="1800">
                <a:solidFill>
                  <a:srgbClr val="00A600"/>
                </a:solidFill>
                <a:latin typeface="Courier New" charset="0"/>
              </a:rPr>
              <a:t>15	1111	n/a		(inf, NaN)</a:t>
            </a:r>
          </a:p>
        </p:txBody>
      </p:sp>
      <p:grpSp>
        <p:nvGrpSpPr>
          <p:cNvPr id="5" name="Group 4"/>
          <p:cNvGrpSpPr>
            <a:grpSpLocks/>
          </p:cNvGrpSpPr>
          <p:nvPr/>
        </p:nvGrpSpPr>
        <p:grpSpPr bwMode="auto">
          <a:xfrm>
            <a:off x="5410200" y="2349500"/>
            <a:ext cx="3752850" cy="2451100"/>
            <a:chOff x="5410200" y="2133600"/>
            <a:chExt cx="3752509" cy="2451824"/>
          </a:xfrm>
        </p:grpSpPr>
        <p:sp>
          <p:nvSpPr>
            <p:cNvPr id="81930" name="TextBox 1"/>
            <p:cNvSpPr txBox="1">
              <a:spLocks noChangeArrowheads="1"/>
            </p:cNvSpPr>
            <p:nvPr/>
          </p:nvSpPr>
          <p:spPr bwMode="auto">
            <a:xfrm>
              <a:off x="5784816" y="2244758"/>
              <a:ext cx="3377893" cy="2340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FF"/>
                  </a:solidFill>
                </a:rPr>
                <a:t>highest normalized precision </a:t>
              </a:r>
            </a:p>
            <a:p>
              <a:r>
                <a:rPr lang="en-US" sz="1800">
                  <a:solidFill>
                    <a:srgbClr val="FF00FF"/>
                  </a:solidFill>
                </a:rPr>
                <a:t>is 1/64,</a:t>
              </a:r>
            </a:p>
            <a:p>
              <a:r>
                <a:rPr lang="en-US" sz="1800">
                  <a:solidFill>
                    <a:srgbClr val="000066"/>
                  </a:solidFill>
                </a:rPr>
                <a:t>i.e. 1.frac*2^(exp-Bias) is</a:t>
              </a:r>
            </a:p>
            <a:p>
              <a:r>
                <a:rPr lang="en-US" sz="1800">
                  <a:solidFill>
                    <a:srgbClr val="000066"/>
                  </a:solidFill>
                </a:rPr>
                <a:t>most precise when </a:t>
              </a:r>
            </a:p>
            <a:p>
              <a:r>
                <a:rPr lang="en-US" sz="1800">
                  <a:solidFill>
                    <a:srgbClr val="000066"/>
                  </a:solidFill>
                </a:rPr>
                <a:t>exp=1 (E=-6) and frac=0.</a:t>
              </a:r>
            </a:p>
            <a:p>
              <a:endParaRPr lang="en-US" sz="1800">
                <a:solidFill>
                  <a:srgbClr val="000066"/>
                </a:solidFill>
              </a:endParaRPr>
            </a:p>
            <a:p>
              <a:r>
                <a:rPr lang="en-US" sz="1800">
                  <a:solidFill>
                    <a:srgbClr val="FF1A1A"/>
                  </a:solidFill>
                </a:rPr>
                <a:t>But we want </a:t>
              </a:r>
            </a:p>
            <a:p>
              <a:r>
                <a:rPr lang="en-US" sz="1800">
                  <a:solidFill>
                    <a:srgbClr val="FF1A1A"/>
                  </a:solidFill>
                </a:rPr>
                <a:t>more precision!</a:t>
              </a:r>
            </a:p>
            <a:p>
              <a:r>
                <a:rPr lang="en-US" sz="1800">
                  <a:solidFill>
                    <a:srgbClr val="FF1A1A"/>
                  </a:solidFill>
                </a:rPr>
                <a:t>So use denormalized.</a:t>
              </a:r>
            </a:p>
          </p:txBody>
        </p:sp>
        <p:cxnSp>
          <p:nvCxnSpPr>
            <p:cNvPr id="4" name="Straight Arrow Connector 3"/>
            <p:cNvCxnSpPr/>
            <p:nvPr/>
          </p:nvCxnSpPr>
          <p:spPr bwMode="auto">
            <a:xfrm flipH="1" flipV="1">
              <a:off x="5410200" y="2133600"/>
              <a:ext cx="685738" cy="152445"/>
            </a:xfrm>
            <a:prstGeom prst="straightConnector1">
              <a:avLst/>
            </a:prstGeom>
            <a:noFill/>
            <a:ln w="28575" cap="flat" cmpd="sng" algn="ctr">
              <a:solidFill>
                <a:srgbClr val="FF00FF"/>
              </a:solidFill>
              <a:prstDash val="solid"/>
              <a:round/>
              <a:headEnd type="none" w="med" len="med"/>
              <a:tailEnd type="arrow"/>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p:spPr>
        </p:cxnSp>
      </p:grpSp>
      <p:sp>
        <p:nvSpPr>
          <p:cNvPr id="81924" name="TextBox 1"/>
          <p:cNvSpPr txBox="1">
            <a:spLocks noChangeArrowheads="1"/>
          </p:cNvSpPr>
          <p:nvPr/>
        </p:nvSpPr>
        <p:spPr bwMode="auto">
          <a:xfrm>
            <a:off x="2819400" y="6330950"/>
            <a:ext cx="2303463"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aseline="30000">
                <a:solidFill>
                  <a:srgbClr val="000066"/>
                </a:solidFill>
              </a:rPr>
              <a:t>1</a:t>
            </a:r>
            <a:r>
              <a:rPr lang="en-US" sz="2000">
                <a:solidFill>
                  <a:srgbClr val="000066"/>
                </a:solidFill>
              </a:rPr>
              <a:t> normalized only</a:t>
            </a:r>
          </a:p>
        </p:txBody>
      </p:sp>
      <p:grpSp>
        <p:nvGrpSpPr>
          <p:cNvPr id="6" name="Group 5"/>
          <p:cNvGrpSpPr>
            <a:grpSpLocks/>
          </p:cNvGrpSpPr>
          <p:nvPr/>
        </p:nvGrpSpPr>
        <p:grpSpPr bwMode="auto">
          <a:xfrm>
            <a:off x="304800" y="2209800"/>
            <a:ext cx="1828800" cy="3733800"/>
            <a:chOff x="304800" y="2209800"/>
            <a:chExt cx="1828800" cy="3733800"/>
          </a:xfrm>
        </p:grpSpPr>
        <p:sp>
          <p:nvSpPr>
            <p:cNvPr id="3" name="Left Brace 2"/>
            <p:cNvSpPr/>
            <p:nvPr/>
          </p:nvSpPr>
          <p:spPr bwMode="auto">
            <a:xfrm>
              <a:off x="1752600" y="2209800"/>
              <a:ext cx="381000" cy="3733800"/>
            </a:xfrm>
            <a:prstGeom prst="leftBrace">
              <a:avLst/>
            </a:pr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p:spPr>
          <p:txBody>
            <a:bodyPr wrap="none" lIns="45720" rIns="45720" anchor="ctr">
              <a:spAutoFit/>
            </a:bodyPr>
            <a:lstStyle/>
            <a:p>
              <a:pPr>
                <a:defRPr/>
              </a:pPr>
              <a:endParaRPr lang="en-US" sz="3800">
                <a:solidFill>
                  <a:srgbClr val="000066"/>
                </a:solidFill>
              </a:endParaRPr>
            </a:p>
          </p:txBody>
        </p:sp>
        <p:sp>
          <p:nvSpPr>
            <p:cNvPr id="81929" name="TextBox 8"/>
            <p:cNvSpPr txBox="1">
              <a:spLocks noChangeArrowheads="1"/>
            </p:cNvSpPr>
            <p:nvPr/>
          </p:nvSpPr>
          <p:spPr bwMode="auto">
            <a:xfrm>
              <a:off x="304800" y="3733800"/>
              <a:ext cx="1538577" cy="3744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rPr>
                <a:t>normalized</a:t>
              </a:r>
            </a:p>
          </p:txBody>
        </p:sp>
      </p:grpSp>
      <p:sp>
        <p:nvSpPr>
          <p:cNvPr id="10" name="TextBox 9"/>
          <p:cNvSpPr txBox="1">
            <a:spLocks noChangeArrowheads="1"/>
          </p:cNvSpPr>
          <p:nvPr/>
        </p:nvSpPr>
        <p:spPr bwMode="auto">
          <a:xfrm>
            <a:off x="381000" y="1835150"/>
            <a:ext cx="1838325"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FF1A1A"/>
                </a:solidFill>
              </a:rPr>
              <a:t>denormalized</a:t>
            </a:r>
          </a:p>
        </p:txBody>
      </p:sp>
      <p:sp>
        <p:nvSpPr>
          <p:cNvPr id="11" name="TextBox 10"/>
          <p:cNvSpPr txBox="1">
            <a:spLocks noChangeArrowheads="1"/>
          </p:cNvSpPr>
          <p:nvPr/>
        </p:nvSpPr>
        <p:spPr bwMode="auto">
          <a:xfrm>
            <a:off x="304800" y="5949950"/>
            <a:ext cx="1928813"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A600"/>
                </a:solidFill>
              </a:rPr>
              <a:t>special values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09600" y="228600"/>
            <a:ext cx="5740400" cy="573088"/>
          </a:xfrm>
        </p:spPr>
        <p:txBody>
          <a:bodyPr/>
          <a:lstStyle/>
          <a:p>
            <a:pPr eaLnBrk="1" hangingPunct="1">
              <a:defRPr/>
            </a:pPr>
            <a:r>
              <a:rPr lang="en-US">
                <a:cs typeface="+mj-cs"/>
              </a:rPr>
              <a:t>Dynamic Range</a:t>
            </a:r>
          </a:p>
        </p:txBody>
      </p:sp>
      <p:sp>
        <p:nvSpPr>
          <p:cNvPr id="83970" name="Text Box 3"/>
          <p:cNvSpPr txBox="1">
            <a:spLocks noChangeArrowheads="1"/>
          </p:cNvSpPr>
          <p:nvPr/>
        </p:nvSpPr>
        <p:spPr bwMode="auto">
          <a:xfrm>
            <a:off x="1676400" y="892175"/>
            <a:ext cx="5170488"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s exp  frac	</a:t>
            </a:r>
            <a:r>
              <a:rPr lang="en-US" sz="1800" i="1">
                <a:solidFill>
                  <a:srgbClr val="000066"/>
                </a:solidFill>
              </a:rPr>
              <a:t>E</a:t>
            </a:r>
            <a:r>
              <a:rPr lang="en-US" sz="1800">
                <a:solidFill>
                  <a:srgbClr val="000066"/>
                </a:solidFill>
                <a:latin typeface="Courier New" charset="0"/>
              </a:rPr>
              <a:t>	</a:t>
            </a:r>
            <a:r>
              <a:rPr lang="en-US" sz="1800">
                <a:solidFill>
                  <a:srgbClr val="000066"/>
                </a:solidFill>
              </a:rPr>
              <a:t>Value</a:t>
            </a:r>
            <a:r>
              <a:rPr lang="en-US" sz="1800">
                <a:solidFill>
                  <a:srgbClr val="000066"/>
                </a:solidFill>
                <a:latin typeface="Courier New" charset="0"/>
              </a:rPr>
              <a:t>	</a:t>
            </a:r>
          </a:p>
          <a:p>
            <a:pPr algn="l">
              <a:lnSpc>
                <a:spcPct val="100000"/>
              </a:lnSpc>
            </a:pPr>
            <a:endParaRPr lang="en-US" sz="1800">
              <a:solidFill>
                <a:srgbClr val="000066"/>
              </a:solidFill>
              <a:latin typeface="Courier New" charset="0"/>
            </a:endParaRPr>
          </a:p>
          <a:p>
            <a:pPr algn="l">
              <a:lnSpc>
                <a:spcPct val="100000"/>
              </a:lnSpc>
            </a:pPr>
            <a:r>
              <a:rPr lang="en-US" sz="1800">
                <a:solidFill>
                  <a:srgbClr val="FF1A1A"/>
                </a:solidFill>
                <a:latin typeface="Courier New" charset="0"/>
              </a:rPr>
              <a:t>0 0000 000	-6	0</a:t>
            </a:r>
          </a:p>
          <a:p>
            <a:pPr algn="l">
              <a:lnSpc>
                <a:spcPct val="100000"/>
              </a:lnSpc>
            </a:pPr>
            <a:r>
              <a:rPr lang="en-US" sz="1800">
                <a:solidFill>
                  <a:srgbClr val="FF1A1A"/>
                </a:solidFill>
                <a:latin typeface="Courier New" charset="0"/>
              </a:rPr>
              <a:t>0 0000 001	-6	1/8*1/64 = 1/512</a:t>
            </a:r>
          </a:p>
          <a:p>
            <a:pPr algn="l">
              <a:lnSpc>
                <a:spcPct val="100000"/>
              </a:lnSpc>
            </a:pPr>
            <a:r>
              <a:rPr lang="en-US" sz="1800">
                <a:solidFill>
                  <a:srgbClr val="FF1A1A"/>
                </a:solidFill>
                <a:latin typeface="Courier New" charset="0"/>
              </a:rPr>
              <a:t>0 0000 010	-6	2/8*1/64 = 2/512</a:t>
            </a:r>
          </a:p>
          <a:p>
            <a:pPr algn="l">
              <a:lnSpc>
                <a:spcPct val="100000"/>
              </a:lnSpc>
            </a:pPr>
            <a:r>
              <a:rPr lang="en-US" sz="1800">
                <a:solidFill>
                  <a:srgbClr val="FF1A1A"/>
                </a:solidFill>
                <a:latin typeface="Courier New" charset="0"/>
              </a:rPr>
              <a:t>…</a:t>
            </a:r>
          </a:p>
          <a:p>
            <a:pPr algn="l">
              <a:lnSpc>
                <a:spcPct val="100000"/>
              </a:lnSpc>
            </a:pPr>
            <a:r>
              <a:rPr lang="en-US" sz="1800">
                <a:solidFill>
                  <a:srgbClr val="FF1A1A"/>
                </a:solidFill>
                <a:latin typeface="Courier New" charset="0"/>
              </a:rPr>
              <a:t>0 0000 110	-6	6/8*1/64 = 6/512</a:t>
            </a:r>
          </a:p>
          <a:p>
            <a:pPr algn="l">
              <a:lnSpc>
                <a:spcPct val="100000"/>
              </a:lnSpc>
            </a:pPr>
            <a:r>
              <a:rPr lang="en-US" sz="1800">
                <a:solidFill>
                  <a:srgbClr val="FF1A1A"/>
                </a:solidFill>
                <a:latin typeface="Courier New" charset="0"/>
              </a:rPr>
              <a:t>0 0000 111	-6	7/8*1/64 = 7/512</a:t>
            </a:r>
          </a:p>
        </p:txBody>
      </p:sp>
      <p:sp>
        <p:nvSpPr>
          <p:cNvPr id="83971" name="Text Box 4"/>
          <p:cNvSpPr txBox="1">
            <a:spLocks noChangeArrowheads="1"/>
          </p:cNvSpPr>
          <p:nvPr/>
        </p:nvSpPr>
        <p:spPr bwMode="auto">
          <a:xfrm>
            <a:off x="6975475" y="1676400"/>
            <a:ext cx="1657350" cy="366713"/>
          </a:xfrm>
          <a:prstGeom prst="rect">
            <a:avLst/>
          </a:prstGeom>
          <a:noFill/>
          <a:ln w="9525">
            <a:solidFill>
              <a:srgbClr val="0A0A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A0AFF"/>
                </a:solidFill>
              </a:rPr>
              <a:t>closest to zero</a:t>
            </a:r>
          </a:p>
        </p:txBody>
      </p:sp>
      <p:sp>
        <p:nvSpPr>
          <p:cNvPr id="83972" name="Text Box 5"/>
          <p:cNvSpPr txBox="1">
            <a:spLocks noChangeArrowheads="1"/>
          </p:cNvSpPr>
          <p:nvPr/>
        </p:nvSpPr>
        <p:spPr bwMode="auto">
          <a:xfrm>
            <a:off x="7035800" y="2757488"/>
            <a:ext cx="1708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FF1A1A"/>
                </a:solidFill>
              </a:rPr>
              <a:t>largest denorm</a:t>
            </a:r>
          </a:p>
        </p:txBody>
      </p:sp>
      <p:sp>
        <p:nvSpPr>
          <p:cNvPr id="83973" name="Text Box 17"/>
          <p:cNvSpPr txBox="1">
            <a:spLocks noChangeArrowheads="1"/>
          </p:cNvSpPr>
          <p:nvPr/>
        </p:nvSpPr>
        <p:spPr bwMode="auto">
          <a:xfrm>
            <a:off x="-7938" y="1524000"/>
            <a:ext cx="1698626" cy="1477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FF1A1A"/>
                </a:solidFill>
              </a:rPr>
              <a:t>Denormalized</a:t>
            </a:r>
          </a:p>
          <a:p>
            <a:pPr>
              <a:lnSpc>
                <a:spcPct val="100000"/>
              </a:lnSpc>
            </a:pPr>
            <a:r>
              <a:rPr lang="en-US" sz="1800">
                <a:solidFill>
                  <a:srgbClr val="FF1A1A"/>
                </a:solidFill>
              </a:rPr>
              <a:t>numbers</a:t>
            </a:r>
          </a:p>
          <a:p>
            <a:pPr>
              <a:lnSpc>
                <a:spcPct val="100000"/>
              </a:lnSpc>
            </a:pPr>
            <a:r>
              <a:rPr lang="en-US" sz="1800">
                <a:solidFill>
                  <a:srgbClr val="FF1A1A"/>
                </a:solidFill>
              </a:rPr>
              <a:t>Value=</a:t>
            </a:r>
          </a:p>
          <a:p>
            <a:pPr>
              <a:lnSpc>
                <a:spcPct val="100000"/>
              </a:lnSpc>
            </a:pPr>
            <a:r>
              <a:rPr lang="en-US" sz="1800">
                <a:solidFill>
                  <a:srgbClr val="FF1A1A"/>
                </a:solidFill>
              </a:rPr>
              <a:t>0.</a:t>
            </a:r>
            <a:r>
              <a:rPr lang="en-US" sz="1800" b="0">
                <a:solidFill>
                  <a:srgbClr val="FF1A1A"/>
                </a:solidFill>
                <a:latin typeface="Courier" charset="0"/>
                <a:cs typeface="Courier" charset="0"/>
              </a:rPr>
              <a:t>frac</a:t>
            </a:r>
            <a:r>
              <a:rPr lang="en-US" sz="1800">
                <a:solidFill>
                  <a:srgbClr val="FF1A1A"/>
                </a:solidFill>
              </a:rPr>
              <a:t>*2</a:t>
            </a:r>
            <a:r>
              <a:rPr lang="en-US" sz="1800" baseline="30000">
                <a:solidFill>
                  <a:srgbClr val="FF1A1A"/>
                </a:solidFill>
              </a:rPr>
              <a:t>E</a:t>
            </a:r>
            <a:r>
              <a:rPr lang="en-US" sz="1800">
                <a:solidFill>
                  <a:srgbClr val="FF1A1A"/>
                </a:solidFill>
              </a:rPr>
              <a:t>,</a:t>
            </a:r>
            <a:endParaRPr lang="en-US" sz="1800" baseline="30000">
              <a:solidFill>
                <a:srgbClr val="FF1A1A"/>
              </a:solidFill>
            </a:endParaRPr>
          </a:p>
          <a:p>
            <a:pPr>
              <a:lnSpc>
                <a:spcPct val="100000"/>
              </a:lnSpc>
            </a:pPr>
            <a:r>
              <a:rPr lang="en-US" sz="1800">
                <a:solidFill>
                  <a:srgbClr val="FF1A1A"/>
                </a:solidFill>
              </a:rPr>
              <a:t>E=1-Bias</a:t>
            </a:r>
            <a:endParaRPr lang="en-US" sz="1800" baseline="30000">
              <a:solidFill>
                <a:srgbClr val="FF1A1A"/>
              </a:solidFill>
            </a:endParaRPr>
          </a:p>
        </p:txBody>
      </p:sp>
      <p:sp>
        <p:nvSpPr>
          <p:cNvPr id="83974" name="Line 19"/>
          <p:cNvSpPr>
            <a:spLocks noChangeShapeType="1"/>
          </p:cNvSpPr>
          <p:nvPr/>
        </p:nvSpPr>
        <p:spPr bwMode="auto">
          <a:xfrm>
            <a:off x="457200" y="3095625"/>
            <a:ext cx="8305800" cy="0"/>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 name="Group 4"/>
          <p:cNvGrpSpPr>
            <a:grpSpLocks/>
          </p:cNvGrpSpPr>
          <p:nvPr/>
        </p:nvGrpSpPr>
        <p:grpSpPr bwMode="auto">
          <a:xfrm>
            <a:off x="6629400" y="381000"/>
            <a:ext cx="2235200" cy="1371600"/>
            <a:chOff x="6629400" y="381000"/>
            <a:chExt cx="2235435" cy="1371600"/>
          </a:xfrm>
        </p:grpSpPr>
        <p:sp>
          <p:nvSpPr>
            <p:cNvPr id="83996" name="TextBox 1"/>
            <p:cNvSpPr txBox="1">
              <a:spLocks noChangeArrowheads="1"/>
            </p:cNvSpPr>
            <p:nvPr/>
          </p:nvSpPr>
          <p:spPr bwMode="auto">
            <a:xfrm>
              <a:off x="6871155" y="381000"/>
              <a:ext cx="1993680" cy="595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extra precision by</a:t>
              </a:r>
            </a:p>
            <a:p>
              <a:r>
                <a:rPr lang="en-US" sz="1800" b="0">
                  <a:solidFill>
                    <a:srgbClr val="000066"/>
                  </a:solidFill>
                  <a:latin typeface="Courier" charset="0"/>
                  <a:cs typeface="Courier" charset="0"/>
                </a:rPr>
                <a:t>frac</a:t>
              </a:r>
              <a:r>
                <a:rPr lang="en-US" sz="1800" b="0">
                  <a:solidFill>
                    <a:srgbClr val="000066"/>
                  </a:solidFill>
                </a:rPr>
                <a:t> bits</a:t>
              </a:r>
            </a:p>
          </p:txBody>
        </p:sp>
        <p:cxnSp>
          <p:nvCxnSpPr>
            <p:cNvPr id="4" name="Straight Arrow Connector 3"/>
            <p:cNvCxnSpPr/>
            <p:nvPr/>
          </p:nvCxnSpPr>
          <p:spPr bwMode="auto">
            <a:xfrm flipH="1">
              <a:off x="6629400" y="1066800"/>
              <a:ext cx="1066912" cy="685800"/>
            </a:xfrm>
            <a:prstGeom prst="straightConnector1">
              <a:avLst/>
            </a:prstGeom>
            <a:noFill/>
            <a:ln w="28575" cap="flat" cmpd="sng" algn="ctr">
              <a:solidFill>
                <a:schemeClr val="accent1">
                  <a:lumMod val="60000"/>
                  <a:lumOff val="40000"/>
                </a:schemeClr>
              </a:solidFill>
              <a:prstDash val="solid"/>
              <a:round/>
              <a:headEnd type="none" w="med" len="med"/>
              <a:tailEnd type="arrow"/>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p:spPr>
        </p:cxnSp>
      </p:grpSp>
      <p:grpSp>
        <p:nvGrpSpPr>
          <p:cNvPr id="6" name="Group 5"/>
          <p:cNvGrpSpPr>
            <a:grpSpLocks/>
          </p:cNvGrpSpPr>
          <p:nvPr/>
        </p:nvGrpSpPr>
        <p:grpSpPr bwMode="auto">
          <a:xfrm>
            <a:off x="115888" y="3048000"/>
            <a:ext cx="8947150" cy="3140075"/>
            <a:chOff x="115841" y="3048000"/>
            <a:chExt cx="8947197" cy="3139321"/>
          </a:xfrm>
        </p:grpSpPr>
        <p:grpSp>
          <p:nvGrpSpPr>
            <p:cNvPr id="83983" name="Group 9"/>
            <p:cNvGrpSpPr>
              <a:grpSpLocks/>
            </p:cNvGrpSpPr>
            <p:nvPr/>
          </p:nvGrpSpPr>
          <p:grpSpPr bwMode="auto">
            <a:xfrm>
              <a:off x="6793011" y="3240088"/>
              <a:ext cx="258665" cy="2681288"/>
              <a:chOff x="3819" y="2041"/>
              <a:chExt cx="623" cy="1689"/>
            </a:xfrm>
          </p:grpSpPr>
          <p:sp>
            <p:nvSpPr>
              <p:cNvPr id="83992" name="Line 12"/>
              <p:cNvSpPr>
                <a:spLocks noChangeShapeType="1"/>
              </p:cNvSpPr>
              <p:nvPr/>
            </p:nvSpPr>
            <p:spPr bwMode="auto">
              <a:xfrm flipH="1">
                <a:off x="3819" y="2041"/>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93" name="Line 13"/>
              <p:cNvSpPr>
                <a:spLocks noChangeShapeType="1"/>
              </p:cNvSpPr>
              <p:nvPr/>
            </p:nvSpPr>
            <p:spPr bwMode="auto">
              <a:xfrm flipH="1">
                <a:off x="3819" y="2713"/>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94" name="Line 14"/>
              <p:cNvSpPr>
                <a:spLocks noChangeShapeType="1"/>
              </p:cNvSpPr>
              <p:nvPr/>
            </p:nvSpPr>
            <p:spPr bwMode="auto">
              <a:xfrm flipH="1">
                <a:off x="3819" y="3058"/>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95" name="Line 15"/>
              <p:cNvSpPr>
                <a:spLocks noChangeShapeType="1"/>
              </p:cNvSpPr>
              <p:nvPr/>
            </p:nvSpPr>
            <p:spPr bwMode="auto">
              <a:xfrm flipH="1">
                <a:off x="3819" y="3730"/>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83984" name="Group 2"/>
            <p:cNvGrpSpPr>
              <a:grpSpLocks/>
            </p:cNvGrpSpPr>
            <p:nvPr/>
          </p:nvGrpSpPr>
          <p:grpSpPr bwMode="auto">
            <a:xfrm>
              <a:off x="115841" y="3048000"/>
              <a:ext cx="8947197" cy="3139321"/>
              <a:chOff x="115841" y="3048000"/>
              <a:chExt cx="8947197" cy="3139321"/>
            </a:xfrm>
          </p:grpSpPr>
          <p:sp>
            <p:nvSpPr>
              <p:cNvPr id="83985" name="Text Box 6"/>
              <p:cNvSpPr txBox="1">
                <a:spLocks noChangeArrowheads="1"/>
              </p:cNvSpPr>
              <p:nvPr/>
            </p:nvSpPr>
            <p:spPr bwMode="auto">
              <a:xfrm>
                <a:off x="7035789" y="3048000"/>
                <a:ext cx="1606558" cy="36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FF00FF"/>
                    </a:solidFill>
                  </a:rPr>
                  <a:t>smallest norm</a:t>
                </a:r>
              </a:p>
            </p:txBody>
          </p:sp>
          <p:sp>
            <p:nvSpPr>
              <p:cNvPr id="83986" name="Text Box 7"/>
              <p:cNvSpPr txBox="1">
                <a:spLocks noChangeArrowheads="1"/>
              </p:cNvSpPr>
              <p:nvPr/>
            </p:nvSpPr>
            <p:spPr bwMode="auto">
              <a:xfrm>
                <a:off x="7035789" y="4114544"/>
                <a:ext cx="2001849" cy="36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closest to 1 below</a:t>
                </a:r>
              </a:p>
            </p:txBody>
          </p:sp>
          <p:sp>
            <p:nvSpPr>
              <p:cNvPr id="83987" name="Text Box 8"/>
              <p:cNvSpPr txBox="1">
                <a:spLocks noChangeArrowheads="1"/>
              </p:cNvSpPr>
              <p:nvPr/>
            </p:nvSpPr>
            <p:spPr bwMode="auto">
              <a:xfrm>
                <a:off x="7035789" y="4662100"/>
                <a:ext cx="2027249" cy="366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closest to 1 above</a:t>
                </a:r>
              </a:p>
            </p:txBody>
          </p:sp>
          <p:sp>
            <p:nvSpPr>
              <p:cNvPr id="83988" name="Text Box 16"/>
              <p:cNvSpPr txBox="1">
                <a:spLocks noChangeArrowheads="1"/>
              </p:cNvSpPr>
              <p:nvPr/>
            </p:nvSpPr>
            <p:spPr bwMode="auto">
              <a:xfrm>
                <a:off x="7035789" y="5728644"/>
                <a:ext cx="1454158" cy="366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largest norm</a:t>
                </a:r>
              </a:p>
            </p:txBody>
          </p:sp>
          <p:sp>
            <p:nvSpPr>
              <p:cNvPr id="83989" name="Text Box 18"/>
              <p:cNvSpPr txBox="1">
                <a:spLocks noChangeArrowheads="1"/>
              </p:cNvSpPr>
              <p:nvPr/>
            </p:nvSpPr>
            <p:spPr bwMode="auto">
              <a:xfrm>
                <a:off x="115841" y="3885999"/>
                <a:ext cx="1454158" cy="14776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Normalized</a:t>
                </a:r>
              </a:p>
              <a:p>
                <a:pPr>
                  <a:lnSpc>
                    <a:spcPct val="100000"/>
                  </a:lnSpc>
                </a:pPr>
                <a:r>
                  <a:rPr lang="en-US" sz="1800">
                    <a:solidFill>
                      <a:srgbClr val="000066"/>
                    </a:solidFill>
                  </a:rPr>
                  <a:t>Numbers</a:t>
                </a:r>
              </a:p>
              <a:p>
                <a:pPr>
                  <a:lnSpc>
                    <a:spcPct val="100000"/>
                  </a:lnSpc>
                </a:pPr>
                <a:r>
                  <a:rPr lang="en-US" sz="1800">
                    <a:solidFill>
                      <a:srgbClr val="000066"/>
                    </a:solidFill>
                  </a:rPr>
                  <a:t>Value=</a:t>
                </a:r>
              </a:p>
              <a:p>
                <a:pPr>
                  <a:lnSpc>
                    <a:spcPct val="100000"/>
                  </a:lnSpc>
                </a:pPr>
                <a:r>
                  <a:rPr lang="en-US" sz="1800">
                    <a:solidFill>
                      <a:srgbClr val="000066"/>
                    </a:solidFill>
                  </a:rPr>
                  <a:t>1.</a:t>
                </a:r>
                <a:r>
                  <a:rPr lang="en-US" sz="1800" b="0">
                    <a:solidFill>
                      <a:srgbClr val="000066"/>
                    </a:solidFill>
                    <a:latin typeface="Courier" charset="0"/>
                    <a:cs typeface="Courier" charset="0"/>
                  </a:rPr>
                  <a:t>frac</a:t>
                </a:r>
                <a:r>
                  <a:rPr lang="en-US" sz="1800">
                    <a:solidFill>
                      <a:srgbClr val="000066"/>
                    </a:solidFill>
                  </a:rPr>
                  <a:t>*2</a:t>
                </a:r>
                <a:r>
                  <a:rPr lang="en-US" sz="1800" baseline="30000">
                    <a:solidFill>
                      <a:srgbClr val="000066"/>
                    </a:solidFill>
                  </a:rPr>
                  <a:t>E</a:t>
                </a:r>
                <a:r>
                  <a:rPr lang="en-US" sz="1800">
                    <a:solidFill>
                      <a:srgbClr val="000066"/>
                    </a:solidFill>
                  </a:rPr>
                  <a:t>,</a:t>
                </a:r>
              </a:p>
              <a:p>
                <a:pPr>
                  <a:lnSpc>
                    <a:spcPct val="100000"/>
                  </a:lnSpc>
                </a:pPr>
                <a:r>
                  <a:rPr lang="en-US" sz="1800">
                    <a:solidFill>
                      <a:srgbClr val="000066"/>
                    </a:solidFill>
                  </a:rPr>
                  <a:t>E=</a:t>
                </a:r>
                <a:r>
                  <a:rPr lang="en-US" sz="1800" b="0">
                    <a:solidFill>
                      <a:srgbClr val="000066"/>
                    </a:solidFill>
                    <a:latin typeface="Courier" charset="0"/>
                    <a:cs typeface="Courier" charset="0"/>
                  </a:rPr>
                  <a:t>exp</a:t>
                </a:r>
                <a:r>
                  <a:rPr lang="en-US" sz="1800">
                    <a:solidFill>
                      <a:srgbClr val="000066"/>
                    </a:solidFill>
                  </a:rPr>
                  <a:t>-Bias</a:t>
                </a:r>
              </a:p>
            </p:txBody>
          </p:sp>
          <p:sp>
            <p:nvSpPr>
              <p:cNvPr id="83990" name="Line 20"/>
              <p:cNvSpPr>
                <a:spLocks noChangeShapeType="1"/>
              </p:cNvSpPr>
              <p:nvPr/>
            </p:nvSpPr>
            <p:spPr bwMode="auto">
              <a:xfrm>
                <a:off x="609556" y="6152404"/>
                <a:ext cx="8305844" cy="0"/>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3991" name="Text Box 3"/>
              <p:cNvSpPr txBox="1">
                <a:spLocks noChangeArrowheads="1"/>
              </p:cNvSpPr>
              <p:nvPr/>
            </p:nvSpPr>
            <p:spPr bwMode="auto">
              <a:xfrm>
                <a:off x="1687474" y="3048000"/>
                <a:ext cx="5170514" cy="3139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FF00FF"/>
                    </a:solidFill>
                    <a:latin typeface="Courier New" charset="0"/>
                  </a:rPr>
                  <a:t>0 0001	000	-6	8/8*1/64 = 8/512</a:t>
                </a:r>
              </a:p>
              <a:p>
                <a:pPr algn="l">
                  <a:lnSpc>
                    <a:spcPct val="100000"/>
                  </a:lnSpc>
                </a:pPr>
                <a:r>
                  <a:rPr lang="en-US" sz="1800">
                    <a:solidFill>
                      <a:srgbClr val="000066"/>
                    </a:solidFill>
                    <a:latin typeface="Courier New" charset="0"/>
                  </a:rPr>
                  <a:t>0 0001 001  	-6	9/8*1/64 = 9/512</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0 0110 110	-1	14/8*1/2 = 14/16</a:t>
                </a:r>
              </a:p>
              <a:p>
                <a:pPr algn="l">
                  <a:lnSpc>
                    <a:spcPct val="100000"/>
                  </a:lnSpc>
                </a:pPr>
                <a:r>
                  <a:rPr lang="en-US" sz="1800">
                    <a:solidFill>
                      <a:srgbClr val="000066"/>
                    </a:solidFill>
                    <a:latin typeface="Courier New" charset="0"/>
                  </a:rPr>
                  <a:t>0 0110 111	-1	15/8*1/2 = 15/16</a:t>
                </a:r>
              </a:p>
              <a:p>
                <a:pPr algn="l">
                  <a:lnSpc>
                    <a:spcPct val="100000"/>
                  </a:lnSpc>
                </a:pPr>
                <a:r>
                  <a:rPr lang="en-US" sz="1800">
                    <a:solidFill>
                      <a:srgbClr val="000066"/>
                    </a:solidFill>
                    <a:latin typeface="Courier New" charset="0"/>
                  </a:rPr>
                  <a:t>0 0111 000	0	8/8*1    = 1</a:t>
                </a:r>
              </a:p>
              <a:p>
                <a:pPr algn="l">
                  <a:lnSpc>
                    <a:spcPct val="100000"/>
                  </a:lnSpc>
                </a:pPr>
                <a:r>
                  <a:rPr lang="en-US" sz="1800">
                    <a:solidFill>
                      <a:srgbClr val="000066"/>
                    </a:solidFill>
                    <a:latin typeface="Courier New" charset="0"/>
                  </a:rPr>
                  <a:t>0 0111 001	0	9/8*1    = 9/8</a:t>
                </a:r>
              </a:p>
              <a:p>
                <a:pPr algn="l">
                  <a:lnSpc>
                    <a:spcPct val="100000"/>
                  </a:lnSpc>
                </a:pPr>
                <a:r>
                  <a:rPr lang="en-US" sz="1800">
                    <a:solidFill>
                      <a:srgbClr val="000066"/>
                    </a:solidFill>
                    <a:latin typeface="Courier New" charset="0"/>
                  </a:rPr>
                  <a:t>0 0111 010	0	10/8*1   = 10/8</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0 1110	110	7	14/8*128 = 224</a:t>
                </a:r>
              </a:p>
              <a:p>
                <a:pPr algn="l">
                  <a:lnSpc>
                    <a:spcPct val="100000"/>
                  </a:lnSpc>
                </a:pPr>
                <a:r>
                  <a:rPr lang="en-US" sz="1800">
                    <a:solidFill>
                      <a:srgbClr val="000066"/>
                    </a:solidFill>
                    <a:latin typeface="Courier New" charset="0"/>
                  </a:rPr>
                  <a:t>0 1110 111	7	15/8*128 = 240</a:t>
                </a:r>
              </a:p>
            </p:txBody>
          </p:sp>
        </p:grpSp>
      </p:grpSp>
      <p:grpSp>
        <p:nvGrpSpPr>
          <p:cNvPr id="2" name="Group 1"/>
          <p:cNvGrpSpPr>
            <a:grpSpLocks/>
          </p:cNvGrpSpPr>
          <p:nvPr/>
        </p:nvGrpSpPr>
        <p:grpSpPr bwMode="auto">
          <a:xfrm>
            <a:off x="546100" y="6096000"/>
            <a:ext cx="4776788" cy="650875"/>
            <a:chOff x="545780" y="6096000"/>
            <a:chExt cx="4777885" cy="651460"/>
          </a:xfrm>
        </p:grpSpPr>
        <p:sp>
          <p:nvSpPr>
            <p:cNvPr id="83981" name="Text Box 3"/>
            <p:cNvSpPr txBox="1">
              <a:spLocks noChangeArrowheads="1"/>
            </p:cNvSpPr>
            <p:nvPr/>
          </p:nvSpPr>
          <p:spPr bwMode="auto">
            <a:xfrm>
              <a:off x="1676340" y="6172268"/>
              <a:ext cx="3647325" cy="368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A600"/>
                  </a:solidFill>
                  <a:latin typeface="Courier New" charset="0"/>
                </a:rPr>
                <a:t>0 1111 000	n/a	+ inf</a:t>
              </a:r>
            </a:p>
          </p:txBody>
        </p:sp>
        <p:sp>
          <p:nvSpPr>
            <p:cNvPr id="83982" name="TextBox 25"/>
            <p:cNvSpPr txBox="1">
              <a:spLocks noChangeArrowheads="1"/>
            </p:cNvSpPr>
            <p:nvPr/>
          </p:nvSpPr>
          <p:spPr bwMode="auto">
            <a:xfrm>
              <a:off x="545780" y="6096000"/>
              <a:ext cx="1054342" cy="651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A600"/>
                  </a:solidFill>
                </a:rPr>
                <a:t>special</a:t>
              </a:r>
            </a:p>
            <a:p>
              <a:r>
                <a:rPr lang="en-US" sz="2000">
                  <a:solidFill>
                    <a:srgbClr val="00A600"/>
                  </a:solidFill>
                </a:rPr>
                <a:t>values</a:t>
              </a:r>
            </a:p>
          </p:txBody>
        </p:sp>
      </p:grpSp>
      <p:grpSp>
        <p:nvGrpSpPr>
          <p:cNvPr id="83978" name="Group 9"/>
          <p:cNvGrpSpPr>
            <a:grpSpLocks/>
          </p:cNvGrpSpPr>
          <p:nvPr/>
        </p:nvGrpSpPr>
        <p:grpSpPr bwMode="auto">
          <a:xfrm>
            <a:off x="6781800" y="1851025"/>
            <a:ext cx="269875" cy="1120775"/>
            <a:chOff x="3792" y="1152"/>
            <a:chExt cx="650" cy="706"/>
          </a:xfrm>
        </p:grpSpPr>
        <p:sp>
          <p:nvSpPr>
            <p:cNvPr id="83979" name="Line 10"/>
            <p:cNvSpPr>
              <a:spLocks noChangeShapeType="1"/>
            </p:cNvSpPr>
            <p:nvPr/>
          </p:nvSpPr>
          <p:spPr bwMode="auto">
            <a:xfrm flipH="1">
              <a:off x="3792" y="1152"/>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80" name="Line 11"/>
            <p:cNvSpPr>
              <a:spLocks noChangeShapeType="1"/>
            </p:cNvSpPr>
            <p:nvPr/>
          </p:nvSpPr>
          <p:spPr bwMode="auto">
            <a:xfrm flipH="1">
              <a:off x="3819" y="1858"/>
              <a:ext cx="62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04800" y="228600"/>
            <a:ext cx="8610600" cy="573088"/>
          </a:xfrm>
        </p:spPr>
        <p:txBody>
          <a:bodyPr/>
          <a:lstStyle/>
          <a:p>
            <a:pPr eaLnBrk="1" hangingPunct="1">
              <a:defRPr/>
            </a:pPr>
            <a:r>
              <a:rPr lang="en-US">
                <a:cs typeface="+mj-cs"/>
              </a:rPr>
              <a:t>Distribution of Values</a:t>
            </a:r>
          </a:p>
        </p:txBody>
      </p:sp>
      <p:sp>
        <p:nvSpPr>
          <p:cNvPr id="122883" name="Rectangle 3"/>
          <p:cNvSpPr>
            <a:spLocks noGrp="1" noChangeArrowheads="1"/>
          </p:cNvSpPr>
          <p:nvPr>
            <p:ph type="body" idx="1"/>
          </p:nvPr>
        </p:nvSpPr>
        <p:spPr>
          <a:xfrm>
            <a:off x="290513" y="1220788"/>
            <a:ext cx="8307387" cy="5006975"/>
          </a:xfrm>
        </p:spPr>
        <p:txBody>
          <a:bodyPr/>
          <a:lstStyle/>
          <a:p>
            <a:pPr eaLnBrk="1" hangingPunct="1">
              <a:defRPr/>
            </a:pPr>
            <a:r>
              <a:rPr lang="en-US">
                <a:latin typeface="Helvetica" charset="0"/>
                <a:ea typeface="ＭＳ Ｐゴシック" charset="0"/>
              </a:rPr>
              <a:t>6-bit IEEE-like format</a:t>
            </a:r>
          </a:p>
          <a:p>
            <a:pPr lvl="1" eaLnBrk="1" hangingPunct="1">
              <a:defRPr/>
            </a:pPr>
            <a:r>
              <a:rPr lang="en-US">
                <a:latin typeface="Helvetica" charset="0"/>
                <a:ea typeface="ＭＳ Ｐゴシック" charset="0"/>
              </a:rPr>
              <a:t>e = 3 exponent bits</a:t>
            </a:r>
          </a:p>
          <a:p>
            <a:pPr lvl="1" eaLnBrk="1" hangingPunct="1">
              <a:defRPr/>
            </a:pPr>
            <a:r>
              <a:rPr lang="en-US">
                <a:latin typeface="Helvetica" charset="0"/>
                <a:ea typeface="ＭＳ Ｐゴシック" charset="0"/>
              </a:rPr>
              <a:t>f = 2 fraction bits</a:t>
            </a:r>
          </a:p>
          <a:p>
            <a:pPr lvl="1" eaLnBrk="1" hangingPunct="1">
              <a:defRPr/>
            </a:pPr>
            <a:r>
              <a:rPr lang="en-US">
                <a:latin typeface="Helvetica" charset="0"/>
                <a:ea typeface="ＭＳ Ｐゴシック" charset="0"/>
              </a:rPr>
              <a:t>Bias is 3</a:t>
            </a:r>
          </a:p>
          <a:p>
            <a:pPr lvl="1" eaLnBrk="1" hangingPunct="1">
              <a:defRPr/>
            </a:pPr>
            <a:endParaRPr lang="en-US">
              <a:latin typeface="Helvetica" charset="0"/>
              <a:ea typeface="ＭＳ Ｐゴシック" charset="0"/>
            </a:endParaRPr>
          </a:p>
          <a:p>
            <a:pPr eaLnBrk="1" hangingPunct="1">
              <a:defRPr/>
            </a:pPr>
            <a:r>
              <a:rPr lang="en-US">
                <a:latin typeface="Helvetica" charset="0"/>
                <a:ea typeface="ＭＳ Ｐゴシック" charset="0"/>
              </a:rPr>
              <a:t>Notice how the distribution gets denser toward zero. </a:t>
            </a:r>
          </a:p>
        </p:txBody>
      </p:sp>
      <p:graphicFrame>
        <p:nvGraphicFramePr>
          <p:cNvPr id="86019" name="Object 4"/>
          <p:cNvGraphicFramePr>
            <a:graphicFrameLocks noChangeAspect="1"/>
          </p:cNvGraphicFramePr>
          <p:nvPr/>
        </p:nvGraphicFramePr>
        <p:xfrm>
          <a:off x="381000" y="4038600"/>
          <a:ext cx="8326438" cy="1095375"/>
        </p:xfrm>
        <a:graphic>
          <a:graphicData uri="http://schemas.openxmlformats.org/presentationml/2006/ole">
            <mc:AlternateContent xmlns:mc="http://schemas.openxmlformats.org/markup-compatibility/2006">
              <mc:Choice xmlns:v="urn:schemas-microsoft-com:vml" Requires="v">
                <p:oleObj spid="_x0000_s86080" name="Worksheet" r:id="rId4" imgW="5562600" imgH="673100" progId="Excel.Sheet.8">
                  <p:embed/>
                </p:oleObj>
              </mc:Choice>
              <mc:Fallback>
                <p:oleObj name="Worksheet" r:id="rId4" imgW="5562600" imgH="67310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038600"/>
                        <a:ext cx="8326438" cy="10953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08000" y="228600"/>
            <a:ext cx="8331200" cy="1095375"/>
          </a:xfrm>
        </p:spPr>
        <p:txBody>
          <a:bodyPr/>
          <a:lstStyle/>
          <a:p>
            <a:pPr eaLnBrk="1" hangingPunct="1">
              <a:defRPr/>
            </a:pPr>
            <a:r>
              <a:rPr lang="en-US">
                <a:cs typeface="+mj-cs"/>
              </a:rPr>
              <a:t>Distribution of Values</a:t>
            </a:r>
            <a:br>
              <a:rPr lang="en-US">
                <a:cs typeface="+mj-cs"/>
              </a:rPr>
            </a:br>
            <a:r>
              <a:rPr lang="en-US">
                <a:cs typeface="+mj-cs"/>
              </a:rPr>
              <a:t>(close-up view)</a:t>
            </a:r>
          </a:p>
        </p:txBody>
      </p:sp>
      <p:sp>
        <p:nvSpPr>
          <p:cNvPr id="123907" name="Rectangle 3"/>
          <p:cNvSpPr>
            <a:spLocks noGrp="1" noChangeArrowheads="1"/>
          </p:cNvSpPr>
          <p:nvPr>
            <p:ph type="body" idx="1"/>
          </p:nvPr>
        </p:nvSpPr>
        <p:spPr>
          <a:xfrm>
            <a:off x="290513" y="1728788"/>
            <a:ext cx="8307387" cy="1524000"/>
          </a:xfrm>
        </p:spPr>
        <p:txBody>
          <a:bodyPr/>
          <a:lstStyle/>
          <a:p>
            <a:pPr eaLnBrk="1" hangingPunct="1">
              <a:defRPr/>
            </a:pPr>
            <a:r>
              <a:rPr lang="en-US">
                <a:latin typeface="Helvetica" charset="0"/>
                <a:ea typeface="ＭＳ Ｐゴシック" charset="0"/>
              </a:rPr>
              <a:t>6-bit IEEE-like format</a:t>
            </a:r>
          </a:p>
          <a:p>
            <a:pPr lvl="1" eaLnBrk="1" hangingPunct="1">
              <a:defRPr/>
            </a:pPr>
            <a:r>
              <a:rPr lang="en-US">
                <a:latin typeface="Helvetica" charset="0"/>
                <a:ea typeface="ＭＳ Ｐゴシック" charset="0"/>
              </a:rPr>
              <a:t>e = 3 exponent bits</a:t>
            </a:r>
          </a:p>
          <a:p>
            <a:pPr lvl="1" eaLnBrk="1" hangingPunct="1">
              <a:defRPr/>
            </a:pPr>
            <a:r>
              <a:rPr lang="en-US">
                <a:latin typeface="Helvetica" charset="0"/>
                <a:ea typeface="ＭＳ Ｐゴシック" charset="0"/>
              </a:rPr>
              <a:t>f = 2 fraction bits</a:t>
            </a:r>
          </a:p>
          <a:p>
            <a:pPr lvl="1" eaLnBrk="1" hangingPunct="1">
              <a:defRPr/>
            </a:pPr>
            <a:r>
              <a:rPr lang="en-US">
                <a:latin typeface="Helvetica" charset="0"/>
                <a:ea typeface="ＭＳ Ｐゴシック" charset="0"/>
              </a:rPr>
              <a:t>Bias is 3</a:t>
            </a:r>
          </a:p>
          <a:p>
            <a:pPr lvl="1"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a:p>
            <a:pPr eaLnBrk="1" hangingPunct="1">
              <a:defRPr/>
            </a:pPr>
            <a:endParaRPr lang="en-US">
              <a:latin typeface="Helvetica" charset="0"/>
              <a:ea typeface="ＭＳ Ｐゴシック" charset="0"/>
            </a:endParaRPr>
          </a:p>
        </p:txBody>
      </p:sp>
      <p:graphicFrame>
        <p:nvGraphicFramePr>
          <p:cNvPr id="88067" name="Object 4"/>
          <p:cNvGraphicFramePr>
            <a:graphicFrameLocks noChangeAspect="1"/>
          </p:cNvGraphicFramePr>
          <p:nvPr/>
        </p:nvGraphicFramePr>
        <p:xfrm>
          <a:off x="404813" y="3771900"/>
          <a:ext cx="8335962" cy="1104900"/>
        </p:xfrm>
        <a:graphic>
          <a:graphicData uri="http://schemas.openxmlformats.org/presentationml/2006/ole">
            <mc:AlternateContent xmlns:mc="http://schemas.openxmlformats.org/markup-compatibility/2006">
              <mc:Choice xmlns:v="urn:schemas-microsoft-com:vml" Requires="v">
                <p:oleObj spid="_x0000_s88128" name="Worksheet" r:id="rId4" imgW="5562600" imgH="673100" progId="Excel.Sheet.8">
                  <p:embed/>
                </p:oleObj>
              </mc:Choice>
              <mc:Fallback>
                <p:oleObj name="Worksheet" r:id="rId4" imgW="5562600" imgH="67310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3" y="3771900"/>
                        <a:ext cx="8335962" cy="11049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304800"/>
            <a:ext cx="7010400" cy="555625"/>
          </a:xfrm>
          <a:effectLst>
            <a:outerShdw blurRad="63500" dist="53882" dir="2700000" algn="ctr" rotWithShape="0">
              <a:srgbClr val="969696"/>
            </a:outerShdw>
          </a:effectLst>
        </p:spPr>
        <p:txBody>
          <a:bodyPr/>
          <a:lstStyle/>
          <a:p>
            <a:pPr eaLnBrk="1" hangingPunct="1">
              <a:defRPr/>
            </a:pPr>
            <a:r>
              <a:rPr lang="en-US" dirty="0">
                <a:cs typeface="+mj-cs"/>
              </a:rPr>
              <a:t>Floating Point Arithmetic Operations</a:t>
            </a:r>
          </a:p>
        </p:txBody>
      </p:sp>
      <p:sp>
        <p:nvSpPr>
          <p:cNvPr id="126979" name="Rectangle 3"/>
          <p:cNvSpPr>
            <a:spLocks noGrp="1" noChangeArrowheads="1"/>
          </p:cNvSpPr>
          <p:nvPr>
            <p:ph type="body" idx="1"/>
          </p:nvPr>
        </p:nvSpPr>
        <p:spPr>
          <a:xfrm>
            <a:off x="290513" y="1220788"/>
            <a:ext cx="8307387" cy="2360612"/>
          </a:xfrm>
        </p:spPr>
        <p:txBody>
          <a:bodyPr lIns="90245" tIns="44337" rIns="90245" bIns="44337"/>
          <a:lstStyle/>
          <a:p>
            <a:pPr marL="223267" indent="-223267" defTabSz="893062" eaLnBrk="1" hangingPunct="1">
              <a:tabLst>
                <a:tab pos="3192218" algn="l"/>
                <a:tab pos="4104276" algn="l"/>
                <a:tab pos="5016341" algn="l"/>
                <a:tab pos="5928404" algn="l"/>
                <a:tab pos="6840464" algn="l"/>
              </a:tabLst>
              <a:defRPr/>
            </a:pPr>
            <a:r>
              <a:rPr lang="en-US" dirty="0">
                <a:cs typeface="+mn-cs"/>
              </a:rPr>
              <a:t>Conceptual View</a:t>
            </a:r>
          </a:p>
          <a:p>
            <a:pPr marL="558954" lvl="1" indent="-221683" defTabSz="893062" eaLnBrk="1" hangingPunct="1">
              <a:tabLst>
                <a:tab pos="3192218" algn="l"/>
                <a:tab pos="4104276" algn="l"/>
                <a:tab pos="5016341" algn="l"/>
                <a:tab pos="5928404" algn="l"/>
                <a:tab pos="6840464" algn="l"/>
              </a:tabLst>
              <a:defRPr/>
            </a:pPr>
            <a:r>
              <a:rPr lang="en-US" dirty="0"/>
              <a:t>Examples: FP Addition, FP Multiplication</a:t>
            </a:r>
          </a:p>
          <a:p>
            <a:pPr marL="558954" lvl="1" indent="-221683" defTabSz="893062" eaLnBrk="1" hangingPunct="1">
              <a:tabLst>
                <a:tab pos="3192218" algn="l"/>
                <a:tab pos="4104276" algn="l"/>
                <a:tab pos="5016341" algn="l"/>
                <a:tab pos="5928404" algn="l"/>
                <a:tab pos="6840464" algn="l"/>
              </a:tabLst>
              <a:defRPr/>
            </a:pPr>
            <a:r>
              <a:rPr lang="en-US" dirty="0"/>
              <a:t>First compute exact result</a:t>
            </a:r>
          </a:p>
          <a:p>
            <a:pPr marL="558954" lvl="1" indent="-221683" defTabSz="893062" eaLnBrk="1" hangingPunct="1">
              <a:tabLst>
                <a:tab pos="3192218" algn="l"/>
                <a:tab pos="4104276" algn="l"/>
                <a:tab pos="5016341" algn="l"/>
                <a:tab pos="5928404" algn="l"/>
                <a:tab pos="6840464" algn="l"/>
              </a:tabLst>
              <a:defRPr/>
            </a:pPr>
            <a:r>
              <a:rPr lang="en-US" dirty="0"/>
              <a:t>Make it fit into desired precision</a:t>
            </a:r>
          </a:p>
          <a:p>
            <a:pPr marL="837642" lvl="2" indent="-164675" defTabSz="893062" eaLnBrk="1" hangingPunct="1">
              <a:tabLst>
                <a:tab pos="3192218" algn="l"/>
                <a:tab pos="4104276" algn="l"/>
                <a:tab pos="5016341" algn="l"/>
                <a:tab pos="5928404" algn="l"/>
                <a:tab pos="6840464" algn="l"/>
              </a:tabLst>
              <a:defRPr/>
            </a:pPr>
            <a:r>
              <a:rPr lang="en-US" dirty="0"/>
              <a:t>Possibly overflow if exponent too large</a:t>
            </a:r>
          </a:p>
          <a:p>
            <a:pPr marL="837642" lvl="2" indent="-164675" defTabSz="893062" eaLnBrk="1" hangingPunct="1">
              <a:tabLst>
                <a:tab pos="3192218" algn="l"/>
                <a:tab pos="4104276" algn="l"/>
                <a:tab pos="5016341" algn="l"/>
                <a:tab pos="5928404" algn="l"/>
                <a:tab pos="6840464" algn="l"/>
              </a:tabLst>
              <a:defRPr/>
            </a:pPr>
            <a:r>
              <a:rPr lang="en-US" dirty="0"/>
              <a:t>Possibly </a:t>
            </a:r>
            <a:r>
              <a:rPr lang="en-US" i="1" dirty="0"/>
              <a:t>round </a:t>
            </a:r>
            <a:r>
              <a:rPr lang="en-US" dirty="0"/>
              <a:t>to fit into </a:t>
            </a:r>
            <a:r>
              <a:rPr lang="en-US" dirty="0" err="1">
                <a:latin typeface="Courier New" charset="0"/>
              </a:rPr>
              <a:t>frac</a:t>
            </a:r>
            <a:endParaRPr lang="en-US" dirty="0"/>
          </a:p>
        </p:txBody>
      </p:sp>
      <p:sp>
        <p:nvSpPr>
          <p:cNvPr id="126980" name="Text Box 4"/>
          <p:cNvSpPr txBox="1">
            <a:spLocks noChangeArrowheads="1"/>
          </p:cNvSpPr>
          <p:nvPr/>
        </p:nvSpPr>
        <p:spPr bwMode="auto">
          <a:xfrm>
            <a:off x="533400" y="5865813"/>
            <a:ext cx="8288338" cy="925512"/>
          </a:xfrm>
          <a:prstGeom prst="rect">
            <a:avLst/>
          </a:prstGeom>
          <a:noFill/>
          <a:ln>
            <a:noFill/>
          </a:ln>
          <a:effectLst/>
          <a:extLst/>
        </p:spPr>
        <p:txBody>
          <a:bodyPr wrap="none" lIns="91215" tIns="45595" rIns="91215" bIns="45595">
            <a:spAutoFit/>
          </a:bodyPr>
          <a:lstStyle/>
          <a:p>
            <a:pPr algn="l">
              <a:lnSpc>
                <a:spcPct val="100000"/>
              </a:lnSpc>
              <a:defRPr/>
            </a:pPr>
            <a:r>
              <a:rPr lang="en-US" sz="1800" dirty="0">
                <a:cs typeface="+mn-cs"/>
              </a:rPr>
              <a:t>Note:</a:t>
            </a:r>
          </a:p>
          <a:p>
            <a:pPr algn="l">
              <a:lnSpc>
                <a:spcPct val="100000"/>
              </a:lnSpc>
              <a:defRPr/>
            </a:pPr>
            <a:r>
              <a:rPr lang="en-US" sz="1800" dirty="0">
                <a:cs typeface="+mn-cs"/>
              </a:rPr>
              <a:t>1.  Round down: rounded result is close to but no greater than true result.</a:t>
            </a:r>
          </a:p>
          <a:p>
            <a:pPr algn="l">
              <a:lnSpc>
                <a:spcPct val="100000"/>
              </a:lnSpc>
              <a:defRPr/>
            </a:pPr>
            <a:r>
              <a:rPr lang="en-US" sz="1800" dirty="0">
                <a:cs typeface="+mn-cs"/>
              </a:rPr>
              <a:t>2.  Round up: rounded result is close to but no less than true result. </a:t>
            </a:r>
          </a:p>
        </p:txBody>
      </p:sp>
      <p:sp>
        <p:nvSpPr>
          <p:cNvPr id="6" name="Rectangle 3"/>
          <p:cNvSpPr txBox="1">
            <a:spLocks noChangeArrowheads="1"/>
          </p:cNvSpPr>
          <p:nvPr/>
        </p:nvSpPr>
        <p:spPr bwMode="auto">
          <a:xfrm>
            <a:off x="228600" y="3505200"/>
            <a:ext cx="8307388" cy="2362200"/>
          </a:xfrm>
          <a:prstGeom prst="rect">
            <a:avLst/>
          </a:prstGeom>
          <a:noFill/>
          <a:ln>
            <a:noFill/>
          </a:ln>
          <a:effectLst/>
          <a:extLst/>
        </p:spPr>
        <p:txBody>
          <a:bodyPr lIns="90245" tIns="44337" rIns="90245" bIns="44337"/>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223267" indent="-223267" defTabSz="893062" eaLnBrk="1" hangingPunct="1">
              <a:tabLst>
                <a:tab pos="3192218" algn="l"/>
                <a:tab pos="4104276" algn="l"/>
                <a:tab pos="5016341" algn="l"/>
                <a:tab pos="5928404" algn="l"/>
                <a:tab pos="6840464" algn="l"/>
              </a:tabLst>
              <a:defRPr/>
            </a:pPr>
            <a:r>
              <a:rPr lang="en-US" dirty="0">
                <a:cs typeface="+mn-cs"/>
              </a:rPr>
              <a:t>Rounding Modes (illustrate with $ rounding)</a:t>
            </a:r>
          </a:p>
          <a:p>
            <a:pPr marL="223267" indent="-223267" defTabSz="893062" eaLnBrk="1" hangingPunct="1">
              <a:tabLst>
                <a:tab pos="3192218" algn="l"/>
                <a:tab pos="4104276" algn="l"/>
                <a:tab pos="5016341" algn="l"/>
                <a:tab pos="5928404" algn="l"/>
                <a:tab pos="6840464" algn="l"/>
              </a:tabLst>
              <a:defRPr/>
            </a:pPr>
            <a:r>
              <a:rPr lang="en-US" sz="1800" b="0" dirty="0">
                <a:cs typeface="+mn-cs"/>
              </a:rPr>
              <a:t>		</a:t>
            </a:r>
            <a:r>
              <a:rPr lang="en-US" sz="1800" dirty="0">
                <a:cs typeface="+mn-cs"/>
              </a:rPr>
              <a:t>$1.40	$1.60	$1.50	$2.50	–$1.50</a:t>
            </a:r>
            <a:endParaRPr lang="en-US" sz="1800" b="0" dirty="0">
              <a:cs typeface="+mn-cs"/>
            </a:endParaRPr>
          </a:p>
          <a:p>
            <a:pPr marL="558954" lvl="1" indent="-221683" defTabSz="893062" eaLnBrk="1" hangingPunct="1">
              <a:tabLst>
                <a:tab pos="3192218" algn="l"/>
                <a:tab pos="4104276" algn="l"/>
                <a:tab pos="5016341" algn="l"/>
                <a:tab pos="5928404" algn="l"/>
                <a:tab pos="6840464" algn="l"/>
              </a:tabLst>
              <a:defRPr/>
            </a:pPr>
            <a:r>
              <a:rPr lang="en-US" dirty="0"/>
              <a:t>Round-towards-Zero</a:t>
            </a:r>
            <a:r>
              <a:rPr lang="en-US" b="0" dirty="0"/>
              <a:t>	$1	$1	$1	$2	–$1</a:t>
            </a:r>
          </a:p>
          <a:p>
            <a:pPr marL="558954" lvl="1" indent="-221683" defTabSz="893062" eaLnBrk="1" hangingPunct="1">
              <a:tabLst>
                <a:tab pos="3192218" algn="l"/>
                <a:tab pos="4104276" algn="l"/>
                <a:tab pos="5016341" algn="l"/>
                <a:tab pos="5928404" algn="l"/>
                <a:tab pos="6840464" algn="l"/>
              </a:tabLst>
              <a:defRPr/>
            </a:pPr>
            <a:r>
              <a:rPr lang="en-US" dirty="0"/>
              <a:t>Round down (</a:t>
            </a:r>
            <a:r>
              <a:rPr lang="en-US" b="0" dirty="0"/>
              <a:t>-</a:t>
            </a:r>
            <a:r>
              <a:rPr lang="en-US" b="0" dirty="0">
                <a:latin typeface="Symbol" charset="0"/>
              </a:rPr>
              <a:t></a:t>
            </a:r>
            <a:r>
              <a:rPr lang="en-US" dirty="0"/>
              <a:t>)</a:t>
            </a:r>
            <a:r>
              <a:rPr lang="en-US" b="0" dirty="0"/>
              <a:t>	$1	$1	$1	$2	–$2</a:t>
            </a:r>
          </a:p>
          <a:p>
            <a:pPr marL="558954" lvl="1" indent="-221683" defTabSz="893062" eaLnBrk="1" hangingPunct="1">
              <a:tabLst>
                <a:tab pos="3192218" algn="l"/>
                <a:tab pos="4104276" algn="l"/>
                <a:tab pos="5016341" algn="l"/>
                <a:tab pos="5928404" algn="l"/>
                <a:tab pos="6840464" algn="l"/>
              </a:tabLst>
              <a:defRPr/>
            </a:pPr>
            <a:r>
              <a:rPr lang="en-US" dirty="0"/>
              <a:t>Round up (</a:t>
            </a:r>
            <a:r>
              <a:rPr lang="en-US" b="0" dirty="0"/>
              <a:t>+</a:t>
            </a:r>
            <a:r>
              <a:rPr lang="en-US" b="0" dirty="0">
                <a:latin typeface="Symbol" charset="0"/>
              </a:rPr>
              <a:t></a:t>
            </a:r>
            <a:r>
              <a:rPr lang="en-US" dirty="0"/>
              <a:t>) </a:t>
            </a:r>
            <a:r>
              <a:rPr lang="en-US" b="0" dirty="0"/>
              <a:t>	$2	$2	$2	$3	–$1</a:t>
            </a:r>
          </a:p>
          <a:p>
            <a:pPr marL="558954" lvl="1" indent="-221683" defTabSz="893062" eaLnBrk="1" hangingPunct="1">
              <a:tabLst>
                <a:tab pos="3192218" algn="l"/>
                <a:tab pos="4104276" algn="l"/>
                <a:tab pos="5016341" algn="l"/>
                <a:tab pos="5928404" algn="l"/>
                <a:tab pos="6840464" algn="l"/>
              </a:tabLst>
              <a:defRPr/>
            </a:pPr>
            <a:r>
              <a:rPr lang="en-US" dirty="0"/>
              <a:t>Nearest Even </a:t>
            </a:r>
            <a:r>
              <a:rPr lang="en-US" sz="1400" dirty="0"/>
              <a:t>(default)</a:t>
            </a:r>
            <a:r>
              <a:rPr lang="en-US" b="0" dirty="0"/>
              <a:t>	$1	$2	$2	$2	–$2</a:t>
            </a:r>
          </a:p>
        </p:txBody>
      </p:sp>
    </p:spTree>
    <p:extLst>
      <p:ext uri="{BB962C8B-B14F-4D97-AF65-F5344CB8AC3E}">
        <p14:creationId xmlns:p14="http://schemas.microsoft.com/office/powerpoint/2010/main" val="9385034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dissolve">
                                      <p:cBhvr>
                                        <p:cTn id="7" dur="500"/>
                                        <p:tgtEl>
                                          <p:spTgt spid="12697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6979">
                                            <p:txEl>
                                              <p:pRg st="1" end="1"/>
                                            </p:txEl>
                                          </p:spTgt>
                                        </p:tgtEl>
                                        <p:attrNameLst>
                                          <p:attrName>style.visibility</p:attrName>
                                        </p:attrNameLst>
                                      </p:cBhvr>
                                      <p:to>
                                        <p:strVal val="visible"/>
                                      </p:to>
                                    </p:set>
                                    <p:animEffect transition="in" filter="dissolve">
                                      <p:cBhvr>
                                        <p:cTn id="10" dur="500"/>
                                        <p:tgtEl>
                                          <p:spTgt spid="12697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6979">
                                            <p:txEl>
                                              <p:pRg st="2" end="2"/>
                                            </p:txEl>
                                          </p:spTgt>
                                        </p:tgtEl>
                                        <p:attrNameLst>
                                          <p:attrName>style.visibility</p:attrName>
                                        </p:attrNameLst>
                                      </p:cBhvr>
                                      <p:to>
                                        <p:strVal val="visible"/>
                                      </p:to>
                                    </p:set>
                                    <p:animEffect transition="in" filter="dissolve">
                                      <p:cBhvr>
                                        <p:cTn id="13" dur="500"/>
                                        <p:tgtEl>
                                          <p:spTgt spid="12697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6979">
                                            <p:txEl>
                                              <p:pRg st="3" end="3"/>
                                            </p:txEl>
                                          </p:spTgt>
                                        </p:tgtEl>
                                        <p:attrNameLst>
                                          <p:attrName>style.visibility</p:attrName>
                                        </p:attrNameLst>
                                      </p:cBhvr>
                                      <p:to>
                                        <p:strVal val="visible"/>
                                      </p:to>
                                    </p:set>
                                    <p:animEffect transition="in" filter="dissolve">
                                      <p:cBhvr>
                                        <p:cTn id="16" dur="500"/>
                                        <p:tgtEl>
                                          <p:spTgt spid="12697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animEffect transition="in" filter="dissolve">
                                      <p:cBhvr>
                                        <p:cTn id="19" dur="500"/>
                                        <p:tgtEl>
                                          <p:spTgt spid="126979">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6979">
                                            <p:txEl>
                                              <p:pRg st="5" end="5"/>
                                            </p:txEl>
                                          </p:spTgt>
                                        </p:tgtEl>
                                        <p:attrNameLst>
                                          <p:attrName>style.visibility</p:attrName>
                                        </p:attrNameLst>
                                      </p:cBhvr>
                                      <p:to>
                                        <p:strVal val="visible"/>
                                      </p:to>
                                    </p:set>
                                    <p:animEffect transition="in" filter="dissolve">
                                      <p:cBhvr>
                                        <p:cTn id="22" dur="500"/>
                                        <p:tgtEl>
                                          <p:spTgt spid="12697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ssolve">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dissolve">
                                      <p:cBhvr>
                                        <p:cTn id="32" dur="500"/>
                                        <p:tgtEl>
                                          <p:spTgt spid="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dissolve">
                                      <p:cBhvr>
                                        <p:cTn id="37" dur="500"/>
                                        <p:tgtEl>
                                          <p:spTgt spid="6">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dissolve">
                                      <p:cBhvr>
                                        <p:cTn id="42" dur="500"/>
                                        <p:tgtEl>
                                          <p:spTgt spid="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dissolve">
                                      <p:cBhvr>
                                        <p:cTn id="47" dur="500"/>
                                        <p:tgtEl>
                                          <p:spTgt spid="6">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dissolve">
                                      <p:cBhvr>
                                        <p:cTn id="52" dur="500"/>
                                        <p:tgtEl>
                                          <p:spTgt spid="6">
                                            <p:txEl>
                                              <p:pRg st="5" end="5"/>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6980"/>
                                        </p:tgtEl>
                                        <p:attrNameLst>
                                          <p:attrName>style.visibility</p:attrName>
                                        </p:attrNameLst>
                                      </p:cBhvr>
                                      <p:to>
                                        <p:strVal val="visible"/>
                                      </p:to>
                                    </p:set>
                                    <p:animEffect transition="in" filter="dissolve">
                                      <p:cBhvr>
                                        <p:cTn id="57"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P spid="126980" grpId="0"/>
      <p:bldP spid="6"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228600"/>
            <a:ext cx="7683500" cy="573088"/>
          </a:xfrm>
        </p:spPr>
        <p:txBody>
          <a:bodyPr/>
          <a:lstStyle/>
          <a:p>
            <a:pPr eaLnBrk="1" hangingPunct="1">
              <a:defRPr/>
            </a:pPr>
            <a:r>
              <a:rPr lang="en-US">
                <a:cs typeface="+mj-cs"/>
              </a:rPr>
              <a:t>Closer Look at Round-To-Even</a:t>
            </a:r>
          </a:p>
        </p:txBody>
      </p:sp>
      <p:sp>
        <p:nvSpPr>
          <p:cNvPr id="128003" name="Rectangle 3"/>
          <p:cNvSpPr>
            <a:spLocks noGrp="1" noChangeArrowheads="1"/>
          </p:cNvSpPr>
          <p:nvPr>
            <p:ph type="body" idx="1"/>
          </p:nvPr>
        </p:nvSpPr>
        <p:spPr/>
        <p:txBody>
          <a:bodyPr/>
          <a:lstStyle/>
          <a:p>
            <a:pPr marL="223267" indent="-223267" defTabSz="893062" eaLnBrk="1" hangingPunct="1">
              <a:tabLst>
                <a:tab pos="2166146" algn="l"/>
                <a:tab pos="3141545" algn="l"/>
              </a:tabLst>
              <a:defRPr/>
            </a:pPr>
            <a:r>
              <a:rPr lang="en-US" dirty="0">
                <a:cs typeface="+mn-cs"/>
              </a:rPr>
              <a:t>Default Rounding Mode</a:t>
            </a:r>
          </a:p>
          <a:p>
            <a:pPr marL="558954" lvl="1" indent="-221683" defTabSz="893062" eaLnBrk="1" hangingPunct="1">
              <a:tabLst>
                <a:tab pos="2166146" algn="l"/>
                <a:tab pos="3141545" algn="l"/>
              </a:tabLst>
              <a:defRPr/>
            </a:pPr>
            <a:r>
              <a:rPr lang="en-US" dirty="0"/>
              <a:t>Hard to get any other kind without dropping into assembly</a:t>
            </a:r>
          </a:p>
          <a:p>
            <a:pPr marL="558954" lvl="1" indent="-221683" defTabSz="893062" eaLnBrk="1" hangingPunct="1">
              <a:tabLst>
                <a:tab pos="2166146" algn="l"/>
                <a:tab pos="3141545" algn="l"/>
              </a:tabLst>
              <a:defRPr/>
            </a:pPr>
            <a:r>
              <a:rPr lang="en-US" dirty="0"/>
              <a:t>All others are statistically biased</a:t>
            </a:r>
          </a:p>
          <a:p>
            <a:pPr marL="837642" lvl="2" indent="-164675" defTabSz="893062" eaLnBrk="1" hangingPunct="1">
              <a:tabLst>
                <a:tab pos="2166146" algn="l"/>
                <a:tab pos="3141545" algn="l"/>
              </a:tabLst>
              <a:defRPr/>
            </a:pPr>
            <a:r>
              <a:rPr lang="en-US" dirty="0"/>
              <a:t>Sum of set of positive numbers will consistently be over- or under- estimated</a:t>
            </a:r>
          </a:p>
          <a:p>
            <a:pPr marL="223267" indent="-223267" defTabSz="893062" eaLnBrk="1" hangingPunct="1">
              <a:tabLst>
                <a:tab pos="2166146" algn="l"/>
                <a:tab pos="3141545" algn="l"/>
              </a:tabLst>
              <a:defRPr/>
            </a:pPr>
            <a:r>
              <a:rPr lang="en-US" dirty="0">
                <a:cs typeface="+mn-cs"/>
              </a:rPr>
              <a:t>Applying to Other Decimal Places / Bit Positions</a:t>
            </a:r>
          </a:p>
          <a:p>
            <a:pPr marL="558954" lvl="1" indent="-221683" defTabSz="893062" eaLnBrk="1" hangingPunct="1">
              <a:tabLst>
                <a:tab pos="2166146" algn="l"/>
                <a:tab pos="3141545" algn="l"/>
              </a:tabLst>
              <a:defRPr/>
            </a:pPr>
            <a:r>
              <a:rPr lang="en-US" dirty="0"/>
              <a:t>When exactly halfway between two possible values</a:t>
            </a:r>
          </a:p>
          <a:p>
            <a:pPr marL="837642" lvl="2" indent="-164675" defTabSz="893062" eaLnBrk="1" hangingPunct="1">
              <a:tabLst>
                <a:tab pos="2166146" algn="l"/>
                <a:tab pos="3141545" algn="l"/>
              </a:tabLst>
              <a:defRPr/>
            </a:pPr>
            <a:r>
              <a:rPr lang="en-US" dirty="0"/>
              <a:t>Round so that least significant digit is even</a:t>
            </a:r>
          </a:p>
          <a:p>
            <a:pPr marL="558954" lvl="1" indent="-221683" defTabSz="893062" eaLnBrk="1" hangingPunct="1">
              <a:tabLst>
                <a:tab pos="2166146" algn="l"/>
                <a:tab pos="3141545" algn="l"/>
              </a:tabLst>
              <a:defRPr/>
            </a:pPr>
            <a:r>
              <a:rPr lang="en-US" dirty="0"/>
              <a:t>E.g., round to nearest hundredth</a:t>
            </a:r>
          </a:p>
          <a:p>
            <a:pPr marL="837642" lvl="2" indent="-164675" defTabSz="893062" eaLnBrk="1" hangingPunct="1">
              <a:buFont typeface="Wingdings" charset="0"/>
              <a:buNone/>
              <a:tabLst>
                <a:tab pos="2166146" algn="l"/>
                <a:tab pos="3141545" algn="l"/>
              </a:tabLst>
              <a:defRPr/>
            </a:pPr>
            <a:r>
              <a:rPr lang="en-US" dirty="0"/>
              <a:t>1.23</a:t>
            </a:r>
            <a:r>
              <a:rPr lang="en-US" b="0" dirty="0">
                <a:solidFill>
                  <a:srgbClr val="FF0000"/>
                </a:solidFill>
              </a:rPr>
              <a:t>49999</a:t>
            </a:r>
            <a:r>
              <a:rPr lang="en-US" dirty="0"/>
              <a:t>	1.23	(Less than half way)</a:t>
            </a:r>
          </a:p>
          <a:p>
            <a:pPr marL="837642" lvl="2" indent="-164675" defTabSz="893062" eaLnBrk="1" hangingPunct="1">
              <a:buFont typeface="Wingdings" charset="0"/>
              <a:buNone/>
              <a:tabLst>
                <a:tab pos="2166146" algn="l"/>
                <a:tab pos="3141545" algn="l"/>
              </a:tabLst>
              <a:defRPr/>
            </a:pPr>
            <a:r>
              <a:rPr lang="en-US" dirty="0"/>
              <a:t>1.23</a:t>
            </a:r>
            <a:r>
              <a:rPr lang="en-US" b="0" dirty="0">
                <a:solidFill>
                  <a:srgbClr val="FF0000"/>
                </a:solidFill>
              </a:rPr>
              <a:t>50001</a:t>
            </a:r>
            <a:r>
              <a:rPr lang="en-US" dirty="0"/>
              <a:t>	1.24	(Greater than half way)</a:t>
            </a:r>
          </a:p>
          <a:p>
            <a:pPr marL="837642" lvl="2" indent="-164675" defTabSz="893062" eaLnBrk="1" hangingPunct="1">
              <a:buFont typeface="Wingdings" charset="0"/>
              <a:buNone/>
              <a:tabLst>
                <a:tab pos="2166146" algn="l"/>
                <a:tab pos="3141545" algn="l"/>
              </a:tabLst>
              <a:defRPr/>
            </a:pPr>
            <a:r>
              <a:rPr lang="en-US" dirty="0"/>
              <a:t>1.23</a:t>
            </a:r>
            <a:r>
              <a:rPr lang="en-US" b="0" dirty="0">
                <a:solidFill>
                  <a:srgbClr val="FF0000"/>
                </a:solidFill>
              </a:rPr>
              <a:t>50000</a:t>
            </a:r>
            <a:r>
              <a:rPr lang="en-US" dirty="0"/>
              <a:t>	1.24	(Half way—round up)</a:t>
            </a:r>
          </a:p>
          <a:p>
            <a:pPr marL="837642" lvl="2" indent="-164675" defTabSz="893062" eaLnBrk="1" hangingPunct="1">
              <a:buFont typeface="Wingdings" charset="0"/>
              <a:buNone/>
              <a:tabLst>
                <a:tab pos="2166146" algn="l"/>
                <a:tab pos="3141545" algn="l"/>
              </a:tabLst>
              <a:defRPr/>
            </a:pPr>
            <a:r>
              <a:rPr lang="en-US" dirty="0"/>
              <a:t>1.24</a:t>
            </a:r>
            <a:r>
              <a:rPr lang="en-US" b="0" dirty="0">
                <a:solidFill>
                  <a:srgbClr val="FF0000"/>
                </a:solidFill>
              </a:rPr>
              <a:t>50000</a:t>
            </a:r>
            <a:r>
              <a:rPr lang="en-US" dirty="0"/>
              <a:t>	1.24	(Half way—round down)</a:t>
            </a:r>
          </a:p>
        </p:txBody>
      </p:sp>
      <p:sp>
        <p:nvSpPr>
          <p:cNvPr id="3" name="Up Arrow 2"/>
          <p:cNvSpPr/>
          <p:nvPr/>
        </p:nvSpPr>
        <p:spPr bwMode="auto">
          <a:xfrm>
            <a:off x="1355725" y="5797550"/>
            <a:ext cx="184150" cy="673100"/>
          </a:xfrm>
          <a:prstGeom prst="upArrow">
            <a:avLst/>
          </a:prstGeom>
          <a:ln>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595" tIns="45595" rIns="45595" bIns="45595" anchor="ctr">
            <a:spAutoFit/>
          </a:bodyPr>
          <a:lstStyle/>
          <a:p>
            <a:pPr>
              <a:defRPr/>
            </a:pPr>
            <a:endParaRPr lang="en-US">
              <a:solidFill>
                <a:srgbClr val="000066"/>
              </a:solidFill>
            </a:endParaRPr>
          </a:p>
        </p:txBody>
      </p:sp>
    </p:spTree>
    <p:extLst>
      <p:ext uri="{BB962C8B-B14F-4D97-AF65-F5344CB8AC3E}">
        <p14:creationId xmlns:p14="http://schemas.microsoft.com/office/powerpoint/2010/main" val="3518365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dissolve">
                                      <p:cBhvr>
                                        <p:cTn id="7" dur="500"/>
                                        <p:tgtEl>
                                          <p:spTgt spid="12800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8003">
                                            <p:txEl>
                                              <p:pRg st="1" end="1"/>
                                            </p:txEl>
                                          </p:spTgt>
                                        </p:tgtEl>
                                        <p:attrNameLst>
                                          <p:attrName>style.visibility</p:attrName>
                                        </p:attrNameLst>
                                      </p:cBhvr>
                                      <p:to>
                                        <p:strVal val="visible"/>
                                      </p:to>
                                    </p:set>
                                    <p:animEffect transition="in" filter="dissolve">
                                      <p:cBhvr>
                                        <p:cTn id="10" dur="500"/>
                                        <p:tgtEl>
                                          <p:spTgt spid="12800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8003">
                                            <p:txEl>
                                              <p:pRg st="2" end="2"/>
                                            </p:txEl>
                                          </p:spTgt>
                                        </p:tgtEl>
                                        <p:attrNameLst>
                                          <p:attrName>style.visibility</p:attrName>
                                        </p:attrNameLst>
                                      </p:cBhvr>
                                      <p:to>
                                        <p:strVal val="visible"/>
                                      </p:to>
                                    </p:set>
                                    <p:animEffect transition="in" filter="dissolve">
                                      <p:cBhvr>
                                        <p:cTn id="13" dur="500"/>
                                        <p:tgtEl>
                                          <p:spTgt spid="12800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8003">
                                            <p:txEl>
                                              <p:pRg st="3" end="3"/>
                                            </p:txEl>
                                          </p:spTgt>
                                        </p:tgtEl>
                                        <p:attrNameLst>
                                          <p:attrName>style.visibility</p:attrName>
                                        </p:attrNameLst>
                                      </p:cBhvr>
                                      <p:to>
                                        <p:strVal val="visible"/>
                                      </p:to>
                                    </p:set>
                                    <p:animEffect transition="in" filter="dissolve">
                                      <p:cBhvr>
                                        <p:cTn id="16" dur="500"/>
                                        <p:tgtEl>
                                          <p:spTgt spid="12800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8003">
                                            <p:txEl>
                                              <p:pRg st="4" end="4"/>
                                            </p:txEl>
                                          </p:spTgt>
                                        </p:tgtEl>
                                        <p:attrNameLst>
                                          <p:attrName>style.visibility</p:attrName>
                                        </p:attrNameLst>
                                      </p:cBhvr>
                                      <p:to>
                                        <p:strVal val="visible"/>
                                      </p:to>
                                    </p:set>
                                    <p:animEffect transition="in" filter="dissolve">
                                      <p:cBhvr>
                                        <p:cTn id="21" dur="500"/>
                                        <p:tgtEl>
                                          <p:spTgt spid="12800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8003">
                                            <p:txEl>
                                              <p:pRg st="5" end="5"/>
                                            </p:txEl>
                                          </p:spTgt>
                                        </p:tgtEl>
                                        <p:attrNameLst>
                                          <p:attrName>style.visibility</p:attrName>
                                        </p:attrNameLst>
                                      </p:cBhvr>
                                      <p:to>
                                        <p:strVal val="visible"/>
                                      </p:to>
                                    </p:set>
                                    <p:animEffect transition="in" filter="dissolve">
                                      <p:cBhvr>
                                        <p:cTn id="24" dur="500"/>
                                        <p:tgtEl>
                                          <p:spTgt spid="12800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8003">
                                            <p:txEl>
                                              <p:pRg st="6" end="6"/>
                                            </p:txEl>
                                          </p:spTgt>
                                        </p:tgtEl>
                                        <p:attrNameLst>
                                          <p:attrName>style.visibility</p:attrName>
                                        </p:attrNameLst>
                                      </p:cBhvr>
                                      <p:to>
                                        <p:strVal val="visible"/>
                                      </p:to>
                                    </p:set>
                                    <p:animEffect transition="in" filter="dissolve">
                                      <p:cBhvr>
                                        <p:cTn id="27" dur="500"/>
                                        <p:tgtEl>
                                          <p:spTgt spid="12800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8003">
                                            <p:txEl>
                                              <p:pRg st="7" end="7"/>
                                            </p:txEl>
                                          </p:spTgt>
                                        </p:tgtEl>
                                        <p:attrNameLst>
                                          <p:attrName>style.visibility</p:attrName>
                                        </p:attrNameLst>
                                      </p:cBhvr>
                                      <p:to>
                                        <p:strVal val="visible"/>
                                      </p:to>
                                    </p:set>
                                    <p:animEffect transition="in" filter="dissolve">
                                      <p:cBhvr>
                                        <p:cTn id="30" dur="500"/>
                                        <p:tgtEl>
                                          <p:spTgt spid="12800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28003">
                                            <p:txEl>
                                              <p:pRg st="8" end="8"/>
                                            </p:txEl>
                                          </p:spTgt>
                                        </p:tgtEl>
                                        <p:attrNameLst>
                                          <p:attrName>style.visibility</p:attrName>
                                        </p:attrNameLst>
                                      </p:cBhvr>
                                      <p:to>
                                        <p:strVal val="visible"/>
                                      </p:to>
                                    </p:set>
                                    <p:animEffect transition="in" filter="dissolve">
                                      <p:cBhvr>
                                        <p:cTn id="33" dur="500"/>
                                        <p:tgtEl>
                                          <p:spTgt spid="12800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8003">
                                            <p:txEl>
                                              <p:pRg st="9" end="9"/>
                                            </p:txEl>
                                          </p:spTgt>
                                        </p:tgtEl>
                                        <p:attrNameLst>
                                          <p:attrName>style.visibility</p:attrName>
                                        </p:attrNameLst>
                                      </p:cBhvr>
                                      <p:to>
                                        <p:strVal val="visible"/>
                                      </p:to>
                                    </p:set>
                                    <p:animEffect transition="in" filter="dissolve">
                                      <p:cBhvr>
                                        <p:cTn id="36" dur="500"/>
                                        <p:tgtEl>
                                          <p:spTgt spid="128003">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28003">
                                            <p:txEl>
                                              <p:pRg st="10" end="10"/>
                                            </p:txEl>
                                          </p:spTgt>
                                        </p:tgtEl>
                                        <p:attrNameLst>
                                          <p:attrName>style.visibility</p:attrName>
                                        </p:attrNameLst>
                                      </p:cBhvr>
                                      <p:to>
                                        <p:strVal val="visible"/>
                                      </p:to>
                                    </p:set>
                                    <p:animEffect transition="in" filter="dissolve">
                                      <p:cBhvr>
                                        <p:cTn id="39" dur="500"/>
                                        <p:tgtEl>
                                          <p:spTgt spid="128003">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28003">
                                            <p:txEl>
                                              <p:pRg st="11" end="11"/>
                                            </p:txEl>
                                          </p:spTgt>
                                        </p:tgtEl>
                                        <p:attrNameLst>
                                          <p:attrName>style.visibility</p:attrName>
                                        </p:attrNameLst>
                                      </p:cBhvr>
                                      <p:to>
                                        <p:strVal val="visible"/>
                                      </p:to>
                                    </p:set>
                                    <p:animEffect transition="in" filter="dissolve">
                                      <p:cBhvr>
                                        <p:cTn id="42" dur="500"/>
                                        <p:tgtEl>
                                          <p:spTgt spid="128003">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81000" y="228600"/>
            <a:ext cx="7150100" cy="573088"/>
          </a:xfrm>
        </p:spPr>
        <p:txBody>
          <a:bodyPr/>
          <a:lstStyle/>
          <a:p>
            <a:pPr eaLnBrk="1" hangingPunct="1">
              <a:defRPr/>
            </a:pPr>
            <a:r>
              <a:rPr lang="en-US">
                <a:cs typeface="+mj-cs"/>
              </a:rPr>
              <a:t>Rounding Binary Numbers</a:t>
            </a:r>
          </a:p>
        </p:txBody>
      </p:sp>
      <p:sp>
        <p:nvSpPr>
          <p:cNvPr id="129027" name="Rectangle 3"/>
          <p:cNvSpPr>
            <a:spLocks noGrp="1" noChangeArrowheads="1"/>
          </p:cNvSpPr>
          <p:nvPr>
            <p:ph type="body" idx="1"/>
          </p:nvPr>
        </p:nvSpPr>
        <p:spPr>
          <a:xfrm>
            <a:off x="290513" y="1220788"/>
            <a:ext cx="8701087" cy="5224462"/>
          </a:xfrm>
        </p:spPr>
        <p:txBody>
          <a:bodyPr/>
          <a:lstStyle/>
          <a:p>
            <a:pPr marL="223267" indent="-223267" defTabSz="893062" eaLnBrk="1" hangingPunct="1">
              <a:tabLst>
                <a:tab pos="1482101" algn="l"/>
                <a:tab pos="2964201" algn="l"/>
                <a:tab pos="4281624" algn="l"/>
                <a:tab pos="6270427" algn="l"/>
              </a:tabLst>
              <a:defRPr/>
            </a:pPr>
            <a:r>
              <a:rPr lang="en-US" dirty="0">
                <a:latin typeface="Helvetica" charset="0"/>
                <a:ea typeface="ＭＳ Ｐゴシック" charset="0"/>
              </a:rPr>
              <a:t>Binary Fractional Numbers</a:t>
            </a:r>
          </a:p>
          <a:p>
            <a:pPr marL="558954" lvl="1" indent="-221683" defTabSz="893062" eaLnBrk="1" hangingPunct="1">
              <a:tabLst>
                <a:tab pos="1482101" algn="l"/>
                <a:tab pos="2964201" algn="l"/>
                <a:tab pos="4281624" algn="l"/>
                <a:tab pos="6270427" algn="l"/>
              </a:tabLst>
              <a:defRPr/>
            </a:pPr>
            <a:r>
              <a:rPr lang="ja-JP" altLang="en-US" dirty="0">
                <a:latin typeface="Arial" charset="0"/>
                <a:ea typeface="ＭＳ Ｐゴシック" charset="0"/>
              </a:rPr>
              <a:t>“</a:t>
            </a:r>
            <a:r>
              <a:rPr lang="en-US" altLang="ja-JP" dirty="0">
                <a:latin typeface="Helvetica" charset="0"/>
                <a:ea typeface="ＭＳ Ｐゴシック" charset="0"/>
              </a:rPr>
              <a:t>Even</a:t>
            </a:r>
            <a:r>
              <a:rPr lang="ja-JP" altLang="en-US" dirty="0">
                <a:latin typeface="Arial" charset="0"/>
                <a:ea typeface="ＭＳ Ｐゴシック" charset="0"/>
              </a:rPr>
              <a:t>”</a:t>
            </a:r>
            <a:r>
              <a:rPr lang="en-US" altLang="ja-JP" dirty="0">
                <a:latin typeface="Helvetica" charset="0"/>
                <a:ea typeface="ＭＳ Ｐゴシック" charset="0"/>
              </a:rPr>
              <a:t> when least significant bit is </a:t>
            </a:r>
            <a:r>
              <a:rPr lang="en-US" altLang="ja-JP" dirty="0">
                <a:latin typeface="Courier New" charset="0"/>
                <a:ea typeface="ＭＳ Ｐゴシック" charset="0"/>
              </a:rPr>
              <a:t>0</a:t>
            </a:r>
            <a:endParaRPr lang="en-US" altLang="ja-JP" dirty="0">
              <a:latin typeface="Helvetica" charset="0"/>
              <a:ea typeface="ＭＳ Ｐゴシック" charset="0"/>
            </a:endParaRPr>
          </a:p>
          <a:p>
            <a:pPr marL="558954" lvl="1" indent="-221683" defTabSz="893062" eaLnBrk="1" hangingPunct="1">
              <a:tabLst>
                <a:tab pos="1482101" algn="l"/>
                <a:tab pos="2964201" algn="l"/>
                <a:tab pos="4281624" algn="l"/>
                <a:tab pos="6270427" algn="l"/>
              </a:tabLst>
              <a:defRPr/>
            </a:pPr>
            <a:r>
              <a:rPr lang="en-US" dirty="0">
                <a:latin typeface="Helvetica" charset="0"/>
                <a:ea typeface="ＭＳ Ｐゴシック" charset="0"/>
              </a:rPr>
              <a:t>Half way when bits to right of rounding position = </a:t>
            </a:r>
            <a:r>
              <a:rPr lang="en-US" dirty="0">
                <a:latin typeface="Courier New" charset="0"/>
                <a:ea typeface="ＭＳ Ｐゴシック" charset="0"/>
              </a:rPr>
              <a:t>100</a:t>
            </a:r>
            <a:r>
              <a:rPr lang="en-US" dirty="0">
                <a:latin typeface="Helvetica" charset="0"/>
                <a:ea typeface="ＭＳ Ｐゴシック" charset="0"/>
              </a:rPr>
              <a:t>…</a:t>
            </a:r>
            <a:r>
              <a:rPr lang="en-US" baseline="-25000" dirty="0">
                <a:latin typeface="Courier New" charset="0"/>
                <a:ea typeface="ＭＳ Ｐゴシック" charset="0"/>
              </a:rPr>
              <a:t>2</a:t>
            </a:r>
          </a:p>
          <a:p>
            <a:pPr marL="223267" indent="-223267" defTabSz="893062" eaLnBrk="1" hangingPunct="1">
              <a:tabLst>
                <a:tab pos="1482101" algn="l"/>
                <a:tab pos="2964201" algn="l"/>
                <a:tab pos="4281624" algn="l"/>
                <a:tab pos="6270427" algn="l"/>
              </a:tabLst>
              <a:defRPr/>
            </a:pPr>
            <a:r>
              <a:rPr lang="en-US" dirty="0">
                <a:latin typeface="Helvetica" charset="0"/>
                <a:ea typeface="ＭＳ Ｐゴシック" charset="0"/>
              </a:rPr>
              <a:t>Examples</a:t>
            </a:r>
          </a:p>
          <a:p>
            <a:pPr marL="558954" lvl="1" indent="-221683" defTabSz="893062" eaLnBrk="1" hangingPunct="1">
              <a:tabLst>
                <a:tab pos="1482101" algn="l"/>
                <a:tab pos="2964201" algn="l"/>
                <a:tab pos="4281624" algn="l"/>
                <a:tab pos="6270427" algn="l"/>
              </a:tabLst>
              <a:defRPr/>
            </a:pPr>
            <a:r>
              <a:rPr lang="en-US" dirty="0">
                <a:latin typeface="Helvetica" charset="0"/>
                <a:ea typeface="ＭＳ Ｐゴシック" charset="0"/>
              </a:rPr>
              <a:t>Round to nearest 1/4 (2 bits right of binary point)</a:t>
            </a: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Value	Binary	Rounded	Action	Rounded Value</a:t>
            </a: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3/32	</a:t>
            </a:r>
            <a:r>
              <a:rPr lang="en-US" dirty="0">
                <a:latin typeface="Courier New" charset="0"/>
                <a:ea typeface="ＭＳ Ｐゴシック" charset="0"/>
              </a:rPr>
              <a:t>10.00</a:t>
            </a:r>
            <a:r>
              <a:rPr lang="en-US" dirty="0">
                <a:solidFill>
                  <a:srgbClr val="CC0000"/>
                </a:solidFill>
                <a:latin typeface="Courier New" charset="0"/>
                <a:ea typeface="ＭＳ Ｐゴシック" charset="0"/>
              </a:rPr>
              <a:t>011</a:t>
            </a:r>
            <a:r>
              <a:rPr lang="en-US" baseline="-25000" dirty="0">
                <a:latin typeface="Courier New" charset="0"/>
                <a:ea typeface="ＭＳ Ｐゴシック" charset="0"/>
              </a:rPr>
              <a:t>2	</a:t>
            </a:r>
            <a:r>
              <a:rPr lang="en-US" dirty="0">
                <a:latin typeface="Courier New" charset="0"/>
                <a:ea typeface="ＭＳ Ｐゴシック" charset="0"/>
              </a:rPr>
              <a:t>10.00</a:t>
            </a:r>
            <a:r>
              <a:rPr lang="en-US" baseline="-25000" dirty="0">
                <a:latin typeface="Courier New" charset="0"/>
                <a:ea typeface="ＭＳ Ｐゴシック" charset="0"/>
              </a:rPr>
              <a:t>2	</a:t>
            </a:r>
            <a:r>
              <a:rPr lang="en-US" dirty="0">
                <a:latin typeface="Helvetica" charset="0"/>
                <a:ea typeface="ＭＳ Ｐゴシック" charset="0"/>
              </a:rPr>
              <a:t>(&lt;1/2—down)</a:t>
            </a:r>
            <a:r>
              <a:rPr lang="en-US" baseline="-25000" dirty="0">
                <a:latin typeface="Courier New" charset="0"/>
                <a:ea typeface="ＭＳ Ｐゴシック" charset="0"/>
              </a:rPr>
              <a:t>	</a:t>
            </a:r>
            <a:r>
              <a:rPr lang="en-US" dirty="0">
                <a:latin typeface="Helvetica" charset="0"/>
                <a:ea typeface="ＭＳ Ｐゴシック" charset="0"/>
              </a:rPr>
              <a:t>2</a:t>
            </a:r>
            <a:endParaRPr lang="en-US" dirty="0">
              <a:latin typeface="Courier New" charset="0"/>
              <a:ea typeface="ＭＳ Ｐゴシック" charset="0"/>
            </a:endParaRP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3/16	</a:t>
            </a:r>
            <a:r>
              <a:rPr lang="en-US" dirty="0">
                <a:latin typeface="Courier New" charset="0"/>
                <a:ea typeface="ＭＳ Ｐゴシック" charset="0"/>
              </a:rPr>
              <a:t>10.00</a:t>
            </a:r>
            <a:r>
              <a:rPr lang="en-US" dirty="0">
                <a:solidFill>
                  <a:srgbClr val="CC0000"/>
                </a:solidFill>
                <a:latin typeface="Courier New" charset="0"/>
                <a:ea typeface="ＭＳ Ｐゴシック" charset="0"/>
              </a:rPr>
              <a:t>110</a:t>
            </a:r>
            <a:r>
              <a:rPr lang="en-US" baseline="-25000" dirty="0">
                <a:latin typeface="Courier New" charset="0"/>
                <a:ea typeface="ＭＳ Ｐゴシック" charset="0"/>
              </a:rPr>
              <a:t>2	</a:t>
            </a:r>
            <a:r>
              <a:rPr lang="en-US" dirty="0">
                <a:latin typeface="Courier New" charset="0"/>
                <a:ea typeface="ＭＳ Ｐゴシック" charset="0"/>
              </a:rPr>
              <a:t>10.01</a:t>
            </a:r>
            <a:r>
              <a:rPr lang="en-US" baseline="-25000" dirty="0">
                <a:latin typeface="Courier New" charset="0"/>
                <a:ea typeface="ＭＳ Ｐゴシック" charset="0"/>
              </a:rPr>
              <a:t>2	</a:t>
            </a:r>
            <a:r>
              <a:rPr lang="en-US" dirty="0">
                <a:latin typeface="Helvetica" charset="0"/>
                <a:ea typeface="ＭＳ Ｐゴシック" charset="0"/>
              </a:rPr>
              <a:t>(&gt;1/2—up)</a:t>
            </a:r>
            <a:r>
              <a:rPr lang="en-US" baseline="-25000" dirty="0">
                <a:latin typeface="Courier New" charset="0"/>
                <a:ea typeface="ＭＳ Ｐゴシック" charset="0"/>
              </a:rPr>
              <a:t>	</a:t>
            </a:r>
            <a:r>
              <a:rPr lang="en-US" dirty="0">
                <a:latin typeface="Helvetica" charset="0"/>
                <a:ea typeface="ＭＳ Ｐゴシック" charset="0"/>
              </a:rPr>
              <a:t>2 1/4</a:t>
            </a:r>
            <a:endParaRPr lang="en-US" dirty="0">
              <a:latin typeface="Courier New" charset="0"/>
              <a:ea typeface="ＭＳ Ｐゴシック" charset="0"/>
            </a:endParaRP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7/8	</a:t>
            </a:r>
            <a:r>
              <a:rPr lang="en-US" dirty="0">
                <a:latin typeface="Courier New" charset="0"/>
                <a:ea typeface="ＭＳ Ｐゴシック" charset="0"/>
              </a:rPr>
              <a:t>10.11</a:t>
            </a:r>
            <a:r>
              <a:rPr lang="en-US" dirty="0">
                <a:solidFill>
                  <a:srgbClr val="CC0000"/>
                </a:solidFill>
                <a:latin typeface="Courier New" charset="0"/>
                <a:ea typeface="ＭＳ Ｐゴシック" charset="0"/>
              </a:rPr>
              <a:t>100</a:t>
            </a:r>
            <a:r>
              <a:rPr lang="en-US" baseline="-25000" dirty="0">
                <a:latin typeface="Courier New" charset="0"/>
                <a:ea typeface="ＭＳ Ｐゴシック" charset="0"/>
              </a:rPr>
              <a:t>2	</a:t>
            </a:r>
            <a:r>
              <a:rPr lang="en-US" dirty="0">
                <a:latin typeface="Courier New" charset="0"/>
                <a:ea typeface="ＭＳ Ｐゴシック" charset="0"/>
              </a:rPr>
              <a:t>11.00</a:t>
            </a:r>
            <a:r>
              <a:rPr lang="en-US" baseline="-25000" dirty="0">
                <a:latin typeface="Courier New" charset="0"/>
                <a:ea typeface="ＭＳ Ｐゴシック" charset="0"/>
              </a:rPr>
              <a:t>2	</a:t>
            </a:r>
            <a:r>
              <a:rPr lang="en-US" dirty="0">
                <a:latin typeface="Helvetica" charset="0"/>
                <a:ea typeface="ＭＳ Ｐゴシック" charset="0"/>
              </a:rPr>
              <a:t>(1/2—up)</a:t>
            </a:r>
            <a:r>
              <a:rPr lang="en-US" baseline="-25000" dirty="0">
                <a:latin typeface="Courier New" charset="0"/>
                <a:ea typeface="ＭＳ Ｐゴシック" charset="0"/>
              </a:rPr>
              <a:t>	</a:t>
            </a:r>
            <a:r>
              <a:rPr lang="en-US" dirty="0">
                <a:latin typeface="Helvetica" charset="0"/>
                <a:ea typeface="ＭＳ Ｐゴシック" charset="0"/>
              </a:rPr>
              <a:t>3</a:t>
            </a:r>
            <a:endParaRPr lang="en-US" dirty="0">
              <a:latin typeface="Courier New" charset="0"/>
              <a:ea typeface="ＭＳ Ｐゴシック" charset="0"/>
            </a:endParaRPr>
          </a:p>
          <a:p>
            <a:pPr marL="558954" lvl="1" indent="-221683" defTabSz="893062" eaLnBrk="1" hangingPunct="1">
              <a:buFont typeface="Wingdings" charset="0"/>
              <a:buNone/>
              <a:tabLst>
                <a:tab pos="1482101" algn="l"/>
                <a:tab pos="2964201" algn="l"/>
                <a:tab pos="4281624" algn="l"/>
                <a:tab pos="6270427" algn="l"/>
              </a:tabLst>
              <a:defRPr/>
            </a:pPr>
            <a:r>
              <a:rPr lang="en-US" dirty="0">
                <a:latin typeface="Helvetica" charset="0"/>
                <a:ea typeface="ＭＳ Ｐゴシック" charset="0"/>
              </a:rPr>
              <a:t>2 5/8	</a:t>
            </a:r>
            <a:r>
              <a:rPr lang="en-US" dirty="0">
                <a:latin typeface="Courier New" charset="0"/>
                <a:ea typeface="ＭＳ Ｐゴシック" charset="0"/>
              </a:rPr>
              <a:t>10.10</a:t>
            </a:r>
            <a:r>
              <a:rPr lang="en-US" dirty="0">
                <a:solidFill>
                  <a:srgbClr val="CC0000"/>
                </a:solidFill>
                <a:latin typeface="Courier New" charset="0"/>
                <a:ea typeface="ＭＳ Ｐゴシック" charset="0"/>
              </a:rPr>
              <a:t>100</a:t>
            </a:r>
            <a:r>
              <a:rPr lang="en-US" baseline="-25000" dirty="0">
                <a:latin typeface="Courier New" charset="0"/>
                <a:ea typeface="ＭＳ Ｐゴシック" charset="0"/>
              </a:rPr>
              <a:t>2	</a:t>
            </a:r>
            <a:r>
              <a:rPr lang="en-US" dirty="0">
                <a:latin typeface="Courier New" charset="0"/>
                <a:ea typeface="ＭＳ Ｐゴシック" charset="0"/>
              </a:rPr>
              <a:t>10.10</a:t>
            </a:r>
            <a:r>
              <a:rPr lang="en-US" baseline="-25000" dirty="0">
                <a:latin typeface="Courier New" charset="0"/>
                <a:ea typeface="ＭＳ Ｐゴシック" charset="0"/>
              </a:rPr>
              <a:t>2	</a:t>
            </a:r>
            <a:r>
              <a:rPr lang="en-US" dirty="0">
                <a:latin typeface="Helvetica" charset="0"/>
                <a:ea typeface="ＭＳ Ｐゴシック" charset="0"/>
              </a:rPr>
              <a:t>(1/2—down)</a:t>
            </a:r>
            <a:r>
              <a:rPr lang="en-US" baseline="-25000" dirty="0">
                <a:latin typeface="Courier New" charset="0"/>
                <a:ea typeface="ＭＳ Ｐゴシック" charset="0"/>
              </a:rPr>
              <a:t>	</a:t>
            </a:r>
            <a:r>
              <a:rPr lang="en-US" dirty="0">
                <a:latin typeface="Helvetica" charset="0"/>
                <a:ea typeface="ＭＳ Ｐゴシック" charset="0"/>
              </a:rPr>
              <a:t>2 1/2</a:t>
            </a:r>
            <a:endParaRPr lang="en-US" dirty="0">
              <a:latin typeface="Courier New" charset="0"/>
              <a:ea typeface="ＭＳ Ｐゴシック" charset="0"/>
            </a:endParaRPr>
          </a:p>
          <a:p>
            <a:pPr marL="558954" lvl="1" indent="-221683" defTabSz="893062" eaLnBrk="1" hangingPunct="1">
              <a:tabLst>
                <a:tab pos="1482101" algn="l"/>
                <a:tab pos="2964201" algn="l"/>
                <a:tab pos="4281624" algn="l"/>
                <a:tab pos="6270427" algn="l"/>
              </a:tabLst>
              <a:defRPr/>
            </a:pPr>
            <a:endParaRPr lang="en-US" dirty="0">
              <a:latin typeface="Helvetica" charset="0"/>
              <a:ea typeface="ＭＳ Ｐゴシック" charset="0"/>
            </a:endParaRPr>
          </a:p>
          <a:p>
            <a:pPr marL="558954" lvl="1" indent="-221683" defTabSz="893062" eaLnBrk="1" hangingPunct="1">
              <a:tabLst>
                <a:tab pos="1482101" algn="l"/>
                <a:tab pos="2964201" algn="l"/>
                <a:tab pos="4281624" algn="l"/>
                <a:tab pos="6270427" algn="l"/>
              </a:tabLst>
              <a:defRPr/>
            </a:pPr>
            <a:endParaRPr lang="en-US" dirty="0">
              <a:latin typeface="Helvetica" charset="0"/>
              <a:ea typeface="ＭＳ Ｐゴシック" charset="0"/>
            </a:endParaRPr>
          </a:p>
        </p:txBody>
      </p:sp>
      <p:sp>
        <p:nvSpPr>
          <p:cNvPr id="4" name="Up Arrow 3"/>
          <p:cNvSpPr/>
          <p:nvPr/>
        </p:nvSpPr>
        <p:spPr bwMode="auto">
          <a:xfrm>
            <a:off x="2447925" y="5111750"/>
            <a:ext cx="184150" cy="673100"/>
          </a:xfrm>
          <a:prstGeom prst="upArrow">
            <a:avLst/>
          </a:prstGeom>
          <a:ln>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595" tIns="45595" rIns="45595" bIns="45595" anchor="ctr">
            <a:spAutoFit/>
          </a:bodyPr>
          <a:lstStyle/>
          <a:p>
            <a:pPr>
              <a:defRPr/>
            </a:pPr>
            <a:endParaRPr lang="en-US">
              <a:solidFill>
                <a:srgbClr val="000066"/>
              </a:solidFill>
            </a:endParaRPr>
          </a:p>
        </p:txBody>
      </p:sp>
    </p:spTree>
    <p:extLst>
      <p:ext uri="{BB962C8B-B14F-4D97-AF65-F5344CB8AC3E}">
        <p14:creationId xmlns:p14="http://schemas.microsoft.com/office/powerpoint/2010/main" val="2041751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dissolve">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dissolve">
                                      <p:cBhvr>
                                        <p:cTn id="12" dur="500"/>
                                        <p:tgtEl>
                                          <p:spTgt spid="129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Effect transition="in" filter="dissolve">
                                      <p:cBhvr>
                                        <p:cTn id="17" dur="500"/>
                                        <p:tgtEl>
                                          <p:spTgt spid="129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9027">
                                            <p:txEl>
                                              <p:pRg st="3" end="3"/>
                                            </p:txEl>
                                          </p:spTgt>
                                        </p:tgtEl>
                                        <p:attrNameLst>
                                          <p:attrName>style.visibility</p:attrName>
                                        </p:attrNameLst>
                                      </p:cBhvr>
                                      <p:to>
                                        <p:strVal val="visible"/>
                                      </p:to>
                                    </p:set>
                                    <p:animEffect transition="in" filter="dissolve">
                                      <p:cBhvr>
                                        <p:cTn id="22" dur="500"/>
                                        <p:tgtEl>
                                          <p:spTgt spid="129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9027">
                                            <p:txEl>
                                              <p:pRg st="4" end="4"/>
                                            </p:txEl>
                                          </p:spTgt>
                                        </p:tgtEl>
                                        <p:attrNameLst>
                                          <p:attrName>style.visibility</p:attrName>
                                        </p:attrNameLst>
                                      </p:cBhvr>
                                      <p:to>
                                        <p:strVal val="visible"/>
                                      </p:to>
                                    </p:set>
                                    <p:animEffect transition="in" filter="dissolve">
                                      <p:cBhvr>
                                        <p:cTn id="27" dur="500"/>
                                        <p:tgtEl>
                                          <p:spTgt spid="129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9027">
                                            <p:txEl>
                                              <p:pRg st="5" end="5"/>
                                            </p:txEl>
                                          </p:spTgt>
                                        </p:tgtEl>
                                        <p:attrNameLst>
                                          <p:attrName>style.visibility</p:attrName>
                                        </p:attrNameLst>
                                      </p:cBhvr>
                                      <p:to>
                                        <p:strVal val="visible"/>
                                      </p:to>
                                    </p:set>
                                    <p:animEffect transition="in" filter="dissolve">
                                      <p:cBhvr>
                                        <p:cTn id="32" dur="500"/>
                                        <p:tgtEl>
                                          <p:spTgt spid="1290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9027">
                                            <p:txEl>
                                              <p:pRg st="6" end="6"/>
                                            </p:txEl>
                                          </p:spTgt>
                                        </p:tgtEl>
                                        <p:attrNameLst>
                                          <p:attrName>style.visibility</p:attrName>
                                        </p:attrNameLst>
                                      </p:cBhvr>
                                      <p:to>
                                        <p:strVal val="visible"/>
                                      </p:to>
                                    </p:set>
                                    <p:animEffect transition="in" filter="dissolve">
                                      <p:cBhvr>
                                        <p:cTn id="37" dur="500"/>
                                        <p:tgtEl>
                                          <p:spTgt spid="1290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9027">
                                            <p:txEl>
                                              <p:pRg st="7" end="7"/>
                                            </p:txEl>
                                          </p:spTgt>
                                        </p:tgtEl>
                                        <p:attrNameLst>
                                          <p:attrName>style.visibility</p:attrName>
                                        </p:attrNameLst>
                                      </p:cBhvr>
                                      <p:to>
                                        <p:strVal val="visible"/>
                                      </p:to>
                                    </p:set>
                                    <p:animEffect transition="in" filter="dissolve">
                                      <p:cBhvr>
                                        <p:cTn id="42" dur="500"/>
                                        <p:tgtEl>
                                          <p:spTgt spid="12902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9027">
                                            <p:txEl>
                                              <p:pRg st="8" end="8"/>
                                            </p:txEl>
                                          </p:spTgt>
                                        </p:tgtEl>
                                        <p:attrNameLst>
                                          <p:attrName>style.visibility</p:attrName>
                                        </p:attrNameLst>
                                      </p:cBhvr>
                                      <p:to>
                                        <p:strVal val="visible"/>
                                      </p:to>
                                    </p:set>
                                    <p:animEffect transition="in" filter="dissolve">
                                      <p:cBhvr>
                                        <p:cTn id="47" dur="500"/>
                                        <p:tgtEl>
                                          <p:spTgt spid="12902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9027">
                                            <p:txEl>
                                              <p:pRg st="9" end="9"/>
                                            </p:txEl>
                                          </p:spTgt>
                                        </p:tgtEl>
                                        <p:attrNameLst>
                                          <p:attrName>style.visibility</p:attrName>
                                        </p:attrNameLst>
                                      </p:cBhvr>
                                      <p:to>
                                        <p:strVal val="visible"/>
                                      </p:to>
                                    </p:set>
                                    <p:animEffect transition="in" filter="dissolve">
                                      <p:cBhvr>
                                        <p:cTn id="52" dur="500"/>
                                        <p:tgtEl>
                                          <p:spTgt spid="12902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dissolv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2"/>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304800"/>
            <a:ext cx="6070600" cy="555625"/>
          </a:xfrm>
          <a:effectLst>
            <a:outerShdw blurRad="63500" dist="53882" dir="2700000" algn="ctr" rotWithShape="0">
              <a:srgbClr val="969696"/>
            </a:outerShdw>
          </a:effectLst>
        </p:spPr>
        <p:txBody>
          <a:bodyPr/>
          <a:lstStyle/>
          <a:p>
            <a:pPr eaLnBrk="1" hangingPunct="1">
              <a:defRPr/>
            </a:pPr>
            <a:r>
              <a:rPr lang="en-US">
                <a:cs typeface="+mj-cs"/>
              </a:rPr>
              <a:t>FP Multiplication</a:t>
            </a:r>
          </a:p>
        </p:txBody>
      </p:sp>
      <p:sp>
        <p:nvSpPr>
          <p:cNvPr id="130051" name="Rectangle 3"/>
          <p:cNvSpPr>
            <a:spLocks noGrp="1" noChangeArrowheads="1"/>
          </p:cNvSpPr>
          <p:nvPr>
            <p:ph type="body" idx="1"/>
          </p:nvPr>
        </p:nvSpPr>
        <p:spPr>
          <a:xfrm>
            <a:off x="290513" y="914400"/>
            <a:ext cx="8307387" cy="5530850"/>
          </a:xfrm>
        </p:spPr>
        <p:txBody>
          <a:bodyPr lIns="90245" tIns="44337" rIns="90245" bIns="44337"/>
          <a:lstStyle/>
          <a:p>
            <a:pPr marL="384776" indent="-384776" eaLnBrk="1" hangingPunct="1">
              <a:defRPr/>
            </a:pPr>
            <a:r>
              <a:rPr lang="en-US" dirty="0">
                <a:cs typeface="+mn-cs"/>
              </a:rPr>
              <a:t>Operands</a:t>
            </a:r>
          </a:p>
          <a:p>
            <a:pPr marL="742635" lvl="1" indent="-245434" eaLnBrk="1" hangingPunct="1">
              <a:buFont typeface="Wingdings" charset="0"/>
              <a:buNone/>
              <a:defRPr/>
            </a:pP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s1</a:t>
            </a:r>
            <a:r>
              <a:rPr lang="en-US" b="0" i="1" dirty="0">
                <a:solidFill>
                  <a:schemeClr val="hlink"/>
                </a:solidFill>
              </a:rPr>
              <a:t> M1  </a:t>
            </a:r>
            <a:r>
              <a:rPr lang="en-US" b="0" dirty="0">
                <a:solidFill>
                  <a:schemeClr val="hlink"/>
                </a:solidFill>
              </a:rPr>
              <a:t>2</a:t>
            </a:r>
            <a:r>
              <a:rPr lang="en-US" b="0" i="1" baseline="30000" dirty="0">
                <a:solidFill>
                  <a:schemeClr val="hlink"/>
                </a:solidFill>
              </a:rPr>
              <a:t>E1	</a:t>
            </a:r>
            <a:r>
              <a:rPr lang="en-US" baseline="30000" dirty="0">
                <a:solidFill>
                  <a:schemeClr val="hlink"/>
                </a:solidFill>
                <a:latin typeface="Courier New" charset="0"/>
              </a:rPr>
              <a:t>*</a:t>
            </a:r>
            <a:r>
              <a:rPr lang="en-US" b="0" i="1" baseline="30000" dirty="0">
                <a:solidFill>
                  <a:schemeClr val="hlink"/>
                </a:solidFill>
              </a:rPr>
              <a:t>	</a:t>
            </a: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s2</a:t>
            </a:r>
            <a:r>
              <a:rPr lang="en-US" b="0" i="1" dirty="0">
                <a:solidFill>
                  <a:schemeClr val="hlink"/>
                </a:solidFill>
              </a:rPr>
              <a:t> M2  </a:t>
            </a:r>
            <a:r>
              <a:rPr lang="en-US" b="0" dirty="0">
                <a:solidFill>
                  <a:schemeClr val="hlink"/>
                </a:solidFill>
              </a:rPr>
              <a:t>2</a:t>
            </a:r>
            <a:r>
              <a:rPr lang="en-US" b="0" i="1" baseline="30000" dirty="0">
                <a:solidFill>
                  <a:schemeClr val="hlink"/>
                </a:solidFill>
              </a:rPr>
              <a:t>E2</a:t>
            </a:r>
          </a:p>
          <a:p>
            <a:pPr marL="384776" indent="-384776" eaLnBrk="1" hangingPunct="1">
              <a:defRPr/>
            </a:pPr>
            <a:r>
              <a:rPr lang="en-US" dirty="0">
                <a:cs typeface="+mn-cs"/>
              </a:rPr>
              <a:t>Exact Result</a:t>
            </a:r>
          </a:p>
          <a:p>
            <a:pPr marL="742635" lvl="1" indent="-245434" eaLnBrk="1" hangingPunct="1">
              <a:buFont typeface="Wingdings" charset="0"/>
              <a:buNone/>
              <a:defRPr/>
            </a:pP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a:t>
            </a:r>
            <a:r>
              <a:rPr lang="en-US" b="0" i="1" dirty="0">
                <a:solidFill>
                  <a:schemeClr val="hlink"/>
                </a:solidFill>
              </a:rPr>
              <a:t> M  </a:t>
            </a:r>
            <a:r>
              <a:rPr lang="en-US" b="0" dirty="0">
                <a:solidFill>
                  <a:schemeClr val="hlink"/>
                </a:solidFill>
              </a:rPr>
              <a:t>2</a:t>
            </a:r>
            <a:r>
              <a:rPr lang="en-US" b="0" i="1" baseline="30000" dirty="0">
                <a:solidFill>
                  <a:schemeClr val="hlink"/>
                </a:solidFill>
              </a:rPr>
              <a:t>E</a:t>
            </a:r>
            <a:endParaRPr lang="en-US" dirty="0"/>
          </a:p>
          <a:p>
            <a:pPr marL="742635" lvl="1" indent="-245434" eaLnBrk="1" hangingPunct="1">
              <a:defRPr/>
            </a:pPr>
            <a:r>
              <a:rPr lang="en-US" dirty="0"/>
              <a:t>Sign </a:t>
            </a:r>
            <a:r>
              <a:rPr lang="en-US" b="0" i="1" dirty="0"/>
              <a:t>s</a:t>
            </a:r>
            <a:r>
              <a:rPr lang="en-US" dirty="0"/>
              <a:t>: 	</a:t>
            </a:r>
            <a:r>
              <a:rPr lang="en-US" b="0" i="1" dirty="0"/>
              <a:t>s1</a:t>
            </a:r>
            <a:r>
              <a:rPr lang="en-US" b="0" dirty="0"/>
              <a:t> ^ </a:t>
            </a:r>
            <a:r>
              <a:rPr lang="en-US" b="0" i="1" dirty="0"/>
              <a:t>s2</a:t>
            </a:r>
            <a:endParaRPr lang="en-US" b="0" dirty="0"/>
          </a:p>
          <a:p>
            <a:pPr marL="742635" lvl="1" indent="-245434" eaLnBrk="1" hangingPunct="1">
              <a:defRPr/>
            </a:pPr>
            <a:r>
              <a:rPr lang="en-US" dirty="0" err="1"/>
              <a:t>Significand</a:t>
            </a:r>
            <a:r>
              <a:rPr lang="en-US" dirty="0"/>
              <a:t> </a:t>
            </a:r>
            <a:r>
              <a:rPr lang="en-US" b="0" i="1" dirty="0"/>
              <a:t>M</a:t>
            </a:r>
            <a:r>
              <a:rPr lang="en-US" dirty="0"/>
              <a:t>: 	</a:t>
            </a:r>
            <a:r>
              <a:rPr lang="en-US" b="0" i="1" dirty="0"/>
              <a:t>M1</a:t>
            </a:r>
            <a:r>
              <a:rPr lang="en-US" b="0" dirty="0"/>
              <a:t> * </a:t>
            </a:r>
            <a:r>
              <a:rPr lang="en-US" b="0" i="1" dirty="0"/>
              <a:t>M2</a:t>
            </a:r>
            <a:endParaRPr lang="en-US" b="0" dirty="0"/>
          </a:p>
          <a:p>
            <a:pPr marL="742635" lvl="1" indent="-245434" eaLnBrk="1" hangingPunct="1">
              <a:defRPr/>
            </a:pPr>
            <a:r>
              <a:rPr lang="en-US" dirty="0"/>
              <a:t>Exponent </a:t>
            </a:r>
            <a:r>
              <a:rPr lang="en-US" b="0" i="1" dirty="0"/>
              <a:t>E</a:t>
            </a:r>
            <a:r>
              <a:rPr lang="en-US" dirty="0"/>
              <a:t>: 	</a:t>
            </a:r>
            <a:r>
              <a:rPr lang="en-US" b="0" i="1" dirty="0"/>
              <a:t>E1</a:t>
            </a:r>
            <a:r>
              <a:rPr lang="en-US" b="0" dirty="0"/>
              <a:t> + </a:t>
            </a:r>
            <a:r>
              <a:rPr lang="en-US" b="0" i="1" dirty="0"/>
              <a:t>E2</a:t>
            </a:r>
          </a:p>
          <a:p>
            <a:pPr marL="384776" indent="-384776" eaLnBrk="1" hangingPunct="1">
              <a:defRPr/>
            </a:pPr>
            <a:r>
              <a:rPr lang="en-US" dirty="0">
                <a:cs typeface="+mn-cs"/>
              </a:rPr>
              <a:t>Fixing</a:t>
            </a:r>
          </a:p>
          <a:p>
            <a:pPr marL="742635" lvl="1" indent="-245434" eaLnBrk="1" hangingPunct="1">
              <a:defRPr/>
            </a:pPr>
            <a:r>
              <a:rPr lang="en-US" dirty="0"/>
              <a:t>If </a:t>
            </a:r>
            <a:r>
              <a:rPr lang="en-US" b="0" i="1" dirty="0"/>
              <a:t>M</a:t>
            </a:r>
            <a:r>
              <a:rPr lang="en-US" b="0" dirty="0"/>
              <a:t> </a:t>
            </a:r>
            <a:r>
              <a:rPr lang="en-US" b="0" dirty="0">
                <a:latin typeface="Courier New" charset="0"/>
              </a:rPr>
              <a:t>≥</a:t>
            </a:r>
            <a:r>
              <a:rPr lang="en-US" b="0" dirty="0"/>
              <a:t> 2, </a:t>
            </a:r>
            <a:r>
              <a:rPr lang="en-US" dirty="0"/>
              <a:t>shift </a:t>
            </a:r>
            <a:r>
              <a:rPr lang="en-US" b="0" i="1" dirty="0"/>
              <a:t>M</a:t>
            </a:r>
            <a:r>
              <a:rPr lang="en-US" dirty="0"/>
              <a:t> right, increment </a:t>
            </a:r>
            <a:r>
              <a:rPr lang="en-US" b="0" i="1" dirty="0"/>
              <a:t>E</a:t>
            </a:r>
            <a:r>
              <a:rPr lang="en-US" dirty="0"/>
              <a:t> </a:t>
            </a:r>
          </a:p>
          <a:p>
            <a:pPr marL="742635" lvl="1" indent="-245434" eaLnBrk="1" hangingPunct="1">
              <a:defRPr/>
            </a:pPr>
            <a:r>
              <a:rPr lang="en-US" dirty="0"/>
              <a:t>If </a:t>
            </a:r>
            <a:r>
              <a:rPr lang="en-US" b="0" i="1" dirty="0"/>
              <a:t>E</a:t>
            </a:r>
            <a:r>
              <a:rPr lang="en-US" dirty="0"/>
              <a:t> out of range, overflow </a:t>
            </a:r>
          </a:p>
          <a:p>
            <a:pPr marL="742635" lvl="1" indent="-245434" eaLnBrk="1" hangingPunct="1">
              <a:defRPr/>
            </a:pPr>
            <a:r>
              <a:rPr lang="en-US" dirty="0"/>
              <a:t>Round </a:t>
            </a:r>
            <a:r>
              <a:rPr lang="en-US" b="0" i="1" dirty="0"/>
              <a:t>M</a:t>
            </a:r>
            <a:r>
              <a:rPr lang="en-US" dirty="0"/>
              <a:t> to fit </a:t>
            </a:r>
            <a:r>
              <a:rPr lang="en-US" dirty="0" err="1">
                <a:latin typeface="Courier New" charset="0"/>
              </a:rPr>
              <a:t>frac</a:t>
            </a:r>
            <a:r>
              <a:rPr lang="en-US" dirty="0"/>
              <a:t> precision</a:t>
            </a:r>
          </a:p>
          <a:p>
            <a:pPr marL="384776" indent="-384776" eaLnBrk="1" hangingPunct="1">
              <a:defRPr/>
            </a:pPr>
            <a:r>
              <a:rPr lang="en-US" dirty="0">
                <a:cs typeface="+mn-cs"/>
              </a:rPr>
              <a:t>Implementation</a:t>
            </a:r>
          </a:p>
          <a:p>
            <a:pPr marL="742635" lvl="1" indent="-245434" eaLnBrk="1" hangingPunct="1">
              <a:defRPr/>
            </a:pPr>
            <a:r>
              <a:rPr lang="en-US" dirty="0"/>
              <a:t>Biggest chore is multiplying </a:t>
            </a:r>
            <a:r>
              <a:rPr lang="en-US" dirty="0" err="1"/>
              <a:t>significands</a:t>
            </a:r>
            <a:endParaRPr lang="en-US" dirty="0"/>
          </a:p>
        </p:txBody>
      </p:sp>
    </p:spTree>
    <p:extLst>
      <p:ext uri="{BB962C8B-B14F-4D97-AF65-F5344CB8AC3E}">
        <p14:creationId xmlns:p14="http://schemas.microsoft.com/office/powerpoint/2010/main" val="21552160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dissolve">
                                      <p:cBhvr>
                                        <p:cTn id="7" dur="500"/>
                                        <p:tgtEl>
                                          <p:spTgt spid="13005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0051">
                                            <p:txEl>
                                              <p:pRg st="1" end="1"/>
                                            </p:txEl>
                                          </p:spTgt>
                                        </p:tgtEl>
                                        <p:attrNameLst>
                                          <p:attrName>style.visibility</p:attrName>
                                        </p:attrNameLst>
                                      </p:cBhvr>
                                      <p:to>
                                        <p:strVal val="visible"/>
                                      </p:to>
                                    </p:set>
                                    <p:animEffect transition="in" filter="dissolve">
                                      <p:cBhvr>
                                        <p:cTn id="10" dur="500"/>
                                        <p:tgtEl>
                                          <p:spTgt spid="1300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animEffect transition="in" filter="dissolve">
                                      <p:cBhvr>
                                        <p:cTn id="15" dur="500"/>
                                        <p:tgtEl>
                                          <p:spTgt spid="13005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0051">
                                            <p:txEl>
                                              <p:pRg st="3" end="3"/>
                                            </p:txEl>
                                          </p:spTgt>
                                        </p:tgtEl>
                                        <p:attrNameLst>
                                          <p:attrName>style.visibility</p:attrName>
                                        </p:attrNameLst>
                                      </p:cBhvr>
                                      <p:to>
                                        <p:strVal val="visible"/>
                                      </p:to>
                                    </p:set>
                                    <p:animEffect transition="in" filter="dissolve">
                                      <p:cBhvr>
                                        <p:cTn id="18" dur="500"/>
                                        <p:tgtEl>
                                          <p:spTgt spid="13005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0051">
                                            <p:txEl>
                                              <p:pRg st="4" end="4"/>
                                            </p:txEl>
                                          </p:spTgt>
                                        </p:tgtEl>
                                        <p:attrNameLst>
                                          <p:attrName>style.visibility</p:attrName>
                                        </p:attrNameLst>
                                      </p:cBhvr>
                                      <p:to>
                                        <p:strVal val="visible"/>
                                      </p:to>
                                    </p:set>
                                    <p:animEffect transition="in" filter="dissolve">
                                      <p:cBhvr>
                                        <p:cTn id="21" dur="500"/>
                                        <p:tgtEl>
                                          <p:spTgt spid="13005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0051">
                                            <p:txEl>
                                              <p:pRg st="5" end="5"/>
                                            </p:txEl>
                                          </p:spTgt>
                                        </p:tgtEl>
                                        <p:attrNameLst>
                                          <p:attrName>style.visibility</p:attrName>
                                        </p:attrNameLst>
                                      </p:cBhvr>
                                      <p:to>
                                        <p:strVal val="visible"/>
                                      </p:to>
                                    </p:set>
                                    <p:animEffect transition="in" filter="dissolve">
                                      <p:cBhvr>
                                        <p:cTn id="24" dur="500"/>
                                        <p:tgtEl>
                                          <p:spTgt spid="13005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0051">
                                            <p:txEl>
                                              <p:pRg st="6" end="6"/>
                                            </p:txEl>
                                          </p:spTgt>
                                        </p:tgtEl>
                                        <p:attrNameLst>
                                          <p:attrName>style.visibility</p:attrName>
                                        </p:attrNameLst>
                                      </p:cBhvr>
                                      <p:to>
                                        <p:strVal val="visible"/>
                                      </p:to>
                                    </p:set>
                                    <p:animEffect transition="in" filter="dissolve">
                                      <p:cBhvr>
                                        <p:cTn id="27" dur="500"/>
                                        <p:tgtEl>
                                          <p:spTgt spid="13005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0051">
                                            <p:txEl>
                                              <p:pRg st="7" end="7"/>
                                            </p:txEl>
                                          </p:spTgt>
                                        </p:tgtEl>
                                        <p:attrNameLst>
                                          <p:attrName>style.visibility</p:attrName>
                                        </p:attrNameLst>
                                      </p:cBhvr>
                                      <p:to>
                                        <p:strVal val="visible"/>
                                      </p:to>
                                    </p:set>
                                    <p:animEffect transition="in" filter="dissolve">
                                      <p:cBhvr>
                                        <p:cTn id="32" dur="500"/>
                                        <p:tgtEl>
                                          <p:spTgt spid="130051">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0051">
                                            <p:txEl>
                                              <p:pRg st="8" end="8"/>
                                            </p:txEl>
                                          </p:spTgt>
                                        </p:tgtEl>
                                        <p:attrNameLst>
                                          <p:attrName>style.visibility</p:attrName>
                                        </p:attrNameLst>
                                      </p:cBhvr>
                                      <p:to>
                                        <p:strVal val="visible"/>
                                      </p:to>
                                    </p:set>
                                    <p:animEffect transition="in" filter="dissolve">
                                      <p:cBhvr>
                                        <p:cTn id="35" dur="500"/>
                                        <p:tgtEl>
                                          <p:spTgt spid="130051">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0051">
                                            <p:txEl>
                                              <p:pRg st="9" end="9"/>
                                            </p:txEl>
                                          </p:spTgt>
                                        </p:tgtEl>
                                        <p:attrNameLst>
                                          <p:attrName>style.visibility</p:attrName>
                                        </p:attrNameLst>
                                      </p:cBhvr>
                                      <p:to>
                                        <p:strVal val="visible"/>
                                      </p:to>
                                    </p:set>
                                    <p:animEffect transition="in" filter="dissolve">
                                      <p:cBhvr>
                                        <p:cTn id="38" dur="500"/>
                                        <p:tgtEl>
                                          <p:spTgt spid="130051">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0051">
                                            <p:txEl>
                                              <p:pRg st="10" end="10"/>
                                            </p:txEl>
                                          </p:spTgt>
                                        </p:tgtEl>
                                        <p:attrNameLst>
                                          <p:attrName>style.visibility</p:attrName>
                                        </p:attrNameLst>
                                      </p:cBhvr>
                                      <p:to>
                                        <p:strVal val="visible"/>
                                      </p:to>
                                    </p:set>
                                    <p:animEffect transition="in" filter="dissolve">
                                      <p:cBhvr>
                                        <p:cTn id="41" dur="500"/>
                                        <p:tgtEl>
                                          <p:spTgt spid="130051">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30051">
                                            <p:txEl>
                                              <p:pRg st="11" end="11"/>
                                            </p:txEl>
                                          </p:spTgt>
                                        </p:tgtEl>
                                        <p:attrNameLst>
                                          <p:attrName>style.visibility</p:attrName>
                                        </p:attrNameLst>
                                      </p:cBhvr>
                                      <p:to>
                                        <p:strVal val="visible"/>
                                      </p:to>
                                    </p:set>
                                    <p:animEffect transition="in" filter="dissolve">
                                      <p:cBhvr>
                                        <p:cTn id="46" dur="500"/>
                                        <p:tgtEl>
                                          <p:spTgt spid="130051">
                                            <p:txEl>
                                              <p:pRg st="11" end="11"/>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0051">
                                            <p:txEl>
                                              <p:pRg st="12" end="12"/>
                                            </p:txEl>
                                          </p:spTgt>
                                        </p:tgtEl>
                                        <p:attrNameLst>
                                          <p:attrName>style.visibility</p:attrName>
                                        </p:attrNameLst>
                                      </p:cBhvr>
                                      <p:to>
                                        <p:strVal val="visible"/>
                                      </p:to>
                                    </p:set>
                                    <p:animEffect transition="in" filter="dissolve">
                                      <p:cBhvr>
                                        <p:cTn id="49" dur="500"/>
                                        <p:tgtEl>
                                          <p:spTgt spid="13005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rPr>
              <a:t>Standard Decimal Scientific Notation</a:t>
            </a:r>
          </a:p>
        </p:txBody>
      </p:sp>
      <p:sp>
        <p:nvSpPr>
          <p:cNvPr id="3" name="Content Placeholder 2"/>
          <p:cNvSpPr>
            <a:spLocks noGrp="1"/>
          </p:cNvSpPr>
          <p:nvPr>
            <p:ph idx="1"/>
          </p:nvPr>
        </p:nvSpPr>
        <p:spPr/>
        <p:txBody>
          <a:bodyPr/>
          <a:lstStyle/>
          <a:p>
            <a:pPr>
              <a:buFont typeface="Arial" charset="0"/>
              <a:buChar char="•"/>
              <a:defRPr/>
            </a:pPr>
            <a:r>
              <a:rPr lang="en-US">
                <a:latin typeface="Helvetica" charset="0"/>
                <a:ea typeface="ＭＳ Ｐゴシック" charset="0"/>
              </a:rPr>
              <a:t>Real numbers expressed as x*10</a:t>
            </a:r>
            <a:r>
              <a:rPr lang="en-US" baseline="30000">
                <a:latin typeface="Helvetica" charset="0"/>
                <a:ea typeface="ＭＳ Ｐゴシック" charset="0"/>
              </a:rPr>
              <a:t>y</a:t>
            </a:r>
            <a:endParaRPr lang="en-US">
              <a:latin typeface="Helvetica" charset="0"/>
              <a:ea typeface="ＭＳ Ｐゴシック" charset="0"/>
            </a:endParaRPr>
          </a:p>
          <a:p>
            <a:pPr lvl="1">
              <a:buFont typeface="Arial" charset="0"/>
              <a:buChar char="•"/>
              <a:defRPr/>
            </a:pPr>
            <a:r>
              <a:rPr lang="en-US">
                <a:latin typeface="Helvetica" charset="0"/>
                <a:ea typeface="ＭＳ Ｐゴシック" charset="0"/>
              </a:rPr>
              <a:t>e.g. 4.782*10</a:t>
            </a:r>
            <a:r>
              <a:rPr lang="en-US" baseline="30000">
                <a:latin typeface="Helvetica" charset="0"/>
                <a:ea typeface="ＭＳ Ｐゴシック" charset="0"/>
              </a:rPr>
              <a:t>27</a:t>
            </a:r>
            <a:r>
              <a:rPr lang="en-US">
                <a:latin typeface="Helvetica" charset="0"/>
                <a:ea typeface="ＭＳ Ｐゴシック" charset="0"/>
              </a:rPr>
              <a:t>, and -1.396*10</a:t>
            </a:r>
            <a:r>
              <a:rPr lang="en-US" baseline="30000">
                <a:latin typeface="Helvetica" charset="0"/>
                <a:ea typeface="ＭＳ Ｐゴシック" charset="0"/>
              </a:rPr>
              <a:t>-17</a:t>
            </a:r>
            <a:r>
              <a:rPr lang="en-US">
                <a:latin typeface="Helvetica" charset="0"/>
                <a:ea typeface="ＭＳ Ｐゴシック" charset="0"/>
              </a:rPr>
              <a:t>, or 7.088e-6, or 3.14E10</a:t>
            </a:r>
          </a:p>
          <a:p>
            <a:pPr>
              <a:buFont typeface="Arial" charset="0"/>
              <a:buChar char="•"/>
              <a:defRPr/>
            </a:pPr>
            <a:r>
              <a:rPr lang="en-US">
                <a:latin typeface="Helvetica" charset="0"/>
                <a:ea typeface="ＭＳ Ｐゴシック" charset="0"/>
              </a:rPr>
              <a:t>Expansion:</a:t>
            </a:r>
          </a:p>
          <a:p>
            <a:pPr lvl="1">
              <a:buFont typeface="Arial" charset="0"/>
              <a:buChar char="•"/>
              <a:defRPr/>
            </a:pPr>
            <a:r>
              <a:rPr lang="en-US">
                <a:latin typeface="Helvetica" charset="0"/>
                <a:ea typeface="ＭＳ Ｐゴシック" charset="0"/>
              </a:rPr>
              <a:t>4.782*10</a:t>
            </a:r>
            <a:r>
              <a:rPr lang="en-US" baseline="30000">
                <a:latin typeface="Helvetica" charset="0"/>
                <a:ea typeface="ＭＳ Ｐゴシック" charset="0"/>
              </a:rPr>
              <a:t>27 </a:t>
            </a:r>
            <a:r>
              <a:rPr lang="en-US">
                <a:latin typeface="Helvetica" charset="0"/>
                <a:ea typeface="ＭＳ Ｐゴシック" charset="0"/>
              </a:rPr>
              <a:t>= 4*10</a:t>
            </a:r>
            <a:r>
              <a:rPr lang="en-US" baseline="30000">
                <a:latin typeface="Helvetica" charset="0"/>
                <a:ea typeface="ＭＳ Ｐゴシック" charset="0"/>
              </a:rPr>
              <a:t>27</a:t>
            </a:r>
            <a:r>
              <a:rPr lang="en-US">
                <a:latin typeface="Helvetica" charset="0"/>
                <a:ea typeface="ＭＳ Ｐゴシック" charset="0"/>
              </a:rPr>
              <a:t> + 7*10</a:t>
            </a:r>
            <a:r>
              <a:rPr lang="en-US" baseline="30000">
                <a:latin typeface="Helvetica" charset="0"/>
                <a:ea typeface="ＭＳ Ｐゴシック" charset="0"/>
              </a:rPr>
              <a:t>26</a:t>
            </a:r>
            <a:r>
              <a:rPr lang="en-US">
                <a:latin typeface="Helvetica" charset="0"/>
                <a:ea typeface="ＭＳ Ｐゴシック" charset="0"/>
              </a:rPr>
              <a:t> + 8*10</a:t>
            </a:r>
            <a:r>
              <a:rPr lang="en-US" baseline="30000">
                <a:latin typeface="Helvetica" charset="0"/>
                <a:ea typeface="ＭＳ Ｐゴシック" charset="0"/>
              </a:rPr>
              <a:t>25</a:t>
            </a:r>
            <a:r>
              <a:rPr lang="en-US">
                <a:latin typeface="Helvetica" charset="0"/>
                <a:ea typeface="ＭＳ Ｐゴシック" charset="0"/>
              </a:rPr>
              <a:t> + 2*10</a:t>
            </a:r>
            <a:r>
              <a:rPr lang="en-US" baseline="30000">
                <a:latin typeface="Helvetica" charset="0"/>
                <a:ea typeface="ＭＳ Ｐゴシック" charset="0"/>
              </a:rPr>
              <a:t>24</a:t>
            </a:r>
            <a:endParaRPr lang="en-US">
              <a:latin typeface="Helvetica" charset="0"/>
              <a:ea typeface="ＭＳ Ｐゴシック" charset="0"/>
            </a:endParaRPr>
          </a:p>
          <a:p>
            <a:pPr>
              <a:defRPr/>
            </a:pPr>
            <a:r>
              <a:rPr lang="en-US">
                <a:latin typeface="Helvetica" charset="0"/>
                <a:ea typeface="ＭＳ Ｐゴシック" charset="0"/>
              </a:rPr>
              <a:t>		</a:t>
            </a:r>
            <a:r>
              <a:rPr lang="en-US" sz="2000">
                <a:latin typeface="Helvetica" charset="0"/>
                <a:ea typeface="ＭＳ Ｐゴシック" charset="0"/>
              </a:rPr>
              <a:t>decimal = d</a:t>
            </a:r>
            <a:r>
              <a:rPr lang="en-US" sz="2000" baseline="-25000">
                <a:latin typeface="Helvetica" charset="0"/>
                <a:ea typeface="ＭＳ Ｐゴシック" charset="0"/>
              </a:rPr>
              <a:t>m</a:t>
            </a:r>
            <a:r>
              <a:rPr lang="en-US" sz="2000">
                <a:latin typeface="Helvetica" charset="0"/>
                <a:ea typeface="ＭＳ Ｐゴシック" charset="0"/>
              </a:rPr>
              <a:t>d</a:t>
            </a:r>
            <a:r>
              <a:rPr lang="en-US" sz="2000" baseline="-25000">
                <a:latin typeface="Helvetica" charset="0"/>
                <a:ea typeface="ＭＳ Ｐゴシック" charset="0"/>
              </a:rPr>
              <a:t>m-1</a:t>
            </a:r>
            <a:r>
              <a:rPr lang="en-US" sz="2000">
                <a:latin typeface="Helvetica" charset="0"/>
                <a:ea typeface="ＭＳ Ｐゴシック" charset="0"/>
              </a:rPr>
              <a:t>…d</a:t>
            </a:r>
            <a:r>
              <a:rPr lang="en-US" sz="2000" baseline="-25000">
                <a:latin typeface="Helvetica" charset="0"/>
                <a:ea typeface="ＭＳ Ｐゴシック" charset="0"/>
              </a:rPr>
              <a:t>1</a:t>
            </a:r>
            <a:r>
              <a:rPr lang="en-US" sz="2000">
                <a:latin typeface="Helvetica" charset="0"/>
                <a:ea typeface="ＭＳ Ｐゴシック" charset="0"/>
              </a:rPr>
              <a:t>d</a:t>
            </a:r>
            <a:r>
              <a:rPr lang="en-US" sz="2000" baseline="-25000">
                <a:latin typeface="Helvetica" charset="0"/>
                <a:ea typeface="ＭＳ Ｐゴシック" charset="0"/>
              </a:rPr>
              <a:t>0</a:t>
            </a:r>
            <a:r>
              <a:rPr lang="en-US" sz="2000">
                <a:latin typeface="Helvetica" charset="0"/>
                <a:ea typeface="ＭＳ Ｐゴシック" charset="0"/>
              </a:rPr>
              <a:t>.d</a:t>
            </a:r>
            <a:r>
              <a:rPr lang="en-US" sz="2000" baseline="-25000">
                <a:latin typeface="Helvetica" charset="0"/>
                <a:ea typeface="ＭＳ Ｐゴシック" charset="0"/>
              </a:rPr>
              <a:t>-1</a:t>
            </a:r>
            <a:r>
              <a:rPr lang="en-US" sz="2000">
                <a:latin typeface="Helvetica" charset="0"/>
                <a:ea typeface="ＭＳ Ｐゴシック" charset="0"/>
              </a:rPr>
              <a:t>d</a:t>
            </a:r>
            <a:r>
              <a:rPr lang="en-US" sz="2000" baseline="-25000">
                <a:latin typeface="Helvetica" charset="0"/>
                <a:ea typeface="ＭＳ Ｐゴシック" charset="0"/>
              </a:rPr>
              <a:t>-2</a:t>
            </a:r>
            <a:r>
              <a:rPr lang="en-US" sz="2000">
                <a:latin typeface="Helvetica" charset="0"/>
                <a:ea typeface="ＭＳ Ｐゴシック" charset="0"/>
              </a:rPr>
              <a:t>…d</a:t>
            </a:r>
            <a:r>
              <a:rPr lang="en-US" sz="2000" baseline="-25000">
                <a:latin typeface="Helvetica" charset="0"/>
                <a:ea typeface="ＭＳ Ｐゴシック" charset="0"/>
              </a:rPr>
              <a:t>-n</a:t>
            </a:r>
          </a:p>
          <a:p>
            <a:pPr>
              <a:defRPr/>
            </a:pPr>
            <a:r>
              <a:rPr lang="en-US" sz="2000">
                <a:latin typeface="Helvetica" charset="0"/>
                <a:ea typeface="ＭＳ Ｐゴシック" charset="0"/>
              </a:rPr>
              <a:t>		              = </a:t>
            </a:r>
            <a:r>
              <a:rPr lang="en-US" sz="2800">
                <a:latin typeface="Helvetica" charset="0"/>
                <a:ea typeface="ＭＳ Ｐゴシック" charset="0"/>
              </a:rPr>
              <a:t>Σ </a:t>
            </a:r>
            <a:r>
              <a:rPr lang="en-US" sz="2000">
                <a:latin typeface="Helvetica" charset="0"/>
                <a:ea typeface="ＭＳ Ｐゴシック" charset="0"/>
              </a:rPr>
              <a:t>d</a:t>
            </a:r>
            <a:r>
              <a:rPr lang="en-US" sz="2000" baseline="-25000">
                <a:latin typeface="Helvetica" charset="0"/>
                <a:ea typeface="ＭＳ Ｐゴシック" charset="0"/>
              </a:rPr>
              <a:t>i </a:t>
            </a:r>
            <a:r>
              <a:rPr lang="en-US" sz="2000">
                <a:latin typeface="Helvetica" charset="0"/>
                <a:ea typeface="ＭＳ Ｐゴシック" charset="0"/>
              </a:rPr>
              <a:t>* 10</a:t>
            </a:r>
            <a:r>
              <a:rPr lang="en-US" sz="2000" baseline="30000">
                <a:latin typeface="Helvetica" charset="0"/>
                <a:ea typeface="ＭＳ Ｐゴシック" charset="0"/>
              </a:rPr>
              <a:t>i</a:t>
            </a:r>
          </a:p>
        </p:txBody>
      </p:sp>
      <p:grpSp>
        <p:nvGrpSpPr>
          <p:cNvPr id="6" name="Group 5"/>
          <p:cNvGrpSpPr>
            <a:grpSpLocks/>
          </p:cNvGrpSpPr>
          <p:nvPr/>
        </p:nvGrpSpPr>
        <p:grpSpPr bwMode="auto">
          <a:xfrm>
            <a:off x="2209800" y="3352800"/>
            <a:ext cx="647700" cy="984250"/>
            <a:chOff x="2476416" y="3435539"/>
            <a:chExt cx="647784" cy="984061"/>
          </a:xfrm>
        </p:grpSpPr>
        <p:sp>
          <p:nvSpPr>
            <p:cNvPr id="45061" name="TextBox 3"/>
            <p:cNvSpPr txBox="1">
              <a:spLocks noChangeArrowheads="1"/>
            </p:cNvSpPr>
            <p:nvPr/>
          </p:nvSpPr>
          <p:spPr bwMode="auto">
            <a:xfrm>
              <a:off x="2476416" y="4045022"/>
              <a:ext cx="647784" cy="374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6100"/>
                  </a:solidFill>
                </a:rPr>
                <a:t>i=-n</a:t>
              </a:r>
            </a:p>
          </p:txBody>
        </p:sp>
        <p:sp>
          <p:nvSpPr>
            <p:cNvPr id="45062" name="TextBox 4"/>
            <p:cNvSpPr txBox="1">
              <a:spLocks noChangeArrowheads="1"/>
            </p:cNvSpPr>
            <p:nvPr/>
          </p:nvSpPr>
          <p:spPr bwMode="auto">
            <a:xfrm>
              <a:off x="2670116" y="3435539"/>
              <a:ext cx="412804" cy="374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006100"/>
                  </a:solidFill>
                </a:rPr>
                <a:t>m</a:t>
              </a:r>
            </a:p>
          </p:txBody>
        </p:sp>
      </p:grpSp>
      <p:sp>
        <p:nvSpPr>
          <p:cNvPr id="7" name="Content Placeholder 2"/>
          <p:cNvSpPr txBox="1">
            <a:spLocks/>
          </p:cNvSpPr>
          <p:nvPr/>
        </p:nvSpPr>
        <p:spPr bwMode="auto">
          <a:xfrm>
            <a:off x="304800" y="4114800"/>
            <a:ext cx="8307388" cy="1949450"/>
          </a:xfrm>
          <a:prstGeom prst="rect">
            <a:avLst/>
          </a:prstGeom>
          <a:noFill/>
          <a:ln>
            <a:noFill/>
          </a:ln>
          <a:effectLst/>
          <a:extLst/>
        </p:spPr>
        <p:txBody>
          <a:bodyPr lIns="90479" tIns="44446" rIns="90479" bIns="44446"/>
          <a:lstStyle>
            <a:lvl1pPr marL="385763" indent="-385763">
              <a:defRPr sz="3800" b="1">
                <a:solidFill>
                  <a:schemeClr val="tx1"/>
                </a:solidFill>
                <a:latin typeface="Helvetica" charset="0"/>
                <a:ea typeface="ＭＳ Ｐゴシック" charset="0"/>
                <a:cs typeface="ＭＳ Ｐゴシック" charset="0"/>
              </a:defRPr>
            </a:lvl1pPr>
            <a:lvl2pPr marL="744538" indent="-246063">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95000"/>
              </a:lnSpc>
              <a:spcBef>
                <a:spcPct val="50000"/>
              </a:spcBef>
              <a:buClr>
                <a:srgbClr val="660033"/>
              </a:buClr>
              <a:buFont typeface="Wingdings" charset="0"/>
              <a:buNone/>
              <a:defRPr/>
            </a:pPr>
            <a:endParaRPr lang="en-US" sz="2400">
              <a:solidFill>
                <a:srgbClr val="003300"/>
              </a:solidFill>
              <a:effectLst>
                <a:outerShdw blurRad="38100" dist="38100" dir="2700000" algn="tl">
                  <a:srgbClr val="DDDDDD"/>
                </a:outerShdw>
              </a:effectLst>
            </a:endParaRPr>
          </a:p>
          <a:p>
            <a:pPr algn="l">
              <a:lnSpc>
                <a:spcPct val="95000"/>
              </a:lnSpc>
              <a:spcBef>
                <a:spcPct val="50000"/>
              </a:spcBef>
              <a:buClr>
                <a:srgbClr val="660033"/>
              </a:buClr>
              <a:buFont typeface="Arial" charset="0"/>
              <a:buChar char="•"/>
              <a:defRPr/>
            </a:pPr>
            <a:r>
              <a:rPr lang="en-US" sz="2400">
                <a:solidFill>
                  <a:srgbClr val="003300"/>
                </a:solidFill>
                <a:effectLst>
                  <a:outerShdw blurRad="38100" dist="38100" dir="2700000" algn="tl">
                    <a:srgbClr val="DDDDDD"/>
                  </a:outerShdw>
                </a:effectLst>
              </a:rPr>
              <a:t>Not all numbers can be expressed exactly in base 10</a:t>
            </a:r>
          </a:p>
          <a:p>
            <a:pPr lvl="1" algn="l">
              <a:lnSpc>
                <a:spcPct val="100000"/>
              </a:lnSpc>
              <a:spcBef>
                <a:spcPct val="25000"/>
              </a:spcBef>
              <a:buClr>
                <a:srgbClr val="660033"/>
              </a:buClr>
              <a:buSzPct val="75000"/>
              <a:buFont typeface="Arial" charset="0"/>
              <a:buChar char="•"/>
              <a:defRPr/>
            </a:pPr>
            <a:r>
              <a:rPr lang="en-US" sz="2000">
                <a:solidFill>
                  <a:srgbClr val="000066"/>
                </a:solidFill>
              </a:rPr>
              <a:t>e.g. 1/3 = 0.33333…, so it must be approximated</a:t>
            </a:r>
          </a:p>
          <a:p>
            <a:pPr algn="l">
              <a:lnSpc>
                <a:spcPct val="95000"/>
              </a:lnSpc>
              <a:spcBef>
                <a:spcPct val="50000"/>
              </a:spcBef>
              <a:buClr>
                <a:srgbClr val="660033"/>
              </a:buClr>
              <a:buFont typeface="Arial" charset="0"/>
              <a:buChar char="•"/>
              <a:defRPr/>
            </a:pPr>
            <a:r>
              <a:rPr lang="en-US" sz="2400">
                <a:solidFill>
                  <a:srgbClr val="003300"/>
                </a:solidFill>
                <a:effectLst>
                  <a:outerShdw blurRad="38100" dist="38100" dir="2700000" algn="tl">
                    <a:srgbClr val="DDDDDD"/>
                  </a:outerShdw>
                </a:effectLst>
              </a:rPr>
              <a:t>Our goal is to represent real numbers using binary</a:t>
            </a:r>
          </a:p>
          <a:p>
            <a:pPr lvl="1" algn="l">
              <a:lnSpc>
                <a:spcPct val="100000"/>
              </a:lnSpc>
              <a:spcBef>
                <a:spcPct val="25000"/>
              </a:spcBef>
              <a:buClr>
                <a:srgbClr val="660033"/>
              </a:buClr>
              <a:buSzPct val="75000"/>
              <a:buFont typeface="Arial" charset="0"/>
              <a:buChar char="•"/>
              <a:defRPr/>
            </a:pPr>
            <a:r>
              <a:rPr lang="en-US" sz="2000">
                <a:solidFill>
                  <a:srgbClr val="000066"/>
                </a:solidFill>
              </a:rPr>
              <a:t>We follow the approach of decimal scientific notation except using base 2</a:t>
            </a:r>
          </a:p>
          <a:p>
            <a:pPr lvl="1" algn="l">
              <a:lnSpc>
                <a:spcPct val="100000"/>
              </a:lnSpc>
              <a:spcBef>
                <a:spcPct val="25000"/>
              </a:spcBef>
              <a:buClr>
                <a:srgbClr val="660033"/>
              </a:buClr>
              <a:buSzPct val="75000"/>
              <a:buFont typeface="Arial" charset="0"/>
              <a:buChar char="•"/>
              <a:defRPr/>
            </a:pPr>
            <a:endParaRPr lang="en-US" sz="2000">
              <a:solidFill>
                <a:srgbClr val="000066"/>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fade">
                                      <p:cBhvr>
                                        <p:cTn id="38" dur="500"/>
                                        <p:tgtEl>
                                          <p:spTgt spid="7">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fade">
                                      <p:cBhvr>
                                        <p:cTn id="41" dur="500"/>
                                        <p:tgtEl>
                                          <p:spTgt spid="7">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fade">
                                      <p:cBhvr>
                                        <p:cTn id="46" dur="500"/>
                                        <p:tgtEl>
                                          <p:spTgt spid="7">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animEffect transition="in" filter="fade">
                                      <p:cBhvr>
                                        <p:cTn id="4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3" y="152400"/>
            <a:ext cx="8716962" cy="781050"/>
          </a:xfrm>
        </p:spPr>
        <p:txBody>
          <a:bodyPr/>
          <a:lstStyle/>
          <a:p>
            <a:pPr eaLnBrk="1" hangingPunct="1">
              <a:defRPr/>
            </a:pPr>
            <a:r>
              <a:rPr lang="en-US" dirty="0">
                <a:cs typeface="+mj-cs"/>
              </a:rPr>
              <a:t>FP Multiplication - 8 bit example</a:t>
            </a:r>
          </a:p>
        </p:txBody>
      </p:sp>
      <p:sp>
        <p:nvSpPr>
          <p:cNvPr id="3" name="Content Placeholder 2"/>
          <p:cNvSpPr>
            <a:spLocks noGrp="1"/>
          </p:cNvSpPr>
          <p:nvPr>
            <p:ph idx="1"/>
          </p:nvPr>
        </p:nvSpPr>
        <p:spPr>
          <a:xfrm>
            <a:off x="290513" y="914400"/>
            <a:ext cx="8701087" cy="5224463"/>
          </a:xfrm>
        </p:spPr>
        <p:txBody>
          <a:bodyPr/>
          <a:lstStyle/>
          <a:p>
            <a:pPr marL="384776" indent="-384776" eaLnBrk="1" hangingPunct="1">
              <a:buFont typeface="Arial" charset="0"/>
              <a:buChar char="•"/>
              <a:defRPr/>
            </a:pPr>
            <a:r>
              <a:rPr lang="en-US" dirty="0">
                <a:latin typeface="Helvetica" charset="0"/>
                <a:ea typeface="ＭＳ Ｐゴシック" charset="0"/>
              </a:rPr>
              <a:t>Recall: 1 bit for sign, 4 bits for exponent </a:t>
            </a:r>
            <a:r>
              <a:rPr lang="en-US" b="0" dirty="0" err="1">
                <a:latin typeface="Courier"/>
                <a:ea typeface="ＭＳ Ｐゴシック" charset="0"/>
                <a:cs typeface="Courier"/>
              </a:rPr>
              <a:t>exp</a:t>
            </a:r>
            <a:r>
              <a:rPr lang="en-US" dirty="0">
                <a:latin typeface="Helvetica" charset="0"/>
                <a:ea typeface="ＭＳ Ｐゴシック" charset="0"/>
              </a:rPr>
              <a:t>, 3 bits for fraction </a:t>
            </a:r>
            <a:r>
              <a:rPr lang="en-US" b="0" dirty="0" err="1">
                <a:latin typeface="Courier"/>
                <a:ea typeface="ＭＳ Ｐゴシック" charset="0"/>
                <a:cs typeface="Courier"/>
              </a:rPr>
              <a:t>frac</a:t>
            </a:r>
            <a:endParaRPr lang="en-US" b="0" dirty="0">
              <a:latin typeface="Courier"/>
              <a:ea typeface="ＭＳ Ｐゴシック" charset="0"/>
              <a:cs typeface="Courier"/>
            </a:endParaRPr>
          </a:p>
          <a:p>
            <a:pPr marL="384776" indent="-384776" eaLnBrk="1" hangingPunct="1">
              <a:buFont typeface="Arial" charset="0"/>
              <a:buChar char="•"/>
              <a:defRPr/>
            </a:pPr>
            <a:r>
              <a:rPr lang="en-US" dirty="0">
                <a:latin typeface="Helvetica" charset="0"/>
                <a:ea typeface="ＭＳ Ｐゴシック" charset="0"/>
              </a:rPr>
              <a:t>9/512 * 224</a:t>
            </a:r>
          </a:p>
          <a:p>
            <a:pPr marL="384776" indent="-384776" eaLnBrk="1" hangingPunct="1">
              <a:buFont typeface="Arial" charset="0"/>
              <a:buChar char="•"/>
              <a:defRPr/>
            </a:pPr>
            <a:r>
              <a:rPr lang="en-US" dirty="0">
                <a:latin typeface="Helvetica" charset="0"/>
                <a:ea typeface="ＭＳ Ｐゴシック" charset="0"/>
              </a:rPr>
              <a:t>9/512 =            0.000001001 =    </a:t>
            </a:r>
            <a:r>
              <a:rPr lang="en-US" dirty="0">
                <a:solidFill>
                  <a:schemeClr val="tx1">
                    <a:lumMod val="60000"/>
                    <a:lumOff val="40000"/>
                  </a:schemeClr>
                </a:solidFill>
                <a:latin typeface="Helvetica" charset="0"/>
                <a:ea typeface="ＭＳ Ｐゴシック" charset="0"/>
              </a:rPr>
              <a:t>1.001</a:t>
            </a:r>
            <a:r>
              <a:rPr lang="en-US" dirty="0">
                <a:latin typeface="Helvetica" charset="0"/>
                <a:ea typeface="ＭＳ Ｐゴシック" charset="0"/>
              </a:rPr>
              <a:t> * 2</a:t>
            </a:r>
            <a:r>
              <a:rPr lang="en-US" baseline="30000" dirty="0">
                <a:solidFill>
                  <a:schemeClr val="accent1">
                    <a:lumMod val="60000"/>
                    <a:lumOff val="40000"/>
                  </a:schemeClr>
                </a:solidFill>
                <a:latin typeface="Helvetica" charset="0"/>
                <a:ea typeface="ＭＳ Ｐゴシック" charset="0"/>
              </a:rPr>
              <a:t>-6 </a:t>
            </a:r>
            <a:r>
              <a:rPr lang="en-US" dirty="0">
                <a:solidFill>
                  <a:schemeClr val="accent1">
                    <a:lumMod val="60000"/>
                    <a:lumOff val="40000"/>
                  </a:schemeClr>
                </a:solidFill>
                <a:latin typeface="Helvetica" charset="0"/>
                <a:ea typeface="ＭＳ Ｐゴシック" charset="0"/>
              </a:rPr>
              <a:t>       </a:t>
            </a:r>
          </a:p>
          <a:p>
            <a:pPr marL="384776" indent="-384776" eaLnBrk="1" hangingPunct="1">
              <a:buFont typeface="Arial" charset="0"/>
              <a:buChar char="•"/>
              <a:defRPr/>
            </a:pPr>
            <a:r>
              <a:rPr lang="en-US" dirty="0">
                <a:latin typeface="Helvetica" charset="0"/>
                <a:ea typeface="ＭＳ Ｐゴシック" charset="0"/>
              </a:rPr>
              <a:t>224 = 11100000.                   =    </a:t>
            </a:r>
            <a:r>
              <a:rPr lang="en-US" dirty="0">
                <a:solidFill>
                  <a:srgbClr val="0A0AFF"/>
                </a:solidFill>
                <a:latin typeface="Helvetica" charset="0"/>
                <a:ea typeface="ＭＳ Ｐゴシック" charset="0"/>
              </a:rPr>
              <a:t>1.110</a:t>
            </a:r>
            <a:r>
              <a:rPr lang="en-US" dirty="0">
                <a:latin typeface="Helvetica" charset="0"/>
                <a:ea typeface="ＭＳ Ｐゴシック" charset="0"/>
              </a:rPr>
              <a:t> * 2</a:t>
            </a:r>
            <a:r>
              <a:rPr lang="en-US" baseline="30000" dirty="0">
                <a:solidFill>
                  <a:srgbClr val="FF1A1A"/>
                </a:solidFill>
                <a:latin typeface="Helvetica" charset="0"/>
                <a:ea typeface="ＭＳ Ｐゴシック" charset="0"/>
              </a:rPr>
              <a:t>7</a:t>
            </a:r>
            <a:r>
              <a:rPr lang="en-US" dirty="0">
                <a:latin typeface="Helvetica" charset="0"/>
                <a:ea typeface="ＭＳ Ｐゴシック" charset="0"/>
              </a:rPr>
              <a:t>  </a:t>
            </a:r>
          </a:p>
          <a:p>
            <a:pPr marL="384776" indent="-384776" eaLnBrk="1" hangingPunct="1">
              <a:defRPr/>
            </a:pPr>
            <a:r>
              <a:rPr lang="en-US" dirty="0">
                <a:latin typeface="Helvetica" charset="0"/>
                <a:ea typeface="ＭＳ Ｐゴシック" charset="0"/>
              </a:rPr>
              <a:t>9/512 * 224 = (</a:t>
            </a:r>
            <a:r>
              <a:rPr lang="en-US" dirty="0">
                <a:solidFill>
                  <a:srgbClr val="0A0AFF"/>
                </a:solidFill>
                <a:latin typeface="Helvetica" charset="0"/>
                <a:ea typeface="ＭＳ Ｐゴシック" charset="0"/>
              </a:rPr>
              <a:t>1.001 * 1.110</a:t>
            </a:r>
            <a:r>
              <a:rPr lang="en-US" dirty="0">
                <a:latin typeface="Helvetica" charset="0"/>
                <a:ea typeface="ＭＳ Ｐゴシック" charset="0"/>
              </a:rPr>
              <a:t>) * 2</a:t>
            </a:r>
            <a:r>
              <a:rPr lang="en-US" baseline="30000" dirty="0">
                <a:solidFill>
                  <a:srgbClr val="FF1A1A"/>
                </a:solidFill>
                <a:latin typeface="Helvetica" charset="0"/>
                <a:ea typeface="ＭＳ Ｐゴシック" charset="0"/>
              </a:rPr>
              <a:t>(-6+7)</a:t>
            </a:r>
            <a:br>
              <a:rPr lang="en-US" baseline="30000" dirty="0">
                <a:solidFill>
                  <a:srgbClr val="FF1A1A"/>
                </a:solidFill>
                <a:latin typeface="Helvetica" charset="0"/>
                <a:ea typeface="ＭＳ Ｐゴシック" charset="0"/>
              </a:rPr>
            </a:br>
            <a:r>
              <a:rPr lang="en-US" dirty="0">
                <a:latin typeface="Helvetica" charset="0"/>
                <a:ea typeface="ＭＳ Ｐゴシック" charset="0"/>
              </a:rPr>
              <a:t>                   = (</a:t>
            </a:r>
            <a:r>
              <a:rPr lang="en-US" dirty="0">
                <a:solidFill>
                  <a:srgbClr val="0A0AFF"/>
                </a:solidFill>
                <a:latin typeface="Helvetica" charset="0"/>
                <a:ea typeface="ＭＳ Ｐゴシック" charset="0"/>
              </a:rPr>
              <a:t>1.001 * 1.110</a:t>
            </a:r>
            <a:r>
              <a:rPr lang="en-US" dirty="0">
                <a:latin typeface="Helvetica" charset="0"/>
                <a:ea typeface="ＭＳ Ｐゴシック" charset="0"/>
              </a:rPr>
              <a:t>) * 2</a:t>
            </a:r>
            <a:r>
              <a:rPr lang="en-US" baseline="30000" dirty="0">
                <a:solidFill>
                  <a:srgbClr val="FF1A1A"/>
                </a:solidFill>
                <a:latin typeface="Helvetica" charset="0"/>
                <a:ea typeface="ＭＳ Ｐゴシック" charset="0"/>
              </a:rPr>
              <a:t>1</a:t>
            </a:r>
            <a:br>
              <a:rPr lang="en-US" dirty="0">
                <a:latin typeface="Helvetica" charset="0"/>
                <a:ea typeface="ＭＳ Ｐゴシック" charset="0"/>
              </a:rPr>
            </a:br>
            <a:r>
              <a:rPr lang="en-US" dirty="0">
                <a:latin typeface="Helvetica" charset="0"/>
                <a:ea typeface="ＭＳ Ｐゴシック" charset="0"/>
              </a:rPr>
              <a:t>                   = (</a:t>
            </a:r>
            <a:r>
              <a:rPr lang="en-US" dirty="0">
                <a:solidFill>
                  <a:srgbClr val="0A0AFF"/>
                </a:solidFill>
                <a:latin typeface="Helvetica" charset="0"/>
                <a:ea typeface="ＭＳ Ｐゴシック" charset="0"/>
              </a:rPr>
              <a:t>1.001 * (2</a:t>
            </a:r>
            <a:r>
              <a:rPr lang="en-US" baseline="30000" dirty="0">
                <a:solidFill>
                  <a:srgbClr val="0A0AFF"/>
                </a:solidFill>
                <a:latin typeface="Helvetica" charset="0"/>
                <a:ea typeface="ＭＳ Ｐゴシック" charset="0"/>
              </a:rPr>
              <a:t>0 + </a:t>
            </a:r>
            <a:r>
              <a:rPr lang="en-US" dirty="0">
                <a:solidFill>
                  <a:srgbClr val="0A0AFF"/>
                </a:solidFill>
                <a:latin typeface="Helvetica" charset="0"/>
                <a:ea typeface="ＭＳ Ｐゴシック" charset="0"/>
              </a:rPr>
              <a:t>2</a:t>
            </a:r>
            <a:r>
              <a:rPr lang="en-US" baseline="30000" dirty="0">
                <a:solidFill>
                  <a:srgbClr val="0A0AFF"/>
                </a:solidFill>
                <a:latin typeface="Helvetica" charset="0"/>
                <a:ea typeface="ＭＳ Ｐゴシック" charset="0"/>
              </a:rPr>
              <a:t>-1 + </a:t>
            </a:r>
            <a:r>
              <a:rPr lang="en-US" dirty="0">
                <a:solidFill>
                  <a:srgbClr val="0A0AFF"/>
                </a:solidFill>
                <a:latin typeface="Helvetica" charset="0"/>
                <a:ea typeface="ＭＳ Ｐゴシック" charset="0"/>
              </a:rPr>
              <a:t>2</a:t>
            </a:r>
            <a:r>
              <a:rPr lang="en-US" baseline="30000" dirty="0">
                <a:solidFill>
                  <a:srgbClr val="0A0AFF"/>
                </a:solidFill>
                <a:latin typeface="Helvetica" charset="0"/>
                <a:ea typeface="ＭＳ Ｐゴシック" charset="0"/>
              </a:rPr>
              <a:t>-2</a:t>
            </a:r>
            <a:r>
              <a:rPr lang="en-US" dirty="0">
                <a:solidFill>
                  <a:srgbClr val="0A0AFF"/>
                </a:solidFill>
                <a:latin typeface="Helvetica" charset="0"/>
                <a:ea typeface="ＭＳ Ｐゴシック" charset="0"/>
              </a:rPr>
              <a:t>) </a:t>
            </a:r>
            <a:r>
              <a:rPr lang="en-US" dirty="0">
                <a:latin typeface="Helvetica" charset="0"/>
                <a:ea typeface="ＭＳ Ｐゴシック" charset="0"/>
              </a:rPr>
              <a:t>) * 2</a:t>
            </a:r>
            <a:r>
              <a:rPr lang="en-US" baseline="30000" dirty="0">
                <a:solidFill>
                  <a:srgbClr val="FF1A1A"/>
                </a:solidFill>
                <a:latin typeface="Helvetica" charset="0"/>
                <a:ea typeface="ＭＳ Ｐゴシック" charset="0"/>
              </a:rPr>
              <a:t>1</a:t>
            </a:r>
            <a:endParaRPr lang="en-US" dirty="0">
              <a:solidFill>
                <a:srgbClr val="FF1A1A"/>
              </a:solidFill>
              <a:latin typeface="Helvetica" charset="0"/>
              <a:ea typeface="ＭＳ Ｐゴシック" charset="0"/>
            </a:endParaRPr>
          </a:p>
          <a:p>
            <a:pPr marL="384776" indent="-384776" eaLnBrk="1" hangingPunct="1">
              <a:defRPr/>
            </a:pPr>
            <a:r>
              <a:rPr lang="en-US" dirty="0">
                <a:latin typeface="Helvetica" charset="0"/>
                <a:ea typeface="ＭＳ Ｐゴシック" charset="0"/>
              </a:rPr>
              <a:t>			  = (</a:t>
            </a:r>
            <a:r>
              <a:rPr lang="en-US" dirty="0">
                <a:solidFill>
                  <a:srgbClr val="0A0AFF"/>
                </a:solidFill>
                <a:latin typeface="Helvetica" charset="0"/>
                <a:ea typeface="ＭＳ Ｐゴシック" charset="0"/>
              </a:rPr>
              <a:t>1.001 + 1.001&gt;&gt;1 + 1.001&gt;&gt;2</a:t>
            </a:r>
            <a:r>
              <a:rPr lang="en-US" dirty="0">
                <a:latin typeface="Helvetica" charset="0"/>
                <a:ea typeface="ＭＳ Ｐゴシック" charset="0"/>
              </a:rPr>
              <a:t>) * 2</a:t>
            </a:r>
            <a:r>
              <a:rPr lang="en-US" baseline="30000" dirty="0">
                <a:solidFill>
                  <a:srgbClr val="FF1A1A"/>
                </a:solidFill>
                <a:latin typeface="Helvetica" charset="0"/>
                <a:ea typeface="ＭＳ Ｐゴシック" charset="0"/>
              </a:rPr>
              <a:t>1</a:t>
            </a:r>
            <a:br>
              <a:rPr lang="en-US" dirty="0">
                <a:latin typeface="Helvetica" charset="0"/>
                <a:ea typeface="ＭＳ Ｐゴシック" charset="0"/>
              </a:rPr>
            </a:br>
            <a:r>
              <a:rPr lang="en-US" dirty="0">
                <a:latin typeface="Helvetica" charset="0"/>
                <a:ea typeface="ＭＳ Ｐゴシック" charset="0"/>
              </a:rPr>
              <a:t>		  = </a:t>
            </a:r>
            <a:r>
              <a:rPr lang="en-US" dirty="0">
                <a:solidFill>
                  <a:srgbClr val="0A0AFF"/>
                </a:solidFill>
                <a:latin typeface="Helvetica" charset="0"/>
                <a:ea typeface="ＭＳ Ｐゴシック" charset="0"/>
              </a:rPr>
              <a:t>1.11111</a:t>
            </a:r>
            <a:r>
              <a:rPr lang="en-US" dirty="0">
                <a:latin typeface="Helvetica" charset="0"/>
                <a:ea typeface="ＭＳ Ｐゴシック" charset="0"/>
              </a:rPr>
              <a:t> * 2</a:t>
            </a:r>
            <a:r>
              <a:rPr lang="en-US" baseline="30000" dirty="0">
                <a:solidFill>
                  <a:srgbClr val="FF1A1A"/>
                </a:solidFill>
                <a:latin typeface="Helvetica" charset="0"/>
                <a:ea typeface="ＭＳ Ｐゴシック" charset="0"/>
              </a:rPr>
              <a:t>1</a:t>
            </a:r>
            <a:br>
              <a:rPr lang="en-US" dirty="0">
                <a:latin typeface="Helvetica" charset="0"/>
                <a:ea typeface="ＭＳ Ｐゴシック" charset="0"/>
              </a:rPr>
            </a:br>
            <a:r>
              <a:rPr lang="en-US" dirty="0">
                <a:latin typeface="Helvetica" charset="0"/>
                <a:ea typeface="ＭＳ Ｐゴシック" charset="0"/>
              </a:rPr>
              <a:t>                   = </a:t>
            </a:r>
            <a:r>
              <a:rPr lang="en-US" dirty="0">
                <a:solidFill>
                  <a:srgbClr val="0A0AFF"/>
                </a:solidFill>
                <a:latin typeface="Helvetica" charset="0"/>
                <a:ea typeface="ＭＳ Ｐゴシック" charset="0"/>
              </a:rPr>
              <a:t>1.111</a:t>
            </a:r>
            <a:r>
              <a:rPr lang="en-US" dirty="0">
                <a:latin typeface="Helvetica" charset="0"/>
                <a:ea typeface="ＭＳ Ｐゴシック" charset="0"/>
              </a:rPr>
              <a:t> * 2</a:t>
            </a:r>
            <a:r>
              <a:rPr lang="en-US" baseline="30000" dirty="0">
                <a:solidFill>
                  <a:srgbClr val="FF1A1A"/>
                </a:solidFill>
                <a:latin typeface="Helvetica" charset="0"/>
                <a:ea typeface="ＭＳ Ｐゴシック" charset="0"/>
              </a:rPr>
              <a:t>1</a:t>
            </a:r>
            <a:r>
              <a:rPr lang="en-US" dirty="0">
                <a:latin typeface="Helvetica" charset="0"/>
                <a:ea typeface="ＭＳ Ｐゴシック" charset="0"/>
              </a:rPr>
              <a:t>    </a:t>
            </a:r>
            <a:r>
              <a:rPr lang="en-US" sz="2000" dirty="0">
                <a:latin typeface="Helvetica" charset="0"/>
                <a:ea typeface="ＭＳ Ｐゴシック" charset="0"/>
              </a:rPr>
              <a:t>(only 3 bits for </a:t>
            </a:r>
            <a:r>
              <a:rPr lang="en-US" sz="2000" b="0" dirty="0" err="1">
                <a:latin typeface="Courier"/>
                <a:ea typeface="ＭＳ Ｐゴシック" charset="0"/>
                <a:cs typeface="Courier"/>
              </a:rPr>
              <a:t>frac</a:t>
            </a:r>
            <a:r>
              <a:rPr lang="en-US" sz="2000" dirty="0">
                <a:latin typeface="Helvetica" charset="0"/>
                <a:ea typeface="ＭＳ Ｐゴシック" charset="0"/>
              </a:rPr>
              <a:t>, so Round Zero)</a:t>
            </a:r>
          </a:p>
          <a:p>
            <a:pPr marL="384776" indent="-384776" eaLnBrk="1" hangingPunct="1">
              <a:defRPr/>
            </a:pPr>
            <a:r>
              <a:rPr lang="en-US" dirty="0">
                <a:latin typeface="Helvetica" charset="0"/>
                <a:ea typeface="ＭＳ Ｐゴシック" charset="0"/>
              </a:rPr>
              <a:t>          		  = 15/8 * 2 = 15/4 = 3.75</a:t>
            </a:r>
          </a:p>
          <a:p>
            <a:pPr marL="384776" indent="-384776" eaLnBrk="1" hangingPunct="1">
              <a:defRPr/>
            </a:pPr>
            <a:r>
              <a:rPr lang="en-US" dirty="0">
                <a:latin typeface="Helvetica" charset="0"/>
                <a:ea typeface="ＭＳ Ｐゴシック" charset="0"/>
              </a:rPr>
              <a:t>			The </a:t>
            </a:r>
            <a:r>
              <a:rPr lang="ja-JP" altLang="en-US" dirty="0">
                <a:latin typeface="Helvetica" charset="0"/>
                <a:ea typeface="ＭＳ Ｐゴシック" charset="0"/>
              </a:rPr>
              <a:t>“</a:t>
            </a:r>
            <a:r>
              <a:rPr lang="en-US" dirty="0">
                <a:latin typeface="Helvetica" charset="0"/>
                <a:ea typeface="ＭＳ Ｐゴシック" charset="0"/>
              </a:rPr>
              <a:t>precise</a:t>
            </a:r>
            <a:r>
              <a:rPr lang="ja-JP" altLang="en-US" dirty="0">
                <a:latin typeface="Helvetica" charset="0"/>
                <a:ea typeface="ＭＳ Ｐゴシック" charset="0"/>
              </a:rPr>
              <a:t>”</a:t>
            </a:r>
            <a:r>
              <a:rPr lang="en-US" dirty="0">
                <a:latin typeface="Helvetica" charset="0"/>
                <a:ea typeface="ＭＳ Ｐゴシック" charset="0"/>
              </a:rPr>
              <a:t> answer is ~3.94</a:t>
            </a:r>
          </a:p>
        </p:txBody>
      </p:sp>
    </p:spTree>
    <p:extLst>
      <p:ext uri="{BB962C8B-B14F-4D97-AF65-F5344CB8AC3E}">
        <p14:creationId xmlns:p14="http://schemas.microsoft.com/office/powerpoint/2010/main" val="1873035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81000" y="304800"/>
            <a:ext cx="5511800" cy="573088"/>
          </a:xfrm>
          <a:effectLst>
            <a:outerShdw blurRad="63500" dist="53882" dir="2700000" algn="ctr" rotWithShape="0">
              <a:srgbClr val="969696"/>
            </a:outerShdw>
          </a:effectLst>
        </p:spPr>
        <p:txBody>
          <a:bodyPr/>
          <a:lstStyle/>
          <a:p>
            <a:pPr eaLnBrk="1" hangingPunct="1">
              <a:defRPr/>
            </a:pPr>
            <a:r>
              <a:rPr lang="en-US">
                <a:cs typeface="+mj-cs"/>
              </a:rPr>
              <a:t>FP Addition</a:t>
            </a:r>
          </a:p>
        </p:txBody>
      </p:sp>
      <p:sp>
        <p:nvSpPr>
          <p:cNvPr id="131075" name="Rectangle 3"/>
          <p:cNvSpPr>
            <a:spLocks noGrp="1" noChangeArrowheads="1"/>
          </p:cNvSpPr>
          <p:nvPr>
            <p:ph type="body" idx="1"/>
          </p:nvPr>
        </p:nvSpPr>
        <p:spPr>
          <a:xfrm>
            <a:off x="304800" y="914400"/>
            <a:ext cx="8307388" cy="5224463"/>
          </a:xfrm>
        </p:spPr>
        <p:txBody>
          <a:bodyPr lIns="90245" tIns="44337" rIns="90245" bIns="44337"/>
          <a:lstStyle/>
          <a:p>
            <a:pPr marL="384776" indent="-384776" eaLnBrk="1" hangingPunct="1">
              <a:defRPr/>
            </a:pPr>
            <a:r>
              <a:rPr lang="en-US" dirty="0">
                <a:cs typeface="+mn-cs"/>
              </a:rPr>
              <a:t>Operands</a:t>
            </a:r>
          </a:p>
          <a:p>
            <a:pPr marL="742635" lvl="1" indent="-245434" eaLnBrk="1" hangingPunct="1">
              <a:buFont typeface="Wingdings" charset="0"/>
              <a:buNone/>
              <a:defRPr/>
            </a:pP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s1</a:t>
            </a:r>
            <a:r>
              <a:rPr lang="en-US" b="0" i="1" dirty="0">
                <a:solidFill>
                  <a:schemeClr val="hlink"/>
                </a:solidFill>
              </a:rPr>
              <a:t> M1  </a:t>
            </a:r>
            <a:r>
              <a:rPr lang="en-US" b="0" dirty="0">
                <a:solidFill>
                  <a:schemeClr val="hlink"/>
                </a:solidFill>
              </a:rPr>
              <a:t>2</a:t>
            </a:r>
            <a:r>
              <a:rPr lang="en-US" b="0" i="1" baseline="30000" dirty="0">
                <a:solidFill>
                  <a:schemeClr val="hlink"/>
                </a:solidFill>
              </a:rPr>
              <a:t>E1</a:t>
            </a:r>
          </a:p>
          <a:p>
            <a:pPr marL="742635" lvl="1" indent="-245434" eaLnBrk="1" hangingPunct="1">
              <a:buFont typeface="Wingdings" charset="0"/>
              <a:buNone/>
              <a:defRPr/>
            </a:pP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s2</a:t>
            </a:r>
            <a:r>
              <a:rPr lang="en-US" b="0" i="1" dirty="0">
                <a:solidFill>
                  <a:schemeClr val="hlink"/>
                </a:solidFill>
              </a:rPr>
              <a:t> M2  </a:t>
            </a:r>
            <a:r>
              <a:rPr lang="en-US" b="0" dirty="0">
                <a:solidFill>
                  <a:schemeClr val="hlink"/>
                </a:solidFill>
              </a:rPr>
              <a:t>2</a:t>
            </a:r>
            <a:r>
              <a:rPr lang="en-US" b="0" i="1" baseline="30000" dirty="0">
                <a:solidFill>
                  <a:schemeClr val="hlink"/>
                </a:solidFill>
              </a:rPr>
              <a:t>E2</a:t>
            </a:r>
          </a:p>
          <a:p>
            <a:pPr marL="742635" lvl="1" indent="-245434" eaLnBrk="1" hangingPunct="1">
              <a:defRPr/>
            </a:pPr>
            <a:r>
              <a:rPr lang="en-US" dirty="0"/>
              <a:t>Assume </a:t>
            </a:r>
            <a:r>
              <a:rPr lang="en-US" b="0" i="1" dirty="0"/>
              <a:t>E1</a:t>
            </a:r>
            <a:r>
              <a:rPr lang="en-US" dirty="0"/>
              <a:t> &gt; </a:t>
            </a:r>
            <a:r>
              <a:rPr lang="en-US" b="0" i="1" dirty="0"/>
              <a:t>E2</a:t>
            </a:r>
            <a:endParaRPr lang="en-US" dirty="0"/>
          </a:p>
          <a:p>
            <a:pPr marL="384776" indent="-384776" eaLnBrk="1" hangingPunct="1">
              <a:defRPr/>
            </a:pPr>
            <a:r>
              <a:rPr lang="en-US" dirty="0">
                <a:cs typeface="+mn-cs"/>
              </a:rPr>
              <a:t>Exact Result</a:t>
            </a:r>
          </a:p>
          <a:p>
            <a:pPr marL="742635" lvl="1" indent="-245434" eaLnBrk="1" hangingPunct="1">
              <a:buFont typeface="Wingdings" charset="0"/>
              <a:buNone/>
              <a:defRPr/>
            </a:pP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a:t>
            </a:r>
            <a:r>
              <a:rPr lang="en-US" b="0" i="1" dirty="0">
                <a:solidFill>
                  <a:schemeClr val="hlink"/>
                </a:solidFill>
              </a:rPr>
              <a:t> M  </a:t>
            </a:r>
            <a:r>
              <a:rPr lang="en-US" b="0" dirty="0">
                <a:solidFill>
                  <a:schemeClr val="hlink"/>
                </a:solidFill>
              </a:rPr>
              <a:t>2</a:t>
            </a:r>
            <a:r>
              <a:rPr lang="en-US" b="0" i="1" baseline="30000" dirty="0">
                <a:solidFill>
                  <a:schemeClr val="hlink"/>
                </a:solidFill>
              </a:rPr>
              <a:t>E</a:t>
            </a:r>
            <a:endParaRPr lang="en-US" dirty="0"/>
          </a:p>
          <a:p>
            <a:pPr marL="742635" lvl="1" indent="-245434" eaLnBrk="1" hangingPunct="1">
              <a:defRPr/>
            </a:pPr>
            <a:r>
              <a:rPr lang="en-US" dirty="0"/>
              <a:t>Sign </a:t>
            </a:r>
            <a:r>
              <a:rPr lang="en-US" b="0" i="1" dirty="0"/>
              <a:t>s</a:t>
            </a:r>
            <a:r>
              <a:rPr lang="en-US" dirty="0"/>
              <a:t>, </a:t>
            </a:r>
            <a:r>
              <a:rPr lang="en-US" dirty="0" err="1"/>
              <a:t>significand</a:t>
            </a:r>
            <a:r>
              <a:rPr lang="en-US" dirty="0"/>
              <a:t> </a:t>
            </a:r>
            <a:r>
              <a:rPr lang="en-US" b="0" i="1" dirty="0"/>
              <a:t>M</a:t>
            </a:r>
            <a:r>
              <a:rPr lang="en-US" dirty="0"/>
              <a:t>: </a:t>
            </a:r>
          </a:p>
          <a:p>
            <a:pPr marL="1143243" lvl="2" indent="-237516" eaLnBrk="1" hangingPunct="1">
              <a:defRPr/>
            </a:pPr>
            <a:r>
              <a:rPr lang="en-US" dirty="0"/>
              <a:t>Result of signed align &amp; add</a:t>
            </a:r>
          </a:p>
          <a:p>
            <a:pPr marL="742635" lvl="1" indent="-245434" eaLnBrk="1" hangingPunct="1">
              <a:defRPr/>
            </a:pPr>
            <a:r>
              <a:rPr lang="en-US" dirty="0"/>
              <a:t>Exponent </a:t>
            </a:r>
            <a:r>
              <a:rPr lang="en-US" b="0" i="1" dirty="0"/>
              <a:t>E</a:t>
            </a:r>
            <a:r>
              <a:rPr lang="en-US" dirty="0"/>
              <a:t>: 	</a:t>
            </a:r>
            <a:r>
              <a:rPr lang="en-US" b="0" i="1" dirty="0"/>
              <a:t>E1</a:t>
            </a:r>
          </a:p>
          <a:p>
            <a:pPr marL="384776" indent="-384776" eaLnBrk="1" hangingPunct="1">
              <a:defRPr/>
            </a:pPr>
            <a:r>
              <a:rPr lang="en-US" dirty="0">
                <a:cs typeface="+mn-cs"/>
              </a:rPr>
              <a:t>Fixing</a:t>
            </a:r>
          </a:p>
          <a:p>
            <a:pPr marL="742635" lvl="1" indent="-245434" eaLnBrk="1" hangingPunct="1">
              <a:defRPr/>
            </a:pPr>
            <a:r>
              <a:rPr lang="en-US" dirty="0"/>
              <a:t>If </a:t>
            </a:r>
            <a:r>
              <a:rPr lang="en-US" b="0" i="1" dirty="0"/>
              <a:t>M </a:t>
            </a:r>
            <a:r>
              <a:rPr lang="en-US" b="0" dirty="0">
                <a:latin typeface="Courier New" charset="0"/>
              </a:rPr>
              <a:t>≥</a:t>
            </a:r>
            <a:r>
              <a:rPr lang="en-US" b="0" dirty="0"/>
              <a:t> 2, </a:t>
            </a:r>
            <a:r>
              <a:rPr lang="en-US" dirty="0"/>
              <a:t>shift </a:t>
            </a:r>
            <a:r>
              <a:rPr lang="en-US" b="0" i="1" dirty="0"/>
              <a:t>M</a:t>
            </a:r>
            <a:r>
              <a:rPr lang="en-US" dirty="0"/>
              <a:t> right, increment </a:t>
            </a:r>
            <a:r>
              <a:rPr lang="en-US" b="0" i="1" dirty="0"/>
              <a:t>E</a:t>
            </a:r>
            <a:r>
              <a:rPr lang="en-US" dirty="0"/>
              <a:t> </a:t>
            </a:r>
          </a:p>
          <a:p>
            <a:pPr marL="742635" lvl="1" indent="-245434" eaLnBrk="1" hangingPunct="1">
              <a:defRPr/>
            </a:pPr>
            <a:r>
              <a:rPr lang="en-US" dirty="0"/>
              <a:t>if </a:t>
            </a:r>
            <a:r>
              <a:rPr lang="en-US" b="0" i="1" dirty="0"/>
              <a:t>M</a:t>
            </a:r>
            <a:r>
              <a:rPr lang="en-US" b="0" dirty="0"/>
              <a:t> &lt; 1,</a:t>
            </a:r>
            <a:r>
              <a:rPr lang="en-US" dirty="0"/>
              <a:t> shift </a:t>
            </a:r>
            <a:r>
              <a:rPr lang="en-US" b="0" i="1" dirty="0"/>
              <a:t>M</a:t>
            </a:r>
            <a:r>
              <a:rPr lang="en-US" dirty="0"/>
              <a:t> left </a:t>
            </a:r>
            <a:r>
              <a:rPr lang="en-US" b="0" i="1" dirty="0"/>
              <a:t>k</a:t>
            </a:r>
            <a:r>
              <a:rPr lang="en-US" dirty="0"/>
              <a:t> positions, decrement </a:t>
            </a:r>
            <a:r>
              <a:rPr lang="en-US" b="0" i="1" dirty="0"/>
              <a:t>E</a:t>
            </a:r>
            <a:r>
              <a:rPr lang="en-US" dirty="0"/>
              <a:t> by </a:t>
            </a:r>
            <a:r>
              <a:rPr lang="en-US" b="0" i="1" dirty="0"/>
              <a:t>k</a:t>
            </a:r>
            <a:endParaRPr lang="en-US" dirty="0"/>
          </a:p>
          <a:p>
            <a:pPr marL="742635" lvl="1" indent="-245434" eaLnBrk="1" hangingPunct="1">
              <a:defRPr/>
            </a:pPr>
            <a:r>
              <a:rPr lang="en-US" dirty="0"/>
              <a:t>Overflow if </a:t>
            </a:r>
            <a:r>
              <a:rPr lang="en-US" b="0" i="1" dirty="0"/>
              <a:t>E</a:t>
            </a:r>
            <a:r>
              <a:rPr lang="en-US" dirty="0"/>
              <a:t> out of range</a:t>
            </a:r>
          </a:p>
          <a:p>
            <a:pPr marL="742635" lvl="1" indent="-245434" eaLnBrk="1" hangingPunct="1">
              <a:defRPr/>
            </a:pPr>
            <a:r>
              <a:rPr lang="en-US" dirty="0"/>
              <a:t>Round </a:t>
            </a:r>
            <a:r>
              <a:rPr lang="en-US" b="0" i="1" dirty="0"/>
              <a:t>M</a:t>
            </a:r>
            <a:r>
              <a:rPr lang="en-US" dirty="0"/>
              <a:t> to fit </a:t>
            </a:r>
            <a:r>
              <a:rPr lang="en-US" dirty="0" err="1">
                <a:latin typeface="Courier New" charset="0"/>
              </a:rPr>
              <a:t>frac</a:t>
            </a:r>
            <a:r>
              <a:rPr lang="en-US" dirty="0"/>
              <a:t> precision</a:t>
            </a:r>
          </a:p>
        </p:txBody>
      </p:sp>
      <p:grpSp>
        <p:nvGrpSpPr>
          <p:cNvPr id="27651" name="Group 4"/>
          <p:cNvGrpSpPr>
            <a:grpSpLocks/>
          </p:cNvGrpSpPr>
          <p:nvPr/>
        </p:nvGrpSpPr>
        <p:grpSpPr bwMode="auto">
          <a:xfrm>
            <a:off x="4203700" y="1395413"/>
            <a:ext cx="4089400" cy="1944687"/>
            <a:chOff x="2648" y="879"/>
            <a:chExt cx="2576" cy="1225"/>
          </a:xfrm>
        </p:grpSpPr>
        <p:sp>
          <p:nvSpPr>
            <p:cNvPr id="131077" name="Rectangle 5"/>
            <p:cNvSpPr>
              <a:spLocks noChangeArrowheads="1"/>
            </p:cNvSpPr>
            <p:nvPr/>
          </p:nvSpPr>
          <p:spPr bwMode="auto">
            <a:xfrm>
              <a:off x="2792" y="1112"/>
              <a:ext cx="1280" cy="176"/>
            </a:xfrm>
            <a:prstGeom prst="rect">
              <a:avLst/>
            </a:prstGeom>
            <a:solidFill>
              <a:schemeClr val="bg1"/>
            </a:solidFill>
            <a:ln w="25400">
              <a:solidFill>
                <a:schemeClr val="tx1"/>
              </a:solidFill>
              <a:miter lim="800000"/>
              <a:headEnd/>
              <a:tailEnd/>
            </a:ln>
            <a:effectLst/>
            <a:extLst/>
          </p:spPr>
          <p:txBody>
            <a:bodyPr wrap="none" lIns="90487" tIns="44450" rIns="90487" bIns="44450" anchor="ctr"/>
            <a:lstStyle/>
            <a:p>
              <a:pPr marL="456031" lvl="1" indent="0">
                <a:spcBef>
                  <a:spcPct val="30000"/>
                </a:spcBef>
                <a:defRPr/>
              </a:pPr>
              <a:r>
                <a:rPr lang="en-US" sz="1800" b="0">
                  <a:solidFill>
                    <a:schemeClr val="hlink"/>
                  </a:solidFill>
                  <a:latin typeface="Times" charset="0"/>
                  <a:cs typeface="+mn-cs"/>
                </a:rPr>
                <a:t>(–</a:t>
              </a:r>
              <a:r>
                <a:rPr lang="en-US" sz="1800" b="0">
                  <a:solidFill>
                    <a:schemeClr val="hlink"/>
                  </a:solidFill>
                  <a:cs typeface="+mn-cs"/>
                </a:rPr>
                <a:t>1)</a:t>
              </a:r>
              <a:r>
                <a:rPr lang="en-US" sz="1800" b="0" i="1" baseline="30000">
                  <a:solidFill>
                    <a:schemeClr val="hlink"/>
                  </a:solidFill>
                  <a:cs typeface="+mn-cs"/>
                </a:rPr>
                <a:t>s1</a:t>
              </a:r>
              <a:r>
                <a:rPr lang="en-US" sz="1800" b="0" i="1">
                  <a:solidFill>
                    <a:schemeClr val="hlink"/>
                  </a:solidFill>
                  <a:cs typeface="+mn-cs"/>
                </a:rPr>
                <a:t> M1 </a:t>
              </a:r>
            </a:p>
          </p:txBody>
        </p:sp>
        <p:sp>
          <p:nvSpPr>
            <p:cNvPr id="131078" name="Rectangle 6"/>
            <p:cNvSpPr>
              <a:spLocks noChangeArrowheads="1"/>
            </p:cNvSpPr>
            <p:nvPr/>
          </p:nvSpPr>
          <p:spPr bwMode="auto">
            <a:xfrm>
              <a:off x="3896" y="1448"/>
              <a:ext cx="1280" cy="176"/>
            </a:xfrm>
            <a:prstGeom prst="rect">
              <a:avLst/>
            </a:prstGeom>
            <a:solidFill>
              <a:schemeClr val="bg1"/>
            </a:solidFill>
            <a:ln w="25400">
              <a:solidFill>
                <a:schemeClr val="tx1"/>
              </a:solidFill>
              <a:miter lim="800000"/>
              <a:headEnd/>
              <a:tailEnd/>
            </a:ln>
            <a:effectLst/>
            <a:extLst/>
          </p:spPr>
          <p:txBody>
            <a:bodyPr wrap="none" lIns="90487" tIns="44450" rIns="90487" bIns="44450" anchor="ctr"/>
            <a:lstStyle/>
            <a:p>
              <a:pPr marL="456031" lvl="1" indent="0">
                <a:spcBef>
                  <a:spcPct val="30000"/>
                </a:spcBef>
                <a:defRPr/>
              </a:pPr>
              <a:r>
                <a:rPr lang="en-US" sz="1800" b="0">
                  <a:solidFill>
                    <a:schemeClr val="hlink"/>
                  </a:solidFill>
                  <a:latin typeface="Times" charset="0"/>
                  <a:cs typeface="+mn-cs"/>
                </a:rPr>
                <a:t>(–</a:t>
              </a:r>
              <a:r>
                <a:rPr lang="en-US" sz="1800" b="0">
                  <a:solidFill>
                    <a:schemeClr val="hlink"/>
                  </a:solidFill>
                  <a:cs typeface="+mn-cs"/>
                </a:rPr>
                <a:t>1)</a:t>
              </a:r>
              <a:r>
                <a:rPr lang="en-US" sz="1800" b="0" i="1" baseline="30000">
                  <a:solidFill>
                    <a:schemeClr val="hlink"/>
                  </a:solidFill>
                  <a:cs typeface="+mn-cs"/>
                </a:rPr>
                <a:t>s2</a:t>
              </a:r>
              <a:r>
                <a:rPr lang="en-US" sz="1800" b="0" i="1">
                  <a:solidFill>
                    <a:schemeClr val="hlink"/>
                  </a:solidFill>
                  <a:cs typeface="+mn-cs"/>
                </a:rPr>
                <a:t> M2 </a:t>
              </a:r>
            </a:p>
          </p:txBody>
        </p:sp>
        <p:sp>
          <p:nvSpPr>
            <p:cNvPr id="131079" name="Line 7"/>
            <p:cNvSpPr>
              <a:spLocks noChangeShapeType="1"/>
            </p:cNvSpPr>
            <p:nvPr/>
          </p:nvSpPr>
          <p:spPr bwMode="auto">
            <a:xfrm>
              <a:off x="4080" y="920"/>
              <a:ext cx="0" cy="128"/>
            </a:xfrm>
            <a:prstGeom prst="line">
              <a:avLst/>
            </a:prstGeom>
            <a:noFill/>
            <a:ln w="25400">
              <a:solidFill>
                <a:schemeClr val="tx1"/>
              </a:solidFill>
              <a:round/>
              <a:headEnd/>
              <a:tailEnd/>
            </a:ln>
            <a:effectLst/>
            <a:extLst/>
          </p:spPr>
          <p:txBody>
            <a:bodyPr wrap="none" anchor="ctr"/>
            <a:lstStyle/>
            <a:p>
              <a:pPr>
                <a:defRPr/>
              </a:pPr>
              <a:endParaRPr lang="en-US" sz="1800">
                <a:cs typeface="+mn-cs"/>
              </a:endParaRPr>
            </a:p>
          </p:txBody>
        </p:sp>
        <p:sp>
          <p:nvSpPr>
            <p:cNvPr id="131080" name="Line 8"/>
            <p:cNvSpPr>
              <a:spLocks noChangeShapeType="1"/>
            </p:cNvSpPr>
            <p:nvPr/>
          </p:nvSpPr>
          <p:spPr bwMode="auto">
            <a:xfrm>
              <a:off x="5184" y="920"/>
              <a:ext cx="0" cy="128"/>
            </a:xfrm>
            <a:prstGeom prst="line">
              <a:avLst/>
            </a:prstGeom>
            <a:noFill/>
            <a:ln w="25400">
              <a:solidFill>
                <a:schemeClr val="tx1"/>
              </a:solidFill>
              <a:round/>
              <a:headEnd/>
              <a:tailEnd/>
            </a:ln>
            <a:effectLst/>
            <a:extLst/>
          </p:spPr>
          <p:txBody>
            <a:bodyPr wrap="none" anchor="ctr"/>
            <a:lstStyle/>
            <a:p>
              <a:pPr>
                <a:defRPr/>
              </a:pPr>
              <a:endParaRPr lang="en-US" sz="1800">
                <a:cs typeface="+mn-cs"/>
              </a:endParaRPr>
            </a:p>
          </p:txBody>
        </p:sp>
        <p:sp>
          <p:nvSpPr>
            <p:cNvPr id="131081" name="Line 9"/>
            <p:cNvSpPr>
              <a:spLocks noChangeShapeType="1"/>
            </p:cNvSpPr>
            <p:nvPr/>
          </p:nvSpPr>
          <p:spPr bwMode="auto">
            <a:xfrm>
              <a:off x="4088" y="960"/>
              <a:ext cx="1088" cy="0"/>
            </a:xfrm>
            <a:prstGeom prst="line">
              <a:avLst/>
            </a:prstGeom>
            <a:noFill/>
            <a:ln w="25400">
              <a:solidFill>
                <a:schemeClr val="tx1"/>
              </a:solidFill>
              <a:round/>
              <a:headEnd type="triangle" w="med" len="med"/>
              <a:tailEnd type="triangle" w="med" len="med"/>
            </a:ln>
            <a:effectLst/>
            <a:extLst/>
          </p:spPr>
          <p:txBody>
            <a:bodyPr wrap="none" anchor="ctr"/>
            <a:lstStyle/>
            <a:p>
              <a:pPr>
                <a:defRPr/>
              </a:pPr>
              <a:endParaRPr lang="en-US" sz="1800">
                <a:cs typeface="+mn-cs"/>
              </a:endParaRPr>
            </a:p>
          </p:txBody>
        </p:sp>
        <p:sp>
          <p:nvSpPr>
            <p:cNvPr id="131082" name="Rectangle 10"/>
            <p:cNvSpPr>
              <a:spLocks noChangeArrowheads="1"/>
            </p:cNvSpPr>
            <p:nvPr/>
          </p:nvSpPr>
          <p:spPr bwMode="auto">
            <a:xfrm>
              <a:off x="4407" y="879"/>
              <a:ext cx="479" cy="193"/>
            </a:xfrm>
            <a:prstGeom prst="rect">
              <a:avLst/>
            </a:prstGeom>
            <a:solidFill>
              <a:schemeClr val="bg1"/>
            </a:solidFill>
            <a:ln>
              <a:noFill/>
            </a:ln>
            <a:effectLst/>
            <a:extLst/>
          </p:spPr>
          <p:txBody>
            <a:bodyPr wrap="none" lIns="90487" tIns="44450" rIns="90487" bIns="44450">
              <a:spAutoFit/>
            </a:bodyPr>
            <a:lstStyle/>
            <a:p>
              <a:pPr algn="l">
                <a:lnSpc>
                  <a:spcPct val="100000"/>
                </a:lnSpc>
                <a:defRPr/>
              </a:pPr>
              <a:r>
                <a:rPr lang="en-US" sz="1400" b="0" i="1">
                  <a:cs typeface="+mn-cs"/>
                </a:rPr>
                <a:t>E1</a:t>
              </a:r>
              <a:r>
                <a:rPr lang="en-US" sz="1400" b="0">
                  <a:cs typeface="+mn-cs"/>
                </a:rPr>
                <a:t>–</a:t>
              </a:r>
              <a:r>
                <a:rPr lang="en-US" sz="1400" b="0" i="1">
                  <a:cs typeface="+mn-cs"/>
                </a:rPr>
                <a:t>E2</a:t>
              </a:r>
            </a:p>
          </p:txBody>
        </p:sp>
        <p:sp>
          <p:nvSpPr>
            <p:cNvPr id="131083" name="Rectangle 11"/>
            <p:cNvSpPr>
              <a:spLocks noChangeArrowheads="1"/>
            </p:cNvSpPr>
            <p:nvPr/>
          </p:nvSpPr>
          <p:spPr bwMode="auto">
            <a:xfrm>
              <a:off x="2679" y="1474"/>
              <a:ext cx="200" cy="231"/>
            </a:xfrm>
            <a:prstGeom prst="rect">
              <a:avLst/>
            </a:prstGeom>
            <a:noFill/>
            <a:ln>
              <a:noFill/>
            </a:ln>
            <a:effectLst/>
            <a:extLst/>
          </p:spPr>
          <p:txBody>
            <a:bodyPr wrap="none" lIns="90487" tIns="44450" rIns="90487" bIns="44450">
              <a:spAutoFit/>
            </a:bodyPr>
            <a:lstStyle/>
            <a:p>
              <a:pPr algn="l">
                <a:lnSpc>
                  <a:spcPct val="100000"/>
                </a:lnSpc>
                <a:defRPr/>
              </a:pPr>
              <a:r>
                <a:rPr lang="en-US" sz="1800" b="0">
                  <a:cs typeface="+mn-cs"/>
                </a:rPr>
                <a:t>+</a:t>
              </a:r>
            </a:p>
          </p:txBody>
        </p:sp>
        <p:sp>
          <p:nvSpPr>
            <p:cNvPr id="131084" name="Line 12"/>
            <p:cNvSpPr>
              <a:spLocks noChangeShapeType="1"/>
            </p:cNvSpPr>
            <p:nvPr/>
          </p:nvSpPr>
          <p:spPr bwMode="auto">
            <a:xfrm>
              <a:off x="2648" y="1824"/>
              <a:ext cx="2576" cy="0"/>
            </a:xfrm>
            <a:prstGeom prst="line">
              <a:avLst/>
            </a:prstGeom>
            <a:noFill/>
            <a:ln w="25400">
              <a:solidFill>
                <a:schemeClr val="tx1"/>
              </a:solidFill>
              <a:round/>
              <a:headEnd/>
              <a:tailEnd/>
            </a:ln>
            <a:effectLst/>
            <a:extLst/>
          </p:spPr>
          <p:txBody>
            <a:bodyPr wrap="none" anchor="ctr"/>
            <a:lstStyle/>
            <a:p>
              <a:pPr>
                <a:defRPr/>
              </a:pPr>
              <a:endParaRPr lang="en-US" sz="1800">
                <a:cs typeface="+mn-cs"/>
              </a:endParaRPr>
            </a:p>
          </p:txBody>
        </p:sp>
        <p:sp>
          <p:nvSpPr>
            <p:cNvPr id="131085" name="Rectangle 13"/>
            <p:cNvSpPr>
              <a:spLocks noChangeArrowheads="1"/>
            </p:cNvSpPr>
            <p:nvPr/>
          </p:nvSpPr>
          <p:spPr bwMode="auto">
            <a:xfrm>
              <a:off x="2840" y="1928"/>
              <a:ext cx="2336" cy="176"/>
            </a:xfrm>
            <a:prstGeom prst="rect">
              <a:avLst/>
            </a:prstGeom>
            <a:solidFill>
              <a:schemeClr val="bg1"/>
            </a:solidFill>
            <a:ln w="25400">
              <a:solidFill>
                <a:schemeClr val="tx1"/>
              </a:solidFill>
              <a:miter lim="800000"/>
              <a:headEnd/>
              <a:tailEnd/>
            </a:ln>
            <a:effectLst/>
            <a:extLst/>
          </p:spPr>
          <p:txBody>
            <a:bodyPr wrap="none" lIns="90487" tIns="44450" rIns="90487" bIns="44450" anchor="ctr"/>
            <a:lstStyle/>
            <a:p>
              <a:pPr marL="456031" lvl="1" indent="0">
                <a:spcBef>
                  <a:spcPct val="30000"/>
                </a:spcBef>
                <a:defRPr/>
              </a:pPr>
              <a:r>
                <a:rPr lang="en-US" sz="1800" b="0">
                  <a:solidFill>
                    <a:schemeClr val="hlink"/>
                  </a:solidFill>
                  <a:latin typeface="Times" charset="0"/>
                  <a:cs typeface="+mn-cs"/>
                </a:rPr>
                <a:t>(–</a:t>
              </a:r>
              <a:r>
                <a:rPr lang="en-US" sz="1800" b="0">
                  <a:solidFill>
                    <a:schemeClr val="hlink"/>
                  </a:solidFill>
                  <a:cs typeface="+mn-cs"/>
                </a:rPr>
                <a:t>1)</a:t>
              </a:r>
              <a:r>
                <a:rPr lang="en-US" sz="1800" b="0" i="1" baseline="30000">
                  <a:solidFill>
                    <a:schemeClr val="hlink"/>
                  </a:solidFill>
                  <a:cs typeface="+mn-cs"/>
                </a:rPr>
                <a:t>s</a:t>
              </a:r>
              <a:r>
                <a:rPr lang="en-US" sz="1800" b="0" i="1">
                  <a:solidFill>
                    <a:schemeClr val="hlink"/>
                  </a:solidFill>
                  <a:cs typeface="+mn-cs"/>
                </a:rPr>
                <a:t> M </a:t>
              </a:r>
            </a:p>
          </p:txBody>
        </p:sp>
      </p:grpSp>
    </p:spTree>
    <p:extLst>
      <p:ext uri="{BB962C8B-B14F-4D97-AF65-F5344CB8AC3E}">
        <p14:creationId xmlns:p14="http://schemas.microsoft.com/office/powerpoint/2010/main" val="29126619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dissolve">
                                      <p:cBhvr>
                                        <p:cTn id="7" dur="500"/>
                                        <p:tgtEl>
                                          <p:spTgt spid="1310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1075">
                                            <p:txEl>
                                              <p:pRg st="1" end="1"/>
                                            </p:txEl>
                                          </p:spTgt>
                                        </p:tgtEl>
                                        <p:attrNameLst>
                                          <p:attrName>style.visibility</p:attrName>
                                        </p:attrNameLst>
                                      </p:cBhvr>
                                      <p:to>
                                        <p:strVal val="visible"/>
                                      </p:to>
                                    </p:set>
                                    <p:animEffect transition="in" filter="dissolve">
                                      <p:cBhvr>
                                        <p:cTn id="10" dur="500"/>
                                        <p:tgtEl>
                                          <p:spTgt spid="1310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1075">
                                            <p:txEl>
                                              <p:pRg st="2" end="2"/>
                                            </p:txEl>
                                          </p:spTgt>
                                        </p:tgtEl>
                                        <p:attrNameLst>
                                          <p:attrName>style.visibility</p:attrName>
                                        </p:attrNameLst>
                                      </p:cBhvr>
                                      <p:to>
                                        <p:strVal val="visible"/>
                                      </p:to>
                                    </p:set>
                                    <p:animEffect transition="in" filter="dissolve">
                                      <p:cBhvr>
                                        <p:cTn id="13" dur="500"/>
                                        <p:tgtEl>
                                          <p:spTgt spid="13107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1075">
                                            <p:txEl>
                                              <p:pRg st="3" end="3"/>
                                            </p:txEl>
                                          </p:spTgt>
                                        </p:tgtEl>
                                        <p:attrNameLst>
                                          <p:attrName>style.visibility</p:attrName>
                                        </p:attrNameLst>
                                      </p:cBhvr>
                                      <p:to>
                                        <p:strVal val="visible"/>
                                      </p:to>
                                    </p:set>
                                    <p:animEffect transition="in" filter="dissolve">
                                      <p:cBhvr>
                                        <p:cTn id="16" dur="500"/>
                                        <p:tgtEl>
                                          <p:spTgt spid="13107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31075">
                                            <p:txEl>
                                              <p:pRg st="4" end="4"/>
                                            </p:txEl>
                                          </p:spTgt>
                                        </p:tgtEl>
                                        <p:attrNameLst>
                                          <p:attrName>style.visibility</p:attrName>
                                        </p:attrNameLst>
                                      </p:cBhvr>
                                      <p:to>
                                        <p:strVal val="visible"/>
                                      </p:to>
                                    </p:set>
                                    <p:animEffect transition="in" filter="dissolve">
                                      <p:cBhvr>
                                        <p:cTn id="21" dur="500"/>
                                        <p:tgtEl>
                                          <p:spTgt spid="13107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1075">
                                            <p:txEl>
                                              <p:pRg st="5" end="5"/>
                                            </p:txEl>
                                          </p:spTgt>
                                        </p:tgtEl>
                                        <p:attrNameLst>
                                          <p:attrName>style.visibility</p:attrName>
                                        </p:attrNameLst>
                                      </p:cBhvr>
                                      <p:to>
                                        <p:strVal val="visible"/>
                                      </p:to>
                                    </p:set>
                                    <p:animEffect transition="in" filter="dissolve">
                                      <p:cBhvr>
                                        <p:cTn id="24" dur="500"/>
                                        <p:tgtEl>
                                          <p:spTgt spid="13107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1075">
                                            <p:txEl>
                                              <p:pRg st="6" end="6"/>
                                            </p:txEl>
                                          </p:spTgt>
                                        </p:tgtEl>
                                        <p:attrNameLst>
                                          <p:attrName>style.visibility</p:attrName>
                                        </p:attrNameLst>
                                      </p:cBhvr>
                                      <p:to>
                                        <p:strVal val="visible"/>
                                      </p:to>
                                    </p:set>
                                    <p:animEffect transition="in" filter="dissolve">
                                      <p:cBhvr>
                                        <p:cTn id="27" dur="500"/>
                                        <p:tgtEl>
                                          <p:spTgt spid="13107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1075">
                                            <p:txEl>
                                              <p:pRg st="7" end="7"/>
                                            </p:txEl>
                                          </p:spTgt>
                                        </p:tgtEl>
                                        <p:attrNameLst>
                                          <p:attrName>style.visibility</p:attrName>
                                        </p:attrNameLst>
                                      </p:cBhvr>
                                      <p:to>
                                        <p:strVal val="visible"/>
                                      </p:to>
                                    </p:set>
                                    <p:animEffect transition="in" filter="dissolve">
                                      <p:cBhvr>
                                        <p:cTn id="30" dur="500"/>
                                        <p:tgtEl>
                                          <p:spTgt spid="13107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31075">
                                            <p:txEl>
                                              <p:pRg st="8" end="8"/>
                                            </p:txEl>
                                          </p:spTgt>
                                        </p:tgtEl>
                                        <p:attrNameLst>
                                          <p:attrName>style.visibility</p:attrName>
                                        </p:attrNameLst>
                                      </p:cBhvr>
                                      <p:to>
                                        <p:strVal val="visible"/>
                                      </p:to>
                                    </p:set>
                                    <p:animEffect transition="in" filter="dissolve">
                                      <p:cBhvr>
                                        <p:cTn id="33" dur="500"/>
                                        <p:tgtEl>
                                          <p:spTgt spid="131075">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1075">
                                            <p:txEl>
                                              <p:pRg st="9" end="9"/>
                                            </p:txEl>
                                          </p:spTgt>
                                        </p:tgtEl>
                                        <p:attrNameLst>
                                          <p:attrName>style.visibility</p:attrName>
                                        </p:attrNameLst>
                                      </p:cBhvr>
                                      <p:to>
                                        <p:strVal val="visible"/>
                                      </p:to>
                                    </p:set>
                                    <p:animEffect transition="in" filter="dissolve">
                                      <p:cBhvr>
                                        <p:cTn id="38" dur="500"/>
                                        <p:tgtEl>
                                          <p:spTgt spid="131075">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1075">
                                            <p:txEl>
                                              <p:pRg st="10" end="10"/>
                                            </p:txEl>
                                          </p:spTgt>
                                        </p:tgtEl>
                                        <p:attrNameLst>
                                          <p:attrName>style.visibility</p:attrName>
                                        </p:attrNameLst>
                                      </p:cBhvr>
                                      <p:to>
                                        <p:strVal val="visible"/>
                                      </p:to>
                                    </p:set>
                                    <p:animEffect transition="in" filter="dissolve">
                                      <p:cBhvr>
                                        <p:cTn id="41" dur="500"/>
                                        <p:tgtEl>
                                          <p:spTgt spid="131075">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31075">
                                            <p:txEl>
                                              <p:pRg st="11" end="11"/>
                                            </p:txEl>
                                          </p:spTgt>
                                        </p:tgtEl>
                                        <p:attrNameLst>
                                          <p:attrName>style.visibility</p:attrName>
                                        </p:attrNameLst>
                                      </p:cBhvr>
                                      <p:to>
                                        <p:strVal val="visible"/>
                                      </p:to>
                                    </p:set>
                                    <p:animEffect transition="in" filter="dissolve">
                                      <p:cBhvr>
                                        <p:cTn id="44" dur="500"/>
                                        <p:tgtEl>
                                          <p:spTgt spid="131075">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31075">
                                            <p:txEl>
                                              <p:pRg st="12" end="12"/>
                                            </p:txEl>
                                          </p:spTgt>
                                        </p:tgtEl>
                                        <p:attrNameLst>
                                          <p:attrName>style.visibility</p:attrName>
                                        </p:attrNameLst>
                                      </p:cBhvr>
                                      <p:to>
                                        <p:strVal val="visible"/>
                                      </p:to>
                                    </p:set>
                                    <p:animEffect transition="in" filter="dissolve">
                                      <p:cBhvr>
                                        <p:cTn id="47" dur="500"/>
                                        <p:tgtEl>
                                          <p:spTgt spid="131075">
                                            <p:txEl>
                                              <p:pRg st="12" end="1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31075">
                                            <p:txEl>
                                              <p:pRg st="13" end="13"/>
                                            </p:txEl>
                                          </p:spTgt>
                                        </p:tgtEl>
                                        <p:attrNameLst>
                                          <p:attrName>style.visibility</p:attrName>
                                        </p:attrNameLst>
                                      </p:cBhvr>
                                      <p:to>
                                        <p:strVal val="visible"/>
                                      </p:to>
                                    </p:set>
                                    <p:animEffect transition="in" filter="dissolve">
                                      <p:cBhvr>
                                        <p:cTn id="50" dur="500"/>
                                        <p:tgtEl>
                                          <p:spTgt spid="1310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cs typeface="+mj-cs"/>
              </a:rPr>
              <a:t>FP Addition - 8 bit example</a:t>
            </a:r>
          </a:p>
        </p:txBody>
      </p:sp>
      <p:sp>
        <p:nvSpPr>
          <p:cNvPr id="3" name="Content Placeholder 2"/>
          <p:cNvSpPr>
            <a:spLocks noGrp="1"/>
          </p:cNvSpPr>
          <p:nvPr>
            <p:ph idx="1"/>
          </p:nvPr>
        </p:nvSpPr>
        <p:spPr>
          <a:xfrm>
            <a:off x="290513" y="1220788"/>
            <a:ext cx="8853487" cy="3656012"/>
          </a:xfrm>
        </p:spPr>
        <p:txBody>
          <a:bodyPr/>
          <a:lstStyle/>
          <a:p>
            <a:pPr marL="384776" indent="-384776" eaLnBrk="1" hangingPunct="1">
              <a:buFont typeface="Arial" charset="0"/>
              <a:buChar char="•"/>
              <a:defRPr/>
            </a:pPr>
            <a:r>
              <a:rPr lang="en-US" dirty="0">
                <a:latin typeface="Helvetica" charset="0"/>
                <a:ea typeface="ＭＳ Ｐゴシック" charset="0"/>
              </a:rPr>
              <a:t>9/512 + 224</a:t>
            </a:r>
          </a:p>
          <a:p>
            <a:pPr marL="384776" indent="-384776" eaLnBrk="1" hangingPunct="1">
              <a:buFont typeface="Arial" charset="0"/>
              <a:buChar char="•"/>
              <a:defRPr/>
            </a:pPr>
            <a:r>
              <a:rPr lang="en-US" dirty="0">
                <a:latin typeface="Helvetica" charset="0"/>
                <a:ea typeface="ＭＳ Ｐゴシック" charset="0"/>
              </a:rPr>
              <a:t>9/512 = 1.001 * 2</a:t>
            </a:r>
            <a:r>
              <a:rPr lang="en-US" baseline="30000" dirty="0">
                <a:latin typeface="Helvetica" charset="0"/>
                <a:ea typeface="ＭＳ Ｐゴシック" charset="0"/>
              </a:rPr>
              <a:t>-6 </a:t>
            </a:r>
            <a:r>
              <a:rPr lang="en-US" dirty="0">
                <a:latin typeface="Helvetica" charset="0"/>
                <a:ea typeface="ＭＳ Ｐゴシック" charset="0"/>
              </a:rPr>
              <a:t> =           0.000001001</a:t>
            </a:r>
          </a:p>
          <a:p>
            <a:pPr marL="384776" indent="-384776" eaLnBrk="1" hangingPunct="1">
              <a:buFont typeface="Arial" charset="0"/>
              <a:buChar char="•"/>
              <a:defRPr/>
            </a:pPr>
            <a:r>
              <a:rPr lang="en-US" dirty="0">
                <a:latin typeface="Helvetica" charset="0"/>
                <a:ea typeface="ＭＳ Ｐゴシック" charset="0"/>
              </a:rPr>
              <a:t>224 = 1.110 * 2</a:t>
            </a:r>
            <a:r>
              <a:rPr lang="en-US" baseline="30000" dirty="0">
                <a:latin typeface="Helvetica" charset="0"/>
                <a:ea typeface="ＭＳ Ｐゴシック" charset="0"/>
              </a:rPr>
              <a:t>7</a:t>
            </a:r>
            <a:r>
              <a:rPr lang="en-US" dirty="0">
                <a:latin typeface="Helvetica" charset="0"/>
                <a:ea typeface="ＭＳ Ｐゴシック" charset="0"/>
              </a:rPr>
              <a:t> = 11100000.</a:t>
            </a:r>
          </a:p>
          <a:p>
            <a:pPr marL="384776" indent="-384776" eaLnBrk="1" hangingPunct="1">
              <a:buFont typeface="Arial" charset="0"/>
              <a:buChar char="•"/>
              <a:defRPr/>
            </a:pPr>
            <a:r>
              <a:rPr lang="en-US" dirty="0">
                <a:latin typeface="Helvetica" charset="0"/>
                <a:ea typeface="ＭＳ Ｐゴシック" charset="0"/>
              </a:rPr>
              <a:t>9/512+224          = 11100000.000001001</a:t>
            </a:r>
          </a:p>
          <a:p>
            <a:pPr marL="0" indent="0" eaLnBrk="1" hangingPunct="1">
              <a:defRPr/>
            </a:pPr>
            <a:r>
              <a:rPr lang="en-US" dirty="0">
                <a:latin typeface="Helvetica" charset="0"/>
                <a:ea typeface="ＭＳ Ｐゴシック" charset="0"/>
              </a:rPr>
              <a:t>                                = 1.1100000000001001 * 2</a:t>
            </a:r>
            <a:r>
              <a:rPr lang="en-US" baseline="30000" dirty="0">
                <a:latin typeface="Helvetica" charset="0"/>
                <a:ea typeface="ＭＳ Ｐゴシック" charset="0"/>
              </a:rPr>
              <a:t>7</a:t>
            </a:r>
            <a:endParaRPr lang="en-US" dirty="0">
              <a:latin typeface="Helvetica" charset="0"/>
              <a:ea typeface="ＭＳ Ｐゴシック" charset="0"/>
            </a:endParaRPr>
          </a:p>
          <a:p>
            <a:pPr marL="0" indent="0" eaLnBrk="1" hangingPunct="1">
              <a:defRPr/>
            </a:pPr>
            <a:r>
              <a:rPr lang="en-US" dirty="0">
                <a:latin typeface="Helvetica" charset="0"/>
                <a:ea typeface="ＭＳ Ｐゴシック" charset="0"/>
              </a:rPr>
              <a:t>                                = 1.110                           * 2</a:t>
            </a:r>
            <a:r>
              <a:rPr lang="en-US" baseline="30000" dirty="0">
                <a:latin typeface="Helvetica" charset="0"/>
                <a:ea typeface="ＭＳ Ｐゴシック" charset="0"/>
              </a:rPr>
              <a:t>7      </a:t>
            </a:r>
            <a:r>
              <a:rPr lang="en-US" dirty="0">
                <a:latin typeface="Helvetica" charset="0"/>
                <a:ea typeface="ＭＳ Ｐゴシック" charset="0"/>
              </a:rPr>
              <a:t>(3 bits </a:t>
            </a:r>
            <a:r>
              <a:rPr lang="en-US" b="0" dirty="0" err="1">
                <a:latin typeface="Courier"/>
                <a:ea typeface="ＭＳ Ｐゴシック" charset="0"/>
                <a:cs typeface="Courier"/>
              </a:rPr>
              <a:t>frac</a:t>
            </a:r>
            <a:r>
              <a:rPr lang="en-US" dirty="0">
                <a:latin typeface="Helvetica" charset="0"/>
                <a:ea typeface="ＭＳ Ｐゴシック" charset="0"/>
              </a:rPr>
              <a:t>)</a:t>
            </a:r>
            <a:endParaRPr lang="en-US" baseline="30000" dirty="0">
              <a:latin typeface="Helvetica" charset="0"/>
              <a:ea typeface="ＭＳ Ｐゴシック" charset="0"/>
            </a:endParaRPr>
          </a:p>
          <a:p>
            <a:pPr marL="0" indent="0" eaLnBrk="1" hangingPunct="1">
              <a:defRPr/>
            </a:pPr>
            <a:r>
              <a:rPr lang="en-US" baseline="30000" dirty="0">
                <a:latin typeface="Helvetica" charset="0"/>
                <a:ea typeface="ＭＳ Ｐゴシック" charset="0"/>
              </a:rPr>
              <a:t>          </a:t>
            </a:r>
            <a:r>
              <a:rPr lang="en-US" dirty="0">
                <a:latin typeface="Helvetica" charset="0"/>
                <a:ea typeface="ＭＳ Ｐゴシック" charset="0"/>
              </a:rPr>
              <a:t>                         = 224        </a:t>
            </a:r>
            <a:r>
              <a:rPr lang="en-US" dirty="0">
                <a:solidFill>
                  <a:srgbClr val="FF0000"/>
                </a:solidFill>
                <a:latin typeface="Helvetica" charset="0"/>
                <a:ea typeface="ＭＳ Ｐゴシック" charset="0"/>
              </a:rPr>
              <a:t>(9/512 is rounded away!)</a:t>
            </a:r>
          </a:p>
        </p:txBody>
      </p:sp>
      <p:sp>
        <p:nvSpPr>
          <p:cNvPr id="5" name="Content Placeholder 2"/>
          <p:cNvSpPr txBox="1">
            <a:spLocks/>
          </p:cNvSpPr>
          <p:nvPr/>
        </p:nvSpPr>
        <p:spPr bwMode="auto">
          <a:xfrm>
            <a:off x="228600" y="4953000"/>
            <a:ext cx="8307388" cy="1797050"/>
          </a:xfrm>
          <a:prstGeom prst="rect">
            <a:avLst/>
          </a:prstGeom>
          <a:noFill/>
          <a:ln>
            <a:noFill/>
          </a:ln>
          <a:effectLst/>
          <a:extLst/>
        </p:spPr>
        <p:txBody>
          <a:bodyPr lIns="90238" tIns="44332" rIns="90238" bIns="44332"/>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0" indent="0" eaLnBrk="1" hangingPunct="1">
              <a:defRPr/>
            </a:pPr>
            <a:r>
              <a:rPr lang="en-US" dirty="0">
                <a:latin typeface="Helvetica" charset="0"/>
                <a:ea typeface="ＭＳ Ｐゴシック" charset="0"/>
              </a:rPr>
              <a:t>Implication of this rounding effect:</a:t>
            </a:r>
          </a:p>
          <a:p>
            <a:pPr lvl="1" eaLnBrk="1" hangingPunct="1">
              <a:lnSpc>
                <a:spcPct val="100000"/>
              </a:lnSpc>
              <a:buClr>
                <a:srgbClr val="660033"/>
              </a:buClr>
              <a:defRPr/>
            </a:pPr>
            <a:r>
              <a:rPr lang="en-US" dirty="0">
                <a:latin typeface="Helvetica" charset="0"/>
                <a:ea typeface="ＭＳ Ｐゴシック" charset="0"/>
              </a:rPr>
              <a:t> Suppose you added 9/512 50,000 times to 224:                         	Then 9/512 + 9/512 + … + 9/512 + 224 &gt; 224</a:t>
            </a:r>
          </a:p>
          <a:p>
            <a:pPr marL="497201" lvl="1" indent="0" eaLnBrk="1" hangingPunct="1">
              <a:lnSpc>
                <a:spcPct val="100000"/>
              </a:lnSpc>
              <a:buClr>
                <a:srgbClr val="660033"/>
              </a:buClr>
              <a:buFont typeface="Wingdings" charset="0"/>
              <a:buNone/>
              <a:defRPr/>
            </a:pPr>
            <a:r>
              <a:rPr lang="en-US" dirty="0">
                <a:latin typeface="Helvetica" charset="0"/>
                <a:ea typeface="ＭＳ Ｐゴシック" charset="0"/>
              </a:rPr>
              <a:t>      </a:t>
            </a:r>
            <a:r>
              <a:rPr lang="en-US" dirty="0">
                <a:solidFill>
                  <a:srgbClr val="FF0000"/>
                </a:solidFill>
                <a:latin typeface="Helvetica" charset="0"/>
                <a:ea typeface="ＭＳ Ｐゴシック" charset="0"/>
              </a:rPr>
              <a:t>But 9/512 + (9/512+(…+(9/512+224)))))))) = 224    !!!</a:t>
            </a:r>
          </a:p>
          <a:p>
            <a:pPr marL="497201" lvl="1" indent="0" eaLnBrk="1" hangingPunct="1">
              <a:lnSpc>
                <a:spcPct val="100000"/>
              </a:lnSpc>
              <a:buClr>
                <a:srgbClr val="660033"/>
              </a:buClr>
              <a:buFont typeface="Wingdings" charset="0"/>
              <a:buNone/>
              <a:defRPr/>
            </a:pPr>
            <a:r>
              <a:rPr lang="en-US" dirty="0">
                <a:latin typeface="Helvetica" charset="0"/>
                <a:ea typeface="ＭＳ Ｐゴシック" charset="0"/>
              </a:rPr>
              <a:t>     So floating point addition is not associative!</a:t>
            </a:r>
            <a:endParaRPr lang="en-US" dirty="0">
              <a:solidFill>
                <a:srgbClr val="FF0000"/>
              </a:solidFill>
              <a:latin typeface="Helvetica" charset="0"/>
              <a:ea typeface="ＭＳ Ｐゴシック" charset="0"/>
            </a:endParaRPr>
          </a:p>
        </p:txBody>
      </p:sp>
    </p:spTree>
    <p:extLst>
      <p:ext uri="{BB962C8B-B14F-4D97-AF65-F5344CB8AC3E}">
        <p14:creationId xmlns:p14="http://schemas.microsoft.com/office/powerpoint/2010/main" val="37878120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cs typeface="+mj-cs"/>
              </a:rPr>
              <a:t>FP Arithmetic and Associativity</a:t>
            </a:r>
          </a:p>
        </p:txBody>
      </p:sp>
      <p:sp>
        <p:nvSpPr>
          <p:cNvPr id="3" name="Content Placeholder 2"/>
          <p:cNvSpPr>
            <a:spLocks noGrp="1"/>
          </p:cNvSpPr>
          <p:nvPr>
            <p:ph idx="1"/>
          </p:nvPr>
        </p:nvSpPr>
        <p:spPr>
          <a:xfrm>
            <a:off x="290513" y="1220788"/>
            <a:ext cx="8853487" cy="3198812"/>
          </a:xfrm>
        </p:spPr>
        <p:txBody>
          <a:bodyPr/>
          <a:lstStyle/>
          <a:p>
            <a:pPr marL="384776" indent="-384776" eaLnBrk="1" hangingPunct="1">
              <a:buFont typeface="Arial" charset="0"/>
              <a:buChar char="•"/>
              <a:defRPr/>
            </a:pPr>
            <a:r>
              <a:rPr lang="en-US" dirty="0">
                <a:latin typeface="Helvetica" charset="0"/>
                <a:ea typeface="ＭＳ Ｐゴシック" charset="0"/>
              </a:rPr>
              <a:t>Floating point addition is not associative: </a:t>
            </a:r>
          </a:p>
          <a:p>
            <a:pPr marL="0" indent="0" eaLnBrk="1" hangingPunct="1">
              <a:defRPr/>
            </a:pPr>
            <a:r>
              <a:rPr lang="en-US" dirty="0">
                <a:latin typeface="Helvetica" charset="0"/>
                <a:ea typeface="ＭＳ Ｐゴシック" charset="0"/>
              </a:rPr>
              <a:t>          Example: single-precision</a:t>
            </a:r>
          </a:p>
          <a:p>
            <a:pPr marL="0" indent="0" eaLnBrk="1" hangingPunct="1">
              <a:defRPr/>
            </a:pPr>
            <a:r>
              <a:rPr lang="en-US" dirty="0">
                <a:latin typeface="Helvetica" charset="0"/>
                <a:ea typeface="ＭＳ Ｐゴシック" charset="0"/>
              </a:rPr>
              <a:t>               (3.14+1e10)-1e10 ≠ 3.14+(1e10-1e10)               </a:t>
            </a:r>
          </a:p>
          <a:p>
            <a:pPr marL="0" indent="0" eaLnBrk="1" hangingPunct="1">
              <a:defRPr/>
            </a:pPr>
            <a:r>
              <a:rPr lang="en-US" dirty="0">
                <a:latin typeface="Helvetica" charset="0"/>
                <a:ea typeface="ＭＳ Ｐゴシック" charset="0"/>
              </a:rPr>
              <a:t>                             = 0.0                 = 3.14</a:t>
            </a:r>
          </a:p>
          <a:p>
            <a:pPr marL="342022" indent="-342022" eaLnBrk="1" hangingPunct="1">
              <a:buFont typeface="Arial"/>
              <a:buChar char="•"/>
              <a:defRPr/>
            </a:pPr>
            <a:r>
              <a:rPr lang="en-US" dirty="0">
                <a:latin typeface="Helvetica" charset="0"/>
                <a:ea typeface="ＭＳ Ｐゴシック" charset="0"/>
              </a:rPr>
              <a:t>Floating point multiplication is not associative:</a:t>
            </a:r>
          </a:p>
          <a:p>
            <a:pPr marL="0" indent="0" eaLnBrk="1" hangingPunct="1">
              <a:defRPr/>
            </a:pPr>
            <a:r>
              <a:rPr lang="en-US" dirty="0">
                <a:latin typeface="Helvetica" charset="0"/>
                <a:ea typeface="ＭＳ Ｐゴシック" charset="0"/>
              </a:rPr>
              <a:t>           Example: single-precision</a:t>
            </a:r>
          </a:p>
          <a:p>
            <a:pPr marL="0" indent="0" eaLnBrk="1" hangingPunct="1">
              <a:defRPr/>
            </a:pPr>
            <a:r>
              <a:rPr lang="en-US" dirty="0">
                <a:latin typeface="Helvetica" charset="0"/>
                <a:ea typeface="ＭＳ Ｐゴシック" charset="0"/>
              </a:rPr>
              <a:t>                (1e20*1e20)*1e-20  ≠   1e20*(1e20*1e-20)</a:t>
            </a:r>
          </a:p>
          <a:p>
            <a:pPr marL="0" indent="0" eaLnBrk="1" hangingPunct="1">
              <a:defRPr/>
            </a:pPr>
            <a:r>
              <a:rPr lang="en-US" dirty="0">
                <a:latin typeface="Helvetica" charset="0"/>
                <a:ea typeface="ＭＳ Ｐゴシック" charset="0"/>
              </a:rPr>
              <a:t>                        = + ∞                           = 1e20</a:t>
            </a:r>
          </a:p>
          <a:p>
            <a:pPr marL="0" indent="0" eaLnBrk="1" hangingPunct="1">
              <a:defRPr/>
            </a:pPr>
            <a:endParaRPr lang="en-US" dirty="0">
              <a:latin typeface="Helvetica" charset="0"/>
              <a:ea typeface="ＭＳ Ｐゴシック" charset="0"/>
            </a:endParaRPr>
          </a:p>
        </p:txBody>
      </p:sp>
      <p:sp>
        <p:nvSpPr>
          <p:cNvPr id="7" name="Content Placeholder 2"/>
          <p:cNvSpPr txBox="1">
            <a:spLocks/>
          </p:cNvSpPr>
          <p:nvPr/>
        </p:nvSpPr>
        <p:spPr bwMode="auto">
          <a:xfrm>
            <a:off x="366713" y="5181600"/>
            <a:ext cx="8853487" cy="1219200"/>
          </a:xfrm>
          <a:prstGeom prst="rect">
            <a:avLst/>
          </a:prstGeom>
          <a:noFill/>
          <a:ln>
            <a:noFill/>
          </a:ln>
          <a:effectLst/>
          <a:extLst/>
        </p:spPr>
        <p:txBody>
          <a:bodyPr lIns="90238" tIns="44332" rIns="90238" bIns="44332"/>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lvl="1" eaLnBrk="1" hangingPunct="1">
              <a:buClr>
                <a:srgbClr val="660033"/>
              </a:buClr>
              <a:defRPr/>
            </a:pPr>
            <a:endParaRPr lang="en-US" dirty="0">
              <a:solidFill>
                <a:srgbClr val="000066"/>
              </a:solidFill>
              <a:latin typeface="Helvetica" charset="0"/>
              <a:ea typeface="ＭＳ Ｐゴシック" charset="0"/>
            </a:endParaRPr>
          </a:p>
          <a:p>
            <a:pPr lvl="1" eaLnBrk="1" hangingPunct="1">
              <a:buClr>
                <a:srgbClr val="660033"/>
              </a:buClr>
              <a:defRPr/>
            </a:pPr>
            <a:r>
              <a:rPr lang="en-US" dirty="0">
                <a:solidFill>
                  <a:srgbClr val="000066"/>
                </a:solidFill>
                <a:latin typeface="Helvetica" charset="0"/>
                <a:ea typeface="ＭＳ Ｐゴシック" charset="0"/>
              </a:rPr>
              <a:t>Largest positive 32-bit single precision # is about 10^37, so 10^40 will overflow as positive infinity.</a:t>
            </a:r>
          </a:p>
          <a:p>
            <a:pPr marL="0" indent="0" eaLnBrk="1" hangingPunct="1">
              <a:buClr>
                <a:srgbClr val="660033"/>
              </a:buClr>
              <a:defRPr/>
            </a:pPr>
            <a:endParaRPr lang="en-US" dirty="0">
              <a:solidFill>
                <a:srgbClr val="003300"/>
              </a:solidFill>
              <a:latin typeface="Helvetica" charset="0"/>
              <a:ea typeface="ＭＳ Ｐゴシック" charset="0"/>
            </a:endParaRPr>
          </a:p>
          <a:p>
            <a:pPr marL="0" indent="0" eaLnBrk="1" hangingPunct="1">
              <a:buClr>
                <a:srgbClr val="660033"/>
              </a:buClr>
              <a:defRPr/>
            </a:pPr>
            <a:endParaRPr lang="en-US" dirty="0">
              <a:solidFill>
                <a:srgbClr val="003300"/>
              </a:solidFill>
              <a:latin typeface="Helvetica" charset="0"/>
              <a:ea typeface="ＭＳ Ｐゴシック" charset="0"/>
            </a:endParaRPr>
          </a:p>
        </p:txBody>
      </p:sp>
    </p:spTree>
    <p:extLst>
      <p:ext uri="{BB962C8B-B14F-4D97-AF65-F5344CB8AC3E}">
        <p14:creationId xmlns:p14="http://schemas.microsoft.com/office/powerpoint/2010/main" val="380941807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304800"/>
            <a:ext cx="7010400" cy="555625"/>
          </a:xfrm>
          <a:effectLst>
            <a:outerShdw blurRad="63500" dist="53882" dir="2700000" algn="ctr" rotWithShape="0">
              <a:srgbClr val="969696"/>
            </a:outerShdw>
          </a:effectLst>
        </p:spPr>
        <p:txBody>
          <a:bodyPr/>
          <a:lstStyle/>
          <a:p>
            <a:pPr eaLnBrk="1" hangingPunct="1">
              <a:defRPr/>
            </a:pPr>
            <a:r>
              <a:rPr lang="en-US" dirty="0">
                <a:cs typeface="+mj-cs"/>
              </a:rPr>
              <a:t>Floating Point Arithmetic Operations</a:t>
            </a:r>
          </a:p>
        </p:txBody>
      </p:sp>
      <p:sp>
        <p:nvSpPr>
          <p:cNvPr id="126979" name="Rectangle 3"/>
          <p:cNvSpPr>
            <a:spLocks noGrp="1" noChangeArrowheads="1"/>
          </p:cNvSpPr>
          <p:nvPr>
            <p:ph type="body" idx="1"/>
          </p:nvPr>
        </p:nvSpPr>
        <p:spPr>
          <a:xfrm>
            <a:off x="290513" y="1220788"/>
            <a:ext cx="8307387" cy="2360612"/>
          </a:xfrm>
        </p:spPr>
        <p:txBody>
          <a:bodyPr lIns="90245" tIns="44337" rIns="90245" bIns="44337"/>
          <a:lstStyle/>
          <a:p>
            <a:pPr marL="223267" indent="-223267" defTabSz="893062" eaLnBrk="1" hangingPunct="1">
              <a:tabLst>
                <a:tab pos="3192218" algn="l"/>
                <a:tab pos="4104276" algn="l"/>
                <a:tab pos="5016341" algn="l"/>
                <a:tab pos="5928404" algn="l"/>
                <a:tab pos="6840464" algn="l"/>
              </a:tabLst>
              <a:defRPr/>
            </a:pPr>
            <a:r>
              <a:rPr lang="en-US" dirty="0">
                <a:cs typeface="+mn-cs"/>
              </a:rPr>
              <a:t>Rounding modes</a:t>
            </a:r>
          </a:p>
          <a:p>
            <a:pPr marL="558954" lvl="1" indent="-221683" defTabSz="893062" eaLnBrk="1" hangingPunct="1">
              <a:tabLst>
                <a:tab pos="3192218" algn="l"/>
                <a:tab pos="4104276" algn="l"/>
                <a:tab pos="5016341" algn="l"/>
                <a:tab pos="5928404" algn="l"/>
                <a:tab pos="6840464" algn="l"/>
              </a:tabLst>
              <a:defRPr/>
            </a:pPr>
            <a:r>
              <a:rPr lang="en-US" dirty="0"/>
              <a:t>Round to zero, Round down, Round up, Round-to-nearest-even</a:t>
            </a:r>
          </a:p>
          <a:p>
            <a:pPr marL="558954" lvl="1" indent="-221683" defTabSz="893062" eaLnBrk="1" hangingPunct="1">
              <a:tabLst>
                <a:tab pos="3192218" algn="l"/>
                <a:tab pos="4104276" algn="l"/>
                <a:tab pos="5016341" algn="l"/>
                <a:tab pos="5928404" algn="l"/>
                <a:tab pos="6840464" algn="l"/>
              </a:tabLst>
              <a:defRPr/>
            </a:pPr>
            <a:r>
              <a:rPr lang="en-US" dirty="0"/>
              <a:t>Needed in floating point multiplication and addition due to finite # of </a:t>
            </a:r>
            <a:r>
              <a:rPr lang="en-US" b="0" dirty="0" err="1">
                <a:latin typeface="Courier"/>
                <a:cs typeface="Courier"/>
              </a:rPr>
              <a:t>frac</a:t>
            </a:r>
            <a:r>
              <a:rPr lang="en-US" dirty="0"/>
              <a:t> bits</a:t>
            </a:r>
          </a:p>
          <a:p>
            <a:pPr marL="384776" indent="-384776" eaLnBrk="1" hangingPunct="1">
              <a:defRPr/>
            </a:pPr>
            <a:r>
              <a:rPr lang="en-US" dirty="0"/>
              <a:t>Floating Point Multiplication</a:t>
            </a:r>
          </a:p>
          <a:p>
            <a:pPr marL="742635" lvl="1" indent="-245434" eaLnBrk="1" hangingPunct="1">
              <a:buFont typeface="Wingdings" charset="0"/>
              <a:buNone/>
              <a:defRPr/>
            </a:pP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s1</a:t>
            </a:r>
            <a:r>
              <a:rPr lang="en-US" b="0" i="1" dirty="0">
                <a:solidFill>
                  <a:schemeClr val="hlink"/>
                </a:solidFill>
              </a:rPr>
              <a:t> M1  </a:t>
            </a:r>
            <a:r>
              <a:rPr lang="en-US" b="0" dirty="0">
                <a:solidFill>
                  <a:schemeClr val="hlink"/>
                </a:solidFill>
              </a:rPr>
              <a:t>2</a:t>
            </a:r>
            <a:r>
              <a:rPr lang="en-US" b="0" i="1" baseline="30000" dirty="0">
                <a:solidFill>
                  <a:schemeClr val="hlink"/>
                </a:solidFill>
              </a:rPr>
              <a:t>E1</a:t>
            </a:r>
            <a:r>
              <a:rPr lang="en-US" b="0" i="1" dirty="0">
                <a:solidFill>
                  <a:schemeClr val="hlink"/>
                </a:solidFill>
              </a:rPr>
              <a:t>  </a:t>
            </a:r>
            <a:r>
              <a:rPr lang="en-US" baseline="30000" dirty="0">
                <a:solidFill>
                  <a:schemeClr val="hlink"/>
                </a:solidFill>
                <a:latin typeface="Courier New" charset="0"/>
              </a:rPr>
              <a:t>*</a:t>
            </a:r>
            <a:r>
              <a:rPr lang="en-US" b="0" i="1" baseline="30000" dirty="0">
                <a:solidFill>
                  <a:schemeClr val="hlink"/>
                </a:solidFill>
              </a:rPr>
              <a:t> </a:t>
            </a:r>
            <a:r>
              <a:rPr lang="en-US" b="0" i="1" dirty="0">
                <a:solidFill>
                  <a:schemeClr val="hlink"/>
                </a:solidFill>
              </a:rPr>
              <a:t> </a:t>
            </a: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s2</a:t>
            </a:r>
            <a:r>
              <a:rPr lang="en-US" b="0" i="1" dirty="0">
                <a:solidFill>
                  <a:schemeClr val="hlink"/>
                </a:solidFill>
              </a:rPr>
              <a:t> M2  </a:t>
            </a:r>
            <a:r>
              <a:rPr lang="en-US" b="0" dirty="0">
                <a:solidFill>
                  <a:schemeClr val="hlink"/>
                </a:solidFill>
              </a:rPr>
              <a:t>2</a:t>
            </a:r>
            <a:r>
              <a:rPr lang="en-US" b="0" i="1" baseline="30000" dirty="0">
                <a:solidFill>
                  <a:schemeClr val="hlink"/>
                </a:solidFill>
              </a:rPr>
              <a:t>E2</a:t>
            </a:r>
          </a:p>
          <a:p>
            <a:pPr marL="384776" indent="-384776" eaLnBrk="1" hangingPunct="1">
              <a:defRPr/>
            </a:pPr>
            <a:r>
              <a:rPr lang="en-US" dirty="0"/>
              <a:t>Exact Result</a:t>
            </a:r>
          </a:p>
          <a:p>
            <a:pPr marL="742635" lvl="1" indent="-245434" eaLnBrk="1" hangingPunct="1">
              <a:buFont typeface="Wingdings" charset="0"/>
              <a:buNone/>
              <a:defRPr/>
            </a:pPr>
            <a:r>
              <a:rPr lang="en-US" b="0" dirty="0">
                <a:solidFill>
                  <a:schemeClr val="hlink"/>
                </a:solidFill>
                <a:latin typeface="Times" charset="0"/>
              </a:rPr>
              <a:t>(–</a:t>
            </a:r>
            <a:r>
              <a:rPr lang="en-US" b="0" dirty="0">
                <a:solidFill>
                  <a:schemeClr val="hlink"/>
                </a:solidFill>
              </a:rPr>
              <a:t>1)</a:t>
            </a:r>
            <a:r>
              <a:rPr lang="en-US" b="0" i="1" baseline="30000" dirty="0">
                <a:solidFill>
                  <a:schemeClr val="hlink"/>
                </a:solidFill>
              </a:rPr>
              <a:t>s</a:t>
            </a:r>
            <a:r>
              <a:rPr lang="en-US" b="0" i="1" dirty="0">
                <a:solidFill>
                  <a:schemeClr val="hlink"/>
                </a:solidFill>
              </a:rPr>
              <a:t> M  </a:t>
            </a:r>
            <a:r>
              <a:rPr lang="en-US" b="0" dirty="0">
                <a:solidFill>
                  <a:schemeClr val="hlink"/>
                </a:solidFill>
              </a:rPr>
              <a:t>2</a:t>
            </a:r>
            <a:r>
              <a:rPr lang="en-US" b="0" i="1" baseline="30000" dirty="0">
                <a:solidFill>
                  <a:schemeClr val="hlink"/>
                </a:solidFill>
              </a:rPr>
              <a:t>E</a:t>
            </a:r>
            <a:endParaRPr lang="en-US" dirty="0"/>
          </a:p>
          <a:p>
            <a:pPr marL="742635" lvl="1" indent="-245434" eaLnBrk="1" hangingPunct="1">
              <a:defRPr/>
            </a:pPr>
            <a:r>
              <a:rPr lang="en-US" dirty="0"/>
              <a:t>Sign </a:t>
            </a:r>
            <a:r>
              <a:rPr lang="en-US" b="0" i="1" dirty="0"/>
              <a:t>s</a:t>
            </a:r>
            <a:r>
              <a:rPr lang="en-US" dirty="0"/>
              <a:t>: 	</a:t>
            </a:r>
            <a:r>
              <a:rPr lang="en-US" b="0" i="1" dirty="0"/>
              <a:t>s1</a:t>
            </a:r>
            <a:r>
              <a:rPr lang="en-US" b="0" dirty="0"/>
              <a:t> ^ </a:t>
            </a:r>
            <a:r>
              <a:rPr lang="en-US" b="0" i="1" dirty="0"/>
              <a:t>s2</a:t>
            </a:r>
            <a:endParaRPr lang="en-US" b="0" dirty="0"/>
          </a:p>
          <a:p>
            <a:pPr marL="742635" lvl="1" indent="-245434" eaLnBrk="1" hangingPunct="1">
              <a:defRPr/>
            </a:pPr>
            <a:r>
              <a:rPr lang="en-US" dirty="0" err="1"/>
              <a:t>Significand</a:t>
            </a:r>
            <a:r>
              <a:rPr lang="en-US" dirty="0"/>
              <a:t> </a:t>
            </a:r>
            <a:r>
              <a:rPr lang="en-US" b="0" i="1" dirty="0"/>
              <a:t>M</a:t>
            </a:r>
            <a:r>
              <a:rPr lang="en-US" dirty="0"/>
              <a:t>: 	</a:t>
            </a:r>
            <a:r>
              <a:rPr lang="en-US" b="0" i="1" dirty="0"/>
              <a:t>M1</a:t>
            </a:r>
            <a:r>
              <a:rPr lang="en-US" b="0" dirty="0"/>
              <a:t> * </a:t>
            </a:r>
            <a:r>
              <a:rPr lang="en-US" b="0" i="1" dirty="0"/>
              <a:t>M2</a:t>
            </a:r>
            <a:endParaRPr lang="en-US" b="0" dirty="0"/>
          </a:p>
          <a:p>
            <a:pPr marL="742635" lvl="1" indent="-245434" eaLnBrk="1" hangingPunct="1">
              <a:defRPr/>
            </a:pPr>
            <a:r>
              <a:rPr lang="en-US" dirty="0"/>
              <a:t>Exponent </a:t>
            </a:r>
            <a:r>
              <a:rPr lang="en-US" b="0" i="1" dirty="0"/>
              <a:t>E</a:t>
            </a:r>
            <a:r>
              <a:rPr lang="en-US" dirty="0"/>
              <a:t>: 	</a:t>
            </a:r>
            <a:r>
              <a:rPr lang="en-US" b="0" i="1" dirty="0"/>
              <a:t>E1</a:t>
            </a:r>
            <a:r>
              <a:rPr lang="en-US" b="0" dirty="0"/>
              <a:t> + </a:t>
            </a:r>
            <a:r>
              <a:rPr lang="en-US" b="0" i="1" dirty="0"/>
              <a:t>E2</a:t>
            </a:r>
          </a:p>
          <a:p>
            <a:pPr marL="558954" lvl="1" indent="-221683" defTabSz="893062" eaLnBrk="1" hangingPunct="1">
              <a:tabLst>
                <a:tab pos="3192218" algn="l"/>
                <a:tab pos="4104276" algn="l"/>
                <a:tab pos="5016341" algn="l"/>
                <a:tab pos="5928404" algn="l"/>
                <a:tab pos="6840464" algn="l"/>
              </a:tabLst>
              <a:defRPr/>
            </a:pPr>
            <a:endParaRPr lang="en-US" dirty="0"/>
          </a:p>
          <a:p>
            <a:pPr marL="558954" lvl="1" indent="-221683" defTabSz="893062" eaLnBrk="1" hangingPunct="1">
              <a:tabLst>
                <a:tab pos="3192218" algn="l"/>
                <a:tab pos="4104276" algn="l"/>
                <a:tab pos="5016341" algn="l"/>
                <a:tab pos="5928404" algn="l"/>
                <a:tab pos="6840464" algn="l"/>
              </a:tabLst>
              <a:defRPr/>
            </a:pPr>
            <a:endParaRPr lang="en-US" dirty="0"/>
          </a:p>
        </p:txBody>
      </p:sp>
      <p:sp>
        <p:nvSpPr>
          <p:cNvPr id="7" name="Rectangle 3"/>
          <p:cNvSpPr txBox="1">
            <a:spLocks noChangeArrowheads="1"/>
          </p:cNvSpPr>
          <p:nvPr/>
        </p:nvSpPr>
        <p:spPr bwMode="auto">
          <a:xfrm>
            <a:off x="4800600" y="3125788"/>
            <a:ext cx="4191000" cy="2360612"/>
          </a:xfrm>
          <a:prstGeom prst="rect">
            <a:avLst/>
          </a:prstGeom>
          <a:noFill/>
          <a:ln>
            <a:noFill/>
          </a:ln>
          <a:effectLst/>
          <a:extLst/>
        </p:spPr>
        <p:txBody>
          <a:bodyPr lIns="90245" tIns="44337" rIns="90245" bIns="44337"/>
          <a:lstStyle>
            <a:lvl1pPr marL="385763" indent="-385763">
              <a:defRPr sz="3800" b="1">
                <a:solidFill>
                  <a:schemeClr val="tx1"/>
                </a:solidFill>
                <a:latin typeface="Helvetica" charset="0"/>
                <a:ea typeface="ＭＳ Ｐゴシック" charset="0"/>
                <a:cs typeface="ＭＳ Ｐゴシック" charset="0"/>
              </a:defRPr>
            </a:lvl1pPr>
            <a:lvl2pPr marL="744538" indent="-246063">
              <a:defRPr sz="3800" b="1">
                <a:solidFill>
                  <a:schemeClr val="tx1"/>
                </a:solidFill>
                <a:latin typeface="Helvetica" charset="0"/>
                <a:ea typeface="ＭＳ Ｐゴシック" charset="0"/>
              </a:defRPr>
            </a:lvl2pPr>
            <a:lvl3pPr marL="1146175" indent="-238125">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lnSpc>
                <a:spcPct val="95000"/>
              </a:lnSpc>
              <a:spcBef>
                <a:spcPct val="50000"/>
              </a:spcBef>
              <a:buClr>
                <a:srgbClr val="660033"/>
              </a:buClr>
              <a:buFont typeface="Wingdings" charset="0"/>
              <a:buNone/>
              <a:defRPr/>
            </a:pPr>
            <a:r>
              <a:rPr lang="en-US" sz="2400">
                <a:solidFill>
                  <a:srgbClr val="003300"/>
                </a:solidFill>
                <a:effectLst>
                  <a:outerShdw blurRad="38100" dist="38100" dir="2700000" algn="tl">
                    <a:srgbClr val="DDDDDD"/>
                  </a:outerShdw>
                </a:effectLst>
              </a:rPr>
              <a:t>Floating Point Addition</a:t>
            </a:r>
          </a:p>
          <a:p>
            <a:pPr lvl="1" algn="l" eaLnBrk="1" hangingPunct="1">
              <a:spcBef>
                <a:spcPct val="25000"/>
              </a:spcBef>
              <a:buClr>
                <a:srgbClr val="660033"/>
              </a:buClr>
              <a:buSzPct val="75000"/>
              <a:buFont typeface="Wingdings" charset="0"/>
              <a:buNone/>
              <a:defRPr/>
            </a:pPr>
            <a:r>
              <a:rPr lang="en-US" sz="2000" b="0">
                <a:solidFill>
                  <a:srgbClr val="660033"/>
                </a:solidFill>
                <a:latin typeface="Times" charset="0"/>
              </a:rPr>
              <a:t>(–</a:t>
            </a:r>
            <a:r>
              <a:rPr lang="en-US" sz="2000" b="0">
                <a:solidFill>
                  <a:srgbClr val="660033"/>
                </a:solidFill>
              </a:rPr>
              <a:t>1)</a:t>
            </a:r>
            <a:r>
              <a:rPr lang="en-US" sz="2000" b="0" i="1" baseline="30000">
                <a:solidFill>
                  <a:srgbClr val="660033"/>
                </a:solidFill>
              </a:rPr>
              <a:t>s1</a:t>
            </a:r>
            <a:r>
              <a:rPr lang="en-US" sz="2000" b="0" i="1">
                <a:solidFill>
                  <a:srgbClr val="660033"/>
                </a:solidFill>
              </a:rPr>
              <a:t> M1  </a:t>
            </a:r>
            <a:r>
              <a:rPr lang="en-US" sz="2000" b="0">
                <a:solidFill>
                  <a:srgbClr val="660033"/>
                </a:solidFill>
              </a:rPr>
              <a:t>2</a:t>
            </a:r>
            <a:r>
              <a:rPr lang="en-US" sz="2000" b="0" i="1" baseline="30000">
                <a:solidFill>
                  <a:srgbClr val="660033"/>
                </a:solidFill>
              </a:rPr>
              <a:t>E1</a:t>
            </a:r>
            <a:r>
              <a:rPr lang="en-US" sz="2000" b="0" i="1">
                <a:solidFill>
                  <a:srgbClr val="660033"/>
                </a:solidFill>
              </a:rPr>
              <a:t>  </a:t>
            </a:r>
            <a:r>
              <a:rPr lang="en-US" sz="2000" baseline="30000">
                <a:solidFill>
                  <a:srgbClr val="660033"/>
                </a:solidFill>
                <a:latin typeface="Courier New" charset="0"/>
              </a:rPr>
              <a:t>+</a:t>
            </a:r>
            <a:r>
              <a:rPr lang="en-US" sz="2000" b="0" i="1" baseline="30000">
                <a:solidFill>
                  <a:srgbClr val="660033"/>
                </a:solidFill>
              </a:rPr>
              <a:t> </a:t>
            </a:r>
            <a:r>
              <a:rPr lang="en-US" sz="2000" b="0" i="1">
                <a:solidFill>
                  <a:srgbClr val="660033"/>
                </a:solidFill>
              </a:rPr>
              <a:t> </a:t>
            </a:r>
            <a:r>
              <a:rPr lang="en-US" sz="2000" b="0">
                <a:solidFill>
                  <a:srgbClr val="660033"/>
                </a:solidFill>
                <a:latin typeface="Times" charset="0"/>
              </a:rPr>
              <a:t>(–</a:t>
            </a:r>
            <a:r>
              <a:rPr lang="en-US" sz="2000" b="0">
                <a:solidFill>
                  <a:srgbClr val="660033"/>
                </a:solidFill>
              </a:rPr>
              <a:t>1)</a:t>
            </a:r>
            <a:r>
              <a:rPr lang="en-US" sz="2000" b="0" i="1" baseline="30000">
                <a:solidFill>
                  <a:srgbClr val="660033"/>
                </a:solidFill>
              </a:rPr>
              <a:t>s2</a:t>
            </a:r>
            <a:r>
              <a:rPr lang="en-US" sz="2000" b="0" i="1">
                <a:solidFill>
                  <a:srgbClr val="660033"/>
                </a:solidFill>
              </a:rPr>
              <a:t> M2  </a:t>
            </a:r>
            <a:r>
              <a:rPr lang="en-US" sz="2000" b="0">
                <a:solidFill>
                  <a:srgbClr val="660033"/>
                </a:solidFill>
              </a:rPr>
              <a:t>2</a:t>
            </a:r>
            <a:r>
              <a:rPr lang="en-US" sz="2000" b="0" i="1" baseline="30000">
                <a:solidFill>
                  <a:srgbClr val="660033"/>
                </a:solidFill>
              </a:rPr>
              <a:t>E2</a:t>
            </a:r>
          </a:p>
          <a:p>
            <a:pPr lvl="1" algn="l" eaLnBrk="1" hangingPunct="1">
              <a:spcBef>
                <a:spcPct val="25000"/>
              </a:spcBef>
              <a:buClr>
                <a:srgbClr val="660033"/>
              </a:buClr>
              <a:buSzPct val="75000"/>
              <a:buFont typeface="Wingdings" charset="0"/>
              <a:buChar char="n"/>
              <a:defRPr/>
            </a:pPr>
            <a:endParaRPr lang="en-US" sz="2000">
              <a:solidFill>
                <a:srgbClr val="000066"/>
              </a:solidFill>
            </a:endParaRPr>
          </a:p>
          <a:p>
            <a:pPr lvl="1" algn="l" eaLnBrk="1" hangingPunct="1">
              <a:spcBef>
                <a:spcPct val="25000"/>
              </a:spcBef>
              <a:buClr>
                <a:srgbClr val="660033"/>
              </a:buClr>
              <a:buSzPct val="75000"/>
              <a:buFont typeface="Wingdings" charset="0"/>
              <a:buChar char="n"/>
              <a:defRPr/>
            </a:pPr>
            <a:r>
              <a:rPr lang="en-US" sz="2000">
                <a:solidFill>
                  <a:srgbClr val="000066"/>
                </a:solidFill>
              </a:rPr>
              <a:t>Assume </a:t>
            </a:r>
            <a:r>
              <a:rPr lang="en-US" sz="2000" b="0" i="1">
                <a:solidFill>
                  <a:srgbClr val="000066"/>
                </a:solidFill>
              </a:rPr>
              <a:t>E1</a:t>
            </a:r>
            <a:r>
              <a:rPr lang="en-US" sz="2000">
                <a:solidFill>
                  <a:srgbClr val="000066"/>
                </a:solidFill>
              </a:rPr>
              <a:t> &gt; </a:t>
            </a:r>
            <a:r>
              <a:rPr lang="en-US" sz="2000" b="0" i="1">
                <a:solidFill>
                  <a:srgbClr val="000066"/>
                </a:solidFill>
              </a:rPr>
              <a:t>E2</a:t>
            </a:r>
            <a:endParaRPr lang="en-US" sz="2000">
              <a:solidFill>
                <a:srgbClr val="000066"/>
              </a:solidFill>
            </a:endParaRPr>
          </a:p>
          <a:p>
            <a:pPr algn="l" eaLnBrk="1" hangingPunct="1">
              <a:lnSpc>
                <a:spcPct val="95000"/>
              </a:lnSpc>
              <a:spcBef>
                <a:spcPct val="50000"/>
              </a:spcBef>
              <a:buClr>
                <a:srgbClr val="660033"/>
              </a:buClr>
              <a:buFont typeface="Wingdings" charset="0"/>
              <a:buNone/>
              <a:defRPr/>
            </a:pPr>
            <a:r>
              <a:rPr lang="en-US" sz="2400">
                <a:solidFill>
                  <a:srgbClr val="003300"/>
                </a:solidFill>
                <a:effectLst>
                  <a:outerShdw blurRad="38100" dist="38100" dir="2700000" algn="tl">
                    <a:srgbClr val="DDDDDD"/>
                  </a:outerShdw>
                </a:effectLst>
              </a:rPr>
              <a:t>Exact Result</a:t>
            </a:r>
          </a:p>
          <a:p>
            <a:pPr lvl="1" algn="l" eaLnBrk="1" hangingPunct="1">
              <a:spcBef>
                <a:spcPct val="25000"/>
              </a:spcBef>
              <a:buClr>
                <a:srgbClr val="660033"/>
              </a:buClr>
              <a:buSzPct val="75000"/>
              <a:buFont typeface="Wingdings" charset="0"/>
              <a:buNone/>
              <a:defRPr/>
            </a:pPr>
            <a:r>
              <a:rPr lang="en-US" sz="2000" b="0">
                <a:solidFill>
                  <a:srgbClr val="660033"/>
                </a:solidFill>
                <a:latin typeface="Times" charset="0"/>
              </a:rPr>
              <a:t>(–</a:t>
            </a:r>
            <a:r>
              <a:rPr lang="en-US" sz="2000" b="0">
                <a:solidFill>
                  <a:srgbClr val="660033"/>
                </a:solidFill>
              </a:rPr>
              <a:t>1)</a:t>
            </a:r>
            <a:r>
              <a:rPr lang="en-US" sz="2000" b="0" i="1" baseline="30000">
                <a:solidFill>
                  <a:srgbClr val="660033"/>
                </a:solidFill>
              </a:rPr>
              <a:t>s</a:t>
            </a:r>
            <a:r>
              <a:rPr lang="en-US" sz="2000" b="0" i="1">
                <a:solidFill>
                  <a:srgbClr val="660033"/>
                </a:solidFill>
              </a:rPr>
              <a:t> M  </a:t>
            </a:r>
            <a:r>
              <a:rPr lang="en-US" sz="2000" b="0">
                <a:solidFill>
                  <a:srgbClr val="660033"/>
                </a:solidFill>
              </a:rPr>
              <a:t>2</a:t>
            </a:r>
            <a:r>
              <a:rPr lang="en-US" sz="2000" b="0" i="1" baseline="30000">
                <a:solidFill>
                  <a:srgbClr val="660033"/>
                </a:solidFill>
              </a:rPr>
              <a:t>E</a:t>
            </a:r>
            <a:endParaRPr lang="en-US" sz="2000">
              <a:solidFill>
                <a:srgbClr val="000066"/>
              </a:solidFill>
            </a:endParaRPr>
          </a:p>
          <a:p>
            <a:pPr lvl="1" algn="l" eaLnBrk="1" hangingPunct="1">
              <a:spcBef>
                <a:spcPct val="25000"/>
              </a:spcBef>
              <a:buClr>
                <a:srgbClr val="660033"/>
              </a:buClr>
              <a:buSzPct val="75000"/>
              <a:buFont typeface="Wingdings" charset="0"/>
              <a:buChar char="n"/>
              <a:defRPr/>
            </a:pPr>
            <a:r>
              <a:rPr lang="en-US" sz="2000">
                <a:solidFill>
                  <a:srgbClr val="000066"/>
                </a:solidFill>
              </a:rPr>
              <a:t>Sign </a:t>
            </a:r>
            <a:r>
              <a:rPr lang="en-US" sz="2000" b="0" i="1">
                <a:solidFill>
                  <a:srgbClr val="000066"/>
                </a:solidFill>
              </a:rPr>
              <a:t>s</a:t>
            </a:r>
            <a:r>
              <a:rPr lang="en-US" sz="2000">
                <a:solidFill>
                  <a:srgbClr val="000066"/>
                </a:solidFill>
              </a:rPr>
              <a:t>, significand </a:t>
            </a:r>
            <a:r>
              <a:rPr lang="en-US" sz="2000" b="0" i="1">
                <a:solidFill>
                  <a:srgbClr val="000066"/>
                </a:solidFill>
              </a:rPr>
              <a:t>M</a:t>
            </a:r>
            <a:r>
              <a:rPr lang="en-US" sz="2000">
                <a:solidFill>
                  <a:srgbClr val="000066"/>
                </a:solidFill>
              </a:rPr>
              <a:t>: </a:t>
            </a:r>
          </a:p>
          <a:p>
            <a:pPr lvl="2" algn="l" eaLnBrk="1" hangingPunct="1">
              <a:lnSpc>
                <a:spcPct val="107000"/>
              </a:lnSpc>
              <a:spcBef>
                <a:spcPct val="10000"/>
              </a:spcBef>
              <a:buClr>
                <a:srgbClr val="005400"/>
              </a:buClr>
              <a:buSzPct val="90000"/>
              <a:buFont typeface="Wingdings" charset="0"/>
              <a:buChar char="l"/>
              <a:defRPr/>
            </a:pPr>
            <a:r>
              <a:rPr lang="en-US" sz="1800">
                <a:solidFill>
                  <a:srgbClr val="000099"/>
                </a:solidFill>
              </a:rPr>
              <a:t>Result of signed align &amp; add</a:t>
            </a:r>
          </a:p>
          <a:p>
            <a:pPr lvl="1" algn="l" eaLnBrk="1" hangingPunct="1">
              <a:spcBef>
                <a:spcPct val="25000"/>
              </a:spcBef>
              <a:buClr>
                <a:srgbClr val="660033"/>
              </a:buClr>
              <a:buSzPct val="75000"/>
              <a:buFont typeface="Wingdings" charset="0"/>
              <a:buChar char="n"/>
              <a:defRPr/>
            </a:pPr>
            <a:r>
              <a:rPr lang="en-US" sz="2000">
                <a:solidFill>
                  <a:srgbClr val="000066"/>
                </a:solidFill>
              </a:rPr>
              <a:t>Exponent </a:t>
            </a:r>
            <a:r>
              <a:rPr lang="en-US" sz="2000" b="0" i="1">
                <a:solidFill>
                  <a:srgbClr val="000066"/>
                </a:solidFill>
              </a:rPr>
              <a:t>E</a:t>
            </a:r>
            <a:r>
              <a:rPr lang="en-US" sz="2000">
                <a:solidFill>
                  <a:srgbClr val="000066"/>
                </a:solidFill>
              </a:rPr>
              <a:t>: 	</a:t>
            </a:r>
            <a:r>
              <a:rPr lang="en-US" sz="2000" b="0" i="1">
                <a:solidFill>
                  <a:srgbClr val="000066"/>
                </a:solidFill>
              </a:rPr>
              <a:t>E1</a:t>
            </a:r>
          </a:p>
          <a:p>
            <a:pPr lvl="1" algn="l" eaLnBrk="1" hangingPunct="1">
              <a:spcBef>
                <a:spcPct val="25000"/>
              </a:spcBef>
              <a:buClr>
                <a:srgbClr val="660033"/>
              </a:buClr>
              <a:buSzPct val="75000"/>
              <a:buFont typeface="Wingdings" charset="0"/>
              <a:buChar char="n"/>
              <a:defRPr/>
            </a:pPr>
            <a:endParaRPr lang="en-US" sz="2000">
              <a:solidFill>
                <a:srgbClr val="000066"/>
              </a:solidFill>
            </a:endParaRPr>
          </a:p>
        </p:txBody>
      </p:sp>
    </p:spTree>
    <p:extLst>
      <p:ext uri="{BB962C8B-B14F-4D97-AF65-F5344CB8AC3E}">
        <p14:creationId xmlns:p14="http://schemas.microsoft.com/office/powerpoint/2010/main" val="37335857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dissolve">
                                      <p:cBhvr>
                                        <p:cTn id="7" dur="500"/>
                                        <p:tgtEl>
                                          <p:spTgt spid="12697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6979">
                                            <p:txEl>
                                              <p:pRg st="1" end="1"/>
                                            </p:txEl>
                                          </p:spTgt>
                                        </p:tgtEl>
                                        <p:attrNameLst>
                                          <p:attrName>style.visibility</p:attrName>
                                        </p:attrNameLst>
                                      </p:cBhvr>
                                      <p:to>
                                        <p:strVal val="visible"/>
                                      </p:to>
                                    </p:set>
                                    <p:animEffect transition="in" filter="dissolve">
                                      <p:cBhvr>
                                        <p:cTn id="10" dur="500"/>
                                        <p:tgtEl>
                                          <p:spTgt spid="12697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6979">
                                            <p:txEl>
                                              <p:pRg st="2" end="2"/>
                                            </p:txEl>
                                          </p:spTgt>
                                        </p:tgtEl>
                                        <p:attrNameLst>
                                          <p:attrName>style.visibility</p:attrName>
                                        </p:attrNameLst>
                                      </p:cBhvr>
                                      <p:to>
                                        <p:strVal val="visible"/>
                                      </p:to>
                                    </p:set>
                                    <p:animEffect transition="in" filter="dissolve">
                                      <p:cBhvr>
                                        <p:cTn id="13" dur="500"/>
                                        <p:tgtEl>
                                          <p:spTgt spid="12697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6979">
                                            <p:txEl>
                                              <p:pRg st="3" end="3"/>
                                            </p:txEl>
                                          </p:spTgt>
                                        </p:tgtEl>
                                        <p:attrNameLst>
                                          <p:attrName>style.visibility</p:attrName>
                                        </p:attrNameLst>
                                      </p:cBhvr>
                                      <p:to>
                                        <p:strVal val="visible"/>
                                      </p:to>
                                    </p:set>
                                    <p:animEffect transition="in" filter="dissolve">
                                      <p:cBhvr>
                                        <p:cTn id="18" dur="500"/>
                                        <p:tgtEl>
                                          <p:spTgt spid="12697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6979">
                                            <p:txEl>
                                              <p:pRg st="4" end="4"/>
                                            </p:txEl>
                                          </p:spTgt>
                                        </p:tgtEl>
                                        <p:attrNameLst>
                                          <p:attrName>style.visibility</p:attrName>
                                        </p:attrNameLst>
                                      </p:cBhvr>
                                      <p:to>
                                        <p:strVal val="visible"/>
                                      </p:to>
                                    </p:set>
                                    <p:animEffect transition="in" filter="dissolve">
                                      <p:cBhvr>
                                        <p:cTn id="21" dur="500"/>
                                        <p:tgtEl>
                                          <p:spTgt spid="1269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6979">
                                            <p:txEl>
                                              <p:pRg st="5" end="5"/>
                                            </p:txEl>
                                          </p:spTgt>
                                        </p:tgtEl>
                                        <p:attrNameLst>
                                          <p:attrName>style.visibility</p:attrName>
                                        </p:attrNameLst>
                                      </p:cBhvr>
                                      <p:to>
                                        <p:strVal val="visible"/>
                                      </p:to>
                                    </p:set>
                                    <p:animEffect transition="in" filter="dissolve">
                                      <p:cBhvr>
                                        <p:cTn id="26" dur="500"/>
                                        <p:tgtEl>
                                          <p:spTgt spid="12697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6979">
                                            <p:txEl>
                                              <p:pRg st="6" end="6"/>
                                            </p:txEl>
                                          </p:spTgt>
                                        </p:tgtEl>
                                        <p:attrNameLst>
                                          <p:attrName>style.visibility</p:attrName>
                                        </p:attrNameLst>
                                      </p:cBhvr>
                                      <p:to>
                                        <p:strVal val="visible"/>
                                      </p:to>
                                    </p:set>
                                    <p:animEffect transition="in" filter="dissolve">
                                      <p:cBhvr>
                                        <p:cTn id="29" dur="500"/>
                                        <p:tgtEl>
                                          <p:spTgt spid="12697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6979">
                                            <p:txEl>
                                              <p:pRg st="7" end="7"/>
                                            </p:txEl>
                                          </p:spTgt>
                                        </p:tgtEl>
                                        <p:attrNameLst>
                                          <p:attrName>style.visibility</p:attrName>
                                        </p:attrNameLst>
                                      </p:cBhvr>
                                      <p:to>
                                        <p:strVal val="visible"/>
                                      </p:to>
                                    </p:set>
                                    <p:animEffect transition="in" filter="dissolve">
                                      <p:cBhvr>
                                        <p:cTn id="32" dur="500"/>
                                        <p:tgtEl>
                                          <p:spTgt spid="126979">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6979">
                                            <p:txEl>
                                              <p:pRg st="8" end="8"/>
                                            </p:txEl>
                                          </p:spTgt>
                                        </p:tgtEl>
                                        <p:attrNameLst>
                                          <p:attrName>style.visibility</p:attrName>
                                        </p:attrNameLst>
                                      </p:cBhvr>
                                      <p:to>
                                        <p:strVal val="visible"/>
                                      </p:to>
                                    </p:set>
                                    <p:animEffect transition="in" filter="dissolve">
                                      <p:cBhvr>
                                        <p:cTn id="35" dur="500"/>
                                        <p:tgtEl>
                                          <p:spTgt spid="12697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6979">
                                            <p:txEl>
                                              <p:pRg st="9" end="9"/>
                                            </p:txEl>
                                          </p:spTgt>
                                        </p:tgtEl>
                                        <p:attrNameLst>
                                          <p:attrName>style.visibility</p:attrName>
                                        </p:attrNameLst>
                                      </p:cBhvr>
                                      <p:to>
                                        <p:strVal val="visible"/>
                                      </p:to>
                                    </p:set>
                                    <p:animEffect transition="in" filter="dissolve">
                                      <p:cBhvr>
                                        <p:cTn id="38" dur="500"/>
                                        <p:tgtEl>
                                          <p:spTgt spid="126979">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dissolve">
                                      <p:cBhvr>
                                        <p:cTn id="43" dur="500"/>
                                        <p:tgtEl>
                                          <p:spTgt spid="7">
                                            <p:txEl>
                                              <p:pRg st="0" end="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animEffect transition="in" filter="dissolve">
                                      <p:cBhvr>
                                        <p:cTn id="46" dur="500"/>
                                        <p:tgtEl>
                                          <p:spTgt spid="7">
                                            <p:txEl>
                                              <p:pRg st="1" end="1"/>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Effect transition="in" filter="dissolve">
                                      <p:cBhvr>
                                        <p:cTn id="49" dur="500"/>
                                        <p:tgtEl>
                                          <p:spTgt spid="7">
                                            <p:txEl>
                                              <p:pRg st="3" end="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animEffect transition="in" filter="dissolve">
                                      <p:cBhvr>
                                        <p:cTn id="54" dur="500"/>
                                        <p:tgtEl>
                                          <p:spTgt spid="7">
                                            <p:txEl>
                                              <p:pRg st="4" end="4"/>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animEffect transition="in" filter="dissolve">
                                      <p:cBhvr>
                                        <p:cTn id="57" dur="500"/>
                                        <p:tgtEl>
                                          <p:spTgt spid="7">
                                            <p:txEl>
                                              <p:pRg st="5" end="5"/>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7">
                                            <p:txEl>
                                              <p:pRg st="6" end="6"/>
                                            </p:txEl>
                                          </p:spTgt>
                                        </p:tgtEl>
                                        <p:attrNameLst>
                                          <p:attrName>style.visibility</p:attrName>
                                        </p:attrNameLst>
                                      </p:cBhvr>
                                      <p:to>
                                        <p:strVal val="visible"/>
                                      </p:to>
                                    </p:set>
                                    <p:animEffect transition="in" filter="dissolve">
                                      <p:cBhvr>
                                        <p:cTn id="60" dur="500"/>
                                        <p:tgtEl>
                                          <p:spTgt spid="7">
                                            <p:txEl>
                                              <p:pRg st="6" end="6"/>
                                            </p:txEl>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dissolve">
                                      <p:cBhvr>
                                        <p:cTn id="63" dur="500"/>
                                        <p:tgtEl>
                                          <p:spTgt spid="7">
                                            <p:txEl>
                                              <p:pRg st="7" end="7"/>
                                            </p:txEl>
                                          </p:spTgt>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7">
                                            <p:txEl>
                                              <p:pRg st="8" end="8"/>
                                            </p:txEl>
                                          </p:spTgt>
                                        </p:tgtEl>
                                        <p:attrNameLst>
                                          <p:attrName>style.visibility</p:attrName>
                                        </p:attrNameLst>
                                      </p:cBhvr>
                                      <p:to>
                                        <p:strVal val="visible"/>
                                      </p:to>
                                    </p:set>
                                    <p:animEffect transition="in" filter="dissolve">
                                      <p:cBhvr>
                                        <p:cTn id="66"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81000" y="228600"/>
            <a:ext cx="6273800" cy="573088"/>
          </a:xfrm>
          <a:effectLst>
            <a:outerShdw blurRad="63500" dist="53882" dir="2700000" algn="ctr" rotWithShape="0">
              <a:srgbClr val="969696"/>
            </a:outerShdw>
          </a:effectLst>
        </p:spPr>
        <p:txBody>
          <a:bodyPr/>
          <a:lstStyle/>
          <a:p>
            <a:pPr eaLnBrk="1" hangingPunct="1">
              <a:defRPr/>
            </a:pPr>
            <a:r>
              <a:rPr lang="en-US">
                <a:cs typeface="+mj-cs"/>
              </a:rPr>
              <a:t>Floating Point in C</a:t>
            </a:r>
          </a:p>
        </p:txBody>
      </p:sp>
      <p:sp>
        <p:nvSpPr>
          <p:cNvPr id="134147" name="Rectangle 3"/>
          <p:cNvSpPr>
            <a:spLocks noGrp="1" noChangeArrowheads="1"/>
          </p:cNvSpPr>
          <p:nvPr>
            <p:ph type="body" idx="1"/>
          </p:nvPr>
        </p:nvSpPr>
        <p:spPr>
          <a:xfrm>
            <a:off x="304800" y="990601"/>
            <a:ext cx="8307388" cy="1295400"/>
          </a:xfrm>
        </p:spPr>
        <p:txBody>
          <a:bodyPr lIns="90245" tIns="44337" rIns="90245" bIns="44337"/>
          <a:lstStyle/>
          <a:p>
            <a:pPr marL="384776" indent="-384776" eaLnBrk="1" hangingPunct="1">
              <a:defRPr/>
            </a:pPr>
            <a:r>
              <a:rPr lang="en-US" dirty="0">
                <a:latin typeface="Helvetica" charset="0"/>
                <a:ea typeface="ＭＳ Ｐゴシック" charset="0"/>
              </a:rPr>
              <a:t>C Guarantees Two Levels</a:t>
            </a:r>
          </a:p>
          <a:p>
            <a:pPr marL="742635" lvl="1" indent="-245434" eaLnBrk="1" hangingPunct="1">
              <a:buFont typeface="Wingdings" charset="0"/>
              <a:buNone/>
              <a:defRPr/>
            </a:pPr>
            <a:r>
              <a:rPr lang="en-US" dirty="0">
                <a:latin typeface="Courier New" charset="0"/>
                <a:ea typeface="ＭＳ Ｐゴシック" charset="0"/>
              </a:rPr>
              <a:t>float</a:t>
            </a:r>
            <a:r>
              <a:rPr lang="en-US" dirty="0">
                <a:latin typeface="Helvetica" charset="0"/>
                <a:ea typeface="ＭＳ Ｐゴシック" charset="0"/>
              </a:rPr>
              <a:t>	single precision</a:t>
            </a:r>
          </a:p>
          <a:p>
            <a:pPr marL="742635" lvl="1" indent="-245434" eaLnBrk="1" hangingPunct="1">
              <a:buFont typeface="Wingdings" charset="0"/>
              <a:buNone/>
              <a:defRPr/>
            </a:pPr>
            <a:r>
              <a:rPr lang="en-US" dirty="0">
                <a:latin typeface="Courier New" charset="0"/>
                <a:ea typeface="ＭＳ Ｐゴシック" charset="0"/>
              </a:rPr>
              <a:t>double</a:t>
            </a:r>
            <a:r>
              <a:rPr lang="en-US" dirty="0">
                <a:latin typeface="Helvetica" charset="0"/>
                <a:ea typeface="ＭＳ Ｐゴシック" charset="0"/>
              </a:rPr>
              <a:t>	double precision</a:t>
            </a:r>
            <a:endParaRPr lang="en-US" sz="1800" b="0" dirty="0">
              <a:latin typeface="Helvetica" charset="0"/>
              <a:ea typeface="ＭＳ Ｐゴシック" charset="0"/>
            </a:endParaRPr>
          </a:p>
        </p:txBody>
      </p:sp>
      <p:sp>
        <p:nvSpPr>
          <p:cNvPr id="4" name="Rectangle 3"/>
          <p:cNvSpPr txBox="1">
            <a:spLocks noChangeArrowheads="1"/>
          </p:cNvSpPr>
          <p:nvPr/>
        </p:nvSpPr>
        <p:spPr bwMode="auto">
          <a:xfrm>
            <a:off x="304800" y="2209800"/>
            <a:ext cx="8307388" cy="3929063"/>
          </a:xfrm>
          <a:prstGeom prst="rect">
            <a:avLst/>
          </a:prstGeom>
          <a:noFill/>
          <a:ln>
            <a:noFill/>
          </a:ln>
          <a:effectLst/>
          <a:extLst/>
        </p:spPr>
        <p:txBody>
          <a:bodyPr vert="horz" wrap="square" lIns="90245" tIns="44337" rIns="90245" bIns="44337"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384776" indent="-384776" eaLnBrk="1" hangingPunct="1">
              <a:defRPr/>
            </a:pPr>
            <a:r>
              <a:rPr lang="en-US" dirty="0">
                <a:latin typeface="Helvetica" charset="0"/>
                <a:ea typeface="ＭＳ Ｐゴシック" charset="0"/>
              </a:rPr>
              <a:t>Conversions</a:t>
            </a:r>
          </a:p>
          <a:p>
            <a:pPr marL="742635" lvl="1" indent="-245434" eaLnBrk="1" hangingPunct="1">
              <a:defRPr/>
            </a:pPr>
            <a:r>
              <a:rPr lang="en-US" dirty="0">
                <a:latin typeface="Helvetica" charset="0"/>
                <a:ea typeface="ＭＳ Ｐゴシック" charset="0"/>
              </a:rPr>
              <a:t>Casting between </a:t>
            </a:r>
            <a:r>
              <a:rPr lang="en-US" dirty="0" err="1">
                <a:latin typeface="Courier New" charset="0"/>
                <a:ea typeface="ＭＳ Ｐゴシック" charset="0"/>
              </a:rPr>
              <a:t>int</a:t>
            </a:r>
            <a:r>
              <a:rPr lang="en-US" dirty="0">
                <a:latin typeface="Helvetica" charset="0"/>
                <a:ea typeface="ＭＳ Ｐゴシック" charset="0"/>
              </a:rPr>
              <a:t>, </a:t>
            </a:r>
            <a:r>
              <a:rPr lang="en-US" dirty="0">
                <a:latin typeface="Courier New" charset="0"/>
                <a:ea typeface="ＭＳ Ｐゴシック" charset="0"/>
              </a:rPr>
              <a:t>float</a:t>
            </a:r>
            <a:r>
              <a:rPr lang="en-US" dirty="0">
                <a:latin typeface="Helvetica" charset="0"/>
                <a:ea typeface="ＭＳ Ｐゴシック" charset="0"/>
              </a:rPr>
              <a:t>, and </a:t>
            </a:r>
            <a:r>
              <a:rPr lang="en-US" dirty="0">
                <a:latin typeface="Courier New" charset="0"/>
                <a:ea typeface="ＭＳ Ｐゴシック" charset="0"/>
              </a:rPr>
              <a:t>double</a:t>
            </a:r>
            <a:r>
              <a:rPr lang="en-US" dirty="0">
                <a:latin typeface="Helvetica" charset="0"/>
                <a:ea typeface="ＭＳ Ｐゴシック" charset="0"/>
              </a:rPr>
              <a:t> changes numeric values </a:t>
            </a:r>
            <a:r>
              <a:rPr lang="en-US" i="1" dirty="0">
                <a:latin typeface="Helvetica" charset="0"/>
                <a:ea typeface="ＭＳ Ｐゴシック" charset="0"/>
              </a:rPr>
              <a:t>and bit representations</a:t>
            </a:r>
            <a:r>
              <a:rPr lang="en-US" dirty="0">
                <a:latin typeface="Helvetica" charset="0"/>
                <a:ea typeface="ＭＳ Ｐゴシック" charset="0"/>
              </a:rPr>
              <a:t>, unlike casting between signed/unsigned </a:t>
            </a:r>
            <a:r>
              <a:rPr lang="en-US" b="0" dirty="0" err="1">
                <a:latin typeface="Courier" charset="0"/>
                <a:ea typeface="ＭＳ Ｐゴシック" charset="0"/>
                <a:cs typeface="Courier" charset="0"/>
              </a:rPr>
              <a:t>ints</a:t>
            </a:r>
            <a:r>
              <a:rPr lang="en-US" b="0" dirty="0">
                <a:latin typeface="Courier" charset="0"/>
                <a:ea typeface="ＭＳ Ｐゴシック" charset="0"/>
                <a:cs typeface="Courier" charset="0"/>
              </a:rPr>
              <a:t>, shorts</a:t>
            </a:r>
            <a:r>
              <a:rPr lang="en-US" dirty="0">
                <a:latin typeface="Helvetica" charset="0"/>
                <a:ea typeface="ＭＳ Ｐゴシック" charset="0"/>
              </a:rPr>
              <a:t> and </a:t>
            </a:r>
            <a:r>
              <a:rPr lang="en-US" b="0" dirty="0">
                <a:latin typeface="Courier" charset="0"/>
                <a:ea typeface="ＭＳ Ｐゴシック" charset="0"/>
                <a:cs typeface="Courier" charset="0"/>
              </a:rPr>
              <a:t>longs</a:t>
            </a:r>
          </a:p>
          <a:p>
            <a:pPr marL="742635" lvl="1" indent="-245434" eaLnBrk="1" hangingPunct="1">
              <a:defRPr/>
            </a:pPr>
            <a:r>
              <a:rPr lang="en-US" dirty="0">
                <a:latin typeface="Helvetica" charset="0"/>
                <a:ea typeface="ＭＳ Ｐゴシック" charset="0"/>
              </a:rPr>
              <a:t> </a:t>
            </a:r>
            <a:r>
              <a:rPr lang="en-US" dirty="0">
                <a:latin typeface="Courier New" charset="0"/>
                <a:ea typeface="ＭＳ Ｐゴシック" charset="0"/>
              </a:rPr>
              <a:t>Double</a:t>
            </a:r>
            <a:r>
              <a:rPr lang="en-US" dirty="0">
                <a:latin typeface="Helvetica" charset="0"/>
                <a:ea typeface="ＭＳ Ｐゴシック" charset="0"/>
              </a:rPr>
              <a:t> or </a:t>
            </a:r>
            <a:r>
              <a:rPr lang="en-US" dirty="0">
                <a:latin typeface="Courier New" charset="0"/>
                <a:ea typeface="ＭＳ Ｐゴシック" charset="0"/>
              </a:rPr>
              <a:t>float</a:t>
            </a:r>
            <a:r>
              <a:rPr lang="en-US" dirty="0">
                <a:latin typeface="Helvetica" charset="0"/>
                <a:ea typeface="ＭＳ Ｐゴシック" charset="0"/>
              </a:rPr>
              <a:t> to </a:t>
            </a:r>
            <a:r>
              <a:rPr lang="en-US" dirty="0" err="1">
                <a:latin typeface="Courier New" charset="0"/>
                <a:ea typeface="ＭＳ Ｐゴシック" charset="0"/>
              </a:rPr>
              <a:t>int</a:t>
            </a:r>
            <a:endParaRPr lang="en-US" dirty="0">
              <a:latin typeface="Helvetica" charset="0"/>
              <a:ea typeface="ＭＳ Ｐゴシック" charset="0"/>
            </a:endParaRPr>
          </a:p>
          <a:p>
            <a:pPr marL="1143243" lvl="2" indent="-237516" eaLnBrk="1" hangingPunct="1">
              <a:defRPr/>
            </a:pPr>
            <a:r>
              <a:rPr lang="en-US" dirty="0">
                <a:latin typeface="Helvetica" charset="0"/>
                <a:ea typeface="ＭＳ Ｐゴシック" charset="0"/>
              </a:rPr>
              <a:t>Truncates fractional part</a:t>
            </a:r>
          </a:p>
          <a:p>
            <a:pPr marL="1143243" lvl="2" indent="-237516" eaLnBrk="1" hangingPunct="1">
              <a:defRPr/>
            </a:pPr>
            <a:r>
              <a:rPr lang="en-US" dirty="0">
                <a:latin typeface="Helvetica" charset="0"/>
                <a:ea typeface="ＭＳ Ｐゴシック" charset="0"/>
              </a:rPr>
              <a:t>Like rounding toward zero</a:t>
            </a:r>
          </a:p>
          <a:p>
            <a:pPr marL="1143243" lvl="2" indent="-237516" eaLnBrk="1" hangingPunct="1">
              <a:defRPr/>
            </a:pPr>
            <a:r>
              <a:rPr lang="en-US" dirty="0">
                <a:latin typeface="Helvetica" charset="0"/>
                <a:ea typeface="ＭＳ Ｐゴシック" charset="0"/>
              </a:rPr>
              <a:t>Not defined when out of range</a:t>
            </a:r>
          </a:p>
          <a:p>
            <a:pPr marL="1596109" lvl="3" indent="-228018" eaLnBrk="1" hangingPunct="1">
              <a:defRPr/>
            </a:pPr>
            <a:r>
              <a:rPr lang="en-US" dirty="0">
                <a:latin typeface="Helvetica" charset="0"/>
                <a:ea typeface="ＭＳ Ｐゴシック" charset="0"/>
              </a:rPr>
              <a:t>Generally saturates to </a:t>
            </a:r>
            <a:r>
              <a:rPr lang="en-US" dirty="0" err="1">
                <a:latin typeface="Helvetica" charset="0"/>
                <a:ea typeface="ＭＳ Ｐゴシック" charset="0"/>
              </a:rPr>
              <a:t>TMin</a:t>
            </a:r>
            <a:r>
              <a:rPr lang="en-US" dirty="0">
                <a:latin typeface="Helvetica" charset="0"/>
                <a:ea typeface="ＭＳ Ｐゴシック" charset="0"/>
              </a:rPr>
              <a:t> or </a:t>
            </a:r>
            <a:r>
              <a:rPr lang="en-US" dirty="0" err="1">
                <a:latin typeface="Helvetica" charset="0"/>
                <a:ea typeface="ＭＳ Ｐゴシック" charset="0"/>
              </a:rPr>
              <a:t>TMax</a:t>
            </a:r>
            <a:endParaRPr lang="en-US" dirty="0">
              <a:latin typeface="Helvetica" charset="0"/>
              <a:ea typeface="ＭＳ Ｐゴシック" charset="0"/>
            </a:endParaRPr>
          </a:p>
          <a:p>
            <a:pPr marL="742635" lvl="1" indent="-245434" eaLnBrk="1" hangingPunct="1">
              <a:defRPr/>
            </a:pPr>
            <a:r>
              <a:rPr lang="en-US" dirty="0">
                <a:latin typeface="Helvetica" charset="0"/>
                <a:ea typeface="ＭＳ Ｐゴシック" charset="0"/>
              </a:rPr>
              <a:t> </a:t>
            </a:r>
            <a:r>
              <a:rPr lang="en-US" dirty="0" err="1">
                <a:latin typeface="Courier New" charset="0"/>
                <a:ea typeface="ＭＳ Ｐゴシック" charset="0"/>
              </a:rPr>
              <a:t>int</a:t>
            </a:r>
            <a:r>
              <a:rPr lang="en-US" dirty="0">
                <a:latin typeface="Helvetica" charset="0"/>
                <a:ea typeface="ＭＳ Ｐゴシック" charset="0"/>
              </a:rPr>
              <a:t> to </a:t>
            </a:r>
            <a:r>
              <a:rPr lang="en-US" dirty="0">
                <a:latin typeface="Courier New" charset="0"/>
                <a:ea typeface="ＭＳ Ｐゴシック" charset="0"/>
              </a:rPr>
              <a:t>double</a:t>
            </a:r>
            <a:endParaRPr lang="en-US" dirty="0">
              <a:latin typeface="Helvetica" charset="0"/>
              <a:ea typeface="ＭＳ Ｐゴシック" charset="0"/>
            </a:endParaRPr>
          </a:p>
          <a:p>
            <a:pPr marL="1143243" lvl="2" indent="-237516" eaLnBrk="1" hangingPunct="1">
              <a:defRPr/>
            </a:pPr>
            <a:r>
              <a:rPr lang="en-US" dirty="0">
                <a:latin typeface="Helvetica" charset="0"/>
                <a:ea typeface="ＭＳ Ｐゴシック" charset="0"/>
              </a:rPr>
              <a:t>Exact conversion, as long as </a:t>
            </a:r>
            <a:r>
              <a:rPr lang="en-US" dirty="0" err="1">
                <a:latin typeface="Helvetica" charset="0"/>
                <a:ea typeface="ＭＳ Ｐゴシック" charset="0"/>
              </a:rPr>
              <a:t>int</a:t>
            </a:r>
            <a:r>
              <a:rPr lang="en-US" dirty="0">
                <a:latin typeface="Helvetica" charset="0"/>
                <a:ea typeface="ＭＳ Ｐゴシック" charset="0"/>
              </a:rPr>
              <a:t> has </a:t>
            </a:r>
            <a:r>
              <a:rPr lang="en-US" dirty="0">
                <a:latin typeface="Courier New" charset="0"/>
                <a:ea typeface="ＭＳ Ｐゴシック" charset="0"/>
              </a:rPr>
              <a:t>≤</a:t>
            </a:r>
            <a:r>
              <a:rPr lang="en-US" dirty="0">
                <a:latin typeface="Helvetica" charset="0"/>
                <a:ea typeface="ＭＳ Ｐゴシック" charset="0"/>
              </a:rPr>
              <a:t> 53 bit word size</a:t>
            </a:r>
          </a:p>
          <a:p>
            <a:pPr marL="742635" lvl="1" indent="-245434" eaLnBrk="1" hangingPunct="1">
              <a:defRPr/>
            </a:pPr>
            <a:r>
              <a:rPr lang="en-US" dirty="0">
                <a:latin typeface="Helvetica" charset="0"/>
                <a:ea typeface="ＭＳ Ｐゴシック" charset="0"/>
              </a:rPr>
              <a:t> </a:t>
            </a:r>
            <a:r>
              <a:rPr lang="en-US" dirty="0" err="1">
                <a:latin typeface="Courier New" charset="0"/>
                <a:ea typeface="ＭＳ Ｐゴシック" charset="0"/>
              </a:rPr>
              <a:t>int</a:t>
            </a:r>
            <a:r>
              <a:rPr lang="en-US" dirty="0">
                <a:latin typeface="Helvetica" charset="0"/>
                <a:ea typeface="ＭＳ Ｐゴシック" charset="0"/>
              </a:rPr>
              <a:t> to </a:t>
            </a:r>
            <a:r>
              <a:rPr lang="en-US" dirty="0">
                <a:latin typeface="Courier New" charset="0"/>
                <a:ea typeface="ＭＳ Ｐゴシック" charset="0"/>
              </a:rPr>
              <a:t>float</a:t>
            </a:r>
            <a:endParaRPr lang="en-US" dirty="0">
              <a:latin typeface="Helvetica" charset="0"/>
              <a:ea typeface="ＭＳ Ｐゴシック" charset="0"/>
            </a:endParaRPr>
          </a:p>
          <a:p>
            <a:pPr marL="1143243" lvl="2" indent="-237516" eaLnBrk="1" hangingPunct="1">
              <a:defRPr/>
            </a:pPr>
            <a:r>
              <a:rPr lang="en-US" dirty="0">
                <a:latin typeface="Helvetica" charset="0"/>
                <a:ea typeface="ＭＳ Ｐゴシック" charset="0"/>
              </a:rPr>
              <a:t>Will round according to rounding mode</a:t>
            </a:r>
          </a:p>
          <a:p>
            <a:pPr marL="384776" indent="-384776" eaLnBrk="1" hangingPunct="1">
              <a:defRPr/>
            </a:pPr>
            <a:endParaRPr lang="en-US" sz="1800" b="0" dirty="0">
              <a:latin typeface="Helvetica" charset="0"/>
              <a:ea typeface="ＭＳ Ｐゴシック" charset="0"/>
            </a:endParaRPr>
          </a:p>
        </p:txBody>
      </p:sp>
    </p:spTree>
    <p:extLst>
      <p:ext uri="{BB962C8B-B14F-4D97-AF65-F5344CB8AC3E}">
        <p14:creationId xmlns:p14="http://schemas.microsoft.com/office/powerpoint/2010/main" val="10014300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dissolve">
                                      <p:cBhvr>
                                        <p:cTn id="7" dur="500"/>
                                        <p:tgtEl>
                                          <p:spTgt spid="13414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4147">
                                            <p:txEl>
                                              <p:pRg st="1" end="1"/>
                                            </p:txEl>
                                          </p:spTgt>
                                        </p:tgtEl>
                                        <p:attrNameLst>
                                          <p:attrName>style.visibility</p:attrName>
                                        </p:attrNameLst>
                                      </p:cBhvr>
                                      <p:to>
                                        <p:strVal val="visible"/>
                                      </p:to>
                                    </p:set>
                                    <p:animEffect transition="in" filter="dissolve">
                                      <p:cBhvr>
                                        <p:cTn id="10" dur="500"/>
                                        <p:tgtEl>
                                          <p:spTgt spid="13414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4147">
                                            <p:txEl>
                                              <p:pRg st="2" end="2"/>
                                            </p:txEl>
                                          </p:spTgt>
                                        </p:tgtEl>
                                        <p:attrNameLst>
                                          <p:attrName>style.visibility</p:attrName>
                                        </p:attrNameLst>
                                      </p:cBhvr>
                                      <p:to>
                                        <p:strVal val="visible"/>
                                      </p:to>
                                    </p:set>
                                    <p:animEffect transition="in" filter="dissolve">
                                      <p:cBhvr>
                                        <p:cTn id="13" dur="500"/>
                                        <p:tgtEl>
                                          <p:spTgt spid="13414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dissolve">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dissolve">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dissolve">
                                      <p:cBhvr>
                                        <p:cTn id="28" dur="500"/>
                                        <p:tgtEl>
                                          <p:spTgt spid="4">
                                            <p:txEl>
                                              <p:pRg st="2" end="2"/>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dissolve">
                                      <p:cBhvr>
                                        <p:cTn id="31" dur="500"/>
                                        <p:tgtEl>
                                          <p:spTgt spid="4">
                                            <p:txEl>
                                              <p:pRg st="3" end="3"/>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dissolve">
                                      <p:cBhvr>
                                        <p:cTn id="34" dur="500"/>
                                        <p:tgtEl>
                                          <p:spTgt spid="4">
                                            <p:txEl>
                                              <p:pRg st="4" end="4"/>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dissolve">
                                      <p:cBhvr>
                                        <p:cTn id="37" dur="500"/>
                                        <p:tgtEl>
                                          <p:spTgt spid="4">
                                            <p:txEl>
                                              <p:pRg st="5" end="5"/>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dissolv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dissolve">
                                      <p:cBhvr>
                                        <p:cTn id="45" dur="500"/>
                                        <p:tgtEl>
                                          <p:spTgt spid="4">
                                            <p:txEl>
                                              <p:pRg st="7" end="7"/>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dissolve">
                                      <p:cBhvr>
                                        <p:cTn id="48" dur="500"/>
                                        <p:tgtEl>
                                          <p:spTgt spid="4">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dissolve">
                                      <p:cBhvr>
                                        <p:cTn id="53" dur="500"/>
                                        <p:tgtEl>
                                          <p:spTgt spid="4">
                                            <p:txEl>
                                              <p:pRg st="9" end="9"/>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dissolve">
                                      <p:cBhvr>
                                        <p:cTn id="5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4"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a:cs typeface="+mj-cs"/>
              </a:rPr>
              <a:t>Ariane 5</a:t>
            </a:r>
          </a:p>
        </p:txBody>
      </p:sp>
      <p:sp>
        <p:nvSpPr>
          <p:cNvPr id="138243" name="Rectangle 3"/>
          <p:cNvSpPr>
            <a:spLocks noGrp="1" noChangeArrowheads="1"/>
          </p:cNvSpPr>
          <p:nvPr>
            <p:ph type="body" idx="1"/>
          </p:nvPr>
        </p:nvSpPr>
        <p:spPr>
          <a:xfrm>
            <a:off x="290513" y="1220788"/>
            <a:ext cx="4052887" cy="5224462"/>
          </a:xfrm>
        </p:spPr>
        <p:txBody>
          <a:bodyPr/>
          <a:lstStyle/>
          <a:p>
            <a:pPr marL="742635" lvl="1" indent="-245434" eaLnBrk="1" hangingPunct="1">
              <a:lnSpc>
                <a:spcPct val="90000"/>
              </a:lnSpc>
              <a:defRPr/>
            </a:pPr>
            <a:r>
              <a:rPr lang="en-US" sz="1800" dirty="0">
                <a:latin typeface="Helvetica" charset="0"/>
                <a:ea typeface="ＭＳ Ｐゴシック" charset="0"/>
              </a:rPr>
              <a:t>Exploded 37 seconds after liftoff</a:t>
            </a:r>
          </a:p>
          <a:p>
            <a:pPr marL="742635" lvl="1" indent="-245434" eaLnBrk="1" hangingPunct="1">
              <a:lnSpc>
                <a:spcPct val="90000"/>
              </a:lnSpc>
              <a:defRPr/>
            </a:pPr>
            <a:r>
              <a:rPr lang="en-US" sz="1800" dirty="0">
                <a:latin typeface="Helvetica" charset="0"/>
                <a:ea typeface="ＭＳ Ｐゴシック" charset="0"/>
              </a:rPr>
              <a:t>Cargo worth $500 million</a:t>
            </a:r>
          </a:p>
          <a:p>
            <a:pPr marL="384776" indent="-384776" eaLnBrk="1" hangingPunct="1">
              <a:lnSpc>
                <a:spcPct val="85000"/>
              </a:lnSpc>
              <a:defRPr/>
            </a:pPr>
            <a:r>
              <a:rPr lang="en-US" sz="2000" dirty="0">
                <a:latin typeface="Helvetica" charset="0"/>
                <a:ea typeface="ＭＳ Ｐゴシック" charset="0"/>
              </a:rPr>
              <a:t>Why</a:t>
            </a:r>
          </a:p>
          <a:p>
            <a:pPr marL="742635" lvl="1" indent="-245434" eaLnBrk="1" hangingPunct="1">
              <a:lnSpc>
                <a:spcPct val="90000"/>
              </a:lnSpc>
              <a:defRPr/>
            </a:pPr>
            <a:r>
              <a:rPr lang="en-US" sz="1800" dirty="0">
                <a:latin typeface="Helvetica" charset="0"/>
                <a:ea typeface="ＭＳ Ｐゴシック" charset="0"/>
              </a:rPr>
              <a:t>Computed horizontal velocity as floating point number</a:t>
            </a:r>
          </a:p>
          <a:p>
            <a:pPr marL="742635" lvl="1" indent="-245434" eaLnBrk="1" hangingPunct="1">
              <a:lnSpc>
                <a:spcPct val="90000"/>
              </a:lnSpc>
              <a:defRPr/>
            </a:pPr>
            <a:r>
              <a:rPr lang="en-US" sz="1800" dirty="0">
                <a:latin typeface="Helvetica" charset="0"/>
                <a:ea typeface="ＭＳ Ｐゴシック" charset="0"/>
              </a:rPr>
              <a:t>Converted to 16-bit integer</a:t>
            </a:r>
          </a:p>
          <a:p>
            <a:pPr marL="742635" lvl="1" indent="-245434" eaLnBrk="1" hangingPunct="1">
              <a:lnSpc>
                <a:spcPct val="90000"/>
              </a:lnSpc>
              <a:defRPr/>
            </a:pPr>
            <a:r>
              <a:rPr lang="en-US" sz="1800" dirty="0">
                <a:latin typeface="Helvetica" charset="0"/>
                <a:ea typeface="ＭＳ Ｐゴシック" charset="0"/>
              </a:rPr>
              <a:t>Worked OK for </a:t>
            </a:r>
            <a:r>
              <a:rPr lang="en-US" sz="1800" dirty="0" err="1">
                <a:latin typeface="Helvetica" charset="0"/>
                <a:ea typeface="ＭＳ Ｐゴシック" charset="0"/>
              </a:rPr>
              <a:t>Ariane</a:t>
            </a:r>
            <a:r>
              <a:rPr lang="en-US" sz="1800" dirty="0">
                <a:latin typeface="Helvetica" charset="0"/>
                <a:ea typeface="ＭＳ Ｐゴシック" charset="0"/>
              </a:rPr>
              <a:t> 4</a:t>
            </a:r>
          </a:p>
          <a:p>
            <a:pPr marL="742635" lvl="1" indent="-245434" eaLnBrk="1" hangingPunct="1">
              <a:lnSpc>
                <a:spcPct val="90000"/>
              </a:lnSpc>
              <a:defRPr/>
            </a:pPr>
            <a:r>
              <a:rPr lang="en-US" sz="1800" dirty="0">
                <a:latin typeface="Helvetica" charset="0"/>
                <a:ea typeface="ＭＳ Ｐゴシック" charset="0"/>
              </a:rPr>
              <a:t>Overflowed for </a:t>
            </a:r>
            <a:r>
              <a:rPr lang="en-US" sz="1800" dirty="0" err="1">
                <a:latin typeface="Helvetica" charset="0"/>
                <a:ea typeface="ＭＳ Ｐゴシック" charset="0"/>
              </a:rPr>
              <a:t>Ariane</a:t>
            </a:r>
            <a:r>
              <a:rPr lang="en-US" sz="1800" dirty="0">
                <a:latin typeface="Helvetica" charset="0"/>
                <a:ea typeface="ＭＳ Ｐゴシック" charset="0"/>
              </a:rPr>
              <a:t> 5</a:t>
            </a:r>
          </a:p>
          <a:p>
            <a:pPr marL="1143243" lvl="2" indent="-237516" eaLnBrk="1" hangingPunct="1">
              <a:lnSpc>
                <a:spcPct val="97000"/>
              </a:lnSpc>
              <a:defRPr/>
            </a:pPr>
            <a:r>
              <a:rPr lang="en-US" sz="1600" dirty="0">
                <a:latin typeface="Helvetica" charset="0"/>
                <a:ea typeface="ＭＳ Ｐゴシック" charset="0"/>
              </a:rPr>
              <a:t>Used same software, which was OK for lower velocities</a:t>
            </a:r>
          </a:p>
          <a:p>
            <a:pPr marL="1143243" lvl="2" indent="-237516" eaLnBrk="1" hangingPunct="1">
              <a:lnSpc>
                <a:spcPct val="97000"/>
              </a:lnSpc>
              <a:defRPr/>
            </a:pPr>
            <a:r>
              <a:rPr lang="en-US" sz="1600" dirty="0" err="1">
                <a:latin typeface="Helvetica" charset="0"/>
                <a:ea typeface="ＭＳ Ｐゴシック" charset="0"/>
              </a:rPr>
              <a:t>Ariane</a:t>
            </a:r>
            <a:r>
              <a:rPr lang="en-US" sz="1600" dirty="0">
                <a:latin typeface="Helvetica" charset="0"/>
                <a:ea typeface="ＭＳ Ｐゴシック" charset="0"/>
              </a:rPr>
              <a:t> 5 had 5X horizontal velocity of </a:t>
            </a:r>
            <a:r>
              <a:rPr lang="en-US" sz="1600" dirty="0" err="1">
                <a:latin typeface="Helvetica" charset="0"/>
                <a:ea typeface="ＭＳ Ｐゴシック" charset="0"/>
              </a:rPr>
              <a:t>Ariane</a:t>
            </a:r>
            <a:r>
              <a:rPr lang="en-US" sz="1600" dirty="0">
                <a:latin typeface="Helvetica" charset="0"/>
                <a:ea typeface="ＭＳ Ｐゴシック" charset="0"/>
              </a:rPr>
              <a:t> 4</a:t>
            </a:r>
          </a:p>
          <a:p>
            <a:pPr marL="742635" lvl="1" indent="-245434" eaLnBrk="1" hangingPunct="1">
              <a:lnSpc>
                <a:spcPct val="90000"/>
              </a:lnSpc>
              <a:defRPr/>
            </a:pPr>
            <a:r>
              <a:rPr lang="en-US" sz="1800" dirty="0">
                <a:latin typeface="Helvetica" charset="0"/>
                <a:ea typeface="ＭＳ Ｐゴシック" charset="0"/>
              </a:rPr>
              <a:t>Software was written in Ada, which allows protection for overflows</a:t>
            </a:r>
          </a:p>
          <a:p>
            <a:pPr marL="1143243" lvl="2" indent="-237516" eaLnBrk="1" hangingPunct="1">
              <a:lnSpc>
                <a:spcPct val="97000"/>
              </a:lnSpc>
              <a:defRPr/>
            </a:pPr>
            <a:r>
              <a:rPr lang="en-US" sz="1600" dirty="0">
                <a:latin typeface="Helvetica" charset="0"/>
                <a:ea typeface="ＭＳ Ｐゴシック" charset="0"/>
              </a:rPr>
              <a:t>Protections explicitly not used</a:t>
            </a:r>
          </a:p>
          <a:p>
            <a:pPr marL="742635" lvl="1" indent="-245434" eaLnBrk="1" hangingPunct="1">
              <a:lnSpc>
                <a:spcPct val="90000"/>
              </a:lnSpc>
              <a:defRPr/>
            </a:pPr>
            <a:endParaRPr lang="en-US" sz="1800" dirty="0">
              <a:latin typeface="Helvetica" charset="0"/>
              <a:ea typeface="ＭＳ Ｐゴシック" charset="0"/>
            </a:endParaRPr>
          </a:p>
        </p:txBody>
      </p:sp>
      <p:pic>
        <p:nvPicPr>
          <p:cNvPr id="37891" name="Picture 4" descr="ariane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143000"/>
            <a:ext cx="2514600" cy="248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635116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381000" y="304800"/>
            <a:ext cx="6324600" cy="555625"/>
          </a:xfrm>
          <a:effectLst>
            <a:outerShdw blurRad="63500" dist="53882" dir="2700000" algn="ctr" rotWithShape="0">
              <a:srgbClr val="969696"/>
            </a:outerShdw>
          </a:effectLst>
        </p:spPr>
        <p:txBody>
          <a:bodyPr/>
          <a:lstStyle/>
          <a:p>
            <a:pPr eaLnBrk="1" hangingPunct="1">
              <a:defRPr/>
            </a:pPr>
            <a:r>
              <a:rPr lang="en-US" dirty="0">
                <a:ea typeface="+mj-ea"/>
                <a:cs typeface="+mj-cs"/>
              </a:rPr>
              <a:t>IA32 Floating Point</a:t>
            </a:r>
          </a:p>
        </p:txBody>
      </p:sp>
      <p:sp>
        <p:nvSpPr>
          <p:cNvPr id="368643" name="Rectangle 3"/>
          <p:cNvSpPr>
            <a:spLocks noGrp="1" noChangeArrowheads="1"/>
          </p:cNvSpPr>
          <p:nvPr>
            <p:ph type="body" idx="1"/>
          </p:nvPr>
        </p:nvSpPr>
        <p:spPr>
          <a:xfrm>
            <a:off x="290513" y="1220788"/>
            <a:ext cx="6643687" cy="5224462"/>
          </a:xfrm>
        </p:spPr>
        <p:txBody>
          <a:bodyPr lIns="90245" tIns="44337" rIns="90245" bIns="44337"/>
          <a:lstStyle/>
          <a:p>
            <a:pPr marL="384776" indent="-384776" eaLnBrk="1" hangingPunct="1">
              <a:buFont typeface="Wingdings" charset="2"/>
              <a:buNone/>
              <a:defRPr/>
            </a:pPr>
            <a:r>
              <a:rPr lang="en-US" dirty="0">
                <a:ea typeface="+mn-ea"/>
                <a:cs typeface="+mn-cs"/>
              </a:rPr>
              <a:t>History</a:t>
            </a:r>
          </a:p>
          <a:p>
            <a:pPr marL="742635" lvl="1" indent="-245434" eaLnBrk="1" hangingPunct="1">
              <a:buFont typeface="Wingdings" charset="2"/>
              <a:buChar char="n"/>
              <a:defRPr/>
            </a:pPr>
            <a:r>
              <a:rPr lang="en-US" dirty="0"/>
              <a:t>8086: first computer to implement IEEE FP</a:t>
            </a:r>
          </a:p>
          <a:p>
            <a:pPr marL="1143243" lvl="2" indent="-237516" eaLnBrk="1" hangingPunct="1">
              <a:buFont typeface="Wingdings" charset="2"/>
              <a:buChar char="l"/>
              <a:defRPr/>
            </a:pPr>
            <a:r>
              <a:rPr lang="en-US" dirty="0"/>
              <a:t>separate 8087 FPU (floating point unit)</a:t>
            </a:r>
          </a:p>
          <a:p>
            <a:pPr marL="742635" lvl="1" indent="-245434" eaLnBrk="1" hangingPunct="1">
              <a:buFont typeface="Wingdings" charset="2"/>
              <a:buChar char="n"/>
              <a:defRPr/>
            </a:pPr>
            <a:r>
              <a:rPr lang="en-US" dirty="0"/>
              <a:t>486: merged FPU and Integer Unit onto one chip</a:t>
            </a:r>
          </a:p>
          <a:p>
            <a:pPr marL="384776" indent="-384776" eaLnBrk="1" hangingPunct="1">
              <a:buFont typeface="Wingdings" charset="2"/>
              <a:buNone/>
              <a:defRPr/>
            </a:pPr>
            <a:r>
              <a:rPr lang="en-US" dirty="0">
                <a:ea typeface="+mn-ea"/>
                <a:cs typeface="+mn-cs"/>
              </a:rPr>
              <a:t>Summary</a:t>
            </a:r>
          </a:p>
          <a:p>
            <a:pPr marL="742635" lvl="1" indent="-245434" eaLnBrk="1" hangingPunct="1">
              <a:buFont typeface="Wingdings" charset="2"/>
              <a:buChar char="n"/>
              <a:defRPr/>
            </a:pPr>
            <a:r>
              <a:rPr lang="en-US" dirty="0"/>
              <a:t>Hardware to add, multiply, and divide</a:t>
            </a:r>
          </a:p>
          <a:p>
            <a:pPr marL="742635" lvl="1" indent="-245434" eaLnBrk="1" hangingPunct="1">
              <a:buFont typeface="Wingdings" charset="2"/>
              <a:buChar char="n"/>
              <a:defRPr/>
            </a:pPr>
            <a:r>
              <a:rPr lang="en-US" dirty="0"/>
              <a:t>Floating point data registers</a:t>
            </a:r>
          </a:p>
          <a:p>
            <a:pPr marL="742635" lvl="1" indent="-245434" eaLnBrk="1" hangingPunct="1">
              <a:buFont typeface="Wingdings" charset="2"/>
              <a:buChar char="n"/>
              <a:defRPr/>
            </a:pPr>
            <a:r>
              <a:rPr lang="en-US" dirty="0"/>
              <a:t>Various control &amp; status registers</a:t>
            </a:r>
          </a:p>
          <a:p>
            <a:pPr marL="384776" indent="-384776" eaLnBrk="1" hangingPunct="1">
              <a:buFont typeface="Wingdings" charset="2"/>
              <a:buNone/>
              <a:defRPr/>
            </a:pPr>
            <a:r>
              <a:rPr lang="en-US" dirty="0">
                <a:ea typeface="+mn-ea"/>
                <a:cs typeface="+mn-cs"/>
              </a:rPr>
              <a:t>Floating Point Formats</a:t>
            </a:r>
          </a:p>
          <a:p>
            <a:pPr marL="742635" lvl="1" indent="-245434" eaLnBrk="1" hangingPunct="1">
              <a:buFont typeface="Wingdings" charset="2"/>
              <a:buChar char="n"/>
              <a:defRPr/>
            </a:pPr>
            <a:r>
              <a:rPr lang="en-US" dirty="0"/>
              <a:t>single precision (C </a:t>
            </a:r>
            <a:r>
              <a:rPr lang="en-US" dirty="0">
                <a:latin typeface="Courier New" charset="0"/>
              </a:rPr>
              <a:t>float</a:t>
            </a:r>
            <a:r>
              <a:rPr lang="en-US" dirty="0"/>
              <a:t>): 32 bits</a:t>
            </a:r>
          </a:p>
          <a:p>
            <a:pPr marL="742635" lvl="1" indent="-245434" eaLnBrk="1" hangingPunct="1">
              <a:buFont typeface="Wingdings" charset="2"/>
              <a:buChar char="n"/>
              <a:defRPr/>
            </a:pPr>
            <a:r>
              <a:rPr lang="en-US" dirty="0"/>
              <a:t>double precision (C </a:t>
            </a:r>
            <a:r>
              <a:rPr lang="en-US" dirty="0">
                <a:latin typeface="Courier New" charset="0"/>
              </a:rPr>
              <a:t>double</a:t>
            </a:r>
            <a:r>
              <a:rPr lang="en-US" dirty="0"/>
              <a:t>): 64 bits</a:t>
            </a:r>
          </a:p>
          <a:p>
            <a:pPr marL="742635" lvl="1" indent="-245434" eaLnBrk="1" hangingPunct="1">
              <a:buFont typeface="Wingdings" charset="2"/>
              <a:buChar char="n"/>
              <a:defRPr/>
            </a:pPr>
            <a:r>
              <a:rPr lang="en-US" dirty="0"/>
              <a:t>extended precision (C </a:t>
            </a:r>
            <a:r>
              <a:rPr lang="en-US" dirty="0">
                <a:latin typeface="Courier New" charset="0"/>
              </a:rPr>
              <a:t>long double</a:t>
            </a:r>
            <a:r>
              <a:rPr lang="en-US" dirty="0"/>
              <a:t>): 80 bits</a:t>
            </a:r>
          </a:p>
        </p:txBody>
      </p:sp>
      <p:sp>
        <p:nvSpPr>
          <p:cNvPr id="39939" name="Rectangle 4"/>
          <p:cNvSpPr>
            <a:spLocks noChangeArrowheads="1"/>
          </p:cNvSpPr>
          <p:nvPr/>
        </p:nvSpPr>
        <p:spPr bwMode="auto">
          <a:xfrm>
            <a:off x="6705600" y="1447800"/>
            <a:ext cx="1676400" cy="990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Instruction</a:t>
            </a:r>
          </a:p>
          <a:p>
            <a:pPr>
              <a:lnSpc>
                <a:spcPct val="100000"/>
              </a:lnSpc>
            </a:pPr>
            <a:r>
              <a:rPr lang="en-US" sz="1800">
                <a:solidFill>
                  <a:srgbClr val="000066"/>
                </a:solidFill>
              </a:rPr>
              <a:t>decoder and</a:t>
            </a:r>
          </a:p>
          <a:p>
            <a:pPr>
              <a:lnSpc>
                <a:spcPct val="100000"/>
              </a:lnSpc>
            </a:pPr>
            <a:r>
              <a:rPr lang="en-US" sz="1800">
                <a:solidFill>
                  <a:srgbClr val="000066"/>
                </a:solidFill>
              </a:rPr>
              <a:t>sequencer</a:t>
            </a:r>
          </a:p>
        </p:txBody>
      </p:sp>
      <p:sp>
        <p:nvSpPr>
          <p:cNvPr id="39940" name="Rectangle 5"/>
          <p:cNvSpPr>
            <a:spLocks noChangeArrowheads="1"/>
          </p:cNvSpPr>
          <p:nvPr/>
        </p:nvSpPr>
        <p:spPr bwMode="auto">
          <a:xfrm>
            <a:off x="7696200" y="3733800"/>
            <a:ext cx="1143000" cy="609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FPU</a:t>
            </a:r>
          </a:p>
        </p:txBody>
      </p:sp>
      <p:sp>
        <p:nvSpPr>
          <p:cNvPr id="39941" name="Rectangle 6"/>
          <p:cNvSpPr>
            <a:spLocks noChangeArrowheads="1"/>
          </p:cNvSpPr>
          <p:nvPr/>
        </p:nvSpPr>
        <p:spPr bwMode="auto">
          <a:xfrm>
            <a:off x="6248400" y="3733800"/>
            <a:ext cx="1143000" cy="609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Integer</a:t>
            </a:r>
          </a:p>
          <a:p>
            <a:pPr>
              <a:lnSpc>
                <a:spcPct val="100000"/>
              </a:lnSpc>
            </a:pPr>
            <a:r>
              <a:rPr lang="en-US" sz="1800">
                <a:solidFill>
                  <a:srgbClr val="000066"/>
                </a:solidFill>
              </a:rPr>
              <a:t>Unit</a:t>
            </a:r>
          </a:p>
        </p:txBody>
      </p:sp>
      <p:sp>
        <p:nvSpPr>
          <p:cNvPr id="39942" name="Line 7"/>
          <p:cNvSpPr>
            <a:spLocks noChangeShapeType="1"/>
          </p:cNvSpPr>
          <p:nvPr/>
        </p:nvSpPr>
        <p:spPr bwMode="auto">
          <a:xfrm>
            <a:off x="6858000" y="4343400"/>
            <a:ext cx="0" cy="533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lIns="91215" tIns="45595" rIns="91215" bIns="45595" anchor="ctr"/>
          <a:lstStyle/>
          <a:p>
            <a:endParaRPr lang="en-US"/>
          </a:p>
        </p:txBody>
      </p:sp>
      <p:sp>
        <p:nvSpPr>
          <p:cNvPr id="39943" name="Line 8"/>
          <p:cNvSpPr>
            <a:spLocks noChangeShapeType="1"/>
          </p:cNvSpPr>
          <p:nvPr/>
        </p:nvSpPr>
        <p:spPr bwMode="auto">
          <a:xfrm>
            <a:off x="8305800" y="4343400"/>
            <a:ext cx="0" cy="533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lIns="91215" tIns="45595" rIns="91215" bIns="45595" anchor="ctr"/>
          <a:lstStyle/>
          <a:p>
            <a:endParaRPr lang="en-US"/>
          </a:p>
        </p:txBody>
      </p:sp>
      <p:sp>
        <p:nvSpPr>
          <p:cNvPr id="39944" name="Line 9"/>
          <p:cNvSpPr>
            <a:spLocks noChangeShapeType="1"/>
          </p:cNvSpPr>
          <p:nvPr/>
        </p:nvSpPr>
        <p:spPr bwMode="auto">
          <a:xfrm>
            <a:off x="6858000" y="3048000"/>
            <a:ext cx="14478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lIns="91215" tIns="45595" rIns="91215" bIns="45595" anchor="ctr"/>
          <a:lstStyle/>
          <a:p>
            <a:endParaRPr lang="en-US"/>
          </a:p>
        </p:txBody>
      </p:sp>
      <p:sp>
        <p:nvSpPr>
          <p:cNvPr id="39945" name="Line 10"/>
          <p:cNvSpPr>
            <a:spLocks noChangeShapeType="1"/>
          </p:cNvSpPr>
          <p:nvPr/>
        </p:nvSpPr>
        <p:spPr bwMode="auto">
          <a:xfrm>
            <a:off x="7543800" y="2438400"/>
            <a:ext cx="0" cy="6096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lIns="91215" tIns="45595" rIns="91215" bIns="45595" anchor="ctr"/>
          <a:lstStyle/>
          <a:p>
            <a:endParaRPr lang="en-US"/>
          </a:p>
        </p:txBody>
      </p:sp>
      <p:sp>
        <p:nvSpPr>
          <p:cNvPr id="39946" name="Line 11"/>
          <p:cNvSpPr>
            <a:spLocks noChangeShapeType="1"/>
          </p:cNvSpPr>
          <p:nvPr/>
        </p:nvSpPr>
        <p:spPr bwMode="auto">
          <a:xfrm>
            <a:off x="6858000" y="3048000"/>
            <a:ext cx="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215" tIns="45595" rIns="91215" bIns="45595" anchor="ctr"/>
          <a:lstStyle/>
          <a:p>
            <a:endParaRPr lang="en-US"/>
          </a:p>
        </p:txBody>
      </p:sp>
      <p:sp>
        <p:nvSpPr>
          <p:cNvPr id="39947" name="Line 12"/>
          <p:cNvSpPr>
            <a:spLocks noChangeShapeType="1"/>
          </p:cNvSpPr>
          <p:nvPr/>
        </p:nvSpPr>
        <p:spPr bwMode="auto">
          <a:xfrm>
            <a:off x="8305800" y="3048000"/>
            <a:ext cx="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215" tIns="45595" rIns="91215" bIns="45595" anchor="ctr"/>
          <a:lstStyle/>
          <a:p>
            <a:endParaRPr lang="en-US"/>
          </a:p>
        </p:txBody>
      </p:sp>
      <p:sp>
        <p:nvSpPr>
          <p:cNvPr id="39948" name="Rectangle 13"/>
          <p:cNvSpPr>
            <a:spLocks noChangeArrowheads="1"/>
          </p:cNvSpPr>
          <p:nvPr/>
        </p:nvSpPr>
        <p:spPr bwMode="auto">
          <a:xfrm>
            <a:off x="6629400" y="4876800"/>
            <a:ext cx="1905000" cy="9906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a:solidFill>
                  <a:srgbClr val="000066"/>
                </a:solidFill>
              </a:rPr>
              <a:t>Memory</a:t>
            </a:r>
          </a:p>
        </p:txBody>
      </p:sp>
    </p:spTree>
    <p:extLst>
      <p:ext uri="{BB962C8B-B14F-4D97-AF65-F5344CB8AC3E}">
        <p14:creationId xmlns:p14="http://schemas.microsoft.com/office/powerpoint/2010/main" val="12915684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dissolve">
                                      <p:cBhvr>
                                        <p:cTn id="7" dur="500"/>
                                        <p:tgtEl>
                                          <p:spTgt spid="36864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8643">
                                            <p:txEl>
                                              <p:pRg st="1" end="1"/>
                                            </p:txEl>
                                          </p:spTgt>
                                        </p:tgtEl>
                                        <p:attrNameLst>
                                          <p:attrName>style.visibility</p:attrName>
                                        </p:attrNameLst>
                                      </p:cBhvr>
                                      <p:to>
                                        <p:strVal val="visible"/>
                                      </p:to>
                                    </p:set>
                                    <p:animEffect transition="in" filter="dissolve">
                                      <p:cBhvr>
                                        <p:cTn id="10" dur="500"/>
                                        <p:tgtEl>
                                          <p:spTgt spid="36864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8643">
                                            <p:txEl>
                                              <p:pRg st="2" end="2"/>
                                            </p:txEl>
                                          </p:spTgt>
                                        </p:tgtEl>
                                        <p:attrNameLst>
                                          <p:attrName>style.visibility</p:attrName>
                                        </p:attrNameLst>
                                      </p:cBhvr>
                                      <p:to>
                                        <p:strVal val="visible"/>
                                      </p:to>
                                    </p:set>
                                    <p:animEffect transition="in" filter="dissolve">
                                      <p:cBhvr>
                                        <p:cTn id="13" dur="500"/>
                                        <p:tgtEl>
                                          <p:spTgt spid="36864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68643">
                                            <p:txEl>
                                              <p:pRg st="3" end="3"/>
                                            </p:txEl>
                                          </p:spTgt>
                                        </p:tgtEl>
                                        <p:attrNameLst>
                                          <p:attrName>style.visibility</p:attrName>
                                        </p:attrNameLst>
                                      </p:cBhvr>
                                      <p:to>
                                        <p:strVal val="visible"/>
                                      </p:to>
                                    </p:set>
                                    <p:animEffect transition="in" filter="dissolve">
                                      <p:cBhvr>
                                        <p:cTn id="16" dur="500"/>
                                        <p:tgtEl>
                                          <p:spTgt spid="3686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8643">
                                            <p:txEl>
                                              <p:pRg st="4" end="4"/>
                                            </p:txEl>
                                          </p:spTgt>
                                        </p:tgtEl>
                                        <p:attrNameLst>
                                          <p:attrName>style.visibility</p:attrName>
                                        </p:attrNameLst>
                                      </p:cBhvr>
                                      <p:to>
                                        <p:strVal val="visible"/>
                                      </p:to>
                                    </p:set>
                                    <p:animEffect transition="in" filter="dissolve">
                                      <p:cBhvr>
                                        <p:cTn id="21" dur="500"/>
                                        <p:tgtEl>
                                          <p:spTgt spid="36864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68643">
                                            <p:txEl>
                                              <p:pRg st="5" end="5"/>
                                            </p:txEl>
                                          </p:spTgt>
                                        </p:tgtEl>
                                        <p:attrNameLst>
                                          <p:attrName>style.visibility</p:attrName>
                                        </p:attrNameLst>
                                      </p:cBhvr>
                                      <p:to>
                                        <p:strVal val="visible"/>
                                      </p:to>
                                    </p:set>
                                    <p:animEffect transition="in" filter="dissolve">
                                      <p:cBhvr>
                                        <p:cTn id="24" dur="500"/>
                                        <p:tgtEl>
                                          <p:spTgt spid="36864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68643">
                                            <p:txEl>
                                              <p:pRg st="6" end="6"/>
                                            </p:txEl>
                                          </p:spTgt>
                                        </p:tgtEl>
                                        <p:attrNameLst>
                                          <p:attrName>style.visibility</p:attrName>
                                        </p:attrNameLst>
                                      </p:cBhvr>
                                      <p:to>
                                        <p:strVal val="visible"/>
                                      </p:to>
                                    </p:set>
                                    <p:animEffect transition="in" filter="dissolve">
                                      <p:cBhvr>
                                        <p:cTn id="27" dur="500"/>
                                        <p:tgtEl>
                                          <p:spTgt spid="36864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8643">
                                            <p:txEl>
                                              <p:pRg st="7" end="7"/>
                                            </p:txEl>
                                          </p:spTgt>
                                        </p:tgtEl>
                                        <p:attrNameLst>
                                          <p:attrName>style.visibility</p:attrName>
                                        </p:attrNameLst>
                                      </p:cBhvr>
                                      <p:to>
                                        <p:strVal val="visible"/>
                                      </p:to>
                                    </p:set>
                                    <p:animEffect transition="in" filter="dissolve">
                                      <p:cBhvr>
                                        <p:cTn id="30" dur="500"/>
                                        <p:tgtEl>
                                          <p:spTgt spid="36864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68643">
                                            <p:txEl>
                                              <p:pRg st="8" end="8"/>
                                            </p:txEl>
                                          </p:spTgt>
                                        </p:tgtEl>
                                        <p:attrNameLst>
                                          <p:attrName>style.visibility</p:attrName>
                                        </p:attrNameLst>
                                      </p:cBhvr>
                                      <p:to>
                                        <p:strVal val="visible"/>
                                      </p:to>
                                    </p:set>
                                    <p:animEffect transition="in" filter="dissolve">
                                      <p:cBhvr>
                                        <p:cTn id="35" dur="500"/>
                                        <p:tgtEl>
                                          <p:spTgt spid="368643">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68643">
                                            <p:txEl>
                                              <p:pRg st="9" end="9"/>
                                            </p:txEl>
                                          </p:spTgt>
                                        </p:tgtEl>
                                        <p:attrNameLst>
                                          <p:attrName>style.visibility</p:attrName>
                                        </p:attrNameLst>
                                      </p:cBhvr>
                                      <p:to>
                                        <p:strVal val="visible"/>
                                      </p:to>
                                    </p:set>
                                    <p:animEffect transition="in" filter="dissolve">
                                      <p:cBhvr>
                                        <p:cTn id="38" dur="500"/>
                                        <p:tgtEl>
                                          <p:spTgt spid="368643">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68643">
                                            <p:txEl>
                                              <p:pRg st="10" end="10"/>
                                            </p:txEl>
                                          </p:spTgt>
                                        </p:tgtEl>
                                        <p:attrNameLst>
                                          <p:attrName>style.visibility</p:attrName>
                                        </p:attrNameLst>
                                      </p:cBhvr>
                                      <p:to>
                                        <p:strVal val="visible"/>
                                      </p:to>
                                    </p:set>
                                    <p:animEffect transition="in" filter="dissolve">
                                      <p:cBhvr>
                                        <p:cTn id="41" dur="500"/>
                                        <p:tgtEl>
                                          <p:spTgt spid="368643">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68643">
                                            <p:txEl>
                                              <p:pRg st="11" end="11"/>
                                            </p:txEl>
                                          </p:spTgt>
                                        </p:tgtEl>
                                        <p:attrNameLst>
                                          <p:attrName>style.visibility</p:attrName>
                                        </p:attrNameLst>
                                      </p:cBhvr>
                                      <p:to>
                                        <p:strVal val="visible"/>
                                      </p:to>
                                    </p:set>
                                    <p:animEffect transition="in" filter="dissolve">
                                      <p:cBhvr>
                                        <p:cTn id="44" dur="500"/>
                                        <p:tgtEl>
                                          <p:spTgt spid="3686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381000" y="228600"/>
            <a:ext cx="7848600" cy="573088"/>
          </a:xfrm>
        </p:spPr>
        <p:txBody>
          <a:bodyPr/>
          <a:lstStyle/>
          <a:p>
            <a:pPr eaLnBrk="1" hangingPunct="1">
              <a:defRPr/>
            </a:pPr>
            <a:r>
              <a:rPr lang="en-US" dirty="0">
                <a:ea typeface="+mj-ea"/>
                <a:cs typeface="+mj-cs"/>
              </a:rPr>
              <a:t>FPU instructions and registers</a:t>
            </a:r>
          </a:p>
        </p:txBody>
      </p:sp>
      <p:sp>
        <p:nvSpPr>
          <p:cNvPr id="370691" name="Rectangle 3"/>
          <p:cNvSpPr>
            <a:spLocks noGrp="1" noChangeArrowheads="1"/>
          </p:cNvSpPr>
          <p:nvPr>
            <p:ph type="body" idx="1"/>
          </p:nvPr>
        </p:nvSpPr>
        <p:spPr>
          <a:xfrm>
            <a:off x="290513" y="990600"/>
            <a:ext cx="3290887" cy="5224462"/>
          </a:xfrm>
        </p:spPr>
        <p:txBody>
          <a:bodyPr/>
          <a:lstStyle/>
          <a:p>
            <a:pPr marL="384776" indent="-384776" eaLnBrk="1" hangingPunct="1">
              <a:defRPr/>
            </a:pPr>
            <a:r>
              <a:rPr lang="en-US" dirty="0">
                <a:latin typeface="Helvetica" charset="0"/>
              </a:rPr>
              <a:t>See Figure 3.45 in textbook</a:t>
            </a:r>
          </a:p>
          <a:p>
            <a:pPr marL="384776" indent="-384776" eaLnBrk="1" hangingPunct="1">
              <a:defRPr/>
            </a:pPr>
            <a:r>
              <a:rPr lang="en-US" dirty="0">
                <a:latin typeface="Helvetica" charset="0"/>
              </a:rPr>
              <a:t>Large number of floating point instructions and formats</a:t>
            </a:r>
          </a:p>
          <a:p>
            <a:pPr marL="742635" lvl="1" indent="-245434" eaLnBrk="1" hangingPunct="1">
              <a:defRPr/>
            </a:pPr>
            <a:r>
              <a:rPr lang="en-US" dirty="0">
                <a:latin typeface="Helvetica" charset="0"/>
                <a:ea typeface="ＭＳ Ｐゴシック" charset="0"/>
              </a:rPr>
              <a:t>~50 basic instruction types</a:t>
            </a:r>
          </a:p>
          <a:p>
            <a:pPr marL="742635" lvl="1" indent="-245434" eaLnBrk="1" hangingPunct="1">
              <a:defRPr/>
            </a:pPr>
            <a:r>
              <a:rPr lang="en-US" dirty="0">
                <a:latin typeface="Helvetica" charset="0"/>
                <a:ea typeface="ＭＳ Ｐゴシック" charset="0"/>
              </a:rPr>
              <a:t>load, store, add, multiply</a:t>
            </a:r>
          </a:p>
          <a:p>
            <a:pPr marL="742635" lvl="1" indent="-245434" eaLnBrk="1" hangingPunct="1">
              <a:defRPr/>
            </a:pPr>
            <a:r>
              <a:rPr lang="en-US" dirty="0">
                <a:latin typeface="Helvetica" charset="0"/>
                <a:ea typeface="ＭＳ Ｐゴシック" charset="0"/>
              </a:rPr>
              <a:t>sin, </a:t>
            </a:r>
            <a:r>
              <a:rPr lang="en-US" dirty="0" err="1">
                <a:latin typeface="Helvetica" charset="0"/>
                <a:ea typeface="ＭＳ Ｐゴシック" charset="0"/>
              </a:rPr>
              <a:t>cos</a:t>
            </a:r>
            <a:r>
              <a:rPr lang="en-US" dirty="0">
                <a:latin typeface="Helvetica" charset="0"/>
                <a:ea typeface="ＭＳ Ｐゴシック" charset="0"/>
              </a:rPr>
              <a:t>, tan, </a:t>
            </a:r>
            <a:r>
              <a:rPr lang="en-US" dirty="0" err="1">
                <a:latin typeface="Helvetica" charset="0"/>
                <a:ea typeface="ＭＳ Ｐゴシック" charset="0"/>
              </a:rPr>
              <a:t>arctan</a:t>
            </a:r>
            <a:r>
              <a:rPr lang="en-US" dirty="0">
                <a:latin typeface="Helvetica" charset="0"/>
                <a:ea typeface="ＭＳ Ｐゴシック" charset="0"/>
              </a:rPr>
              <a:t>, and log!</a:t>
            </a:r>
          </a:p>
        </p:txBody>
      </p:sp>
      <p:pic>
        <p:nvPicPr>
          <p:cNvPr id="2" name="Picture 1"/>
          <p:cNvPicPr>
            <a:picLocks noChangeAspect="1"/>
          </p:cNvPicPr>
          <p:nvPr/>
        </p:nvPicPr>
        <p:blipFill>
          <a:blip r:embed="rId3"/>
          <a:stretch>
            <a:fillRect/>
          </a:stretch>
        </p:blipFill>
        <p:spPr>
          <a:xfrm>
            <a:off x="3835400" y="872435"/>
            <a:ext cx="5334000" cy="5985565"/>
          </a:xfrm>
          <a:prstGeom prst="rect">
            <a:avLst/>
          </a:prstGeom>
        </p:spPr>
      </p:pic>
    </p:spTree>
    <p:extLst>
      <p:ext uri="{BB962C8B-B14F-4D97-AF65-F5344CB8AC3E}">
        <p14:creationId xmlns:p14="http://schemas.microsoft.com/office/powerpoint/2010/main" val="93281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dissolve">
                                      <p:cBhvr>
                                        <p:cTn id="7" dur="500"/>
                                        <p:tgtEl>
                                          <p:spTgt spid="370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dissolve">
                                      <p:cBhvr>
                                        <p:cTn id="12" dur="500"/>
                                        <p:tgtEl>
                                          <p:spTgt spid="37069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Effect transition="in" filter="dissolve">
                                      <p:cBhvr>
                                        <p:cTn id="15" dur="500"/>
                                        <p:tgtEl>
                                          <p:spTgt spid="37069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70691">
                                            <p:txEl>
                                              <p:pRg st="3" end="3"/>
                                            </p:txEl>
                                          </p:spTgt>
                                        </p:tgtEl>
                                        <p:attrNameLst>
                                          <p:attrName>style.visibility</p:attrName>
                                        </p:attrNameLst>
                                      </p:cBhvr>
                                      <p:to>
                                        <p:strVal val="visible"/>
                                      </p:to>
                                    </p:set>
                                    <p:animEffect transition="in" filter="dissolve">
                                      <p:cBhvr>
                                        <p:cTn id="18" dur="500"/>
                                        <p:tgtEl>
                                          <p:spTgt spid="37069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70691">
                                            <p:txEl>
                                              <p:pRg st="4" end="4"/>
                                            </p:txEl>
                                          </p:spTgt>
                                        </p:tgtEl>
                                        <p:attrNameLst>
                                          <p:attrName>style.visibility</p:attrName>
                                        </p:attrNameLst>
                                      </p:cBhvr>
                                      <p:to>
                                        <p:strVal val="visible"/>
                                      </p:to>
                                    </p:set>
                                    <p:animEffect transition="in" filter="dissolve">
                                      <p:cBhvr>
                                        <p:cTn id="21" dur="500"/>
                                        <p:tgtEl>
                                          <p:spTgt spid="370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381000" y="228600"/>
            <a:ext cx="7848600" cy="573088"/>
          </a:xfrm>
        </p:spPr>
        <p:txBody>
          <a:bodyPr/>
          <a:lstStyle/>
          <a:p>
            <a:pPr eaLnBrk="1" hangingPunct="1">
              <a:defRPr/>
            </a:pPr>
            <a:r>
              <a:rPr lang="en-US" dirty="0">
                <a:ea typeface="+mj-ea"/>
                <a:cs typeface="+mj-cs"/>
              </a:rPr>
              <a:t>FPU instructions and registers (2)</a:t>
            </a:r>
          </a:p>
        </p:txBody>
      </p:sp>
      <p:sp>
        <p:nvSpPr>
          <p:cNvPr id="370691" name="Rectangle 3"/>
          <p:cNvSpPr>
            <a:spLocks noGrp="1" noChangeArrowheads="1"/>
          </p:cNvSpPr>
          <p:nvPr>
            <p:ph type="body" idx="1"/>
          </p:nvPr>
        </p:nvSpPr>
        <p:spPr>
          <a:xfrm>
            <a:off x="290513" y="990600"/>
            <a:ext cx="8307387" cy="5257800"/>
          </a:xfrm>
        </p:spPr>
        <p:txBody>
          <a:bodyPr/>
          <a:lstStyle/>
          <a:p>
            <a:pPr marL="384776" indent="-384776" eaLnBrk="1" hangingPunct="1">
              <a:defRPr/>
            </a:pPr>
            <a:r>
              <a:rPr lang="en-US" dirty="0">
                <a:latin typeface="Helvetica" charset="0"/>
              </a:rPr>
              <a:t>Sample instructions:</a:t>
            </a:r>
          </a:p>
          <a:p>
            <a:pPr>
              <a:lnSpc>
                <a:spcPct val="100000"/>
              </a:lnSpc>
              <a:spcBef>
                <a:spcPct val="20000"/>
              </a:spcBef>
            </a:pPr>
            <a:r>
              <a:rPr lang="en-US" dirty="0">
                <a:solidFill>
                  <a:srgbClr val="000066"/>
                </a:solidFill>
              </a:rPr>
              <a:t>Instruction	          Description	</a:t>
            </a:r>
          </a:p>
          <a:p>
            <a:pPr>
              <a:lnSpc>
                <a:spcPct val="100000"/>
              </a:lnSpc>
              <a:spcBef>
                <a:spcPct val="20000"/>
              </a:spcBef>
            </a:pPr>
            <a:r>
              <a:rPr lang="en-US" sz="2000" dirty="0" err="1">
                <a:solidFill>
                  <a:srgbClr val="000066"/>
                </a:solidFill>
                <a:latin typeface="Courier New" charset="0"/>
              </a:rPr>
              <a:t>vmovss</a:t>
            </a:r>
            <a:r>
              <a:rPr lang="en-US" sz="2000" dirty="0">
                <a:solidFill>
                  <a:srgbClr val="000066"/>
                </a:solidFill>
                <a:latin typeface="Courier New" charset="0"/>
              </a:rPr>
              <a:t> S, D       </a:t>
            </a:r>
            <a:r>
              <a:rPr lang="en-US" sz="2000" dirty="0">
                <a:solidFill>
                  <a:srgbClr val="000066"/>
                </a:solidFill>
              </a:rPr>
              <a:t>D = S, where exactly 1 of S and D is a                      				memory address</a:t>
            </a:r>
          </a:p>
          <a:p>
            <a:pPr>
              <a:lnSpc>
                <a:spcPct val="100000"/>
              </a:lnSpc>
              <a:spcBef>
                <a:spcPct val="20000"/>
              </a:spcBef>
            </a:pPr>
            <a:r>
              <a:rPr lang="en-US" sz="2000" dirty="0" err="1">
                <a:solidFill>
                  <a:srgbClr val="000066"/>
                </a:solidFill>
                <a:latin typeface="Courier New" charset="0"/>
              </a:rPr>
              <a:t>vaddss</a:t>
            </a:r>
            <a:r>
              <a:rPr lang="en-US" sz="2000" dirty="0">
                <a:solidFill>
                  <a:srgbClr val="000066"/>
                </a:solidFill>
                <a:latin typeface="Courier New" charset="0"/>
              </a:rPr>
              <a:t> S1,S2, D   </a:t>
            </a:r>
            <a:r>
              <a:rPr lang="en-US" sz="2000" dirty="0">
                <a:solidFill>
                  <a:srgbClr val="000066"/>
                </a:solidFill>
              </a:rPr>
              <a:t>D = S1+S2 </a:t>
            </a:r>
          </a:p>
          <a:p>
            <a:pPr>
              <a:lnSpc>
                <a:spcPct val="100000"/>
              </a:lnSpc>
              <a:spcBef>
                <a:spcPct val="20000"/>
              </a:spcBef>
            </a:pPr>
            <a:r>
              <a:rPr lang="en-US" sz="2000" dirty="0" err="1">
                <a:solidFill>
                  <a:srgbClr val="000066"/>
                </a:solidFill>
                <a:latin typeface="Courier New" charset="0"/>
              </a:rPr>
              <a:t>vmulss</a:t>
            </a:r>
            <a:r>
              <a:rPr lang="en-US" sz="2000" dirty="0">
                <a:solidFill>
                  <a:srgbClr val="000066"/>
                </a:solidFill>
                <a:latin typeface="Courier New" charset="0"/>
              </a:rPr>
              <a:t> S1,S2, D   </a:t>
            </a:r>
            <a:r>
              <a:rPr lang="en-US" sz="2000" dirty="0">
                <a:solidFill>
                  <a:srgbClr val="000066"/>
                </a:solidFill>
              </a:rPr>
              <a:t>D = S1*S2 </a:t>
            </a:r>
          </a:p>
          <a:p>
            <a:pPr>
              <a:lnSpc>
                <a:spcPct val="100000"/>
              </a:lnSpc>
              <a:spcBef>
                <a:spcPct val="20000"/>
              </a:spcBef>
            </a:pPr>
            <a:r>
              <a:rPr lang="en-US" sz="2000" dirty="0" err="1">
                <a:solidFill>
                  <a:srgbClr val="000066"/>
                </a:solidFill>
                <a:latin typeface="Courier New" charset="0"/>
              </a:rPr>
              <a:t>sqrtss</a:t>
            </a:r>
            <a:r>
              <a:rPr lang="en-US" sz="2000" dirty="0">
                <a:solidFill>
                  <a:srgbClr val="000066"/>
                </a:solidFill>
                <a:latin typeface="Courier New" charset="0"/>
              </a:rPr>
              <a:t> S,D        </a:t>
            </a:r>
            <a:r>
              <a:rPr lang="en-US" sz="2000" dirty="0">
                <a:solidFill>
                  <a:srgbClr val="000066"/>
                </a:solidFill>
              </a:rPr>
              <a:t>D = </a:t>
            </a:r>
            <a:r>
              <a:rPr lang="en-US" sz="2000" dirty="0" err="1">
                <a:solidFill>
                  <a:srgbClr val="000066"/>
                </a:solidFill>
              </a:rPr>
              <a:t>sqrt</a:t>
            </a:r>
            <a:r>
              <a:rPr lang="en-US" sz="2000" dirty="0">
                <a:solidFill>
                  <a:srgbClr val="000066"/>
                </a:solidFill>
              </a:rPr>
              <a:t>(S) </a:t>
            </a:r>
            <a:endParaRPr lang="en-US" sz="2000" dirty="0">
              <a:solidFill>
                <a:srgbClr val="000066"/>
              </a:solidFill>
              <a:latin typeface="Courier New" charset="0"/>
            </a:endParaRPr>
          </a:p>
          <a:p>
            <a:pPr>
              <a:lnSpc>
                <a:spcPct val="100000"/>
              </a:lnSpc>
              <a:spcBef>
                <a:spcPct val="20000"/>
              </a:spcBef>
            </a:pPr>
            <a:r>
              <a:rPr lang="en-US" sz="2000" dirty="0">
                <a:solidFill>
                  <a:srgbClr val="000066"/>
                </a:solidFill>
                <a:latin typeface="Courier New" charset="0"/>
              </a:rPr>
              <a:t>vcvttsd2si S, D   </a:t>
            </a:r>
            <a:r>
              <a:rPr lang="en-US" sz="2000" dirty="0">
                <a:solidFill>
                  <a:srgbClr val="000066"/>
                </a:solidFill>
              </a:rPr>
              <a:t>D = (</a:t>
            </a:r>
            <a:r>
              <a:rPr lang="en-US" sz="2000" dirty="0" err="1">
                <a:solidFill>
                  <a:srgbClr val="000066"/>
                </a:solidFill>
              </a:rPr>
              <a:t>int</a:t>
            </a:r>
            <a:r>
              <a:rPr lang="en-US" sz="2000" dirty="0">
                <a:solidFill>
                  <a:srgbClr val="000066"/>
                </a:solidFill>
              </a:rPr>
              <a:t>) S, where S is a double </a:t>
            </a:r>
          </a:p>
          <a:p>
            <a:pPr>
              <a:lnSpc>
                <a:spcPct val="100000"/>
              </a:lnSpc>
              <a:spcBef>
                <a:spcPct val="20000"/>
              </a:spcBef>
            </a:pPr>
            <a:endParaRPr lang="en-US" sz="2000" dirty="0">
              <a:solidFill>
                <a:srgbClr val="000066"/>
              </a:solidFill>
            </a:endParaRPr>
          </a:p>
          <a:p>
            <a:pPr>
              <a:lnSpc>
                <a:spcPct val="100000"/>
              </a:lnSpc>
              <a:spcBef>
                <a:spcPct val="20000"/>
              </a:spcBef>
            </a:pPr>
            <a:r>
              <a:rPr lang="en-US" sz="2000" dirty="0"/>
              <a:t>Note there are certain</a:t>
            </a:r>
            <a:r>
              <a:rPr lang="en-US" sz="2000" baseline="0" dirty="0"/>
              <a:t> restrictions on whether S, S1, S2, and D can be registers and/or memory locations.</a:t>
            </a:r>
            <a:endParaRPr lang="en-US" sz="2000" dirty="0"/>
          </a:p>
          <a:p>
            <a:pPr>
              <a:lnSpc>
                <a:spcPct val="100000"/>
              </a:lnSpc>
              <a:spcBef>
                <a:spcPct val="20000"/>
              </a:spcBef>
            </a:pPr>
            <a:endParaRPr lang="en-US" sz="2000" dirty="0">
              <a:solidFill>
                <a:srgbClr val="000066"/>
              </a:solidFill>
            </a:endParaRPr>
          </a:p>
          <a:p>
            <a:pPr marL="384776" indent="-384776" eaLnBrk="1" hangingPunct="1">
              <a:defRPr/>
            </a:pPr>
            <a:endParaRPr lang="en-US" sz="2000" dirty="0">
              <a:latin typeface="Helvetica" charset="0"/>
            </a:endParaRPr>
          </a:p>
        </p:txBody>
      </p:sp>
    </p:spTree>
    <p:extLst>
      <p:ext uri="{BB962C8B-B14F-4D97-AF65-F5344CB8AC3E}">
        <p14:creationId xmlns:p14="http://schemas.microsoft.com/office/powerpoint/2010/main" val="12652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dissolve">
                                      <p:cBhvr>
                                        <p:cTn id="7" dur="500"/>
                                        <p:tgtEl>
                                          <p:spTgt spid="370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dissolve">
                                      <p:cBhvr>
                                        <p:cTn id="12" dur="500"/>
                                        <p:tgtEl>
                                          <p:spTgt spid="370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Effect transition="in" filter="dissolve">
                                      <p:cBhvr>
                                        <p:cTn id="17" dur="500"/>
                                        <p:tgtEl>
                                          <p:spTgt spid="370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0691">
                                            <p:txEl>
                                              <p:pRg st="3" end="3"/>
                                            </p:txEl>
                                          </p:spTgt>
                                        </p:tgtEl>
                                        <p:attrNameLst>
                                          <p:attrName>style.visibility</p:attrName>
                                        </p:attrNameLst>
                                      </p:cBhvr>
                                      <p:to>
                                        <p:strVal val="visible"/>
                                      </p:to>
                                    </p:set>
                                    <p:animEffect transition="in" filter="dissolve">
                                      <p:cBhvr>
                                        <p:cTn id="22" dur="500"/>
                                        <p:tgtEl>
                                          <p:spTgt spid="3706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0691">
                                            <p:txEl>
                                              <p:pRg st="4" end="4"/>
                                            </p:txEl>
                                          </p:spTgt>
                                        </p:tgtEl>
                                        <p:attrNameLst>
                                          <p:attrName>style.visibility</p:attrName>
                                        </p:attrNameLst>
                                      </p:cBhvr>
                                      <p:to>
                                        <p:strVal val="visible"/>
                                      </p:to>
                                    </p:set>
                                    <p:animEffect transition="in" filter="dissolve">
                                      <p:cBhvr>
                                        <p:cTn id="27" dur="500"/>
                                        <p:tgtEl>
                                          <p:spTgt spid="3706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0691">
                                            <p:txEl>
                                              <p:pRg st="5" end="5"/>
                                            </p:txEl>
                                          </p:spTgt>
                                        </p:tgtEl>
                                        <p:attrNameLst>
                                          <p:attrName>style.visibility</p:attrName>
                                        </p:attrNameLst>
                                      </p:cBhvr>
                                      <p:to>
                                        <p:strVal val="visible"/>
                                      </p:to>
                                    </p:set>
                                    <p:animEffect transition="in" filter="dissolve">
                                      <p:cBhvr>
                                        <p:cTn id="32" dur="500"/>
                                        <p:tgtEl>
                                          <p:spTgt spid="3706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0691">
                                            <p:txEl>
                                              <p:pRg st="6" end="6"/>
                                            </p:txEl>
                                          </p:spTgt>
                                        </p:tgtEl>
                                        <p:attrNameLst>
                                          <p:attrName>style.visibility</p:attrName>
                                        </p:attrNameLst>
                                      </p:cBhvr>
                                      <p:to>
                                        <p:strVal val="visible"/>
                                      </p:to>
                                    </p:set>
                                    <p:animEffect transition="in" filter="dissolve">
                                      <p:cBhvr>
                                        <p:cTn id="37" dur="500"/>
                                        <p:tgtEl>
                                          <p:spTgt spid="3706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70691">
                                            <p:txEl>
                                              <p:pRg st="8" end="8"/>
                                            </p:txEl>
                                          </p:spTgt>
                                        </p:tgtEl>
                                        <p:attrNameLst>
                                          <p:attrName>style.visibility</p:attrName>
                                        </p:attrNameLst>
                                      </p:cBhvr>
                                      <p:to>
                                        <p:strVal val="visible"/>
                                      </p:to>
                                    </p:set>
                                    <p:animEffect transition="in" filter="dissolve">
                                      <p:cBhvr>
                                        <p:cTn id="42" dur="500"/>
                                        <p:tgtEl>
                                          <p:spTgt spid="370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81000" y="228600"/>
            <a:ext cx="6324600" cy="555625"/>
          </a:xfrm>
          <a:effectLst>
            <a:outerShdw blurRad="63500" dist="53882" dir="2700000" algn="ctr" rotWithShape="0">
              <a:srgbClr val="969696"/>
            </a:outerShdw>
          </a:effectLst>
        </p:spPr>
        <p:txBody>
          <a:bodyPr/>
          <a:lstStyle/>
          <a:p>
            <a:pPr eaLnBrk="1" hangingPunct="1">
              <a:defRPr/>
            </a:pPr>
            <a:r>
              <a:rPr lang="en-US">
                <a:cs typeface="+mj-cs"/>
              </a:rPr>
              <a:t>IEEE Floating Point</a:t>
            </a:r>
          </a:p>
        </p:txBody>
      </p:sp>
      <p:sp>
        <p:nvSpPr>
          <p:cNvPr id="110595" name="Rectangle 3"/>
          <p:cNvSpPr>
            <a:spLocks noGrp="1" noChangeArrowheads="1"/>
          </p:cNvSpPr>
          <p:nvPr>
            <p:ph type="body" idx="1"/>
          </p:nvPr>
        </p:nvSpPr>
        <p:spPr/>
        <p:txBody>
          <a:bodyPr lIns="90487" tIns="44450" rIns="90487" bIns="44450"/>
          <a:lstStyle/>
          <a:p>
            <a:pPr eaLnBrk="1" hangingPunct="1">
              <a:defRPr/>
            </a:pPr>
            <a:r>
              <a:rPr lang="en-US">
                <a:cs typeface="+mn-cs"/>
              </a:rPr>
              <a:t>IEEE Standard 754</a:t>
            </a:r>
          </a:p>
          <a:p>
            <a:pPr lvl="1" eaLnBrk="1" hangingPunct="1">
              <a:defRPr/>
            </a:pPr>
            <a:r>
              <a:rPr lang="en-US"/>
              <a:t>Established in 1985 as uniform standard for floating point arithmetic</a:t>
            </a:r>
          </a:p>
          <a:p>
            <a:pPr lvl="2" eaLnBrk="1" hangingPunct="1">
              <a:defRPr/>
            </a:pPr>
            <a:r>
              <a:rPr lang="en-US"/>
              <a:t>Before that, many idiosyncratic formats</a:t>
            </a:r>
          </a:p>
          <a:p>
            <a:pPr lvl="1" eaLnBrk="1" hangingPunct="1">
              <a:defRPr/>
            </a:pPr>
            <a:r>
              <a:rPr lang="en-US"/>
              <a:t>Supported by all major CPUs</a:t>
            </a:r>
          </a:p>
          <a:p>
            <a:pPr eaLnBrk="1" hangingPunct="1">
              <a:defRPr/>
            </a:pPr>
            <a:r>
              <a:rPr lang="en-US">
                <a:cs typeface="+mn-cs"/>
              </a:rPr>
              <a:t>Driven by Numerical Concerns</a:t>
            </a:r>
          </a:p>
          <a:p>
            <a:pPr lvl="1" eaLnBrk="1" hangingPunct="1">
              <a:defRPr/>
            </a:pPr>
            <a:r>
              <a:rPr lang="en-US"/>
              <a:t>Nice standards for rounding, overflow, underflow</a:t>
            </a:r>
          </a:p>
          <a:p>
            <a:pPr lvl="1" eaLnBrk="1" hangingPunct="1">
              <a:defRPr/>
            </a:pPr>
            <a:r>
              <a:rPr lang="en-US"/>
              <a:t>Hard to make go fast</a:t>
            </a:r>
          </a:p>
          <a:p>
            <a:pPr lvl="2" eaLnBrk="1" hangingPunct="1">
              <a:defRPr/>
            </a:pPr>
            <a:r>
              <a:rPr lang="en-US"/>
              <a:t>Numerical analysts predominated over hardware types in defining standard</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57200" y="228600"/>
            <a:ext cx="8153400" cy="573088"/>
          </a:xfrm>
        </p:spPr>
        <p:txBody>
          <a:bodyPr/>
          <a:lstStyle/>
          <a:p>
            <a:pPr eaLnBrk="1" hangingPunct="1">
              <a:defRPr/>
            </a:pPr>
            <a:r>
              <a:rPr lang="en-US" dirty="0">
                <a:cs typeface="+mj-cs"/>
              </a:rPr>
              <a:t>Floating Point Summary</a:t>
            </a:r>
          </a:p>
        </p:txBody>
      </p:sp>
      <p:sp>
        <p:nvSpPr>
          <p:cNvPr id="136195" name="Rectangle 3"/>
          <p:cNvSpPr>
            <a:spLocks noGrp="1" noChangeArrowheads="1"/>
          </p:cNvSpPr>
          <p:nvPr>
            <p:ph type="body" idx="1"/>
          </p:nvPr>
        </p:nvSpPr>
        <p:spPr/>
        <p:txBody>
          <a:bodyPr/>
          <a:lstStyle/>
          <a:p>
            <a:pPr marL="384776" indent="-384776" eaLnBrk="1" hangingPunct="1">
              <a:lnSpc>
                <a:spcPct val="100000"/>
              </a:lnSpc>
              <a:defRPr/>
            </a:pPr>
            <a:r>
              <a:rPr lang="en-US" dirty="0">
                <a:latin typeface="Helvetica" charset="0"/>
                <a:ea typeface="ＭＳ Ｐゴシック" charset="0"/>
              </a:rPr>
              <a:t>IEEE Floating Point Has Clear Mathematical  Properties</a:t>
            </a:r>
          </a:p>
          <a:p>
            <a:pPr marL="742635" lvl="1" indent="-245434" eaLnBrk="1" hangingPunct="1">
              <a:defRPr/>
            </a:pPr>
            <a:r>
              <a:rPr lang="en-US" dirty="0">
                <a:latin typeface="Helvetica" charset="0"/>
                <a:ea typeface="ＭＳ Ｐゴシック" charset="0"/>
              </a:rPr>
              <a:t>Represents numbers of form </a:t>
            </a:r>
            <a:r>
              <a:rPr lang="en-US" i="1" dirty="0">
                <a:latin typeface="Helvetica" charset="0"/>
                <a:ea typeface="ＭＳ Ｐゴシック" charset="0"/>
              </a:rPr>
              <a:t>M</a:t>
            </a:r>
            <a:r>
              <a:rPr lang="en-US" dirty="0">
                <a:latin typeface="Helvetica" charset="0"/>
                <a:ea typeface="ＭＳ Ｐゴシック" charset="0"/>
              </a:rPr>
              <a:t> </a:t>
            </a:r>
            <a:r>
              <a:rPr lang="en-US" b="0" dirty="0">
                <a:latin typeface="Helvetica" charset="0"/>
                <a:ea typeface="ＭＳ Ｐゴシック" charset="0"/>
              </a:rPr>
              <a:t>X</a:t>
            </a:r>
            <a:r>
              <a:rPr lang="en-US" dirty="0">
                <a:latin typeface="Helvetica" charset="0"/>
                <a:ea typeface="ＭＳ Ｐゴシック" charset="0"/>
              </a:rPr>
              <a:t> 2</a:t>
            </a:r>
            <a:r>
              <a:rPr lang="en-US" i="1" baseline="30000" dirty="0">
                <a:latin typeface="Helvetica" charset="0"/>
                <a:ea typeface="ＭＳ Ｐゴシック" charset="0"/>
              </a:rPr>
              <a:t>E</a:t>
            </a:r>
            <a:endParaRPr lang="en-US" dirty="0">
              <a:latin typeface="Helvetica" charset="0"/>
              <a:ea typeface="ＭＳ Ｐゴシック" charset="0"/>
            </a:endParaRPr>
          </a:p>
          <a:p>
            <a:pPr marL="742635" lvl="1" indent="-245434" eaLnBrk="1" hangingPunct="1">
              <a:defRPr/>
            </a:pPr>
            <a:r>
              <a:rPr lang="en-US" dirty="0">
                <a:latin typeface="Helvetica" charset="0"/>
                <a:ea typeface="ＭＳ Ｐゴシック" charset="0"/>
              </a:rPr>
              <a:t>Can reason about operations independent of implementation</a:t>
            </a:r>
          </a:p>
          <a:p>
            <a:pPr marL="1143243" lvl="2" indent="-237516" eaLnBrk="1" hangingPunct="1">
              <a:defRPr/>
            </a:pPr>
            <a:r>
              <a:rPr lang="en-US" dirty="0">
                <a:latin typeface="Helvetica" charset="0"/>
                <a:ea typeface="ＭＳ Ｐゴシック" charset="0"/>
              </a:rPr>
              <a:t>As if computed with perfect precision and then rounded</a:t>
            </a:r>
          </a:p>
          <a:p>
            <a:pPr marL="742635" lvl="1" indent="-245434" eaLnBrk="1" hangingPunct="1">
              <a:defRPr/>
            </a:pPr>
            <a:r>
              <a:rPr lang="en-US" dirty="0">
                <a:latin typeface="Helvetica" charset="0"/>
                <a:ea typeface="ＭＳ Ｐゴシック" charset="0"/>
              </a:rPr>
              <a:t>Not the same as real arithmetic</a:t>
            </a:r>
          </a:p>
          <a:p>
            <a:pPr marL="1143243" lvl="2" indent="-237516" eaLnBrk="1" hangingPunct="1">
              <a:defRPr/>
            </a:pPr>
            <a:r>
              <a:rPr lang="en-US" dirty="0">
                <a:latin typeface="Helvetica" charset="0"/>
                <a:ea typeface="ＭＳ Ｐゴシック" charset="0"/>
              </a:rPr>
              <a:t>Violates associativity/distributivity</a:t>
            </a:r>
          </a:p>
          <a:p>
            <a:pPr marL="1143243" lvl="2" indent="-237516" eaLnBrk="1" hangingPunct="1">
              <a:defRPr/>
            </a:pPr>
            <a:r>
              <a:rPr lang="en-US" dirty="0">
                <a:latin typeface="Helvetica" charset="0"/>
                <a:ea typeface="ＭＳ Ｐゴシック" charset="0"/>
              </a:rPr>
              <a:t>Makes life difficult for compilers &amp; serious numerical applications programmers</a:t>
            </a:r>
          </a:p>
          <a:p>
            <a:pPr marL="742635" lvl="1" indent="-245434" eaLnBrk="1" hangingPunct="1">
              <a:defRPr/>
            </a:pPr>
            <a:r>
              <a:rPr lang="en-US" dirty="0">
                <a:latin typeface="Helvetica" charset="0"/>
                <a:ea typeface="ＭＳ Ｐゴシック" charset="0"/>
              </a:rPr>
              <a:t>Conversions between float/double and int/long can cause overflow</a:t>
            </a:r>
          </a:p>
          <a:p>
            <a:pPr marL="905727" lvl="2" indent="0" eaLnBrk="1" hangingPunct="1">
              <a:buNone/>
              <a:defRPr/>
            </a:pPr>
            <a:endParaRPr lang="en-US" dirty="0">
              <a:latin typeface="Helvetica" charset="0"/>
              <a:ea typeface="ＭＳ Ｐゴシック" charset="0"/>
            </a:endParaRPr>
          </a:p>
        </p:txBody>
      </p:sp>
    </p:spTree>
    <p:extLst>
      <p:ext uri="{BB962C8B-B14F-4D97-AF65-F5344CB8AC3E}">
        <p14:creationId xmlns:p14="http://schemas.microsoft.com/office/powerpoint/2010/main" val="3710499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dissolve">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dissolve">
                                      <p:cBhvr>
                                        <p:cTn id="12" dur="500"/>
                                        <p:tgtEl>
                                          <p:spTgt spid="13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dissolve">
                                      <p:cBhvr>
                                        <p:cTn id="17" dur="500"/>
                                        <p:tgtEl>
                                          <p:spTgt spid="13619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6195">
                                            <p:txEl>
                                              <p:pRg st="3" end="3"/>
                                            </p:txEl>
                                          </p:spTgt>
                                        </p:tgtEl>
                                        <p:attrNameLst>
                                          <p:attrName>style.visibility</p:attrName>
                                        </p:attrNameLst>
                                      </p:cBhvr>
                                      <p:to>
                                        <p:strVal val="visible"/>
                                      </p:to>
                                    </p:set>
                                    <p:animEffect transition="in" filter="dissolve">
                                      <p:cBhvr>
                                        <p:cTn id="20" dur="500"/>
                                        <p:tgtEl>
                                          <p:spTgt spid="1361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6195">
                                            <p:txEl>
                                              <p:pRg st="4" end="4"/>
                                            </p:txEl>
                                          </p:spTgt>
                                        </p:tgtEl>
                                        <p:attrNameLst>
                                          <p:attrName>style.visibility</p:attrName>
                                        </p:attrNameLst>
                                      </p:cBhvr>
                                      <p:to>
                                        <p:strVal val="visible"/>
                                      </p:to>
                                    </p:set>
                                    <p:animEffect transition="in" filter="dissolve">
                                      <p:cBhvr>
                                        <p:cTn id="25" dur="500"/>
                                        <p:tgtEl>
                                          <p:spTgt spid="136195">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6195">
                                            <p:txEl>
                                              <p:pRg st="5" end="5"/>
                                            </p:txEl>
                                          </p:spTgt>
                                        </p:tgtEl>
                                        <p:attrNameLst>
                                          <p:attrName>style.visibility</p:attrName>
                                        </p:attrNameLst>
                                      </p:cBhvr>
                                      <p:to>
                                        <p:strVal val="visible"/>
                                      </p:to>
                                    </p:set>
                                    <p:animEffect transition="in" filter="dissolve">
                                      <p:cBhvr>
                                        <p:cTn id="28" dur="500"/>
                                        <p:tgtEl>
                                          <p:spTgt spid="136195">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6195">
                                            <p:txEl>
                                              <p:pRg st="6" end="6"/>
                                            </p:txEl>
                                          </p:spTgt>
                                        </p:tgtEl>
                                        <p:attrNameLst>
                                          <p:attrName>style.visibility</p:attrName>
                                        </p:attrNameLst>
                                      </p:cBhvr>
                                      <p:to>
                                        <p:strVal val="visible"/>
                                      </p:to>
                                    </p:set>
                                    <p:animEffect transition="in" filter="dissolve">
                                      <p:cBhvr>
                                        <p:cTn id="31" dur="500"/>
                                        <p:tgtEl>
                                          <p:spTgt spid="13619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36195">
                                            <p:txEl>
                                              <p:pRg st="7" end="7"/>
                                            </p:txEl>
                                          </p:spTgt>
                                        </p:tgtEl>
                                        <p:attrNameLst>
                                          <p:attrName>style.visibility</p:attrName>
                                        </p:attrNameLst>
                                      </p:cBhvr>
                                      <p:to>
                                        <p:strVal val="visible"/>
                                      </p:to>
                                    </p:set>
                                    <p:animEffect transition="in" filter="dissolve">
                                      <p:cBhvr>
                                        <p:cTn id="36" dur="500"/>
                                        <p:tgtEl>
                                          <p:spTgt spid="136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defTabSz="911846" eaLnBrk="1" hangingPunct="1">
              <a:defRPr/>
            </a:pPr>
            <a:r>
              <a:rPr lang="en-US" dirty="0">
                <a:cs typeface="+mj-cs"/>
              </a:rPr>
              <a:t>Major Revelations So Far…</a:t>
            </a:r>
          </a:p>
        </p:txBody>
      </p:sp>
      <p:sp>
        <p:nvSpPr>
          <p:cNvPr id="264195" name="Rectangle 3"/>
          <p:cNvSpPr>
            <a:spLocks noGrp="1" noChangeArrowheads="1"/>
          </p:cNvSpPr>
          <p:nvPr>
            <p:ph type="body" idx="1"/>
          </p:nvPr>
        </p:nvSpPr>
        <p:spPr/>
        <p:txBody>
          <a:bodyPr/>
          <a:lstStyle/>
          <a:p>
            <a:pPr marL="456031" indent="-456031" eaLnBrk="1" hangingPunct="1">
              <a:buFont typeface="+mj-lt"/>
              <a:buAutoNum type="arabicPeriod"/>
              <a:defRPr/>
            </a:pPr>
            <a:r>
              <a:rPr lang="en-US" dirty="0">
                <a:latin typeface="Helvetica" charset="0"/>
                <a:ea typeface="ＭＳ Ｐゴシック" charset="0"/>
              </a:rPr>
              <a:t>Two’s complement encoding and arithmetic for integers </a:t>
            </a:r>
          </a:p>
          <a:p>
            <a:pPr marL="456031" indent="-456031" eaLnBrk="1" hangingPunct="1">
              <a:buFont typeface="+mj-lt"/>
              <a:buAutoNum type="arabicPeriod"/>
              <a:defRPr/>
            </a:pPr>
            <a:r>
              <a:rPr lang="en-US" dirty="0">
                <a:latin typeface="Helvetica" charset="0"/>
                <a:ea typeface="ＭＳ Ｐゴシック" charset="0"/>
              </a:rPr>
              <a:t>Programs in high-level languages are compiled into assembly instructions and executed on the CPU</a:t>
            </a:r>
          </a:p>
          <a:p>
            <a:pPr marL="456031" indent="-456031" eaLnBrk="1" hangingPunct="1">
              <a:buFont typeface="+mj-lt"/>
              <a:buAutoNum type="arabicPeriod"/>
              <a:defRPr/>
            </a:pPr>
            <a:r>
              <a:rPr lang="en-US" dirty="0">
                <a:latin typeface="Helvetica" charset="0"/>
                <a:ea typeface="ＭＳ Ｐゴシック" charset="0"/>
              </a:rPr>
              <a:t>Assembly uses a call stack to efficiently manage function calls</a:t>
            </a:r>
          </a:p>
          <a:p>
            <a:pPr marL="456031" indent="-456031" eaLnBrk="1" hangingPunct="1">
              <a:buFont typeface="+mj-lt"/>
              <a:buAutoNum type="arabicPeriod"/>
              <a:defRPr/>
            </a:pPr>
            <a:r>
              <a:rPr lang="en-US" dirty="0">
                <a:latin typeface="Helvetica" charset="0"/>
              </a:rPr>
              <a:t>Call stacks can be overflowed on x86 CPUs, resulting in execution of malicious code</a:t>
            </a:r>
          </a:p>
          <a:p>
            <a:pPr marL="456031" indent="-456031" eaLnBrk="1" hangingPunct="1">
              <a:buFont typeface="+mj-lt"/>
              <a:buAutoNum type="arabicPeriod"/>
              <a:defRPr/>
            </a:pPr>
            <a:r>
              <a:rPr lang="en-US" dirty="0">
                <a:latin typeface="Helvetica" charset="0"/>
              </a:rPr>
              <a:t>Floating point representation encodes real #s as M*2</a:t>
            </a:r>
            <a:r>
              <a:rPr lang="en-US" baseline="30000" dirty="0">
                <a:latin typeface="Helvetica" charset="0"/>
              </a:rPr>
              <a:t>E</a:t>
            </a:r>
            <a:r>
              <a:rPr lang="en-US" dirty="0">
                <a:latin typeface="Helvetica" charset="0"/>
              </a:rPr>
              <a:t>, and x86 has separate FP registers &amp; instructions</a:t>
            </a:r>
          </a:p>
          <a:p>
            <a:pPr marL="0" indent="0" eaLnBrk="1" hangingPunct="1">
              <a:defRPr/>
            </a:pPr>
            <a:r>
              <a:rPr lang="en-US" dirty="0">
                <a:latin typeface="Helvetica" charset="0"/>
              </a:rPr>
              <a:t>Next up: How to improve performance using 1) pipelining, 2) parallelism, and 3) caching</a:t>
            </a:r>
          </a:p>
        </p:txBody>
      </p:sp>
    </p:spTree>
    <p:extLst>
      <p:ext uri="{BB962C8B-B14F-4D97-AF65-F5344CB8AC3E}">
        <p14:creationId xmlns:p14="http://schemas.microsoft.com/office/powerpoint/2010/main" val="234905197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dissolve">
                                      <p:cBhvr>
                                        <p:cTn id="7" dur="500"/>
                                        <p:tgtEl>
                                          <p:spTgt spid="26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dissolve">
                                      <p:cBhvr>
                                        <p:cTn id="12" dur="500"/>
                                        <p:tgtEl>
                                          <p:spTgt spid="264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dissolve">
                                      <p:cBhvr>
                                        <p:cTn id="17" dur="500"/>
                                        <p:tgtEl>
                                          <p:spTgt spid="264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4195">
                                            <p:txEl>
                                              <p:pRg st="3" end="3"/>
                                            </p:txEl>
                                          </p:spTgt>
                                        </p:tgtEl>
                                        <p:attrNameLst>
                                          <p:attrName>style.visibility</p:attrName>
                                        </p:attrNameLst>
                                      </p:cBhvr>
                                      <p:to>
                                        <p:strVal val="visible"/>
                                      </p:to>
                                    </p:set>
                                    <p:animEffect transition="in" filter="dissolve">
                                      <p:cBhvr>
                                        <p:cTn id="22" dur="500"/>
                                        <p:tgtEl>
                                          <p:spTgt spid="264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4195">
                                            <p:txEl>
                                              <p:pRg st="4" end="4"/>
                                            </p:txEl>
                                          </p:spTgt>
                                        </p:tgtEl>
                                        <p:attrNameLst>
                                          <p:attrName>style.visibility</p:attrName>
                                        </p:attrNameLst>
                                      </p:cBhvr>
                                      <p:to>
                                        <p:strVal val="visible"/>
                                      </p:to>
                                    </p:set>
                                    <p:animEffect transition="in" filter="dissolve">
                                      <p:cBhvr>
                                        <p:cTn id="27" dur="500"/>
                                        <p:tgtEl>
                                          <p:spTgt spid="264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4195">
                                            <p:txEl>
                                              <p:pRg st="5" end="5"/>
                                            </p:txEl>
                                          </p:spTgt>
                                        </p:tgtEl>
                                        <p:attrNameLst>
                                          <p:attrName>style.visibility</p:attrName>
                                        </p:attrNameLst>
                                      </p:cBhvr>
                                      <p:to>
                                        <p:strVal val="visible"/>
                                      </p:to>
                                    </p:set>
                                    <p:animEffect transition="in" filter="dissolve">
                                      <p:cBhvr>
                                        <p:cTn id="32" dur="500"/>
                                        <p:tgtEl>
                                          <p:spTgt spid="264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38" y="2286000"/>
            <a:ext cx="8716962" cy="781050"/>
          </a:xfrm>
        </p:spPr>
        <p:txBody>
          <a:bodyPr/>
          <a:lstStyle/>
          <a:p>
            <a:pPr algn="ctr"/>
            <a:r>
              <a:rPr lang="en-US" dirty="0"/>
              <a:t>Supplementary Slides</a:t>
            </a:r>
          </a:p>
        </p:txBody>
      </p:sp>
    </p:spTree>
    <p:extLst>
      <p:ext uri="{BB962C8B-B14F-4D97-AF65-F5344CB8AC3E}">
        <p14:creationId xmlns:p14="http://schemas.microsoft.com/office/powerpoint/2010/main" val="28047585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609600" y="228600"/>
            <a:ext cx="6692900" cy="573088"/>
          </a:xfrm>
        </p:spPr>
        <p:txBody>
          <a:bodyPr/>
          <a:lstStyle/>
          <a:p>
            <a:pPr eaLnBrk="1" hangingPunct="1">
              <a:defRPr/>
            </a:pPr>
            <a:r>
              <a:rPr lang="en-US">
                <a:ea typeface="+mj-ea"/>
                <a:cs typeface="+mj-cs"/>
              </a:rPr>
              <a:t>FPU Data Register Stack</a:t>
            </a:r>
          </a:p>
        </p:txBody>
      </p:sp>
      <p:sp>
        <p:nvSpPr>
          <p:cNvPr id="369667" name="Rectangle 3"/>
          <p:cNvSpPr>
            <a:spLocks noGrp="1" noChangeArrowheads="1"/>
          </p:cNvSpPr>
          <p:nvPr>
            <p:ph type="body" idx="1"/>
          </p:nvPr>
        </p:nvSpPr>
        <p:spPr>
          <a:xfrm>
            <a:off x="379413" y="1365250"/>
            <a:ext cx="6211887" cy="508000"/>
          </a:xfrm>
        </p:spPr>
        <p:txBody>
          <a:bodyPr/>
          <a:lstStyle/>
          <a:p>
            <a:pPr marL="384776" indent="-384776" eaLnBrk="1" hangingPunct="1">
              <a:defRPr/>
            </a:pPr>
            <a:r>
              <a:rPr lang="en-US">
                <a:latin typeface="Helvetica" charset="0"/>
              </a:rPr>
              <a:t>FPU register format (extended precision)</a:t>
            </a:r>
          </a:p>
        </p:txBody>
      </p:sp>
      <p:grpSp>
        <p:nvGrpSpPr>
          <p:cNvPr id="40963" name="Group 25"/>
          <p:cNvGrpSpPr>
            <a:grpSpLocks/>
          </p:cNvGrpSpPr>
          <p:nvPr/>
        </p:nvGrpSpPr>
        <p:grpSpPr bwMode="auto">
          <a:xfrm>
            <a:off x="1371600" y="1903413"/>
            <a:ext cx="5640388" cy="611187"/>
            <a:chOff x="864" y="960"/>
            <a:chExt cx="3553" cy="385"/>
          </a:xfrm>
        </p:grpSpPr>
        <p:sp>
          <p:nvSpPr>
            <p:cNvPr id="40978" name="Rectangle 4"/>
            <p:cNvSpPr>
              <a:spLocks noChangeArrowheads="1"/>
            </p:cNvSpPr>
            <p:nvPr/>
          </p:nvSpPr>
          <p:spPr bwMode="auto">
            <a:xfrm>
              <a:off x="912" y="1153"/>
              <a:ext cx="19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rPr>
                <a:t>s</a:t>
              </a:r>
            </a:p>
          </p:txBody>
        </p:sp>
        <p:sp>
          <p:nvSpPr>
            <p:cNvPr id="40979" name="Rectangle 5"/>
            <p:cNvSpPr>
              <a:spLocks noChangeArrowheads="1"/>
            </p:cNvSpPr>
            <p:nvPr/>
          </p:nvSpPr>
          <p:spPr bwMode="auto">
            <a:xfrm>
              <a:off x="1104" y="1153"/>
              <a:ext cx="576"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rPr>
                <a:t>exp</a:t>
              </a:r>
            </a:p>
          </p:txBody>
        </p:sp>
        <p:sp>
          <p:nvSpPr>
            <p:cNvPr id="40980" name="Rectangle 6"/>
            <p:cNvSpPr>
              <a:spLocks noChangeArrowheads="1"/>
            </p:cNvSpPr>
            <p:nvPr/>
          </p:nvSpPr>
          <p:spPr bwMode="auto">
            <a:xfrm>
              <a:off x="1680" y="1153"/>
              <a:ext cx="2688"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rPr>
                <a:t>frac</a:t>
              </a:r>
            </a:p>
          </p:txBody>
        </p:sp>
        <p:sp>
          <p:nvSpPr>
            <p:cNvPr id="40981" name="Text Box 7"/>
            <p:cNvSpPr txBox="1">
              <a:spLocks noChangeArrowheads="1"/>
            </p:cNvSpPr>
            <p:nvPr/>
          </p:nvSpPr>
          <p:spPr bwMode="auto">
            <a:xfrm>
              <a:off x="4238" y="960"/>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0</a:t>
              </a:r>
            </a:p>
          </p:txBody>
        </p:sp>
        <p:sp>
          <p:nvSpPr>
            <p:cNvPr id="40982" name="Text Box 8"/>
            <p:cNvSpPr txBox="1">
              <a:spLocks noChangeArrowheads="1"/>
            </p:cNvSpPr>
            <p:nvPr/>
          </p:nvSpPr>
          <p:spPr bwMode="auto">
            <a:xfrm>
              <a:off x="1632" y="961"/>
              <a:ext cx="24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63</a:t>
              </a:r>
            </a:p>
          </p:txBody>
        </p:sp>
        <p:sp>
          <p:nvSpPr>
            <p:cNvPr id="40983" name="Text Box 9"/>
            <p:cNvSpPr txBox="1">
              <a:spLocks noChangeArrowheads="1"/>
            </p:cNvSpPr>
            <p:nvPr/>
          </p:nvSpPr>
          <p:spPr bwMode="auto">
            <a:xfrm>
              <a:off x="1488" y="961"/>
              <a:ext cx="24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64</a:t>
              </a:r>
            </a:p>
          </p:txBody>
        </p:sp>
        <p:sp>
          <p:nvSpPr>
            <p:cNvPr id="40984" name="Text Box 10"/>
            <p:cNvSpPr txBox="1">
              <a:spLocks noChangeArrowheads="1"/>
            </p:cNvSpPr>
            <p:nvPr/>
          </p:nvSpPr>
          <p:spPr bwMode="auto">
            <a:xfrm>
              <a:off x="1056" y="961"/>
              <a:ext cx="24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78</a:t>
              </a:r>
            </a:p>
          </p:txBody>
        </p:sp>
        <p:sp>
          <p:nvSpPr>
            <p:cNvPr id="40985" name="Text Box 11"/>
            <p:cNvSpPr txBox="1">
              <a:spLocks noChangeArrowheads="1"/>
            </p:cNvSpPr>
            <p:nvPr/>
          </p:nvSpPr>
          <p:spPr bwMode="auto">
            <a:xfrm>
              <a:off x="864" y="961"/>
              <a:ext cx="24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400">
                  <a:solidFill>
                    <a:srgbClr val="000066"/>
                  </a:solidFill>
                </a:rPr>
                <a:t>79</a:t>
              </a:r>
            </a:p>
          </p:txBody>
        </p:sp>
      </p:grpSp>
      <p:sp>
        <p:nvSpPr>
          <p:cNvPr id="369679" name="Rectangle 15"/>
          <p:cNvSpPr>
            <a:spLocks noChangeArrowheads="1"/>
          </p:cNvSpPr>
          <p:nvPr/>
        </p:nvSpPr>
        <p:spPr bwMode="auto">
          <a:xfrm>
            <a:off x="533400" y="2590800"/>
            <a:ext cx="4114800" cy="3581400"/>
          </a:xfrm>
          <a:prstGeom prst="rect">
            <a:avLst/>
          </a:prstGeom>
          <a:noFill/>
          <a:ln w="12700">
            <a:noFill/>
            <a:miter lim="800000"/>
            <a:headEnd/>
            <a:tailEnd/>
          </a:ln>
          <a:effectLst/>
        </p:spPr>
        <p:txBody>
          <a:bodyPr lIns="90245" tIns="44337" rIns="90245" bIns="44337"/>
          <a:lstStyle/>
          <a:p>
            <a:pPr marL="384776" indent="-384776" algn="l" eaLnBrk="1" hangingPunct="1">
              <a:lnSpc>
                <a:spcPct val="95000"/>
              </a:lnSpc>
              <a:spcBef>
                <a:spcPct val="50000"/>
              </a:spcBef>
              <a:buClr>
                <a:srgbClr val="660033"/>
              </a:buClr>
              <a:defRPr/>
            </a:pPr>
            <a:r>
              <a:rPr lang="en-US" sz="2400" dirty="0">
                <a:solidFill>
                  <a:srgbClr val="003300"/>
                </a:solidFill>
                <a:effectLst>
                  <a:outerShdw blurRad="38100" dist="38100" dir="2700000" algn="tl">
                    <a:srgbClr val="DDDDDD"/>
                  </a:outerShdw>
                </a:effectLst>
                <a:ea typeface="ＭＳ Ｐゴシック" pitchFamily="-1" charset="-128"/>
                <a:cs typeface="ＭＳ Ｐゴシック" pitchFamily="-1" charset="-128"/>
              </a:rPr>
              <a:t>FPU registers</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8 registers</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Logically forms shallow stack</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Top called </a:t>
            </a:r>
            <a:r>
              <a:rPr lang="en-US" sz="2000" dirty="0">
                <a:solidFill>
                  <a:srgbClr val="000066"/>
                </a:solidFill>
                <a:latin typeface="Courier New" charset="0"/>
                <a:ea typeface="ＭＳ Ｐゴシック" charset="-128"/>
                <a:cs typeface="ＭＳ Ｐゴシック" pitchFamily="-1" charset="-128"/>
              </a:rPr>
              <a:t>%</a:t>
            </a:r>
            <a:r>
              <a:rPr lang="en-US" sz="2000" dirty="0" err="1">
                <a:solidFill>
                  <a:srgbClr val="000066"/>
                </a:solidFill>
                <a:latin typeface="Courier New" charset="0"/>
                <a:ea typeface="ＭＳ Ｐゴシック" charset="-128"/>
                <a:cs typeface="ＭＳ Ｐゴシック" pitchFamily="-1" charset="-128"/>
              </a:rPr>
              <a:t>st</a:t>
            </a:r>
            <a:r>
              <a:rPr lang="en-US" sz="2000" dirty="0">
                <a:solidFill>
                  <a:srgbClr val="000066"/>
                </a:solidFill>
                <a:latin typeface="Courier New" charset="0"/>
                <a:ea typeface="ＭＳ Ｐゴシック" charset="-128"/>
                <a:cs typeface="ＭＳ Ｐゴシック" pitchFamily="-1" charset="-128"/>
              </a:rPr>
              <a:t>(0)</a:t>
            </a:r>
          </a:p>
          <a:p>
            <a:pPr marL="742635" lvl="1" indent="-245434" algn="l" eaLnBrk="1" hangingPunct="1">
              <a:lnSpc>
                <a:spcPct val="100000"/>
              </a:lnSpc>
              <a:spcBef>
                <a:spcPct val="25000"/>
              </a:spcBef>
              <a:buClr>
                <a:srgbClr val="660033"/>
              </a:buClr>
              <a:buSzPct val="75000"/>
              <a:buFont typeface="Wingdings" charset="2"/>
              <a:buChar char="n"/>
              <a:defRPr/>
            </a:pPr>
            <a:r>
              <a:rPr lang="en-US" sz="2000" dirty="0">
                <a:solidFill>
                  <a:srgbClr val="000066"/>
                </a:solidFill>
                <a:ea typeface="ＭＳ Ｐゴシック" charset="-128"/>
                <a:cs typeface="ＭＳ Ｐゴシック" pitchFamily="-1" charset="-128"/>
              </a:rPr>
              <a:t>When push too many, bottom values disappear</a:t>
            </a:r>
          </a:p>
        </p:txBody>
      </p:sp>
      <p:sp>
        <p:nvSpPr>
          <p:cNvPr id="40965" name="Text Box 16"/>
          <p:cNvSpPr txBox="1">
            <a:spLocks noChangeArrowheads="1"/>
          </p:cNvSpPr>
          <p:nvPr/>
        </p:nvSpPr>
        <p:spPr bwMode="auto">
          <a:xfrm>
            <a:off x="5791200" y="5791200"/>
            <a:ext cx="19589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215" tIns="45595" rIns="91215" bIns="45595">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stack grows down</a:t>
            </a:r>
          </a:p>
        </p:txBody>
      </p:sp>
      <p:grpSp>
        <p:nvGrpSpPr>
          <p:cNvPr id="40966" name="Group 27"/>
          <p:cNvGrpSpPr>
            <a:grpSpLocks/>
          </p:cNvGrpSpPr>
          <p:nvPr/>
        </p:nvGrpSpPr>
        <p:grpSpPr bwMode="auto">
          <a:xfrm>
            <a:off x="4114800" y="4495800"/>
            <a:ext cx="4498975" cy="1281113"/>
            <a:chOff x="2112" y="1872"/>
            <a:chExt cx="2834" cy="807"/>
          </a:xfrm>
        </p:grpSpPr>
        <p:sp>
          <p:nvSpPr>
            <p:cNvPr id="40967" name="Rectangle 12"/>
            <p:cNvSpPr>
              <a:spLocks noChangeArrowheads="1"/>
            </p:cNvSpPr>
            <p:nvPr/>
          </p:nvSpPr>
          <p:spPr bwMode="auto">
            <a:xfrm>
              <a:off x="3026" y="1872"/>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68" name="Text Box 13"/>
            <p:cNvSpPr txBox="1">
              <a:spLocks noChangeArrowheads="1"/>
            </p:cNvSpPr>
            <p:nvPr/>
          </p:nvSpPr>
          <p:spPr bwMode="auto">
            <a:xfrm>
              <a:off x="2112" y="2448"/>
              <a:ext cx="62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nSpc>
                  <a:spcPct val="100000"/>
                </a:lnSpc>
              </a:pPr>
              <a:r>
                <a:rPr lang="ja-JP" altLang="en-US" sz="1800">
                  <a:solidFill>
                    <a:srgbClr val="000066"/>
                  </a:solidFill>
                </a:rPr>
                <a:t>“</a:t>
              </a:r>
              <a:r>
                <a:rPr lang="en-US" altLang="ja-JP" sz="1800">
                  <a:solidFill>
                    <a:srgbClr val="000066"/>
                  </a:solidFill>
                </a:rPr>
                <a:t>Top</a:t>
              </a:r>
              <a:r>
                <a:rPr lang="ja-JP" altLang="en-US" sz="1800">
                  <a:solidFill>
                    <a:srgbClr val="000066"/>
                  </a:solidFill>
                </a:rPr>
                <a:t>”</a:t>
              </a:r>
              <a:r>
                <a:rPr lang="en-US" altLang="ja-JP" sz="1800">
                  <a:solidFill>
                    <a:srgbClr val="000066"/>
                  </a:solidFill>
                </a:rPr>
                <a:t> </a:t>
              </a:r>
              <a:endParaRPr lang="en-US" sz="1800">
                <a:solidFill>
                  <a:srgbClr val="000066"/>
                </a:solidFill>
              </a:endParaRPr>
            </a:p>
          </p:txBody>
        </p:sp>
        <p:sp>
          <p:nvSpPr>
            <p:cNvPr id="40969" name="Line 14"/>
            <p:cNvSpPr>
              <a:spLocks noChangeShapeType="1"/>
            </p:cNvSpPr>
            <p:nvPr/>
          </p:nvSpPr>
          <p:spPr bwMode="auto">
            <a:xfrm flipV="1">
              <a:off x="2832" y="2544"/>
              <a:ext cx="192"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0970" name="Rectangle 17"/>
            <p:cNvSpPr>
              <a:spLocks noChangeArrowheads="1"/>
            </p:cNvSpPr>
            <p:nvPr/>
          </p:nvSpPr>
          <p:spPr bwMode="auto">
            <a:xfrm>
              <a:off x="3024" y="2064"/>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71" name="Rectangle 18"/>
            <p:cNvSpPr>
              <a:spLocks noChangeArrowheads="1"/>
            </p:cNvSpPr>
            <p:nvPr/>
          </p:nvSpPr>
          <p:spPr bwMode="auto">
            <a:xfrm>
              <a:off x="3024" y="2256"/>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72" name="Rectangle 19"/>
            <p:cNvSpPr>
              <a:spLocks noChangeArrowheads="1"/>
            </p:cNvSpPr>
            <p:nvPr/>
          </p:nvSpPr>
          <p:spPr bwMode="auto">
            <a:xfrm>
              <a:off x="3024" y="2448"/>
              <a:ext cx="1356" cy="192"/>
            </a:xfrm>
            <a:prstGeom prst="rect">
              <a:avLst/>
            </a:prstGeom>
            <a:solidFill>
              <a:schemeClr val="bg1"/>
            </a:solidFill>
            <a:ln w="25400">
              <a:solidFill>
                <a:schemeClr val="tx1"/>
              </a:solidFill>
              <a:miter lim="800000"/>
              <a:headEnd/>
              <a:tailEnd/>
            </a:ln>
          </p:spPr>
          <p:txBody>
            <a:bodyPr wrap="none" anchor="ctr"/>
            <a:lstStyle/>
            <a:p>
              <a:endParaRPr lang="en-US" sz="1800">
                <a:solidFill>
                  <a:srgbClr val="000066"/>
                </a:solidFill>
              </a:endParaRPr>
            </a:p>
          </p:txBody>
        </p:sp>
        <p:sp>
          <p:nvSpPr>
            <p:cNvPr id="40973" name="Line 20"/>
            <p:cNvSpPr>
              <a:spLocks noChangeShapeType="1"/>
            </p:cNvSpPr>
            <p:nvPr/>
          </p:nvSpPr>
          <p:spPr bwMode="auto">
            <a:xfrm>
              <a:off x="2832" y="1872"/>
              <a:ext cx="1728"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74" name="Rectangle 21"/>
            <p:cNvSpPr>
              <a:spLocks noChangeArrowheads="1"/>
            </p:cNvSpPr>
            <p:nvPr/>
          </p:nvSpPr>
          <p:spPr bwMode="auto">
            <a:xfrm>
              <a:off x="4368" y="2448"/>
              <a:ext cx="57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0975" name="Rectangle 22"/>
            <p:cNvSpPr>
              <a:spLocks noChangeArrowheads="1"/>
            </p:cNvSpPr>
            <p:nvPr/>
          </p:nvSpPr>
          <p:spPr bwMode="auto">
            <a:xfrm>
              <a:off x="4368" y="2256"/>
              <a:ext cx="57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0976" name="Rectangle 23"/>
            <p:cNvSpPr>
              <a:spLocks noChangeArrowheads="1"/>
            </p:cNvSpPr>
            <p:nvPr/>
          </p:nvSpPr>
          <p:spPr bwMode="auto">
            <a:xfrm>
              <a:off x="4368" y="2064"/>
              <a:ext cx="57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%st(2)</a:t>
              </a:r>
            </a:p>
          </p:txBody>
        </p:sp>
        <p:sp>
          <p:nvSpPr>
            <p:cNvPr id="40977" name="Rectangle 24"/>
            <p:cNvSpPr>
              <a:spLocks noChangeArrowheads="1"/>
            </p:cNvSpPr>
            <p:nvPr/>
          </p:nvSpPr>
          <p:spPr bwMode="auto">
            <a:xfrm>
              <a:off x="4368" y="1872"/>
              <a:ext cx="57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%st(3)</a:t>
              </a:r>
            </a:p>
          </p:txBody>
        </p:sp>
      </p:grpSp>
    </p:spTree>
    <p:extLst>
      <p:ext uri="{BB962C8B-B14F-4D97-AF65-F5344CB8AC3E}">
        <p14:creationId xmlns:p14="http://schemas.microsoft.com/office/powerpoint/2010/main" val="105103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381000" y="228600"/>
            <a:ext cx="6083300" cy="573088"/>
          </a:xfrm>
        </p:spPr>
        <p:txBody>
          <a:bodyPr/>
          <a:lstStyle/>
          <a:p>
            <a:pPr eaLnBrk="1" hangingPunct="1">
              <a:defRPr/>
            </a:pPr>
            <a:r>
              <a:rPr lang="en-US">
                <a:ea typeface="+mj-ea"/>
                <a:cs typeface="+mj-cs"/>
              </a:rPr>
              <a:t>FPU instructions</a:t>
            </a:r>
          </a:p>
        </p:txBody>
      </p:sp>
      <p:sp>
        <p:nvSpPr>
          <p:cNvPr id="370691" name="Rectangle 3"/>
          <p:cNvSpPr>
            <a:spLocks noGrp="1" noChangeArrowheads="1"/>
          </p:cNvSpPr>
          <p:nvPr>
            <p:ph type="body" idx="1"/>
          </p:nvPr>
        </p:nvSpPr>
        <p:spPr/>
        <p:txBody>
          <a:bodyPr/>
          <a:lstStyle/>
          <a:p>
            <a:pPr marL="384776" indent="-384776" eaLnBrk="1" hangingPunct="1">
              <a:defRPr/>
            </a:pPr>
            <a:r>
              <a:rPr lang="en-US">
                <a:latin typeface="Helvetica" charset="0"/>
              </a:rPr>
              <a:t>Large number of floating point instructions and formats</a:t>
            </a:r>
          </a:p>
          <a:p>
            <a:pPr marL="742635" lvl="1" indent="-245434" eaLnBrk="1" hangingPunct="1">
              <a:defRPr/>
            </a:pPr>
            <a:r>
              <a:rPr lang="en-US">
                <a:latin typeface="Helvetica" charset="0"/>
                <a:ea typeface="ＭＳ Ｐゴシック" charset="0"/>
              </a:rPr>
              <a:t>~50 basic instruction types</a:t>
            </a:r>
          </a:p>
          <a:p>
            <a:pPr marL="742635" lvl="1" indent="-245434" eaLnBrk="1" hangingPunct="1">
              <a:defRPr/>
            </a:pPr>
            <a:r>
              <a:rPr lang="en-US">
                <a:latin typeface="Helvetica" charset="0"/>
                <a:ea typeface="ＭＳ Ｐゴシック" charset="0"/>
              </a:rPr>
              <a:t>load, store, add, multiply</a:t>
            </a:r>
          </a:p>
          <a:p>
            <a:pPr marL="742635" lvl="1" indent="-245434" eaLnBrk="1" hangingPunct="1">
              <a:defRPr/>
            </a:pPr>
            <a:r>
              <a:rPr lang="en-US">
                <a:latin typeface="Helvetica" charset="0"/>
                <a:ea typeface="ＭＳ Ｐゴシック" charset="0"/>
              </a:rPr>
              <a:t>sin, cos, tan, arctan, and log!</a:t>
            </a:r>
          </a:p>
          <a:p>
            <a:pPr marL="384776" indent="-384776" eaLnBrk="1" hangingPunct="1">
              <a:defRPr/>
            </a:pPr>
            <a:endParaRPr lang="en-US">
              <a:latin typeface="Helvetica" charset="0"/>
            </a:endParaRPr>
          </a:p>
          <a:p>
            <a:pPr marL="384776" indent="-384776" eaLnBrk="1" hangingPunct="1">
              <a:defRPr/>
            </a:pPr>
            <a:r>
              <a:rPr lang="en-US">
                <a:latin typeface="Helvetica" charset="0"/>
              </a:rPr>
              <a:t>Sample instructions:</a:t>
            </a:r>
          </a:p>
        </p:txBody>
      </p:sp>
      <p:sp>
        <p:nvSpPr>
          <p:cNvPr id="43011" name="Text Box 4"/>
          <p:cNvSpPr txBox="1">
            <a:spLocks noChangeArrowheads="1"/>
          </p:cNvSpPr>
          <p:nvPr/>
        </p:nvSpPr>
        <p:spPr bwMode="auto">
          <a:xfrm>
            <a:off x="304800" y="4038600"/>
            <a:ext cx="8515350" cy="20732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1215" tIns="45595" rIns="91215" bIns="45595">
            <a:spAutoFit/>
          </a:bodyPr>
          <a:lstStyle>
            <a:lvl1pPr>
              <a:tabLst>
                <a:tab pos="1774825" algn="l"/>
                <a:tab pos="4516438" algn="l"/>
              </a:tabLst>
              <a:defRPr sz="3800" b="1">
                <a:solidFill>
                  <a:schemeClr val="tx1"/>
                </a:solidFill>
                <a:latin typeface="Helvetica" charset="0"/>
                <a:ea typeface="ＭＳ Ｐゴシック" charset="0"/>
                <a:cs typeface="ＭＳ Ｐゴシック" charset="0"/>
              </a:defRPr>
            </a:lvl1pPr>
            <a:lvl2pPr marL="742950" indent="-285750">
              <a:tabLst>
                <a:tab pos="1774825" algn="l"/>
                <a:tab pos="4516438" algn="l"/>
              </a:tabLst>
              <a:defRPr sz="3800" b="1">
                <a:solidFill>
                  <a:schemeClr val="tx1"/>
                </a:solidFill>
                <a:latin typeface="Helvetica" charset="0"/>
                <a:ea typeface="ＭＳ Ｐゴシック" charset="0"/>
              </a:defRPr>
            </a:lvl2pPr>
            <a:lvl3pPr marL="1143000" indent="-228600">
              <a:tabLst>
                <a:tab pos="1774825" algn="l"/>
                <a:tab pos="4516438" algn="l"/>
              </a:tabLst>
              <a:defRPr sz="3800" b="1">
                <a:solidFill>
                  <a:schemeClr val="tx1"/>
                </a:solidFill>
                <a:latin typeface="Helvetica" charset="0"/>
                <a:ea typeface="ＭＳ Ｐゴシック" charset="0"/>
              </a:defRPr>
            </a:lvl3pPr>
            <a:lvl4pPr marL="1600200" indent="-228600">
              <a:tabLst>
                <a:tab pos="1774825" algn="l"/>
                <a:tab pos="4516438" algn="l"/>
              </a:tabLst>
              <a:defRPr sz="3800" b="1">
                <a:solidFill>
                  <a:schemeClr val="tx1"/>
                </a:solidFill>
                <a:latin typeface="Helvetica" charset="0"/>
                <a:ea typeface="ＭＳ Ｐゴシック" charset="0"/>
              </a:defRPr>
            </a:lvl4pPr>
            <a:lvl5pPr marL="2057400" indent="-228600">
              <a:tabLst>
                <a:tab pos="1774825" algn="l"/>
                <a:tab pos="4516438" algn="l"/>
              </a:tabLst>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774825" algn="l"/>
                <a:tab pos="4516438" algn="l"/>
              </a:tabLst>
              <a:defRPr sz="3800" b="1">
                <a:solidFill>
                  <a:schemeClr val="tx1"/>
                </a:solidFill>
                <a:latin typeface="Helvetica" charset="0"/>
                <a:ea typeface="ＭＳ Ｐゴシック" charset="0"/>
              </a:defRPr>
            </a:lvl9pPr>
          </a:lstStyle>
          <a:p>
            <a:pPr algn="l">
              <a:lnSpc>
                <a:spcPct val="100000"/>
              </a:lnSpc>
              <a:spcBef>
                <a:spcPct val="20000"/>
              </a:spcBef>
            </a:pPr>
            <a:r>
              <a:rPr lang="en-US" sz="2000">
                <a:solidFill>
                  <a:srgbClr val="000066"/>
                </a:solidFill>
              </a:rPr>
              <a:t>Instruction	Effect			Description</a:t>
            </a:r>
          </a:p>
          <a:p>
            <a:pPr algn="l">
              <a:lnSpc>
                <a:spcPct val="100000"/>
              </a:lnSpc>
              <a:spcBef>
                <a:spcPct val="20000"/>
              </a:spcBef>
            </a:pPr>
            <a:r>
              <a:rPr lang="en-US" sz="1800">
                <a:solidFill>
                  <a:srgbClr val="000066"/>
                </a:solidFill>
                <a:latin typeface="Courier New" charset="0"/>
              </a:rPr>
              <a:t>fldz	</a:t>
            </a:r>
            <a:r>
              <a:rPr lang="en-US" sz="1800">
                <a:solidFill>
                  <a:srgbClr val="000066"/>
                </a:solidFill>
              </a:rPr>
              <a:t>push 0.0			Load zero</a:t>
            </a:r>
          </a:p>
          <a:p>
            <a:pPr algn="l">
              <a:lnSpc>
                <a:spcPct val="100000"/>
              </a:lnSpc>
              <a:spcBef>
                <a:spcPct val="20000"/>
              </a:spcBef>
            </a:pPr>
            <a:r>
              <a:rPr lang="en-US" sz="1800">
                <a:solidFill>
                  <a:srgbClr val="000066"/>
                </a:solidFill>
                <a:latin typeface="Courier New" charset="0"/>
              </a:rPr>
              <a:t>flds  Addr	</a:t>
            </a:r>
            <a:r>
              <a:rPr lang="en-US" sz="1800">
                <a:solidFill>
                  <a:srgbClr val="000066"/>
                </a:solidFill>
              </a:rPr>
              <a:t>push M[</a:t>
            </a:r>
            <a:r>
              <a:rPr lang="en-US" sz="1800">
                <a:solidFill>
                  <a:srgbClr val="000066"/>
                </a:solidFill>
                <a:latin typeface="Courier New" charset="0"/>
              </a:rPr>
              <a:t>Addr</a:t>
            </a:r>
            <a:r>
              <a:rPr lang="en-US" sz="1800">
                <a:solidFill>
                  <a:srgbClr val="000066"/>
                </a:solidFill>
              </a:rPr>
              <a:t>] 			Load single precision real</a:t>
            </a:r>
          </a:p>
          <a:p>
            <a:pPr algn="l">
              <a:lnSpc>
                <a:spcPct val="100000"/>
              </a:lnSpc>
              <a:spcBef>
                <a:spcPct val="20000"/>
              </a:spcBef>
            </a:pPr>
            <a:r>
              <a:rPr lang="en-US" sz="1800">
                <a:solidFill>
                  <a:srgbClr val="000066"/>
                </a:solidFill>
                <a:latin typeface="Courier New" charset="0"/>
              </a:rPr>
              <a:t>fmuls Addr	%st(0) &lt;- %st(0)*</a:t>
            </a:r>
            <a:r>
              <a:rPr lang="en-US" sz="1800">
                <a:solidFill>
                  <a:srgbClr val="000066"/>
                </a:solidFill>
              </a:rPr>
              <a:t>M[</a:t>
            </a:r>
            <a:r>
              <a:rPr lang="en-US" sz="1800">
                <a:solidFill>
                  <a:srgbClr val="000066"/>
                </a:solidFill>
                <a:latin typeface="Courier New" charset="0"/>
              </a:rPr>
              <a:t>Addr</a:t>
            </a:r>
            <a:r>
              <a:rPr lang="en-US" sz="1800">
                <a:solidFill>
                  <a:srgbClr val="000066"/>
                </a:solidFill>
              </a:rPr>
              <a:t>]	Multiply</a:t>
            </a:r>
          </a:p>
          <a:p>
            <a:pPr algn="l">
              <a:lnSpc>
                <a:spcPct val="100000"/>
              </a:lnSpc>
              <a:spcBef>
                <a:spcPct val="20000"/>
              </a:spcBef>
            </a:pPr>
            <a:r>
              <a:rPr lang="en-US" sz="1800">
                <a:solidFill>
                  <a:srgbClr val="000066"/>
                </a:solidFill>
                <a:latin typeface="Courier New" charset="0"/>
              </a:rPr>
              <a:t>faddp	%st(1) &lt;- %st(0)+%st(1); pop</a:t>
            </a:r>
            <a:r>
              <a:rPr lang="en-US" sz="1800">
                <a:solidFill>
                  <a:srgbClr val="000066"/>
                </a:solidFill>
              </a:rPr>
              <a:t>	Add and pop</a:t>
            </a:r>
          </a:p>
          <a:p>
            <a:pPr algn="l">
              <a:lnSpc>
                <a:spcPct val="100000"/>
              </a:lnSpc>
              <a:spcBef>
                <a:spcPct val="20000"/>
              </a:spcBef>
            </a:pPr>
            <a:endParaRPr lang="en-US" sz="1800">
              <a:solidFill>
                <a:srgbClr val="000066"/>
              </a:solidFill>
            </a:endParaRPr>
          </a:p>
        </p:txBody>
      </p:sp>
    </p:spTree>
    <p:extLst>
      <p:ext uri="{BB962C8B-B14F-4D97-AF65-F5344CB8AC3E}">
        <p14:creationId xmlns:p14="http://schemas.microsoft.com/office/powerpoint/2010/main" val="2479739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304800" y="304800"/>
            <a:ext cx="7518400" cy="555625"/>
          </a:xfrm>
          <a:effectLst>
            <a:outerShdw blurRad="63500" dist="53882" dir="2700000" algn="ctr" rotWithShape="0">
              <a:srgbClr val="969696"/>
            </a:outerShdw>
          </a:effectLst>
        </p:spPr>
        <p:txBody>
          <a:bodyPr/>
          <a:lstStyle/>
          <a:p>
            <a:pPr eaLnBrk="1" hangingPunct="1">
              <a:defRPr/>
            </a:pPr>
            <a:r>
              <a:rPr lang="en-US">
                <a:ea typeface="+mj-ea"/>
                <a:cs typeface="+mj-cs"/>
              </a:rPr>
              <a:t>Floating Point Code Example</a:t>
            </a:r>
          </a:p>
        </p:txBody>
      </p:sp>
      <p:sp>
        <p:nvSpPr>
          <p:cNvPr id="371715" name="Rectangle 3"/>
          <p:cNvSpPr>
            <a:spLocks noGrp="1" noChangeArrowheads="1"/>
          </p:cNvSpPr>
          <p:nvPr>
            <p:ph type="body" idx="1"/>
          </p:nvPr>
        </p:nvSpPr>
        <p:spPr>
          <a:xfrm>
            <a:off x="152400" y="914400"/>
            <a:ext cx="3886200" cy="5486400"/>
          </a:xfrm>
        </p:spPr>
        <p:txBody>
          <a:bodyPr lIns="90245" tIns="44337" rIns="90245" bIns="44337"/>
          <a:lstStyle/>
          <a:p>
            <a:pPr marL="384776" indent="-384776" eaLnBrk="1" hangingPunct="1">
              <a:buFont typeface="Wingdings" charset="2"/>
              <a:buNone/>
              <a:defRPr/>
            </a:pPr>
            <a:r>
              <a:rPr lang="en-US">
                <a:ea typeface="+mn-ea"/>
                <a:cs typeface="+mn-cs"/>
              </a:rPr>
              <a:t>Compute Inner Product of Two Vectors</a:t>
            </a:r>
          </a:p>
          <a:p>
            <a:pPr marL="742635" lvl="1" indent="-245434" eaLnBrk="1" hangingPunct="1">
              <a:buFont typeface="Wingdings" charset="2"/>
              <a:buChar char="n"/>
              <a:defRPr/>
            </a:pPr>
            <a:r>
              <a:rPr lang="en-US"/>
              <a:t>Single precision arithmetic</a:t>
            </a:r>
          </a:p>
          <a:p>
            <a:pPr marL="742635" lvl="1" indent="-245434" eaLnBrk="1" hangingPunct="1">
              <a:buFont typeface="Wingdings" charset="2"/>
              <a:buChar char="n"/>
              <a:defRPr/>
            </a:pPr>
            <a:r>
              <a:rPr lang="en-US"/>
              <a:t>Common computation</a:t>
            </a:r>
          </a:p>
        </p:txBody>
      </p:sp>
      <p:sp>
        <p:nvSpPr>
          <p:cNvPr id="45059" name="Rectangle 4"/>
          <p:cNvSpPr>
            <a:spLocks noChangeArrowheads="1"/>
          </p:cNvSpPr>
          <p:nvPr/>
        </p:nvSpPr>
        <p:spPr bwMode="auto">
          <a:xfrm>
            <a:off x="228600" y="3048000"/>
            <a:ext cx="3502025" cy="3035300"/>
          </a:xfrm>
          <a:prstGeom prst="rect">
            <a:avLst/>
          </a:prstGeom>
          <a:solidFill>
            <a:srgbClr val="FFFF66"/>
          </a:solidFill>
          <a:ln w="12700">
            <a:solidFill>
              <a:schemeClr val="tx1"/>
            </a:solidFill>
            <a:miter lim="800000"/>
            <a:headEnd/>
            <a:tailEnd/>
          </a:ln>
        </p:spPr>
        <p:txBody>
          <a:bodyPr lIns="90245" tIns="44337" rIns="90245" bIns="44337">
            <a:spAutoFit/>
          </a:bodyPr>
          <a:lstStyle/>
          <a:p>
            <a:pPr algn="l">
              <a:lnSpc>
                <a:spcPct val="100000"/>
              </a:lnSpc>
            </a:pPr>
            <a:r>
              <a:rPr lang="en-US" sz="1600">
                <a:solidFill>
                  <a:srgbClr val="000066"/>
                </a:solidFill>
                <a:latin typeface="Courier New" charset="0"/>
              </a:rPr>
              <a:t>float ipf (float x[], </a:t>
            </a:r>
          </a:p>
          <a:p>
            <a:pPr algn="l">
              <a:lnSpc>
                <a:spcPct val="100000"/>
              </a:lnSpc>
            </a:pPr>
            <a:r>
              <a:rPr lang="en-US" sz="1600">
                <a:solidFill>
                  <a:srgbClr val="000066"/>
                </a:solidFill>
                <a:latin typeface="Courier New" charset="0"/>
              </a:rPr>
              <a:t>           float y[], </a:t>
            </a:r>
          </a:p>
          <a:p>
            <a:pPr algn="l">
              <a:lnSpc>
                <a:spcPct val="100000"/>
              </a:lnSpc>
            </a:pPr>
            <a:r>
              <a:rPr lang="en-US" sz="1600">
                <a:solidFill>
                  <a:srgbClr val="000066"/>
                </a:solidFill>
                <a:latin typeface="Courier New" charset="0"/>
              </a:rPr>
              <a:t>           int n)</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int i;</a:t>
            </a:r>
          </a:p>
          <a:p>
            <a:pPr algn="l">
              <a:lnSpc>
                <a:spcPct val="100000"/>
              </a:lnSpc>
            </a:pPr>
            <a:r>
              <a:rPr lang="en-US" sz="1600">
                <a:solidFill>
                  <a:srgbClr val="000066"/>
                </a:solidFill>
                <a:latin typeface="Courier New" charset="0"/>
              </a:rPr>
              <a:t>  float result = 0.0;</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for (i = 0; i &lt; n; i++) {</a:t>
            </a:r>
          </a:p>
          <a:p>
            <a:pPr algn="l">
              <a:lnSpc>
                <a:spcPct val="100000"/>
              </a:lnSpc>
            </a:pPr>
            <a:r>
              <a:rPr lang="en-US" sz="1600">
                <a:solidFill>
                  <a:srgbClr val="000066"/>
                </a:solidFill>
                <a:latin typeface="Courier New" charset="0"/>
              </a:rPr>
              <a:t>    result += x[i] * y[i];</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return result;</a:t>
            </a:r>
          </a:p>
          <a:p>
            <a:pPr algn="l">
              <a:lnSpc>
                <a:spcPct val="100000"/>
              </a:lnSpc>
            </a:pPr>
            <a:r>
              <a:rPr lang="en-US" sz="1600">
                <a:solidFill>
                  <a:srgbClr val="000066"/>
                </a:solidFill>
                <a:latin typeface="Courier New" charset="0"/>
              </a:rPr>
              <a:t>}</a:t>
            </a:r>
          </a:p>
        </p:txBody>
      </p:sp>
      <p:sp>
        <p:nvSpPr>
          <p:cNvPr id="37892" name="Rectangle 5"/>
          <p:cNvSpPr>
            <a:spLocks noChangeArrowheads="1"/>
          </p:cNvSpPr>
          <p:nvPr/>
        </p:nvSpPr>
        <p:spPr bwMode="auto">
          <a:xfrm>
            <a:off x="3843338" y="1371600"/>
            <a:ext cx="5184775" cy="5478463"/>
          </a:xfrm>
          <a:prstGeom prst="rect">
            <a:avLst/>
          </a:prstGeom>
          <a:solidFill>
            <a:srgbClr val="FFCCCC"/>
          </a:solidFill>
          <a:ln w="38100" cmpd="dbl">
            <a:solidFill>
              <a:schemeClr val="tx1"/>
            </a:solidFill>
            <a:miter lim="800000"/>
            <a:headEnd/>
            <a:tailEnd/>
          </a:ln>
        </p:spPr>
        <p:txBody>
          <a:bodyPr wrap="none" lIns="91215" tIns="45595" rIns="91215" bIns="45595">
            <a:spAutoFit/>
          </a:bodyPr>
          <a:lstStyle/>
          <a:p>
            <a:pPr algn="l">
              <a:lnSpc>
                <a:spcPct val="100000"/>
              </a:lnSpc>
            </a:pPr>
            <a:r>
              <a:rPr lang="en-US" sz="1400">
                <a:solidFill>
                  <a:srgbClr val="000066"/>
                </a:solidFill>
                <a:latin typeface="Courier New" charset="0"/>
              </a:rPr>
              <a:t>   pushl %ebp              # setup </a:t>
            </a:r>
          </a:p>
          <a:p>
            <a:pPr algn="l">
              <a:lnSpc>
                <a:spcPct val="100000"/>
              </a:lnSpc>
            </a:pPr>
            <a:r>
              <a:rPr lang="en-US" sz="1400">
                <a:solidFill>
                  <a:srgbClr val="000066"/>
                </a:solidFill>
                <a:latin typeface="Courier New" charset="0"/>
              </a:rPr>
              <a:t>   movl %esp,%ebp </a:t>
            </a:r>
          </a:p>
          <a:p>
            <a:pPr algn="l">
              <a:lnSpc>
                <a:spcPct val="100000"/>
              </a:lnSpc>
            </a:pPr>
            <a:r>
              <a:rPr lang="en-US" sz="1400">
                <a:solidFill>
                  <a:srgbClr val="000066"/>
                </a:solidFill>
                <a:latin typeface="Courier New" charset="0"/>
              </a:rPr>
              <a:t>   pushl %ebx </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66"/>
                </a:solidFill>
                <a:latin typeface="Courier New" charset="0"/>
              </a:rPr>
              <a:t>   movl 8(%ebp),%ebx       # %ebx=&amp;x        </a:t>
            </a:r>
          </a:p>
          <a:p>
            <a:pPr algn="l">
              <a:lnSpc>
                <a:spcPct val="100000"/>
              </a:lnSpc>
            </a:pPr>
            <a:r>
              <a:rPr lang="en-US" sz="1400">
                <a:solidFill>
                  <a:srgbClr val="000066"/>
                </a:solidFill>
                <a:latin typeface="Courier New" charset="0"/>
              </a:rPr>
              <a:t>   movl 12(%ebp),%ecx      # %ecx=&amp;y </a:t>
            </a:r>
          </a:p>
          <a:p>
            <a:pPr algn="l">
              <a:lnSpc>
                <a:spcPct val="100000"/>
              </a:lnSpc>
            </a:pPr>
            <a:r>
              <a:rPr lang="en-US" sz="1400">
                <a:solidFill>
                  <a:srgbClr val="000066"/>
                </a:solidFill>
                <a:latin typeface="Courier New" charset="0"/>
              </a:rPr>
              <a:t>   movl 16(%ebp),%edx      # %edx=n </a:t>
            </a:r>
          </a:p>
          <a:p>
            <a:pPr algn="l">
              <a:lnSpc>
                <a:spcPct val="100000"/>
              </a:lnSpc>
            </a:pPr>
            <a:r>
              <a:rPr lang="en-US" sz="1400">
                <a:solidFill>
                  <a:srgbClr val="000066"/>
                </a:solidFill>
                <a:latin typeface="Courier New" charset="0"/>
              </a:rPr>
              <a:t>   </a:t>
            </a:r>
            <a:r>
              <a:rPr lang="en-US" sz="1400" i="1">
                <a:solidFill>
                  <a:srgbClr val="FF0000"/>
                </a:solidFill>
                <a:latin typeface="Courier New" charset="0"/>
              </a:rPr>
              <a:t>fldz                    # push +0.0  </a:t>
            </a:r>
          </a:p>
          <a:p>
            <a:pPr algn="l">
              <a:lnSpc>
                <a:spcPct val="100000"/>
              </a:lnSpc>
            </a:pPr>
            <a:r>
              <a:rPr lang="en-US" sz="1400">
                <a:solidFill>
                  <a:srgbClr val="000066"/>
                </a:solidFill>
                <a:latin typeface="Courier New" charset="0"/>
              </a:rPr>
              <a:t>   xorl %eax,%eax          # i=0 </a:t>
            </a:r>
          </a:p>
          <a:p>
            <a:pPr algn="l">
              <a:lnSpc>
                <a:spcPct val="100000"/>
              </a:lnSpc>
            </a:pPr>
            <a:r>
              <a:rPr lang="en-US" sz="1400">
                <a:solidFill>
                  <a:srgbClr val="000066"/>
                </a:solidFill>
                <a:latin typeface="Courier New" charset="0"/>
              </a:rPr>
              <a:t>   cmpl %edx,%eax          # if i&gt;=n done </a:t>
            </a:r>
          </a:p>
          <a:p>
            <a:pPr algn="l">
              <a:lnSpc>
                <a:spcPct val="100000"/>
              </a:lnSpc>
            </a:pPr>
            <a:r>
              <a:rPr lang="en-US" sz="1400">
                <a:solidFill>
                  <a:srgbClr val="000066"/>
                </a:solidFill>
                <a:latin typeface="Courier New" charset="0"/>
              </a:rPr>
              <a:t>   jge .L3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.L5: </a:t>
            </a:r>
          </a:p>
          <a:p>
            <a:pPr algn="l">
              <a:lnSpc>
                <a:spcPct val="100000"/>
              </a:lnSpc>
            </a:pPr>
            <a:r>
              <a:rPr lang="en-US" sz="1400">
                <a:solidFill>
                  <a:srgbClr val="000066"/>
                </a:solidFill>
                <a:latin typeface="Courier New" charset="0"/>
              </a:rPr>
              <a:t>   </a:t>
            </a:r>
            <a:r>
              <a:rPr lang="en-US" sz="1400" i="1">
                <a:solidFill>
                  <a:srgbClr val="FF0000"/>
                </a:solidFill>
                <a:latin typeface="Courier New" charset="0"/>
              </a:rPr>
              <a:t>flds (%ebx,%eax,4)      # push x[i] </a:t>
            </a:r>
          </a:p>
          <a:p>
            <a:pPr algn="l">
              <a:lnSpc>
                <a:spcPct val="100000"/>
              </a:lnSpc>
            </a:pPr>
            <a:r>
              <a:rPr lang="en-US" sz="1400" i="1">
                <a:solidFill>
                  <a:srgbClr val="FF0000"/>
                </a:solidFill>
                <a:latin typeface="Courier New" charset="0"/>
              </a:rPr>
              <a:t>   fmuls (%ecx,%eax,4)     # st(0)*=y[i] </a:t>
            </a:r>
          </a:p>
          <a:p>
            <a:pPr algn="l">
              <a:lnSpc>
                <a:spcPct val="100000"/>
              </a:lnSpc>
            </a:pPr>
            <a:r>
              <a:rPr lang="en-US" sz="1400" i="1">
                <a:solidFill>
                  <a:srgbClr val="FF0000"/>
                </a:solidFill>
                <a:latin typeface="Courier New" charset="0"/>
              </a:rPr>
              <a:t>   faddp                   # st(1)+=st(0); pop</a:t>
            </a:r>
          </a:p>
          <a:p>
            <a:pPr algn="l">
              <a:lnSpc>
                <a:spcPct val="100000"/>
              </a:lnSpc>
            </a:pPr>
            <a:r>
              <a:rPr lang="en-US" sz="1400">
                <a:solidFill>
                  <a:srgbClr val="000066"/>
                </a:solidFill>
                <a:latin typeface="Courier New" charset="0"/>
              </a:rPr>
              <a:t>   incl %eax               # i++ </a:t>
            </a:r>
          </a:p>
          <a:p>
            <a:pPr algn="l">
              <a:lnSpc>
                <a:spcPct val="100000"/>
              </a:lnSpc>
            </a:pPr>
            <a:r>
              <a:rPr lang="en-US" sz="1400">
                <a:solidFill>
                  <a:srgbClr val="000066"/>
                </a:solidFill>
                <a:latin typeface="Courier New" charset="0"/>
              </a:rPr>
              <a:t>   cmpl %edx,%eax          # if i&lt;n repeat </a:t>
            </a:r>
          </a:p>
          <a:p>
            <a:pPr algn="l">
              <a:lnSpc>
                <a:spcPct val="100000"/>
              </a:lnSpc>
            </a:pPr>
            <a:r>
              <a:rPr lang="en-US" sz="1400">
                <a:solidFill>
                  <a:srgbClr val="000066"/>
                </a:solidFill>
                <a:latin typeface="Courier New" charset="0"/>
              </a:rPr>
              <a:t>   jl .L5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.L3: </a:t>
            </a:r>
          </a:p>
          <a:p>
            <a:pPr algn="l">
              <a:lnSpc>
                <a:spcPct val="100000"/>
              </a:lnSpc>
            </a:pPr>
            <a:r>
              <a:rPr lang="en-US" sz="1400">
                <a:solidFill>
                  <a:srgbClr val="000066"/>
                </a:solidFill>
                <a:latin typeface="Courier New" charset="0"/>
              </a:rPr>
              <a:t>   movl -4(%ebp),%ebx      # finish         </a:t>
            </a:r>
          </a:p>
          <a:p>
            <a:pPr algn="l">
              <a:lnSpc>
                <a:spcPct val="100000"/>
              </a:lnSpc>
            </a:pPr>
            <a:r>
              <a:rPr lang="en-US" sz="1400">
                <a:solidFill>
                  <a:srgbClr val="000066"/>
                </a:solidFill>
                <a:latin typeface="Courier New" charset="0"/>
              </a:rPr>
              <a:t>   movl %ebp, %esp</a:t>
            </a:r>
          </a:p>
          <a:p>
            <a:pPr algn="l">
              <a:lnSpc>
                <a:spcPct val="100000"/>
              </a:lnSpc>
            </a:pPr>
            <a:r>
              <a:rPr lang="en-US" sz="1400">
                <a:solidFill>
                  <a:srgbClr val="000066"/>
                </a:solidFill>
                <a:latin typeface="Courier New" charset="0"/>
              </a:rPr>
              <a:t>   popl %ebp</a:t>
            </a:r>
          </a:p>
          <a:p>
            <a:pPr algn="l">
              <a:lnSpc>
                <a:spcPct val="100000"/>
              </a:lnSpc>
            </a:pPr>
            <a:r>
              <a:rPr lang="en-US" sz="1400">
                <a:solidFill>
                  <a:srgbClr val="000066"/>
                </a:solidFill>
                <a:latin typeface="Courier New" charset="0"/>
              </a:rPr>
              <a:t>   ret                     # st(0) = result</a:t>
            </a:r>
          </a:p>
        </p:txBody>
      </p:sp>
    </p:spTree>
    <p:extLst>
      <p:ext uri="{BB962C8B-B14F-4D97-AF65-F5344CB8AC3E}">
        <p14:creationId xmlns:p14="http://schemas.microsoft.com/office/powerpoint/2010/main" val="20202973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dissolve">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609600" y="228600"/>
            <a:ext cx="6858000" cy="573088"/>
          </a:xfrm>
        </p:spPr>
        <p:txBody>
          <a:bodyPr/>
          <a:lstStyle/>
          <a:p>
            <a:pPr eaLnBrk="1" hangingPunct="1">
              <a:defRPr/>
            </a:pPr>
            <a:r>
              <a:rPr lang="en-US">
                <a:ea typeface="+mj-ea"/>
                <a:cs typeface="+mj-cs"/>
              </a:rPr>
              <a:t>Inner Product Stack Trace</a:t>
            </a:r>
          </a:p>
        </p:txBody>
      </p:sp>
      <p:sp>
        <p:nvSpPr>
          <p:cNvPr id="46082" name="Text Box 3"/>
          <p:cNvSpPr txBox="1">
            <a:spLocks noChangeArrowheads="1"/>
          </p:cNvSpPr>
          <p:nvPr/>
        </p:nvSpPr>
        <p:spPr bwMode="auto">
          <a:xfrm>
            <a:off x="758825" y="1263650"/>
            <a:ext cx="12922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1215" tIns="45595" rIns="91215" bIns="45595">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1.</a:t>
            </a:r>
            <a:r>
              <a:rPr lang="en-US" sz="1600">
                <a:solidFill>
                  <a:srgbClr val="000066"/>
                </a:solidFill>
                <a:latin typeface="Courier New" charset="0"/>
              </a:rPr>
              <a:t> </a:t>
            </a:r>
            <a:r>
              <a:rPr lang="en-US" sz="1600">
                <a:solidFill>
                  <a:srgbClr val="FF0000"/>
                </a:solidFill>
                <a:latin typeface="Courier New" charset="0"/>
              </a:rPr>
              <a:t>fldz</a:t>
            </a:r>
            <a:r>
              <a:rPr lang="en-US" sz="1600" i="1">
                <a:solidFill>
                  <a:srgbClr val="FF0000"/>
                </a:solidFill>
                <a:latin typeface="Courier New" charset="0"/>
              </a:rPr>
              <a:t>   </a:t>
            </a:r>
            <a:endParaRPr lang="en-US" sz="1600">
              <a:solidFill>
                <a:srgbClr val="FF0000"/>
              </a:solidFill>
              <a:latin typeface="Courier New" charset="0"/>
            </a:endParaRPr>
          </a:p>
        </p:txBody>
      </p:sp>
      <p:sp>
        <p:nvSpPr>
          <p:cNvPr id="46083" name="Rectangle 4"/>
          <p:cNvSpPr>
            <a:spLocks noChangeArrowheads="1"/>
          </p:cNvSpPr>
          <p:nvPr/>
        </p:nvSpPr>
        <p:spPr bwMode="auto">
          <a:xfrm>
            <a:off x="1143000" y="1644650"/>
            <a:ext cx="2152650" cy="304800"/>
          </a:xfrm>
          <a:prstGeom prst="rect">
            <a:avLst/>
          </a:prstGeom>
          <a:solidFill>
            <a:schemeClr val="bg1"/>
          </a:solidFill>
          <a:ln w="25400">
            <a:solidFill>
              <a:schemeClr val="tx1"/>
            </a:solidFill>
            <a:miter lim="800000"/>
            <a:headEnd/>
            <a:tailEnd/>
          </a:ln>
        </p:spPr>
        <p:txBody>
          <a:bodyPr wrap="none" lIns="91215" tIns="45595" rIns="91215" bIns="45595" anchor="ctr"/>
          <a:lstStyle/>
          <a:p>
            <a:pPr>
              <a:lnSpc>
                <a:spcPct val="100000"/>
              </a:lnSpc>
            </a:pPr>
            <a:r>
              <a:rPr lang="en-US" sz="1800" b="0">
                <a:solidFill>
                  <a:srgbClr val="000066"/>
                </a:solidFill>
                <a:latin typeface="Courier New" charset="0"/>
              </a:rPr>
              <a:t>0.0</a:t>
            </a:r>
          </a:p>
        </p:txBody>
      </p:sp>
      <p:sp>
        <p:nvSpPr>
          <p:cNvPr id="46084" name="Line 5"/>
          <p:cNvSpPr>
            <a:spLocks noChangeShapeType="1"/>
          </p:cNvSpPr>
          <p:nvPr/>
        </p:nvSpPr>
        <p:spPr bwMode="auto">
          <a:xfrm>
            <a:off x="835025" y="1644650"/>
            <a:ext cx="2743200"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lIns="91215" tIns="45595" rIns="91215" bIns="45595"/>
          <a:lstStyle/>
          <a:p>
            <a:endParaRPr lang="en-US"/>
          </a:p>
        </p:txBody>
      </p:sp>
      <p:sp>
        <p:nvSpPr>
          <p:cNvPr id="46085" name="Rectangle 6"/>
          <p:cNvSpPr>
            <a:spLocks noChangeArrowheads="1"/>
          </p:cNvSpPr>
          <p:nvPr/>
        </p:nvSpPr>
        <p:spPr bwMode="auto">
          <a:xfrm>
            <a:off x="3273425" y="1644650"/>
            <a:ext cx="917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215" tIns="45595" rIns="91215" bIns="45595">
            <a:spAutoFit/>
          </a:bodyPr>
          <a:lstStyle/>
          <a:p>
            <a:pPr algn="l">
              <a:lnSpc>
                <a:spcPct val="100000"/>
              </a:lnSpc>
            </a:pPr>
            <a:r>
              <a:rPr lang="en-US" sz="1600">
                <a:solidFill>
                  <a:srgbClr val="003300"/>
                </a:solidFill>
                <a:latin typeface="Courier New" charset="0"/>
              </a:rPr>
              <a:t>%st(0)</a:t>
            </a:r>
          </a:p>
        </p:txBody>
      </p:sp>
      <p:sp>
        <p:nvSpPr>
          <p:cNvPr id="46086" name="Text Box 40"/>
          <p:cNvSpPr txBox="1">
            <a:spLocks noChangeArrowheads="1"/>
          </p:cNvSpPr>
          <p:nvPr/>
        </p:nvSpPr>
        <p:spPr bwMode="auto">
          <a:xfrm>
            <a:off x="533400" y="806450"/>
            <a:ext cx="19653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215" tIns="45595" rIns="91215" bIns="45595">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000066"/>
                </a:solidFill>
              </a:rPr>
              <a:t>Initialization</a:t>
            </a:r>
          </a:p>
        </p:txBody>
      </p:sp>
      <p:grpSp>
        <p:nvGrpSpPr>
          <p:cNvPr id="6" name="Group 5"/>
          <p:cNvGrpSpPr>
            <a:grpSpLocks/>
          </p:cNvGrpSpPr>
          <p:nvPr/>
        </p:nvGrpSpPr>
        <p:grpSpPr bwMode="auto">
          <a:xfrm>
            <a:off x="758825" y="4572000"/>
            <a:ext cx="3432175" cy="1022350"/>
            <a:chOff x="758825" y="4572000"/>
            <a:chExt cx="3432175" cy="1022350"/>
          </a:xfrm>
        </p:grpSpPr>
        <p:sp>
          <p:nvSpPr>
            <p:cNvPr id="46123" name="Rectangle 14"/>
            <p:cNvSpPr>
              <a:spLocks noChangeArrowheads="1"/>
            </p:cNvSpPr>
            <p:nvPr/>
          </p:nvSpPr>
          <p:spPr bwMode="auto">
            <a:xfrm>
              <a:off x="1143000" y="49530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0.0</a:t>
              </a:r>
            </a:p>
          </p:txBody>
        </p:sp>
        <p:grpSp>
          <p:nvGrpSpPr>
            <p:cNvPr id="46124" name="Group 4"/>
            <p:cNvGrpSpPr>
              <a:grpSpLocks/>
            </p:cNvGrpSpPr>
            <p:nvPr/>
          </p:nvGrpSpPr>
          <p:grpSpPr bwMode="auto">
            <a:xfrm>
              <a:off x="758825" y="4572000"/>
              <a:ext cx="3432175" cy="1022350"/>
              <a:chOff x="758825" y="4572000"/>
              <a:chExt cx="3432175" cy="1022350"/>
            </a:xfrm>
          </p:grpSpPr>
          <p:sp>
            <p:nvSpPr>
              <p:cNvPr id="46125" name="Text Box 13"/>
              <p:cNvSpPr txBox="1">
                <a:spLocks noChangeArrowheads="1"/>
              </p:cNvSpPr>
              <p:nvPr/>
            </p:nvSpPr>
            <p:spPr bwMode="auto">
              <a:xfrm>
                <a:off x="758825" y="4572000"/>
                <a:ext cx="2895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3.</a:t>
                </a:r>
                <a:r>
                  <a:rPr lang="en-US" sz="1600">
                    <a:solidFill>
                      <a:srgbClr val="000066"/>
                    </a:solidFill>
                    <a:latin typeface="Courier New" charset="0"/>
                  </a:rPr>
                  <a:t> </a:t>
                </a:r>
                <a:r>
                  <a:rPr lang="en-US" sz="1600">
                    <a:solidFill>
                      <a:srgbClr val="FF0000"/>
                    </a:solidFill>
                    <a:latin typeface="Courier New" charset="0"/>
                  </a:rPr>
                  <a:t>fmuls (%ecx,%eax,4)</a:t>
                </a:r>
                <a:r>
                  <a:rPr lang="en-US" sz="1600" i="1">
                    <a:solidFill>
                      <a:srgbClr val="FF0000"/>
                    </a:solidFill>
                    <a:latin typeface="Courier New" charset="0"/>
                  </a:rPr>
                  <a:t> </a:t>
                </a:r>
              </a:p>
            </p:txBody>
          </p:sp>
          <p:sp>
            <p:nvSpPr>
              <p:cNvPr id="46126" name="Line 15"/>
              <p:cNvSpPr>
                <a:spLocks noChangeShapeType="1"/>
              </p:cNvSpPr>
              <p:nvPr/>
            </p:nvSpPr>
            <p:spPr bwMode="auto">
              <a:xfrm>
                <a:off x="835025" y="4953000"/>
                <a:ext cx="2743200"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27" name="Rectangle 16"/>
              <p:cNvSpPr>
                <a:spLocks noChangeArrowheads="1"/>
              </p:cNvSpPr>
              <p:nvPr/>
            </p:nvSpPr>
            <p:spPr bwMode="auto">
              <a:xfrm>
                <a:off x="3273425" y="4953000"/>
                <a:ext cx="917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128" name="Rectangle 17"/>
              <p:cNvSpPr>
                <a:spLocks noChangeArrowheads="1"/>
              </p:cNvSpPr>
              <p:nvPr/>
            </p:nvSpPr>
            <p:spPr bwMode="auto">
              <a:xfrm>
                <a:off x="1139825" y="52578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x[0]*y[0]</a:t>
                </a:r>
              </a:p>
            </p:txBody>
          </p:sp>
          <p:sp>
            <p:nvSpPr>
              <p:cNvPr id="46129" name="Rectangle 18"/>
              <p:cNvSpPr>
                <a:spLocks noChangeArrowheads="1"/>
              </p:cNvSpPr>
              <p:nvPr/>
            </p:nvSpPr>
            <p:spPr bwMode="auto">
              <a:xfrm>
                <a:off x="3270250" y="5257800"/>
                <a:ext cx="917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grpSp>
      </p:grpSp>
      <p:grpSp>
        <p:nvGrpSpPr>
          <p:cNvPr id="7" name="Group 6"/>
          <p:cNvGrpSpPr>
            <a:grpSpLocks/>
          </p:cNvGrpSpPr>
          <p:nvPr/>
        </p:nvGrpSpPr>
        <p:grpSpPr bwMode="auto">
          <a:xfrm>
            <a:off x="758825" y="5715000"/>
            <a:ext cx="3432175" cy="717550"/>
            <a:chOff x="758825" y="5867400"/>
            <a:chExt cx="3432175" cy="717550"/>
          </a:xfrm>
        </p:grpSpPr>
        <p:sp>
          <p:nvSpPr>
            <p:cNvPr id="46119" name="Text Box 19"/>
            <p:cNvSpPr txBox="1">
              <a:spLocks noChangeArrowheads="1"/>
            </p:cNvSpPr>
            <p:nvPr/>
          </p:nvSpPr>
          <p:spPr bwMode="auto">
            <a:xfrm>
              <a:off x="758825" y="5867400"/>
              <a:ext cx="12922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4.</a:t>
              </a:r>
              <a:r>
                <a:rPr lang="en-US" sz="1600">
                  <a:solidFill>
                    <a:srgbClr val="000066"/>
                  </a:solidFill>
                  <a:latin typeface="Courier New" charset="0"/>
                </a:rPr>
                <a:t> </a:t>
              </a:r>
              <a:r>
                <a:rPr lang="en-US" sz="1600">
                  <a:solidFill>
                    <a:srgbClr val="FF0000"/>
                  </a:solidFill>
                  <a:latin typeface="Courier New" charset="0"/>
                </a:rPr>
                <a:t>faddp</a:t>
              </a:r>
              <a:r>
                <a:rPr lang="en-US" sz="1600" i="1">
                  <a:solidFill>
                    <a:srgbClr val="FF0000"/>
                  </a:solidFill>
                  <a:latin typeface="Courier New" charset="0"/>
                </a:rPr>
                <a:t>   </a:t>
              </a:r>
              <a:endParaRPr lang="en-US" sz="1600">
                <a:solidFill>
                  <a:srgbClr val="FF0000"/>
                </a:solidFill>
                <a:latin typeface="Courier New" charset="0"/>
              </a:endParaRPr>
            </a:p>
          </p:txBody>
        </p:sp>
        <p:sp>
          <p:nvSpPr>
            <p:cNvPr id="46120" name="Rectangle 20"/>
            <p:cNvSpPr>
              <a:spLocks noChangeArrowheads="1"/>
            </p:cNvSpPr>
            <p:nvPr/>
          </p:nvSpPr>
          <p:spPr bwMode="auto">
            <a:xfrm>
              <a:off x="1143000" y="62484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0.0+x[0]*y[0]</a:t>
              </a:r>
            </a:p>
          </p:txBody>
        </p:sp>
        <p:sp>
          <p:nvSpPr>
            <p:cNvPr id="46121" name="Line 21"/>
            <p:cNvSpPr>
              <a:spLocks noChangeShapeType="1"/>
            </p:cNvSpPr>
            <p:nvPr/>
          </p:nvSpPr>
          <p:spPr bwMode="auto">
            <a:xfrm>
              <a:off x="835025" y="6248400"/>
              <a:ext cx="2743200"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22" name="Rectangle 22"/>
            <p:cNvSpPr>
              <a:spLocks noChangeArrowheads="1"/>
            </p:cNvSpPr>
            <p:nvPr/>
          </p:nvSpPr>
          <p:spPr bwMode="auto">
            <a:xfrm>
              <a:off x="3273425" y="6248400"/>
              <a:ext cx="917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grpSp>
      <p:grpSp>
        <p:nvGrpSpPr>
          <p:cNvPr id="4" name="Group 3"/>
          <p:cNvGrpSpPr>
            <a:grpSpLocks/>
          </p:cNvGrpSpPr>
          <p:nvPr/>
        </p:nvGrpSpPr>
        <p:grpSpPr bwMode="auto">
          <a:xfrm>
            <a:off x="533400" y="2819400"/>
            <a:ext cx="3660775" cy="1555750"/>
            <a:chOff x="533400" y="2819400"/>
            <a:chExt cx="3660775" cy="1555750"/>
          </a:xfrm>
        </p:grpSpPr>
        <p:sp>
          <p:nvSpPr>
            <p:cNvPr id="46112" name="Text Box 7"/>
            <p:cNvSpPr txBox="1">
              <a:spLocks noChangeArrowheads="1"/>
            </p:cNvSpPr>
            <p:nvPr/>
          </p:nvSpPr>
          <p:spPr bwMode="auto">
            <a:xfrm>
              <a:off x="762000" y="3352800"/>
              <a:ext cx="2895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2.</a:t>
              </a:r>
              <a:r>
                <a:rPr lang="en-US" sz="1600">
                  <a:solidFill>
                    <a:srgbClr val="000066"/>
                  </a:solidFill>
                  <a:latin typeface="Courier New" charset="0"/>
                </a:rPr>
                <a:t> </a:t>
              </a:r>
              <a:r>
                <a:rPr lang="en-US" sz="1600">
                  <a:solidFill>
                    <a:srgbClr val="FF0000"/>
                  </a:solidFill>
                  <a:latin typeface="Courier New" charset="0"/>
                </a:rPr>
                <a:t>flds (%ebx,%eax,4)</a:t>
              </a:r>
              <a:r>
                <a:rPr lang="en-US" sz="1600" i="1">
                  <a:solidFill>
                    <a:srgbClr val="FF0000"/>
                  </a:solidFill>
                  <a:latin typeface="Courier New" charset="0"/>
                </a:rPr>
                <a:t>   </a:t>
              </a:r>
              <a:endParaRPr lang="en-US" sz="1600">
                <a:solidFill>
                  <a:srgbClr val="FF0000"/>
                </a:solidFill>
                <a:latin typeface="Courier New" charset="0"/>
              </a:endParaRPr>
            </a:p>
          </p:txBody>
        </p:sp>
        <p:sp>
          <p:nvSpPr>
            <p:cNvPr id="46113" name="Rectangle 8"/>
            <p:cNvSpPr>
              <a:spLocks noChangeArrowheads="1"/>
            </p:cNvSpPr>
            <p:nvPr/>
          </p:nvSpPr>
          <p:spPr bwMode="auto">
            <a:xfrm>
              <a:off x="1146175" y="37338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0.0</a:t>
              </a:r>
            </a:p>
          </p:txBody>
        </p:sp>
        <p:sp>
          <p:nvSpPr>
            <p:cNvPr id="46114" name="Line 9"/>
            <p:cNvSpPr>
              <a:spLocks noChangeShapeType="1"/>
            </p:cNvSpPr>
            <p:nvPr/>
          </p:nvSpPr>
          <p:spPr bwMode="auto">
            <a:xfrm>
              <a:off x="838200" y="3733800"/>
              <a:ext cx="2743200"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15" name="Rectangle 10"/>
            <p:cNvSpPr>
              <a:spLocks noChangeArrowheads="1"/>
            </p:cNvSpPr>
            <p:nvPr/>
          </p:nvSpPr>
          <p:spPr bwMode="auto">
            <a:xfrm>
              <a:off x="3276600" y="3733800"/>
              <a:ext cx="917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116" name="Rectangle 11"/>
            <p:cNvSpPr>
              <a:spLocks noChangeArrowheads="1"/>
            </p:cNvSpPr>
            <p:nvPr/>
          </p:nvSpPr>
          <p:spPr bwMode="auto">
            <a:xfrm>
              <a:off x="1143000" y="4038600"/>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a:t>
              </a:r>
            </a:p>
          </p:txBody>
        </p:sp>
        <p:sp>
          <p:nvSpPr>
            <p:cNvPr id="46117" name="Rectangle 12"/>
            <p:cNvSpPr>
              <a:spLocks noChangeArrowheads="1"/>
            </p:cNvSpPr>
            <p:nvPr/>
          </p:nvSpPr>
          <p:spPr bwMode="auto">
            <a:xfrm>
              <a:off x="3273425" y="4038600"/>
              <a:ext cx="917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6118" name="Text Box 41"/>
            <p:cNvSpPr txBox="1">
              <a:spLocks noChangeArrowheads="1"/>
            </p:cNvSpPr>
            <p:nvPr/>
          </p:nvSpPr>
          <p:spPr bwMode="auto">
            <a:xfrm>
              <a:off x="533400" y="2819400"/>
              <a:ext cx="1657773" cy="462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000066"/>
                  </a:solidFill>
                </a:rPr>
                <a:t>Iteration 0</a:t>
              </a:r>
            </a:p>
          </p:txBody>
        </p:sp>
      </p:grpSp>
      <p:grpSp>
        <p:nvGrpSpPr>
          <p:cNvPr id="9" name="Group 8"/>
          <p:cNvGrpSpPr>
            <a:grpSpLocks/>
          </p:cNvGrpSpPr>
          <p:nvPr/>
        </p:nvGrpSpPr>
        <p:grpSpPr bwMode="auto">
          <a:xfrm>
            <a:off x="5102225" y="4510088"/>
            <a:ext cx="3432175" cy="1022350"/>
            <a:chOff x="5102225" y="4510087"/>
            <a:chExt cx="3432175" cy="1022350"/>
          </a:xfrm>
        </p:grpSpPr>
        <p:sp>
          <p:nvSpPr>
            <p:cNvPr id="46106" name="Text Box 29"/>
            <p:cNvSpPr txBox="1">
              <a:spLocks noChangeArrowheads="1"/>
            </p:cNvSpPr>
            <p:nvPr/>
          </p:nvSpPr>
          <p:spPr bwMode="auto">
            <a:xfrm>
              <a:off x="5102225" y="4510087"/>
              <a:ext cx="2895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6.</a:t>
              </a:r>
              <a:r>
                <a:rPr lang="en-US" sz="1600">
                  <a:solidFill>
                    <a:srgbClr val="000066"/>
                  </a:solidFill>
                  <a:latin typeface="Courier New" charset="0"/>
                </a:rPr>
                <a:t> </a:t>
              </a:r>
              <a:r>
                <a:rPr lang="en-US" sz="1600">
                  <a:solidFill>
                    <a:srgbClr val="FF0000"/>
                  </a:solidFill>
                  <a:latin typeface="Courier New" charset="0"/>
                </a:rPr>
                <a:t>fmuls (%ecx,%eax,4)</a:t>
              </a:r>
              <a:r>
                <a:rPr lang="en-US" sz="1600" i="1">
                  <a:solidFill>
                    <a:srgbClr val="FF0000"/>
                  </a:solidFill>
                  <a:latin typeface="Courier New" charset="0"/>
                </a:rPr>
                <a:t> </a:t>
              </a:r>
            </a:p>
          </p:txBody>
        </p:sp>
        <p:sp>
          <p:nvSpPr>
            <p:cNvPr id="46107" name="Rectangle 30"/>
            <p:cNvSpPr>
              <a:spLocks noChangeArrowheads="1"/>
            </p:cNvSpPr>
            <p:nvPr/>
          </p:nvSpPr>
          <p:spPr bwMode="auto">
            <a:xfrm>
              <a:off x="5486400" y="48910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x[0]*y[0]</a:t>
              </a:r>
            </a:p>
          </p:txBody>
        </p:sp>
        <p:sp>
          <p:nvSpPr>
            <p:cNvPr id="46108" name="Line 31"/>
            <p:cNvSpPr>
              <a:spLocks noChangeShapeType="1"/>
            </p:cNvSpPr>
            <p:nvPr/>
          </p:nvSpPr>
          <p:spPr bwMode="auto">
            <a:xfrm>
              <a:off x="5178425" y="4891087"/>
              <a:ext cx="2743200"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9" name="Rectangle 32"/>
            <p:cNvSpPr>
              <a:spLocks noChangeArrowheads="1"/>
            </p:cNvSpPr>
            <p:nvPr/>
          </p:nvSpPr>
          <p:spPr bwMode="auto">
            <a:xfrm>
              <a:off x="7616825" y="4891087"/>
              <a:ext cx="917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110" name="Rectangle 33"/>
            <p:cNvSpPr>
              <a:spLocks noChangeArrowheads="1"/>
            </p:cNvSpPr>
            <p:nvPr/>
          </p:nvSpPr>
          <p:spPr bwMode="auto">
            <a:xfrm>
              <a:off x="5483225" y="51958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x[1]*y[1]</a:t>
              </a:r>
            </a:p>
          </p:txBody>
        </p:sp>
        <p:sp>
          <p:nvSpPr>
            <p:cNvPr id="46111" name="Rectangle 34"/>
            <p:cNvSpPr>
              <a:spLocks noChangeArrowheads="1"/>
            </p:cNvSpPr>
            <p:nvPr/>
          </p:nvSpPr>
          <p:spPr bwMode="auto">
            <a:xfrm>
              <a:off x="7613650" y="5195887"/>
              <a:ext cx="917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grpSp>
      <p:grpSp>
        <p:nvGrpSpPr>
          <p:cNvPr id="10" name="Group 9"/>
          <p:cNvGrpSpPr>
            <a:grpSpLocks/>
          </p:cNvGrpSpPr>
          <p:nvPr/>
        </p:nvGrpSpPr>
        <p:grpSpPr bwMode="auto">
          <a:xfrm>
            <a:off x="5102225" y="5715000"/>
            <a:ext cx="3511550" cy="1131888"/>
            <a:chOff x="5102225" y="5805487"/>
            <a:chExt cx="3511550" cy="1132017"/>
          </a:xfrm>
        </p:grpSpPr>
        <p:sp>
          <p:nvSpPr>
            <p:cNvPr id="46101" name="Text Box 35"/>
            <p:cNvSpPr txBox="1">
              <a:spLocks noChangeArrowheads="1"/>
            </p:cNvSpPr>
            <p:nvPr/>
          </p:nvSpPr>
          <p:spPr bwMode="auto">
            <a:xfrm>
              <a:off x="5102225" y="5805487"/>
              <a:ext cx="12922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7.</a:t>
              </a:r>
              <a:r>
                <a:rPr lang="en-US" sz="1600">
                  <a:solidFill>
                    <a:srgbClr val="000066"/>
                  </a:solidFill>
                  <a:latin typeface="Courier New" charset="0"/>
                </a:rPr>
                <a:t> </a:t>
              </a:r>
              <a:r>
                <a:rPr lang="en-US" sz="1600">
                  <a:solidFill>
                    <a:srgbClr val="FF0000"/>
                  </a:solidFill>
                  <a:latin typeface="Courier New" charset="0"/>
                </a:rPr>
                <a:t>faddp</a:t>
              </a:r>
              <a:r>
                <a:rPr lang="en-US" sz="1600" i="1">
                  <a:solidFill>
                    <a:srgbClr val="FF0000"/>
                  </a:solidFill>
                  <a:latin typeface="Courier New" charset="0"/>
                </a:rPr>
                <a:t>   </a:t>
              </a:r>
              <a:endParaRPr lang="en-US" sz="1600">
                <a:solidFill>
                  <a:srgbClr val="FF0000"/>
                </a:solidFill>
                <a:latin typeface="Courier New" charset="0"/>
              </a:endParaRPr>
            </a:p>
          </p:txBody>
        </p:sp>
        <p:sp>
          <p:nvSpPr>
            <p:cNvPr id="46102" name="Rectangle 36"/>
            <p:cNvSpPr>
              <a:spLocks noChangeArrowheads="1"/>
            </p:cNvSpPr>
            <p:nvPr/>
          </p:nvSpPr>
          <p:spPr bwMode="auto">
            <a:xfrm>
              <a:off x="5486400" y="61864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sz="1800" b="0">
                <a:solidFill>
                  <a:srgbClr val="000066"/>
                </a:solidFill>
                <a:latin typeface="Courier New" charset="0"/>
              </a:endParaRPr>
            </a:p>
          </p:txBody>
        </p:sp>
        <p:sp>
          <p:nvSpPr>
            <p:cNvPr id="46103" name="Line 37"/>
            <p:cNvSpPr>
              <a:spLocks noChangeShapeType="1"/>
            </p:cNvSpPr>
            <p:nvPr/>
          </p:nvSpPr>
          <p:spPr bwMode="auto">
            <a:xfrm>
              <a:off x="5178425" y="6186487"/>
              <a:ext cx="2743200"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4" name="Rectangle 38"/>
            <p:cNvSpPr>
              <a:spLocks noChangeArrowheads="1"/>
            </p:cNvSpPr>
            <p:nvPr/>
          </p:nvSpPr>
          <p:spPr bwMode="auto">
            <a:xfrm>
              <a:off x="7696200" y="6186487"/>
              <a:ext cx="917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6105" name="Rectangle 39"/>
            <p:cNvSpPr>
              <a:spLocks noChangeArrowheads="1"/>
            </p:cNvSpPr>
            <p:nvPr/>
          </p:nvSpPr>
          <p:spPr bwMode="auto">
            <a:xfrm>
              <a:off x="5236613" y="6567487"/>
              <a:ext cx="2820501" cy="370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nSpc>
                  <a:spcPct val="100000"/>
                </a:lnSpc>
              </a:pPr>
              <a:r>
                <a:rPr lang="en-US" sz="1800" b="0">
                  <a:solidFill>
                    <a:srgbClr val="000066"/>
                  </a:solidFill>
                  <a:latin typeface="Courier New" charset="0"/>
                </a:rPr>
                <a:t>x[0]*y[0]+x[1]*y[1]</a:t>
              </a:r>
            </a:p>
          </p:txBody>
        </p:sp>
      </p:grpSp>
      <p:grpSp>
        <p:nvGrpSpPr>
          <p:cNvPr id="8" name="Group 7"/>
          <p:cNvGrpSpPr>
            <a:grpSpLocks/>
          </p:cNvGrpSpPr>
          <p:nvPr/>
        </p:nvGrpSpPr>
        <p:grpSpPr bwMode="auto">
          <a:xfrm>
            <a:off x="4913313" y="2757488"/>
            <a:ext cx="3624262" cy="1555750"/>
            <a:chOff x="4913313" y="2757487"/>
            <a:chExt cx="3624262" cy="1555750"/>
          </a:xfrm>
        </p:grpSpPr>
        <p:sp>
          <p:nvSpPr>
            <p:cNvPr id="46094" name="Text Box 23"/>
            <p:cNvSpPr txBox="1">
              <a:spLocks noChangeArrowheads="1"/>
            </p:cNvSpPr>
            <p:nvPr/>
          </p:nvSpPr>
          <p:spPr bwMode="auto">
            <a:xfrm>
              <a:off x="5105400" y="3290887"/>
              <a:ext cx="2895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600">
                  <a:solidFill>
                    <a:srgbClr val="000066"/>
                  </a:solidFill>
                </a:rPr>
                <a:t>5.</a:t>
              </a:r>
              <a:r>
                <a:rPr lang="en-US" sz="1600">
                  <a:solidFill>
                    <a:srgbClr val="000066"/>
                  </a:solidFill>
                  <a:latin typeface="Courier New" charset="0"/>
                </a:rPr>
                <a:t> </a:t>
              </a:r>
              <a:r>
                <a:rPr lang="en-US" sz="1600">
                  <a:solidFill>
                    <a:srgbClr val="FF0000"/>
                  </a:solidFill>
                  <a:latin typeface="Courier New" charset="0"/>
                </a:rPr>
                <a:t>flds (%ebx,%eax,4)</a:t>
              </a:r>
              <a:r>
                <a:rPr lang="en-US" sz="1600" i="1">
                  <a:solidFill>
                    <a:srgbClr val="FF0000"/>
                  </a:solidFill>
                  <a:latin typeface="Courier New" charset="0"/>
                </a:rPr>
                <a:t>   </a:t>
              </a:r>
              <a:endParaRPr lang="en-US" sz="1600">
                <a:solidFill>
                  <a:srgbClr val="FF0000"/>
                </a:solidFill>
                <a:latin typeface="Courier New" charset="0"/>
              </a:endParaRPr>
            </a:p>
          </p:txBody>
        </p:sp>
        <p:sp>
          <p:nvSpPr>
            <p:cNvPr id="46095" name="Rectangle 24"/>
            <p:cNvSpPr>
              <a:spLocks noChangeArrowheads="1"/>
            </p:cNvSpPr>
            <p:nvPr/>
          </p:nvSpPr>
          <p:spPr bwMode="auto">
            <a:xfrm>
              <a:off x="5489575" y="36718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x[0]*y[0]</a:t>
              </a:r>
            </a:p>
          </p:txBody>
        </p:sp>
        <p:sp>
          <p:nvSpPr>
            <p:cNvPr id="46096" name="Line 25"/>
            <p:cNvSpPr>
              <a:spLocks noChangeShapeType="1"/>
            </p:cNvSpPr>
            <p:nvPr/>
          </p:nvSpPr>
          <p:spPr bwMode="auto">
            <a:xfrm>
              <a:off x="5181600" y="3671887"/>
              <a:ext cx="2743200"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097" name="Rectangle 26"/>
            <p:cNvSpPr>
              <a:spLocks noChangeArrowheads="1"/>
            </p:cNvSpPr>
            <p:nvPr/>
          </p:nvSpPr>
          <p:spPr bwMode="auto">
            <a:xfrm>
              <a:off x="7620000" y="3671887"/>
              <a:ext cx="917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%st(1)</a:t>
              </a:r>
            </a:p>
          </p:txBody>
        </p:sp>
        <p:sp>
          <p:nvSpPr>
            <p:cNvPr id="46098" name="Rectangle 27"/>
            <p:cNvSpPr>
              <a:spLocks noChangeArrowheads="1"/>
            </p:cNvSpPr>
            <p:nvPr/>
          </p:nvSpPr>
          <p:spPr bwMode="auto">
            <a:xfrm>
              <a:off x="5486400" y="3976687"/>
              <a:ext cx="215265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b="0">
                  <a:solidFill>
                    <a:srgbClr val="000066"/>
                  </a:solidFill>
                  <a:latin typeface="Courier New" charset="0"/>
                </a:rPr>
                <a:t>x[1]</a:t>
              </a:r>
            </a:p>
          </p:txBody>
        </p:sp>
        <p:sp>
          <p:nvSpPr>
            <p:cNvPr id="46099" name="Rectangle 28"/>
            <p:cNvSpPr>
              <a:spLocks noChangeArrowheads="1"/>
            </p:cNvSpPr>
            <p:nvPr/>
          </p:nvSpPr>
          <p:spPr bwMode="auto">
            <a:xfrm>
              <a:off x="7616825" y="3976687"/>
              <a:ext cx="917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p>
              <a:pPr algn="l">
                <a:lnSpc>
                  <a:spcPct val="100000"/>
                </a:lnSpc>
              </a:pPr>
              <a:r>
                <a:rPr lang="en-US" sz="1600">
                  <a:solidFill>
                    <a:srgbClr val="003300"/>
                  </a:solidFill>
                  <a:latin typeface="Courier New" charset="0"/>
                </a:rPr>
                <a:t>%st(0)</a:t>
              </a:r>
            </a:p>
          </p:txBody>
        </p:sp>
        <p:sp>
          <p:nvSpPr>
            <p:cNvPr id="46100" name="Text Box 42"/>
            <p:cNvSpPr txBox="1">
              <a:spLocks noChangeArrowheads="1"/>
            </p:cNvSpPr>
            <p:nvPr/>
          </p:nvSpPr>
          <p:spPr bwMode="auto">
            <a:xfrm>
              <a:off x="4913313" y="2757487"/>
              <a:ext cx="1657774" cy="462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000066"/>
                  </a:solidFill>
                </a:rPr>
                <a:t>Iteration 1</a:t>
              </a:r>
            </a:p>
          </p:txBody>
        </p:sp>
      </p:grpSp>
      <p:sp>
        <p:nvSpPr>
          <p:cNvPr id="44" name="Rectangle 5"/>
          <p:cNvSpPr>
            <a:spLocks noChangeArrowheads="1"/>
          </p:cNvSpPr>
          <p:nvPr/>
        </p:nvSpPr>
        <p:spPr bwMode="auto">
          <a:xfrm>
            <a:off x="4225925" y="762000"/>
            <a:ext cx="4841875" cy="2032000"/>
          </a:xfrm>
          <a:prstGeom prst="rect">
            <a:avLst/>
          </a:prstGeom>
          <a:solidFill>
            <a:srgbClr val="FFCCCC"/>
          </a:solidFill>
          <a:ln w="38100" cmpd="dbl">
            <a:solidFill>
              <a:schemeClr val="tx1"/>
            </a:solidFill>
            <a:miter lim="800000"/>
            <a:headEnd/>
            <a:tailEnd/>
          </a:ln>
        </p:spPr>
        <p:txBody>
          <a:bodyPr lIns="91215" tIns="45595" rIns="91215" bIns="45595">
            <a:spAutoFit/>
          </a:bodyPr>
          <a:lstStyle/>
          <a:p>
            <a:pPr algn="l">
              <a:lnSpc>
                <a:spcPct val="100000"/>
              </a:lnSpc>
            </a:pPr>
            <a:r>
              <a:rPr lang="en-US" sz="1400">
                <a:solidFill>
                  <a:srgbClr val="000066"/>
                </a:solidFill>
                <a:latin typeface="Courier New" charset="0"/>
              </a:rPr>
              <a:t>...</a:t>
            </a:r>
          </a:p>
          <a:p>
            <a:pPr algn="l">
              <a:lnSpc>
                <a:spcPct val="100000"/>
              </a:lnSpc>
            </a:pPr>
            <a:r>
              <a:rPr lang="en-US" sz="1400">
                <a:solidFill>
                  <a:srgbClr val="000066"/>
                </a:solidFill>
                <a:latin typeface="Courier New" charset="0"/>
              </a:rPr>
              <a:t>.L5: </a:t>
            </a:r>
          </a:p>
          <a:p>
            <a:pPr algn="l">
              <a:lnSpc>
                <a:spcPct val="100000"/>
              </a:lnSpc>
            </a:pPr>
            <a:r>
              <a:rPr lang="en-US" sz="1400">
                <a:solidFill>
                  <a:srgbClr val="000066"/>
                </a:solidFill>
                <a:latin typeface="Courier New" charset="0"/>
              </a:rPr>
              <a:t>   </a:t>
            </a:r>
            <a:r>
              <a:rPr lang="en-US" sz="1400" i="1">
                <a:solidFill>
                  <a:srgbClr val="FF0000"/>
                </a:solidFill>
                <a:latin typeface="Courier New" charset="0"/>
              </a:rPr>
              <a:t>flds (%ebx,%eax,4)   # push x[i] </a:t>
            </a:r>
          </a:p>
          <a:p>
            <a:pPr algn="l">
              <a:lnSpc>
                <a:spcPct val="100000"/>
              </a:lnSpc>
            </a:pPr>
            <a:r>
              <a:rPr lang="en-US" sz="1400" i="1">
                <a:solidFill>
                  <a:srgbClr val="FF0000"/>
                </a:solidFill>
                <a:latin typeface="Courier New" charset="0"/>
              </a:rPr>
              <a:t>   fmuls (%ecx,%eax,4)  # st(0)*=y[i] </a:t>
            </a:r>
          </a:p>
          <a:p>
            <a:pPr algn="l">
              <a:lnSpc>
                <a:spcPct val="100000"/>
              </a:lnSpc>
            </a:pPr>
            <a:r>
              <a:rPr lang="en-US" sz="1400" i="1">
                <a:solidFill>
                  <a:srgbClr val="FF0000"/>
                </a:solidFill>
                <a:latin typeface="Courier New" charset="0"/>
              </a:rPr>
              <a:t>   faddp                # st(1)+=st(0); pop</a:t>
            </a:r>
          </a:p>
          <a:p>
            <a:pPr algn="l">
              <a:lnSpc>
                <a:spcPct val="100000"/>
              </a:lnSpc>
            </a:pPr>
            <a:r>
              <a:rPr lang="en-US" sz="1400">
                <a:solidFill>
                  <a:srgbClr val="000066"/>
                </a:solidFill>
                <a:latin typeface="Courier New" charset="0"/>
              </a:rPr>
              <a:t>   incl %eax            # i++ </a:t>
            </a:r>
          </a:p>
          <a:p>
            <a:pPr algn="l">
              <a:lnSpc>
                <a:spcPct val="100000"/>
              </a:lnSpc>
            </a:pPr>
            <a:r>
              <a:rPr lang="en-US" sz="1400">
                <a:solidFill>
                  <a:srgbClr val="000066"/>
                </a:solidFill>
                <a:latin typeface="Courier New" charset="0"/>
              </a:rPr>
              <a:t>   cmpl %edx,%eax       # if i&lt;n repeat </a:t>
            </a:r>
          </a:p>
          <a:p>
            <a:pPr algn="l">
              <a:lnSpc>
                <a:spcPct val="100000"/>
              </a:lnSpc>
            </a:pPr>
            <a:r>
              <a:rPr lang="en-US" sz="1400">
                <a:solidFill>
                  <a:srgbClr val="000066"/>
                </a:solidFill>
                <a:latin typeface="Courier New" charset="0"/>
              </a:rPr>
              <a:t>   jl .L5 </a:t>
            </a:r>
          </a:p>
          <a:p>
            <a:pPr algn="l">
              <a:lnSpc>
                <a:spcPct val="100000"/>
              </a:lnSpc>
            </a:pPr>
            <a:r>
              <a:rPr lang="en-US" sz="1400">
                <a:solidFill>
                  <a:srgbClr val="000066"/>
                </a:solidFill>
                <a:latin typeface="Courier New" charset="0"/>
              </a:rPr>
              <a:t>...</a:t>
            </a:r>
          </a:p>
        </p:txBody>
      </p:sp>
    </p:spTree>
    <p:extLst>
      <p:ext uri="{BB962C8B-B14F-4D97-AF65-F5344CB8AC3E}">
        <p14:creationId xmlns:p14="http://schemas.microsoft.com/office/powerpoint/2010/main" val="477323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ln/>
        </p:spPr>
        <p:txBody>
          <a:bodyPr/>
          <a:lstStyle/>
          <a:p>
            <a:pPr marL="119063" indent="-119063"/>
            <a:r>
              <a:rPr lang="en-US"/>
              <a:t>Floating Point Puzzles</a:t>
            </a:r>
          </a:p>
        </p:txBody>
      </p:sp>
      <p:sp>
        <p:nvSpPr>
          <p:cNvPr id="45060" name="Rectangle 4"/>
          <p:cNvSpPr>
            <a:spLocks noGrp="1" noChangeArrowheads="1"/>
          </p:cNvSpPr>
          <p:nvPr>
            <p:ph type="body" idx="1"/>
          </p:nvPr>
        </p:nvSpPr>
        <p:spPr>
          <a:xfrm>
            <a:off x="381000" y="1397000"/>
            <a:ext cx="8382000" cy="1270000"/>
          </a:xfrm>
          <a:ln/>
        </p:spPr>
        <p:txBody>
          <a:bodyPr/>
          <a:lstStyle/>
          <a:p>
            <a:r>
              <a:rPr lang="en-US"/>
              <a:t>For each of the following C expressions, either:</a:t>
            </a:r>
          </a:p>
          <a:p>
            <a:pPr marL="552450" lvl="1"/>
            <a:r>
              <a:rPr lang="en-US"/>
              <a:t>Argue that it is true for all argument values</a:t>
            </a:r>
          </a:p>
          <a:p>
            <a:pPr marL="552450" lvl="1"/>
            <a:r>
              <a:rPr lang="en-US"/>
              <a:t>Explain why not true</a:t>
            </a:r>
          </a:p>
        </p:txBody>
      </p:sp>
      <p:sp>
        <p:nvSpPr>
          <p:cNvPr id="45061" name="Rectangle 5"/>
          <p:cNvSpPr>
            <a:spLocks/>
          </p:cNvSpPr>
          <p:nvPr/>
        </p:nvSpPr>
        <p:spPr bwMode="auto">
          <a:xfrm>
            <a:off x="3736975" y="2446338"/>
            <a:ext cx="4889500" cy="4076700"/>
          </a:xfrm>
          <a:prstGeom prst="rect">
            <a:avLst/>
          </a:prstGeom>
          <a:noFill/>
          <a:ln w="25400" cap="flat">
            <a:noFill/>
            <a:miter lim="800000"/>
            <a:headEnd type="none" w="med" len="med"/>
            <a:tailEnd type="none" w="med" len="med"/>
          </a:ln>
        </p:spPr>
        <p:txBody>
          <a:bodyPr lIns="38100" tIns="38100" rIns="38100" bIns="38100"/>
          <a:lstStyle/>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x == (</a:t>
            </a: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)(float) x</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x == (</a:t>
            </a: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)(double) x</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f == (float)(double) f</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 (double)(float) d</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f == -(-f);</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2/3 == 2/3.0</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&lt; 0.0	 ⇒ 	((d*2) &lt; 0.0)</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&gt; f	 ⇒ 	-f &gt; -d</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 d &gt;= 0.0</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a:t>
            </a:r>
            <a:r>
              <a:rPr lang="en-US" sz="1800" b="1" dirty="0" err="1">
                <a:solidFill>
                  <a:schemeClr val="tx1"/>
                </a:solidFill>
                <a:latin typeface="Courier New"/>
                <a:ea typeface="Monaco" charset="0"/>
                <a:cs typeface="Courier New"/>
                <a:sym typeface="Monaco" charset="0"/>
              </a:rPr>
              <a:t>d+f</a:t>
            </a:r>
            <a:r>
              <a:rPr lang="en-US" sz="1800" b="1" dirty="0">
                <a:solidFill>
                  <a:schemeClr val="tx1"/>
                </a:solidFill>
                <a:latin typeface="Courier New"/>
                <a:ea typeface="Monaco" charset="0"/>
                <a:cs typeface="Courier New"/>
                <a:sym typeface="Monaco" charset="0"/>
              </a:rPr>
              <a:t>)-d == f</a:t>
            </a:r>
          </a:p>
        </p:txBody>
      </p:sp>
      <p:sp>
        <p:nvSpPr>
          <p:cNvPr id="45062" name="Rectangle 6"/>
          <p:cNvSpPr>
            <a:spLocks/>
          </p:cNvSpPr>
          <p:nvPr/>
        </p:nvSpPr>
        <p:spPr bwMode="auto">
          <a:xfrm>
            <a:off x="522288" y="3271838"/>
            <a:ext cx="2628900" cy="1155700"/>
          </a:xfrm>
          <a:prstGeom prst="rect">
            <a:avLst/>
          </a:prstGeom>
          <a:solidFill>
            <a:srgbClr val="D6D6F4"/>
          </a:solidFill>
          <a:ln w="25400" cap="flat">
            <a:solidFill>
              <a:srgbClr val="ADADEA"/>
            </a:solidFill>
            <a:prstDash val="solid"/>
            <a:miter lim="800000"/>
            <a:headEnd type="none" w="med" len="med"/>
            <a:tailEnd type="none" w="med" len="med"/>
          </a:ln>
        </p:spPr>
        <p:txBody>
          <a:bodyPr lIns="38100" tIns="38100" rIns="38100" bIns="38100"/>
          <a:lstStyle/>
          <a:p>
            <a:pPr algn="l">
              <a:spcBef>
                <a:spcPts val="475"/>
              </a:spcBef>
              <a:tabLst>
                <a:tab pos="1371600" algn="l"/>
                <a:tab pos="2286000" algn="l"/>
                <a:tab pos="1371600" algn="l"/>
                <a:tab pos="2286000" algn="l"/>
                <a:tab pos="1371600" algn="l"/>
                <a:tab pos="2286000" algn="l"/>
              </a:tabLst>
            </a:pP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 x = …;</a:t>
            </a:r>
            <a:endParaRPr lang="en-US" sz="2400" b="1" dirty="0">
              <a:solidFill>
                <a:schemeClr val="tx1"/>
              </a:solidFill>
              <a:latin typeface="Courier New"/>
              <a:ea typeface="Monaco" charset="0"/>
              <a:cs typeface="Courier New"/>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a:ea typeface="Monaco" charset="0"/>
                <a:cs typeface="Courier New"/>
                <a:sym typeface="Monaco" charset="0"/>
              </a:rPr>
              <a:t>float f = …;</a:t>
            </a:r>
            <a:endParaRPr lang="en-US" sz="2400" b="1" dirty="0">
              <a:solidFill>
                <a:schemeClr val="tx1"/>
              </a:solidFill>
              <a:latin typeface="Courier New"/>
              <a:ea typeface="Monaco" charset="0"/>
              <a:cs typeface="Courier New"/>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a:ea typeface="Monaco" charset="0"/>
                <a:cs typeface="Courier New"/>
                <a:sym typeface="Monaco" charset="0"/>
              </a:rPr>
              <a:t>double d = …;</a:t>
            </a:r>
          </a:p>
        </p:txBody>
      </p:sp>
      <p:sp>
        <p:nvSpPr>
          <p:cNvPr id="45063" name="Rectangle 7"/>
          <p:cNvSpPr>
            <a:spLocks/>
          </p:cNvSpPr>
          <p:nvPr/>
        </p:nvSpPr>
        <p:spPr bwMode="auto">
          <a:xfrm>
            <a:off x="457200" y="4581525"/>
            <a:ext cx="1704975" cy="6985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a:solidFill>
                  <a:schemeClr val="tx1"/>
                </a:solidFill>
                <a:latin typeface="Calibri" charset="0"/>
                <a:ea typeface="Calibri" charset="0"/>
                <a:cs typeface="Calibri" charset="0"/>
                <a:sym typeface="Calibri" charset="0"/>
              </a:rPr>
              <a:t>Assume neither</a:t>
            </a:r>
            <a:endParaRPr lang="en-US">
              <a:solidFill>
                <a:schemeClr val="tx1"/>
              </a:solidFill>
              <a:latin typeface="Arial Narrow" charset="0"/>
              <a:ea typeface="Lucida Grande" charset="0"/>
              <a:cs typeface="Lucida Grande" charset="0"/>
              <a:sym typeface="Arial Narrow" charset="0"/>
            </a:endParaRPr>
          </a:p>
          <a:p>
            <a:pPr algn="l"/>
            <a:r>
              <a:rPr lang="en-US" sz="2000">
                <a:solidFill>
                  <a:schemeClr val="tx1"/>
                </a:solidFill>
                <a:latin typeface="Courier New Bold" charset="0"/>
                <a:cs typeface="Courier New Bold" charset="0"/>
                <a:sym typeface="Courier New Bold" charset="0"/>
              </a:rPr>
              <a:t>d</a:t>
            </a:r>
            <a:r>
              <a:rPr lang="en-US" sz="2000">
                <a:solidFill>
                  <a:schemeClr val="tx1"/>
                </a:solidFill>
                <a:latin typeface="Calibri" charset="0"/>
                <a:ea typeface="Calibri" charset="0"/>
                <a:cs typeface="Calibri" charset="0"/>
                <a:sym typeface="Calibri" charset="0"/>
              </a:rPr>
              <a:t> nor </a:t>
            </a:r>
            <a:r>
              <a:rPr lang="en-US" sz="2000">
                <a:solidFill>
                  <a:schemeClr val="tx1"/>
                </a:solidFill>
                <a:latin typeface="Courier New Bold" charset="0"/>
                <a:cs typeface="Courier New Bold" charset="0"/>
                <a:sym typeface="Courier New Bold" charset="0"/>
              </a:rPr>
              <a:t>f</a:t>
            </a:r>
            <a:r>
              <a:rPr lang="en-US" sz="2000">
                <a:solidFill>
                  <a:schemeClr val="tx1"/>
                </a:solidFill>
                <a:latin typeface="Calibri" charset="0"/>
                <a:ea typeface="Calibri" charset="0"/>
                <a:cs typeface="Calibri" charset="0"/>
                <a:sym typeface="Calibri" charset="0"/>
              </a:rPr>
              <a:t> is NaN</a:t>
            </a:r>
          </a:p>
        </p:txBody>
      </p:sp>
    </p:spTree>
    <p:extLst>
      <p:ext uri="{BB962C8B-B14F-4D97-AF65-F5344CB8AC3E}">
        <p14:creationId xmlns:p14="http://schemas.microsoft.com/office/powerpoint/2010/main" val="241197758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228600"/>
            <a:ext cx="6870700" cy="573088"/>
          </a:xfrm>
        </p:spPr>
        <p:txBody>
          <a:bodyPr/>
          <a:lstStyle/>
          <a:p>
            <a:pPr eaLnBrk="1" hangingPunct="1">
              <a:defRPr/>
            </a:pPr>
            <a:r>
              <a:rPr lang="en-US">
                <a:cs typeface="+mj-cs"/>
              </a:rPr>
              <a:t>Fractional Binary Numbers</a:t>
            </a:r>
          </a:p>
        </p:txBody>
      </p:sp>
      <p:sp>
        <p:nvSpPr>
          <p:cNvPr id="111619" name="Rectangle 3"/>
          <p:cNvSpPr>
            <a:spLocks noGrp="1" noChangeArrowheads="1"/>
          </p:cNvSpPr>
          <p:nvPr>
            <p:ph type="body" idx="1"/>
          </p:nvPr>
        </p:nvSpPr>
        <p:spPr>
          <a:xfrm>
            <a:off x="290513" y="4703763"/>
            <a:ext cx="8472487" cy="1089025"/>
          </a:xfrm>
        </p:spPr>
        <p:txBody>
          <a:bodyPr/>
          <a:lstStyle/>
          <a:p>
            <a:pPr eaLnBrk="1" hangingPunct="1">
              <a:defRPr/>
            </a:pPr>
            <a:r>
              <a:rPr lang="en-US" dirty="0">
                <a:cs typeface="+mn-cs"/>
              </a:rPr>
              <a:t>Representation</a:t>
            </a:r>
          </a:p>
          <a:p>
            <a:pPr lvl="1" eaLnBrk="1" hangingPunct="1">
              <a:defRPr/>
            </a:pPr>
            <a:r>
              <a:rPr lang="en-US" dirty="0"/>
              <a:t>Bits to right of </a:t>
            </a:r>
            <a:r>
              <a:rPr lang="ja-JP" altLang="en-US" dirty="0">
                <a:latin typeface="Arial"/>
              </a:rPr>
              <a:t>“</a:t>
            </a:r>
            <a:r>
              <a:rPr lang="en-US" dirty="0">
                <a:solidFill>
                  <a:srgbClr val="FF1A1A"/>
                </a:solidFill>
              </a:rPr>
              <a:t>binary point</a:t>
            </a:r>
            <a:r>
              <a:rPr lang="ja-JP" altLang="en-US" dirty="0">
                <a:latin typeface="Arial"/>
              </a:rPr>
              <a:t>”</a:t>
            </a:r>
            <a:r>
              <a:rPr lang="en-US" dirty="0"/>
              <a:t> represent fractional powers of 2</a:t>
            </a:r>
          </a:p>
          <a:p>
            <a:pPr lvl="1" eaLnBrk="1" hangingPunct="1">
              <a:defRPr/>
            </a:pPr>
            <a:r>
              <a:rPr lang="en-US" dirty="0"/>
              <a:t>Represents rational number:</a:t>
            </a:r>
          </a:p>
        </p:txBody>
      </p:sp>
      <p:grpSp>
        <p:nvGrpSpPr>
          <p:cNvPr id="48131" name="Group 5"/>
          <p:cNvGrpSpPr>
            <a:grpSpLocks/>
          </p:cNvGrpSpPr>
          <p:nvPr/>
        </p:nvGrpSpPr>
        <p:grpSpPr bwMode="auto">
          <a:xfrm>
            <a:off x="1539875" y="2565400"/>
            <a:ext cx="5029200" cy="533400"/>
            <a:chOff x="970" y="1616"/>
            <a:chExt cx="3168" cy="336"/>
          </a:xfrm>
        </p:grpSpPr>
        <p:sp>
          <p:nvSpPr>
            <p:cNvPr id="48154" name="Rectangle 6"/>
            <p:cNvSpPr>
              <a:spLocks noChangeArrowheads="1"/>
            </p:cNvSpPr>
            <p:nvPr/>
          </p:nvSpPr>
          <p:spPr bwMode="auto">
            <a:xfrm>
              <a:off x="970" y="1616"/>
              <a:ext cx="240"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i="1" baseline="-25000">
                  <a:solidFill>
                    <a:srgbClr val="000066"/>
                  </a:solidFill>
                  <a:latin typeface="Times" charset="0"/>
                </a:rPr>
                <a:t>i</a:t>
              </a:r>
              <a:endParaRPr lang="en-US" b="0" i="1">
                <a:solidFill>
                  <a:srgbClr val="000066"/>
                </a:solidFill>
                <a:latin typeface="Times" charset="0"/>
              </a:endParaRPr>
            </a:p>
          </p:txBody>
        </p:sp>
        <p:sp>
          <p:nvSpPr>
            <p:cNvPr id="48155" name="Rectangle 7"/>
            <p:cNvSpPr>
              <a:spLocks noChangeArrowheads="1"/>
            </p:cNvSpPr>
            <p:nvPr/>
          </p:nvSpPr>
          <p:spPr bwMode="auto">
            <a:xfrm>
              <a:off x="1210" y="1616"/>
              <a:ext cx="240"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i="1" baseline="-25000">
                  <a:solidFill>
                    <a:srgbClr val="000066"/>
                  </a:solidFill>
                  <a:latin typeface="Times" charset="0"/>
                </a:rPr>
                <a:t>i</a:t>
              </a:r>
              <a:r>
                <a:rPr lang="en-US" b="0" baseline="-25000">
                  <a:solidFill>
                    <a:srgbClr val="000066"/>
                  </a:solidFill>
                  <a:latin typeface="Times" charset="0"/>
                </a:rPr>
                <a:t>–1</a:t>
              </a:r>
              <a:endParaRPr lang="en-US" b="0">
                <a:solidFill>
                  <a:srgbClr val="000066"/>
                </a:solidFill>
                <a:latin typeface="Times" charset="0"/>
              </a:endParaRPr>
            </a:p>
          </p:txBody>
        </p:sp>
        <p:sp>
          <p:nvSpPr>
            <p:cNvPr id="48156" name="Rectangle 8"/>
            <p:cNvSpPr>
              <a:spLocks noChangeArrowheads="1"/>
            </p:cNvSpPr>
            <p:nvPr/>
          </p:nvSpPr>
          <p:spPr bwMode="auto">
            <a:xfrm>
              <a:off x="1930" y="1616"/>
              <a:ext cx="240"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2</a:t>
              </a:r>
              <a:endParaRPr lang="en-US" b="0">
                <a:solidFill>
                  <a:srgbClr val="000066"/>
                </a:solidFill>
                <a:latin typeface="Times" charset="0"/>
              </a:endParaRPr>
            </a:p>
          </p:txBody>
        </p:sp>
        <p:sp>
          <p:nvSpPr>
            <p:cNvPr id="48157" name="Rectangle 9"/>
            <p:cNvSpPr>
              <a:spLocks noChangeArrowheads="1"/>
            </p:cNvSpPr>
            <p:nvPr/>
          </p:nvSpPr>
          <p:spPr bwMode="auto">
            <a:xfrm>
              <a:off x="2170" y="1616"/>
              <a:ext cx="240"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1</a:t>
              </a:r>
              <a:endParaRPr lang="en-US" b="0">
                <a:solidFill>
                  <a:srgbClr val="000066"/>
                </a:solidFill>
                <a:latin typeface="Times" charset="0"/>
              </a:endParaRPr>
            </a:p>
          </p:txBody>
        </p:sp>
        <p:sp>
          <p:nvSpPr>
            <p:cNvPr id="48158" name="Rectangle 10"/>
            <p:cNvSpPr>
              <a:spLocks noChangeArrowheads="1"/>
            </p:cNvSpPr>
            <p:nvPr/>
          </p:nvSpPr>
          <p:spPr bwMode="auto">
            <a:xfrm>
              <a:off x="2410" y="1616"/>
              <a:ext cx="240"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0</a:t>
              </a:r>
              <a:endParaRPr lang="en-US" b="0">
                <a:solidFill>
                  <a:srgbClr val="000066"/>
                </a:solidFill>
                <a:latin typeface="Times" charset="0"/>
              </a:endParaRPr>
            </a:p>
          </p:txBody>
        </p:sp>
        <p:sp>
          <p:nvSpPr>
            <p:cNvPr id="48159" name="Rectangle 11"/>
            <p:cNvSpPr>
              <a:spLocks noChangeArrowheads="1"/>
            </p:cNvSpPr>
            <p:nvPr/>
          </p:nvSpPr>
          <p:spPr bwMode="auto">
            <a:xfrm>
              <a:off x="2698" y="1616"/>
              <a:ext cx="240"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–1</a:t>
              </a:r>
              <a:endParaRPr lang="en-US" b="0" i="1" baseline="-25000">
                <a:solidFill>
                  <a:srgbClr val="000066"/>
                </a:solidFill>
                <a:latin typeface="Times" charset="0"/>
              </a:endParaRPr>
            </a:p>
          </p:txBody>
        </p:sp>
        <p:sp>
          <p:nvSpPr>
            <p:cNvPr id="48160" name="Rectangle 12"/>
            <p:cNvSpPr>
              <a:spLocks noChangeArrowheads="1"/>
            </p:cNvSpPr>
            <p:nvPr/>
          </p:nvSpPr>
          <p:spPr bwMode="auto">
            <a:xfrm>
              <a:off x="2938" y="1616"/>
              <a:ext cx="240"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–2</a:t>
              </a:r>
            </a:p>
          </p:txBody>
        </p:sp>
        <p:sp>
          <p:nvSpPr>
            <p:cNvPr id="48161" name="Rectangle 13"/>
            <p:cNvSpPr>
              <a:spLocks noChangeArrowheads="1"/>
            </p:cNvSpPr>
            <p:nvPr/>
          </p:nvSpPr>
          <p:spPr bwMode="auto">
            <a:xfrm>
              <a:off x="3178" y="1616"/>
              <a:ext cx="240"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–3</a:t>
              </a:r>
            </a:p>
          </p:txBody>
        </p:sp>
        <p:sp>
          <p:nvSpPr>
            <p:cNvPr id="48162" name="Rectangle 14"/>
            <p:cNvSpPr>
              <a:spLocks noChangeArrowheads="1"/>
            </p:cNvSpPr>
            <p:nvPr/>
          </p:nvSpPr>
          <p:spPr bwMode="auto">
            <a:xfrm>
              <a:off x="3898" y="1616"/>
              <a:ext cx="240"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i="1">
                  <a:solidFill>
                    <a:srgbClr val="000066"/>
                  </a:solidFill>
                  <a:latin typeface="Times" charset="0"/>
                </a:rPr>
                <a:t>b</a:t>
              </a:r>
              <a:r>
                <a:rPr lang="en-US" b="0" baseline="-25000">
                  <a:solidFill>
                    <a:srgbClr val="000066"/>
                  </a:solidFill>
                  <a:latin typeface="Times" charset="0"/>
                </a:rPr>
                <a:t>–</a:t>
              </a:r>
              <a:r>
                <a:rPr lang="en-US" b="0" i="1" baseline="-25000">
                  <a:solidFill>
                    <a:srgbClr val="000066"/>
                  </a:solidFill>
                  <a:latin typeface="Times" charset="0"/>
                </a:rPr>
                <a:t>j</a:t>
              </a:r>
              <a:endParaRPr lang="en-US" b="0" baseline="-25000">
                <a:solidFill>
                  <a:srgbClr val="000066"/>
                </a:solidFill>
                <a:latin typeface="Times" charset="0"/>
              </a:endParaRPr>
            </a:p>
          </p:txBody>
        </p:sp>
        <p:sp>
          <p:nvSpPr>
            <p:cNvPr id="48163" name="Rectangle 15"/>
            <p:cNvSpPr>
              <a:spLocks noChangeArrowheads="1"/>
            </p:cNvSpPr>
            <p:nvPr/>
          </p:nvSpPr>
          <p:spPr bwMode="auto">
            <a:xfrm>
              <a:off x="3418" y="1616"/>
              <a:ext cx="480"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64" name="Rectangle 16"/>
            <p:cNvSpPr>
              <a:spLocks noChangeArrowheads="1"/>
            </p:cNvSpPr>
            <p:nvPr/>
          </p:nvSpPr>
          <p:spPr bwMode="auto">
            <a:xfrm>
              <a:off x="1450" y="1616"/>
              <a:ext cx="480"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65" name="Rectangle 17"/>
            <p:cNvSpPr>
              <a:spLocks noChangeArrowheads="1"/>
            </p:cNvSpPr>
            <p:nvPr/>
          </p:nvSpPr>
          <p:spPr bwMode="auto">
            <a:xfrm>
              <a:off x="2650" y="1616"/>
              <a:ext cx="48" cy="3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a:solidFill>
                    <a:srgbClr val="000066"/>
                  </a:solidFill>
                  <a:latin typeface="Times" charset="0"/>
                </a:rPr>
                <a:t>.</a:t>
              </a:r>
              <a:endParaRPr lang="en-US" b="0">
                <a:solidFill>
                  <a:srgbClr val="000066"/>
                </a:solidFill>
                <a:latin typeface="Times" charset="0"/>
              </a:endParaRPr>
            </a:p>
          </p:txBody>
        </p:sp>
      </p:grpSp>
      <p:sp>
        <p:nvSpPr>
          <p:cNvPr id="48132" name="Text Box 18"/>
          <p:cNvSpPr txBox="1">
            <a:spLocks noChangeArrowheads="1"/>
          </p:cNvSpPr>
          <p:nvPr/>
        </p:nvSpPr>
        <p:spPr bwMode="auto">
          <a:xfrm>
            <a:off x="4191000" y="22860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1</a:t>
            </a:r>
          </a:p>
        </p:txBody>
      </p:sp>
      <p:sp>
        <p:nvSpPr>
          <p:cNvPr id="48133" name="Text Box 19"/>
          <p:cNvSpPr txBox="1">
            <a:spLocks noChangeArrowheads="1"/>
          </p:cNvSpPr>
          <p:nvPr/>
        </p:nvSpPr>
        <p:spPr bwMode="auto">
          <a:xfrm>
            <a:off x="4191000" y="19812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2</a:t>
            </a:r>
          </a:p>
        </p:txBody>
      </p:sp>
      <p:sp>
        <p:nvSpPr>
          <p:cNvPr id="48134" name="Text Box 20"/>
          <p:cNvSpPr txBox="1">
            <a:spLocks noChangeArrowheads="1"/>
          </p:cNvSpPr>
          <p:nvPr/>
        </p:nvSpPr>
        <p:spPr bwMode="auto">
          <a:xfrm>
            <a:off x="4191000" y="16764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4</a:t>
            </a:r>
          </a:p>
        </p:txBody>
      </p:sp>
      <p:sp>
        <p:nvSpPr>
          <p:cNvPr id="48135" name="Text Box 21"/>
          <p:cNvSpPr txBox="1">
            <a:spLocks noChangeArrowheads="1"/>
          </p:cNvSpPr>
          <p:nvPr/>
        </p:nvSpPr>
        <p:spPr bwMode="auto">
          <a:xfrm>
            <a:off x="4191000" y="1092200"/>
            <a:ext cx="4937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2</a:t>
            </a:r>
            <a:r>
              <a:rPr lang="en-US" sz="1800" b="0" i="1" baseline="30000">
                <a:solidFill>
                  <a:srgbClr val="800000"/>
                </a:solidFill>
                <a:latin typeface="Times" charset="0"/>
              </a:rPr>
              <a:t>i</a:t>
            </a:r>
            <a:r>
              <a:rPr lang="en-US" sz="1800" b="0" baseline="30000">
                <a:solidFill>
                  <a:srgbClr val="800000"/>
                </a:solidFill>
                <a:latin typeface="Times" charset="0"/>
              </a:rPr>
              <a:t>–1</a:t>
            </a:r>
            <a:endParaRPr lang="en-US" sz="1800" b="0" baseline="-25000">
              <a:solidFill>
                <a:srgbClr val="800000"/>
              </a:solidFill>
              <a:latin typeface="Times" charset="0"/>
            </a:endParaRPr>
          </a:p>
        </p:txBody>
      </p:sp>
      <p:sp>
        <p:nvSpPr>
          <p:cNvPr id="48136" name="Text Box 22"/>
          <p:cNvSpPr txBox="1">
            <a:spLocks noChangeArrowheads="1"/>
          </p:cNvSpPr>
          <p:nvPr/>
        </p:nvSpPr>
        <p:spPr bwMode="auto">
          <a:xfrm>
            <a:off x="4191000" y="762000"/>
            <a:ext cx="3413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800000"/>
                </a:solidFill>
                <a:latin typeface="Times" charset="0"/>
              </a:rPr>
              <a:t>2</a:t>
            </a:r>
            <a:r>
              <a:rPr lang="en-US" sz="1800" b="0" i="1" baseline="30000">
                <a:solidFill>
                  <a:srgbClr val="800000"/>
                </a:solidFill>
                <a:latin typeface="Times" charset="0"/>
              </a:rPr>
              <a:t>i</a:t>
            </a:r>
            <a:endParaRPr lang="en-US" sz="1800" b="0" baseline="-25000">
              <a:solidFill>
                <a:srgbClr val="800000"/>
              </a:solidFill>
              <a:latin typeface="Times" charset="0"/>
            </a:endParaRPr>
          </a:p>
        </p:txBody>
      </p:sp>
      <p:sp>
        <p:nvSpPr>
          <p:cNvPr id="48137" name="Freeform 24"/>
          <p:cNvSpPr>
            <a:spLocks/>
          </p:cNvSpPr>
          <p:nvPr/>
        </p:nvSpPr>
        <p:spPr bwMode="auto">
          <a:xfrm>
            <a:off x="3962400" y="2489200"/>
            <a:ext cx="244475" cy="177800"/>
          </a:xfrm>
          <a:custGeom>
            <a:avLst/>
            <a:gdLst>
              <a:gd name="T0" fmla="*/ 415055734 w 144"/>
              <a:gd name="T1" fmla="*/ 0 h 96"/>
              <a:gd name="T2" fmla="*/ 0 w 144"/>
              <a:gd name="T3" fmla="*/ 0 h 96"/>
              <a:gd name="T4" fmla="*/ 0 w 144"/>
              <a:gd name="T5" fmla="*/ 32930041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38" name="Freeform 25"/>
          <p:cNvSpPr>
            <a:spLocks/>
          </p:cNvSpPr>
          <p:nvPr/>
        </p:nvSpPr>
        <p:spPr bwMode="auto">
          <a:xfrm>
            <a:off x="3581400" y="2209800"/>
            <a:ext cx="609600" cy="4572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39" name="Freeform 26"/>
          <p:cNvSpPr>
            <a:spLocks/>
          </p:cNvSpPr>
          <p:nvPr/>
        </p:nvSpPr>
        <p:spPr bwMode="auto">
          <a:xfrm>
            <a:off x="3200400" y="1930400"/>
            <a:ext cx="974725" cy="736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40" name="Freeform 27"/>
          <p:cNvSpPr>
            <a:spLocks/>
          </p:cNvSpPr>
          <p:nvPr/>
        </p:nvSpPr>
        <p:spPr bwMode="auto">
          <a:xfrm>
            <a:off x="1981200" y="1295400"/>
            <a:ext cx="2209800" cy="1371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41" name="Freeform 28"/>
          <p:cNvSpPr>
            <a:spLocks/>
          </p:cNvSpPr>
          <p:nvPr/>
        </p:nvSpPr>
        <p:spPr bwMode="auto">
          <a:xfrm>
            <a:off x="1676400" y="990600"/>
            <a:ext cx="2514600" cy="16764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42" name="Rectangle 29"/>
          <p:cNvSpPr>
            <a:spLocks noChangeArrowheads="1"/>
          </p:cNvSpPr>
          <p:nvPr/>
        </p:nvSpPr>
        <p:spPr bwMode="auto">
          <a:xfrm>
            <a:off x="2301875" y="1828800"/>
            <a:ext cx="762000" cy="533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43" name="Freeform 30"/>
          <p:cNvSpPr>
            <a:spLocks/>
          </p:cNvSpPr>
          <p:nvPr/>
        </p:nvSpPr>
        <p:spPr bwMode="auto">
          <a:xfrm rot="10800000">
            <a:off x="4189413" y="3046413"/>
            <a:ext cx="244475" cy="177800"/>
          </a:xfrm>
          <a:custGeom>
            <a:avLst/>
            <a:gdLst>
              <a:gd name="T0" fmla="*/ 415055734 w 144"/>
              <a:gd name="T1" fmla="*/ 0 h 96"/>
              <a:gd name="T2" fmla="*/ 0 w 144"/>
              <a:gd name="T3" fmla="*/ 0 h 96"/>
              <a:gd name="T4" fmla="*/ 0 w 144"/>
              <a:gd name="T5" fmla="*/ 32930041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44" name="Freeform 31"/>
          <p:cNvSpPr>
            <a:spLocks/>
          </p:cNvSpPr>
          <p:nvPr/>
        </p:nvSpPr>
        <p:spPr bwMode="auto">
          <a:xfrm rot="10800000">
            <a:off x="4205288" y="3046413"/>
            <a:ext cx="609600" cy="4572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45" name="Freeform 32"/>
          <p:cNvSpPr>
            <a:spLocks/>
          </p:cNvSpPr>
          <p:nvPr/>
        </p:nvSpPr>
        <p:spPr bwMode="auto">
          <a:xfrm rot="10800000">
            <a:off x="4221163" y="3046413"/>
            <a:ext cx="974725" cy="736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46" name="Freeform 33"/>
          <p:cNvSpPr>
            <a:spLocks/>
          </p:cNvSpPr>
          <p:nvPr/>
        </p:nvSpPr>
        <p:spPr bwMode="auto">
          <a:xfrm rot="10800000">
            <a:off x="4205288" y="3046413"/>
            <a:ext cx="2209800" cy="1371600"/>
          </a:xfrm>
          <a:custGeom>
            <a:avLst/>
            <a:gdLst>
              <a:gd name="T0" fmla="*/ 2147483647 w 144"/>
              <a:gd name="T1" fmla="*/ 0 h 96"/>
              <a:gd name="T2" fmla="*/ 0 w 144"/>
              <a:gd name="T3" fmla="*/ 0 h 96"/>
              <a:gd name="T4" fmla="*/ 0 w 144"/>
              <a:gd name="T5" fmla="*/ 2147483647 h 96"/>
              <a:gd name="T6" fmla="*/ 0 60000 65536"/>
              <a:gd name="T7" fmla="*/ 0 60000 65536"/>
              <a:gd name="T8" fmla="*/ 0 60000 65536"/>
            </a:gdLst>
            <a:ahLst/>
            <a:cxnLst>
              <a:cxn ang="T6">
                <a:pos x="T0" y="T1"/>
              </a:cxn>
              <a:cxn ang="T7">
                <a:pos x="T2" y="T3"/>
              </a:cxn>
              <a:cxn ang="T8">
                <a:pos x="T4" y="T5"/>
              </a:cxn>
            </a:cxnLst>
            <a:rect l="0" t="0" r="r" b="b"/>
            <a:pathLst>
              <a:path w="144" h="96">
                <a:moveTo>
                  <a:pt x="144" y="0"/>
                </a:moveTo>
                <a:lnTo>
                  <a:pt x="0" y="0"/>
                </a:lnTo>
                <a:lnTo>
                  <a:pt x="0" y="96"/>
                </a:lnTo>
              </a:path>
            </a:pathLst>
          </a:custGeom>
          <a:noFill/>
          <a:ln w="25400" cap="flat" cmpd="sng">
            <a:solidFill>
              <a:srgbClr val="9403B9"/>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8147" name="Rectangle 34"/>
          <p:cNvSpPr>
            <a:spLocks noChangeArrowheads="1"/>
          </p:cNvSpPr>
          <p:nvPr/>
        </p:nvSpPr>
        <p:spPr bwMode="auto">
          <a:xfrm rot="10800000">
            <a:off x="5332413" y="3351213"/>
            <a:ext cx="762000" cy="533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nSpc>
                <a:spcPct val="100000"/>
              </a:lnSpc>
            </a:pPr>
            <a:r>
              <a:rPr lang="en-US" b="0">
                <a:solidFill>
                  <a:srgbClr val="000066"/>
                </a:solidFill>
                <a:latin typeface="Times" charset="0"/>
              </a:rPr>
              <a:t>• • •</a:t>
            </a:r>
          </a:p>
        </p:txBody>
      </p:sp>
      <p:sp>
        <p:nvSpPr>
          <p:cNvPr id="48148" name="Text Box 35"/>
          <p:cNvSpPr txBox="1">
            <a:spLocks noChangeArrowheads="1"/>
          </p:cNvSpPr>
          <p:nvPr/>
        </p:nvSpPr>
        <p:spPr bwMode="auto">
          <a:xfrm>
            <a:off x="3708400" y="3048000"/>
            <a:ext cx="476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1/2</a:t>
            </a:r>
          </a:p>
        </p:txBody>
      </p:sp>
      <p:sp>
        <p:nvSpPr>
          <p:cNvPr id="48149" name="Text Box 36"/>
          <p:cNvSpPr txBox="1">
            <a:spLocks noChangeArrowheads="1"/>
          </p:cNvSpPr>
          <p:nvPr/>
        </p:nvSpPr>
        <p:spPr bwMode="auto">
          <a:xfrm>
            <a:off x="3714750" y="3352800"/>
            <a:ext cx="476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1/4</a:t>
            </a:r>
          </a:p>
        </p:txBody>
      </p:sp>
      <p:sp>
        <p:nvSpPr>
          <p:cNvPr id="48150" name="Text Box 37"/>
          <p:cNvSpPr txBox="1">
            <a:spLocks noChangeArrowheads="1"/>
          </p:cNvSpPr>
          <p:nvPr/>
        </p:nvSpPr>
        <p:spPr bwMode="auto">
          <a:xfrm>
            <a:off x="3714750" y="3671888"/>
            <a:ext cx="476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1/8</a:t>
            </a:r>
          </a:p>
        </p:txBody>
      </p:sp>
      <p:sp>
        <p:nvSpPr>
          <p:cNvPr id="48151" name="Text Box 38"/>
          <p:cNvSpPr txBox="1">
            <a:spLocks noChangeArrowheads="1"/>
          </p:cNvSpPr>
          <p:nvPr/>
        </p:nvSpPr>
        <p:spPr bwMode="auto">
          <a:xfrm>
            <a:off x="3794125" y="4267200"/>
            <a:ext cx="4175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800" b="0">
                <a:solidFill>
                  <a:srgbClr val="800000"/>
                </a:solidFill>
                <a:latin typeface="Times" charset="0"/>
              </a:rPr>
              <a:t>2</a:t>
            </a:r>
            <a:r>
              <a:rPr lang="en-US" sz="1800" b="0" baseline="30000">
                <a:solidFill>
                  <a:srgbClr val="800000"/>
                </a:solidFill>
                <a:latin typeface="Times" charset="0"/>
              </a:rPr>
              <a:t>–</a:t>
            </a:r>
            <a:r>
              <a:rPr lang="en-US" sz="1800" b="0" i="1" baseline="30000">
                <a:solidFill>
                  <a:srgbClr val="800000"/>
                </a:solidFill>
                <a:latin typeface="Times" charset="0"/>
              </a:rPr>
              <a:t>j</a:t>
            </a:r>
          </a:p>
        </p:txBody>
      </p:sp>
      <p:graphicFrame>
        <p:nvGraphicFramePr>
          <p:cNvPr id="48152" name="Object 39"/>
          <p:cNvGraphicFramePr>
            <a:graphicFrameLocks noChangeAspect="1"/>
          </p:cNvGraphicFramePr>
          <p:nvPr/>
        </p:nvGraphicFramePr>
        <p:xfrm>
          <a:off x="4864100" y="5651500"/>
          <a:ext cx="927100" cy="673100"/>
        </p:xfrm>
        <a:graphic>
          <a:graphicData uri="http://schemas.openxmlformats.org/presentationml/2006/ole">
            <mc:AlternateContent xmlns:mc="http://schemas.openxmlformats.org/markup-compatibility/2006">
              <mc:Choice xmlns:v="urn:schemas-microsoft-com:vml" Requires="v">
                <p:oleObj spid="_x0000_s48226" name="Equation" r:id="rId4" imgW="927100" imgH="673100" progId="Equation.3">
                  <p:embed/>
                </p:oleObj>
              </mc:Choice>
              <mc:Fallback>
                <p:oleObj name="Equation" r:id="rId4" imgW="927100" imgH="67310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4100" y="5651500"/>
                        <a:ext cx="927100" cy="673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3" name="Straight Arrow Connector 2"/>
          <p:cNvCxnSpPr/>
          <p:nvPr/>
        </p:nvCxnSpPr>
        <p:spPr bwMode="auto">
          <a:xfrm flipV="1">
            <a:off x="4267200" y="2971800"/>
            <a:ext cx="0" cy="2209800"/>
          </a:xfrm>
          <a:prstGeom prst="straightConnector1">
            <a:avLst/>
          </a:prstGeom>
          <a:noFill/>
          <a:ln w="19050" cap="flat" cmpd="sng" algn="ctr">
            <a:solidFill>
              <a:srgbClr val="FF1A1A"/>
            </a:solidFill>
            <a:prstDash val="solid"/>
            <a:round/>
            <a:headEnd type="none" w="med" len="med"/>
            <a:tailEnd type="arrow"/>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31800" y="228600"/>
            <a:ext cx="8559800" cy="573088"/>
          </a:xfrm>
          <a:effectLst>
            <a:outerShdw blurRad="63500" dist="53882" dir="2700000" algn="ctr" rotWithShape="0">
              <a:srgbClr val="969696"/>
            </a:outerShdw>
          </a:effectLst>
        </p:spPr>
        <p:txBody>
          <a:bodyPr/>
          <a:lstStyle/>
          <a:p>
            <a:pPr eaLnBrk="1" hangingPunct="1">
              <a:defRPr/>
            </a:pPr>
            <a:r>
              <a:rPr lang="en-US" dirty="0">
                <a:cs typeface="+mj-cs"/>
              </a:rPr>
              <a:t>Fractional Binary Number Examples</a:t>
            </a:r>
          </a:p>
        </p:txBody>
      </p:sp>
      <p:sp>
        <p:nvSpPr>
          <p:cNvPr id="112643" name="Rectangle 3"/>
          <p:cNvSpPr>
            <a:spLocks noGrp="1" noChangeArrowheads="1"/>
          </p:cNvSpPr>
          <p:nvPr>
            <p:ph type="body" idx="1"/>
          </p:nvPr>
        </p:nvSpPr>
        <p:spPr>
          <a:xfrm>
            <a:off x="290513" y="914400"/>
            <a:ext cx="8307387" cy="5530850"/>
          </a:xfrm>
        </p:spPr>
        <p:txBody>
          <a:bodyPr/>
          <a:lstStyle/>
          <a:p>
            <a:pPr marL="223838" indent="-223838" defTabSz="895350" eaLnBrk="1" hangingPunct="1">
              <a:lnSpc>
                <a:spcPct val="85000"/>
              </a:lnSpc>
              <a:tabLst>
                <a:tab pos="2400300" algn="l"/>
              </a:tabLst>
              <a:defRPr/>
            </a:pPr>
            <a:r>
              <a:rPr lang="en-US" dirty="0">
                <a:latin typeface="Helvetica" charset="0"/>
                <a:ea typeface="ＭＳ Ｐゴシック" charset="0"/>
              </a:rPr>
              <a:t>Value	Representation</a:t>
            </a: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5 3/4	</a:t>
            </a:r>
            <a:r>
              <a:rPr lang="en-US" dirty="0">
                <a:latin typeface="Courier New" charset="0"/>
                <a:ea typeface="ＭＳ Ｐゴシック" charset="0"/>
              </a:rPr>
              <a:t>101.11</a:t>
            </a:r>
            <a:r>
              <a:rPr lang="en-US" baseline="-25000" dirty="0">
                <a:latin typeface="Courier New"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0</a:t>
            </a:r>
            <a:r>
              <a:rPr lang="en-US" dirty="0">
                <a:latin typeface="Helvetica" charset="0"/>
                <a:ea typeface="ＭＳ Ｐゴシック" charset="0"/>
              </a:rPr>
              <a:t> + 2</a:t>
            </a:r>
            <a:r>
              <a:rPr lang="en-US" baseline="30000" dirty="0">
                <a:latin typeface="Helvetica" charset="0"/>
                <a:ea typeface="ＭＳ Ｐゴシック" charset="0"/>
              </a:rPr>
              <a:t>-1</a:t>
            </a:r>
            <a:r>
              <a:rPr lang="en-US" dirty="0">
                <a:latin typeface="Helvetica" charset="0"/>
                <a:ea typeface="ＭＳ Ｐゴシック" charset="0"/>
              </a:rPr>
              <a:t> + 2</a:t>
            </a:r>
            <a:r>
              <a:rPr lang="en-US" baseline="30000" dirty="0">
                <a:latin typeface="Helvetica" charset="0"/>
                <a:ea typeface="ＭＳ Ｐゴシック" charset="0"/>
              </a:rPr>
              <a:t>-2</a:t>
            </a:r>
            <a:endParaRPr lang="en-US" dirty="0">
              <a:latin typeface="Courier New"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2 7/8	</a:t>
            </a:r>
            <a:r>
              <a:rPr lang="en-US" dirty="0">
                <a:latin typeface="Courier New" charset="0"/>
                <a:ea typeface="ＭＳ Ｐゴシック" charset="0"/>
              </a:rPr>
              <a:t> 10.111</a:t>
            </a:r>
            <a:r>
              <a:rPr lang="en-US" baseline="-25000" dirty="0">
                <a:latin typeface="Courier New"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1</a:t>
            </a:r>
            <a:r>
              <a:rPr lang="en-US" dirty="0">
                <a:latin typeface="Helvetica" charset="0"/>
                <a:ea typeface="ＭＳ Ｐゴシック" charset="0"/>
              </a:rPr>
              <a:t> + 2</a:t>
            </a:r>
            <a:r>
              <a:rPr lang="en-US" baseline="30000" dirty="0">
                <a:latin typeface="Helvetica" charset="0"/>
                <a:ea typeface="ＭＳ Ｐゴシック" charset="0"/>
              </a:rPr>
              <a:t>-1</a:t>
            </a:r>
            <a:r>
              <a:rPr lang="en-US" dirty="0">
                <a:latin typeface="Helvetica" charset="0"/>
                <a:ea typeface="ＭＳ Ｐゴシック" charset="0"/>
              </a:rPr>
              <a:t>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-3</a:t>
            </a:r>
            <a:endParaRPr lang="en-US" dirty="0">
              <a:latin typeface="Courier New"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63/64	</a:t>
            </a:r>
            <a:r>
              <a:rPr lang="en-US" dirty="0">
                <a:latin typeface="Courier New" charset="0"/>
                <a:ea typeface="ＭＳ Ｐゴシック" charset="0"/>
              </a:rPr>
              <a:t>  0.111111</a:t>
            </a:r>
            <a:r>
              <a:rPr lang="en-US" baseline="-25000" dirty="0">
                <a:latin typeface="Courier New"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-1 </a:t>
            </a:r>
            <a:r>
              <a:rPr lang="en-US" dirty="0">
                <a:latin typeface="Helvetica" charset="0"/>
                <a:ea typeface="ＭＳ Ｐゴシック" charset="0"/>
              </a:rPr>
              <a:t>+ 2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-3</a:t>
            </a:r>
            <a:r>
              <a:rPr lang="en-US" dirty="0">
                <a:latin typeface="Helvetica" charset="0"/>
                <a:ea typeface="ＭＳ Ｐゴシック" charset="0"/>
              </a:rPr>
              <a:t> + 2</a:t>
            </a:r>
            <a:r>
              <a:rPr lang="en-US" baseline="30000" dirty="0">
                <a:latin typeface="Helvetica" charset="0"/>
                <a:ea typeface="ＭＳ Ｐゴシック" charset="0"/>
              </a:rPr>
              <a:t>-4</a:t>
            </a:r>
            <a:r>
              <a:rPr lang="en-US" dirty="0">
                <a:latin typeface="Helvetica" charset="0"/>
                <a:ea typeface="ＭＳ Ｐゴシック" charset="0"/>
              </a:rPr>
              <a:t> + 2</a:t>
            </a:r>
            <a:r>
              <a:rPr lang="en-US" baseline="30000" dirty="0">
                <a:latin typeface="Helvetica" charset="0"/>
                <a:ea typeface="ＭＳ Ｐゴシック" charset="0"/>
              </a:rPr>
              <a:t>-5</a:t>
            </a:r>
            <a:r>
              <a:rPr lang="en-US" dirty="0">
                <a:latin typeface="Helvetica" charset="0"/>
                <a:ea typeface="ＭＳ Ｐゴシック" charset="0"/>
              </a:rPr>
              <a:t> + 2</a:t>
            </a:r>
            <a:r>
              <a:rPr lang="en-US" baseline="30000" dirty="0">
                <a:latin typeface="Helvetica" charset="0"/>
                <a:ea typeface="ＭＳ Ｐゴシック" charset="0"/>
              </a:rPr>
              <a:t>-6</a:t>
            </a:r>
            <a:endParaRPr lang="en-US" dirty="0">
              <a:latin typeface="Helvetica" charset="0"/>
              <a:ea typeface="ＭＳ Ｐゴシック" charset="0"/>
            </a:endParaRPr>
          </a:p>
          <a:p>
            <a:pPr marL="223838" indent="-223838" defTabSz="895350" eaLnBrk="1" hangingPunct="1">
              <a:lnSpc>
                <a:spcPct val="85000"/>
              </a:lnSpc>
              <a:tabLst>
                <a:tab pos="2400300" algn="l"/>
              </a:tabLst>
              <a:defRPr/>
            </a:pPr>
            <a:r>
              <a:rPr lang="en-US" dirty="0">
                <a:latin typeface="Helvetica" charset="0"/>
                <a:ea typeface="ＭＳ Ｐゴシック" charset="0"/>
              </a:rPr>
              <a:t>Observations</a:t>
            </a:r>
          </a:p>
          <a:p>
            <a:pPr marL="560388" lvl="1" indent="-222250" defTabSz="895350" eaLnBrk="1" hangingPunct="1">
              <a:lnSpc>
                <a:spcPct val="90000"/>
              </a:lnSpc>
              <a:tabLst>
                <a:tab pos="2400300" algn="l"/>
              </a:tabLst>
              <a:defRPr/>
            </a:pPr>
            <a:r>
              <a:rPr lang="en-US" dirty="0">
                <a:latin typeface="Helvetica" charset="0"/>
                <a:ea typeface="ＭＳ Ｐゴシック" charset="0"/>
              </a:rPr>
              <a:t>Divide by 2 by shifting right</a:t>
            </a:r>
          </a:p>
          <a:p>
            <a:pPr marL="560388" lvl="1" indent="-222250" defTabSz="895350" eaLnBrk="1" hangingPunct="1">
              <a:lnSpc>
                <a:spcPct val="90000"/>
              </a:lnSpc>
              <a:tabLst>
                <a:tab pos="2400300" algn="l"/>
              </a:tabLst>
              <a:defRPr/>
            </a:pPr>
            <a:r>
              <a:rPr lang="en-US" dirty="0">
                <a:latin typeface="Helvetica" charset="0"/>
                <a:ea typeface="ＭＳ Ｐゴシック" charset="0"/>
              </a:rPr>
              <a:t>Multiply by 2 by shifting left</a:t>
            </a:r>
          </a:p>
          <a:p>
            <a:pPr marL="560388" lvl="1" indent="-222250" defTabSz="895350" eaLnBrk="1" hangingPunct="1">
              <a:lnSpc>
                <a:spcPct val="90000"/>
              </a:lnSpc>
              <a:tabLst>
                <a:tab pos="2400300" algn="l"/>
              </a:tabLst>
              <a:defRPr/>
            </a:pPr>
            <a:r>
              <a:rPr lang="en-US" dirty="0">
                <a:latin typeface="Helvetica" charset="0"/>
                <a:ea typeface="ＭＳ Ｐゴシック" charset="0"/>
              </a:rPr>
              <a:t>Numbers of form </a:t>
            </a:r>
            <a:r>
              <a:rPr lang="en-US" dirty="0">
                <a:latin typeface="Courier New" charset="0"/>
                <a:ea typeface="ＭＳ Ｐゴシック" charset="0"/>
              </a:rPr>
              <a:t>0.111111…</a:t>
            </a:r>
            <a:r>
              <a:rPr lang="en-US" baseline="-25000" dirty="0">
                <a:latin typeface="Courier New" charset="0"/>
                <a:ea typeface="ＭＳ Ｐゴシック" charset="0"/>
              </a:rPr>
              <a:t>2 </a:t>
            </a:r>
            <a:r>
              <a:rPr lang="en-US" dirty="0">
                <a:latin typeface="Helvetica" charset="0"/>
                <a:ea typeface="ＭＳ Ｐゴシック" charset="0"/>
              </a:rPr>
              <a:t>just below 1.0</a:t>
            </a:r>
          </a:p>
          <a:p>
            <a:pPr marL="839788" lvl="2" indent="-165100" defTabSz="895350" eaLnBrk="1" hangingPunct="1">
              <a:lnSpc>
                <a:spcPct val="97000"/>
              </a:lnSpc>
              <a:tabLst>
                <a:tab pos="2400300" algn="l"/>
              </a:tabLst>
              <a:defRPr/>
            </a:pPr>
            <a:r>
              <a:rPr lang="en-US" dirty="0">
                <a:latin typeface="Helvetica" charset="0"/>
                <a:ea typeface="ＭＳ Ｐゴシック" charset="0"/>
              </a:rPr>
              <a:t>1/2 + 1/4 + 1/8 + … + 1/2</a:t>
            </a:r>
            <a:r>
              <a:rPr lang="en-US" i="1" baseline="30000" dirty="0">
                <a:latin typeface="Helvetica" charset="0"/>
                <a:ea typeface="ＭＳ Ｐゴシック" charset="0"/>
              </a:rPr>
              <a:t>i</a:t>
            </a:r>
            <a:r>
              <a:rPr lang="en-US" dirty="0">
                <a:latin typeface="Helvetica" charset="0"/>
                <a:ea typeface="ＭＳ Ｐゴシック" charset="0"/>
              </a:rPr>
              <a:t> + … </a:t>
            </a:r>
            <a:r>
              <a:rPr lang="en-US" dirty="0">
                <a:latin typeface="Helvetica" charset="0"/>
                <a:ea typeface="ＭＳ Ｐゴシック" charset="0"/>
                <a:sym typeface="Symbol" charset="0"/>
              </a:rPr>
              <a:t></a:t>
            </a:r>
            <a:r>
              <a:rPr lang="en-US" dirty="0">
                <a:latin typeface="Helvetica" charset="0"/>
                <a:ea typeface="ＭＳ Ｐゴシック" charset="0"/>
              </a:rPr>
              <a:t> 1.0</a:t>
            </a:r>
          </a:p>
          <a:p>
            <a:pPr marL="839788" lvl="2" indent="-165100" defTabSz="895350" eaLnBrk="1" hangingPunct="1">
              <a:lnSpc>
                <a:spcPct val="97000"/>
              </a:lnSpc>
              <a:tabLst>
                <a:tab pos="2400300" algn="l"/>
              </a:tabLst>
              <a:defRPr/>
            </a:pPr>
            <a:r>
              <a:rPr lang="en-US" dirty="0">
                <a:latin typeface="Helvetica" charset="0"/>
                <a:ea typeface="ＭＳ Ｐゴシック" charset="0"/>
              </a:rPr>
              <a:t>Use notation 1.0 – </a:t>
            </a:r>
            <a:r>
              <a:rPr lang="en-US" dirty="0">
                <a:latin typeface="Symbol" charset="0"/>
                <a:ea typeface="ＭＳ Ｐゴシック" charset="0"/>
              </a:rPr>
              <a:t></a:t>
            </a:r>
            <a:endParaRPr lang="en-US" dirty="0">
              <a:latin typeface="Helvetic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dissolve">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dissolve">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dissolve">
                                      <p:cBhvr>
                                        <p:cTn id="17" dur="500"/>
                                        <p:tgtEl>
                                          <p:spTgt spid="11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dissolve">
                                      <p:cBhvr>
                                        <p:cTn id="22" dur="500"/>
                                        <p:tgtEl>
                                          <p:spTgt spid="112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643">
                                            <p:txEl>
                                              <p:pRg st="4" end="4"/>
                                            </p:txEl>
                                          </p:spTgt>
                                        </p:tgtEl>
                                        <p:attrNameLst>
                                          <p:attrName>style.visibility</p:attrName>
                                        </p:attrNameLst>
                                      </p:cBhvr>
                                      <p:to>
                                        <p:strVal val="visible"/>
                                      </p:to>
                                    </p:set>
                                    <p:animEffect transition="in" filter="dissolve">
                                      <p:cBhvr>
                                        <p:cTn id="27" dur="500"/>
                                        <p:tgtEl>
                                          <p:spTgt spid="112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2643">
                                            <p:txEl>
                                              <p:pRg st="5" end="5"/>
                                            </p:txEl>
                                          </p:spTgt>
                                        </p:tgtEl>
                                        <p:attrNameLst>
                                          <p:attrName>style.visibility</p:attrName>
                                        </p:attrNameLst>
                                      </p:cBhvr>
                                      <p:to>
                                        <p:strVal val="visible"/>
                                      </p:to>
                                    </p:set>
                                    <p:animEffect transition="in" filter="dissolve">
                                      <p:cBhvr>
                                        <p:cTn id="32" dur="500"/>
                                        <p:tgtEl>
                                          <p:spTgt spid="1126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2643">
                                            <p:txEl>
                                              <p:pRg st="6" end="6"/>
                                            </p:txEl>
                                          </p:spTgt>
                                        </p:tgtEl>
                                        <p:attrNameLst>
                                          <p:attrName>style.visibility</p:attrName>
                                        </p:attrNameLst>
                                      </p:cBhvr>
                                      <p:to>
                                        <p:strVal val="visible"/>
                                      </p:to>
                                    </p:set>
                                    <p:animEffect transition="in" filter="dissolve">
                                      <p:cBhvr>
                                        <p:cTn id="37" dur="500"/>
                                        <p:tgtEl>
                                          <p:spTgt spid="1126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643">
                                            <p:txEl>
                                              <p:pRg st="7" end="7"/>
                                            </p:txEl>
                                          </p:spTgt>
                                        </p:tgtEl>
                                        <p:attrNameLst>
                                          <p:attrName>style.visibility</p:attrName>
                                        </p:attrNameLst>
                                      </p:cBhvr>
                                      <p:to>
                                        <p:strVal val="visible"/>
                                      </p:to>
                                    </p:set>
                                    <p:animEffect transition="in" filter="dissolve">
                                      <p:cBhvr>
                                        <p:cTn id="42" dur="500"/>
                                        <p:tgtEl>
                                          <p:spTgt spid="112643">
                                            <p:txEl>
                                              <p:pRg st="7" end="7"/>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2643">
                                            <p:txEl>
                                              <p:pRg st="8" end="8"/>
                                            </p:txEl>
                                          </p:spTgt>
                                        </p:tgtEl>
                                        <p:attrNameLst>
                                          <p:attrName>style.visibility</p:attrName>
                                        </p:attrNameLst>
                                      </p:cBhvr>
                                      <p:to>
                                        <p:strVal val="visible"/>
                                      </p:to>
                                    </p:set>
                                    <p:animEffect transition="in" filter="dissolve">
                                      <p:cBhvr>
                                        <p:cTn id="45" dur="500"/>
                                        <p:tgtEl>
                                          <p:spTgt spid="112643">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2643">
                                            <p:txEl>
                                              <p:pRg st="9" end="9"/>
                                            </p:txEl>
                                          </p:spTgt>
                                        </p:tgtEl>
                                        <p:attrNameLst>
                                          <p:attrName>style.visibility</p:attrName>
                                        </p:attrNameLst>
                                      </p:cBhvr>
                                      <p:to>
                                        <p:strVal val="visible"/>
                                      </p:to>
                                    </p:set>
                                    <p:animEffect transition="in" filter="dissolve">
                                      <p:cBhvr>
                                        <p:cTn id="48" dur="500"/>
                                        <p:tgtEl>
                                          <p:spTgt spid="1126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584200" y="228600"/>
            <a:ext cx="7975600" cy="573088"/>
          </a:xfrm>
          <a:effectLst>
            <a:outerShdw blurRad="63500" dist="53882" dir="2700000" algn="ctr" rotWithShape="0">
              <a:srgbClr val="969696"/>
            </a:outerShdw>
          </a:effectLst>
        </p:spPr>
        <p:txBody>
          <a:bodyPr/>
          <a:lstStyle/>
          <a:p>
            <a:pPr eaLnBrk="1" hangingPunct="1">
              <a:defRPr/>
            </a:pPr>
            <a:r>
              <a:rPr lang="en-US">
                <a:cs typeface="+mj-cs"/>
              </a:rPr>
              <a:t>Representable Numbers</a:t>
            </a:r>
          </a:p>
        </p:txBody>
      </p:sp>
      <p:sp>
        <p:nvSpPr>
          <p:cNvPr id="140291" name="Rectangle 3"/>
          <p:cNvSpPr>
            <a:spLocks noGrp="1" noChangeArrowheads="1"/>
          </p:cNvSpPr>
          <p:nvPr>
            <p:ph type="body" idx="1"/>
          </p:nvPr>
        </p:nvSpPr>
        <p:spPr>
          <a:xfrm>
            <a:off x="290513" y="914400"/>
            <a:ext cx="7253287" cy="2209800"/>
          </a:xfrm>
        </p:spPr>
        <p:txBody>
          <a:bodyPr/>
          <a:lstStyle/>
          <a:p>
            <a:pPr marL="223838" indent="-223838" defTabSz="895350" eaLnBrk="1" hangingPunct="1">
              <a:lnSpc>
                <a:spcPct val="85000"/>
              </a:lnSpc>
              <a:tabLst>
                <a:tab pos="2400300" algn="l"/>
              </a:tabLst>
              <a:defRPr/>
            </a:pPr>
            <a:r>
              <a:rPr lang="en-US" dirty="0">
                <a:latin typeface="Helvetica" charset="0"/>
                <a:ea typeface="ＭＳ Ｐゴシック" charset="0"/>
              </a:rPr>
              <a:t>Limitation</a:t>
            </a:r>
          </a:p>
          <a:p>
            <a:pPr marL="560388" lvl="1" indent="-222250" defTabSz="895350" eaLnBrk="1" hangingPunct="1">
              <a:lnSpc>
                <a:spcPct val="90000"/>
              </a:lnSpc>
              <a:tabLst>
                <a:tab pos="2400300" algn="l"/>
              </a:tabLst>
              <a:defRPr/>
            </a:pPr>
            <a:r>
              <a:rPr lang="en-US" dirty="0">
                <a:latin typeface="Helvetica" charset="0"/>
                <a:ea typeface="ＭＳ Ｐゴシック" charset="0"/>
              </a:rPr>
              <a:t>This style of binary point notation is not very good at representing larger numbers</a:t>
            </a:r>
          </a:p>
          <a:p>
            <a:pPr marL="560388" lvl="1" indent="-222250" defTabSz="895350" eaLnBrk="1" hangingPunct="1">
              <a:lnSpc>
                <a:spcPct val="90000"/>
              </a:lnSpc>
              <a:buFont typeface="Wingdings" charset="0"/>
              <a:buNone/>
              <a:tabLst>
                <a:tab pos="2400300" algn="l"/>
              </a:tabLst>
              <a:defRPr/>
            </a:pPr>
            <a:endParaRPr lang="en-US" dirty="0">
              <a:latin typeface="Helvetica"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e.g. 10110000000000000000000000000000000…</a:t>
            </a: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(let’s say 50 zeros after most-significant 1)</a:t>
            </a:r>
          </a:p>
          <a:p>
            <a:pPr marL="560388" lvl="1" indent="-222250" defTabSz="895350" eaLnBrk="1" hangingPunct="1">
              <a:lnSpc>
                <a:spcPct val="90000"/>
              </a:lnSpc>
              <a:buFont typeface="Wingdings" charset="0"/>
              <a:buNone/>
              <a:tabLst>
                <a:tab pos="2400300" algn="l"/>
              </a:tabLst>
              <a:defRPr/>
            </a:pPr>
            <a:endParaRPr lang="en-US" dirty="0">
              <a:latin typeface="Helvetica" charset="0"/>
              <a:ea typeface="ＭＳ Ｐゴシック" charset="0"/>
            </a:endParaRPr>
          </a:p>
        </p:txBody>
      </p:sp>
      <p:sp>
        <p:nvSpPr>
          <p:cNvPr id="9" name="Rectangle 3"/>
          <p:cNvSpPr txBox="1">
            <a:spLocks noChangeArrowheads="1"/>
          </p:cNvSpPr>
          <p:nvPr/>
        </p:nvSpPr>
        <p:spPr bwMode="auto">
          <a:xfrm>
            <a:off x="304800" y="3276600"/>
            <a:ext cx="7253287" cy="762000"/>
          </a:xfrm>
          <a:prstGeom prst="rect">
            <a:avLst/>
          </a:prstGeom>
          <a:noFill/>
          <a:ln>
            <a:noFill/>
          </a:ln>
          <a:effectLst/>
          <a:ex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560388" lvl="1" indent="-222250" defTabSz="895350" eaLnBrk="1" hangingPunct="1">
              <a:tabLst>
                <a:tab pos="2400300" algn="l"/>
              </a:tabLst>
              <a:defRPr/>
            </a:pPr>
            <a:r>
              <a:rPr lang="en-US" dirty="0">
                <a:latin typeface="Helvetica" charset="0"/>
                <a:ea typeface="ＭＳ Ｐゴシック" charset="0"/>
              </a:rPr>
              <a:t>Can only exactly represent numbers of the form </a:t>
            </a:r>
            <a:r>
              <a:rPr lang="en-US" b="0" i="1" dirty="0">
                <a:latin typeface="Helvetica" charset="0"/>
                <a:ea typeface="ＭＳ Ｐゴシック" charset="0"/>
              </a:rPr>
              <a:t>x</a:t>
            </a:r>
            <a:r>
              <a:rPr lang="en-US" b="0" dirty="0">
                <a:latin typeface="Helvetica" charset="0"/>
                <a:ea typeface="ＭＳ Ｐゴシック" charset="0"/>
              </a:rPr>
              <a:t>/2</a:t>
            </a:r>
            <a:r>
              <a:rPr lang="en-US" b="0" i="1" baseline="30000" dirty="0">
                <a:latin typeface="Helvetica" charset="0"/>
                <a:ea typeface="ＭＳ Ｐゴシック" charset="0"/>
              </a:rPr>
              <a:t>k</a:t>
            </a:r>
            <a:endParaRPr lang="en-US" dirty="0">
              <a:latin typeface="Helvetica" charset="0"/>
              <a:ea typeface="ＭＳ Ｐゴシック" charset="0"/>
            </a:endParaRPr>
          </a:p>
        </p:txBody>
      </p:sp>
      <p:grpSp>
        <p:nvGrpSpPr>
          <p:cNvPr id="8" name="Group 7"/>
          <p:cNvGrpSpPr/>
          <p:nvPr/>
        </p:nvGrpSpPr>
        <p:grpSpPr>
          <a:xfrm>
            <a:off x="990600" y="1676400"/>
            <a:ext cx="7865863" cy="2036455"/>
            <a:chOff x="990600" y="1676400"/>
            <a:chExt cx="7865863" cy="2036455"/>
          </a:xfrm>
        </p:grpSpPr>
        <p:grpSp>
          <p:nvGrpSpPr>
            <p:cNvPr id="6" name="Group 5"/>
            <p:cNvGrpSpPr/>
            <p:nvPr/>
          </p:nvGrpSpPr>
          <p:grpSpPr>
            <a:xfrm>
              <a:off x="6705600" y="1676400"/>
              <a:ext cx="2150863" cy="2036455"/>
              <a:chOff x="6705600" y="1752600"/>
              <a:chExt cx="2150863" cy="2036455"/>
            </a:xfrm>
          </p:grpSpPr>
          <p:grpSp>
            <p:nvGrpSpPr>
              <p:cNvPr id="4" name="Group 3"/>
              <p:cNvGrpSpPr/>
              <p:nvPr/>
            </p:nvGrpSpPr>
            <p:grpSpPr>
              <a:xfrm>
                <a:off x="7217573" y="1752600"/>
                <a:ext cx="1638890" cy="2036455"/>
                <a:chOff x="7036379" y="2057400"/>
                <a:chExt cx="1638890" cy="2036455"/>
              </a:xfrm>
            </p:grpSpPr>
            <p:sp>
              <p:nvSpPr>
                <p:cNvPr id="2" name="TextBox 1"/>
                <p:cNvSpPr txBox="1"/>
                <p:nvPr/>
              </p:nvSpPr>
              <p:spPr>
                <a:xfrm>
                  <a:off x="7036379" y="2057400"/>
                  <a:ext cx="1638890" cy="2036455"/>
                </a:xfrm>
                <a:prstGeom prst="rect">
                  <a:avLst/>
                </a:prstGeom>
                <a:noFill/>
              </p:spPr>
              <p:txBody>
                <a:bodyPr wrap="none" rtlCol="0">
                  <a:spAutoFit/>
                </a:bodyPr>
                <a:lstStyle/>
                <a:p>
                  <a:r>
                    <a:rPr lang="en-US" sz="2000" dirty="0"/>
                    <a:t>Rewrite as:</a:t>
                  </a:r>
                </a:p>
                <a:p>
                  <a:r>
                    <a:rPr lang="en-US" sz="2000" dirty="0"/>
                    <a:t>      </a:t>
                  </a:r>
                </a:p>
                <a:p>
                  <a:r>
                    <a:rPr lang="en-US" sz="2000" dirty="0">
                      <a:solidFill>
                        <a:srgbClr val="FF0000"/>
                      </a:solidFill>
                    </a:rPr>
                    <a:t>1.011*2</a:t>
                  </a:r>
                </a:p>
                <a:p>
                  <a:endParaRPr lang="en-US" sz="2000" dirty="0"/>
                </a:p>
                <a:p>
                  <a:r>
                    <a:rPr lang="en-US" sz="2000" b="0" dirty="0"/>
                    <a:t>where E=50</a:t>
                  </a:r>
                </a:p>
                <a:p>
                  <a:r>
                    <a:rPr lang="en-US" sz="2000" b="0" dirty="0"/>
                    <a:t>expressed in</a:t>
                  </a:r>
                </a:p>
                <a:p>
                  <a:r>
                    <a:rPr lang="en-US" sz="2000" b="0" dirty="0"/>
                    <a:t>binary</a:t>
                  </a:r>
                </a:p>
              </p:txBody>
            </p:sp>
            <p:sp>
              <p:nvSpPr>
                <p:cNvPr id="3" name="TextBox 2"/>
                <p:cNvSpPr txBox="1"/>
                <p:nvPr/>
              </p:nvSpPr>
              <p:spPr>
                <a:xfrm>
                  <a:off x="8166977" y="2396951"/>
                  <a:ext cx="338629" cy="346249"/>
                </a:xfrm>
                <a:prstGeom prst="rect">
                  <a:avLst/>
                </a:prstGeom>
                <a:noFill/>
              </p:spPr>
              <p:txBody>
                <a:bodyPr wrap="none" rtlCol="0">
                  <a:spAutoFit/>
                </a:bodyPr>
                <a:lstStyle/>
                <a:p>
                  <a:r>
                    <a:rPr lang="en-US" dirty="0">
                      <a:solidFill>
                        <a:srgbClr val="FF0000"/>
                      </a:solidFill>
                    </a:rPr>
                    <a:t>E</a:t>
                  </a:r>
                </a:p>
              </p:txBody>
            </p:sp>
          </p:grpSp>
          <p:sp>
            <p:nvSpPr>
              <p:cNvPr id="5" name="Right Arrow 4"/>
              <p:cNvSpPr/>
              <p:nvPr/>
            </p:nvSpPr>
            <p:spPr bwMode="auto">
              <a:xfrm>
                <a:off x="6705600" y="2286000"/>
                <a:ext cx="685800" cy="457200"/>
              </a:xfrm>
              <a:prstGeom prst="rightArrow">
                <a:avLst/>
              </a:prstGeom>
              <a:solidFill>
                <a:schemeClr val="tx2">
                  <a:lumMod val="75000"/>
                  <a:lumOff val="25000"/>
                </a:schemeClr>
              </a:solidFill>
              <a:ln w="19050" cap="flat" cmpd="sng" algn="ctr">
                <a:solidFill>
                  <a:schemeClr val="tx2"/>
                </a:solidFill>
                <a:prstDash val="solid"/>
                <a:round/>
                <a:headEnd type="none" w="med" len="med"/>
                <a:tailEnd type="none" w="sm" len="sm"/>
              </a:ln>
              <a:effectLst/>
              <a:ex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grpSp>
        <p:sp>
          <p:nvSpPr>
            <p:cNvPr id="7" name="Oval 6"/>
            <p:cNvSpPr/>
            <p:nvPr/>
          </p:nvSpPr>
          <p:spPr bwMode="auto">
            <a:xfrm>
              <a:off x="990600" y="2057400"/>
              <a:ext cx="990600" cy="762000"/>
            </a:xfrm>
            <a:prstGeom prst="ellipse">
              <a:avLst/>
            </a:prstGeom>
            <a:noFill/>
            <a:ln w="19050" cap="flat" cmpd="sng" algn="ctr">
              <a:solidFill>
                <a:schemeClr val="accent1">
                  <a:lumMod val="60000"/>
                  <a:lumOff val="40000"/>
                </a:schemeClr>
              </a:solidFill>
              <a:prstDash val="solid"/>
              <a:round/>
              <a:headEnd type="none" w="med" len="med"/>
              <a:tailEnd type="none" w="sm" len="sm"/>
            </a:ln>
            <a:effectLst/>
            <a:ex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3800" b="1" i="0" u="none" strike="noStrike" cap="none" normalizeH="0" baseline="0">
                <a:ln>
                  <a:noFill/>
                </a:ln>
                <a:solidFill>
                  <a:srgbClr val="000066"/>
                </a:solidFill>
                <a:effectLst/>
                <a:latin typeface="Helvetica" charset="0"/>
                <a:ea typeface="ＭＳ Ｐゴシック" charset="0"/>
              </a:endParaRPr>
            </a:p>
          </p:txBody>
        </p:sp>
      </p:grpSp>
      <p:sp>
        <p:nvSpPr>
          <p:cNvPr id="12" name="Rectangle 3"/>
          <p:cNvSpPr txBox="1">
            <a:spLocks noChangeArrowheads="1"/>
          </p:cNvSpPr>
          <p:nvPr/>
        </p:nvSpPr>
        <p:spPr bwMode="auto">
          <a:xfrm>
            <a:off x="304800" y="3581400"/>
            <a:ext cx="7253287" cy="2863850"/>
          </a:xfrm>
          <a:prstGeom prst="rect">
            <a:avLst/>
          </a:prstGeom>
          <a:noFill/>
          <a:ln>
            <a:noFill/>
          </a:ln>
          <a:effectLst/>
          <a:ex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560388" lvl="1" indent="-222250" defTabSz="895350" eaLnBrk="1" hangingPunct="1">
              <a:lnSpc>
                <a:spcPct val="90000"/>
              </a:lnSpc>
              <a:tabLst>
                <a:tab pos="2400300" algn="l"/>
              </a:tabLst>
              <a:defRPr/>
            </a:pPr>
            <a:endParaRPr lang="en-US" dirty="0">
              <a:latin typeface="Helvetica" charset="0"/>
              <a:ea typeface="ＭＳ Ｐゴシック" charset="0"/>
            </a:endParaRPr>
          </a:p>
          <a:p>
            <a:pPr marL="560388" lvl="1" indent="-222250" defTabSz="895350" eaLnBrk="1" hangingPunct="1">
              <a:lnSpc>
                <a:spcPct val="90000"/>
              </a:lnSpc>
              <a:tabLst>
                <a:tab pos="2400300" algn="l"/>
              </a:tabLst>
              <a:defRPr/>
            </a:pPr>
            <a:r>
              <a:rPr lang="en-US" dirty="0">
                <a:latin typeface="Helvetica" charset="0"/>
                <a:ea typeface="ＭＳ Ｐゴシック" charset="0"/>
              </a:rPr>
              <a:t>Other numbers have repeating bit representations</a:t>
            </a:r>
          </a:p>
          <a:p>
            <a:pPr marL="560388" lvl="1" indent="-222250" defTabSz="895350" eaLnBrk="1" hangingPunct="1">
              <a:lnSpc>
                <a:spcPct val="90000"/>
              </a:lnSpc>
              <a:tabLst>
                <a:tab pos="2400300" algn="l"/>
              </a:tabLst>
              <a:defRPr/>
            </a:pPr>
            <a:endParaRPr lang="en-US" dirty="0">
              <a:latin typeface="Helvetica" charset="0"/>
              <a:ea typeface="ＭＳ Ｐゴシック" charset="0"/>
            </a:endParaRPr>
          </a:p>
          <a:p>
            <a:pPr marL="223838" indent="-223838" defTabSz="895350" eaLnBrk="1" hangingPunct="1">
              <a:lnSpc>
                <a:spcPct val="85000"/>
              </a:lnSpc>
              <a:tabLst>
                <a:tab pos="2400300" algn="l"/>
              </a:tabLst>
              <a:defRPr/>
            </a:pPr>
            <a:r>
              <a:rPr lang="en-US" dirty="0">
                <a:latin typeface="Helvetica" charset="0"/>
                <a:ea typeface="ＭＳ Ｐゴシック" charset="0"/>
              </a:rPr>
              <a:t>Value	Representation</a:t>
            </a: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1/3	</a:t>
            </a:r>
            <a:r>
              <a:rPr lang="en-US" dirty="0">
                <a:latin typeface="Courier New" charset="0"/>
                <a:ea typeface="ＭＳ Ｐゴシック" charset="0"/>
              </a:rPr>
              <a:t>0.0101010101[01]…</a:t>
            </a:r>
            <a:r>
              <a:rPr lang="en-US" baseline="-25000" dirty="0">
                <a:latin typeface="Courier New" charset="0"/>
                <a:ea typeface="ＭＳ Ｐゴシック" charset="0"/>
              </a:rPr>
              <a:t>2</a:t>
            </a:r>
            <a:endParaRPr lang="en-US" dirty="0">
              <a:latin typeface="Courier New" charset="0"/>
              <a:ea typeface="ＭＳ Ｐゴシック" charset="0"/>
            </a:endParaRP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1/5	</a:t>
            </a:r>
            <a:r>
              <a:rPr lang="en-US" dirty="0">
                <a:latin typeface="Courier New" charset="0"/>
                <a:ea typeface="ＭＳ Ｐゴシック" charset="0"/>
              </a:rPr>
              <a:t>0.001100110011[0011]…</a:t>
            </a:r>
            <a:r>
              <a:rPr lang="en-US" baseline="-25000" dirty="0">
                <a:latin typeface="Courier New" charset="0"/>
                <a:ea typeface="ＭＳ Ｐゴシック" charset="0"/>
              </a:rPr>
              <a:t>2</a:t>
            </a:r>
          </a:p>
          <a:p>
            <a:pPr marL="560388" lvl="1" indent="-222250" defTabSz="895350" eaLnBrk="1" hangingPunct="1">
              <a:lnSpc>
                <a:spcPct val="90000"/>
              </a:lnSpc>
              <a:buFont typeface="Wingdings" charset="0"/>
              <a:buNone/>
              <a:tabLst>
                <a:tab pos="2400300" algn="l"/>
              </a:tabLst>
              <a:defRPr/>
            </a:pPr>
            <a:r>
              <a:rPr lang="en-US" dirty="0">
                <a:latin typeface="Helvetica" charset="0"/>
                <a:ea typeface="ＭＳ Ｐゴシック" charset="0"/>
              </a:rPr>
              <a:t>1/10	</a:t>
            </a:r>
            <a:r>
              <a:rPr lang="en-US" dirty="0">
                <a:latin typeface="Courier New" charset="0"/>
                <a:ea typeface="ＭＳ Ｐゴシック" charset="0"/>
              </a:rPr>
              <a:t>0.0001100110011[0011]…</a:t>
            </a:r>
            <a:r>
              <a:rPr lang="en-US" baseline="-25000" dirty="0">
                <a:latin typeface="Courier New" charset="0"/>
                <a:ea typeface="ＭＳ Ｐゴシック" charset="0"/>
              </a:rPr>
              <a:t>2</a:t>
            </a:r>
          </a:p>
          <a:p>
            <a:pPr marL="560388" lvl="1" indent="-222250" defTabSz="895350" eaLnBrk="1" hangingPunct="1">
              <a:lnSpc>
                <a:spcPct val="90000"/>
              </a:lnSpc>
              <a:tabLst>
                <a:tab pos="2400300" algn="l"/>
              </a:tabLst>
              <a:defRPr/>
            </a:pPr>
            <a:endParaRPr lang="en-US" dirty="0">
              <a:latin typeface="Helvetica" charset="0"/>
              <a:ea typeface="ＭＳ Ｐゴシック" charset="0"/>
            </a:endParaRPr>
          </a:p>
          <a:p>
            <a:pPr marL="560388" lvl="1" indent="-222250" defTabSz="895350" eaLnBrk="1" hangingPunct="1">
              <a:lnSpc>
                <a:spcPct val="90000"/>
              </a:lnSpc>
              <a:buFont typeface="Wingdings" charset="0"/>
              <a:buNone/>
              <a:tabLst>
                <a:tab pos="2400300" algn="l"/>
              </a:tabLst>
              <a:defRPr/>
            </a:pPr>
            <a:endParaRPr lang="en-US" b="0" dirty="0">
              <a:latin typeface="Helvetica" charset="0"/>
              <a:ea typeface="ＭＳ Ｐゴシック" charset="0"/>
            </a:endParaRPr>
          </a:p>
          <a:p>
            <a:pPr marL="560388" lvl="1" indent="-222250" defTabSz="895350" eaLnBrk="1" hangingPunct="1">
              <a:lnSpc>
                <a:spcPct val="90000"/>
              </a:lnSpc>
              <a:buFont typeface="Wingdings" charset="0"/>
              <a:buNone/>
              <a:tabLst>
                <a:tab pos="2400300" algn="l"/>
              </a:tabLst>
              <a:defRPr/>
            </a:pPr>
            <a:endParaRPr lang="en-US" dirty="0">
              <a:latin typeface="Helvetic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p:txBody>
          <a:bodyPr lIns="90487" tIns="44450" rIns="90487" bIns="44450"/>
          <a:lstStyle/>
          <a:p>
            <a:pPr marL="223838" indent="-223838" defTabSz="895350" eaLnBrk="1" hangingPunct="1">
              <a:lnSpc>
                <a:spcPct val="85000"/>
              </a:lnSpc>
              <a:defRPr/>
            </a:pPr>
            <a:r>
              <a:rPr lang="en-US">
                <a:latin typeface="Helvetica" charset="0"/>
                <a:ea typeface="ＭＳ Ｐゴシック" charset="0"/>
              </a:rPr>
              <a:t>Numerical Form</a:t>
            </a:r>
          </a:p>
          <a:p>
            <a:pPr marL="560388" lvl="1" indent="-222250" defTabSz="895350" eaLnBrk="1" hangingPunct="1">
              <a:lnSpc>
                <a:spcPct val="90000"/>
              </a:lnSpc>
              <a:defRPr/>
            </a:pPr>
            <a:r>
              <a:rPr lang="en-US" sz="2400" b="0">
                <a:solidFill>
                  <a:schemeClr val="hlink"/>
                </a:solidFill>
                <a:latin typeface="Times" charset="0"/>
                <a:ea typeface="ＭＳ Ｐゴシック" charset="0"/>
              </a:rPr>
              <a:t>Real number = (–</a:t>
            </a:r>
            <a:r>
              <a:rPr lang="en-US" sz="2400" b="0">
                <a:solidFill>
                  <a:schemeClr val="hlink"/>
                </a:solidFill>
                <a:latin typeface="Helvetica" charset="0"/>
                <a:ea typeface="ＭＳ Ｐゴシック" charset="0"/>
              </a:rPr>
              <a:t>1</a:t>
            </a:r>
            <a:r>
              <a:rPr lang="en-US" sz="2400" b="0" i="1" baseline="30000">
                <a:solidFill>
                  <a:schemeClr val="hlink"/>
                </a:solidFill>
                <a:latin typeface="Helvetica" charset="0"/>
                <a:ea typeface="ＭＳ Ｐゴシック" charset="0"/>
              </a:rPr>
              <a:t>s</a:t>
            </a:r>
            <a:r>
              <a:rPr lang="en-US" sz="2400" b="0">
                <a:solidFill>
                  <a:schemeClr val="hlink"/>
                </a:solidFill>
                <a:latin typeface="Times" charset="0"/>
                <a:ea typeface="ＭＳ Ｐゴシック" charset="0"/>
                <a:cs typeface="Times" charset="0"/>
              </a:rPr>
              <a:t>)</a:t>
            </a:r>
            <a:r>
              <a:rPr lang="en-US" sz="2400" b="0" i="1">
                <a:solidFill>
                  <a:schemeClr val="hlink"/>
                </a:solidFill>
                <a:latin typeface="Helvetica" charset="0"/>
                <a:ea typeface="ＭＳ Ｐゴシック" charset="0"/>
              </a:rPr>
              <a:t>* M * </a:t>
            </a:r>
            <a:r>
              <a:rPr lang="en-US" sz="2400" b="0">
                <a:solidFill>
                  <a:schemeClr val="hlink"/>
                </a:solidFill>
                <a:latin typeface="Helvetica" charset="0"/>
                <a:ea typeface="ＭＳ Ｐゴシック" charset="0"/>
              </a:rPr>
              <a:t>2</a:t>
            </a:r>
            <a:r>
              <a:rPr lang="en-US" sz="2400" b="0" i="1" baseline="30000">
                <a:solidFill>
                  <a:schemeClr val="hlink"/>
                </a:solidFill>
                <a:latin typeface="Helvetica" charset="0"/>
                <a:ea typeface="ＭＳ Ｐゴシック" charset="0"/>
              </a:rPr>
              <a:t>E</a:t>
            </a:r>
          </a:p>
          <a:p>
            <a:pPr marL="839788" lvl="2" indent="-165100" defTabSz="895350" eaLnBrk="1" hangingPunct="1">
              <a:lnSpc>
                <a:spcPct val="97000"/>
              </a:lnSpc>
              <a:defRPr/>
            </a:pPr>
            <a:endParaRPr lang="en-US">
              <a:solidFill>
                <a:schemeClr val="tx1"/>
              </a:solidFill>
              <a:latin typeface="Helvetica" charset="0"/>
              <a:ea typeface="ＭＳ Ｐゴシック" charset="0"/>
            </a:endParaRPr>
          </a:p>
          <a:p>
            <a:pPr marL="839788" lvl="2" indent="-165100" defTabSz="895350" eaLnBrk="1" hangingPunct="1">
              <a:lnSpc>
                <a:spcPct val="97000"/>
              </a:lnSpc>
              <a:defRPr/>
            </a:pPr>
            <a:r>
              <a:rPr lang="en-US">
                <a:solidFill>
                  <a:schemeClr val="tx1"/>
                </a:solidFill>
                <a:latin typeface="Helvetica" charset="0"/>
                <a:ea typeface="ＭＳ Ｐゴシック" charset="0"/>
              </a:rPr>
              <a:t>Sign bit </a:t>
            </a:r>
            <a:r>
              <a:rPr lang="en-US" i="1">
                <a:solidFill>
                  <a:schemeClr val="hlink"/>
                </a:solidFill>
                <a:latin typeface="Helvetica" charset="0"/>
                <a:ea typeface="ＭＳ Ｐゴシック" charset="0"/>
              </a:rPr>
              <a:t>s</a:t>
            </a:r>
            <a:r>
              <a:rPr lang="en-US">
                <a:solidFill>
                  <a:schemeClr val="tx1"/>
                </a:solidFill>
                <a:latin typeface="Helvetica" charset="0"/>
                <a:ea typeface="ＭＳ Ｐゴシック" charset="0"/>
              </a:rPr>
              <a:t> determines whether number is negative or positive</a:t>
            </a:r>
          </a:p>
          <a:p>
            <a:pPr marL="839788" lvl="2" indent="-165100" defTabSz="895350" eaLnBrk="1" hangingPunct="1">
              <a:lnSpc>
                <a:spcPct val="97000"/>
              </a:lnSpc>
              <a:defRPr/>
            </a:pPr>
            <a:r>
              <a:rPr lang="en-US">
                <a:solidFill>
                  <a:schemeClr val="tx1"/>
                </a:solidFill>
                <a:latin typeface="Helvetica" charset="0"/>
                <a:ea typeface="ＭＳ Ｐゴシック" charset="0"/>
              </a:rPr>
              <a:t>Significand </a:t>
            </a:r>
            <a:r>
              <a:rPr lang="en-US" i="1">
                <a:solidFill>
                  <a:schemeClr val="hlink"/>
                </a:solidFill>
                <a:latin typeface="Helvetica" charset="0"/>
                <a:ea typeface="ＭＳ Ｐゴシック" charset="0"/>
              </a:rPr>
              <a:t>M  </a:t>
            </a:r>
            <a:r>
              <a:rPr lang="en-US">
                <a:solidFill>
                  <a:schemeClr val="tx1"/>
                </a:solidFill>
                <a:latin typeface="Helvetica" charset="0"/>
                <a:ea typeface="ＭＳ Ｐゴシック" charset="0"/>
              </a:rPr>
              <a:t>normally a fractional value in range [1.0,2.0).</a:t>
            </a:r>
          </a:p>
          <a:p>
            <a:pPr marL="839788" lvl="2" indent="-165100" defTabSz="895350" eaLnBrk="1" hangingPunct="1">
              <a:lnSpc>
                <a:spcPct val="97000"/>
              </a:lnSpc>
              <a:defRPr/>
            </a:pPr>
            <a:r>
              <a:rPr lang="en-US">
                <a:solidFill>
                  <a:schemeClr val="tx1"/>
                </a:solidFill>
                <a:latin typeface="Helvetica" charset="0"/>
                <a:ea typeface="ＭＳ Ｐゴシック" charset="0"/>
              </a:rPr>
              <a:t>Exponent </a:t>
            </a:r>
            <a:r>
              <a:rPr lang="en-US" i="1">
                <a:solidFill>
                  <a:schemeClr val="hlink"/>
                </a:solidFill>
                <a:latin typeface="Helvetica" charset="0"/>
                <a:ea typeface="ＭＳ Ｐゴシック" charset="0"/>
              </a:rPr>
              <a:t>E</a:t>
            </a:r>
            <a:r>
              <a:rPr lang="en-US">
                <a:solidFill>
                  <a:schemeClr val="tx1"/>
                </a:solidFill>
                <a:latin typeface="Helvetica" charset="0"/>
                <a:ea typeface="ＭＳ Ｐゴシック" charset="0"/>
              </a:rPr>
              <a:t> weights value by power of two</a:t>
            </a:r>
          </a:p>
          <a:p>
            <a:pPr marL="223838" indent="-223838" defTabSz="895350" eaLnBrk="1" hangingPunct="1">
              <a:lnSpc>
                <a:spcPct val="85000"/>
              </a:lnSpc>
              <a:defRPr/>
            </a:pPr>
            <a:r>
              <a:rPr lang="en-US">
                <a:latin typeface="Helvetica" charset="0"/>
                <a:ea typeface="ＭＳ Ｐゴシック" charset="0"/>
              </a:rPr>
              <a:t>Encoding</a:t>
            </a:r>
          </a:p>
          <a:p>
            <a:pPr marL="223838" indent="-223838" defTabSz="895350" eaLnBrk="1" hangingPunct="1">
              <a:lnSpc>
                <a:spcPct val="85000"/>
              </a:lnSpc>
              <a:defRPr/>
            </a:pPr>
            <a:endParaRPr lang="en-US">
              <a:latin typeface="Helvetica" charset="0"/>
              <a:ea typeface="ＭＳ Ｐゴシック" charset="0"/>
            </a:endParaRPr>
          </a:p>
          <a:p>
            <a:pPr marL="560388" lvl="1" indent="-222250" defTabSz="895350" eaLnBrk="1" hangingPunct="1">
              <a:lnSpc>
                <a:spcPct val="90000"/>
              </a:lnSpc>
              <a:defRPr/>
            </a:pPr>
            <a:r>
              <a:rPr lang="en-US">
                <a:latin typeface="Helvetica" charset="0"/>
                <a:ea typeface="ＭＳ Ｐゴシック" charset="0"/>
              </a:rPr>
              <a:t>MSB is sign bit</a:t>
            </a:r>
          </a:p>
          <a:p>
            <a:pPr marL="560388" lvl="1" indent="-222250" defTabSz="895350" eaLnBrk="1" hangingPunct="1">
              <a:lnSpc>
                <a:spcPct val="90000"/>
              </a:lnSpc>
              <a:defRPr/>
            </a:pPr>
            <a:r>
              <a:rPr lang="en-US">
                <a:latin typeface="Courier New" charset="0"/>
                <a:ea typeface="ＭＳ Ｐゴシック" charset="0"/>
              </a:rPr>
              <a:t>exp</a:t>
            </a:r>
            <a:r>
              <a:rPr lang="en-US">
                <a:latin typeface="Helvetica" charset="0"/>
                <a:ea typeface="ＭＳ Ｐゴシック" charset="0"/>
              </a:rPr>
              <a:t> field encodes </a:t>
            </a:r>
            <a:r>
              <a:rPr lang="en-US" i="1">
                <a:solidFill>
                  <a:schemeClr val="hlink"/>
                </a:solidFill>
                <a:latin typeface="Helvetica" charset="0"/>
                <a:ea typeface="ＭＳ Ｐゴシック" charset="0"/>
              </a:rPr>
              <a:t>E</a:t>
            </a:r>
          </a:p>
          <a:p>
            <a:pPr marL="560388" lvl="1" indent="-222250" defTabSz="895350" eaLnBrk="1" hangingPunct="1">
              <a:lnSpc>
                <a:spcPct val="90000"/>
              </a:lnSpc>
              <a:defRPr/>
            </a:pPr>
            <a:r>
              <a:rPr lang="en-US">
                <a:latin typeface="Courier New" charset="0"/>
                <a:ea typeface="ＭＳ Ｐゴシック" charset="0"/>
              </a:rPr>
              <a:t>frac</a:t>
            </a:r>
            <a:r>
              <a:rPr lang="en-US">
                <a:latin typeface="Helvetica" charset="0"/>
                <a:ea typeface="ＭＳ Ｐゴシック" charset="0"/>
              </a:rPr>
              <a:t> field encodes </a:t>
            </a:r>
            <a:r>
              <a:rPr lang="en-US" i="1">
                <a:solidFill>
                  <a:schemeClr val="hlink"/>
                </a:solidFill>
                <a:latin typeface="Helvetica" charset="0"/>
                <a:ea typeface="ＭＳ Ｐゴシック" charset="0"/>
              </a:rPr>
              <a:t>M</a:t>
            </a:r>
            <a:endParaRPr lang="en-US">
              <a:latin typeface="Helvetica" charset="0"/>
              <a:ea typeface="ＭＳ Ｐゴシック" charset="0"/>
            </a:endParaRPr>
          </a:p>
        </p:txBody>
      </p:sp>
      <p:sp>
        <p:nvSpPr>
          <p:cNvPr id="1136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a:cs typeface="+mj-cs"/>
              </a:rPr>
              <a:t>Floating Point Representation</a:t>
            </a:r>
          </a:p>
        </p:txBody>
      </p:sp>
      <p:sp>
        <p:nvSpPr>
          <p:cNvPr id="54275" name="Rectangle 5"/>
          <p:cNvSpPr>
            <a:spLocks noChangeArrowheads="1"/>
          </p:cNvSpPr>
          <p:nvPr/>
        </p:nvSpPr>
        <p:spPr bwMode="auto">
          <a:xfrm>
            <a:off x="1295400" y="3733800"/>
            <a:ext cx="355600" cy="355600"/>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54276" name="Rectangle 6"/>
          <p:cNvSpPr>
            <a:spLocks noChangeArrowheads="1"/>
          </p:cNvSpPr>
          <p:nvPr/>
        </p:nvSpPr>
        <p:spPr bwMode="auto">
          <a:xfrm>
            <a:off x="1676400" y="3733800"/>
            <a:ext cx="2108200" cy="355600"/>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54277" name="Rectangle 7"/>
          <p:cNvSpPr>
            <a:spLocks noChangeArrowheads="1"/>
          </p:cNvSpPr>
          <p:nvPr/>
        </p:nvSpPr>
        <p:spPr bwMode="auto">
          <a:xfrm>
            <a:off x="3810000" y="3733800"/>
            <a:ext cx="4470400" cy="355600"/>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455613" y="2590800"/>
            <a:ext cx="8307387" cy="3625850"/>
          </a:xfrm>
        </p:spPr>
        <p:txBody>
          <a:bodyPr lIns="90487" tIns="44450" rIns="90487" bIns="44450"/>
          <a:lstStyle/>
          <a:p>
            <a:pPr marL="223838" indent="-223838" defTabSz="895350" eaLnBrk="1" hangingPunct="1">
              <a:lnSpc>
                <a:spcPct val="85000"/>
              </a:lnSpc>
              <a:defRPr/>
            </a:pPr>
            <a:r>
              <a:rPr lang="en-US" sz="2000">
                <a:latin typeface="Helvetica" charset="0"/>
                <a:ea typeface="ＭＳ Ｐゴシック" charset="0"/>
              </a:rPr>
              <a:t>Sizes</a:t>
            </a:r>
          </a:p>
          <a:p>
            <a:pPr marL="560388" lvl="1" indent="-222250" defTabSz="895350" eaLnBrk="1" hangingPunct="1">
              <a:lnSpc>
                <a:spcPct val="90000"/>
              </a:lnSpc>
              <a:defRPr/>
            </a:pPr>
            <a:r>
              <a:rPr lang="en-US" sz="1800">
                <a:latin typeface="Helvetica" charset="0"/>
                <a:ea typeface="ＭＳ Ｐゴシック" charset="0"/>
              </a:rPr>
              <a:t>Single precision: 8 </a:t>
            </a:r>
            <a:r>
              <a:rPr lang="en-US" sz="1800">
                <a:latin typeface="Courier New" charset="0"/>
                <a:ea typeface="ＭＳ Ｐゴシック" charset="0"/>
              </a:rPr>
              <a:t>exp</a:t>
            </a:r>
            <a:r>
              <a:rPr lang="en-US" sz="1800">
                <a:latin typeface="Helvetica" charset="0"/>
                <a:ea typeface="ＭＳ Ｐゴシック" charset="0"/>
              </a:rPr>
              <a:t> bits, 23 </a:t>
            </a:r>
            <a:r>
              <a:rPr lang="en-US" sz="1800">
                <a:latin typeface="Courier New" charset="0"/>
                <a:ea typeface="ＭＳ Ｐゴシック" charset="0"/>
              </a:rPr>
              <a:t>frac</a:t>
            </a:r>
            <a:r>
              <a:rPr lang="en-US" sz="1800">
                <a:latin typeface="Helvetica" charset="0"/>
                <a:ea typeface="ＭＳ Ｐゴシック" charset="0"/>
              </a:rPr>
              <a:t> bits</a:t>
            </a:r>
          </a:p>
          <a:p>
            <a:pPr marL="839788" lvl="2" indent="-165100" defTabSz="895350" eaLnBrk="1" hangingPunct="1">
              <a:lnSpc>
                <a:spcPct val="97000"/>
              </a:lnSpc>
              <a:defRPr/>
            </a:pPr>
            <a:r>
              <a:rPr lang="en-US" sz="1600">
                <a:latin typeface="Helvetica" charset="0"/>
                <a:ea typeface="ＭＳ Ｐゴシック" charset="0"/>
              </a:rPr>
              <a:t>32 bits total.  Can represent from 2</a:t>
            </a:r>
            <a:r>
              <a:rPr lang="en-US" sz="1600" baseline="30000">
                <a:latin typeface="Helvetica" charset="0"/>
                <a:ea typeface="ＭＳ Ｐゴシック" charset="0"/>
              </a:rPr>
              <a:t>127</a:t>
            </a:r>
            <a:r>
              <a:rPr lang="en-US" sz="1600">
                <a:latin typeface="Helvetica" charset="0"/>
                <a:ea typeface="ＭＳ Ｐゴシック" charset="0"/>
              </a:rPr>
              <a:t> (1.7e38) down to 2</a:t>
            </a:r>
            <a:r>
              <a:rPr lang="en-US" sz="1600" baseline="30000">
                <a:latin typeface="Helvetica" charset="0"/>
                <a:ea typeface="ＭＳ Ｐゴシック" charset="0"/>
              </a:rPr>
              <a:t>-126</a:t>
            </a:r>
          </a:p>
          <a:p>
            <a:pPr marL="560388" lvl="1" indent="-222250" defTabSz="895350" eaLnBrk="1" hangingPunct="1">
              <a:lnSpc>
                <a:spcPct val="90000"/>
              </a:lnSpc>
              <a:defRPr/>
            </a:pPr>
            <a:r>
              <a:rPr lang="en-US" sz="1800">
                <a:latin typeface="Helvetica" charset="0"/>
                <a:ea typeface="ＭＳ Ｐゴシック" charset="0"/>
              </a:rPr>
              <a:t>Double precision: 11 </a:t>
            </a:r>
            <a:r>
              <a:rPr lang="en-US" sz="1800">
                <a:latin typeface="Courier New" charset="0"/>
                <a:ea typeface="ＭＳ Ｐゴシック" charset="0"/>
              </a:rPr>
              <a:t>exp</a:t>
            </a:r>
            <a:r>
              <a:rPr lang="en-US" sz="1800">
                <a:latin typeface="Helvetica" charset="0"/>
                <a:ea typeface="ＭＳ Ｐゴシック" charset="0"/>
              </a:rPr>
              <a:t> bits, 52 </a:t>
            </a:r>
            <a:r>
              <a:rPr lang="en-US" sz="1800">
                <a:latin typeface="Courier New" charset="0"/>
                <a:ea typeface="ＭＳ Ｐゴシック" charset="0"/>
              </a:rPr>
              <a:t>frac</a:t>
            </a:r>
            <a:r>
              <a:rPr lang="en-US" sz="1800">
                <a:latin typeface="Helvetica" charset="0"/>
                <a:ea typeface="ＭＳ Ｐゴシック" charset="0"/>
              </a:rPr>
              <a:t> bits</a:t>
            </a:r>
          </a:p>
          <a:p>
            <a:pPr marL="839788" lvl="2" indent="-165100" defTabSz="895350" eaLnBrk="1" hangingPunct="1">
              <a:lnSpc>
                <a:spcPct val="97000"/>
              </a:lnSpc>
              <a:defRPr/>
            </a:pPr>
            <a:r>
              <a:rPr lang="en-US" sz="1600">
                <a:latin typeface="Helvetica" charset="0"/>
                <a:ea typeface="ＭＳ Ｐゴシック" charset="0"/>
              </a:rPr>
              <a:t>64 bits total</a:t>
            </a:r>
          </a:p>
          <a:p>
            <a:pPr marL="560388" lvl="1" indent="-222250" defTabSz="895350" eaLnBrk="1" hangingPunct="1">
              <a:lnSpc>
                <a:spcPct val="90000"/>
              </a:lnSpc>
              <a:defRPr/>
            </a:pPr>
            <a:r>
              <a:rPr lang="en-US" sz="1800">
                <a:latin typeface="Helvetica" charset="0"/>
                <a:ea typeface="ＭＳ Ｐゴシック" charset="0"/>
              </a:rPr>
              <a:t>Extended precision: 15 </a:t>
            </a:r>
            <a:r>
              <a:rPr lang="en-US" sz="1800">
                <a:latin typeface="Courier New" charset="0"/>
                <a:ea typeface="ＭＳ Ｐゴシック" charset="0"/>
              </a:rPr>
              <a:t>exp</a:t>
            </a:r>
            <a:r>
              <a:rPr lang="en-US" sz="1800">
                <a:latin typeface="Helvetica" charset="0"/>
                <a:ea typeface="ＭＳ Ｐゴシック" charset="0"/>
              </a:rPr>
              <a:t> bits, 63 </a:t>
            </a:r>
            <a:r>
              <a:rPr lang="en-US" sz="1800">
                <a:latin typeface="Courier New" charset="0"/>
                <a:ea typeface="ＭＳ Ｐゴシック" charset="0"/>
              </a:rPr>
              <a:t>frac</a:t>
            </a:r>
            <a:r>
              <a:rPr lang="en-US" sz="1800">
                <a:latin typeface="Helvetica" charset="0"/>
                <a:ea typeface="ＭＳ Ｐゴシック" charset="0"/>
              </a:rPr>
              <a:t> bits</a:t>
            </a:r>
          </a:p>
          <a:p>
            <a:pPr marL="839788" lvl="2" indent="-165100" defTabSz="895350" eaLnBrk="1" hangingPunct="1">
              <a:lnSpc>
                <a:spcPct val="97000"/>
              </a:lnSpc>
              <a:defRPr/>
            </a:pPr>
            <a:r>
              <a:rPr lang="en-US" sz="1600">
                <a:latin typeface="Helvetica" charset="0"/>
                <a:ea typeface="ＭＳ Ｐゴシック" charset="0"/>
              </a:rPr>
              <a:t>Only found in Intel-compatible machines</a:t>
            </a:r>
          </a:p>
          <a:p>
            <a:pPr marL="839788" lvl="2" indent="-165100" defTabSz="895350" eaLnBrk="1" hangingPunct="1">
              <a:lnSpc>
                <a:spcPct val="97000"/>
              </a:lnSpc>
              <a:defRPr/>
            </a:pPr>
            <a:r>
              <a:rPr lang="en-US" sz="1600">
                <a:latin typeface="Helvetica" charset="0"/>
                <a:ea typeface="ＭＳ Ｐゴシック" charset="0"/>
              </a:rPr>
              <a:t>Stored in 80 bits - 1 bit wasted</a:t>
            </a:r>
          </a:p>
          <a:p>
            <a:pPr marL="560388" lvl="1" indent="-222250" defTabSz="895350" eaLnBrk="1" hangingPunct="1">
              <a:lnSpc>
                <a:spcPct val="90000"/>
              </a:lnSpc>
              <a:defRPr/>
            </a:pPr>
            <a:r>
              <a:rPr lang="en-US" sz="1800">
                <a:latin typeface="Helvetica" charset="0"/>
                <a:ea typeface="ＭＳ Ｐゴシック" charset="0"/>
              </a:rPr>
              <a:t>Quad Precision (IEEE 754r - revised) - 15 </a:t>
            </a:r>
            <a:r>
              <a:rPr lang="en-US" sz="1800">
                <a:latin typeface="Courier New" charset="0"/>
                <a:ea typeface="ＭＳ Ｐゴシック" charset="0"/>
              </a:rPr>
              <a:t>exp</a:t>
            </a:r>
            <a:r>
              <a:rPr lang="en-US" sz="1800">
                <a:latin typeface="Helvetica" charset="0"/>
                <a:ea typeface="ＭＳ Ｐゴシック" charset="0"/>
              </a:rPr>
              <a:t>, 112 </a:t>
            </a:r>
            <a:r>
              <a:rPr lang="en-US" sz="1800">
                <a:latin typeface="Courier New" charset="0"/>
                <a:ea typeface="ＭＳ Ｐゴシック" charset="0"/>
              </a:rPr>
              <a:t>frac</a:t>
            </a:r>
          </a:p>
          <a:p>
            <a:pPr marL="839788" lvl="2" indent="-165100" defTabSz="895350" eaLnBrk="1" hangingPunct="1">
              <a:lnSpc>
                <a:spcPct val="97000"/>
              </a:lnSpc>
              <a:defRPr/>
            </a:pPr>
            <a:r>
              <a:rPr lang="en-US" sz="1600">
                <a:latin typeface="Helvetica" charset="0"/>
                <a:ea typeface="ＭＳ Ｐゴシック" charset="0"/>
              </a:rPr>
              <a:t>128 bits total</a:t>
            </a:r>
          </a:p>
          <a:p>
            <a:pPr marL="560388" lvl="1" indent="-222250" defTabSz="895350" eaLnBrk="1" hangingPunct="1">
              <a:lnSpc>
                <a:spcPct val="90000"/>
              </a:lnSpc>
              <a:defRPr/>
            </a:pPr>
            <a:r>
              <a:rPr lang="en-US" sz="1800">
                <a:latin typeface="Helvetica" charset="0"/>
                <a:ea typeface="ＭＳ Ｐゴシック" charset="0"/>
              </a:rPr>
              <a:t>Half Precision (IEEE 754r) - 5 </a:t>
            </a:r>
            <a:r>
              <a:rPr lang="en-US" sz="1800">
                <a:latin typeface="Courier New" charset="0"/>
                <a:ea typeface="ＭＳ Ｐゴシック" charset="0"/>
              </a:rPr>
              <a:t>exp</a:t>
            </a:r>
            <a:r>
              <a:rPr lang="en-US" sz="1800">
                <a:latin typeface="Helvetica" charset="0"/>
                <a:ea typeface="ＭＳ Ｐゴシック" charset="0"/>
              </a:rPr>
              <a:t>, 10 </a:t>
            </a:r>
            <a:r>
              <a:rPr lang="en-US" sz="1800">
                <a:latin typeface="Courier New" charset="0"/>
                <a:ea typeface="ＭＳ Ｐゴシック" charset="0"/>
              </a:rPr>
              <a:t>frac</a:t>
            </a:r>
          </a:p>
          <a:p>
            <a:pPr marL="839788" lvl="2" indent="-165100" defTabSz="895350" eaLnBrk="1" hangingPunct="1">
              <a:lnSpc>
                <a:spcPct val="97000"/>
              </a:lnSpc>
              <a:defRPr/>
            </a:pPr>
            <a:r>
              <a:rPr lang="en-US" sz="1600">
                <a:latin typeface="Helvetica" charset="0"/>
                <a:ea typeface="ＭＳ Ｐゴシック" charset="0"/>
              </a:rPr>
              <a:t>16 bits total</a:t>
            </a:r>
            <a:endParaRPr lang="en-US" sz="1600">
              <a:latin typeface="Courier New" charset="0"/>
              <a:ea typeface="ＭＳ Ｐゴシック" charset="0"/>
            </a:endParaRPr>
          </a:p>
        </p:txBody>
      </p:sp>
      <p:sp>
        <p:nvSpPr>
          <p:cNvPr id="139267" name="Rectangle 3"/>
          <p:cNvSpPr>
            <a:spLocks noGrp="1" noChangeArrowheads="1"/>
          </p:cNvSpPr>
          <p:nvPr>
            <p:ph type="title"/>
          </p:nvPr>
        </p:nvSpPr>
        <p:spPr>
          <a:xfrm>
            <a:off x="304800" y="304800"/>
            <a:ext cx="7632700" cy="573088"/>
          </a:xfrm>
          <a:effectLst>
            <a:outerShdw blurRad="63500" dist="53882" dir="2700000" algn="ctr" rotWithShape="0">
              <a:srgbClr val="969696"/>
            </a:outerShdw>
          </a:effectLst>
        </p:spPr>
        <p:txBody>
          <a:bodyPr/>
          <a:lstStyle/>
          <a:p>
            <a:pPr eaLnBrk="1" hangingPunct="1">
              <a:defRPr/>
            </a:pPr>
            <a:r>
              <a:rPr lang="en-US">
                <a:cs typeface="+mj-cs"/>
              </a:rPr>
              <a:t>Floating Point Precisions</a:t>
            </a:r>
          </a:p>
        </p:txBody>
      </p:sp>
      <p:grpSp>
        <p:nvGrpSpPr>
          <p:cNvPr id="56323" name="Group 7"/>
          <p:cNvGrpSpPr>
            <a:grpSpLocks/>
          </p:cNvGrpSpPr>
          <p:nvPr/>
        </p:nvGrpSpPr>
        <p:grpSpPr bwMode="auto">
          <a:xfrm>
            <a:off x="1854200" y="1066800"/>
            <a:ext cx="6985000" cy="355600"/>
            <a:chOff x="816" y="2128"/>
            <a:chExt cx="4400" cy="224"/>
          </a:xfrm>
        </p:grpSpPr>
        <p:sp>
          <p:nvSpPr>
            <p:cNvPr id="56326" name="Rectangle 4"/>
            <p:cNvSpPr>
              <a:spLocks noChangeArrowheads="1"/>
            </p:cNvSpPr>
            <p:nvPr/>
          </p:nvSpPr>
          <p:spPr bwMode="auto">
            <a:xfrm>
              <a:off x="816" y="2128"/>
              <a:ext cx="224" cy="224"/>
            </a:xfrm>
            <a:prstGeom prst="rect">
              <a:avLst/>
            </a:prstGeom>
            <a:solidFill>
              <a:schemeClr val="bg2"/>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s</a:t>
              </a:r>
            </a:p>
          </p:txBody>
        </p:sp>
        <p:sp>
          <p:nvSpPr>
            <p:cNvPr id="56327" name="Rectangle 5"/>
            <p:cNvSpPr>
              <a:spLocks noChangeArrowheads="1"/>
            </p:cNvSpPr>
            <p:nvPr/>
          </p:nvSpPr>
          <p:spPr bwMode="auto">
            <a:xfrm>
              <a:off x="1056" y="2128"/>
              <a:ext cx="1328" cy="224"/>
            </a:xfrm>
            <a:prstGeom prst="rect">
              <a:avLst/>
            </a:prstGeom>
            <a:solidFill>
              <a:srgbClr val="FFFF99"/>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exp</a:t>
              </a:r>
            </a:p>
          </p:txBody>
        </p:sp>
        <p:sp>
          <p:nvSpPr>
            <p:cNvPr id="56328" name="Rectangle 6"/>
            <p:cNvSpPr>
              <a:spLocks noChangeArrowheads="1"/>
            </p:cNvSpPr>
            <p:nvPr/>
          </p:nvSpPr>
          <p:spPr bwMode="auto">
            <a:xfrm>
              <a:off x="2400" y="2128"/>
              <a:ext cx="2816" cy="224"/>
            </a:xfrm>
            <a:prstGeom prst="rect">
              <a:avLst/>
            </a:prstGeom>
            <a:solidFill>
              <a:srgbClr val="CC99FF"/>
            </a:solidFill>
            <a:ln w="25400">
              <a:solidFill>
                <a:schemeClr val="tx1"/>
              </a:solidFill>
              <a:miter lim="800000"/>
              <a:headEnd/>
              <a:tailEnd/>
            </a:ln>
          </p:spPr>
          <p:txBody>
            <a:bodyPr wrap="none" lIns="90487" tIns="44450" rIns="90487" bIns="44450" anchor="ctr"/>
            <a:lstStyle/>
            <a:p>
              <a:pPr>
                <a:lnSpc>
                  <a:spcPct val="100000"/>
                </a:lnSpc>
              </a:pPr>
              <a:r>
                <a:rPr lang="en-US">
                  <a:solidFill>
                    <a:srgbClr val="000066"/>
                  </a:solidFill>
                  <a:latin typeface="Courier New" charset="0"/>
                </a:rPr>
                <a:t>frac</a:t>
              </a:r>
            </a:p>
          </p:txBody>
        </p:sp>
      </p:grpSp>
      <p:sp>
        <p:nvSpPr>
          <p:cNvPr id="56324" name="TextBox 8"/>
          <p:cNvSpPr txBox="1">
            <a:spLocks noChangeArrowheads="1"/>
          </p:cNvSpPr>
          <p:nvPr/>
        </p:nvSpPr>
        <p:spPr bwMode="auto">
          <a:xfrm>
            <a:off x="4495800" y="1931988"/>
            <a:ext cx="381317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660033"/>
                </a:solidFill>
                <a:latin typeface="Times" charset="0"/>
              </a:rPr>
              <a:t>Real number = (–</a:t>
            </a:r>
            <a:r>
              <a:rPr lang="en-US" b="0">
                <a:solidFill>
                  <a:srgbClr val="660033"/>
                </a:solidFill>
              </a:rPr>
              <a:t>1</a:t>
            </a:r>
            <a:r>
              <a:rPr lang="en-US" b="0" i="1" baseline="30000">
                <a:solidFill>
                  <a:srgbClr val="660033"/>
                </a:solidFill>
              </a:rPr>
              <a:t>s</a:t>
            </a:r>
            <a:r>
              <a:rPr lang="en-US" b="0">
                <a:solidFill>
                  <a:srgbClr val="660033"/>
                </a:solidFill>
                <a:latin typeface="Times" charset="0"/>
                <a:cs typeface="Times" charset="0"/>
              </a:rPr>
              <a:t>)</a:t>
            </a:r>
            <a:r>
              <a:rPr lang="en-US" b="0" i="1">
                <a:solidFill>
                  <a:srgbClr val="660033"/>
                </a:solidFill>
              </a:rPr>
              <a:t>* M * </a:t>
            </a:r>
            <a:r>
              <a:rPr lang="en-US" b="0">
                <a:solidFill>
                  <a:srgbClr val="660033"/>
                </a:solidFill>
              </a:rPr>
              <a:t>2</a:t>
            </a:r>
            <a:r>
              <a:rPr lang="en-US" b="0" i="1" baseline="30000">
                <a:solidFill>
                  <a:srgbClr val="660033"/>
                </a:solidFill>
              </a:rPr>
              <a:t>E</a:t>
            </a:r>
            <a:endParaRPr lang="en-US">
              <a:solidFill>
                <a:srgbClr val="000066"/>
              </a:solidFill>
            </a:endParaRPr>
          </a:p>
        </p:txBody>
      </p:sp>
      <p:sp>
        <p:nvSpPr>
          <p:cNvPr id="10" name="Rectangle 2"/>
          <p:cNvSpPr txBox="1">
            <a:spLocks noChangeArrowheads="1"/>
          </p:cNvSpPr>
          <p:nvPr/>
        </p:nvSpPr>
        <p:spPr bwMode="auto">
          <a:xfrm>
            <a:off x="442913" y="1373188"/>
            <a:ext cx="8307387" cy="1370012"/>
          </a:xfrm>
          <a:prstGeom prst="rect">
            <a:avLst/>
          </a:prstGeom>
          <a:noFill/>
          <a:ln>
            <a:noFill/>
          </a:ln>
          <a:effectLst/>
          <a:extLst/>
        </p:spPr>
        <p:txBody>
          <a:bodyPr lIns="90487" tIns="44450" rIns="90487" bIns="44450"/>
          <a:lstStyle>
            <a:lvl1pPr marL="223838" indent="-223838" defTabSz="895350">
              <a:defRPr sz="3800" b="1">
                <a:solidFill>
                  <a:schemeClr val="tx1"/>
                </a:solidFill>
                <a:latin typeface="Helvetica" charset="0"/>
                <a:ea typeface="ＭＳ Ｐゴシック" charset="0"/>
                <a:cs typeface="ＭＳ Ｐゴシック" charset="0"/>
              </a:defRPr>
            </a:lvl1pPr>
            <a:lvl2pPr marL="560388" indent="-222250" defTabSz="895350">
              <a:defRPr sz="3800" b="1">
                <a:solidFill>
                  <a:schemeClr val="tx1"/>
                </a:solidFill>
                <a:latin typeface="Helvetica" charset="0"/>
                <a:ea typeface="ＭＳ Ｐゴシック" charset="0"/>
              </a:defRPr>
            </a:lvl2pPr>
            <a:lvl3pPr>
              <a:defRPr sz="3800" b="1">
                <a:solidFill>
                  <a:schemeClr val="tx1"/>
                </a:solidFill>
                <a:latin typeface="Helvetica" charset="0"/>
                <a:ea typeface="ＭＳ Ｐゴシック" charset="0"/>
              </a:defRPr>
            </a:lvl3pPr>
            <a:lvl4pPr>
              <a:defRPr sz="3800" b="1">
                <a:solidFill>
                  <a:schemeClr val="tx1"/>
                </a:solidFill>
                <a:latin typeface="Helvetica" charset="0"/>
                <a:ea typeface="ＭＳ Ｐゴシック" charset="0"/>
              </a:defRPr>
            </a:lvl4pPr>
            <a:lvl5pPr>
              <a:defRPr sz="38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eaLnBrk="1" hangingPunct="1">
              <a:lnSpc>
                <a:spcPct val="85000"/>
              </a:lnSpc>
              <a:spcBef>
                <a:spcPct val="50000"/>
              </a:spcBef>
              <a:buClr>
                <a:srgbClr val="660033"/>
              </a:buClr>
              <a:buFont typeface="Wingdings" charset="0"/>
              <a:buNone/>
              <a:defRPr/>
            </a:pPr>
            <a:r>
              <a:rPr lang="en-US" sz="2000">
                <a:solidFill>
                  <a:srgbClr val="003300"/>
                </a:solidFill>
                <a:effectLst>
                  <a:outerShdw blurRad="38100" dist="38100" dir="2700000" algn="tl">
                    <a:srgbClr val="DDDDDD"/>
                  </a:outerShdw>
                </a:effectLst>
              </a:rPr>
              <a:t>Encoding</a:t>
            </a:r>
          </a:p>
          <a:p>
            <a:pPr lvl="1" algn="l" eaLnBrk="1" hangingPunct="1">
              <a:spcBef>
                <a:spcPct val="25000"/>
              </a:spcBef>
              <a:buClr>
                <a:srgbClr val="660033"/>
              </a:buClr>
              <a:buSzPct val="75000"/>
              <a:buFont typeface="Wingdings" charset="0"/>
              <a:buChar char="n"/>
              <a:defRPr/>
            </a:pPr>
            <a:r>
              <a:rPr lang="en-US" sz="1800">
                <a:solidFill>
                  <a:srgbClr val="000066"/>
                </a:solidFill>
              </a:rPr>
              <a:t>MSB is sign bit</a:t>
            </a:r>
          </a:p>
          <a:p>
            <a:pPr lvl="1" algn="l" eaLnBrk="1" hangingPunct="1">
              <a:spcBef>
                <a:spcPct val="25000"/>
              </a:spcBef>
              <a:buClr>
                <a:srgbClr val="660033"/>
              </a:buClr>
              <a:buSzPct val="75000"/>
              <a:buFont typeface="Wingdings" charset="0"/>
              <a:buChar char="n"/>
              <a:defRPr/>
            </a:pPr>
            <a:r>
              <a:rPr lang="en-US" sz="1800">
                <a:solidFill>
                  <a:srgbClr val="000066"/>
                </a:solidFill>
                <a:latin typeface="Courier New" charset="0"/>
              </a:rPr>
              <a:t>exp</a:t>
            </a:r>
            <a:r>
              <a:rPr lang="en-US" sz="1800">
                <a:solidFill>
                  <a:srgbClr val="000066"/>
                </a:solidFill>
              </a:rPr>
              <a:t> field encodes </a:t>
            </a:r>
            <a:r>
              <a:rPr lang="en-US" sz="1800" i="1">
                <a:solidFill>
                  <a:srgbClr val="660033"/>
                </a:solidFill>
              </a:rPr>
              <a:t>E</a:t>
            </a:r>
          </a:p>
          <a:p>
            <a:pPr lvl="1" algn="l" eaLnBrk="1" hangingPunct="1">
              <a:spcBef>
                <a:spcPct val="25000"/>
              </a:spcBef>
              <a:buClr>
                <a:srgbClr val="660033"/>
              </a:buClr>
              <a:buSzPct val="75000"/>
              <a:buFont typeface="Wingdings" charset="0"/>
              <a:buChar char="n"/>
              <a:defRPr/>
            </a:pPr>
            <a:r>
              <a:rPr lang="en-US" sz="1800">
                <a:solidFill>
                  <a:srgbClr val="000066"/>
                </a:solidFill>
                <a:latin typeface="Courier New" charset="0"/>
              </a:rPr>
              <a:t>frac</a:t>
            </a:r>
            <a:r>
              <a:rPr lang="en-US" sz="1800">
                <a:solidFill>
                  <a:srgbClr val="000066"/>
                </a:solidFill>
              </a:rPr>
              <a:t> field encodes </a:t>
            </a:r>
            <a:r>
              <a:rPr lang="en-US" sz="1800" i="1">
                <a:solidFill>
                  <a:srgbClr val="660033"/>
                </a:solidFill>
              </a:rPr>
              <a:t>M</a:t>
            </a:r>
            <a:endParaRPr lang="en-US" sz="1600">
              <a:solidFill>
                <a:srgbClr val="000099"/>
              </a:solidFill>
              <a:latin typeface="Courier New"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fade">
                                      <p:cBhvr>
                                        <p:cTn id="7" dur="500"/>
                                        <p:tgtEl>
                                          <p:spTgt spid="139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9266">
                                            <p:txEl>
                                              <p:pRg st="1" end="1"/>
                                            </p:txEl>
                                          </p:spTgt>
                                        </p:tgtEl>
                                        <p:attrNameLst>
                                          <p:attrName>style.visibility</p:attrName>
                                        </p:attrNameLst>
                                      </p:cBhvr>
                                      <p:to>
                                        <p:strVal val="visible"/>
                                      </p:to>
                                    </p:set>
                                    <p:animEffect transition="in" filter="fade">
                                      <p:cBhvr>
                                        <p:cTn id="12" dur="500"/>
                                        <p:tgtEl>
                                          <p:spTgt spid="13926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9266">
                                            <p:txEl>
                                              <p:pRg st="2" end="2"/>
                                            </p:txEl>
                                          </p:spTgt>
                                        </p:tgtEl>
                                        <p:attrNameLst>
                                          <p:attrName>style.visibility</p:attrName>
                                        </p:attrNameLst>
                                      </p:cBhvr>
                                      <p:to>
                                        <p:strVal val="visible"/>
                                      </p:to>
                                    </p:set>
                                    <p:animEffect transition="in" filter="fade">
                                      <p:cBhvr>
                                        <p:cTn id="15" dur="500"/>
                                        <p:tgtEl>
                                          <p:spTgt spid="13926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9266">
                                            <p:txEl>
                                              <p:pRg st="3" end="3"/>
                                            </p:txEl>
                                          </p:spTgt>
                                        </p:tgtEl>
                                        <p:attrNameLst>
                                          <p:attrName>style.visibility</p:attrName>
                                        </p:attrNameLst>
                                      </p:cBhvr>
                                      <p:to>
                                        <p:strVal val="visible"/>
                                      </p:to>
                                    </p:set>
                                    <p:animEffect transition="in" filter="fade">
                                      <p:cBhvr>
                                        <p:cTn id="20" dur="500"/>
                                        <p:tgtEl>
                                          <p:spTgt spid="13926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9266">
                                            <p:txEl>
                                              <p:pRg st="4" end="4"/>
                                            </p:txEl>
                                          </p:spTgt>
                                        </p:tgtEl>
                                        <p:attrNameLst>
                                          <p:attrName>style.visibility</p:attrName>
                                        </p:attrNameLst>
                                      </p:cBhvr>
                                      <p:to>
                                        <p:strVal val="visible"/>
                                      </p:to>
                                    </p:set>
                                    <p:animEffect transition="in" filter="fade">
                                      <p:cBhvr>
                                        <p:cTn id="23" dur="500"/>
                                        <p:tgtEl>
                                          <p:spTgt spid="139266">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9266">
                                            <p:txEl>
                                              <p:pRg st="5" end="5"/>
                                            </p:txEl>
                                          </p:spTgt>
                                        </p:tgtEl>
                                        <p:attrNameLst>
                                          <p:attrName>style.visibility</p:attrName>
                                        </p:attrNameLst>
                                      </p:cBhvr>
                                      <p:to>
                                        <p:strVal val="visible"/>
                                      </p:to>
                                    </p:set>
                                    <p:animEffect transition="in" filter="fade">
                                      <p:cBhvr>
                                        <p:cTn id="28" dur="500"/>
                                        <p:tgtEl>
                                          <p:spTgt spid="13926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9266">
                                            <p:txEl>
                                              <p:pRg st="6" end="6"/>
                                            </p:txEl>
                                          </p:spTgt>
                                        </p:tgtEl>
                                        <p:attrNameLst>
                                          <p:attrName>style.visibility</p:attrName>
                                        </p:attrNameLst>
                                      </p:cBhvr>
                                      <p:to>
                                        <p:strVal val="visible"/>
                                      </p:to>
                                    </p:set>
                                    <p:animEffect transition="in" filter="fade">
                                      <p:cBhvr>
                                        <p:cTn id="31" dur="500"/>
                                        <p:tgtEl>
                                          <p:spTgt spid="13926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9266">
                                            <p:txEl>
                                              <p:pRg st="7" end="7"/>
                                            </p:txEl>
                                          </p:spTgt>
                                        </p:tgtEl>
                                        <p:attrNameLst>
                                          <p:attrName>style.visibility</p:attrName>
                                        </p:attrNameLst>
                                      </p:cBhvr>
                                      <p:to>
                                        <p:strVal val="visible"/>
                                      </p:to>
                                    </p:set>
                                    <p:animEffect transition="in" filter="fade">
                                      <p:cBhvr>
                                        <p:cTn id="34" dur="500"/>
                                        <p:tgtEl>
                                          <p:spTgt spid="139266">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266">
                                            <p:txEl>
                                              <p:pRg st="8" end="8"/>
                                            </p:txEl>
                                          </p:spTgt>
                                        </p:tgtEl>
                                        <p:attrNameLst>
                                          <p:attrName>style.visibility</p:attrName>
                                        </p:attrNameLst>
                                      </p:cBhvr>
                                      <p:to>
                                        <p:strVal val="visible"/>
                                      </p:to>
                                    </p:set>
                                    <p:animEffect transition="in" filter="fade">
                                      <p:cBhvr>
                                        <p:cTn id="39" dur="500"/>
                                        <p:tgtEl>
                                          <p:spTgt spid="139266">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9266">
                                            <p:txEl>
                                              <p:pRg st="9" end="9"/>
                                            </p:txEl>
                                          </p:spTgt>
                                        </p:tgtEl>
                                        <p:attrNameLst>
                                          <p:attrName>style.visibility</p:attrName>
                                        </p:attrNameLst>
                                      </p:cBhvr>
                                      <p:to>
                                        <p:strVal val="visible"/>
                                      </p:to>
                                    </p:set>
                                    <p:animEffect transition="in" filter="fade">
                                      <p:cBhvr>
                                        <p:cTn id="42" dur="500"/>
                                        <p:tgtEl>
                                          <p:spTgt spid="139266">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9266">
                                            <p:txEl>
                                              <p:pRg st="10" end="10"/>
                                            </p:txEl>
                                          </p:spTgt>
                                        </p:tgtEl>
                                        <p:attrNameLst>
                                          <p:attrName>style.visibility</p:attrName>
                                        </p:attrNameLst>
                                      </p:cBhvr>
                                      <p:to>
                                        <p:strVal val="visible"/>
                                      </p:to>
                                    </p:set>
                                    <p:animEffect transition="in" filter="fade">
                                      <p:cBhvr>
                                        <p:cTn id="47" dur="500"/>
                                        <p:tgtEl>
                                          <p:spTgt spid="139266">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9266">
                                            <p:txEl>
                                              <p:pRg st="11" end="11"/>
                                            </p:txEl>
                                          </p:spTgt>
                                        </p:tgtEl>
                                        <p:attrNameLst>
                                          <p:attrName>style.visibility</p:attrName>
                                        </p:attrNameLst>
                                      </p:cBhvr>
                                      <p:to>
                                        <p:strVal val="visible"/>
                                      </p:to>
                                    </p:set>
                                    <p:animEffect transition="in" filter="fade">
                                      <p:cBhvr>
                                        <p:cTn id="50" dur="500"/>
                                        <p:tgtEl>
                                          <p:spTgt spid="13926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uild="p" bldLvl="2"/>
    </p:bldLst>
  </p:timing>
</p:sld>
</file>

<file path=ppt/theme/theme1.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3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F'02\Lectures\class02.ppt</Template>
  <TotalTime>30517</TotalTime>
  <Pages>35</Pages>
  <Words>4163</Words>
  <Application>Microsoft Office PowerPoint</Application>
  <PresentationFormat>Letter Paper (8.5x11 in)</PresentationFormat>
  <Paragraphs>800</Paragraphs>
  <Slides>47</Slides>
  <Notes>39</Notes>
  <HiddenSlides>0</HiddenSlides>
  <MMClips>0</MMClips>
  <ScaleCrop>false</ScaleCrop>
  <HeadingPairs>
    <vt:vector size="8" baseType="variant">
      <vt:variant>
        <vt:lpstr>Fonts Used</vt:lpstr>
      </vt:variant>
      <vt:variant>
        <vt:i4>15</vt:i4>
      </vt:variant>
      <vt:variant>
        <vt:lpstr>Theme</vt:lpstr>
      </vt:variant>
      <vt:variant>
        <vt:i4>4</vt:i4>
      </vt:variant>
      <vt:variant>
        <vt:lpstr>Embedded OLE Servers</vt:lpstr>
      </vt:variant>
      <vt:variant>
        <vt:i4>2</vt:i4>
      </vt:variant>
      <vt:variant>
        <vt:lpstr>Slide Titles</vt:lpstr>
      </vt:variant>
      <vt:variant>
        <vt:i4>47</vt:i4>
      </vt:variant>
    </vt:vector>
  </HeadingPairs>
  <TitlesOfParts>
    <vt:vector size="68" baseType="lpstr">
      <vt:lpstr>ＭＳ Ｐゴシック</vt:lpstr>
      <vt:lpstr>Arial</vt:lpstr>
      <vt:lpstr>Arial Narrow</vt:lpstr>
      <vt:lpstr>Calibri</vt:lpstr>
      <vt:lpstr>Century Gothic</vt:lpstr>
      <vt:lpstr>Courier</vt:lpstr>
      <vt:lpstr>Courier New</vt:lpstr>
      <vt:lpstr>Courier New Bold</vt:lpstr>
      <vt:lpstr>Helvetica</vt:lpstr>
      <vt:lpstr>Lucida Grande</vt:lpstr>
      <vt:lpstr>Monaco</vt:lpstr>
      <vt:lpstr>Symbol</vt:lpstr>
      <vt:lpstr>Times</vt:lpstr>
      <vt:lpstr>Times New Roman</vt:lpstr>
      <vt:lpstr>Wingdings</vt:lpstr>
      <vt:lpstr>class02</vt:lpstr>
      <vt:lpstr>1_class02</vt:lpstr>
      <vt:lpstr>2_class02</vt:lpstr>
      <vt:lpstr>3_class02</vt:lpstr>
      <vt:lpstr>Equation</vt:lpstr>
      <vt:lpstr>Worksheet</vt:lpstr>
      <vt:lpstr>Floating Point Introduction</vt:lpstr>
      <vt:lpstr>Announcements</vt:lpstr>
      <vt:lpstr>Standard Decimal Scientific Notation</vt:lpstr>
      <vt:lpstr>IEEE Floating Point</vt:lpstr>
      <vt:lpstr>Fractional Binary Numbers</vt:lpstr>
      <vt:lpstr>Fractional Binary Number Examples</vt:lpstr>
      <vt:lpstr>Representable Numbers</vt:lpstr>
      <vt:lpstr>Floating Point Representation</vt:lpstr>
      <vt:lpstr>Floating Point Precisions</vt:lpstr>
      <vt:lpstr>Recap: Representing Real Numbers</vt:lpstr>
      <vt:lpstr>Recap: Floating Point Representation</vt:lpstr>
      <vt:lpstr>Single Precision Intuition</vt:lpstr>
      <vt:lpstr>Single Precision Intuition</vt:lpstr>
      <vt:lpstr>IEEE Floating Point Summary</vt:lpstr>
      <vt:lpstr>Normalized Encoding Example</vt:lpstr>
      <vt:lpstr>“Normalized” Numeric Values</vt:lpstr>
      <vt:lpstr>Denormalized Values Intuition</vt:lpstr>
      <vt:lpstr>Denormalized Values</vt:lpstr>
      <vt:lpstr>Special Values</vt:lpstr>
      <vt:lpstr>Summary of Floating Point  Real Number Encodings</vt:lpstr>
      <vt:lpstr>Tiny Floating Point Example</vt:lpstr>
      <vt:lpstr>Values Related to the Exponent</vt:lpstr>
      <vt:lpstr>Dynamic Range</vt:lpstr>
      <vt:lpstr>Distribution of Values</vt:lpstr>
      <vt:lpstr>Distribution of Values (close-up view)</vt:lpstr>
      <vt:lpstr>Floating Point Arithmetic Operations</vt:lpstr>
      <vt:lpstr>Closer Look at Round-To-Even</vt:lpstr>
      <vt:lpstr>Rounding Binary Numbers</vt:lpstr>
      <vt:lpstr>FP Multiplication</vt:lpstr>
      <vt:lpstr>FP Multiplication - 8 bit example</vt:lpstr>
      <vt:lpstr>FP Addition</vt:lpstr>
      <vt:lpstr>FP Addition - 8 bit example</vt:lpstr>
      <vt:lpstr>FP Arithmetic and Associativity</vt:lpstr>
      <vt:lpstr>Floating Point Arithmetic Operations</vt:lpstr>
      <vt:lpstr>Floating Point in C</vt:lpstr>
      <vt:lpstr>Ariane 5</vt:lpstr>
      <vt:lpstr>IA32 Floating Point</vt:lpstr>
      <vt:lpstr>FPU instructions and registers</vt:lpstr>
      <vt:lpstr>FPU instructions and registers (2)</vt:lpstr>
      <vt:lpstr>Floating Point Summary</vt:lpstr>
      <vt:lpstr>Major Revelations So Far…</vt:lpstr>
      <vt:lpstr>Supplementary Slides</vt:lpstr>
      <vt:lpstr>FPU Data Register Stack</vt:lpstr>
      <vt:lpstr>FPU instructions</vt:lpstr>
      <vt:lpstr>Floating Point Code Example</vt:lpstr>
      <vt:lpstr>Inner Product Stack Trace</vt:lpstr>
      <vt:lpstr>Floating Point Puzzles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Level Programming V</dc:title>
  <dc:subject/>
  <dc:creator>Randal E. Bryant and David R. O'Hallaron</dc:creator>
  <cp:keywords/>
  <dc:description/>
  <cp:lastModifiedBy>Brad Smith</cp:lastModifiedBy>
  <cp:revision>301</cp:revision>
  <cp:lastPrinted>1998-08-31T18:34:23Z</cp:lastPrinted>
  <dcterms:created xsi:type="dcterms:W3CDTF">2012-10-02T01:58:25Z</dcterms:created>
  <dcterms:modified xsi:type="dcterms:W3CDTF">2017-03-19T18:09:48Z</dcterms:modified>
</cp:coreProperties>
</file>