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  <p:sldMasterId id="2147484020" r:id="rId2"/>
    <p:sldMasterId id="2147484032" r:id="rId3"/>
    <p:sldMasterId id="2147484120" r:id="rId4"/>
  </p:sldMasterIdLst>
  <p:notesMasterIdLst>
    <p:notesMasterId r:id="rId25"/>
  </p:notesMasterIdLst>
  <p:handoutMasterIdLst>
    <p:handoutMasterId r:id="rId26"/>
  </p:handoutMasterIdLst>
  <p:sldIdLst>
    <p:sldId id="434" r:id="rId5"/>
    <p:sldId id="436" r:id="rId6"/>
    <p:sldId id="437" r:id="rId7"/>
    <p:sldId id="438" r:id="rId8"/>
    <p:sldId id="439" r:id="rId9"/>
    <p:sldId id="440" r:id="rId10"/>
    <p:sldId id="449" r:id="rId11"/>
    <p:sldId id="453" r:id="rId12"/>
    <p:sldId id="451" r:id="rId13"/>
    <p:sldId id="452" r:id="rId14"/>
    <p:sldId id="454" r:id="rId15"/>
    <p:sldId id="455" r:id="rId16"/>
    <p:sldId id="456" r:id="rId17"/>
    <p:sldId id="458" r:id="rId18"/>
    <p:sldId id="459" r:id="rId19"/>
    <p:sldId id="445" r:id="rId20"/>
    <p:sldId id="446" r:id="rId21"/>
    <p:sldId id="461" r:id="rId22"/>
    <p:sldId id="448" r:id="rId23"/>
    <p:sldId id="377" r:id="rId24"/>
  </p:sldIdLst>
  <p:sldSz cx="9144000" cy="6858000" type="letter"/>
  <p:notesSz cx="6858000" cy="91440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0FF"/>
    <a:srgbClr val="007FFF"/>
    <a:srgbClr val="004600"/>
    <a:srgbClr val="005A00"/>
    <a:srgbClr val="969696"/>
    <a:srgbClr val="CC0000"/>
    <a:srgbClr val="1F0BD1"/>
    <a:srgbClr val="1E0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4" y="-80"/>
      </p:cViewPr>
      <p:guideLst>
        <p:guide orient="horz" pos="2112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BDD5E6B7-A618-7A4F-A813-394803E7A3F4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64124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28950" y="8710613"/>
            <a:ext cx="800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EF8B98C7-1F7D-CB4E-AA1A-9E050DDD58EA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71914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206" y="8685210"/>
            <a:ext cx="2971304" cy="457276"/>
          </a:xfrm>
          <a:prstGeom prst="rect">
            <a:avLst/>
          </a:prstGeom>
        </p:spPr>
        <p:txBody>
          <a:bodyPr lIns="86630" tIns="43315" rIns="86630" bIns="43315"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4421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797536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2049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4405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587107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230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409035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51801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6776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38056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01462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507371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5186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456177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6899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3105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83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3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0734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12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5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53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6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6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8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409974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971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6202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4038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065493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72191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E4F97F93-ECC8-1E4D-9EC1-D58D5BFB2108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026618A2-34C9-B54F-8528-293D11B5F343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532C61F3-CA03-A944-836E-582B3ECD17C9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285038" y="6391275"/>
            <a:ext cx="16732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sz="1400" b="0">
                <a:solidFill>
                  <a:srgbClr val="660033"/>
                </a:solidFill>
              </a:rPr>
              <a:t>Adapted From CMU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  <a:cs typeface="ＭＳ Ｐゴシック" pitchFamily="-112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endParaRPr lang="en-US" dirty="0" smtClean="0">
              <a:solidFill>
                <a:srgbClr val="00000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algn="l">
                <a:lnSpc>
                  <a:spcPct val="100000"/>
                </a:lnSpc>
              </a:pPr>
              <a:t>‹#›</a:t>
            </a:fld>
            <a:endParaRPr lang="en-US" sz="2400" dirty="0">
              <a:solidFill>
                <a:srgbClr val="000000"/>
              </a:solidFill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b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Bryant and </a:t>
            </a:r>
            <a:r>
              <a:rPr lang="en-US" sz="1000" b="0" dirty="0" err="1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O’Hallaron</a:t>
            </a:r>
            <a:r>
              <a:rPr lang="en-US" sz="1000" b="0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, Computer Systems: A Programmer’s Perspective, Third Edition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6031" y="0"/>
            <a:ext cx="9187740" cy="228600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6934201" y="-26988"/>
            <a:ext cx="2273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200" dirty="0" smtClean="0">
                <a:solidFill>
                  <a:srgbClr val="565A5C"/>
                </a:solidFill>
                <a:latin typeface="Times New Roman" pitchFamily="18" charset="0"/>
                <a:ea typeface="+mn-ea"/>
                <a:cs typeface="+mn-cs"/>
              </a:rPr>
              <a:t>University of Colorado Boulder</a:t>
            </a:r>
            <a:endParaRPr lang="en-US" sz="1200" dirty="0">
              <a:solidFill>
                <a:srgbClr val="565A5C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3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143000"/>
            <a:ext cx="7148513" cy="2259013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Chapter 3: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Assembly Language Programming I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2"/>
              <a:buNone/>
              <a:defRPr/>
            </a:pPr>
            <a:r>
              <a:rPr lang="en-US" dirty="0"/>
              <a:t>Topics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/>
              <a:t>Assembly Programmer’s Execution Model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/>
              <a:t>Accessing Information</a:t>
            </a:r>
          </a:p>
          <a:p>
            <a:pPr lvl="2" eaLnBrk="1" hangingPunct="1">
              <a:lnSpc>
                <a:spcPct val="97000"/>
              </a:lnSpc>
              <a:buFont typeface="Wingdings" charset="2"/>
              <a:buChar char="l"/>
              <a:defRPr/>
            </a:pPr>
            <a:r>
              <a:rPr lang="en-US" sz="1800" dirty="0"/>
              <a:t>Registers</a:t>
            </a:r>
          </a:p>
          <a:p>
            <a:pPr lvl="2" eaLnBrk="1" hangingPunct="1">
              <a:lnSpc>
                <a:spcPct val="97000"/>
              </a:lnSpc>
              <a:buFont typeface="Wingdings" charset="2"/>
              <a:buChar char="l"/>
              <a:defRPr/>
            </a:pPr>
            <a:r>
              <a:rPr lang="en-US" sz="1800" dirty="0" smtClean="0"/>
              <a:t>Memory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11430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18394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0x0000000000400595 </a:t>
            </a:r>
            <a:r>
              <a:rPr lang="en-US" sz="1800" dirty="0">
                <a:latin typeface="Courier New" pitchFamily="49" charset="0"/>
              </a:rPr>
              <a:t>&lt;+0&gt;</a:t>
            </a:r>
            <a:r>
              <a:rPr lang="en-US" sz="1800" dirty="0" smtClean="0">
                <a:latin typeface="Courier New" pitchFamily="49" charset="0"/>
              </a:rPr>
              <a:t>: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0x0000000000400596 </a:t>
            </a:r>
            <a:r>
              <a:rPr lang="en-US" sz="1800" dirty="0">
                <a:latin typeface="Courier New" pitchFamily="49" charset="0"/>
              </a:rPr>
              <a:t>&lt;+1&gt;: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0x0000000000400599 </a:t>
            </a:r>
            <a:r>
              <a:rPr lang="en-US" sz="1800" dirty="0">
                <a:latin typeface="Courier New" pitchFamily="49" charset="0"/>
              </a:rPr>
              <a:t>&lt;+4&gt;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0x400590 &lt;</a:t>
            </a:r>
            <a:r>
              <a:rPr lang="en-US" sz="1800" dirty="0">
                <a:latin typeface="Courier New" pitchFamily="49" charset="0"/>
              </a:rPr>
              <a:t>plus&gt;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0x000000000040059e </a:t>
            </a:r>
            <a:r>
              <a:rPr lang="en-US" sz="1800" dirty="0">
                <a:latin typeface="Courier New" pitchFamily="49" charset="0"/>
              </a:rPr>
              <a:t>&lt;+9&gt;: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0x00000000004005a1 </a:t>
            </a:r>
            <a:r>
              <a:rPr lang="en-US" sz="1800" dirty="0">
                <a:latin typeface="Courier New" pitchFamily="49" charset="0"/>
              </a:rPr>
              <a:t>&lt;+12&gt;</a:t>
            </a:r>
            <a:r>
              <a:rPr lang="en-US" sz="1800" dirty="0" smtClean="0">
                <a:latin typeface="Courier New" pitchFamily="49" charset="0"/>
              </a:rPr>
              <a:t>:pop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0x00000000004005a2 </a:t>
            </a:r>
            <a:r>
              <a:rPr lang="en-US" sz="1800" dirty="0">
                <a:latin typeface="Courier New" pitchFamily="49" charset="0"/>
              </a:rPr>
              <a:t>&lt;+13&gt;</a:t>
            </a:r>
            <a:r>
              <a:rPr lang="en-US" sz="1800" dirty="0" smtClean="0">
                <a:latin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 dirty="0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dirty="0" err="1" smtClean="0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0xc3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70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210875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258833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rgbClr val="660033"/>
                </a:solidFill>
                <a:latin typeface="Helvetica"/>
                <a:ea typeface="ＭＳ Ｐゴシック" charset="-128"/>
                <a:cs typeface="ＭＳ Ｐゴシック" charset="-128"/>
              </a:rPr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lang="en-US" sz="2400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eax</a:t>
              </a:r>
              <a:endParaRPr lang="en-US" sz="24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ecx</a:t>
              </a:r>
              <a:endParaRPr lang="en-US" sz="24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edx</a:t>
              </a:r>
              <a:endParaRPr lang="en-US" sz="2400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endParaRPr lang="en-US" sz="2400" smtClean="0">
                <a:solidFill>
                  <a:srgbClr val="000000"/>
                </a:solidFill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endParaRPr lang="en-US" sz="2400" smtClean="0">
                <a:solidFill>
                  <a:srgbClr val="000000"/>
                </a:solidFill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endParaRPr lang="en-US" sz="2400" smtClean="0">
                <a:solidFill>
                  <a:srgbClr val="000000"/>
                </a:solidFill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endParaRPr lang="en-US" sz="2400" smtClean="0">
                <a:solidFill>
                  <a:srgbClr val="000000"/>
                </a:solidFill>
                <a:latin typeface="Arial Narrow" pitchFamily="34" charset="0"/>
                <a:ea typeface="+mn-ea"/>
                <a:cs typeface="+mn-cs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</a:pPr>
            <a:endParaRPr lang="en-US" sz="2400" smtClean="0">
              <a:solidFill>
                <a:srgbClr val="000000"/>
              </a:solidFill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</a:pPr>
            <a:endParaRPr lang="en-US" sz="2400" smtClean="0">
              <a:solidFill>
                <a:srgbClr val="000000"/>
              </a:solidFill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</a:pPr>
            <a:endParaRPr lang="en-US" sz="2400" smtClean="0">
              <a:solidFill>
                <a:srgbClr val="000000"/>
              </a:solidFill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</a:pPr>
            <a:endParaRPr lang="en-US" sz="2400" smtClean="0">
              <a:solidFill>
                <a:srgbClr val="000000"/>
              </a:solidFill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cx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dx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bx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di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bp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ch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bh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cl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bl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16-bit virtual registers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source </a:t>
            </a:r>
          </a:p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destination</a:t>
            </a:r>
          </a:p>
          <a:p>
            <a:pPr algn="l">
              <a:lnSpc>
                <a:spcPct val="100000"/>
              </a:lnSpc>
            </a:pPr>
            <a:r>
              <a:rPr lang="en-US" sz="1400" i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stack </a:t>
            </a:r>
          </a:p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base</a:t>
            </a:r>
          </a:p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Origin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76347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58816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endParaRPr lang="en-US" dirty="0"/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Move </a:t>
            </a:r>
            <a:r>
              <a:rPr lang="en-US" dirty="0" smtClean="0">
                <a:latin typeface="Helvetica" charset="0"/>
                <a:ea typeface="ＭＳ Ｐゴシック" charset="0"/>
              </a:rPr>
              <a:t>8-</a:t>
            </a:r>
            <a:r>
              <a:rPr lang="en-US" dirty="0">
                <a:latin typeface="Helvetica" charset="0"/>
                <a:ea typeface="ＭＳ Ｐゴシック" charset="0"/>
              </a:rPr>
              <a:t>byte (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 smtClean="0">
                <a:latin typeface="Helvetica" charset="0"/>
                <a:ea typeface="ＭＳ Ｐゴシック" charset="0"/>
              </a:rPr>
              <a:t>quad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</a:rPr>
              <a:t>) word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Lots of these in typical </a:t>
            </a:r>
            <a:r>
              <a:rPr lang="en-US" dirty="0" smtClean="0">
                <a:latin typeface="Helvetica" charset="0"/>
                <a:ea typeface="ＭＳ Ｐゴシック" charset="0"/>
              </a:rPr>
              <a:t>code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sz="2000" dirty="0"/>
              <a:t>But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rsp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reserved for special use</a:t>
            </a:r>
          </a:p>
          <a:p>
            <a:pPr lvl="2"/>
            <a:r>
              <a:rPr lang="en-US" sz="2000" dirty="0"/>
              <a:t>Others have special uses for particular </a:t>
            </a:r>
            <a:r>
              <a:rPr lang="en-US" sz="2000" dirty="0" smtClean="0"/>
              <a:t>instructions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617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58816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</a:rPr>
              <a:t>$0x400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$-533</a:t>
            </a:r>
            <a:endParaRPr lang="en-US" sz="2000" dirty="0"/>
          </a:p>
          <a:p>
            <a:pPr lvl="2"/>
            <a:r>
              <a:rPr lang="en-US" sz="2000" dirty="0"/>
              <a:t>Like C constant, but prefixed with </a:t>
            </a:r>
            <a:r>
              <a:rPr lang="en-US" sz="2000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sz="2000" dirty="0"/>
              <a:t>Encoded with 1, 2, or 4 bytes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Memory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sz="2000" dirty="0" smtClean="0"/>
              <a:t>Simplest example: </a:t>
            </a:r>
            <a:r>
              <a:rPr lang="en-US" sz="2000" b="1" dirty="0" smtClean="0">
                <a:latin typeface="Courier New" pitchFamily="49" charset="0"/>
              </a:rPr>
              <a:t>(%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ax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Various </a:t>
            </a:r>
            <a:r>
              <a:rPr lang="en-US" sz="2000" dirty="0" smtClean="0"/>
              <a:t>other “address </a:t>
            </a:r>
            <a:r>
              <a:rPr lang="en-US" sz="2000" dirty="0"/>
              <a:t>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4720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Representing Instructions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 historical reasons (16-bit processors), Intel terminology considers a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word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to be 16 bits long</a:t>
            </a:r>
          </a:p>
          <a:p>
            <a:pPr lvl="1">
              <a:defRPr/>
            </a:pPr>
            <a:r>
              <a:rPr lang="ja-JP" altLang="en-US" dirty="0" smtClean="0">
                <a:latin typeface="Helvetica" charset="0"/>
                <a:ea typeface="ＭＳ Ｐゴシック" charset="0"/>
              </a:rPr>
              <a:t>‘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movw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 %ax, %dx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’</a:t>
            </a:r>
            <a:r>
              <a:rPr lang="en-US" dirty="0" smtClean="0">
                <a:latin typeface="Helvetica" charset="0"/>
                <a:ea typeface="ＭＳ Ｐゴシック" charset="0"/>
              </a:rPr>
              <a:t>, where the 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‘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w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’</a:t>
            </a:r>
            <a:r>
              <a:rPr lang="en-US" dirty="0" smtClean="0">
                <a:latin typeface="Helvetica" charset="0"/>
                <a:ea typeface="ＭＳ Ｐゴシック" charset="0"/>
              </a:rPr>
              <a:t> in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movw</a:t>
            </a:r>
            <a:r>
              <a:rPr lang="en-US" dirty="0" smtClean="0">
                <a:latin typeface="Helvetica" charset="0"/>
                <a:ea typeface="ＭＳ Ｐゴシック" charset="0"/>
              </a:rPr>
              <a:t> implies a 16 bit quantity is about to be moved</a:t>
            </a:r>
          </a:p>
          <a:p>
            <a:pPr lvl="1">
              <a:defRPr/>
            </a:pP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‘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movl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 %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eax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%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edx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’</a:t>
            </a:r>
            <a:r>
              <a:rPr lang="en-US" dirty="0" smtClean="0">
                <a:latin typeface="Helvetica" charset="0"/>
                <a:ea typeface="ＭＳ Ｐゴシック" charset="0"/>
              </a:rPr>
              <a:t>, the 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‘</a:t>
            </a:r>
            <a:r>
              <a:rPr lang="en-US" dirty="0" smtClean="0">
                <a:latin typeface="Helvetica" charset="0"/>
                <a:ea typeface="ＭＳ Ｐゴシック" charset="0"/>
              </a:rPr>
              <a:t>l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’</a:t>
            </a:r>
            <a:r>
              <a:rPr lang="en-US" dirty="0" smtClean="0">
                <a:latin typeface="Helvetica" charset="0"/>
                <a:ea typeface="ＭＳ Ｐゴシック" charset="0"/>
              </a:rPr>
              <a:t> in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movl</a:t>
            </a:r>
            <a:r>
              <a:rPr lang="en-US" dirty="0" smtClean="0">
                <a:latin typeface="Helvetica" charset="0"/>
                <a:ea typeface="ＭＳ Ｐゴシック" charset="0"/>
              </a:rPr>
              <a:t> implies a 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“</a:t>
            </a:r>
            <a:r>
              <a:rPr lang="en-US" dirty="0" smtClean="0">
                <a:latin typeface="Helvetica" charset="0"/>
                <a:ea typeface="ＭＳ Ｐゴシック" charset="0"/>
              </a:rPr>
              <a:t>long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”</a:t>
            </a:r>
            <a:r>
              <a:rPr lang="en-US" dirty="0" smtClean="0">
                <a:latin typeface="Helvetica" charset="0"/>
                <a:ea typeface="ＭＳ Ｐゴシック" charset="0"/>
              </a:rPr>
              <a:t> 32-bit quantity is about to be moved.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See text for more </a:t>
            </a:r>
            <a:r>
              <a:rPr lang="en-US" b="0" dirty="0" err="1">
                <a:latin typeface="Courier New"/>
                <a:ea typeface="ＭＳ Ｐゴシック" charset="0"/>
                <a:cs typeface="Courier New"/>
              </a:rPr>
              <a:t>mov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</a:rPr>
              <a:t>instructions: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movb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movw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movl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movsbw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movsbl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movswl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movzbw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movzbl</a:t>
            </a:r>
            <a:r>
              <a:rPr lang="en-US" b="0" dirty="0" smtClean="0">
                <a:latin typeface="Courier New"/>
                <a:ea typeface="ＭＳ Ｐゴシック" charset="0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ea typeface="ＭＳ Ｐゴシック" charset="0"/>
                <a:cs typeface="Courier New"/>
              </a:rPr>
              <a:t>movzwl</a:t>
            </a:r>
            <a:endParaRPr lang="en-US" b="0" dirty="0" smtClean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Does the width of a C ‘long’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== an x86 assembly language ‘long’ word?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altLang="ja-JP" dirty="0" smtClean="0">
                <a:latin typeface="Helvetica" charset="0"/>
                <a:ea typeface="ＭＳ Ｐゴシック" charset="0"/>
              </a:rPr>
              <a:t>Yes, they’re both 32-bits or 4 bytes on a 32-bit x86 machine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No, a C ‘long’ is 64-bits on a 64-bit x86 machine, while an x86 assembly language ‘long’ is still 32-bits wide</a:t>
            </a:r>
          </a:p>
          <a:p>
            <a:pPr lvl="2">
              <a:defRPr/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i.e. a </a:t>
            </a:r>
            <a:r>
              <a:rPr lang="en-US" sz="2000" b="0" dirty="0" err="1" smtClean="0">
                <a:latin typeface="Courier New"/>
                <a:ea typeface="ＭＳ Ｐゴシック" charset="0"/>
                <a:cs typeface="Courier New"/>
              </a:rPr>
              <a:t>movl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on a 64-bit machine is still going to move a 32-bit quantity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37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Moving </a:t>
            </a:r>
            <a:r>
              <a:rPr lang="en-US" dirty="0" smtClean="0"/>
              <a:t>Data Examples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114800"/>
            <a:ext cx="6186487" cy="22542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955675" lvl="1" indent="-457200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Moving the value in one register to another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955675" lvl="1" indent="-457200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Moving a value at a memory location to a register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955675" lvl="1" indent="-457200" eaLnBrk="1" hangingPunct="1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Moving a register value to a memory location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cxnSp>
        <p:nvCxnSpPr>
          <p:cNvPr id="57348" name="Straight Arrow Connector 2"/>
          <p:cNvCxnSpPr>
            <a:cxnSpLocks noChangeShapeType="1"/>
          </p:cNvCxnSpPr>
          <p:nvPr/>
        </p:nvCxnSpPr>
        <p:spPr bwMode="auto">
          <a:xfrm>
            <a:off x="6477000" y="5292725"/>
            <a:ext cx="251460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49" name="TextBox 3"/>
          <p:cNvSpPr txBox="1">
            <a:spLocks noChangeArrowheads="1"/>
          </p:cNvSpPr>
          <p:nvPr/>
        </p:nvSpPr>
        <p:spPr bwMode="auto">
          <a:xfrm>
            <a:off x="7086954" y="5292725"/>
            <a:ext cx="149313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66"/>
                </a:solidFill>
              </a:rPr>
              <a:t>64</a:t>
            </a:r>
            <a:r>
              <a:rPr lang="en-US" sz="1800" dirty="0" smtClean="0">
                <a:solidFill>
                  <a:srgbClr val="000066"/>
                </a:solidFill>
              </a:rPr>
              <a:t> </a:t>
            </a:r>
            <a:r>
              <a:rPr lang="en-US" sz="1800" dirty="0">
                <a:solidFill>
                  <a:srgbClr val="000066"/>
                </a:solidFill>
              </a:rPr>
              <a:t>bits wide</a:t>
            </a: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1752600" y="1371600"/>
            <a:ext cx="2286000" cy="2590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auto">
          <a:xfrm>
            <a:off x="4191000" y="2168525"/>
            <a:ext cx="21336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11"/>
          <p:cNvSpPr>
            <a:spLocks noChangeShapeType="1"/>
          </p:cNvSpPr>
          <p:nvPr/>
        </p:nvSpPr>
        <p:spPr bwMode="auto">
          <a:xfrm>
            <a:off x="4267200" y="3235325"/>
            <a:ext cx="1981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Freeform 1"/>
          <p:cNvSpPr>
            <a:spLocks/>
          </p:cNvSpPr>
          <p:nvPr/>
        </p:nvSpPr>
        <p:spPr bwMode="auto">
          <a:xfrm>
            <a:off x="5791200" y="949325"/>
            <a:ext cx="533400" cy="939800"/>
          </a:xfrm>
          <a:custGeom>
            <a:avLst/>
            <a:gdLst>
              <a:gd name="T0" fmla="*/ 183350 w 660400"/>
              <a:gd name="T1" fmla="*/ 0 h 939800"/>
              <a:gd name="T2" fmla="*/ 3526 w 660400"/>
              <a:gd name="T3" fmla="*/ 0 h 939800"/>
              <a:gd name="T4" fmla="*/ 0 w 660400"/>
              <a:gd name="T5" fmla="*/ 939800 h 939800"/>
              <a:gd name="T6" fmla="*/ 179825 w 660400"/>
              <a:gd name="T7" fmla="*/ 939800 h 9398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0400" h="939800">
                <a:moveTo>
                  <a:pt x="660400" y="0"/>
                </a:moveTo>
                <a:lnTo>
                  <a:pt x="12700" y="0"/>
                </a:lnTo>
                <a:lnTo>
                  <a:pt x="0" y="939800"/>
                </a:lnTo>
                <a:lnTo>
                  <a:pt x="647700" y="939800"/>
                </a:ln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7354" name="TextBox 4"/>
          <p:cNvSpPr txBox="1">
            <a:spLocks noChangeArrowheads="1"/>
          </p:cNvSpPr>
          <p:nvPr/>
        </p:nvSpPr>
        <p:spPr bwMode="auto">
          <a:xfrm>
            <a:off x="5313363" y="1254125"/>
            <a:ext cx="3778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1.</a:t>
            </a:r>
          </a:p>
        </p:txBody>
      </p:sp>
      <p:sp>
        <p:nvSpPr>
          <p:cNvPr id="57355" name="TextBox 5"/>
          <p:cNvSpPr txBox="1">
            <a:spLocks noChangeArrowheads="1"/>
          </p:cNvSpPr>
          <p:nvPr/>
        </p:nvSpPr>
        <p:spPr bwMode="auto">
          <a:xfrm>
            <a:off x="5084763" y="2092325"/>
            <a:ext cx="3778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2.</a:t>
            </a:r>
          </a:p>
        </p:txBody>
      </p:sp>
      <p:sp>
        <p:nvSpPr>
          <p:cNvPr id="57356" name="TextBox 6"/>
          <p:cNvSpPr txBox="1">
            <a:spLocks noChangeArrowheads="1"/>
          </p:cNvSpPr>
          <p:nvPr/>
        </p:nvSpPr>
        <p:spPr bwMode="auto">
          <a:xfrm>
            <a:off x="5084763" y="2854325"/>
            <a:ext cx="3778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3.</a:t>
            </a:r>
          </a:p>
        </p:txBody>
      </p:sp>
      <p:sp>
        <p:nvSpPr>
          <p:cNvPr id="57357" name="TextBox 22"/>
          <p:cNvSpPr txBox="1">
            <a:spLocks noChangeArrowheads="1"/>
          </p:cNvSpPr>
          <p:nvPr/>
        </p:nvSpPr>
        <p:spPr bwMode="auto">
          <a:xfrm>
            <a:off x="6553200" y="255588"/>
            <a:ext cx="2220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66"/>
                </a:solidFill>
              </a:rPr>
              <a:t>CPU registers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472216" y="762000"/>
            <a:ext cx="2519384" cy="4267200"/>
            <a:chOff x="6167416" y="609600"/>
            <a:chExt cx="2519384" cy="4267200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165975" cy="573088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movq</a:t>
            </a:r>
            <a:r>
              <a:rPr lang="en-US" dirty="0" smtClean="0"/>
              <a:t> </a:t>
            </a:r>
            <a:r>
              <a:rPr lang="en-US" dirty="0"/>
              <a:t>Operand Combinations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$0x4,</a:t>
            </a:r>
            <a:r>
              <a:rPr lang="en-US" sz="2000" dirty="0" smtClean="0">
                <a:latin typeface="Courier New" pitchFamily="49" charset="0"/>
              </a:rPr>
              <a:t>%rax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$-147,(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Cannot do memory-memory transfers with single instruction</a:t>
            </a:r>
          </a:p>
          <a:p>
            <a:pPr lvl="2" eaLnBrk="1" hangingPunct="1"/>
            <a:r>
              <a:rPr lang="en-US" sz="1800" dirty="0">
                <a:latin typeface="Helvetica" charset="0"/>
                <a:ea typeface="ＭＳ Ｐゴシック" charset="0"/>
              </a:rPr>
              <a:t>i.e. can’t do:     </a:t>
            </a:r>
            <a:r>
              <a:rPr lang="en-US" sz="1800" dirty="0" err="1" smtClean="0">
                <a:latin typeface="Courier" charset="0"/>
                <a:ea typeface="ＭＳ Ｐゴシック" charset="0"/>
                <a:cs typeface="Courier" charset="0"/>
              </a:rPr>
              <a:t>movq</a:t>
            </a:r>
            <a:r>
              <a:rPr lang="en-US" sz="1800" dirty="0" smtClean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(</a:t>
            </a:r>
            <a:r>
              <a:rPr lang="en-US" sz="1800" dirty="0" smtClean="0">
                <a:latin typeface="Courier" charset="0"/>
                <a:ea typeface="ＭＳ Ｐゴシック" charset="0"/>
                <a:cs typeface="Courier" charset="0"/>
              </a:rPr>
              <a:t>%</a:t>
            </a:r>
            <a:r>
              <a:rPr lang="en-US" sz="1800" dirty="0" err="1" smtClean="0">
                <a:latin typeface="Courier" charset="0"/>
                <a:ea typeface="ＭＳ Ｐゴシック" charset="0"/>
                <a:cs typeface="Courier" charset="0"/>
              </a:rPr>
              <a:t>rax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), (</a:t>
            </a:r>
            <a:r>
              <a:rPr lang="en-US" sz="1800" dirty="0" smtClean="0">
                <a:latin typeface="Courier" charset="0"/>
                <a:ea typeface="ＭＳ Ｐゴシック" charset="0"/>
                <a:cs typeface="Courier" charset="0"/>
              </a:rPr>
              <a:t>%</a:t>
            </a:r>
            <a:r>
              <a:rPr lang="en-US" sz="1800" dirty="0" err="1" smtClean="0">
                <a:latin typeface="Courier" charset="0"/>
                <a:ea typeface="ＭＳ Ｐゴシック" charset="0"/>
                <a:cs typeface="Courier" charset="0"/>
              </a:rPr>
              <a:t>rdx</a:t>
            </a:r>
            <a:r>
              <a:rPr lang="en-US" sz="1800" dirty="0" smtClean="0">
                <a:latin typeface="Courier" charset="0"/>
                <a:ea typeface="ＭＳ Ｐゴシック" charset="0"/>
                <a:cs typeface="Courier" charset="0"/>
              </a:rPr>
              <a:t>)</a:t>
            </a:r>
            <a:endParaRPr lang="en-US" sz="1800" dirty="0">
              <a:latin typeface="Courier" charset="0"/>
              <a:ea typeface="ＭＳ Ｐゴシック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53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035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Simple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970212"/>
          </a:xfrm>
        </p:spPr>
        <p:txBody>
          <a:bodyPr/>
          <a:lstStyle/>
          <a:p>
            <a:pPr marL="223838" indent="-223838" defTabSz="895350" eaLnBrk="1" hangingPunct="1">
              <a:buFont typeface="Wingdings" charset="0"/>
              <a:buNone/>
              <a:tabLst>
                <a:tab pos="2349500" algn="l"/>
                <a:tab pos="41148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Normal	(R)	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Mem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[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Reg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[R]]</a:t>
            </a:r>
          </a:p>
          <a:p>
            <a:pPr marL="560388" lvl="1" indent="-222250" defTabSz="895350" eaLnBrk="1" hangingPunct="1">
              <a:tabLst>
                <a:tab pos="2349500" algn="l"/>
                <a:tab pos="41148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Register R specifies memory address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2349500" algn="l"/>
                <a:tab pos="4114800" algn="l"/>
              </a:tabLst>
              <a:defRPr/>
            </a:pP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movq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cx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),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ax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  <a:p>
            <a:pPr marL="223838" indent="-223838" defTabSz="895350" eaLnBrk="1" hangingPunct="1">
              <a:buFont typeface="Wingdings" charset="0"/>
              <a:buNone/>
              <a:tabLst>
                <a:tab pos="2349500" algn="l"/>
                <a:tab pos="41148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Displacement	D(R)	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Mem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[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Reg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[R]+D]</a:t>
            </a:r>
          </a:p>
          <a:p>
            <a:pPr marL="560388" lvl="1" indent="-222250" defTabSz="895350" eaLnBrk="1" hangingPunct="1">
              <a:tabLst>
                <a:tab pos="2349500" algn="l"/>
                <a:tab pos="41148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Register R specifies start of memory region</a:t>
            </a:r>
          </a:p>
          <a:p>
            <a:pPr marL="560388" lvl="1" indent="-222250" defTabSz="895350" eaLnBrk="1" hangingPunct="1">
              <a:tabLst>
                <a:tab pos="2349500" algn="l"/>
                <a:tab pos="4114800" algn="l"/>
              </a:tabLst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Constant displacement D specifies offset</a:t>
            </a:r>
          </a:p>
          <a:p>
            <a:pPr marL="560388" lvl="1" indent="-222250" defTabSz="895350" eaLnBrk="1" hangingPunct="1">
              <a:buFont typeface="Wingdings" charset="0"/>
              <a:buNone/>
              <a:tabLst>
                <a:tab pos="2349500" algn="l"/>
                <a:tab pos="4114800" algn="l"/>
              </a:tabLst>
              <a:defRPr/>
            </a:pP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movq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8(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bp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),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%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rdx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  <a:p>
            <a:pPr marL="338138" lvl="1" indent="0" defTabSz="895350" eaLnBrk="1" hangingPunct="1">
              <a:buFont typeface="Wingdings" charset="0"/>
              <a:buNone/>
              <a:tabLst>
                <a:tab pos="2349500" algn="l"/>
                <a:tab pos="4114800" algn="l"/>
              </a:tabLst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25513" y="4114800"/>
            <a:ext cx="3698875" cy="976313"/>
            <a:chOff x="925244" y="4114800"/>
            <a:chExt cx="3698999" cy="976548"/>
          </a:xfrm>
        </p:grpSpPr>
        <p:sp>
          <p:nvSpPr>
            <p:cNvPr id="59396" name="TextBox 1"/>
            <p:cNvSpPr txBox="1">
              <a:spLocks noChangeArrowheads="1"/>
            </p:cNvSpPr>
            <p:nvPr/>
          </p:nvSpPr>
          <p:spPr bwMode="auto">
            <a:xfrm>
              <a:off x="925244" y="4495800"/>
              <a:ext cx="3698999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66"/>
                  </a:solidFill>
                </a:rPr>
                <a:t>Go to memory address </a:t>
              </a:r>
              <a:r>
                <a:rPr lang="en-US" sz="1800" dirty="0" smtClean="0">
                  <a:solidFill>
                    <a:srgbClr val="000066"/>
                  </a:solidFill>
                </a:rPr>
                <a:t>%rbp</a:t>
              </a:r>
              <a:r>
                <a:rPr lang="en-US" sz="1800" dirty="0">
                  <a:solidFill>
                    <a:srgbClr val="000066"/>
                  </a:solidFill>
                </a:rPr>
                <a:t>+8</a:t>
              </a:r>
            </a:p>
            <a:p>
              <a:r>
                <a:rPr lang="en-US" sz="1800" dirty="0">
                  <a:solidFill>
                    <a:srgbClr val="000066"/>
                  </a:solidFill>
                </a:rPr>
                <a:t>and fetch the data located there</a:t>
              </a:r>
            </a:p>
          </p:txBody>
        </p:sp>
        <p:sp>
          <p:nvSpPr>
            <p:cNvPr id="59397" name="Left Brace 2"/>
            <p:cNvSpPr>
              <a:spLocks/>
            </p:cNvSpPr>
            <p:nvPr/>
          </p:nvSpPr>
          <p:spPr bwMode="auto">
            <a:xfrm rot="-5400000">
              <a:off x="1790701" y="3771900"/>
              <a:ext cx="304800" cy="990600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19812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Chapter Mapping</a:t>
            </a:r>
          </a:p>
        </p:txBody>
      </p:sp>
      <p:sp>
        <p:nvSpPr>
          <p:cNvPr id="45059" name="Vertical Scroll 3"/>
          <p:cNvSpPr>
            <a:spLocks noChangeArrowheads="1"/>
          </p:cNvSpPr>
          <p:nvPr/>
        </p:nvSpPr>
        <p:spPr bwMode="auto">
          <a:xfrm>
            <a:off x="762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04800" y="1981200"/>
            <a:ext cx="10826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Source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45061" name="Straight Connector 5"/>
          <p:cNvCxnSpPr>
            <a:cxnSpLocks noChangeShapeType="1"/>
          </p:cNvCxnSpPr>
          <p:nvPr/>
        </p:nvCxnSpPr>
        <p:spPr bwMode="auto">
          <a:xfrm>
            <a:off x="457200" y="13716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Connector 6"/>
          <p:cNvCxnSpPr>
            <a:cxnSpLocks noChangeShapeType="1"/>
          </p:cNvCxnSpPr>
          <p:nvPr/>
        </p:nvCxnSpPr>
        <p:spPr bwMode="auto">
          <a:xfrm>
            <a:off x="457200" y="15240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Connector 7"/>
          <p:cNvCxnSpPr>
            <a:cxnSpLocks noChangeShapeType="1"/>
          </p:cNvCxnSpPr>
          <p:nvPr/>
        </p:nvCxnSpPr>
        <p:spPr bwMode="auto">
          <a:xfrm>
            <a:off x="457200" y="16764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Straight Connector 8"/>
          <p:cNvCxnSpPr>
            <a:cxnSpLocks noChangeShapeType="1"/>
          </p:cNvCxnSpPr>
          <p:nvPr/>
        </p:nvCxnSpPr>
        <p:spPr bwMode="auto">
          <a:xfrm>
            <a:off x="457200" y="18288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Straight Connector 9"/>
          <p:cNvCxnSpPr>
            <a:cxnSpLocks noChangeShapeType="1"/>
          </p:cNvCxnSpPr>
          <p:nvPr/>
        </p:nvCxnSpPr>
        <p:spPr bwMode="auto">
          <a:xfrm>
            <a:off x="4572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Straight Connector 10"/>
          <p:cNvCxnSpPr>
            <a:cxnSpLocks noChangeShapeType="1"/>
          </p:cNvCxnSpPr>
          <p:nvPr/>
        </p:nvCxnSpPr>
        <p:spPr bwMode="auto">
          <a:xfrm>
            <a:off x="4572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572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Connector 12"/>
          <p:cNvCxnSpPr>
            <a:cxnSpLocks noChangeShapeType="1"/>
          </p:cNvCxnSpPr>
          <p:nvPr/>
        </p:nvCxnSpPr>
        <p:spPr bwMode="auto">
          <a:xfrm>
            <a:off x="4572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ight Arrow 13"/>
          <p:cNvSpPr>
            <a:spLocks noChangeArrowheads="1"/>
          </p:cNvSpPr>
          <p:nvPr/>
        </p:nvSpPr>
        <p:spPr bwMode="auto">
          <a:xfrm>
            <a:off x="15240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70" name="Rounded Rectangle 14"/>
          <p:cNvSpPr>
            <a:spLocks noChangeArrowheads="1"/>
          </p:cNvSpPr>
          <p:nvPr/>
        </p:nvSpPr>
        <p:spPr bwMode="auto">
          <a:xfrm>
            <a:off x="24384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71" name="Right Arrow 16"/>
          <p:cNvSpPr>
            <a:spLocks noChangeArrowheads="1"/>
          </p:cNvSpPr>
          <p:nvPr/>
        </p:nvSpPr>
        <p:spPr bwMode="auto">
          <a:xfrm>
            <a:off x="37338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72" name="Vertical Scroll 17"/>
          <p:cNvSpPr>
            <a:spLocks noChangeArrowheads="1"/>
          </p:cNvSpPr>
          <p:nvPr/>
        </p:nvSpPr>
        <p:spPr bwMode="auto">
          <a:xfrm>
            <a:off x="44196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73" name="TextBox 18"/>
          <p:cNvSpPr txBox="1">
            <a:spLocks noChangeArrowheads="1"/>
          </p:cNvSpPr>
          <p:nvPr/>
        </p:nvSpPr>
        <p:spPr bwMode="auto">
          <a:xfrm>
            <a:off x="4545013" y="1981200"/>
            <a:ext cx="12874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Assembly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45074" name="Straight Connector 23"/>
          <p:cNvCxnSpPr>
            <a:cxnSpLocks noChangeShapeType="1"/>
          </p:cNvCxnSpPr>
          <p:nvPr/>
        </p:nvCxnSpPr>
        <p:spPr bwMode="auto">
          <a:xfrm>
            <a:off x="48006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Straight Connector 24"/>
          <p:cNvCxnSpPr>
            <a:cxnSpLocks noChangeShapeType="1"/>
          </p:cNvCxnSpPr>
          <p:nvPr/>
        </p:nvCxnSpPr>
        <p:spPr bwMode="auto">
          <a:xfrm>
            <a:off x="48006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Straight Connector 25"/>
          <p:cNvCxnSpPr>
            <a:cxnSpLocks noChangeShapeType="1"/>
          </p:cNvCxnSpPr>
          <p:nvPr/>
        </p:nvCxnSpPr>
        <p:spPr bwMode="auto">
          <a:xfrm>
            <a:off x="48006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Straight Connector 26"/>
          <p:cNvCxnSpPr>
            <a:cxnSpLocks noChangeShapeType="1"/>
          </p:cNvCxnSpPr>
          <p:nvPr/>
        </p:nvCxnSpPr>
        <p:spPr bwMode="auto">
          <a:xfrm>
            <a:off x="48006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8" name="Right Arrow 27"/>
          <p:cNvSpPr>
            <a:spLocks noChangeArrowheads="1"/>
          </p:cNvSpPr>
          <p:nvPr/>
        </p:nvSpPr>
        <p:spPr bwMode="auto">
          <a:xfrm>
            <a:off x="58674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79" name="Rounded Rectangle 28"/>
          <p:cNvSpPr>
            <a:spLocks noChangeArrowheads="1"/>
          </p:cNvSpPr>
          <p:nvPr/>
        </p:nvSpPr>
        <p:spPr bwMode="auto">
          <a:xfrm>
            <a:off x="67818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80" name="Down Arrow 31"/>
          <p:cNvSpPr>
            <a:spLocks noChangeArrowheads="1"/>
          </p:cNvSpPr>
          <p:nvPr/>
        </p:nvSpPr>
        <p:spPr bwMode="auto">
          <a:xfrm>
            <a:off x="7086600" y="3048000"/>
            <a:ext cx="609600" cy="7620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81" name="Vertical Scroll 32"/>
          <p:cNvSpPr>
            <a:spLocks noChangeArrowheads="1"/>
          </p:cNvSpPr>
          <p:nvPr/>
        </p:nvSpPr>
        <p:spPr bwMode="auto">
          <a:xfrm>
            <a:off x="6629400" y="39624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82" name="TextBox 33"/>
          <p:cNvSpPr txBox="1">
            <a:spLocks noChangeArrowheads="1"/>
          </p:cNvSpPr>
          <p:nvPr/>
        </p:nvSpPr>
        <p:spPr bwMode="auto">
          <a:xfrm>
            <a:off x="6858000" y="4876800"/>
            <a:ext cx="10826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Binary</a:t>
            </a:r>
          </a:p>
          <a:p>
            <a:r>
              <a:rPr lang="en-US" sz="1800">
                <a:solidFill>
                  <a:srgbClr val="000066"/>
                </a:solidFill>
              </a:rPr>
              <a:t>code &amp; </a:t>
            </a:r>
          </a:p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5083" name="TextBox 42"/>
          <p:cNvSpPr txBox="1">
            <a:spLocks noChangeArrowheads="1"/>
          </p:cNvSpPr>
          <p:nvPr/>
        </p:nvSpPr>
        <p:spPr bwMode="auto">
          <a:xfrm>
            <a:off x="6781800" y="41497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sp>
        <p:nvSpPr>
          <p:cNvPr id="45084" name="TextBox 43"/>
          <p:cNvSpPr txBox="1">
            <a:spLocks noChangeArrowheads="1"/>
          </p:cNvSpPr>
          <p:nvPr/>
        </p:nvSpPr>
        <p:spPr bwMode="auto">
          <a:xfrm>
            <a:off x="6781800" y="43783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00001010</a:t>
            </a:r>
          </a:p>
        </p:txBody>
      </p:sp>
      <p:sp>
        <p:nvSpPr>
          <p:cNvPr id="45085" name="TextBox 44"/>
          <p:cNvSpPr txBox="1">
            <a:spLocks noChangeArrowheads="1"/>
          </p:cNvSpPr>
          <p:nvPr/>
        </p:nvSpPr>
        <p:spPr bwMode="auto">
          <a:xfrm>
            <a:off x="6794500" y="46069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01010111</a:t>
            </a:r>
          </a:p>
        </p:txBody>
      </p:sp>
      <p:sp>
        <p:nvSpPr>
          <p:cNvPr id="45086" name="TextBox 45"/>
          <p:cNvSpPr txBox="1">
            <a:spLocks noChangeArrowheads="1"/>
          </p:cNvSpPr>
          <p:nvPr/>
        </p:nvSpPr>
        <p:spPr bwMode="auto">
          <a:xfrm>
            <a:off x="4267200" y="5018088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45087" name="TextBox 46"/>
          <p:cNvSpPr txBox="1">
            <a:spLocks noChangeArrowheads="1"/>
          </p:cNvSpPr>
          <p:nvPr/>
        </p:nvSpPr>
        <p:spPr bwMode="auto">
          <a:xfrm>
            <a:off x="6807200" y="5902325"/>
            <a:ext cx="1160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11101110</a:t>
            </a:r>
          </a:p>
        </p:txBody>
      </p:sp>
      <p:sp>
        <p:nvSpPr>
          <p:cNvPr id="45088" name="TextBox 47"/>
          <p:cNvSpPr txBox="1">
            <a:spLocks noChangeArrowheads="1"/>
          </p:cNvSpPr>
          <p:nvPr/>
        </p:nvSpPr>
        <p:spPr bwMode="auto">
          <a:xfrm>
            <a:off x="6800850" y="6130925"/>
            <a:ext cx="1173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00111011</a:t>
            </a:r>
          </a:p>
        </p:txBody>
      </p:sp>
      <p:sp>
        <p:nvSpPr>
          <p:cNvPr id="45089" name="TextBox 48"/>
          <p:cNvSpPr txBox="1">
            <a:spLocks noChangeArrowheads="1"/>
          </p:cNvSpPr>
          <p:nvPr/>
        </p:nvSpPr>
        <p:spPr bwMode="auto">
          <a:xfrm>
            <a:off x="6794500" y="63595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10000111</a:t>
            </a:r>
          </a:p>
        </p:txBody>
      </p:sp>
      <p:sp>
        <p:nvSpPr>
          <p:cNvPr id="45090" name="Left Arrow 50"/>
          <p:cNvSpPr>
            <a:spLocks noChangeArrowheads="1"/>
          </p:cNvSpPr>
          <p:nvPr/>
        </p:nvSpPr>
        <p:spPr bwMode="auto">
          <a:xfrm>
            <a:off x="5867400" y="5257800"/>
            <a:ext cx="838200" cy="533400"/>
          </a:xfrm>
          <a:prstGeom prst="leftArrow">
            <a:avLst>
              <a:gd name="adj1" fmla="val 50000"/>
              <a:gd name="adj2" fmla="val 50002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91" name="Curved Right Arrow 51"/>
          <p:cNvSpPr>
            <a:spLocks noChangeArrowheads="1"/>
          </p:cNvSpPr>
          <p:nvPr/>
        </p:nvSpPr>
        <p:spPr bwMode="auto">
          <a:xfrm>
            <a:off x="2286000" y="5105400"/>
            <a:ext cx="1600200" cy="990600"/>
          </a:xfrm>
          <a:prstGeom prst="curvedRightArrow">
            <a:avLst>
              <a:gd name="adj1" fmla="val 25000"/>
              <a:gd name="adj2" fmla="val 50000"/>
              <a:gd name="adj3" fmla="val 25001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5092" name="TextBox 52"/>
          <p:cNvSpPr txBox="1">
            <a:spLocks noChangeArrowheads="1"/>
          </p:cNvSpPr>
          <p:nvPr/>
        </p:nvSpPr>
        <p:spPr bwMode="auto">
          <a:xfrm>
            <a:off x="2438400" y="4724400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pic>
        <p:nvPicPr>
          <p:cNvPr id="45093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18288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94" name="TextBox 54"/>
          <p:cNvSpPr txBox="1">
            <a:spLocks noChangeArrowheads="1"/>
          </p:cNvSpPr>
          <p:nvPr/>
        </p:nvSpPr>
        <p:spPr bwMode="auto">
          <a:xfrm>
            <a:off x="4724400" y="11779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add a,b</a:t>
            </a:r>
          </a:p>
        </p:txBody>
      </p:sp>
      <p:sp>
        <p:nvSpPr>
          <p:cNvPr id="45095" name="TextBox 55"/>
          <p:cNvSpPr txBox="1">
            <a:spLocks noChangeArrowheads="1"/>
          </p:cNvSpPr>
          <p:nvPr/>
        </p:nvSpPr>
        <p:spPr bwMode="auto">
          <a:xfrm>
            <a:off x="4724400" y="14065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sub a,b</a:t>
            </a:r>
          </a:p>
        </p:txBody>
      </p:sp>
      <p:sp>
        <p:nvSpPr>
          <p:cNvPr id="45096" name="TextBox 56"/>
          <p:cNvSpPr txBox="1">
            <a:spLocks noChangeArrowheads="1"/>
          </p:cNvSpPr>
          <p:nvPr/>
        </p:nvSpPr>
        <p:spPr bwMode="auto">
          <a:xfrm>
            <a:off x="4614863" y="16351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move a…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495800" y="533400"/>
            <a:ext cx="1604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3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175" y="6096000"/>
            <a:ext cx="3349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Chapters 3, 4, 5 and 6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539038" y="3581400"/>
            <a:ext cx="1604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2</a:t>
            </a:r>
          </a:p>
        </p:txBody>
      </p:sp>
      <p:sp>
        <p:nvSpPr>
          <p:cNvPr id="45100" name="TextBox 15"/>
          <p:cNvSpPr txBox="1">
            <a:spLocks noChangeArrowheads="1"/>
          </p:cNvSpPr>
          <p:nvPr/>
        </p:nvSpPr>
        <p:spPr bwMode="auto">
          <a:xfrm>
            <a:off x="2136775" y="1917700"/>
            <a:ext cx="17494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Pre-processor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Compiler</a:t>
            </a:r>
          </a:p>
        </p:txBody>
      </p:sp>
      <p:sp>
        <p:nvSpPr>
          <p:cNvPr id="45101" name="TextBox 29"/>
          <p:cNvSpPr txBox="1">
            <a:spLocks noChangeArrowheads="1"/>
          </p:cNvSpPr>
          <p:nvPr/>
        </p:nvSpPr>
        <p:spPr bwMode="auto">
          <a:xfrm>
            <a:off x="6705600" y="1955800"/>
            <a:ext cx="1365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Assembler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Linker</a:t>
            </a:r>
          </a:p>
        </p:txBody>
      </p:sp>
      <p:grpSp>
        <p:nvGrpSpPr>
          <p:cNvPr id="45102" name="Group 54"/>
          <p:cNvGrpSpPr>
            <a:grpSpLocks/>
          </p:cNvGrpSpPr>
          <p:nvPr/>
        </p:nvGrpSpPr>
        <p:grpSpPr bwMode="auto">
          <a:xfrm>
            <a:off x="2362200" y="3505200"/>
            <a:ext cx="1927225" cy="1341438"/>
            <a:chOff x="2362200" y="3124200"/>
            <a:chExt cx="1927337" cy="1341872"/>
          </a:xfrm>
        </p:grpSpPr>
        <p:sp>
          <p:nvSpPr>
            <p:cNvPr id="45103" name="Oval 50"/>
            <p:cNvSpPr>
              <a:spLocks noChangeArrowheads="1"/>
            </p:cNvSpPr>
            <p:nvPr/>
          </p:nvSpPr>
          <p:spPr bwMode="auto">
            <a:xfrm>
              <a:off x="2438400" y="3124200"/>
              <a:ext cx="1143000" cy="1143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5104" name="Left-Right Arrow 51"/>
            <p:cNvSpPr>
              <a:spLocks noChangeArrowheads="1"/>
            </p:cNvSpPr>
            <p:nvPr/>
          </p:nvSpPr>
          <p:spPr bwMode="auto">
            <a:xfrm rot="1993966">
              <a:off x="3465334" y="3978780"/>
              <a:ext cx="824203" cy="487292"/>
            </a:xfrm>
            <a:prstGeom prst="leftRightArrow">
              <a:avLst>
                <a:gd name="adj1" fmla="val 50000"/>
                <a:gd name="adj2" fmla="val 49998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5105" name="TextBox 29"/>
            <p:cNvSpPr txBox="1">
              <a:spLocks noChangeArrowheads="1"/>
            </p:cNvSpPr>
            <p:nvPr/>
          </p:nvSpPr>
          <p:spPr bwMode="auto">
            <a:xfrm>
              <a:off x="2362200" y="3429000"/>
              <a:ext cx="1274808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Operating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System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Totally dominate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PC computer </a:t>
            </a:r>
            <a:r>
              <a:rPr lang="en-US" dirty="0">
                <a:ea typeface="ＭＳ Ｐゴシック" charset="0"/>
                <a:cs typeface="ＭＳ Ｐゴシック" charset="0"/>
              </a:rPr>
              <a:t>market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Evolutionary design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Backwards compatible up until </a:t>
            </a:r>
            <a:r>
              <a:rPr lang="en-US" dirty="0" smtClean="0">
                <a:ea typeface="ＭＳ Ｐゴシック" charset="0"/>
              </a:rPr>
              <a:t>8086 16-bit CPU, </a:t>
            </a:r>
            <a:r>
              <a:rPr lang="en-US" dirty="0">
                <a:ea typeface="ＭＳ Ｐゴシック" charset="0"/>
              </a:rPr>
              <a:t>introduced in </a:t>
            </a:r>
            <a:r>
              <a:rPr lang="en-US" dirty="0" smtClean="0">
                <a:ea typeface="ＭＳ Ｐゴシック" charset="0"/>
              </a:rPr>
              <a:t>1978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Then 80286, 80386, 80486, Pentium, …, Intel Core i7 – hence the name x86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Added more features as time goes on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Complex instruction set computer (CISC)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different instructions with many different formats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But, only small subset encountered with Linux programs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Hard to match performance of Reduced Instruction Set Computers (RISC)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But, Intel has done just that!</a:t>
            </a:r>
          </a:p>
        </p:txBody>
      </p:sp>
      <p:pic>
        <p:nvPicPr>
          <p:cNvPr id="471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914400"/>
            <a:ext cx="279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Assembly Language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Helvetica" charset="0"/>
                <a:ea typeface="ＭＳ Ｐゴシック" charset="0"/>
              </a:rPr>
              <a:t>Specific to a CPU</a:t>
            </a:r>
          </a:p>
          <a:p>
            <a:pPr lvl="1">
              <a:buClr>
                <a:srgbClr val="660033"/>
              </a:buClr>
              <a:defRPr/>
            </a:pPr>
            <a:r>
              <a:rPr lang="en-US" sz="24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We will be using x86 assembly language</a:t>
            </a:r>
          </a:p>
          <a:p>
            <a:pPr lvl="1">
              <a:buClr>
                <a:srgbClr val="660033"/>
              </a:buClr>
              <a:defRPr/>
            </a:pPr>
            <a:r>
              <a:rPr lang="en-US" sz="24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ARM processors will have a different assembly language, etc.</a:t>
            </a:r>
          </a:p>
          <a:p>
            <a:pPr lvl="1">
              <a:buClr>
                <a:srgbClr val="660033"/>
              </a:buClr>
              <a:defRPr/>
            </a:pPr>
            <a:r>
              <a:rPr lang="en-US" sz="24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32-bit processors will have different assembly language than 64-bit processors</a:t>
            </a:r>
            <a:endParaRPr lang="en-US" sz="2400" dirty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 sz="2800" dirty="0" smtClean="0">
                <a:latin typeface="Helvetica" charset="0"/>
                <a:ea typeface="ＭＳ Ｐゴシック" charset="0"/>
              </a:rPr>
              <a:t>Different styles for </a:t>
            </a:r>
            <a:r>
              <a:rPr lang="en-US" sz="2800" dirty="0" smtClean="0">
                <a:latin typeface="Helvetica" charset="0"/>
                <a:ea typeface="ＭＳ Ｐゴシック" charset="0"/>
              </a:rPr>
              <a:t>x86-64 assembly </a:t>
            </a:r>
            <a:r>
              <a:rPr lang="en-US" sz="2800" dirty="0" smtClean="0">
                <a:latin typeface="Helvetica" charset="0"/>
                <a:ea typeface="ＭＳ Ｐゴシック" charset="0"/>
              </a:rPr>
              <a:t>code</a:t>
            </a:r>
          </a:p>
          <a:p>
            <a:pPr lvl="1">
              <a:buClr>
                <a:srgbClr val="660033"/>
              </a:buClr>
              <a:defRPr/>
            </a:pPr>
            <a:r>
              <a:rPr lang="en-US" sz="24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We will be using </a:t>
            </a:r>
            <a:r>
              <a:rPr lang="en-US" sz="2400" dirty="0" err="1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gcc</a:t>
            </a:r>
            <a:r>
              <a:rPr lang="en-US" sz="24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/GNU-style assembly language</a:t>
            </a:r>
          </a:p>
          <a:p>
            <a:pPr lvl="1">
              <a:buClr>
                <a:srgbClr val="660033"/>
              </a:buClr>
              <a:defRPr/>
            </a:pPr>
            <a:r>
              <a:rPr lang="en-US" sz="24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There is also the Intel style of assembly language</a:t>
            </a:r>
          </a:p>
          <a:p>
            <a:pPr lvl="2">
              <a:buClr>
                <a:srgbClr val="660033"/>
              </a:buClr>
              <a:defRPr/>
            </a:pPr>
            <a:r>
              <a:rPr lang="en-US" sz="20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Example: switches order of source and destination compared to </a:t>
            </a:r>
            <a:r>
              <a:rPr lang="en-US" sz="2000" dirty="0" err="1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gcc</a:t>
            </a:r>
            <a:r>
              <a:rPr lang="en-US" sz="2000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/GNU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263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760788"/>
            <a:ext cx="4357687" cy="2684462"/>
          </a:xfrm>
        </p:spPr>
        <p:txBody>
          <a:bodyPr/>
          <a:lstStyle/>
          <a:p>
            <a:pPr marL="0" indent="0" defTabSz="895350" eaLnBrk="1" hangingPunct="1">
              <a:buFont typeface="Wingdings" charset="2"/>
              <a:buNone/>
              <a:tabLst>
                <a:tab pos="1371600" algn="l"/>
                <a:tab pos="4572000" algn="l"/>
              </a:tabLst>
              <a:defRPr/>
            </a:pPr>
            <a:r>
              <a:rPr lang="en-US" sz="2000" dirty="0"/>
              <a:t>Programmer-Visible State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371600" algn="l"/>
                <a:tab pos="4572000" algn="l"/>
              </a:tabLst>
              <a:defRPr/>
            </a:pPr>
            <a:r>
              <a:rPr lang="en-US" sz="1800" dirty="0"/>
              <a:t>EIP	Program Counter</a:t>
            </a:r>
          </a:p>
          <a:p>
            <a:pPr marL="839788" lvl="2" indent="-165100" defTabSz="895350" eaLnBrk="1" hangingPunct="1">
              <a:buFont typeface="Wingdings" charset="2"/>
              <a:buChar char="l"/>
              <a:tabLst>
                <a:tab pos="1371600" algn="l"/>
                <a:tab pos="4572000" algn="l"/>
              </a:tabLst>
              <a:defRPr/>
            </a:pPr>
            <a:r>
              <a:rPr lang="en-US" sz="1600" dirty="0"/>
              <a:t>Address of next instruction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371600" algn="l"/>
                <a:tab pos="4572000" algn="l"/>
              </a:tabLst>
              <a:defRPr/>
            </a:pPr>
            <a:r>
              <a:rPr lang="en-US" sz="1800" dirty="0"/>
              <a:t>Register File</a:t>
            </a:r>
          </a:p>
          <a:p>
            <a:pPr marL="839788" lvl="2" indent="-165100" defTabSz="895350" eaLnBrk="1" hangingPunct="1">
              <a:buFont typeface="Wingdings" charset="2"/>
              <a:buChar char="l"/>
              <a:tabLst>
                <a:tab pos="1371600" algn="l"/>
                <a:tab pos="4572000" algn="l"/>
              </a:tabLst>
              <a:defRPr/>
            </a:pPr>
            <a:r>
              <a:rPr lang="en-US" sz="1600" dirty="0"/>
              <a:t>Heavily used program data</a:t>
            </a:r>
          </a:p>
          <a:p>
            <a:pPr marL="560388" lvl="1" indent="-222250" defTabSz="895350" eaLnBrk="1" hangingPunct="1">
              <a:buFont typeface="Wingdings" charset="2"/>
              <a:buChar char="n"/>
              <a:tabLst>
                <a:tab pos="1371600" algn="l"/>
                <a:tab pos="4572000" algn="l"/>
              </a:tabLst>
              <a:defRPr/>
            </a:pPr>
            <a:r>
              <a:rPr lang="en-US" sz="1800" dirty="0"/>
              <a:t>Condition Codes</a:t>
            </a:r>
          </a:p>
          <a:p>
            <a:pPr marL="839788" lvl="2" indent="-165100" defTabSz="895350" eaLnBrk="1" hangingPunct="1">
              <a:buFont typeface="Wingdings" charset="2"/>
              <a:buChar char="l"/>
              <a:tabLst>
                <a:tab pos="1371600" algn="l"/>
                <a:tab pos="4572000" algn="l"/>
              </a:tabLst>
              <a:defRPr/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 eaLnBrk="1" hangingPunct="1">
              <a:buFont typeface="Wingdings" charset="2"/>
              <a:buChar char="l"/>
              <a:tabLst>
                <a:tab pos="1371600" algn="l"/>
                <a:tab pos="4572000" algn="l"/>
              </a:tabLst>
              <a:defRPr/>
            </a:pPr>
            <a:r>
              <a:rPr lang="en-US" sz="1600" dirty="0"/>
              <a:t>Used for conditional branching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1219200" y="2743200"/>
            <a:ext cx="838200" cy="3048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EIP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2667000" y="1447800"/>
            <a:ext cx="1371600" cy="7620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066800" y="990600"/>
            <a:ext cx="32004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CPU</a:t>
            </a: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6019800" y="990600"/>
            <a:ext cx="2286000" cy="381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6019800" y="1676400"/>
            <a:ext cx="22860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OS Data</a:t>
            </a:r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Addresses</a:t>
            </a:r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4267200" y="1828800"/>
            <a:ext cx="1752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4343400" y="2438400"/>
            <a:ext cx="1676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>
                <a:solidFill>
                  <a:srgbClr val="000066"/>
                </a:solidFill>
              </a:rPr>
              <a:t>Instructions</a:t>
            </a:r>
          </a:p>
        </p:txBody>
      </p:sp>
      <p:sp>
        <p:nvSpPr>
          <p:cNvPr id="50190" name="Rectangle 15"/>
          <p:cNvSpPr>
            <a:spLocks noChangeArrowheads="1"/>
          </p:cNvSpPr>
          <p:nvPr/>
        </p:nvSpPr>
        <p:spPr bwMode="auto">
          <a:xfrm>
            <a:off x="6477000" y="2971800"/>
            <a:ext cx="990600" cy="1371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2667000" y="2362200"/>
            <a:ext cx="1371600" cy="6858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4876800"/>
            <a:ext cx="4076700" cy="156845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Memory</a:t>
            </a:r>
          </a:p>
          <a:p>
            <a:pPr lvl="2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Byte addressable array</a:t>
            </a:r>
          </a:p>
          <a:p>
            <a:pPr lvl="2" eaLnBrk="1" hangingPunct="1">
              <a:defRPr/>
            </a:pPr>
            <a:r>
              <a:rPr lang="en-US" sz="1600" dirty="0">
                <a:latin typeface="Helvetica" charset="0"/>
                <a:ea typeface="ＭＳ Ｐゴシック" charset="0"/>
              </a:rPr>
              <a:t>Code, user data, (some) OS data</a:t>
            </a:r>
          </a:p>
          <a:p>
            <a:pPr lvl="2" eaLnBrk="1" hangingPunct="1">
              <a:defRPr/>
            </a:pPr>
            <a:r>
              <a:rPr lang="en-US" sz="1600" dirty="0" smtClean="0">
                <a:latin typeface="Helvetica" charset="0"/>
                <a:ea typeface="ＭＳ Ｐゴシック" charset="0"/>
              </a:rPr>
              <a:t>Includes call </a:t>
            </a:r>
            <a:r>
              <a:rPr lang="en-US" sz="1600" dirty="0">
                <a:latin typeface="Helvetica" charset="0"/>
                <a:ea typeface="ＭＳ Ｐゴシック" charset="0"/>
              </a:rPr>
              <a:t>stack used to support procedures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219200" y="1600200"/>
            <a:ext cx="838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000066"/>
                </a:solidFill>
              </a:rPr>
              <a:t>ALU</a:t>
            </a:r>
          </a:p>
        </p:txBody>
      </p:sp>
      <p:sp>
        <p:nvSpPr>
          <p:cNvPr id="50194" name="Line 10"/>
          <p:cNvSpPr>
            <a:spLocks noChangeShapeType="1"/>
          </p:cNvSpPr>
          <p:nvPr/>
        </p:nvSpPr>
        <p:spPr bwMode="auto">
          <a:xfrm>
            <a:off x="2057400" y="19050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0"/>
          <p:cNvSpPr>
            <a:spLocks noChangeShapeType="1"/>
          </p:cNvSpPr>
          <p:nvPr/>
        </p:nvSpPr>
        <p:spPr bwMode="auto">
          <a:xfrm>
            <a:off x="2057400" y="24384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/>
      <p:bldP spid="1474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8850" y="2579688"/>
            <a:ext cx="4662488" cy="392112"/>
            <a:chOff x="958850" y="2579688"/>
            <a:chExt cx="4662488" cy="392112"/>
          </a:xfrm>
        </p:grpSpPr>
        <p:sp>
          <p:nvSpPr>
            <p:cNvPr id="51221" name="Rectangle 2"/>
            <p:cNvSpPr>
              <a:spLocks noChangeArrowheads="1"/>
            </p:cNvSpPr>
            <p:nvPr/>
          </p:nvSpPr>
          <p:spPr bwMode="auto">
            <a:xfrm>
              <a:off x="958850" y="2590800"/>
              <a:ext cx="727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51222" name="Rectangle 10"/>
            <p:cNvSpPr>
              <a:spLocks noChangeArrowheads="1"/>
            </p:cNvSpPr>
            <p:nvPr/>
          </p:nvSpPr>
          <p:spPr bwMode="auto">
            <a:xfrm>
              <a:off x="2357438" y="2579688"/>
              <a:ext cx="3263900" cy="39211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C program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p1.c p2.c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58850" y="3054350"/>
            <a:ext cx="6280150" cy="1119188"/>
            <a:chOff x="958850" y="3054350"/>
            <a:chExt cx="6280150" cy="1119188"/>
          </a:xfrm>
        </p:grpSpPr>
        <p:sp>
          <p:nvSpPr>
            <p:cNvPr id="51217" name="Rectangle 3"/>
            <p:cNvSpPr>
              <a:spLocks noChangeArrowheads="1"/>
            </p:cNvSpPr>
            <p:nvPr/>
          </p:nvSpPr>
          <p:spPr bwMode="auto">
            <a:xfrm>
              <a:off x="958850" y="3810000"/>
              <a:ext cx="727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text</a:t>
              </a:r>
            </a:p>
          </p:txBody>
        </p:sp>
        <p:sp>
          <p:nvSpPr>
            <p:cNvPr id="51218" name="Line 6"/>
            <p:cNvSpPr>
              <a:spLocks noChangeShapeType="1"/>
            </p:cNvSpPr>
            <p:nvPr/>
          </p:nvSpPr>
          <p:spPr bwMode="auto">
            <a:xfrm>
              <a:off x="3989388" y="3054350"/>
              <a:ext cx="0" cy="584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en-US"/>
            </a:p>
          </p:txBody>
        </p:sp>
        <p:sp>
          <p:nvSpPr>
            <p:cNvPr id="51219" name="Rectangle 7"/>
            <p:cNvSpPr>
              <a:spLocks noChangeArrowheads="1"/>
            </p:cNvSpPr>
            <p:nvPr/>
          </p:nvSpPr>
          <p:spPr bwMode="auto">
            <a:xfrm>
              <a:off x="4295774" y="3171825"/>
              <a:ext cx="2943226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rgbClr val="000066"/>
                  </a:solidFill>
                </a:rPr>
                <a:t>Compiler (</a:t>
              </a:r>
              <a:r>
                <a:rPr lang="en-US" dirty="0" err="1" smtClean="0">
                  <a:solidFill>
                    <a:srgbClr val="000066"/>
                  </a:solidFill>
                  <a:latin typeface="Courier New" charset="0"/>
                </a:rPr>
                <a:t>gcc</a:t>
              </a:r>
              <a:r>
                <a:rPr lang="en-US" dirty="0" smtClean="0">
                  <a:solidFill>
                    <a:srgbClr val="000066"/>
                  </a:solidFill>
                  <a:latin typeface="Courier New" charset="0"/>
                </a:rPr>
                <a:t> -</a:t>
              </a:r>
              <a:r>
                <a:rPr lang="en-US" dirty="0" err="1" smtClean="0">
                  <a:solidFill>
                    <a:srgbClr val="000066"/>
                  </a:solidFill>
                  <a:latin typeface="Courier New" charset="0"/>
                </a:rPr>
                <a:t>Og</a:t>
              </a:r>
              <a:r>
                <a:rPr lang="en-US" dirty="0" smtClean="0">
                  <a:solidFill>
                    <a:srgbClr val="000066"/>
                  </a:solidFill>
                  <a:latin typeface="Courier New" charset="0"/>
                </a:rPr>
                <a:t> </a:t>
              </a:r>
              <a:r>
                <a:rPr lang="en-US" dirty="0">
                  <a:solidFill>
                    <a:srgbClr val="000066"/>
                  </a:solidFill>
                  <a:latin typeface="Courier New" charset="0"/>
                </a:rPr>
                <a:t>-S</a:t>
              </a:r>
              <a:r>
                <a:rPr lang="en-US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1220" name="Rectangle 11"/>
            <p:cNvSpPr>
              <a:spLocks noChangeArrowheads="1"/>
            </p:cNvSpPr>
            <p:nvPr/>
          </p:nvSpPr>
          <p:spPr bwMode="auto">
            <a:xfrm>
              <a:off x="2243138" y="3657600"/>
              <a:ext cx="3492500" cy="39211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Asm program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p1.s p2.s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" y="4197350"/>
            <a:ext cx="6642100" cy="1042988"/>
            <a:chOff x="685800" y="4197350"/>
            <a:chExt cx="6642100" cy="1042988"/>
          </a:xfrm>
        </p:grpSpPr>
        <p:sp>
          <p:nvSpPr>
            <p:cNvPr id="51213" name="Rectangle 4"/>
            <p:cNvSpPr>
              <a:spLocks noChangeArrowheads="1"/>
            </p:cNvSpPr>
            <p:nvPr/>
          </p:nvSpPr>
          <p:spPr bwMode="auto">
            <a:xfrm>
              <a:off x="685800" y="4876800"/>
              <a:ext cx="100012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binary</a:t>
              </a:r>
            </a:p>
          </p:txBody>
        </p:sp>
        <p:sp>
          <p:nvSpPr>
            <p:cNvPr id="51214" name="Rectangle 8"/>
            <p:cNvSpPr>
              <a:spLocks noChangeArrowheads="1"/>
            </p:cNvSpPr>
            <p:nvPr/>
          </p:nvSpPr>
          <p:spPr bwMode="auto">
            <a:xfrm>
              <a:off x="4279900" y="4314825"/>
              <a:ext cx="3048000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Assembler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gcc</a:t>
              </a:r>
              <a:r>
                <a:rPr lang="en-US">
                  <a:solidFill>
                    <a:srgbClr val="000066"/>
                  </a:solidFill>
                </a:rPr>
                <a:t> or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as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1215" name="Rectangle 12"/>
            <p:cNvSpPr>
              <a:spLocks noChangeArrowheads="1"/>
            </p:cNvSpPr>
            <p:nvPr/>
          </p:nvSpPr>
          <p:spPr bwMode="auto">
            <a:xfrm>
              <a:off x="2128838" y="4800600"/>
              <a:ext cx="3721100" cy="392113"/>
            </a:xfrm>
            <a:prstGeom prst="rect">
              <a:avLst/>
            </a:prstGeom>
            <a:solidFill>
              <a:srgbClr val="CC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Object program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p1.o p2.o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1216" name="Line 14"/>
            <p:cNvSpPr>
              <a:spLocks noChangeShapeType="1"/>
            </p:cNvSpPr>
            <p:nvPr/>
          </p:nvSpPr>
          <p:spPr bwMode="auto">
            <a:xfrm>
              <a:off x="3989388" y="4197350"/>
              <a:ext cx="0" cy="584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85800" y="4800600"/>
            <a:ext cx="7607300" cy="1535113"/>
            <a:chOff x="685800" y="4800600"/>
            <a:chExt cx="7607300" cy="1535113"/>
          </a:xfrm>
        </p:grpSpPr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685800" y="5943600"/>
              <a:ext cx="100012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binary</a:t>
              </a:r>
            </a:p>
          </p:txBody>
        </p:sp>
        <p:sp>
          <p:nvSpPr>
            <p:cNvPr id="51208" name="Rectangle 9"/>
            <p:cNvSpPr>
              <a:spLocks noChangeArrowheads="1"/>
            </p:cNvSpPr>
            <p:nvPr/>
          </p:nvSpPr>
          <p:spPr bwMode="auto">
            <a:xfrm>
              <a:off x="1676400" y="5410200"/>
              <a:ext cx="263842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Linker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gcc</a:t>
              </a:r>
              <a:r>
                <a:rPr lang="en-US">
                  <a:solidFill>
                    <a:srgbClr val="000066"/>
                  </a:solidFill>
                </a:rPr>
                <a:t> or</a:t>
              </a:r>
              <a:r>
                <a:rPr lang="en-US">
                  <a:solidFill>
                    <a:srgbClr val="000066"/>
                  </a:solidFill>
                  <a:latin typeface="Courier" charset="0"/>
                </a:rPr>
                <a:t> 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ld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1209" name="Rectangle 13"/>
            <p:cNvSpPr>
              <a:spLocks noChangeArrowheads="1"/>
            </p:cNvSpPr>
            <p:nvPr/>
          </p:nvSpPr>
          <p:spPr bwMode="auto">
            <a:xfrm>
              <a:off x="2133600" y="5943600"/>
              <a:ext cx="3748088" cy="392113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Executable program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p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>
              <a:off x="3989388" y="5340350"/>
              <a:ext cx="0" cy="584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en-US"/>
            </a:p>
          </p:txBody>
        </p:sp>
        <p:sp>
          <p:nvSpPr>
            <p:cNvPr id="51211" name="Rectangle 16"/>
            <p:cNvSpPr>
              <a:spLocks noChangeArrowheads="1"/>
            </p:cNvSpPr>
            <p:nvPr/>
          </p:nvSpPr>
          <p:spPr bwMode="auto">
            <a:xfrm>
              <a:off x="6248400" y="4800600"/>
              <a:ext cx="2044700" cy="666750"/>
            </a:xfrm>
            <a:prstGeom prst="rect">
              <a:avLst/>
            </a:prstGeom>
            <a:solidFill>
              <a:srgbClr val="CCFF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</a:rPr>
                <a:t>Static libraries (</a:t>
              </a: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.a</a:t>
              </a:r>
              <a:r>
                <a:rPr lang="en-US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 flipH="1">
              <a:off x="5257800" y="5029200"/>
              <a:ext cx="9906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en-US"/>
            </a:p>
          </p:txBody>
        </p:sp>
      </p:grp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977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Turning C into Object Code</a:t>
            </a:r>
          </a:p>
        </p:txBody>
      </p:sp>
      <p:sp>
        <p:nvSpPr>
          <p:cNvPr id="5120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 eaLnBrk="1" hangingPunct="1">
              <a:tabLst>
                <a:tab pos="2286000" algn="l"/>
                <a:tab pos="3543300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Code in files 	</a:t>
            </a:r>
            <a:r>
              <a:rPr lang="en-US" dirty="0">
                <a:latin typeface="Courier New" charset="0"/>
                <a:ea typeface="ＭＳ Ｐゴシック" charset="0"/>
              </a:rPr>
              <a:t>p1.c p2.c</a:t>
            </a:r>
            <a:endParaRPr lang="en-US" dirty="0">
              <a:latin typeface="Courier" charset="0"/>
              <a:ea typeface="ＭＳ Ｐゴシック" charset="0"/>
            </a:endParaRPr>
          </a:p>
          <a:p>
            <a:pPr marL="560388" lvl="1" indent="-222250" defTabSz="895350" eaLnBrk="1" hangingPunct="1">
              <a:tabLst>
                <a:tab pos="2286000" algn="l"/>
                <a:tab pos="3543300" algn="l"/>
              </a:tabLst>
            </a:pPr>
            <a:r>
              <a:rPr lang="en-US" dirty="0">
                <a:latin typeface="Helvetica" charset="0"/>
                <a:ea typeface="ＭＳ Ｐゴシック" charset="0"/>
              </a:rPr>
              <a:t>Compile with command: 	</a:t>
            </a:r>
            <a:r>
              <a:rPr lang="en-US" dirty="0" err="1">
                <a:latin typeface="Courier New" charset="0"/>
                <a:ea typeface="ＭＳ Ｐゴシック" charset="0"/>
              </a:rPr>
              <a:t>gcc</a:t>
            </a:r>
            <a:r>
              <a:rPr lang="en-US" dirty="0">
                <a:latin typeface="Courier New" charset="0"/>
                <a:ea typeface="ＭＳ Ｐゴシック" charset="0"/>
              </a:rPr>
              <a:t> -</a:t>
            </a:r>
            <a:r>
              <a:rPr lang="en-US" dirty="0" err="1" smtClean="0">
                <a:latin typeface="Courier New" charset="0"/>
                <a:ea typeface="ＭＳ Ｐゴシック" charset="0"/>
              </a:rPr>
              <a:t>Og</a:t>
            </a:r>
            <a:r>
              <a:rPr lang="en-US" dirty="0" smtClean="0">
                <a:latin typeface="Courier New" charset="0"/>
                <a:ea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</a:rPr>
              <a:t>p1.c p2.c -o p</a:t>
            </a:r>
            <a:endParaRPr lang="en-US" dirty="0">
              <a:latin typeface="Courier" charset="0"/>
              <a:ea typeface="ＭＳ Ｐゴシック" charset="0"/>
            </a:endParaRPr>
          </a:p>
          <a:p>
            <a:pPr marL="839788" lvl="2" indent="-165100" defTabSz="895350" eaLnBrk="1" hangingPunct="1">
              <a:tabLst>
                <a:tab pos="2286000" algn="l"/>
                <a:tab pos="3543300" algn="l"/>
              </a:tabLst>
            </a:pPr>
            <a:r>
              <a:rPr lang="en-US" sz="1800" dirty="0">
                <a:latin typeface="Helvetica" charset="0"/>
                <a:ea typeface="ＭＳ Ｐゴシック" charset="0"/>
              </a:rPr>
              <a:t>Use 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basic optimizations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-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Og</a:t>
            </a:r>
            <a:r>
              <a:rPr lang="en-US" sz="1800" dirty="0" smtClean="0">
                <a:latin typeface="Helvetica" charset="0"/>
                <a:ea typeface="ＭＳ Ｐゴシック" charset="0"/>
              </a:rPr>
              <a:t>) </a:t>
            </a:r>
            <a:r>
              <a:rPr lang="en-US" sz="1800" dirty="0"/>
              <a:t>[New to recent versions of </a:t>
            </a:r>
            <a:r>
              <a:rPr lang="en-US" sz="1800" dirty="0" err="1" smtClean="0"/>
              <a:t>gcc</a:t>
            </a:r>
            <a:r>
              <a:rPr lang="en-US" sz="1800" dirty="0" smtClean="0"/>
              <a:t>]</a:t>
            </a:r>
            <a:endParaRPr lang="en-US" sz="1800" dirty="0">
              <a:latin typeface="Helvetica" charset="0"/>
              <a:ea typeface="ＭＳ Ｐゴシック" charset="0"/>
            </a:endParaRPr>
          </a:p>
          <a:p>
            <a:pPr marL="839788" lvl="2" indent="-165100" defTabSz="895350" eaLnBrk="1" hangingPunct="1">
              <a:tabLst>
                <a:tab pos="2286000" algn="l"/>
                <a:tab pos="3543300" algn="l"/>
              </a:tabLst>
            </a:pPr>
            <a:r>
              <a:rPr lang="en-US" sz="1800" dirty="0">
                <a:latin typeface="Helvetica" charset="0"/>
                <a:ea typeface="ＭＳ Ｐゴシック" charset="0"/>
              </a:rPr>
              <a:t>Put resulting binary in file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</a:t>
            </a:r>
            <a:endParaRPr lang="en-US" sz="1800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smtClean="0"/>
              <a:t>Code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08877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 algn="l"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sumstore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long x, long y,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long t = plus(x, y);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x86-64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18394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pushq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call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plus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</a:t>
            </a:r>
            <a:r>
              <a:rPr lang="en-US" dirty="0" smtClean="0">
                <a:latin typeface="Calibri" pitchFamily="34" charset="0"/>
              </a:rPr>
              <a:t>(on VM) with </a:t>
            </a:r>
            <a:r>
              <a:rPr lang="en-US" dirty="0">
                <a:latin typeface="Calibri" pitchFamily="34" charset="0"/>
              </a:rPr>
              <a:t>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Into Assembly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" y="5105400"/>
            <a:ext cx="7467600" cy="10592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lvl="0"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  <a:latin typeface="Calibri" pitchFamily="34" charset="0"/>
              </a:rPr>
              <a:t>Note how assembly maps to C code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  <a:latin typeface="Calibri" pitchFamily="34" charset="0"/>
              </a:rPr>
              <a:t>Note: </a:t>
            </a:r>
            <a:r>
              <a:rPr lang="en-US" dirty="0">
                <a:solidFill>
                  <a:srgbClr val="000066"/>
                </a:solidFill>
                <a:latin typeface="Calibri" pitchFamily="34" charset="0"/>
              </a:rPr>
              <a:t>May get very different results on other machines, even other Linux machines, due to different versions of </a:t>
            </a:r>
            <a:r>
              <a:rPr lang="en-US" dirty="0" err="1">
                <a:solidFill>
                  <a:srgbClr val="000066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000066"/>
                </a:solidFill>
                <a:latin typeface="Calibri" pitchFamily="34" charset="0"/>
              </a:rPr>
              <a:t> and different compiler </a:t>
            </a:r>
            <a:r>
              <a:rPr lang="en-US" dirty="0" smtClean="0">
                <a:solidFill>
                  <a:srgbClr val="000066"/>
                </a:solidFill>
                <a:latin typeface="Calibri" pitchFamily="34" charset="0"/>
              </a:rPr>
              <a:t>settings</a:t>
            </a:r>
            <a:endParaRPr lang="en-US" i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70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Code </a:t>
            </a:r>
            <a:r>
              <a:rPr lang="en-US" dirty="0" err="1" smtClean="0"/>
              <a:t>sum.o</a:t>
            </a:r>
            <a:endParaRPr lang="en-US" dirty="0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Total of 14 bytes</a:t>
            </a:r>
          </a:p>
          <a:p>
            <a:r>
              <a:rPr lang="en-US" dirty="0"/>
              <a:t>Each instruction 1, 3, or 5 bytes</a:t>
            </a:r>
          </a:p>
          <a:p>
            <a:r>
              <a:rPr lang="en-US" dirty="0"/>
              <a:t>Starts at address 0x0400595</a:t>
            </a:r>
          </a:p>
        </p:txBody>
      </p:sp>
    </p:spTree>
    <p:extLst>
      <p:ext uri="{BB962C8B-B14F-4D97-AF65-F5344CB8AC3E}">
        <p14:creationId xmlns:p14="http://schemas.microsoft.com/office/powerpoint/2010/main" val="2675510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18394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</a:t>
            </a:r>
            <a:r>
              <a:rPr lang="en-US" sz="1800" dirty="0" smtClean="0">
                <a:latin typeface="Courier New" pitchFamily="49" charset="0"/>
              </a:rPr>
              <a:t>53  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d3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</a:t>
            </a:r>
            <a:r>
              <a:rPr lang="en-US" sz="1800" dirty="0" smtClean="0">
                <a:latin typeface="Courier New" pitchFamily="49" charset="0"/>
              </a:rPr>
              <a:t>e8 </a:t>
            </a:r>
            <a:r>
              <a:rPr lang="en-US" sz="1800" dirty="0">
                <a:latin typeface="Courier New" pitchFamily="49" charset="0"/>
              </a:rPr>
              <a:t>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400590 &lt;plus&gt;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89 03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</a:t>
            </a:r>
            <a:r>
              <a:rPr lang="en-US" sz="1800" dirty="0" smtClean="0">
                <a:latin typeface="Courier New" pitchFamily="49" charset="0"/>
              </a:rPr>
              <a:t>5b               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 algn="l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</a:t>
            </a:r>
            <a:r>
              <a:rPr lang="en-US" sz="1800" dirty="0" smtClean="0">
                <a:latin typeface="Courier New" pitchFamily="49" charset="0"/>
              </a:rPr>
              <a:t>c3            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07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2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F'02\Lectures\class01a.ppt</Template>
  <TotalTime>33627</TotalTime>
  <Pages>5</Pages>
  <Words>1591</Words>
  <Application>Microsoft Macintosh PowerPoint</Application>
  <PresentationFormat>Letter Paper (8.5x11 in)</PresentationFormat>
  <Paragraphs>393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class02</vt:lpstr>
      <vt:lpstr>2_class02</vt:lpstr>
      <vt:lpstr>class6-wrapup</vt:lpstr>
      <vt:lpstr>template2007</vt:lpstr>
      <vt:lpstr>Chapter 3:   Assembly Language Programming I</vt:lpstr>
      <vt:lpstr>Chapter Mapping</vt:lpstr>
      <vt:lpstr>Intel x86 Processors</vt:lpstr>
      <vt:lpstr>Assembly Language</vt:lpstr>
      <vt:lpstr>Assembly Programmer’s View</vt:lpstr>
      <vt:lpstr>Turning C into Object Code</vt:lpstr>
      <vt:lpstr>Compiling Into Assembly</vt:lpstr>
      <vt:lpstr>Object Code sum.o</vt:lpstr>
      <vt:lpstr>Disassembling Object Code</vt:lpstr>
      <vt:lpstr>Alternate Disassembly</vt:lpstr>
      <vt:lpstr>What Can be Disassembled?</vt:lpstr>
      <vt:lpstr>x86-64 Integer Registers</vt:lpstr>
      <vt:lpstr>Some History: IA32 registers</vt:lpstr>
      <vt:lpstr>Moving Data</vt:lpstr>
      <vt:lpstr>Moving Data</vt:lpstr>
      <vt:lpstr>Representing Instructions</vt:lpstr>
      <vt:lpstr>Moving Data Examples</vt:lpstr>
      <vt:lpstr>movq Operand Combinations</vt:lpstr>
      <vt:lpstr>Simple Addressing Modes</vt:lpstr>
      <vt:lpstr>Supplementary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and Bytes</dc:title>
  <dc:subject/>
  <dc:creator>Randal E. Bryant and David R. O'Hallaron</dc:creator>
  <cp:keywords/>
  <dc:description/>
  <cp:lastModifiedBy>Richard Han</cp:lastModifiedBy>
  <cp:revision>607</cp:revision>
  <cp:lastPrinted>2008-01-02T16:52:29Z</cp:lastPrinted>
  <dcterms:created xsi:type="dcterms:W3CDTF">2012-09-04T21:58:58Z</dcterms:created>
  <dcterms:modified xsi:type="dcterms:W3CDTF">2017-01-31T08:08:23Z</dcterms:modified>
</cp:coreProperties>
</file>