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2" r:id="rId1"/>
    <p:sldMasterId id="2147483909" r:id="rId2"/>
  </p:sldMasterIdLst>
  <p:notesMasterIdLst>
    <p:notesMasterId r:id="rId30"/>
  </p:notesMasterIdLst>
  <p:handoutMasterIdLst>
    <p:handoutMasterId r:id="rId31"/>
  </p:handoutMasterIdLst>
  <p:sldIdLst>
    <p:sldId id="385" r:id="rId3"/>
    <p:sldId id="562" r:id="rId4"/>
    <p:sldId id="555" r:id="rId5"/>
    <p:sldId id="473" r:id="rId6"/>
    <p:sldId id="474" r:id="rId7"/>
    <p:sldId id="556" r:id="rId8"/>
    <p:sldId id="557" r:id="rId9"/>
    <p:sldId id="558" r:id="rId10"/>
    <p:sldId id="559" r:id="rId11"/>
    <p:sldId id="560" r:id="rId12"/>
    <p:sldId id="561" r:id="rId13"/>
    <p:sldId id="568" r:id="rId14"/>
    <p:sldId id="566" r:id="rId15"/>
    <p:sldId id="569" r:id="rId16"/>
    <p:sldId id="567" r:id="rId17"/>
    <p:sldId id="573" r:id="rId18"/>
    <p:sldId id="570" r:id="rId19"/>
    <p:sldId id="571" r:id="rId20"/>
    <p:sldId id="576" r:id="rId21"/>
    <p:sldId id="577" r:id="rId22"/>
    <p:sldId id="574" r:id="rId23"/>
    <p:sldId id="575" r:id="rId24"/>
    <p:sldId id="445" r:id="rId25"/>
    <p:sldId id="581" r:id="rId26"/>
    <p:sldId id="578" r:id="rId27"/>
    <p:sldId id="579" r:id="rId28"/>
    <p:sldId id="580" r:id="rId29"/>
  </p:sldIdLst>
  <p:sldSz cx="9144000" cy="6858000" type="letter"/>
  <p:notesSz cx="6845300" cy="93964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FF"/>
    <a:srgbClr val="CCFF33"/>
    <a:srgbClr val="00CCFF"/>
    <a:srgbClr val="FF00FF"/>
    <a:srgbClr val="CC0000"/>
    <a:srgbClr val="FFFF99"/>
    <a:srgbClr val="9403B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80"/>
      </p:cViewPr>
      <p:guideLst>
        <p:guide orient="horz" pos="96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584" y="-10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044825" y="8950325"/>
            <a:ext cx="7572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/>
              <a:t>Page </a:t>
            </a:r>
            <a:fld id="{96EDE422-2897-BE41-8A68-9A8F2DF8EA94}" type="slidenum">
              <a:rPr lang="en-US" sz="1200" b="0"/>
              <a:pPr defTabSz="868363"/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1415037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022600" y="8950325"/>
            <a:ext cx="8001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>
                <a:latin typeface="Century Gothic" charset="0"/>
              </a:rPr>
              <a:t>Page </a:t>
            </a:r>
            <a:fld id="{5637F926-9B01-7F44-B4EA-1187A1623E26}" type="slidenum">
              <a:rPr lang="en-US" sz="1200" b="0">
                <a:latin typeface="Century Gothic" charset="0"/>
              </a:rPr>
              <a:pPr defTabSz="868363"/>
              <a:t>‹#›</a:t>
            </a:fld>
            <a:endParaRPr lang="en-US" sz="1200" b="0">
              <a:latin typeface="Century Gothic" charset="0"/>
            </a:endParaRPr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799604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78011" y="8924959"/>
            <a:ext cx="2965801" cy="469898"/>
          </a:xfrm>
          <a:prstGeom prst="rect">
            <a:avLst/>
          </a:prstGeom>
        </p:spPr>
        <p:txBody>
          <a:bodyPr lIns="87929" tIns="43964" rIns="87929" bIns="43964"/>
          <a:lstStyle/>
          <a:p>
            <a:fld id="{76A65B0C-B35D-4608-94F8-324A6C7A47D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text describes more assembly language arithmetic instructions, such as the complicated signed division </a:t>
            </a:r>
            <a:r>
              <a:rPr lang="en-US" dirty="0" err="1" smtClean="0"/>
              <a:t>idivl</a:t>
            </a:r>
            <a:r>
              <a:rPr lang="en-US" dirty="0" smtClean="0"/>
              <a:t> (uses two registers to store the input dividend, and the same two registers to store the output quotient and remainder), unsigned multiply mull, etc.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Just as for </a:t>
            </a:r>
            <a:r>
              <a:rPr lang="en-US" dirty="0" err="1" smtClean="0"/>
              <a:t>mov</a:t>
            </a:r>
            <a:r>
              <a:rPr lang="en-US" dirty="0" smtClean="0"/>
              <a:t>, we have many size variations</a:t>
            </a:r>
            <a:r>
              <a:rPr lang="en-US" baseline="0" dirty="0" smtClean="0"/>
              <a:t> of these instructions, e.g. </a:t>
            </a:r>
            <a:r>
              <a:rPr lang="en-US" baseline="0" dirty="0" err="1" smtClean="0"/>
              <a:t>addq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addw</a:t>
            </a:r>
            <a:r>
              <a:rPr lang="en-US" baseline="0" dirty="0" smtClean="0"/>
              <a:t>, etc.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64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computation for t3</a:t>
            </a:r>
            <a:r>
              <a:rPr lang="en-US" baseline="0" dirty="0" smtClean="0"/>
              <a:t> is folded into the computation for t5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7506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7500330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041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4205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7072870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3276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51817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63894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35239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6388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632472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65828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04331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735966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3859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432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44281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151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961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17901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703312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311723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121562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16E69396-B51F-3F4D-8736-E08E3658E05C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4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E6285A40-75E8-8845-A782-F007ED3815EE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4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143000"/>
            <a:ext cx="7148513" cy="2259013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Chapter 3: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Basic x86 </a:t>
            </a:r>
            <a:br>
              <a:rPr lang="en-US" dirty="0" smtClean="0"/>
            </a:br>
            <a:r>
              <a:rPr lang="en-US" dirty="0" smtClean="0"/>
              <a:t>Assembly Language Programming</a:t>
            </a:r>
            <a:endParaRPr 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3719513"/>
            <a:ext cx="4384675" cy="2462212"/>
          </a:xfrm>
        </p:spPr>
        <p:txBody>
          <a:bodyPr lIns="90487" tIns="44450" rIns="90487" bIns="44450"/>
          <a:lstStyle/>
          <a:p>
            <a:pPr eaLnBrk="1" hangingPunct="1">
              <a:lnSpc>
                <a:spcPct val="85000"/>
              </a:lnSpc>
              <a:buFont typeface="Wingdings" charset="2"/>
              <a:buNone/>
              <a:defRPr/>
            </a:pPr>
            <a:r>
              <a:rPr lang="en-US" dirty="0"/>
              <a:t>Topics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/>
              <a:t>Move operations to/from memory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/>
              <a:t>Addressing modes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/>
              <a:t>Arithmetic operations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456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456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617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 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%rdx, (%rdi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)  # *xp = t1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7623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456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123</a:t>
            </a:r>
            <a:endParaRPr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456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617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%rax, (%rsi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)  # *yp = t0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137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different word sizes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90513" y="1220788"/>
            <a:ext cx="8307387" cy="5224462"/>
          </a:xfrm>
          <a:prstGeom prst="rect">
            <a:avLst/>
          </a:prstGeom>
        </p:spPr>
        <p:txBody>
          <a:bodyPr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buChar char="•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  <a:cs typeface="ＭＳ Ｐゴシック" charset="-128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sz="2400"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b="0" dirty="0" err="1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</a:rPr>
              <a:t>movq</a:t>
            </a:r>
            <a:r>
              <a:rPr lang="en-US" b="0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</a:rPr>
              <a:t> %</a:t>
            </a:r>
            <a:r>
              <a:rPr lang="en-US" b="0" dirty="0" err="1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</a:rPr>
              <a:t>rax</a:t>
            </a:r>
            <a:r>
              <a:rPr lang="en-US" b="0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</a:rPr>
              <a:t>, %</a:t>
            </a:r>
            <a:r>
              <a:rPr lang="en-US" b="0" dirty="0" err="1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</a:rPr>
              <a:t>rdx</a:t>
            </a:r>
            <a:endParaRPr lang="en-US" b="0" dirty="0" smtClean="0">
              <a:solidFill>
                <a:schemeClr val="tx1"/>
              </a:solidFill>
              <a:latin typeface="Courier"/>
              <a:ea typeface="ＭＳ Ｐゴシック" charset="0"/>
              <a:cs typeface="Courier"/>
            </a:endParaRP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Move a “quad” word (4*16 = 64 bits = 8 bytes) from register %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rax</a:t>
            </a:r>
            <a:r>
              <a:rPr lang="en-US" dirty="0" smtClean="0">
                <a:latin typeface="Helvetica" charset="0"/>
                <a:ea typeface="ＭＳ Ｐゴシック" charset="0"/>
              </a:rPr>
              <a:t> to register %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rdx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>
              <a:defRPr/>
            </a:pPr>
            <a:r>
              <a:rPr lang="en-US" b="0" dirty="0" err="1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movl</a:t>
            </a:r>
            <a:r>
              <a:rPr lang="en-US" b="0" dirty="0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 %</a:t>
            </a:r>
            <a:r>
              <a:rPr lang="en-US" b="0" dirty="0" err="1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eax</a:t>
            </a:r>
            <a:r>
              <a:rPr lang="en-US" b="0" dirty="0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, %</a:t>
            </a:r>
            <a:r>
              <a:rPr lang="en-US" b="0" dirty="0" err="1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edx</a:t>
            </a:r>
            <a:endParaRPr lang="en-US" b="0" dirty="0" smtClean="0">
              <a:solidFill>
                <a:srgbClr val="000066"/>
              </a:solidFill>
              <a:latin typeface="Courier"/>
              <a:ea typeface="ＭＳ Ｐゴシック" charset="0"/>
              <a:cs typeface="Courier"/>
            </a:endParaRP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Move a </a:t>
            </a:r>
            <a:r>
              <a:rPr lang="en-US" dirty="0" smtClean="0">
                <a:latin typeface="Helvetica" charset="0"/>
                <a:ea typeface="ＭＳ Ｐゴシック" charset="0"/>
              </a:rPr>
              <a:t>“long” </a:t>
            </a:r>
            <a:r>
              <a:rPr lang="en-US" dirty="0">
                <a:latin typeface="Helvetica" charset="0"/>
                <a:ea typeface="ＭＳ Ｐゴシック" charset="0"/>
              </a:rPr>
              <a:t>word </a:t>
            </a:r>
            <a:r>
              <a:rPr lang="en-US" dirty="0" smtClean="0">
                <a:latin typeface="Helvetica" charset="0"/>
                <a:ea typeface="ＭＳ Ｐゴシック" charset="0"/>
              </a:rPr>
              <a:t>(2*</a:t>
            </a:r>
            <a:r>
              <a:rPr lang="en-US" dirty="0">
                <a:latin typeface="Helvetica" charset="0"/>
                <a:ea typeface="ＭＳ Ｐゴシック" charset="0"/>
              </a:rPr>
              <a:t>16 = </a:t>
            </a:r>
            <a:r>
              <a:rPr lang="en-US" dirty="0" smtClean="0">
                <a:latin typeface="Helvetica" charset="0"/>
                <a:ea typeface="ＭＳ Ｐゴシック" charset="0"/>
              </a:rPr>
              <a:t>32 </a:t>
            </a:r>
            <a:r>
              <a:rPr lang="en-US" dirty="0">
                <a:latin typeface="Helvetica" charset="0"/>
                <a:ea typeface="ＭＳ Ｐゴシック" charset="0"/>
              </a:rPr>
              <a:t>bits = </a:t>
            </a:r>
            <a:r>
              <a:rPr lang="en-US" dirty="0" smtClean="0">
                <a:latin typeface="Helvetica" charset="0"/>
                <a:ea typeface="ＭＳ Ｐゴシック" charset="0"/>
              </a:rPr>
              <a:t>4 </a:t>
            </a:r>
            <a:r>
              <a:rPr lang="en-US" dirty="0">
                <a:latin typeface="Helvetica" charset="0"/>
                <a:ea typeface="ＭＳ Ｐゴシック" charset="0"/>
              </a:rPr>
              <a:t>bytes) from register </a:t>
            </a:r>
            <a:r>
              <a:rPr lang="en-US" dirty="0" smtClean="0">
                <a:latin typeface="Helvetica" charset="0"/>
                <a:ea typeface="ＭＳ Ｐゴシック" charset="0"/>
              </a:rPr>
              <a:t>%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eax</a:t>
            </a:r>
            <a:r>
              <a:rPr lang="en-US" dirty="0" smtClean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to register </a:t>
            </a:r>
            <a:r>
              <a:rPr lang="en-US" dirty="0" smtClean="0">
                <a:latin typeface="Helvetica" charset="0"/>
                <a:ea typeface="ＭＳ Ｐゴシック" charset="0"/>
              </a:rPr>
              <a:t>%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edx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>
              <a:defRPr/>
            </a:pPr>
            <a:r>
              <a:rPr lang="en-US" b="0" dirty="0" err="1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movw</a:t>
            </a:r>
            <a:r>
              <a:rPr lang="en-US" b="0" dirty="0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 %ax, %dx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Move a </a:t>
            </a:r>
            <a:r>
              <a:rPr lang="en-US" dirty="0" smtClean="0">
                <a:latin typeface="Helvetica" charset="0"/>
                <a:ea typeface="ＭＳ Ｐゴシック" charset="0"/>
              </a:rPr>
              <a:t>word (16  </a:t>
            </a:r>
            <a:r>
              <a:rPr lang="en-US" dirty="0">
                <a:latin typeface="Helvetica" charset="0"/>
                <a:ea typeface="ＭＳ Ｐゴシック" charset="0"/>
              </a:rPr>
              <a:t>bits = </a:t>
            </a:r>
            <a:r>
              <a:rPr lang="en-US" dirty="0" smtClean="0">
                <a:latin typeface="Helvetica" charset="0"/>
                <a:ea typeface="ＭＳ Ｐゴシック" charset="0"/>
              </a:rPr>
              <a:t>2 </a:t>
            </a:r>
            <a:r>
              <a:rPr lang="en-US" dirty="0">
                <a:latin typeface="Helvetica" charset="0"/>
                <a:ea typeface="ＭＳ Ｐゴシック" charset="0"/>
              </a:rPr>
              <a:t>bytes) from register </a:t>
            </a:r>
            <a:r>
              <a:rPr lang="en-US" dirty="0" smtClean="0">
                <a:latin typeface="Helvetica" charset="0"/>
                <a:ea typeface="ＭＳ Ｐゴシック" charset="0"/>
              </a:rPr>
              <a:t>%ax </a:t>
            </a:r>
            <a:r>
              <a:rPr lang="en-US" dirty="0">
                <a:latin typeface="Helvetica" charset="0"/>
                <a:ea typeface="ＭＳ Ｐゴシック" charset="0"/>
              </a:rPr>
              <a:t>to register </a:t>
            </a:r>
            <a:r>
              <a:rPr lang="en-US" dirty="0" smtClean="0">
                <a:latin typeface="Helvetica" charset="0"/>
                <a:ea typeface="ＭＳ Ｐゴシック" charset="0"/>
              </a:rPr>
              <a:t>%dx</a:t>
            </a:r>
            <a:endParaRPr lang="en-US" b="0" dirty="0" smtClean="0">
              <a:solidFill>
                <a:srgbClr val="000066"/>
              </a:solidFill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b="0" dirty="0" err="1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movb</a:t>
            </a:r>
            <a:r>
              <a:rPr lang="en-US" b="0" dirty="0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 %al, %dl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Move a </a:t>
            </a:r>
            <a:r>
              <a:rPr lang="en-US" dirty="0" smtClean="0">
                <a:latin typeface="Helvetica" charset="0"/>
                <a:ea typeface="ＭＳ Ｐゴシック" charset="0"/>
              </a:rPr>
              <a:t>byte </a:t>
            </a:r>
            <a:r>
              <a:rPr lang="en-US" dirty="0">
                <a:latin typeface="Helvetica" charset="0"/>
                <a:ea typeface="ＭＳ Ｐゴシック" charset="0"/>
              </a:rPr>
              <a:t>from register </a:t>
            </a:r>
            <a:r>
              <a:rPr lang="en-US" dirty="0" smtClean="0">
                <a:latin typeface="Helvetica" charset="0"/>
                <a:ea typeface="ＭＳ Ｐゴシック" charset="0"/>
              </a:rPr>
              <a:t>%al </a:t>
            </a:r>
            <a:r>
              <a:rPr lang="en-US" dirty="0">
                <a:latin typeface="Helvetica" charset="0"/>
                <a:ea typeface="ＭＳ Ｐゴシック" charset="0"/>
              </a:rPr>
              <a:t>to register </a:t>
            </a:r>
            <a:r>
              <a:rPr lang="en-US" dirty="0" smtClean="0">
                <a:latin typeface="Helvetica" charset="0"/>
                <a:ea typeface="ＭＳ Ｐゴシック" charset="0"/>
              </a:rPr>
              <a:t>%dl</a:t>
            </a:r>
            <a:endParaRPr lang="en-US" b="0" dirty="0" smtClean="0">
              <a:solidFill>
                <a:srgbClr val="000066"/>
              </a:solidFill>
              <a:latin typeface="Courier"/>
              <a:ea typeface="ＭＳ Ｐゴシック" charset="0"/>
              <a:cs typeface="Courier"/>
            </a:endParaRPr>
          </a:p>
          <a:p>
            <a:pPr lvl="1">
              <a:defRPr/>
            </a:pPr>
            <a:endParaRPr lang="en-US" dirty="0" smtClean="0">
              <a:latin typeface="Helvetica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077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 smtClean="0"/>
              <a:t>Indexed Addressing </a:t>
            </a:r>
            <a:r>
              <a:rPr lang="en-US" dirty="0"/>
              <a:t>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981200"/>
            <a:ext cx="8307387" cy="480060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This means:</a:t>
            </a:r>
          </a:p>
          <a:p>
            <a:pPr marL="582613" lvl="1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Move a quad word (8 bytes) from the memory location %</a:t>
            </a:r>
            <a:r>
              <a:rPr lang="en-US" dirty="0" err="1" smtClean="0"/>
              <a:t>rdi</a:t>
            </a:r>
            <a:r>
              <a:rPr lang="en-US" dirty="0" smtClean="0"/>
              <a:t> + 4*%</a:t>
            </a:r>
            <a:r>
              <a:rPr lang="en-US" dirty="0" err="1" smtClean="0"/>
              <a:t>rsi</a:t>
            </a:r>
            <a:r>
              <a:rPr lang="en-US" dirty="0" smtClean="0"/>
              <a:t> + 24 to register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Most </a:t>
            </a:r>
            <a:r>
              <a:rPr lang="en-US" dirty="0"/>
              <a:t>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</a:t>
            </a:r>
            <a:r>
              <a:rPr lang="en-US" dirty="0" smtClean="0"/>
              <a:t>16 </a:t>
            </a:r>
            <a:r>
              <a:rPr lang="en-US" dirty="0"/>
              <a:t>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</a:t>
            </a:r>
            <a:r>
              <a:rPr lang="en-US" dirty="0"/>
              <a:t>: 	Scale: 1, 2, 4, or </a:t>
            </a:r>
            <a:r>
              <a:rPr lang="en-US" dirty="0" smtClean="0"/>
              <a:t>8 (</a:t>
            </a:r>
            <a:r>
              <a:rPr lang="en-US" i="1" dirty="0" smtClean="0">
                <a:solidFill>
                  <a:srgbClr val="C00000"/>
                </a:solidFill>
              </a:rPr>
              <a:t>why these numbers?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0" y="1295400"/>
            <a:ext cx="5334000" cy="3436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smtClean="0">
                <a:latin typeface="Courier New" pitchFamily="-96" charset="0"/>
              </a:rPr>
              <a:t>movq 24(</a:t>
            </a:r>
            <a:r>
              <a:rPr lang="cs-CZ" sz="1800" dirty="0">
                <a:latin typeface="Courier New" pitchFamily="-96" charset="0"/>
              </a:rPr>
              <a:t>%rdi,%rsi,4), </a:t>
            </a:r>
            <a:r>
              <a:rPr lang="cs-CZ" sz="1800" dirty="0" smtClean="0">
                <a:latin typeface="Courier New" pitchFamily="-96" charset="0"/>
              </a:rPr>
              <a:t>%</a:t>
            </a:r>
            <a:r>
              <a:rPr lang="cs-CZ" sz="1800" dirty="0" smtClean="0">
                <a:latin typeface="Courier New" pitchFamily="-96" charset="0"/>
              </a:rPr>
              <a:t>r</a:t>
            </a:r>
            <a:r>
              <a:rPr lang="cs-CZ" sz="1800" dirty="0" smtClean="0">
                <a:latin typeface="Courier New" pitchFamily="-96" charset="0"/>
              </a:rPr>
              <a:t>ax</a:t>
            </a:r>
            <a:endParaRPr lang="en-US" sz="1800" dirty="0">
              <a:latin typeface="Courier New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7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 smtClean="0"/>
              <a:t>Indexed Addressing Modes (2)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0513" y="1220788"/>
            <a:ext cx="8307387" cy="5224462"/>
          </a:xfrm>
          <a:prstGeom prst="rect">
            <a:avLst/>
          </a:prstGeom>
        </p:spPr>
        <p:txBody>
          <a:bodyPr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buChar char="•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  <a:cs typeface="ＭＳ Ｐゴシック" charset="-128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sz="2400"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Special Cases</a:t>
            </a:r>
          </a:p>
          <a:p>
            <a:pPr marL="582613" lvl="1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(</a:t>
            </a:r>
            <a:r>
              <a:rPr lang="en-US" dirty="0" err="1" smtClean="0"/>
              <a:t>Rb,Ri</a:t>
            </a:r>
            <a:r>
              <a:rPr lang="en-US" dirty="0" smtClean="0"/>
              <a:t>)	</a:t>
            </a:r>
            <a:r>
              <a:rPr lang="en-US" dirty="0" err="1" smtClean="0"/>
              <a:t>Mem</a:t>
            </a:r>
            <a:r>
              <a:rPr lang="en-US" dirty="0" smtClean="0"/>
              <a:t>[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Rb</a:t>
            </a:r>
            <a:r>
              <a:rPr lang="en-US" dirty="0" smtClean="0"/>
              <a:t>]+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Ri</a:t>
            </a:r>
            <a:r>
              <a:rPr lang="en-US" dirty="0" smtClean="0"/>
              <a:t>]]</a:t>
            </a:r>
          </a:p>
          <a:p>
            <a:pPr marL="984250" lvl="2" indent="-223838" defTabSz="895350">
              <a:tabLst>
                <a:tab pos="1206500" algn="l"/>
                <a:tab pos="3657600" algn="l"/>
              </a:tabLst>
            </a:pPr>
            <a:r>
              <a:rPr lang="en-US" sz="2000" b="0" dirty="0" err="1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</a:rPr>
              <a:t>movq</a:t>
            </a:r>
            <a:r>
              <a:rPr lang="en-US" sz="2000" b="0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</a:rPr>
              <a:t> (%</a:t>
            </a:r>
            <a:r>
              <a:rPr lang="en-US" sz="2000" b="0" dirty="0" err="1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</a:rPr>
              <a:t>rax</a:t>
            </a:r>
            <a:r>
              <a:rPr lang="en-US" sz="2000" b="0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</a:rPr>
              <a:t>,%</a:t>
            </a:r>
            <a:r>
              <a:rPr lang="en-US" sz="2000" b="0" dirty="0" err="1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</a:rPr>
              <a:t>rbx</a:t>
            </a:r>
            <a:r>
              <a:rPr lang="en-US" sz="2000" b="0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</a:rPr>
              <a:t>), </a:t>
            </a:r>
            <a:r>
              <a:rPr lang="en-US" sz="2000" b="0" dirty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</a:rPr>
              <a:t>%</a:t>
            </a:r>
            <a:r>
              <a:rPr lang="en-US" sz="2000" b="0" dirty="0" err="1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</a:rPr>
              <a:t>rdx</a:t>
            </a:r>
            <a:endParaRPr lang="en-US" sz="2000" b="0" dirty="0" smtClean="0">
              <a:solidFill>
                <a:schemeClr val="tx1"/>
              </a:solidFill>
              <a:latin typeface="Courier"/>
              <a:ea typeface="ＭＳ Ｐゴシック" charset="0"/>
              <a:cs typeface="Courier"/>
            </a:endParaRPr>
          </a:p>
          <a:p>
            <a:pPr marL="760412" lvl="2" indent="0" defTabSz="895350">
              <a:buNone/>
              <a:tabLst>
                <a:tab pos="1206500" algn="l"/>
                <a:tab pos="3657600" algn="l"/>
              </a:tabLst>
            </a:pPr>
            <a:endParaRPr lang="en-US" sz="2000" dirty="0"/>
          </a:p>
          <a:p>
            <a:pPr marL="582613" lvl="1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D(</a:t>
            </a:r>
            <a:r>
              <a:rPr lang="en-US" dirty="0" err="1" smtClean="0"/>
              <a:t>Rb,Ri</a:t>
            </a:r>
            <a:r>
              <a:rPr lang="en-US" dirty="0" smtClean="0"/>
              <a:t>)	</a:t>
            </a:r>
            <a:r>
              <a:rPr lang="en-US" dirty="0" err="1" smtClean="0"/>
              <a:t>Mem</a:t>
            </a:r>
            <a:r>
              <a:rPr lang="en-US" dirty="0" smtClean="0"/>
              <a:t>[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Rb</a:t>
            </a:r>
            <a:r>
              <a:rPr lang="en-US" dirty="0" smtClean="0"/>
              <a:t>]+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Ri</a:t>
            </a:r>
            <a:r>
              <a:rPr lang="en-US" dirty="0" smtClean="0"/>
              <a:t>]+D]</a:t>
            </a:r>
          </a:p>
          <a:p>
            <a:pPr marL="984250" lvl="2" indent="-223838" defTabSz="895350">
              <a:tabLst>
                <a:tab pos="1206500" algn="l"/>
                <a:tab pos="3657600" algn="l"/>
              </a:tabLst>
            </a:pPr>
            <a:r>
              <a:rPr lang="en-US" sz="2000" b="0" dirty="0" err="1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movq</a:t>
            </a:r>
            <a:r>
              <a:rPr lang="en-US" sz="2000" b="0" dirty="0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 %</a:t>
            </a:r>
            <a:r>
              <a:rPr lang="en-US" sz="2000" b="0" dirty="0" err="1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rdx</a:t>
            </a:r>
            <a:r>
              <a:rPr lang="en-US" sz="2000" b="0" dirty="0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, </a:t>
            </a:r>
            <a:r>
              <a:rPr lang="en-US" sz="2000" b="0" dirty="0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12(%</a:t>
            </a:r>
            <a:r>
              <a:rPr lang="en-US" sz="2000" b="0" dirty="0" err="1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rax</a:t>
            </a:r>
            <a:r>
              <a:rPr lang="en-US" sz="2000" b="0" dirty="0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,%</a:t>
            </a:r>
            <a:r>
              <a:rPr lang="en-US" sz="2000" b="0" dirty="0" err="1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rbx</a:t>
            </a:r>
            <a:r>
              <a:rPr lang="en-US" sz="2000" b="0" dirty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)</a:t>
            </a:r>
            <a:endParaRPr lang="en-US" sz="2000" b="0" dirty="0" smtClean="0">
              <a:solidFill>
                <a:srgbClr val="000066"/>
              </a:solidFill>
              <a:latin typeface="Courier"/>
              <a:ea typeface="ＭＳ Ｐゴシック" charset="0"/>
              <a:cs typeface="Courier"/>
            </a:endParaRPr>
          </a:p>
          <a:p>
            <a:pPr marL="760412" lvl="2" indent="0" defTabSz="895350">
              <a:buNone/>
              <a:tabLst>
                <a:tab pos="1206500" algn="l"/>
                <a:tab pos="3657600" algn="l"/>
              </a:tabLst>
            </a:pPr>
            <a:endParaRPr lang="en-US" sz="2000" dirty="0" smtClean="0"/>
          </a:p>
          <a:p>
            <a:pPr marL="582613" lvl="1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(</a:t>
            </a:r>
            <a:r>
              <a:rPr lang="en-US" dirty="0" err="1" smtClean="0"/>
              <a:t>Rb,Ri,S</a:t>
            </a:r>
            <a:r>
              <a:rPr lang="en-US" dirty="0" smtClean="0"/>
              <a:t>)	</a:t>
            </a:r>
            <a:r>
              <a:rPr lang="en-US" dirty="0" err="1" smtClean="0"/>
              <a:t>Mem</a:t>
            </a:r>
            <a:r>
              <a:rPr lang="en-US" dirty="0" smtClean="0"/>
              <a:t>[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Rb</a:t>
            </a:r>
            <a:r>
              <a:rPr lang="en-US" dirty="0" smtClean="0"/>
              <a:t>]+S*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Ri</a:t>
            </a:r>
            <a:r>
              <a:rPr lang="en-US" dirty="0" smtClean="0"/>
              <a:t>]]</a:t>
            </a:r>
          </a:p>
          <a:p>
            <a:pPr marL="984250" lvl="2" indent="-223838" defTabSz="895350">
              <a:tabLst>
                <a:tab pos="1206500" algn="l"/>
                <a:tab pos="3657600" algn="l"/>
              </a:tabLst>
            </a:pPr>
            <a:r>
              <a:rPr lang="en-US" sz="2000" b="0" dirty="0" err="1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movq</a:t>
            </a:r>
            <a:r>
              <a:rPr lang="en-US" sz="2000" b="0" dirty="0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 (%rax,%rbx,8), %</a:t>
            </a:r>
            <a:r>
              <a:rPr lang="en-US" sz="2000" b="0" dirty="0" err="1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rdx</a:t>
            </a:r>
            <a:endParaRPr lang="en-US" sz="2000" b="0" dirty="0" smtClean="0">
              <a:solidFill>
                <a:srgbClr val="000066"/>
              </a:solidFill>
              <a:latin typeface="Courier"/>
              <a:ea typeface="ＭＳ Ｐゴシック" charset="0"/>
              <a:cs typeface="Courier"/>
            </a:endParaRPr>
          </a:p>
          <a:p>
            <a:pPr marL="984250" lvl="2" indent="-223838" defTabSz="895350">
              <a:tabLst>
                <a:tab pos="1206500" algn="l"/>
                <a:tab pos="3657600" algn="l"/>
              </a:tabLst>
            </a:pPr>
            <a:endParaRPr lang="en-US" dirty="0" smtClean="0"/>
          </a:p>
          <a:p>
            <a:pPr marL="582613" lvl="1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(</a:t>
            </a:r>
            <a:r>
              <a:rPr lang="en-US" dirty="0" err="1" smtClean="0"/>
              <a:t>Rb</a:t>
            </a:r>
            <a:r>
              <a:rPr lang="en-US" dirty="0" smtClean="0"/>
              <a:t>)		</a:t>
            </a:r>
            <a:r>
              <a:rPr lang="en-US" dirty="0" err="1" smtClean="0"/>
              <a:t>Mem</a:t>
            </a:r>
            <a:r>
              <a:rPr lang="en-US" dirty="0" smtClean="0"/>
              <a:t>[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Rb</a:t>
            </a:r>
            <a:r>
              <a:rPr lang="en-US" dirty="0" smtClean="0"/>
              <a:t>]+S*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Ri</a:t>
            </a:r>
            <a:r>
              <a:rPr lang="en-US" dirty="0" smtClean="0"/>
              <a:t>]]</a:t>
            </a:r>
          </a:p>
          <a:p>
            <a:pPr marL="984250" lvl="2" indent="-223838" defTabSz="895350">
              <a:tabLst>
                <a:tab pos="1206500" algn="l"/>
                <a:tab pos="3657600" algn="l"/>
              </a:tabLst>
            </a:pPr>
            <a:r>
              <a:rPr lang="en-US" sz="2000" b="0" dirty="0" err="1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movq</a:t>
            </a:r>
            <a:r>
              <a:rPr lang="en-US" sz="2000" b="0" dirty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2000" b="0" dirty="0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%</a:t>
            </a:r>
            <a:r>
              <a:rPr lang="en-US" sz="2000" b="0" dirty="0" err="1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rdx</a:t>
            </a:r>
            <a:r>
              <a:rPr lang="en-US" sz="2000" b="0" dirty="0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, </a:t>
            </a:r>
            <a:r>
              <a:rPr lang="en-US" sz="2000" b="0" dirty="0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(%</a:t>
            </a:r>
            <a:r>
              <a:rPr lang="en-US" sz="2000" b="0" dirty="0" err="1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rax</a:t>
            </a:r>
            <a:r>
              <a:rPr lang="en-US" sz="2000" b="0" dirty="0" smtClean="0">
                <a:solidFill>
                  <a:srgbClr val="000066"/>
                </a:solidFill>
                <a:latin typeface="Courier"/>
                <a:ea typeface="ＭＳ Ｐゴシック" charset="0"/>
                <a:cs typeface="Courier"/>
              </a:rPr>
              <a:t>)</a:t>
            </a:r>
            <a:endParaRPr lang="en-US" sz="2000" b="0" dirty="0">
              <a:solidFill>
                <a:srgbClr val="000066"/>
              </a:solidFill>
              <a:latin typeface="Courier"/>
              <a:ea typeface="ＭＳ Ｐゴシック" charset="0"/>
              <a:cs typeface="Courier"/>
            </a:endParaRPr>
          </a:p>
          <a:p>
            <a:pPr marL="582613" lvl="1" indent="-223838" defTabSz="895350">
              <a:tabLst>
                <a:tab pos="1206500" algn="l"/>
                <a:tab pos="3657600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92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14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84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charRg st="184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44485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62279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42818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17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153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 </a:t>
            </a:r>
            <a:r>
              <a:rPr lang="en-US" dirty="0" smtClean="0">
                <a:ea typeface="+mj-ea"/>
                <a:cs typeface="+mj-cs"/>
              </a:rPr>
              <a:t>operators – Assembly Equivalents?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79819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800000"/>
                </a:solidFill>
              </a:rPr>
              <a:t>Operators				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()  []  -&gt;  .				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!  ~  ++  --  +  -  *  &amp; (type) sizeof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*  /  %				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+  -					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&lt;&lt;  &gt;&gt;					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&lt;  &lt;=  &gt;  &gt;=				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==  !=					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&amp;					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^					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|					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&amp;&amp;					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||					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?:					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= += -= *= /= %= &amp;= ^= != &lt;&lt;= &gt;&gt;=		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,						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000066"/>
                </a:solidFill>
              </a:rPr>
              <a:t>Many of these C operators have direct x86 assembly equivalents</a:t>
            </a:r>
          </a:p>
        </p:txBody>
      </p:sp>
    </p:spTree>
    <p:extLst>
      <p:ext uri="{BB962C8B-B14F-4D97-AF65-F5344CB8AC3E}">
        <p14:creationId xmlns:p14="http://schemas.microsoft.com/office/powerpoint/2010/main" val="141617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b="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b="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b="0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 +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Src</a:t>
            </a:r>
            <a:endParaRPr lang="en-US" sz="2000" b="0" dirty="0">
              <a:solidFill>
                <a:schemeClr val="tx1">
                  <a:lumMod val="50000"/>
                </a:schemeClr>
              </a:solidFill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Src</a:t>
            </a:r>
            <a:endParaRPr lang="en-US" sz="2000" b="0" dirty="0">
              <a:solidFill>
                <a:schemeClr val="tx1">
                  <a:lumMod val="50000"/>
                </a:schemeClr>
              </a:solidFill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 *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Src</a:t>
            </a:r>
            <a:endParaRPr lang="en-US" sz="2000" b="0" dirty="0">
              <a:solidFill>
                <a:schemeClr val="tx1">
                  <a:lumMod val="50000"/>
                </a:schemeClr>
              </a:solidFill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 &lt;&lt;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Src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sz="2000" b="0" dirty="0">
              <a:solidFill>
                <a:schemeClr val="tx1">
                  <a:lumMod val="50000"/>
                </a:schemeClr>
              </a:solidFill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 &gt;&gt;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Src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sz="2000" b="0" dirty="0">
              <a:solidFill>
                <a:schemeClr val="tx1">
                  <a:lumMod val="50000"/>
                </a:schemeClr>
              </a:solidFill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 &gt;&gt;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Src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sz="2000" b="0" dirty="0">
              <a:solidFill>
                <a:schemeClr val="tx1">
                  <a:lumMod val="50000"/>
                </a:schemeClr>
              </a:solidFill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 ^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Src</a:t>
            </a:r>
            <a:endParaRPr lang="en-US" sz="2000" b="0" dirty="0">
              <a:solidFill>
                <a:schemeClr val="tx1">
                  <a:lumMod val="50000"/>
                </a:schemeClr>
              </a:solidFill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Src</a:t>
            </a:r>
            <a:endParaRPr lang="en-US" sz="2000" b="0" dirty="0">
              <a:solidFill>
                <a:schemeClr val="tx1">
                  <a:lumMod val="50000"/>
                </a:schemeClr>
              </a:solidFill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b="0" dirty="0" err="1" smtClean="0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Dest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 |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</a:rPr>
              <a:t>Src</a:t>
            </a:r>
            <a:endParaRPr lang="en-US" sz="2000" b="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No </a:t>
            </a:r>
            <a:r>
              <a:rPr lang="en-US" dirty="0"/>
              <a:t>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28735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sz="2000" b="0" dirty="0" err="1" smtClean="0">
                <a:solidFill>
                  <a:srgbClr val="000033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sz="2000" b="0" dirty="0">
                <a:solidFill>
                  <a:srgbClr val="000033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000" b="0" dirty="0" err="1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2000" b="0" dirty="0">
                <a:solidFill>
                  <a:srgbClr val="000033"/>
                </a:solidFill>
                <a:latin typeface="Calibri Italic" charset="0"/>
                <a:sym typeface="Calibri Italic" charset="0"/>
              </a:rPr>
              <a:t>	</a:t>
            </a:r>
            <a:r>
              <a:rPr lang="en-US" sz="2000" b="0" dirty="0" smtClean="0">
                <a:solidFill>
                  <a:srgbClr val="000033"/>
                </a:solidFill>
                <a:latin typeface="Calibri Italic" charset="0"/>
                <a:sym typeface="Calibri Italic" charset="0"/>
              </a:rPr>
              <a:t>	</a:t>
            </a:r>
            <a:r>
              <a:rPr lang="en-US" sz="2000" b="0" dirty="0" err="1" smtClean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2000" b="0" dirty="0" smtClean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sz="2000" b="0" dirty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= </a:t>
            </a:r>
            <a:r>
              <a:rPr lang="en-US" sz="2000" b="0" dirty="0" err="1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2000" b="0" dirty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sz="2000" b="0" dirty="0">
              <a:solidFill>
                <a:srgbClr val="000033"/>
              </a:solidFill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sz="2000" b="0" dirty="0" err="1" smtClean="0">
                <a:solidFill>
                  <a:srgbClr val="000033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sz="2000" b="0" dirty="0">
                <a:solidFill>
                  <a:srgbClr val="000033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000" b="0" dirty="0" err="1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2000" b="0" dirty="0">
                <a:solidFill>
                  <a:srgbClr val="000033"/>
                </a:solidFill>
                <a:latin typeface="Calibri Italic" charset="0"/>
                <a:sym typeface="Calibri Italic" charset="0"/>
              </a:rPr>
              <a:t>	</a:t>
            </a:r>
            <a:r>
              <a:rPr lang="en-US" sz="2000" b="0" dirty="0" smtClean="0">
                <a:solidFill>
                  <a:srgbClr val="000033"/>
                </a:solidFill>
                <a:latin typeface="Calibri Italic" charset="0"/>
                <a:sym typeface="Calibri Italic" charset="0"/>
              </a:rPr>
              <a:t>	</a:t>
            </a:r>
            <a:r>
              <a:rPr lang="en-US" sz="2000" b="0" dirty="0" err="1" smtClean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2000" b="0" dirty="0" smtClean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sz="2000" b="0" dirty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= </a:t>
            </a:r>
            <a:r>
              <a:rPr lang="en-US" sz="2000" b="0" dirty="0" err="1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2000" b="0" dirty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sz="2000" b="0" dirty="0" smtClean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sz="2000" b="0" dirty="0" smtClean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sz="2000" b="0" dirty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="0" dirty="0">
              <a:solidFill>
                <a:srgbClr val="000033"/>
              </a:solidFill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sz="2000" b="0" dirty="0" err="1" smtClean="0">
                <a:solidFill>
                  <a:srgbClr val="000033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sz="2000" b="0" dirty="0">
                <a:solidFill>
                  <a:srgbClr val="000033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000" b="0" dirty="0" err="1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2000" b="0" dirty="0">
                <a:solidFill>
                  <a:srgbClr val="000033"/>
                </a:solidFill>
                <a:latin typeface="Calibri Italic" charset="0"/>
                <a:sym typeface="Calibri Italic" charset="0"/>
              </a:rPr>
              <a:t>	</a:t>
            </a:r>
            <a:r>
              <a:rPr lang="en-US" sz="2000" b="0" dirty="0" smtClean="0">
                <a:solidFill>
                  <a:srgbClr val="000033"/>
                </a:solidFill>
                <a:latin typeface="Calibri Italic" charset="0"/>
                <a:sym typeface="Calibri Italic" charset="0"/>
              </a:rPr>
              <a:t>	</a:t>
            </a:r>
            <a:r>
              <a:rPr lang="en-US" sz="2000" b="0" dirty="0" err="1" smtClean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2000" b="0" dirty="0" smtClean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sz="2000" b="0" dirty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= </a:t>
            </a:r>
            <a:r>
              <a:rPr lang="en-US" sz="2000" b="0" dirty="0" smtClean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sz="2000" b="0" dirty="0" err="1" smtClean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sz="2000" b="0" dirty="0">
              <a:solidFill>
                <a:srgbClr val="000033"/>
              </a:solidFill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sz="2000" b="0" dirty="0" err="1" smtClean="0">
                <a:solidFill>
                  <a:srgbClr val="000033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sz="2000" b="0" dirty="0">
                <a:solidFill>
                  <a:srgbClr val="000033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000" b="0" dirty="0" err="1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2000" b="0" dirty="0">
                <a:solidFill>
                  <a:srgbClr val="000033"/>
                </a:solidFill>
                <a:latin typeface="Calibri Italic" charset="0"/>
                <a:sym typeface="Calibri Italic" charset="0"/>
              </a:rPr>
              <a:t>	</a:t>
            </a:r>
            <a:r>
              <a:rPr lang="en-US" sz="2000" b="0" dirty="0" smtClean="0">
                <a:solidFill>
                  <a:srgbClr val="000033"/>
                </a:solidFill>
                <a:latin typeface="Calibri Italic" charset="0"/>
                <a:sym typeface="Calibri Italic" charset="0"/>
              </a:rPr>
              <a:t>	</a:t>
            </a:r>
            <a:r>
              <a:rPr lang="en-US" sz="2000" b="0" dirty="0" err="1" smtClean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2000" b="0" dirty="0" smtClean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sz="2000" b="0" dirty="0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= ~</a:t>
            </a:r>
            <a:r>
              <a:rPr lang="en-US" sz="2000" b="0" dirty="0" err="1">
                <a:solidFill>
                  <a:srgbClr val="000033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sz="2000" b="0" dirty="0">
              <a:solidFill>
                <a:srgbClr val="000033"/>
              </a:solidFill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485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304800"/>
            <a:ext cx="7886700" cy="5730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0" dirty="0" smtClean="0">
                <a:latin typeface="Courier New"/>
                <a:cs typeface="Courier New"/>
              </a:rPr>
              <a:t>lea</a:t>
            </a:r>
            <a:r>
              <a:rPr lang="en-US" dirty="0" smtClean="0"/>
              <a:t> </a:t>
            </a:r>
            <a:r>
              <a:rPr lang="en-US" dirty="0" smtClean="0"/>
              <a:t>Instruction for </a:t>
            </a:r>
            <a:br>
              <a:rPr lang="en-US" dirty="0" smtClean="0"/>
            </a:br>
            <a:r>
              <a:rPr lang="en-US" dirty="0" smtClean="0"/>
              <a:t>Address Computation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8396287" cy="17526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ea typeface="ＭＳ Ｐゴシック" charset="0"/>
                <a:cs typeface="ＭＳ Ｐゴシック" charset="0"/>
              </a:rPr>
              <a:t>lea 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= “Load effective address”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ea typeface="ＭＳ Ｐゴシック" charset="0"/>
                <a:cs typeface="ＭＳ Ｐゴシック" charset="0"/>
              </a:rPr>
              <a:t>leaq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  <a:cs typeface="ＭＳ Ｐゴシック" charset="0"/>
              </a:rPr>
              <a:t>Src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i="1" dirty="0" err="1">
                <a:latin typeface="Helvetica" charset="0"/>
                <a:ea typeface="ＭＳ Ｐゴシック" charset="0"/>
                <a:cs typeface="ＭＳ Ｐゴシック" charset="0"/>
              </a:rPr>
              <a:t>Dest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i="1" dirty="0" err="1">
                <a:latin typeface="Helvetica" charset="0"/>
                <a:ea typeface="ＭＳ Ｐゴシック" charset="0"/>
              </a:rPr>
              <a:t>Src</a:t>
            </a:r>
            <a:r>
              <a:rPr lang="en-US" dirty="0">
                <a:latin typeface="Helvetica" charset="0"/>
                <a:ea typeface="ＭＳ Ｐゴシック" charset="0"/>
              </a:rPr>
              <a:t> is </a:t>
            </a:r>
            <a:r>
              <a:rPr lang="en-US" dirty="0" smtClean="0">
                <a:latin typeface="Helvetica" charset="0"/>
                <a:ea typeface="ＭＳ Ｐゴシック" charset="0"/>
              </a:rPr>
              <a:t>indexed address </a:t>
            </a:r>
            <a:r>
              <a:rPr lang="en-US" dirty="0">
                <a:latin typeface="Helvetica" charset="0"/>
                <a:ea typeface="ＭＳ Ｐゴシック" charset="0"/>
              </a:rPr>
              <a:t>mode expression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Set </a:t>
            </a:r>
            <a:r>
              <a:rPr lang="en-US" i="1" dirty="0" err="1">
                <a:latin typeface="Helvetica" charset="0"/>
                <a:ea typeface="ＭＳ Ｐゴシック" charset="0"/>
              </a:rPr>
              <a:t>Dest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</a:rPr>
              <a:t>(must be register) to </a:t>
            </a:r>
            <a:r>
              <a:rPr lang="en-US" dirty="0" smtClean="0">
                <a:latin typeface="Helvetica" charset="0"/>
                <a:ea typeface="ＭＳ Ｐゴシック" charset="0"/>
              </a:rPr>
              <a:t>value denoted </a:t>
            </a:r>
            <a:r>
              <a:rPr lang="en-US" dirty="0">
                <a:latin typeface="Helvetica" charset="0"/>
                <a:ea typeface="ＭＳ Ｐゴシック" charset="0"/>
              </a:rPr>
              <a:t>by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expressio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081338"/>
            <a:ext cx="8396288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buChar char="•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  <a:cs typeface="ＭＳ Ｐゴシック" charset="-128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sz="2400"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dirty="0" smtClean="0">
                <a:latin typeface="Helvetica" charset="0"/>
                <a:ea typeface="ＭＳ Ｐゴシック" charset="0"/>
              </a:rPr>
              <a:t>Example:</a:t>
            </a:r>
          </a:p>
          <a:p>
            <a:pPr marL="498475" lvl="1" indent="0" eaLnBrk="1" hangingPunct="1">
              <a:buFont typeface="Wingdings" charset="0"/>
              <a:buNone/>
              <a:defRPr/>
            </a:pP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     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leaq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10(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%</a:t>
            </a:r>
            <a:r>
              <a:rPr lang="en-US" b="0" dirty="0" err="1">
                <a:latin typeface="Courier New"/>
                <a:ea typeface="ＭＳ Ｐゴシック" charset="0"/>
                <a:cs typeface="Courier New"/>
              </a:rPr>
              <a:t>r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dx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, 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%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rdx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, 4), 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%</a:t>
            </a:r>
            <a:r>
              <a:rPr lang="en-US" b="0" dirty="0" err="1">
                <a:latin typeface="Courier New"/>
                <a:ea typeface="ＭＳ Ｐゴシック" charset="0"/>
                <a:cs typeface="Courier New"/>
              </a:rPr>
              <a:t>r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ax</a:t>
            </a:r>
            <a:endParaRPr lang="en-US" sz="1600" dirty="0" smtClean="0">
              <a:solidFill>
                <a:srgbClr val="00004D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6713" y="5105400"/>
            <a:ext cx="8396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buChar char="•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  <a:cs typeface="ＭＳ Ｐゴシック" charset="-128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sz="2400"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98475" lvl="1" indent="0" eaLnBrk="1" hangingPunct="1">
              <a:buFont typeface="Wingdings" charset="0"/>
              <a:buNone/>
              <a:defRPr/>
            </a:pP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     </a:t>
            </a:r>
            <a:r>
              <a:rPr lang="en-US" dirty="0" smtClean="0">
                <a:latin typeface="Helvetica" charset="0"/>
                <a:ea typeface="ＭＳ Ｐゴシック" charset="0"/>
              </a:rPr>
              <a:t>Therefore</a:t>
            </a:r>
            <a:r>
              <a:rPr lang="ja-JP" altLang="en-US" dirty="0" smtClean="0">
                <a:latin typeface="Helvetica" charset="0"/>
                <a:ea typeface="ＭＳ Ｐゴシック" charset="0"/>
              </a:rPr>
              <a:t>“</a:t>
            </a:r>
            <a:r>
              <a:rPr lang="en-US" altLang="ja-JP" dirty="0" smtClean="0">
                <a:latin typeface="Helvetica" charset="0"/>
                <a:ea typeface="ＭＳ Ｐゴシック" charset="0"/>
              </a:rPr>
              <a:t>%</a:t>
            </a:r>
            <a:r>
              <a:rPr lang="en-US" altLang="ja-JP" dirty="0" err="1">
                <a:latin typeface="Helvetica" charset="0"/>
                <a:ea typeface="ＭＳ Ｐゴシック" charset="0"/>
              </a:rPr>
              <a:t>r</a:t>
            </a:r>
            <a:r>
              <a:rPr lang="en-US" altLang="ja-JP" dirty="0" err="1" smtClean="0">
                <a:latin typeface="Helvetica" charset="0"/>
                <a:ea typeface="ＭＳ Ｐゴシック" charset="0"/>
              </a:rPr>
              <a:t>ax</a:t>
            </a:r>
            <a:r>
              <a:rPr lang="en-US" altLang="ja-JP" dirty="0" smtClean="0">
                <a:latin typeface="Helvetica" charset="0"/>
                <a:ea typeface="ＭＳ Ｐゴシック" charset="0"/>
              </a:rPr>
              <a:t> </a:t>
            </a:r>
            <a:r>
              <a:rPr lang="en-US" altLang="ja-JP" dirty="0" smtClean="0">
                <a:latin typeface="Helvetica" charset="0"/>
                <a:ea typeface="ＭＳ Ｐゴシック" charset="0"/>
              </a:rPr>
              <a:t>= 5 * </a:t>
            </a:r>
            <a:r>
              <a:rPr lang="en-US" altLang="ja-JP" dirty="0" smtClean="0">
                <a:latin typeface="Helvetica" charset="0"/>
                <a:ea typeface="ＭＳ Ｐゴシック" charset="0"/>
              </a:rPr>
              <a:t>%</a:t>
            </a:r>
            <a:r>
              <a:rPr lang="en-US" altLang="ja-JP" dirty="0" err="1">
                <a:latin typeface="Helvetica" charset="0"/>
                <a:ea typeface="ＭＳ Ｐゴシック" charset="0"/>
              </a:rPr>
              <a:t>r</a:t>
            </a:r>
            <a:r>
              <a:rPr lang="en-US" altLang="ja-JP" dirty="0" err="1" smtClean="0">
                <a:latin typeface="Helvetica" charset="0"/>
                <a:ea typeface="ＭＳ Ｐゴシック" charset="0"/>
              </a:rPr>
              <a:t>dx</a:t>
            </a:r>
            <a:r>
              <a:rPr lang="en-US" altLang="ja-JP" dirty="0" smtClean="0">
                <a:latin typeface="Helvetica" charset="0"/>
                <a:ea typeface="ＭＳ Ｐゴシック" charset="0"/>
              </a:rPr>
              <a:t> </a:t>
            </a:r>
            <a:r>
              <a:rPr lang="en-US" altLang="ja-JP" dirty="0" smtClean="0">
                <a:latin typeface="Helvetica" charset="0"/>
                <a:ea typeface="ＭＳ Ｐゴシック" charset="0"/>
              </a:rPr>
              <a:t>+ 10</a:t>
            </a:r>
            <a:r>
              <a:rPr lang="ja-JP" altLang="en-US" dirty="0" smtClean="0">
                <a:latin typeface="Helvetica" charset="0"/>
                <a:ea typeface="ＭＳ Ｐゴシック" charset="0"/>
              </a:rPr>
              <a:t>”</a:t>
            </a:r>
            <a:endParaRPr lang="en-US" altLang="ja-JP" dirty="0" smtClean="0">
              <a:latin typeface="Helvetica" charset="0"/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 altLang="ja-JP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Compare to:</a:t>
            </a:r>
          </a:p>
          <a:p>
            <a:pPr marL="498475" lvl="1" indent="0" eaLnBrk="1" hangingPunct="1">
              <a:buFont typeface="Wingdings" charset="0"/>
              <a:buNone/>
              <a:defRPr/>
            </a:pPr>
            <a:r>
              <a:rPr lang="en-US" altLang="ja-JP" dirty="0" smtClean="0">
                <a:latin typeface="Helvetica" charset="0"/>
                <a:ea typeface="ＭＳ Ｐゴシック" charset="0"/>
              </a:rPr>
              <a:t>           </a:t>
            </a:r>
            <a:r>
              <a:rPr lang="en-US" altLang="ja-JP" b="0" dirty="0" err="1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movq</a:t>
            </a:r>
            <a:r>
              <a:rPr lang="en-US" altLang="ja-JP" b="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10(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%</a:t>
            </a:r>
            <a:r>
              <a:rPr lang="en-US" b="0" dirty="0" err="1">
                <a:latin typeface="Courier New"/>
                <a:ea typeface="ＭＳ Ｐゴシック" charset="0"/>
                <a:cs typeface="Courier New"/>
              </a:rPr>
              <a:t>r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dx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, 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%</a:t>
            </a:r>
            <a:r>
              <a:rPr lang="en-US" b="0" dirty="0" err="1">
                <a:latin typeface="Courier New"/>
                <a:ea typeface="ＭＳ Ｐゴシック" charset="0"/>
                <a:cs typeface="Courier New"/>
              </a:rPr>
              <a:t>r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dx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, 4), 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%</a:t>
            </a:r>
            <a:r>
              <a:rPr lang="en-US" b="0" dirty="0" err="1">
                <a:latin typeface="Courier New"/>
                <a:ea typeface="ＭＳ Ｐゴシック" charset="0"/>
                <a:cs typeface="Courier New"/>
              </a:rPr>
              <a:t>r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ax</a:t>
            </a:r>
            <a:endParaRPr lang="en-US" b="0" dirty="0" smtClean="0">
              <a:latin typeface="Courier New"/>
              <a:ea typeface="ＭＳ Ｐゴシック" charset="0"/>
              <a:cs typeface="Courier New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altLang="ja-JP" dirty="0" smtClean="0">
                <a:latin typeface="Helvetica" charset="0"/>
                <a:ea typeface="ＭＳ Ｐゴシック" charset="0"/>
              </a:rPr>
              <a:t>           means “</a:t>
            </a:r>
            <a:r>
              <a:rPr lang="en-US" altLang="ja-JP" dirty="0" smtClean="0">
                <a:latin typeface="Helvetica" charset="0"/>
                <a:ea typeface="ＭＳ Ｐゴシック" charset="0"/>
              </a:rPr>
              <a:t>%</a:t>
            </a:r>
            <a:r>
              <a:rPr lang="en-US" altLang="ja-JP" dirty="0" err="1">
                <a:latin typeface="Helvetica" charset="0"/>
                <a:ea typeface="ＭＳ Ｐゴシック" charset="0"/>
              </a:rPr>
              <a:t>r</a:t>
            </a:r>
            <a:r>
              <a:rPr lang="en-US" altLang="ja-JP" dirty="0" err="1" smtClean="0">
                <a:latin typeface="Helvetica" charset="0"/>
                <a:ea typeface="ＭＳ Ｐゴシック" charset="0"/>
              </a:rPr>
              <a:t>ax</a:t>
            </a:r>
            <a:r>
              <a:rPr lang="en-US" altLang="ja-JP" dirty="0" smtClean="0">
                <a:latin typeface="Helvetica" charset="0"/>
                <a:ea typeface="ＭＳ Ｐゴシック" charset="0"/>
              </a:rPr>
              <a:t> </a:t>
            </a:r>
            <a:r>
              <a:rPr lang="en-US" altLang="ja-JP" dirty="0" smtClean="0">
                <a:latin typeface="Helvetica" charset="0"/>
                <a:ea typeface="ＭＳ Ｐゴシック" charset="0"/>
              </a:rPr>
              <a:t>= </a:t>
            </a:r>
            <a:r>
              <a:rPr lang="en-US" altLang="ja-JP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Mem</a:t>
            </a:r>
            <a:r>
              <a:rPr lang="en-US" altLang="ja-JP" dirty="0" smtClean="0">
                <a:latin typeface="Helvetica" charset="0"/>
                <a:ea typeface="ＭＳ Ｐゴシック" charset="0"/>
              </a:rPr>
              <a:t>[5*</a:t>
            </a:r>
            <a:r>
              <a:rPr lang="en-US" altLang="ja-JP" dirty="0" smtClean="0">
                <a:latin typeface="Helvetica" charset="0"/>
                <a:ea typeface="ＭＳ Ｐゴシック" charset="0"/>
              </a:rPr>
              <a:t>%</a:t>
            </a:r>
            <a:r>
              <a:rPr lang="en-US" altLang="ja-JP" dirty="0" err="1">
                <a:latin typeface="Helvetica" charset="0"/>
                <a:ea typeface="ＭＳ Ｐゴシック" charset="0"/>
              </a:rPr>
              <a:t>r</a:t>
            </a:r>
            <a:r>
              <a:rPr lang="en-US" altLang="ja-JP" dirty="0" err="1" smtClean="0">
                <a:latin typeface="Helvetica" charset="0"/>
                <a:ea typeface="ＭＳ Ｐゴシック" charset="0"/>
              </a:rPr>
              <a:t>dx</a:t>
            </a:r>
            <a:r>
              <a:rPr lang="en-US" altLang="ja-JP" dirty="0" smtClean="0">
                <a:latin typeface="Helvetica" charset="0"/>
                <a:ea typeface="ＭＳ Ｐゴシック" charset="0"/>
              </a:rPr>
              <a:t> </a:t>
            </a:r>
            <a:r>
              <a:rPr lang="en-US" altLang="ja-JP" dirty="0" smtClean="0">
                <a:latin typeface="Helvetica" charset="0"/>
                <a:ea typeface="ＭＳ Ｐゴシック" charset="0"/>
              </a:rPr>
              <a:t>+ 10]</a:t>
            </a:r>
            <a:endParaRPr lang="en-US" sz="1600" dirty="0" smtClean="0">
              <a:solidFill>
                <a:srgbClr val="00004D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58906" y="4114800"/>
            <a:ext cx="2551350" cy="6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dirty="0" smtClean="0"/>
              <a:t>%</a:t>
            </a:r>
            <a:r>
              <a:rPr lang="en-US" sz="2000" dirty="0" err="1" smtClean="0"/>
              <a:t>rdx</a:t>
            </a:r>
            <a:r>
              <a:rPr lang="en-US" sz="2000" dirty="0" smtClean="0"/>
              <a:t> </a:t>
            </a:r>
            <a:r>
              <a:rPr lang="en-US" sz="2000" dirty="0"/>
              <a:t>+ 4*</a:t>
            </a:r>
            <a:r>
              <a:rPr lang="en-US" sz="2000" dirty="0" smtClean="0"/>
              <a:t>%</a:t>
            </a:r>
            <a:r>
              <a:rPr lang="en-US" sz="2000" dirty="0" err="1" smtClean="0"/>
              <a:t>rdx</a:t>
            </a:r>
            <a:r>
              <a:rPr lang="en-US" sz="2000" dirty="0" smtClean="0"/>
              <a:t> </a:t>
            </a:r>
            <a:r>
              <a:rPr lang="en-US" sz="2000" dirty="0"/>
              <a:t>+ 10</a:t>
            </a:r>
          </a:p>
          <a:p>
            <a:r>
              <a:rPr lang="en-US" sz="2000" dirty="0"/>
              <a:t>= 5*</a:t>
            </a:r>
            <a:r>
              <a:rPr lang="en-US" sz="2000" dirty="0" smtClean="0"/>
              <a:t>%</a:t>
            </a:r>
            <a:r>
              <a:rPr lang="en-US" sz="2000" dirty="0" err="1" smtClean="0"/>
              <a:t>rdx</a:t>
            </a:r>
            <a:r>
              <a:rPr lang="en-US" sz="2000" dirty="0" smtClean="0"/>
              <a:t> </a:t>
            </a:r>
            <a:r>
              <a:rPr lang="en-US" sz="2000" dirty="0"/>
              <a:t>+ 10</a:t>
            </a:r>
          </a:p>
        </p:txBody>
      </p:sp>
      <p:sp>
        <p:nvSpPr>
          <p:cNvPr id="3" name="Left Brace 2"/>
          <p:cNvSpPr>
            <a:spLocks/>
          </p:cNvSpPr>
          <p:nvPr/>
        </p:nvSpPr>
        <p:spPr bwMode="auto">
          <a:xfrm rot="-5400000">
            <a:off x="3543300" y="2705100"/>
            <a:ext cx="381000" cy="2590800"/>
          </a:xfrm>
          <a:prstGeom prst="leftBrace">
            <a:avLst>
              <a:gd name="adj1" fmla="val 834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 sz="1800"/>
          </a:p>
        </p:txBody>
      </p:sp>
      <p:sp>
        <p:nvSpPr>
          <p:cNvPr id="10" name="Left Brace 9"/>
          <p:cNvSpPr>
            <a:spLocks/>
          </p:cNvSpPr>
          <p:nvPr/>
        </p:nvSpPr>
        <p:spPr bwMode="auto">
          <a:xfrm rot="-5400000">
            <a:off x="3581400" y="2667000"/>
            <a:ext cx="457200" cy="4419600"/>
          </a:xfrm>
          <a:prstGeom prst="leftBrace">
            <a:avLst>
              <a:gd name="adj1" fmla="val 8324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5838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4" grpId="0" build="p" bldLvl="2"/>
      <p:bldP spid="5" grpId="0" build="p" bldLvl="2"/>
      <p:bldP spid="2" grpId="0" build="p" bldLvl="2"/>
      <p:bldP spid="3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Data Lab is due Friday Feb 3 by 11:55 pm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Grading interview time slots released probably Friday – sign up for 12-minute slots that are spread over next week M-F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Bomb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Lab #2 released, due Friday Feb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24</a:t>
            </a: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Next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Assembly Quiz will be released ~Friday, due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~Mon Feb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13</a:t>
            </a: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Read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Chapter 3.1-3.12 (except 3.11) and do practice problems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815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304800"/>
            <a:ext cx="7886700" cy="5730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0" dirty="0" smtClean="0">
                <a:latin typeface="Courier New"/>
                <a:cs typeface="Courier New"/>
              </a:rPr>
              <a:t>lea</a:t>
            </a:r>
            <a:r>
              <a:rPr lang="en-US" dirty="0" smtClean="0"/>
              <a:t> </a:t>
            </a:r>
            <a:r>
              <a:rPr lang="en-US" dirty="0" smtClean="0"/>
              <a:t>Instruction for </a:t>
            </a:r>
            <a:br>
              <a:rPr lang="en-US" dirty="0" smtClean="0"/>
            </a:br>
            <a:r>
              <a:rPr lang="en-US" dirty="0" smtClean="0"/>
              <a:t>Address Computation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96287" cy="17526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Uses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Computing arithmetic expressions of the form x + k*y</a:t>
            </a:r>
          </a:p>
          <a:p>
            <a:pPr lvl="2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k = 1, 2, 4, or 8.</a:t>
            </a:r>
          </a:p>
          <a:p>
            <a:pPr lvl="1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Computing </a:t>
            </a:r>
            <a:r>
              <a:rPr lang="en-US" dirty="0">
                <a:latin typeface="Helvetica" charset="0"/>
                <a:ea typeface="ＭＳ Ｐゴシック" charset="0"/>
              </a:rPr>
              <a:t>address without doing memory reference</a:t>
            </a:r>
          </a:p>
          <a:p>
            <a:pPr lvl="2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E.g., translation of </a:t>
            </a:r>
            <a:r>
              <a:rPr lang="en-US" sz="1800" dirty="0">
                <a:latin typeface="Courier New" charset="0"/>
                <a:ea typeface="ＭＳ Ｐゴシック" charset="0"/>
              </a:rPr>
              <a:t>p = &amp;x[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i</a:t>
            </a:r>
            <a:r>
              <a:rPr lang="en-US" sz="1800" dirty="0">
                <a:latin typeface="Courier New" charset="0"/>
                <a:ea typeface="ＭＳ Ｐゴシック" charset="0"/>
              </a:rPr>
              <a:t>];</a:t>
            </a:r>
            <a:endParaRPr lang="en-US" sz="1800" dirty="0">
              <a:latin typeface="Helvetica" charset="0"/>
              <a:ea typeface="ＭＳ Ｐゴシック" charset="0"/>
            </a:endParaRPr>
          </a:p>
          <a:p>
            <a:pPr marL="498475" lvl="1" indent="0" eaLnBrk="1" hangingPunct="1">
              <a:buNone/>
              <a:defRPr/>
            </a:pPr>
            <a:endParaRPr lang="en-US" sz="1000" dirty="0">
              <a:latin typeface="Helvetica" charset="0"/>
              <a:ea typeface="ＭＳ Ｐゴシック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4800" y="3505200"/>
            <a:ext cx="8559800" cy="1955800"/>
            <a:chOff x="304800" y="3505200"/>
            <a:chExt cx="8559800" cy="1955800"/>
          </a:xfrm>
        </p:grpSpPr>
        <p:grpSp>
          <p:nvGrpSpPr>
            <p:cNvPr id="2" name="Group 1"/>
            <p:cNvGrpSpPr/>
            <p:nvPr/>
          </p:nvGrpSpPr>
          <p:grpSpPr>
            <a:xfrm>
              <a:off x="304800" y="4114800"/>
              <a:ext cx="8559800" cy="1346200"/>
              <a:chOff x="304800" y="5219700"/>
              <a:chExt cx="8559800" cy="1346200"/>
            </a:xfrm>
          </p:grpSpPr>
          <p:sp>
            <p:nvSpPr>
              <p:cNvPr id="4" name="Rectangle 5"/>
              <p:cNvSpPr>
                <a:spLocks/>
              </p:cNvSpPr>
              <p:nvPr/>
            </p:nvSpPr>
            <p:spPr bwMode="auto">
              <a:xfrm>
                <a:off x="304800" y="5219700"/>
                <a:ext cx="2514600" cy="1346200"/>
              </a:xfrm>
              <a:prstGeom prst="rect">
                <a:avLst/>
              </a:prstGeom>
              <a:solidFill>
                <a:srgbClr val="CDF1C5"/>
              </a:solidFill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dist="50799" dir="54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182880" tIns="0" rIns="0" bIns="0"/>
              <a:lstStyle/>
              <a:p>
                <a:pPr algn="l"/>
                <a:r>
                  <a:rPr lang="en-US" sz="1800" b="1" dirty="0" smtClean="0">
                    <a:solidFill>
                      <a:schemeClr val="tx1"/>
                    </a:solidFill>
                    <a:latin typeface="Courier New" pitchFamily="49" charset="0"/>
                    <a:ea typeface="Monaco" charset="0"/>
                    <a:cs typeface="Courier New" pitchFamily="49" charset="0"/>
                    <a:sym typeface="Monaco" charset="0"/>
                  </a:rPr>
                  <a:t>long m12(</a:t>
                </a:r>
                <a:r>
                  <a:rPr lang="en-US" sz="1800" dirty="0" smtClean="0">
                    <a:latin typeface="Courier New" pitchFamily="49" charset="0"/>
                    <a:ea typeface="Monaco" charset="0"/>
                    <a:cs typeface="Courier New" pitchFamily="49" charset="0"/>
                    <a:sym typeface="Monaco" charset="0"/>
                  </a:rPr>
                  <a:t>long</a:t>
                </a:r>
                <a:r>
                  <a:rPr lang="en-US" sz="1800" b="1" dirty="0" smtClean="0">
                    <a:solidFill>
                      <a:schemeClr val="tx1"/>
                    </a:solidFill>
                    <a:latin typeface="Courier New" pitchFamily="49" charset="0"/>
                    <a:ea typeface="Monaco" charset="0"/>
                    <a:cs typeface="Courier New" pitchFamily="49" charset="0"/>
                    <a:sym typeface="Monaco" charset="0"/>
                  </a:rPr>
                  <a:t> 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onaco" charset="0"/>
                    <a:cs typeface="Courier New" pitchFamily="49" charset="0"/>
                    <a:sym typeface="Monaco" charset="0"/>
                  </a:rPr>
                  <a:t>x)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endParaRPr>
              </a:p>
              <a:p>
                <a:pPr algn="l"/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onaco" charset="0"/>
                    <a:cs typeface="Courier New" pitchFamily="49" charset="0"/>
                    <a:sym typeface="Monaco" charset="0"/>
                  </a:rPr>
                  <a:t>{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endParaRPr>
              </a:p>
              <a:p>
                <a:pPr algn="l"/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onaco" charset="0"/>
                    <a:cs typeface="Courier New" pitchFamily="49" charset="0"/>
                    <a:sym typeface="Monaco" charset="0"/>
                  </a:rPr>
                  <a:t>  return x*12;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endParaRPr>
              </a:p>
              <a:p>
                <a:pPr algn="l"/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onaco" charset="0"/>
                    <a:cs typeface="Courier New" pitchFamily="49" charset="0"/>
                    <a:sym typeface="Monaco" charset="0"/>
                  </a:rPr>
                  <a:t>}</a:t>
                </a:r>
              </a:p>
            </p:txBody>
          </p:sp>
          <p:sp>
            <p:nvSpPr>
              <p:cNvPr id="5" name="Rectangle 6"/>
              <p:cNvSpPr>
                <a:spLocks/>
              </p:cNvSpPr>
              <p:nvPr/>
            </p:nvSpPr>
            <p:spPr bwMode="auto">
              <a:xfrm>
                <a:off x="3340100" y="5740400"/>
                <a:ext cx="5524500" cy="685800"/>
              </a:xfrm>
              <a:prstGeom prst="rect">
                <a:avLst/>
              </a:prstGeom>
              <a:solidFill>
                <a:srgbClr val="FFFF99"/>
              </a:solidFill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dist="50799" dir="54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76200" tIns="76200" rIns="76200" bIns="76200"/>
              <a:lstStyle/>
              <a:p>
                <a:pPr algn="l">
                  <a:tabLst>
                    <a:tab pos="228600" algn="l"/>
                    <a:tab pos="228600" algn="l"/>
                  </a:tabLst>
                </a:pPr>
                <a:r>
                  <a:rPr lang="en-US" sz="1800" dirty="0" err="1" smtClean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leaq</a:t>
                </a:r>
                <a:r>
                  <a:rPr lang="en-US" sz="1800" dirty="0" smtClean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(</a:t>
                </a:r>
                <a:r>
                  <a:rPr lang="en-US" sz="1800" dirty="0" smtClean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%</a:t>
                </a:r>
                <a:r>
                  <a:rPr lang="en-US" sz="1800" dirty="0" smtClean="0">
                    <a:latin typeface="Courier New" charset="0"/>
                    <a:cs typeface="Courier New" charset="0"/>
                    <a:sym typeface="Courier New" charset="0"/>
                  </a:rPr>
                  <a:t>rdi</a:t>
                </a:r>
                <a:r>
                  <a:rPr lang="en-US" sz="1800" dirty="0" smtClean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,%</a:t>
                </a:r>
                <a:r>
                  <a:rPr lang="en-US" sz="1800" dirty="0" smtClean="0">
                    <a:latin typeface="Courier New" charset="0"/>
                    <a:cs typeface="Courier New" charset="0"/>
                    <a:sym typeface="Courier New" charset="0"/>
                  </a:rPr>
                  <a:t>rdi</a:t>
                </a:r>
                <a:r>
                  <a:rPr lang="en-US" sz="1800" dirty="0" smtClean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,</a:t>
                </a:r>
                <a:r>
                  <a:rPr lang="en-US" sz="1800" dirty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2),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%</a:t>
                </a:r>
                <a:r>
                  <a:rPr lang="en-US" sz="1800" dirty="0" err="1">
                    <a:latin typeface="Courier New" charset="0"/>
                    <a:cs typeface="Courier New" charset="0"/>
                    <a:sym typeface="Courier New" charset="0"/>
                  </a:rPr>
                  <a:t>r</a:t>
                </a:r>
                <a:r>
                  <a:rPr lang="en-US" sz="1800" dirty="0" err="1" smtClean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ax</a:t>
                </a:r>
                <a:r>
                  <a:rPr lang="en-US" sz="1800" dirty="0" smtClean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 # t </a:t>
                </a:r>
                <a:r>
                  <a:rPr lang="en-US" sz="1800" dirty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&lt;- </a:t>
                </a:r>
                <a:r>
                  <a:rPr lang="en-US" sz="1800" dirty="0" err="1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x+x</a:t>
                </a:r>
                <a:r>
                  <a:rPr lang="en-US" sz="1800" dirty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*2</a:t>
                </a:r>
                <a:endParaRPr lang="en-US" dirty="0">
                  <a:solidFill>
                    <a:schemeClr val="tx1"/>
                  </a:solidFill>
                  <a:latin typeface="Arial Narrow" charset="0"/>
                  <a:ea typeface="Lucida Grande" charset="0"/>
                  <a:cs typeface="Lucida Grande" charset="0"/>
                  <a:sym typeface="Arial Narrow" charset="0"/>
                </a:endParaRPr>
              </a:p>
              <a:p>
                <a:pPr algn="l">
                  <a:tabLst>
                    <a:tab pos="228600" algn="l"/>
                    <a:tab pos="228600" algn="l"/>
                  </a:tabLst>
                </a:pPr>
                <a:r>
                  <a:rPr lang="en-US" sz="1800" dirty="0" err="1" smtClean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salq</a:t>
                </a:r>
                <a:r>
                  <a:rPr lang="en-US" sz="1800" dirty="0" smtClean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$2,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%</a:t>
                </a:r>
                <a:r>
                  <a:rPr lang="en-US" sz="1800" dirty="0" err="1">
                    <a:latin typeface="Courier New" charset="0"/>
                    <a:cs typeface="Courier New" charset="0"/>
                    <a:sym typeface="Courier New" charset="0"/>
                  </a:rPr>
                  <a:t>r</a:t>
                </a:r>
                <a:r>
                  <a:rPr lang="en-US" sz="1800" dirty="0" err="1" smtClean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ax</a:t>
                </a:r>
                <a:r>
                  <a:rPr lang="en-US" sz="1800" dirty="0" smtClean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            </a:t>
                </a:r>
                <a:r>
                  <a:rPr lang="en-US" sz="1800" dirty="0" smtClean="0">
                    <a:latin typeface="Courier New" charset="0"/>
                    <a:cs typeface="Courier New" charset="0"/>
                    <a:sym typeface="Courier New" charset="0"/>
                  </a:rPr>
                  <a:t>#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return </a:t>
                </a:r>
                <a:r>
                  <a:rPr lang="en-US" sz="1800" dirty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t&lt;&lt;2</a:t>
                </a:r>
              </a:p>
            </p:txBody>
          </p:sp>
          <p:sp>
            <p:nvSpPr>
              <p:cNvPr id="6" name="Rectangle 7"/>
              <p:cNvSpPr>
                <a:spLocks/>
              </p:cNvSpPr>
              <p:nvPr/>
            </p:nvSpPr>
            <p:spPr bwMode="auto">
              <a:xfrm>
                <a:off x="3297238" y="5295900"/>
                <a:ext cx="3949700" cy="4445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Converted to ASM by compiler:</a:t>
                </a:r>
              </a:p>
            </p:txBody>
          </p:sp>
        </p:grpSp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304800" y="3505200"/>
              <a:ext cx="8396287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79" tIns="44446" rIns="90479" bIns="44446" numCol="1" anchor="t" anchorCtr="0" compatLnSpc="1">
              <a:prstTxWarp prst="textNoShape">
                <a:avLst/>
              </a:prstTxWarp>
            </a:bodyPr>
            <a:lstStyle>
              <a:lvl1pPr marL="385763" indent="-385763" algn="l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buChar char="•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744538" indent="-2460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1146175" indent="-238125" algn="l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sz="2400" b="1">
                  <a:solidFill>
                    <a:schemeClr val="folHlink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2451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9083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33655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8227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42799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buFont typeface="Wingdings" charset="0"/>
                <a:buNone/>
                <a:defRPr/>
              </a:pPr>
              <a:r>
                <a:rPr lang="en-US" dirty="0" smtClean="0">
                  <a:latin typeface="Helvetica" charset="0"/>
                  <a:ea typeface="ＭＳ Ｐゴシック" charset="0"/>
                  <a:cs typeface="ＭＳ Ｐゴシック" charset="0"/>
                </a:rPr>
                <a:t>Example</a:t>
              </a:r>
              <a:endParaRPr lang="en-US" sz="1000" dirty="0">
                <a:latin typeface="Helvetic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56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Interesting Instructions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leaq</a:t>
            </a:r>
            <a:r>
              <a:rPr lang="en-US" dirty="0" smtClean="0"/>
              <a:t>: address computation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salq</a:t>
            </a:r>
            <a:r>
              <a:rPr lang="en-US" dirty="0" smtClean="0"/>
              <a:t>: shift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imulq</a:t>
            </a:r>
            <a:r>
              <a:rPr lang="en-US" dirty="0" smtClean="0"/>
              <a:t>: multiplication</a:t>
            </a:r>
          </a:p>
          <a:p>
            <a:pPr lvl="2" indent="-342900"/>
            <a:r>
              <a:rPr lang="en-US" sz="2000" dirty="0" smtClean="0"/>
              <a:t>But, only used once</a:t>
            </a:r>
            <a:endParaRPr lang="en-US" sz="2000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Understanding Arithmetic Expression Example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t1 =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t2 = z+t1;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t4 = y * 48;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>
                <a:solidFill>
                  <a:srgbClr val="FF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t5 = t3 + t4;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  <a:endParaRPr lang="en-US" sz="1800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solidFill>
                  <a:srgbClr val="0A0A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 smtClean="0">
                <a:solidFill>
                  <a:srgbClr val="0A0A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solidFill>
                  <a:srgbClr val="0A0A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solidFill>
                  <a:srgbClr val="0A0A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solidFill>
                  <a:srgbClr val="0A0A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 smtClean="0">
                <a:solidFill>
                  <a:srgbClr val="0A0A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solidFill>
                  <a:srgbClr val="0A0A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  <a:endParaRPr lang="en-US" sz="1800" dirty="0">
              <a:solidFill>
                <a:srgbClr val="0A0A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solidFill>
                  <a:srgbClr val="00A6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solidFill>
                  <a:srgbClr val="00A6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solidFill>
                  <a:srgbClr val="00A6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(%rsi,%rsi,2), %</a:t>
            </a:r>
            <a:r>
              <a:rPr lang="en-US" sz="1800" dirty="0" err="1">
                <a:solidFill>
                  <a:srgbClr val="00A6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solidFill>
                <a:srgbClr val="00A6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solidFill>
                  <a:srgbClr val="00A6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solidFill>
                  <a:srgbClr val="00A6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 smtClean="0">
                <a:solidFill>
                  <a:srgbClr val="00A6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solidFill>
                  <a:srgbClr val="00A6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$4, %</a:t>
            </a:r>
            <a:r>
              <a:rPr lang="en-US" sz="1800" dirty="0" err="1" smtClean="0">
                <a:solidFill>
                  <a:srgbClr val="00A6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 smtClean="0">
                <a:solidFill>
                  <a:srgbClr val="00A6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  <a:endParaRPr lang="en-US" sz="1800" dirty="0">
              <a:solidFill>
                <a:srgbClr val="00A6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solidFill>
                  <a:srgbClr val="FF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solidFill>
                  <a:srgbClr val="FF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4(%</a:t>
            </a:r>
            <a:r>
              <a:rPr lang="en-US" sz="1800" dirty="0" err="1">
                <a:solidFill>
                  <a:srgbClr val="FF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solidFill>
                  <a:srgbClr val="FF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solidFill>
                  <a:srgbClr val="FF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solidFill>
                  <a:srgbClr val="FF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 smtClean="0">
                <a:solidFill>
                  <a:srgbClr val="FF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 smtClean="0">
                <a:solidFill>
                  <a:srgbClr val="FF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  <a:endParaRPr lang="en-US" sz="1800" dirty="0">
              <a:solidFill>
                <a:srgbClr val="FF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83789"/>
              </p:ext>
            </p:extLst>
          </p:nvPr>
        </p:nvGraphicFramePr>
        <p:xfrm>
          <a:off x="4648200" y="3733800"/>
          <a:ext cx="3352800" cy="26670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 smtClean="0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t4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71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2743200"/>
            <a:ext cx="8716962" cy="78105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Supplementary Slides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905500" cy="573088"/>
          </a:xfrm>
        </p:spPr>
        <p:txBody>
          <a:bodyPr/>
          <a:lstStyle/>
          <a:p>
            <a:pPr>
              <a:defRPr/>
            </a:pPr>
            <a:r>
              <a:rPr lang="en-US"/>
              <a:t>Another Example</a:t>
            </a:r>
          </a:p>
        </p:txBody>
      </p:sp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381000" y="1447800"/>
            <a:ext cx="3733800" cy="22987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logical(int x, int y)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int t1 = x^y;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int t2 = t1 &gt;&gt; 17;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int mask = (1&lt;&lt;13) - 7;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int rval = t2 &amp; mask;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return rval;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4343400" y="1143000"/>
            <a:ext cx="41148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logical: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8(%ebp),%eax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xorl 12(%ebp),%eax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sarl $17,%eax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andl $8185,%eax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47108" name="AutoShape 5"/>
          <p:cNvSpPr>
            <a:spLocks/>
          </p:cNvSpPr>
          <p:nvPr/>
        </p:nvSpPr>
        <p:spPr bwMode="auto">
          <a:xfrm>
            <a:off x="7620000" y="23622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8001000" y="2754313"/>
            <a:ext cx="669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alibri" charset="0"/>
              </a:rPr>
              <a:t>Body</a:t>
            </a:r>
          </a:p>
        </p:txBody>
      </p:sp>
      <p:sp>
        <p:nvSpPr>
          <p:cNvPr id="47110" name="AutoShape 7"/>
          <p:cNvSpPr>
            <a:spLocks/>
          </p:cNvSpPr>
          <p:nvPr/>
        </p:nvSpPr>
        <p:spPr bwMode="auto">
          <a:xfrm>
            <a:off x="7696200" y="1447800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8001000" y="1371600"/>
            <a:ext cx="487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alibri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alibri" charset="0"/>
              </a:rPr>
              <a:t>Up</a:t>
            </a:r>
          </a:p>
        </p:txBody>
      </p:sp>
      <p:sp>
        <p:nvSpPr>
          <p:cNvPr id="47112" name="AutoShape 9"/>
          <p:cNvSpPr>
            <a:spLocks/>
          </p:cNvSpPr>
          <p:nvPr/>
        </p:nvSpPr>
        <p:spPr bwMode="auto">
          <a:xfrm>
            <a:off x="7620000" y="37338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47113" name="Text Box 10"/>
          <p:cNvSpPr txBox="1">
            <a:spLocks noChangeArrowheads="1"/>
          </p:cNvSpPr>
          <p:nvPr/>
        </p:nvSpPr>
        <p:spPr bwMode="auto">
          <a:xfrm>
            <a:off x="8077200" y="3962400"/>
            <a:ext cx="741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alibri" charset="0"/>
              </a:rPr>
              <a:t>Finish</a:t>
            </a:r>
          </a:p>
        </p:txBody>
      </p:sp>
      <p:sp>
        <p:nvSpPr>
          <p:cNvPr id="38922" name="Rectangle 11"/>
          <p:cNvSpPr>
            <a:spLocks noChangeArrowheads="1"/>
          </p:cNvSpPr>
          <p:nvPr/>
        </p:nvSpPr>
        <p:spPr bwMode="auto">
          <a:xfrm>
            <a:off x="1143000" y="4953000"/>
            <a:ext cx="6477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movl 8(%ebp),%eax	# eax = x</a:t>
            </a:r>
          </a:p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xorl 12(%ebp),%eax	# eax = x^y</a:t>
            </a:r>
          </a:p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sarl $17,%eax	# eax = t1&gt;&gt;17</a:t>
            </a:r>
          </a:p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andl $8185,%eax	# eax = t2 &amp; 8185</a:t>
            </a:r>
          </a:p>
        </p:txBody>
      </p:sp>
    </p:spTree>
    <p:extLst>
      <p:ext uri="{BB962C8B-B14F-4D97-AF65-F5344CB8AC3E}">
        <p14:creationId xmlns:p14="http://schemas.microsoft.com/office/powerpoint/2010/main" val="40670748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905500" cy="573088"/>
          </a:xfrm>
        </p:spPr>
        <p:txBody>
          <a:bodyPr/>
          <a:lstStyle/>
          <a:p>
            <a:pPr>
              <a:defRPr/>
            </a:pPr>
            <a:r>
              <a:rPr lang="en-US"/>
              <a:t>Another Example</a:t>
            </a:r>
          </a:p>
        </p:txBody>
      </p:sp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381000" y="1447800"/>
            <a:ext cx="3733800" cy="22987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logical(int x, int y)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C00000"/>
                </a:solidFill>
                <a:latin typeface="Courier New" charset="0"/>
              </a:rPr>
              <a:t>int t1 = x^y;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int t2 = t1 &gt;&gt; 17;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int mask = (1&lt;&lt;13) - 7;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int rval = t2 &amp; mask;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return rval;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4343400" y="1143000"/>
            <a:ext cx="41148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logical: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8(%ebp),%eax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xorl 12(%ebp),%eax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sarl $17,%eax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andl $8185,%eax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49156" name="AutoShape 5"/>
          <p:cNvSpPr>
            <a:spLocks/>
          </p:cNvSpPr>
          <p:nvPr/>
        </p:nvSpPr>
        <p:spPr bwMode="auto">
          <a:xfrm>
            <a:off x="7620000" y="23622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49157" name="AutoShape 7"/>
          <p:cNvSpPr>
            <a:spLocks/>
          </p:cNvSpPr>
          <p:nvPr/>
        </p:nvSpPr>
        <p:spPr bwMode="auto">
          <a:xfrm>
            <a:off x="7696200" y="1447800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49158" name="Text Box 8"/>
          <p:cNvSpPr txBox="1">
            <a:spLocks noChangeArrowheads="1"/>
          </p:cNvSpPr>
          <p:nvPr/>
        </p:nvSpPr>
        <p:spPr bwMode="auto">
          <a:xfrm>
            <a:off x="8001000" y="1371600"/>
            <a:ext cx="487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alibri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alibri" charset="0"/>
              </a:rPr>
              <a:t>Up</a:t>
            </a:r>
          </a:p>
        </p:txBody>
      </p:sp>
      <p:sp>
        <p:nvSpPr>
          <p:cNvPr id="49159" name="AutoShape 9"/>
          <p:cNvSpPr>
            <a:spLocks/>
          </p:cNvSpPr>
          <p:nvPr/>
        </p:nvSpPr>
        <p:spPr bwMode="auto">
          <a:xfrm>
            <a:off x="7620000" y="37338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49160" name="Text Box 10"/>
          <p:cNvSpPr txBox="1">
            <a:spLocks noChangeArrowheads="1"/>
          </p:cNvSpPr>
          <p:nvPr/>
        </p:nvSpPr>
        <p:spPr bwMode="auto">
          <a:xfrm>
            <a:off x="8077200" y="3962400"/>
            <a:ext cx="741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alibri" charset="0"/>
              </a:rPr>
              <a:t>Finish</a:t>
            </a:r>
          </a:p>
        </p:txBody>
      </p:sp>
      <p:sp>
        <p:nvSpPr>
          <p:cNvPr id="49161" name="Rectangle 11"/>
          <p:cNvSpPr>
            <a:spLocks noChangeArrowheads="1"/>
          </p:cNvSpPr>
          <p:nvPr/>
        </p:nvSpPr>
        <p:spPr bwMode="auto">
          <a:xfrm>
            <a:off x="1143000" y="4953000"/>
            <a:ext cx="6477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8(%ebp),%eax	# eax = x</a:t>
            </a:r>
          </a:p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C00000"/>
                </a:solidFill>
                <a:latin typeface="Courier New" charset="0"/>
              </a:rPr>
              <a:t>xorl 12(%ebp),%eax	# eax = x^y	(t1)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sarl $17,%eax	# eax = t1&gt;&gt;17	(t2)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andl $8185,%eax	# eax = t2 &amp; 8185</a:t>
            </a:r>
          </a:p>
        </p:txBody>
      </p:sp>
      <p:sp>
        <p:nvSpPr>
          <p:cNvPr id="49162" name="Text Box 6"/>
          <p:cNvSpPr txBox="1">
            <a:spLocks noChangeArrowheads="1"/>
          </p:cNvSpPr>
          <p:nvPr/>
        </p:nvSpPr>
        <p:spPr bwMode="auto">
          <a:xfrm>
            <a:off x="8001000" y="2754313"/>
            <a:ext cx="669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alibri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5102986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905500" cy="573088"/>
          </a:xfrm>
        </p:spPr>
        <p:txBody>
          <a:bodyPr/>
          <a:lstStyle/>
          <a:p>
            <a:pPr>
              <a:defRPr/>
            </a:pPr>
            <a:r>
              <a:rPr lang="en-US"/>
              <a:t>Another Example</a:t>
            </a:r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381000" y="1447800"/>
            <a:ext cx="3733800" cy="22987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logical(int x, int y)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C00000"/>
                </a:solidFill>
                <a:latin typeface="Courier New" charset="0"/>
              </a:rPr>
              <a:t>int t1 = x^y;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00A600"/>
                </a:solidFill>
                <a:latin typeface="Courier New" charset="0"/>
              </a:rPr>
              <a:t>int t2 = t1 &gt;&gt; 17;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int mask = (1&lt;&lt;13) - 7;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int rval = t2 &amp; mask;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return rval;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4343400" y="1143000"/>
            <a:ext cx="41148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logical: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8(%ebp),%eax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xorl 12(%ebp),%eax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sarl $17,%eax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andl $8185,%eax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51204" name="AutoShape 5"/>
          <p:cNvSpPr>
            <a:spLocks/>
          </p:cNvSpPr>
          <p:nvPr/>
        </p:nvSpPr>
        <p:spPr bwMode="auto">
          <a:xfrm>
            <a:off x="7620000" y="23622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51205" name="AutoShape 7"/>
          <p:cNvSpPr>
            <a:spLocks/>
          </p:cNvSpPr>
          <p:nvPr/>
        </p:nvSpPr>
        <p:spPr bwMode="auto">
          <a:xfrm>
            <a:off x="7696200" y="1447800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51206" name="Text Box 8"/>
          <p:cNvSpPr txBox="1">
            <a:spLocks noChangeArrowheads="1"/>
          </p:cNvSpPr>
          <p:nvPr/>
        </p:nvSpPr>
        <p:spPr bwMode="auto">
          <a:xfrm>
            <a:off x="8001000" y="1371600"/>
            <a:ext cx="487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alibri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alibri" charset="0"/>
              </a:rPr>
              <a:t>Up</a:t>
            </a:r>
          </a:p>
        </p:txBody>
      </p:sp>
      <p:sp>
        <p:nvSpPr>
          <p:cNvPr id="51207" name="AutoShape 9"/>
          <p:cNvSpPr>
            <a:spLocks/>
          </p:cNvSpPr>
          <p:nvPr/>
        </p:nvSpPr>
        <p:spPr bwMode="auto">
          <a:xfrm>
            <a:off x="7620000" y="37338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8077200" y="3962400"/>
            <a:ext cx="741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alibri" charset="0"/>
              </a:rPr>
              <a:t>Finish</a:t>
            </a:r>
          </a:p>
        </p:txBody>
      </p:sp>
      <p:sp>
        <p:nvSpPr>
          <p:cNvPr id="51209" name="Rectangle 11"/>
          <p:cNvSpPr>
            <a:spLocks noChangeArrowheads="1"/>
          </p:cNvSpPr>
          <p:nvPr/>
        </p:nvSpPr>
        <p:spPr bwMode="auto">
          <a:xfrm>
            <a:off x="1143000" y="4953000"/>
            <a:ext cx="6477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8(%ebp),%eax	# eax = x</a:t>
            </a:r>
          </a:p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C00000"/>
                </a:solidFill>
                <a:latin typeface="Courier New" charset="0"/>
              </a:rPr>
              <a:t>xorl 12(%ebp),%eax	# eax = x^y	(t1)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00A600"/>
                </a:solidFill>
                <a:latin typeface="Courier New" charset="0"/>
              </a:rPr>
              <a:t>sarl $17,%eax	# eax = t1&gt;&gt;17	(t2)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andl $8185,%eax	# eax = t2 &amp; 8185</a:t>
            </a:r>
          </a:p>
        </p:txBody>
      </p:sp>
      <p:sp>
        <p:nvSpPr>
          <p:cNvPr id="51210" name="Text Box 6"/>
          <p:cNvSpPr txBox="1">
            <a:spLocks noChangeArrowheads="1"/>
          </p:cNvSpPr>
          <p:nvPr/>
        </p:nvSpPr>
        <p:spPr bwMode="auto">
          <a:xfrm>
            <a:off x="8001000" y="2754313"/>
            <a:ext cx="669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alibri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6707408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905500" cy="573088"/>
          </a:xfrm>
        </p:spPr>
        <p:txBody>
          <a:bodyPr/>
          <a:lstStyle/>
          <a:p>
            <a:pPr>
              <a:defRPr/>
            </a:pPr>
            <a:r>
              <a:rPr lang="en-US"/>
              <a:t>Another Example</a:t>
            </a:r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381000" y="1447800"/>
            <a:ext cx="3733800" cy="22987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logical(int x, int y)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C00000"/>
                </a:solidFill>
                <a:latin typeface="Courier New" charset="0"/>
              </a:rPr>
              <a:t>int t1 = x^y;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00A600"/>
                </a:solidFill>
                <a:latin typeface="Courier New" charset="0"/>
              </a:rPr>
              <a:t>int t2 = t1 &gt;&gt; 17;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CC6600"/>
                </a:solidFill>
                <a:latin typeface="Courier New" charset="0"/>
              </a:rPr>
              <a:t>int mask = (1&lt;&lt;13) - 7;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CC6600"/>
                </a:solidFill>
                <a:latin typeface="Courier New" charset="0"/>
              </a:rPr>
              <a:t>  int rval = t2 &amp; mask;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return rval;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4343400" y="1143000"/>
            <a:ext cx="41148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logical: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8(%ebp),%eax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xorl 12(%ebp),%eax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sarl $17,%eax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andl $8185,%eax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53252" name="AutoShape 5"/>
          <p:cNvSpPr>
            <a:spLocks/>
          </p:cNvSpPr>
          <p:nvPr/>
        </p:nvSpPr>
        <p:spPr bwMode="auto">
          <a:xfrm>
            <a:off x="7620000" y="23622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53253" name="AutoShape 7"/>
          <p:cNvSpPr>
            <a:spLocks/>
          </p:cNvSpPr>
          <p:nvPr/>
        </p:nvSpPr>
        <p:spPr bwMode="auto">
          <a:xfrm>
            <a:off x="7696200" y="1447800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8001000" y="1371600"/>
            <a:ext cx="487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alibri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alibri" charset="0"/>
              </a:rPr>
              <a:t>Up</a:t>
            </a:r>
          </a:p>
        </p:txBody>
      </p:sp>
      <p:sp>
        <p:nvSpPr>
          <p:cNvPr id="53255" name="AutoShape 9"/>
          <p:cNvSpPr>
            <a:spLocks/>
          </p:cNvSpPr>
          <p:nvPr/>
        </p:nvSpPr>
        <p:spPr bwMode="auto">
          <a:xfrm>
            <a:off x="7620000" y="37338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53256" name="Text Box 10"/>
          <p:cNvSpPr txBox="1">
            <a:spLocks noChangeArrowheads="1"/>
          </p:cNvSpPr>
          <p:nvPr/>
        </p:nvSpPr>
        <p:spPr bwMode="auto">
          <a:xfrm>
            <a:off x="8077200" y="3962400"/>
            <a:ext cx="741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alibri" charset="0"/>
              </a:rPr>
              <a:t>Finish</a:t>
            </a:r>
          </a:p>
        </p:txBody>
      </p:sp>
      <p:sp>
        <p:nvSpPr>
          <p:cNvPr id="53257" name="Rectangle 11"/>
          <p:cNvSpPr>
            <a:spLocks noChangeArrowheads="1"/>
          </p:cNvSpPr>
          <p:nvPr/>
        </p:nvSpPr>
        <p:spPr bwMode="auto">
          <a:xfrm>
            <a:off x="1143000" y="4953000"/>
            <a:ext cx="6477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8(%ebp),%eax	# eax = x</a:t>
            </a:r>
          </a:p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C00000"/>
                </a:solidFill>
                <a:latin typeface="Courier New" charset="0"/>
              </a:rPr>
              <a:t>xorl 12(%ebp),%eax	# eax = x^y	(t1)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00A600"/>
                </a:solidFill>
                <a:latin typeface="Courier New" charset="0"/>
              </a:rPr>
              <a:t>sarl $17,%eax	# eax = t1&gt;&gt;17	(t2)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CC6600"/>
                </a:solidFill>
                <a:latin typeface="Courier New" charset="0"/>
              </a:rPr>
              <a:t>andl $8185,%eax	# eax = t2 &amp; 8185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62000" y="4267200"/>
            <a:ext cx="2562225" cy="369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2</a:t>
            </a:r>
            <a:r>
              <a:rPr lang="en-US" sz="1800" baseline="30000" dirty="0">
                <a:solidFill>
                  <a:srgbClr val="000066"/>
                </a:solidFill>
                <a:latin typeface="Calibri" pitchFamily="34" charset="0"/>
              </a:rPr>
              <a:t>13</a:t>
            </a: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 = 8192, 2</a:t>
            </a:r>
            <a:r>
              <a:rPr lang="en-US" sz="1800" baseline="30000" dirty="0">
                <a:solidFill>
                  <a:srgbClr val="000066"/>
                </a:solidFill>
                <a:latin typeface="Calibri" pitchFamily="34" charset="0"/>
              </a:rPr>
              <a:t>13</a:t>
            </a: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 – 7 = 8185</a:t>
            </a:r>
          </a:p>
        </p:txBody>
      </p:sp>
      <p:sp>
        <p:nvSpPr>
          <p:cNvPr id="53259" name="Text Box 6"/>
          <p:cNvSpPr txBox="1">
            <a:spLocks noChangeArrowheads="1"/>
          </p:cNvSpPr>
          <p:nvPr/>
        </p:nvSpPr>
        <p:spPr bwMode="auto">
          <a:xfrm>
            <a:off x="8001000" y="2754313"/>
            <a:ext cx="669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alibri" charset="0"/>
              </a:rPr>
              <a:t>Body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781800" y="5459413"/>
            <a:ext cx="2422525" cy="1343025"/>
            <a:chOff x="6781827" y="5459054"/>
            <a:chExt cx="2422810" cy="1343445"/>
          </a:xfrm>
        </p:grpSpPr>
        <p:sp>
          <p:nvSpPr>
            <p:cNvPr id="53261" name="TextBox 13"/>
            <p:cNvSpPr txBox="1">
              <a:spLocks noChangeArrowheads="1"/>
            </p:cNvSpPr>
            <p:nvPr/>
          </p:nvSpPr>
          <p:spPr bwMode="auto">
            <a:xfrm>
              <a:off x="7467600" y="5459054"/>
              <a:ext cx="1737037" cy="1343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000066"/>
                  </a:solidFill>
                </a:rPr>
                <a:t>Note how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</a:rPr>
                <a:t>compiler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</a:rPr>
                <a:t>combines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</a:rPr>
                <a:t>2 source code 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</a:rPr>
                <a:t>lines into 1</a:t>
              </a:r>
            </a:p>
          </p:txBody>
        </p:sp>
        <p:cxnSp>
          <p:nvCxnSpPr>
            <p:cNvPr id="53262" name="Straight Arrow Connector 15"/>
            <p:cNvCxnSpPr>
              <a:cxnSpLocks noChangeShapeType="1"/>
            </p:cNvCxnSpPr>
            <p:nvPr/>
          </p:nvCxnSpPr>
          <p:spPr bwMode="auto">
            <a:xfrm flipH="1" flipV="1">
              <a:off x="6781827" y="6019616"/>
              <a:ext cx="685773" cy="18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808759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 smtClean="0"/>
              <a:t>Example of Simple </a:t>
            </a:r>
            <a:r>
              <a:rPr lang="en-US" dirty="0"/>
              <a:t>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(long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617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%rdx</a:t>
            </a: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(%rdi)</a:t>
            </a: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(%rsi)</a:t>
            </a: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3338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Pointers – A Quick Recap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count=1;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Declare an integer named count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This allocates </a:t>
            </a:r>
            <a:r>
              <a:rPr lang="en-US" dirty="0" smtClean="0">
                <a:latin typeface="Helvetica" charset="0"/>
                <a:ea typeface="ＭＳ Ｐゴシック" charset="0"/>
              </a:rPr>
              <a:t>4 bytes in </a:t>
            </a:r>
            <a:r>
              <a:rPr lang="en-US" dirty="0">
                <a:latin typeface="Helvetica" charset="0"/>
                <a:ea typeface="ＭＳ Ｐゴシック" charset="0"/>
              </a:rPr>
              <a:t>memory for the variable count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Initialize count to the value 1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char *p1;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Declare p1 as a </a:t>
            </a:r>
            <a:r>
              <a:rPr lang="en-US" i="1" dirty="0">
                <a:latin typeface="Helvetica" charset="0"/>
                <a:ea typeface="ＭＳ Ｐゴシック" charset="0"/>
              </a:rPr>
              <a:t>pointer </a:t>
            </a:r>
            <a:r>
              <a:rPr lang="en-US" dirty="0">
                <a:latin typeface="Helvetica" charset="0"/>
                <a:ea typeface="ＭＳ Ｐゴシック" charset="0"/>
              </a:rPr>
              <a:t>to a char, i.e. the value of p1 is interpreted as a memory address (4 bytes wide on 32-bit systems)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The pointer is allocated space in memory (4 bytes, not 1)</a:t>
            </a:r>
          </a:p>
          <a:p>
            <a:pPr>
              <a:defRPr/>
            </a:pP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*p2 = &amp;count;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Declare p2 as a pointer to an integer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Allocates 4 bytes in memory for the pointer (32-bit)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Initializes its value to the memory address of the count variable</a:t>
            </a: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 Pointers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581400"/>
            <a:ext cx="4433888" cy="2178050"/>
          </a:xfrm>
        </p:spPr>
        <p:txBody>
          <a:bodyPr/>
          <a:lstStyle/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see p2 storing the memory address of count, i.e. p2 is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pointing at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count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p1 is uninitialized and not yet pointing at any character</a:t>
            </a: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400800" y="762000"/>
            <a:ext cx="1524000" cy="5181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 sz="1800">
              <a:solidFill>
                <a:srgbClr val="000066"/>
              </a:solidFill>
            </a:endParaRP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6315075" y="152400"/>
            <a:ext cx="17113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Memory</a:t>
            </a:r>
          </a:p>
          <a:p>
            <a:r>
              <a:rPr lang="en-US" sz="1800">
                <a:solidFill>
                  <a:srgbClr val="000066"/>
                </a:solidFill>
              </a:rPr>
              <a:t>(4 bytes wide)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95850" y="1558925"/>
            <a:ext cx="4125913" cy="1717675"/>
            <a:chOff x="4895850" y="1558925"/>
            <a:chExt cx="4125913" cy="1717675"/>
          </a:xfrm>
        </p:grpSpPr>
        <p:sp>
          <p:nvSpPr>
            <p:cNvPr id="15370" name="TextBox 13"/>
            <p:cNvSpPr txBox="1">
              <a:spLocks noChangeArrowheads="1"/>
            </p:cNvSpPr>
            <p:nvPr/>
          </p:nvSpPr>
          <p:spPr bwMode="auto">
            <a:xfrm>
              <a:off x="4895850" y="1558925"/>
              <a:ext cx="144145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Addresses:</a:t>
              </a:r>
            </a:p>
          </p:txBody>
        </p:sp>
        <p:grpSp>
          <p:nvGrpSpPr>
            <p:cNvPr id="15371" name="Group 3"/>
            <p:cNvGrpSpPr>
              <a:grpSpLocks/>
            </p:cNvGrpSpPr>
            <p:nvPr/>
          </p:nvGrpSpPr>
          <p:grpSpPr bwMode="auto">
            <a:xfrm>
              <a:off x="5334000" y="1905000"/>
              <a:ext cx="3687763" cy="1371600"/>
              <a:chOff x="5334000" y="1905000"/>
              <a:chExt cx="3687763" cy="1371600"/>
            </a:xfrm>
          </p:grpSpPr>
          <p:sp>
            <p:nvSpPr>
              <p:cNvPr id="15372" name="TextBox 5"/>
              <p:cNvSpPr txBox="1">
                <a:spLocks noChangeArrowheads="1"/>
              </p:cNvSpPr>
              <p:nvPr/>
            </p:nvSpPr>
            <p:spPr bwMode="auto">
              <a:xfrm>
                <a:off x="5334000" y="1981200"/>
                <a:ext cx="1019175" cy="346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0xFFC8</a:t>
                </a:r>
              </a:p>
            </p:txBody>
          </p:sp>
          <p:sp>
            <p:nvSpPr>
              <p:cNvPr id="15373" name="TextBox 6"/>
              <p:cNvSpPr txBox="1">
                <a:spLocks noChangeArrowheads="1"/>
              </p:cNvSpPr>
              <p:nvPr/>
            </p:nvSpPr>
            <p:spPr bwMode="auto">
              <a:xfrm>
                <a:off x="5334000" y="2438400"/>
                <a:ext cx="1019175" cy="346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0xFFC4</a:t>
                </a:r>
              </a:p>
            </p:txBody>
          </p:sp>
          <p:sp>
            <p:nvSpPr>
              <p:cNvPr id="15374" name="TextBox 7"/>
              <p:cNvSpPr txBox="1">
                <a:spLocks noChangeArrowheads="1"/>
              </p:cNvSpPr>
              <p:nvPr/>
            </p:nvSpPr>
            <p:spPr bwMode="auto">
              <a:xfrm>
                <a:off x="5334000" y="2895600"/>
                <a:ext cx="1019175" cy="346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0xFFC0</a:t>
                </a:r>
              </a:p>
            </p:txBody>
          </p:sp>
          <p:sp>
            <p:nvSpPr>
              <p:cNvPr id="15375" name="Rectangle 10"/>
              <p:cNvSpPr>
                <a:spLocks noChangeArrowheads="1"/>
              </p:cNvSpPr>
              <p:nvPr/>
            </p:nvSpPr>
            <p:spPr bwMode="auto">
              <a:xfrm>
                <a:off x="6400800" y="2819400"/>
                <a:ext cx="1524000" cy="4572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5376" name="Rectangle 11"/>
              <p:cNvSpPr>
                <a:spLocks noChangeArrowheads="1"/>
              </p:cNvSpPr>
              <p:nvPr/>
            </p:nvSpPr>
            <p:spPr bwMode="auto">
              <a:xfrm>
                <a:off x="6400800" y="2362200"/>
                <a:ext cx="1524000" cy="4572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5377" name="Rectangle 12"/>
              <p:cNvSpPr>
                <a:spLocks noChangeArrowheads="1"/>
              </p:cNvSpPr>
              <p:nvPr/>
            </p:nvSpPr>
            <p:spPr bwMode="auto">
              <a:xfrm>
                <a:off x="6400800" y="1905000"/>
                <a:ext cx="1524000" cy="4572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 sz="1800">
                  <a:solidFill>
                    <a:srgbClr val="000066"/>
                  </a:solidFill>
                </a:endParaRPr>
              </a:p>
            </p:txBody>
          </p:sp>
          <p:sp>
            <p:nvSpPr>
              <p:cNvPr id="15378" name="TextBox 15"/>
              <p:cNvSpPr txBox="1">
                <a:spLocks noChangeArrowheads="1"/>
              </p:cNvSpPr>
              <p:nvPr/>
            </p:nvSpPr>
            <p:spPr bwMode="auto">
              <a:xfrm>
                <a:off x="7010400" y="2854325"/>
                <a:ext cx="312738" cy="346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1</a:t>
                </a:r>
              </a:p>
            </p:txBody>
          </p:sp>
          <p:sp>
            <p:nvSpPr>
              <p:cNvPr id="15379" name="TextBox 16"/>
              <p:cNvSpPr txBox="1">
                <a:spLocks noChangeArrowheads="1"/>
              </p:cNvSpPr>
              <p:nvPr/>
            </p:nvSpPr>
            <p:spPr bwMode="auto">
              <a:xfrm>
                <a:off x="6899275" y="2397125"/>
                <a:ext cx="492125" cy="346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----</a:t>
                </a:r>
              </a:p>
            </p:txBody>
          </p:sp>
          <p:sp>
            <p:nvSpPr>
              <p:cNvPr id="15380" name="TextBox 17"/>
              <p:cNvSpPr txBox="1">
                <a:spLocks noChangeArrowheads="1"/>
              </p:cNvSpPr>
              <p:nvPr/>
            </p:nvSpPr>
            <p:spPr bwMode="auto">
              <a:xfrm>
                <a:off x="6650038" y="1939925"/>
                <a:ext cx="1017587" cy="346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0xFFC0</a:t>
                </a:r>
              </a:p>
            </p:txBody>
          </p:sp>
          <p:sp>
            <p:nvSpPr>
              <p:cNvPr id="15381" name="TextBox 18"/>
              <p:cNvSpPr txBox="1">
                <a:spLocks noChangeArrowheads="1"/>
              </p:cNvSpPr>
              <p:nvPr/>
            </p:nvSpPr>
            <p:spPr bwMode="auto">
              <a:xfrm>
                <a:off x="8385175" y="1939925"/>
                <a:ext cx="454025" cy="346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p2</a:t>
                </a:r>
              </a:p>
            </p:txBody>
          </p:sp>
          <p:sp>
            <p:nvSpPr>
              <p:cNvPr id="15382" name="TextBox 19"/>
              <p:cNvSpPr txBox="1">
                <a:spLocks noChangeArrowheads="1"/>
              </p:cNvSpPr>
              <p:nvPr/>
            </p:nvSpPr>
            <p:spPr bwMode="auto">
              <a:xfrm>
                <a:off x="8382000" y="2397125"/>
                <a:ext cx="454025" cy="346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p1</a:t>
                </a:r>
              </a:p>
            </p:txBody>
          </p:sp>
          <p:sp>
            <p:nvSpPr>
              <p:cNvPr id="15383" name="TextBox 20"/>
              <p:cNvSpPr txBox="1">
                <a:spLocks noChangeArrowheads="1"/>
              </p:cNvSpPr>
              <p:nvPr/>
            </p:nvSpPr>
            <p:spPr bwMode="auto">
              <a:xfrm>
                <a:off x="8196263" y="2819400"/>
                <a:ext cx="825500" cy="346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8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000066"/>
                    </a:solidFill>
                  </a:rPr>
                  <a:t>count</a:t>
                </a:r>
              </a:p>
            </p:txBody>
          </p:sp>
          <p:sp>
            <p:nvSpPr>
              <p:cNvPr id="15384" name="Freeform 22"/>
              <p:cNvSpPr>
                <a:spLocks noChangeArrowheads="1"/>
              </p:cNvSpPr>
              <p:nvPr/>
            </p:nvSpPr>
            <p:spPr bwMode="auto">
              <a:xfrm>
                <a:off x="7708900" y="2108200"/>
                <a:ext cx="444500" cy="914400"/>
              </a:xfrm>
              <a:custGeom>
                <a:avLst/>
                <a:gdLst>
                  <a:gd name="T0" fmla="*/ 12700 w 444500"/>
                  <a:gd name="T1" fmla="*/ 12700 h 914400"/>
                  <a:gd name="T2" fmla="*/ 444500 w 444500"/>
                  <a:gd name="T3" fmla="*/ 0 h 914400"/>
                  <a:gd name="T4" fmla="*/ 431800 w 444500"/>
                  <a:gd name="T5" fmla="*/ 914400 h 914400"/>
                  <a:gd name="T6" fmla="*/ 0 w 444500"/>
                  <a:gd name="T7" fmla="*/ 901700 h 9144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500"/>
                  <a:gd name="T13" fmla="*/ 0 h 914400"/>
                  <a:gd name="T14" fmla="*/ 444500 w 444500"/>
                  <a:gd name="T15" fmla="*/ 914400 h 9144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500" h="914400">
                    <a:moveTo>
                      <a:pt x="12700" y="12700"/>
                    </a:moveTo>
                    <a:lnTo>
                      <a:pt x="444500" y="0"/>
                    </a:lnTo>
                    <a:lnTo>
                      <a:pt x="431800" y="914400"/>
                    </a:lnTo>
                    <a:lnTo>
                      <a:pt x="0" y="901700"/>
                    </a:lnTo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5366" name="TextBox 7"/>
          <p:cNvSpPr txBox="1">
            <a:spLocks noChangeArrowheads="1"/>
          </p:cNvSpPr>
          <p:nvPr/>
        </p:nvSpPr>
        <p:spPr bwMode="auto">
          <a:xfrm>
            <a:off x="5365750" y="5597525"/>
            <a:ext cx="955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0x0000</a:t>
            </a:r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5308600" y="762000"/>
            <a:ext cx="10064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0xFFFF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28600" y="1066800"/>
            <a:ext cx="4433888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buChar char="•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  <a:cs typeface="ＭＳ Ｐゴシック" charset="-128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sz="2400"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count=1;</a:t>
            </a:r>
          </a:p>
          <a:p>
            <a:pPr>
              <a:buFont typeface="Wingdings" charset="0"/>
              <a:buNone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char *p1;</a:t>
            </a:r>
          </a:p>
          <a:p>
            <a:pPr>
              <a:buFont typeface="Wingdings" charset="0"/>
              <a:buNone/>
              <a:defRPr/>
            </a:pP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*p2 = &amp;count;</a:t>
            </a:r>
          </a:p>
          <a:p>
            <a:pPr lvl="1">
              <a:defRPr/>
            </a:pPr>
            <a:endParaRPr lang="en-US" dirty="0" smtClean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Assume the variables are laid out in memory as shown</a:t>
            </a:r>
          </a:p>
        </p:txBody>
      </p:sp>
      <p:sp>
        <p:nvSpPr>
          <p:cNvPr id="15369" name="TextBox 5"/>
          <p:cNvSpPr txBox="1">
            <a:spLocks noChangeArrowheads="1"/>
          </p:cNvSpPr>
          <p:nvPr/>
        </p:nvSpPr>
        <p:spPr bwMode="auto">
          <a:xfrm>
            <a:off x="5249863" y="6096000"/>
            <a:ext cx="36925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/>
              <a:t>For brevity, the two most significant</a:t>
            </a:r>
          </a:p>
          <a:p>
            <a:r>
              <a:rPr lang="en-US" sz="1600"/>
              <a:t>bytes of address are not shown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24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(long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</a:t>
            </a:r>
            <a:r>
              <a:rPr lang="en-US" sz="1800" dirty="0" smtClean="0">
                <a:latin typeface="Calibri" pitchFamily="34" charset="0"/>
              </a:rPr>
              <a:t>Value</a:t>
            </a:r>
            <a:endParaRPr lang="en-US" sz="1800" dirty="0">
              <a:latin typeface="Calibri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t0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t1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617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6374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456</a:t>
            </a:r>
            <a:endParaRPr lang="en-US" sz="1800" dirty="0">
              <a:latin typeface="Calibri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617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4461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617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rax  # t0 = *xp  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9747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617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 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(%rsi), %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rdx  # t1 = *yp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 algn="l"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1802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213 F'02\Lectures\class02.ppt</Template>
  <TotalTime>22261</TotalTime>
  <Pages>35</Pages>
  <Words>2119</Words>
  <Application>Microsoft Macintosh PowerPoint</Application>
  <PresentationFormat>Letter Paper (8.5x11 in)</PresentationFormat>
  <Paragraphs>526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Helvetica</vt:lpstr>
      <vt:lpstr>ＭＳ Ｐゴシック</vt:lpstr>
      <vt:lpstr>Arial</vt:lpstr>
      <vt:lpstr>Wingdings</vt:lpstr>
      <vt:lpstr>Times New Roman</vt:lpstr>
      <vt:lpstr>Century Gothic</vt:lpstr>
      <vt:lpstr>Times</vt:lpstr>
      <vt:lpstr>Courier New</vt:lpstr>
      <vt:lpstr>Courier</vt:lpstr>
      <vt:lpstr>Calibri</vt:lpstr>
      <vt:lpstr>Symbol</vt:lpstr>
      <vt:lpstr>2_class02</vt:lpstr>
      <vt:lpstr>class02</vt:lpstr>
      <vt:lpstr>Chapter 3:   Basic x86  Assembly Language Programming</vt:lpstr>
      <vt:lpstr>Announcements</vt:lpstr>
      <vt:lpstr>Example of Simple Addressing Modes</vt:lpstr>
      <vt:lpstr>C Pointers – A Quick Recap</vt:lpstr>
      <vt:lpstr>C Pointers (2)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Moving different word sizes</vt:lpstr>
      <vt:lpstr>Indexed Addressing Modes</vt:lpstr>
      <vt:lpstr>Indexed Addressing Modes (2)</vt:lpstr>
      <vt:lpstr>Address Computation Examples</vt:lpstr>
      <vt:lpstr>C operators – Assembly Equivalents?</vt:lpstr>
      <vt:lpstr>Some Arithmetic Operations</vt:lpstr>
      <vt:lpstr>Some Arithmetic Operations</vt:lpstr>
      <vt:lpstr>lea Instruction for  Address Computation</vt:lpstr>
      <vt:lpstr>lea Instruction for  Address Computation</vt:lpstr>
      <vt:lpstr>Arithmetic Expression Example</vt:lpstr>
      <vt:lpstr>Understanding Arithmetic Expression Example</vt:lpstr>
      <vt:lpstr>Supplementary Slides</vt:lpstr>
      <vt:lpstr>Another Example</vt:lpstr>
      <vt:lpstr>Another Example</vt:lpstr>
      <vt:lpstr>Another Example</vt:lpstr>
      <vt:lpstr>Another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</dc:title>
  <dc:subject/>
  <dc:creator>Randal E. Bryant and David R. O'Hallaron</dc:creator>
  <cp:keywords/>
  <dc:description/>
  <cp:lastModifiedBy>Richard Han</cp:lastModifiedBy>
  <cp:revision>426</cp:revision>
  <cp:lastPrinted>2008-01-02T17:28:03Z</cp:lastPrinted>
  <dcterms:created xsi:type="dcterms:W3CDTF">2012-09-24T05:46:14Z</dcterms:created>
  <dcterms:modified xsi:type="dcterms:W3CDTF">2017-02-02T05:59:37Z</dcterms:modified>
</cp:coreProperties>
</file>