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  <p:sldMasterId id="2147483993" r:id="rId2"/>
    <p:sldMasterId id="2147484005" r:id="rId3"/>
    <p:sldMasterId id="2147484017" r:id="rId4"/>
    <p:sldMasterId id="2147484209" r:id="rId5"/>
    <p:sldMasterId id="2147484221" r:id="rId6"/>
  </p:sldMasterIdLst>
  <p:notesMasterIdLst>
    <p:notesMasterId r:id="rId60"/>
  </p:notesMasterIdLst>
  <p:handoutMasterIdLst>
    <p:handoutMasterId r:id="rId61"/>
  </p:handoutMasterIdLst>
  <p:sldIdLst>
    <p:sldId id="385" r:id="rId7"/>
    <p:sldId id="555" r:id="rId8"/>
    <p:sldId id="556" r:id="rId9"/>
    <p:sldId id="521" r:id="rId10"/>
    <p:sldId id="523" r:id="rId11"/>
    <p:sldId id="524" r:id="rId12"/>
    <p:sldId id="558" r:id="rId13"/>
    <p:sldId id="559" r:id="rId14"/>
    <p:sldId id="560" r:id="rId15"/>
    <p:sldId id="528" r:id="rId16"/>
    <p:sldId id="561" r:id="rId17"/>
    <p:sldId id="562" r:id="rId18"/>
    <p:sldId id="563" r:id="rId19"/>
    <p:sldId id="537" r:id="rId20"/>
    <p:sldId id="564" r:id="rId21"/>
    <p:sldId id="565" r:id="rId22"/>
    <p:sldId id="566" r:id="rId23"/>
    <p:sldId id="545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99" r:id="rId36"/>
    <p:sldId id="588" r:id="rId37"/>
    <p:sldId id="589" r:id="rId38"/>
    <p:sldId id="590" r:id="rId39"/>
    <p:sldId id="591" r:id="rId40"/>
    <p:sldId id="592" r:id="rId41"/>
    <p:sldId id="598" r:id="rId42"/>
    <p:sldId id="594" r:id="rId43"/>
    <p:sldId id="595" r:id="rId44"/>
    <p:sldId id="596" r:id="rId45"/>
    <p:sldId id="597" r:id="rId46"/>
    <p:sldId id="445" r:id="rId47"/>
    <p:sldId id="557" r:id="rId48"/>
    <p:sldId id="573" r:id="rId49"/>
    <p:sldId id="567" r:id="rId50"/>
    <p:sldId id="568" r:id="rId51"/>
    <p:sldId id="569" r:id="rId52"/>
    <p:sldId id="570" r:id="rId53"/>
    <p:sldId id="571" r:id="rId54"/>
    <p:sldId id="572" r:id="rId55"/>
    <p:sldId id="585" r:id="rId56"/>
    <p:sldId id="586" r:id="rId57"/>
    <p:sldId id="587" r:id="rId58"/>
    <p:sldId id="513" r:id="rId59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800"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00FF"/>
    <a:srgbClr val="CC0000"/>
    <a:srgbClr val="FFFF99"/>
    <a:srgbClr val="9403B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3" autoAdjust="0"/>
  </p:normalViewPr>
  <p:slideViewPr>
    <p:cSldViewPr>
      <p:cViewPr>
        <p:scale>
          <a:sx n="100" d="100"/>
          <a:sy n="100" d="100"/>
        </p:scale>
        <p:origin x="-232" y="-80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7A7F4A46-21F8-AD49-B49D-8FD5ACF95A73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882835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76F56236-92A0-D84C-8C03-FA41BF8CFF44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863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OF corner case: why is t&gt;=0 in the far-right expression?  Answer: let a= largest neg # (4 bits) = ‘1000’, b=‘1000’, a+b=t=‘0000’=0, so must check t&gt;=0, not just t&gt;0.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The register eax is used to store the return value.  In this example, it is set first to x-y.  Conditionally, the cmovl instruction will *reset* eax to edx=y-x if x&lt;y.  If however x&gt;=y, then nothing happens, i.e. cmov doesn’t change the contents of eax, and the correct value is returned in eax.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Note how this differs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subq</a:t>
            </a:r>
            <a:r>
              <a:rPr lang="en-US" baseline="0" dirty="0" smtClean="0"/>
              <a:t> Src2, Src1, which would change the result in the destination register Src1.  </a:t>
            </a:r>
            <a:r>
              <a:rPr lang="en-US" baseline="0" dirty="0" err="1" smtClean="0"/>
              <a:t>Cmpq</a:t>
            </a:r>
            <a:r>
              <a:rPr lang="en-US" baseline="0" dirty="0" smtClean="0"/>
              <a:t> doesn’t change the result in Src1, and only affects the condition codes.</a:t>
            </a:r>
          </a:p>
          <a:p>
            <a:r>
              <a:rPr lang="en-US" dirty="0" smtClean="0"/>
              <a:t>Should </a:t>
            </a:r>
            <a:r>
              <a:rPr lang="en-US" dirty="0"/>
              <a:t>that be (a-b)&gt;=0 on the last test on the right side of the “OF set”, per the slide on </a:t>
            </a:r>
            <a:r>
              <a:rPr lang="en-US" dirty="0" err="1" smtClean="0"/>
              <a:t>addq</a:t>
            </a:r>
            <a:r>
              <a:rPr lang="en-US" dirty="0" smtClean="0"/>
              <a:t> </a:t>
            </a:r>
            <a:r>
              <a:rPr lang="en-US" dirty="0"/>
              <a:t>setting the OF bit</a:t>
            </a:r>
            <a:r>
              <a:rPr lang="en-US" dirty="0" smtClean="0"/>
              <a:t>?  If a-b=0, i.e. a=b,</a:t>
            </a:r>
            <a:r>
              <a:rPr lang="en-US" baseline="0" dirty="0" smtClean="0"/>
              <a:t> then we cannot have both a&lt;0 and b&gt;0.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p. 204</a:t>
            </a:r>
            <a:r>
              <a:rPr lang="en-US" baseline="0" dirty="0" smtClean="0"/>
              <a:t> </a:t>
            </a:r>
            <a:r>
              <a:rPr lang="en-US" dirty="0" smtClean="0"/>
              <a:t>of text for explanation of how </a:t>
            </a:r>
            <a:r>
              <a:rPr lang="en-US" dirty="0" err="1" smtClean="0"/>
              <a:t>setl</a:t>
            </a:r>
            <a:r>
              <a:rPr lang="en-US" dirty="0" smtClean="0"/>
              <a:t> = (SF^OF).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Typically, we have a </a:t>
            </a:r>
            <a:r>
              <a:rPr lang="en-US" dirty="0" err="1" smtClean="0"/>
              <a:t>cmpq</a:t>
            </a:r>
            <a:r>
              <a:rPr lang="en-US" dirty="0" smtClean="0"/>
              <a:t> </a:t>
            </a:r>
            <a:r>
              <a:rPr lang="en-US" dirty="0" err="1" smtClean="0"/>
              <a:t>b,a</a:t>
            </a:r>
            <a:r>
              <a:rPr lang="en-US" dirty="0" smtClean="0"/>
              <a:t> preceding the set statement.  Then for example a </a:t>
            </a:r>
            <a:r>
              <a:rPr lang="en-US" dirty="0" err="1" smtClean="0"/>
              <a:t>setl</a:t>
            </a:r>
            <a:r>
              <a:rPr lang="en-US" dirty="0" smtClean="0"/>
              <a:t> immediately following the </a:t>
            </a:r>
            <a:r>
              <a:rPr lang="en-US" dirty="0" err="1" smtClean="0"/>
              <a:t>cmpq</a:t>
            </a:r>
            <a:r>
              <a:rPr lang="en-US" dirty="0" smtClean="0"/>
              <a:t> will set the appropriate </a:t>
            </a:r>
            <a:r>
              <a:rPr lang="en-US" dirty="0" err="1" smtClean="0"/>
              <a:t>dest</a:t>
            </a:r>
            <a:r>
              <a:rPr lang="en-US" dirty="0" smtClean="0"/>
              <a:t> register if a&lt;b. Note how</a:t>
            </a:r>
            <a:r>
              <a:rPr lang="en-US" baseline="0" dirty="0" smtClean="0"/>
              <a:t> the logic is reversed from intuition, which would tell us to set the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if b&lt;a.  I think this is a byproduct of </a:t>
            </a:r>
            <a:r>
              <a:rPr lang="en-US" baseline="0" dirty="0" err="1" smtClean="0"/>
              <a:t>cmp</a:t>
            </a:r>
            <a:r>
              <a:rPr lang="en-US" baseline="0" dirty="0" smtClean="0"/>
              <a:t> staying consistent with the syntax of the sub instruction, which subtracts the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from the second arg.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6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%al are the lowest 8 bits(least significant) in the %</a:t>
            </a:r>
            <a:r>
              <a:rPr lang="en-US" dirty="0" err="1" smtClean="0"/>
              <a:t>eax</a:t>
            </a:r>
            <a:r>
              <a:rPr lang="en-US" dirty="0" smtClean="0"/>
              <a:t> register – see p.180in textbook.</a:t>
            </a:r>
          </a:p>
          <a:p>
            <a:r>
              <a:rPr lang="en-US" dirty="0" err="1" smtClean="0"/>
              <a:t>movzbl</a:t>
            </a:r>
            <a:r>
              <a:rPr lang="en-US" dirty="0" smtClean="0"/>
              <a:t> = Move zero-extended byte to double word.  The </a:t>
            </a:r>
            <a:r>
              <a:rPr lang="en-US" dirty="0" err="1" smtClean="0"/>
              <a:t>movzbl</a:t>
            </a:r>
            <a:r>
              <a:rPr lang="en-US" dirty="0" smtClean="0"/>
              <a:t> instruction clears the high-order 3 bytes of %</a:t>
            </a:r>
            <a:r>
              <a:rPr lang="en-US" dirty="0" err="1" smtClean="0"/>
              <a:t>eax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%ax, %</a:t>
            </a:r>
            <a:r>
              <a:rPr lang="en-US" dirty="0" err="1" smtClean="0"/>
              <a:t>bx</a:t>
            </a:r>
            <a:r>
              <a:rPr lang="en-US" dirty="0" smtClean="0"/>
              <a:t>, %cx, and %dx are the lowest word in the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ebx</a:t>
            </a:r>
            <a:r>
              <a:rPr lang="en-US" dirty="0" smtClean="0"/>
              <a:t>, %</a:t>
            </a:r>
            <a:r>
              <a:rPr lang="en-US" dirty="0" err="1" smtClean="0"/>
              <a:t>ecx</a:t>
            </a:r>
            <a:r>
              <a:rPr lang="en-US" dirty="0" smtClean="0"/>
              <a:t>, and %</a:t>
            </a:r>
            <a:r>
              <a:rPr lang="en-US" dirty="0" err="1" smtClean="0"/>
              <a:t>edx</a:t>
            </a:r>
            <a:r>
              <a:rPr lang="en-US" dirty="0" smtClean="0"/>
              <a:t> registers respectively.  Also %</a:t>
            </a:r>
            <a:r>
              <a:rPr lang="en-US" dirty="0" err="1" smtClean="0"/>
              <a:t>si</a:t>
            </a:r>
            <a:r>
              <a:rPr lang="en-US" dirty="0" smtClean="0"/>
              <a:t> and %di.  Also %</a:t>
            </a:r>
            <a:r>
              <a:rPr lang="en-US" dirty="0" err="1" smtClean="0"/>
              <a:t>sp</a:t>
            </a:r>
            <a:r>
              <a:rPr lang="en-US" dirty="0" smtClean="0"/>
              <a:t> and %</a:t>
            </a:r>
            <a:r>
              <a:rPr lang="en-US" dirty="0" err="1" smtClean="0"/>
              <a:t>bp.</a:t>
            </a:r>
            <a:r>
              <a:rPr lang="en-US" dirty="0" smtClean="0"/>
              <a:t>  See Figure 3.2 on p. 180.</a:t>
            </a:r>
          </a:p>
        </p:txBody>
      </p:sp>
    </p:spTree>
    <p:extLst>
      <p:ext uri="{BB962C8B-B14F-4D97-AF65-F5344CB8AC3E}">
        <p14:creationId xmlns:p14="http://schemas.microsoft.com/office/powerpoint/2010/main" val="261763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jmp Label </a:t>
            </a:r>
          </a:p>
          <a:p>
            <a:r>
              <a:rPr lang="en-US"/>
              <a:t>will encode the Label (address to jump to) as part of the jump instruction at compile time</a:t>
            </a:r>
          </a:p>
          <a:p>
            <a:r>
              <a:rPr lang="en-US"/>
              <a:t>jmp *%eax</a:t>
            </a:r>
          </a:p>
          <a:p>
            <a:r>
              <a:rPr lang="en-US"/>
              <a:t>uses the value in register %eax at run time as the jump target, and the instruction</a:t>
            </a:r>
          </a:p>
          <a:p>
            <a:r>
              <a:rPr lang="cs-CZ"/>
              <a:t>jmp *(%eax)</a:t>
            </a:r>
          </a:p>
          <a:p>
            <a:r>
              <a:rPr lang="en-US"/>
              <a:t>reads the jump target from memory, using the value in %eax as the read address.</a:t>
            </a:r>
          </a:p>
          <a:p>
            <a:r>
              <a:rPr lang="en-US"/>
              <a:t>There is no jmp %eax or jmp (%eax) – compiler won’t generate this syntax.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Generation </a:t>
            </a:r>
            <a:r>
              <a:rPr lang="en-US" dirty="0" err="1" smtClean="0"/>
              <a:t>gcc</a:t>
            </a:r>
            <a:r>
              <a:rPr lang="en-US" dirty="0" smtClean="0"/>
              <a:t> –</a:t>
            </a:r>
            <a:r>
              <a:rPr lang="en-US" dirty="0" err="1" smtClean="0"/>
              <a:t>Og</a:t>
            </a:r>
            <a:r>
              <a:rPr lang="en-US" dirty="0" smtClean="0"/>
              <a:t> -S –</a:t>
            </a:r>
            <a:r>
              <a:rPr lang="en-US" dirty="0" err="1" smtClean="0"/>
              <a:t>fno</a:t>
            </a:r>
            <a:r>
              <a:rPr lang="en-US" dirty="0" smtClean="0"/>
              <a:t>-if-conversion </a:t>
            </a:r>
            <a:r>
              <a:rPr lang="en-US" dirty="0" err="1" smtClean="0"/>
              <a:t>control.c</a:t>
            </a:r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7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 believe cmov’s src must be a register while cmov’s dest can be either register or memory.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typedef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ea typeface="ＭＳ Ｐゴシック" charset="0"/>
                <a:cs typeface="ＭＳ Ｐゴシック" charset="0"/>
              </a:rPr>
              <a:t> points;</a:t>
            </a: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typedef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struct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MyStruct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newtype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typedef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enum</a:t>
            </a:r>
            <a:r>
              <a:rPr lang="en-US" dirty="0">
                <a:ea typeface="ＭＳ Ｐゴシック" charset="0"/>
                <a:cs typeface="ＭＳ Ｐゴシック" charset="0"/>
              </a:rPr>
              <a:t> {…}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op_type</a:t>
            </a:r>
            <a:r>
              <a:rPr lang="en-US" dirty="0">
                <a:ea typeface="ＭＳ Ｐゴシック" charset="0"/>
                <a:cs typeface="ＭＳ Ｐゴシック" charset="0"/>
              </a:rPr>
              <a:t>;  -- means you’re defining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op_type</a:t>
            </a:r>
            <a:r>
              <a:rPr lang="en-US" dirty="0">
                <a:ea typeface="ＭＳ Ｐゴシック" charset="0"/>
                <a:cs typeface="ＭＳ Ｐゴシック" charset="0"/>
              </a:rPr>
              <a:t> as type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enum</a:t>
            </a:r>
            <a:r>
              <a:rPr lang="en-US" dirty="0">
                <a:ea typeface="ＭＳ Ｐゴシック" charset="0"/>
                <a:cs typeface="ＭＳ Ｐゴシック" charset="0"/>
              </a:rPr>
              <a:t>, where the {…} defines the values of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enum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 allows:</a:t>
            </a: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enum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cardsuit</a:t>
            </a:r>
            <a:r>
              <a:rPr lang="en-US" dirty="0">
                <a:ea typeface="ＭＳ Ｐゴシック" charset="0"/>
                <a:cs typeface="ＭＳ Ｐゴシック" charset="0"/>
              </a:rPr>
              <a:t> { CLUBS = 1, DIAMONDS = 2, HEARTS = 4, SPADES = 8 };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337618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689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6145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56332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759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136505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100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455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1467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33973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94014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7211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799200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5459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2187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616646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1855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704854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1077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5729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0020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55048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683026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372625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3800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2444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0403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9631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1581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949919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3119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1882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4049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2007"/>
      </p:ext>
    </p:extLst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959805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087369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293429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8285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3225"/>
      </p:ext>
    </p:extLst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1709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5749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125545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4428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383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3612"/>
      </p:ext>
    </p:extLst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61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77905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70400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2227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1974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560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971394"/>
      </p:ext>
    </p:extLst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4184"/>
      </p:ext>
    </p:extLst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095371"/>
      </p:ext>
    </p:extLst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19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97543"/>
      </p:ext>
    </p:extLst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665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7338"/>
      </p:ext>
    </p:extLst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47163"/>
      </p:ext>
    </p:extLst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1666278"/>
      </p:ext>
    </p:extLst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291904"/>
      </p:ext>
    </p:extLst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0263"/>
      </p:ext>
    </p:extLst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0417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59914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702192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89062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6BC50690-A1B7-9E49-B392-B7D3E98093F4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929F90BD-9EBA-AB41-9844-05408FB173E5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19E2DD42-C030-324D-A5AC-0E213F37A1D8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BD34B211-3216-2340-A672-8CD337B844AC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fld id="{F5551B27-49BC-4291-80C6-707CDCF1D651}" type="slidenum">
              <a:rPr lang="en-US" sz="100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sz="4200" b="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Bryant and </a:t>
            </a:r>
            <a:r>
              <a:rPr lang="en-US" sz="1000" b="0" dirty="0" err="1">
                <a:solidFill>
                  <a:srgbClr val="000000"/>
                </a:solidFill>
                <a:latin typeface="Calibri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O’Hallaron</a:t>
            </a: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, Computer Systems: A Programmer’s Perspective, Third Edition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6031" y="0"/>
            <a:ext cx="9160031" cy="228600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4200" b="0">
              <a:solidFill>
                <a:srgbClr val="000000"/>
              </a:solidFill>
              <a:latin typeface="Times New Roman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6934201" y="-26988"/>
            <a:ext cx="2273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200" b="0" dirty="0">
                <a:solidFill>
                  <a:srgbClr val="565A5C"/>
                </a:solidFill>
                <a:latin typeface="Times New Roman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University of Colorado Boulder</a:t>
            </a:r>
            <a:endParaRPr lang="en-US" sz="1200" b="0" dirty="0">
              <a:solidFill>
                <a:srgbClr val="565A5C"/>
              </a:solidFill>
              <a:latin typeface="Times New Roman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47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CFB87C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CFB87C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858E5A07-6C19-AC46-AD55-20AD14D40259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143000"/>
            <a:ext cx="7148513" cy="2259013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Control, Conditional  Branching, Loops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en-US" dirty="0"/>
              <a:t>Topics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/>
              <a:t>Condition Codes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/>
              <a:t>Conditional Jumping/Branching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/>
              <a:t>Loops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69913"/>
            <a:ext cx="7823200" cy="573087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Jumping – Conditional or not 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343025"/>
            <a:ext cx="8459787" cy="1219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jX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Instructions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Unconditional jump: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jmp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Label or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jmp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*%</a:t>
            </a:r>
            <a:r>
              <a:rPr lang="en-US" dirty="0" err="1">
                <a:latin typeface="Helvetica" charset="0"/>
                <a:ea typeface="ＭＳ Ｐゴシック" charset="0"/>
              </a:rPr>
              <a:t>eax</a:t>
            </a:r>
            <a:r>
              <a:rPr lang="en-US" dirty="0">
                <a:latin typeface="Helvetica" charset="0"/>
                <a:ea typeface="ＭＳ Ｐゴシック" charset="0"/>
              </a:rPr>
              <a:t> or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jmp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*(%</a:t>
            </a:r>
            <a:r>
              <a:rPr lang="en-US" dirty="0" err="1">
                <a:latin typeface="Helvetica" charset="0"/>
                <a:ea typeface="ＭＳ Ｐゴシック" charset="0"/>
              </a:rPr>
              <a:t>eax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Conditional jumps to different part of code depending on condition codes, e.g. </a:t>
            </a:r>
            <a:r>
              <a:rPr lang="en-US" b="0" dirty="0" err="1">
                <a:latin typeface="Courier" charset="0"/>
                <a:ea typeface="ＭＳ Ｐゴシック" charset="0"/>
                <a:cs typeface="Courier" charset="0"/>
              </a:rPr>
              <a:t>jle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Label   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857500"/>
          <a:ext cx="6096000" cy="188595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jX</a:t>
                      </a: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Condition</a:t>
                      </a: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22425" algn="l"/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jmp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Unconditional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22425" algn="l"/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ZF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Equal / Zero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jne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Not Equal / Not Zero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Negative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jns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~SF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Nonnegative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lnSpc>
                <a:spcPct val="100000"/>
              </a:lnSpc>
              <a:tabLst>
                <a:tab pos="1657350" algn="l"/>
              </a:tabLst>
            </a:pPr>
            <a:endParaRPr lang="en-US" sz="1800" b="0">
              <a:solidFill>
                <a:srgbClr val="000066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4743450"/>
          <a:ext cx="6096000" cy="188595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jg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~(SF^OF)&amp;~ZF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or Equal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(SF^OF)|ZF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or Equal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ja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~CF&amp;~ZF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Above (unsigned)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jb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Below (unsigned)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5963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/>
          </p:cNvSpPr>
          <p:nvPr/>
        </p:nvSpPr>
        <p:spPr bwMode="auto">
          <a:xfrm>
            <a:off x="4597400" y="20447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If-then-else converted to assembly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46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8448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Generally considered bad programming practice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8194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77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60388" lvl="1" indent="-222250" defTabSz="895350">
              <a:tabLst>
                <a:tab pos="3660775" algn="l"/>
              </a:tabLst>
            </a:pPr>
            <a:r>
              <a:rPr lang="en-US" i="1" dirty="0" smtClean="0">
                <a:latin typeface="Helvetica" charset="0"/>
                <a:ea typeface="ＭＳ Ｐゴシック" charset="0"/>
              </a:rPr>
              <a:t>Test</a:t>
            </a:r>
            <a:r>
              <a:rPr lang="en-US" dirty="0" smtClean="0">
                <a:latin typeface="Helvetica" charset="0"/>
                <a:ea typeface="ＭＳ Ｐゴシック" charset="0"/>
              </a:rPr>
              <a:t> is expression returning integer</a:t>
            </a:r>
          </a:p>
          <a:p>
            <a:pPr marL="839788" lvl="2" indent="-165100" defTabSz="895350">
              <a:buNone/>
              <a:tabLst>
                <a:tab pos="3660775" algn="l"/>
              </a:tabLst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= 0 interpreted as false</a:t>
            </a:r>
          </a:p>
          <a:p>
            <a:pPr marL="839788" lvl="2" indent="-165100" defTabSz="895350">
              <a:buNone/>
              <a:tabLst>
                <a:tab pos="3660775" algn="l"/>
              </a:tabLst>
            </a:pPr>
            <a:r>
              <a:rPr lang="en-US" sz="2000" dirty="0" smtClean="0">
                <a:latin typeface="Helvetica" charset="0"/>
                <a:ea typeface="ＭＳ Ｐゴシック" charset="0"/>
                <a:sym typeface="Symbol" charset="0"/>
              </a:rPr>
              <a:t>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0 interpreted as true</a:t>
            </a:r>
          </a:p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  <p:extLst>
      <p:ext uri="{BB962C8B-B14F-4D97-AF65-F5344CB8AC3E}">
        <p14:creationId xmlns:p14="http://schemas.microsoft.com/office/powerpoint/2010/main" val="3655148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41313"/>
            <a:ext cx="8204200" cy="573087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114425"/>
            <a:ext cx="8459787" cy="1219200"/>
          </a:xfrm>
        </p:spPr>
        <p:txBody>
          <a:bodyPr/>
          <a:lstStyle/>
          <a:p>
            <a:pPr>
              <a:buFont typeface="Wingdings" pitchFamily="-1" charset="2"/>
              <a:buChar char="•"/>
              <a:defRPr/>
            </a:pPr>
            <a:r>
              <a:rPr lang="en-US" dirty="0" err="1" smtClean="0">
                <a:ea typeface="ＭＳ Ｐゴシック" pitchFamily="-1" charset="-128"/>
                <a:cs typeface="ＭＳ Ｐゴシック" pitchFamily="-1" charset="-128"/>
              </a:rPr>
              <a:t>cmovX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 smtClean="0">
                <a:ea typeface="ＭＳ Ｐゴシック" pitchFamily="-1" charset="-128"/>
                <a:cs typeface="ＭＳ Ｐゴシック" pitchFamily="-1" charset="-128"/>
              </a:rPr>
              <a:t>src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, </a:t>
            </a:r>
            <a:r>
              <a:rPr lang="en-US" dirty="0" err="1" smtClean="0">
                <a:ea typeface="ＭＳ Ｐゴシック" pitchFamily="-1" charset="-128"/>
                <a:cs typeface="ＭＳ Ｐゴシック" pitchFamily="-1" charset="-128"/>
              </a:rPr>
              <a:t>dest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Set </a:t>
            </a:r>
            <a:r>
              <a:rPr lang="en-US" dirty="0" err="1" smtClean="0"/>
              <a:t>dest</a:t>
            </a:r>
            <a:r>
              <a:rPr lang="en-US" dirty="0" smtClean="0"/>
              <a:t>=</a:t>
            </a:r>
            <a:r>
              <a:rPr lang="en-US" dirty="0" err="1" smtClean="0"/>
              <a:t>src</a:t>
            </a:r>
            <a:r>
              <a:rPr lang="en-US" dirty="0" smtClean="0"/>
              <a:t> only if condition X holds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More efficient than conditional branching for highly pipelined processors – easier to guess the next instruction to execute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But overhead: both branches are evaluated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3152775"/>
          <a:ext cx="6096000" cy="1571625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cmovX</a:t>
                      </a: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Condition</a:t>
                      </a: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22425" algn="l"/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Equal / Zero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cmovne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Not Equal / Not Zero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Negative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cmovns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~SF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Nonnegative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17" name="Rectangle 3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lnSpc>
                <a:spcPct val="100000"/>
              </a:lnSpc>
              <a:tabLst>
                <a:tab pos="1657350" algn="l"/>
              </a:tabLst>
            </a:pPr>
            <a:endParaRPr lang="en-US" sz="1800" b="0">
              <a:solidFill>
                <a:srgbClr val="000066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4724400"/>
          <a:ext cx="6096000" cy="188595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cmovg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~(SF^OF)&amp;~ZF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or Equal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(SF^OF)|ZF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or Equal (Signed)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cmova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~CF&amp;~ZF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Above (unsigned)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cmovb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CF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Below (unsigned)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sz="2000" dirty="0" smtClean="0"/>
              <a:t>if (Test) </a:t>
            </a:r>
            <a:r>
              <a:rPr lang="en-US" sz="2000" dirty="0" err="1" smtClean="0"/>
              <a:t>Dest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err="1" smtClean="0">
                <a:sym typeface="Wingdings" pitchFamily="2" charset="2"/>
              </a:rPr>
              <a:t>Src</a:t>
            </a:r>
            <a:endParaRPr lang="en-US" sz="2000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sz="2000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3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08832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05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0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Loops in C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220788"/>
            <a:ext cx="2833687" cy="52244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b="0" dirty="0" smtClean="0"/>
              <a:t>do {</a:t>
            </a:r>
            <a:endParaRPr lang="en-US" b="0" dirty="0"/>
          </a:p>
          <a:p>
            <a:pPr marL="0" indent="0">
              <a:buFont typeface="Wingdings" charset="0"/>
              <a:buNone/>
              <a:defRPr/>
            </a:pPr>
            <a:r>
              <a:rPr lang="en-US" b="0" i="1" dirty="0"/>
              <a:t> </a:t>
            </a:r>
            <a:r>
              <a:rPr lang="en-US" b="0" i="1" dirty="0" smtClean="0"/>
              <a:t>   body</a:t>
            </a:r>
            <a:r>
              <a:rPr lang="en-US" b="0" i="1" dirty="0"/>
              <a:t>-statement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b="0" dirty="0" smtClean="0"/>
              <a:t>} while </a:t>
            </a:r>
            <a:r>
              <a:rPr lang="en-US" b="0" dirty="0"/>
              <a:t>(</a:t>
            </a:r>
            <a:r>
              <a:rPr lang="en-US" b="0" i="1" dirty="0"/>
              <a:t>test-</a:t>
            </a:r>
            <a:r>
              <a:rPr lang="en-US" b="0" i="1" dirty="0" err="1"/>
              <a:t>expr</a:t>
            </a:r>
            <a:r>
              <a:rPr lang="en-US" b="0" dirty="0"/>
              <a:t>)</a:t>
            </a:r>
            <a:r>
              <a:rPr lang="en-US" b="0" dirty="0" smtClean="0"/>
              <a:t>;</a:t>
            </a: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Executes body-statement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Then tests expression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true, loops back to ‘do’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Else exit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Curved Left Arrow 3"/>
          <p:cNvSpPr/>
          <p:nvPr/>
        </p:nvSpPr>
        <p:spPr bwMode="auto">
          <a:xfrm flipH="1" flipV="1">
            <a:off x="76200" y="1371600"/>
            <a:ext cx="457200" cy="114300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00400" y="1219200"/>
            <a:ext cx="2819400" cy="5224463"/>
            <a:chOff x="3290886" y="1295400"/>
            <a:chExt cx="3276601" cy="522446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733670" y="1295400"/>
              <a:ext cx="2833817" cy="5224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while (</a:t>
              </a:r>
              <a:r>
                <a:rPr lang="en-US" b="0" i="1" dirty="0" smtClean="0">
                  <a:solidFill>
                    <a:srgbClr val="003300"/>
                  </a:solidFill>
                  <a:latin typeface="Helvetica"/>
                </a:rPr>
                <a:t>test-</a:t>
              </a:r>
              <a:r>
                <a:rPr lang="en-US" b="0" i="1" dirty="0" err="1" smtClean="0">
                  <a:solidFill>
                    <a:srgbClr val="003300"/>
                  </a:solidFill>
                  <a:latin typeface="Helvetica"/>
                </a:rPr>
                <a:t>expr</a:t>
              </a: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) {</a:t>
              </a:r>
            </a:p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i="1" dirty="0" smtClean="0">
                  <a:solidFill>
                    <a:srgbClr val="003300"/>
                  </a:solidFill>
                  <a:latin typeface="Helvetica"/>
                </a:rPr>
                <a:t>    body-statement</a:t>
              </a:r>
            </a:p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}</a:t>
              </a:r>
            </a:p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Tests expression first</a:t>
              </a:r>
            </a:p>
            <a:p>
              <a:pPr lvl="1"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0066"/>
                  </a:solidFill>
                  <a:latin typeface="Helvetica" charset="0"/>
                  <a:ea typeface="ＭＳ Ｐゴシック" charset="0"/>
                </a:rPr>
                <a:t>If true, executes body &amp; loops back to ‘while’</a:t>
              </a:r>
            </a:p>
            <a:p>
              <a:pPr lvl="1"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0066"/>
                  </a:solidFill>
                  <a:latin typeface="Helvetica" charset="0"/>
                  <a:ea typeface="ＭＳ Ｐゴシック" charset="0"/>
                </a:rPr>
                <a:t>Else exit</a:t>
              </a:r>
            </a:p>
            <a:p>
              <a:pPr lvl="1">
                <a:buClr>
                  <a:srgbClr val="660033"/>
                </a:buClr>
                <a:defRPr/>
              </a:pPr>
              <a:endPara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 bwMode="auto">
            <a:xfrm flipH="1" flipV="1">
              <a:off x="3290886" y="1446213"/>
              <a:ext cx="531341" cy="1830387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943600" y="1219200"/>
            <a:ext cx="3200400" cy="5224463"/>
            <a:chOff x="5943600" y="1252538"/>
            <a:chExt cx="3200400" cy="5224462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6310313" y="1252538"/>
              <a:ext cx="2833687" cy="5224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for(</a:t>
              </a:r>
              <a:r>
                <a:rPr lang="en-US" b="0" dirty="0" err="1" smtClean="0">
                  <a:solidFill>
                    <a:srgbClr val="003300"/>
                  </a:solidFill>
                  <a:latin typeface="Helvetica"/>
                </a:rPr>
                <a:t>init</a:t>
              </a: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; </a:t>
              </a:r>
              <a:r>
                <a:rPr lang="en-US" b="0" i="1" dirty="0" smtClean="0">
                  <a:solidFill>
                    <a:srgbClr val="003300"/>
                  </a:solidFill>
                  <a:latin typeface="Helvetica"/>
                </a:rPr>
                <a:t>test; update</a:t>
              </a: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) {</a:t>
              </a:r>
            </a:p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i="1" dirty="0" smtClean="0">
                  <a:solidFill>
                    <a:srgbClr val="003300"/>
                  </a:solidFill>
                  <a:latin typeface="Helvetica"/>
                </a:rPr>
                <a:t>    body-statement</a:t>
              </a:r>
            </a:p>
            <a:p>
              <a:pPr marL="0" indent="0">
                <a:buClr>
                  <a:srgbClr val="660033"/>
                </a:buClr>
                <a:buFont typeface="Wingdings" charset="0"/>
                <a:buNone/>
                <a:defRPr/>
              </a:pPr>
              <a:r>
                <a:rPr lang="en-US" b="0" dirty="0" smtClean="0">
                  <a:solidFill>
                    <a:srgbClr val="003300"/>
                  </a:solidFill>
                  <a:latin typeface="Helvetica"/>
                </a:rPr>
                <a:t>}</a:t>
              </a:r>
            </a:p>
            <a:p>
              <a:pPr>
                <a:buClr>
                  <a:srgbClr val="660033"/>
                </a:buClr>
                <a:defRPr/>
              </a:pPr>
              <a:endParaRPr lang="en-US" dirty="0" smtClean="0">
                <a:solidFill>
                  <a:srgbClr val="0033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Initializes first</a:t>
              </a:r>
            </a:p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If test is true</a:t>
              </a:r>
            </a:p>
            <a:p>
              <a:pPr lvl="1"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0066"/>
                  </a:solidFill>
                  <a:latin typeface="Helvetica" charset="0"/>
                  <a:ea typeface="ＭＳ Ｐゴシック" charset="0"/>
                </a:rPr>
                <a:t>Execute body statement</a:t>
              </a:r>
            </a:p>
            <a:p>
              <a:pPr lvl="1"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0066"/>
                  </a:solidFill>
                  <a:latin typeface="Helvetica" charset="0"/>
                  <a:ea typeface="ＭＳ Ｐゴシック" charset="0"/>
                </a:rPr>
                <a:t>Execute update &amp; loop back to ‘for’</a:t>
              </a:r>
            </a:p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 charset="0"/>
                  <a:ea typeface="ＭＳ Ｐゴシック" charset="0"/>
                </a:rPr>
                <a:t>Else exit</a:t>
              </a:r>
            </a:p>
            <a:p>
              <a:pPr lvl="1">
                <a:buClr>
                  <a:srgbClr val="660033"/>
                </a:buClr>
                <a:defRPr/>
              </a:pPr>
              <a:endPara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Curved Left Arrow 10"/>
            <p:cNvSpPr/>
            <p:nvPr/>
          </p:nvSpPr>
          <p:spPr bwMode="auto">
            <a:xfrm flipH="1" flipV="1">
              <a:off x="5943600" y="1371601"/>
              <a:ext cx="381000" cy="1600200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 bwMode="auto">
          <a:xfrm flipH="1" flipV="1">
            <a:off x="228600" y="2667000"/>
            <a:ext cx="533400" cy="91440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0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Data Lab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grading this week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 for 12-minute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slots, come prepared and don’t forget!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Assembly Quiz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on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Mon Feb 13 by noon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Bomb Lab #2 released, due Friday Feb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24 by 11:55 pm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TAs will cover phase one this week in recitation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Can form teams of two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3.1-3.12 (except 3.11) and do practice problems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75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%edx		#  t = x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6840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9595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4659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  <a:endParaRPr lang="en-US" sz="2400" i="1" dirty="0">
              <a:solidFill>
                <a:schemeClr val="tx1"/>
              </a:solidFill>
              <a:latin typeface="+mj-lt"/>
              <a:cs typeface="Courier New" pitchFamily="49" charset="0"/>
              <a:sym typeface="Courier New Bold" charset="0"/>
            </a:endParaRP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13" y="1220788"/>
            <a:ext cx="8307387" cy="1370012"/>
          </a:xfrm>
        </p:spPr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49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8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  <a:endParaRPr lang="en-US" sz="2400" i="1" dirty="0">
              <a:solidFill>
                <a:schemeClr val="tx1"/>
              </a:solidFill>
              <a:latin typeface="+mj-lt"/>
              <a:cs typeface="Courier New" pitchFamily="49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8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0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0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000" i="1" dirty="0"/>
              <a:t>Body</a:t>
            </a:r>
            <a:endParaRPr lang="en-US" sz="2400" i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608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  <a:endParaRPr lang="en-US" sz="2400" i="1" dirty="0"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2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289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6424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29464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2057400" y="43434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stCxn id="33799" idx="3"/>
            <a:endCxn id="27" idx="1"/>
          </p:cNvCxnSpPr>
          <p:nvPr/>
        </p:nvCxnSpPr>
        <p:spPr bwMode="auto">
          <a:xfrm flipV="1">
            <a:off x="3956050" y="4528457"/>
            <a:ext cx="510722" cy="54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381000" y="4876800"/>
            <a:ext cx="8359322" cy="1066800"/>
            <a:chOff x="381000" y="4876800"/>
            <a:chExt cx="8359322" cy="1066800"/>
          </a:xfrm>
        </p:grpSpPr>
        <p:sp>
          <p:nvSpPr>
            <p:cNvPr id="33797" name="Rectangle 5"/>
            <p:cNvSpPr>
              <a:spLocks/>
            </p:cNvSpPr>
            <p:nvPr/>
          </p:nvSpPr>
          <p:spPr bwMode="auto">
            <a:xfrm>
              <a:off x="4466772" y="5410200"/>
              <a:ext cx="2057400" cy="308610"/>
            </a:xfrm>
            <a:prstGeom prst="rect">
              <a:avLst/>
            </a:prstGeom>
            <a:solidFill>
              <a:srgbClr val="D6D6F4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3801" name="Rectangle 9"/>
            <p:cNvSpPr>
              <a:spLocks/>
            </p:cNvSpPr>
            <p:nvPr/>
          </p:nvSpPr>
          <p:spPr bwMode="auto">
            <a:xfrm>
              <a:off x="6676572" y="5334000"/>
              <a:ext cx="2063750" cy="3810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Instruction pointer</a:t>
              </a:r>
            </a:p>
          </p:txBody>
        </p:sp>
        <p:sp>
          <p:nvSpPr>
            <p:cNvPr id="43" name="Rectangle 4"/>
            <p:cNvSpPr txBox="1">
              <a:spLocks noChangeArrowheads="1"/>
            </p:cNvSpPr>
            <p:nvPr/>
          </p:nvSpPr>
          <p:spPr bwMode="auto">
            <a:xfrm>
              <a:off x="381000" y="4876800"/>
              <a:ext cx="33401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79" tIns="44446" rIns="90479" bIns="44446" numCol="1" anchor="t" anchorCtr="0" compatLnSpc="1">
              <a:prstTxWarp prst="textNoShape">
                <a:avLst/>
              </a:prstTxWarp>
            </a:bodyPr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552450" lvl="1"/>
              <a:r>
                <a:rPr lang="en-US" dirty="0" smtClean="0"/>
                <a:t>Location of current code control point</a:t>
              </a:r>
              <a:br>
                <a:rPr lang="en-US" dirty="0" smtClean="0"/>
              </a:br>
              <a:r>
                <a:rPr lang="en-US" dirty="0" smtClean="0"/>
                <a:t>( </a:t>
              </a:r>
              <a:r>
                <a:rPr lang="en-US" dirty="0" smtClean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r>
                <a:rPr lang="en-US" dirty="0" smtClean="0"/>
                <a:t>, … 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" y="6019800"/>
            <a:ext cx="8610600" cy="762000"/>
            <a:chOff x="381000" y="6019800"/>
            <a:chExt cx="8610600" cy="762000"/>
          </a:xfrm>
        </p:grpSpPr>
        <p:sp>
          <p:nvSpPr>
            <p:cNvPr id="33802" name="Rectangle 10"/>
            <p:cNvSpPr>
              <a:spLocks/>
            </p:cNvSpPr>
            <p:nvPr/>
          </p:nvSpPr>
          <p:spPr bwMode="auto">
            <a:xfrm>
              <a:off x="44858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CF</a:t>
              </a:r>
            </a:p>
          </p:txBody>
        </p:sp>
        <p:sp>
          <p:nvSpPr>
            <p:cNvPr id="33803" name="Rectangle 11"/>
            <p:cNvSpPr>
              <a:spLocks/>
            </p:cNvSpPr>
            <p:nvPr/>
          </p:nvSpPr>
          <p:spPr bwMode="auto">
            <a:xfrm>
              <a:off x="51589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ZF</a:t>
              </a:r>
            </a:p>
          </p:txBody>
        </p:sp>
        <p:sp>
          <p:nvSpPr>
            <p:cNvPr id="33804" name="Rectangle 12"/>
            <p:cNvSpPr>
              <a:spLocks/>
            </p:cNvSpPr>
            <p:nvPr/>
          </p:nvSpPr>
          <p:spPr bwMode="auto">
            <a:xfrm>
              <a:off x="58320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SF</a:t>
              </a:r>
            </a:p>
          </p:txBody>
        </p:sp>
        <p:sp>
          <p:nvSpPr>
            <p:cNvPr id="33805" name="Rectangle 13"/>
            <p:cNvSpPr>
              <a:spLocks/>
            </p:cNvSpPr>
            <p:nvPr/>
          </p:nvSpPr>
          <p:spPr bwMode="auto">
            <a:xfrm>
              <a:off x="65051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OF</a:t>
              </a:r>
            </a:p>
          </p:txBody>
        </p:sp>
        <p:sp>
          <p:nvSpPr>
            <p:cNvPr id="33806" name="Rectangle 14"/>
            <p:cNvSpPr>
              <a:spLocks/>
            </p:cNvSpPr>
            <p:nvPr/>
          </p:nvSpPr>
          <p:spPr bwMode="auto">
            <a:xfrm>
              <a:off x="7189788" y="6019800"/>
              <a:ext cx="1801812" cy="4445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rgbClr val="C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Condition codes</a:t>
              </a:r>
            </a:p>
          </p:txBody>
        </p:sp>
        <p:sp>
          <p:nvSpPr>
            <p:cNvPr id="44" name="Rectangle 4"/>
            <p:cNvSpPr txBox="1">
              <a:spLocks noChangeArrowheads="1"/>
            </p:cNvSpPr>
            <p:nvPr/>
          </p:nvSpPr>
          <p:spPr bwMode="auto">
            <a:xfrm>
              <a:off x="381000" y="6019800"/>
              <a:ext cx="33401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79" tIns="44446" rIns="90479" bIns="44446" numCol="1" anchor="t" anchorCtr="0" compatLnSpc="1">
              <a:prstTxWarp prst="textNoShape">
                <a:avLst/>
              </a:prstTxWarp>
            </a:bodyPr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552450" lvl="1"/>
              <a:r>
                <a:rPr lang="en-US" dirty="0" smtClean="0">
                  <a:solidFill>
                    <a:srgbClr val="FF0000"/>
                  </a:solidFill>
                </a:rPr>
                <a:t>Status of recent tests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( </a:t>
              </a:r>
              <a:r>
                <a:rPr lang="en-US" dirty="0" smtClean="0">
                  <a:solidFill>
                    <a:srgbClr val="FF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CF, ZF, SF, OF</a:t>
              </a:r>
              <a:r>
                <a:rPr lang="en-US" dirty="0" smtClean="0">
                  <a:solidFill>
                    <a:srgbClr val="FF0000"/>
                  </a:solidFill>
                </a:rPr>
                <a:t> 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00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152400"/>
            <a:ext cx="3733800" cy="10953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Switch Statements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2700" y="1219200"/>
            <a:ext cx="3975100" cy="4732338"/>
          </a:xfrm>
        </p:spPr>
        <p:txBody>
          <a:bodyPr lIns="90487" tIns="44450" rIns="90487" bIns="44450"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Implementation Options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Series of conditionals, e.g. if- else if - else if -else if…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Good if few cases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Slow if many cases, e.g. many compares and conditional jumps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Jump Table (array of addresses)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Index into array and jump to branch target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Avoids conditionals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Good when cases are small integer constants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GCC p</a:t>
            </a:r>
            <a:r>
              <a:rPr lang="en-US" sz="1800">
                <a:latin typeface="Helvetica" charset="0"/>
                <a:ea typeface="ＭＳ Ｐゴシック" charset="0"/>
              </a:rPr>
              <a:t>icks one based on case structure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52400" y="381000"/>
            <a:ext cx="4876800" cy="59070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typedef enum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{ADD, MULT, MINUS, DIV, MOD, BAD}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op_type;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char unparse_symbol(op_type op)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1A1A"/>
                </a:solidFill>
                <a:latin typeface="Courier New" charset="0"/>
              </a:rPr>
              <a:t>  switch (op)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ADD 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'+';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MULT: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'*';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MINUS: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'-';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DIV: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'/';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MOD: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'%';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case BAD: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return '?';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906463" y="6324600"/>
            <a:ext cx="3365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66"/>
                </a:solidFill>
              </a:rPr>
              <a:t>switch() is missing default case</a:t>
            </a:r>
          </a:p>
        </p:txBody>
      </p:sp>
    </p:spTree>
    <p:extLst>
      <p:ext uri="{BB962C8B-B14F-4D97-AF65-F5344CB8AC3E}">
        <p14:creationId xmlns:p14="http://schemas.microsoft.com/office/powerpoint/2010/main" val="78339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9934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13960590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What range of values takes default?</a:t>
            </a:r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3204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7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37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sz="2000" dirty="0"/>
              <a:t>Only for  0 ≤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sz="2000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76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 eaLnBrk="1" hangingPunct="1">
              <a:lnSpc>
                <a:spcPct val="100000"/>
              </a:lnSpc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 eaLnBrk="1" hangingPunct="1">
              <a:lnSpc>
                <a:spcPct val="100000"/>
              </a:lnSpc>
              <a:spcBef>
                <a:spcPts val="638"/>
              </a:spcBef>
            </a:pPr>
            <a:r>
              <a:rPr lang="en-US" sz="20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L3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L5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L9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L7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L8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52400" y="38100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charset="0"/>
              </a:defRPr>
            </a:lvl9pPr>
          </a:lstStyle>
          <a:p>
            <a:pPr marL="119063" marR="0" lvl="0" indent="-119063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Helvetica"/>
                <a:ea typeface="ＭＳ Ｐゴシック" charset="-128"/>
                <a:cs typeface="ＭＳ Ｐゴシック" charset="-128"/>
              </a:rPr>
              <a:t>Jump Table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Helvetica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53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25177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04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68978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56694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1705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64500" cy="573088"/>
          </a:xfrm>
        </p:spPr>
        <p:txBody>
          <a:bodyPr/>
          <a:lstStyle/>
          <a:p>
            <a:pPr>
              <a:defRPr/>
            </a:pPr>
            <a:r>
              <a:rPr lang="en-US"/>
              <a:t>Condition Codes (Implicit Setting)</a:t>
            </a:r>
          </a:p>
        </p:txBody>
      </p:sp>
      <p:sp>
        <p:nvSpPr>
          <p:cNvPr id="190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72488" cy="1219200"/>
          </a:xfrm>
        </p:spPr>
        <p:txBody>
          <a:bodyPr/>
          <a:lstStyle/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Single bit registers</a:t>
            </a:r>
          </a:p>
          <a:p>
            <a:pPr marL="742950" lvl="1" indent="-404813" defTabSz="895350">
              <a:buFont typeface="Wingdings" charset="0"/>
              <a:buNone/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>
                <a:latin typeface="Courier New" charset="0"/>
                <a:ea typeface="ＭＳ Ｐゴシック" charset="0"/>
              </a:rPr>
              <a:t>CF</a:t>
            </a:r>
            <a:r>
              <a:rPr lang="en-US" sz="1800" dirty="0">
                <a:latin typeface="Helvetica" charset="0"/>
                <a:ea typeface="ＭＳ Ｐゴシック" charset="0"/>
              </a:rPr>
              <a:t>	 Carry Flag (for unsigned)	</a:t>
            </a:r>
            <a:r>
              <a:rPr lang="en-US" sz="1800" dirty="0">
                <a:latin typeface="Courier New" charset="0"/>
                <a:ea typeface="ＭＳ Ｐゴシック" charset="0"/>
              </a:rPr>
              <a:t>SF</a:t>
            </a:r>
            <a:r>
              <a:rPr lang="en-US" sz="1800" dirty="0">
                <a:latin typeface="Helvetica" charset="0"/>
                <a:ea typeface="ＭＳ Ｐゴシック" charset="0"/>
              </a:rPr>
              <a:t>  Sign Flag (for signed)</a:t>
            </a:r>
          </a:p>
          <a:p>
            <a:pPr marL="742950" lvl="1" indent="-404813" defTabSz="895350">
              <a:buFont typeface="Wingdings" charset="0"/>
              <a:buNone/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>
                <a:latin typeface="Courier New" charset="0"/>
                <a:ea typeface="ＭＳ Ｐゴシック" charset="0"/>
              </a:rPr>
              <a:t>ZF</a:t>
            </a:r>
            <a:r>
              <a:rPr lang="en-US" sz="1800" dirty="0">
                <a:latin typeface="Helvetica" charset="0"/>
                <a:ea typeface="ＭＳ Ｐゴシック" charset="0"/>
              </a:rPr>
              <a:t>	 Zero Flag	</a:t>
            </a:r>
            <a:r>
              <a:rPr lang="en-US" sz="1800" dirty="0">
                <a:latin typeface="Courier New" charset="0"/>
                <a:ea typeface="ＭＳ Ｐゴシック" charset="0"/>
              </a:rPr>
              <a:t>OF</a:t>
            </a:r>
            <a:r>
              <a:rPr lang="en-US" sz="1800" dirty="0">
                <a:latin typeface="Helvetica" charset="0"/>
                <a:ea typeface="ＭＳ Ｐゴシック" charset="0"/>
              </a:rPr>
              <a:t>  Overflow Flag (for signed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)</a:t>
            </a:r>
            <a:endParaRPr lang="en-US" sz="1800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381000" y="2514600"/>
            <a:ext cx="84724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2000" dirty="0" smtClean="0">
                <a:solidFill>
                  <a:srgbClr val="0033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Implicitly set (think of it as side effect) by arithmetic operations</a:t>
            </a:r>
            <a:endParaRPr lang="en-US" sz="2000" dirty="0" smtClean="0">
              <a:solidFill>
                <a:srgbClr val="0033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742950" lvl="1" indent="-404813" defTabSz="895350">
              <a:buClr>
                <a:srgbClr val="660033"/>
              </a:buClr>
              <a:buFont typeface="Wingdings" charset="0"/>
              <a:buNone/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err="1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addq</a:t>
            </a:r>
            <a:r>
              <a:rPr lang="en-US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i="1" dirty="0" err="1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Src,Dest</a:t>
            </a:r>
            <a:r>
              <a:rPr lang="en-US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marL="742950" lvl="1" indent="-404813" defTabSz="895350">
              <a:buClr>
                <a:srgbClr val="660033"/>
              </a:buClr>
              <a:buFont typeface="Wingdings" charset="0"/>
              <a:buNone/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 analog: </a:t>
            </a:r>
            <a:r>
              <a:rPr lang="en-US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t = </a:t>
            </a:r>
            <a:r>
              <a:rPr lang="en-US" sz="1800" dirty="0" err="1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a+b</a:t>
            </a:r>
            <a:endParaRPr lang="en-US" sz="1800" dirty="0" smtClean="0">
              <a:solidFill>
                <a:srgbClr val="000066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381000" y="3505200"/>
            <a:ext cx="84724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404813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Helvetica" charset="0"/>
                <a:ea typeface="ＭＳ Ｐゴシック" charset="0"/>
              </a:rPr>
              <a:t>CF set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 if carry out from most significant bit</a:t>
            </a:r>
          </a:p>
          <a:p>
            <a:pPr marL="1143000" lvl="2" indent="-404813" defTabSz="895350"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Used to detect unsigned overflow</a:t>
            </a:r>
          </a:p>
          <a:p>
            <a:pPr marL="742950" lvl="1" indent="-404813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Helvetica" charset="0"/>
                <a:ea typeface="ＭＳ Ｐゴシック" charset="0"/>
              </a:rPr>
              <a:t>ZF set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if </a:t>
            </a:r>
            <a:r>
              <a:rPr lang="en-US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t == 0</a:t>
            </a:r>
            <a:endParaRPr lang="en-US" sz="1800" dirty="0" smtClean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 marL="742950" lvl="1" indent="-404813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Helvetica" charset="0"/>
                <a:ea typeface="ＭＳ Ｐゴシック" charset="0"/>
              </a:rPr>
              <a:t>SF set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if </a:t>
            </a:r>
            <a:r>
              <a:rPr lang="en-US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t &lt; 0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(as signed)</a:t>
            </a:r>
          </a:p>
          <a:p>
            <a:pPr marL="742950" lvl="1" indent="-404813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Helvetica" charset="0"/>
                <a:ea typeface="ＭＳ Ｐゴシック" charset="0"/>
              </a:rPr>
              <a:t>OF set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if two</a:t>
            </a:r>
            <a:r>
              <a:rPr lang="ja-JP" altLang="en-US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altLang="ja-JP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 complement (signed) overflow</a:t>
            </a:r>
            <a:br>
              <a:rPr lang="en-US" altLang="ja-JP" sz="18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</a:br>
            <a:r>
              <a:rPr lang="en-US" altLang="ja-JP" sz="1800" dirty="0" smtClean="0">
                <a:solidFill>
                  <a:srgbClr val="000066"/>
                </a:solidFill>
                <a:latin typeface="Courier New" charset="0"/>
                <a:ea typeface="ＭＳ Ｐゴシック" charset="0"/>
              </a:rPr>
              <a:t>(a&gt;0 &amp;&amp; b&gt;0 &amp;&amp; t&lt;0) || (a&lt;0 &amp;&amp; b&lt;0 &amp;&amp; t&gt;=0)</a:t>
            </a:r>
          </a:p>
          <a:p>
            <a:pPr marL="223838" indent="-223838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endParaRPr lang="en-US" sz="2000" i="1" dirty="0" smtClean="0">
              <a:solidFill>
                <a:srgbClr val="0033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223838" indent="-223838" defTabSz="895350">
              <a:buClr>
                <a:srgbClr val="660033"/>
              </a:buClr>
              <a:tabLst>
                <a:tab pos="1085850" algn="l"/>
                <a:tab pos="4057650" algn="l"/>
                <a:tab pos="4743450" algn="l"/>
              </a:tabLst>
              <a:defRPr/>
            </a:pPr>
            <a:r>
              <a:rPr lang="en-US" sz="2000" dirty="0" smtClean="0">
                <a:solidFill>
                  <a:srgbClr val="003300"/>
                </a:solidFill>
                <a:latin typeface="Helvetica" charset="0"/>
                <a:ea typeface="ＭＳ Ｐゴシック" charset="0"/>
                <a:cs typeface="ＭＳ Ｐゴシック" charset="0"/>
              </a:rPr>
              <a:t>Codes set differently depending on instructions, and in some cases not set at all, e.g. </a:t>
            </a:r>
            <a:r>
              <a:rPr lang="en-US" sz="2000" dirty="0" smtClean="0">
                <a:solidFill>
                  <a:srgbClr val="0033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lea </a:t>
            </a:r>
            <a:r>
              <a:rPr lang="en-US" sz="2000" dirty="0" smtClean="0">
                <a:solidFill>
                  <a:srgbClr val="0033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instruction</a:t>
            </a:r>
            <a:endParaRPr lang="en-US" sz="2000" dirty="0">
              <a:solidFill>
                <a:srgbClr val="0033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80414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304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Left Shifting &lt;&lt;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>
                <a:latin typeface="Courier"/>
                <a:ea typeface="ＭＳ Ｐゴシック" charset="0"/>
                <a:cs typeface="Courier"/>
              </a:rPr>
              <a:t>s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hl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b="0" dirty="0" err="1" smtClean="0">
                <a:latin typeface="Courier"/>
                <a:ea typeface="ＭＳ Ｐゴシック" charset="0"/>
                <a:cs typeface="Courier"/>
              </a:rPr>
              <a:t>sal</a:t>
            </a:r>
            <a:endParaRPr lang="en-US" b="0" dirty="0" smtClean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are condition flags set?</a:t>
            </a:r>
          </a:p>
          <a:p>
            <a:pPr lvl="1">
              <a:defRPr/>
            </a:pPr>
            <a:r>
              <a:rPr lang="en-US" dirty="0" err="1" smtClean="0">
                <a:latin typeface="Helvetica" charset="0"/>
                <a:ea typeface="ＭＳ Ｐゴシック" charset="0"/>
              </a:rPr>
              <a:t>shl</a:t>
            </a:r>
            <a:r>
              <a:rPr lang="en-US" dirty="0" smtClean="0">
                <a:latin typeface="Helvetica" charset="0"/>
                <a:ea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sal</a:t>
            </a:r>
            <a:r>
              <a:rPr lang="en-US" dirty="0" smtClean="0">
                <a:latin typeface="Helvetica" charset="0"/>
                <a:ea typeface="ＭＳ Ｐゴシック" charset="0"/>
              </a:rPr>
              <a:t> sets carry flag to last shifted out bit.  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For unsigned, if CF=1, then overflow occurred. 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for overflow flag OF,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if shift by one</a:t>
            </a:r>
            <a:r>
              <a:rPr lang="en-US" sz="2000" dirty="0">
                <a:latin typeface="Helvetica" charset="0"/>
                <a:ea typeface="ＭＳ Ｐゴシック" charset="0"/>
              </a:rPr>
              <a:t>,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</a:p>
          <a:p>
            <a:pPr lvl="3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CF &amp;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MSbit</a:t>
            </a:r>
            <a:r>
              <a:rPr lang="en-US" dirty="0" smtClean="0">
                <a:latin typeface="Helvetica" charset="0"/>
                <a:ea typeface="ＭＳ Ｐゴシック" charset="0"/>
              </a:rPr>
              <a:t> identical after shift, OF = 0</a:t>
            </a:r>
          </a:p>
          <a:p>
            <a:pPr lvl="3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else OF = 1 (MS bit changes from 1-&gt;0 or 0-&gt;1),</a:t>
            </a:r>
          </a:p>
          <a:p>
            <a:pPr marL="1371600" lvl="3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i.e. OF = CF ^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MSbit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e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lse if shift by &gt; 1, OF undefined.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For signed, if OF=1, then overflow occurred.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8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1600"/>
            <a:ext cx="8307387" cy="1600200"/>
          </a:xfrm>
        </p:spPr>
        <p:txBody>
          <a:bodyPr/>
          <a:lstStyle/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Rewrite the absdiff example using conditional moves instead of conditional branching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3886200" y="2133600"/>
            <a:ext cx="518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absdiff: # x in %edi, y in %esi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%edi, %eax  # eax = 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%esi, %edx  # edx = 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subl   %esi, %eax  # eax = x-y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subl   %edi, %edx  # edx = y-x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cmpl   %esi, %edi  # x&lt;y?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cmovl  %edx, %eax  # eax=edx if &lt;=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457200" y="2133600"/>
            <a:ext cx="3124200" cy="31369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absdiff(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int result;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if (x &gt; y)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  result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} else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  result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return result;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3073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Char char="•"/>
              <a:defRPr/>
            </a:pPr>
            <a:r>
              <a:rPr lang="en-US" sz="2000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Note how the control flow is much easier to predict than all the jumping around with labels, e.g. </a:t>
            </a:r>
            <a:r>
              <a:rPr lang="en-US" sz="2000" b="0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" charset="0"/>
                <a:cs typeface="Courier" charset="0"/>
              </a:rPr>
              <a:t>jle</a:t>
            </a:r>
            <a:r>
              <a:rPr lang="en-US" sz="2000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in the conditionally branched version of absdiff</a:t>
            </a:r>
          </a:p>
        </p:txBody>
      </p:sp>
    </p:spTree>
    <p:extLst>
      <p:ext uri="{BB962C8B-B14F-4D97-AF65-F5344CB8AC3E}">
        <p14:creationId xmlns:p14="http://schemas.microsoft.com/office/powerpoint/2010/main" val="1016339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93186" name="Rectangle 6"/>
          <p:cNvSpPr>
            <a:spLocks noChangeArrowheads="1"/>
          </p:cNvSpPr>
          <p:nvPr/>
        </p:nvSpPr>
        <p:spPr bwMode="auto">
          <a:xfrm>
            <a:off x="457200" y="1295400"/>
            <a:ext cx="3124200" cy="31369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absdiff(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int result;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if (x &gt; y)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  result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} else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    result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return result;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876800" y="1295400"/>
            <a:ext cx="3657600" cy="25828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cmovdiff(int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rval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tval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int test = x &lt; 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if (test) rval = tval;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cxnSp>
        <p:nvCxnSpPr>
          <p:cNvPr id="93188" name="Straight Arrow Connector 8"/>
          <p:cNvCxnSpPr>
            <a:cxnSpLocks noChangeShapeType="1"/>
          </p:cNvCxnSpPr>
          <p:nvPr/>
        </p:nvCxnSpPr>
        <p:spPr bwMode="auto">
          <a:xfrm>
            <a:off x="3810000" y="2590800"/>
            <a:ext cx="762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2872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95234" name="Rectangle 5"/>
          <p:cNvSpPr>
            <a:spLocks noChangeArrowheads="1"/>
          </p:cNvSpPr>
          <p:nvPr/>
        </p:nvSpPr>
        <p:spPr bwMode="auto">
          <a:xfrm>
            <a:off x="3886200" y="1295400"/>
            <a:ext cx="518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absdiff: # x in %edi, y in %esi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%edi, %eax  # eax = 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%esi, %edx  # edx = 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subl   %esi, %eax  # eax = x-y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subl   %edi, %edx  # edx = y-x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4D"/>
                </a:solidFill>
                <a:latin typeface="Courier New" charset="0"/>
              </a:rPr>
              <a:t>	cmpl   %esi, %edi  # x&lt;y?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4D"/>
                </a:solidFill>
                <a:latin typeface="Courier New" charset="0"/>
              </a:rPr>
              <a:t>	cmovl  %edx, %eax  # eax=edx if &lt;=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52400" y="1295400"/>
            <a:ext cx="3657600" cy="25828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cmovdiff(int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rval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A600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int tval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4D"/>
                </a:solidFill>
                <a:latin typeface="Courier New" charset="0"/>
              </a:rPr>
              <a:t>  int test = x &lt; 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4D"/>
                </a:solidFill>
                <a:latin typeface="Courier New" charset="0"/>
              </a:rPr>
              <a:t>  if (test) rval = tval;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083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97282" name="Rectangle 5"/>
          <p:cNvSpPr>
            <a:spLocks noChangeArrowheads="1"/>
          </p:cNvSpPr>
          <p:nvPr/>
        </p:nvSpPr>
        <p:spPr bwMode="auto">
          <a:xfrm>
            <a:off x="3886200" y="1295400"/>
            <a:ext cx="518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absdiff: # x in %edi, y in %esi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%edi, %eax  # eax = 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%esi, %edx  # edx = 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subl   %esi, %eax  # eax = x-y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subl   %edi, %edx  # edx = y-x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cmpl   %esi, %edi  # x&lt;y?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cmovl  %edx, %eax  # eax=edx if &lt;=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152400" y="1295400"/>
            <a:ext cx="3657600" cy="25828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cmovdiff(int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rval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A600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int tval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950CFF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int test = x &lt; 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4D"/>
                </a:solidFill>
                <a:latin typeface="Courier New" charset="0"/>
              </a:rPr>
              <a:t>  if (test) rval = tval;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533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99330" name="Rectangle 5"/>
          <p:cNvSpPr>
            <a:spLocks noChangeArrowheads="1"/>
          </p:cNvSpPr>
          <p:nvPr/>
        </p:nvSpPr>
        <p:spPr bwMode="auto">
          <a:xfrm>
            <a:off x="3886200" y="1295400"/>
            <a:ext cx="518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absdiff: # x in %edi, y in %esi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%edi, %eax  # eax = 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%esi, %edx  # edx = 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subl   %esi, %eax  # eax = x-y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subl   %edi, %edx  # edx = y-x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950CFF"/>
                </a:solidFill>
                <a:latin typeface="Courier New" charset="0"/>
              </a:rPr>
              <a:t>cmpl   %esi, %edi  # x&lt;y?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cmovl  %edx, %eax  # eax=edx if &lt;=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152400" y="1295400"/>
            <a:ext cx="3657600" cy="25828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cmovdiff(int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rval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A600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int tval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950CFF"/>
                </a:solidFill>
                <a:latin typeface="Courier New" charset="0"/>
              </a:rPr>
              <a:t>  int test = x &lt; 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004D"/>
                </a:solidFill>
                <a:latin typeface="Courier New" charset="0"/>
              </a:rPr>
              <a:t>if (test) rval = tval;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2153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Conditional Move Example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307388" cy="1600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Control flow is more predictable, but both branches must be evaluated</a:t>
            </a:r>
          </a:p>
        </p:txBody>
      </p:sp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3886200" y="1295400"/>
            <a:ext cx="518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absdiff: # x in %edi, y in %esi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%edi, %eax  # eax = 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movl   %esi, %edx  # edx = 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subl   %esi, %eax  # eax = x-y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subl   %edi, %edx  # edx = y-x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950CFF"/>
                </a:solidFill>
                <a:latin typeface="Courier New" charset="0"/>
              </a:rPr>
              <a:t>cmpl   %esi, %edi  # x&lt;y?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cmovl  %edx, %eax  # eax=edx if &lt;=</a:t>
            </a:r>
          </a:p>
          <a:p>
            <a:pPr algn="l">
              <a:lnSpc>
                <a:spcPct val="100000"/>
              </a:lnSpc>
              <a:tabLst>
                <a:tab pos="225425" algn="l"/>
                <a:tab pos="1311275" algn="l"/>
                <a:tab pos="2968625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" y="1295400"/>
            <a:ext cx="3657600" cy="25828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cmovdiff(int x, int y)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A600"/>
                </a:solidFill>
                <a:latin typeface="Courier New" charset="0"/>
              </a:rPr>
              <a:t>int rval = x-y;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A600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A0AFF"/>
                </a:solidFill>
                <a:latin typeface="Courier New" charset="0"/>
              </a:rPr>
              <a:t>int tval = y-x;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950CFF"/>
                </a:solidFill>
                <a:latin typeface="Courier New" charset="0"/>
              </a:rPr>
              <a:t>  int test = x &lt; y;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if (test) rval = tval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7099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ChangeArrowheads="1"/>
          </p:cNvSpPr>
          <p:nvPr/>
        </p:nvSpPr>
        <p:spPr bwMode="auto">
          <a:xfrm>
            <a:off x="457200" y="106680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  <a:latin typeface="Calibri" charset="0"/>
              </a:rPr>
              <a:t>C Code</a:t>
            </a: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457200" y="2454275"/>
            <a:ext cx="4724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  <a:latin typeface="Calibri" charset="0"/>
              </a:rPr>
              <a:t>Conditional Move Version</a:t>
            </a:r>
          </a:p>
        </p:txBody>
      </p:sp>
      <p:sp>
        <p:nvSpPr>
          <p:cNvPr id="103427" name="Rectangle 5"/>
          <p:cNvSpPr>
            <a:spLocks noChangeArrowheads="1"/>
          </p:cNvSpPr>
          <p:nvPr/>
        </p:nvSpPr>
        <p:spPr bwMode="auto">
          <a:xfrm>
            <a:off x="533400" y="2911475"/>
            <a:ext cx="4800600" cy="920750"/>
          </a:xfrm>
          <a:prstGeom prst="rect">
            <a:avLst/>
          </a:prstGeom>
          <a:solidFill>
            <a:srgbClr val="D5F1CF"/>
          </a:solidFill>
          <a:ln w="1270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8575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val1  =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Then-Expr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  <a:endParaRPr lang="en-US" sz="1800" i="1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28575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val2  =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Else-Expr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  <a:endParaRPr lang="en-US" sz="1800" i="1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  <a:tabLst>
                <a:tab pos="285750" algn="l"/>
              </a:tabLst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val1  = val2 if !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573088"/>
          </a:xfrm>
        </p:spPr>
        <p:txBody>
          <a:bodyPr/>
          <a:lstStyle/>
          <a:p>
            <a:pPr>
              <a:defRPr/>
            </a:pPr>
            <a:r>
              <a:rPr lang="en-US"/>
              <a:t>General Form with Conditional Move</a:t>
            </a:r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534400" cy="1981200"/>
          </a:xfrm>
        </p:spPr>
        <p:txBody>
          <a:bodyPr/>
          <a:lstStyle/>
          <a:p>
            <a:pPr marL="230188" indent="-230188" defTabSz="895350">
              <a:buFont typeface="Wingdings" pitchFamily="-1" charset="2"/>
              <a:buChar char="•"/>
              <a:tabLst>
                <a:tab pos="3660775" algn="l"/>
              </a:tabLst>
              <a:defRPr/>
            </a:pPr>
            <a:r>
              <a:rPr lang="en-US" sz="2000">
                <a:ea typeface="ＭＳ Ｐゴシック" pitchFamily="-1" charset="-128"/>
                <a:cs typeface="ＭＳ Ｐゴシック" pitchFamily="-1" charset="-128"/>
              </a:rPr>
              <a:t>Both values get computed</a:t>
            </a:r>
          </a:p>
          <a:p>
            <a:pPr marL="230188" indent="-230188" defTabSz="895350">
              <a:buFont typeface="Wingdings" pitchFamily="-1" charset="2"/>
              <a:buChar char="•"/>
              <a:tabLst>
                <a:tab pos="3660775" algn="l"/>
              </a:tabLst>
              <a:defRPr/>
            </a:pPr>
            <a:r>
              <a:rPr lang="en-US" sz="2000">
                <a:ea typeface="ＭＳ Ｐゴシック" pitchFamily="-1" charset="-128"/>
                <a:cs typeface="ＭＳ Ｐゴシック" pitchFamily="-1" charset="-128"/>
              </a:rPr>
              <a:t>Overwrite then-value with else-value if condition doesn’t hold</a:t>
            </a:r>
          </a:p>
          <a:p>
            <a:pPr marL="230188" indent="-230188" defTabSz="895350">
              <a:buFont typeface="Wingdings" pitchFamily="-1" charset="2"/>
              <a:buChar char="•"/>
              <a:tabLst>
                <a:tab pos="3660775" algn="l"/>
              </a:tabLst>
              <a:defRPr/>
            </a:pPr>
            <a:r>
              <a:rPr lang="en-US" sz="2000">
                <a:solidFill>
                  <a:srgbClr val="C00000"/>
                </a:solidFill>
                <a:ea typeface="ＭＳ Ｐゴシック" pitchFamily="-1" charset="-128"/>
                <a:cs typeface="ＭＳ Ｐゴシック" pitchFamily="-1" charset="-128"/>
              </a:rPr>
              <a:t>Don’t use when:</a:t>
            </a:r>
          </a:p>
          <a:p>
            <a:pPr marL="630238" lvl="1" indent="-230188" defTabSz="895350">
              <a:buFont typeface="Wingdings" pitchFamily="-1" charset="2"/>
              <a:buChar char="n"/>
              <a:tabLst>
                <a:tab pos="3660775" algn="l"/>
              </a:tabLst>
              <a:defRPr/>
            </a:pPr>
            <a:r>
              <a:rPr lang="en-US" sz="1800"/>
              <a:t>Then or else expression have side effects, like dereferencing a null pointer  or incrementing a global variable (then &amp; else expressions always evaluated)</a:t>
            </a:r>
          </a:p>
          <a:p>
            <a:pPr marL="630238" lvl="1" indent="-230188" defTabSz="895350">
              <a:buFont typeface="Wingdings" pitchFamily="-1" charset="2"/>
              <a:buChar char="n"/>
              <a:tabLst>
                <a:tab pos="3660775" algn="l"/>
              </a:tabLst>
              <a:defRPr/>
            </a:pPr>
            <a:r>
              <a:rPr lang="en-US" sz="1800"/>
              <a:t>Then and else expressions are too expensive</a:t>
            </a:r>
          </a:p>
        </p:txBody>
      </p:sp>
      <p:sp>
        <p:nvSpPr>
          <p:cNvPr id="103430" name="Rectangle 3"/>
          <p:cNvSpPr>
            <a:spLocks noChangeArrowheads="1"/>
          </p:cNvSpPr>
          <p:nvPr/>
        </p:nvSpPr>
        <p:spPr bwMode="auto">
          <a:xfrm>
            <a:off x="533400" y="1524000"/>
            <a:ext cx="4800600" cy="366713"/>
          </a:xfrm>
          <a:prstGeom prst="rect">
            <a:avLst/>
          </a:prstGeom>
          <a:solidFill>
            <a:srgbClr val="F6F5BD"/>
          </a:solidFill>
          <a:ln w="1270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val =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?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Then-Expr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 :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Else-Expr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5990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69913"/>
            <a:ext cx="8534400" cy="573087"/>
          </a:xfrm>
        </p:spPr>
        <p:txBody>
          <a:bodyPr/>
          <a:lstStyle/>
          <a:p>
            <a:pPr>
              <a:defRPr/>
            </a:pPr>
            <a:r>
              <a:rPr lang="en-US" smtClean="0"/>
              <a:t>Condition Codes (Explicit Setting: Compare)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5588"/>
            <a:ext cx="8701087" cy="4799012"/>
          </a:xfrm>
        </p:spPr>
        <p:txBody>
          <a:bodyPr/>
          <a:lstStyle/>
          <a:p>
            <a:pPr marL="282575" indent="-282575">
              <a:buFont typeface="Wingdings" pitchFamily="-1" charset="2"/>
              <a:buChar char="•"/>
              <a:defRPr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Explicit Setting by Compare Instruction</a:t>
            </a:r>
          </a:p>
          <a:p>
            <a:pPr marL="631825" lvl="1" indent="-290513">
              <a:buFont typeface="Wingdings" pitchFamily="-1" charset="2"/>
              <a:buNone/>
              <a:defRPr/>
            </a:pPr>
            <a:r>
              <a:rPr lang="en-US" dirty="0">
                <a:latin typeface="Courier New" pitchFamily="-1" charset="0"/>
              </a:rPr>
              <a:t>	</a:t>
            </a:r>
            <a:r>
              <a:rPr lang="en-US" dirty="0" err="1" smtClean="0">
                <a:latin typeface="Courier New" pitchFamily="-1" charset="0"/>
              </a:rPr>
              <a:t>cmpq</a:t>
            </a:r>
            <a:r>
              <a:rPr lang="en-US" dirty="0" smtClean="0">
                <a:latin typeface="Courier New" pitchFamily="-1" charset="0"/>
              </a:rPr>
              <a:t> </a:t>
            </a:r>
            <a:r>
              <a:rPr lang="en-US" i="1" dirty="0"/>
              <a:t>Src2</a:t>
            </a:r>
            <a:r>
              <a:rPr lang="en-US" dirty="0"/>
              <a:t>,</a:t>
            </a:r>
            <a:r>
              <a:rPr lang="en-US" i="1" dirty="0"/>
              <a:t>Src1</a:t>
            </a:r>
            <a:endParaRPr lang="en-US" dirty="0">
              <a:latin typeface="Courier New" pitchFamily="-1" charset="0"/>
            </a:endParaRPr>
          </a:p>
          <a:p>
            <a:pPr marL="631825" lvl="1" indent="-290513">
              <a:buFont typeface="Wingdings" pitchFamily="-1" charset="2"/>
              <a:buNone/>
              <a:defRPr/>
            </a:pPr>
            <a:r>
              <a:rPr lang="en-US" dirty="0">
                <a:latin typeface="Courier New" pitchFamily="-1" charset="0"/>
              </a:rPr>
              <a:t>  </a:t>
            </a:r>
            <a:r>
              <a:rPr lang="en-US" dirty="0" err="1" smtClean="0">
                <a:latin typeface="Courier New" pitchFamily="-1" charset="0"/>
              </a:rPr>
              <a:t>cmpq</a:t>
            </a:r>
            <a:r>
              <a:rPr lang="en-US" dirty="0" smtClean="0">
                <a:latin typeface="Courier New" pitchFamily="-1" charset="0"/>
              </a:rPr>
              <a:t> </a:t>
            </a:r>
            <a:r>
              <a:rPr lang="en-US" dirty="0" err="1">
                <a:latin typeface="Courier New" pitchFamily="-1" charset="0"/>
              </a:rPr>
              <a:t>b,a</a:t>
            </a:r>
            <a:r>
              <a:rPr lang="en-US" dirty="0">
                <a:latin typeface="Courier New" pitchFamily="-1" charset="0"/>
              </a:rPr>
              <a:t> </a:t>
            </a:r>
            <a:r>
              <a:rPr lang="en-US" dirty="0"/>
              <a:t>like computing</a:t>
            </a:r>
            <a:r>
              <a:rPr lang="en-US" dirty="0">
                <a:latin typeface="Courier New" pitchFamily="-1" charset="0"/>
              </a:rPr>
              <a:t> a-b</a:t>
            </a:r>
            <a:r>
              <a:rPr lang="en-US" dirty="0"/>
              <a:t> without setting destination</a:t>
            </a:r>
            <a:endParaRPr lang="en-US" dirty="0">
              <a:latin typeface="Courier New" pitchFamily="-1" charset="0"/>
            </a:endParaRPr>
          </a:p>
          <a:p>
            <a:pPr marL="631825" lvl="1" indent="-290513">
              <a:buFont typeface="Wingdings" pitchFamily="-1" charset="2"/>
              <a:buChar char="n"/>
              <a:defRPr/>
            </a:pPr>
            <a:endParaRPr lang="en-US" dirty="0"/>
          </a:p>
          <a:p>
            <a:pPr marL="631825" lvl="1" indent="-290513">
              <a:buFont typeface="Wingdings" pitchFamily="-1" charset="2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if carry out from most significant bit (used for unsigned comparisons)</a:t>
            </a:r>
          </a:p>
          <a:p>
            <a:pPr marL="631825" lvl="1" indent="-290513">
              <a:buFont typeface="Wingdings" pitchFamily="-1" charset="2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if </a:t>
            </a:r>
            <a:r>
              <a:rPr lang="en-US" dirty="0">
                <a:latin typeface="Courier New" pitchFamily="-1" charset="0"/>
              </a:rPr>
              <a:t>a == b</a:t>
            </a:r>
            <a:endParaRPr lang="en-US" dirty="0"/>
          </a:p>
          <a:p>
            <a:pPr marL="631825" lvl="1" indent="-290513">
              <a:buFont typeface="Wingdings" pitchFamily="-1" charset="2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if </a:t>
            </a:r>
            <a:r>
              <a:rPr lang="en-US" dirty="0">
                <a:latin typeface="Courier New" pitchFamily="-1" charset="0"/>
              </a:rPr>
              <a:t>(a-b) &lt; 0 </a:t>
            </a:r>
            <a:r>
              <a:rPr lang="en-US" dirty="0"/>
              <a:t>(as signed)</a:t>
            </a:r>
          </a:p>
          <a:p>
            <a:pPr marL="631825" lvl="1" indent="-290513">
              <a:buFont typeface="Wingdings" pitchFamily="-1" charset="2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if two’s complement (signed) overflow</a:t>
            </a:r>
            <a:br>
              <a:rPr lang="en-US" dirty="0"/>
            </a:br>
            <a:r>
              <a:rPr lang="en-US" dirty="0">
                <a:latin typeface="Courier New" pitchFamily="-1" charset="0"/>
              </a:rPr>
              <a:t>(a&gt;0 &amp;&amp; b&lt;0 &amp;&amp; (a-b)&lt;0) || (a&lt;0 &amp;&amp; b&gt;0 &amp;&amp; (a-b)</a:t>
            </a:r>
            <a:r>
              <a:rPr lang="en-US" dirty="0" smtClean="0">
                <a:latin typeface="Courier New" pitchFamily="-1" charset="0"/>
              </a:rPr>
              <a:t>&gt;0</a:t>
            </a:r>
            <a:r>
              <a:rPr lang="en-US" dirty="0">
                <a:latin typeface="Courier New" pitchFamily="-1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43400" y="1416050"/>
            <a:ext cx="4572000" cy="3498850"/>
            <a:chOff x="4343400" y="1416050"/>
            <a:chExt cx="4572000" cy="3498850"/>
          </a:xfrm>
        </p:grpSpPr>
        <p:sp>
          <p:nvSpPr>
            <p:cNvPr id="118791" name="Rectangle 4"/>
            <p:cNvSpPr>
              <a:spLocks noChangeArrowheads="1"/>
            </p:cNvSpPr>
            <p:nvPr/>
          </p:nvSpPr>
          <p:spPr bwMode="auto">
            <a:xfrm>
              <a:off x="4343400" y="1416050"/>
              <a:ext cx="342900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>
                  <a:solidFill>
                    <a:srgbClr val="003300"/>
                  </a:solidFill>
                  <a:latin typeface="Calibri" charset="0"/>
                </a:rPr>
                <a:t>Goto Version #3</a:t>
              </a:r>
            </a:p>
          </p:txBody>
        </p:sp>
        <p:sp>
          <p:nvSpPr>
            <p:cNvPr id="118792" name="Rectangle 5"/>
            <p:cNvSpPr>
              <a:spLocks noChangeArrowheads="1"/>
            </p:cNvSpPr>
            <p:nvPr/>
          </p:nvSpPr>
          <p:spPr bwMode="auto">
            <a:xfrm>
              <a:off x="4419600" y="1828800"/>
              <a:ext cx="4495800" cy="30861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int fact_while_goto3(int x)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int result = 1;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006100"/>
                  </a:solidFill>
                  <a:latin typeface="Courier New" charset="0"/>
                </a:rPr>
                <a:t>goto </a:t>
              </a:r>
              <a:r>
                <a:rPr lang="en-US" sz="1800" i="1">
                  <a:solidFill>
                    <a:srgbClr val="006100"/>
                  </a:solidFill>
                  <a:latin typeface="Courier New" charset="0"/>
                </a:rPr>
                <a:t>middle</a:t>
              </a:r>
              <a:r>
                <a:rPr lang="en-US" sz="1800">
                  <a:solidFill>
                    <a:srgbClr val="006100"/>
                  </a:solidFill>
                  <a:latin typeface="Courier New" charset="0"/>
                </a:rPr>
                <a:t>;  </a:t>
              </a:r>
            </a:p>
            <a:p>
              <a:pPr algn="l"/>
              <a:r>
                <a:rPr lang="en-US" sz="1800" i="1">
                  <a:solidFill>
                    <a:srgbClr val="950CFF"/>
                  </a:solidFill>
                  <a:latin typeface="Courier New" charset="0"/>
                </a:rPr>
                <a:t>loop: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result *= x;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x = x-1;</a:t>
              </a:r>
            </a:p>
            <a:p>
              <a:pPr algn="l"/>
              <a:r>
                <a:rPr lang="en-US" sz="1800" i="1">
                  <a:solidFill>
                    <a:srgbClr val="006100"/>
                  </a:solidFill>
                  <a:latin typeface="Courier New" charset="0"/>
                </a:rPr>
                <a:t>middle: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950CFF"/>
                  </a:solidFill>
                  <a:latin typeface="Courier New" charset="0"/>
                </a:rPr>
                <a:t>if (x &gt; 1)</a:t>
              </a:r>
            </a:p>
            <a:p>
              <a:pPr algn="l"/>
              <a:r>
                <a:rPr lang="en-US" sz="1800">
                  <a:solidFill>
                    <a:srgbClr val="FF0000"/>
                  </a:solidFill>
                  <a:latin typeface="Courier New" charset="0"/>
                </a:rPr>
                <a:t>    goto </a:t>
              </a:r>
              <a:r>
                <a:rPr lang="en-US" sz="1800" i="1">
                  <a:solidFill>
                    <a:srgbClr val="FF0000"/>
                  </a:solidFill>
                  <a:latin typeface="Courier New" charset="0"/>
                </a:rPr>
                <a:t>loop</a:t>
              </a:r>
              <a:r>
                <a:rPr lang="en-US" sz="1800">
                  <a:solidFill>
                    <a:srgbClr val="FF0000"/>
                  </a:solidFill>
                  <a:latin typeface="Courier New" charset="0"/>
                </a:rPr>
                <a:t>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return result;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</p:grpSp>
      <p:sp>
        <p:nvSpPr>
          <p:cNvPr id="305158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0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Jump-to-Middle “</a:t>
            </a:r>
            <a:r>
              <a:rPr lang="en-US" dirty="0"/>
              <a:t>While” Loop Translation</a:t>
            </a:r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43400" y="5257800"/>
            <a:ext cx="4495800" cy="1143000"/>
          </a:xfrm>
        </p:spPr>
        <p:txBody>
          <a:bodyPr/>
          <a:lstStyle/>
          <a:p>
            <a:pPr marL="171450" indent="-17145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Recent technique for GCC</a:t>
            </a:r>
          </a:p>
          <a:p>
            <a:pPr marL="571500" lvl="1" indent="-17145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Both IA32 &amp; x86-64</a:t>
            </a:r>
          </a:p>
          <a:p>
            <a:pPr marL="171450" indent="-17145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First iteration jumps over body computation within loop</a:t>
            </a:r>
          </a:p>
        </p:txBody>
      </p:sp>
      <p:grpSp>
        <p:nvGrpSpPr>
          <p:cNvPr id="118788" name="Group 8"/>
          <p:cNvGrpSpPr>
            <a:grpSpLocks/>
          </p:cNvGrpSpPr>
          <p:nvPr/>
        </p:nvGrpSpPr>
        <p:grpSpPr bwMode="auto">
          <a:xfrm>
            <a:off x="0" y="1371600"/>
            <a:ext cx="4038600" cy="4103688"/>
            <a:chOff x="4953000" y="1416050"/>
            <a:chExt cx="4038600" cy="4103688"/>
          </a:xfrm>
        </p:grpSpPr>
        <p:sp>
          <p:nvSpPr>
            <p:cNvPr id="118789" name="Rectangle 4"/>
            <p:cNvSpPr>
              <a:spLocks noChangeArrowheads="1"/>
            </p:cNvSpPr>
            <p:nvPr/>
          </p:nvSpPr>
          <p:spPr bwMode="auto">
            <a:xfrm>
              <a:off x="4953000" y="1416050"/>
              <a:ext cx="342900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>
                  <a:solidFill>
                    <a:srgbClr val="003300"/>
                  </a:solidFill>
                  <a:latin typeface="Calibri" charset="0"/>
                </a:rPr>
                <a:t>Goto Version #2</a:t>
              </a:r>
            </a:p>
          </p:txBody>
        </p:sp>
        <p:sp>
          <p:nvSpPr>
            <p:cNvPr id="118790" name="Rectangle 5"/>
            <p:cNvSpPr>
              <a:spLocks noChangeArrowheads="1"/>
            </p:cNvSpPr>
            <p:nvPr/>
          </p:nvSpPr>
          <p:spPr bwMode="auto">
            <a:xfrm>
              <a:off x="5029200" y="1828800"/>
              <a:ext cx="3962400" cy="3690938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int fact_while_goto2(int x)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int result = 1;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3366FF"/>
                  </a:solidFill>
                  <a:latin typeface="Courier New" charset="0"/>
                </a:rPr>
                <a:t>if (!(x &gt; 1))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  </a:t>
              </a:r>
              <a:r>
                <a:rPr lang="en-US" sz="1800">
                  <a:solidFill>
                    <a:srgbClr val="3366FF"/>
                  </a:solidFill>
                  <a:latin typeface="Courier New" charset="0"/>
                </a:rPr>
                <a:t>goto</a:t>
              </a:r>
              <a:r>
                <a:rPr lang="en-US" sz="1800" i="1">
                  <a:solidFill>
                    <a:srgbClr val="3366FF"/>
                  </a:solidFill>
                  <a:latin typeface="Courier New" charset="0"/>
                </a:rPr>
                <a:t> done</a:t>
              </a:r>
              <a:r>
                <a:rPr lang="en-US" sz="1800">
                  <a:solidFill>
                    <a:srgbClr val="3366FF"/>
                  </a:solidFill>
                  <a:latin typeface="Courier New" charset="0"/>
                </a:rPr>
                <a:t>;  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i="1">
                  <a:solidFill>
                    <a:srgbClr val="950CFF"/>
                  </a:solidFill>
                  <a:latin typeface="Courier New" charset="0"/>
                </a:rPr>
                <a:t>loop:</a:t>
              </a:r>
              <a:endParaRPr lang="en-US" sz="1800">
                <a:solidFill>
                  <a:srgbClr val="950CFF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result *= x;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x = x-1;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950CFF"/>
                  </a:solidFill>
                  <a:latin typeface="Courier New" charset="0"/>
                </a:rPr>
                <a:t>if (x &gt; 1)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FF1A1A"/>
                  </a:solidFill>
                  <a:latin typeface="Courier New" charset="0"/>
                </a:rPr>
                <a:t>    goto</a:t>
              </a:r>
              <a:r>
                <a:rPr lang="en-US" sz="1800" i="1">
                  <a:solidFill>
                    <a:srgbClr val="FF1A1A"/>
                  </a:solidFill>
                  <a:latin typeface="Courier New" charset="0"/>
                </a:rPr>
                <a:t> loop</a:t>
              </a:r>
              <a:r>
                <a:rPr lang="en-US" sz="1800">
                  <a:solidFill>
                    <a:srgbClr val="FF1A1A"/>
                  </a:solidFill>
                  <a:latin typeface="Courier New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i="1">
                  <a:solidFill>
                    <a:srgbClr val="FF1A1A"/>
                  </a:solidFill>
                  <a:latin typeface="Courier New" charset="0"/>
                </a:rPr>
                <a:t>done:</a:t>
              </a:r>
              <a:endParaRPr lang="en-US" sz="1800">
                <a:solidFill>
                  <a:srgbClr val="FF1A1A"/>
                </a:solidFill>
                <a:latin typeface="Courier New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return result;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0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5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ChangeArrowheads="1"/>
          </p:cNvSpPr>
          <p:nvPr/>
        </p:nvSpPr>
        <p:spPr bwMode="auto">
          <a:xfrm>
            <a:off x="520700" y="144780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  <a:latin typeface="Calibri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rgbClr val="003300"/>
              </a:solidFill>
              <a:latin typeface="Calibri" charset="0"/>
            </a:endParaRPr>
          </a:p>
        </p:txBody>
      </p:sp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609600" y="1860550"/>
            <a:ext cx="2133600" cy="6445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800">
                <a:solidFill>
                  <a:srgbClr val="000066"/>
                </a:solidFill>
                <a:latin typeface="Courier New" charset="0"/>
              </a:rPr>
              <a:t>while (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)</a:t>
            </a:r>
          </a:p>
          <a:p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Body</a:t>
            </a: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75914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Jump-to-Middle </a:t>
            </a:r>
            <a:r>
              <a:rPr lang="en-US" dirty="0" smtClean="0"/>
              <a:t>While Loop </a:t>
            </a:r>
            <a:r>
              <a:rPr lang="en-US" dirty="0"/>
              <a:t>Translation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2400" y="1676400"/>
            <a:ext cx="4635500" cy="1760538"/>
          </a:xfrm>
        </p:spPr>
        <p:txBody>
          <a:bodyPr/>
          <a:lstStyle/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Avoids duplicating test code</a:t>
            </a:r>
          </a:p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Unconditional </a:t>
            </a:r>
            <a:r>
              <a:rPr lang="en-US" sz="2000">
                <a:latin typeface="Courier New" charset="0"/>
                <a:ea typeface="ＭＳ Ｐゴシック" charset="0"/>
                <a:cs typeface="ＭＳ Ｐゴシック" charset="0"/>
              </a:rPr>
              <a:t>goto</a:t>
            </a: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 incurs no performance penalty</a:t>
            </a:r>
          </a:p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Courier New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 loops compiled in similar fashion</a:t>
            </a:r>
          </a:p>
        </p:txBody>
      </p:sp>
      <p:sp>
        <p:nvSpPr>
          <p:cNvPr id="120837" name="Rectangle 6"/>
          <p:cNvSpPr>
            <a:spLocks noChangeArrowheads="1"/>
          </p:cNvSpPr>
          <p:nvPr/>
        </p:nvSpPr>
        <p:spPr bwMode="auto">
          <a:xfrm>
            <a:off x="533400" y="3665538"/>
            <a:ext cx="2895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  <a:latin typeface="Calibri" charset="0"/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rgbClr val="003300"/>
              </a:solidFill>
              <a:latin typeface="Calibri" charset="0"/>
            </a:endParaRPr>
          </a:p>
        </p:txBody>
      </p:sp>
      <p:sp>
        <p:nvSpPr>
          <p:cNvPr id="120838" name="Rectangle 7"/>
          <p:cNvSpPr>
            <a:spLocks noChangeArrowheads="1"/>
          </p:cNvSpPr>
          <p:nvPr/>
        </p:nvSpPr>
        <p:spPr bwMode="auto">
          <a:xfrm>
            <a:off x="609600" y="4084638"/>
            <a:ext cx="2895600" cy="17827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goto middle;</a:t>
            </a:r>
          </a:p>
          <a:p>
            <a:pPr algn="l">
              <a:lnSpc>
                <a:spcPct val="100000"/>
              </a:lnSpc>
            </a:pP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loop: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Body</a:t>
            </a:r>
          </a:p>
          <a:p>
            <a:pPr algn="l">
              <a:lnSpc>
                <a:spcPct val="100000"/>
              </a:lnSpc>
            </a:pP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middle: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if (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  goto </a:t>
            </a: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loop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343400" y="3662363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rgbClr val="003300"/>
                </a:solidFill>
                <a:latin typeface="Calibri" charset="0"/>
              </a:rPr>
              <a:t>Goto (Previous)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rgbClr val="003300"/>
              </a:solidFill>
              <a:latin typeface="Calibri" charset="0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419600" y="4081463"/>
            <a:ext cx="2895600" cy="18399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sz="1800">
                <a:solidFill>
                  <a:srgbClr val="000066"/>
                </a:solidFill>
                <a:latin typeface="Courier New" charset="0"/>
              </a:rPr>
              <a:t>  if (!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)</a:t>
            </a:r>
          </a:p>
          <a:p>
            <a:pPr algn="l"/>
            <a:r>
              <a:rPr lang="en-US" sz="1800">
                <a:solidFill>
                  <a:srgbClr val="000066"/>
                </a:solidFill>
                <a:latin typeface="Courier New" charset="0"/>
              </a:rPr>
              <a:t>    goto </a:t>
            </a: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done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/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loop:</a:t>
            </a:r>
          </a:p>
          <a:p>
            <a:pPr algn="l"/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Body</a:t>
            </a:r>
          </a:p>
          <a:p>
            <a:pPr algn="l"/>
            <a:r>
              <a:rPr lang="en-US" sz="1800">
                <a:solidFill>
                  <a:srgbClr val="000066"/>
                </a:solidFill>
                <a:latin typeface="Courier New" charset="0"/>
              </a:rPr>
              <a:t>  if (</a:t>
            </a:r>
            <a:r>
              <a:rPr lang="en-US" sz="1800" i="1">
                <a:solidFill>
                  <a:srgbClr val="000066"/>
                </a:solidFill>
                <a:latin typeface="Calibri" charset="0"/>
              </a:rPr>
              <a:t>Test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)</a:t>
            </a:r>
          </a:p>
          <a:p>
            <a:pPr algn="l"/>
            <a:r>
              <a:rPr lang="en-US" sz="1800">
                <a:solidFill>
                  <a:srgbClr val="000066"/>
                </a:solidFill>
                <a:latin typeface="Courier New" charset="0"/>
              </a:rPr>
              <a:t>    goto </a:t>
            </a:r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loop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/>
            <a:r>
              <a:rPr lang="en-US" sz="1800" i="1">
                <a:solidFill>
                  <a:srgbClr val="000066"/>
                </a:solidFill>
                <a:latin typeface="Courier New" charset="0"/>
              </a:rPr>
              <a:t>done: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1371600" y="2819400"/>
            <a:ext cx="762000" cy="842963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749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3657600" y="2419350"/>
            <a:ext cx="5410200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# x in %edx, result in %eax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007F4D"/>
                </a:solidFill>
                <a:latin typeface="Courier New" charset="0"/>
              </a:rPr>
              <a:t>jmp   .L34       #   goto Middle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950CFF"/>
                </a:solidFill>
                <a:latin typeface="Courier New" charset="0"/>
              </a:rPr>
              <a:t>.L35:              # Loop: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imull %edx, %eax #   result *= x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decl  %edx       #   x--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7F4D"/>
                </a:solidFill>
                <a:latin typeface="Courier New" charset="0"/>
              </a:rPr>
              <a:t>.L34:              # Middle: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950CFF"/>
                </a:solidFill>
                <a:latin typeface="Courier New" charset="0"/>
              </a:rPr>
              <a:t>cmpl  $1, %edx   #   x:1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jg    .L35       #   if &gt;, goto Loop  </a:t>
            </a:r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228600"/>
            <a:ext cx="8786812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Jump-to-Middle </a:t>
            </a:r>
            <a:r>
              <a:rPr lang="en-US" dirty="0" smtClean="0"/>
              <a:t>Assembly Example</a:t>
            </a:r>
            <a:endParaRPr lang="en-US" dirty="0"/>
          </a:p>
        </p:txBody>
      </p:sp>
      <p:grpSp>
        <p:nvGrpSpPr>
          <p:cNvPr id="122883" name="Group 6"/>
          <p:cNvGrpSpPr>
            <a:grpSpLocks/>
          </p:cNvGrpSpPr>
          <p:nvPr/>
        </p:nvGrpSpPr>
        <p:grpSpPr bwMode="auto">
          <a:xfrm>
            <a:off x="152400" y="990600"/>
            <a:ext cx="3352800" cy="4038600"/>
            <a:chOff x="4343400" y="1416050"/>
            <a:chExt cx="4572000" cy="3498850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4343400" y="1416050"/>
              <a:ext cx="342900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>
                  <a:solidFill>
                    <a:srgbClr val="003300"/>
                  </a:solidFill>
                  <a:latin typeface="Calibri" charset="0"/>
                </a:rPr>
                <a:t>Goto Version #3</a:t>
              </a:r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4419168" y="1828650"/>
              <a:ext cx="4496232" cy="308625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int fact_while_goto3(int x)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int result = 1;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006100"/>
                  </a:solidFill>
                  <a:latin typeface="Courier New" charset="0"/>
                </a:rPr>
                <a:t>goto </a:t>
              </a:r>
              <a:r>
                <a:rPr lang="en-US" sz="1800" i="1">
                  <a:solidFill>
                    <a:srgbClr val="006100"/>
                  </a:solidFill>
                  <a:latin typeface="Courier New" charset="0"/>
                </a:rPr>
                <a:t>middle</a:t>
              </a:r>
              <a:r>
                <a:rPr lang="en-US" sz="1800">
                  <a:solidFill>
                    <a:srgbClr val="006100"/>
                  </a:solidFill>
                  <a:latin typeface="Courier New" charset="0"/>
                </a:rPr>
                <a:t>;  </a:t>
              </a:r>
            </a:p>
            <a:p>
              <a:pPr algn="l"/>
              <a:r>
                <a:rPr lang="en-US" sz="1800" i="1">
                  <a:solidFill>
                    <a:srgbClr val="950CFF"/>
                  </a:solidFill>
                  <a:latin typeface="Courier New" charset="0"/>
                </a:rPr>
                <a:t>loop: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result *= x;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x = x-1;</a:t>
              </a:r>
            </a:p>
            <a:p>
              <a:pPr algn="l"/>
              <a:r>
                <a:rPr lang="en-US" sz="1800" i="1">
                  <a:solidFill>
                    <a:srgbClr val="006100"/>
                  </a:solidFill>
                  <a:latin typeface="Courier New" charset="0"/>
                </a:rPr>
                <a:t>middle: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</a:t>
              </a:r>
              <a:r>
                <a:rPr lang="en-US" sz="1800">
                  <a:solidFill>
                    <a:srgbClr val="950CFF"/>
                  </a:solidFill>
                  <a:latin typeface="Courier New" charset="0"/>
                </a:rPr>
                <a:t>if (x &gt; 1)</a:t>
              </a:r>
            </a:p>
            <a:p>
              <a:pPr algn="l"/>
              <a:r>
                <a:rPr lang="en-US" sz="1800">
                  <a:solidFill>
                    <a:srgbClr val="FF0000"/>
                  </a:solidFill>
                  <a:latin typeface="Courier New" charset="0"/>
                </a:rPr>
                <a:t>    goto </a:t>
              </a:r>
              <a:r>
                <a:rPr lang="en-US" sz="1800" i="1">
                  <a:solidFill>
                    <a:srgbClr val="FF0000"/>
                  </a:solidFill>
                  <a:latin typeface="Courier New" charset="0"/>
                </a:rPr>
                <a:t>loop</a:t>
              </a:r>
              <a:r>
                <a:rPr lang="en-US" sz="1800">
                  <a:solidFill>
                    <a:srgbClr val="FF0000"/>
                  </a:solidFill>
                  <a:latin typeface="Courier New" charset="0"/>
                </a:rPr>
                <a:t>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 return result;</a:t>
              </a:r>
            </a:p>
            <a:p>
              <a:pPr algn="l"/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6767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5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 </a:t>
            </a:r>
            <a:r>
              <a:rPr lang="en-US" dirty="0" smtClean="0">
                <a:ea typeface="+mj-ea"/>
                <a:cs typeface="+mj-cs"/>
              </a:rPr>
              <a:t>operators – Assembly Equivalents?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02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15022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800000"/>
                </a:solidFill>
              </a:rPr>
              <a:t>Operators					Associativity</a:t>
            </a:r>
            <a:endParaRPr lang="en-US" sz="2400">
              <a:solidFill>
                <a:srgbClr val="800000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()  []  -&gt;  .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!  ~  ++  --  +  -  *  &amp; (type) sizeof	right to left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*  /  %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+  -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&lt;&lt;  &gt;&gt;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&lt;  &lt;=  &gt;  &gt;=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==  !=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&amp;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^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|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&amp;&amp;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||						left to right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?:						right to left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= += -= *= /= %= &amp;= ^= != &lt;&lt;= &gt;&gt;=		right to left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,						left to right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000066"/>
                </a:solidFill>
              </a:rPr>
              <a:t>Note: Unary </a:t>
            </a:r>
            <a:r>
              <a:rPr lang="en-US" sz="2000">
                <a:solidFill>
                  <a:srgbClr val="000066"/>
                </a:solidFill>
                <a:latin typeface="Courier New" charset="0"/>
              </a:rPr>
              <a:t>+</a:t>
            </a:r>
            <a:r>
              <a:rPr lang="en-US" sz="2000">
                <a:solidFill>
                  <a:srgbClr val="000066"/>
                </a:solidFill>
              </a:rPr>
              <a:t>, </a:t>
            </a:r>
            <a:r>
              <a:rPr lang="en-US" sz="2000">
                <a:solidFill>
                  <a:srgbClr val="000066"/>
                </a:solidFill>
                <a:latin typeface="Courier New" charset="0"/>
              </a:rPr>
              <a:t>-</a:t>
            </a:r>
            <a:r>
              <a:rPr lang="en-US" sz="2000">
                <a:solidFill>
                  <a:srgbClr val="000066"/>
                </a:solidFill>
              </a:rPr>
              <a:t>, and </a:t>
            </a:r>
            <a:r>
              <a:rPr lang="en-US" sz="2000">
                <a:solidFill>
                  <a:srgbClr val="000066"/>
                </a:solidFill>
                <a:latin typeface="Courier New" charset="0"/>
              </a:rPr>
              <a:t>*</a:t>
            </a:r>
            <a:r>
              <a:rPr lang="en-US" sz="2000">
                <a:solidFill>
                  <a:srgbClr val="000066"/>
                </a:solidFill>
              </a:rPr>
              <a:t> have higher precedence than binary forms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607300" cy="573088"/>
          </a:xfrm>
        </p:spPr>
        <p:txBody>
          <a:bodyPr/>
          <a:lstStyle/>
          <a:p>
            <a:pPr>
              <a:defRPr/>
            </a:pPr>
            <a:r>
              <a:rPr lang="en-US" smtClean="0"/>
              <a:t>Condition Codes (Explicit Setting: Test)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81150"/>
            <a:ext cx="7896225" cy="4972050"/>
          </a:xfrm>
        </p:spPr>
        <p:txBody>
          <a:bodyPr/>
          <a:lstStyle/>
          <a:p>
            <a:pPr>
              <a:buFont typeface="Wingdings" charset="2"/>
              <a:buChar char="•"/>
              <a:defRPr/>
            </a:pPr>
            <a:r>
              <a:rPr lang="en-US" dirty="0"/>
              <a:t>Explicit Setting by Test instruction</a:t>
            </a:r>
          </a:p>
          <a:p>
            <a:pPr marL="401638" lvl="1" indent="169863">
              <a:buFont typeface="Wingdings" charset="2"/>
              <a:buNone/>
              <a:defRPr/>
            </a:pPr>
            <a:r>
              <a:rPr lang="en-US" dirty="0" err="1" smtClean="0">
                <a:latin typeface="Courier New" charset="0"/>
              </a:rPr>
              <a:t>testq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i="1" dirty="0"/>
              <a:t>Src2</a:t>
            </a:r>
            <a:r>
              <a:rPr lang="en-US" dirty="0"/>
              <a:t>,</a:t>
            </a:r>
            <a:r>
              <a:rPr lang="en-US" i="1" dirty="0"/>
              <a:t>Src1</a:t>
            </a:r>
            <a:br>
              <a:rPr lang="en-US" i="1" dirty="0"/>
            </a:br>
            <a:r>
              <a:rPr lang="en-US" dirty="0">
                <a:latin typeface="Courier New" charset="0"/>
              </a:rPr>
              <a:t> </a:t>
            </a:r>
            <a:r>
              <a:rPr lang="en-US" dirty="0" err="1" smtClean="0">
                <a:latin typeface="Courier New" charset="0"/>
              </a:rPr>
              <a:t>testq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b,a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/>
              <a:t>like computing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a&amp;b</a:t>
            </a:r>
            <a:r>
              <a:rPr lang="en-US" dirty="0"/>
              <a:t> without setting destination </a:t>
            </a:r>
            <a:endParaRPr lang="en-US" i="1" dirty="0"/>
          </a:p>
          <a:p>
            <a:pPr marL="401638" lvl="1" indent="169863">
              <a:buFont typeface="Wingdings" charset="2"/>
              <a:buNone/>
              <a:defRPr/>
            </a:pPr>
            <a:endParaRPr lang="en-US" i="1" dirty="0"/>
          </a:p>
          <a:p>
            <a:pPr marL="401638" lvl="1" indent="169863">
              <a:buFont typeface="Wingdings" charset="2"/>
              <a:buChar char="n"/>
              <a:defRPr/>
            </a:pPr>
            <a:r>
              <a:rPr lang="en-US" dirty="0"/>
              <a:t>Sets condition codes based on value of </a:t>
            </a:r>
            <a:r>
              <a:rPr lang="en-US" i="1" dirty="0"/>
              <a:t>Src1</a:t>
            </a:r>
            <a:r>
              <a:rPr lang="en-US" dirty="0"/>
              <a:t> </a:t>
            </a:r>
            <a:r>
              <a:rPr lang="en-US" dirty="0">
                <a:latin typeface="Courier New" charset="0"/>
              </a:rPr>
              <a:t>&amp;</a:t>
            </a:r>
            <a:r>
              <a:rPr lang="en-US" dirty="0"/>
              <a:t> </a:t>
            </a:r>
            <a:r>
              <a:rPr lang="en-US" i="1" dirty="0"/>
              <a:t>Src2</a:t>
            </a:r>
          </a:p>
          <a:p>
            <a:pPr marL="401638" lvl="1" indent="169863">
              <a:buFont typeface="Wingdings" charset="2"/>
              <a:buChar char="n"/>
              <a:defRPr/>
            </a:pPr>
            <a:r>
              <a:rPr lang="en-US" dirty="0"/>
              <a:t>Useful to have one of the operands be a mask</a:t>
            </a:r>
          </a:p>
          <a:p>
            <a:pPr marL="401638" lvl="1" indent="169863">
              <a:buFont typeface="Wingdings" charset="2"/>
              <a:buChar char="n"/>
              <a:defRPr/>
            </a:pPr>
            <a:endParaRPr lang="en-US" dirty="0"/>
          </a:p>
          <a:p>
            <a:pPr marL="401638" lvl="1" indent="169863">
              <a:buFont typeface="Wingdings" charset="2"/>
              <a:buChar char="n"/>
              <a:defRPr/>
            </a:pPr>
            <a:r>
              <a:rPr lang="en-US" dirty="0"/>
              <a:t>ZF set when </a:t>
            </a:r>
            <a:r>
              <a:rPr lang="en-US" dirty="0" err="1">
                <a:latin typeface="Courier New" charset="0"/>
              </a:rPr>
              <a:t>a&amp;b</a:t>
            </a:r>
            <a:r>
              <a:rPr lang="en-US" dirty="0">
                <a:latin typeface="Courier New" charset="0"/>
              </a:rPr>
              <a:t> == 0</a:t>
            </a:r>
          </a:p>
          <a:p>
            <a:pPr marL="401638" lvl="1" indent="169863">
              <a:buFont typeface="Wingdings" charset="2"/>
              <a:buChar char="n"/>
              <a:defRPr/>
            </a:pPr>
            <a:r>
              <a:rPr lang="en-US" dirty="0"/>
              <a:t>SF set when </a:t>
            </a:r>
            <a:r>
              <a:rPr lang="en-US" dirty="0" err="1">
                <a:latin typeface="Courier New" charset="0"/>
              </a:rPr>
              <a:t>a&amp;b</a:t>
            </a:r>
            <a:r>
              <a:rPr lang="en-US" dirty="0">
                <a:latin typeface="Courier New" charset="0"/>
              </a:rPr>
              <a:t> &lt; 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15095574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24462"/>
          </a:xfrm>
          <a:ln/>
        </p:spPr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setX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dest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        // e.g. </a:t>
            </a:r>
            <a:r>
              <a:rPr lang="en-US" b="0" dirty="0" err="1">
                <a:latin typeface="Courier"/>
                <a:ea typeface="ＭＳ Ｐゴシック" charset="0"/>
                <a:cs typeface="Courier"/>
              </a:rPr>
              <a:t>setl</a:t>
            </a:r>
            <a:r>
              <a:rPr lang="en-US" b="0" dirty="0">
                <a:latin typeface="Courier"/>
                <a:ea typeface="ＭＳ Ｐゴシック" charset="0"/>
                <a:cs typeface="Courier"/>
              </a:rPr>
              <a:t> %al</a:t>
            </a:r>
          </a:p>
          <a:p>
            <a:pPr marL="552450" lvl="1"/>
            <a:r>
              <a:rPr lang="en-US" dirty="0" smtClean="0"/>
              <a:t>Set </a:t>
            </a:r>
            <a:r>
              <a:rPr lang="en-US" dirty="0" smtClean="0"/>
              <a:t>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</a:t>
            </a:r>
            <a:r>
              <a:rPr lang="en-US" dirty="0" smtClean="0"/>
              <a:t>bytes</a:t>
            </a:r>
          </a:p>
          <a:p>
            <a:pPr marL="552450" lvl="1"/>
            <a:r>
              <a:rPr lang="en-US" dirty="0" smtClean="0"/>
              <a:t>Previous instruction should be a </a:t>
            </a:r>
            <a:r>
              <a:rPr lang="en-US" b="0" dirty="0" err="1" smtClean="0">
                <a:latin typeface="Courier"/>
                <a:cs typeface="Courier"/>
              </a:rPr>
              <a:t>cmp</a:t>
            </a:r>
            <a:endParaRPr lang="en-US" b="0" dirty="0" smtClean="0">
              <a:latin typeface="Courier"/>
              <a:cs typeface="Courier"/>
            </a:endParaRPr>
          </a:p>
          <a:p>
            <a:pPr marL="552450"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98524"/>
              </p:ext>
            </p:extLst>
          </p:nvPr>
        </p:nvGraphicFramePr>
        <p:xfrm>
          <a:off x="1295400" y="3124200"/>
          <a:ext cx="6477000" cy="1571625"/>
        </p:xfrm>
        <a:graphic>
          <a:graphicData uri="http://schemas.openxmlformats.org/drawingml/2006/table">
            <a:tbl>
              <a:tblPr/>
              <a:tblGrid>
                <a:gridCol w="1179017"/>
                <a:gridCol w="2059483"/>
                <a:gridCol w="32385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22425" algn="l"/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SetX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Condition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F5F5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22425" algn="l"/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ZF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Equal / Zero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~ZF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Not Equal / Not Zero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Negative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~SF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Nonnegative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0716"/>
              </p:ext>
            </p:extLst>
          </p:nvPr>
        </p:nvGraphicFramePr>
        <p:xfrm>
          <a:off x="1295400" y="4695825"/>
          <a:ext cx="6477000" cy="1257300"/>
        </p:xfrm>
        <a:graphic>
          <a:graphicData uri="http://schemas.openxmlformats.org/drawingml/2006/table">
            <a:tbl>
              <a:tblPr/>
              <a:tblGrid>
                <a:gridCol w="1179017"/>
                <a:gridCol w="2059483"/>
                <a:gridCol w="32385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~(SF^OF)&amp;~ZF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(Signed)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~(SF^OF)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Greater or Equal (Signed)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(Signed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) – derivation in text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(SF^OF)|ZF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Less or Equal (Signed)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62677"/>
              </p:ext>
            </p:extLst>
          </p:nvPr>
        </p:nvGraphicFramePr>
        <p:xfrm>
          <a:off x="1295400" y="5972175"/>
          <a:ext cx="6477000" cy="628650"/>
        </p:xfrm>
        <a:graphic>
          <a:graphicData uri="http://schemas.openxmlformats.org/drawingml/2006/table">
            <a:tbl>
              <a:tblPr/>
              <a:tblGrid>
                <a:gridCol w="1179017"/>
                <a:gridCol w="2059483"/>
                <a:gridCol w="32385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~CF&amp;~ZF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Above (unsigned)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setb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5735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Below (unsigned)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56444" marR="564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6153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sz="1800" dirty="0" smtClean="0"/>
              <a:t>Also a </a:t>
            </a:r>
            <a:r>
              <a:rPr lang="en-US" sz="1800" b="0" dirty="0" err="1" smtClean="0">
                <a:latin typeface="Courier"/>
                <a:cs typeface="Courier"/>
              </a:rPr>
              <a:t>movzbq</a:t>
            </a:r>
            <a:r>
              <a:rPr lang="en-US" sz="1800" dirty="0" smtClean="0"/>
              <a:t>, etc.</a:t>
            </a:r>
            <a:endParaRPr lang="en-US" sz="1800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5684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263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01a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1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1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1a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28605</TotalTime>
  <Pages>35</Pages>
  <Words>5322</Words>
  <Application>Microsoft Macintosh PowerPoint</Application>
  <PresentationFormat>Letter Paper (8.5x11 in)</PresentationFormat>
  <Paragraphs>1231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Helvetica</vt:lpstr>
      <vt:lpstr>ＭＳ Ｐゴシック</vt:lpstr>
      <vt:lpstr>Arial</vt:lpstr>
      <vt:lpstr>Wingdings</vt:lpstr>
      <vt:lpstr>Times New Roman</vt:lpstr>
      <vt:lpstr>Century Gothic</vt:lpstr>
      <vt:lpstr>Times</vt:lpstr>
      <vt:lpstr>Courier New</vt:lpstr>
      <vt:lpstr>Courier</vt:lpstr>
      <vt:lpstr>Calibri</vt:lpstr>
      <vt:lpstr>Symbol</vt:lpstr>
      <vt:lpstr>2_class02</vt:lpstr>
      <vt:lpstr>class01a</vt:lpstr>
      <vt:lpstr>1_class02</vt:lpstr>
      <vt:lpstr>3_class02</vt:lpstr>
      <vt:lpstr>Title Only</vt:lpstr>
      <vt:lpstr>class02</vt:lpstr>
      <vt:lpstr>Chapter 3:   Control, Conditional  Branching, Loops</vt:lpstr>
      <vt:lpstr>Announcements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x86-64 Integer Registers</vt:lpstr>
      <vt:lpstr>Reading Condition Codes</vt:lpstr>
      <vt:lpstr>Reading Condition Codes (Cont.)</vt:lpstr>
      <vt:lpstr>Jumping – Conditional or not </vt:lpstr>
      <vt:lpstr>Conditional Branch Example (Old Style)</vt:lpstr>
      <vt:lpstr>Expressing with Goto Code</vt:lpstr>
      <vt:lpstr>General Conditional Expression Translation (Using Branches)</vt:lpstr>
      <vt:lpstr>Conditional Move </vt:lpstr>
      <vt:lpstr>Using Conditional Moves</vt:lpstr>
      <vt:lpstr>Conditional Move Example</vt:lpstr>
      <vt:lpstr>Bad Cases for Conditional Move</vt:lpstr>
      <vt:lpstr>Loops in C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Switch Statements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PowerPoint Presentation</vt:lpstr>
      <vt:lpstr>Code Blocks (x == 1)</vt:lpstr>
      <vt:lpstr>Handling Fall-Through</vt:lpstr>
      <vt:lpstr>Code Blocks (x == 2, x == 3)</vt:lpstr>
      <vt:lpstr>Code Blocks (x == 5, x == 6, default)</vt:lpstr>
      <vt:lpstr>Supplementary Slides</vt:lpstr>
      <vt:lpstr>Example: Left Shifting &lt;&lt;</vt:lpstr>
      <vt:lpstr>Conditional Move Example</vt:lpstr>
      <vt:lpstr>Conditional Move Example</vt:lpstr>
      <vt:lpstr>Conditional Move Example</vt:lpstr>
      <vt:lpstr>Conditional Move Example</vt:lpstr>
      <vt:lpstr>Conditional Move Example</vt:lpstr>
      <vt:lpstr>Conditional Move Example</vt:lpstr>
      <vt:lpstr>General Form with Conditional Move</vt:lpstr>
      <vt:lpstr>Jump-to-Middle “While” Loop Translation</vt:lpstr>
      <vt:lpstr>Jump-to-Middle While Loop Translation</vt:lpstr>
      <vt:lpstr>Jump-to-Middle Assembly Example</vt:lpstr>
      <vt:lpstr>C operators – Assembly Equivalents?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subject/>
  <dc:creator>Randal E. Bryant and David R. O'Hallaron</dc:creator>
  <cp:keywords/>
  <dc:description/>
  <cp:lastModifiedBy>Richard Han</cp:lastModifiedBy>
  <cp:revision>439</cp:revision>
  <cp:lastPrinted>2008-01-02T17:28:03Z</cp:lastPrinted>
  <dcterms:created xsi:type="dcterms:W3CDTF">2012-09-24T05:46:14Z</dcterms:created>
  <dcterms:modified xsi:type="dcterms:W3CDTF">2017-02-07T05:19:29Z</dcterms:modified>
</cp:coreProperties>
</file>