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48"/>
  </p:notesMasterIdLst>
  <p:handoutMasterIdLst>
    <p:handoutMasterId r:id="rId49"/>
  </p:handoutMasterIdLst>
  <p:sldIdLst>
    <p:sldId id="343" r:id="rId3"/>
    <p:sldId id="549" r:id="rId4"/>
    <p:sldId id="550" r:id="rId5"/>
    <p:sldId id="565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26" r:id="rId26"/>
    <p:sldId id="573" r:id="rId27"/>
    <p:sldId id="574" r:id="rId28"/>
    <p:sldId id="575" r:id="rId29"/>
    <p:sldId id="576" r:id="rId30"/>
    <p:sldId id="577" r:id="rId31"/>
    <p:sldId id="578" r:id="rId32"/>
    <p:sldId id="487" r:id="rId33"/>
    <p:sldId id="56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9" r:id="rId45"/>
    <p:sldId id="600" r:id="rId46"/>
    <p:sldId id="601" r:id="rId47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FF99"/>
    <a:srgbClr val="FFFFCC"/>
    <a:srgbClr val="CC99FF"/>
    <a:srgbClr val="CCFFCC"/>
    <a:srgbClr val="95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60" y="-80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FC3D103C-AB27-A14A-A2FE-4BF5D4BBC679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094164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C54D6479-8C8F-8949-915A-5F628C668F8C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3171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last argument is pushed first, and the first argument is pushed last - see p. 220 of the textbook.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reason this is movl -4(%ebp), %ebx and not popl %ebx, is because in a typical procedure, the stack pointer has been slid further down for local variables, e.g. subl $D, %esp.  Thus, you can’t restore callee-save ebx using popl %ebx, because the stack pointer is not pointing at the correct memory location.  However, referencing -4(%ebp) will always get you to the correct callee-saved registers in memory.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806293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711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77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242385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226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20552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093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056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4636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9812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31569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496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408310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687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1670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908280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350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1594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8861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87807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070762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40057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CE6EDD01-5079-7F41-B3C4-6F4CD1CE9650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55C3AC27-091A-0E40-867A-9651F1F62FCE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35125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3: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Stack Discipline </a:t>
            </a:r>
            <a:r>
              <a:rPr lang="en-US" dirty="0" smtClean="0"/>
              <a:t>Examples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57181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Topics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Local variable allocation on the stack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Call chains and stack frames</a:t>
            </a:r>
            <a:endParaRPr lang="en-US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Register saving conventions</a:t>
            </a:r>
            <a:endParaRPr lang="en-US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59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680915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52677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009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859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654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956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8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6950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7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15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Assembly Quiz on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due Mon Feb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20 by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noon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Bomb Lab #2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– extension to Friday March 3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Serious problem with CS Department’s software infrastructure is impacting our 2400 VM and bomb lab server.  2270 and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help@cs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affected too.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plan to stand up an alternate bomb lab server on Amazon EC2 – announcements soon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You can choose to wait for the old bomb lab server to be restored, or download a new bomb from the alternate bomb lab server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Every attempt will be made to restore the old bomb lab server as soon as possible, but we’ve received no estimate as to when the problem will be fixed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27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47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6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90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1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858000" cy="55562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Stack-Based Languages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 lIns="90487" tIns="44450" rIns="90487" bIns="44450"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Stack Allocated in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Frames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state for single procedure instantiation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Stack Discipline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State for given procedure needed for limited time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From when called to when return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Callee returns before caller does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Languages that Support Recursion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e.g., C, Pascal, Java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Code must be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i="1">
                <a:latin typeface="Helvetica" charset="0"/>
                <a:ea typeface="ＭＳ Ｐゴシック" charset="0"/>
              </a:rPr>
              <a:t>Reentrant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endParaRPr lang="en-US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Multiple simultaneous instantiations of single procedure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Store state of each instantiation on the stack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Arguments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Local variables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Return pointer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sz="2000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80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74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54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9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527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Midterm #1 likely Tuesday Feb 28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 class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We’ll print the midterm exam and hand them out in class, but you enter your answers on the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(and on paper as backup)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Covers Chapters 1, 2.1-2.3 (no floating point), 3.1-3.9 (no buffer overflow or floating point)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info next week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3.1-3.12 (except 3.11) and do practice problems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27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55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</p:spPr>
        <p:txBody>
          <a:bodyPr lIns="90487" tIns="44450" rIns="90487" bIns="44450"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/>
              <a:t>Caller Stack Frame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parameters </a:t>
            </a:r>
            <a:r>
              <a:rPr lang="en-US" dirty="0"/>
              <a:t>for function about to call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“Argument build</a:t>
            </a:r>
            <a:r>
              <a:rPr lang="en-US" sz="1800" dirty="0" smtClean="0"/>
              <a:t>”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 smtClean="0"/>
              <a:t>Last argument pushed first, … first argument is pushed last – see p.220 of textbook</a:t>
            </a:r>
            <a:endParaRPr lang="en-US" sz="1800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return </a:t>
            </a:r>
            <a:r>
              <a:rPr lang="en-US" dirty="0"/>
              <a:t>address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Pushed by </a:t>
            </a:r>
            <a:r>
              <a:rPr lang="en-US" sz="1800" dirty="0">
                <a:latin typeface="Courier New" charset="0"/>
              </a:rPr>
              <a:t>call</a:t>
            </a:r>
            <a:r>
              <a:rPr lang="en-US" sz="1800" dirty="0"/>
              <a:t> instruction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Callee</a:t>
            </a:r>
            <a:r>
              <a:rPr lang="en-US" dirty="0" smtClean="0"/>
              <a:t> Stack Frame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(save) old </a:t>
            </a:r>
            <a:r>
              <a:rPr lang="en-US" dirty="0"/>
              <a:t>frame pointer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Saved register context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Allocate space for local </a:t>
            </a:r>
            <a:r>
              <a:rPr lang="en-US" dirty="0"/>
              <a:t>variables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More argument building as needed</a:t>
            </a:r>
            <a:endParaRPr lang="en-US" dirty="0"/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77834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77836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77838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39" name="AutoShape 16"/>
          <p:cNvSpPr>
            <a:spLocks/>
          </p:cNvSpPr>
          <p:nvPr/>
        </p:nvSpPr>
        <p:spPr bwMode="auto">
          <a:xfrm>
            <a:off x="6629400" y="3276600"/>
            <a:ext cx="304800" cy="2819400"/>
          </a:xfrm>
          <a:prstGeom prst="leftBrace">
            <a:avLst>
              <a:gd name="adj1" fmla="val 749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553075" y="438785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Callee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44014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Revisiting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swap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304800" y="41148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04800" y="13716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zip1 = 15213;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zip2 = 91125;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foo()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swap(&amp;zip1, &amp;zip2);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648200" y="969963"/>
            <a:ext cx="4267200" cy="2214562"/>
            <a:chOff x="4648200" y="969963"/>
            <a:chExt cx="4267200" cy="2214562"/>
          </a:xfrm>
        </p:grpSpPr>
        <p:grpSp>
          <p:nvGrpSpPr>
            <p:cNvPr id="79888" name="Group 1"/>
            <p:cNvGrpSpPr>
              <a:grpSpLocks/>
            </p:cNvGrpSpPr>
            <p:nvPr/>
          </p:nvGrpSpPr>
          <p:grpSpPr bwMode="auto">
            <a:xfrm>
              <a:off x="4648200" y="969963"/>
              <a:ext cx="4267200" cy="2214562"/>
              <a:chOff x="4648200" y="969963"/>
              <a:chExt cx="4267200" cy="2214562"/>
            </a:xfrm>
          </p:grpSpPr>
          <p:sp>
            <p:nvSpPr>
              <p:cNvPr id="79890" name="Rectangle 5"/>
              <p:cNvSpPr>
                <a:spLocks noChangeArrowheads="1"/>
              </p:cNvSpPr>
              <p:nvPr/>
            </p:nvSpPr>
            <p:spPr bwMode="auto">
              <a:xfrm>
                <a:off x="4648200" y="1447800"/>
                <a:ext cx="4267200" cy="173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foo: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• • •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pushl &amp;zip2	# Global Var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pushl &amp;zip1	# Global Var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call swap</a:t>
                </a:r>
              </a:p>
              <a:p>
                <a:pPr algn="l">
                  <a:lnSpc>
                    <a:spcPct val="100000"/>
                  </a:lnSpc>
                  <a:tabLst>
                    <a:tab pos="457200" algn="l"/>
                    <a:tab pos="1485900" algn="l"/>
                    <a:tab pos="2349500" algn="l"/>
                  </a:tabLst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	• • •</a:t>
                </a:r>
              </a:p>
            </p:txBody>
          </p:sp>
          <p:sp>
            <p:nvSpPr>
              <p:cNvPr id="79891" name="Text Box 13"/>
              <p:cNvSpPr txBox="1">
                <a:spLocks noChangeArrowheads="1"/>
              </p:cNvSpPr>
              <p:nvPr/>
            </p:nvSpPr>
            <p:spPr bwMode="auto">
              <a:xfrm>
                <a:off x="4846638" y="969963"/>
                <a:ext cx="36925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Calling </a:t>
                </a:r>
                <a:r>
                  <a:rPr lang="en-US" sz="2000">
                    <a:solidFill>
                      <a:srgbClr val="000066"/>
                    </a:solidFill>
                    <a:latin typeface="Courier New" charset="0"/>
                  </a:rPr>
                  <a:t>swap</a:t>
                </a:r>
                <a:r>
                  <a:rPr lang="en-US" sz="2000">
                    <a:solidFill>
                      <a:srgbClr val="000066"/>
                    </a:solidFill>
                  </a:rPr>
                  <a:t> from </a:t>
                </a:r>
                <a:r>
                  <a:rPr lang="en-US" sz="2000">
                    <a:solidFill>
                      <a:srgbClr val="000066"/>
                    </a:solidFill>
                    <a:latin typeface="Courier New" charset="0"/>
                  </a:rPr>
                  <a:t>call_swap</a:t>
                </a:r>
              </a:p>
            </p:txBody>
          </p:sp>
        </p:grpSp>
        <p:cxnSp>
          <p:nvCxnSpPr>
            <p:cNvPr id="79889" name="Straight Arrow Connector 4"/>
            <p:cNvCxnSpPr>
              <a:cxnSpLocks noChangeShapeType="1"/>
            </p:cNvCxnSpPr>
            <p:nvPr/>
          </p:nvCxnSpPr>
          <p:spPr bwMode="auto">
            <a:xfrm>
              <a:off x="4648200" y="2743200"/>
              <a:ext cx="381000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19800" y="3124200"/>
            <a:ext cx="3019425" cy="2667000"/>
            <a:chOff x="6019800" y="3124200"/>
            <a:chExt cx="3019425" cy="2667000"/>
          </a:xfrm>
        </p:grpSpPr>
        <p:grpSp>
          <p:nvGrpSpPr>
            <p:cNvPr id="79878" name="Group 2"/>
            <p:cNvGrpSpPr>
              <a:grpSpLocks/>
            </p:cNvGrpSpPr>
            <p:nvPr/>
          </p:nvGrpSpPr>
          <p:grpSpPr bwMode="auto">
            <a:xfrm>
              <a:off x="6019800" y="3200400"/>
              <a:ext cx="3019425" cy="2590800"/>
              <a:chOff x="6019800" y="3200400"/>
              <a:chExt cx="3019425" cy="2590800"/>
            </a:xfrm>
          </p:grpSpPr>
          <p:sp>
            <p:nvSpPr>
              <p:cNvPr id="79881" name="Rectangle 6"/>
              <p:cNvSpPr>
                <a:spLocks noChangeArrowheads="1"/>
              </p:cNvSpPr>
              <p:nvPr/>
            </p:nvSpPr>
            <p:spPr bwMode="auto">
              <a:xfrm>
                <a:off x="6019800" y="4648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&amp;zip2</a:t>
                </a:r>
              </a:p>
            </p:txBody>
          </p:sp>
          <p:sp>
            <p:nvSpPr>
              <p:cNvPr id="79882" name="Rectangle 7"/>
              <p:cNvSpPr>
                <a:spLocks noChangeArrowheads="1"/>
              </p:cNvSpPr>
              <p:nvPr/>
            </p:nvSpPr>
            <p:spPr bwMode="auto">
              <a:xfrm>
                <a:off x="6019800" y="5029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&amp;zip1</a:t>
                </a:r>
              </a:p>
            </p:txBody>
          </p:sp>
          <p:sp>
            <p:nvSpPr>
              <p:cNvPr id="79883" name="Rectangle 8"/>
              <p:cNvSpPr>
                <a:spLocks noChangeArrowheads="1"/>
              </p:cNvSpPr>
              <p:nvPr/>
            </p:nvSpPr>
            <p:spPr bwMode="auto">
              <a:xfrm>
                <a:off x="6019800" y="5410200"/>
                <a:ext cx="1066800" cy="3810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Rtn adr</a:t>
                </a:r>
              </a:p>
            </p:txBody>
          </p:sp>
          <p:sp>
            <p:nvSpPr>
              <p:cNvPr id="79884" name="Line 9"/>
              <p:cNvSpPr>
                <a:spLocks noChangeShapeType="1"/>
              </p:cNvSpPr>
              <p:nvPr/>
            </p:nvSpPr>
            <p:spPr bwMode="auto">
              <a:xfrm flipH="1">
                <a:off x="7102475" y="5581650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Text Box 10"/>
              <p:cNvSpPr txBox="1">
                <a:spLocks noChangeArrowheads="1"/>
              </p:cNvSpPr>
              <p:nvPr/>
            </p:nvSpPr>
            <p:spPr bwMode="auto">
              <a:xfrm>
                <a:off x="7696200" y="5410200"/>
                <a:ext cx="7302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  <a:latin typeface="Courier New" charset="0"/>
                  </a:rPr>
                  <a:t>%esp</a:t>
                </a:r>
              </a:p>
            </p:txBody>
          </p:sp>
          <p:sp>
            <p:nvSpPr>
              <p:cNvPr id="79886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505200"/>
                <a:ext cx="1571625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Resulting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Stack</a:t>
                </a:r>
              </a:p>
            </p:txBody>
          </p:sp>
          <p:sp>
            <p:nvSpPr>
              <p:cNvPr id="79887" name="Rectangle 12"/>
              <p:cNvSpPr>
                <a:spLocks noChangeArrowheads="1"/>
              </p:cNvSpPr>
              <p:nvPr/>
            </p:nvSpPr>
            <p:spPr bwMode="auto">
              <a:xfrm>
                <a:off x="6019800" y="3200400"/>
                <a:ext cx="1066800" cy="1447800"/>
              </a:xfrm>
              <a:prstGeom prst="rect">
                <a:avLst/>
              </a:prstGeom>
              <a:solidFill>
                <a:srgbClr val="FFCC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•</a:t>
                </a:r>
                <a:endParaRPr lang="en-US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  <p:sp>
          <p:nvSpPr>
            <p:cNvPr id="79879" name="Line 19"/>
            <p:cNvSpPr>
              <a:spLocks noChangeShapeType="1"/>
            </p:cNvSpPr>
            <p:nvPr/>
          </p:nvSpPr>
          <p:spPr bwMode="auto">
            <a:xfrm flipH="1">
              <a:off x="7134225" y="32956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Text Box 20"/>
            <p:cNvSpPr txBox="1">
              <a:spLocks noChangeArrowheads="1"/>
            </p:cNvSpPr>
            <p:nvPr/>
          </p:nvSpPr>
          <p:spPr bwMode="auto">
            <a:xfrm>
              <a:off x="7727950" y="312420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3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Revisiting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swap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12(%ebp),%ecx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(%ecx),%eax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(%edx),%ebx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%eax,(%edx)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%ebx,(%ecx)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0900" name="AutoShape 5"/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Body</a:t>
            </a:r>
          </a:p>
        </p:txBody>
      </p:sp>
      <p:sp>
        <p:nvSpPr>
          <p:cNvPr id="80902" name="AutoShape 7"/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Up</a:t>
            </a:r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0856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81923" name="Text Box 10"/>
          <p:cNvSpPr txBox="1">
            <a:spLocks noChangeArrowheads="1"/>
          </p:cNvSpPr>
          <p:nvPr/>
        </p:nvSpPr>
        <p:spPr bwMode="auto">
          <a:xfrm>
            <a:off x="6019800" y="863600"/>
            <a:ext cx="2041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1924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1925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1926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1927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1929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1930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1931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822450"/>
            <a:ext cx="2378075" cy="2989263"/>
            <a:chOff x="3792" y="1148"/>
            <a:chExt cx="1498" cy="1883"/>
          </a:xfrm>
        </p:grpSpPr>
        <p:sp>
          <p:nvSpPr>
            <p:cNvPr id="81934" name="Rectangle 4"/>
            <p:cNvSpPr>
              <a:spLocks noChangeArrowheads="1"/>
            </p:cNvSpPr>
            <p:nvPr/>
          </p:nvSpPr>
          <p:spPr bwMode="auto">
            <a:xfrm>
              <a:off x="3792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yp</a:t>
              </a:r>
            </a:p>
          </p:txBody>
        </p:sp>
        <p:sp>
          <p:nvSpPr>
            <p:cNvPr id="81935" name="Rectangle 5"/>
            <p:cNvSpPr>
              <a:spLocks noChangeArrowheads="1"/>
            </p:cNvSpPr>
            <p:nvPr/>
          </p:nvSpPr>
          <p:spPr bwMode="auto">
            <a:xfrm>
              <a:off x="3792" y="230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xp</a:t>
              </a:r>
            </a:p>
          </p:txBody>
        </p:sp>
        <p:sp>
          <p:nvSpPr>
            <p:cNvPr id="81936" name="Rectangle 6"/>
            <p:cNvSpPr>
              <a:spLocks noChangeArrowheads="1"/>
            </p:cNvSpPr>
            <p:nvPr/>
          </p:nvSpPr>
          <p:spPr bwMode="auto">
            <a:xfrm>
              <a:off x="3792" y="25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81937" name="Rectangle 7"/>
            <p:cNvSpPr>
              <a:spLocks noChangeArrowheads="1"/>
            </p:cNvSpPr>
            <p:nvPr/>
          </p:nvSpPr>
          <p:spPr bwMode="auto">
            <a:xfrm>
              <a:off x="3792" y="278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81938" name="Line 8"/>
            <p:cNvSpPr>
              <a:spLocks noChangeShapeType="1"/>
            </p:cNvSpPr>
            <p:nvPr/>
          </p:nvSpPr>
          <p:spPr bwMode="auto">
            <a:xfrm flipH="1">
              <a:off x="4456" y="1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9" name="Text Box 9"/>
            <p:cNvSpPr txBox="1">
              <a:spLocks noChangeArrowheads="1"/>
            </p:cNvSpPr>
            <p:nvPr/>
          </p:nvSpPr>
          <p:spPr bwMode="auto">
            <a:xfrm>
              <a:off x="4830" y="114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81940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672" cy="912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•</a:t>
              </a: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4368" y="1248"/>
              <a:ext cx="632" cy="1584"/>
            </a:xfrm>
            <a:custGeom>
              <a:avLst/>
              <a:gdLst>
                <a:gd name="T0" fmla="*/ 0 w 632"/>
                <a:gd name="T1" fmla="*/ 1584 h 1584"/>
                <a:gd name="T2" fmla="*/ 288 w 632"/>
                <a:gd name="T3" fmla="*/ 1536 h 1584"/>
                <a:gd name="T4" fmla="*/ 528 w 632"/>
                <a:gd name="T5" fmla="*/ 1296 h 1584"/>
                <a:gd name="T6" fmla="*/ 624 w 632"/>
                <a:gd name="T7" fmla="*/ 864 h 1584"/>
                <a:gd name="T8" fmla="*/ 576 w 632"/>
                <a:gd name="T9" fmla="*/ 432 h 1584"/>
                <a:gd name="T10" fmla="*/ 336 w 632"/>
                <a:gd name="T11" fmla="*/ 96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H="1">
              <a:off x="4450" y="29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4824" y="280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08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019800" y="8382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2954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2955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2956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2957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2958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2960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2961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2964" name="Line 21"/>
          <p:cNvSpPr>
            <a:spLocks noChangeShapeType="1"/>
          </p:cNvSpPr>
          <p:nvPr/>
        </p:nvSpPr>
        <p:spPr bwMode="auto">
          <a:xfrm flipH="1" flipV="1">
            <a:off x="7089775" y="4692650"/>
            <a:ext cx="4699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2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2966" name="Freeform 23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3625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FF1A1A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pushl %ebx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6019800" y="9144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3978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3979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3980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3981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3982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3984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3985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3986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3988" name="Rectangle 21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3989" name="Line 22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3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3991" name="Freeform 24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1981200" y="3657600"/>
            <a:ext cx="4038600" cy="3810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1981200" y="4038600"/>
            <a:ext cx="40386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1981200" y="3276600"/>
            <a:ext cx="4038600" cy="381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107113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Effect of </a:t>
            </a:r>
            <a:r>
              <a:rPr lang="en-US">
                <a:latin typeface="Courier New" charset="0"/>
              </a:rPr>
              <a:t>swap</a:t>
            </a:r>
            <a:r>
              <a:rPr lang="en-US"/>
              <a:t> Setup</a:t>
            </a: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5001" name="Line 11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5003" name="Text Box 13"/>
          <p:cNvSpPr txBox="1">
            <a:spLocks noChangeArrowheads="1"/>
          </p:cNvSpPr>
          <p:nvPr/>
        </p:nvSpPr>
        <p:spPr bwMode="auto">
          <a:xfrm>
            <a:off x="5486400" y="4419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5004" name="Text Box 14"/>
          <p:cNvSpPr txBox="1">
            <a:spLocks noChangeArrowheads="1"/>
          </p:cNvSpPr>
          <p:nvPr/>
        </p:nvSpPr>
        <p:spPr bwMode="auto">
          <a:xfrm>
            <a:off x="54864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5005" name="Text Box 15"/>
          <p:cNvSpPr txBox="1">
            <a:spLocks noChangeArrowheads="1"/>
          </p:cNvSpPr>
          <p:nvPr/>
        </p:nvSpPr>
        <p:spPr bwMode="auto">
          <a:xfrm>
            <a:off x="54864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5006" name="Text Box 16"/>
          <p:cNvSpPr txBox="1">
            <a:spLocks noChangeArrowheads="1"/>
          </p:cNvSpPr>
          <p:nvPr/>
        </p:nvSpPr>
        <p:spPr bwMode="auto">
          <a:xfrm>
            <a:off x="54864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5007" name="Text Box 17"/>
          <p:cNvSpPr txBox="1">
            <a:spLocks noChangeArrowheads="1"/>
          </p:cNvSpPr>
          <p:nvPr/>
        </p:nvSpPr>
        <p:spPr bwMode="auto">
          <a:xfrm>
            <a:off x="3886200" y="2590800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(relative to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 sz="1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85008" name="Text Box 18"/>
          <p:cNvSpPr txBox="1">
            <a:spLocks noChangeArrowheads="1"/>
          </p:cNvSpPr>
          <p:nvPr/>
        </p:nvSpPr>
        <p:spPr bwMode="auto">
          <a:xfrm>
            <a:off x="7391400" y="12954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5009" name="Rectangle 19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5010" name="Rectangle 20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5011" name="Rectangle 21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5012" name="Rectangle 22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5013" name="Line 23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Text Box 24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5015" name="Text Box 25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Entering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5016" name="Rectangle 26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Text Box 28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5019" name="Rectangle 29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Text Box 31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5022" name="Freeform 32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Rectangle 33"/>
          <p:cNvSpPr>
            <a:spLocks noChangeArrowheads="1"/>
          </p:cNvSpPr>
          <p:nvPr/>
        </p:nvSpPr>
        <p:spPr bwMode="auto">
          <a:xfrm>
            <a:off x="609600" y="5335588"/>
            <a:ext cx="48768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12(%ebp),%ecx # get yp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  # get xp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 . .</a:t>
            </a:r>
          </a:p>
        </p:txBody>
      </p:sp>
      <p:sp>
        <p:nvSpPr>
          <p:cNvPr id="51232" name="AutoShape 34"/>
          <p:cNvSpPr>
            <a:spLocks/>
          </p:cNvSpPr>
          <p:nvPr/>
        </p:nvSpPr>
        <p:spPr bwMode="auto">
          <a:xfrm>
            <a:off x="4953000" y="541178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1233" name="Text Box 35"/>
          <p:cNvSpPr txBox="1">
            <a:spLocks noChangeArrowheads="1"/>
          </p:cNvSpPr>
          <p:nvPr/>
        </p:nvSpPr>
        <p:spPr bwMode="auto">
          <a:xfrm>
            <a:off x="5257800" y="5562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846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1" grpId="0"/>
      <p:bldP spid="51232" grpId="0" animBg="1"/>
      <p:bldP spid="512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#1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6022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6026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6027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6028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6029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6030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6031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6032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6033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6035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24373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Observation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Saved &amp; restored register </a:t>
            </a:r>
            <a:r>
              <a:rPr lang="en-US">
                <a:latin typeface="Courier New" charset="0"/>
                <a:ea typeface="ＭＳ Ｐゴシック" charset="0"/>
              </a:rPr>
              <a:t>%ebx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86038" name="Rectangle 23"/>
          <p:cNvSpPr>
            <a:spLocks noChangeArrowheads="1"/>
          </p:cNvSpPr>
          <p:nvPr/>
        </p:nvSpPr>
        <p:spPr bwMode="auto">
          <a:xfrm>
            <a:off x="5880100" y="2552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5880100" y="2933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6040" name="Rectangle 25"/>
          <p:cNvSpPr>
            <a:spLocks noChangeArrowheads="1"/>
          </p:cNvSpPr>
          <p:nvPr/>
        </p:nvSpPr>
        <p:spPr bwMode="auto">
          <a:xfrm>
            <a:off x="5880100" y="3314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6041" name="Rectangle 26"/>
          <p:cNvSpPr>
            <a:spLocks noChangeArrowheads="1"/>
          </p:cNvSpPr>
          <p:nvPr/>
        </p:nvSpPr>
        <p:spPr bwMode="auto">
          <a:xfrm>
            <a:off x="5880100" y="3695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6042" name="Line 27"/>
          <p:cNvSpPr>
            <a:spLocks noChangeShapeType="1"/>
          </p:cNvSpPr>
          <p:nvPr/>
        </p:nvSpPr>
        <p:spPr bwMode="auto">
          <a:xfrm flipH="1">
            <a:off x="6946900" y="3848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Text Box 28"/>
          <p:cNvSpPr txBox="1">
            <a:spLocks noChangeArrowheads="1"/>
          </p:cNvSpPr>
          <p:nvPr/>
        </p:nvSpPr>
        <p:spPr bwMode="auto">
          <a:xfrm>
            <a:off x="7540625" y="36766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6044" name="Text Box 29"/>
          <p:cNvSpPr txBox="1">
            <a:spLocks noChangeArrowheads="1"/>
          </p:cNvSpPr>
          <p:nvPr/>
        </p:nvSpPr>
        <p:spPr bwMode="auto">
          <a:xfrm>
            <a:off x="5346700" y="3695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6045" name="Text Box 30"/>
          <p:cNvSpPr txBox="1">
            <a:spLocks noChangeArrowheads="1"/>
          </p:cNvSpPr>
          <p:nvPr/>
        </p:nvSpPr>
        <p:spPr bwMode="auto">
          <a:xfrm>
            <a:off x="5346700" y="3314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6046" name="Text Box 31"/>
          <p:cNvSpPr txBox="1">
            <a:spLocks noChangeArrowheads="1"/>
          </p:cNvSpPr>
          <p:nvPr/>
        </p:nvSpPr>
        <p:spPr bwMode="auto">
          <a:xfrm>
            <a:off x="5346700" y="2933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6047" name="Text Box 32"/>
          <p:cNvSpPr txBox="1">
            <a:spLocks noChangeArrowheads="1"/>
          </p:cNvSpPr>
          <p:nvPr/>
        </p:nvSpPr>
        <p:spPr bwMode="auto">
          <a:xfrm>
            <a:off x="5346700" y="2552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6048" name="Text Box 33"/>
          <p:cNvSpPr txBox="1">
            <a:spLocks noChangeArrowheads="1"/>
          </p:cNvSpPr>
          <p:nvPr/>
        </p:nvSpPr>
        <p:spPr bwMode="auto">
          <a:xfrm>
            <a:off x="4965700" y="2095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6049" name="Rectangle 34"/>
          <p:cNvSpPr>
            <a:spLocks noChangeArrowheads="1"/>
          </p:cNvSpPr>
          <p:nvPr/>
        </p:nvSpPr>
        <p:spPr bwMode="auto">
          <a:xfrm>
            <a:off x="5880100" y="11049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6050" name="Rectangle 35"/>
          <p:cNvSpPr>
            <a:spLocks noChangeArrowheads="1"/>
          </p:cNvSpPr>
          <p:nvPr/>
        </p:nvSpPr>
        <p:spPr bwMode="auto">
          <a:xfrm>
            <a:off x="5880100" y="4076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6051" name="Line 36"/>
          <p:cNvSpPr>
            <a:spLocks noChangeShapeType="1"/>
          </p:cNvSpPr>
          <p:nvPr/>
        </p:nvSpPr>
        <p:spPr bwMode="auto">
          <a:xfrm flipH="1">
            <a:off x="6962775" y="42481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Text Box 37"/>
          <p:cNvSpPr txBox="1">
            <a:spLocks noChangeArrowheads="1"/>
          </p:cNvSpPr>
          <p:nvPr/>
        </p:nvSpPr>
        <p:spPr bwMode="auto">
          <a:xfrm>
            <a:off x="7556500" y="40767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6053" name="Freeform 38"/>
          <p:cNvSpPr>
            <a:spLocks/>
          </p:cNvSpPr>
          <p:nvPr/>
        </p:nvSpPr>
        <p:spPr bwMode="auto">
          <a:xfrm>
            <a:off x="6794500" y="12573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Text Box 39"/>
          <p:cNvSpPr txBox="1">
            <a:spLocks noChangeArrowheads="1"/>
          </p:cNvSpPr>
          <p:nvPr/>
        </p:nvSpPr>
        <p:spPr bwMode="auto">
          <a:xfrm>
            <a:off x="5346700" y="40767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</p:spTree>
    <p:extLst>
      <p:ext uri="{BB962C8B-B14F-4D97-AF65-F5344CB8AC3E}">
        <p14:creationId xmlns:p14="http://schemas.microsoft.com/office/powerpoint/2010/main" val="211490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6934200" y="3962400"/>
            <a:ext cx="304800" cy="2438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019800" y="4800600"/>
            <a:ext cx="811119" cy="58015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709335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#2</a:t>
            </a:r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7052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7059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6286500" y="2578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6286500" y="2959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6286500" y="3340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7064" name="Rectangle 25"/>
          <p:cNvSpPr>
            <a:spLocks noChangeArrowheads="1"/>
          </p:cNvSpPr>
          <p:nvPr/>
        </p:nvSpPr>
        <p:spPr bwMode="auto">
          <a:xfrm>
            <a:off x="6286500" y="37211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7065" name="Line 26"/>
          <p:cNvSpPr>
            <a:spLocks noChangeShapeType="1"/>
          </p:cNvSpPr>
          <p:nvPr/>
        </p:nvSpPr>
        <p:spPr bwMode="auto">
          <a:xfrm flipH="1">
            <a:off x="7353300" y="38735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6" name="Text Box 27"/>
          <p:cNvSpPr txBox="1">
            <a:spLocks noChangeArrowheads="1"/>
          </p:cNvSpPr>
          <p:nvPr/>
        </p:nvSpPr>
        <p:spPr bwMode="auto">
          <a:xfrm>
            <a:off x="7947025" y="37020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7067" name="Text Box 28"/>
          <p:cNvSpPr txBox="1">
            <a:spLocks noChangeArrowheads="1"/>
          </p:cNvSpPr>
          <p:nvPr/>
        </p:nvSpPr>
        <p:spPr bwMode="auto">
          <a:xfrm>
            <a:off x="5753100" y="3721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7068" name="Text Box 29"/>
          <p:cNvSpPr txBox="1">
            <a:spLocks noChangeArrowheads="1"/>
          </p:cNvSpPr>
          <p:nvPr/>
        </p:nvSpPr>
        <p:spPr bwMode="auto">
          <a:xfrm>
            <a:off x="5753100" y="3340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7069" name="Text Box 30"/>
          <p:cNvSpPr txBox="1">
            <a:spLocks noChangeArrowheads="1"/>
          </p:cNvSpPr>
          <p:nvPr/>
        </p:nvSpPr>
        <p:spPr bwMode="auto">
          <a:xfrm>
            <a:off x="5753100" y="2959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7070" name="Text Box 31"/>
          <p:cNvSpPr txBox="1">
            <a:spLocks noChangeArrowheads="1"/>
          </p:cNvSpPr>
          <p:nvPr/>
        </p:nvSpPr>
        <p:spPr bwMode="auto">
          <a:xfrm>
            <a:off x="5753100" y="2578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7071" name="Text Box 32"/>
          <p:cNvSpPr txBox="1">
            <a:spLocks noChangeArrowheads="1"/>
          </p:cNvSpPr>
          <p:nvPr/>
        </p:nvSpPr>
        <p:spPr bwMode="auto">
          <a:xfrm>
            <a:off x="5372100" y="2120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7072" name="Text Box 33"/>
          <p:cNvSpPr txBox="1">
            <a:spLocks noChangeArrowheads="1"/>
          </p:cNvSpPr>
          <p:nvPr/>
        </p:nvSpPr>
        <p:spPr bwMode="auto">
          <a:xfrm>
            <a:off x="4610100" y="11493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7073" name="Rectangle 34"/>
          <p:cNvSpPr>
            <a:spLocks noChangeArrowheads="1"/>
          </p:cNvSpPr>
          <p:nvPr/>
        </p:nvSpPr>
        <p:spPr bwMode="auto">
          <a:xfrm>
            <a:off x="6286500" y="1130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7074" name="Line 35"/>
          <p:cNvSpPr>
            <a:spLocks noChangeShapeType="1"/>
          </p:cNvSpPr>
          <p:nvPr/>
        </p:nvSpPr>
        <p:spPr bwMode="auto">
          <a:xfrm flipH="1" flipV="1">
            <a:off x="7356475" y="39751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5" name="Text Box 36"/>
          <p:cNvSpPr txBox="1">
            <a:spLocks noChangeArrowheads="1"/>
          </p:cNvSpPr>
          <p:nvPr/>
        </p:nvSpPr>
        <p:spPr bwMode="auto">
          <a:xfrm>
            <a:off x="7962900" y="41021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7076" name="Freeform 37"/>
          <p:cNvSpPr>
            <a:spLocks/>
          </p:cNvSpPr>
          <p:nvPr/>
        </p:nvSpPr>
        <p:spPr bwMode="auto">
          <a:xfrm>
            <a:off x="7200900" y="12827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578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#3</a:t>
            </a:r>
          </a:p>
        </p:txBody>
      </p:sp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ret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62865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62865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62865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 flipH="1">
            <a:off x="7324725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7918450" y="1047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57531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57531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5753100" y="2514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8075" name="Text Box 12"/>
          <p:cNvSpPr txBox="1">
            <a:spLocks noChangeArrowheads="1"/>
          </p:cNvSpPr>
          <p:nvPr/>
        </p:nvSpPr>
        <p:spPr bwMode="auto">
          <a:xfrm>
            <a:off x="5372100" y="2057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8076" name="Text Box 13"/>
          <p:cNvSpPr txBox="1">
            <a:spLocks noChangeArrowheads="1"/>
          </p:cNvSpPr>
          <p:nvPr/>
        </p:nvSpPr>
        <p:spPr bwMode="auto">
          <a:xfrm>
            <a:off x="4610100" y="10858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8077" name="Rectangle 14"/>
          <p:cNvSpPr>
            <a:spLocks noChangeArrowheads="1"/>
          </p:cNvSpPr>
          <p:nvPr/>
        </p:nvSpPr>
        <p:spPr bwMode="auto">
          <a:xfrm>
            <a:off x="62865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8078" name="Rectangle 15"/>
          <p:cNvSpPr>
            <a:spLocks noChangeArrowheads="1"/>
          </p:cNvSpPr>
          <p:nvPr/>
        </p:nvSpPr>
        <p:spPr bwMode="auto">
          <a:xfrm>
            <a:off x="1943100" y="2603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8079" name="Rectangle 16"/>
          <p:cNvSpPr>
            <a:spLocks noChangeArrowheads="1"/>
          </p:cNvSpPr>
          <p:nvPr/>
        </p:nvSpPr>
        <p:spPr bwMode="auto">
          <a:xfrm>
            <a:off x="1943100" y="2984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8080" name="Rectangle 17"/>
          <p:cNvSpPr>
            <a:spLocks noChangeArrowheads="1"/>
          </p:cNvSpPr>
          <p:nvPr/>
        </p:nvSpPr>
        <p:spPr bwMode="auto">
          <a:xfrm>
            <a:off x="1943100" y="3365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8081" name="Rectangle 18"/>
          <p:cNvSpPr>
            <a:spLocks noChangeArrowheads="1"/>
          </p:cNvSpPr>
          <p:nvPr/>
        </p:nvSpPr>
        <p:spPr bwMode="auto">
          <a:xfrm>
            <a:off x="1943100" y="37465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88082" name="Line 19"/>
          <p:cNvSpPr>
            <a:spLocks noChangeShapeType="1"/>
          </p:cNvSpPr>
          <p:nvPr/>
        </p:nvSpPr>
        <p:spPr bwMode="auto">
          <a:xfrm flipH="1">
            <a:off x="3009900" y="3898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3527425" y="37607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8084" name="Text Box 21"/>
          <p:cNvSpPr txBox="1">
            <a:spLocks noChangeArrowheads="1"/>
          </p:cNvSpPr>
          <p:nvPr/>
        </p:nvSpPr>
        <p:spPr bwMode="auto">
          <a:xfrm>
            <a:off x="1409700" y="3746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88085" name="Text Box 22"/>
          <p:cNvSpPr txBox="1">
            <a:spLocks noChangeArrowheads="1"/>
          </p:cNvSpPr>
          <p:nvPr/>
        </p:nvSpPr>
        <p:spPr bwMode="auto">
          <a:xfrm>
            <a:off x="1409700" y="3365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8086" name="Text Box 23"/>
          <p:cNvSpPr txBox="1">
            <a:spLocks noChangeArrowheads="1"/>
          </p:cNvSpPr>
          <p:nvPr/>
        </p:nvSpPr>
        <p:spPr bwMode="auto">
          <a:xfrm>
            <a:off x="1409700" y="2984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1409700" y="26035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1028700" y="21463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8089" name="Text Box 26"/>
          <p:cNvSpPr txBox="1">
            <a:spLocks noChangeArrowheads="1"/>
          </p:cNvSpPr>
          <p:nvPr/>
        </p:nvSpPr>
        <p:spPr bwMode="auto">
          <a:xfrm>
            <a:off x="266700" y="11747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8090" name="Rectangle 27"/>
          <p:cNvSpPr>
            <a:spLocks noChangeArrowheads="1"/>
          </p:cNvSpPr>
          <p:nvPr/>
        </p:nvSpPr>
        <p:spPr bwMode="auto">
          <a:xfrm>
            <a:off x="1943100" y="11557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8091" name="Line 28"/>
          <p:cNvSpPr>
            <a:spLocks noChangeShapeType="1"/>
          </p:cNvSpPr>
          <p:nvPr/>
        </p:nvSpPr>
        <p:spPr bwMode="auto">
          <a:xfrm flipH="1" flipV="1">
            <a:off x="3013075" y="40005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Freeform 29"/>
          <p:cNvSpPr>
            <a:spLocks/>
          </p:cNvSpPr>
          <p:nvPr/>
        </p:nvSpPr>
        <p:spPr bwMode="auto">
          <a:xfrm>
            <a:off x="2857500" y="1308100"/>
            <a:ext cx="1003300" cy="25146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Text Box 30"/>
          <p:cNvSpPr txBox="1">
            <a:spLocks noChangeArrowheads="1"/>
          </p:cNvSpPr>
          <p:nvPr/>
        </p:nvSpPr>
        <p:spPr bwMode="auto">
          <a:xfrm>
            <a:off x="3479800" y="41275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8094" name="Line 31"/>
          <p:cNvSpPr>
            <a:spLocks noChangeShapeType="1"/>
          </p:cNvSpPr>
          <p:nvPr/>
        </p:nvSpPr>
        <p:spPr bwMode="auto">
          <a:xfrm flipH="1" flipV="1">
            <a:off x="7394575" y="34544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2"/>
          <p:cNvSpPr txBox="1">
            <a:spLocks noChangeArrowheads="1"/>
          </p:cNvSpPr>
          <p:nvPr/>
        </p:nvSpPr>
        <p:spPr bwMode="auto">
          <a:xfrm>
            <a:off x="7861300" y="3581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23916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7816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swap</a:t>
            </a:r>
            <a:r>
              <a:rPr lang="en-US"/>
              <a:t> Finish #4</a:t>
            </a:r>
          </a:p>
        </p:txBody>
      </p:sp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solidFill>
                  <a:srgbClr val="00A600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FF1A1A"/>
                </a:solidFill>
                <a:latin typeface="Courier New" charset="0"/>
              </a:rPr>
              <a:t>ret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4864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&amp;zip2</a:t>
            </a: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54864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&amp;zip1</a:t>
            </a:r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6553200" y="3048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7162800" y="2895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6858000" y="1828800"/>
            <a:ext cx="1198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Exiting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9096" name="Rectangle 9"/>
          <p:cNvSpPr>
            <a:spLocks noChangeArrowheads="1"/>
          </p:cNvSpPr>
          <p:nvPr/>
        </p:nvSpPr>
        <p:spPr bwMode="auto">
          <a:xfrm>
            <a:off x="54864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H="1">
            <a:off x="6553200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7146925" y="10477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2467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5729287" cy="11604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Observation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Saved &amp; restored register </a:t>
            </a:r>
            <a:r>
              <a:rPr lang="en-US">
                <a:latin typeface="Courier New" charset="0"/>
                <a:ea typeface="ＭＳ Ｐゴシック" charset="0"/>
              </a:rPr>
              <a:t>%ebx</a:t>
            </a:r>
            <a:endParaRPr lang="en-US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Didn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do so for </a:t>
            </a:r>
            <a:r>
              <a:rPr lang="en-US" altLang="ja-JP">
                <a:latin typeface="Courier New" charset="0"/>
                <a:ea typeface="ＭＳ Ｐゴシック" charset="0"/>
              </a:rPr>
              <a:t>%eax</a:t>
            </a:r>
            <a:r>
              <a:rPr lang="en-US" altLang="ja-JP">
                <a:latin typeface="Helvetica" charset="0"/>
                <a:ea typeface="ＭＳ Ｐゴシック" charset="0"/>
              </a:rPr>
              <a:t>, </a:t>
            </a:r>
            <a:r>
              <a:rPr lang="en-US" altLang="ja-JP">
                <a:latin typeface="Courier New" charset="0"/>
                <a:ea typeface="ＭＳ Ｐゴシック" charset="0"/>
              </a:rPr>
              <a:t>%ecx</a:t>
            </a:r>
            <a:r>
              <a:rPr lang="en-US" altLang="ja-JP">
                <a:latin typeface="Helvetica" charset="0"/>
                <a:ea typeface="ＭＳ Ｐゴシック" charset="0"/>
              </a:rPr>
              <a:t>, or </a:t>
            </a:r>
            <a:r>
              <a:rPr lang="en-US" altLang="ja-JP">
                <a:latin typeface="Courier New" charset="0"/>
                <a:ea typeface="ＭＳ Ｐゴシック" charset="0"/>
              </a:rPr>
              <a:t>%edx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89100" name="Rectangle 13"/>
          <p:cNvSpPr>
            <a:spLocks noChangeArrowheads="1"/>
          </p:cNvSpPr>
          <p:nvPr/>
        </p:nvSpPr>
        <p:spPr bwMode="auto">
          <a:xfrm>
            <a:off x="2070100" y="2451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yp</a:t>
            </a:r>
          </a:p>
        </p:txBody>
      </p:sp>
      <p:sp>
        <p:nvSpPr>
          <p:cNvPr id="89101" name="Rectangle 14"/>
          <p:cNvSpPr>
            <a:spLocks noChangeArrowheads="1"/>
          </p:cNvSpPr>
          <p:nvPr/>
        </p:nvSpPr>
        <p:spPr bwMode="auto">
          <a:xfrm>
            <a:off x="2070100" y="2832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xp</a:t>
            </a:r>
          </a:p>
        </p:txBody>
      </p:sp>
      <p:sp>
        <p:nvSpPr>
          <p:cNvPr id="89102" name="Rectangle 15"/>
          <p:cNvSpPr>
            <a:spLocks noChangeArrowheads="1"/>
          </p:cNvSpPr>
          <p:nvPr/>
        </p:nvSpPr>
        <p:spPr bwMode="auto">
          <a:xfrm>
            <a:off x="2070100" y="3213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89103" name="Line 16"/>
          <p:cNvSpPr>
            <a:spLocks noChangeShapeType="1"/>
          </p:cNvSpPr>
          <p:nvPr/>
        </p:nvSpPr>
        <p:spPr bwMode="auto">
          <a:xfrm flipH="1">
            <a:off x="3108325" y="11557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7"/>
          <p:cNvSpPr txBox="1">
            <a:spLocks noChangeArrowheads="1"/>
          </p:cNvSpPr>
          <p:nvPr/>
        </p:nvSpPr>
        <p:spPr bwMode="auto">
          <a:xfrm>
            <a:off x="3702050" y="9842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89105" name="Text Box 18"/>
          <p:cNvSpPr txBox="1">
            <a:spLocks noChangeArrowheads="1"/>
          </p:cNvSpPr>
          <p:nvPr/>
        </p:nvSpPr>
        <p:spPr bwMode="auto">
          <a:xfrm>
            <a:off x="1536700" y="3213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89106" name="Text Box 19"/>
          <p:cNvSpPr txBox="1">
            <a:spLocks noChangeArrowheads="1"/>
          </p:cNvSpPr>
          <p:nvPr/>
        </p:nvSpPr>
        <p:spPr bwMode="auto">
          <a:xfrm>
            <a:off x="1536700" y="2832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89107" name="Text Box 20"/>
          <p:cNvSpPr txBox="1">
            <a:spLocks noChangeArrowheads="1"/>
          </p:cNvSpPr>
          <p:nvPr/>
        </p:nvSpPr>
        <p:spPr bwMode="auto">
          <a:xfrm>
            <a:off x="1536700" y="24511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12 </a:t>
            </a:r>
          </a:p>
        </p:txBody>
      </p:sp>
      <p:sp>
        <p:nvSpPr>
          <p:cNvPr id="89108" name="Text Box 21"/>
          <p:cNvSpPr txBox="1">
            <a:spLocks noChangeArrowheads="1"/>
          </p:cNvSpPr>
          <p:nvPr/>
        </p:nvSpPr>
        <p:spPr bwMode="auto">
          <a:xfrm>
            <a:off x="1155700" y="1993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Offset</a:t>
            </a:r>
          </a:p>
        </p:txBody>
      </p:sp>
      <p:sp>
        <p:nvSpPr>
          <p:cNvPr id="89109" name="Text Box 22"/>
          <p:cNvSpPr txBox="1">
            <a:spLocks noChangeArrowheads="1"/>
          </p:cNvSpPr>
          <p:nvPr/>
        </p:nvSpPr>
        <p:spPr bwMode="auto">
          <a:xfrm>
            <a:off x="393700" y="1022350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swap</a:t>
            </a:r>
            <a:r>
              <a:rPr lang="ja-JP" altLang="en-US">
                <a:solidFill>
                  <a:srgbClr val="000066"/>
                </a:solidFill>
              </a:rPr>
              <a:t>’</a:t>
            </a:r>
            <a:r>
              <a:rPr lang="en-US" altLang="ja-JP">
                <a:solidFill>
                  <a:srgbClr val="000066"/>
                </a:solidFill>
              </a:rPr>
              <a:t>s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89110" name="Rectangle 23"/>
          <p:cNvSpPr>
            <a:spLocks noChangeArrowheads="1"/>
          </p:cNvSpPr>
          <p:nvPr/>
        </p:nvSpPr>
        <p:spPr bwMode="auto">
          <a:xfrm>
            <a:off x="2070100" y="1003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•</a:t>
            </a: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9111" name="Line 24"/>
          <p:cNvSpPr>
            <a:spLocks noChangeShapeType="1"/>
          </p:cNvSpPr>
          <p:nvPr/>
        </p:nvSpPr>
        <p:spPr bwMode="auto">
          <a:xfrm flipH="1" flipV="1">
            <a:off x="3178175" y="33909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Text Box 25"/>
          <p:cNvSpPr txBox="1">
            <a:spLocks noChangeArrowheads="1"/>
          </p:cNvSpPr>
          <p:nvPr/>
        </p:nvSpPr>
        <p:spPr bwMode="auto">
          <a:xfrm>
            <a:off x="3644900" y="35179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284409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61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Register Usage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694112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/>
              <a:t>Integer Registers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Two have special uses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%ebp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%esp</a:t>
            </a:r>
            <a:endParaRPr lang="en-US" sz="180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Three managed as callee-save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%ebx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%esi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%edi</a:t>
            </a:r>
            <a:endParaRPr lang="en-US" sz="1800"/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/>
              <a:t>Old values saved on stack prior to using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Three managed as caller-save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sz="1800">
                <a:latin typeface="Courier New" charset="0"/>
              </a:rPr>
              <a:t>%eax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%edx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%ecx</a:t>
            </a:r>
            <a:endParaRPr lang="en-US" sz="1800"/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/>
              <a:t>Do what you please, but expect any callee to do so, as well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Register </a:t>
            </a:r>
            <a:r>
              <a:rPr lang="en-US">
                <a:latin typeface="Courier New" charset="0"/>
              </a:rPr>
              <a:t>%eax </a:t>
            </a:r>
            <a:r>
              <a:rPr lang="en-US"/>
              <a:t>also stores returned value</a:t>
            </a: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6324600" y="16002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6324600" y="20574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%edx</a:t>
            </a: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6324600" y="25146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%ecx</a:t>
            </a:r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6324600" y="29718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6324600" y="34290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%esi</a:t>
            </a: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6324600" y="38862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%edi</a:t>
            </a:r>
          </a:p>
        </p:txBody>
      </p:sp>
      <p:sp>
        <p:nvSpPr>
          <p:cNvPr id="92169" name="Rectangle 10"/>
          <p:cNvSpPr>
            <a:spLocks noChangeArrowheads="1"/>
          </p:cNvSpPr>
          <p:nvPr/>
        </p:nvSpPr>
        <p:spPr bwMode="auto">
          <a:xfrm>
            <a:off x="6324600" y="43434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92170" name="Rectangle 11"/>
          <p:cNvSpPr>
            <a:spLocks noChangeArrowheads="1"/>
          </p:cNvSpPr>
          <p:nvPr/>
        </p:nvSpPr>
        <p:spPr bwMode="auto">
          <a:xfrm>
            <a:off x="6324600" y="48006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92171" name="AutoShape 12"/>
          <p:cNvSpPr>
            <a:spLocks/>
          </p:cNvSpPr>
          <p:nvPr/>
        </p:nvSpPr>
        <p:spPr bwMode="auto">
          <a:xfrm>
            <a:off x="5638800" y="16002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2" name="AutoShape 13"/>
          <p:cNvSpPr>
            <a:spLocks/>
          </p:cNvSpPr>
          <p:nvPr/>
        </p:nvSpPr>
        <p:spPr bwMode="auto">
          <a:xfrm>
            <a:off x="5638800" y="29718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3" name="AutoShape 14"/>
          <p:cNvSpPr>
            <a:spLocks/>
          </p:cNvSpPr>
          <p:nvPr/>
        </p:nvSpPr>
        <p:spPr bwMode="auto">
          <a:xfrm>
            <a:off x="5638800" y="4343400"/>
            <a:ext cx="533400" cy="838200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174" name="Text Box 15"/>
          <p:cNvSpPr txBox="1">
            <a:spLocks noChangeArrowheads="1"/>
          </p:cNvSpPr>
          <p:nvPr/>
        </p:nvSpPr>
        <p:spPr bwMode="auto">
          <a:xfrm>
            <a:off x="3987800" y="19050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Caller-Save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Temporaries</a:t>
            </a:r>
          </a:p>
        </p:txBody>
      </p:sp>
      <p:sp>
        <p:nvSpPr>
          <p:cNvPr id="92175" name="Text Box 16"/>
          <p:cNvSpPr txBox="1">
            <a:spLocks noChangeArrowheads="1"/>
          </p:cNvSpPr>
          <p:nvPr/>
        </p:nvSpPr>
        <p:spPr bwMode="auto">
          <a:xfrm>
            <a:off x="4038600" y="32766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Callee-Save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Temporaries</a:t>
            </a:r>
          </a:p>
        </p:txBody>
      </p:sp>
      <p:sp>
        <p:nvSpPr>
          <p:cNvPr id="92176" name="Text Box 17"/>
          <p:cNvSpPr txBox="1">
            <a:spLocks noChangeArrowheads="1"/>
          </p:cNvSpPr>
          <p:nvPr/>
        </p:nvSpPr>
        <p:spPr bwMode="auto">
          <a:xfrm>
            <a:off x="4572000" y="45720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9077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0"/>
          <p:cNvSpPr>
            <a:spLocks noChangeArrowheads="1"/>
          </p:cNvSpPr>
          <p:nvPr/>
        </p:nvSpPr>
        <p:spPr bwMode="auto">
          <a:xfrm>
            <a:off x="7013575" y="304800"/>
            <a:ext cx="1368425" cy="920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Summarizing Stack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Discipline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176338"/>
            <a:ext cx="5500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Motivation for stacks – supporting function </a:t>
            </a:r>
            <a:r>
              <a:rPr lang="en-US" dirty="0" smtClean="0">
                <a:latin typeface="Helvetica" charset="0"/>
              </a:rPr>
              <a:t>calls efficiently</a:t>
            </a:r>
            <a:endParaRPr lang="en-US" dirty="0">
              <a:latin typeface="Helvetica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</a:rPr>
              <a:t>How stacks </a:t>
            </a:r>
            <a:r>
              <a:rPr lang="en-US" dirty="0" smtClean="0">
                <a:latin typeface="Helvetica" charset="0"/>
              </a:rPr>
              <a:t>work: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Stack pointer stored in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 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esp</a:t>
            </a:r>
            <a:r>
              <a:rPr lang="en-US" dirty="0" smtClean="0">
                <a:latin typeface="Helvetica" charset="0"/>
                <a:ea typeface="ＭＳ Ｐゴシック" charset="0"/>
              </a:rPr>
              <a:t>, frame pointer in </a:t>
            </a:r>
            <a:r>
              <a:rPr lang="en-US" b="0" dirty="0" smtClean="0"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ebp</a:t>
            </a:r>
            <a:endParaRPr lang="en-US" b="0" dirty="0">
              <a:latin typeface="Courier"/>
              <a:ea typeface="ＭＳ Ｐゴシック" charset="0"/>
              <a:cs typeface="Courier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Manipulating stacks: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pushl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, 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  </a:t>
            </a:r>
            <a:r>
              <a:rPr lang="en-US" b="0" dirty="0" err="1" smtClean="0">
                <a:latin typeface="Courier" charset="0"/>
                <a:ea typeface="ＭＳ Ｐゴシック" charset="0"/>
                <a:cs typeface="Courier" charset="0"/>
              </a:rPr>
              <a:t>popl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, call, ret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Before </a:t>
            </a:r>
            <a:r>
              <a:rPr lang="en-US" dirty="0">
                <a:latin typeface="Helvetica" charset="0"/>
                <a:ea typeface="ＭＳ Ｐゴシック" charset="0"/>
                <a:cs typeface="Courier" charset="0"/>
              </a:rPr>
              <a:t>a function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call</a:t>
            </a: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:</a:t>
            </a:r>
            <a:endParaRPr lang="en-US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Push parameters onto the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stack, last argument is pushed first…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Save caller-save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registers (not shown)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Then </a:t>
            </a:r>
            <a:r>
              <a:rPr lang="en-US" sz="2000" b="0" dirty="0" smtClean="0">
                <a:latin typeface="Courier" charset="0"/>
                <a:ea typeface="ＭＳ Ｐゴシック" charset="0"/>
                <a:cs typeface="Courier" charset="0"/>
              </a:rPr>
              <a:t>call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will push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return address on the stack and jump into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function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096000" y="314642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181600" y="2743200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6061075" y="116522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5216525" y="685800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7010400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7010400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93194" name="Rectangle 14"/>
          <p:cNvSpPr>
            <a:spLocks noChangeArrowheads="1"/>
          </p:cNvSpPr>
          <p:nvPr/>
        </p:nvSpPr>
        <p:spPr bwMode="auto">
          <a:xfrm>
            <a:off x="7010400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93195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3196" name="AutoShape 16"/>
          <p:cNvSpPr>
            <a:spLocks/>
          </p:cNvSpPr>
          <p:nvPr/>
        </p:nvSpPr>
        <p:spPr bwMode="auto">
          <a:xfrm>
            <a:off x="6705600" y="1219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197" name="Rectangle 5"/>
          <p:cNvSpPr>
            <a:spLocks noChangeArrowheads="1"/>
          </p:cNvSpPr>
          <p:nvPr/>
        </p:nvSpPr>
        <p:spPr bwMode="auto">
          <a:xfrm>
            <a:off x="7010400" y="304800"/>
            <a:ext cx="1371600" cy="6324600"/>
          </a:xfrm>
          <a:prstGeom prst="rect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198" name="TextBox 6"/>
          <p:cNvSpPr txBox="1">
            <a:spLocks noChangeArrowheads="1"/>
          </p:cNvSpPr>
          <p:nvPr/>
        </p:nvSpPr>
        <p:spPr bwMode="auto">
          <a:xfrm>
            <a:off x="6858000" y="0"/>
            <a:ext cx="1658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Main Memory</a:t>
            </a:r>
          </a:p>
        </p:txBody>
      </p:sp>
      <p:sp>
        <p:nvSpPr>
          <p:cNvPr id="93199" name="AutoShape 16"/>
          <p:cNvSpPr>
            <a:spLocks/>
          </p:cNvSpPr>
          <p:nvPr/>
        </p:nvSpPr>
        <p:spPr bwMode="auto">
          <a:xfrm flipH="1">
            <a:off x="8458200" y="304800"/>
            <a:ext cx="304800" cy="2971800"/>
          </a:xfrm>
          <a:prstGeom prst="leftBrace">
            <a:avLst>
              <a:gd name="adj1" fmla="val 7502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3200" name="TextBox 7"/>
          <p:cNvSpPr txBox="1">
            <a:spLocks noChangeArrowheads="1"/>
          </p:cNvSpPr>
          <p:nvPr/>
        </p:nvSpPr>
        <p:spPr bwMode="auto">
          <a:xfrm rot="-5400000">
            <a:off x="8216106" y="1689894"/>
            <a:ext cx="1287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Call Stack</a:t>
            </a:r>
          </a:p>
        </p:txBody>
      </p:sp>
      <p:sp>
        <p:nvSpPr>
          <p:cNvPr id="93201" name="TextBox 22"/>
          <p:cNvSpPr txBox="1">
            <a:spLocks noChangeArrowheads="1"/>
          </p:cNvSpPr>
          <p:nvPr/>
        </p:nvSpPr>
        <p:spPr bwMode="auto">
          <a:xfrm>
            <a:off x="6172200" y="152400"/>
            <a:ext cx="877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66"/>
                </a:solidFill>
                <a:latin typeface="Courier" charset="0"/>
                <a:cs typeface="Courier" charset="0"/>
              </a:rPr>
              <a:t>0xMAX</a:t>
            </a:r>
          </a:p>
        </p:txBody>
      </p:sp>
      <p:cxnSp>
        <p:nvCxnSpPr>
          <p:cNvPr id="93202" name="Straight Arrow Connector 9"/>
          <p:cNvCxnSpPr>
            <a:cxnSpLocks noChangeShapeType="1"/>
          </p:cNvCxnSpPr>
          <p:nvPr/>
        </p:nvCxnSpPr>
        <p:spPr bwMode="auto">
          <a:xfrm>
            <a:off x="8839200" y="2590800"/>
            <a:ext cx="0" cy="1143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21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0"/>
          <p:cNvSpPr>
            <a:spLocks noChangeArrowheads="1"/>
          </p:cNvSpPr>
          <p:nvPr/>
        </p:nvSpPr>
        <p:spPr bwMode="auto">
          <a:xfrm>
            <a:off x="7013575" y="304800"/>
            <a:ext cx="1368425" cy="920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62800" y="3200400"/>
            <a:ext cx="8716963" cy="7810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4814887" cy="5224462"/>
          </a:xfrm>
        </p:spPr>
        <p:txBody>
          <a:bodyPr/>
          <a:lstStyle/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Inside the function </a:t>
            </a:r>
            <a:r>
              <a:rPr lang="en-US" dirty="0">
                <a:latin typeface="Helvetica" charset="0"/>
                <a:ea typeface="ＭＳ Ｐゴシック" charset="0"/>
                <a:cs typeface="Courier" charset="0"/>
              </a:rPr>
              <a:t>call</a:t>
            </a: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:</a:t>
            </a:r>
            <a:endParaRPr lang="en-US" dirty="0">
              <a:latin typeface="Helvetica" charset="0"/>
              <a:ea typeface="ＭＳ Ｐゴシック" charset="0"/>
              <a:cs typeface="Courier" charset="0"/>
            </a:endParaRP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Save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frame pointer %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ebp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 and slide %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ebp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 down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Save 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callee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-save registers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Allocate space for local variables</a:t>
            </a:r>
          </a:p>
          <a:p>
            <a:pPr marL="1365250" lvl="2" indent="-457200">
              <a:buFont typeface="+mj-lt"/>
              <a:buAutoNum type="arabicPeriod"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On a return, restore </a:t>
            </a:r>
            <a:r>
              <a:rPr lang="en-US" sz="2000" dirty="0" err="1">
                <a:latin typeface="Helvetica" charset="0"/>
                <a:ea typeface="ＭＳ Ｐゴシック" charset="0"/>
                <a:cs typeface="Courier" charset="0"/>
              </a:rPr>
              <a:t>callee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-save registers, stack pointer, frame pointer, pop return address &amp; jump back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Courier" charset="0"/>
              </a:rPr>
              <a:t>After the function call: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restore </a:t>
            </a: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caller-save 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registers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Courier" charset="0"/>
              </a:rPr>
              <a:t>c</a:t>
            </a:r>
            <a:r>
              <a:rPr lang="en-US" sz="2000" dirty="0" smtClean="0">
                <a:latin typeface="Helvetica" charset="0"/>
                <a:ea typeface="ＭＳ Ｐゴシック" charset="0"/>
                <a:cs typeface="Courier" charset="0"/>
              </a:rPr>
              <a:t>ontinue execution…</a:t>
            </a:r>
            <a:endParaRPr lang="en-US" sz="2000" dirty="0">
              <a:latin typeface="Helvetica" charset="0"/>
              <a:ea typeface="ＭＳ Ｐゴシック" charset="0"/>
              <a:cs typeface="Courier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6096000" y="619442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078413" y="5791200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7023100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94217" name="Rectangle 10"/>
          <p:cNvSpPr>
            <a:spLocks noChangeArrowheads="1"/>
          </p:cNvSpPr>
          <p:nvPr/>
        </p:nvSpPr>
        <p:spPr bwMode="auto">
          <a:xfrm>
            <a:off x="7010400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94218" name="Rectangle 11"/>
          <p:cNvSpPr>
            <a:spLocks noChangeArrowheads="1"/>
          </p:cNvSpPr>
          <p:nvPr/>
        </p:nvSpPr>
        <p:spPr bwMode="auto">
          <a:xfrm>
            <a:off x="7010400" y="53594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94219" name="Rectangle 12"/>
          <p:cNvSpPr>
            <a:spLocks noChangeArrowheads="1"/>
          </p:cNvSpPr>
          <p:nvPr/>
        </p:nvSpPr>
        <p:spPr bwMode="auto">
          <a:xfrm>
            <a:off x="7010400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94220" name="Rectangle 13"/>
          <p:cNvSpPr>
            <a:spLocks noChangeArrowheads="1"/>
          </p:cNvSpPr>
          <p:nvPr/>
        </p:nvSpPr>
        <p:spPr bwMode="auto">
          <a:xfrm>
            <a:off x="6997700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94221" name="Rectangle 14"/>
          <p:cNvSpPr>
            <a:spLocks noChangeArrowheads="1"/>
          </p:cNvSpPr>
          <p:nvPr/>
        </p:nvSpPr>
        <p:spPr bwMode="auto">
          <a:xfrm>
            <a:off x="7023100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94222" name="Rectangle 15"/>
          <p:cNvSpPr>
            <a:spLocks noChangeArrowheads="1"/>
          </p:cNvSpPr>
          <p:nvPr/>
        </p:nvSpPr>
        <p:spPr bwMode="auto">
          <a:xfrm>
            <a:off x="7010400" y="304800"/>
            <a:ext cx="1371600" cy="6324600"/>
          </a:xfrm>
          <a:prstGeom prst="rect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23" name="TextBox 17"/>
          <p:cNvSpPr txBox="1">
            <a:spLocks noChangeArrowheads="1"/>
          </p:cNvSpPr>
          <p:nvPr/>
        </p:nvSpPr>
        <p:spPr bwMode="auto">
          <a:xfrm>
            <a:off x="6858000" y="0"/>
            <a:ext cx="1658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Main Memory</a:t>
            </a:r>
          </a:p>
        </p:txBody>
      </p:sp>
      <p:sp>
        <p:nvSpPr>
          <p:cNvPr id="94224" name="AutoShape 16"/>
          <p:cNvSpPr>
            <a:spLocks/>
          </p:cNvSpPr>
          <p:nvPr/>
        </p:nvSpPr>
        <p:spPr bwMode="auto">
          <a:xfrm flipH="1">
            <a:off x="8458200" y="304800"/>
            <a:ext cx="304800" cy="5791200"/>
          </a:xfrm>
          <a:prstGeom prst="leftBrace">
            <a:avLst>
              <a:gd name="adj1" fmla="val 7503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25" name="TextBox 19"/>
          <p:cNvSpPr txBox="1">
            <a:spLocks noChangeArrowheads="1"/>
          </p:cNvSpPr>
          <p:nvPr/>
        </p:nvSpPr>
        <p:spPr bwMode="auto">
          <a:xfrm rot="-5400000">
            <a:off x="8216106" y="2909094"/>
            <a:ext cx="1287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Call Stack</a:t>
            </a:r>
          </a:p>
        </p:txBody>
      </p:sp>
      <p:sp>
        <p:nvSpPr>
          <p:cNvPr id="94226" name="TextBox 21"/>
          <p:cNvSpPr txBox="1">
            <a:spLocks noChangeArrowheads="1"/>
          </p:cNvSpPr>
          <p:nvPr/>
        </p:nvSpPr>
        <p:spPr bwMode="auto">
          <a:xfrm>
            <a:off x="6172200" y="152400"/>
            <a:ext cx="877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66"/>
                </a:solidFill>
                <a:latin typeface="Courier" charset="0"/>
                <a:cs typeface="Courier" charset="0"/>
              </a:rPr>
              <a:t>0xMAX</a:t>
            </a:r>
          </a:p>
        </p:txBody>
      </p:sp>
      <p:cxnSp>
        <p:nvCxnSpPr>
          <p:cNvPr id="94227" name="Straight Arrow Connector 22"/>
          <p:cNvCxnSpPr>
            <a:cxnSpLocks noChangeShapeType="1"/>
          </p:cNvCxnSpPr>
          <p:nvPr/>
        </p:nvCxnSpPr>
        <p:spPr bwMode="auto">
          <a:xfrm>
            <a:off x="8839200" y="3962400"/>
            <a:ext cx="0" cy="23622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itle 1"/>
          <p:cNvSpPr txBox="1">
            <a:spLocks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lIns="0" tIns="0" rIns="0" bIns="0" anchor="ctr"/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660033"/>
                </a:solidFill>
                <a:latin typeface="Helvetica" charset="0"/>
              </a:rPr>
              <a:t>Summarizing Stack</a:t>
            </a:r>
            <a:br>
              <a:rPr lang="en-US" dirty="0" smtClean="0">
                <a:solidFill>
                  <a:srgbClr val="660033"/>
                </a:solidFill>
                <a:latin typeface="Helvetica" charset="0"/>
              </a:rPr>
            </a:br>
            <a:r>
              <a:rPr lang="en-US" dirty="0" smtClean="0">
                <a:solidFill>
                  <a:srgbClr val="660033"/>
                </a:solidFill>
                <a:latin typeface="Helvetica" charset="0"/>
              </a:rPr>
              <a:t>Discipline</a:t>
            </a:r>
            <a:endParaRPr lang="en-US" dirty="0">
              <a:solidFill>
                <a:srgbClr val="660033"/>
              </a:solidFill>
              <a:latin typeface="Helvetica" charset="0"/>
            </a:endParaRPr>
          </a:p>
        </p:txBody>
      </p:sp>
      <p:sp>
        <p:nvSpPr>
          <p:cNvPr id="94229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4230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31" name="Rectangle 15"/>
          <p:cNvSpPr>
            <a:spLocks noChangeArrowheads="1"/>
          </p:cNvSpPr>
          <p:nvPr/>
        </p:nvSpPr>
        <p:spPr bwMode="auto">
          <a:xfrm>
            <a:off x="5553075" y="41910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(Callee)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94232" name="AutoShape 16"/>
          <p:cNvSpPr>
            <a:spLocks/>
          </p:cNvSpPr>
          <p:nvPr/>
        </p:nvSpPr>
        <p:spPr bwMode="auto">
          <a:xfrm>
            <a:off x="6705600" y="3505200"/>
            <a:ext cx="228600" cy="2590800"/>
          </a:xfrm>
          <a:prstGeom prst="leftBrace">
            <a:avLst>
              <a:gd name="adj1" fmla="val 749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4233" name="Rectangle 13"/>
          <p:cNvSpPr>
            <a:spLocks noChangeArrowheads="1"/>
          </p:cNvSpPr>
          <p:nvPr/>
        </p:nvSpPr>
        <p:spPr bwMode="auto">
          <a:xfrm>
            <a:off x="7010400" y="60198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Addr’</a:t>
            </a:r>
          </a:p>
        </p:txBody>
      </p:sp>
    </p:spTree>
    <p:extLst>
      <p:ext uri="{BB962C8B-B14F-4D97-AF65-F5344CB8AC3E}">
        <p14:creationId xmlns:p14="http://schemas.microsoft.com/office/powerpoint/2010/main" val="2977069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Allocating local variables on the stack: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cs typeface="Courier New Bold" charset="0"/>
                <a:sym typeface="Courier New Bold" charset="0"/>
              </a:rPr>
              <a:t>example</a:t>
            </a:r>
            <a:endParaRPr lang="en-US" dirty="0"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794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73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901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846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77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40364</TotalTime>
  <Pages>35</Pages>
  <Words>3645</Words>
  <Application>Microsoft Macintosh PowerPoint</Application>
  <PresentationFormat>Letter Paper (8.5x11 in)</PresentationFormat>
  <Paragraphs>1255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Helvetica</vt:lpstr>
      <vt:lpstr>ＭＳ Ｐゴシック</vt:lpstr>
      <vt:lpstr>Arial</vt:lpstr>
      <vt:lpstr>Wingdings</vt:lpstr>
      <vt:lpstr>Times New Roman</vt:lpstr>
      <vt:lpstr>Century Gothic</vt:lpstr>
      <vt:lpstr>Times</vt:lpstr>
      <vt:lpstr>Courier</vt:lpstr>
      <vt:lpstr>Symbol</vt:lpstr>
      <vt:lpstr>Courier New</vt:lpstr>
      <vt:lpstr>class02</vt:lpstr>
      <vt:lpstr>1_class02</vt:lpstr>
      <vt:lpstr>Chapter 3:  Stack Discipline Examples  </vt:lpstr>
      <vt:lpstr>Announcements</vt:lpstr>
      <vt:lpstr>Announcements</vt:lpstr>
      <vt:lpstr>x86-64/Linux Stack Frame</vt:lpstr>
      <vt:lpstr>Allocating local variables on the stack: incr example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Call Chain Example</vt:lpstr>
      <vt:lpstr>Stack Frames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Stack-Based Languages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Supplementary Slides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Effect of swap Setup</vt:lpstr>
      <vt:lpstr>swap Finish #1</vt:lpstr>
      <vt:lpstr>swap Finish #2</vt:lpstr>
      <vt:lpstr>swap Finish #3</vt:lpstr>
      <vt:lpstr>swap Finish #4</vt:lpstr>
      <vt:lpstr>IA32/Linux Register Usage</vt:lpstr>
      <vt:lpstr>Summarizing Stack Discipline</vt:lpstr>
      <vt:lpstr>Recap…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</dc:title>
  <dc:subject/>
  <dc:creator>Randal E. Bryant and David R. O'Hallaron</dc:creator>
  <cp:keywords/>
  <dc:description/>
  <cp:lastModifiedBy>Richard Han</cp:lastModifiedBy>
  <cp:revision>381</cp:revision>
  <cp:lastPrinted>1998-08-31T18:34:23Z</cp:lastPrinted>
  <dcterms:created xsi:type="dcterms:W3CDTF">2012-09-13T06:34:06Z</dcterms:created>
  <dcterms:modified xsi:type="dcterms:W3CDTF">2017-02-14T08:11:33Z</dcterms:modified>
</cp:coreProperties>
</file>