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805" r:id="rId2"/>
  </p:sldMasterIdLst>
  <p:notesMasterIdLst>
    <p:notesMasterId r:id="rId56"/>
  </p:notesMasterIdLst>
  <p:handoutMasterIdLst>
    <p:handoutMasterId r:id="rId57"/>
  </p:handoutMasterIdLst>
  <p:sldIdLst>
    <p:sldId id="343" r:id="rId3"/>
    <p:sldId id="549" r:id="rId4"/>
    <p:sldId id="544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71" r:id="rId13"/>
    <p:sldId id="572" r:id="rId14"/>
    <p:sldId id="573" r:id="rId15"/>
    <p:sldId id="574" r:id="rId16"/>
    <p:sldId id="575" r:id="rId17"/>
    <p:sldId id="576" r:id="rId18"/>
    <p:sldId id="577" r:id="rId19"/>
    <p:sldId id="565" r:id="rId20"/>
    <p:sldId id="578" r:id="rId21"/>
    <p:sldId id="595" r:id="rId22"/>
    <p:sldId id="596" r:id="rId23"/>
    <p:sldId id="597" r:id="rId24"/>
    <p:sldId id="581" r:id="rId25"/>
    <p:sldId id="598" r:id="rId26"/>
    <p:sldId id="582" r:id="rId27"/>
    <p:sldId id="603" r:id="rId28"/>
    <p:sldId id="602" r:id="rId29"/>
    <p:sldId id="585" r:id="rId30"/>
    <p:sldId id="586" r:id="rId31"/>
    <p:sldId id="587" r:id="rId32"/>
    <p:sldId id="588" r:id="rId33"/>
    <p:sldId id="604" r:id="rId34"/>
    <p:sldId id="589" r:id="rId35"/>
    <p:sldId id="590" r:id="rId36"/>
    <p:sldId id="591" r:id="rId37"/>
    <p:sldId id="606" r:id="rId38"/>
    <p:sldId id="607" r:id="rId39"/>
    <p:sldId id="608" r:id="rId40"/>
    <p:sldId id="609" r:id="rId41"/>
    <p:sldId id="610" r:id="rId42"/>
    <p:sldId id="611" r:id="rId43"/>
    <p:sldId id="612" r:id="rId44"/>
    <p:sldId id="613" r:id="rId45"/>
    <p:sldId id="487" r:id="rId46"/>
    <p:sldId id="566" r:id="rId47"/>
    <p:sldId id="567" r:id="rId48"/>
    <p:sldId id="568" r:id="rId49"/>
    <p:sldId id="569" r:id="rId50"/>
    <p:sldId id="570" r:id="rId51"/>
    <p:sldId id="599" r:id="rId52"/>
    <p:sldId id="600" r:id="rId53"/>
    <p:sldId id="601" r:id="rId54"/>
    <p:sldId id="605" r:id="rId55"/>
  </p:sldIdLst>
  <p:sldSz cx="9144000" cy="6858000" type="letter"/>
  <p:notesSz cx="6845300" cy="9396413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FF"/>
    <a:srgbClr val="CCFF33"/>
    <a:srgbClr val="00CCFF"/>
    <a:srgbClr val="FFFF99"/>
    <a:srgbClr val="FFFFCC"/>
    <a:srgbClr val="CC99FF"/>
    <a:srgbClr val="CCFFCC"/>
    <a:srgbClr val="950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26" autoAdjust="0"/>
  </p:normalViewPr>
  <p:slideViewPr>
    <p:cSldViewPr>
      <p:cViewPr>
        <p:scale>
          <a:sx n="100" d="100"/>
          <a:sy n="100" d="100"/>
        </p:scale>
        <p:origin x="-200" y="-112"/>
      </p:cViewPr>
      <p:guideLst>
        <p:guide orient="horz" pos="96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584" y="-104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044825" y="8950325"/>
            <a:ext cx="7572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/>
          <a:p>
            <a:pPr defTabSz="868363"/>
            <a:r>
              <a:rPr lang="en-US" sz="1200" b="0"/>
              <a:t>Page </a:t>
            </a:r>
            <a:fld id="{2EE9456A-1F06-444B-B2A1-7E79BB2497C0}" type="slidenum">
              <a:rPr lang="en-US" sz="1200" b="0"/>
              <a:pPr defTabSz="868363"/>
              <a:t>‹#›</a:t>
            </a:fld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val="1529418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022600" y="8950325"/>
            <a:ext cx="8001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/>
          <a:p>
            <a:pPr defTabSz="868363"/>
            <a:r>
              <a:rPr lang="en-US" sz="1200" b="0">
                <a:latin typeface="Century Gothic" charset="0"/>
              </a:rPr>
              <a:t>Page </a:t>
            </a:r>
            <a:fld id="{3107B348-D8F7-6C41-A981-AF78C3FC5086}" type="slidenum">
              <a:rPr lang="en-US" sz="1200" b="0">
                <a:latin typeface="Century Gothic" charset="0"/>
              </a:rPr>
              <a:pPr defTabSz="868363"/>
              <a:t>‹#›</a:t>
            </a:fld>
            <a:endParaRPr lang="en-US" sz="1200" b="0">
              <a:latin typeface="Century Gothic" charset="0"/>
            </a:endParaRPr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255538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Compare to </a:t>
            </a:r>
            <a:r>
              <a:rPr lang="en-US" dirty="0" err="1" smtClean="0"/>
              <a:t>leaq</a:t>
            </a:r>
            <a:r>
              <a:rPr lang="en-US" dirty="0" smtClean="0"/>
              <a:t> of extracting row vector </a:t>
            </a:r>
            <a:r>
              <a:rPr lang="en-US" dirty="0" err="1" smtClean="0"/>
              <a:t>pgh</a:t>
            </a:r>
            <a:r>
              <a:rPr lang="en-US" dirty="0" smtClean="0"/>
              <a:t>[index] two slides ago.</a:t>
            </a:r>
          </a:p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calloc() zero-initializes the buffer, while malloc() leaves the memory uninitialized.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Note how this recursive factorial computes the factorial from the top down, e.g. 4, 4*3, 4*3*2, 4*3*2*1, whereas</a:t>
            </a:r>
          </a:p>
          <a:p>
            <a:r>
              <a:rPr lang="en-US"/>
              <a:t>rfact computed the recursive factorial from the bottom up, e.g. 1, 1*2, 1*2*3, 1*2*3*4</a:t>
            </a:r>
          </a:p>
          <a:p>
            <a:r>
              <a:rPr lang="en-US"/>
              <a:t>Note also how sfact returns the partial product through a memory address on the stack while rfact returns the partial product through a CPU register %eax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&amp;val keeps getting pushed onto the stack each time sfact is called recursively, and then is retrieved inside each recursive sfact frame.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Note why %ebx must be callee-saved.  Because this is a recursive function, each instance of the function will manipulate the same registers in the body, in this case %ebx and %eax.  Note how just after the ‘call rfact’, we have ‘</a:t>
            </a:r>
            <a:r>
              <a:rPr lang="en-US" altLang="ja-JP">
                <a:ea typeface="ＭＳ Ｐゴシック" charset="0"/>
                <a:cs typeface="ＭＳ Ｐゴシック" charset="0"/>
              </a:rPr>
              <a:t>imull %ebx, %eax</a:t>
            </a:r>
            <a:r>
              <a:rPr lang="en-US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ea typeface="ＭＳ Ｐゴシック" charset="0"/>
                <a:cs typeface="ＭＳ Ｐゴシック" charset="0"/>
              </a:rPr>
              <a:t>.  So imull depends on %ebx not being changed by the prior call to rfact.  But in fact, %ebx is changed inside of rfact.  So it is important to save %ebx and then restore it before emerging from an instance of a recursive call to rfact, so imull can use the same value that %ebx was before calling rfact as after the call to rfact.  Why doesn</a:t>
            </a:r>
            <a:r>
              <a:rPr lang="en-US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ea typeface="ＭＳ Ｐゴシック" charset="0"/>
                <a:cs typeface="ＭＳ Ｐゴシック" charset="0"/>
              </a:rPr>
              <a:t>t %eax get the same callee-saved treatement?  Because in the </a:t>
            </a:r>
            <a:r>
              <a:rPr lang="en-US">
                <a:ea typeface="ＭＳ Ｐゴシック" charset="0"/>
                <a:cs typeface="ＭＳ Ｐゴシック" charset="0"/>
              </a:rPr>
              <a:t>‘</a:t>
            </a:r>
            <a:r>
              <a:rPr lang="en-US" altLang="ja-JP">
                <a:ea typeface="ＭＳ Ｐゴシック" charset="0"/>
                <a:cs typeface="ＭＳ Ｐゴシック" charset="0"/>
              </a:rPr>
              <a:t>imull %ebx, %eax</a:t>
            </a:r>
            <a:r>
              <a:rPr lang="en-US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ea typeface="ＭＳ Ｐゴシック" charset="0"/>
                <a:cs typeface="ＭＳ Ｐゴシック" charset="0"/>
              </a:rPr>
              <a:t> statement, %eax is used to store the *return* value from the call to rfact.  That is, the imull instruction *expects* %eax to change due to the call to rfact, whereas the imull expects the %ebx to *not* change.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As we’ll see later, the compiler may rearrange the order of assembly instructions to take advantage of pipelining, instruction-level parallelism, and/or caching.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78011" y="8924959"/>
            <a:ext cx="2965801" cy="469898"/>
          </a:xfrm>
          <a:prstGeom prst="rect">
            <a:avLst/>
          </a:prstGeom>
          <a:noFill/>
        </p:spPr>
        <p:txBody>
          <a:bodyPr lIns="87929" tIns="43964" rIns="87929" bIns="43964"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23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96" charset="0"/>
              </a:rPr>
              <a:t>Board:</a:t>
            </a:r>
            <a:r>
              <a:rPr lang="en-US" baseline="0" dirty="0" smtClean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 smtClean="0">
              <a:latin typeface="Times New Roman" pitchFamily="-96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26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6704921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43158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7445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500450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76522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2907872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3793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94214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73452"/>
      </p:ext>
    </p:extLst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155213"/>
      </p:ext>
    </p:extLst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9762896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37307"/>
      </p:ext>
    </p:extLst>
  </p:cSld>
  <p:clrMapOvr>
    <a:masterClrMapping/>
  </p:clrMapOvr>
  <p:transition xmlns:p14="http://schemas.microsoft.com/office/powerpoint/2010/main"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1782351"/>
      </p:ext>
    </p:extLst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84856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20956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2802874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98221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39043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00248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913220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97115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388220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6425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15" tIns="45715" rIns="45715" bIns="4571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chemeClr val="hlink"/>
                </a:solidFill>
              </a:rPr>
              <a:t>– </a:t>
            </a:r>
            <a:fld id="{C752ECC8-7F1E-5540-BEBA-2620EB05E32E}" type="slidenum">
              <a:rPr lang="en-US" sz="1400" b="0" smtClean="0">
                <a:solidFill>
                  <a:schemeClr val="hlink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chemeClr val="hlink"/>
                </a:solidFill>
              </a:rPr>
              <a:t> –</a:t>
            </a:r>
            <a:endParaRPr lang="en-US" sz="1400" b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9pPr>
    </p:titleStyle>
    <p:bodyStyle>
      <a:lvl1pPr marL="385763" indent="-38576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buChar char="•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4538" indent="-2460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charset="-128"/>
        </a:defRPr>
      </a:lvl2pPr>
      <a:lvl3pPr marL="1146175" indent="-23812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sz="2000" b="1">
          <a:solidFill>
            <a:schemeClr val="folHlink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4838" cy="2857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15" tIns="45715" rIns="45715" bIns="4571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9770020A-8B8D-9443-99DE-2EEEB68C1F76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ransition xmlns:p14="http://schemas.microsoft.com/office/powerpoint/2010/main"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9pPr>
    </p:titleStyle>
    <p:bodyStyle>
      <a:lvl1pPr marL="385763" indent="-38576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44538" indent="-2460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charset="-128"/>
        </a:defRPr>
      </a:lvl2pPr>
      <a:lvl3pPr marL="1146175" indent="-23812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066800"/>
            <a:ext cx="7772400" cy="1565275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Chapter 3:</a:t>
            </a:r>
            <a:b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Recursion, Arrays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0425" y="3719513"/>
            <a:ext cx="5718175" cy="2462212"/>
          </a:xfrm>
        </p:spPr>
        <p:txBody>
          <a:bodyPr lIns="90487" tIns="44450" rIns="90487" bIns="44450"/>
          <a:lstStyle/>
          <a:p>
            <a:pPr eaLnBrk="1" hangingPunct="1">
              <a:lnSpc>
                <a:spcPct val="85000"/>
              </a:lnSpc>
              <a:buFont typeface="Wingdings" charset="0"/>
              <a:buNone/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Topics</a:t>
            </a:r>
          </a:p>
          <a:p>
            <a:pPr lvl="1" eaLnBrk="1" hangingPunct="1">
              <a:buClr>
                <a:srgbClr val="660033"/>
              </a:buClr>
              <a:defRPr/>
            </a:pPr>
            <a:r>
              <a:rPr lang="en-US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Recursive Functions and the Call Stack </a:t>
            </a:r>
          </a:p>
          <a:p>
            <a:pPr lvl="1" eaLnBrk="1" hangingPunct="1">
              <a:buClr>
                <a:srgbClr val="660033"/>
              </a:buClr>
              <a:defRPr/>
            </a:pPr>
            <a:r>
              <a:rPr lang="en-US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Arrays</a:t>
            </a:r>
          </a:p>
          <a:p>
            <a:pPr lvl="2" eaLnBrk="1" hangingPunct="1">
              <a:buClr>
                <a:srgbClr val="660033"/>
              </a:buClr>
              <a:defRPr/>
            </a:pPr>
            <a:r>
              <a:rPr lang="en-US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Helvetica" charset="0"/>
                <a:ea typeface="ＭＳ Ｐゴシック" charset="0"/>
              </a:rPr>
              <a:t>Allocation</a:t>
            </a:r>
          </a:p>
          <a:p>
            <a:pPr lvl="2" eaLnBrk="1" hangingPunct="1">
              <a:buClr>
                <a:srgbClr val="660033"/>
              </a:buClr>
              <a:defRPr/>
            </a:pPr>
            <a:r>
              <a:rPr lang="en-US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Helvetica" charset="0"/>
                <a:ea typeface="ＭＳ Ｐゴシック" charset="0"/>
              </a:rPr>
              <a:t>Multi-dimensional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Completion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rep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579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5562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694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ChangeArrowheads="1"/>
          </p:cNvSpPr>
          <p:nvPr/>
        </p:nvSpPr>
        <p:spPr bwMode="auto">
          <a:xfrm>
            <a:off x="838200" y="914400"/>
            <a:ext cx="3400425" cy="22987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int rfact(int x)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rval;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if (x &lt;= 1)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return 1;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rval = rfact(x-1);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return rval * x;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5334000" cy="573088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/>
              <a:t>Recursive Factorial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7010400" y="5410200"/>
            <a:ext cx="11080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x &lt;=1 so</a:t>
            </a:r>
          </a:p>
          <a:p>
            <a:r>
              <a:rPr lang="en-US" sz="1800">
                <a:solidFill>
                  <a:srgbClr val="000066"/>
                </a:solidFill>
              </a:rPr>
              <a:t>return 1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858000" y="3962400"/>
            <a:ext cx="1262063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rval=1</a:t>
            </a:r>
          </a:p>
          <a:p>
            <a:r>
              <a:rPr lang="en-US" sz="1800">
                <a:solidFill>
                  <a:srgbClr val="000066"/>
                </a:solidFill>
              </a:rPr>
              <a:t>return 1*2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019800" y="1752600"/>
            <a:ext cx="0" cy="6096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410200" y="914400"/>
            <a:ext cx="2819400" cy="914400"/>
            <a:chOff x="5410200" y="914400"/>
            <a:chExt cx="2819400" cy="914400"/>
          </a:xfrm>
        </p:grpSpPr>
        <p:sp>
          <p:nvSpPr>
            <p:cNvPr id="96281" name="TextBox 4"/>
            <p:cNvSpPr txBox="1">
              <a:spLocks noChangeArrowheads="1"/>
            </p:cNvSpPr>
            <p:nvPr/>
          </p:nvSpPr>
          <p:spPr bwMode="auto">
            <a:xfrm>
              <a:off x="5562600" y="1066800"/>
              <a:ext cx="967107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rfact(4)</a:t>
              </a:r>
            </a:p>
            <a:p>
              <a:r>
                <a:rPr lang="en-US" sz="1800">
                  <a:solidFill>
                    <a:srgbClr val="000066"/>
                  </a:solidFill>
                </a:rPr>
                <a:t>x=4</a:t>
              </a:r>
            </a:p>
          </p:txBody>
        </p:sp>
        <p:sp>
          <p:nvSpPr>
            <p:cNvPr id="96282" name="Rectangle 10"/>
            <p:cNvSpPr>
              <a:spLocks noChangeArrowheads="1"/>
            </p:cNvSpPr>
            <p:nvPr/>
          </p:nvSpPr>
          <p:spPr bwMode="auto">
            <a:xfrm>
              <a:off x="5410200" y="914400"/>
              <a:ext cx="2819400" cy="9144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410200" y="2362200"/>
            <a:ext cx="2819400" cy="914400"/>
            <a:chOff x="5410200" y="2362200"/>
            <a:chExt cx="2819400" cy="914400"/>
          </a:xfrm>
        </p:grpSpPr>
        <p:sp>
          <p:nvSpPr>
            <p:cNvPr id="96279" name="TextBox 42"/>
            <p:cNvSpPr txBox="1">
              <a:spLocks noChangeArrowheads="1"/>
            </p:cNvSpPr>
            <p:nvPr/>
          </p:nvSpPr>
          <p:spPr bwMode="auto">
            <a:xfrm>
              <a:off x="5562600" y="2514600"/>
              <a:ext cx="967107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rfact(3)</a:t>
              </a:r>
            </a:p>
            <a:p>
              <a:r>
                <a:rPr lang="en-US" sz="1800">
                  <a:solidFill>
                    <a:srgbClr val="000066"/>
                  </a:solidFill>
                </a:rPr>
                <a:t>x=3</a:t>
              </a:r>
            </a:p>
          </p:txBody>
        </p:sp>
        <p:sp>
          <p:nvSpPr>
            <p:cNvPr id="96280" name="Rectangle 43"/>
            <p:cNvSpPr>
              <a:spLocks noChangeArrowheads="1"/>
            </p:cNvSpPr>
            <p:nvPr/>
          </p:nvSpPr>
          <p:spPr bwMode="auto">
            <a:xfrm>
              <a:off x="5410200" y="2362200"/>
              <a:ext cx="2819400" cy="9144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410200" y="3810000"/>
            <a:ext cx="2819400" cy="914400"/>
            <a:chOff x="5410200" y="3810000"/>
            <a:chExt cx="2819400" cy="914400"/>
          </a:xfrm>
        </p:grpSpPr>
        <p:sp>
          <p:nvSpPr>
            <p:cNvPr id="96277" name="TextBox 44"/>
            <p:cNvSpPr txBox="1">
              <a:spLocks noChangeArrowheads="1"/>
            </p:cNvSpPr>
            <p:nvPr/>
          </p:nvSpPr>
          <p:spPr bwMode="auto">
            <a:xfrm>
              <a:off x="5562600" y="3962400"/>
              <a:ext cx="967107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rfact(2)</a:t>
              </a:r>
            </a:p>
            <a:p>
              <a:r>
                <a:rPr lang="en-US" sz="1800">
                  <a:solidFill>
                    <a:srgbClr val="000066"/>
                  </a:solidFill>
                </a:rPr>
                <a:t>x=2</a:t>
              </a:r>
            </a:p>
          </p:txBody>
        </p:sp>
        <p:sp>
          <p:nvSpPr>
            <p:cNvPr id="96278" name="Rectangle 45"/>
            <p:cNvSpPr>
              <a:spLocks noChangeArrowheads="1"/>
            </p:cNvSpPr>
            <p:nvPr/>
          </p:nvSpPr>
          <p:spPr bwMode="auto">
            <a:xfrm>
              <a:off x="5410200" y="3810000"/>
              <a:ext cx="2819400" cy="9144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5410200" y="5257800"/>
            <a:ext cx="2819400" cy="914400"/>
            <a:chOff x="5410200" y="5257800"/>
            <a:chExt cx="2819400" cy="914400"/>
          </a:xfrm>
        </p:grpSpPr>
        <p:sp>
          <p:nvSpPr>
            <p:cNvPr id="96275" name="TextBox 46"/>
            <p:cNvSpPr txBox="1">
              <a:spLocks noChangeArrowheads="1"/>
            </p:cNvSpPr>
            <p:nvPr/>
          </p:nvSpPr>
          <p:spPr bwMode="auto">
            <a:xfrm>
              <a:off x="5562601" y="5410200"/>
              <a:ext cx="967107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rfact(1)</a:t>
              </a:r>
            </a:p>
            <a:p>
              <a:r>
                <a:rPr lang="en-US" sz="1800">
                  <a:solidFill>
                    <a:srgbClr val="000066"/>
                  </a:solidFill>
                </a:rPr>
                <a:t>x=1</a:t>
              </a:r>
            </a:p>
          </p:txBody>
        </p:sp>
        <p:sp>
          <p:nvSpPr>
            <p:cNvPr id="96276" name="Rectangle 47"/>
            <p:cNvSpPr>
              <a:spLocks noChangeArrowheads="1"/>
            </p:cNvSpPr>
            <p:nvPr/>
          </p:nvSpPr>
          <p:spPr bwMode="auto">
            <a:xfrm>
              <a:off x="5410200" y="5257800"/>
              <a:ext cx="2819400" cy="9144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>
            <a:off x="6019800" y="3200400"/>
            <a:ext cx="0" cy="6096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6019800" y="4648200"/>
            <a:ext cx="0" cy="6096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V="1">
            <a:off x="7696200" y="4724400"/>
            <a:ext cx="0" cy="6858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7696200" y="3276600"/>
            <a:ext cx="0" cy="6858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748463" y="2514600"/>
            <a:ext cx="1481137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rval=1*2</a:t>
            </a:r>
          </a:p>
          <a:p>
            <a:r>
              <a:rPr lang="en-US" sz="1800">
                <a:solidFill>
                  <a:srgbClr val="000066"/>
                </a:solidFill>
              </a:rPr>
              <a:t>return 1*2*3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7696200" y="1828800"/>
            <a:ext cx="0" cy="6858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748463" y="1066800"/>
            <a:ext cx="16986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rval=1*2*3</a:t>
            </a:r>
          </a:p>
          <a:p>
            <a:r>
              <a:rPr lang="en-US" sz="1800">
                <a:solidFill>
                  <a:srgbClr val="000066"/>
                </a:solidFill>
              </a:rPr>
              <a:t>return 1*2*3*4</a:t>
            </a:r>
          </a:p>
        </p:txBody>
      </p:sp>
      <p:cxnSp>
        <p:nvCxnSpPr>
          <p:cNvPr id="63" name="Straight Arrow Connector 62"/>
          <p:cNvCxnSpPr/>
          <p:nvPr/>
        </p:nvCxnSpPr>
        <p:spPr bwMode="auto">
          <a:xfrm flipV="1">
            <a:off x="7696200" y="381000"/>
            <a:ext cx="0" cy="6858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6019800" y="304800"/>
            <a:ext cx="0" cy="6096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38536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60" grpId="0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486400" y="1828800"/>
            <a:ext cx="2971800" cy="4191000"/>
            <a:chOff x="5486400" y="1828800"/>
            <a:chExt cx="2971800" cy="4191000"/>
          </a:xfrm>
        </p:grpSpPr>
        <p:sp>
          <p:nvSpPr>
            <p:cNvPr id="98313" name="Rectangle 16"/>
            <p:cNvSpPr>
              <a:spLocks noChangeArrowheads="1"/>
            </p:cNvSpPr>
            <p:nvPr/>
          </p:nvSpPr>
          <p:spPr bwMode="auto">
            <a:xfrm>
              <a:off x="7772400" y="3276600"/>
              <a:ext cx="609600" cy="3048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98314" name="Rectangle 17"/>
            <p:cNvSpPr>
              <a:spLocks noChangeArrowheads="1"/>
            </p:cNvSpPr>
            <p:nvPr/>
          </p:nvSpPr>
          <p:spPr bwMode="auto">
            <a:xfrm>
              <a:off x="7391400" y="4038600"/>
              <a:ext cx="609600" cy="3048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98315" name="Rectangle 18"/>
            <p:cNvSpPr>
              <a:spLocks noChangeArrowheads="1"/>
            </p:cNvSpPr>
            <p:nvPr/>
          </p:nvSpPr>
          <p:spPr bwMode="auto">
            <a:xfrm>
              <a:off x="6934200" y="5105400"/>
              <a:ext cx="609600" cy="3048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7620000" y="2362200"/>
              <a:ext cx="609600" cy="30480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grpSp>
          <p:nvGrpSpPr>
            <p:cNvPr id="98317" name="Group 9"/>
            <p:cNvGrpSpPr>
              <a:grpSpLocks/>
            </p:cNvGrpSpPr>
            <p:nvPr/>
          </p:nvGrpSpPr>
          <p:grpSpPr bwMode="auto">
            <a:xfrm>
              <a:off x="5486400" y="1828800"/>
              <a:ext cx="2971800" cy="4191000"/>
              <a:chOff x="3456" y="1152"/>
              <a:chExt cx="1872" cy="2448"/>
            </a:xfrm>
          </p:grpSpPr>
          <p:sp>
            <p:nvSpPr>
              <p:cNvPr id="98318" name="Rectangle 7"/>
              <p:cNvSpPr>
                <a:spLocks noChangeArrowheads="1"/>
              </p:cNvSpPr>
              <p:nvPr/>
            </p:nvSpPr>
            <p:spPr bwMode="auto">
              <a:xfrm>
                <a:off x="3456" y="3408"/>
                <a:ext cx="1872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98319" name="Rectangle 8"/>
              <p:cNvSpPr>
                <a:spLocks noChangeArrowheads="1"/>
              </p:cNvSpPr>
              <p:nvPr/>
            </p:nvSpPr>
            <p:spPr bwMode="auto">
              <a:xfrm>
                <a:off x="3456" y="1152"/>
                <a:ext cx="1872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</p:grpSp>
      </p:grpSp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838200" y="914400"/>
            <a:ext cx="3400425" cy="22987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int rfact(int x)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rval;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if (x &lt;= 1)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return 1;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rval = rfact(x-1);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return rval * x;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67592" name="Rectangle 3"/>
          <p:cNvSpPr>
            <a:spLocks noChangeArrowheads="1"/>
          </p:cNvSpPr>
          <p:nvPr/>
        </p:nvSpPr>
        <p:spPr bwMode="auto">
          <a:xfrm>
            <a:off x="5257800" y="152400"/>
            <a:ext cx="3505200" cy="6737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.globl rfact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.type	 rfact,@function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rfact: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%ebp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%esp,%ebp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%ebx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movl 8(%ebp),%ebx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cmpl $1,%ebx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jle .L78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leal -1(%ebx),%eax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%eax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call rfact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imull %ebx,%eax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jmp .L79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.align 4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.L78: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$1,%eax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.L79: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-4(%ebp),%ebx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ret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5334000" cy="573088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/>
              <a:t>Recursive Factorial</a:t>
            </a:r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0"/>
            <a:ext cx="4191000" cy="137160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Registers</a:t>
            </a:r>
          </a:p>
          <a:p>
            <a:pPr lvl="1" eaLnBrk="1" hangingPunct="1"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%</a:t>
            </a:r>
            <a:r>
              <a:rPr lang="en-US" dirty="0" err="1">
                <a:latin typeface="Courier New" charset="0"/>
                <a:ea typeface="ＭＳ Ｐゴシック" charset="0"/>
              </a:rPr>
              <a:t>ebx</a:t>
            </a:r>
            <a:r>
              <a:rPr lang="en-US" dirty="0">
                <a:latin typeface="Helvetica" charset="0"/>
                <a:ea typeface="ＭＳ Ｐゴシック" charset="0"/>
              </a:rPr>
              <a:t> used, but saved at beginning &amp; restored at end</a:t>
            </a:r>
          </a:p>
          <a:p>
            <a:pPr lvl="1" eaLnBrk="1" hangingPunct="1"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%</a:t>
            </a:r>
            <a:r>
              <a:rPr lang="en-US" dirty="0" err="1">
                <a:latin typeface="Courier New" charset="0"/>
                <a:ea typeface="ＭＳ Ｐゴシック" charset="0"/>
              </a:rPr>
              <a:t>eax</a:t>
            </a:r>
            <a:r>
              <a:rPr lang="en-US" dirty="0">
                <a:latin typeface="Helvetica" charset="0"/>
                <a:ea typeface="ＭＳ Ｐゴシック" charset="0"/>
              </a:rPr>
              <a:t> used without first saving, and stores the return value</a:t>
            </a:r>
          </a:p>
        </p:txBody>
      </p:sp>
      <p:sp>
        <p:nvSpPr>
          <p:cNvPr id="3" name="Left Brace 2"/>
          <p:cNvSpPr/>
          <p:nvPr/>
        </p:nvSpPr>
        <p:spPr bwMode="auto">
          <a:xfrm>
            <a:off x="4648200" y="1143000"/>
            <a:ext cx="381000" cy="9906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14" name="Left Brace 13"/>
          <p:cNvSpPr/>
          <p:nvPr/>
        </p:nvSpPr>
        <p:spPr bwMode="auto">
          <a:xfrm>
            <a:off x="4648200" y="2514600"/>
            <a:ext cx="381000" cy="28194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15" name="Left Brace 14"/>
          <p:cNvSpPr/>
          <p:nvPr/>
        </p:nvSpPr>
        <p:spPr bwMode="auto">
          <a:xfrm>
            <a:off x="4648200" y="5791200"/>
            <a:ext cx="381000" cy="9906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8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9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9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9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" grpId="0" animBg="1"/>
      <p:bldP spid="249861" grpId="0" build="p"/>
      <p:bldP spid="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3"/>
          <p:cNvSpPr>
            <a:spLocks noChangeArrowheads="1"/>
          </p:cNvSpPr>
          <p:nvPr/>
        </p:nvSpPr>
        <p:spPr bwMode="auto">
          <a:xfrm>
            <a:off x="5334000" y="2514600"/>
            <a:ext cx="3505200" cy="1244600"/>
          </a:xfrm>
          <a:prstGeom prst="rect">
            <a:avLst/>
          </a:prstGeom>
          <a:solidFill>
            <a:srgbClr val="CCECFF"/>
          </a:solidFill>
          <a:ln w="57150" cmpd="thickThin">
            <a:solidFill>
              <a:schemeClr val="accent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rfact: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000066"/>
                </a:solidFill>
                <a:latin typeface="Courier New" charset="0"/>
              </a:rPr>
              <a:t>pushl 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%esp,%ebp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%ebx</a:t>
            </a:r>
          </a:p>
        </p:txBody>
      </p:sp>
      <p:sp>
        <p:nvSpPr>
          <p:cNvPr id="250930" name="Rectangle 50"/>
          <p:cNvSpPr>
            <a:spLocks noChangeArrowheads="1"/>
          </p:cNvSpPr>
          <p:nvPr/>
        </p:nvSpPr>
        <p:spPr bwMode="auto">
          <a:xfrm>
            <a:off x="5334000" y="2514600"/>
            <a:ext cx="3505200" cy="1244600"/>
          </a:xfrm>
          <a:prstGeom prst="rect">
            <a:avLst/>
          </a:prstGeom>
          <a:solidFill>
            <a:srgbClr val="CCECFF"/>
          </a:solidFill>
          <a:ln w="57150" cmpd="thickThin">
            <a:solidFill>
              <a:schemeClr val="accent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rfact: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000066"/>
                </a:solidFill>
                <a:latin typeface="Courier New" charset="0"/>
              </a:rPr>
              <a:t>movl %esp,%ebp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%ebx</a:t>
            </a: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5588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Rfact Stack Setup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3886200" y="1295400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solidFill>
                  <a:srgbClr val="003300"/>
                </a:solidFill>
              </a:rPr>
              <a:t>Entering Stack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3352800" y="5257800"/>
            <a:ext cx="1347788" cy="369888"/>
            <a:chOff x="2352" y="3252"/>
            <a:chExt cx="849" cy="233"/>
          </a:xfrm>
        </p:grpSpPr>
        <p:sp>
          <p:nvSpPr>
            <p:cNvPr id="100398" name="Text Box 10"/>
            <p:cNvSpPr txBox="1">
              <a:spLocks noChangeArrowheads="1"/>
            </p:cNvSpPr>
            <p:nvPr/>
          </p:nvSpPr>
          <p:spPr bwMode="auto">
            <a:xfrm>
              <a:off x="2736" y="3252"/>
              <a:ext cx="4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  <p:sp>
          <p:nvSpPr>
            <p:cNvPr id="100399" name="Line 9"/>
            <p:cNvSpPr>
              <a:spLocks noChangeShapeType="1"/>
            </p:cNvSpPr>
            <p:nvPr/>
          </p:nvSpPr>
          <p:spPr bwMode="auto">
            <a:xfrm flipH="1">
              <a:off x="2352" y="34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358" name="Group 31"/>
          <p:cNvGrpSpPr>
            <a:grpSpLocks/>
          </p:cNvGrpSpPr>
          <p:nvPr/>
        </p:nvGrpSpPr>
        <p:grpSpPr bwMode="auto">
          <a:xfrm>
            <a:off x="990600" y="1066800"/>
            <a:ext cx="3625850" cy="1371600"/>
            <a:chOff x="624" y="672"/>
            <a:chExt cx="2284" cy="864"/>
          </a:xfrm>
        </p:grpSpPr>
        <p:sp>
          <p:nvSpPr>
            <p:cNvPr id="100391" name="Rectangle 24"/>
            <p:cNvSpPr>
              <a:spLocks noChangeArrowheads="1"/>
            </p:cNvSpPr>
            <p:nvPr/>
          </p:nvSpPr>
          <p:spPr bwMode="auto">
            <a:xfrm>
              <a:off x="1392" y="1056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</a:t>
              </a:r>
            </a:p>
          </p:txBody>
        </p:sp>
        <p:sp>
          <p:nvSpPr>
            <p:cNvPr id="100392" name="Rectangle 25"/>
            <p:cNvSpPr>
              <a:spLocks noChangeArrowheads="1"/>
            </p:cNvSpPr>
            <p:nvPr/>
          </p:nvSpPr>
          <p:spPr bwMode="auto">
            <a:xfrm>
              <a:off x="1392" y="1296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Rtn adr</a:t>
              </a:r>
            </a:p>
          </p:txBody>
        </p:sp>
        <p:sp>
          <p:nvSpPr>
            <p:cNvPr id="100393" name="Line 26"/>
            <p:cNvSpPr>
              <a:spLocks noChangeShapeType="1"/>
            </p:cNvSpPr>
            <p:nvPr/>
          </p:nvSpPr>
          <p:spPr bwMode="auto">
            <a:xfrm flipH="1">
              <a:off x="768" y="1536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4" name="Line 27"/>
            <p:cNvSpPr>
              <a:spLocks noChangeShapeType="1"/>
            </p:cNvSpPr>
            <p:nvPr/>
          </p:nvSpPr>
          <p:spPr bwMode="auto">
            <a:xfrm>
              <a:off x="912" y="672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5" name="Text Box 28"/>
            <p:cNvSpPr txBox="1">
              <a:spLocks noChangeArrowheads="1"/>
            </p:cNvSpPr>
            <p:nvPr/>
          </p:nvSpPr>
          <p:spPr bwMode="auto">
            <a:xfrm>
              <a:off x="624" y="960"/>
              <a:ext cx="516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</a:rPr>
                <a:t>Caller</a:t>
              </a:r>
            </a:p>
          </p:txBody>
        </p:sp>
        <p:sp>
          <p:nvSpPr>
            <p:cNvPr id="100396" name="Line 29"/>
            <p:cNvSpPr>
              <a:spLocks noChangeShapeType="1"/>
            </p:cNvSpPr>
            <p:nvPr/>
          </p:nvSpPr>
          <p:spPr bwMode="auto">
            <a:xfrm flipH="1">
              <a:off x="2074" y="14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7" name="Text Box 30"/>
            <p:cNvSpPr txBox="1">
              <a:spLocks noChangeArrowheads="1"/>
            </p:cNvSpPr>
            <p:nvPr/>
          </p:nvSpPr>
          <p:spPr bwMode="auto">
            <a:xfrm>
              <a:off x="2448" y="1257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</p:grpSp>
      <p:sp>
        <p:nvSpPr>
          <p:cNvPr id="100359" name="Text Box 35"/>
          <p:cNvSpPr txBox="1">
            <a:spLocks noChangeArrowheads="1"/>
          </p:cNvSpPr>
          <p:nvPr/>
        </p:nvSpPr>
        <p:spPr bwMode="auto">
          <a:xfrm>
            <a:off x="3870325" y="8382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100360" name="Rectangle 37"/>
          <p:cNvSpPr>
            <a:spLocks noChangeArrowheads="1"/>
          </p:cNvSpPr>
          <p:nvPr/>
        </p:nvSpPr>
        <p:spPr bwMode="auto">
          <a:xfrm>
            <a:off x="2209800" y="914400"/>
            <a:ext cx="1066800" cy="762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100361" name="Line 38"/>
          <p:cNvSpPr>
            <a:spLocks noChangeShapeType="1"/>
          </p:cNvSpPr>
          <p:nvPr/>
        </p:nvSpPr>
        <p:spPr bwMode="auto">
          <a:xfrm flipH="1">
            <a:off x="3276600" y="1066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66800" y="3581400"/>
            <a:ext cx="2286000" cy="2667000"/>
            <a:chOff x="1447800" y="3581400"/>
            <a:chExt cx="2286000" cy="2667000"/>
          </a:xfrm>
        </p:grpSpPr>
        <p:sp>
          <p:nvSpPr>
            <p:cNvPr id="100378" name="Rectangle 6"/>
            <p:cNvSpPr>
              <a:spLocks noChangeArrowheads="1"/>
            </p:cNvSpPr>
            <p:nvPr/>
          </p:nvSpPr>
          <p:spPr bwMode="auto">
            <a:xfrm>
              <a:off x="2667000" y="4495800"/>
              <a:ext cx="1066800" cy="38100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</a:t>
              </a:r>
            </a:p>
          </p:txBody>
        </p:sp>
        <p:sp>
          <p:nvSpPr>
            <p:cNvPr id="100379" name="Rectangle 7"/>
            <p:cNvSpPr>
              <a:spLocks noChangeArrowheads="1"/>
            </p:cNvSpPr>
            <p:nvPr/>
          </p:nvSpPr>
          <p:spPr bwMode="auto">
            <a:xfrm>
              <a:off x="2667000" y="4876800"/>
              <a:ext cx="1066800" cy="38100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Rtn adr</a:t>
              </a:r>
            </a:p>
          </p:txBody>
        </p:sp>
        <p:sp>
          <p:nvSpPr>
            <p:cNvPr id="100380" name="Text Box 12"/>
            <p:cNvSpPr txBox="1">
              <a:spLocks noChangeArrowheads="1"/>
            </p:cNvSpPr>
            <p:nvPr/>
          </p:nvSpPr>
          <p:spPr bwMode="auto">
            <a:xfrm>
              <a:off x="2133600" y="4876800"/>
              <a:ext cx="5937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4 </a:t>
              </a:r>
            </a:p>
          </p:txBody>
        </p:sp>
        <p:sp>
          <p:nvSpPr>
            <p:cNvPr id="100381" name="Text Box 13"/>
            <p:cNvSpPr txBox="1">
              <a:spLocks noChangeArrowheads="1"/>
            </p:cNvSpPr>
            <p:nvPr/>
          </p:nvSpPr>
          <p:spPr bwMode="auto">
            <a:xfrm>
              <a:off x="2133600" y="4495800"/>
              <a:ext cx="5937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8 </a:t>
              </a:r>
            </a:p>
          </p:txBody>
        </p:sp>
        <p:sp>
          <p:nvSpPr>
            <p:cNvPr id="100382" name="Line 18"/>
            <p:cNvSpPr>
              <a:spLocks noChangeShapeType="1"/>
            </p:cNvSpPr>
            <p:nvPr/>
          </p:nvSpPr>
          <p:spPr bwMode="auto">
            <a:xfrm flipH="1">
              <a:off x="1676400" y="5257800"/>
              <a:ext cx="990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3" name="Line 19"/>
            <p:cNvSpPr>
              <a:spLocks noChangeShapeType="1"/>
            </p:cNvSpPr>
            <p:nvPr/>
          </p:nvSpPr>
          <p:spPr bwMode="auto">
            <a:xfrm flipV="1">
              <a:off x="1905000" y="4876800"/>
              <a:ext cx="0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4" name="Line 20"/>
            <p:cNvSpPr>
              <a:spLocks noChangeShapeType="1"/>
            </p:cNvSpPr>
            <p:nvPr/>
          </p:nvSpPr>
          <p:spPr bwMode="auto">
            <a:xfrm>
              <a:off x="1905000" y="3581400"/>
              <a:ext cx="0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5" name="Text Box 21"/>
            <p:cNvSpPr txBox="1">
              <a:spLocks noChangeArrowheads="1"/>
            </p:cNvSpPr>
            <p:nvPr/>
          </p:nvSpPr>
          <p:spPr bwMode="auto">
            <a:xfrm>
              <a:off x="1447800" y="3962400"/>
              <a:ext cx="819150" cy="366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</a:rPr>
                <a:t>Caller</a:t>
              </a:r>
            </a:p>
          </p:txBody>
        </p:sp>
        <p:sp>
          <p:nvSpPr>
            <p:cNvPr id="100386" name="Text Box 11"/>
            <p:cNvSpPr txBox="1">
              <a:spLocks noChangeArrowheads="1"/>
            </p:cNvSpPr>
            <p:nvPr/>
          </p:nvSpPr>
          <p:spPr bwMode="auto">
            <a:xfrm>
              <a:off x="2133600" y="5257800"/>
              <a:ext cx="5937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0 </a:t>
              </a:r>
            </a:p>
          </p:txBody>
        </p:sp>
        <p:sp>
          <p:nvSpPr>
            <p:cNvPr id="100387" name="Text Box 17"/>
            <p:cNvSpPr txBox="1">
              <a:spLocks noChangeArrowheads="1"/>
            </p:cNvSpPr>
            <p:nvPr/>
          </p:nvSpPr>
          <p:spPr bwMode="auto">
            <a:xfrm>
              <a:off x="2133600" y="5638800"/>
              <a:ext cx="5937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-4 </a:t>
              </a:r>
            </a:p>
          </p:txBody>
        </p:sp>
        <p:sp>
          <p:nvSpPr>
            <p:cNvPr id="100388" name="Text Box 22"/>
            <p:cNvSpPr txBox="1">
              <a:spLocks noChangeArrowheads="1"/>
            </p:cNvSpPr>
            <p:nvPr/>
          </p:nvSpPr>
          <p:spPr bwMode="auto">
            <a:xfrm>
              <a:off x="1447800" y="5410200"/>
              <a:ext cx="857250" cy="366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</a:rPr>
                <a:t>Callee</a:t>
              </a:r>
            </a:p>
          </p:txBody>
        </p:sp>
        <p:sp>
          <p:nvSpPr>
            <p:cNvPr id="100389" name="Rectangle 44"/>
            <p:cNvSpPr>
              <a:spLocks noChangeArrowheads="1"/>
            </p:cNvSpPr>
            <p:nvPr/>
          </p:nvSpPr>
          <p:spPr bwMode="auto">
            <a:xfrm>
              <a:off x="2667000" y="3733800"/>
              <a:ext cx="1066800" cy="38100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0390" name="Rectangle 45"/>
            <p:cNvSpPr>
              <a:spLocks noChangeArrowheads="1"/>
            </p:cNvSpPr>
            <p:nvPr/>
          </p:nvSpPr>
          <p:spPr bwMode="auto">
            <a:xfrm>
              <a:off x="2667000" y="3733800"/>
              <a:ext cx="1066800" cy="76200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>
                <a:solidFill>
                  <a:srgbClr val="000066"/>
                </a:solidFill>
                <a:latin typeface="Courier New" charset="0"/>
              </a:endParaRPr>
            </a:p>
          </p:txBody>
        </p:sp>
      </p:grpSp>
      <p:sp>
        <p:nvSpPr>
          <p:cNvPr id="250931" name="Rectangle 51"/>
          <p:cNvSpPr>
            <a:spLocks noChangeArrowheads="1"/>
          </p:cNvSpPr>
          <p:nvPr/>
        </p:nvSpPr>
        <p:spPr bwMode="auto">
          <a:xfrm>
            <a:off x="5334000" y="2514600"/>
            <a:ext cx="3505200" cy="1244600"/>
          </a:xfrm>
          <a:prstGeom prst="rect">
            <a:avLst/>
          </a:prstGeom>
          <a:solidFill>
            <a:srgbClr val="CCECFF"/>
          </a:solidFill>
          <a:ln w="57150" cmpd="thickThin">
            <a:solidFill>
              <a:schemeClr val="accent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rfact: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%esp,%ebp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000066"/>
                </a:solidFill>
                <a:latin typeface="Courier New" charset="0"/>
              </a:rPr>
              <a:t>pushl %ebx</a:t>
            </a:r>
          </a:p>
        </p:txBody>
      </p:sp>
      <p:grpSp>
        <p:nvGrpSpPr>
          <p:cNvPr id="43" name="Group 48"/>
          <p:cNvGrpSpPr>
            <a:grpSpLocks/>
          </p:cNvGrpSpPr>
          <p:nvPr/>
        </p:nvGrpSpPr>
        <p:grpSpPr bwMode="auto">
          <a:xfrm>
            <a:off x="4800600" y="5272088"/>
            <a:ext cx="1295400" cy="366712"/>
            <a:chOff x="2352" y="3252"/>
            <a:chExt cx="816" cy="231"/>
          </a:xfrm>
        </p:grpSpPr>
        <p:sp>
          <p:nvSpPr>
            <p:cNvPr id="100376" name="Text Box 10"/>
            <p:cNvSpPr txBox="1">
              <a:spLocks noChangeArrowheads="1"/>
            </p:cNvSpPr>
            <p:nvPr/>
          </p:nvSpPr>
          <p:spPr bwMode="auto">
            <a:xfrm>
              <a:off x="2708" y="3252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%ebp</a:t>
              </a:r>
            </a:p>
          </p:txBody>
        </p:sp>
        <p:sp>
          <p:nvSpPr>
            <p:cNvPr id="100377" name="Line 9"/>
            <p:cNvSpPr>
              <a:spLocks noChangeShapeType="1"/>
            </p:cNvSpPr>
            <p:nvPr/>
          </p:nvSpPr>
          <p:spPr bwMode="auto">
            <a:xfrm flipH="1">
              <a:off x="2352" y="34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286000" y="5257800"/>
            <a:ext cx="2971800" cy="762000"/>
            <a:chOff x="2667000" y="5257800"/>
            <a:chExt cx="2971800" cy="762000"/>
          </a:xfrm>
        </p:grpSpPr>
        <p:grpSp>
          <p:nvGrpSpPr>
            <p:cNvPr id="100369" name="Group 49"/>
            <p:cNvGrpSpPr>
              <a:grpSpLocks/>
            </p:cNvGrpSpPr>
            <p:nvPr/>
          </p:nvGrpSpPr>
          <p:grpSpPr bwMode="auto">
            <a:xfrm>
              <a:off x="2667000" y="5638800"/>
              <a:ext cx="2406650" cy="381000"/>
              <a:chOff x="1680" y="3552"/>
              <a:chExt cx="1516" cy="240"/>
            </a:xfrm>
          </p:grpSpPr>
          <p:sp>
            <p:nvSpPr>
              <p:cNvPr id="100373" name="Text Box 16"/>
              <p:cNvSpPr txBox="1">
                <a:spLocks noChangeArrowheads="1"/>
              </p:cNvSpPr>
              <p:nvPr/>
            </p:nvSpPr>
            <p:spPr bwMode="auto">
              <a:xfrm>
                <a:off x="2736" y="3552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1800">
                    <a:solidFill>
                      <a:srgbClr val="000066"/>
                    </a:solidFill>
                    <a:latin typeface="Courier New" charset="0"/>
                  </a:rPr>
                  <a:t>%esp</a:t>
                </a:r>
              </a:p>
            </p:txBody>
          </p:sp>
          <p:sp>
            <p:nvSpPr>
              <p:cNvPr id="100374" name="Rectangle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</a:rPr>
                  <a:t>Old </a:t>
                </a: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%ebx</a:t>
                </a:r>
              </a:p>
            </p:txBody>
          </p:sp>
          <p:sp>
            <p:nvSpPr>
              <p:cNvPr id="100375" name="Line 15"/>
              <p:cNvSpPr>
                <a:spLocks noChangeShapeType="1"/>
              </p:cNvSpPr>
              <p:nvPr/>
            </p:nvSpPr>
            <p:spPr bwMode="auto">
              <a:xfrm flipH="1">
                <a:off x="2362" y="3660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0370" name="Group 7"/>
            <p:cNvGrpSpPr>
              <a:grpSpLocks/>
            </p:cNvGrpSpPr>
            <p:nvPr/>
          </p:nvGrpSpPr>
          <p:grpSpPr bwMode="auto">
            <a:xfrm>
              <a:off x="3733800" y="5257800"/>
              <a:ext cx="1905000" cy="457200"/>
              <a:chOff x="3733800" y="6172200"/>
              <a:chExt cx="1905000" cy="457200"/>
            </a:xfrm>
          </p:grpSpPr>
          <p:sp>
            <p:nvSpPr>
              <p:cNvPr id="100371" name="Rectangle 5"/>
              <p:cNvSpPr>
                <a:spLocks noChangeArrowheads="1"/>
              </p:cNvSpPr>
              <p:nvPr/>
            </p:nvSpPr>
            <p:spPr bwMode="auto">
              <a:xfrm>
                <a:off x="3733800" y="6172200"/>
                <a:ext cx="19050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 type="none" w="sm" len="sm"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100372" name="Line 9"/>
              <p:cNvSpPr>
                <a:spLocks noChangeShapeType="1"/>
              </p:cNvSpPr>
              <p:nvPr/>
            </p:nvSpPr>
            <p:spPr bwMode="auto">
              <a:xfrm flipH="1" flipV="1">
                <a:off x="3733800" y="6400800"/>
                <a:ext cx="1905000" cy="190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2286000" y="3886200"/>
            <a:ext cx="1917700" cy="1752600"/>
            <a:chOff x="1680" y="2448"/>
            <a:chExt cx="1208" cy="1104"/>
          </a:xfrm>
        </p:grpSpPr>
        <p:sp>
          <p:nvSpPr>
            <p:cNvPr id="100367" name="Rectangle 8"/>
            <p:cNvSpPr>
              <a:spLocks noChangeArrowheads="1"/>
            </p:cNvSpPr>
            <p:nvPr/>
          </p:nvSpPr>
          <p:spPr bwMode="auto">
            <a:xfrm>
              <a:off x="1680" y="3312"/>
              <a:ext cx="67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Old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%ebp</a:t>
              </a:r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0368" name="Freeform 46"/>
            <p:cNvSpPr>
              <a:spLocks/>
            </p:cNvSpPr>
            <p:nvPr/>
          </p:nvSpPr>
          <p:spPr bwMode="auto">
            <a:xfrm>
              <a:off x="2256" y="2448"/>
              <a:ext cx="632" cy="912"/>
            </a:xfrm>
            <a:custGeom>
              <a:avLst/>
              <a:gdLst>
                <a:gd name="T0" fmla="*/ 0 w 632"/>
                <a:gd name="T1" fmla="*/ 3 h 1584"/>
                <a:gd name="T2" fmla="*/ 288 w 632"/>
                <a:gd name="T3" fmla="*/ 3 h 1584"/>
                <a:gd name="T4" fmla="*/ 528 w 632"/>
                <a:gd name="T5" fmla="*/ 3 h 1584"/>
                <a:gd name="T6" fmla="*/ 624 w 632"/>
                <a:gd name="T7" fmla="*/ 2 h 1584"/>
                <a:gd name="T8" fmla="*/ 576 w 632"/>
                <a:gd name="T9" fmla="*/ 1 h 1584"/>
                <a:gd name="T10" fmla="*/ 336 w 632"/>
                <a:gd name="T11" fmla="*/ 1 h 1584"/>
                <a:gd name="T12" fmla="*/ 96 w 632"/>
                <a:gd name="T13" fmla="*/ 0 h 15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2"/>
                <a:gd name="T22" fmla="*/ 0 h 1584"/>
                <a:gd name="T23" fmla="*/ 632 w 632"/>
                <a:gd name="T24" fmla="*/ 1584 h 15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2" h="1584">
                  <a:moveTo>
                    <a:pt x="0" y="1584"/>
                  </a:moveTo>
                  <a:cubicBezTo>
                    <a:pt x="100" y="1584"/>
                    <a:pt x="200" y="1584"/>
                    <a:pt x="288" y="1536"/>
                  </a:cubicBezTo>
                  <a:cubicBezTo>
                    <a:pt x="376" y="1488"/>
                    <a:pt x="472" y="1408"/>
                    <a:pt x="528" y="1296"/>
                  </a:cubicBezTo>
                  <a:cubicBezTo>
                    <a:pt x="584" y="1184"/>
                    <a:pt x="616" y="1008"/>
                    <a:pt x="624" y="864"/>
                  </a:cubicBezTo>
                  <a:cubicBezTo>
                    <a:pt x="632" y="720"/>
                    <a:pt x="624" y="560"/>
                    <a:pt x="576" y="432"/>
                  </a:cubicBezTo>
                  <a:cubicBezTo>
                    <a:pt x="528" y="304"/>
                    <a:pt x="416" y="168"/>
                    <a:pt x="336" y="96"/>
                  </a:cubicBezTo>
                  <a:cubicBezTo>
                    <a:pt x="256" y="24"/>
                    <a:pt x="136" y="16"/>
                    <a:pt x="96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871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30" grpId="0" animBg="1" autoUpdateAnimBg="0"/>
      <p:bldP spid="25093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3124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Rfact Body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343400"/>
            <a:ext cx="4889500" cy="2209800"/>
          </a:xfrm>
        </p:spPr>
        <p:txBody>
          <a:bodyPr/>
          <a:lstStyle/>
          <a:p>
            <a:pPr marL="223838" indent="-223838" defTabSz="895350" eaLnBrk="1" hangingPunct="1">
              <a:buFont typeface="Wingdings" charset="0"/>
              <a:buNone/>
              <a:tabLst>
                <a:tab pos="1092200" algn="l"/>
              </a:tabLst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Registers</a:t>
            </a:r>
          </a:p>
          <a:p>
            <a:pPr marL="560388" lvl="1" indent="-222250" defTabSz="895350" eaLnBrk="1" hangingPunct="1">
              <a:buFont typeface="Wingdings" charset="0"/>
              <a:buNone/>
              <a:tabLst>
                <a:tab pos="1092200" algn="l"/>
              </a:tabLst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%</a:t>
            </a:r>
            <a:r>
              <a:rPr lang="en-US" dirty="0" err="1">
                <a:latin typeface="Courier New" charset="0"/>
                <a:ea typeface="ＭＳ Ｐゴシック" charset="0"/>
              </a:rPr>
              <a:t>ebx</a:t>
            </a:r>
            <a:r>
              <a:rPr lang="en-US" dirty="0">
                <a:latin typeface="Courier New" charset="0"/>
                <a:ea typeface="ＭＳ Ｐゴシック" charset="0"/>
              </a:rPr>
              <a:t>	</a:t>
            </a:r>
            <a:r>
              <a:rPr lang="en-US" dirty="0">
                <a:latin typeface="Helvetica" charset="0"/>
                <a:ea typeface="ＭＳ Ｐゴシック" charset="0"/>
              </a:rPr>
              <a:t>Stored value of x</a:t>
            </a:r>
          </a:p>
          <a:p>
            <a:pPr marL="560388" lvl="1" indent="-222250" defTabSz="895350" eaLnBrk="1" hangingPunct="1">
              <a:buFont typeface="Wingdings" charset="0"/>
              <a:buNone/>
              <a:tabLst>
                <a:tab pos="1092200" algn="l"/>
              </a:tabLst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%</a:t>
            </a:r>
            <a:r>
              <a:rPr lang="en-US" dirty="0" err="1">
                <a:latin typeface="Courier New" charset="0"/>
                <a:ea typeface="ＭＳ Ｐゴシック" charset="0"/>
              </a:rPr>
              <a:t>eax</a:t>
            </a:r>
            <a:endParaRPr lang="en-US" dirty="0">
              <a:latin typeface="Courier New" charset="0"/>
              <a:ea typeface="ＭＳ Ｐゴシック" charset="0"/>
            </a:endParaRPr>
          </a:p>
          <a:p>
            <a:pPr marL="839788" lvl="2" indent="-165100" defTabSz="895350" eaLnBrk="1" hangingPunct="1">
              <a:tabLst>
                <a:tab pos="1092200" algn="l"/>
              </a:tabLst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Temporary value of</a:t>
            </a:r>
            <a:r>
              <a:rPr lang="en-US" sz="1800" dirty="0">
                <a:latin typeface="Courier New" charset="0"/>
                <a:ea typeface="ＭＳ Ｐゴシック" charset="0"/>
              </a:rPr>
              <a:t> x-1</a:t>
            </a:r>
          </a:p>
          <a:p>
            <a:pPr marL="839788" lvl="2" indent="-165100" defTabSz="895350" eaLnBrk="1" hangingPunct="1">
              <a:tabLst>
                <a:tab pos="1092200" algn="l"/>
              </a:tabLst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Returned value from</a:t>
            </a:r>
            <a:r>
              <a:rPr lang="en-US" sz="1800" dirty="0">
                <a:latin typeface="Courier New" charset="0"/>
                <a:ea typeface="ＭＳ Ｐゴシック" charset="0"/>
              </a:rPr>
              <a:t> </a:t>
            </a:r>
            <a:r>
              <a:rPr lang="en-US" sz="1800" dirty="0" err="1">
                <a:latin typeface="Courier New" charset="0"/>
                <a:ea typeface="ＭＳ Ｐゴシック" charset="0"/>
              </a:rPr>
              <a:t>rfact</a:t>
            </a:r>
            <a:r>
              <a:rPr lang="en-US" sz="1800" dirty="0">
                <a:latin typeface="Courier New" charset="0"/>
                <a:ea typeface="ＭＳ Ｐゴシック" charset="0"/>
              </a:rPr>
              <a:t>(x-1)</a:t>
            </a:r>
          </a:p>
          <a:p>
            <a:pPr marL="839788" lvl="2" indent="-165100" defTabSz="895350" eaLnBrk="1" hangingPunct="1">
              <a:tabLst>
                <a:tab pos="1092200" algn="l"/>
              </a:tabLst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Returned value from this call</a:t>
            </a:r>
            <a:endParaRPr lang="en-US" sz="1800" dirty="0">
              <a:latin typeface="Courier New" charset="0"/>
              <a:ea typeface="ＭＳ Ｐゴシック" charset="0"/>
            </a:endParaRPr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3581400" y="990600"/>
            <a:ext cx="5486400" cy="312261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8(%ebp),%ebx	# ebx = x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cmpl $1,%ebx		# Compare x : 1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jle .L78		# If &lt;= goto Term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leal -1(%ebx),%eax	# eax = x-1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FF0000"/>
                </a:solidFill>
                <a:latin typeface="Courier New" charset="0"/>
              </a:rPr>
              <a:t>	pushl %eax		# Push x-1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FF0000"/>
                </a:solidFill>
                <a:latin typeface="Courier New" charset="0"/>
              </a:rPr>
              <a:t>	call rfact		# rfact(x-1)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FF0000"/>
                </a:solidFill>
                <a:latin typeface="Courier New" charset="0"/>
              </a:rPr>
              <a:t>	imull %ebx,%eax		# rval * x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jmp .L79		# Goto done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.L78:	# Term: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$1,%eax		# return val = 1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.L79:	# Done:</a:t>
            </a:r>
          </a:p>
        </p:txBody>
      </p:sp>
      <p:sp>
        <p:nvSpPr>
          <p:cNvPr id="101380" name="Rectangle 5"/>
          <p:cNvSpPr>
            <a:spLocks noChangeArrowheads="1"/>
          </p:cNvSpPr>
          <p:nvPr/>
        </p:nvSpPr>
        <p:spPr bwMode="auto">
          <a:xfrm>
            <a:off x="152400" y="990600"/>
            <a:ext cx="3048000" cy="2298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int rfact(int x)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rval;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if (x &lt;= 1)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return 1;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rval = 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rfact(x-1)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return 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rval * x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447800" y="1905000"/>
            <a:ext cx="2489200" cy="2119313"/>
            <a:chOff x="1447800" y="1905000"/>
            <a:chExt cx="2489200" cy="2119312"/>
          </a:xfrm>
        </p:grpSpPr>
        <p:sp>
          <p:nvSpPr>
            <p:cNvPr id="57350" name="AutoShape 6"/>
            <p:cNvSpPr>
              <a:spLocks/>
            </p:cNvSpPr>
            <p:nvPr/>
          </p:nvSpPr>
          <p:spPr bwMode="auto">
            <a:xfrm>
              <a:off x="3657600" y="1905000"/>
              <a:ext cx="279400" cy="990600"/>
            </a:xfrm>
            <a:prstGeom prst="leftBrace">
              <a:avLst>
                <a:gd name="adj1" fmla="val 16875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n>
                  <a:solidFill>
                    <a:srgbClr val="FF0000"/>
                  </a:solidFill>
                </a:ln>
                <a:solidFill>
                  <a:srgbClr val="FF1A1A"/>
                </a:solidFill>
                <a:latin typeface="Helvetica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101383" name="Text Box 7"/>
            <p:cNvSpPr txBox="1">
              <a:spLocks noChangeArrowheads="1"/>
            </p:cNvSpPr>
            <p:nvPr/>
          </p:nvSpPr>
          <p:spPr bwMode="auto">
            <a:xfrm>
              <a:off x="1447800" y="3657600"/>
              <a:ext cx="1301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sz="1800">
                  <a:solidFill>
                    <a:srgbClr val="FF1A1A"/>
                  </a:solidFill>
                </a:rPr>
                <a:t>Recursion</a:t>
              </a:r>
            </a:p>
          </p:txBody>
        </p:sp>
        <p:sp>
          <p:nvSpPr>
            <p:cNvPr id="8" name="AutoShape 6"/>
            <p:cNvSpPr>
              <a:spLocks/>
            </p:cNvSpPr>
            <p:nvPr/>
          </p:nvSpPr>
          <p:spPr bwMode="auto">
            <a:xfrm flipH="1">
              <a:off x="2895600" y="2362200"/>
              <a:ext cx="304800" cy="609600"/>
            </a:xfrm>
            <a:prstGeom prst="leftBrace">
              <a:avLst>
                <a:gd name="adj1" fmla="val 16875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n>
                  <a:solidFill>
                    <a:srgbClr val="FF0000"/>
                  </a:solidFill>
                </a:ln>
                <a:solidFill>
                  <a:srgbClr val="FF1A1A"/>
                </a:solidFill>
                <a:latin typeface="Helvetica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cxnSp>
          <p:nvCxnSpPr>
            <p:cNvPr id="3" name="Straight Arrow Connector 2"/>
            <p:cNvCxnSpPr>
              <a:stCxn id="8" idx="1"/>
              <a:endCxn id="57350" idx="1"/>
            </p:cNvCxnSpPr>
            <p:nvPr/>
          </p:nvCxnSpPr>
          <p:spPr bwMode="auto">
            <a:xfrm flipV="1">
              <a:off x="3200400" y="2400300"/>
              <a:ext cx="457200" cy="26670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01386" name="Elbow Connector 4"/>
            <p:cNvCxnSpPr>
              <a:cxnSpLocks noChangeShapeType="1"/>
              <a:stCxn id="101383" idx="3"/>
            </p:cNvCxnSpPr>
            <p:nvPr/>
          </p:nvCxnSpPr>
          <p:spPr bwMode="auto">
            <a:xfrm flipV="1">
              <a:off x="2749550" y="2514600"/>
              <a:ext cx="679450" cy="1326356"/>
            </a:xfrm>
            <a:prstGeom prst="bentConnector2">
              <a:avLst/>
            </a:prstGeom>
            <a:noFill/>
            <a:ln w="38100">
              <a:solidFill>
                <a:srgbClr val="FF1A1A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06892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/>
      <p:bldP spid="614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54"/>
          <p:cNvSpPr>
            <a:spLocks noChangeArrowheads="1"/>
          </p:cNvSpPr>
          <p:nvPr/>
        </p:nvSpPr>
        <p:spPr bwMode="auto">
          <a:xfrm>
            <a:off x="914400" y="39624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5765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Rfact Recursion</a:t>
            </a:r>
          </a:p>
        </p:txBody>
      </p:sp>
      <p:sp>
        <p:nvSpPr>
          <p:cNvPr id="70660" name="Rectangle 6"/>
          <p:cNvSpPr>
            <a:spLocks noChangeArrowheads="1"/>
          </p:cNvSpPr>
          <p:nvPr/>
        </p:nvSpPr>
        <p:spPr bwMode="auto">
          <a:xfrm>
            <a:off x="4038600" y="1371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4038600" y="1752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70662" name="Rectangle 8"/>
          <p:cNvSpPr>
            <a:spLocks noChangeArrowheads="1"/>
          </p:cNvSpPr>
          <p:nvPr/>
        </p:nvSpPr>
        <p:spPr bwMode="auto">
          <a:xfrm>
            <a:off x="4038600" y="2133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70663" name="Line 9"/>
          <p:cNvSpPr>
            <a:spLocks noChangeShapeType="1"/>
          </p:cNvSpPr>
          <p:nvPr/>
        </p:nvSpPr>
        <p:spPr bwMode="auto">
          <a:xfrm flipH="1">
            <a:off x="5105400" y="2286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Text Box 10"/>
          <p:cNvSpPr txBox="1">
            <a:spLocks noChangeArrowheads="1"/>
          </p:cNvSpPr>
          <p:nvPr/>
        </p:nvSpPr>
        <p:spPr bwMode="auto">
          <a:xfrm>
            <a:off x="5518150" y="21145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70665" name="Rectangle 11"/>
          <p:cNvSpPr>
            <a:spLocks noChangeArrowheads="1"/>
          </p:cNvSpPr>
          <p:nvPr/>
        </p:nvSpPr>
        <p:spPr bwMode="auto">
          <a:xfrm>
            <a:off x="4038600" y="2514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3657600" y="838200"/>
            <a:ext cx="2590800" cy="2481263"/>
            <a:chOff x="2304" y="960"/>
            <a:chExt cx="1632" cy="1563"/>
          </a:xfrm>
        </p:grpSpPr>
        <p:sp>
          <p:nvSpPr>
            <p:cNvPr id="9264" name="Rectangle 4"/>
            <p:cNvSpPr>
              <a:spLocks noChangeArrowheads="1"/>
            </p:cNvSpPr>
            <p:nvPr/>
          </p:nvSpPr>
          <p:spPr bwMode="auto">
            <a:xfrm>
              <a:off x="2304" y="960"/>
              <a:ext cx="1008" cy="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tabLst>
                  <a:tab pos="228600" algn="l"/>
                  <a:tab pos="2514600" algn="l"/>
                  <a:tab pos="2857500" algn="l"/>
                </a:tabLst>
              </a:pPr>
              <a:r>
                <a:rPr lang="en-US">
                  <a:solidFill>
                    <a:srgbClr val="FF0000"/>
                  </a:solidFill>
                  <a:latin typeface="Courier New" charset="0"/>
                </a:rPr>
                <a:t>pushl %eax</a:t>
              </a:r>
            </a:p>
          </p:txBody>
        </p:sp>
        <p:sp>
          <p:nvSpPr>
            <p:cNvPr id="9265" name="Line 12"/>
            <p:cNvSpPr>
              <a:spLocks noChangeShapeType="1"/>
            </p:cNvSpPr>
            <p:nvPr/>
          </p:nvSpPr>
          <p:spPr bwMode="auto">
            <a:xfrm flipH="1">
              <a:off x="3216" y="240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6" name="Text Box 13"/>
            <p:cNvSpPr txBox="1">
              <a:spLocks noChangeArrowheads="1"/>
            </p:cNvSpPr>
            <p:nvPr/>
          </p:nvSpPr>
          <p:spPr bwMode="auto">
            <a:xfrm>
              <a:off x="3476" y="2292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  <p:sp>
          <p:nvSpPr>
            <p:cNvPr id="9267" name="Rectangle 14"/>
            <p:cNvSpPr>
              <a:spLocks noChangeArrowheads="1"/>
            </p:cNvSpPr>
            <p:nvPr/>
          </p:nvSpPr>
          <p:spPr bwMode="auto">
            <a:xfrm>
              <a:off x="2544" y="2256"/>
              <a:ext cx="67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x-1</a:t>
              </a:r>
            </a:p>
          </p:txBody>
        </p:sp>
      </p:grpSp>
      <p:sp>
        <p:nvSpPr>
          <p:cNvPr id="70667" name="Line 15"/>
          <p:cNvSpPr>
            <a:spLocks noChangeShapeType="1"/>
          </p:cNvSpPr>
          <p:nvPr/>
        </p:nvSpPr>
        <p:spPr bwMode="auto">
          <a:xfrm>
            <a:off x="3657600" y="21336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Rectangle 16"/>
          <p:cNvSpPr>
            <a:spLocks noChangeArrowheads="1"/>
          </p:cNvSpPr>
          <p:nvPr/>
        </p:nvSpPr>
        <p:spPr bwMode="auto">
          <a:xfrm>
            <a:off x="4038600" y="39624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x-1</a:t>
            </a:r>
          </a:p>
        </p:txBody>
      </p:sp>
      <p:sp>
        <p:nvSpPr>
          <p:cNvPr id="70669" name="Rectangle 17"/>
          <p:cNvSpPr>
            <a:spLocks noChangeArrowheads="1"/>
          </p:cNvSpPr>
          <p:nvPr/>
        </p:nvSpPr>
        <p:spPr bwMode="auto">
          <a:xfrm>
            <a:off x="3352800" y="39624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%eax</a:t>
            </a:r>
          </a:p>
        </p:txBody>
      </p:sp>
      <p:sp>
        <p:nvSpPr>
          <p:cNvPr id="70670" name="Rectangle 18"/>
          <p:cNvSpPr>
            <a:spLocks noChangeArrowheads="1"/>
          </p:cNvSpPr>
          <p:nvPr/>
        </p:nvSpPr>
        <p:spPr bwMode="auto">
          <a:xfrm>
            <a:off x="4038600" y="43434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70671" name="Rectangle 19"/>
          <p:cNvSpPr>
            <a:spLocks noChangeArrowheads="1"/>
          </p:cNvSpPr>
          <p:nvPr/>
        </p:nvSpPr>
        <p:spPr bwMode="auto">
          <a:xfrm>
            <a:off x="3352800" y="43434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9231" name="Rectangle 21"/>
          <p:cNvSpPr>
            <a:spLocks noChangeArrowheads="1"/>
          </p:cNvSpPr>
          <p:nvPr/>
        </p:nvSpPr>
        <p:spPr bwMode="auto">
          <a:xfrm>
            <a:off x="914400" y="1371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9232" name="Rectangle 22"/>
          <p:cNvSpPr>
            <a:spLocks noChangeArrowheads="1"/>
          </p:cNvSpPr>
          <p:nvPr/>
        </p:nvSpPr>
        <p:spPr bwMode="auto">
          <a:xfrm>
            <a:off x="914400" y="1752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9233" name="Rectangle 23"/>
          <p:cNvSpPr>
            <a:spLocks noChangeArrowheads="1"/>
          </p:cNvSpPr>
          <p:nvPr/>
        </p:nvSpPr>
        <p:spPr bwMode="auto">
          <a:xfrm>
            <a:off x="914400" y="2133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9234" name="Line 24"/>
          <p:cNvSpPr>
            <a:spLocks noChangeShapeType="1"/>
          </p:cNvSpPr>
          <p:nvPr/>
        </p:nvSpPr>
        <p:spPr bwMode="auto">
          <a:xfrm flipH="1">
            <a:off x="1981200" y="2286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Text Box 25"/>
          <p:cNvSpPr txBox="1">
            <a:spLocks noChangeArrowheads="1"/>
          </p:cNvSpPr>
          <p:nvPr/>
        </p:nvSpPr>
        <p:spPr bwMode="auto">
          <a:xfrm>
            <a:off x="2454275" y="2128838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9236" name="Rectangle 26"/>
          <p:cNvSpPr>
            <a:spLocks noChangeArrowheads="1"/>
          </p:cNvSpPr>
          <p:nvPr/>
        </p:nvSpPr>
        <p:spPr bwMode="auto">
          <a:xfrm>
            <a:off x="914400" y="2514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9237" name="Line 27"/>
          <p:cNvSpPr>
            <a:spLocks noChangeShapeType="1"/>
          </p:cNvSpPr>
          <p:nvPr/>
        </p:nvSpPr>
        <p:spPr bwMode="auto">
          <a:xfrm flipH="1">
            <a:off x="1997075" y="2686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Text Box 28"/>
          <p:cNvSpPr txBox="1">
            <a:spLocks noChangeArrowheads="1"/>
          </p:cNvSpPr>
          <p:nvPr/>
        </p:nvSpPr>
        <p:spPr bwMode="auto">
          <a:xfrm>
            <a:off x="2470150" y="2528888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9239" name="Line 29"/>
          <p:cNvSpPr>
            <a:spLocks noChangeShapeType="1"/>
          </p:cNvSpPr>
          <p:nvPr/>
        </p:nvSpPr>
        <p:spPr bwMode="auto">
          <a:xfrm>
            <a:off x="533400" y="21336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Rectangle 31"/>
          <p:cNvSpPr>
            <a:spLocks noChangeArrowheads="1"/>
          </p:cNvSpPr>
          <p:nvPr/>
        </p:nvSpPr>
        <p:spPr bwMode="auto">
          <a:xfrm>
            <a:off x="228600" y="39624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%eax</a:t>
            </a:r>
          </a:p>
        </p:txBody>
      </p:sp>
      <p:sp>
        <p:nvSpPr>
          <p:cNvPr id="9241" name="Rectangle 32"/>
          <p:cNvSpPr>
            <a:spLocks noChangeArrowheads="1"/>
          </p:cNvSpPr>
          <p:nvPr/>
        </p:nvSpPr>
        <p:spPr bwMode="auto">
          <a:xfrm>
            <a:off x="914400" y="43434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9242" name="Rectangle 33"/>
          <p:cNvSpPr>
            <a:spLocks noChangeArrowheads="1"/>
          </p:cNvSpPr>
          <p:nvPr/>
        </p:nvSpPr>
        <p:spPr bwMode="auto">
          <a:xfrm>
            <a:off x="228600" y="43434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152400" y="838200"/>
            <a:ext cx="2667000" cy="3505200"/>
            <a:chOff x="96" y="528"/>
            <a:chExt cx="1680" cy="2208"/>
          </a:xfrm>
        </p:grpSpPr>
        <p:sp>
          <p:nvSpPr>
            <p:cNvPr id="9262" name="Rectangle 30"/>
            <p:cNvSpPr>
              <a:spLocks noChangeArrowheads="1"/>
            </p:cNvSpPr>
            <p:nvPr/>
          </p:nvSpPr>
          <p:spPr bwMode="auto">
            <a:xfrm>
              <a:off x="576" y="2496"/>
              <a:ext cx="672" cy="240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x-1</a:t>
              </a:r>
            </a:p>
          </p:txBody>
        </p:sp>
        <p:sp>
          <p:nvSpPr>
            <p:cNvPr id="9263" name="Rectangle 34"/>
            <p:cNvSpPr>
              <a:spLocks noChangeArrowheads="1"/>
            </p:cNvSpPr>
            <p:nvPr/>
          </p:nvSpPr>
          <p:spPr bwMode="auto">
            <a:xfrm>
              <a:off x="96" y="528"/>
              <a:ext cx="1680" cy="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tabLst>
                  <a:tab pos="228600" algn="l"/>
                  <a:tab pos="2514600" algn="l"/>
                  <a:tab pos="2857500" algn="l"/>
                </a:tabLst>
              </a:pPr>
              <a:r>
                <a:rPr lang="en-US">
                  <a:solidFill>
                    <a:srgbClr val="FF0000"/>
                  </a:solidFill>
                  <a:latin typeface="Courier New" charset="0"/>
                </a:rPr>
                <a:t>leal -1(%ebx),%eax</a:t>
              </a:r>
            </a:p>
          </p:txBody>
        </p:sp>
      </p:grpSp>
      <p:sp>
        <p:nvSpPr>
          <p:cNvPr id="70685" name="Rectangle 37"/>
          <p:cNvSpPr>
            <a:spLocks noChangeArrowheads="1"/>
          </p:cNvSpPr>
          <p:nvPr/>
        </p:nvSpPr>
        <p:spPr bwMode="auto">
          <a:xfrm>
            <a:off x="6781800" y="1371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70686" name="Rectangle 38"/>
          <p:cNvSpPr>
            <a:spLocks noChangeArrowheads="1"/>
          </p:cNvSpPr>
          <p:nvPr/>
        </p:nvSpPr>
        <p:spPr bwMode="auto">
          <a:xfrm>
            <a:off x="6781800" y="1752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70687" name="Rectangle 39"/>
          <p:cNvSpPr>
            <a:spLocks noChangeArrowheads="1"/>
          </p:cNvSpPr>
          <p:nvPr/>
        </p:nvSpPr>
        <p:spPr bwMode="auto">
          <a:xfrm>
            <a:off x="6781800" y="2133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70688" name="Line 40"/>
          <p:cNvSpPr>
            <a:spLocks noChangeShapeType="1"/>
          </p:cNvSpPr>
          <p:nvPr/>
        </p:nvSpPr>
        <p:spPr bwMode="auto">
          <a:xfrm flipH="1">
            <a:off x="7848600" y="2286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9" name="Text Box 41"/>
          <p:cNvSpPr txBox="1">
            <a:spLocks noChangeArrowheads="1"/>
          </p:cNvSpPr>
          <p:nvPr/>
        </p:nvSpPr>
        <p:spPr bwMode="auto">
          <a:xfrm>
            <a:off x="8261350" y="21145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70690" name="Rectangle 42"/>
          <p:cNvSpPr>
            <a:spLocks noChangeArrowheads="1"/>
          </p:cNvSpPr>
          <p:nvPr/>
        </p:nvSpPr>
        <p:spPr bwMode="auto">
          <a:xfrm>
            <a:off x="6781800" y="2514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70691" name="Rectangle 45"/>
          <p:cNvSpPr>
            <a:spLocks noChangeArrowheads="1"/>
          </p:cNvSpPr>
          <p:nvPr/>
        </p:nvSpPr>
        <p:spPr bwMode="auto">
          <a:xfrm>
            <a:off x="6781800" y="2895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x-1</a:t>
            </a:r>
          </a:p>
        </p:txBody>
      </p:sp>
      <p:sp>
        <p:nvSpPr>
          <p:cNvPr id="70692" name="Line 47"/>
          <p:cNvSpPr>
            <a:spLocks noChangeShapeType="1"/>
          </p:cNvSpPr>
          <p:nvPr/>
        </p:nvSpPr>
        <p:spPr bwMode="auto">
          <a:xfrm>
            <a:off x="6477000" y="21336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3" name="Rectangle 49"/>
          <p:cNvSpPr>
            <a:spLocks noChangeArrowheads="1"/>
          </p:cNvSpPr>
          <p:nvPr/>
        </p:nvSpPr>
        <p:spPr bwMode="auto">
          <a:xfrm>
            <a:off x="6781800" y="39624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x-1</a:t>
            </a:r>
          </a:p>
        </p:txBody>
      </p:sp>
      <p:sp>
        <p:nvSpPr>
          <p:cNvPr id="70694" name="Rectangle 50"/>
          <p:cNvSpPr>
            <a:spLocks noChangeArrowheads="1"/>
          </p:cNvSpPr>
          <p:nvPr/>
        </p:nvSpPr>
        <p:spPr bwMode="auto">
          <a:xfrm>
            <a:off x="6096000" y="39624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%eax</a:t>
            </a:r>
          </a:p>
        </p:txBody>
      </p:sp>
      <p:sp>
        <p:nvSpPr>
          <p:cNvPr id="70695" name="Rectangle 51"/>
          <p:cNvSpPr>
            <a:spLocks noChangeArrowheads="1"/>
          </p:cNvSpPr>
          <p:nvPr/>
        </p:nvSpPr>
        <p:spPr bwMode="auto">
          <a:xfrm>
            <a:off x="6781800" y="43434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70696" name="Rectangle 52"/>
          <p:cNvSpPr>
            <a:spLocks noChangeArrowheads="1"/>
          </p:cNvSpPr>
          <p:nvPr/>
        </p:nvSpPr>
        <p:spPr bwMode="auto">
          <a:xfrm>
            <a:off x="6096000" y="43434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6400800" y="838200"/>
            <a:ext cx="2590800" cy="2819400"/>
            <a:chOff x="4032" y="1536"/>
            <a:chExt cx="1632" cy="1776"/>
          </a:xfrm>
        </p:grpSpPr>
        <p:sp>
          <p:nvSpPr>
            <p:cNvPr id="9257" name="Line 43"/>
            <p:cNvSpPr>
              <a:spLocks noChangeShapeType="1"/>
            </p:cNvSpPr>
            <p:nvPr/>
          </p:nvSpPr>
          <p:spPr bwMode="auto">
            <a:xfrm flipH="1">
              <a:off x="4944" y="31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8" name="Text Box 44"/>
            <p:cNvSpPr txBox="1">
              <a:spLocks noChangeArrowheads="1"/>
            </p:cNvSpPr>
            <p:nvPr/>
          </p:nvSpPr>
          <p:spPr bwMode="auto">
            <a:xfrm>
              <a:off x="5204" y="306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  <p:sp>
          <p:nvSpPr>
            <p:cNvPr id="9259" name="Rectangle 46"/>
            <p:cNvSpPr>
              <a:spLocks noChangeArrowheads="1"/>
            </p:cNvSpPr>
            <p:nvPr/>
          </p:nvSpPr>
          <p:spPr bwMode="auto">
            <a:xfrm>
              <a:off x="4272" y="3072"/>
              <a:ext cx="67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Rtn adr</a:t>
              </a:r>
            </a:p>
          </p:txBody>
        </p:sp>
        <p:sp>
          <p:nvSpPr>
            <p:cNvPr id="9260" name="Line 48"/>
            <p:cNvSpPr>
              <a:spLocks noChangeShapeType="1"/>
            </p:cNvSpPr>
            <p:nvPr/>
          </p:nvSpPr>
          <p:spPr bwMode="auto">
            <a:xfrm>
              <a:off x="4032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Rectangle 53"/>
            <p:cNvSpPr>
              <a:spLocks noChangeArrowheads="1"/>
            </p:cNvSpPr>
            <p:nvPr/>
          </p:nvSpPr>
          <p:spPr bwMode="auto">
            <a:xfrm>
              <a:off x="4080" y="1536"/>
              <a:ext cx="1056" cy="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tabLst>
                  <a:tab pos="228600" algn="l"/>
                  <a:tab pos="2514600" algn="l"/>
                  <a:tab pos="2857500" algn="l"/>
                </a:tabLst>
              </a:pPr>
              <a:r>
                <a:rPr lang="en-US">
                  <a:solidFill>
                    <a:srgbClr val="FF0000"/>
                  </a:solidFill>
                  <a:latin typeface="Courier New" charset="0"/>
                </a:rPr>
                <a:t>call rfact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190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nimBg="1"/>
      <p:bldP spid="70661" grpId="0" animBg="1"/>
      <p:bldP spid="70662" grpId="0" animBg="1"/>
      <p:bldP spid="70663" grpId="0" animBg="1"/>
      <p:bldP spid="70664" grpId="0"/>
      <p:bldP spid="70665" grpId="0" animBg="1"/>
      <p:bldP spid="70667" grpId="0" animBg="1"/>
      <p:bldP spid="70668" grpId="0" animBg="1"/>
      <p:bldP spid="70669" grpId="0" animBg="1"/>
      <p:bldP spid="70670" grpId="0" animBg="1"/>
      <p:bldP spid="70671" grpId="0" animBg="1"/>
      <p:bldP spid="70685" grpId="0" animBg="1"/>
      <p:bldP spid="70686" grpId="0" animBg="1"/>
      <p:bldP spid="70687" grpId="0" animBg="1"/>
      <p:bldP spid="70688" grpId="0" animBg="1"/>
      <p:bldP spid="70689" grpId="0"/>
      <p:bldP spid="70690" grpId="0" animBg="1"/>
      <p:bldP spid="70691" grpId="0" animBg="1"/>
      <p:bldP spid="70692" grpId="0" animBg="1"/>
      <p:bldP spid="70693" grpId="0" animBg="1"/>
      <p:bldP spid="70694" grpId="0" animBg="1"/>
      <p:bldP spid="70695" grpId="0" animBg="1"/>
      <p:bldP spid="7069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5156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Rfact Result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800600" y="2057400"/>
            <a:ext cx="2895600" cy="3352800"/>
            <a:chOff x="4800600" y="2057400"/>
            <a:chExt cx="2895600" cy="3352800"/>
          </a:xfrm>
        </p:grpSpPr>
        <p:sp>
          <p:nvSpPr>
            <p:cNvPr id="10262" name="Rectangle 39"/>
            <p:cNvSpPr>
              <a:spLocks noChangeArrowheads="1"/>
            </p:cNvSpPr>
            <p:nvPr/>
          </p:nvSpPr>
          <p:spPr bwMode="auto">
            <a:xfrm>
              <a:off x="5486400" y="4648200"/>
              <a:ext cx="1066800" cy="38100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(x-1)!</a:t>
              </a:r>
            </a:p>
          </p:txBody>
        </p:sp>
        <p:sp>
          <p:nvSpPr>
            <p:cNvPr id="10263" name="Rectangle 6"/>
            <p:cNvSpPr>
              <a:spLocks noChangeArrowheads="1"/>
            </p:cNvSpPr>
            <p:nvPr/>
          </p:nvSpPr>
          <p:spPr bwMode="auto">
            <a:xfrm>
              <a:off x="5486400" y="2057400"/>
              <a:ext cx="1066800" cy="38100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</a:t>
              </a:r>
            </a:p>
          </p:txBody>
        </p:sp>
        <p:sp>
          <p:nvSpPr>
            <p:cNvPr id="10264" name="Rectangle 7"/>
            <p:cNvSpPr>
              <a:spLocks noChangeArrowheads="1"/>
            </p:cNvSpPr>
            <p:nvPr/>
          </p:nvSpPr>
          <p:spPr bwMode="auto">
            <a:xfrm>
              <a:off x="5486400" y="2438400"/>
              <a:ext cx="1066800" cy="38100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Rtn adr</a:t>
              </a:r>
            </a:p>
          </p:txBody>
        </p:sp>
        <p:sp>
          <p:nvSpPr>
            <p:cNvPr id="10265" name="Rectangle 8"/>
            <p:cNvSpPr>
              <a:spLocks noChangeArrowheads="1"/>
            </p:cNvSpPr>
            <p:nvPr/>
          </p:nvSpPr>
          <p:spPr bwMode="auto">
            <a:xfrm>
              <a:off x="5486400" y="2819400"/>
              <a:ext cx="1066800" cy="3810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Old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%ebp</a:t>
              </a:r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0266" name="Line 9"/>
            <p:cNvSpPr>
              <a:spLocks noChangeShapeType="1"/>
            </p:cNvSpPr>
            <p:nvPr/>
          </p:nvSpPr>
          <p:spPr bwMode="auto">
            <a:xfrm flipH="1">
              <a:off x="6553200" y="2971800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Text Box 10"/>
            <p:cNvSpPr txBox="1">
              <a:spLocks noChangeArrowheads="1"/>
            </p:cNvSpPr>
            <p:nvPr/>
          </p:nvSpPr>
          <p:spPr bwMode="auto">
            <a:xfrm>
              <a:off x="6965950" y="2800350"/>
              <a:ext cx="730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%ebp</a:t>
              </a:r>
            </a:p>
          </p:txBody>
        </p:sp>
        <p:sp>
          <p:nvSpPr>
            <p:cNvPr id="10268" name="Rectangle 11"/>
            <p:cNvSpPr>
              <a:spLocks noChangeArrowheads="1"/>
            </p:cNvSpPr>
            <p:nvPr/>
          </p:nvSpPr>
          <p:spPr bwMode="auto">
            <a:xfrm>
              <a:off x="5486400" y="3200400"/>
              <a:ext cx="1066800" cy="3810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Old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%ebx</a:t>
              </a:r>
            </a:p>
          </p:txBody>
        </p:sp>
        <p:sp>
          <p:nvSpPr>
            <p:cNvPr id="10269" name="Line 12"/>
            <p:cNvSpPr>
              <a:spLocks noChangeShapeType="1"/>
            </p:cNvSpPr>
            <p:nvPr/>
          </p:nvSpPr>
          <p:spPr bwMode="auto">
            <a:xfrm flipH="1">
              <a:off x="6553200" y="3810000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Text Box 13"/>
            <p:cNvSpPr txBox="1">
              <a:spLocks noChangeArrowheads="1"/>
            </p:cNvSpPr>
            <p:nvPr/>
          </p:nvSpPr>
          <p:spPr bwMode="auto">
            <a:xfrm>
              <a:off x="6965950" y="3638550"/>
              <a:ext cx="730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  <p:sp>
          <p:nvSpPr>
            <p:cNvPr id="10271" name="Rectangle 14"/>
            <p:cNvSpPr>
              <a:spLocks noChangeArrowheads="1"/>
            </p:cNvSpPr>
            <p:nvPr/>
          </p:nvSpPr>
          <p:spPr bwMode="auto">
            <a:xfrm>
              <a:off x="5486400" y="3581400"/>
              <a:ext cx="1066800" cy="3810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x-1</a:t>
              </a:r>
            </a:p>
          </p:txBody>
        </p:sp>
        <p:sp>
          <p:nvSpPr>
            <p:cNvPr id="10272" name="Line 15"/>
            <p:cNvSpPr>
              <a:spLocks noChangeShapeType="1"/>
            </p:cNvSpPr>
            <p:nvPr/>
          </p:nvSpPr>
          <p:spPr bwMode="auto">
            <a:xfrm>
              <a:off x="5105400" y="28194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3" name="Rectangle 17"/>
            <p:cNvSpPr>
              <a:spLocks noChangeArrowheads="1"/>
            </p:cNvSpPr>
            <p:nvPr/>
          </p:nvSpPr>
          <p:spPr bwMode="auto">
            <a:xfrm>
              <a:off x="4800600" y="4648200"/>
              <a:ext cx="609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%eax</a:t>
              </a:r>
            </a:p>
          </p:txBody>
        </p:sp>
        <p:sp>
          <p:nvSpPr>
            <p:cNvPr id="10274" name="Rectangle 18"/>
            <p:cNvSpPr>
              <a:spLocks noChangeArrowheads="1"/>
            </p:cNvSpPr>
            <p:nvPr/>
          </p:nvSpPr>
          <p:spPr bwMode="auto">
            <a:xfrm>
              <a:off x="5486400" y="5029200"/>
              <a:ext cx="1066800" cy="38100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</a:t>
              </a:r>
            </a:p>
          </p:txBody>
        </p:sp>
        <p:sp>
          <p:nvSpPr>
            <p:cNvPr id="10275" name="Rectangle 19"/>
            <p:cNvSpPr>
              <a:spLocks noChangeArrowheads="1"/>
            </p:cNvSpPr>
            <p:nvPr/>
          </p:nvSpPr>
          <p:spPr bwMode="auto">
            <a:xfrm>
              <a:off x="4800600" y="5029200"/>
              <a:ext cx="609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%ebx</a:t>
              </a:r>
            </a:p>
          </p:txBody>
        </p:sp>
      </p:grpSp>
      <p:sp>
        <p:nvSpPr>
          <p:cNvPr id="10243" name="Rectangle 22"/>
          <p:cNvSpPr>
            <a:spLocks noChangeArrowheads="1"/>
          </p:cNvSpPr>
          <p:nvPr/>
        </p:nvSpPr>
        <p:spPr bwMode="auto">
          <a:xfrm>
            <a:off x="1371600" y="20574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10244" name="Rectangle 23"/>
          <p:cNvSpPr>
            <a:spLocks noChangeArrowheads="1"/>
          </p:cNvSpPr>
          <p:nvPr/>
        </p:nvSpPr>
        <p:spPr bwMode="auto">
          <a:xfrm>
            <a:off x="1371600" y="24384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10245" name="Rectangle 24"/>
          <p:cNvSpPr>
            <a:spLocks noChangeArrowheads="1"/>
          </p:cNvSpPr>
          <p:nvPr/>
        </p:nvSpPr>
        <p:spPr bwMode="auto">
          <a:xfrm>
            <a:off x="1371600" y="28194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10246" name="Line 25"/>
          <p:cNvSpPr>
            <a:spLocks noChangeShapeType="1"/>
          </p:cNvSpPr>
          <p:nvPr/>
        </p:nvSpPr>
        <p:spPr bwMode="auto">
          <a:xfrm flipH="1">
            <a:off x="2438400" y="2971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Text Box 26"/>
          <p:cNvSpPr txBox="1">
            <a:spLocks noChangeArrowheads="1"/>
          </p:cNvSpPr>
          <p:nvPr/>
        </p:nvSpPr>
        <p:spPr bwMode="auto">
          <a:xfrm>
            <a:off x="2851150" y="28003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10248" name="Rectangle 27"/>
          <p:cNvSpPr>
            <a:spLocks noChangeArrowheads="1"/>
          </p:cNvSpPr>
          <p:nvPr/>
        </p:nvSpPr>
        <p:spPr bwMode="auto">
          <a:xfrm>
            <a:off x="1371600" y="32004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10249" name="Line 28"/>
          <p:cNvSpPr>
            <a:spLocks noChangeShapeType="1"/>
          </p:cNvSpPr>
          <p:nvPr/>
        </p:nvSpPr>
        <p:spPr bwMode="auto">
          <a:xfrm flipH="1">
            <a:off x="2438400" y="3810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Text Box 29"/>
          <p:cNvSpPr txBox="1">
            <a:spLocks noChangeArrowheads="1"/>
          </p:cNvSpPr>
          <p:nvPr/>
        </p:nvSpPr>
        <p:spPr bwMode="auto">
          <a:xfrm>
            <a:off x="2851150" y="36385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10251" name="Rectangle 30"/>
          <p:cNvSpPr>
            <a:spLocks noChangeArrowheads="1"/>
          </p:cNvSpPr>
          <p:nvPr/>
        </p:nvSpPr>
        <p:spPr bwMode="auto">
          <a:xfrm>
            <a:off x="1371600" y="35814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x-1</a:t>
            </a:r>
          </a:p>
        </p:txBody>
      </p:sp>
      <p:sp>
        <p:nvSpPr>
          <p:cNvPr id="10252" name="Line 31"/>
          <p:cNvSpPr>
            <a:spLocks noChangeShapeType="1"/>
          </p:cNvSpPr>
          <p:nvPr/>
        </p:nvSpPr>
        <p:spPr bwMode="auto">
          <a:xfrm>
            <a:off x="990600" y="28194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32"/>
          <p:cNvSpPr>
            <a:spLocks noChangeArrowheads="1"/>
          </p:cNvSpPr>
          <p:nvPr/>
        </p:nvSpPr>
        <p:spPr bwMode="auto">
          <a:xfrm>
            <a:off x="1371600" y="46482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(x-1)!</a:t>
            </a:r>
          </a:p>
        </p:txBody>
      </p:sp>
      <p:sp>
        <p:nvSpPr>
          <p:cNvPr id="10254" name="Rectangle 33"/>
          <p:cNvSpPr>
            <a:spLocks noChangeArrowheads="1"/>
          </p:cNvSpPr>
          <p:nvPr/>
        </p:nvSpPr>
        <p:spPr bwMode="auto">
          <a:xfrm>
            <a:off x="685800" y="46482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%eax</a:t>
            </a:r>
          </a:p>
        </p:txBody>
      </p:sp>
      <p:sp>
        <p:nvSpPr>
          <p:cNvPr id="10255" name="Rectangle 34"/>
          <p:cNvSpPr>
            <a:spLocks noChangeArrowheads="1"/>
          </p:cNvSpPr>
          <p:nvPr/>
        </p:nvSpPr>
        <p:spPr bwMode="auto">
          <a:xfrm>
            <a:off x="1371600" y="50292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10256" name="Rectangle 35"/>
          <p:cNvSpPr>
            <a:spLocks noChangeArrowheads="1"/>
          </p:cNvSpPr>
          <p:nvPr/>
        </p:nvSpPr>
        <p:spPr bwMode="auto">
          <a:xfrm>
            <a:off x="685800" y="50292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10257" name="Rectangle 36"/>
          <p:cNvSpPr>
            <a:spLocks noChangeArrowheads="1"/>
          </p:cNvSpPr>
          <p:nvPr/>
        </p:nvSpPr>
        <p:spPr bwMode="auto">
          <a:xfrm>
            <a:off x="838200" y="1524000"/>
            <a:ext cx="21336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</a:rPr>
              <a:t>Return from Call</a:t>
            </a:r>
          </a:p>
        </p:txBody>
      </p:sp>
      <p:sp>
        <p:nvSpPr>
          <p:cNvPr id="10258" name="Rectangle 38"/>
          <p:cNvSpPr>
            <a:spLocks noChangeArrowheads="1"/>
          </p:cNvSpPr>
          <p:nvPr/>
        </p:nvSpPr>
        <p:spPr bwMode="auto">
          <a:xfrm>
            <a:off x="1371600" y="46482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(x-1)!</a:t>
            </a:r>
          </a:p>
        </p:txBody>
      </p:sp>
      <p:sp>
        <p:nvSpPr>
          <p:cNvPr id="10259" name="Text Box 41"/>
          <p:cNvSpPr txBox="1">
            <a:spLocks noChangeArrowheads="1"/>
          </p:cNvSpPr>
          <p:nvPr/>
        </p:nvSpPr>
        <p:spPr bwMode="auto">
          <a:xfrm>
            <a:off x="685800" y="5562600"/>
            <a:ext cx="30480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0066"/>
                </a:solidFill>
              </a:rPr>
              <a:t>Convince yourself that 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rfact(x-1)</a:t>
            </a:r>
            <a:r>
              <a:rPr lang="en-US" sz="1800">
                <a:solidFill>
                  <a:srgbClr val="000066"/>
                </a:solidFill>
              </a:rPr>
              <a:t> returns 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(x-1)!</a:t>
            </a:r>
            <a:r>
              <a:rPr lang="en-US" sz="1800">
                <a:solidFill>
                  <a:srgbClr val="000066"/>
                </a:solidFill>
              </a:rPr>
              <a:t> in register 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%eax</a:t>
            </a:r>
          </a:p>
        </p:txBody>
      </p:sp>
      <p:sp>
        <p:nvSpPr>
          <p:cNvPr id="63522" name="Rectangle 4"/>
          <p:cNvSpPr>
            <a:spLocks noChangeArrowheads="1"/>
          </p:cNvSpPr>
          <p:nvPr/>
        </p:nvSpPr>
        <p:spPr bwMode="auto">
          <a:xfrm>
            <a:off x="4953000" y="1524000"/>
            <a:ext cx="2362200" cy="376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solidFill>
                  <a:srgbClr val="FF0000"/>
                </a:solidFill>
                <a:latin typeface="Courier New" charset="0"/>
              </a:rPr>
              <a:t>imull %ebx,%eax</a:t>
            </a:r>
          </a:p>
        </p:txBody>
      </p:sp>
      <p:sp>
        <p:nvSpPr>
          <p:cNvPr id="63523" name="Rectangle 16"/>
          <p:cNvSpPr>
            <a:spLocks noChangeArrowheads="1"/>
          </p:cNvSpPr>
          <p:nvPr/>
        </p:nvSpPr>
        <p:spPr bwMode="auto">
          <a:xfrm>
            <a:off x="5486400" y="4648200"/>
            <a:ext cx="1066800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x!</a:t>
            </a:r>
          </a:p>
        </p:txBody>
      </p:sp>
    </p:spTree>
    <p:extLst>
      <p:ext uri="{BB962C8B-B14F-4D97-AF65-F5344CB8AC3E}">
        <p14:creationId xmlns:p14="http://schemas.microsoft.com/office/powerpoint/2010/main" val="392049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22" grpId="0" animBg="1"/>
      <p:bldP spid="635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5613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Rfact Completion</a:t>
            </a:r>
          </a:p>
        </p:txBody>
      </p:sp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5410200" y="304800"/>
            <a:ext cx="3505200" cy="1244600"/>
          </a:xfrm>
          <a:prstGeom prst="rect">
            <a:avLst/>
          </a:prstGeom>
          <a:solidFill>
            <a:srgbClr val="CCECFF"/>
          </a:solidFill>
          <a:ln w="57150" cmpd="thickThin">
            <a:solidFill>
              <a:schemeClr val="accent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000066"/>
                </a:solidFill>
                <a:latin typeface="Courier New" charset="0"/>
              </a:rPr>
              <a:t>movl -4(%ebp),%ebx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ret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685800" y="2895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6858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685800" y="3657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11270" name="Line 7"/>
          <p:cNvSpPr>
            <a:spLocks noChangeShapeType="1"/>
          </p:cNvSpPr>
          <p:nvPr/>
        </p:nvSpPr>
        <p:spPr bwMode="auto">
          <a:xfrm flipH="1">
            <a:off x="1752600" y="3810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2133600" y="36385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152400" y="3657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0 </a:t>
            </a:r>
          </a:p>
        </p:txBody>
      </p:sp>
      <p:sp>
        <p:nvSpPr>
          <p:cNvPr id="11273" name="Text Box 10"/>
          <p:cNvSpPr txBox="1">
            <a:spLocks noChangeArrowheads="1"/>
          </p:cNvSpPr>
          <p:nvPr/>
        </p:nvSpPr>
        <p:spPr bwMode="auto">
          <a:xfrm>
            <a:off x="152400" y="3276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4 </a:t>
            </a:r>
          </a:p>
        </p:txBody>
      </p:sp>
      <p:sp>
        <p:nvSpPr>
          <p:cNvPr id="11274" name="Text Box 11"/>
          <p:cNvSpPr txBox="1">
            <a:spLocks noChangeArrowheads="1"/>
          </p:cNvSpPr>
          <p:nvPr/>
        </p:nvSpPr>
        <p:spPr bwMode="auto">
          <a:xfrm>
            <a:off x="152400" y="2895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8 </a:t>
            </a:r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685800" y="4038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 flipH="1">
            <a:off x="1768475" y="4591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2149475" y="44196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11278" name="Text Box 15"/>
          <p:cNvSpPr txBox="1">
            <a:spLocks noChangeArrowheads="1"/>
          </p:cNvSpPr>
          <p:nvPr/>
        </p:nvSpPr>
        <p:spPr bwMode="auto">
          <a:xfrm>
            <a:off x="152400" y="4038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-4 </a:t>
            </a:r>
          </a:p>
        </p:txBody>
      </p:sp>
      <p:sp>
        <p:nvSpPr>
          <p:cNvPr id="11279" name="Rectangle 25"/>
          <p:cNvSpPr>
            <a:spLocks noChangeArrowheads="1"/>
          </p:cNvSpPr>
          <p:nvPr/>
        </p:nvSpPr>
        <p:spPr bwMode="auto">
          <a:xfrm>
            <a:off x="685800" y="51816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x!</a:t>
            </a:r>
          </a:p>
        </p:txBody>
      </p:sp>
      <p:sp>
        <p:nvSpPr>
          <p:cNvPr id="11280" name="Rectangle 26"/>
          <p:cNvSpPr>
            <a:spLocks noChangeArrowheads="1"/>
          </p:cNvSpPr>
          <p:nvPr/>
        </p:nvSpPr>
        <p:spPr bwMode="auto">
          <a:xfrm>
            <a:off x="0" y="51816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%eax</a:t>
            </a:r>
          </a:p>
        </p:txBody>
      </p:sp>
      <p:sp>
        <p:nvSpPr>
          <p:cNvPr id="11281" name="Rectangle 27"/>
          <p:cNvSpPr>
            <a:spLocks noChangeArrowheads="1"/>
          </p:cNvSpPr>
          <p:nvPr/>
        </p:nvSpPr>
        <p:spPr bwMode="auto">
          <a:xfrm>
            <a:off x="685800" y="55626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11282" name="Rectangle 28"/>
          <p:cNvSpPr>
            <a:spLocks noChangeArrowheads="1"/>
          </p:cNvSpPr>
          <p:nvPr/>
        </p:nvSpPr>
        <p:spPr bwMode="auto">
          <a:xfrm>
            <a:off x="0" y="5562600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11283" name="Rectangle 29"/>
          <p:cNvSpPr>
            <a:spLocks noChangeArrowheads="1"/>
          </p:cNvSpPr>
          <p:nvPr/>
        </p:nvSpPr>
        <p:spPr bwMode="auto">
          <a:xfrm>
            <a:off x="685800" y="4419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x-1</a:t>
            </a:r>
          </a:p>
        </p:txBody>
      </p:sp>
      <p:sp>
        <p:nvSpPr>
          <p:cNvPr id="11284" name="Text Box 30"/>
          <p:cNvSpPr txBox="1">
            <a:spLocks noChangeArrowheads="1"/>
          </p:cNvSpPr>
          <p:nvPr/>
        </p:nvSpPr>
        <p:spPr bwMode="auto">
          <a:xfrm>
            <a:off x="152400" y="44196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-8 </a:t>
            </a:r>
          </a:p>
        </p:txBody>
      </p:sp>
      <p:sp>
        <p:nvSpPr>
          <p:cNvPr id="11285" name="Rectangle 31"/>
          <p:cNvSpPr>
            <a:spLocks noChangeArrowheads="1"/>
          </p:cNvSpPr>
          <p:nvPr/>
        </p:nvSpPr>
        <p:spPr bwMode="auto">
          <a:xfrm>
            <a:off x="685800" y="2133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pre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11286" name="Rectangle 32"/>
          <p:cNvSpPr>
            <a:spLocks noChangeArrowheads="1"/>
          </p:cNvSpPr>
          <p:nvPr/>
        </p:nvSpPr>
        <p:spPr bwMode="auto">
          <a:xfrm>
            <a:off x="685800" y="2514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pre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11287" name="Freeform 35"/>
          <p:cNvSpPr>
            <a:spLocks/>
          </p:cNvSpPr>
          <p:nvPr/>
        </p:nvSpPr>
        <p:spPr bwMode="auto">
          <a:xfrm>
            <a:off x="1600200" y="2286000"/>
            <a:ext cx="1003300" cy="1447800"/>
          </a:xfrm>
          <a:custGeom>
            <a:avLst/>
            <a:gdLst>
              <a:gd name="T0" fmla="*/ 0 w 632"/>
              <a:gd name="T1" fmla="*/ 2147483647 h 1584"/>
              <a:gd name="T2" fmla="*/ 2147483647 w 632"/>
              <a:gd name="T3" fmla="*/ 2147483647 h 1584"/>
              <a:gd name="T4" fmla="*/ 2147483647 w 632"/>
              <a:gd name="T5" fmla="*/ 2147483647 h 1584"/>
              <a:gd name="T6" fmla="*/ 2147483647 w 632"/>
              <a:gd name="T7" fmla="*/ 2147483647 h 1584"/>
              <a:gd name="T8" fmla="*/ 2147483647 w 632"/>
              <a:gd name="T9" fmla="*/ 2147483647 h 1584"/>
              <a:gd name="T10" fmla="*/ 2147483647 w 632"/>
              <a:gd name="T11" fmla="*/ 2147483647 h 1584"/>
              <a:gd name="T12" fmla="*/ 2147483647 w 632"/>
              <a:gd name="T13" fmla="*/ 0 h 1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2"/>
              <a:gd name="T22" fmla="*/ 0 h 1584"/>
              <a:gd name="T23" fmla="*/ 632 w 632"/>
              <a:gd name="T24" fmla="*/ 1584 h 1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2" h="1584">
                <a:moveTo>
                  <a:pt x="0" y="1584"/>
                </a:moveTo>
                <a:cubicBezTo>
                  <a:pt x="100" y="1584"/>
                  <a:pt x="200" y="1584"/>
                  <a:pt x="288" y="1536"/>
                </a:cubicBezTo>
                <a:cubicBezTo>
                  <a:pt x="376" y="1488"/>
                  <a:pt x="472" y="1408"/>
                  <a:pt x="528" y="1296"/>
                </a:cubicBezTo>
                <a:cubicBezTo>
                  <a:pt x="584" y="1184"/>
                  <a:pt x="616" y="1008"/>
                  <a:pt x="624" y="864"/>
                </a:cubicBezTo>
                <a:cubicBezTo>
                  <a:pt x="632" y="720"/>
                  <a:pt x="624" y="560"/>
                  <a:pt x="576" y="432"/>
                </a:cubicBezTo>
                <a:cubicBezTo>
                  <a:pt x="528" y="304"/>
                  <a:pt x="416" y="168"/>
                  <a:pt x="336" y="96"/>
                </a:cubicBezTo>
                <a:cubicBezTo>
                  <a:pt x="256" y="24"/>
                  <a:pt x="136" y="16"/>
                  <a:pt x="96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12" name="Rectangle 36"/>
          <p:cNvSpPr>
            <a:spLocks noChangeArrowheads="1"/>
          </p:cNvSpPr>
          <p:nvPr/>
        </p:nvSpPr>
        <p:spPr bwMode="auto">
          <a:xfrm>
            <a:off x="5410200" y="304800"/>
            <a:ext cx="3505200" cy="1244600"/>
          </a:xfrm>
          <a:prstGeom prst="rect">
            <a:avLst/>
          </a:prstGeom>
          <a:solidFill>
            <a:srgbClr val="CCECFF"/>
          </a:solidFill>
          <a:ln w="57150" cmpd="thickThin">
            <a:solidFill>
              <a:schemeClr val="accent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-4(%ebp),%ebx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000066"/>
                </a:solidFill>
                <a:latin typeface="Courier New" charset="0"/>
              </a:rPr>
              <a:t>movl %ebp,%esp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ret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2971800" y="2133600"/>
            <a:ext cx="2879725" cy="3810000"/>
            <a:chOff x="1872" y="1344"/>
            <a:chExt cx="1814" cy="2400"/>
          </a:xfrm>
        </p:grpSpPr>
        <p:sp>
          <p:nvSpPr>
            <p:cNvPr id="11305" name="Rectangle 60"/>
            <p:cNvSpPr>
              <a:spLocks noChangeArrowheads="1"/>
            </p:cNvSpPr>
            <p:nvPr/>
          </p:nvSpPr>
          <p:spPr bwMode="auto">
            <a:xfrm>
              <a:off x="2304" y="1824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</a:t>
              </a:r>
            </a:p>
          </p:txBody>
        </p:sp>
        <p:sp>
          <p:nvSpPr>
            <p:cNvPr id="11306" name="Rectangle 61"/>
            <p:cNvSpPr>
              <a:spLocks noChangeArrowheads="1"/>
            </p:cNvSpPr>
            <p:nvPr/>
          </p:nvSpPr>
          <p:spPr bwMode="auto">
            <a:xfrm>
              <a:off x="2304" y="2064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Rtn adr</a:t>
              </a:r>
            </a:p>
          </p:txBody>
        </p:sp>
        <p:sp>
          <p:nvSpPr>
            <p:cNvPr id="11307" name="Rectangle 62"/>
            <p:cNvSpPr>
              <a:spLocks noChangeArrowheads="1"/>
            </p:cNvSpPr>
            <p:nvPr/>
          </p:nvSpPr>
          <p:spPr bwMode="auto">
            <a:xfrm>
              <a:off x="2304" y="2304"/>
              <a:ext cx="67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Old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%ebp</a:t>
              </a:r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1308" name="Line 63"/>
            <p:cNvSpPr>
              <a:spLocks noChangeShapeType="1"/>
            </p:cNvSpPr>
            <p:nvPr/>
          </p:nvSpPr>
          <p:spPr bwMode="auto">
            <a:xfrm flipH="1">
              <a:off x="2976" y="240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Text Box 64"/>
            <p:cNvSpPr txBox="1">
              <a:spLocks noChangeArrowheads="1"/>
            </p:cNvSpPr>
            <p:nvPr/>
          </p:nvSpPr>
          <p:spPr bwMode="auto">
            <a:xfrm>
              <a:off x="3216" y="2292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%ebp</a:t>
              </a:r>
            </a:p>
          </p:txBody>
        </p:sp>
        <p:sp>
          <p:nvSpPr>
            <p:cNvPr id="11310" name="Text Box 65"/>
            <p:cNvSpPr txBox="1">
              <a:spLocks noChangeArrowheads="1"/>
            </p:cNvSpPr>
            <p:nvPr/>
          </p:nvSpPr>
          <p:spPr bwMode="auto">
            <a:xfrm>
              <a:off x="1968" y="2304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0 </a:t>
              </a:r>
            </a:p>
          </p:txBody>
        </p:sp>
        <p:sp>
          <p:nvSpPr>
            <p:cNvPr id="11311" name="Text Box 66"/>
            <p:cNvSpPr txBox="1">
              <a:spLocks noChangeArrowheads="1"/>
            </p:cNvSpPr>
            <p:nvPr/>
          </p:nvSpPr>
          <p:spPr bwMode="auto">
            <a:xfrm>
              <a:off x="1968" y="2064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4 </a:t>
              </a:r>
            </a:p>
          </p:txBody>
        </p:sp>
        <p:sp>
          <p:nvSpPr>
            <p:cNvPr id="11312" name="Text Box 67"/>
            <p:cNvSpPr txBox="1">
              <a:spLocks noChangeArrowheads="1"/>
            </p:cNvSpPr>
            <p:nvPr/>
          </p:nvSpPr>
          <p:spPr bwMode="auto">
            <a:xfrm>
              <a:off x="1968" y="1824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 8 </a:t>
              </a:r>
            </a:p>
          </p:txBody>
        </p:sp>
        <p:sp>
          <p:nvSpPr>
            <p:cNvPr id="11313" name="Line 69"/>
            <p:cNvSpPr>
              <a:spLocks noChangeShapeType="1"/>
            </p:cNvSpPr>
            <p:nvPr/>
          </p:nvSpPr>
          <p:spPr bwMode="auto">
            <a:xfrm flipH="1" flipV="1">
              <a:off x="2956" y="2496"/>
              <a:ext cx="318" cy="1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Text Box 70"/>
            <p:cNvSpPr txBox="1">
              <a:spLocks noChangeArrowheads="1"/>
            </p:cNvSpPr>
            <p:nvPr/>
          </p:nvSpPr>
          <p:spPr bwMode="auto">
            <a:xfrm>
              <a:off x="3226" y="2505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  <p:sp>
          <p:nvSpPr>
            <p:cNvPr id="11315" name="Rectangle 72"/>
            <p:cNvSpPr>
              <a:spLocks noChangeArrowheads="1"/>
            </p:cNvSpPr>
            <p:nvPr/>
          </p:nvSpPr>
          <p:spPr bwMode="auto">
            <a:xfrm>
              <a:off x="2304" y="3264"/>
              <a:ext cx="672" cy="24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x!</a:t>
              </a:r>
            </a:p>
          </p:txBody>
        </p:sp>
        <p:sp>
          <p:nvSpPr>
            <p:cNvPr id="11316" name="Rectangle 73"/>
            <p:cNvSpPr>
              <a:spLocks noChangeArrowheads="1"/>
            </p:cNvSpPr>
            <p:nvPr/>
          </p:nvSpPr>
          <p:spPr bwMode="auto">
            <a:xfrm>
              <a:off x="1872" y="3264"/>
              <a:ext cx="384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%eax</a:t>
              </a:r>
            </a:p>
          </p:txBody>
        </p:sp>
        <p:sp>
          <p:nvSpPr>
            <p:cNvPr id="11317" name="Rectangle 74"/>
            <p:cNvSpPr>
              <a:spLocks noChangeArrowheads="1"/>
            </p:cNvSpPr>
            <p:nvPr/>
          </p:nvSpPr>
          <p:spPr bwMode="auto">
            <a:xfrm>
              <a:off x="2304" y="3504"/>
              <a:ext cx="672" cy="24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Old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%ebx</a:t>
              </a:r>
            </a:p>
          </p:txBody>
        </p:sp>
        <p:sp>
          <p:nvSpPr>
            <p:cNvPr id="11318" name="Rectangle 75"/>
            <p:cNvSpPr>
              <a:spLocks noChangeArrowheads="1"/>
            </p:cNvSpPr>
            <p:nvPr/>
          </p:nvSpPr>
          <p:spPr bwMode="auto">
            <a:xfrm>
              <a:off x="1872" y="3504"/>
              <a:ext cx="384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%ebx</a:t>
              </a:r>
            </a:p>
          </p:txBody>
        </p:sp>
        <p:sp>
          <p:nvSpPr>
            <p:cNvPr id="11319" name="Rectangle 78"/>
            <p:cNvSpPr>
              <a:spLocks noChangeArrowheads="1"/>
            </p:cNvSpPr>
            <p:nvPr/>
          </p:nvSpPr>
          <p:spPr bwMode="auto">
            <a:xfrm>
              <a:off x="2304" y="1344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pre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%ebp</a:t>
              </a:r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1320" name="Rectangle 79"/>
            <p:cNvSpPr>
              <a:spLocks noChangeArrowheads="1"/>
            </p:cNvSpPr>
            <p:nvPr/>
          </p:nvSpPr>
          <p:spPr bwMode="auto">
            <a:xfrm>
              <a:off x="2304" y="1584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pre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%ebx</a:t>
              </a:r>
            </a:p>
          </p:txBody>
        </p:sp>
        <p:sp>
          <p:nvSpPr>
            <p:cNvPr id="11321" name="Freeform 80"/>
            <p:cNvSpPr>
              <a:spLocks/>
            </p:cNvSpPr>
            <p:nvPr/>
          </p:nvSpPr>
          <p:spPr bwMode="auto">
            <a:xfrm>
              <a:off x="2880" y="1440"/>
              <a:ext cx="632" cy="912"/>
            </a:xfrm>
            <a:custGeom>
              <a:avLst/>
              <a:gdLst>
                <a:gd name="T0" fmla="*/ 0 w 632"/>
                <a:gd name="T1" fmla="*/ 1 h 1584"/>
                <a:gd name="T2" fmla="*/ 288 w 632"/>
                <a:gd name="T3" fmla="*/ 1 h 1584"/>
                <a:gd name="T4" fmla="*/ 528 w 632"/>
                <a:gd name="T5" fmla="*/ 1 h 1584"/>
                <a:gd name="T6" fmla="*/ 624 w 632"/>
                <a:gd name="T7" fmla="*/ 1 h 1584"/>
                <a:gd name="T8" fmla="*/ 576 w 632"/>
                <a:gd name="T9" fmla="*/ 1 h 1584"/>
                <a:gd name="T10" fmla="*/ 336 w 632"/>
                <a:gd name="T11" fmla="*/ 1 h 1584"/>
                <a:gd name="T12" fmla="*/ 96 w 632"/>
                <a:gd name="T13" fmla="*/ 0 h 15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2"/>
                <a:gd name="T22" fmla="*/ 0 h 1584"/>
                <a:gd name="T23" fmla="*/ 632 w 632"/>
                <a:gd name="T24" fmla="*/ 1584 h 15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2" h="1584">
                  <a:moveTo>
                    <a:pt x="0" y="1584"/>
                  </a:moveTo>
                  <a:cubicBezTo>
                    <a:pt x="100" y="1584"/>
                    <a:pt x="200" y="1584"/>
                    <a:pt x="288" y="1536"/>
                  </a:cubicBezTo>
                  <a:cubicBezTo>
                    <a:pt x="376" y="1488"/>
                    <a:pt x="472" y="1408"/>
                    <a:pt x="528" y="1296"/>
                  </a:cubicBezTo>
                  <a:cubicBezTo>
                    <a:pt x="584" y="1184"/>
                    <a:pt x="616" y="1008"/>
                    <a:pt x="624" y="864"/>
                  </a:cubicBezTo>
                  <a:cubicBezTo>
                    <a:pt x="632" y="720"/>
                    <a:pt x="624" y="560"/>
                    <a:pt x="576" y="432"/>
                  </a:cubicBezTo>
                  <a:cubicBezTo>
                    <a:pt x="528" y="304"/>
                    <a:pt x="416" y="168"/>
                    <a:pt x="336" y="96"/>
                  </a:cubicBezTo>
                  <a:cubicBezTo>
                    <a:pt x="256" y="24"/>
                    <a:pt x="136" y="16"/>
                    <a:pt x="96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5057" name="Rectangle 81"/>
          <p:cNvSpPr>
            <a:spLocks noChangeArrowheads="1"/>
          </p:cNvSpPr>
          <p:nvPr/>
        </p:nvSpPr>
        <p:spPr bwMode="auto">
          <a:xfrm>
            <a:off x="685800" y="5562600"/>
            <a:ext cx="1066800" cy="381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%ebx</a:t>
            </a:r>
          </a:p>
        </p:txBody>
      </p:sp>
      <p:sp>
        <p:nvSpPr>
          <p:cNvPr id="255062" name="Rectangle 86"/>
          <p:cNvSpPr>
            <a:spLocks noChangeArrowheads="1"/>
          </p:cNvSpPr>
          <p:nvPr/>
        </p:nvSpPr>
        <p:spPr bwMode="auto">
          <a:xfrm>
            <a:off x="5410200" y="304800"/>
            <a:ext cx="3505200" cy="1244600"/>
          </a:xfrm>
          <a:prstGeom prst="rect">
            <a:avLst/>
          </a:prstGeom>
          <a:solidFill>
            <a:srgbClr val="CCECFF"/>
          </a:solidFill>
          <a:ln w="57150" cmpd="thickThin">
            <a:solidFill>
              <a:schemeClr val="accent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-4(%ebp),%ebx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000066"/>
                </a:solidFill>
                <a:latin typeface="Courier New" charset="0"/>
              </a:rPr>
              <a:t>popl 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ret</a:t>
            </a:r>
          </a:p>
        </p:txBody>
      </p:sp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5959475" y="2133600"/>
            <a:ext cx="2879725" cy="3810000"/>
            <a:chOff x="3754" y="1632"/>
            <a:chExt cx="1814" cy="2400"/>
          </a:xfrm>
        </p:grpSpPr>
        <p:sp>
          <p:nvSpPr>
            <p:cNvPr id="11293" name="Rectangle 88"/>
            <p:cNvSpPr>
              <a:spLocks noChangeArrowheads="1"/>
            </p:cNvSpPr>
            <p:nvPr/>
          </p:nvSpPr>
          <p:spPr bwMode="auto">
            <a:xfrm>
              <a:off x="4186" y="2112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</a:t>
              </a:r>
            </a:p>
          </p:txBody>
        </p:sp>
        <p:sp>
          <p:nvSpPr>
            <p:cNvPr id="11294" name="Rectangle 89"/>
            <p:cNvSpPr>
              <a:spLocks noChangeArrowheads="1"/>
            </p:cNvSpPr>
            <p:nvPr/>
          </p:nvSpPr>
          <p:spPr bwMode="auto">
            <a:xfrm>
              <a:off x="4186" y="2352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Rtn adr</a:t>
              </a:r>
            </a:p>
          </p:txBody>
        </p:sp>
        <p:sp>
          <p:nvSpPr>
            <p:cNvPr id="11295" name="Line 91"/>
            <p:cNvSpPr>
              <a:spLocks noChangeShapeType="1"/>
            </p:cNvSpPr>
            <p:nvPr/>
          </p:nvSpPr>
          <p:spPr bwMode="auto">
            <a:xfrm flipH="1">
              <a:off x="4858" y="174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Text Box 92"/>
            <p:cNvSpPr txBox="1">
              <a:spLocks noChangeArrowheads="1"/>
            </p:cNvSpPr>
            <p:nvPr/>
          </p:nvSpPr>
          <p:spPr bwMode="auto">
            <a:xfrm>
              <a:off x="5098" y="1632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%ebp</a:t>
              </a:r>
            </a:p>
          </p:txBody>
        </p:sp>
        <p:sp>
          <p:nvSpPr>
            <p:cNvPr id="11297" name="Text Box 97"/>
            <p:cNvSpPr txBox="1">
              <a:spLocks noChangeArrowheads="1"/>
            </p:cNvSpPr>
            <p:nvPr/>
          </p:nvSpPr>
          <p:spPr bwMode="auto">
            <a:xfrm>
              <a:off x="5108" y="2361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  <p:sp>
          <p:nvSpPr>
            <p:cNvPr id="11298" name="Rectangle 98"/>
            <p:cNvSpPr>
              <a:spLocks noChangeArrowheads="1"/>
            </p:cNvSpPr>
            <p:nvPr/>
          </p:nvSpPr>
          <p:spPr bwMode="auto">
            <a:xfrm>
              <a:off x="4186" y="3552"/>
              <a:ext cx="672" cy="24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x!</a:t>
              </a:r>
            </a:p>
          </p:txBody>
        </p:sp>
        <p:sp>
          <p:nvSpPr>
            <p:cNvPr id="11299" name="Rectangle 99"/>
            <p:cNvSpPr>
              <a:spLocks noChangeArrowheads="1"/>
            </p:cNvSpPr>
            <p:nvPr/>
          </p:nvSpPr>
          <p:spPr bwMode="auto">
            <a:xfrm>
              <a:off x="3754" y="3552"/>
              <a:ext cx="384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%eax</a:t>
              </a:r>
            </a:p>
          </p:txBody>
        </p:sp>
        <p:sp>
          <p:nvSpPr>
            <p:cNvPr id="11300" name="Rectangle 100"/>
            <p:cNvSpPr>
              <a:spLocks noChangeArrowheads="1"/>
            </p:cNvSpPr>
            <p:nvPr/>
          </p:nvSpPr>
          <p:spPr bwMode="auto">
            <a:xfrm>
              <a:off x="4186" y="3792"/>
              <a:ext cx="672" cy="24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Old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%ebx</a:t>
              </a:r>
            </a:p>
          </p:txBody>
        </p:sp>
        <p:sp>
          <p:nvSpPr>
            <p:cNvPr id="11301" name="Rectangle 101"/>
            <p:cNvSpPr>
              <a:spLocks noChangeArrowheads="1"/>
            </p:cNvSpPr>
            <p:nvPr/>
          </p:nvSpPr>
          <p:spPr bwMode="auto">
            <a:xfrm>
              <a:off x="3754" y="3792"/>
              <a:ext cx="384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%ebx</a:t>
              </a:r>
            </a:p>
          </p:txBody>
        </p:sp>
        <p:sp>
          <p:nvSpPr>
            <p:cNvPr id="11302" name="Rectangle 102"/>
            <p:cNvSpPr>
              <a:spLocks noChangeArrowheads="1"/>
            </p:cNvSpPr>
            <p:nvPr/>
          </p:nvSpPr>
          <p:spPr bwMode="auto">
            <a:xfrm>
              <a:off x="4186" y="1632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pre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%ebp</a:t>
              </a:r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11303" name="Rectangle 103"/>
            <p:cNvSpPr>
              <a:spLocks noChangeArrowheads="1"/>
            </p:cNvSpPr>
            <p:nvPr/>
          </p:nvSpPr>
          <p:spPr bwMode="auto">
            <a:xfrm>
              <a:off x="4186" y="1872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pre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%ebx</a:t>
              </a:r>
            </a:p>
          </p:txBody>
        </p:sp>
        <p:sp>
          <p:nvSpPr>
            <p:cNvPr id="11304" name="Line 105"/>
            <p:cNvSpPr>
              <a:spLocks noChangeShapeType="1"/>
            </p:cNvSpPr>
            <p:nvPr/>
          </p:nvSpPr>
          <p:spPr bwMode="auto">
            <a:xfrm flipH="1">
              <a:off x="4848" y="244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603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12" grpId="0" animBg="1" autoUpdateAnimBg="0"/>
      <p:bldP spid="255057" grpId="0" animBg="1" autoUpdateAnimBg="0"/>
      <p:bldP spid="25506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Observations About Recursion</a:t>
            </a:r>
            <a:endParaRPr lang="en-US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 smtClean="0"/>
              <a:t>Handled Without Special Consideration</a:t>
            </a:r>
          </a:p>
          <a:p>
            <a:pPr lvl="1"/>
            <a:r>
              <a:rPr lang="en-US" dirty="0" smtClean="0"/>
              <a:t>Stack frames mean that each function call has private storage</a:t>
            </a:r>
          </a:p>
          <a:p>
            <a:pPr lvl="2"/>
            <a:r>
              <a:rPr lang="en-US" dirty="0" smtClean="0"/>
              <a:t>Saved registers &amp; local variables</a:t>
            </a:r>
          </a:p>
          <a:p>
            <a:pPr lvl="2"/>
            <a:r>
              <a:rPr lang="en-US" dirty="0" smtClean="0"/>
              <a:t>Saved return pointer</a:t>
            </a:r>
          </a:p>
          <a:p>
            <a:pPr lvl="1"/>
            <a:r>
              <a:rPr lang="en-US" dirty="0" smtClean="0"/>
              <a:t>Register saving conventions prevent one function call from corrupting another’s data</a:t>
            </a:r>
          </a:p>
          <a:p>
            <a:pPr lvl="2"/>
            <a:r>
              <a:rPr lang="en-US" dirty="0" smtClean="0"/>
              <a:t>Unless the C code explicitly does so (e.g., buffer overflow in Lecture 9)</a:t>
            </a:r>
          </a:p>
          <a:p>
            <a:pPr lvl="1"/>
            <a:r>
              <a:rPr lang="en-US" dirty="0" smtClean="0"/>
              <a:t>Stack discipline follows call / return pattern</a:t>
            </a:r>
          </a:p>
          <a:p>
            <a:pPr lvl="2"/>
            <a:r>
              <a:rPr lang="en-US" dirty="0" smtClean="0"/>
              <a:t>If P calls Q, then Q returns before P</a:t>
            </a:r>
          </a:p>
          <a:p>
            <a:pPr lvl="2"/>
            <a:r>
              <a:rPr lang="en-US" dirty="0" smtClean="0"/>
              <a:t>Last-In, First-Out</a:t>
            </a:r>
          </a:p>
          <a:p>
            <a:r>
              <a:rPr lang="en-US" dirty="0" smtClean="0"/>
              <a:t>Also works for mutual recursion</a:t>
            </a:r>
          </a:p>
          <a:p>
            <a:pPr lvl="1"/>
            <a:r>
              <a:rPr lang="en-US" dirty="0" smtClean="0"/>
              <a:t>P calls Q; Q calls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61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8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307387" cy="16160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i="1" dirty="0" err="1" smtClean="0">
                <a:latin typeface="Calibri" pitchFamily="-96" charset="0"/>
              </a:rPr>
              <a:t>Type_T</a:t>
            </a:r>
            <a:r>
              <a:rPr lang="en-US" b="1" dirty="0" smtClean="0">
                <a:latin typeface="Calibri" pitchFamily="-96" charset="0"/>
              </a:rPr>
              <a:t>  </a:t>
            </a:r>
            <a:r>
              <a:rPr lang="en-US" dirty="0" err="1">
                <a:latin typeface="Courier New" pitchFamily="-96" charset="0"/>
              </a:rPr>
              <a:t>N</a:t>
            </a:r>
            <a:r>
              <a:rPr lang="en-US" b="1" dirty="0" err="1" smtClean="0">
                <a:latin typeface="Courier New" pitchFamily="-96" charset="0"/>
              </a:rPr>
              <a:t>ame_of_array</a:t>
            </a:r>
            <a:r>
              <a:rPr lang="en-US" b="1" dirty="0" smtClean="0">
                <a:latin typeface="Courier New" pitchFamily="-96" charset="0"/>
              </a:rPr>
              <a:t>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Array </a:t>
            </a:r>
            <a:r>
              <a:rPr lang="en-US" dirty="0" err="1" smtClean="0">
                <a:latin typeface="Courier New" pitchFamily="-96" charset="0"/>
              </a:rPr>
              <a:t>N</a:t>
            </a:r>
            <a:r>
              <a:rPr lang="en-US" dirty="0" err="1" smtClean="0">
                <a:latin typeface="Courier New" pitchFamily="-96" charset="0"/>
              </a:rPr>
              <a:t>ame_of_array</a:t>
            </a:r>
            <a:r>
              <a:rPr lang="en-US" dirty="0" smtClean="0">
                <a:latin typeface="Courier New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of </a:t>
            </a:r>
            <a:r>
              <a:rPr lang="en-US" dirty="0">
                <a:latin typeface="Calibri" pitchFamily="-96" charset="0"/>
              </a:rPr>
              <a:t>data type </a:t>
            </a:r>
            <a:r>
              <a:rPr lang="en-US" i="1" dirty="0" err="1" smtClean="0">
                <a:latin typeface="Calibri" pitchFamily="-96" charset="0"/>
              </a:rPr>
              <a:t>Type_T</a:t>
            </a:r>
            <a:r>
              <a:rPr lang="en-US" dirty="0" smtClean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Contiguously allocated region of 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b="1" dirty="0" err="1">
                <a:latin typeface="Courier New" pitchFamily="-96" charset="0"/>
              </a:rPr>
              <a:t>sizeof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i="1" dirty="0" err="1" smtClean="0">
                <a:latin typeface="Calibri" pitchFamily="-96" charset="0"/>
              </a:rPr>
              <a:t>Type_T</a:t>
            </a:r>
            <a:r>
              <a:rPr lang="en-US" dirty="0" smtClean="0">
                <a:latin typeface="Courier New" pitchFamily="-96" charset="0"/>
              </a:rPr>
              <a:t>)</a:t>
            </a:r>
            <a:r>
              <a:rPr lang="en-US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bytes in memory</a:t>
            </a:r>
            <a:endParaRPr lang="en-US" dirty="0">
              <a:latin typeface="Calibri" pitchFamily="-96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575" y="2819400"/>
            <a:ext cx="5534025" cy="781050"/>
            <a:chOff x="28575" y="2617788"/>
            <a:chExt cx="5534025" cy="781050"/>
          </a:xfrm>
        </p:grpSpPr>
        <p:sp>
          <p:nvSpPr>
            <p:cNvPr id="301061" name="Text Box 5"/>
            <p:cNvSpPr txBox="1">
              <a:spLocks noChangeArrowheads="1"/>
            </p:cNvSpPr>
            <p:nvPr/>
          </p:nvSpPr>
          <p:spPr bwMode="auto">
            <a:xfrm>
              <a:off x="28575" y="2617788"/>
              <a:ext cx="2135188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>
                  <a:latin typeface="Courier New" pitchFamily="-96" charset="0"/>
                </a:rPr>
                <a:t>char string[12];</a:t>
              </a:r>
            </a:p>
          </p:txBody>
        </p: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2057400" y="2667000"/>
              <a:ext cx="3505200" cy="731838"/>
              <a:chOff x="2514600" y="2667000"/>
              <a:chExt cx="3505200" cy="732254"/>
            </a:xfrm>
          </p:grpSpPr>
          <p:grpSp>
            <p:nvGrpSpPr>
              <p:cNvPr id="56388" name="Group 7"/>
              <p:cNvGrpSpPr>
                <a:grpSpLocks/>
              </p:cNvGrpSpPr>
              <p:nvPr/>
            </p:nvGrpSpPr>
            <p:grpSpPr bwMode="auto">
              <a:xfrm>
                <a:off x="2743200" y="2667000"/>
                <a:ext cx="2743200" cy="228600"/>
                <a:chOff x="1008" y="1776"/>
                <a:chExt cx="1728" cy="144"/>
              </a:xfrm>
            </p:grpSpPr>
            <p:sp>
              <p:nvSpPr>
                <p:cNvPr id="301064" name="Rectangle 8"/>
                <p:cNvSpPr>
                  <a:spLocks noChangeArrowheads="1"/>
                </p:cNvSpPr>
                <p:nvPr/>
              </p:nvSpPr>
              <p:spPr bwMode="auto">
                <a:xfrm>
                  <a:off x="1008" y="1776"/>
                  <a:ext cx="144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1065" name="Rectangle 9"/>
                <p:cNvSpPr>
                  <a:spLocks noChangeArrowheads="1"/>
                </p:cNvSpPr>
                <p:nvPr/>
              </p:nvSpPr>
              <p:spPr bwMode="auto">
                <a:xfrm>
                  <a:off x="1152" y="1776"/>
                  <a:ext cx="144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1066" name="Rectangle 10"/>
                <p:cNvSpPr>
                  <a:spLocks noChangeArrowheads="1"/>
                </p:cNvSpPr>
                <p:nvPr/>
              </p:nvSpPr>
              <p:spPr bwMode="auto">
                <a:xfrm>
                  <a:off x="1296" y="1776"/>
                  <a:ext cx="144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1067" name="Rectangle 11"/>
                <p:cNvSpPr>
                  <a:spLocks noChangeArrowheads="1"/>
                </p:cNvSpPr>
                <p:nvPr/>
              </p:nvSpPr>
              <p:spPr bwMode="auto">
                <a:xfrm>
                  <a:off x="1440" y="1776"/>
                  <a:ext cx="144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1068" name="Rectangle 12"/>
                <p:cNvSpPr>
                  <a:spLocks noChangeArrowheads="1"/>
                </p:cNvSpPr>
                <p:nvPr/>
              </p:nvSpPr>
              <p:spPr bwMode="auto">
                <a:xfrm>
                  <a:off x="1584" y="1776"/>
                  <a:ext cx="144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1069" name="Rectangle 13"/>
                <p:cNvSpPr>
                  <a:spLocks noChangeArrowheads="1"/>
                </p:cNvSpPr>
                <p:nvPr/>
              </p:nvSpPr>
              <p:spPr bwMode="auto">
                <a:xfrm>
                  <a:off x="1728" y="1776"/>
                  <a:ext cx="144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1070" name="Rectangle 14"/>
                <p:cNvSpPr>
                  <a:spLocks noChangeArrowheads="1"/>
                </p:cNvSpPr>
                <p:nvPr/>
              </p:nvSpPr>
              <p:spPr bwMode="auto">
                <a:xfrm>
                  <a:off x="1872" y="1776"/>
                  <a:ext cx="144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1071" name="Rectangle 15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44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1072" name="Rectangle 16"/>
                <p:cNvSpPr>
                  <a:spLocks noChangeArrowheads="1"/>
                </p:cNvSpPr>
                <p:nvPr/>
              </p:nvSpPr>
              <p:spPr bwMode="auto">
                <a:xfrm>
                  <a:off x="2160" y="1776"/>
                  <a:ext cx="144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1073" name="Rectangle 17"/>
                <p:cNvSpPr>
                  <a:spLocks noChangeArrowheads="1"/>
                </p:cNvSpPr>
                <p:nvPr/>
              </p:nvSpPr>
              <p:spPr bwMode="auto">
                <a:xfrm>
                  <a:off x="2304" y="1776"/>
                  <a:ext cx="144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1074" name="Rectangle 18"/>
                <p:cNvSpPr>
                  <a:spLocks noChangeArrowheads="1"/>
                </p:cNvSpPr>
                <p:nvPr/>
              </p:nvSpPr>
              <p:spPr bwMode="auto">
                <a:xfrm>
                  <a:off x="2448" y="1776"/>
                  <a:ext cx="144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1075" name="Rectangle 19"/>
                <p:cNvSpPr>
                  <a:spLocks noChangeArrowheads="1"/>
                </p:cNvSpPr>
                <p:nvPr/>
              </p:nvSpPr>
              <p:spPr bwMode="auto">
                <a:xfrm>
                  <a:off x="2592" y="1776"/>
                  <a:ext cx="144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6389" name="Text Box 20"/>
              <p:cNvSpPr txBox="1">
                <a:spLocks noChangeArrowheads="1"/>
              </p:cNvSpPr>
              <p:nvPr/>
            </p:nvSpPr>
            <p:spPr bwMode="auto">
              <a:xfrm>
                <a:off x="2514600" y="3062512"/>
                <a:ext cx="396875" cy="3367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600" b="0" i="1">
                    <a:latin typeface="Calibri" pitchFamily="-96" charset="0"/>
                  </a:rPr>
                  <a:t>x</a:t>
                </a:r>
              </a:p>
            </p:txBody>
          </p:sp>
          <p:sp>
            <p:nvSpPr>
              <p:cNvPr id="56390" name="Text Box 21"/>
              <p:cNvSpPr txBox="1">
                <a:spLocks noChangeArrowheads="1"/>
              </p:cNvSpPr>
              <p:nvPr/>
            </p:nvSpPr>
            <p:spPr bwMode="auto">
              <a:xfrm>
                <a:off x="5029200" y="3062512"/>
                <a:ext cx="990600" cy="3367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600" b="0" i="1">
                    <a:latin typeface="Calibri" pitchFamily="-96" charset="0"/>
                  </a:rPr>
                  <a:t>x </a:t>
                </a:r>
                <a:r>
                  <a:rPr lang="en-US" sz="1600" b="0">
                    <a:latin typeface="Calibri" pitchFamily="-96" charset="0"/>
                  </a:rPr>
                  <a:t>+ 12</a:t>
                </a:r>
                <a:endParaRPr lang="en-US" sz="1600" b="0" i="1">
                  <a:latin typeface="Calibri" pitchFamily="-96" charset="0"/>
                </a:endParaRPr>
              </a:p>
            </p:txBody>
          </p:sp>
          <p:sp>
            <p:nvSpPr>
              <p:cNvPr id="56391" name="Line 22"/>
              <p:cNvSpPr>
                <a:spLocks noChangeShapeType="1"/>
              </p:cNvSpPr>
              <p:nvPr/>
            </p:nvSpPr>
            <p:spPr bwMode="auto">
              <a:xfrm flipV="1">
                <a:off x="2743200" y="2895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92" name="Line 23"/>
              <p:cNvSpPr>
                <a:spLocks noChangeShapeType="1"/>
              </p:cNvSpPr>
              <p:nvPr/>
            </p:nvSpPr>
            <p:spPr bwMode="auto">
              <a:xfrm flipV="1">
                <a:off x="5486400" y="2895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638175" y="3787254"/>
            <a:ext cx="6753225" cy="779462"/>
            <a:chOff x="638175" y="3585642"/>
            <a:chExt cx="6753225" cy="779462"/>
          </a:xfrm>
        </p:grpSpPr>
        <p:sp>
          <p:nvSpPr>
            <p:cNvPr id="301087" name="Text Box 31"/>
            <p:cNvSpPr txBox="1">
              <a:spLocks noChangeArrowheads="1"/>
            </p:cNvSpPr>
            <p:nvPr/>
          </p:nvSpPr>
          <p:spPr bwMode="auto">
            <a:xfrm>
              <a:off x="638175" y="3585642"/>
              <a:ext cx="1525588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>
                  <a:latin typeface="Courier New" pitchFamily="-96" charset="0"/>
                </a:rPr>
                <a:t>int val[5];</a:t>
              </a:r>
            </a:p>
          </p:txBody>
        </p:sp>
        <p:grpSp>
          <p:nvGrpSpPr>
            <p:cNvPr id="98" name="Group 97"/>
            <p:cNvGrpSpPr>
              <a:grpSpLocks/>
            </p:cNvGrpSpPr>
            <p:nvPr/>
          </p:nvGrpSpPr>
          <p:grpSpPr bwMode="auto">
            <a:xfrm>
              <a:off x="2057400" y="3633267"/>
              <a:ext cx="5334000" cy="731837"/>
              <a:chOff x="2514600" y="3429000"/>
              <a:chExt cx="5334000" cy="730672"/>
            </a:xfrm>
          </p:grpSpPr>
          <p:grpSp>
            <p:nvGrpSpPr>
              <p:cNvPr id="56370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301082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1083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1084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1085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1086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6371" name="Text Box 32"/>
              <p:cNvSpPr txBox="1">
                <a:spLocks noChangeArrowheads="1"/>
              </p:cNvSpPr>
              <p:nvPr/>
            </p:nvSpPr>
            <p:spPr bwMode="auto">
              <a:xfrm>
                <a:off x="2514600" y="3809393"/>
                <a:ext cx="396875" cy="33601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600" b="0" i="1">
                    <a:latin typeface="Calibri" pitchFamily="-96" charset="0"/>
                  </a:rPr>
                  <a:t>x</a:t>
                </a:r>
              </a:p>
            </p:txBody>
          </p:sp>
          <p:sp>
            <p:nvSpPr>
              <p:cNvPr id="56372" name="Text Box 33"/>
              <p:cNvSpPr txBox="1">
                <a:spLocks noChangeArrowheads="1"/>
              </p:cNvSpPr>
              <p:nvPr/>
            </p:nvSpPr>
            <p:spPr bwMode="auto">
              <a:xfrm>
                <a:off x="3182938" y="3823658"/>
                <a:ext cx="990600" cy="33601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600" b="0" i="1">
                    <a:latin typeface="Calibri" pitchFamily="-96" charset="0"/>
                  </a:rPr>
                  <a:t>x </a:t>
                </a:r>
                <a:r>
                  <a:rPr lang="en-US" sz="1600" b="0">
                    <a:latin typeface="Calibri" pitchFamily="-96" charset="0"/>
                  </a:rPr>
                  <a:t>+ 4</a:t>
                </a:r>
                <a:endParaRPr lang="en-US" sz="1600" b="0" i="1">
                  <a:latin typeface="Calibri" pitchFamily="-96" charset="0"/>
                </a:endParaRPr>
              </a:p>
            </p:txBody>
          </p:sp>
          <p:sp>
            <p:nvSpPr>
              <p:cNvPr id="56373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74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75" name="Text Box 36"/>
              <p:cNvSpPr txBox="1">
                <a:spLocks noChangeArrowheads="1"/>
              </p:cNvSpPr>
              <p:nvPr/>
            </p:nvSpPr>
            <p:spPr bwMode="auto">
              <a:xfrm>
                <a:off x="4097338" y="3823658"/>
                <a:ext cx="990600" cy="33601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600" b="0" i="1">
                    <a:latin typeface="Calibri" pitchFamily="-96" charset="0"/>
                  </a:rPr>
                  <a:t>x </a:t>
                </a:r>
                <a:r>
                  <a:rPr lang="en-US" sz="1600" b="0">
                    <a:latin typeface="Calibri" pitchFamily="-96" charset="0"/>
                  </a:rPr>
                  <a:t>+ 8</a:t>
                </a:r>
                <a:endParaRPr lang="en-US" sz="1600" b="0" i="1">
                  <a:latin typeface="Calibri" pitchFamily="-96" charset="0"/>
                </a:endParaRPr>
              </a:p>
            </p:txBody>
          </p:sp>
          <p:sp>
            <p:nvSpPr>
              <p:cNvPr id="56376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77" name="Text Box 38"/>
              <p:cNvSpPr txBox="1">
                <a:spLocks noChangeArrowheads="1"/>
              </p:cNvSpPr>
              <p:nvPr/>
            </p:nvSpPr>
            <p:spPr bwMode="auto">
              <a:xfrm>
                <a:off x="5029200" y="3823658"/>
                <a:ext cx="990600" cy="33601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600" b="0" i="1">
                    <a:latin typeface="Calibri" pitchFamily="-96" charset="0"/>
                  </a:rPr>
                  <a:t>x </a:t>
                </a:r>
                <a:r>
                  <a:rPr lang="en-US" sz="1600" b="0">
                    <a:latin typeface="Calibri" pitchFamily="-96" charset="0"/>
                  </a:rPr>
                  <a:t>+ 12</a:t>
                </a:r>
                <a:endParaRPr lang="en-US" sz="1600" b="0" i="1">
                  <a:latin typeface="Calibri" pitchFamily="-96" charset="0"/>
                </a:endParaRPr>
              </a:p>
            </p:txBody>
          </p:sp>
          <p:sp>
            <p:nvSpPr>
              <p:cNvPr id="56378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79" name="Text Box 40"/>
              <p:cNvSpPr txBox="1">
                <a:spLocks noChangeArrowheads="1"/>
              </p:cNvSpPr>
              <p:nvPr/>
            </p:nvSpPr>
            <p:spPr bwMode="auto">
              <a:xfrm>
                <a:off x="5943600" y="3823658"/>
                <a:ext cx="990600" cy="33601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600" b="0" i="1">
                    <a:latin typeface="Calibri" pitchFamily="-96" charset="0"/>
                  </a:rPr>
                  <a:t>x </a:t>
                </a:r>
                <a:r>
                  <a:rPr lang="en-US" sz="1600" b="0">
                    <a:latin typeface="Calibri" pitchFamily="-96" charset="0"/>
                  </a:rPr>
                  <a:t>+ 16</a:t>
                </a:r>
                <a:endParaRPr lang="en-US" sz="1600" b="0" i="1">
                  <a:latin typeface="Calibri" pitchFamily="-96" charset="0"/>
                </a:endParaRPr>
              </a:p>
            </p:txBody>
          </p:sp>
          <p:sp>
            <p:nvSpPr>
              <p:cNvPr id="56380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81" name="Text Box 42"/>
              <p:cNvSpPr txBox="1">
                <a:spLocks noChangeArrowheads="1"/>
              </p:cNvSpPr>
              <p:nvPr/>
            </p:nvSpPr>
            <p:spPr bwMode="auto">
              <a:xfrm>
                <a:off x="6858000" y="3823658"/>
                <a:ext cx="990600" cy="33601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600" b="0" i="1">
                    <a:latin typeface="Calibri" pitchFamily="-96" charset="0"/>
                  </a:rPr>
                  <a:t>x </a:t>
                </a:r>
                <a:r>
                  <a:rPr lang="en-US" sz="1600" b="0">
                    <a:latin typeface="Calibri" pitchFamily="-96" charset="0"/>
                  </a:rPr>
                  <a:t>+ 20</a:t>
                </a:r>
                <a:endParaRPr lang="en-US" sz="1600" b="0" i="1">
                  <a:latin typeface="Calibri" pitchFamily="-96" charset="0"/>
                </a:endParaRPr>
              </a:p>
            </p:txBody>
          </p:sp>
          <p:sp>
            <p:nvSpPr>
              <p:cNvPr id="56382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515938" y="4782740"/>
            <a:ext cx="7940675" cy="815975"/>
            <a:chOff x="515938" y="4581128"/>
            <a:chExt cx="7940675" cy="815975"/>
          </a:xfrm>
        </p:grpSpPr>
        <p:sp>
          <p:nvSpPr>
            <p:cNvPr id="301101" name="Text Box 45"/>
            <p:cNvSpPr txBox="1">
              <a:spLocks noChangeArrowheads="1"/>
            </p:cNvSpPr>
            <p:nvPr/>
          </p:nvSpPr>
          <p:spPr bwMode="auto">
            <a:xfrm>
              <a:off x="515938" y="4581128"/>
              <a:ext cx="1647825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>
                  <a:latin typeface="Courier New" pitchFamily="-96" charset="0"/>
                </a:rPr>
                <a:t>double a[3];</a:t>
              </a:r>
            </a:p>
          </p:txBody>
        </p:sp>
        <p:grpSp>
          <p:nvGrpSpPr>
            <p:cNvPr id="97" name="Group 96"/>
            <p:cNvGrpSpPr>
              <a:grpSpLocks/>
            </p:cNvGrpSpPr>
            <p:nvPr/>
          </p:nvGrpSpPr>
          <p:grpSpPr bwMode="auto">
            <a:xfrm>
              <a:off x="2057400" y="4649391"/>
              <a:ext cx="6399213" cy="747712"/>
              <a:chOff x="2515700" y="4343402"/>
              <a:chExt cx="6399700" cy="747713"/>
            </a:xfrm>
          </p:grpSpPr>
          <p:grpSp>
            <p:nvGrpSpPr>
              <p:cNvPr id="56358" name="Group 47"/>
              <p:cNvGrpSpPr>
                <a:grpSpLocks/>
              </p:cNvGrpSpPr>
              <p:nvPr/>
            </p:nvGrpSpPr>
            <p:grpSpPr bwMode="auto">
              <a:xfrm>
                <a:off x="2748919" y="4343402"/>
                <a:ext cx="5613070" cy="228600"/>
                <a:chOff x="1008" y="2208"/>
                <a:chExt cx="3456" cy="144"/>
              </a:xfrm>
            </p:grpSpPr>
            <p:sp>
              <p:nvSpPr>
                <p:cNvPr id="301104" name="Rectangle 48"/>
                <p:cNvSpPr>
                  <a:spLocks noChangeArrowheads="1"/>
                </p:cNvSpPr>
                <p:nvPr/>
              </p:nvSpPr>
              <p:spPr bwMode="auto">
                <a:xfrm>
                  <a:off x="1008" y="2208"/>
                  <a:ext cx="1152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1105" name="Rectangle 49"/>
                <p:cNvSpPr>
                  <a:spLocks noChangeArrowheads="1"/>
                </p:cNvSpPr>
                <p:nvPr/>
              </p:nvSpPr>
              <p:spPr bwMode="auto">
                <a:xfrm>
                  <a:off x="2160" y="2208"/>
                  <a:ext cx="1152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1106" name="Rectangle 50"/>
                <p:cNvSpPr>
                  <a:spLocks noChangeArrowheads="1"/>
                </p:cNvSpPr>
                <p:nvPr/>
              </p:nvSpPr>
              <p:spPr bwMode="auto">
                <a:xfrm>
                  <a:off x="3312" y="2208"/>
                  <a:ext cx="1152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6359" name="Line 52"/>
              <p:cNvSpPr>
                <a:spLocks noChangeShapeType="1"/>
              </p:cNvSpPr>
              <p:nvPr/>
            </p:nvSpPr>
            <p:spPr bwMode="auto">
              <a:xfrm flipV="1">
                <a:off x="8383100" y="458461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60" name="Text Box 55"/>
              <p:cNvSpPr txBox="1">
                <a:spLocks noChangeArrowheads="1"/>
              </p:cNvSpPr>
              <p:nvPr/>
            </p:nvSpPr>
            <p:spPr bwMode="auto">
              <a:xfrm>
                <a:off x="7902498" y="4724402"/>
                <a:ext cx="1012902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 i="1">
                    <a:latin typeface="Calibri" pitchFamily="-96" charset="0"/>
                  </a:rPr>
                  <a:t>x </a:t>
                </a:r>
                <a:r>
                  <a:rPr lang="en-US" sz="1800" b="0">
                    <a:latin typeface="Calibri" pitchFamily="-96" charset="0"/>
                  </a:rPr>
                  <a:t>+ 24</a:t>
                </a:r>
                <a:endParaRPr lang="en-US" sz="1800" b="0" i="1">
                  <a:latin typeface="Calibri" pitchFamily="-96" charset="0"/>
                </a:endParaRPr>
              </a:p>
            </p:txBody>
          </p:sp>
          <p:sp>
            <p:nvSpPr>
              <p:cNvPr id="56361" name="Text Box 56"/>
              <p:cNvSpPr txBox="1">
                <a:spLocks noChangeArrowheads="1"/>
              </p:cNvSpPr>
              <p:nvPr/>
            </p:nvSpPr>
            <p:spPr bwMode="auto">
              <a:xfrm>
                <a:off x="2515700" y="4710115"/>
                <a:ext cx="406431" cy="3365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600" b="0" i="1">
                    <a:latin typeface="Calibri" pitchFamily="-96" charset="0"/>
                  </a:rPr>
                  <a:t>x</a:t>
                </a:r>
              </a:p>
            </p:txBody>
          </p:sp>
          <p:sp>
            <p:nvSpPr>
              <p:cNvPr id="56362" name="Line 57"/>
              <p:cNvSpPr>
                <a:spLocks noChangeShapeType="1"/>
              </p:cNvSpPr>
              <p:nvPr/>
            </p:nvSpPr>
            <p:spPr bwMode="auto">
              <a:xfrm flipV="1">
                <a:off x="2749578" y="4570322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63" name="Text Box 58"/>
              <p:cNvSpPr txBox="1">
                <a:spLocks noChangeArrowheads="1"/>
              </p:cNvSpPr>
              <p:nvPr/>
            </p:nvSpPr>
            <p:spPr bwMode="auto">
              <a:xfrm>
                <a:off x="4114434" y="4724402"/>
                <a:ext cx="1014490" cy="3365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600" b="0" i="1">
                    <a:latin typeface="Calibri" pitchFamily="-96" charset="0"/>
                  </a:rPr>
                  <a:t>x </a:t>
                </a:r>
                <a:r>
                  <a:rPr lang="en-US" sz="1600" b="0">
                    <a:latin typeface="Calibri" pitchFamily="-96" charset="0"/>
                  </a:rPr>
                  <a:t>+ 8</a:t>
                </a:r>
                <a:endParaRPr lang="en-US" sz="1600" b="0" i="1">
                  <a:latin typeface="Calibri" pitchFamily="-96" charset="0"/>
                </a:endParaRPr>
              </a:p>
            </p:txBody>
          </p:sp>
          <p:sp>
            <p:nvSpPr>
              <p:cNvPr id="56364" name="Line 59"/>
              <p:cNvSpPr>
                <a:spLocks noChangeShapeType="1"/>
              </p:cNvSpPr>
              <p:nvPr/>
            </p:nvSpPr>
            <p:spPr bwMode="auto">
              <a:xfrm flipV="1">
                <a:off x="4620601" y="458461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65" name="Text Box 60"/>
              <p:cNvSpPr txBox="1">
                <a:spLocks noChangeArrowheads="1"/>
              </p:cNvSpPr>
              <p:nvPr/>
            </p:nvSpPr>
            <p:spPr bwMode="auto">
              <a:xfrm>
                <a:off x="5997353" y="4724402"/>
                <a:ext cx="1012902" cy="3365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600" b="0" i="1">
                    <a:latin typeface="Calibri" pitchFamily="-96" charset="0"/>
                  </a:rPr>
                  <a:t>x </a:t>
                </a:r>
                <a:r>
                  <a:rPr lang="en-US" sz="1600" b="0">
                    <a:latin typeface="Calibri" pitchFamily="-96" charset="0"/>
                  </a:rPr>
                  <a:t>+ 16</a:t>
                </a:r>
                <a:endParaRPr lang="en-US" sz="1600" b="0" i="1">
                  <a:latin typeface="Calibri" pitchFamily="-96" charset="0"/>
                </a:endParaRPr>
              </a:p>
            </p:txBody>
          </p:sp>
          <p:sp>
            <p:nvSpPr>
              <p:cNvPr id="56366" name="Line 61"/>
              <p:cNvSpPr>
                <a:spLocks noChangeShapeType="1"/>
              </p:cNvSpPr>
              <p:nvPr/>
            </p:nvSpPr>
            <p:spPr bwMode="auto">
              <a:xfrm flipV="1">
                <a:off x="6491624" y="458461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38175" y="5782100"/>
            <a:ext cx="7650817" cy="800840"/>
            <a:chOff x="638175" y="5580488"/>
            <a:chExt cx="7650817" cy="800840"/>
          </a:xfrm>
        </p:grpSpPr>
        <p:sp>
          <p:nvSpPr>
            <p:cNvPr id="301118" name="Text Box 62"/>
            <p:cNvSpPr txBox="1">
              <a:spLocks noChangeArrowheads="1"/>
            </p:cNvSpPr>
            <p:nvPr/>
          </p:nvSpPr>
          <p:spPr bwMode="auto">
            <a:xfrm>
              <a:off x="638175" y="5580488"/>
              <a:ext cx="1525588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>
                  <a:latin typeface="Courier New" pitchFamily="-96" charset="0"/>
                </a:rPr>
                <a:t>char *p[3];</a:t>
              </a:r>
            </a:p>
          </p:txBody>
        </p:sp>
        <p:grpSp>
          <p:nvGrpSpPr>
            <p:cNvPr id="95" name="Group 94"/>
            <p:cNvGrpSpPr>
              <a:grpSpLocks/>
            </p:cNvGrpSpPr>
            <p:nvPr/>
          </p:nvGrpSpPr>
          <p:grpSpPr bwMode="auto">
            <a:xfrm>
              <a:off x="2040592" y="5649490"/>
              <a:ext cx="6248400" cy="731838"/>
              <a:chOff x="2438400" y="6019800"/>
              <a:chExt cx="6248400" cy="732254"/>
            </a:xfrm>
          </p:grpSpPr>
          <p:grpSp>
            <p:nvGrpSpPr>
              <p:cNvPr id="56346" name="Group 92"/>
              <p:cNvGrpSpPr>
                <a:grpSpLocks/>
              </p:cNvGrpSpPr>
              <p:nvPr/>
            </p:nvGrpSpPr>
            <p:grpSpPr bwMode="auto">
              <a:xfrm>
                <a:off x="2667000" y="6019800"/>
                <a:ext cx="5486400" cy="228600"/>
                <a:chOff x="1652" y="4608"/>
                <a:chExt cx="3456" cy="144"/>
              </a:xfrm>
            </p:grpSpPr>
            <p:sp>
              <p:nvSpPr>
                <p:cNvPr id="301134" name="Rectangle 78"/>
                <p:cNvSpPr>
                  <a:spLocks noChangeArrowheads="1"/>
                </p:cNvSpPr>
                <p:nvPr/>
              </p:nvSpPr>
              <p:spPr bwMode="auto">
                <a:xfrm>
                  <a:off x="1652" y="4608"/>
                  <a:ext cx="1152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1135" name="Rectangle 79"/>
                <p:cNvSpPr>
                  <a:spLocks noChangeArrowheads="1"/>
                </p:cNvSpPr>
                <p:nvPr/>
              </p:nvSpPr>
              <p:spPr bwMode="auto">
                <a:xfrm>
                  <a:off x="2804" y="4608"/>
                  <a:ext cx="1152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1136" name="Rectangle 80"/>
                <p:cNvSpPr>
                  <a:spLocks noChangeArrowheads="1"/>
                </p:cNvSpPr>
                <p:nvPr/>
              </p:nvSpPr>
              <p:spPr bwMode="auto">
                <a:xfrm>
                  <a:off x="3956" y="4608"/>
                  <a:ext cx="1152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6347" name="Text Box 86"/>
              <p:cNvSpPr txBox="1">
                <a:spLocks noChangeArrowheads="1"/>
              </p:cNvSpPr>
              <p:nvPr/>
            </p:nvSpPr>
            <p:spPr bwMode="auto">
              <a:xfrm>
                <a:off x="2438400" y="6386721"/>
                <a:ext cx="396875" cy="3367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600" b="0" i="1">
                    <a:latin typeface="Calibri" pitchFamily="-96" charset="0"/>
                  </a:rPr>
                  <a:t>x</a:t>
                </a:r>
              </a:p>
            </p:txBody>
          </p:sp>
          <p:sp>
            <p:nvSpPr>
              <p:cNvPr id="56348" name="Line 87"/>
              <p:cNvSpPr>
                <a:spLocks noChangeShapeType="1"/>
              </p:cNvSpPr>
              <p:nvPr/>
            </p:nvSpPr>
            <p:spPr bwMode="auto">
              <a:xfrm flipV="1">
                <a:off x="2667000" y="6219825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49" name="Text Box 88"/>
              <p:cNvSpPr txBox="1">
                <a:spLocks noChangeArrowheads="1"/>
              </p:cNvSpPr>
              <p:nvPr/>
            </p:nvSpPr>
            <p:spPr bwMode="auto">
              <a:xfrm>
                <a:off x="4038600" y="6401017"/>
                <a:ext cx="990600" cy="3367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600" b="0" i="1">
                    <a:latin typeface="Calibri" pitchFamily="-96" charset="0"/>
                  </a:rPr>
                  <a:t>x </a:t>
                </a:r>
                <a:r>
                  <a:rPr lang="en-US" sz="1600" b="0">
                    <a:latin typeface="Calibri" pitchFamily="-96" charset="0"/>
                  </a:rPr>
                  <a:t>+ 8</a:t>
                </a:r>
                <a:endParaRPr lang="en-US" sz="1600" b="0" i="1">
                  <a:latin typeface="Calibri" pitchFamily="-96" charset="0"/>
                </a:endParaRPr>
              </a:p>
            </p:txBody>
          </p:sp>
          <p:sp>
            <p:nvSpPr>
              <p:cNvPr id="56350" name="Line 89"/>
              <p:cNvSpPr>
                <a:spLocks noChangeShapeType="1"/>
              </p:cNvSpPr>
              <p:nvPr/>
            </p:nvSpPr>
            <p:spPr bwMode="auto">
              <a:xfrm flipV="1">
                <a:off x="4495800" y="62341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51" name="Text Box 90"/>
              <p:cNvSpPr txBox="1">
                <a:spLocks noChangeArrowheads="1"/>
              </p:cNvSpPr>
              <p:nvPr/>
            </p:nvSpPr>
            <p:spPr bwMode="auto">
              <a:xfrm>
                <a:off x="5867400" y="6401017"/>
                <a:ext cx="990600" cy="3367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600" b="0" i="1">
                    <a:latin typeface="Calibri" pitchFamily="-96" charset="0"/>
                  </a:rPr>
                  <a:t>x </a:t>
                </a:r>
                <a:r>
                  <a:rPr lang="en-US" sz="1600" b="0">
                    <a:latin typeface="Calibri" pitchFamily="-96" charset="0"/>
                  </a:rPr>
                  <a:t>+ 16</a:t>
                </a:r>
                <a:endParaRPr lang="en-US" sz="1600" b="0" i="1">
                  <a:latin typeface="Calibri" pitchFamily="-96" charset="0"/>
                </a:endParaRPr>
              </a:p>
            </p:txBody>
          </p:sp>
          <p:sp>
            <p:nvSpPr>
              <p:cNvPr id="56352" name="Line 91"/>
              <p:cNvSpPr>
                <a:spLocks noChangeShapeType="1"/>
              </p:cNvSpPr>
              <p:nvPr/>
            </p:nvSpPr>
            <p:spPr bwMode="auto">
              <a:xfrm flipV="1">
                <a:off x="6324600" y="62341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53" name="Line 102"/>
              <p:cNvSpPr>
                <a:spLocks noChangeShapeType="1"/>
              </p:cNvSpPr>
              <p:nvPr/>
            </p:nvSpPr>
            <p:spPr bwMode="auto">
              <a:xfrm flipV="1">
                <a:off x="8153400" y="62484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54" name="Text Box 105"/>
              <p:cNvSpPr txBox="1">
                <a:spLocks noChangeArrowheads="1"/>
              </p:cNvSpPr>
              <p:nvPr/>
            </p:nvSpPr>
            <p:spPr bwMode="auto">
              <a:xfrm>
                <a:off x="7696200" y="6415312"/>
                <a:ext cx="990600" cy="33674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600" b="0" i="1">
                    <a:latin typeface="Calibri" pitchFamily="-96" charset="0"/>
                  </a:rPr>
                  <a:t>x </a:t>
                </a:r>
                <a:r>
                  <a:rPr lang="en-US" sz="1600" b="0">
                    <a:latin typeface="Calibri" pitchFamily="-96" charset="0"/>
                  </a:rPr>
                  <a:t>+ 24</a:t>
                </a:r>
                <a:endParaRPr lang="en-US" sz="1600" b="0" i="1">
                  <a:latin typeface="Calibri" pitchFamily="-9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16641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Next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Assembly Quiz on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moodle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, due Mon Feb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20 by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noon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Bomb Lab #2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update – extension to Friday March 3 by 11:55 pm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Server is back up, so we’ll stick with it for now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Email any issues to the TAs and Prof. Han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Midterm #1 likely Tuesday Feb 28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More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info next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week (and see last Tuesday’s slides)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Read Chapter 3.1-3.12 (except 3.11) and do practice problems</a:t>
            </a:r>
          </a:p>
          <a:p>
            <a:pPr>
              <a:defRPr/>
            </a:pP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1660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5562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Array Access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64500" cy="1463675"/>
          </a:xfrm>
        </p:spPr>
        <p:txBody>
          <a:bodyPr/>
          <a:lstStyle/>
          <a:p>
            <a:pPr marL="223838" indent="-223838" defTabSz="895350" eaLnBrk="1" hangingPunct="1">
              <a:tabLst>
                <a:tab pos="1943100" algn="l"/>
                <a:tab pos="3660775" algn="l"/>
              </a:tabLst>
              <a:defRPr/>
            </a:pPr>
            <a:r>
              <a:rPr lang="en-US" dirty="0">
                <a:latin typeface="Helvetica" charset="0"/>
              </a:rPr>
              <a:t>Basic Principle</a:t>
            </a:r>
          </a:p>
          <a:p>
            <a:pPr marL="560388" lvl="1" indent="-222250" defTabSz="895350" eaLnBrk="1" hangingPunct="1">
              <a:buFont typeface="Wingdings" charset="0"/>
              <a:buNone/>
              <a:tabLst>
                <a:tab pos="1943100" algn="l"/>
                <a:tab pos="3660775" algn="l"/>
              </a:tabLst>
              <a:defRPr/>
            </a:pPr>
            <a:r>
              <a:rPr lang="en-US" b="0" i="1" dirty="0">
                <a:latin typeface="Helvetica" charset="0"/>
                <a:ea typeface="ＭＳ Ｐゴシック" charset="0"/>
              </a:rPr>
              <a:t>T</a:t>
            </a:r>
            <a:r>
              <a:rPr lang="en-US" dirty="0">
                <a:latin typeface="Helvetica" charset="0"/>
                <a:ea typeface="ＭＳ Ｐゴシック" charset="0"/>
              </a:rPr>
              <a:t>  </a:t>
            </a:r>
            <a:r>
              <a:rPr lang="en-US" dirty="0">
                <a:latin typeface="Courier New" charset="0"/>
                <a:ea typeface="ＭＳ Ｐゴシック" charset="0"/>
              </a:rPr>
              <a:t>A[</a:t>
            </a:r>
            <a:r>
              <a:rPr lang="en-US" b="0" i="1" dirty="0">
                <a:latin typeface="Helvetica" charset="0"/>
                <a:ea typeface="ＭＳ Ｐゴシック" charset="0"/>
              </a:rPr>
              <a:t>L</a:t>
            </a:r>
            <a:r>
              <a:rPr lang="en-US" dirty="0">
                <a:latin typeface="Courier New" charset="0"/>
                <a:ea typeface="ＭＳ Ｐゴシック" charset="0"/>
              </a:rPr>
              <a:t>];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marL="560388" lvl="1" indent="-222250" defTabSz="895350" eaLnBrk="1" hangingPunct="1">
              <a:tabLst>
                <a:tab pos="1943100" algn="l"/>
                <a:tab pos="3660775" algn="l"/>
              </a:tabLst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Array of data type </a:t>
            </a:r>
            <a:r>
              <a:rPr lang="en-US" b="0" i="1" dirty="0">
                <a:latin typeface="Helvetica" charset="0"/>
                <a:ea typeface="ＭＳ Ｐゴシック" charset="0"/>
              </a:rPr>
              <a:t>T</a:t>
            </a:r>
            <a:r>
              <a:rPr lang="en-US" dirty="0">
                <a:latin typeface="Helvetica" charset="0"/>
                <a:ea typeface="ＭＳ Ｐゴシック" charset="0"/>
              </a:rPr>
              <a:t> and length </a:t>
            </a:r>
            <a:r>
              <a:rPr lang="en-US" b="0" i="1" dirty="0">
                <a:latin typeface="Helvetica" charset="0"/>
                <a:ea typeface="ＭＳ Ｐゴシック" charset="0"/>
              </a:rPr>
              <a:t>L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marL="560388" lvl="1" indent="-222250" defTabSz="895350" eaLnBrk="1" hangingPunct="1">
              <a:tabLst>
                <a:tab pos="1943100" algn="l"/>
                <a:tab pos="3660775" algn="l"/>
              </a:tabLst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Identifier </a:t>
            </a:r>
            <a:r>
              <a:rPr lang="en-US" dirty="0">
                <a:latin typeface="Courier New" charset="0"/>
                <a:ea typeface="ＭＳ Ｐゴシック" charset="0"/>
              </a:rPr>
              <a:t>A</a:t>
            </a:r>
            <a:r>
              <a:rPr lang="en-US" dirty="0">
                <a:latin typeface="Helvetica" charset="0"/>
                <a:ea typeface="ＭＳ Ｐゴシック" charset="0"/>
              </a:rPr>
              <a:t> can be used as a pointer to array element 0</a:t>
            </a:r>
          </a:p>
          <a:p>
            <a:pPr marL="223838" indent="-223838" defTabSz="895350" eaLnBrk="1" hangingPunct="1">
              <a:tabLst>
                <a:tab pos="1943100" algn="l"/>
                <a:tab pos="3660775" algn="l"/>
              </a:tabLst>
              <a:defRPr/>
            </a:pPr>
            <a:endParaRPr lang="en-US" dirty="0">
              <a:latin typeface="Helvetica" charset="0"/>
            </a:endParaRPr>
          </a:p>
          <a:p>
            <a:pPr marL="560388" lvl="1" indent="-222250" defTabSz="895350" eaLnBrk="1" hangingPunct="1">
              <a:tabLst>
                <a:tab pos="1943100" algn="l"/>
                <a:tab pos="3660775" algn="l"/>
              </a:tabLst>
              <a:defRPr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  <p:grpSp>
        <p:nvGrpSpPr>
          <p:cNvPr id="20488" name="Group 5"/>
          <p:cNvGrpSpPr>
            <a:grpSpLocks/>
          </p:cNvGrpSpPr>
          <p:nvPr/>
        </p:nvGrpSpPr>
        <p:grpSpPr bwMode="auto">
          <a:xfrm>
            <a:off x="2819400" y="2743200"/>
            <a:ext cx="4572000" cy="228600"/>
            <a:chOff x="1776" y="1728"/>
            <a:chExt cx="2880" cy="14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0502" name="Rectangle 6"/>
            <p:cNvSpPr>
              <a:spLocks noChangeArrowheads="1"/>
            </p:cNvSpPr>
            <p:nvPr/>
          </p:nvSpPr>
          <p:spPr bwMode="auto">
            <a:xfrm>
              <a:off x="1776" y="1728"/>
              <a:ext cx="576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1</a:t>
              </a:r>
            </a:p>
          </p:txBody>
        </p:sp>
        <p:sp>
          <p:nvSpPr>
            <p:cNvPr id="20503" name="Rectangle 7"/>
            <p:cNvSpPr>
              <a:spLocks noChangeArrowheads="1"/>
            </p:cNvSpPr>
            <p:nvPr/>
          </p:nvSpPr>
          <p:spPr bwMode="auto">
            <a:xfrm>
              <a:off x="2352" y="1728"/>
              <a:ext cx="576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5</a:t>
              </a:r>
            </a:p>
          </p:txBody>
        </p:sp>
        <p:sp>
          <p:nvSpPr>
            <p:cNvPr id="20504" name="Rectangle 8"/>
            <p:cNvSpPr>
              <a:spLocks noChangeArrowheads="1"/>
            </p:cNvSpPr>
            <p:nvPr/>
          </p:nvSpPr>
          <p:spPr bwMode="auto">
            <a:xfrm>
              <a:off x="2928" y="1728"/>
              <a:ext cx="576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2</a:t>
              </a:r>
            </a:p>
          </p:txBody>
        </p:sp>
        <p:sp>
          <p:nvSpPr>
            <p:cNvPr id="20505" name="Rectangle 9"/>
            <p:cNvSpPr>
              <a:spLocks noChangeArrowheads="1"/>
            </p:cNvSpPr>
            <p:nvPr/>
          </p:nvSpPr>
          <p:spPr bwMode="auto">
            <a:xfrm>
              <a:off x="3504" y="1728"/>
              <a:ext cx="576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1</a:t>
              </a:r>
            </a:p>
          </p:txBody>
        </p:sp>
        <p:sp>
          <p:nvSpPr>
            <p:cNvPr id="20506" name="Rectangle 10"/>
            <p:cNvSpPr>
              <a:spLocks noChangeArrowheads="1"/>
            </p:cNvSpPr>
            <p:nvPr/>
          </p:nvSpPr>
          <p:spPr bwMode="auto">
            <a:xfrm>
              <a:off x="4080" y="1728"/>
              <a:ext cx="576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3</a:t>
              </a:r>
            </a:p>
          </p:txBody>
        </p:sp>
      </p:grpSp>
      <p:sp>
        <p:nvSpPr>
          <p:cNvPr id="20489" name="Text Box 11"/>
          <p:cNvSpPr txBox="1">
            <a:spLocks noChangeArrowheads="1"/>
          </p:cNvSpPr>
          <p:nvPr/>
        </p:nvSpPr>
        <p:spPr bwMode="auto">
          <a:xfrm>
            <a:off x="990600" y="2667000"/>
            <a:ext cx="1685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800">
                <a:latin typeface="Courier New" charset="0"/>
              </a:rPr>
              <a:t>int val[5];</a:t>
            </a:r>
          </a:p>
        </p:txBody>
      </p:sp>
      <p:sp>
        <p:nvSpPr>
          <p:cNvPr id="20490" name="Text Box 12"/>
          <p:cNvSpPr txBox="1">
            <a:spLocks noChangeArrowheads="1"/>
          </p:cNvSpPr>
          <p:nvPr/>
        </p:nvSpPr>
        <p:spPr bwMode="auto">
          <a:xfrm>
            <a:off x="2590800" y="3124200"/>
            <a:ext cx="396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0" i="1"/>
              <a:t>x</a:t>
            </a:r>
          </a:p>
        </p:txBody>
      </p:sp>
      <p:sp>
        <p:nvSpPr>
          <p:cNvPr id="20491" name="Text Box 13"/>
          <p:cNvSpPr txBox="1">
            <a:spLocks noChangeArrowheads="1"/>
          </p:cNvSpPr>
          <p:nvPr/>
        </p:nvSpPr>
        <p:spPr bwMode="auto">
          <a:xfrm>
            <a:off x="3505200" y="3138488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0" i="1"/>
              <a:t>x </a:t>
            </a:r>
            <a:r>
              <a:rPr lang="en-US" sz="1800" b="0"/>
              <a:t>+ 4</a:t>
            </a:r>
            <a:endParaRPr lang="en-US" sz="1800" b="0" i="1"/>
          </a:p>
        </p:txBody>
      </p:sp>
      <p:sp>
        <p:nvSpPr>
          <p:cNvPr id="20492" name="Line 14"/>
          <p:cNvSpPr>
            <a:spLocks noChangeShapeType="1"/>
          </p:cNvSpPr>
          <p:nvPr/>
        </p:nvSpPr>
        <p:spPr bwMode="auto">
          <a:xfrm flipV="1">
            <a:off x="2819400" y="295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5"/>
          <p:cNvSpPr>
            <a:spLocks noChangeShapeType="1"/>
          </p:cNvSpPr>
          <p:nvPr/>
        </p:nvSpPr>
        <p:spPr bwMode="auto">
          <a:xfrm flipV="1">
            <a:off x="3733800" y="29718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Text Box 16"/>
          <p:cNvSpPr txBox="1">
            <a:spLocks noChangeArrowheads="1"/>
          </p:cNvSpPr>
          <p:nvPr/>
        </p:nvSpPr>
        <p:spPr bwMode="auto">
          <a:xfrm>
            <a:off x="4419600" y="3138488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0" i="1"/>
              <a:t>x </a:t>
            </a:r>
            <a:r>
              <a:rPr lang="en-US" sz="1800" b="0"/>
              <a:t>+ 8</a:t>
            </a:r>
            <a:endParaRPr lang="en-US" sz="1800" b="0" i="1"/>
          </a:p>
        </p:txBody>
      </p:sp>
      <p:sp>
        <p:nvSpPr>
          <p:cNvPr id="20495" name="Line 17"/>
          <p:cNvSpPr>
            <a:spLocks noChangeShapeType="1"/>
          </p:cNvSpPr>
          <p:nvPr/>
        </p:nvSpPr>
        <p:spPr bwMode="auto">
          <a:xfrm flipV="1">
            <a:off x="4648200" y="29718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Text Box 18"/>
          <p:cNvSpPr txBox="1">
            <a:spLocks noChangeArrowheads="1"/>
          </p:cNvSpPr>
          <p:nvPr/>
        </p:nvSpPr>
        <p:spPr bwMode="auto">
          <a:xfrm>
            <a:off x="5334000" y="3138488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0" i="1"/>
              <a:t>x </a:t>
            </a:r>
            <a:r>
              <a:rPr lang="en-US" sz="1800" b="0"/>
              <a:t>+ 12</a:t>
            </a:r>
            <a:endParaRPr lang="en-US" sz="1800" b="0" i="1"/>
          </a:p>
        </p:txBody>
      </p:sp>
      <p:sp>
        <p:nvSpPr>
          <p:cNvPr id="20497" name="Line 19"/>
          <p:cNvSpPr>
            <a:spLocks noChangeShapeType="1"/>
          </p:cNvSpPr>
          <p:nvPr/>
        </p:nvSpPr>
        <p:spPr bwMode="auto">
          <a:xfrm flipV="1">
            <a:off x="5562600" y="29718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Text Box 20"/>
          <p:cNvSpPr txBox="1">
            <a:spLocks noChangeArrowheads="1"/>
          </p:cNvSpPr>
          <p:nvPr/>
        </p:nvSpPr>
        <p:spPr bwMode="auto">
          <a:xfrm>
            <a:off x="6248400" y="3138488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0" i="1"/>
              <a:t>x </a:t>
            </a:r>
            <a:r>
              <a:rPr lang="en-US" sz="1800" b="0"/>
              <a:t>+ 16</a:t>
            </a:r>
            <a:endParaRPr lang="en-US" sz="1800" b="0" i="1"/>
          </a:p>
        </p:txBody>
      </p:sp>
      <p:sp>
        <p:nvSpPr>
          <p:cNvPr id="20499" name="Line 21"/>
          <p:cNvSpPr>
            <a:spLocks noChangeShapeType="1"/>
          </p:cNvSpPr>
          <p:nvPr/>
        </p:nvSpPr>
        <p:spPr bwMode="auto">
          <a:xfrm flipV="1">
            <a:off x="6477000" y="29718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Text Box 22"/>
          <p:cNvSpPr txBox="1">
            <a:spLocks noChangeArrowheads="1"/>
          </p:cNvSpPr>
          <p:nvPr/>
        </p:nvSpPr>
        <p:spPr bwMode="auto">
          <a:xfrm>
            <a:off x="7162800" y="3138488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0" i="1"/>
              <a:t>x </a:t>
            </a:r>
            <a:r>
              <a:rPr lang="en-US" sz="1800" b="0"/>
              <a:t>+ 20</a:t>
            </a:r>
            <a:endParaRPr lang="en-US" sz="1800" b="0" i="1"/>
          </a:p>
        </p:txBody>
      </p:sp>
      <p:sp>
        <p:nvSpPr>
          <p:cNvPr id="20501" name="Line 23"/>
          <p:cNvSpPr>
            <a:spLocks noChangeShapeType="1"/>
          </p:cNvSpPr>
          <p:nvPr/>
        </p:nvSpPr>
        <p:spPr bwMode="auto">
          <a:xfrm flipV="1">
            <a:off x="7391400" y="29718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685800" y="3581400"/>
            <a:ext cx="80645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>
            <a:lvl1pPr marL="223838" indent="-223838" defTabSz="895350">
              <a:tabLst>
                <a:tab pos="1943100" algn="l"/>
                <a:tab pos="366077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560388" indent="-222250" defTabSz="895350">
              <a:tabLst>
                <a:tab pos="1943100" algn="l"/>
                <a:tab pos="366077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tabLst>
                <a:tab pos="1943100" algn="l"/>
                <a:tab pos="366077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tabLst>
                <a:tab pos="1943100" algn="l"/>
                <a:tab pos="366077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tabLst>
                <a:tab pos="1943100" algn="l"/>
                <a:tab pos="366077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943100" algn="l"/>
                <a:tab pos="366077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943100" algn="l"/>
                <a:tab pos="366077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943100" algn="l"/>
                <a:tab pos="366077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943100" algn="l"/>
                <a:tab pos="366077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charset="0"/>
              <a:buNone/>
              <a:defRPr/>
            </a:pPr>
            <a:r>
              <a:rPr 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Reference	Type	Value</a:t>
            </a: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charset="0"/>
              <a:buNone/>
              <a:defRPr/>
            </a:pPr>
            <a:r>
              <a:rPr lang="en-US" sz="2000" smtClean="0">
                <a:latin typeface="Courier New" charset="0"/>
              </a:rPr>
              <a:t>val[4]	int	3</a:t>
            </a: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charset="0"/>
              <a:buNone/>
              <a:defRPr/>
            </a:pPr>
            <a:r>
              <a:rPr lang="en-US" sz="2000" smtClean="0">
                <a:latin typeface="Courier New" charset="0"/>
              </a:rPr>
              <a:t>val	int *	</a:t>
            </a:r>
            <a:r>
              <a:rPr lang="en-US" sz="2000" b="0" i="1" smtClean="0"/>
              <a:t>x</a:t>
            </a:r>
            <a:endParaRPr lang="en-US" sz="2000" smtClean="0"/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charset="0"/>
              <a:buNone/>
              <a:defRPr/>
            </a:pPr>
            <a:r>
              <a:rPr lang="en-US" sz="2000" smtClean="0">
                <a:latin typeface="Courier New" charset="0"/>
              </a:rPr>
              <a:t>val+1</a:t>
            </a:r>
            <a:r>
              <a:rPr lang="en-US" sz="2000" smtClean="0"/>
              <a:t>	</a:t>
            </a:r>
            <a:r>
              <a:rPr lang="en-US" sz="2000" smtClean="0">
                <a:latin typeface="Courier New" charset="0"/>
              </a:rPr>
              <a:t>int *	</a:t>
            </a:r>
            <a:r>
              <a:rPr lang="en-US" sz="2000" b="0" i="1" smtClean="0"/>
              <a:t>x</a:t>
            </a:r>
            <a:r>
              <a:rPr lang="en-US" sz="2000" smtClean="0"/>
              <a:t> + 4</a:t>
            </a: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charset="0"/>
              <a:buNone/>
              <a:defRPr/>
            </a:pPr>
            <a:r>
              <a:rPr lang="en-US" sz="2000" smtClean="0">
                <a:latin typeface="Courier New" charset="0"/>
              </a:rPr>
              <a:t>&amp;val[2]</a:t>
            </a:r>
            <a:r>
              <a:rPr lang="en-US" sz="2000" smtClean="0"/>
              <a:t>	</a:t>
            </a:r>
            <a:r>
              <a:rPr lang="en-US" sz="2000" smtClean="0">
                <a:latin typeface="Courier New" charset="0"/>
              </a:rPr>
              <a:t>int *	</a:t>
            </a:r>
            <a:r>
              <a:rPr lang="en-US" sz="2000" b="0" i="1" smtClean="0"/>
              <a:t>x</a:t>
            </a:r>
            <a:r>
              <a:rPr lang="en-US" sz="2000" smtClean="0"/>
              <a:t> + 8</a:t>
            </a: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charset="0"/>
              <a:buNone/>
              <a:defRPr/>
            </a:pPr>
            <a:r>
              <a:rPr lang="en-US" sz="2000" smtClean="0">
                <a:latin typeface="Courier New" charset="0"/>
              </a:rPr>
              <a:t>val[5]</a:t>
            </a:r>
            <a:r>
              <a:rPr lang="en-US" sz="2000" smtClean="0"/>
              <a:t>	</a:t>
            </a:r>
            <a:r>
              <a:rPr lang="en-US" sz="2000" smtClean="0">
                <a:latin typeface="Courier New" charset="0"/>
              </a:rPr>
              <a:t>int	</a:t>
            </a:r>
            <a:r>
              <a:rPr lang="en-US" sz="2000" smtClean="0"/>
              <a:t>??</a:t>
            </a: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charset="0"/>
              <a:buNone/>
              <a:defRPr/>
            </a:pPr>
            <a:r>
              <a:rPr lang="en-US" sz="2000" smtClean="0">
                <a:latin typeface="Courier New" charset="0"/>
              </a:rPr>
              <a:t>*(val+1)</a:t>
            </a:r>
            <a:r>
              <a:rPr lang="en-US" sz="2000" smtClean="0"/>
              <a:t>	</a:t>
            </a:r>
            <a:r>
              <a:rPr lang="en-US" sz="2000" smtClean="0">
                <a:latin typeface="Courier New" charset="0"/>
              </a:rPr>
              <a:t>int	5</a:t>
            </a:r>
            <a:endParaRPr lang="en-US" sz="2000" smtClean="0"/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charset="0"/>
              <a:buNone/>
              <a:defRPr/>
            </a:pPr>
            <a:r>
              <a:rPr lang="en-US" sz="2000" smtClean="0">
                <a:latin typeface="Courier New" charset="0"/>
              </a:rPr>
              <a:t>val + </a:t>
            </a:r>
            <a:r>
              <a:rPr lang="en-US" sz="2000" b="0" i="1" smtClean="0"/>
              <a:t>i</a:t>
            </a:r>
            <a:r>
              <a:rPr lang="en-US" sz="2000" smtClean="0"/>
              <a:t>	</a:t>
            </a:r>
            <a:r>
              <a:rPr lang="en-US" sz="2000" smtClean="0">
                <a:latin typeface="Courier New" charset="0"/>
              </a:rPr>
              <a:t>int *	</a:t>
            </a:r>
            <a:r>
              <a:rPr lang="en-US" sz="2000" b="0" i="1" smtClean="0"/>
              <a:t>x </a:t>
            </a:r>
            <a:r>
              <a:rPr lang="en-US" sz="2000" smtClean="0"/>
              <a:t>+ 4</a:t>
            </a:r>
            <a:r>
              <a:rPr lang="en-US" sz="2000" b="0" i="1" smtClean="0"/>
              <a:t> i      </a:t>
            </a:r>
            <a:endParaRPr lang="en-US" sz="2000" b="0" smtClean="0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257800" y="6186488"/>
            <a:ext cx="3159125" cy="595312"/>
            <a:chOff x="5257814" y="6186251"/>
            <a:chExt cx="3158765" cy="595784"/>
          </a:xfrm>
        </p:grpSpPr>
        <p:sp>
          <p:nvSpPr>
            <p:cNvPr id="20486" name="TextBox 24"/>
            <p:cNvSpPr txBox="1">
              <a:spLocks noChangeArrowheads="1"/>
            </p:cNvSpPr>
            <p:nvPr/>
          </p:nvSpPr>
          <p:spPr bwMode="auto">
            <a:xfrm>
              <a:off x="5654127" y="6186251"/>
              <a:ext cx="2762452" cy="59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/>
                <a:t>Memory address of </a:t>
              </a:r>
              <a:r>
                <a:rPr lang="en-US" sz="1800" i="1"/>
                <a:t>i</a:t>
              </a:r>
              <a:r>
                <a:rPr lang="ja-JP" altLang="en-US" sz="1800"/>
                <a:t>’</a:t>
              </a:r>
              <a:r>
                <a:rPr lang="en-US" altLang="ja-JP" sz="1800"/>
                <a:t>th</a:t>
              </a:r>
            </a:p>
            <a:p>
              <a:r>
                <a:rPr lang="en-US" sz="1800"/>
                <a:t>index element of array</a:t>
              </a:r>
            </a:p>
          </p:txBody>
        </p:sp>
        <p:cxnSp>
          <p:nvCxnSpPr>
            <p:cNvPr id="20487" name="Straight Arrow Connector 26"/>
            <p:cNvCxnSpPr>
              <a:cxnSpLocks noChangeShapeType="1"/>
              <a:stCxn id="20486" idx="1"/>
            </p:cNvCxnSpPr>
            <p:nvPr/>
          </p:nvCxnSpPr>
          <p:spPr bwMode="auto">
            <a:xfrm flipH="1" flipV="1">
              <a:off x="5257814" y="6477001"/>
              <a:ext cx="396313" cy="714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4638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Array Access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To access the </a:t>
            </a:r>
            <a:r>
              <a:rPr lang="en-US" i="1" dirty="0" err="1">
                <a:latin typeface="Helvetica" charset="0"/>
              </a:rPr>
              <a:t>i</a:t>
            </a:r>
            <a:r>
              <a:rPr lang="ja-JP" altLang="en-US" dirty="0">
                <a:latin typeface="Helvetica" charset="0"/>
              </a:rPr>
              <a:t>’</a:t>
            </a:r>
            <a:r>
              <a:rPr lang="en-US" dirty="0" err="1">
                <a:latin typeface="Helvetica" charset="0"/>
              </a:rPr>
              <a:t>th</a:t>
            </a:r>
            <a:r>
              <a:rPr lang="en-US" dirty="0">
                <a:latin typeface="Helvetica" charset="0"/>
              </a:rPr>
              <a:t> </a:t>
            </a:r>
            <a:r>
              <a:rPr lang="en-US" dirty="0" smtClean="0">
                <a:latin typeface="Helvetica" charset="0"/>
              </a:rPr>
              <a:t>index element </a:t>
            </a:r>
            <a:r>
              <a:rPr lang="en-US" dirty="0">
                <a:latin typeface="Helvetica" charset="0"/>
              </a:rPr>
              <a:t>of an array A of type T: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A[</a:t>
            </a:r>
            <a:r>
              <a:rPr lang="en-US" i="1" dirty="0" err="1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] =  *(A + </a:t>
            </a:r>
            <a:r>
              <a:rPr lang="en-US" dirty="0" err="1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sizeof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(T)*</a:t>
            </a:r>
            <a:r>
              <a:rPr lang="en-US" i="1" dirty="0" err="1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)</a:t>
            </a:r>
          </a:p>
          <a:p>
            <a:pPr>
              <a:defRPr/>
            </a:pPr>
            <a:r>
              <a:rPr lang="en-US" dirty="0">
                <a:latin typeface="Helvetica" charset="0"/>
              </a:rPr>
              <a:t> If A is an array of </a:t>
            </a:r>
            <a:r>
              <a:rPr lang="en-US" dirty="0" smtClean="0">
                <a:latin typeface="Helvetica" charset="0"/>
              </a:rPr>
              <a:t>longs, </a:t>
            </a:r>
            <a:r>
              <a:rPr lang="en-US" dirty="0">
                <a:latin typeface="Helvetica" charset="0"/>
              </a:rPr>
              <a:t>and address of A is stored in register </a:t>
            </a:r>
            <a:r>
              <a:rPr lang="en-US" dirty="0" smtClean="0">
                <a:latin typeface="Helvetica" charset="0"/>
              </a:rPr>
              <a:t>%</a:t>
            </a:r>
            <a:r>
              <a:rPr lang="en-US" dirty="0" err="1" smtClean="0">
                <a:latin typeface="Helvetica" charset="0"/>
              </a:rPr>
              <a:t>rdx</a:t>
            </a:r>
            <a:r>
              <a:rPr lang="en-US" dirty="0">
                <a:latin typeface="Helvetica" charset="0"/>
              </a:rPr>
              <a:t>, and </a:t>
            </a:r>
            <a:r>
              <a:rPr lang="en-US" i="1" dirty="0" err="1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 is stored in register </a:t>
            </a:r>
            <a:r>
              <a:rPr lang="en-US" dirty="0" smtClean="0">
                <a:latin typeface="Helvetica" charset="0"/>
              </a:rPr>
              <a:t>%</a:t>
            </a:r>
            <a:r>
              <a:rPr lang="en-US" dirty="0" err="1" smtClean="0">
                <a:latin typeface="Helvetica" charset="0"/>
              </a:rPr>
              <a:t>rcx</a:t>
            </a:r>
            <a:r>
              <a:rPr lang="en-US" dirty="0">
                <a:latin typeface="Helvetica" charset="0"/>
              </a:rPr>
              <a:t>, then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 err="1" smtClean="0">
                <a:latin typeface="Helvetica" charset="0"/>
                <a:ea typeface="ＭＳ Ｐゴシック" charset="0"/>
              </a:rPr>
              <a:t>movq</a:t>
            </a:r>
            <a:r>
              <a:rPr lang="en-US" dirty="0" smtClean="0"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%rdx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%rcx,8)</a:t>
            </a:r>
            <a:r>
              <a:rPr lang="en-US" dirty="0">
                <a:latin typeface="Helvetica" charset="0"/>
                <a:ea typeface="ＭＳ Ｐゴシック" charset="0"/>
              </a:rPr>
              <a:t>, </a:t>
            </a:r>
            <a:r>
              <a:rPr lang="en-US" dirty="0" smtClean="0">
                <a:latin typeface="Helvetica" charset="0"/>
                <a:ea typeface="ＭＳ Ｐゴシック" charset="0"/>
              </a:rPr>
              <a:t>%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rax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>
              <a:buFont typeface="Wingdings" charset="0"/>
              <a:buNone/>
              <a:defRPr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will compute pointer </a:t>
            </a:r>
            <a:r>
              <a:rPr lang="en-US" dirty="0" smtClean="0">
                <a:latin typeface="Helvetica" charset="0"/>
                <a:ea typeface="ＭＳ Ｐゴシック" charset="0"/>
              </a:rPr>
              <a:t>%rdx+8*%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rcx</a:t>
            </a:r>
            <a:r>
              <a:rPr lang="en-US" dirty="0" smtClean="0">
                <a:latin typeface="Helvetica" charset="0"/>
                <a:ea typeface="ＭＳ Ｐゴシック" charset="0"/>
              </a:rPr>
              <a:t>               </a:t>
            </a:r>
            <a:r>
              <a:rPr lang="en-US" dirty="0">
                <a:latin typeface="Helvetica" charset="0"/>
                <a:ea typeface="ＭＳ Ｐゴシック" charset="0"/>
              </a:rPr>
              <a:t>// (A + </a:t>
            </a:r>
            <a:r>
              <a:rPr lang="en-US" dirty="0" err="1">
                <a:latin typeface="Helvetica" charset="0"/>
                <a:ea typeface="ＭＳ Ｐゴシック" charset="0"/>
              </a:rPr>
              <a:t>sizeof</a:t>
            </a:r>
            <a:r>
              <a:rPr lang="en-US" dirty="0">
                <a:latin typeface="Helvetica" charset="0"/>
                <a:ea typeface="ＭＳ Ｐゴシック" charset="0"/>
              </a:rPr>
              <a:t>(T)*</a:t>
            </a:r>
            <a:r>
              <a:rPr lang="en-US" i="1" dirty="0" err="1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)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And pull from memory (</a:t>
            </a:r>
            <a:r>
              <a:rPr lang="en-US" dirty="0" smtClean="0">
                <a:latin typeface="Helvetica" charset="0"/>
                <a:ea typeface="ＭＳ Ｐゴシック" charset="0"/>
              </a:rPr>
              <a:t>%rdx+8*%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rcx</a:t>
            </a:r>
            <a:r>
              <a:rPr lang="en-US" dirty="0">
                <a:latin typeface="Helvetica" charset="0"/>
                <a:ea typeface="ＭＳ Ｐゴシック" charset="0"/>
              </a:rPr>
              <a:t>)         // *(A + </a:t>
            </a:r>
            <a:r>
              <a:rPr lang="en-US" dirty="0" err="1">
                <a:latin typeface="Helvetica" charset="0"/>
                <a:ea typeface="ＭＳ Ｐゴシック" charset="0"/>
              </a:rPr>
              <a:t>sizeof</a:t>
            </a:r>
            <a:r>
              <a:rPr lang="en-US" dirty="0">
                <a:latin typeface="Helvetica" charset="0"/>
                <a:ea typeface="ＭＳ Ｐゴシック" charset="0"/>
              </a:rPr>
              <a:t>(T)*</a:t>
            </a:r>
            <a:r>
              <a:rPr lang="en-US" i="1" dirty="0" err="1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)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Placing it into </a:t>
            </a:r>
            <a:r>
              <a:rPr lang="en-US" dirty="0" smtClean="0">
                <a:latin typeface="Helvetica" charset="0"/>
                <a:ea typeface="ＭＳ Ｐゴシック" charset="0"/>
              </a:rPr>
              <a:t>%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rax</a:t>
            </a:r>
            <a:r>
              <a:rPr lang="en-US" dirty="0">
                <a:latin typeface="Helvetica" charset="0"/>
                <a:ea typeface="ＭＳ Ｐゴシック" charset="0"/>
              </a:rPr>
              <a:t>			    // = A[</a:t>
            </a:r>
            <a:r>
              <a:rPr lang="en-US" i="1" dirty="0" err="1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]</a:t>
            </a:r>
          </a:p>
          <a:p>
            <a:pPr>
              <a:defRPr/>
            </a:pPr>
            <a:r>
              <a:rPr lang="en-US" dirty="0">
                <a:latin typeface="Helvetica" charset="0"/>
              </a:rPr>
              <a:t>So array access naturally fits with and uses the </a:t>
            </a:r>
            <a:r>
              <a:rPr lang="en-US" dirty="0" smtClean="0">
                <a:latin typeface="Helvetica" charset="0"/>
              </a:rPr>
              <a:t>complex addressing </a:t>
            </a:r>
            <a:r>
              <a:rPr lang="en-US" dirty="0">
                <a:latin typeface="Helvetica" charset="0"/>
              </a:rPr>
              <a:t>mode provided by the CPU</a:t>
            </a:r>
          </a:p>
        </p:txBody>
      </p:sp>
    </p:spTree>
    <p:extLst>
      <p:ext uri="{BB962C8B-B14F-4D97-AF65-F5344CB8AC3E}">
        <p14:creationId xmlns:p14="http://schemas.microsoft.com/office/powerpoint/2010/main" val="12259362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54737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Array 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994275"/>
            <a:ext cx="8382000" cy="1377950"/>
          </a:xfrm>
        </p:spPr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Notes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Declaration “</a:t>
            </a:r>
            <a:r>
              <a:rPr lang="en-US" dirty="0" err="1">
                <a:latin typeface="Courier New" charset="0"/>
              </a:rPr>
              <a:t>zip_dig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cmu</a:t>
            </a:r>
            <a:r>
              <a:rPr lang="en-US" dirty="0"/>
              <a:t>” equivalent to “</a:t>
            </a: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cmu[5]</a:t>
            </a:r>
            <a:r>
              <a:rPr lang="en-US" dirty="0"/>
              <a:t>”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Example arrays were allocated in successive 20 byte blocks</a:t>
            </a:r>
          </a:p>
          <a:p>
            <a:pPr lvl="2" eaLnBrk="1" hangingPunct="1">
              <a:buFont typeface="Wingdings" charset="2"/>
              <a:buChar char="l"/>
              <a:defRPr/>
            </a:pPr>
            <a:r>
              <a:rPr lang="en-US" dirty="0"/>
              <a:t>Not guaranteed to happen in general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2057400" y="838200"/>
            <a:ext cx="4924425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typedef int zip_dig[5];</a:t>
            </a:r>
          </a:p>
          <a:p>
            <a:pPr algn="l">
              <a:lnSpc>
                <a:spcPct val="100000"/>
              </a:lnSpc>
            </a:pPr>
            <a:endParaRPr lang="en-US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zip_dig cmu = { 1, 5, 2, 1, 3 };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zip_dig mit = { 0, 2, 1, 3, 9 };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zip_dig ucb = { 9, 4, 7, 2, 0 };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71600" y="2667000"/>
            <a:ext cx="6858000" cy="2362200"/>
            <a:chOff x="528" y="1680"/>
            <a:chExt cx="4320" cy="1488"/>
          </a:xfrm>
        </p:grpSpPr>
        <p:grpSp>
          <p:nvGrpSpPr>
            <p:cNvPr id="22533" name="Group 6"/>
            <p:cNvGrpSpPr>
              <a:grpSpLocks/>
            </p:cNvGrpSpPr>
            <p:nvPr/>
          </p:nvGrpSpPr>
          <p:grpSpPr bwMode="auto">
            <a:xfrm>
              <a:off x="538" y="1680"/>
              <a:ext cx="4310" cy="519"/>
              <a:chOff x="538" y="1680"/>
              <a:chExt cx="4310" cy="519"/>
            </a:xfrm>
          </p:grpSpPr>
          <p:sp>
            <p:nvSpPr>
              <p:cNvPr id="22576" name="Text Box 7"/>
              <p:cNvSpPr txBox="1">
                <a:spLocks noChangeArrowheads="1"/>
              </p:cNvSpPr>
              <p:nvPr/>
            </p:nvSpPr>
            <p:spPr bwMode="auto">
              <a:xfrm>
                <a:off x="538" y="1680"/>
                <a:ext cx="11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r"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zip_dig cmu;</a:t>
                </a:r>
              </a:p>
            </p:txBody>
          </p:sp>
          <p:grpSp>
            <p:nvGrpSpPr>
              <p:cNvPr id="22577" name="Group 8"/>
              <p:cNvGrpSpPr>
                <a:grpSpLocks/>
              </p:cNvGrpSpPr>
              <p:nvPr/>
            </p:nvGrpSpPr>
            <p:grpSpPr bwMode="auto">
              <a:xfrm>
                <a:off x="1680" y="1728"/>
                <a:ext cx="3168" cy="471"/>
                <a:chOff x="1680" y="1728"/>
                <a:chExt cx="3168" cy="471"/>
              </a:xfrm>
            </p:grpSpPr>
            <p:grpSp>
              <p:nvGrpSpPr>
                <p:cNvPr id="22578" name="Group 9"/>
                <p:cNvGrpSpPr>
                  <a:grpSpLocks/>
                </p:cNvGrpSpPr>
                <p:nvPr/>
              </p:nvGrpSpPr>
              <p:grpSpPr bwMode="auto">
                <a:xfrm>
                  <a:off x="1776" y="1728"/>
                  <a:ext cx="2880" cy="144"/>
                  <a:chOff x="1776" y="1728"/>
                  <a:chExt cx="2880" cy="144"/>
                </a:xfrm>
              </p:grpSpPr>
              <p:sp>
                <p:nvSpPr>
                  <p:cNvPr id="22591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charset="0"/>
                      </a:rPr>
                      <a:t>1</a:t>
                    </a:r>
                  </a:p>
                </p:txBody>
              </p:sp>
              <p:sp>
                <p:nvSpPr>
                  <p:cNvPr id="22592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charset="0"/>
                      </a:rPr>
                      <a:t>5</a:t>
                    </a:r>
                  </a:p>
                </p:txBody>
              </p:sp>
              <p:sp>
                <p:nvSpPr>
                  <p:cNvPr id="2259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charset="0"/>
                      </a:rPr>
                      <a:t>2</a:t>
                    </a:r>
                  </a:p>
                </p:txBody>
              </p:sp>
              <p:sp>
                <p:nvSpPr>
                  <p:cNvPr id="22594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charset="0"/>
                      </a:rPr>
                      <a:t>1</a:t>
                    </a:r>
                  </a:p>
                </p:txBody>
              </p:sp>
              <p:sp>
                <p:nvSpPr>
                  <p:cNvPr id="2259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charset="0"/>
                      </a:rPr>
                      <a:t>3</a:t>
                    </a:r>
                  </a:p>
                </p:txBody>
              </p:sp>
            </p:grpSp>
            <p:sp>
              <p:nvSpPr>
                <p:cNvPr id="2257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82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8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680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16</a:t>
                  </a:r>
                </a:p>
              </p:txBody>
            </p:sp>
            <p:sp>
              <p:nvSpPr>
                <p:cNvPr id="22581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400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8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256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20</a:t>
                  </a:r>
                </a:p>
              </p:txBody>
            </p:sp>
            <p:sp>
              <p:nvSpPr>
                <p:cNvPr id="22583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976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8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832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24</a:t>
                  </a:r>
                </a:p>
              </p:txBody>
            </p:sp>
            <p:sp>
              <p:nvSpPr>
                <p:cNvPr id="22585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552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8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08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28</a:t>
                  </a:r>
                </a:p>
              </p:txBody>
            </p:sp>
            <p:sp>
              <p:nvSpPr>
                <p:cNvPr id="2258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4128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8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984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32</a:t>
                  </a:r>
                </a:p>
              </p:txBody>
            </p:sp>
            <p:sp>
              <p:nvSpPr>
                <p:cNvPr id="22589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470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9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560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36</a:t>
                  </a:r>
                </a:p>
              </p:txBody>
            </p:sp>
          </p:grpSp>
        </p:grpSp>
        <p:grpSp>
          <p:nvGrpSpPr>
            <p:cNvPr id="22534" name="Group 27"/>
            <p:cNvGrpSpPr>
              <a:grpSpLocks/>
            </p:cNvGrpSpPr>
            <p:nvPr/>
          </p:nvGrpSpPr>
          <p:grpSpPr bwMode="auto">
            <a:xfrm>
              <a:off x="528" y="2169"/>
              <a:ext cx="4310" cy="519"/>
              <a:chOff x="538" y="1680"/>
              <a:chExt cx="4310" cy="519"/>
            </a:xfrm>
          </p:grpSpPr>
          <p:sp>
            <p:nvSpPr>
              <p:cNvPr id="22556" name="Text Box 28"/>
              <p:cNvSpPr txBox="1">
                <a:spLocks noChangeArrowheads="1"/>
              </p:cNvSpPr>
              <p:nvPr/>
            </p:nvSpPr>
            <p:spPr bwMode="auto">
              <a:xfrm>
                <a:off x="538" y="1680"/>
                <a:ext cx="11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r"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zip_dig mit;</a:t>
                </a:r>
              </a:p>
            </p:txBody>
          </p:sp>
          <p:grpSp>
            <p:nvGrpSpPr>
              <p:cNvPr id="22557" name="Group 29"/>
              <p:cNvGrpSpPr>
                <a:grpSpLocks/>
              </p:cNvGrpSpPr>
              <p:nvPr/>
            </p:nvGrpSpPr>
            <p:grpSpPr bwMode="auto">
              <a:xfrm>
                <a:off x="1680" y="1728"/>
                <a:ext cx="3168" cy="471"/>
                <a:chOff x="1680" y="1728"/>
                <a:chExt cx="3168" cy="471"/>
              </a:xfrm>
            </p:grpSpPr>
            <p:grpSp>
              <p:nvGrpSpPr>
                <p:cNvPr id="22558" name="Group 30"/>
                <p:cNvGrpSpPr>
                  <a:grpSpLocks/>
                </p:cNvGrpSpPr>
                <p:nvPr/>
              </p:nvGrpSpPr>
              <p:grpSpPr bwMode="auto">
                <a:xfrm>
                  <a:off x="1776" y="1728"/>
                  <a:ext cx="2880" cy="144"/>
                  <a:chOff x="1776" y="1728"/>
                  <a:chExt cx="2880" cy="144"/>
                </a:xfrm>
              </p:grpSpPr>
              <p:sp>
                <p:nvSpPr>
                  <p:cNvPr id="2257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charset="0"/>
                      </a:rPr>
                      <a:t>0</a:t>
                    </a:r>
                  </a:p>
                </p:txBody>
              </p:sp>
              <p:sp>
                <p:nvSpPr>
                  <p:cNvPr id="2257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charset="0"/>
                      </a:rPr>
                      <a:t>2</a:t>
                    </a:r>
                  </a:p>
                </p:txBody>
              </p:sp>
              <p:sp>
                <p:nvSpPr>
                  <p:cNvPr id="2257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charset="0"/>
                      </a:rPr>
                      <a:t>1</a:t>
                    </a:r>
                  </a:p>
                </p:txBody>
              </p:sp>
              <p:sp>
                <p:nvSpPr>
                  <p:cNvPr id="22574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charset="0"/>
                      </a:rPr>
                      <a:t>3</a:t>
                    </a:r>
                  </a:p>
                </p:txBody>
              </p:sp>
              <p:sp>
                <p:nvSpPr>
                  <p:cNvPr id="22575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charset="0"/>
                      </a:rPr>
                      <a:t>9</a:t>
                    </a:r>
                  </a:p>
                </p:txBody>
              </p:sp>
            </p:grpSp>
            <p:sp>
              <p:nvSpPr>
                <p:cNvPr id="22559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82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6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680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36</a:t>
                  </a:r>
                </a:p>
              </p:txBody>
            </p:sp>
            <p:sp>
              <p:nvSpPr>
                <p:cNvPr id="22561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400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62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256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40</a:t>
                  </a:r>
                </a:p>
              </p:txBody>
            </p:sp>
            <p:sp>
              <p:nvSpPr>
                <p:cNvPr id="22563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976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6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832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44</a:t>
                  </a:r>
                </a:p>
              </p:txBody>
            </p:sp>
            <p:sp>
              <p:nvSpPr>
                <p:cNvPr id="22565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552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6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408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48</a:t>
                  </a:r>
                </a:p>
              </p:txBody>
            </p:sp>
            <p:sp>
              <p:nvSpPr>
                <p:cNvPr id="22567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4128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68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3984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52</a:t>
                  </a:r>
                </a:p>
              </p:txBody>
            </p:sp>
            <p:sp>
              <p:nvSpPr>
                <p:cNvPr id="22569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470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70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560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56</a:t>
                  </a:r>
                </a:p>
              </p:txBody>
            </p:sp>
          </p:grpSp>
        </p:grpSp>
        <p:grpSp>
          <p:nvGrpSpPr>
            <p:cNvPr id="22535" name="Group 48"/>
            <p:cNvGrpSpPr>
              <a:grpSpLocks/>
            </p:cNvGrpSpPr>
            <p:nvPr/>
          </p:nvGrpSpPr>
          <p:grpSpPr bwMode="auto">
            <a:xfrm>
              <a:off x="528" y="2649"/>
              <a:ext cx="4310" cy="519"/>
              <a:chOff x="538" y="1680"/>
              <a:chExt cx="4310" cy="519"/>
            </a:xfrm>
          </p:grpSpPr>
          <p:sp>
            <p:nvSpPr>
              <p:cNvPr id="22536" name="Text Box 49"/>
              <p:cNvSpPr txBox="1">
                <a:spLocks noChangeArrowheads="1"/>
              </p:cNvSpPr>
              <p:nvPr/>
            </p:nvSpPr>
            <p:spPr bwMode="auto">
              <a:xfrm>
                <a:off x="538" y="1680"/>
                <a:ext cx="11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r"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zip_dig ucb;</a:t>
                </a:r>
              </a:p>
            </p:txBody>
          </p:sp>
          <p:grpSp>
            <p:nvGrpSpPr>
              <p:cNvPr id="22537" name="Group 50"/>
              <p:cNvGrpSpPr>
                <a:grpSpLocks/>
              </p:cNvGrpSpPr>
              <p:nvPr/>
            </p:nvGrpSpPr>
            <p:grpSpPr bwMode="auto">
              <a:xfrm>
                <a:off x="1680" y="1728"/>
                <a:ext cx="3168" cy="471"/>
                <a:chOff x="1680" y="1728"/>
                <a:chExt cx="3168" cy="471"/>
              </a:xfrm>
            </p:grpSpPr>
            <p:grpSp>
              <p:nvGrpSpPr>
                <p:cNvPr id="22538" name="Group 51"/>
                <p:cNvGrpSpPr>
                  <a:grpSpLocks/>
                </p:cNvGrpSpPr>
                <p:nvPr/>
              </p:nvGrpSpPr>
              <p:grpSpPr bwMode="auto">
                <a:xfrm>
                  <a:off x="1776" y="1728"/>
                  <a:ext cx="2880" cy="144"/>
                  <a:chOff x="1776" y="1728"/>
                  <a:chExt cx="2880" cy="144"/>
                </a:xfrm>
              </p:grpSpPr>
              <p:sp>
                <p:nvSpPr>
                  <p:cNvPr id="22551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charset="0"/>
                      </a:rPr>
                      <a:t>9</a:t>
                    </a:r>
                  </a:p>
                </p:txBody>
              </p:sp>
              <p:sp>
                <p:nvSpPr>
                  <p:cNvPr id="22552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charset="0"/>
                      </a:rPr>
                      <a:t>4</a:t>
                    </a:r>
                  </a:p>
                </p:txBody>
              </p:sp>
              <p:sp>
                <p:nvSpPr>
                  <p:cNvPr id="22553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charset="0"/>
                      </a:rPr>
                      <a:t>7</a:t>
                    </a:r>
                  </a:p>
                </p:txBody>
              </p:sp>
              <p:sp>
                <p:nvSpPr>
                  <p:cNvPr id="22554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charset="0"/>
                      </a:rPr>
                      <a:t>2</a:t>
                    </a:r>
                  </a:p>
                </p:txBody>
              </p:sp>
              <p:sp>
                <p:nvSpPr>
                  <p:cNvPr id="22555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22539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82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40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680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56</a:t>
                  </a:r>
                </a:p>
              </p:txBody>
            </p:sp>
            <p:sp>
              <p:nvSpPr>
                <p:cNvPr id="22541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400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4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256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60</a:t>
                  </a:r>
                </a:p>
              </p:txBody>
            </p:sp>
            <p:sp>
              <p:nvSpPr>
                <p:cNvPr id="22543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2976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4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832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64</a:t>
                  </a:r>
                </a:p>
              </p:txBody>
            </p:sp>
            <p:sp>
              <p:nvSpPr>
                <p:cNvPr id="22545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3552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46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3408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68</a:t>
                  </a:r>
                </a:p>
              </p:txBody>
            </p:sp>
            <p:sp>
              <p:nvSpPr>
                <p:cNvPr id="22547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4128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48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984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72</a:t>
                  </a:r>
                </a:p>
              </p:txBody>
            </p:sp>
            <p:sp>
              <p:nvSpPr>
                <p:cNvPr id="22549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470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5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560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76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3171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3810000"/>
            <a:ext cx="3429000" cy="2981325"/>
          </a:xfrm>
        </p:spPr>
        <p:txBody>
          <a:bodyPr/>
          <a:lstStyle/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Register </a:t>
            </a:r>
            <a:r>
              <a:rPr lang="en-US" sz="2000" dirty="0" smtClean="0">
                <a:latin typeface="Courier New" pitchFamily="-96" charset="0"/>
              </a:rPr>
              <a:t>%</a:t>
            </a:r>
            <a:r>
              <a:rPr lang="en-US" sz="2000" dirty="0" err="1" smtClean="0">
                <a:latin typeface="Courier New" pitchFamily="-96" charset="0"/>
              </a:rPr>
              <a:t>rdi</a:t>
            </a:r>
            <a:r>
              <a:rPr lang="en-US" sz="2000" dirty="0" smtClean="0">
                <a:latin typeface="Calibri" pitchFamily="-96" charset="0"/>
              </a:rPr>
              <a:t> contains starting address of array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Register </a:t>
            </a:r>
            <a:r>
              <a:rPr lang="en-US" sz="2000" dirty="0" smtClean="0">
                <a:latin typeface="Courier New" pitchFamily="-96" charset="0"/>
              </a:rPr>
              <a:t>%</a:t>
            </a:r>
            <a:r>
              <a:rPr lang="en-US" sz="2000" dirty="0" err="1" smtClean="0">
                <a:latin typeface="Courier New" pitchFamily="-96" charset="0"/>
              </a:rPr>
              <a:t>rsi</a:t>
            </a:r>
            <a:r>
              <a:rPr lang="en-US" sz="2000" dirty="0" smtClean="0">
                <a:latin typeface="Calibri" pitchFamily="-96" charset="0"/>
              </a:rPr>
              <a:t> contains </a:t>
            </a:r>
            <a:br>
              <a:rPr lang="en-US" sz="2000" dirty="0" smtClean="0">
                <a:latin typeface="Calibri" pitchFamily="-96" charset="0"/>
              </a:rPr>
            </a:br>
            <a:r>
              <a:rPr lang="en-US" sz="2000" dirty="0" smtClean="0">
                <a:latin typeface="Calibri" pitchFamily="-96" charset="0"/>
              </a:rPr>
              <a:t>array index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Desired digit at </a:t>
            </a:r>
            <a:br>
              <a:rPr lang="en-US" sz="2000" dirty="0" smtClean="0">
                <a:latin typeface="Calibri" pitchFamily="-96" charset="0"/>
              </a:rPr>
            </a:br>
            <a:r>
              <a:rPr lang="en-US" sz="2000" dirty="0" smtClean="0">
                <a:latin typeface="Courier New" pitchFamily="-96" charset="0"/>
              </a:rPr>
              <a:t>%</a:t>
            </a:r>
            <a:r>
              <a:rPr lang="en-US" sz="2000" dirty="0" err="1" smtClean="0">
                <a:latin typeface="Courier New" pitchFamily="-96" charset="0"/>
              </a:rPr>
              <a:t>rdi</a:t>
            </a:r>
            <a:r>
              <a:rPr lang="en-US" sz="2000" dirty="0" smtClean="0">
                <a:latin typeface="Courier New" pitchFamily="-96" charset="0"/>
              </a:rPr>
              <a:t> + </a:t>
            </a:r>
            <a:r>
              <a:rPr lang="en-US" sz="2000" dirty="0">
                <a:latin typeface="Courier New" pitchFamily="-96" charset="0"/>
              </a:rPr>
              <a:t>4*%</a:t>
            </a:r>
            <a:r>
              <a:rPr lang="en-US" sz="2000" dirty="0" err="1" smtClean="0">
                <a:latin typeface="Courier New" pitchFamily="-96" charset="0"/>
              </a:rPr>
              <a:t>rsi</a:t>
            </a:r>
            <a:endParaRPr lang="en-US" sz="2000" dirty="0" smtClean="0">
              <a:latin typeface="Calibri" pitchFamily="-96" charset="0"/>
            </a:endParaRP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Use memory reference </a:t>
            </a:r>
            <a:r>
              <a:rPr lang="en-US" sz="2000" dirty="0" smtClean="0">
                <a:latin typeface="Courier New" pitchFamily="-96" charset="0"/>
              </a:rPr>
              <a:t>(%rdi,%rsi,4)</a:t>
            </a:r>
            <a:endParaRPr lang="en-US" sz="2000" dirty="0" smtClean="0">
              <a:latin typeface="Calibri" pitchFamily="-96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27050" y="2792413"/>
            <a:ext cx="3684910" cy="13408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get_digit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digit)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return z[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304800" y="4876800"/>
            <a:ext cx="5334000" cy="8422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</a:t>
            </a:r>
            <a:r>
              <a:rPr lang="en-US" sz="1800" dirty="0" smtClean="0">
                <a:latin typeface="Courier New" pitchFamily="-96" charset="0"/>
              </a:rPr>
              <a:t>%</a:t>
            </a:r>
            <a:r>
              <a:rPr lang="en-US" sz="1800" dirty="0" err="1" smtClean="0">
                <a:latin typeface="Courier New" pitchFamily="-96" charset="0"/>
              </a:rPr>
              <a:t>rdi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= z</a:t>
            </a:r>
          </a:p>
          <a:p>
            <a:pPr algn="l"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</a:t>
            </a:r>
            <a:r>
              <a:rPr lang="en-US" sz="1800" dirty="0" smtClean="0">
                <a:latin typeface="Courier New" pitchFamily="-96" charset="0"/>
              </a:rPr>
              <a:t>%</a:t>
            </a:r>
            <a:r>
              <a:rPr lang="en-US" sz="1800" dirty="0" err="1" smtClean="0">
                <a:latin typeface="Courier New" pitchFamily="-96" charset="0"/>
              </a:rPr>
              <a:t>rsi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= </a:t>
            </a:r>
            <a:r>
              <a:rPr lang="en-US" sz="1800" dirty="0" smtClean="0">
                <a:latin typeface="Courier New" pitchFamily="-96" charset="0"/>
              </a:rPr>
              <a:t>digit</a:t>
            </a:r>
            <a:endParaRPr lang="cs-CZ" sz="1800" dirty="0">
              <a:latin typeface="Courier New" pitchFamily="-96" charset="0"/>
            </a:endParaRPr>
          </a:p>
          <a:p>
            <a:pPr algn="l" eaLnBrk="0" hangingPunct="0">
              <a:tabLst>
                <a:tab pos="342900" algn="l"/>
                <a:tab pos="2628900" algn="l"/>
              </a:tabLst>
            </a:pPr>
            <a:r>
              <a:rPr lang="cs-CZ" sz="1800" dirty="0" err="1" smtClean="0">
                <a:latin typeface="Courier New" pitchFamily="-96" charset="0"/>
              </a:rPr>
              <a:t>movl</a:t>
            </a:r>
            <a:r>
              <a:rPr lang="cs-CZ" sz="1800" dirty="0" smtClean="0">
                <a:latin typeface="Courier New" pitchFamily="-96" charset="0"/>
              </a:rPr>
              <a:t> </a:t>
            </a:r>
            <a:r>
              <a:rPr lang="cs-CZ" sz="1800" dirty="0" smtClean="0">
                <a:solidFill>
                  <a:srgbClr val="FF0000"/>
                </a:solidFill>
                <a:latin typeface="Courier New" pitchFamily="-96" charset="0"/>
              </a:rPr>
              <a:t>(</a:t>
            </a:r>
            <a:r>
              <a:rPr lang="cs-CZ" sz="1800" dirty="0">
                <a:solidFill>
                  <a:srgbClr val="FF0000"/>
                </a:solidFill>
                <a:latin typeface="Courier New" pitchFamily="-96" charset="0"/>
              </a:rPr>
              <a:t>%rdi,%rsi,4)</a:t>
            </a:r>
            <a:r>
              <a:rPr lang="cs-CZ" sz="1800" dirty="0">
                <a:latin typeface="Courier New" pitchFamily="-96" charset="0"/>
              </a:rPr>
              <a:t>, %</a:t>
            </a:r>
            <a:r>
              <a:rPr lang="cs-CZ" sz="1800" dirty="0" err="1">
                <a:latin typeface="Courier New" pitchFamily="-96" charset="0"/>
              </a:rPr>
              <a:t>eax</a:t>
            </a:r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>
                <a:latin typeface="Courier New" pitchFamily="-96" charset="0"/>
              </a:rPr>
              <a:t># z[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420688" y="4392613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IA32</a:t>
            </a: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304800" y="1408113"/>
            <a:ext cx="19304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2184400" y="1455738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05489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248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Referencing Examples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429000"/>
            <a:ext cx="8307387" cy="1295400"/>
          </a:xfrm>
        </p:spPr>
        <p:txBody>
          <a:bodyPr/>
          <a:lstStyle/>
          <a:p>
            <a:pPr marL="223838" indent="-223838" defTabSz="895350" eaLnBrk="1" hangingPunct="1">
              <a:buFont typeface="Wingdings" charset="2"/>
              <a:buNone/>
              <a:tabLst>
                <a:tab pos="2235200" algn="l"/>
                <a:tab pos="4686300" algn="l"/>
                <a:tab pos="5943600" algn="l"/>
              </a:tabLst>
              <a:defRPr/>
            </a:pPr>
            <a:r>
              <a:rPr lang="en-US" dirty="0">
                <a:ea typeface="+mn-ea"/>
                <a:cs typeface="+mn-cs"/>
              </a:rPr>
              <a:t>Code Does Not Do Any Bounds Checking!</a:t>
            </a:r>
          </a:p>
          <a:p>
            <a:pPr marL="223838" indent="-223838" defTabSz="895350" eaLnBrk="1" hangingPunct="1">
              <a:buFont typeface="Wingdings" charset="2"/>
              <a:buNone/>
              <a:tabLst>
                <a:tab pos="2235200" algn="l"/>
                <a:tab pos="4686300" algn="l"/>
                <a:tab pos="5943600" algn="l"/>
              </a:tabLst>
              <a:defRPr/>
            </a:pPr>
            <a:r>
              <a:rPr lang="en-US" dirty="0">
                <a:ea typeface="+mn-ea"/>
                <a:cs typeface="+mn-cs"/>
              </a:rPr>
              <a:t>	Reference	Address	Value	Guaranteed?</a:t>
            </a:r>
          </a:p>
          <a:p>
            <a:pPr marL="560388" lvl="1" indent="-222250" defTabSz="895350" eaLnBrk="1" hangingPunct="1">
              <a:buFont typeface="Wingdings" charset="2"/>
              <a:buNone/>
              <a:tabLst>
                <a:tab pos="2235200" algn="l"/>
                <a:tab pos="4686300" algn="l"/>
                <a:tab pos="5943600" algn="l"/>
              </a:tabLst>
              <a:defRPr/>
            </a:pPr>
            <a:r>
              <a:rPr lang="en-US" dirty="0" err="1">
                <a:latin typeface="Courier New" charset="0"/>
              </a:rPr>
              <a:t>mit</a:t>
            </a:r>
            <a:r>
              <a:rPr lang="en-US" dirty="0">
                <a:latin typeface="Courier New" charset="0"/>
              </a:rPr>
              <a:t>[3]	36 + 4* 3 = 48	3	</a:t>
            </a:r>
          </a:p>
        </p:txBody>
      </p:sp>
      <p:grpSp>
        <p:nvGrpSpPr>
          <p:cNvPr id="24579" name="Group 4"/>
          <p:cNvGrpSpPr>
            <a:grpSpLocks/>
          </p:cNvGrpSpPr>
          <p:nvPr/>
        </p:nvGrpSpPr>
        <p:grpSpPr bwMode="auto">
          <a:xfrm>
            <a:off x="1219200" y="990600"/>
            <a:ext cx="6858000" cy="2362200"/>
            <a:chOff x="528" y="1680"/>
            <a:chExt cx="4320" cy="1488"/>
          </a:xfrm>
        </p:grpSpPr>
        <p:grpSp>
          <p:nvGrpSpPr>
            <p:cNvPr id="24588" name="Group 5"/>
            <p:cNvGrpSpPr>
              <a:grpSpLocks/>
            </p:cNvGrpSpPr>
            <p:nvPr/>
          </p:nvGrpSpPr>
          <p:grpSpPr bwMode="auto">
            <a:xfrm>
              <a:off x="538" y="1680"/>
              <a:ext cx="4310" cy="519"/>
              <a:chOff x="538" y="1680"/>
              <a:chExt cx="4310" cy="519"/>
            </a:xfrm>
          </p:grpSpPr>
          <p:sp>
            <p:nvSpPr>
              <p:cNvPr id="24631" name="Text Box 6"/>
              <p:cNvSpPr txBox="1">
                <a:spLocks noChangeArrowheads="1"/>
              </p:cNvSpPr>
              <p:nvPr/>
            </p:nvSpPr>
            <p:spPr bwMode="auto">
              <a:xfrm>
                <a:off x="538" y="1680"/>
                <a:ext cx="11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r"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zip_dig cmu;</a:t>
                </a:r>
              </a:p>
            </p:txBody>
          </p:sp>
          <p:grpSp>
            <p:nvGrpSpPr>
              <p:cNvPr id="24632" name="Group 7"/>
              <p:cNvGrpSpPr>
                <a:grpSpLocks/>
              </p:cNvGrpSpPr>
              <p:nvPr/>
            </p:nvGrpSpPr>
            <p:grpSpPr bwMode="auto">
              <a:xfrm>
                <a:off x="1680" y="1728"/>
                <a:ext cx="3168" cy="471"/>
                <a:chOff x="1680" y="1728"/>
                <a:chExt cx="3168" cy="471"/>
              </a:xfrm>
            </p:grpSpPr>
            <p:grpSp>
              <p:nvGrpSpPr>
                <p:cNvPr id="24633" name="Group 8"/>
                <p:cNvGrpSpPr>
                  <a:grpSpLocks/>
                </p:cNvGrpSpPr>
                <p:nvPr/>
              </p:nvGrpSpPr>
              <p:grpSpPr bwMode="auto">
                <a:xfrm>
                  <a:off x="1776" y="1728"/>
                  <a:ext cx="2880" cy="144"/>
                  <a:chOff x="1776" y="1728"/>
                  <a:chExt cx="2880" cy="144"/>
                </a:xfrm>
              </p:grpSpPr>
              <p:sp>
                <p:nvSpPr>
                  <p:cNvPr id="24646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charset="0"/>
                      </a:rPr>
                      <a:t>1</a:t>
                    </a:r>
                  </a:p>
                </p:txBody>
              </p:sp>
              <p:sp>
                <p:nvSpPr>
                  <p:cNvPr id="24647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charset="0"/>
                      </a:rPr>
                      <a:t>5</a:t>
                    </a:r>
                  </a:p>
                </p:txBody>
              </p:sp>
              <p:sp>
                <p:nvSpPr>
                  <p:cNvPr id="24648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charset="0"/>
                      </a:rPr>
                      <a:t>2</a:t>
                    </a:r>
                  </a:p>
                </p:txBody>
              </p:sp>
              <p:sp>
                <p:nvSpPr>
                  <p:cNvPr id="24649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charset="0"/>
                      </a:rPr>
                      <a:t>1</a:t>
                    </a:r>
                  </a:p>
                </p:txBody>
              </p:sp>
              <p:sp>
                <p:nvSpPr>
                  <p:cNvPr id="24650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charset="0"/>
                      </a:rPr>
                      <a:t>3</a:t>
                    </a:r>
                  </a:p>
                </p:txBody>
              </p:sp>
            </p:grpSp>
            <p:sp>
              <p:nvSpPr>
                <p:cNvPr id="24634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82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680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16</a:t>
                  </a:r>
                </a:p>
              </p:txBody>
            </p:sp>
            <p:sp>
              <p:nvSpPr>
                <p:cNvPr id="2463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400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256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20</a:t>
                  </a:r>
                </a:p>
              </p:txBody>
            </p:sp>
            <p:sp>
              <p:nvSpPr>
                <p:cNvPr id="24638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976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832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24</a:t>
                  </a:r>
                </a:p>
              </p:txBody>
            </p:sp>
            <p:sp>
              <p:nvSpPr>
                <p:cNvPr id="2464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552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8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28</a:t>
                  </a:r>
                </a:p>
              </p:txBody>
            </p:sp>
            <p:sp>
              <p:nvSpPr>
                <p:cNvPr id="2464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128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984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32</a:t>
                  </a:r>
                </a:p>
              </p:txBody>
            </p:sp>
            <p:sp>
              <p:nvSpPr>
                <p:cNvPr id="24644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470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560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36</a:t>
                  </a:r>
                </a:p>
              </p:txBody>
            </p:sp>
          </p:grpSp>
        </p:grpSp>
        <p:grpSp>
          <p:nvGrpSpPr>
            <p:cNvPr id="24589" name="Group 26"/>
            <p:cNvGrpSpPr>
              <a:grpSpLocks/>
            </p:cNvGrpSpPr>
            <p:nvPr/>
          </p:nvGrpSpPr>
          <p:grpSpPr bwMode="auto">
            <a:xfrm>
              <a:off x="528" y="2169"/>
              <a:ext cx="4310" cy="519"/>
              <a:chOff x="538" y="1680"/>
              <a:chExt cx="4310" cy="519"/>
            </a:xfrm>
          </p:grpSpPr>
          <p:sp>
            <p:nvSpPr>
              <p:cNvPr id="24611" name="Text Box 27"/>
              <p:cNvSpPr txBox="1">
                <a:spLocks noChangeArrowheads="1"/>
              </p:cNvSpPr>
              <p:nvPr/>
            </p:nvSpPr>
            <p:spPr bwMode="auto">
              <a:xfrm>
                <a:off x="538" y="1680"/>
                <a:ext cx="11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r"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zip_dig mit;</a:t>
                </a:r>
              </a:p>
            </p:txBody>
          </p:sp>
          <p:grpSp>
            <p:nvGrpSpPr>
              <p:cNvPr id="24612" name="Group 28"/>
              <p:cNvGrpSpPr>
                <a:grpSpLocks/>
              </p:cNvGrpSpPr>
              <p:nvPr/>
            </p:nvGrpSpPr>
            <p:grpSpPr bwMode="auto">
              <a:xfrm>
                <a:off x="1680" y="1728"/>
                <a:ext cx="3168" cy="471"/>
                <a:chOff x="1680" y="1728"/>
                <a:chExt cx="3168" cy="471"/>
              </a:xfrm>
            </p:grpSpPr>
            <p:grpSp>
              <p:nvGrpSpPr>
                <p:cNvPr id="24613" name="Group 29"/>
                <p:cNvGrpSpPr>
                  <a:grpSpLocks/>
                </p:cNvGrpSpPr>
                <p:nvPr/>
              </p:nvGrpSpPr>
              <p:grpSpPr bwMode="auto">
                <a:xfrm>
                  <a:off x="1776" y="1728"/>
                  <a:ext cx="2880" cy="144"/>
                  <a:chOff x="1776" y="1728"/>
                  <a:chExt cx="2880" cy="144"/>
                </a:xfrm>
              </p:grpSpPr>
              <p:sp>
                <p:nvSpPr>
                  <p:cNvPr id="24626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charset="0"/>
                      </a:rPr>
                      <a:t>0</a:t>
                    </a:r>
                  </a:p>
                </p:txBody>
              </p:sp>
              <p:sp>
                <p:nvSpPr>
                  <p:cNvPr id="24627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charset="0"/>
                      </a:rPr>
                      <a:t>2</a:t>
                    </a:r>
                  </a:p>
                </p:txBody>
              </p:sp>
              <p:sp>
                <p:nvSpPr>
                  <p:cNvPr id="24628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charset="0"/>
                      </a:rPr>
                      <a:t>1</a:t>
                    </a:r>
                  </a:p>
                </p:txBody>
              </p:sp>
              <p:sp>
                <p:nvSpPr>
                  <p:cNvPr id="2462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charset="0"/>
                      </a:rPr>
                      <a:t>3</a:t>
                    </a:r>
                  </a:p>
                </p:txBody>
              </p:sp>
              <p:sp>
                <p:nvSpPr>
                  <p:cNvPr id="2463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charset="0"/>
                      </a:rPr>
                      <a:t>9</a:t>
                    </a:r>
                  </a:p>
                </p:txBody>
              </p:sp>
            </p:grpSp>
            <p:sp>
              <p:nvSpPr>
                <p:cNvPr id="24614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82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5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680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36</a:t>
                  </a:r>
                </a:p>
              </p:txBody>
            </p:sp>
            <p:sp>
              <p:nvSpPr>
                <p:cNvPr id="24616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2400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7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256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40</a:t>
                  </a:r>
                </a:p>
              </p:txBody>
            </p:sp>
            <p:sp>
              <p:nvSpPr>
                <p:cNvPr id="24618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976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9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832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44</a:t>
                  </a:r>
                </a:p>
              </p:txBody>
            </p:sp>
            <p:sp>
              <p:nvSpPr>
                <p:cNvPr id="24620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3552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1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408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48</a:t>
                  </a:r>
                </a:p>
              </p:txBody>
            </p:sp>
            <p:sp>
              <p:nvSpPr>
                <p:cNvPr id="24622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4128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3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984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52</a:t>
                  </a:r>
                </a:p>
              </p:txBody>
            </p:sp>
            <p:sp>
              <p:nvSpPr>
                <p:cNvPr id="24624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470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5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560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56</a:t>
                  </a:r>
                </a:p>
              </p:txBody>
            </p:sp>
          </p:grpSp>
        </p:grpSp>
        <p:grpSp>
          <p:nvGrpSpPr>
            <p:cNvPr id="24590" name="Group 47"/>
            <p:cNvGrpSpPr>
              <a:grpSpLocks/>
            </p:cNvGrpSpPr>
            <p:nvPr/>
          </p:nvGrpSpPr>
          <p:grpSpPr bwMode="auto">
            <a:xfrm>
              <a:off x="528" y="2649"/>
              <a:ext cx="4310" cy="519"/>
              <a:chOff x="538" y="1680"/>
              <a:chExt cx="4310" cy="519"/>
            </a:xfrm>
          </p:grpSpPr>
          <p:sp>
            <p:nvSpPr>
              <p:cNvPr id="24591" name="Text Box 48"/>
              <p:cNvSpPr txBox="1">
                <a:spLocks noChangeArrowheads="1"/>
              </p:cNvSpPr>
              <p:nvPr/>
            </p:nvSpPr>
            <p:spPr bwMode="auto">
              <a:xfrm>
                <a:off x="538" y="1680"/>
                <a:ext cx="11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r"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zip_dig ucb;</a:t>
                </a:r>
              </a:p>
            </p:txBody>
          </p:sp>
          <p:grpSp>
            <p:nvGrpSpPr>
              <p:cNvPr id="24592" name="Group 49"/>
              <p:cNvGrpSpPr>
                <a:grpSpLocks/>
              </p:cNvGrpSpPr>
              <p:nvPr/>
            </p:nvGrpSpPr>
            <p:grpSpPr bwMode="auto">
              <a:xfrm>
                <a:off x="1680" y="1728"/>
                <a:ext cx="3168" cy="471"/>
                <a:chOff x="1680" y="1728"/>
                <a:chExt cx="3168" cy="471"/>
              </a:xfrm>
            </p:grpSpPr>
            <p:grpSp>
              <p:nvGrpSpPr>
                <p:cNvPr id="24593" name="Group 50"/>
                <p:cNvGrpSpPr>
                  <a:grpSpLocks/>
                </p:cNvGrpSpPr>
                <p:nvPr/>
              </p:nvGrpSpPr>
              <p:grpSpPr bwMode="auto">
                <a:xfrm>
                  <a:off x="1776" y="1728"/>
                  <a:ext cx="2880" cy="144"/>
                  <a:chOff x="1776" y="1728"/>
                  <a:chExt cx="2880" cy="144"/>
                </a:xfrm>
              </p:grpSpPr>
              <p:sp>
                <p:nvSpPr>
                  <p:cNvPr id="24606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charset="0"/>
                      </a:rPr>
                      <a:t>9</a:t>
                    </a:r>
                  </a:p>
                </p:txBody>
              </p:sp>
              <p:sp>
                <p:nvSpPr>
                  <p:cNvPr id="24607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charset="0"/>
                      </a:rPr>
                      <a:t>4</a:t>
                    </a:r>
                  </a:p>
                </p:txBody>
              </p:sp>
              <p:sp>
                <p:nvSpPr>
                  <p:cNvPr id="24608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charset="0"/>
                      </a:rPr>
                      <a:t>7</a:t>
                    </a:r>
                  </a:p>
                </p:txBody>
              </p:sp>
              <p:sp>
                <p:nvSpPr>
                  <p:cNvPr id="24609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charset="0"/>
                      </a:rPr>
                      <a:t>2</a:t>
                    </a:r>
                  </a:p>
                </p:txBody>
              </p:sp>
              <p:sp>
                <p:nvSpPr>
                  <p:cNvPr id="24610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24594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182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9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680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56</a:t>
                  </a:r>
                </a:p>
              </p:txBody>
            </p:sp>
            <p:sp>
              <p:nvSpPr>
                <p:cNvPr id="24596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400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9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256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60</a:t>
                  </a:r>
                </a:p>
              </p:txBody>
            </p:sp>
            <p:sp>
              <p:nvSpPr>
                <p:cNvPr id="24598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976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99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832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64</a:t>
                  </a:r>
                </a:p>
              </p:txBody>
            </p:sp>
            <p:sp>
              <p:nvSpPr>
                <p:cNvPr id="24600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3552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0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3408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68</a:t>
                  </a:r>
                </a:p>
              </p:txBody>
            </p:sp>
            <p:sp>
              <p:nvSpPr>
                <p:cNvPr id="24602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4128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03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984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72</a:t>
                  </a:r>
                </a:p>
              </p:txBody>
            </p:sp>
            <p:sp>
              <p:nvSpPr>
                <p:cNvPr id="24604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470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05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560" y="19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800">
                      <a:latin typeface="Courier New" charset="0"/>
                    </a:rPr>
                    <a:t>76</a:t>
                  </a:r>
                </a:p>
              </p:txBody>
            </p:sp>
          </p:grpSp>
        </p:grpSp>
      </p:grpSp>
      <p:sp>
        <p:nvSpPr>
          <p:cNvPr id="305220" name="Rectangle 68"/>
          <p:cNvSpPr>
            <a:spLocks noChangeArrowheads="1"/>
          </p:cNvSpPr>
          <p:nvPr/>
        </p:nvSpPr>
        <p:spPr bwMode="auto">
          <a:xfrm>
            <a:off x="6477000" y="4419600"/>
            <a:ext cx="544513" cy="3667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Yes</a:t>
            </a:r>
          </a:p>
        </p:txBody>
      </p:sp>
      <p:sp>
        <p:nvSpPr>
          <p:cNvPr id="305221" name="Rectangle 69"/>
          <p:cNvSpPr>
            <a:spLocks noChangeArrowheads="1"/>
          </p:cNvSpPr>
          <p:nvPr/>
        </p:nvSpPr>
        <p:spPr bwMode="auto">
          <a:xfrm>
            <a:off x="6553200" y="4800600"/>
            <a:ext cx="431800" cy="3667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No</a:t>
            </a:r>
          </a:p>
        </p:txBody>
      </p:sp>
      <p:sp>
        <p:nvSpPr>
          <p:cNvPr id="305222" name="Rectangle 70"/>
          <p:cNvSpPr>
            <a:spLocks noChangeArrowheads="1"/>
          </p:cNvSpPr>
          <p:nvPr/>
        </p:nvSpPr>
        <p:spPr bwMode="auto">
          <a:xfrm>
            <a:off x="6553200" y="5195888"/>
            <a:ext cx="431800" cy="3667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No</a:t>
            </a:r>
          </a:p>
        </p:txBody>
      </p:sp>
      <p:sp>
        <p:nvSpPr>
          <p:cNvPr id="305223" name="Rectangle 71"/>
          <p:cNvSpPr>
            <a:spLocks noChangeArrowheads="1"/>
          </p:cNvSpPr>
          <p:nvPr/>
        </p:nvSpPr>
        <p:spPr bwMode="auto">
          <a:xfrm>
            <a:off x="6553200" y="5562600"/>
            <a:ext cx="431800" cy="3667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No</a:t>
            </a:r>
          </a:p>
        </p:txBody>
      </p:sp>
      <p:sp>
        <p:nvSpPr>
          <p:cNvPr id="72" name="Rectangle 3"/>
          <p:cNvSpPr txBox="1">
            <a:spLocks noChangeArrowheads="1"/>
          </p:cNvSpPr>
          <p:nvPr/>
        </p:nvSpPr>
        <p:spPr bwMode="auto">
          <a:xfrm>
            <a:off x="303213" y="4343400"/>
            <a:ext cx="83073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>
            <a:lvl1pPr marL="385763" indent="-385763" algn="l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charset="0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0"/>
                <a:cs typeface="ＭＳ Ｐゴシック" charset="0"/>
              </a:defRPr>
            </a:lvl1pPr>
            <a:lvl2pPr marL="744538" indent="-2460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n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6175" indent="-238125" algn="l" rtl="0" eaLnBrk="0" fontAlgn="base" hangingPunct="0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charset="0"/>
              <a:buChar char="l"/>
              <a:defRPr b="1">
                <a:solidFill>
                  <a:schemeClr val="folHlink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451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9083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33655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8227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42799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223838" indent="-223838" defTabSz="895350" eaLnBrk="1" hangingPunct="1">
              <a:buFont typeface="Wingdings" charset="2"/>
              <a:buNone/>
              <a:tabLst>
                <a:tab pos="2235200" algn="l"/>
                <a:tab pos="4686300" algn="l"/>
                <a:tab pos="5943600" algn="l"/>
              </a:tabLst>
              <a:defRPr/>
            </a:pPr>
            <a:r>
              <a:rPr lang="en-US" dirty="0" smtClean="0">
                <a:latin typeface="Courier New" charset="0"/>
              </a:rPr>
              <a:t>	</a:t>
            </a:r>
          </a:p>
          <a:p>
            <a:pPr marL="560388" lvl="1" indent="-222250" defTabSz="895350" eaLnBrk="1" hangingPunct="1">
              <a:buFont typeface="Wingdings" charset="2"/>
              <a:buNone/>
              <a:tabLst>
                <a:tab pos="2235200" algn="l"/>
                <a:tab pos="4686300" algn="l"/>
                <a:tab pos="5943600" algn="l"/>
              </a:tabLst>
              <a:defRPr/>
            </a:pPr>
            <a:r>
              <a:rPr lang="en-US" dirty="0" err="1" smtClean="0">
                <a:latin typeface="Courier New" charset="0"/>
              </a:rPr>
              <a:t>mit</a:t>
            </a:r>
            <a:r>
              <a:rPr lang="en-US" dirty="0" smtClean="0">
                <a:latin typeface="Courier New" charset="0"/>
              </a:rPr>
              <a:t>[5]	36 + 4* 5 = 56	9</a:t>
            </a:r>
            <a:endParaRPr lang="en-US" dirty="0"/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 bwMode="auto">
          <a:xfrm>
            <a:off x="303213" y="4724400"/>
            <a:ext cx="83073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>
            <a:lvl1pPr marL="385763" indent="-385763" algn="l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charset="0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0"/>
                <a:cs typeface="ＭＳ Ｐゴシック" charset="0"/>
              </a:defRPr>
            </a:lvl1pPr>
            <a:lvl2pPr marL="744538" indent="-2460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n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6175" indent="-238125" algn="l" rtl="0" eaLnBrk="0" fontAlgn="base" hangingPunct="0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charset="0"/>
              <a:buChar char="l"/>
              <a:defRPr b="1">
                <a:solidFill>
                  <a:schemeClr val="folHlink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451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9083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33655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8227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42799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223838" indent="-223838" defTabSz="895350" eaLnBrk="1" hangingPunct="1">
              <a:buFont typeface="Wingdings" charset="2"/>
              <a:buNone/>
              <a:tabLst>
                <a:tab pos="2235200" algn="l"/>
                <a:tab pos="4686300" algn="l"/>
                <a:tab pos="5943600" algn="l"/>
              </a:tabLst>
              <a:defRPr/>
            </a:pPr>
            <a:r>
              <a:rPr lang="en-US" dirty="0" smtClean="0">
                <a:latin typeface="Courier New" charset="0"/>
              </a:rPr>
              <a:t>	</a:t>
            </a:r>
          </a:p>
          <a:p>
            <a:pPr marL="560388" lvl="1" indent="-222250" defTabSz="895350" eaLnBrk="1" hangingPunct="1">
              <a:buFont typeface="Wingdings" charset="2"/>
              <a:buNone/>
              <a:tabLst>
                <a:tab pos="2235200" algn="l"/>
                <a:tab pos="4686300" algn="l"/>
                <a:tab pos="5943600" algn="l"/>
              </a:tabLst>
              <a:defRPr/>
            </a:pPr>
            <a:r>
              <a:rPr lang="en-US" dirty="0" err="1" smtClean="0">
                <a:latin typeface="Courier New" charset="0"/>
              </a:rPr>
              <a:t>mit</a:t>
            </a:r>
            <a:r>
              <a:rPr lang="en-US" dirty="0" smtClean="0">
                <a:latin typeface="Courier New" charset="0"/>
              </a:rPr>
              <a:t>[-1]	36 + 4*-1 = 32	3	</a:t>
            </a: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 bwMode="auto">
          <a:xfrm>
            <a:off x="303213" y="5105400"/>
            <a:ext cx="830738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>
            <a:lvl1pPr marL="385763" indent="-385763" algn="l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charset="0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0"/>
                <a:cs typeface="ＭＳ Ｐゴシック" charset="0"/>
              </a:defRPr>
            </a:lvl1pPr>
            <a:lvl2pPr marL="744538" indent="-2460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n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6175" indent="-238125" algn="l" rtl="0" eaLnBrk="0" fontAlgn="base" hangingPunct="0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charset="0"/>
              <a:buChar char="l"/>
              <a:defRPr b="1">
                <a:solidFill>
                  <a:schemeClr val="folHlink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451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9083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33655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8227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42799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223838" indent="-223838" defTabSz="895350" eaLnBrk="1" hangingPunct="1">
              <a:buFont typeface="Wingdings" charset="2"/>
              <a:buNone/>
              <a:tabLst>
                <a:tab pos="2235200" algn="l"/>
                <a:tab pos="4686300" algn="l"/>
                <a:tab pos="5943600" algn="l"/>
              </a:tabLst>
              <a:defRPr/>
            </a:pPr>
            <a:r>
              <a:rPr lang="en-US" dirty="0" smtClean="0">
                <a:latin typeface="Courier New" charset="0"/>
              </a:rPr>
              <a:t>	</a:t>
            </a:r>
          </a:p>
          <a:p>
            <a:pPr marL="560388" lvl="1" indent="-222250" defTabSz="895350" eaLnBrk="1" hangingPunct="1">
              <a:buFont typeface="Wingdings" charset="2"/>
              <a:buNone/>
              <a:tabLst>
                <a:tab pos="2235200" algn="l"/>
                <a:tab pos="4686300" algn="l"/>
                <a:tab pos="5943600" algn="l"/>
              </a:tabLst>
              <a:defRPr/>
            </a:pPr>
            <a:r>
              <a:rPr lang="en-US" dirty="0" err="1" smtClean="0">
                <a:latin typeface="Courier New" charset="0"/>
              </a:rPr>
              <a:t>cmu</a:t>
            </a:r>
            <a:r>
              <a:rPr lang="en-US" dirty="0" smtClean="0">
                <a:latin typeface="Courier New" charset="0"/>
              </a:rPr>
              <a:t>[15]	16 + 4*15 = 76	?? 	</a:t>
            </a:r>
          </a:p>
        </p:txBody>
      </p:sp>
      <p:sp>
        <p:nvSpPr>
          <p:cNvPr id="75" name="Rectangle 3"/>
          <p:cNvSpPr txBox="1">
            <a:spLocks noChangeArrowheads="1"/>
          </p:cNvSpPr>
          <p:nvPr/>
        </p:nvSpPr>
        <p:spPr bwMode="auto">
          <a:xfrm>
            <a:off x="152400" y="5562600"/>
            <a:ext cx="830738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>
            <a:lvl1pPr marL="385763" indent="-385763" algn="l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charset="0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0"/>
                <a:cs typeface="ＭＳ Ｐゴシック" charset="0"/>
              </a:defRPr>
            </a:lvl1pPr>
            <a:lvl2pPr marL="744538" indent="-2460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n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6175" indent="-238125" algn="l" rtl="0" eaLnBrk="0" fontAlgn="base" hangingPunct="0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charset="0"/>
              <a:buChar char="l"/>
              <a:defRPr b="1">
                <a:solidFill>
                  <a:schemeClr val="folHlink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451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9083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33655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8227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42799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223838" indent="-223838" defTabSz="895350" eaLnBrk="1" hangingPunct="1">
              <a:buFont typeface="Wingdings" charset="2"/>
              <a:buNone/>
              <a:tabLst>
                <a:tab pos="2235200" algn="l"/>
                <a:tab pos="4686300" algn="l"/>
                <a:tab pos="5943600" algn="l"/>
              </a:tabLst>
              <a:defRPr/>
            </a:pPr>
            <a:r>
              <a:rPr lang="en-US" dirty="0" smtClean="0">
                <a:latin typeface="Courier New" charset="0"/>
              </a:rPr>
              <a:t>	</a:t>
            </a:r>
          </a:p>
          <a:p>
            <a:pPr marL="560388" lvl="1" indent="-222250" defTabSz="895350" eaLnBrk="1" hangingPunct="1">
              <a:buFont typeface="Wingdings" charset="2"/>
              <a:buChar char="n"/>
              <a:tabLst>
                <a:tab pos="2235200" algn="l"/>
                <a:tab pos="4686300" algn="l"/>
                <a:tab pos="5943600" algn="l"/>
              </a:tabLst>
              <a:defRPr/>
            </a:pPr>
            <a:r>
              <a:rPr lang="en-US" dirty="0" smtClean="0"/>
              <a:t>Out of range behavior implementation-dependent</a:t>
            </a:r>
          </a:p>
          <a:p>
            <a:pPr marL="839788" lvl="2" indent="-165100" defTabSz="895350" eaLnBrk="1" hangingPunct="1">
              <a:buFont typeface="Wingdings" charset="2"/>
              <a:buChar char="l"/>
              <a:tabLst>
                <a:tab pos="2235200" algn="l"/>
                <a:tab pos="4686300" algn="l"/>
                <a:tab pos="5943600" algn="l"/>
              </a:tabLst>
              <a:defRPr/>
            </a:pPr>
            <a:r>
              <a:rPr lang="en-US" dirty="0" smtClean="0"/>
              <a:t>No guaranteed relative allocation of different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76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0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 bldLvl="2"/>
      <p:bldP spid="305220" grpId="0" build="p" autoUpdateAnimBg="0"/>
      <p:bldP spid="305221" grpId="0" build="p" autoUpdateAnimBg="0"/>
      <p:bldP spid="305222" grpId="0"/>
      <p:bldP spid="305223" grpId="0"/>
      <p:bldP spid="72" grpId="0" build="allAtOnce"/>
      <p:bldP spid="73" grpId="0"/>
      <p:bldP spid="74" grpId="0"/>
      <p:bldP spid="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7099722" cy="2587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= z</a:t>
            </a:r>
          </a:p>
          <a:p>
            <a:pPr algn="l"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$0, %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     #   i = 0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L3               # 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.L4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:                        #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loop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: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$1, (%rdi,%rax,</a:t>
            </a:r>
            <a:r>
              <a:rPr lang="cs-CZ" sz="1800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4) #   z[i]++</a:t>
            </a:r>
            <a:endParaRPr lang="cs-CZ" sz="1800" dirty="0">
              <a:solidFill>
                <a:srgbClr val="FF0000"/>
              </a:solidFill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$1, %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     #   i++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.L3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:                        #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cmpq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$4, %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     #   i:4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jbe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L4               # 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&lt;=,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rep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; 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Loop </a:t>
            </a:r>
            <a:r>
              <a:rPr lang="en-US" dirty="0" smtClean="0">
                <a:latin typeface="Calibri" pitchFamily="-96" charset="0"/>
              </a:rPr>
              <a:t>Example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6500" y="1357298"/>
            <a:ext cx="4038600" cy="13408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void </a:t>
            </a:r>
            <a:r>
              <a:rPr lang="en-US" sz="1800" dirty="0" err="1" smtClean="0">
                <a:latin typeface="Courier New" pitchFamily="-96" charset="0"/>
              </a:rPr>
              <a:t>zincr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zip_dig</a:t>
            </a:r>
            <a:r>
              <a:rPr lang="en-US" sz="1800" dirty="0" smtClean="0">
                <a:latin typeface="Courier New" pitchFamily="-96" charset="0"/>
              </a:rPr>
              <a:t> z) {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for (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= 0;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&lt; ZLEN;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++)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  z[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]++;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857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Multidimensional (Nested) Array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4433888" cy="3360738"/>
          </a:xfrm>
        </p:spPr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Declaration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i="1" dirty="0"/>
              <a:t>T</a:t>
            </a:r>
            <a:r>
              <a:rPr lang="en-US" dirty="0"/>
              <a:t>  </a:t>
            </a:r>
            <a:r>
              <a:rPr lang="en-US" dirty="0">
                <a:latin typeface="Courier New" charset="0"/>
              </a:rPr>
              <a:t>A[</a:t>
            </a:r>
            <a:r>
              <a:rPr lang="en-US" i="1" dirty="0"/>
              <a:t>R</a:t>
            </a:r>
            <a:r>
              <a:rPr lang="en-US" dirty="0">
                <a:latin typeface="Courier New" charset="0"/>
              </a:rPr>
              <a:t>][</a:t>
            </a:r>
            <a:r>
              <a:rPr lang="en-US" i="1" dirty="0"/>
              <a:t>C</a:t>
            </a:r>
            <a:r>
              <a:rPr lang="en-US" dirty="0">
                <a:latin typeface="Courier New" charset="0"/>
              </a:rPr>
              <a:t>];</a:t>
            </a:r>
            <a:endParaRPr lang="en-US" dirty="0"/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Array of data type </a:t>
            </a:r>
            <a:r>
              <a:rPr lang="en-US" i="1" dirty="0"/>
              <a:t>T</a:t>
            </a:r>
            <a:endParaRPr lang="en-US" dirty="0"/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i="1" dirty="0"/>
              <a:t>R</a:t>
            </a:r>
            <a:r>
              <a:rPr lang="en-US" dirty="0"/>
              <a:t> rows, </a:t>
            </a:r>
            <a:r>
              <a:rPr lang="en-US" i="1" dirty="0"/>
              <a:t>C</a:t>
            </a:r>
            <a:r>
              <a:rPr lang="en-US" dirty="0"/>
              <a:t> columns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Type </a:t>
            </a:r>
            <a:r>
              <a:rPr lang="en-US" i="1" dirty="0"/>
              <a:t>T</a:t>
            </a:r>
            <a:r>
              <a:rPr lang="en-US" dirty="0"/>
              <a:t> element requires </a:t>
            </a:r>
            <a:r>
              <a:rPr lang="en-US" i="1" dirty="0"/>
              <a:t>K</a:t>
            </a:r>
            <a:r>
              <a:rPr lang="en-US" dirty="0"/>
              <a:t> bytes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Array Size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i="1" dirty="0"/>
              <a:t>R</a:t>
            </a:r>
            <a:r>
              <a:rPr lang="en-US" dirty="0"/>
              <a:t> * </a:t>
            </a:r>
            <a:r>
              <a:rPr lang="en-US" i="1" dirty="0"/>
              <a:t>C </a:t>
            </a:r>
            <a:r>
              <a:rPr lang="en-US" dirty="0"/>
              <a:t>* </a:t>
            </a:r>
            <a:r>
              <a:rPr lang="en-US" i="1" dirty="0"/>
              <a:t>K </a:t>
            </a:r>
            <a:r>
              <a:rPr lang="en-US" dirty="0"/>
              <a:t>bytes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Memory Layout Arrangement</a:t>
            </a:r>
            <a:endParaRPr lang="en-US" dirty="0">
              <a:ea typeface="+mn-ea"/>
              <a:cs typeface="+mn-cs"/>
            </a:endParaRP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Row-Major Ordering</a:t>
            </a:r>
          </a:p>
        </p:txBody>
      </p:sp>
      <p:grpSp>
        <p:nvGrpSpPr>
          <p:cNvPr id="30723" name="Group 4"/>
          <p:cNvGrpSpPr>
            <a:grpSpLocks/>
          </p:cNvGrpSpPr>
          <p:nvPr/>
        </p:nvGrpSpPr>
        <p:grpSpPr bwMode="auto">
          <a:xfrm>
            <a:off x="4495800" y="990600"/>
            <a:ext cx="4572000" cy="2209800"/>
            <a:chOff x="2064" y="2688"/>
            <a:chExt cx="2880" cy="1392"/>
          </a:xfrm>
        </p:grpSpPr>
        <p:sp>
          <p:nvSpPr>
            <p:cNvPr id="30748" name="Rectangle 5"/>
            <p:cNvSpPr>
              <a:spLocks noChangeArrowheads="1"/>
            </p:cNvSpPr>
            <p:nvPr/>
          </p:nvSpPr>
          <p:spPr bwMode="auto">
            <a:xfrm>
              <a:off x="2112" y="2784"/>
              <a:ext cx="76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A[0][0]</a:t>
              </a:r>
            </a:p>
          </p:txBody>
        </p:sp>
        <p:sp>
          <p:nvSpPr>
            <p:cNvPr id="30749" name="Rectangle 6"/>
            <p:cNvSpPr>
              <a:spLocks noChangeArrowheads="1"/>
            </p:cNvSpPr>
            <p:nvPr/>
          </p:nvSpPr>
          <p:spPr bwMode="auto">
            <a:xfrm>
              <a:off x="4176" y="2784"/>
              <a:ext cx="76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A[0][C-1]</a:t>
              </a:r>
            </a:p>
          </p:txBody>
        </p:sp>
        <p:sp>
          <p:nvSpPr>
            <p:cNvPr id="30750" name="Rectangle 7"/>
            <p:cNvSpPr>
              <a:spLocks noChangeArrowheads="1"/>
            </p:cNvSpPr>
            <p:nvPr/>
          </p:nvSpPr>
          <p:spPr bwMode="auto">
            <a:xfrm>
              <a:off x="2064" y="3744"/>
              <a:ext cx="76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A[R-1][0]</a:t>
              </a:r>
            </a:p>
          </p:txBody>
        </p:sp>
        <p:sp>
          <p:nvSpPr>
            <p:cNvPr id="30751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• • •</a:t>
              </a:r>
            </a:p>
          </p:txBody>
        </p:sp>
        <p:sp>
          <p:nvSpPr>
            <p:cNvPr id="30752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• • •</a:t>
              </a:r>
            </a:p>
          </p:txBody>
        </p:sp>
        <p:sp>
          <p:nvSpPr>
            <p:cNvPr id="30753" name="Rectangle 10"/>
            <p:cNvSpPr>
              <a:spLocks noChangeArrowheads="1"/>
            </p:cNvSpPr>
            <p:nvPr/>
          </p:nvSpPr>
          <p:spPr bwMode="auto">
            <a:xfrm>
              <a:off x="4176" y="3744"/>
              <a:ext cx="76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A[R-1][C-1]</a:t>
              </a:r>
            </a:p>
          </p:txBody>
        </p:sp>
        <p:sp>
          <p:nvSpPr>
            <p:cNvPr id="30754" name="Rectangle 11"/>
            <p:cNvSpPr>
              <a:spLocks noChangeArrowheads="1"/>
            </p:cNvSpPr>
            <p:nvPr/>
          </p:nvSpPr>
          <p:spPr bwMode="auto">
            <a:xfrm>
              <a:off x="2352" y="3264"/>
              <a:ext cx="288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•</a:t>
              </a:r>
            </a:p>
          </p:txBody>
        </p:sp>
        <p:sp>
          <p:nvSpPr>
            <p:cNvPr id="30755" name="Rectangle 12"/>
            <p:cNvSpPr>
              <a:spLocks noChangeArrowheads="1"/>
            </p:cNvSpPr>
            <p:nvPr/>
          </p:nvSpPr>
          <p:spPr bwMode="auto">
            <a:xfrm>
              <a:off x="4224" y="3168"/>
              <a:ext cx="288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•</a:t>
              </a:r>
            </a:p>
          </p:txBody>
        </p:sp>
        <p:sp>
          <p:nvSpPr>
            <p:cNvPr id="30756" name="Freeform 13"/>
            <p:cNvSpPr>
              <a:spLocks/>
            </p:cNvSpPr>
            <p:nvPr/>
          </p:nvSpPr>
          <p:spPr bwMode="auto">
            <a:xfrm>
              <a:off x="2064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7" name="Freeform 14"/>
            <p:cNvSpPr>
              <a:spLocks/>
            </p:cNvSpPr>
            <p:nvPr/>
          </p:nvSpPr>
          <p:spPr bwMode="auto">
            <a:xfrm flipH="1">
              <a:off x="4800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791200" y="1143000"/>
            <a:ext cx="1219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A[0][1]</a:t>
            </a:r>
          </a:p>
        </p:txBody>
      </p:sp>
      <p:sp>
        <p:nvSpPr>
          <p:cNvPr id="30726" name="Rectangle 11"/>
          <p:cNvSpPr>
            <a:spLocks noChangeArrowheads="1"/>
          </p:cNvSpPr>
          <p:nvPr/>
        </p:nvSpPr>
        <p:spPr bwMode="auto">
          <a:xfrm>
            <a:off x="6096000" y="1905000"/>
            <a:ext cx="457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charset="0"/>
              </a:rPr>
              <a:t>•</a:t>
            </a:r>
          </a:p>
        </p:txBody>
      </p:sp>
      <p:sp>
        <p:nvSpPr>
          <p:cNvPr id="30727" name="Rectangle 5"/>
          <p:cNvSpPr>
            <a:spLocks noChangeArrowheads="1"/>
          </p:cNvSpPr>
          <p:nvPr/>
        </p:nvSpPr>
        <p:spPr bwMode="auto">
          <a:xfrm>
            <a:off x="4572000" y="1524000"/>
            <a:ext cx="1219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A[1][0]</a:t>
            </a: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6781800" y="1143000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charset="0"/>
              </a:rPr>
              <a:t>• • •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7200" y="4433888"/>
            <a:ext cx="8229600" cy="2043112"/>
            <a:chOff x="457200" y="4433888"/>
            <a:chExt cx="8229600" cy="2043112"/>
          </a:xfrm>
        </p:grpSpPr>
        <p:sp>
          <p:nvSpPr>
            <p:cNvPr id="30729" name="Text Box 15"/>
            <p:cNvSpPr txBox="1">
              <a:spLocks noChangeArrowheads="1"/>
            </p:cNvSpPr>
            <p:nvPr/>
          </p:nvSpPr>
          <p:spPr bwMode="auto">
            <a:xfrm>
              <a:off x="4191000" y="4433888"/>
              <a:ext cx="1822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sz="1800">
                  <a:latin typeface="Courier New" charset="0"/>
                </a:rPr>
                <a:t>int A[R][C];</a:t>
              </a:r>
            </a:p>
          </p:txBody>
        </p:sp>
        <p:sp>
          <p:nvSpPr>
            <p:cNvPr id="30731" name="Line 30"/>
            <p:cNvSpPr>
              <a:spLocks noChangeShapeType="1"/>
            </p:cNvSpPr>
            <p:nvPr/>
          </p:nvSpPr>
          <p:spPr bwMode="auto">
            <a:xfrm>
              <a:off x="457200" y="60960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Line 31"/>
            <p:cNvSpPr>
              <a:spLocks noChangeShapeType="1"/>
            </p:cNvSpPr>
            <p:nvPr/>
          </p:nvSpPr>
          <p:spPr bwMode="auto">
            <a:xfrm>
              <a:off x="8686800" y="60960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Line 32"/>
            <p:cNvSpPr>
              <a:spLocks noChangeShapeType="1"/>
            </p:cNvSpPr>
            <p:nvPr/>
          </p:nvSpPr>
          <p:spPr bwMode="auto">
            <a:xfrm>
              <a:off x="457200" y="6248400"/>
              <a:ext cx="8229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Rectangle 33"/>
            <p:cNvSpPr>
              <a:spLocks noChangeArrowheads="1"/>
            </p:cNvSpPr>
            <p:nvPr/>
          </p:nvSpPr>
          <p:spPr bwMode="auto">
            <a:xfrm>
              <a:off x="3505200" y="6096000"/>
              <a:ext cx="14478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4*R*C</a:t>
              </a:r>
              <a:r>
                <a:rPr lang="en-US" b="0"/>
                <a:t>  Bytes</a:t>
              </a:r>
            </a:p>
          </p:txBody>
        </p:sp>
        <p:grpSp>
          <p:nvGrpSpPr>
            <p:cNvPr id="39" name="Group 16"/>
            <p:cNvGrpSpPr>
              <a:grpSpLocks/>
            </p:cNvGrpSpPr>
            <p:nvPr/>
          </p:nvGrpSpPr>
          <p:grpSpPr bwMode="auto">
            <a:xfrm>
              <a:off x="457200" y="5029200"/>
              <a:ext cx="8229600" cy="990600"/>
              <a:chOff x="336" y="3408"/>
              <a:chExt cx="5184" cy="624"/>
            </a:xfrm>
          </p:grpSpPr>
          <p:grpSp>
            <p:nvGrpSpPr>
              <p:cNvPr id="40" name="Group 17"/>
              <p:cNvGrpSpPr>
                <a:grpSpLocks/>
              </p:cNvGrpSpPr>
              <p:nvPr/>
            </p:nvGrpSpPr>
            <p:grpSpPr bwMode="auto">
              <a:xfrm>
                <a:off x="336" y="3408"/>
                <a:ext cx="1344" cy="624"/>
                <a:chOff x="1488" y="3504"/>
                <a:chExt cx="1344" cy="624"/>
              </a:xfrm>
            </p:grpSpPr>
            <p:sp>
              <p:nvSpPr>
                <p:cNvPr id="50" name="Rectangle 20"/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1344" cy="624"/>
                </a:xfrm>
                <a:prstGeom prst="rect">
                  <a:avLst/>
                </a:prstGeom>
                <a:solidFill>
                  <a:srgbClr val="F1C7C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600" b="0">
                      <a:latin typeface="Courier New" pitchFamily="-96" charset="0"/>
                    </a:rPr>
                    <a:t>• • •</a:t>
                  </a:r>
                </a:p>
              </p:txBody>
            </p:sp>
            <p:sp>
              <p:nvSpPr>
                <p:cNvPr id="51" name="Rectangle 18"/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384" cy="624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60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600">
                      <a:latin typeface="Courier New" pitchFamily="-96" charset="0"/>
                    </a:rPr>
                    <a:t>[0]</a:t>
                  </a:r>
                </a:p>
                <a:p>
                  <a:pPr algn="ctr" eaLnBrk="0" hangingPunct="0"/>
                  <a:r>
                    <a:rPr lang="en-US" sz="1600">
                      <a:latin typeface="Courier New" pitchFamily="-96" charset="0"/>
                    </a:rPr>
                    <a:t>[0]</a:t>
                  </a:r>
                </a:p>
              </p:txBody>
            </p:sp>
            <p:sp>
              <p:nvSpPr>
                <p:cNvPr id="52" name="Rectangle 19"/>
                <p:cNvSpPr>
                  <a:spLocks noChangeArrowheads="1"/>
                </p:cNvSpPr>
                <p:nvPr/>
              </p:nvSpPr>
              <p:spPr bwMode="auto">
                <a:xfrm>
                  <a:off x="2448" y="3504"/>
                  <a:ext cx="384" cy="624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60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600">
                      <a:latin typeface="Courier New" pitchFamily="-96" charset="0"/>
                    </a:rPr>
                    <a:t>[0]</a:t>
                  </a:r>
                </a:p>
                <a:p>
                  <a:pPr algn="ctr" eaLnBrk="0" hangingPunct="0"/>
                  <a:r>
                    <a:rPr lang="en-US" sz="1600">
                      <a:latin typeface="Courier New" pitchFamily="-96" charset="0"/>
                    </a:rPr>
                    <a:t>[C-1]</a:t>
                  </a:r>
                </a:p>
              </p:txBody>
            </p:sp>
          </p:grpSp>
          <p:grpSp>
            <p:nvGrpSpPr>
              <p:cNvPr id="41" name="Group 21"/>
              <p:cNvGrpSpPr>
                <a:grpSpLocks/>
              </p:cNvGrpSpPr>
              <p:nvPr/>
            </p:nvGrpSpPr>
            <p:grpSpPr bwMode="auto">
              <a:xfrm>
                <a:off x="1680" y="3408"/>
                <a:ext cx="1344" cy="624"/>
                <a:chOff x="1488" y="3504"/>
                <a:chExt cx="1344" cy="624"/>
              </a:xfrm>
            </p:grpSpPr>
            <p:sp>
              <p:nvSpPr>
                <p:cNvPr id="47" name="Rectangle 24"/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1344" cy="624"/>
                </a:xfrm>
                <a:prstGeom prst="rect">
                  <a:avLst/>
                </a:prstGeom>
                <a:solidFill>
                  <a:srgbClr val="F6F5BD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600" b="0">
                      <a:latin typeface="Courier New" pitchFamily="-96" charset="0"/>
                    </a:rPr>
                    <a:t>• • •</a:t>
                  </a:r>
                </a:p>
              </p:txBody>
            </p:sp>
            <p:sp>
              <p:nvSpPr>
                <p:cNvPr id="48" name="Rectangle 22"/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384" cy="624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60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600">
                      <a:latin typeface="Courier New" pitchFamily="-96" charset="0"/>
                    </a:rPr>
                    <a:t>[1]</a:t>
                  </a:r>
                </a:p>
                <a:p>
                  <a:pPr algn="ctr" eaLnBrk="0" hangingPunct="0"/>
                  <a:r>
                    <a:rPr lang="en-US" sz="1600">
                      <a:latin typeface="Courier New" pitchFamily="-96" charset="0"/>
                    </a:rPr>
                    <a:t>[0]</a:t>
                  </a:r>
                </a:p>
              </p:txBody>
            </p:sp>
            <p:sp>
              <p:nvSpPr>
                <p:cNvPr id="49" name="Rectangle 23"/>
                <p:cNvSpPr>
                  <a:spLocks noChangeArrowheads="1"/>
                </p:cNvSpPr>
                <p:nvPr/>
              </p:nvSpPr>
              <p:spPr bwMode="auto">
                <a:xfrm>
                  <a:off x="2448" y="3504"/>
                  <a:ext cx="384" cy="624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60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600">
                      <a:latin typeface="Courier New" pitchFamily="-96" charset="0"/>
                    </a:rPr>
                    <a:t>[1]</a:t>
                  </a:r>
                </a:p>
                <a:p>
                  <a:pPr algn="ctr" eaLnBrk="0" hangingPunct="0"/>
                  <a:r>
                    <a:rPr lang="en-US" sz="1600">
                      <a:latin typeface="Courier New" pitchFamily="-96" charset="0"/>
                    </a:rPr>
                    <a:t>[C-1]</a:t>
                  </a:r>
                </a:p>
              </p:txBody>
            </p:sp>
          </p:grpSp>
          <p:grpSp>
            <p:nvGrpSpPr>
              <p:cNvPr id="42" name="Group 25"/>
              <p:cNvGrpSpPr>
                <a:grpSpLocks/>
              </p:cNvGrpSpPr>
              <p:nvPr/>
            </p:nvGrpSpPr>
            <p:grpSpPr bwMode="auto">
              <a:xfrm>
                <a:off x="4176" y="3408"/>
                <a:ext cx="1344" cy="624"/>
                <a:chOff x="1488" y="3504"/>
                <a:chExt cx="1344" cy="624"/>
              </a:xfrm>
            </p:grpSpPr>
            <p:sp>
              <p:nvSpPr>
                <p:cNvPr id="44" name="Rectangle 28"/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1344" cy="624"/>
                </a:xfrm>
                <a:prstGeom prst="rect">
                  <a:avLst/>
                </a:prstGeom>
                <a:solidFill>
                  <a:srgbClr val="D5F1C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600" b="0">
                      <a:latin typeface="Courier New" pitchFamily="-96" charset="0"/>
                    </a:rPr>
                    <a:t>• • •</a:t>
                  </a:r>
                </a:p>
              </p:txBody>
            </p:sp>
            <p:sp>
              <p:nvSpPr>
                <p:cNvPr id="45" name="Rectangle 26"/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384" cy="624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60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600">
                      <a:latin typeface="Courier New" pitchFamily="-96" charset="0"/>
                    </a:rPr>
                    <a:t>[R-1]</a:t>
                  </a:r>
                </a:p>
                <a:p>
                  <a:pPr algn="ctr" eaLnBrk="0" hangingPunct="0"/>
                  <a:r>
                    <a:rPr lang="en-US" sz="1600">
                      <a:latin typeface="Courier New" pitchFamily="-96" charset="0"/>
                    </a:rPr>
                    <a:t>[0]</a:t>
                  </a:r>
                </a:p>
              </p:txBody>
            </p:sp>
            <p:sp>
              <p:nvSpPr>
                <p:cNvPr id="46" name="Rectangle 27"/>
                <p:cNvSpPr>
                  <a:spLocks noChangeArrowheads="1"/>
                </p:cNvSpPr>
                <p:nvPr/>
              </p:nvSpPr>
              <p:spPr bwMode="auto">
                <a:xfrm>
                  <a:off x="2448" y="3504"/>
                  <a:ext cx="384" cy="624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60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600">
                      <a:latin typeface="Courier New" pitchFamily="-96" charset="0"/>
                    </a:rPr>
                    <a:t>[R-1]</a:t>
                  </a:r>
                </a:p>
                <a:p>
                  <a:pPr algn="ctr" eaLnBrk="0" hangingPunct="0"/>
                  <a:r>
                    <a:rPr lang="en-US" sz="1600">
                      <a:latin typeface="Courier New" pitchFamily="-96" charset="0"/>
                    </a:rPr>
                    <a:t>[C-1]</a:t>
                  </a:r>
                </a:p>
              </p:txBody>
            </p:sp>
          </p:grpSp>
          <p:sp>
            <p:nvSpPr>
              <p:cNvPr id="43" name="Rectangle 29"/>
              <p:cNvSpPr>
                <a:spLocks noChangeArrowheads="1"/>
              </p:cNvSpPr>
              <p:nvPr/>
            </p:nvSpPr>
            <p:spPr bwMode="auto">
              <a:xfrm>
                <a:off x="3024" y="3408"/>
                <a:ext cx="1152" cy="62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  •  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3516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458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Multidimensional (Nested) Array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267200"/>
            <a:ext cx="8991600" cy="1905000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Declaration </a:t>
            </a:r>
            <a:r>
              <a:rPr lang="ja-JP" altLang="en-US">
                <a:latin typeface="Helvetica" charset="0"/>
                <a:ea typeface="ＭＳ Ｐゴシック" charset="0"/>
              </a:rPr>
              <a:t>“</a:t>
            </a:r>
            <a:r>
              <a:rPr lang="en-US" altLang="ja-JP">
                <a:latin typeface="Courier New" charset="0"/>
                <a:ea typeface="ＭＳ Ｐゴシック" charset="0"/>
              </a:rPr>
              <a:t>zip_dig pgh[4]</a:t>
            </a:r>
            <a:r>
              <a:rPr lang="ja-JP" altLang="en-US">
                <a:latin typeface="Helvetica" charset="0"/>
                <a:ea typeface="ＭＳ Ｐゴシック" charset="0"/>
              </a:rPr>
              <a:t>”</a:t>
            </a:r>
            <a:r>
              <a:rPr lang="en-US" altLang="ja-JP">
                <a:latin typeface="Helvetica" charset="0"/>
                <a:ea typeface="ＭＳ Ｐゴシック" charset="0"/>
              </a:rPr>
              <a:t> equivalent to </a:t>
            </a:r>
            <a:r>
              <a:rPr lang="ja-JP" altLang="en-US">
                <a:latin typeface="Helvetica" charset="0"/>
                <a:ea typeface="ＭＳ Ｐゴシック" charset="0"/>
              </a:rPr>
              <a:t>“</a:t>
            </a:r>
            <a:r>
              <a:rPr lang="en-US" altLang="ja-JP">
                <a:latin typeface="Courier New" charset="0"/>
                <a:ea typeface="ＭＳ Ｐゴシック" charset="0"/>
              </a:rPr>
              <a:t>int pgh[4][5]</a:t>
            </a:r>
            <a:r>
              <a:rPr lang="ja-JP" altLang="en-US">
                <a:latin typeface="Helvetica" charset="0"/>
                <a:ea typeface="ＭＳ Ｐゴシック" charset="0"/>
              </a:rPr>
              <a:t>”</a:t>
            </a:r>
            <a:endParaRPr lang="en-US" altLang="ja-JP">
              <a:latin typeface="Helvetica" charset="0"/>
              <a:ea typeface="ＭＳ Ｐゴシック" charset="0"/>
            </a:endParaRP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Variable </a:t>
            </a:r>
            <a:r>
              <a:rPr lang="en-US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pgh</a:t>
            </a:r>
            <a:r>
              <a:rPr lang="en-US">
                <a:latin typeface="Helvetica" charset="0"/>
                <a:ea typeface="ＭＳ Ｐゴシック" charset="0"/>
              </a:rPr>
              <a:t> denotes  array of 4 elements</a:t>
            </a:r>
          </a:p>
          <a:p>
            <a:pPr lvl="3" eaLnBrk="1" hangingPunct="1"/>
            <a:r>
              <a:rPr lang="en-US">
                <a:latin typeface="Helvetica" charset="0"/>
                <a:ea typeface="ＭＳ Ｐゴシック" charset="0"/>
              </a:rPr>
              <a:t>Allocated contiguously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Each element is an array of 5 </a:t>
            </a:r>
            <a:r>
              <a:rPr lang="en-US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int</a:t>
            </a:r>
            <a:r>
              <a:rPr lang="ja-JP" altLang="en-US">
                <a:latin typeface="Helvetica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s</a:t>
            </a:r>
          </a:p>
          <a:p>
            <a:pPr lvl="3" eaLnBrk="1" hangingPunct="1"/>
            <a:r>
              <a:rPr lang="en-US">
                <a:latin typeface="Helvetica" charset="0"/>
                <a:ea typeface="ＭＳ Ｐゴシック" charset="0"/>
              </a:rPr>
              <a:t>Allocated contiguously</a:t>
            </a:r>
          </a:p>
          <a:p>
            <a:pPr lvl="1" eaLnBrk="1" hangingPunct="1"/>
            <a:r>
              <a:rPr lang="ja-JP" altLang="en-US">
                <a:latin typeface="Helvetica" charset="0"/>
                <a:ea typeface="ＭＳ Ｐゴシック" charset="0"/>
              </a:rPr>
              <a:t>“</a:t>
            </a:r>
            <a:r>
              <a:rPr lang="en-US" altLang="ja-JP">
                <a:latin typeface="Helvetica" charset="0"/>
                <a:ea typeface="ＭＳ Ｐゴシック" charset="0"/>
              </a:rPr>
              <a:t>Row-Major</a:t>
            </a:r>
            <a:r>
              <a:rPr lang="ja-JP" altLang="en-US">
                <a:latin typeface="Helvetica" charset="0"/>
                <a:ea typeface="ＭＳ Ｐゴシック" charset="0"/>
              </a:rPr>
              <a:t>”</a:t>
            </a:r>
            <a:r>
              <a:rPr lang="en-US" altLang="ja-JP">
                <a:latin typeface="Helvetica" charset="0"/>
                <a:ea typeface="ＭＳ Ｐゴシック" charset="0"/>
              </a:rPr>
              <a:t> ordering of all elements guaranteed</a:t>
            </a:r>
            <a:endParaRPr lang="en-US">
              <a:latin typeface="Helvetica" charset="0"/>
              <a:ea typeface="ＭＳ Ｐゴシック" charset="0"/>
            </a:endParaRP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981200" y="838200"/>
            <a:ext cx="4924425" cy="17494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#define PCOUNT 4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zip_dig pgh[PCOUNT] = 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{{1, 5, 2, 0, 6},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{1, 5, 2, 1, 3 },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{1, 5, 2, 1, 7 },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{1, 5, 2, 2, 1 }};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9600" y="2895600"/>
            <a:ext cx="7689850" cy="1285875"/>
            <a:chOff x="609600" y="2895600"/>
            <a:chExt cx="7689850" cy="1285875"/>
          </a:xfrm>
        </p:grpSpPr>
        <p:sp>
          <p:nvSpPr>
            <p:cNvPr id="29701" name="Text Box 6"/>
            <p:cNvSpPr txBox="1">
              <a:spLocks noChangeArrowheads="1"/>
            </p:cNvSpPr>
            <p:nvPr/>
          </p:nvSpPr>
          <p:spPr bwMode="auto">
            <a:xfrm>
              <a:off x="609600" y="2895600"/>
              <a:ext cx="113982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sz="1800">
                  <a:latin typeface="Courier New" charset="0"/>
                </a:rPr>
                <a:t>zip_dig</a:t>
              </a:r>
            </a:p>
            <a:p>
              <a:pPr algn="r">
                <a:lnSpc>
                  <a:spcPct val="100000"/>
                </a:lnSpc>
              </a:pPr>
              <a:r>
                <a:rPr lang="en-US" sz="1800">
                  <a:latin typeface="Courier New" charset="0"/>
                </a:rPr>
                <a:t>pgh[4];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676400" y="2895600"/>
              <a:ext cx="6623050" cy="1285875"/>
              <a:chOff x="1676400" y="3438525"/>
              <a:chExt cx="6623050" cy="1285875"/>
            </a:xfrm>
          </p:grpSpPr>
          <p:sp>
            <p:nvSpPr>
              <p:cNvPr id="48" name="Line 8"/>
              <p:cNvSpPr>
                <a:spLocks noChangeShapeType="1"/>
              </p:cNvSpPr>
              <p:nvPr/>
            </p:nvSpPr>
            <p:spPr bwMode="auto">
              <a:xfrm flipV="1">
                <a:off x="1905000" y="4205288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Text Box 9"/>
              <p:cNvSpPr txBox="1">
                <a:spLocks noChangeArrowheads="1"/>
              </p:cNvSpPr>
              <p:nvPr/>
            </p:nvSpPr>
            <p:spPr bwMode="auto">
              <a:xfrm>
                <a:off x="1676400" y="4357688"/>
                <a:ext cx="458788" cy="3667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76</a:t>
                </a:r>
              </a:p>
            </p:txBody>
          </p:sp>
          <p:sp>
            <p:nvSpPr>
              <p:cNvPr id="50" name="Line 10"/>
              <p:cNvSpPr>
                <a:spLocks noChangeShapeType="1"/>
              </p:cNvSpPr>
              <p:nvPr/>
            </p:nvSpPr>
            <p:spPr bwMode="auto">
              <a:xfrm flipV="1">
                <a:off x="3429000" y="4205288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Text Box 11"/>
              <p:cNvSpPr txBox="1">
                <a:spLocks noChangeArrowheads="1"/>
              </p:cNvSpPr>
              <p:nvPr/>
            </p:nvSpPr>
            <p:spPr bwMode="auto">
              <a:xfrm>
                <a:off x="3200400" y="4357688"/>
                <a:ext cx="458788" cy="3667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96</a:t>
                </a:r>
              </a:p>
            </p:txBody>
          </p:sp>
          <p:sp>
            <p:nvSpPr>
              <p:cNvPr id="52" name="Line 12"/>
              <p:cNvSpPr>
                <a:spLocks noChangeShapeType="1"/>
              </p:cNvSpPr>
              <p:nvPr/>
            </p:nvSpPr>
            <p:spPr bwMode="auto">
              <a:xfrm flipV="1">
                <a:off x="4953000" y="4205288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Text Box 13"/>
              <p:cNvSpPr txBox="1">
                <a:spLocks noChangeArrowheads="1"/>
              </p:cNvSpPr>
              <p:nvPr/>
            </p:nvSpPr>
            <p:spPr bwMode="auto">
              <a:xfrm>
                <a:off x="4656138" y="4357688"/>
                <a:ext cx="595312" cy="3667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116</a:t>
                </a:r>
              </a:p>
            </p:txBody>
          </p:sp>
          <p:sp>
            <p:nvSpPr>
              <p:cNvPr id="54" name="Line 14"/>
              <p:cNvSpPr>
                <a:spLocks noChangeShapeType="1"/>
              </p:cNvSpPr>
              <p:nvPr/>
            </p:nvSpPr>
            <p:spPr bwMode="auto">
              <a:xfrm flipV="1">
                <a:off x="6477000" y="4205288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Text Box 15"/>
              <p:cNvSpPr txBox="1">
                <a:spLocks noChangeArrowheads="1"/>
              </p:cNvSpPr>
              <p:nvPr/>
            </p:nvSpPr>
            <p:spPr bwMode="auto">
              <a:xfrm>
                <a:off x="6180138" y="4357688"/>
                <a:ext cx="595312" cy="3667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136</a:t>
                </a:r>
              </a:p>
            </p:txBody>
          </p:sp>
          <p:sp>
            <p:nvSpPr>
              <p:cNvPr id="56" name="Line 16"/>
              <p:cNvSpPr>
                <a:spLocks noChangeShapeType="1"/>
              </p:cNvSpPr>
              <p:nvPr/>
            </p:nvSpPr>
            <p:spPr bwMode="auto">
              <a:xfrm flipV="1">
                <a:off x="8001000" y="4205288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Text Box 17"/>
              <p:cNvSpPr txBox="1">
                <a:spLocks noChangeArrowheads="1"/>
              </p:cNvSpPr>
              <p:nvPr/>
            </p:nvSpPr>
            <p:spPr bwMode="auto">
              <a:xfrm>
                <a:off x="7704138" y="4357688"/>
                <a:ext cx="595312" cy="3667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156</a:t>
                </a:r>
              </a:p>
            </p:txBody>
          </p:sp>
          <p:grpSp>
            <p:nvGrpSpPr>
              <p:cNvPr id="58" name="Group 19"/>
              <p:cNvGrpSpPr>
                <a:grpSpLocks/>
              </p:cNvGrpSpPr>
              <p:nvPr/>
            </p:nvGrpSpPr>
            <p:grpSpPr bwMode="auto">
              <a:xfrm>
                <a:off x="1905000" y="3443288"/>
                <a:ext cx="1524000" cy="762000"/>
                <a:chOff x="816" y="2640"/>
                <a:chExt cx="960" cy="480"/>
              </a:xfrm>
            </p:grpSpPr>
            <p:sp>
              <p:nvSpPr>
                <p:cNvPr id="81" name="Rectangle 20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 sz="1800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82" name="Rectangle 21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 sz="1800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83" name="Rectangle 22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 sz="1800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84" name="Rectangle 23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 sz="180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85" name="Rectangle 24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 sz="1800">
                      <a:latin typeface="Courier New" pitchFamily="-96" charset="0"/>
                    </a:rPr>
                    <a:t>6</a:t>
                  </a:r>
                </a:p>
              </p:txBody>
            </p:sp>
          </p:grpSp>
          <p:grpSp>
            <p:nvGrpSpPr>
              <p:cNvPr id="59" name="Group 25"/>
              <p:cNvGrpSpPr>
                <a:grpSpLocks/>
              </p:cNvGrpSpPr>
              <p:nvPr/>
            </p:nvGrpSpPr>
            <p:grpSpPr bwMode="auto">
              <a:xfrm>
                <a:off x="3429000" y="3443288"/>
                <a:ext cx="1524000" cy="762000"/>
                <a:chOff x="816" y="2640"/>
                <a:chExt cx="960" cy="480"/>
              </a:xfrm>
            </p:grpSpPr>
            <p:sp>
              <p:nvSpPr>
                <p:cNvPr id="76" name="Rectangle 26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 sz="1800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77" name="Rectangle 27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 sz="1800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78" name="Rectangle 28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 sz="1800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79" name="Rectangle 29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 sz="1800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80" name="Rectangle 30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 sz="1800">
                      <a:latin typeface="Courier New" pitchFamily="-96" charset="0"/>
                    </a:rPr>
                    <a:t>3</a:t>
                  </a:r>
                </a:p>
              </p:txBody>
            </p:sp>
          </p:grpSp>
          <p:grpSp>
            <p:nvGrpSpPr>
              <p:cNvPr id="60" name="Group 31"/>
              <p:cNvGrpSpPr>
                <a:grpSpLocks/>
              </p:cNvGrpSpPr>
              <p:nvPr/>
            </p:nvGrpSpPr>
            <p:grpSpPr bwMode="auto">
              <a:xfrm>
                <a:off x="4953000" y="3443288"/>
                <a:ext cx="1524000" cy="762000"/>
                <a:chOff x="816" y="2640"/>
                <a:chExt cx="960" cy="480"/>
              </a:xfrm>
            </p:grpSpPr>
            <p:sp>
              <p:nvSpPr>
                <p:cNvPr id="71" name="Rectangle 32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 sz="1800">
                      <a:latin typeface="Courier New" pitchFamily="49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72" name="Rectangle 33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 sz="1800">
                      <a:latin typeface="Courier New" pitchFamily="49" charset="0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73" name="Rectangle 34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 sz="1800">
                      <a:latin typeface="Courier New" pitchFamily="49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74" name="Rectangle 35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 sz="1800">
                      <a:latin typeface="Courier New" pitchFamily="49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75" name="Rectangle 36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 sz="1800">
                      <a:latin typeface="Courier New" pitchFamily="49" charset="0"/>
                      <a:ea typeface="+mn-ea"/>
                      <a:cs typeface="+mn-cs"/>
                    </a:rPr>
                    <a:t>7</a:t>
                  </a:r>
                </a:p>
              </p:txBody>
            </p:sp>
          </p:grpSp>
          <p:grpSp>
            <p:nvGrpSpPr>
              <p:cNvPr id="61" name="Group 37"/>
              <p:cNvGrpSpPr>
                <a:grpSpLocks/>
              </p:cNvGrpSpPr>
              <p:nvPr/>
            </p:nvGrpSpPr>
            <p:grpSpPr bwMode="auto">
              <a:xfrm>
                <a:off x="6477000" y="3438525"/>
                <a:ext cx="1524000" cy="766763"/>
                <a:chOff x="816" y="2637"/>
                <a:chExt cx="960" cy="483"/>
              </a:xfrm>
            </p:grpSpPr>
            <p:sp>
              <p:nvSpPr>
                <p:cNvPr id="66" name="Rectangle 38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 sz="1800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67" name="Rectangle 39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 sz="1800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68" name="Rectangle 40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 sz="1800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69" name="Rectangle 41"/>
                <p:cNvSpPr>
                  <a:spLocks noChangeArrowheads="1"/>
                </p:cNvSpPr>
                <p:nvPr/>
              </p:nvSpPr>
              <p:spPr bwMode="auto">
                <a:xfrm>
                  <a:off x="1392" y="2637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 sz="1800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70" name="Rectangle 42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 sz="1800">
                      <a:latin typeface="Courier New" pitchFamily="-96" charset="0"/>
                    </a:rPr>
                    <a:t>1</a:t>
                  </a:r>
                </a:p>
              </p:txBody>
            </p:sp>
          </p:grpSp>
          <p:sp>
            <p:nvSpPr>
              <p:cNvPr id="62" name="Rectangle 43"/>
              <p:cNvSpPr>
                <a:spLocks noChangeArrowheads="1"/>
              </p:cNvSpPr>
              <p:nvPr/>
            </p:nvSpPr>
            <p:spPr bwMode="auto">
              <a:xfrm>
                <a:off x="1905000" y="3443288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63" name="Rectangle 44"/>
              <p:cNvSpPr>
                <a:spLocks noChangeArrowheads="1"/>
              </p:cNvSpPr>
              <p:nvPr/>
            </p:nvSpPr>
            <p:spPr bwMode="auto">
              <a:xfrm>
                <a:off x="3429000" y="3443288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64" name="Rectangle 45"/>
              <p:cNvSpPr>
                <a:spLocks noChangeArrowheads="1"/>
              </p:cNvSpPr>
              <p:nvPr/>
            </p:nvSpPr>
            <p:spPr bwMode="auto">
              <a:xfrm>
                <a:off x="4953000" y="3443288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65" name="Rectangle 46"/>
              <p:cNvSpPr>
                <a:spLocks noChangeArrowheads="1"/>
              </p:cNvSpPr>
              <p:nvPr/>
            </p:nvSpPr>
            <p:spPr bwMode="auto">
              <a:xfrm>
                <a:off x="6477000" y="3443288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8793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5957887" cy="1450975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Row Vectors</a:t>
            </a:r>
          </a:p>
          <a:p>
            <a:pPr lvl="1"/>
            <a:r>
              <a:rPr lang="en-US">
                <a:latin typeface="Calibri" pitchFamily="-96" charset="0"/>
              </a:rPr>
              <a:t> </a:t>
            </a:r>
            <a:r>
              <a:rPr lang="en-US" b="1">
                <a:latin typeface="Courier New" pitchFamily="-96" charset="0"/>
              </a:rPr>
              <a:t>A[i]</a:t>
            </a:r>
            <a:r>
              <a:rPr lang="en-US">
                <a:latin typeface="Calibri" pitchFamily="-96" charset="0"/>
              </a:rPr>
              <a:t> is array of 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alibri" pitchFamily="-96" charset="0"/>
              </a:rPr>
              <a:t> elements</a:t>
            </a:r>
          </a:p>
          <a:p>
            <a:pPr lvl="1"/>
            <a:r>
              <a:rPr lang="en-US">
                <a:latin typeface="Calibri" pitchFamily="-96" charset="0"/>
              </a:rPr>
              <a:t>Each element of type </a:t>
            </a:r>
            <a:r>
              <a:rPr lang="en-US" i="1">
                <a:latin typeface="Calibri" pitchFamily="-96" charset="0"/>
              </a:rPr>
              <a:t>T </a:t>
            </a:r>
            <a:r>
              <a:rPr lang="en-US">
                <a:latin typeface="Calibri" pitchFamily="-96" charset="0"/>
              </a:rPr>
              <a:t>requires </a:t>
            </a:r>
            <a:r>
              <a:rPr lang="en-US" i="1">
                <a:latin typeface="Calibri" pitchFamily="-96" charset="0"/>
              </a:rPr>
              <a:t>K </a:t>
            </a:r>
            <a:r>
              <a:rPr lang="en-US">
                <a:latin typeface="Calibri" pitchFamily="-96" charset="0"/>
              </a:rPr>
              <a:t>bytes</a:t>
            </a:r>
          </a:p>
          <a:p>
            <a:pPr lvl="1"/>
            <a:r>
              <a:rPr lang="en-US">
                <a:latin typeface="Calibri" pitchFamily="-96" charset="0"/>
              </a:rPr>
              <a:t>Starting address </a:t>
            </a:r>
            <a:r>
              <a:rPr lang="en-US" b="1">
                <a:latin typeface="Courier New" pitchFamily="-96" charset="0"/>
              </a:rPr>
              <a:t>A +</a:t>
            </a:r>
            <a:r>
              <a:rPr lang="en-US">
                <a:latin typeface="Courier New" pitchFamily="-96" charset="0"/>
              </a:rPr>
              <a:t> </a:t>
            </a:r>
            <a:r>
              <a:rPr lang="en-US">
                <a:latin typeface="Calibri" pitchFamily="-96" charset="0"/>
              </a:rPr>
              <a:t> </a:t>
            </a:r>
            <a:r>
              <a:rPr lang="en-US" i="1">
                <a:latin typeface="Calibri" pitchFamily="-96" charset="0"/>
              </a:rPr>
              <a:t>i</a:t>
            </a:r>
            <a:r>
              <a:rPr lang="en-US">
                <a:latin typeface="Calibri" pitchFamily="-96" charset="0"/>
              </a:rPr>
              <a:t> * (</a:t>
            </a:r>
            <a:r>
              <a:rPr lang="en-US" i="1">
                <a:latin typeface="Calibri" pitchFamily="-96" charset="0"/>
              </a:rPr>
              <a:t>C </a:t>
            </a:r>
            <a:r>
              <a:rPr lang="en-US">
                <a:latin typeface="Calibri" pitchFamily="-96" charset="0"/>
              </a:rPr>
              <a:t>* </a:t>
            </a:r>
            <a:r>
              <a:rPr lang="en-US" i="1">
                <a:latin typeface="Calibri" pitchFamily="-96" charset="0"/>
              </a:rPr>
              <a:t>K</a:t>
            </a:r>
            <a:r>
              <a:rPr lang="en-US">
                <a:latin typeface="Calibri" pitchFamily="-96" charset="0"/>
              </a:rPr>
              <a:t>)</a:t>
            </a: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0902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338138" y="571817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3595688" y="5715000"/>
            <a:ext cx="18145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 smtClean="0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</a:t>
            </a:r>
            <a:r>
              <a:rPr lang="en-US" sz="1800" dirty="0" smtClean="0">
                <a:latin typeface="Courier New" pitchFamily="-96" charset="0"/>
              </a:rPr>
              <a:t>4)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6553200" y="5715000"/>
            <a:ext cx="2286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A+((</a:t>
            </a:r>
            <a:r>
              <a:rPr lang="en-US" sz="1800" dirty="0">
                <a:latin typeface="Courier New" pitchFamily="-96" charset="0"/>
              </a:rPr>
              <a:t>R-1)*C*</a:t>
            </a:r>
            <a:r>
              <a:rPr lang="en-US" sz="1800" dirty="0" smtClean="0">
                <a:latin typeface="Courier New" pitchFamily="-96" charset="0"/>
              </a:rPr>
              <a:t>4)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</p:spTree>
    <p:extLst>
      <p:ext uri="{BB962C8B-B14F-4D97-AF65-F5344CB8AC3E}">
        <p14:creationId xmlns:p14="http://schemas.microsoft.com/office/powerpoint/2010/main" val="35725175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493713"/>
            <a:ext cx="7645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 Code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819400"/>
            <a:ext cx="7404100" cy="24384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Row Vector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pgh+20*index</a:t>
            </a:r>
          </a:p>
          <a:p>
            <a:r>
              <a:rPr lang="en-US" dirty="0" smtClean="0">
                <a:latin typeface="Calibri" pitchFamily="-96" charset="0"/>
              </a:rPr>
              <a:t>Machine Code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Computes and returns address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+ 4*(index+4*index)</a:t>
            </a:r>
          </a:p>
          <a:p>
            <a:endParaRPr lang="en-US" b="0" i="1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4503738" y="1988840"/>
            <a:ext cx="4114800" cy="109158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get_pgh_zip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index)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[index];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685800" y="5486400"/>
            <a:ext cx="6781800" cy="8422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= index</a:t>
            </a:r>
          </a:p>
          <a:p>
            <a:pPr algn="l"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%rdi,%rdi,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4),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 * index</a:t>
            </a:r>
          </a:p>
          <a:p>
            <a:pPr algn="l"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%rax,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4),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(20 * index)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 smtClean="0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8313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build="p"/>
      <p:bldP spid="31130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Recap…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20788"/>
            <a:ext cx="4129087" cy="52244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Frame-based view of stack: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Each function call pushes a frame onto the stack, and the frame is removed upon exiting the function</a:t>
            </a:r>
          </a:p>
          <a:p>
            <a:pPr>
              <a:defRPr/>
            </a:pPr>
            <a:r>
              <a:rPr lang="en-US" dirty="0">
                <a:latin typeface="Helvetica" charset="0"/>
              </a:rPr>
              <a:t>Recursion and stacks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Each call of a function to itself puts a new frame on the stack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This new frame is a new instance of the function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Calculations affecting local variables only affect the frame that they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re in</a:t>
            </a: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95235" name="Rectangle 5"/>
          <p:cNvSpPr>
            <a:spLocks noChangeArrowheads="1"/>
          </p:cNvSpPr>
          <p:nvPr/>
        </p:nvSpPr>
        <p:spPr bwMode="auto">
          <a:xfrm>
            <a:off x="7699375" y="1652588"/>
            <a:ext cx="1292225" cy="1196975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yoo</a:t>
            </a:r>
          </a:p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95236" name="Rectangle 6"/>
          <p:cNvSpPr>
            <a:spLocks noChangeArrowheads="1"/>
          </p:cNvSpPr>
          <p:nvPr/>
        </p:nvSpPr>
        <p:spPr bwMode="auto">
          <a:xfrm>
            <a:off x="7699375" y="2819400"/>
            <a:ext cx="1292225" cy="644525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who</a:t>
            </a:r>
          </a:p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95237" name="Rectangle 7"/>
          <p:cNvSpPr>
            <a:spLocks noChangeArrowheads="1"/>
          </p:cNvSpPr>
          <p:nvPr/>
        </p:nvSpPr>
        <p:spPr bwMode="auto">
          <a:xfrm>
            <a:off x="7699375" y="3429000"/>
            <a:ext cx="1292225" cy="93821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amI</a:t>
            </a:r>
          </a:p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95238" name="Rectangle 8"/>
          <p:cNvSpPr>
            <a:spLocks noChangeArrowheads="1"/>
          </p:cNvSpPr>
          <p:nvPr/>
        </p:nvSpPr>
        <p:spPr bwMode="auto">
          <a:xfrm>
            <a:off x="7699375" y="738188"/>
            <a:ext cx="1292225" cy="938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•</a:t>
            </a:r>
          </a:p>
        </p:txBody>
      </p:sp>
      <p:grpSp>
        <p:nvGrpSpPr>
          <p:cNvPr id="95239" name="Group 55"/>
          <p:cNvGrpSpPr>
            <a:grpSpLocks/>
          </p:cNvGrpSpPr>
          <p:nvPr/>
        </p:nvGrpSpPr>
        <p:grpSpPr bwMode="auto">
          <a:xfrm>
            <a:off x="6248400" y="2133600"/>
            <a:ext cx="1371600" cy="2743200"/>
            <a:chOff x="6248400" y="2133600"/>
            <a:chExt cx="1371600" cy="2743200"/>
          </a:xfrm>
        </p:grpSpPr>
        <p:sp>
          <p:nvSpPr>
            <p:cNvPr id="95262" name="Rectangle 32"/>
            <p:cNvSpPr>
              <a:spLocks noChangeArrowheads="1"/>
            </p:cNvSpPr>
            <p:nvPr/>
          </p:nvSpPr>
          <p:spPr bwMode="auto">
            <a:xfrm>
              <a:off x="6324600" y="2133600"/>
              <a:ext cx="1295400" cy="274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grpSp>
          <p:nvGrpSpPr>
            <p:cNvPr id="95263" name="Group 33"/>
            <p:cNvGrpSpPr>
              <a:grpSpLocks/>
            </p:cNvGrpSpPr>
            <p:nvPr/>
          </p:nvGrpSpPr>
          <p:grpSpPr bwMode="auto">
            <a:xfrm>
              <a:off x="6248400" y="2921000"/>
              <a:ext cx="1346203" cy="1955800"/>
              <a:chOff x="6248400" y="4292600"/>
              <a:chExt cx="1346203" cy="1955800"/>
            </a:xfrm>
          </p:grpSpPr>
          <p:grpSp>
            <p:nvGrpSpPr>
              <p:cNvPr id="95264" name="Group 2"/>
              <p:cNvGrpSpPr>
                <a:grpSpLocks/>
              </p:cNvGrpSpPr>
              <p:nvPr/>
            </p:nvGrpSpPr>
            <p:grpSpPr bwMode="auto">
              <a:xfrm>
                <a:off x="6284915" y="5335588"/>
                <a:ext cx="1309688" cy="912812"/>
                <a:chOff x="3546" y="3759"/>
                <a:chExt cx="825" cy="575"/>
              </a:xfrm>
            </p:grpSpPr>
            <p:sp>
              <p:nvSpPr>
                <p:cNvPr id="95268" name="Line 3"/>
                <p:cNvSpPr>
                  <a:spLocks noChangeShapeType="1"/>
                </p:cNvSpPr>
                <p:nvPr/>
              </p:nvSpPr>
              <p:spPr bwMode="auto">
                <a:xfrm>
                  <a:off x="4051" y="3998"/>
                  <a:ext cx="32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269" name="Rectangle 4"/>
                <p:cNvSpPr>
                  <a:spLocks noChangeArrowheads="1"/>
                </p:cNvSpPr>
                <p:nvPr/>
              </p:nvSpPr>
              <p:spPr bwMode="auto">
                <a:xfrm>
                  <a:off x="3546" y="3759"/>
                  <a:ext cx="610" cy="5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>
                      <a:solidFill>
                        <a:srgbClr val="000066"/>
                      </a:solidFill>
                    </a:rPr>
                    <a:t>Stack</a:t>
                  </a:r>
                </a:p>
                <a:p>
                  <a:pPr algn="r">
                    <a:lnSpc>
                      <a:spcPct val="100000"/>
                    </a:lnSpc>
                  </a:pPr>
                  <a:r>
                    <a:rPr lang="en-US">
                      <a:solidFill>
                        <a:srgbClr val="000066"/>
                      </a:solidFill>
                    </a:rPr>
                    <a:t>Pointer</a:t>
                  </a:r>
                </a:p>
                <a:p>
                  <a:pPr algn="r">
                    <a:lnSpc>
                      <a:spcPct val="100000"/>
                    </a:lnSpc>
                  </a:pPr>
                  <a:r>
                    <a:rPr lang="en-US">
                      <a:solidFill>
                        <a:srgbClr val="000066"/>
                      </a:solidFill>
                      <a:latin typeface="Courier New" charset="0"/>
                    </a:rPr>
                    <a:t>%esp</a:t>
                  </a:r>
                </a:p>
              </p:txBody>
            </p:sp>
          </p:grpSp>
          <p:grpSp>
            <p:nvGrpSpPr>
              <p:cNvPr id="95265" name="Group 9"/>
              <p:cNvGrpSpPr>
                <a:grpSpLocks/>
              </p:cNvGrpSpPr>
              <p:nvPr/>
            </p:nvGrpSpPr>
            <p:grpSpPr bwMode="auto">
              <a:xfrm>
                <a:off x="6248400" y="4292600"/>
                <a:ext cx="1346200" cy="912813"/>
                <a:chOff x="2692" y="2736"/>
                <a:chExt cx="848" cy="575"/>
              </a:xfrm>
            </p:grpSpPr>
            <p:sp>
              <p:nvSpPr>
                <p:cNvPr id="95266" name="Line 10"/>
                <p:cNvSpPr>
                  <a:spLocks noChangeShapeType="1"/>
                </p:cNvSpPr>
                <p:nvPr/>
              </p:nvSpPr>
              <p:spPr bwMode="auto">
                <a:xfrm>
                  <a:off x="3220" y="3153"/>
                  <a:ext cx="32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267" name="Rectangle 11"/>
                <p:cNvSpPr>
                  <a:spLocks noChangeArrowheads="1"/>
                </p:cNvSpPr>
                <p:nvPr/>
              </p:nvSpPr>
              <p:spPr bwMode="auto">
                <a:xfrm>
                  <a:off x="2692" y="2736"/>
                  <a:ext cx="610" cy="5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>
                      <a:solidFill>
                        <a:srgbClr val="000066"/>
                      </a:solidFill>
                    </a:rPr>
                    <a:t>Frame</a:t>
                  </a:r>
                </a:p>
                <a:p>
                  <a:pPr algn="r">
                    <a:lnSpc>
                      <a:spcPct val="100000"/>
                    </a:lnSpc>
                  </a:pPr>
                  <a:r>
                    <a:rPr lang="en-US">
                      <a:solidFill>
                        <a:srgbClr val="000066"/>
                      </a:solidFill>
                    </a:rPr>
                    <a:t>Pointer</a:t>
                  </a:r>
                </a:p>
                <a:p>
                  <a:pPr algn="r">
                    <a:lnSpc>
                      <a:spcPct val="100000"/>
                    </a:lnSpc>
                  </a:pPr>
                  <a:r>
                    <a:rPr lang="en-US">
                      <a:solidFill>
                        <a:srgbClr val="000066"/>
                      </a:solidFill>
                      <a:latin typeface="Courier New" charset="0"/>
                    </a:rPr>
                    <a:t>%ebp</a:t>
                  </a:r>
                  <a:endParaRPr lang="en-US">
                    <a:solidFill>
                      <a:srgbClr val="000066"/>
                    </a:solidFill>
                  </a:endParaRPr>
                </a:p>
              </p:txBody>
            </p:sp>
          </p:grpSp>
        </p:grpSp>
      </p:grpSp>
      <p:sp>
        <p:nvSpPr>
          <p:cNvPr id="95240" name="TextBox 25"/>
          <p:cNvSpPr txBox="1">
            <a:spLocks noChangeArrowheads="1"/>
          </p:cNvSpPr>
          <p:nvPr/>
        </p:nvSpPr>
        <p:spPr bwMode="auto">
          <a:xfrm>
            <a:off x="7924800" y="433388"/>
            <a:ext cx="7747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95241" name="Rectangle 13"/>
          <p:cNvSpPr>
            <a:spLocks noChangeArrowheads="1"/>
          </p:cNvSpPr>
          <p:nvPr/>
        </p:nvSpPr>
        <p:spPr bwMode="auto">
          <a:xfrm>
            <a:off x="5046663" y="1066800"/>
            <a:ext cx="6064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yoo</a:t>
            </a:r>
          </a:p>
        </p:txBody>
      </p:sp>
      <p:sp>
        <p:nvSpPr>
          <p:cNvPr id="95242" name="Rectangle 14"/>
          <p:cNvSpPr>
            <a:spLocks noChangeArrowheads="1"/>
          </p:cNvSpPr>
          <p:nvPr/>
        </p:nvSpPr>
        <p:spPr bwMode="auto">
          <a:xfrm>
            <a:off x="5046663" y="1752600"/>
            <a:ext cx="6064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who</a:t>
            </a:r>
          </a:p>
        </p:txBody>
      </p:sp>
      <p:sp>
        <p:nvSpPr>
          <p:cNvPr id="95243" name="Rectangle 15"/>
          <p:cNvSpPr>
            <a:spLocks noChangeArrowheads="1"/>
          </p:cNvSpPr>
          <p:nvPr/>
        </p:nvSpPr>
        <p:spPr bwMode="auto">
          <a:xfrm>
            <a:off x="5035550" y="2427288"/>
            <a:ext cx="6064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amI</a:t>
            </a:r>
          </a:p>
        </p:txBody>
      </p:sp>
      <p:sp>
        <p:nvSpPr>
          <p:cNvPr id="95244" name="Line 16"/>
          <p:cNvSpPr>
            <a:spLocks noChangeShapeType="1"/>
          </p:cNvSpPr>
          <p:nvPr/>
        </p:nvSpPr>
        <p:spPr bwMode="auto">
          <a:xfrm>
            <a:off x="5351463" y="13716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5" name="Line 17"/>
          <p:cNvSpPr>
            <a:spLocks noChangeShapeType="1"/>
          </p:cNvSpPr>
          <p:nvPr/>
        </p:nvSpPr>
        <p:spPr bwMode="auto">
          <a:xfrm>
            <a:off x="5351463" y="20574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Rectangle 18"/>
          <p:cNvSpPr>
            <a:spLocks noChangeArrowheads="1"/>
          </p:cNvSpPr>
          <p:nvPr/>
        </p:nvSpPr>
        <p:spPr bwMode="auto">
          <a:xfrm>
            <a:off x="4730750" y="304800"/>
            <a:ext cx="16700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66"/>
                </a:solidFill>
              </a:rPr>
              <a:t>Call Chain</a:t>
            </a:r>
          </a:p>
        </p:txBody>
      </p: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4191000" y="2743200"/>
            <a:ext cx="4797425" cy="3400425"/>
            <a:chOff x="4191000" y="2771775"/>
            <a:chExt cx="4797425" cy="3400425"/>
          </a:xfrm>
        </p:grpSpPr>
        <p:sp>
          <p:nvSpPr>
            <p:cNvPr id="95248" name="Rectangle 19"/>
            <p:cNvSpPr>
              <a:spLocks noChangeArrowheads="1"/>
            </p:cNvSpPr>
            <p:nvPr/>
          </p:nvSpPr>
          <p:spPr bwMode="auto">
            <a:xfrm>
              <a:off x="4572000" y="3860800"/>
              <a:ext cx="1600200" cy="231140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amI(…)</a:t>
              </a:r>
            </a:p>
            <a:p>
              <a:pPr algn="l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{</a:t>
              </a:r>
            </a:p>
            <a:p>
              <a:pPr lvl="1" algn="l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•</a:t>
              </a:r>
            </a:p>
            <a:p>
              <a:pPr lvl="1" algn="l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•</a:t>
              </a:r>
            </a:p>
            <a:p>
              <a:pPr lvl="1" algn="l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amI();</a:t>
              </a:r>
            </a:p>
            <a:p>
              <a:pPr lvl="1" algn="l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•</a:t>
              </a:r>
            </a:p>
            <a:p>
              <a:pPr lvl="1" algn="l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•</a:t>
              </a:r>
            </a:p>
            <a:p>
              <a:pPr algn="l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}</a:t>
              </a:r>
            </a:p>
          </p:txBody>
        </p:sp>
        <p:sp>
          <p:nvSpPr>
            <p:cNvPr id="95249" name="Line 20"/>
            <p:cNvSpPr>
              <a:spLocks noChangeShapeType="1"/>
            </p:cNvSpPr>
            <p:nvPr/>
          </p:nvSpPr>
          <p:spPr bwMode="auto">
            <a:xfrm>
              <a:off x="4191000" y="5156200"/>
              <a:ext cx="68580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95250" name="Rectangle 21"/>
            <p:cNvSpPr>
              <a:spLocks noChangeArrowheads="1"/>
            </p:cNvSpPr>
            <p:nvPr/>
          </p:nvSpPr>
          <p:spPr bwMode="auto">
            <a:xfrm>
              <a:off x="7696200" y="4395787"/>
              <a:ext cx="1292225" cy="938213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endParaRPr lang="en-US">
                <a:solidFill>
                  <a:srgbClr val="000066"/>
                </a:solidFill>
                <a:latin typeface="Courier New" charset="0"/>
              </a:endParaRPr>
            </a:p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amI</a:t>
              </a:r>
            </a:p>
            <a:p>
              <a:pPr>
                <a:lnSpc>
                  <a:spcPct val="100000"/>
                </a:lnSpc>
              </a:pPr>
              <a:endParaRPr lang="en-US">
                <a:solidFill>
                  <a:srgbClr val="000066"/>
                </a:solidFill>
                <a:latin typeface="Courier New" charset="0"/>
              </a:endParaRPr>
            </a:p>
          </p:txBody>
        </p:sp>
        <p:sp>
          <p:nvSpPr>
            <p:cNvPr id="95251" name="Rectangle 22"/>
            <p:cNvSpPr>
              <a:spLocks noChangeArrowheads="1"/>
            </p:cNvSpPr>
            <p:nvPr/>
          </p:nvSpPr>
          <p:spPr bwMode="auto">
            <a:xfrm>
              <a:off x="5035550" y="3141663"/>
              <a:ext cx="606425" cy="36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amI</a:t>
              </a:r>
            </a:p>
          </p:txBody>
        </p:sp>
        <p:sp>
          <p:nvSpPr>
            <p:cNvPr id="95252" name="Line 23"/>
            <p:cNvSpPr>
              <a:spLocks noChangeShapeType="1"/>
            </p:cNvSpPr>
            <p:nvPr/>
          </p:nvSpPr>
          <p:spPr bwMode="auto">
            <a:xfrm>
              <a:off x="5351463" y="2771775"/>
              <a:ext cx="0" cy="43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253" name="Group 56"/>
            <p:cNvGrpSpPr>
              <a:grpSpLocks/>
            </p:cNvGrpSpPr>
            <p:nvPr/>
          </p:nvGrpSpPr>
          <p:grpSpPr bwMode="auto">
            <a:xfrm>
              <a:off x="6248400" y="2971800"/>
              <a:ext cx="1371600" cy="2743200"/>
              <a:chOff x="6248400" y="2133600"/>
              <a:chExt cx="1371600" cy="2743200"/>
            </a:xfrm>
          </p:grpSpPr>
          <p:sp>
            <p:nvSpPr>
              <p:cNvPr id="95254" name="Rectangle 57"/>
              <p:cNvSpPr>
                <a:spLocks noChangeArrowheads="1"/>
              </p:cNvSpPr>
              <p:nvPr/>
            </p:nvSpPr>
            <p:spPr bwMode="auto">
              <a:xfrm>
                <a:off x="6324600" y="2133600"/>
                <a:ext cx="1295400" cy="2743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 type="none" w="sm" len="sm"/>
                  </a14:hiddenLine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95255" name="Group 58"/>
              <p:cNvGrpSpPr>
                <a:grpSpLocks/>
              </p:cNvGrpSpPr>
              <p:nvPr/>
            </p:nvGrpSpPr>
            <p:grpSpPr bwMode="auto">
              <a:xfrm>
                <a:off x="6248400" y="2921000"/>
                <a:ext cx="1346203" cy="1955800"/>
                <a:chOff x="6248400" y="4292600"/>
                <a:chExt cx="1346203" cy="1955800"/>
              </a:xfrm>
            </p:grpSpPr>
            <p:grpSp>
              <p:nvGrpSpPr>
                <p:cNvPr id="95256" name="Group 2"/>
                <p:cNvGrpSpPr>
                  <a:grpSpLocks/>
                </p:cNvGrpSpPr>
                <p:nvPr/>
              </p:nvGrpSpPr>
              <p:grpSpPr bwMode="auto">
                <a:xfrm>
                  <a:off x="6284915" y="5335588"/>
                  <a:ext cx="1309688" cy="912812"/>
                  <a:chOff x="3546" y="3759"/>
                  <a:chExt cx="825" cy="575"/>
                </a:xfrm>
              </p:grpSpPr>
              <p:sp>
                <p:nvSpPr>
                  <p:cNvPr id="95260" name="Line 3"/>
                  <p:cNvSpPr>
                    <a:spLocks noChangeShapeType="1"/>
                  </p:cNvSpPr>
                  <p:nvPr/>
                </p:nvSpPr>
                <p:spPr bwMode="auto">
                  <a:xfrm>
                    <a:off x="4051" y="3998"/>
                    <a:ext cx="32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261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3546" y="3759"/>
                    <a:ext cx="610" cy="57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>
                    <a:spAutoFit/>
                  </a:bodyPr>
                  <a:lstStyle/>
                  <a:p>
                    <a:pPr algn="r">
                      <a:lnSpc>
                        <a:spcPct val="100000"/>
                      </a:lnSpc>
                    </a:pPr>
                    <a:r>
                      <a:rPr lang="en-US">
                        <a:solidFill>
                          <a:srgbClr val="000066"/>
                        </a:solidFill>
                      </a:rPr>
                      <a:t>Stack</a:t>
                    </a:r>
                  </a:p>
                  <a:p>
                    <a:pPr algn="r">
                      <a:lnSpc>
                        <a:spcPct val="100000"/>
                      </a:lnSpc>
                    </a:pPr>
                    <a:r>
                      <a:rPr lang="en-US">
                        <a:solidFill>
                          <a:srgbClr val="000066"/>
                        </a:solidFill>
                      </a:rPr>
                      <a:t>Pointer</a:t>
                    </a:r>
                  </a:p>
                  <a:p>
                    <a:pPr algn="r">
                      <a:lnSpc>
                        <a:spcPct val="100000"/>
                      </a:lnSpc>
                    </a:pPr>
                    <a:r>
                      <a:rPr lang="en-US">
                        <a:solidFill>
                          <a:srgbClr val="000066"/>
                        </a:solidFill>
                        <a:latin typeface="Courier New" charset="0"/>
                      </a:rPr>
                      <a:t>%esp</a:t>
                    </a:r>
                  </a:p>
                </p:txBody>
              </p:sp>
            </p:grpSp>
            <p:grpSp>
              <p:nvGrpSpPr>
                <p:cNvPr id="95257" name="Group 9"/>
                <p:cNvGrpSpPr>
                  <a:grpSpLocks/>
                </p:cNvGrpSpPr>
                <p:nvPr/>
              </p:nvGrpSpPr>
              <p:grpSpPr bwMode="auto">
                <a:xfrm>
                  <a:off x="6248400" y="4292600"/>
                  <a:ext cx="1346200" cy="912813"/>
                  <a:chOff x="2692" y="2736"/>
                  <a:chExt cx="848" cy="575"/>
                </a:xfrm>
              </p:grpSpPr>
              <p:sp>
                <p:nvSpPr>
                  <p:cNvPr id="95258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220" y="3153"/>
                    <a:ext cx="32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25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692" y="2736"/>
                    <a:ext cx="610" cy="57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7" tIns="44450" rIns="90487" bIns="44450">
                    <a:spAutoFit/>
                  </a:bodyPr>
                  <a:lstStyle/>
                  <a:p>
                    <a:pPr algn="r">
                      <a:lnSpc>
                        <a:spcPct val="100000"/>
                      </a:lnSpc>
                    </a:pPr>
                    <a:r>
                      <a:rPr lang="en-US">
                        <a:solidFill>
                          <a:srgbClr val="000066"/>
                        </a:solidFill>
                      </a:rPr>
                      <a:t>Frame</a:t>
                    </a:r>
                  </a:p>
                  <a:p>
                    <a:pPr algn="r">
                      <a:lnSpc>
                        <a:spcPct val="100000"/>
                      </a:lnSpc>
                    </a:pPr>
                    <a:r>
                      <a:rPr lang="en-US">
                        <a:solidFill>
                          <a:srgbClr val="000066"/>
                        </a:solidFill>
                      </a:rPr>
                      <a:t>Pointer</a:t>
                    </a:r>
                  </a:p>
                  <a:p>
                    <a:pPr algn="r">
                      <a:lnSpc>
                        <a:spcPct val="100000"/>
                      </a:lnSpc>
                    </a:pPr>
                    <a:r>
                      <a:rPr lang="en-US">
                        <a:solidFill>
                          <a:srgbClr val="000066"/>
                        </a:solidFill>
                        <a:latin typeface="Courier New" charset="0"/>
                      </a:rPr>
                      <a:t>%ebp</a:t>
                    </a:r>
                    <a:endParaRPr lang="en-US">
                      <a:solidFill>
                        <a:srgbClr val="000066"/>
                      </a:solidFill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Nested Array </a:t>
            </a:r>
            <a:r>
              <a:rPr lang="en-US" dirty="0" smtClean="0">
                <a:latin typeface="Calibri" pitchFamily="-96" charset="0"/>
              </a:rPr>
              <a:t>Element </a:t>
            </a:r>
            <a:r>
              <a:rPr lang="en-US" dirty="0">
                <a:latin typeface="Calibri" pitchFamily="-96" charset="0"/>
              </a:rPr>
              <a:t>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7786687" cy="1450975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Array Elements </a:t>
            </a:r>
            <a:endParaRPr lang="en-US" dirty="0" smtClean="0">
              <a:latin typeface="Courier New" pitchFamily="-96" charset="0"/>
            </a:endParaRPr>
          </a:p>
          <a:p>
            <a:pPr lvl="1"/>
            <a:r>
              <a:rPr lang="en-US" dirty="0" smtClean="0">
                <a:latin typeface="Calibri" pitchFamily="-96" charset="0"/>
              </a:rPr>
              <a:t> </a:t>
            </a:r>
            <a:r>
              <a:rPr lang="en-US" b="1" dirty="0" smtClean="0">
                <a:latin typeface="Courier New" pitchFamily="-96" charset="0"/>
              </a:rPr>
              <a:t>A[</a:t>
            </a:r>
            <a:r>
              <a:rPr lang="en-US" b="1" dirty="0" err="1" smtClean="0">
                <a:latin typeface="Courier New" pitchFamily="-96" charset="0"/>
              </a:rPr>
              <a:t>i</a:t>
            </a:r>
            <a:r>
              <a:rPr lang="en-US" b="1" dirty="0" smtClean="0">
                <a:latin typeface="Courier New" pitchFamily="-96" charset="0"/>
              </a:rPr>
              <a:t>][j]</a:t>
            </a:r>
            <a:r>
              <a:rPr lang="en-US" b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is element of type </a:t>
            </a:r>
            <a:r>
              <a:rPr lang="en-US" i="1" dirty="0" smtClean="0">
                <a:latin typeface="Calibri" pitchFamily="-96" charset="0"/>
              </a:rPr>
              <a:t>T, </a:t>
            </a:r>
            <a:r>
              <a:rPr lang="en-US" dirty="0" smtClean="0">
                <a:latin typeface="Calibri" pitchFamily="-96" charset="0"/>
              </a:rPr>
              <a:t>which requires </a:t>
            </a:r>
            <a:r>
              <a:rPr lang="en-US" i="1" dirty="0" smtClean="0">
                <a:latin typeface="Calibri" pitchFamily="-96" charset="0"/>
              </a:rPr>
              <a:t>K</a:t>
            </a:r>
            <a:r>
              <a:rPr lang="en-US" dirty="0" smtClean="0">
                <a:latin typeface="Calibri" pitchFamily="-96" charset="0"/>
              </a:rPr>
              <a:t> bytes</a:t>
            </a:r>
            <a:endParaRPr lang="en-US" dirty="0" smtClean="0">
              <a:latin typeface="Courier New" pitchFamily="-96" charset="0"/>
            </a:endParaRPr>
          </a:p>
          <a:p>
            <a:pPr lvl="1"/>
            <a:r>
              <a:rPr lang="en-US" dirty="0" smtClean="0">
                <a:latin typeface="Calibri" pitchFamily="-96" charset="0"/>
              </a:rPr>
              <a:t>Address  </a:t>
            </a:r>
            <a:r>
              <a:rPr lang="en-US" b="1" dirty="0" smtClean="0">
                <a:latin typeface="Courier New" pitchFamily="-96" charset="0"/>
              </a:rPr>
              <a:t>A +</a:t>
            </a:r>
            <a:r>
              <a:rPr lang="en-US" dirty="0" smtClean="0">
                <a:latin typeface="Courier New" pitchFamily="-96" charset="0"/>
              </a:rPr>
              <a:t> </a:t>
            </a:r>
            <a:r>
              <a:rPr lang="en-US" i="1" dirty="0" err="1" smtClean="0">
                <a:latin typeface="Calibri" pitchFamily="-96" charset="0"/>
              </a:rPr>
              <a:t>i</a:t>
            </a:r>
            <a:r>
              <a:rPr lang="en-US" i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* (</a:t>
            </a:r>
            <a:r>
              <a:rPr lang="en-US" i="1" dirty="0" smtClean="0">
                <a:latin typeface="Calibri" pitchFamily="-96" charset="0"/>
              </a:rPr>
              <a:t>C </a:t>
            </a:r>
            <a:r>
              <a:rPr lang="en-US" dirty="0" smtClean="0">
                <a:latin typeface="Calibri" pitchFamily="-96" charset="0"/>
              </a:rPr>
              <a:t>* </a:t>
            </a:r>
            <a:r>
              <a:rPr lang="en-US" i="1" dirty="0" smtClean="0">
                <a:latin typeface="Calibri" pitchFamily="-96" charset="0"/>
              </a:rPr>
              <a:t>K</a:t>
            </a:r>
            <a:r>
              <a:rPr lang="en-US" dirty="0" smtClean="0">
                <a:latin typeface="Calibri" pitchFamily="-96" charset="0"/>
              </a:rPr>
              <a:t>)</a:t>
            </a:r>
            <a:r>
              <a:rPr lang="en-US" i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+  </a:t>
            </a:r>
            <a:r>
              <a:rPr lang="en-US" i="1" dirty="0" smtClean="0">
                <a:latin typeface="Calibri" pitchFamily="-96" charset="0"/>
              </a:rPr>
              <a:t>j</a:t>
            </a:r>
            <a:r>
              <a:rPr lang="en-US" dirty="0" smtClean="0">
                <a:latin typeface="Calibri" pitchFamily="-96" charset="0"/>
              </a:rPr>
              <a:t> * </a:t>
            </a:r>
            <a:r>
              <a:rPr lang="en-US" i="1" dirty="0" smtClean="0">
                <a:latin typeface="Calibri" pitchFamily="-96" charset="0"/>
              </a:rPr>
              <a:t>K = </a:t>
            </a:r>
            <a:r>
              <a:rPr lang="pl-PL" i="1" dirty="0" smtClean="0">
                <a:latin typeface="Calibri" pitchFamily="-96" charset="0"/>
              </a:rPr>
              <a:t>A + </a:t>
            </a:r>
            <a:r>
              <a:rPr lang="pl-PL" dirty="0" smtClean="0">
                <a:latin typeface="Calibri" pitchFamily="-96" charset="0"/>
              </a:rPr>
              <a:t>(</a:t>
            </a:r>
            <a:r>
              <a:rPr lang="pl-PL" i="1" dirty="0" smtClean="0">
                <a:latin typeface="Calibri" pitchFamily="-96" charset="0"/>
              </a:rPr>
              <a:t>i * C +  j</a:t>
            </a:r>
            <a:r>
              <a:rPr lang="en-US" dirty="0" smtClean="0">
                <a:latin typeface="Calibri" pitchFamily="-96" charset="0"/>
              </a:rPr>
              <a:t>)</a:t>
            </a:r>
            <a:r>
              <a:rPr lang="pl-PL" i="1" dirty="0" smtClean="0">
                <a:latin typeface="Calibri" pitchFamily="-96" charset="0"/>
              </a:rPr>
              <a:t>* K</a:t>
            </a:r>
            <a:endParaRPr lang="en-US" i="1" dirty="0" smtClean="0">
              <a:latin typeface="Calibri" pitchFamily="-96" charset="0"/>
            </a:endParaRPr>
          </a:p>
        </p:txBody>
      </p:sp>
      <p:sp>
        <p:nvSpPr>
          <p:cNvPr id="310281" name="Rectangle 9"/>
          <p:cNvSpPr>
            <a:spLocks noChangeArrowheads="1"/>
          </p:cNvSpPr>
          <p:nvPr/>
        </p:nvSpPr>
        <p:spPr bwMode="auto">
          <a:xfrm>
            <a:off x="3657600" y="4506913"/>
            <a:ext cx="2133600" cy="990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600" b="0" dirty="0">
                <a:latin typeface="Calibri" pitchFamily="34" charset="0"/>
                <a:ea typeface="+mn-ea"/>
                <a:cs typeface="+mn-cs"/>
              </a:rPr>
              <a:t> • • •                      • • •</a:t>
            </a:r>
          </a:p>
        </p:txBody>
      </p:sp>
      <p:sp>
        <p:nvSpPr>
          <p:cNvPr id="87074" name="Line 10"/>
          <p:cNvSpPr>
            <a:spLocks noChangeShapeType="1"/>
          </p:cNvSpPr>
          <p:nvPr/>
        </p:nvSpPr>
        <p:spPr bwMode="auto">
          <a:xfrm>
            <a:off x="3657600" y="41259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75" name="Line 11"/>
          <p:cNvSpPr>
            <a:spLocks noChangeShapeType="1"/>
          </p:cNvSpPr>
          <p:nvPr/>
        </p:nvSpPr>
        <p:spPr bwMode="auto">
          <a:xfrm>
            <a:off x="3657600" y="41259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76" name="Line 12"/>
          <p:cNvSpPr>
            <a:spLocks noChangeShapeType="1"/>
          </p:cNvSpPr>
          <p:nvPr/>
        </p:nvSpPr>
        <p:spPr bwMode="auto">
          <a:xfrm>
            <a:off x="5791200" y="41259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77" name="Line 13"/>
          <p:cNvSpPr>
            <a:spLocks noChangeShapeType="1"/>
          </p:cNvSpPr>
          <p:nvPr/>
        </p:nvSpPr>
        <p:spPr bwMode="auto">
          <a:xfrm>
            <a:off x="3657600" y="4202113"/>
            <a:ext cx="213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78" name="Rectangle 14"/>
          <p:cNvSpPr>
            <a:spLocks noChangeArrowheads="1"/>
          </p:cNvSpPr>
          <p:nvPr/>
        </p:nvSpPr>
        <p:spPr bwMode="auto">
          <a:xfrm>
            <a:off x="4343400" y="3973513"/>
            <a:ext cx="8382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600">
                <a:latin typeface="Courier New" pitchFamily="-96" charset="0"/>
              </a:rPr>
              <a:t>A[i]</a:t>
            </a:r>
            <a:endParaRPr lang="en-US" sz="1600" b="0">
              <a:latin typeface="Calibri" pitchFamily="-96" charset="0"/>
            </a:endParaRPr>
          </a:p>
        </p:txBody>
      </p: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331788" y="572452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2944813" y="5724525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 err="1">
                <a:latin typeface="Courier New" pitchFamily="-96" charset="0"/>
              </a:rPr>
              <a:t>A</a:t>
            </a:r>
            <a:r>
              <a:rPr lang="en-US" sz="1800" dirty="0" err="1" smtClean="0">
                <a:latin typeface="Courier New" pitchFamily="-96" charset="0"/>
              </a:rPr>
              <a:t>+(i</a:t>
            </a:r>
            <a:r>
              <a:rPr lang="en-US" sz="1800" dirty="0">
                <a:latin typeface="Courier New" pitchFamily="-96" charset="0"/>
              </a:rPr>
              <a:t>*C*</a:t>
            </a:r>
            <a:r>
              <a:rPr lang="en-US" sz="1800" dirty="0" smtClean="0">
                <a:latin typeface="Courier New" pitchFamily="-96" charset="0"/>
              </a:rPr>
              <a:t>4)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6324600" y="5724525"/>
            <a:ext cx="2057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>
                <a:latin typeface="Courier New" pitchFamily="-96" charset="0"/>
              </a:rPr>
              <a:t>A</a:t>
            </a:r>
            <a:r>
              <a:rPr lang="en-US" sz="1800" dirty="0" smtClean="0">
                <a:latin typeface="Courier New" pitchFamily="-96" charset="0"/>
              </a:rPr>
              <a:t>+((</a:t>
            </a:r>
            <a:r>
              <a:rPr lang="en-US" sz="1800" dirty="0">
                <a:latin typeface="Courier New" pitchFamily="-96" charset="0"/>
              </a:rPr>
              <a:t>R-1)*C*</a:t>
            </a:r>
            <a:r>
              <a:rPr lang="en-US" sz="1800" dirty="0" smtClean="0">
                <a:latin typeface="Courier New" pitchFamily="-96" charset="0"/>
              </a:rPr>
              <a:t>4)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4648200" y="5497513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370263" y="6259513"/>
            <a:ext cx="29543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 smtClean="0">
                <a:solidFill>
                  <a:srgbClr val="990000"/>
                </a:solidFill>
                <a:latin typeface="Courier New" pitchFamily="-96" charset="0"/>
              </a:rPr>
              <a:t>A+(i</a:t>
            </a:r>
            <a:r>
              <a:rPr lang="en-US" dirty="0" smtClean="0">
                <a:solidFill>
                  <a:srgbClr val="990000"/>
                </a:solidFill>
                <a:latin typeface="Courier New" pitchFamily="-96" charset="0"/>
              </a:rPr>
              <a:t>*C*4)+(j*4)</a:t>
            </a:r>
            <a:endParaRPr lang="en-US" dirty="0">
              <a:solidFill>
                <a:srgbClr val="990000"/>
              </a:solidFill>
              <a:latin typeface="Courier New" pitchFamily="-96" charset="0"/>
            </a:endParaRP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7620000" y="1447800"/>
            <a:ext cx="609600" cy="990600"/>
          </a:xfrm>
          <a:prstGeom prst="rect">
            <a:avLst/>
          </a:prstGeom>
          <a:solidFill>
            <a:srgbClr val="99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charset="0"/>
              </a:rPr>
              <a:t>A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charset="0"/>
              </a:rPr>
              <a:t>[i]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charset="0"/>
              </a:rPr>
              <a:t>[j]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4343400" y="4495800"/>
            <a:ext cx="609600" cy="990600"/>
          </a:xfrm>
          <a:prstGeom prst="rect">
            <a:avLst/>
          </a:prstGeom>
          <a:solidFill>
            <a:srgbClr val="99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charset="0"/>
              </a:rPr>
              <a:t>A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charset="0"/>
              </a:rPr>
              <a:t>[i]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charset="0"/>
              </a:rPr>
              <a:t>[j]</a:t>
            </a:r>
          </a:p>
        </p:txBody>
      </p:sp>
    </p:spTree>
    <p:extLst>
      <p:ext uri="{BB962C8B-B14F-4D97-AF65-F5344CB8AC3E}">
        <p14:creationId xmlns:p14="http://schemas.microsoft.com/office/powerpoint/2010/main" val="27443127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3"/>
            <a:ext cx="8280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Element Access Code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124200"/>
            <a:ext cx="8320088" cy="1749896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[index][dig]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int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Address: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+ 20*index + </a:t>
            </a:r>
            <a:r>
              <a:rPr lang="en-US" b="1" dirty="0" smtClean="0">
                <a:latin typeface="Courier New" pitchFamily="-96" charset="0"/>
              </a:rPr>
              <a:t>4*dig</a:t>
            </a:r>
          </a:p>
          <a:p>
            <a:pPr lvl="2"/>
            <a:r>
              <a:rPr lang="en-US" dirty="0" smtClean="0"/>
              <a:t>=   </a:t>
            </a:r>
            <a:r>
              <a:rPr lang="en-US" b="1" dirty="0" err="1" smtClean="0">
                <a:latin typeface="Courier New" pitchFamily="-96" charset="0"/>
              </a:rPr>
              <a:t>pgh</a:t>
            </a:r>
            <a:r>
              <a:rPr lang="en-US" b="1" dirty="0" smtClean="0">
                <a:latin typeface="Courier New" pitchFamily="-96" charset="0"/>
              </a:rPr>
              <a:t> + 4*(5*index + dig)</a:t>
            </a:r>
            <a:endParaRPr lang="en-US" b="1" dirty="0">
              <a:latin typeface="Courier New" pitchFamily="-96" charset="0"/>
            </a:endParaRP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3419872" y="2115453"/>
            <a:ext cx="3733800" cy="13408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dig)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[index][dig];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457200" y="5029200"/>
            <a:ext cx="8001000" cy="8422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(%rdi,%rdi,4),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5*index</a:t>
            </a:r>
          </a:p>
          <a:p>
            <a:pPr algn="l"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5*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index+dig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(,%rsi,4),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M[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+ 4*(5*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index+dig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)]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 smtClean="0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23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18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0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9198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315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Strange Referencing Examples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2957513"/>
            <a:ext cx="8307387" cy="2757487"/>
          </a:xfrm>
        </p:spPr>
        <p:txBody>
          <a:bodyPr/>
          <a:lstStyle/>
          <a:p>
            <a:pPr marL="223838" indent="-223838" defTabSz="895350" eaLnBrk="1" hangingPunct="1">
              <a:buFont typeface="Wingdings" charset="2"/>
              <a:buNone/>
              <a:tabLst>
                <a:tab pos="1943100" algn="l"/>
                <a:tab pos="4978400" algn="l"/>
                <a:tab pos="5943600" algn="l"/>
              </a:tabLst>
              <a:defRPr/>
            </a:pPr>
            <a:r>
              <a:rPr lang="en-US" dirty="0">
                <a:ea typeface="+mn-ea"/>
                <a:cs typeface="+mn-cs"/>
              </a:rPr>
              <a:t>	Reference	Address	Value	Guaranteed?</a:t>
            </a:r>
          </a:p>
          <a:p>
            <a:pPr marL="560388" lvl="1" indent="-222250" defTabSz="895350" eaLnBrk="1" hangingPunct="1">
              <a:buFont typeface="Wingdings" charset="2"/>
              <a:buNone/>
              <a:tabLst>
                <a:tab pos="1943100" algn="l"/>
                <a:tab pos="4978400" algn="l"/>
                <a:tab pos="5943600" algn="l"/>
              </a:tabLst>
              <a:defRPr/>
            </a:pPr>
            <a:r>
              <a:rPr lang="en-US" dirty="0" err="1">
                <a:latin typeface="Courier New" charset="0"/>
              </a:rPr>
              <a:t>pgh</a:t>
            </a:r>
            <a:r>
              <a:rPr lang="en-US" dirty="0">
                <a:latin typeface="Courier New" charset="0"/>
              </a:rPr>
              <a:t>[3][3]	76+20*3+4*3 = 148	2	</a:t>
            </a:r>
          </a:p>
          <a:p>
            <a:pPr marL="560388" lvl="1" indent="-222250" defTabSz="895350" eaLnBrk="1" hangingPunct="1">
              <a:buFont typeface="Wingdings" charset="2"/>
              <a:buNone/>
              <a:tabLst>
                <a:tab pos="1943100" algn="l"/>
                <a:tab pos="4978400" algn="l"/>
                <a:tab pos="5943600" algn="l"/>
              </a:tabLst>
              <a:defRPr/>
            </a:pPr>
            <a:r>
              <a:rPr lang="en-US" dirty="0" err="1">
                <a:latin typeface="Courier New" charset="0"/>
              </a:rPr>
              <a:t>pgh</a:t>
            </a:r>
            <a:r>
              <a:rPr lang="en-US" dirty="0">
                <a:latin typeface="Courier New" charset="0"/>
              </a:rPr>
              <a:t>[2][5]	76+20*2+4*5 = 136	1	</a:t>
            </a:r>
          </a:p>
          <a:p>
            <a:pPr marL="560388" lvl="1" indent="-222250" defTabSz="895350" eaLnBrk="1" hangingPunct="1">
              <a:buFont typeface="Wingdings" charset="2"/>
              <a:buNone/>
              <a:tabLst>
                <a:tab pos="1943100" algn="l"/>
                <a:tab pos="4978400" algn="l"/>
                <a:tab pos="5943600" algn="l"/>
              </a:tabLst>
              <a:defRPr/>
            </a:pPr>
            <a:r>
              <a:rPr lang="en-US" dirty="0" err="1">
                <a:latin typeface="Courier New" charset="0"/>
              </a:rPr>
              <a:t>pgh</a:t>
            </a:r>
            <a:r>
              <a:rPr lang="en-US" dirty="0">
                <a:latin typeface="Courier New" charset="0"/>
              </a:rPr>
              <a:t>[2][-1]	76+20*2+4*-1 = 112	3	</a:t>
            </a:r>
          </a:p>
          <a:p>
            <a:pPr marL="560388" lvl="1" indent="-222250" defTabSz="895350" eaLnBrk="1" hangingPunct="1">
              <a:buFont typeface="Wingdings" charset="2"/>
              <a:buNone/>
              <a:tabLst>
                <a:tab pos="1943100" algn="l"/>
                <a:tab pos="4978400" algn="l"/>
                <a:tab pos="5943600" algn="l"/>
              </a:tabLst>
              <a:defRPr/>
            </a:pPr>
            <a:r>
              <a:rPr lang="en-US" dirty="0" err="1">
                <a:latin typeface="Courier New" charset="0"/>
              </a:rPr>
              <a:t>pgh</a:t>
            </a:r>
            <a:r>
              <a:rPr lang="en-US" dirty="0">
                <a:latin typeface="Courier New" charset="0"/>
              </a:rPr>
              <a:t>[4][-1]	76+20*4+4*-1 = 152	1	</a:t>
            </a:r>
          </a:p>
          <a:p>
            <a:pPr marL="560388" lvl="1" indent="-222250" defTabSz="895350" eaLnBrk="1" hangingPunct="1">
              <a:buFont typeface="Wingdings" charset="2"/>
              <a:buNone/>
              <a:tabLst>
                <a:tab pos="1943100" algn="l"/>
                <a:tab pos="4978400" algn="l"/>
                <a:tab pos="5943600" algn="l"/>
              </a:tabLst>
              <a:defRPr/>
            </a:pPr>
            <a:r>
              <a:rPr lang="en-US" dirty="0" err="1">
                <a:latin typeface="Courier New" charset="0"/>
              </a:rPr>
              <a:t>pgh</a:t>
            </a:r>
            <a:r>
              <a:rPr lang="en-US" dirty="0">
                <a:latin typeface="Courier New" charset="0"/>
              </a:rPr>
              <a:t>[0][19]	76+20*0+4*19 = 152	1 	</a:t>
            </a:r>
            <a:endParaRPr lang="en-US" dirty="0"/>
          </a:p>
          <a:p>
            <a:pPr marL="560388" lvl="1" indent="-222250" defTabSz="895350" eaLnBrk="1" hangingPunct="1">
              <a:buFont typeface="Wingdings" charset="2"/>
              <a:buNone/>
              <a:tabLst>
                <a:tab pos="1943100" algn="l"/>
                <a:tab pos="4978400" algn="l"/>
                <a:tab pos="5943600" algn="l"/>
              </a:tabLst>
              <a:defRPr/>
            </a:pPr>
            <a:r>
              <a:rPr lang="en-US" dirty="0" err="1">
                <a:latin typeface="Courier New" charset="0"/>
              </a:rPr>
              <a:t>pgh</a:t>
            </a:r>
            <a:r>
              <a:rPr lang="en-US" dirty="0">
                <a:latin typeface="Courier New" charset="0"/>
              </a:rPr>
              <a:t>[0][-1]	76+20*0+4*-1 = 72	?? 	</a:t>
            </a:r>
            <a:endParaRPr lang="en-US" dirty="0"/>
          </a:p>
          <a:p>
            <a:pPr marL="560388" lvl="1" indent="-222250" defTabSz="895350" eaLnBrk="1" hangingPunct="1">
              <a:buFont typeface="Wingdings" charset="2"/>
              <a:buChar char="n"/>
              <a:tabLst>
                <a:tab pos="1943100" algn="l"/>
                <a:tab pos="4978400" algn="l"/>
                <a:tab pos="5943600" algn="l"/>
              </a:tabLst>
              <a:defRPr/>
            </a:pPr>
            <a:r>
              <a:rPr lang="en-US" dirty="0"/>
              <a:t>Code does not do any bounds checking</a:t>
            </a:r>
          </a:p>
          <a:p>
            <a:pPr marL="560388" lvl="1" indent="-222250" defTabSz="895350" eaLnBrk="1" hangingPunct="1">
              <a:buFont typeface="Wingdings" charset="2"/>
              <a:buChar char="n"/>
              <a:tabLst>
                <a:tab pos="1943100" algn="l"/>
                <a:tab pos="4978400" algn="l"/>
                <a:tab pos="5943600" algn="l"/>
              </a:tabLst>
              <a:defRPr/>
            </a:pPr>
            <a:r>
              <a:rPr lang="en-US" dirty="0"/>
              <a:t>Ordering of elements within array guaranteed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762000" y="1143000"/>
            <a:ext cx="1139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800">
                <a:latin typeface="Courier New" charset="0"/>
              </a:rPr>
              <a:t>zip_dig</a:t>
            </a:r>
          </a:p>
          <a:p>
            <a:pPr algn="r">
              <a:lnSpc>
                <a:spcPct val="100000"/>
              </a:lnSpc>
            </a:pPr>
            <a:r>
              <a:rPr lang="en-US" sz="1800">
                <a:latin typeface="Courier New" charset="0"/>
              </a:rPr>
              <a:t>pgh[4];</a:t>
            </a:r>
          </a:p>
        </p:txBody>
      </p:sp>
      <p:grpSp>
        <p:nvGrpSpPr>
          <p:cNvPr id="36868" name="Group 6"/>
          <p:cNvGrpSpPr>
            <a:grpSpLocks/>
          </p:cNvGrpSpPr>
          <p:nvPr/>
        </p:nvGrpSpPr>
        <p:grpSpPr bwMode="auto">
          <a:xfrm>
            <a:off x="2057400" y="1066800"/>
            <a:ext cx="6621463" cy="1281113"/>
            <a:chOff x="720" y="2640"/>
            <a:chExt cx="4171" cy="807"/>
          </a:xfrm>
        </p:grpSpPr>
        <p:sp>
          <p:nvSpPr>
            <p:cNvPr id="36876" name="Line 7"/>
            <p:cNvSpPr>
              <a:spLocks noChangeShapeType="1"/>
            </p:cNvSpPr>
            <p:nvPr/>
          </p:nvSpPr>
          <p:spPr bwMode="auto">
            <a:xfrm flipV="1">
              <a:off x="864" y="312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Text Box 8"/>
            <p:cNvSpPr txBox="1">
              <a:spLocks noChangeArrowheads="1"/>
            </p:cNvSpPr>
            <p:nvPr/>
          </p:nvSpPr>
          <p:spPr bwMode="auto">
            <a:xfrm>
              <a:off x="720" y="3216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latin typeface="Courier New" charset="0"/>
                </a:rPr>
                <a:t>76</a:t>
              </a:r>
            </a:p>
          </p:txBody>
        </p:sp>
        <p:sp>
          <p:nvSpPr>
            <p:cNvPr id="36878" name="Line 9"/>
            <p:cNvSpPr>
              <a:spLocks noChangeShapeType="1"/>
            </p:cNvSpPr>
            <p:nvPr/>
          </p:nvSpPr>
          <p:spPr bwMode="auto">
            <a:xfrm flipV="1">
              <a:off x="1824" y="312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Text Box 10"/>
            <p:cNvSpPr txBox="1">
              <a:spLocks noChangeArrowheads="1"/>
            </p:cNvSpPr>
            <p:nvPr/>
          </p:nvSpPr>
          <p:spPr bwMode="auto">
            <a:xfrm>
              <a:off x="1680" y="3216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latin typeface="Courier New" charset="0"/>
                </a:rPr>
                <a:t>96</a:t>
              </a:r>
            </a:p>
          </p:txBody>
        </p:sp>
        <p:sp>
          <p:nvSpPr>
            <p:cNvPr id="36880" name="Line 11"/>
            <p:cNvSpPr>
              <a:spLocks noChangeShapeType="1"/>
            </p:cNvSpPr>
            <p:nvPr/>
          </p:nvSpPr>
          <p:spPr bwMode="auto">
            <a:xfrm flipV="1">
              <a:off x="2784" y="312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1" name="Text Box 12"/>
            <p:cNvSpPr txBox="1">
              <a:spLocks noChangeArrowheads="1"/>
            </p:cNvSpPr>
            <p:nvPr/>
          </p:nvSpPr>
          <p:spPr bwMode="auto">
            <a:xfrm>
              <a:off x="2597" y="3216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latin typeface="Courier New" charset="0"/>
                </a:rPr>
                <a:t>116</a:t>
              </a:r>
            </a:p>
          </p:txBody>
        </p:sp>
        <p:sp>
          <p:nvSpPr>
            <p:cNvPr id="36882" name="Line 13"/>
            <p:cNvSpPr>
              <a:spLocks noChangeShapeType="1"/>
            </p:cNvSpPr>
            <p:nvPr/>
          </p:nvSpPr>
          <p:spPr bwMode="auto">
            <a:xfrm flipV="1">
              <a:off x="3744" y="312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3" name="Text Box 14"/>
            <p:cNvSpPr txBox="1">
              <a:spLocks noChangeArrowheads="1"/>
            </p:cNvSpPr>
            <p:nvPr/>
          </p:nvSpPr>
          <p:spPr bwMode="auto">
            <a:xfrm>
              <a:off x="3557" y="3216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latin typeface="Courier New" charset="0"/>
                </a:rPr>
                <a:t>136</a:t>
              </a:r>
            </a:p>
          </p:txBody>
        </p:sp>
        <p:sp>
          <p:nvSpPr>
            <p:cNvPr id="36884" name="Line 15"/>
            <p:cNvSpPr>
              <a:spLocks noChangeShapeType="1"/>
            </p:cNvSpPr>
            <p:nvPr/>
          </p:nvSpPr>
          <p:spPr bwMode="auto">
            <a:xfrm flipV="1">
              <a:off x="4704" y="312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5" name="Text Box 16"/>
            <p:cNvSpPr txBox="1">
              <a:spLocks noChangeArrowheads="1"/>
            </p:cNvSpPr>
            <p:nvPr/>
          </p:nvSpPr>
          <p:spPr bwMode="auto">
            <a:xfrm>
              <a:off x="4517" y="3216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>
                  <a:latin typeface="Courier New" charset="0"/>
                </a:rPr>
                <a:t>156</a:t>
              </a:r>
            </a:p>
          </p:txBody>
        </p:sp>
        <p:grpSp>
          <p:nvGrpSpPr>
            <p:cNvPr id="36886" name="Group 17"/>
            <p:cNvGrpSpPr>
              <a:grpSpLocks/>
            </p:cNvGrpSpPr>
            <p:nvPr/>
          </p:nvGrpSpPr>
          <p:grpSpPr bwMode="auto">
            <a:xfrm>
              <a:off x="816" y="2640"/>
              <a:ext cx="3840" cy="480"/>
              <a:chOff x="816" y="2640"/>
              <a:chExt cx="3840" cy="480"/>
            </a:xfrm>
          </p:grpSpPr>
          <p:grpSp>
            <p:nvGrpSpPr>
              <p:cNvPr id="36887" name="Group 18"/>
              <p:cNvGrpSpPr>
                <a:grpSpLocks/>
              </p:cNvGrpSpPr>
              <p:nvPr/>
            </p:nvGrpSpPr>
            <p:grpSpPr bwMode="auto">
              <a:xfrm>
                <a:off x="816" y="2640"/>
                <a:ext cx="960" cy="480"/>
                <a:chOff x="816" y="2640"/>
                <a:chExt cx="960" cy="480"/>
              </a:xfrm>
            </p:grpSpPr>
            <p:sp>
              <p:nvSpPr>
                <p:cNvPr id="36910" name="Rectangle 19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1</a:t>
                  </a:r>
                </a:p>
              </p:txBody>
            </p:sp>
            <p:sp>
              <p:nvSpPr>
                <p:cNvPr id="36911" name="Rectangle 20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5</a:t>
                  </a:r>
                </a:p>
              </p:txBody>
            </p:sp>
            <p:sp>
              <p:nvSpPr>
                <p:cNvPr id="36912" name="Rectangle 21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2</a:t>
                  </a:r>
                </a:p>
              </p:txBody>
            </p:sp>
            <p:sp>
              <p:nvSpPr>
                <p:cNvPr id="36913" name="Rectangle 22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0</a:t>
                  </a:r>
                </a:p>
              </p:txBody>
            </p:sp>
            <p:sp>
              <p:nvSpPr>
                <p:cNvPr id="36914" name="Rectangle 23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6</a:t>
                  </a:r>
                </a:p>
              </p:txBody>
            </p:sp>
          </p:grpSp>
          <p:grpSp>
            <p:nvGrpSpPr>
              <p:cNvPr id="36888" name="Group 24"/>
              <p:cNvGrpSpPr>
                <a:grpSpLocks/>
              </p:cNvGrpSpPr>
              <p:nvPr/>
            </p:nvGrpSpPr>
            <p:grpSpPr bwMode="auto">
              <a:xfrm>
                <a:off x="1776" y="2640"/>
                <a:ext cx="960" cy="480"/>
                <a:chOff x="816" y="2640"/>
                <a:chExt cx="960" cy="480"/>
              </a:xfrm>
            </p:grpSpPr>
            <p:sp>
              <p:nvSpPr>
                <p:cNvPr id="36905" name="Rectangle 25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1</a:t>
                  </a:r>
                </a:p>
              </p:txBody>
            </p:sp>
            <p:sp>
              <p:nvSpPr>
                <p:cNvPr id="36906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5</a:t>
                  </a:r>
                </a:p>
              </p:txBody>
            </p:sp>
            <p:sp>
              <p:nvSpPr>
                <p:cNvPr id="36907" name="Rectangle 27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2</a:t>
                  </a:r>
                </a:p>
              </p:txBody>
            </p:sp>
            <p:sp>
              <p:nvSpPr>
                <p:cNvPr id="36908" name="Rectangle 28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1</a:t>
                  </a:r>
                </a:p>
              </p:txBody>
            </p:sp>
            <p:sp>
              <p:nvSpPr>
                <p:cNvPr id="36909" name="Rectangle 29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3</a:t>
                  </a:r>
                </a:p>
              </p:txBody>
            </p:sp>
          </p:grpSp>
          <p:grpSp>
            <p:nvGrpSpPr>
              <p:cNvPr id="36889" name="Group 30"/>
              <p:cNvGrpSpPr>
                <a:grpSpLocks/>
              </p:cNvGrpSpPr>
              <p:nvPr/>
            </p:nvGrpSpPr>
            <p:grpSpPr bwMode="auto">
              <a:xfrm>
                <a:off x="2736" y="2640"/>
                <a:ext cx="960" cy="480"/>
                <a:chOff x="816" y="2640"/>
                <a:chExt cx="960" cy="480"/>
              </a:xfrm>
            </p:grpSpPr>
            <p:sp>
              <p:nvSpPr>
                <p:cNvPr id="36900" name="Rectangle 31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1</a:t>
                  </a:r>
                </a:p>
              </p:txBody>
            </p:sp>
            <p:sp>
              <p:nvSpPr>
                <p:cNvPr id="36901" name="Rectangle 32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5</a:t>
                  </a:r>
                </a:p>
              </p:txBody>
            </p:sp>
            <p:sp>
              <p:nvSpPr>
                <p:cNvPr id="36902" name="Rectangle 33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2</a:t>
                  </a:r>
                </a:p>
              </p:txBody>
            </p:sp>
            <p:sp>
              <p:nvSpPr>
                <p:cNvPr id="36903" name="Rectangle 34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1</a:t>
                  </a:r>
                </a:p>
              </p:txBody>
            </p:sp>
            <p:sp>
              <p:nvSpPr>
                <p:cNvPr id="36904" name="Rectangle 35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7</a:t>
                  </a:r>
                </a:p>
              </p:txBody>
            </p:sp>
          </p:grpSp>
          <p:grpSp>
            <p:nvGrpSpPr>
              <p:cNvPr id="36890" name="Group 36"/>
              <p:cNvGrpSpPr>
                <a:grpSpLocks/>
              </p:cNvGrpSpPr>
              <p:nvPr/>
            </p:nvGrpSpPr>
            <p:grpSpPr bwMode="auto">
              <a:xfrm>
                <a:off x="3696" y="2640"/>
                <a:ext cx="960" cy="480"/>
                <a:chOff x="816" y="2640"/>
                <a:chExt cx="960" cy="480"/>
              </a:xfrm>
            </p:grpSpPr>
            <p:sp>
              <p:nvSpPr>
                <p:cNvPr id="36895" name="Rectangle 37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1</a:t>
                  </a:r>
                </a:p>
              </p:txBody>
            </p:sp>
            <p:sp>
              <p:nvSpPr>
                <p:cNvPr id="36896" name="Rectangle 38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5</a:t>
                  </a:r>
                </a:p>
              </p:txBody>
            </p:sp>
            <p:sp>
              <p:nvSpPr>
                <p:cNvPr id="36897" name="Rectangle 39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2</a:t>
                  </a:r>
                </a:p>
              </p:txBody>
            </p:sp>
            <p:sp>
              <p:nvSpPr>
                <p:cNvPr id="36898" name="Rectangle 40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2</a:t>
                  </a:r>
                </a:p>
              </p:txBody>
            </p:sp>
            <p:sp>
              <p:nvSpPr>
                <p:cNvPr id="36899" name="Rectangle 41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1</a:t>
                  </a:r>
                </a:p>
              </p:txBody>
            </p:sp>
          </p:grpSp>
          <p:sp>
            <p:nvSpPr>
              <p:cNvPr id="36891" name="Rectangle 4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960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2" name="Rectangle 43"/>
              <p:cNvSpPr>
                <a:spLocks noChangeArrowheads="1"/>
              </p:cNvSpPr>
              <p:nvPr/>
            </p:nvSpPr>
            <p:spPr bwMode="auto">
              <a:xfrm>
                <a:off x="1776" y="2640"/>
                <a:ext cx="960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3" name="Rectangle 44"/>
              <p:cNvSpPr>
                <a:spLocks noChangeArrowheads="1"/>
              </p:cNvSpPr>
              <p:nvPr/>
            </p:nvSpPr>
            <p:spPr bwMode="auto">
              <a:xfrm>
                <a:off x="2736" y="2640"/>
                <a:ext cx="960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4" name="Rectangle 45"/>
              <p:cNvSpPr>
                <a:spLocks noChangeArrowheads="1"/>
              </p:cNvSpPr>
              <p:nvPr/>
            </p:nvSpPr>
            <p:spPr bwMode="auto">
              <a:xfrm>
                <a:off x="3696" y="2640"/>
                <a:ext cx="960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14414" name="Rectangle 46"/>
          <p:cNvSpPr>
            <a:spLocks noChangeArrowheads="1"/>
          </p:cNvSpPr>
          <p:nvPr/>
        </p:nvSpPr>
        <p:spPr bwMode="auto">
          <a:xfrm>
            <a:off x="6858000" y="3371850"/>
            <a:ext cx="544513" cy="3667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Yes</a:t>
            </a:r>
          </a:p>
        </p:txBody>
      </p:sp>
      <p:sp>
        <p:nvSpPr>
          <p:cNvPr id="314415" name="Rectangle 47"/>
          <p:cNvSpPr>
            <a:spLocks noChangeArrowheads="1"/>
          </p:cNvSpPr>
          <p:nvPr/>
        </p:nvSpPr>
        <p:spPr bwMode="auto">
          <a:xfrm>
            <a:off x="6858000" y="3767138"/>
            <a:ext cx="544513" cy="3667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Yes</a:t>
            </a:r>
          </a:p>
        </p:txBody>
      </p:sp>
      <p:sp>
        <p:nvSpPr>
          <p:cNvPr id="314416" name="Rectangle 48"/>
          <p:cNvSpPr>
            <a:spLocks noChangeArrowheads="1"/>
          </p:cNvSpPr>
          <p:nvPr/>
        </p:nvSpPr>
        <p:spPr bwMode="auto">
          <a:xfrm>
            <a:off x="6858000" y="4162425"/>
            <a:ext cx="544513" cy="3667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Yes</a:t>
            </a:r>
          </a:p>
        </p:txBody>
      </p:sp>
      <p:sp>
        <p:nvSpPr>
          <p:cNvPr id="314417" name="Rectangle 49"/>
          <p:cNvSpPr>
            <a:spLocks noChangeArrowheads="1"/>
          </p:cNvSpPr>
          <p:nvPr/>
        </p:nvSpPr>
        <p:spPr bwMode="auto">
          <a:xfrm>
            <a:off x="6858000" y="4557713"/>
            <a:ext cx="544513" cy="3667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Yes</a:t>
            </a:r>
          </a:p>
        </p:txBody>
      </p:sp>
      <p:sp>
        <p:nvSpPr>
          <p:cNvPr id="314418" name="Rectangle 50"/>
          <p:cNvSpPr>
            <a:spLocks noChangeArrowheads="1"/>
          </p:cNvSpPr>
          <p:nvPr/>
        </p:nvSpPr>
        <p:spPr bwMode="auto">
          <a:xfrm>
            <a:off x="6858000" y="4953000"/>
            <a:ext cx="544513" cy="3667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Yes</a:t>
            </a:r>
          </a:p>
        </p:txBody>
      </p:sp>
      <p:sp>
        <p:nvSpPr>
          <p:cNvPr id="314419" name="Rectangle 51"/>
          <p:cNvSpPr>
            <a:spLocks noChangeArrowheads="1"/>
          </p:cNvSpPr>
          <p:nvPr/>
        </p:nvSpPr>
        <p:spPr bwMode="auto">
          <a:xfrm>
            <a:off x="6913563" y="5348288"/>
            <a:ext cx="431800" cy="3667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No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33600" y="2362200"/>
            <a:ext cx="45720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eaLnBrk="1" hangingPunct="1"/>
            <a:r>
              <a:rPr lang="en-US"/>
              <a:t>Address:</a:t>
            </a:r>
          </a:p>
          <a:p>
            <a:pPr lvl="2" eaLnBrk="1" hangingPunct="1">
              <a:buFont typeface="Wingdings" charset="0"/>
              <a:buNone/>
            </a:pPr>
            <a:r>
              <a:rPr lang="en-US"/>
              <a:t>  </a:t>
            </a:r>
            <a:r>
              <a:rPr lang="en-US">
                <a:latin typeface="Courier New" charset="0"/>
              </a:rPr>
              <a:t>pgh + 20*index + 4*dig</a:t>
            </a:r>
          </a:p>
        </p:txBody>
      </p:sp>
    </p:spTree>
    <p:extLst>
      <p:ext uri="{BB962C8B-B14F-4D97-AF65-F5344CB8AC3E}">
        <p14:creationId xmlns:p14="http://schemas.microsoft.com/office/powerpoint/2010/main" val="3968630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  <p:bldP spid="314414" grpId="0" build="p" autoUpdateAnimBg="0"/>
      <p:bldP spid="314415" grpId="0" build="p" autoUpdateAnimBg="0"/>
      <p:bldP spid="314416" grpId="0" build="p" autoUpdateAnimBg="0"/>
      <p:bldP spid="314417" grpId="0" build="p" autoUpdateAnimBg="0"/>
      <p:bldP spid="314418" grpId="0" build="p" autoUpdateAnimBg="0"/>
      <p:bldP spid="314419" grpId="0" build="p" autoUpdateAnimBg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1120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Multi-Level Array Example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265238"/>
            <a:ext cx="3505200" cy="228600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Variable </a:t>
            </a:r>
            <a:r>
              <a:rPr lang="en-US" sz="2000" dirty="0" err="1">
                <a:latin typeface="Courier New" pitchFamily="-96" charset="0"/>
              </a:rPr>
              <a:t>univ</a:t>
            </a:r>
            <a:r>
              <a:rPr lang="en-US" sz="2000" dirty="0">
                <a:latin typeface="Calibri" pitchFamily="-96" charset="0"/>
              </a:rPr>
              <a:t> denotes array of 3 elements</a:t>
            </a:r>
          </a:p>
          <a:p>
            <a:r>
              <a:rPr lang="en-US" sz="2000" dirty="0">
                <a:latin typeface="Calibri" pitchFamily="-96" charset="0"/>
              </a:rPr>
              <a:t>Each element is a pointer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8 </a:t>
            </a:r>
            <a:r>
              <a:rPr lang="en-US" dirty="0">
                <a:latin typeface="Calibri" pitchFamily="-96" charset="0"/>
              </a:rPr>
              <a:t>bytes</a:t>
            </a:r>
          </a:p>
          <a:p>
            <a:r>
              <a:rPr lang="en-US" sz="2000" dirty="0">
                <a:latin typeface="Calibri" pitchFamily="-96" charset="0"/>
              </a:rPr>
              <a:t>Each pointer points to array of 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 err="1">
                <a:latin typeface="Calibri" pitchFamily="-96" charset="0"/>
              </a:rPr>
              <a:t>’s</a:t>
            </a:r>
            <a:r>
              <a:rPr lang="en-US" sz="2000" dirty="0">
                <a:latin typeface="Calibri" pitchFamily="-96" charset="0"/>
              </a:rPr>
              <a:t> 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228600" y="1371600"/>
            <a:ext cx="5257800" cy="8422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cmu</a:t>
            </a:r>
            <a:r>
              <a:rPr lang="en-US" sz="1800" dirty="0">
                <a:latin typeface="Courier New" pitchFamily="-96" charset="0"/>
              </a:rPr>
              <a:t> = { 1, 5, 2, 1, 3 };</a:t>
            </a:r>
          </a:p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mit</a:t>
            </a:r>
            <a:r>
              <a:rPr lang="en-US" sz="1800" dirty="0">
                <a:latin typeface="Courier New" pitchFamily="-96" charset="0"/>
              </a:rPr>
              <a:t> = { 0, 2, 1, 3, 9 };</a:t>
            </a:r>
          </a:p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 = { 9, 4, 7, 2, 0 };</a:t>
            </a: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228600" y="2438400"/>
            <a:ext cx="5257800" cy="59298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>
                <a:latin typeface="Courier New" pitchFamily="-96" charset="0"/>
              </a:rPr>
              <a:t>#define UCOUNT 3</a:t>
            </a:r>
          </a:p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[UCOUNT] = {</a:t>
            </a:r>
            <a:r>
              <a:rPr lang="en-US" sz="1800" dirty="0" err="1">
                <a:latin typeface="Courier New" pitchFamily="-96" charset="0"/>
              </a:rPr>
              <a:t>mit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cmu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74650" y="3733800"/>
            <a:ext cx="8616950" cy="2663825"/>
            <a:chOff x="374650" y="3733800"/>
            <a:chExt cx="8616950" cy="266382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74650" y="4191000"/>
              <a:ext cx="1987549" cy="1530350"/>
              <a:chOff x="188" y="2112"/>
              <a:chExt cx="1252" cy="964"/>
            </a:xfrm>
          </p:grpSpPr>
          <p:sp>
            <p:nvSpPr>
              <p:cNvPr id="95301" name="Rectangle 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36</a:t>
                </a:r>
              </a:p>
            </p:txBody>
          </p:sp>
          <p:sp>
            <p:nvSpPr>
              <p:cNvPr id="95302" name="Line 9"/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3" name="Text Box 10"/>
              <p:cNvSpPr txBox="1">
                <a:spLocks noChangeArrowheads="1"/>
              </p:cNvSpPr>
              <p:nvPr/>
            </p:nvSpPr>
            <p:spPr bwMode="auto">
              <a:xfrm>
                <a:off x="201" y="2363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160</a:t>
                </a:r>
              </a:p>
            </p:txBody>
          </p:sp>
          <p:sp>
            <p:nvSpPr>
              <p:cNvPr id="95304" name="Rectangle 11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16</a:t>
                </a:r>
              </a:p>
            </p:txBody>
          </p:sp>
          <p:sp>
            <p:nvSpPr>
              <p:cNvPr id="95305" name="Rectangle 12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56</a:t>
                </a:r>
              </a:p>
            </p:txBody>
          </p:sp>
          <p:sp>
            <p:nvSpPr>
              <p:cNvPr id="95306" name="Line 13"/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7" name="Line 14"/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8" name="Text Box 15"/>
              <p:cNvSpPr txBox="1">
                <a:spLocks noChangeArrowheads="1"/>
              </p:cNvSpPr>
              <p:nvPr/>
            </p:nvSpPr>
            <p:spPr bwMode="auto">
              <a:xfrm>
                <a:off x="191" y="2612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 smtClean="0">
                    <a:latin typeface="Courier New" pitchFamily="-96" charset="0"/>
                  </a:rPr>
                  <a:t>168</a:t>
                </a:r>
                <a:endParaRPr lang="en-US" sz="1800" dirty="0">
                  <a:latin typeface="Courier New" pitchFamily="-96" charset="0"/>
                </a:endParaRPr>
              </a:p>
            </p:txBody>
          </p:sp>
          <p:sp>
            <p:nvSpPr>
              <p:cNvPr id="95309" name="Text Box 16"/>
              <p:cNvSpPr txBox="1">
                <a:spLocks noChangeArrowheads="1"/>
              </p:cNvSpPr>
              <p:nvPr/>
            </p:nvSpPr>
            <p:spPr bwMode="auto">
              <a:xfrm>
                <a:off x="188" y="2843"/>
                <a:ext cx="378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 smtClean="0">
                    <a:latin typeface="Courier New" pitchFamily="-96" charset="0"/>
                  </a:rPr>
                  <a:t>176</a:t>
                </a:r>
                <a:endParaRPr lang="en-US" sz="1800" dirty="0">
                  <a:latin typeface="Courier New" pitchFamily="-96" charset="0"/>
                </a:endParaRPr>
              </a:p>
            </p:txBody>
          </p:sp>
          <p:sp>
            <p:nvSpPr>
              <p:cNvPr id="95310" name="Text Box 17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462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univ</a:t>
                </a:r>
              </a:p>
            </p:txBody>
          </p:sp>
          <p:sp>
            <p:nvSpPr>
              <p:cNvPr id="95311" name="Oval 18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2" name="Oval 19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3" name="Oval 20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</p:grpSp>
        <p:sp>
          <p:nvSpPr>
            <p:cNvPr id="315413" name="Text Box 21"/>
            <p:cNvSpPr txBox="1">
              <a:spLocks noChangeArrowheads="1"/>
            </p:cNvSpPr>
            <p:nvPr/>
          </p:nvSpPr>
          <p:spPr bwMode="auto">
            <a:xfrm>
              <a:off x="3122613" y="37338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cmu</a:t>
              </a:r>
            </a:p>
          </p:txBody>
        </p:sp>
        <p:sp>
          <p:nvSpPr>
            <p:cNvPr id="315433" name="Text Box 41"/>
            <p:cNvSpPr txBox="1">
              <a:spLocks noChangeArrowheads="1"/>
            </p:cNvSpPr>
            <p:nvPr/>
          </p:nvSpPr>
          <p:spPr bwMode="auto">
            <a:xfrm>
              <a:off x="3198813" y="45720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mit</a:t>
              </a:r>
            </a:p>
          </p:txBody>
        </p:sp>
        <p:sp>
          <p:nvSpPr>
            <p:cNvPr id="315453" name="Text Box 61"/>
            <p:cNvSpPr txBox="1">
              <a:spLocks noChangeArrowheads="1"/>
            </p:cNvSpPr>
            <p:nvPr/>
          </p:nvSpPr>
          <p:spPr bwMode="auto">
            <a:xfrm>
              <a:off x="3122613" y="5272088"/>
              <a:ext cx="595312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ucb</a:t>
              </a:r>
            </a:p>
          </p:txBody>
        </p:sp>
        <p:grpSp>
          <p:nvGrpSpPr>
            <p:cNvPr id="84" name="Group 24"/>
            <p:cNvGrpSpPr>
              <a:grpSpLocks/>
            </p:cNvGrpSpPr>
            <p:nvPr/>
          </p:nvGrpSpPr>
          <p:grpSpPr bwMode="auto">
            <a:xfrm>
              <a:off x="3554413" y="4006850"/>
              <a:ext cx="5435600" cy="750888"/>
              <a:chOff x="2412765" y="3429000"/>
              <a:chExt cx="5435835" cy="771209"/>
            </a:xfrm>
          </p:grpSpPr>
          <p:grpSp>
            <p:nvGrpSpPr>
              <p:cNvPr id="95283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98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9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00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01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02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  <p:sp>
            <p:nvSpPr>
              <p:cNvPr id="95284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16</a:t>
                </a:r>
              </a:p>
            </p:txBody>
          </p:sp>
          <p:sp>
            <p:nvSpPr>
              <p:cNvPr id="95285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20</a:t>
                </a:r>
              </a:p>
            </p:txBody>
          </p:sp>
          <p:sp>
            <p:nvSpPr>
              <p:cNvPr id="95286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7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8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24</a:t>
                </a:r>
              </a:p>
            </p:txBody>
          </p:sp>
          <p:sp>
            <p:nvSpPr>
              <p:cNvPr id="95289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0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28</a:t>
                </a:r>
              </a:p>
            </p:txBody>
          </p:sp>
          <p:sp>
            <p:nvSpPr>
              <p:cNvPr id="95291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2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32</a:t>
                </a:r>
              </a:p>
            </p:txBody>
          </p:sp>
          <p:sp>
            <p:nvSpPr>
              <p:cNvPr id="95293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4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95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3" name="Group 24"/>
            <p:cNvGrpSpPr>
              <a:grpSpLocks/>
            </p:cNvGrpSpPr>
            <p:nvPr/>
          </p:nvGrpSpPr>
          <p:grpSpPr bwMode="auto">
            <a:xfrm>
              <a:off x="3556000" y="4808538"/>
              <a:ext cx="5435600" cy="750887"/>
              <a:chOff x="2412765" y="3429000"/>
              <a:chExt cx="5435835" cy="771209"/>
            </a:xfrm>
          </p:grpSpPr>
          <p:grpSp>
            <p:nvGrpSpPr>
              <p:cNvPr id="95265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17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18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9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20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21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</p:grpSp>
          <p:sp>
            <p:nvSpPr>
              <p:cNvPr id="95266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67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40</a:t>
                </a:r>
              </a:p>
            </p:txBody>
          </p:sp>
          <p:sp>
            <p:nvSpPr>
              <p:cNvPr id="95268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69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0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44</a:t>
                </a:r>
              </a:p>
            </p:txBody>
          </p:sp>
          <p:sp>
            <p:nvSpPr>
              <p:cNvPr id="95271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2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48</a:t>
                </a:r>
              </a:p>
            </p:txBody>
          </p:sp>
          <p:sp>
            <p:nvSpPr>
              <p:cNvPr id="95273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4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52</a:t>
                </a:r>
              </a:p>
            </p:txBody>
          </p:sp>
          <p:sp>
            <p:nvSpPr>
              <p:cNvPr id="95275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6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77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24"/>
            <p:cNvGrpSpPr>
              <a:grpSpLocks/>
            </p:cNvGrpSpPr>
            <p:nvPr/>
          </p:nvGrpSpPr>
          <p:grpSpPr bwMode="auto">
            <a:xfrm>
              <a:off x="3554413" y="5646738"/>
              <a:ext cx="5435600" cy="750887"/>
              <a:chOff x="2412765" y="3429000"/>
              <a:chExt cx="5435835" cy="771209"/>
            </a:xfrm>
          </p:grpSpPr>
          <p:grpSp>
            <p:nvGrpSpPr>
              <p:cNvPr id="95247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36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37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3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39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40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</p:grpSp>
          <p:sp>
            <p:nvSpPr>
              <p:cNvPr id="95248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49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60</a:t>
                </a:r>
              </a:p>
            </p:txBody>
          </p:sp>
          <p:sp>
            <p:nvSpPr>
              <p:cNvPr id="95250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1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2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64</a:t>
                </a:r>
              </a:p>
            </p:txBody>
          </p:sp>
          <p:sp>
            <p:nvSpPr>
              <p:cNvPr id="95253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4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68</a:t>
                </a:r>
              </a:p>
            </p:txBody>
          </p:sp>
          <p:sp>
            <p:nvSpPr>
              <p:cNvPr id="95255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6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72</a:t>
                </a:r>
              </a:p>
            </p:txBody>
          </p:sp>
          <p:sp>
            <p:nvSpPr>
              <p:cNvPr id="95257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8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76</a:t>
                </a:r>
              </a:p>
            </p:txBody>
          </p:sp>
          <p:sp>
            <p:nvSpPr>
              <p:cNvPr id="95259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2" name="Freeform 141"/>
            <p:cNvSpPr>
              <a:spLocks noChangeArrowheads="1"/>
            </p:cNvSpPr>
            <p:nvPr/>
          </p:nvSpPr>
          <p:spPr bwMode="auto">
            <a:xfrm>
              <a:off x="2052638" y="4159250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3" name="Freeform 142"/>
            <p:cNvSpPr>
              <a:spLocks noChangeArrowheads="1"/>
            </p:cNvSpPr>
            <p:nvPr/>
          </p:nvSpPr>
          <p:spPr bwMode="auto">
            <a:xfrm>
              <a:off x="2070100" y="4787900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4" name="Freeform 143"/>
            <p:cNvSpPr>
              <a:spLocks noChangeArrowheads="1"/>
            </p:cNvSpPr>
            <p:nvPr/>
          </p:nvSpPr>
          <p:spPr bwMode="auto">
            <a:xfrm>
              <a:off x="2052638" y="5557838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3286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493713"/>
            <a:ext cx="7767637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Element Access in Multi-Level Array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67000"/>
            <a:ext cx="8472487" cy="2122488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Computation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Element access 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[univ</a:t>
            </a:r>
            <a:r>
              <a:rPr lang="en-US" b="1" dirty="0" smtClean="0">
                <a:latin typeface="Courier New" pitchFamily="-96" charset="0"/>
              </a:rPr>
              <a:t>+8*</a:t>
            </a:r>
            <a:r>
              <a:rPr lang="en-US" b="1" dirty="0">
                <a:latin typeface="Courier New" pitchFamily="-96" charset="0"/>
              </a:rPr>
              <a:t>index]+4*</a:t>
            </a:r>
            <a:r>
              <a:rPr lang="en-US" b="1" dirty="0" smtClean="0">
                <a:latin typeface="Courier New" pitchFamily="-96" charset="0"/>
              </a:rPr>
              <a:t>digit]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Must do two memory reads</a:t>
            </a:r>
          </a:p>
          <a:p>
            <a:pPr lvl="2"/>
            <a:r>
              <a:rPr lang="en-US" dirty="0">
                <a:latin typeface="Calibri" pitchFamily="-96" charset="0"/>
              </a:rPr>
              <a:t>First get pointer to row array</a:t>
            </a:r>
          </a:p>
          <a:p>
            <a:pPr lvl="2"/>
            <a:r>
              <a:rPr lang="en-US" dirty="0">
                <a:latin typeface="Calibri" pitchFamily="-96" charset="0"/>
              </a:rPr>
              <a:t>Then access element within array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533400" y="4800600"/>
            <a:ext cx="8382000" cy="10915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$2,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    # 4*digit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(,%rdi,8),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# p =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[index] + 4*digit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# return *p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ret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99332" name="Rectangle 5"/>
          <p:cNvSpPr>
            <a:spLocks noChangeArrowheads="1"/>
          </p:cNvSpPr>
          <p:nvPr/>
        </p:nvSpPr>
        <p:spPr bwMode="auto">
          <a:xfrm>
            <a:off x="442913" y="1196752"/>
            <a:ext cx="4398640" cy="13408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index,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digit)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195599"/>
            <a:ext cx="3996721" cy="13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040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build="p"/>
      <p:bldP spid="3164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57200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Element Accesses</a:t>
            </a:r>
          </a:p>
        </p:txBody>
      </p:sp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251520" y="1725613"/>
            <a:ext cx="4307780" cy="13408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index,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digit)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79" name="Rectangle 8"/>
          <p:cNvSpPr>
            <a:spLocks noChangeArrowheads="1"/>
          </p:cNvSpPr>
          <p:nvPr/>
        </p:nvSpPr>
        <p:spPr bwMode="auto">
          <a:xfrm>
            <a:off x="4648200" y="1725613"/>
            <a:ext cx="4388296" cy="13408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index,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digit)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80" name="TextBox 11"/>
          <p:cNvSpPr txBox="1">
            <a:spLocks noChangeArrowheads="1"/>
          </p:cNvSpPr>
          <p:nvPr/>
        </p:nvSpPr>
        <p:spPr bwMode="auto">
          <a:xfrm>
            <a:off x="368300" y="1382713"/>
            <a:ext cx="1406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Nested array</a:t>
            </a:r>
          </a:p>
        </p:txBody>
      </p:sp>
      <p:sp>
        <p:nvSpPr>
          <p:cNvPr id="101381" name="TextBox 12"/>
          <p:cNvSpPr txBox="1">
            <a:spLocks noChangeArrowheads="1"/>
          </p:cNvSpPr>
          <p:nvPr/>
        </p:nvSpPr>
        <p:spPr bwMode="auto">
          <a:xfrm>
            <a:off x="4559300" y="13716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Multi-level array</a:t>
            </a:r>
          </a:p>
        </p:txBody>
      </p:sp>
      <p:pic>
        <p:nvPicPr>
          <p:cNvPr id="101382" name="Picture 2" descr="C:\Documents and Settings\pueschel\My Documents\teaching\18-243-CMUspring09\08-05Feb09\mul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657600"/>
            <a:ext cx="35052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4" name="TextBox 15"/>
          <p:cNvSpPr txBox="1">
            <a:spLocks noChangeArrowheads="1"/>
          </p:cNvSpPr>
          <p:nvPr/>
        </p:nvSpPr>
        <p:spPr bwMode="auto">
          <a:xfrm>
            <a:off x="248904" y="4961720"/>
            <a:ext cx="8716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 smtClean="0">
                <a:latin typeface="Calibri" pitchFamily="-96" charset="0"/>
              </a:rPr>
              <a:t>Accesses </a:t>
            </a:r>
            <a:r>
              <a:rPr lang="en-US" b="0" dirty="0">
                <a:latin typeface="Calibri" pitchFamily="-96" charset="0"/>
              </a:rPr>
              <a:t>looks </a:t>
            </a:r>
            <a:r>
              <a:rPr lang="en-US" b="0" dirty="0" smtClean="0">
                <a:latin typeface="Calibri" pitchFamily="-96" charset="0"/>
              </a:rPr>
              <a:t>similar in C, </a:t>
            </a:r>
            <a:r>
              <a:rPr lang="en-US" b="0" dirty="0">
                <a:latin typeface="Calibri" pitchFamily="-96" charset="0"/>
              </a:rPr>
              <a:t>but </a:t>
            </a:r>
            <a:r>
              <a:rPr lang="en-US" b="0" dirty="0" smtClean="0">
                <a:latin typeface="Calibri" pitchFamily="-96" charset="0"/>
              </a:rPr>
              <a:t>address computations very different: </a:t>
            </a:r>
            <a:endParaRPr lang="en-US" b="0" dirty="0">
              <a:latin typeface="Calibri" pitchFamily="-96" charset="0"/>
            </a:endParaRPr>
          </a:p>
        </p:txBody>
      </p:sp>
      <p:sp>
        <p:nvSpPr>
          <p:cNvPr id="101385" name="Rectangle 16"/>
          <p:cNvSpPr>
            <a:spLocks noChangeArrowheads="1"/>
          </p:cNvSpPr>
          <p:nvPr/>
        </p:nvSpPr>
        <p:spPr bwMode="auto">
          <a:xfrm>
            <a:off x="262036" y="5802313"/>
            <a:ext cx="40324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[pgh+20*index+4*</a:t>
            </a:r>
            <a:r>
              <a:rPr lang="en-US" sz="2000" dirty="0" smtClean="0">
                <a:latin typeface="Courier New" pitchFamily="-96" charset="0"/>
              </a:rPr>
              <a:t>digit]</a:t>
            </a:r>
            <a:endParaRPr lang="en-US" sz="2000" dirty="0">
              <a:latin typeface="Courier New" pitchFamily="-96" charset="0"/>
            </a:endParaRPr>
          </a:p>
        </p:txBody>
      </p:sp>
      <p:sp>
        <p:nvSpPr>
          <p:cNvPr id="101386" name="Rectangle 17"/>
          <p:cNvSpPr>
            <a:spLocks noChangeArrowheads="1"/>
          </p:cNvSpPr>
          <p:nvPr/>
        </p:nvSpPr>
        <p:spPr bwMode="auto">
          <a:xfrm>
            <a:off x="4376793" y="5791200"/>
            <a:ext cx="4802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</a:t>
            </a: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[univ</a:t>
            </a:r>
            <a:r>
              <a:rPr lang="en-US" sz="2000" dirty="0" smtClean="0">
                <a:latin typeface="Courier New" pitchFamily="-96" charset="0"/>
              </a:rPr>
              <a:t>+8*</a:t>
            </a:r>
            <a:r>
              <a:rPr lang="en-US" sz="2000" dirty="0">
                <a:latin typeface="Courier New" pitchFamily="-96" charset="0"/>
              </a:rPr>
              <a:t>index]+4*</a:t>
            </a:r>
            <a:r>
              <a:rPr lang="en-US" sz="2000" dirty="0" smtClean="0">
                <a:latin typeface="Courier New" pitchFamily="-96" charset="0"/>
              </a:rPr>
              <a:t>digit]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8" y="3429000"/>
            <a:ext cx="3973140" cy="12288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6800" y="5486400"/>
            <a:ext cx="1364476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 at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91200" y="5486400"/>
            <a:ext cx="1364476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 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858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350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Using Nested </a:t>
            </a:r>
            <a:r>
              <a:rPr lang="en-US" dirty="0" smtClean="0">
                <a:ea typeface="+mj-ea"/>
                <a:cs typeface="+mj-cs"/>
              </a:rPr>
              <a:t>Arrays for Matrix Operations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20788"/>
            <a:ext cx="4114800" cy="5224462"/>
          </a:xfrm>
        </p:spPr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>
                <a:ea typeface="+mn-ea"/>
                <a:cs typeface="+mn-cs"/>
              </a:rPr>
              <a:t>Strengths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/>
              <a:t>C compiler handles doubly subscripted arrays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/>
              <a:t>Generates very efficient code</a:t>
            </a:r>
          </a:p>
          <a:p>
            <a:pPr lvl="2" eaLnBrk="1" hangingPunct="1">
              <a:buFont typeface="Wingdings" charset="2"/>
              <a:buChar char="l"/>
              <a:defRPr/>
            </a:pPr>
            <a:r>
              <a:rPr lang="en-US"/>
              <a:t>Avoids multiply in index computation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>
                <a:ea typeface="+mn-ea"/>
                <a:cs typeface="+mn-cs"/>
              </a:rPr>
              <a:t>Limitation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/>
              <a:t>Only works if have fixed array size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4419600" y="990600"/>
            <a:ext cx="4238625" cy="6508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#define N 16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typedef int fix_matrix[N][N];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4419600" y="1828800"/>
            <a:ext cx="4343400" cy="33972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/* Compute element i,k of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fixed matrix product */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int fix_prod_ele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(fix_matrix a, fix_matrix b,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int i, int k)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j;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result = 0;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result += a[i][j]*b[j][k];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return result;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</a:t>
            </a:r>
          </a:p>
        </p:txBody>
      </p:sp>
      <p:grpSp>
        <p:nvGrpSpPr>
          <p:cNvPr id="41989" name="Group 6"/>
          <p:cNvGrpSpPr>
            <a:grpSpLocks/>
          </p:cNvGrpSpPr>
          <p:nvPr/>
        </p:nvGrpSpPr>
        <p:grpSpPr bwMode="auto">
          <a:xfrm>
            <a:off x="685800" y="4818063"/>
            <a:ext cx="3454400" cy="1658937"/>
            <a:chOff x="720" y="2448"/>
            <a:chExt cx="2176" cy="1045"/>
          </a:xfrm>
        </p:grpSpPr>
        <p:sp>
          <p:nvSpPr>
            <p:cNvPr id="41990" name="Rectangle 7"/>
            <p:cNvSpPr>
              <a:spLocks noChangeArrowheads="1"/>
            </p:cNvSpPr>
            <p:nvPr/>
          </p:nvSpPr>
          <p:spPr bwMode="auto">
            <a:xfrm>
              <a:off x="1501" y="2658"/>
              <a:ext cx="376" cy="3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Rectangle 8"/>
            <p:cNvSpPr>
              <a:spLocks noChangeArrowheads="1"/>
            </p:cNvSpPr>
            <p:nvPr/>
          </p:nvSpPr>
          <p:spPr bwMode="auto">
            <a:xfrm>
              <a:off x="1584" y="3024"/>
              <a:ext cx="2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/>
                <a:t>A</a:t>
              </a:r>
            </a:p>
          </p:txBody>
        </p:sp>
        <p:sp>
          <p:nvSpPr>
            <p:cNvPr id="41992" name="Line 9"/>
            <p:cNvSpPr>
              <a:spLocks noChangeShapeType="1"/>
            </p:cNvSpPr>
            <p:nvPr/>
          </p:nvSpPr>
          <p:spPr bwMode="auto">
            <a:xfrm>
              <a:off x="1505" y="2894"/>
              <a:ext cx="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Rectangle 10"/>
            <p:cNvSpPr>
              <a:spLocks noChangeArrowheads="1"/>
            </p:cNvSpPr>
            <p:nvPr/>
          </p:nvSpPr>
          <p:spPr bwMode="auto">
            <a:xfrm>
              <a:off x="1872" y="2784"/>
              <a:ext cx="54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>
                  <a:latin typeface="Courier New" charset="0"/>
                </a:rPr>
                <a:t>(i,*)</a:t>
              </a:r>
            </a:p>
          </p:txBody>
        </p:sp>
        <p:grpSp>
          <p:nvGrpSpPr>
            <p:cNvPr id="41994" name="Group 11"/>
            <p:cNvGrpSpPr>
              <a:grpSpLocks/>
            </p:cNvGrpSpPr>
            <p:nvPr/>
          </p:nvGrpSpPr>
          <p:grpSpPr bwMode="auto">
            <a:xfrm>
              <a:off x="2352" y="2448"/>
              <a:ext cx="544" cy="805"/>
              <a:chOff x="2352" y="2448"/>
              <a:chExt cx="544" cy="805"/>
            </a:xfrm>
          </p:grpSpPr>
          <p:sp>
            <p:nvSpPr>
              <p:cNvPr id="41999" name="Rectangle 12"/>
              <p:cNvSpPr>
                <a:spLocks noChangeArrowheads="1"/>
              </p:cNvSpPr>
              <p:nvPr/>
            </p:nvSpPr>
            <p:spPr bwMode="auto">
              <a:xfrm>
                <a:off x="2365" y="2658"/>
                <a:ext cx="376" cy="3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0" name="Rectangle 13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1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/>
                  <a:t>B</a:t>
                </a:r>
              </a:p>
            </p:txBody>
          </p:sp>
          <p:sp>
            <p:nvSpPr>
              <p:cNvPr id="42001" name="Line 14"/>
              <p:cNvSpPr>
                <a:spLocks noChangeShapeType="1"/>
              </p:cNvSpPr>
              <p:nvPr/>
            </p:nvSpPr>
            <p:spPr bwMode="auto">
              <a:xfrm>
                <a:off x="2505" y="2662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2" name="Rectangle 15"/>
              <p:cNvSpPr>
                <a:spLocks noChangeArrowheads="1"/>
              </p:cNvSpPr>
              <p:nvPr/>
            </p:nvSpPr>
            <p:spPr bwMode="auto">
              <a:xfrm>
                <a:off x="2352" y="2448"/>
                <a:ext cx="54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>
                    <a:latin typeface="Courier New" charset="0"/>
                  </a:rPr>
                  <a:t>(*,k)</a:t>
                </a:r>
              </a:p>
            </p:txBody>
          </p:sp>
        </p:grpSp>
        <p:sp>
          <p:nvSpPr>
            <p:cNvPr id="41995" name="Rectangle 16"/>
            <p:cNvSpPr>
              <a:spLocks noChangeArrowheads="1"/>
            </p:cNvSpPr>
            <p:nvPr/>
          </p:nvSpPr>
          <p:spPr bwMode="auto">
            <a:xfrm>
              <a:off x="1296" y="3264"/>
              <a:ext cx="94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/>
                <a:t>Column-wise</a:t>
              </a:r>
            </a:p>
          </p:txBody>
        </p:sp>
        <p:sp>
          <p:nvSpPr>
            <p:cNvPr id="41996" name="Line 17"/>
            <p:cNvSpPr>
              <a:spLocks noChangeShapeType="1"/>
            </p:cNvSpPr>
            <p:nvPr/>
          </p:nvSpPr>
          <p:spPr bwMode="auto">
            <a:xfrm flipV="1">
              <a:off x="2304" y="3024"/>
              <a:ext cx="19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Rectangle 18"/>
            <p:cNvSpPr>
              <a:spLocks noChangeArrowheads="1"/>
            </p:cNvSpPr>
            <p:nvPr/>
          </p:nvSpPr>
          <p:spPr bwMode="auto">
            <a:xfrm>
              <a:off x="720" y="3024"/>
              <a:ext cx="73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/>
                <a:t>Row-wise</a:t>
              </a:r>
            </a:p>
          </p:txBody>
        </p:sp>
        <p:sp>
          <p:nvSpPr>
            <p:cNvPr id="41998" name="Line 19"/>
            <p:cNvSpPr>
              <a:spLocks noChangeShapeType="1"/>
            </p:cNvSpPr>
            <p:nvPr/>
          </p:nvSpPr>
          <p:spPr bwMode="auto">
            <a:xfrm rot="-5400000">
              <a:off x="1206" y="2826"/>
              <a:ext cx="144" cy="2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1405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350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pitchFamily="-1" charset="-128"/>
                <a:cs typeface="ＭＳ Ｐゴシック" pitchFamily="-1" charset="-128"/>
              </a:rPr>
              <a:t>Using Nested Arrays (2)</a:t>
            </a:r>
          </a:p>
        </p:txBody>
      </p:sp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52400" y="990600"/>
            <a:ext cx="4238625" cy="6508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#define N 16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typedef int fix_matrix[N][N];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152400" y="1828800"/>
            <a:ext cx="4343400" cy="33972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dirty="0">
                <a:latin typeface="Courier New" charset="0"/>
              </a:rPr>
              <a:t>/* Compute element </a:t>
            </a:r>
            <a:r>
              <a:rPr lang="en-US" dirty="0" err="1">
                <a:latin typeface="Courier New" charset="0"/>
              </a:rPr>
              <a:t>i,k</a:t>
            </a:r>
            <a:r>
              <a:rPr lang="en-US" dirty="0">
                <a:latin typeface="Courier New" charset="0"/>
              </a:rPr>
              <a:t> of</a:t>
            </a:r>
          </a:p>
          <a:p>
            <a:pPr algn="l">
              <a:lnSpc>
                <a:spcPct val="100000"/>
              </a:lnSpc>
              <a:defRPr/>
            </a:pPr>
            <a:r>
              <a:rPr lang="en-US" dirty="0">
                <a:latin typeface="Courier New" charset="0"/>
              </a:rPr>
              <a:t>   fixed matrix product */</a:t>
            </a:r>
          </a:p>
          <a:p>
            <a:pPr algn="l">
              <a:lnSpc>
                <a:spcPct val="100000"/>
              </a:lnSpc>
              <a:defRPr/>
            </a:pP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fix_prod_ele</a:t>
            </a:r>
            <a:endParaRPr lang="en-US" dirty="0">
              <a:latin typeface="Courier New" charset="0"/>
            </a:endParaRPr>
          </a:p>
          <a:p>
            <a:pPr algn="l">
              <a:lnSpc>
                <a:spcPct val="100000"/>
              </a:lnSpc>
              <a:defRPr/>
            </a:pPr>
            <a:r>
              <a:rPr lang="en-US" dirty="0">
                <a:latin typeface="Courier New" charset="0"/>
              </a:rPr>
              <a:t>(</a:t>
            </a:r>
            <a:r>
              <a:rPr lang="en-US" dirty="0" err="1">
                <a:latin typeface="Courier New" charset="0"/>
              </a:rPr>
              <a:t>fix_matrix</a:t>
            </a:r>
            <a:r>
              <a:rPr lang="en-US" dirty="0">
                <a:latin typeface="Courier New" charset="0"/>
              </a:rPr>
              <a:t> a, </a:t>
            </a:r>
            <a:r>
              <a:rPr lang="en-US" dirty="0" err="1">
                <a:latin typeface="Courier New" charset="0"/>
              </a:rPr>
              <a:t>fix_matrix</a:t>
            </a:r>
            <a:r>
              <a:rPr lang="en-US" dirty="0">
                <a:latin typeface="Courier New" charset="0"/>
              </a:rPr>
              <a:t> b,</a:t>
            </a:r>
          </a:p>
          <a:p>
            <a:pPr algn="l">
              <a:lnSpc>
                <a:spcPct val="100000"/>
              </a:lnSpc>
              <a:defRPr/>
            </a:pP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, </a:t>
            </a: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k)</a:t>
            </a:r>
          </a:p>
          <a:p>
            <a:pPr algn="l">
              <a:lnSpc>
                <a:spcPct val="100000"/>
              </a:lnSpc>
              <a:defRPr/>
            </a:pPr>
            <a:r>
              <a:rPr lang="en-US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  <a:defRPr/>
            </a:pPr>
            <a:r>
              <a:rPr lang="en-US" dirty="0">
                <a:latin typeface="Courier New" charset="0"/>
              </a:rPr>
              <a:t>  </a:t>
            </a: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j;</a:t>
            </a:r>
          </a:p>
          <a:p>
            <a:pPr algn="l">
              <a:lnSpc>
                <a:spcPct val="100000"/>
              </a:lnSpc>
              <a:defRPr/>
            </a:pPr>
            <a:r>
              <a:rPr lang="en-US" dirty="0">
                <a:latin typeface="Courier New" charset="0"/>
              </a:rPr>
              <a:t>  </a:t>
            </a: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result = 0;</a:t>
            </a:r>
          </a:p>
          <a:p>
            <a:pPr algn="l">
              <a:lnSpc>
                <a:spcPct val="100000"/>
              </a:lnSpc>
              <a:defRPr/>
            </a:pPr>
            <a:r>
              <a:rPr lang="en-US" dirty="0">
                <a:latin typeface="Courier New" charset="0"/>
              </a:rPr>
              <a:t>  for (j = 0; j &lt; N; j++)</a:t>
            </a:r>
          </a:p>
          <a:p>
            <a:pPr algn="l">
              <a:lnSpc>
                <a:spcPct val="100000"/>
              </a:lnSpc>
              <a:defRPr/>
            </a:pPr>
            <a:r>
              <a:rPr lang="en-US" dirty="0">
                <a:latin typeface="Courier New" charset="0"/>
              </a:rPr>
              <a:t>    result +=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charset="0"/>
              </a:rPr>
              <a:t>a[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charset="0"/>
              </a:rPr>
              <a:t>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charset="0"/>
              </a:rPr>
              <a:t>][j]</a:t>
            </a:r>
            <a:r>
              <a:rPr lang="en-US" dirty="0">
                <a:latin typeface="Courier New" charset="0"/>
              </a:rPr>
              <a:t>*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charset="0"/>
              </a:rPr>
              <a:t>b[j][k]</a:t>
            </a:r>
            <a:r>
              <a:rPr lang="en-US" dirty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defRPr/>
            </a:pPr>
            <a:r>
              <a:rPr lang="en-US" dirty="0">
                <a:latin typeface="Courier New" charset="0"/>
              </a:rPr>
              <a:t>  return result;</a:t>
            </a:r>
          </a:p>
          <a:p>
            <a:pPr algn="l">
              <a:lnSpc>
                <a:spcPct val="100000"/>
              </a:lnSpc>
              <a:defRPr/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4800600" y="1905000"/>
            <a:ext cx="4343400" cy="4521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/* Compute element i,k of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fixed matrix product */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int fix_prod_ele_opt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(fix_matrix a, fix_matrix b,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int i, int k)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</a:t>
            </a:r>
            <a:r>
              <a:rPr lang="en-US">
                <a:solidFill>
                  <a:srgbClr val="FF1A1A"/>
                </a:solidFill>
                <a:latin typeface="Courier New" charset="0"/>
              </a:rPr>
              <a:t>int *Arow = &amp;a[i][0];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</a:t>
            </a:r>
            <a:r>
              <a:rPr lang="en-US">
                <a:solidFill>
                  <a:srgbClr val="00A600"/>
                </a:solidFill>
                <a:latin typeface="Courier New" charset="0"/>
              </a:rPr>
              <a:t>int *Bptr = &amp;b[0][k];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j;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result = 0;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for (j = 0; j != N; j++)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result += </a:t>
            </a:r>
            <a:r>
              <a:rPr lang="en-US">
                <a:solidFill>
                  <a:srgbClr val="FF1A1A"/>
                </a:solidFill>
                <a:latin typeface="Courier New" charset="0"/>
              </a:rPr>
              <a:t>Arow[j]</a:t>
            </a:r>
            <a:r>
              <a:rPr lang="en-US">
                <a:latin typeface="Courier New" charset="0"/>
              </a:rPr>
              <a:t>* </a:t>
            </a:r>
            <a:r>
              <a:rPr lang="en-US">
                <a:solidFill>
                  <a:srgbClr val="00A600"/>
                </a:solidFill>
                <a:latin typeface="Courier New" charset="0"/>
              </a:rPr>
              <a:t>*Bptr</a:t>
            </a:r>
            <a:r>
              <a:rPr lang="en-US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</a:t>
            </a:r>
            <a:r>
              <a:rPr lang="en-US">
                <a:solidFill>
                  <a:srgbClr val="00A600"/>
                </a:solidFill>
                <a:latin typeface="Courier New" charset="0"/>
              </a:rPr>
              <a:t>Bptr += N;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return result;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</a:t>
            </a:r>
          </a:p>
        </p:txBody>
      </p:sp>
      <p:sp>
        <p:nvSpPr>
          <p:cNvPr id="48135" name="TextBox 21"/>
          <p:cNvSpPr txBox="1">
            <a:spLocks noChangeArrowheads="1"/>
          </p:cNvSpPr>
          <p:nvPr/>
        </p:nvSpPr>
        <p:spPr bwMode="auto">
          <a:xfrm>
            <a:off x="5943600" y="1295400"/>
            <a:ext cx="21717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Optimized C Code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" y="5486400"/>
            <a:ext cx="4343400" cy="9207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114300" algn="l"/>
                <a:tab pos="4000500" algn="l"/>
              </a:tabLst>
            </a:pPr>
            <a:r>
              <a:rPr lang="en-US">
                <a:latin typeface="Courier New" charset="0"/>
              </a:rPr>
              <a:t>	leal 0(,%ecx,4),%edx	</a:t>
            </a:r>
          </a:p>
          <a:p>
            <a:pPr algn="l">
              <a:lnSpc>
                <a:spcPct val="100000"/>
              </a:lnSpc>
              <a:tabLst>
                <a:tab pos="114300" algn="l"/>
                <a:tab pos="4000500" algn="l"/>
              </a:tabLst>
            </a:pPr>
            <a:r>
              <a:rPr lang="en-US">
                <a:latin typeface="Courier New" charset="0"/>
              </a:rPr>
              <a:t>	leal (%eax,%eax,4),%eax	</a:t>
            </a:r>
          </a:p>
          <a:p>
            <a:pPr algn="l">
              <a:lnSpc>
                <a:spcPct val="100000"/>
              </a:lnSpc>
              <a:tabLst>
                <a:tab pos="114300" algn="l"/>
                <a:tab pos="4000500" algn="l"/>
              </a:tabLst>
            </a:pPr>
            <a:r>
              <a:rPr lang="en-US">
                <a:latin typeface="Courier New" charset="0"/>
              </a:rPr>
              <a:t>	movl pgh(%edx,%eax,4),%eax</a:t>
            </a:r>
          </a:p>
        </p:txBody>
      </p:sp>
      <p:sp>
        <p:nvSpPr>
          <p:cNvPr id="9" name="TextBox 21"/>
          <p:cNvSpPr txBox="1">
            <a:spLocks noChangeArrowheads="1"/>
          </p:cNvSpPr>
          <p:nvPr/>
        </p:nvSpPr>
        <p:spPr bwMode="auto">
          <a:xfrm>
            <a:off x="269875" y="5181600"/>
            <a:ext cx="25463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Each a[i][j] reference:</a:t>
            </a:r>
          </a:p>
        </p:txBody>
      </p:sp>
    </p:spTree>
    <p:extLst>
      <p:ext uri="{BB962C8B-B14F-4D97-AF65-F5344CB8AC3E}">
        <p14:creationId xmlns:p14="http://schemas.microsoft.com/office/powerpoint/2010/main" val="418363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animBg="1"/>
      <p:bldP spid="48135" grpId="0"/>
      <p:bldP spid="8" grpId="0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67437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Dynamic Nested Arrays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4217987" cy="5530850"/>
          </a:xfrm>
        </p:spPr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Strength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Can create matrix of arbitrary size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Programming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Must do index computation explicitly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Performance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Accessing single element </a:t>
            </a:r>
            <a:r>
              <a:rPr lang="en-US" dirty="0" smtClean="0"/>
              <a:t>costly </a:t>
            </a:r>
            <a:r>
              <a:rPr lang="en-US" b="0" dirty="0" smtClean="0">
                <a:latin typeface="Courier"/>
                <a:cs typeface="Courier"/>
              </a:rPr>
              <a:t>a[</a:t>
            </a:r>
            <a:r>
              <a:rPr lang="en-US" b="0" dirty="0" err="1" smtClean="0">
                <a:latin typeface="Courier"/>
                <a:cs typeface="Courier"/>
              </a:rPr>
              <a:t>i</a:t>
            </a:r>
            <a:r>
              <a:rPr lang="en-US" b="0" dirty="0" smtClean="0">
                <a:latin typeface="Courier"/>
                <a:cs typeface="Courier"/>
              </a:rPr>
              <a:t>][j]</a:t>
            </a:r>
            <a:endParaRPr lang="en-US" b="0" dirty="0">
              <a:latin typeface="Courier"/>
              <a:cs typeface="Courier"/>
            </a:endParaRP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Must do multiplication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4419600" y="990600"/>
            <a:ext cx="4191000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int * new_var_matrix(int n)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return (int *) 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calloc(sizeof(int), n*n);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</a:t>
            </a: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4419600" y="2819400"/>
            <a:ext cx="4191000" cy="17494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int var_ele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(int *a, int i,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int j, int n)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return a[i*n+j];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</a:t>
            </a:r>
          </a:p>
        </p:txBody>
      </p:sp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990600" y="4953000"/>
            <a:ext cx="6553200" cy="147478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114300" algn="l"/>
                <a:tab pos="3429000" algn="l"/>
              </a:tabLst>
            </a:pPr>
            <a:r>
              <a:rPr lang="en-US">
                <a:latin typeface="Courier New" charset="0"/>
              </a:rPr>
              <a:t>	movl 12(%ebp),%eax	# i</a:t>
            </a:r>
          </a:p>
          <a:p>
            <a:pPr algn="l">
              <a:lnSpc>
                <a:spcPct val="100000"/>
              </a:lnSpc>
              <a:tabLst>
                <a:tab pos="114300" algn="l"/>
                <a:tab pos="3429000" algn="l"/>
              </a:tabLst>
            </a:pPr>
            <a:r>
              <a:rPr lang="en-US">
                <a:latin typeface="Courier New" charset="0"/>
              </a:rPr>
              <a:t>	movl 8(%ebp),%edx	# a</a:t>
            </a:r>
          </a:p>
          <a:p>
            <a:pPr algn="l">
              <a:lnSpc>
                <a:spcPct val="100000"/>
              </a:lnSpc>
              <a:tabLst>
                <a:tab pos="114300" algn="l"/>
                <a:tab pos="3429000" algn="l"/>
              </a:tabLst>
            </a:pPr>
            <a:r>
              <a:rPr lang="en-US">
                <a:latin typeface="Courier New" charset="0"/>
              </a:rPr>
              <a:t>	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imull 20(%ebp),%eax	# n*i</a:t>
            </a:r>
          </a:p>
          <a:p>
            <a:pPr algn="l">
              <a:lnSpc>
                <a:spcPct val="100000"/>
              </a:lnSpc>
              <a:tabLst>
                <a:tab pos="114300" algn="l"/>
                <a:tab pos="3429000" algn="l"/>
              </a:tabLst>
            </a:pPr>
            <a:r>
              <a:rPr lang="en-US">
                <a:latin typeface="Courier New" charset="0"/>
              </a:rPr>
              <a:t>	addl 16(%ebp),%eax	# n*i+j</a:t>
            </a:r>
          </a:p>
          <a:p>
            <a:pPr algn="l">
              <a:lnSpc>
                <a:spcPct val="100000"/>
              </a:lnSpc>
              <a:tabLst>
                <a:tab pos="114300" algn="l"/>
                <a:tab pos="3429000" algn="l"/>
              </a:tabLst>
            </a:pPr>
            <a:r>
              <a:rPr lang="en-US">
                <a:latin typeface="Courier New" charset="0"/>
              </a:rPr>
              <a:t>	movl (%edx,%eax,4),%eax	# Mem[a+4*(i*n+j)]</a:t>
            </a:r>
          </a:p>
        </p:txBody>
      </p:sp>
    </p:spTree>
    <p:extLst>
      <p:ext uri="{BB962C8B-B14F-4D97-AF65-F5344CB8AC3E}">
        <p14:creationId xmlns:p14="http://schemas.microsoft.com/office/powerpoint/2010/main" val="3615576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0993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Dynamic Array Multiplication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3987800" cy="26844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Helvetica" charset="0"/>
              </a:rPr>
              <a:t>Without Optimizations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Multiplies</a:t>
            </a:r>
          </a:p>
          <a:p>
            <a:pPr lvl="2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2 for subscripts</a:t>
            </a:r>
          </a:p>
          <a:p>
            <a:pPr lvl="2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1 for data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Adds</a:t>
            </a:r>
          </a:p>
          <a:p>
            <a:pPr lvl="2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4 for array indexing</a:t>
            </a:r>
          </a:p>
          <a:p>
            <a:pPr lvl="2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1 for loop index</a:t>
            </a:r>
          </a:p>
          <a:p>
            <a:pPr lvl="2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1 for data</a:t>
            </a:r>
          </a:p>
          <a:p>
            <a:pPr lvl="2" eaLnBrk="1" hangingPunct="1">
              <a:defRPr/>
            </a:pPr>
            <a:endParaRPr lang="en-US">
              <a:latin typeface="Helvetica" charset="0"/>
              <a:ea typeface="ＭＳ Ｐゴシック" charset="0"/>
            </a:endParaRPr>
          </a:p>
          <a:p>
            <a:pPr eaLnBrk="1" hangingPunct="1">
              <a:defRPr/>
            </a:pPr>
            <a:endParaRPr lang="en-US">
              <a:latin typeface="Helvetica" charset="0"/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4343400" y="1219200"/>
            <a:ext cx="4238625" cy="36718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/* Compute element i,k of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variable matrix product */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int var_prod_ele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(int *a, int *b,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int i, int k, int n)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j;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result = 0;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result +=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  a[i*n+j] * b[j*n+k];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return result;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</a:t>
            </a:r>
          </a:p>
        </p:txBody>
      </p:sp>
      <p:grpSp>
        <p:nvGrpSpPr>
          <p:cNvPr id="46084" name="Group 5"/>
          <p:cNvGrpSpPr>
            <a:grpSpLocks/>
          </p:cNvGrpSpPr>
          <p:nvPr/>
        </p:nvGrpSpPr>
        <p:grpSpPr bwMode="auto">
          <a:xfrm>
            <a:off x="609600" y="4572000"/>
            <a:ext cx="3454400" cy="1658938"/>
            <a:chOff x="720" y="2448"/>
            <a:chExt cx="2176" cy="1045"/>
          </a:xfrm>
        </p:grpSpPr>
        <p:sp>
          <p:nvSpPr>
            <p:cNvPr id="46085" name="Rectangle 6"/>
            <p:cNvSpPr>
              <a:spLocks noChangeArrowheads="1"/>
            </p:cNvSpPr>
            <p:nvPr/>
          </p:nvSpPr>
          <p:spPr bwMode="auto">
            <a:xfrm>
              <a:off x="1501" y="2658"/>
              <a:ext cx="376" cy="3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6" name="Rectangle 7"/>
            <p:cNvSpPr>
              <a:spLocks noChangeArrowheads="1"/>
            </p:cNvSpPr>
            <p:nvPr/>
          </p:nvSpPr>
          <p:spPr bwMode="auto">
            <a:xfrm>
              <a:off x="1584" y="3024"/>
              <a:ext cx="2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/>
                <a:t>A</a:t>
              </a:r>
            </a:p>
          </p:txBody>
        </p:sp>
        <p:sp>
          <p:nvSpPr>
            <p:cNvPr id="46087" name="Line 8"/>
            <p:cNvSpPr>
              <a:spLocks noChangeShapeType="1"/>
            </p:cNvSpPr>
            <p:nvPr/>
          </p:nvSpPr>
          <p:spPr bwMode="auto">
            <a:xfrm>
              <a:off x="1505" y="2894"/>
              <a:ext cx="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8" name="Rectangle 9"/>
            <p:cNvSpPr>
              <a:spLocks noChangeArrowheads="1"/>
            </p:cNvSpPr>
            <p:nvPr/>
          </p:nvSpPr>
          <p:spPr bwMode="auto">
            <a:xfrm>
              <a:off x="1872" y="2784"/>
              <a:ext cx="54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>
                  <a:latin typeface="Courier New" charset="0"/>
                </a:rPr>
                <a:t>(i,*)</a:t>
              </a:r>
            </a:p>
          </p:txBody>
        </p:sp>
        <p:grpSp>
          <p:nvGrpSpPr>
            <p:cNvPr id="46089" name="Group 10"/>
            <p:cNvGrpSpPr>
              <a:grpSpLocks/>
            </p:cNvGrpSpPr>
            <p:nvPr/>
          </p:nvGrpSpPr>
          <p:grpSpPr bwMode="auto">
            <a:xfrm>
              <a:off x="2352" y="2448"/>
              <a:ext cx="544" cy="805"/>
              <a:chOff x="2352" y="2448"/>
              <a:chExt cx="544" cy="805"/>
            </a:xfrm>
          </p:grpSpPr>
          <p:sp>
            <p:nvSpPr>
              <p:cNvPr id="46094" name="Rectangle 11"/>
              <p:cNvSpPr>
                <a:spLocks noChangeArrowheads="1"/>
              </p:cNvSpPr>
              <p:nvPr/>
            </p:nvSpPr>
            <p:spPr bwMode="auto">
              <a:xfrm>
                <a:off x="2365" y="2658"/>
                <a:ext cx="376" cy="3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95" name="Rectangle 12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1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/>
                  <a:t>B</a:t>
                </a:r>
              </a:p>
            </p:txBody>
          </p:sp>
          <p:sp>
            <p:nvSpPr>
              <p:cNvPr id="46096" name="Line 13"/>
              <p:cNvSpPr>
                <a:spLocks noChangeShapeType="1"/>
              </p:cNvSpPr>
              <p:nvPr/>
            </p:nvSpPr>
            <p:spPr bwMode="auto">
              <a:xfrm>
                <a:off x="2505" y="2662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97" name="Rectangle 14"/>
              <p:cNvSpPr>
                <a:spLocks noChangeArrowheads="1"/>
              </p:cNvSpPr>
              <p:nvPr/>
            </p:nvSpPr>
            <p:spPr bwMode="auto">
              <a:xfrm>
                <a:off x="2352" y="2448"/>
                <a:ext cx="54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>
                    <a:latin typeface="Courier New" charset="0"/>
                  </a:rPr>
                  <a:t>(*,k)</a:t>
                </a:r>
              </a:p>
            </p:txBody>
          </p:sp>
        </p:grpSp>
        <p:sp>
          <p:nvSpPr>
            <p:cNvPr id="46090" name="Rectangle 15"/>
            <p:cNvSpPr>
              <a:spLocks noChangeArrowheads="1"/>
            </p:cNvSpPr>
            <p:nvPr/>
          </p:nvSpPr>
          <p:spPr bwMode="auto">
            <a:xfrm>
              <a:off x="1296" y="3264"/>
              <a:ext cx="94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/>
                <a:t>Column-wise</a:t>
              </a:r>
            </a:p>
          </p:txBody>
        </p:sp>
        <p:sp>
          <p:nvSpPr>
            <p:cNvPr id="46091" name="Line 16"/>
            <p:cNvSpPr>
              <a:spLocks noChangeShapeType="1"/>
            </p:cNvSpPr>
            <p:nvPr/>
          </p:nvSpPr>
          <p:spPr bwMode="auto">
            <a:xfrm flipV="1">
              <a:off x="2304" y="3024"/>
              <a:ext cx="19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Rectangle 17"/>
            <p:cNvSpPr>
              <a:spLocks noChangeArrowheads="1"/>
            </p:cNvSpPr>
            <p:nvPr/>
          </p:nvSpPr>
          <p:spPr bwMode="auto">
            <a:xfrm>
              <a:off x="720" y="3024"/>
              <a:ext cx="73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/>
                <a:t>Row-wise</a:t>
              </a:r>
            </a:p>
          </p:txBody>
        </p:sp>
        <p:sp>
          <p:nvSpPr>
            <p:cNvPr id="46093" name="Line 18"/>
            <p:cNvSpPr>
              <a:spLocks noChangeShapeType="1"/>
            </p:cNvSpPr>
            <p:nvPr/>
          </p:nvSpPr>
          <p:spPr bwMode="auto">
            <a:xfrm rot="-5400000">
              <a:off x="1206" y="2826"/>
              <a:ext cx="144" cy="2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5555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762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je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</p:spTree>
    <p:extLst>
      <p:ext uri="{BB962C8B-B14F-4D97-AF65-F5344CB8AC3E}">
        <p14:creationId xmlns:p14="http://schemas.microsoft.com/office/powerpoint/2010/main" val="19171618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228600"/>
            <a:ext cx="8915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Optimizing Dynamic Array Mult.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20788"/>
            <a:ext cx="4343400" cy="5224462"/>
          </a:xfrm>
        </p:spPr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Optimizations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Performed when set optimization level to </a:t>
            </a:r>
            <a:r>
              <a:rPr lang="en-US" dirty="0">
                <a:latin typeface="Courier New" charset="0"/>
              </a:rPr>
              <a:t>-O2</a:t>
            </a:r>
            <a:endParaRPr lang="en-US" dirty="0"/>
          </a:p>
          <a:p>
            <a:pPr eaLnBrk="1" hangingPunct="1"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Code Motion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Expression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*n</a:t>
            </a:r>
            <a:r>
              <a:rPr lang="en-US" dirty="0"/>
              <a:t> can be computed outside loop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Strength Reduction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Incrementing </a:t>
            </a:r>
            <a:r>
              <a:rPr lang="en-US" dirty="0">
                <a:latin typeface="Courier New" charset="0"/>
              </a:rPr>
              <a:t>j</a:t>
            </a:r>
            <a:r>
              <a:rPr lang="en-US" dirty="0"/>
              <a:t> has effect of incrementing </a:t>
            </a:r>
            <a:r>
              <a:rPr lang="en-US" dirty="0">
                <a:latin typeface="Courier New" charset="0"/>
              </a:rPr>
              <a:t>j*</a:t>
            </a:r>
            <a:r>
              <a:rPr lang="en-US" dirty="0" err="1">
                <a:latin typeface="Courier New" charset="0"/>
              </a:rPr>
              <a:t>n+k</a:t>
            </a:r>
            <a:r>
              <a:rPr lang="en-US" dirty="0"/>
              <a:t> by </a:t>
            </a:r>
            <a:r>
              <a:rPr lang="en-US" dirty="0">
                <a:latin typeface="Courier New" charset="0"/>
              </a:rPr>
              <a:t>n</a:t>
            </a:r>
            <a:endParaRPr lang="en-US" dirty="0"/>
          </a:p>
          <a:p>
            <a:pPr eaLnBrk="1" hangingPunct="1"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Performance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Compiler can optimize regular access patterns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4572000" y="946150"/>
            <a:ext cx="4238625" cy="22987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j;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result = 0;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result +=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  a[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i*n</a:t>
            </a:r>
            <a:r>
              <a:rPr lang="en-US">
                <a:latin typeface="Courier New" charset="0"/>
              </a:rPr>
              <a:t>+j] * b[</a:t>
            </a:r>
            <a:r>
              <a:rPr lang="en-US">
                <a:solidFill>
                  <a:srgbClr val="00A600"/>
                </a:solidFill>
                <a:latin typeface="Courier New" charset="0"/>
              </a:rPr>
              <a:t>j*n+k</a:t>
            </a:r>
            <a:r>
              <a:rPr lang="en-US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return result;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4572000" y="3232150"/>
            <a:ext cx="4238625" cy="33972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j;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result = 0;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int iTn = i*n;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</a:t>
            </a:r>
            <a:r>
              <a:rPr lang="en-US">
                <a:solidFill>
                  <a:srgbClr val="00A600"/>
                </a:solidFill>
                <a:latin typeface="Courier New" charset="0"/>
              </a:rPr>
              <a:t>int jTnPk = k;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for (j = 0; j &lt; n; j++)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result +=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  a[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iTn</a:t>
            </a:r>
            <a:r>
              <a:rPr lang="en-US">
                <a:latin typeface="Courier New" charset="0"/>
              </a:rPr>
              <a:t>+j] * b[</a:t>
            </a:r>
            <a:r>
              <a:rPr lang="en-US">
                <a:solidFill>
                  <a:srgbClr val="00A600"/>
                </a:solidFill>
                <a:latin typeface="Courier New" charset="0"/>
              </a:rPr>
              <a:t>jTnPk</a:t>
            </a:r>
            <a:r>
              <a:rPr lang="en-US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</a:t>
            </a:r>
            <a:r>
              <a:rPr lang="en-US">
                <a:solidFill>
                  <a:srgbClr val="00A600"/>
                </a:solidFill>
                <a:latin typeface="Courier New" charset="0"/>
              </a:rPr>
              <a:t>jTnPk += n;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return result;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637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  <p:bldP spid="2560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261622" y="277320"/>
            <a:ext cx="3428504" cy="1127618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N X N Matrix Code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04938"/>
            <a:ext cx="3481382" cy="5224462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Fixed dimensions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Know value of N at compile time</a:t>
            </a:r>
          </a:p>
          <a:p>
            <a:endParaRPr lang="en-US" dirty="0" smtClean="0">
              <a:latin typeface="Calibri" pitchFamily="-96" charset="0"/>
            </a:endParaRPr>
          </a:p>
          <a:p>
            <a:r>
              <a:rPr lang="en-US" dirty="0" smtClean="0">
                <a:latin typeface="Calibri" pitchFamily="-96" charset="0"/>
              </a:rPr>
              <a:t>Variable dimensions, explicit indexing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Traditional way to implement dynamic arrays</a:t>
            </a:r>
          </a:p>
          <a:p>
            <a:endParaRPr lang="en-US" dirty="0" smtClean="0">
              <a:latin typeface="Calibri" pitchFamily="-96" charset="0"/>
            </a:endParaRPr>
          </a:p>
          <a:p>
            <a:r>
              <a:rPr lang="en-US" dirty="0" smtClean="0">
                <a:latin typeface="Calibri" pitchFamily="-96" charset="0"/>
              </a:rPr>
              <a:t>Variable dimensions, implicit indexing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Now supported by </a:t>
            </a:r>
            <a:r>
              <a:rPr lang="en-US" dirty="0" err="1" smtClean="0">
                <a:latin typeface="Calibri" pitchFamily="-96" charset="0"/>
              </a:rPr>
              <a:t>gcc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3707904" y="500042"/>
            <a:ext cx="5302779" cy="208877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#define N 16</a:t>
            </a:r>
          </a:p>
          <a:p>
            <a:pPr algn="l" eaLnBrk="0" hangingPunct="0"/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typedef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[N][N</a:t>
            </a: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];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/* Get element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 */</a:t>
            </a:r>
          </a:p>
          <a:p>
            <a:pPr algn="l" eaLnBrk="0" hangingPunct="0"/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fix_ele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 smtClean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 smtClean="0">
                <a:latin typeface="Courier New" pitchFamily="-96" charset="0"/>
              </a:rPr>
              <a:t>, 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         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j)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{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return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][j];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3707904" y="2857496"/>
            <a:ext cx="5302779" cy="18394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pt-BR" sz="1800" dirty="0" smtClean="0">
                <a:solidFill>
                  <a:srgbClr val="C00000"/>
                </a:solidFill>
                <a:latin typeface="Courier New" pitchFamily="-96" charset="0"/>
              </a:rPr>
              <a:t>#define IDX(n, i, j) ((i)*(n)+(j))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/* Get element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 */</a:t>
            </a:r>
          </a:p>
          <a:p>
            <a:pPr algn="l" eaLnBrk="0" hangingPunct="0"/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vec_ele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n, </a:t>
            </a:r>
            <a:r>
              <a:rPr lang="en-US" sz="1800" dirty="0" err="1" smtClean="0">
                <a:solidFill>
                  <a:srgbClr val="7030A0"/>
                </a:solidFill>
                <a:latin typeface="Courier New" pitchFamily="-96" charset="0"/>
              </a:rPr>
              <a:t>int</a:t>
            </a:r>
            <a:r>
              <a:rPr lang="en-US" sz="1800" dirty="0" smtClean="0">
                <a:solidFill>
                  <a:srgbClr val="7030A0"/>
                </a:solidFill>
                <a:latin typeface="Courier New" pitchFamily="-96" charset="0"/>
              </a:rPr>
              <a:t> *a</a:t>
            </a:r>
            <a:r>
              <a:rPr lang="en-US" sz="1800" dirty="0" smtClean="0">
                <a:latin typeface="Courier New" pitchFamily="-96" charset="0"/>
              </a:rPr>
              <a:t>,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         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j)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{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return a[IDX(</a:t>
            </a:r>
            <a:r>
              <a:rPr lang="en-US" sz="1800" dirty="0" err="1" smtClean="0">
                <a:latin typeface="Courier New" pitchFamily="-96" charset="0"/>
              </a:rPr>
              <a:t>n,i,j</a:t>
            </a:r>
            <a:r>
              <a:rPr lang="en-US" sz="1800" dirty="0" smtClean="0">
                <a:latin typeface="Courier New" pitchFamily="-96" charset="0"/>
              </a:rPr>
              <a:t>)];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}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707282" y="5000636"/>
            <a:ext cx="5312926" cy="13408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pt-BR" sz="1800" dirty="0" smtClean="0">
                <a:latin typeface="Courier New" pitchFamily="-96" charset="0"/>
              </a:rPr>
              <a:t>/* Get element a[i][j] */</a:t>
            </a:r>
          </a:p>
          <a:p>
            <a:pPr algn="l" eaLnBrk="0" hangingPunct="0"/>
            <a:r>
              <a:rPr lang="pt-BR" sz="1800" dirty="0" err="1" smtClean="0">
                <a:latin typeface="Courier New" pitchFamily="-96" charset="0"/>
              </a:rPr>
              <a:t>int</a:t>
            </a:r>
            <a:r>
              <a:rPr lang="pt-BR" sz="1800" dirty="0" smtClean="0">
                <a:latin typeface="Courier New" pitchFamily="-96" charset="0"/>
              </a:rPr>
              <a:t> </a:t>
            </a:r>
            <a:r>
              <a:rPr lang="pt-BR" sz="1800" dirty="0" err="1" smtClean="0">
                <a:latin typeface="Courier New" pitchFamily="-96" charset="0"/>
              </a:rPr>
              <a:t>var_ele</a:t>
            </a:r>
            <a:r>
              <a:rPr lang="pt-BR" sz="1800" dirty="0" smtClean="0">
                <a:latin typeface="Courier New" pitchFamily="-96" charset="0"/>
              </a:rPr>
              <a:t>(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n, </a:t>
            </a:r>
            <a:r>
              <a:rPr lang="pt-BR" sz="1800" dirty="0" smtClean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 smtClean="0">
                <a:latin typeface="Courier New" pitchFamily="-96" charset="0"/>
              </a:rPr>
              <a:t>,</a:t>
            </a:r>
          </a:p>
          <a:p>
            <a:pPr algn="l" eaLnBrk="0" hangingPunct="0"/>
            <a:r>
              <a:rPr lang="pt-BR" sz="1800" dirty="0">
                <a:latin typeface="Courier New" pitchFamily="-96" charset="0"/>
              </a:rPr>
              <a:t> </a:t>
            </a:r>
            <a:r>
              <a:rPr lang="pt-BR" sz="1800" dirty="0" smtClean="0">
                <a:latin typeface="Courier New" pitchFamily="-96" charset="0"/>
              </a:rPr>
              <a:t>           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i, 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j) {</a:t>
            </a:r>
          </a:p>
          <a:p>
            <a:pPr algn="l" eaLnBrk="0" hangingPunct="0"/>
            <a:r>
              <a:rPr lang="pt-BR" sz="1800" dirty="0" smtClean="0">
                <a:latin typeface="Courier New" pitchFamily="-96" charset="0"/>
              </a:rPr>
              <a:t>  return a[i][j];</a:t>
            </a:r>
          </a:p>
          <a:p>
            <a:pPr algn="l" eaLnBrk="0" hangingPunct="0"/>
            <a:r>
              <a:rPr lang="pt-BR" sz="1800" dirty="0" smtClean="0">
                <a:latin typeface="Courier New" pitchFamily="-96" charset="0"/>
              </a:rPr>
              <a:t>}</a:t>
            </a:r>
            <a:endParaRPr lang="pt-BR" sz="1800" dirty="0">
              <a:latin typeface="Courier New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8548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-96" charset="0"/>
              </a:rPr>
              <a:t>16 X 16 Matrix Access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1000100" y="2955770"/>
            <a:ext cx="6786611" cy="109158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/* Get element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 */</a:t>
            </a:r>
          </a:p>
          <a:p>
            <a:pPr algn="l" eaLnBrk="0" hangingPunct="0"/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fix_ele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 smtClean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j) {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  return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][j];</a:t>
            </a:r>
          </a:p>
          <a:p>
            <a:pPr algn="l"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0100" y="4249006"/>
            <a:ext cx="7239000" cy="13408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# a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rdx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$6,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     # 64*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   # a + 64*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(%rdi,%rdx,4),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M[a + 64*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+ 4*j]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42913" y="1292225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A +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i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(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C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)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+ 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*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 smtClean="0">
                <a:latin typeface="Calibri" pitchFamily="-96" charset="0"/>
              </a:rPr>
              <a:t>C = 16, K = 4</a:t>
            </a:r>
            <a:endParaRPr kumimoji="0" lang="en-US" sz="20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216" y="32389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6636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-96" charset="0"/>
              </a:rPr>
              <a:t>n X n Matrix Access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27584" y="2746325"/>
            <a:ext cx="7603208" cy="13408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pt-BR" sz="1800" dirty="0" smtClean="0">
                <a:latin typeface="Courier New" pitchFamily="-96" charset="0"/>
              </a:rPr>
              <a:t>/* Get element a[i][j] */</a:t>
            </a:r>
          </a:p>
          <a:p>
            <a:pPr algn="l" eaLnBrk="0" hangingPunct="0"/>
            <a:r>
              <a:rPr lang="pt-BR" sz="1800" dirty="0" smtClean="0">
                <a:latin typeface="Courier New" pitchFamily="-96" charset="0"/>
              </a:rPr>
              <a:t>int </a:t>
            </a:r>
            <a:r>
              <a:rPr lang="pt-BR" sz="1800" dirty="0" err="1" smtClean="0">
                <a:latin typeface="Courier New" pitchFamily="-96" charset="0"/>
              </a:rPr>
              <a:t>var_ele</a:t>
            </a:r>
            <a:r>
              <a:rPr lang="pt-BR" sz="1800" dirty="0" smtClean="0">
                <a:latin typeface="Courier New" pitchFamily="-96" charset="0"/>
              </a:rPr>
              <a:t>(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n, </a:t>
            </a:r>
            <a:r>
              <a:rPr lang="pt-BR" sz="1800" dirty="0" smtClean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 smtClean="0">
                <a:latin typeface="Courier New" pitchFamily="-96" charset="0"/>
              </a:rPr>
              <a:t>, 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i, 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j) {</a:t>
            </a:r>
          </a:p>
          <a:p>
            <a:pPr algn="l" eaLnBrk="0" hangingPunct="0"/>
            <a:r>
              <a:rPr lang="pt-BR" sz="1800" dirty="0" smtClean="0">
                <a:latin typeface="Courier New" pitchFamily="-96" charset="0"/>
              </a:rPr>
              <a:t>  return a[i][j];</a:t>
            </a:r>
          </a:p>
          <a:p>
            <a:pPr algn="l" eaLnBrk="0" hangingPunct="0"/>
            <a:r>
              <a:rPr lang="pt-BR" sz="1800" dirty="0" smtClean="0">
                <a:latin typeface="Courier New" pitchFamily="-96" charset="0"/>
              </a:rPr>
              <a:t>}</a:t>
            </a:r>
            <a:endParaRPr lang="pt-BR" sz="1800" dirty="0">
              <a:latin typeface="Courier New" pitchFamily="-96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7224" y="4365104"/>
            <a:ext cx="7239000" cy="13408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n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a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rcx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imulq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   # n*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(%rsi,%rdi,4),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a + 4*n*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(%rax,%rcx,4),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a + 4*n*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+ 4*j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42913" y="1185937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A +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i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(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C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)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+ 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*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 smtClean="0">
                <a:latin typeface="Calibri" pitchFamily="-96" charset="0"/>
              </a:rPr>
              <a:t>C = n, K = 4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Must perform</a:t>
            </a:r>
            <a:r>
              <a:rPr kumimoji="0" lang="en-US" sz="2000" b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integer multiplication</a:t>
            </a:r>
            <a:endParaRPr kumimoji="0" lang="en-US" sz="20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10298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2743200"/>
            <a:ext cx="8716962" cy="78105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Supplementary Slides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60579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Recursion with Pointers</a:t>
            </a:r>
            <a:endParaRPr lang="en-US" dirty="0"/>
          </a:p>
        </p:txBody>
      </p:sp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866775" y="3581400"/>
            <a:ext cx="3705225" cy="31226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void sfact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(int x, int *accum)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if (x &lt;= 1)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return;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else {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int z = *accum * x;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*accum = z;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sfact(x-1,accum);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866775" y="1295400"/>
            <a:ext cx="2790825" cy="17494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int s_top(int x)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val = 1;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sfact(x, &amp;val);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return val;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790575" y="838200"/>
            <a:ext cx="2265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solidFill>
                  <a:srgbClr val="003300"/>
                </a:solidFill>
              </a:rPr>
              <a:t>Top-Level Call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171575" y="3124200"/>
            <a:ext cx="323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solidFill>
                  <a:srgbClr val="003300"/>
                </a:solidFill>
              </a:rPr>
              <a:t>Recursive Procedure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378700" y="5410200"/>
            <a:ext cx="8509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return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302500" y="3962400"/>
            <a:ext cx="8509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return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6019800" y="1752600"/>
            <a:ext cx="0" cy="6096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410200" y="914400"/>
            <a:ext cx="2819400" cy="920750"/>
            <a:chOff x="5410200" y="914400"/>
            <a:chExt cx="2819400" cy="921047"/>
          </a:xfrm>
        </p:grpSpPr>
        <p:sp>
          <p:nvSpPr>
            <p:cNvPr id="12327" name="TextBox 11"/>
            <p:cNvSpPr txBox="1">
              <a:spLocks noChangeArrowheads="1"/>
            </p:cNvSpPr>
            <p:nvPr/>
          </p:nvSpPr>
          <p:spPr bwMode="auto">
            <a:xfrm>
              <a:off x="5506148" y="990600"/>
              <a:ext cx="1885252" cy="844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/>
                <a:t>sfact(4,&amp;val)</a:t>
              </a:r>
            </a:p>
            <a:p>
              <a:pPr algn="l"/>
              <a:r>
                <a:rPr lang="en-US" sz="1800"/>
                <a:t>x=4, z = val*x=4</a:t>
              </a:r>
            </a:p>
            <a:p>
              <a:pPr algn="l"/>
              <a:r>
                <a:rPr lang="en-US" sz="1800"/>
                <a:t>val = 4</a:t>
              </a:r>
            </a:p>
          </p:txBody>
        </p:sp>
        <p:sp>
          <p:nvSpPr>
            <p:cNvPr id="12328" name="Rectangle 12"/>
            <p:cNvSpPr>
              <a:spLocks noChangeArrowheads="1"/>
            </p:cNvSpPr>
            <p:nvPr/>
          </p:nvSpPr>
          <p:spPr bwMode="auto">
            <a:xfrm>
              <a:off x="5410200" y="914400"/>
              <a:ext cx="2819400" cy="9144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410200" y="2362200"/>
            <a:ext cx="2819400" cy="920750"/>
            <a:chOff x="5410200" y="2362200"/>
            <a:chExt cx="2819400" cy="921047"/>
          </a:xfrm>
        </p:grpSpPr>
        <p:sp>
          <p:nvSpPr>
            <p:cNvPr id="12325" name="TextBox 14"/>
            <p:cNvSpPr txBox="1">
              <a:spLocks noChangeArrowheads="1"/>
            </p:cNvSpPr>
            <p:nvPr/>
          </p:nvSpPr>
          <p:spPr bwMode="auto">
            <a:xfrm>
              <a:off x="5440340" y="2438400"/>
              <a:ext cx="2103460" cy="844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/>
                <a:t>sfact(3,&amp;val)</a:t>
              </a:r>
            </a:p>
            <a:p>
              <a:pPr algn="l"/>
              <a:r>
                <a:rPr lang="en-US" sz="1800"/>
                <a:t>x=3, z = val*x=4*3</a:t>
              </a:r>
            </a:p>
            <a:p>
              <a:pPr algn="l"/>
              <a:r>
                <a:rPr lang="en-US" sz="1800"/>
                <a:t>val = 4*3</a:t>
              </a:r>
            </a:p>
          </p:txBody>
        </p:sp>
        <p:sp>
          <p:nvSpPr>
            <p:cNvPr id="12326" name="Rectangle 15"/>
            <p:cNvSpPr>
              <a:spLocks noChangeArrowheads="1"/>
            </p:cNvSpPr>
            <p:nvPr/>
          </p:nvSpPr>
          <p:spPr bwMode="auto">
            <a:xfrm>
              <a:off x="5410200" y="2362200"/>
              <a:ext cx="2819400" cy="9144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410200" y="3810000"/>
            <a:ext cx="2819400" cy="920750"/>
            <a:chOff x="5410200" y="3810000"/>
            <a:chExt cx="2819400" cy="921047"/>
          </a:xfrm>
        </p:grpSpPr>
        <p:sp>
          <p:nvSpPr>
            <p:cNvPr id="12323" name="TextBox 17"/>
            <p:cNvSpPr txBox="1">
              <a:spLocks noChangeArrowheads="1"/>
            </p:cNvSpPr>
            <p:nvPr/>
          </p:nvSpPr>
          <p:spPr bwMode="auto">
            <a:xfrm>
              <a:off x="5437100" y="3886200"/>
              <a:ext cx="2411500" cy="844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/>
                <a:t>sfact(2,&amp;val)</a:t>
              </a:r>
            </a:p>
            <a:p>
              <a:pPr algn="l"/>
              <a:r>
                <a:rPr lang="en-US" sz="1800"/>
                <a:t>x=2, z = val*x=4*3*2</a:t>
              </a:r>
            </a:p>
            <a:p>
              <a:pPr algn="l"/>
              <a:r>
                <a:rPr lang="en-US" sz="1800"/>
                <a:t>val = 4*3*2</a:t>
              </a:r>
            </a:p>
          </p:txBody>
        </p:sp>
        <p:sp>
          <p:nvSpPr>
            <p:cNvPr id="12324" name="Rectangle 18"/>
            <p:cNvSpPr>
              <a:spLocks noChangeArrowheads="1"/>
            </p:cNvSpPr>
            <p:nvPr/>
          </p:nvSpPr>
          <p:spPr bwMode="auto">
            <a:xfrm>
              <a:off x="5410200" y="3810000"/>
              <a:ext cx="2819400" cy="9144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410200" y="5257800"/>
            <a:ext cx="2819400" cy="914400"/>
            <a:chOff x="5410200" y="5257800"/>
            <a:chExt cx="2819400" cy="914400"/>
          </a:xfrm>
        </p:grpSpPr>
        <p:sp>
          <p:nvSpPr>
            <p:cNvPr id="12321" name="TextBox 20"/>
            <p:cNvSpPr txBox="1">
              <a:spLocks noChangeArrowheads="1"/>
            </p:cNvSpPr>
            <p:nvPr/>
          </p:nvSpPr>
          <p:spPr bwMode="auto">
            <a:xfrm>
              <a:off x="5453025" y="5410200"/>
              <a:ext cx="1557375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/>
                <a:t>sfact(1,&amp;val)</a:t>
              </a:r>
            </a:p>
            <a:p>
              <a:pPr algn="l"/>
              <a:r>
                <a:rPr lang="en-US" sz="1800"/>
                <a:t>x=1</a:t>
              </a:r>
            </a:p>
          </p:txBody>
        </p:sp>
        <p:sp>
          <p:nvSpPr>
            <p:cNvPr id="12322" name="Rectangle 21"/>
            <p:cNvSpPr>
              <a:spLocks noChangeArrowheads="1"/>
            </p:cNvSpPr>
            <p:nvPr/>
          </p:nvSpPr>
          <p:spPr bwMode="auto">
            <a:xfrm>
              <a:off x="5410200" y="5257800"/>
              <a:ext cx="2819400" cy="9144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23" name="Straight Arrow Connector 22"/>
          <p:cNvCxnSpPr/>
          <p:nvPr/>
        </p:nvCxnSpPr>
        <p:spPr bwMode="auto">
          <a:xfrm>
            <a:off x="6019800" y="3200400"/>
            <a:ext cx="0" cy="6096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6019800" y="4648200"/>
            <a:ext cx="0" cy="6096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7696200" y="4724400"/>
            <a:ext cx="0" cy="6858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7696200" y="3276600"/>
            <a:ext cx="0" cy="6858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7696200" y="1828800"/>
            <a:ext cx="0" cy="6858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378700" y="1066800"/>
            <a:ext cx="8509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return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7696200" y="381000"/>
            <a:ext cx="0" cy="685800"/>
          </a:xfrm>
          <a:prstGeom prst="straightConnector1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676900" y="0"/>
            <a:ext cx="800100" cy="914400"/>
            <a:chOff x="5676706" y="0"/>
            <a:chExt cx="800294" cy="914400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6019689" y="304800"/>
              <a:ext cx="0" cy="60960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320" name="TextBox 1"/>
            <p:cNvSpPr txBox="1">
              <a:spLocks noChangeArrowheads="1"/>
            </p:cNvSpPr>
            <p:nvPr/>
          </p:nvSpPr>
          <p:spPr bwMode="auto">
            <a:xfrm>
              <a:off x="5676706" y="0"/>
              <a:ext cx="800294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/>
                <a:t>s_top</a:t>
              </a:r>
            </a:p>
          </p:txBody>
        </p:sp>
      </p:grpSp>
      <p:grpSp>
        <p:nvGrpSpPr>
          <p:cNvPr id="10247" name="Group 10246"/>
          <p:cNvGrpSpPr>
            <a:grpSpLocks/>
          </p:cNvGrpSpPr>
          <p:nvPr/>
        </p:nvGrpSpPr>
        <p:grpSpPr bwMode="auto">
          <a:xfrm>
            <a:off x="2971800" y="914400"/>
            <a:ext cx="2001838" cy="1295400"/>
            <a:chOff x="2971800" y="914400"/>
            <a:chExt cx="2001212" cy="1295400"/>
          </a:xfrm>
        </p:grpSpPr>
        <p:sp>
          <p:nvSpPr>
            <p:cNvPr id="12317" name="TextBox 4"/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1544012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/>
                <a:t>Note pointer</a:t>
              </a:r>
            </a:p>
          </p:txBody>
        </p:sp>
        <p:cxnSp>
          <p:nvCxnSpPr>
            <p:cNvPr id="12318" name="Straight Connector 6"/>
            <p:cNvCxnSpPr>
              <a:cxnSpLocks noChangeShapeType="1"/>
            </p:cNvCxnSpPr>
            <p:nvPr/>
          </p:nvCxnSpPr>
          <p:spPr bwMode="auto">
            <a:xfrm flipH="1">
              <a:off x="2971800" y="1143000"/>
              <a:ext cx="1066800" cy="10668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48" name="TextBox 10247"/>
          <p:cNvSpPr txBox="1">
            <a:spLocks noChangeArrowheads="1"/>
          </p:cNvSpPr>
          <p:nvPr/>
        </p:nvSpPr>
        <p:spPr bwMode="auto">
          <a:xfrm>
            <a:off x="6705600" y="0"/>
            <a:ext cx="18018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val = 4*3*2 = 4!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486400" y="984250"/>
            <a:ext cx="1885950" cy="844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/>
              <a:t>sfact(4,&amp;val)</a:t>
            </a:r>
          </a:p>
          <a:p>
            <a:pPr algn="l"/>
            <a:r>
              <a:rPr lang="en-US" sz="1800"/>
              <a:t>x=4, z = val*x=4</a:t>
            </a:r>
          </a:p>
          <a:p>
            <a:pPr algn="l"/>
            <a:r>
              <a:rPr lang="en-US" sz="1800"/>
              <a:t>val = 4*3</a:t>
            </a:r>
          </a:p>
        </p:txBody>
      </p:sp>
      <p:grpSp>
        <p:nvGrpSpPr>
          <p:cNvPr id="10250" name="Group 10249"/>
          <p:cNvGrpSpPr>
            <a:grpSpLocks/>
          </p:cNvGrpSpPr>
          <p:nvPr/>
        </p:nvGrpSpPr>
        <p:grpSpPr bwMode="auto">
          <a:xfrm>
            <a:off x="5440363" y="984250"/>
            <a:ext cx="2103437" cy="2292350"/>
            <a:chOff x="5440340" y="983953"/>
            <a:chExt cx="2103460" cy="2292647"/>
          </a:xfrm>
        </p:grpSpPr>
        <p:sp>
          <p:nvSpPr>
            <p:cNvPr id="12315" name="TextBox 45"/>
            <p:cNvSpPr txBox="1">
              <a:spLocks noChangeArrowheads="1"/>
            </p:cNvSpPr>
            <p:nvPr/>
          </p:nvSpPr>
          <p:spPr bwMode="auto">
            <a:xfrm>
              <a:off x="5486400" y="983953"/>
              <a:ext cx="1885252" cy="844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/>
                <a:t>sfact(4,&amp;val)</a:t>
              </a:r>
            </a:p>
            <a:p>
              <a:pPr algn="l"/>
              <a:r>
                <a:rPr lang="en-US" sz="1800"/>
                <a:t>x=4, z = val*x=4</a:t>
              </a:r>
            </a:p>
            <a:p>
              <a:pPr algn="l"/>
              <a:r>
                <a:rPr lang="en-US" sz="1800"/>
                <a:t>val = 4</a:t>
              </a:r>
            </a:p>
          </p:txBody>
        </p:sp>
        <p:sp>
          <p:nvSpPr>
            <p:cNvPr id="12316" name="TextBox 46"/>
            <p:cNvSpPr txBox="1">
              <a:spLocks noChangeArrowheads="1"/>
            </p:cNvSpPr>
            <p:nvPr/>
          </p:nvSpPr>
          <p:spPr bwMode="auto">
            <a:xfrm>
              <a:off x="5440340" y="2431753"/>
              <a:ext cx="2103460" cy="844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/>
                <a:t>sfact(3,&amp;val)</a:t>
              </a:r>
            </a:p>
            <a:p>
              <a:pPr algn="l"/>
              <a:r>
                <a:rPr lang="en-US" sz="1800"/>
                <a:t>x=3, z = val*x=4*3</a:t>
              </a:r>
            </a:p>
            <a:p>
              <a:pPr algn="l"/>
              <a:r>
                <a:rPr lang="en-US" sz="1800"/>
                <a:t>val = 4*3</a:t>
              </a:r>
            </a:p>
          </p:txBody>
        </p:sp>
      </p:grpSp>
      <p:sp>
        <p:nvSpPr>
          <p:cNvPr id="12313" name="TextBox 10250"/>
          <p:cNvSpPr txBox="1">
            <a:spLocks noChangeArrowheads="1"/>
          </p:cNvSpPr>
          <p:nvPr/>
        </p:nvSpPr>
        <p:spPr bwMode="auto">
          <a:xfrm>
            <a:off x="5257800" y="6262688"/>
            <a:ext cx="33020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Note: this slide only </a:t>
            </a:r>
          </a:p>
          <a:p>
            <a:r>
              <a:rPr lang="en-US" sz="1800"/>
              <a:t>makes sense with animation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302500" y="2514600"/>
            <a:ext cx="8509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22294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5" grpId="0"/>
      <p:bldP spid="8" grpId="0"/>
      <p:bldP spid="9" grpId="0"/>
      <p:bldP spid="29" grpId="0"/>
      <p:bldP spid="10248" grpId="0"/>
      <p:bldP spid="45" grpId="0" animBg="1"/>
      <p:bldP spid="2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477000" y="4572000"/>
            <a:ext cx="2406650" cy="1524000"/>
            <a:chOff x="4128" y="1776"/>
            <a:chExt cx="1516" cy="960"/>
          </a:xfrm>
        </p:grpSpPr>
        <p:sp>
          <p:nvSpPr>
            <p:cNvPr id="14363" name="Rectangle 23"/>
            <p:cNvSpPr>
              <a:spLocks noChangeArrowheads="1"/>
            </p:cNvSpPr>
            <p:nvPr/>
          </p:nvSpPr>
          <p:spPr bwMode="auto">
            <a:xfrm>
              <a:off x="4128" y="1776"/>
              <a:ext cx="672" cy="96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Temp.</a:t>
              </a:r>
            </a:p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Space</a:t>
              </a:r>
            </a:p>
          </p:txBody>
        </p:sp>
        <p:sp>
          <p:nvSpPr>
            <p:cNvPr id="14364" name="Line 16"/>
            <p:cNvSpPr>
              <a:spLocks noChangeShapeType="1"/>
            </p:cNvSpPr>
            <p:nvPr/>
          </p:nvSpPr>
          <p:spPr bwMode="auto">
            <a:xfrm flipH="1">
              <a:off x="4810" y="26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Text Box 17"/>
            <p:cNvSpPr txBox="1">
              <a:spLocks noChangeArrowheads="1"/>
            </p:cNvSpPr>
            <p:nvPr/>
          </p:nvSpPr>
          <p:spPr bwMode="auto">
            <a:xfrm>
              <a:off x="5184" y="2496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</p:grp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289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Recursion: Pointer Creation</a:t>
            </a:r>
            <a:endParaRPr lang="en-US" dirty="0"/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3810000" y="1295400"/>
            <a:ext cx="5105400" cy="17494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_sfact: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</a:t>
            </a:r>
            <a:r>
              <a:rPr lang="en-US" u="sng">
                <a:solidFill>
                  <a:srgbClr val="000066"/>
                </a:solidFill>
                <a:latin typeface="Courier New" charset="0"/>
              </a:rPr>
              <a:t>pushl %ebp	# Save %ebp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%esp,%ebp	# Set %ebp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subl $16,%esp	# Add 16 bytes 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8(%ebp),%edx	# edx = x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$1,-4(%ebp)	# val = 1</a:t>
            </a:r>
          </a:p>
        </p:txBody>
      </p:sp>
      <p:sp>
        <p:nvSpPr>
          <p:cNvPr id="2570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3352800"/>
            <a:ext cx="4495800" cy="3276600"/>
          </a:xfrm>
        </p:spPr>
        <p:txBody>
          <a:bodyPr/>
          <a:lstStyle/>
          <a:p>
            <a:pPr eaLnBrk="1" hangingPunct="1">
              <a:buFont typeface="Wingdings" pitchFamily="-1" charset="2"/>
              <a:buNone/>
              <a:defRPr/>
            </a:pPr>
            <a:r>
              <a:rPr lang="en-US">
                <a:ea typeface="ＭＳ Ｐゴシック" pitchFamily="-1" charset="-128"/>
                <a:cs typeface="ＭＳ Ｐゴシック" pitchFamily="-1" charset="-128"/>
              </a:rPr>
              <a:t>Using Stack for Local Variable</a:t>
            </a:r>
          </a:p>
          <a:p>
            <a:pPr lvl="1" eaLnBrk="1" hangingPunct="1">
              <a:buFont typeface="Wingdings" pitchFamily="-1" charset="2"/>
              <a:buChar char="n"/>
              <a:defRPr/>
            </a:pPr>
            <a:r>
              <a:rPr lang="en-US"/>
              <a:t>Local variable </a:t>
            </a:r>
            <a:r>
              <a:rPr lang="en-US">
                <a:latin typeface="Courier New" pitchFamily="-1" charset="0"/>
              </a:rPr>
              <a:t>val</a:t>
            </a:r>
            <a:r>
              <a:rPr lang="en-US"/>
              <a:t> is created and  stored on stack</a:t>
            </a:r>
          </a:p>
          <a:p>
            <a:pPr lvl="1" eaLnBrk="1" hangingPunct="1">
              <a:buFont typeface="Wingdings" pitchFamily="-1" charset="2"/>
              <a:buChar char="n"/>
              <a:defRPr/>
            </a:pPr>
            <a:r>
              <a:rPr lang="en-US"/>
              <a:t>Its address is passed into other procedures…</a:t>
            </a:r>
          </a:p>
          <a:p>
            <a:pPr lvl="1" eaLnBrk="1" hangingPunct="1">
              <a:buFont typeface="Wingdings" pitchFamily="-1" charset="2"/>
              <a:buChar char="n"/>
              <a:defRPr/>
            </a:pPr>
            <a:r>
              <a:rPr lang="en-US"/>
              <a:t>… which enables those procedure to change the value of </a:t>
            </a:r>
            <a:r>
              <a:rPr lang="en-US" b="0">
                <a:latin typeface="Courier" pitchFamily="-1" charset="0"/>
                <a:ea typeface="Courier" pitchFamily="-1" charset="0"/>
                <a:cs typeface="Courier" pitchFamily="-1" charset="0"/>
              </a:rPr>
              <a:t>val </a:t>
            </a:r>
            <a:r>
              <a:rPr lang="en-US"/>
              <a:t>(factorial product)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4648200" y="762000"/>
            <a:ext cx="3040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solidFill>
                  <a:srgbClr val="003300"/>
                </a:solidFill>
              </a:rPr>
              <a:t>Initial part of </a:t>
            </a:r>
            <a:r>
              <a:rPr lang="en-US" sz="2400">
                <a:solidFill>
                  <a:srgbClr val="003300"/>
                </a:solidFill>
                <a:latin typeface="Courier New" charset="0"/>
              </a:rPr>
              <a:t>s_top</a:t>
            </a:r>
            <a:endParaRPr lang="en-US" sz="2400">
              <a:solidFill>
                <a:srgbClr val="003300"/>
              </a:solidFill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6477000" y="34290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6477000" y="38100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257033" name="Rectangle 9"/>
          <p:cNvSpPr>
            <a:spLocks noChangeArrowheads="1"/>
          </p:cNvSpPr>
          <p:nvPr/>
        </p:nvSpPr>
        <p:spPr bwMode="auto">
          <a:xfrm>
            <a:off x="6477000" y="41910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7543800" y="4171950"/>
            <a:ext cx="1323975" cy="366713"/>
            <a:chOff x="4800" y="1524"/>
            <a:chExt cx="834" cy="231"/>
          </a:xfrm>
        </p:grpSpPr>
        <p:sp>
          <p:nvSpPr>
            <p:cNvPr id="14361" name="Line 10"/>
            <p:cNvSpPr>
              <a:spLocks noChangeShapeType="1"/>
            </p:cNvSpPr>
            <p:nvPr/>
          </p:nvSpPr>
          <p:spPr bwMode="auto">
            <a:xfrm flipH="1">
              <a:off x="4800" y="163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Text Box 11"/>
            <p:cNvSpPr txBox="1">
              <a:spLocks noChangeArrowheads="1"/>
            </p:cNvSpPr>
            <p:nvPr/>
          </p:nvSpPr>
          <p:spPr bwMode="auto">
            <a:xfrm>
              <a:off x="5174" y="1524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%ebp</a:t>
              </a:r>
            </a:p>
          </p:txBody>
        </p:sp>
      </p:grpSp>
      <p:sp>
        <p:nvSpPr>
          <p:cNvPr id="14346" name="Text Box 12"/>
          <p:cNvSpPr txBox="1">
            <a:spLocks noChangeArrowheads="1"/>
          </p:cNvSpPr>
          <p:nvPr/>
        </p:nvSpPr>
        <p:spPr bwMode="auto">
          <a:xfrm>
            <a:off x="5822950" y="41910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 </a:t>
            </a:r>
          </a:p>
        </p:txBody>
      </p:sp>
      <p:sp>
        <p:nvSpPr>
          <p:cNvPr id="14347" name="Text Box 13"/>
          <p:cNvSpPr txBox="1">
            <a:spLocks noChangeArrowheads="1"/>
          </p:cNvSpPr>
          <p:nvPr/>
        </p:nvSpPr>
        <p:spPr bwMode="auto">
          <a:xfrm>
            <a:off x="5822950" y="38100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4 </a:t>
            </a:r>
          </a:p>
        </p:txBody>
      </p:sp>
      <p:sp>
        <p:nvSpPr>
          <p:cNvPr id="14348" name="Text Box 14"/>
          <p:cNvSpPr txBox="1">
            <a:spLocks noChangeArrowheads="1"/>
          </p:cNvSpPr>
          <p:nvPr/>
        </p:nvSpPr>
        <p:spPr bwMode="auto">
          <a:xfrm>
            <a:off x="5822950" y="34290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8 </a:t>
            </a:r>
          </a:p>
        </p:txBody>
      </p:sp>
      <p:sp>
        <p:nvSpPr>
          <p:cNvPr id="14349" name="Text Box 18"/>
          <p:cNvSpPr txBox="1">
            <a:spLocks noChangeArrowheads="1"/>
          </p:cNvSpPr>
          <p:nvPr/>
        </p:nvSpPr>
        <p:spPr bwMode="auto">
          <a:xfrm>
            <a:off x="5822950" y="45720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-4 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477000" y="4572000"/>
            <a:ext cx="1066800" cy="1524000"/>
            <a:chOff x="4128" y="1776"/>
            <a:chExt cx="672" cy="960"/>
          </a:xfrm>
        </p:grpSpPr>
        <p:sp>
          <p:nvSpPr>
            <p:cNvPr id="14359" name="Rectangle 15"/>
            <p:cNvSpPr>
              <a:spLocks noChangeArrowheads="1"/>
            </p:cNvSpPr>
            <p:nvPr/>
          </p:nvSpPr>
          <p:spPr bwMode="auto">
            <a:xfrm>
              <a:off x="4128" y="1776"/>
              <a:ext cx="67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val = 1</a:t>
              </a:r>
            </a:p>
          </p:txBody>
        </p:sp>
        <p:sp>
          <p:nvSpPr>
            <p:cNvPr id="14360" name="Rectangle 19"/>
            <p:cNvSpPr>
              <a:spLocks noChangeArrowheads="1"/>
            </p:cNvSpPr>
            <p:nvPr/>
          </p:nvSpPr>
          <p:spPr bwMode="auto">
            <a:xfrm>
              <a:off x="4128" y="2016"/>
              <a:ext cx="672" cy="7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Unused</a:t>
              </a:r>
            </a:p>
          </p:txBody>
        </p:sp>
      </p:grpSp>
      <p:sp>
        <p:nvSpPr>
          <p:cNvPr id="14351" name="Text Box 20"/>
          <p:cNvSpPr txBox="1">
            <a:spLocks noChangeArrowheads="1"/>
          </p:cNvSpPr>
          <p:nvPr/>
        </p:nvSpPr>
        <p:spPr bwMode="auto">
          <a:xfrm>
            <a:off x="5822950" y="53340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-12 </a:t>
            </a:r>
          </a:p>
        </p:txBody>
      </p:sp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5822950" y="49530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-8 </a:t>
            </a:r>
          </a:p>
        </p:txBody>
      </p:sp>
      <p:sp>
        <p:nvSpPr>
          <p:cNvPr id="14353" name="Text Box 22"/>
          <p:cNvSpPr txBox="1">
            <a:spLocks noChangeArrowheads="1"/>
          </p:cNvSpPr>
          <p:nvPr/>
        </p:nvSpPr>
        <p:spPr bwMode="auto">
          <a:xfrm>
            <a:off x="5822950" y="57150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-16</a:t>
            </a:r>
          </a:p>
        </p:txBody>
      </p:sp>
      <p:sp>
        <p:nvSpPr>
          <p:cNvPr id="257051" name="Rectangle 27"/>
          <p:cNvSpPr>
            <a:spLocks noChangeArrowheads="1"/>
          </p:cNvSpPr>
          <p:nvPr/>
        </p:nvSpPr>
        <p:spPr bwMode="auto">
          <a:xfrm>
            <a:off x="3810000" y="1295400"/>
            <a:ext cx="5105400" cy="17494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_sfact: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%ebp	# Save %ebp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 u="sng">
                <a:solidFill>
                  <a:srgbClr val="000066"/>
                </a:solidFill>
                <a:latin typeface="Courier New" charset="0"/>
              </a:rPr>
              <a:t>	movl %esp,%ebp	# Set %ebp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subl $16,%esp	# Add 16 bytes 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8(%ebp),%edx	# edx = x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$1,-4(%ebp)	# val = 1</a:t>
            </a:r>
          </a:p>
        </p:txBody>
      </p:sp>
      <p:sp>
        <p:nvSpPr>
          <p:cNvPr id="257052" name="Rectangle 28"/>
          <p:cNvSpPr>
            <a:spLocks noChangeArrowheads="1"/>
          </p:cNvSpPr>
          <p:nvPr/>
        </p:nvSpPr>
        <p:spPr bwMode="auto">
          <a:xfrm>
            <a:off x="3810000" y="1295400"/>
            <a:ext cx="5105400" cy="17494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_sfact: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%ebp	# Save %ebp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%esp,%ebp	# Set %ebp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 u="sng">
                <a:solidFill>
                  <a:srgbClr val="000066"/>
                </a:solidFill>
                <a:latin typeface="Courier New" charset="0"/>
              </a:rPr>
              <a:t>	subl $16,%esp	# Add 16 bytes 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8(%ebp),%edx	# edx = x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$1,-4(%ebp)	# val = 1</a:t>
            </a:r>
          </a:p>
        </p:txBody>
      </p:sp>
      <p:sp>
        <p:nvSpPr>
          <p:cNvPr id="257053" name="Rectangle 29"/>
          <p:cNvSpPr>
            <a:spLocks noChangeArrowheads="1"/>
          </p:cNvSpPr>
          <p:nvPr/>
        </p:nvSpPr>
        <p:spPr bwMode="auto">
          <a:xfrm>
            <a:off x="3810000" y="1295400"/>
            <a:ext cx="5105400" cy="17494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_s_top: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%ebp	# Save %ebp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%esp,%ebp	# Set %ebp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subl $16,%esp	# Add 16 bytes 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8(%ebp),%edx	# edx = x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57500" algn="l"/>
              </a:tabLst>
            </a:pPr>
            <a:r>
              <a:rPr lang="en-US" u="sng">
                <a:solidFill>
                  <a:srgbClr val="000066"/>
                </a:solidFill>
                <a:latin typeface="Courier New" charset="0"/>
              </a:rPr>
              <a:t>	movl $1,-4(%ebp)	# val = 1</a:t>
            </a:r>
          </a:p>
        </p:txBody>
      </p:sp>
      <p:sp>
        <p:nvSpPr>
          <p:cNvPr id="14357" name="Rectangle 5"/>
          <p:cNvSpPr>
            <a:spLocks noChangeArrowheads="1"/>
          </p:cNvSpPr>
          <p:nvPr/>
        </p:nvSpPr>
        <p:spPr bwMode="auto">
          <a:xfrm>
            <a:off x="790575" y="838200"/>
            <a:ext cx="2265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solidFill>
                  <a:srgbClr val="003300"/>
                </a:solidFill>
              </a:rPr>
              <a:t>Top-Level Call</a:t>
            </a:r>
          </a:p>
        </p:txBody>
      </p:sp>
      <p:sp>
        <p:nvSpPr>
          <p:cNvPr id="14358" name="Rectangle 4"/>
          <p:cNvSpPr>
            <a:spLocks noChangeArrowheads="1"/>
          </p:cNvSpPr>
          <p:nvPr/>
        </p:nvSpPr>
        <p:spPr bwMode="auto">
          <a:xfrm>
            <a:off x="866775" y="1295400"/>
            <a:ext cx="2790825" cy="17494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int s_top(int x)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val = 1;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sfact(x, &amp;val);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return val;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6565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7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7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7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7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9" grpId="0" build="p"/>
      <p:bldP spid="257033" grpId="0" animBg="1" autoUpdateAnimBg="0"/>
      <p:bldP spid="257051" grpId="0" animBg="1" autoUpdateAnimBg="0"/>
      <p:bldP spid="257052" grpId="0" animBg="1" autoUpdateAnimBg="0"/>
      <p:bldP spid="257053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086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Recursion: Pointer </a:t>
            </a:r>
            <a:r>
              <a:rPr lang="en-US" dirty="0" smtClean="0"/>
              <a:t>Passing</a:t>
            </a:r>
            <a:endParaRPr lang="en-US" dirty="0"/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3810000" y="1295400"/>
            <a:ext cx="5257800" cy="17494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 u="sng">
                <a:solidFill>
                  <a:srgbClr val="000066"/>
                </a:solidFill>
                <a:latin typeface="Courier New" charset="0"/>
              </a:rPr>
              <a:t>	leal -4(%ebp),%eax	# Compute &amp;val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 u="sng">
                <a:solidFill>
                  <a:srgbClr val="000066"/>
                </a:solidFill>
                <a:latin typeface="Courier New" charset="0"/>
              </a:rPr>
              <a:t>	pushl %eax	# Push on stack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%edx	# Push x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call sfact	# call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-4(%ebp),%eax	# Return val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• • •	# Finish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4419600" y="762000"/>
            <a:ext cx="409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solidFill>
                  <a:srgbClr val="003300"/>
                </a:solidFill>
              </a:rPr>
              <a:t>Calling </a:t>
            </a:r>
            <a:r>
              <a:rPr lang="en-US" sz="2400">
                <a:solidFill>
                  <a:srgbClr val="003300"/>
                </a:solidFill>
                <a:latin typeface="Courier New" charset="0"/>
              </a:rPr>
              <a:t>sfact </a:t>
            </a:r>
            <a:r>
              <a:rPr lang="en-US" sz="2400">
                <a:solidFill>
                  <a:srgbClr val="003300"/>
                </a:solidFill>
              </a:rPr>
              <a:t>from </a:t>
            </a:r>
            <a:r>
              <a:rPr lang="en-US" sz="2400">
                <a:solidFill>
                  <a:srgbClr val="003300"/>
                </a:solidFill>
                <a:latin typeface="Courier New" charset="0"/>
              </a:rPr>
              <a:t>s_top</a:t>
            </a:r>
            <a:endParaRPr lang="en-US" sz="2400">
              <a:solidFill>
                <a:srgbClr val="003300"/>
              </a:solidFill>
            </a:endParaRP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6445250" y="34290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6445250" y="38100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6445250" y="41910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15367" name="Line 9"/>
          <p:cNvSpPr>
            <a:spLocks noChangeShapeType="1"/>
          </p:cNvSpPr>
          <p:nvPr/>
        </p:nvSpPr>
        <p:spPr bwMode="auto">
          <a:xfrm flipH="1">
            <a:off x="7512050" y="4343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Text Box 10"/>
          <p:cNvSpPr txBox="1">
            <a:spLocks noChangeArrowheads="1"/>
          </p:cNvSpPr>
          <p:nvPr/>
        </p:nvSpPr>
        <p:spPr bwMode="auto">
          <a:xfrm>
            <a:off x="8105775" y="41719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15369" name="Text Box 11"/>
          <p:cNvSpPr txBox="1">
            <a:spLocks noChangeArrowheads="1"/>
          </p:cNvSpPr>
          <p:nvPr/>
        </p:nvSpPr>
        <p:spPr bwMode="auto">
          <a:xfrm>
            <a:off x="5791200" y="41910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 </a:t>
            </a:r>
          </a:p>
        </p:txBody>
      </p:sp>
      <p:sp>
        <p:nvSpPr>
          <p:cNvPr id="15370" name="Text Box 12"/>
          <p:cNvSpPr txBox="1">
            <a:spLocks noChangeArrowheads="1"/>
          </p:cNvSpPr>
          <p:nvPr/>
        </p:nvSpPr>
        <p:spPr bwMode="auto">
          <a:xfrm>
            <a:off x="5791200" y="38100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4 </a:t>
            </a:r>
          </a:p>
        </p:txBody>
      </p:sp>
      <p:sp>
        <p:nvSpPr>
          <p:cNvPr id="15371" name="Text Box 13"/>
          <p:cNvSpPr txBox="1">
            <a:spLocks noChangeArrowheads="1"/>
          </p:cNvSpPr>
          <p:nvPr/>
        </p:nvSpPr>
        <p:spPr bwMode="auto">
          <a:xfrm>
            <a:off x="5791200" y="34290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8 </a:t>
            </a:r>
          </a:p>
        </p:txBody>
      </p:sp>
      <p:sp>
        <p:nvSpPr>
          <p:cNvPr id="15372" name="Rectangle 14"/>
          <p:cNvSpPr>
            <a:spLocks noChangeArrowheads="1"/>
          </p:cNvSpPr>
          <p:nvPr/>
        </p:nvSpPr>
        <p:spPr bwMode="auto">
          <a:xfrm>
            <a:off x="6445250" y="45720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val = 1</a:t>
            </a:r>
          </a:p>
        </p:txBody>
      </p:sp>
      <p:sp>
        <p:nvSpPr>
          <p:cNvPr id="15373" name="Text Box 17"/>
          <p:cNvSpPr txBox="1">
            <a:spLocks noChangeArrowheads="1"/>
          </p:cNvSpPr>
          <p:nvPr/>
        </p:nvSpPr>
        <p:spPr bwMode="auto">
          <a:xfrm>
            <a:off x="5791200" y="45720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-4 </a:t>
            </a:r>
          </a:p>
        </p:txBody>
      </p:sp>
      <p:sp>
        <p:nvSpPr>
          <p:cNvPr id="15374" name="Rectangle 18"/>
          <p:cNvSpPr>
            <a:spLocks noChangeArrowheads="1"/>
          </p:cNvSpPr>
          <p:nvPr/>
        </p:nvSpPr>
        <p:spPr bwMode="auto">
          <a:xfrm>
            <a:off x="6445250" y="4953000"/>
            <a:ext cx="10668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Unused</a:t>
            </a:r>
          </a:p>
        </p:txBody>
      </p:sp>
      <p:sp>
        <p:nvSpPr>
          <p:cNvPr id="15375" name="Text Box 19"/>
          <p:cNvSpPr txBox="1">
            <a:spLocks noChangeArrowheads="1"/>
          </p:cNvSpPr>
          <p:nvPr/>
        </p:nvSpPr>
        <p:spPr bwMode="auto">
          <a:xfrm>
            <a:off x="5791200" y="53340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-12 </a:t>
            </a:r>
          </a:p>
        </p:txBody>
      </p:sp>
      <p:sp>
        <p:nvSpPr>
          <p:cNvPr id="15376" name="Text Box 20"/>
          <p:cNvSpPr txBox="1">
            <a:spLocks noChangeArrowheads="1"/>
          </p:cNvSpPr>
          <p:nvPr/>
        </p:nvSpPr>
        <p:spPr bwMode="auto">
          <a:xfrm>
            <a:off x="5791200" y="49530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-8 </a:t>
            </a:r>
          </a:p>
        </p:txBody>
      </p:sp>
      <p:sp>
        <p:nvSpPr>
          <p:cNvPr id="15377" name="Text Box 21"/>
          <p:cNvSpPr txBox="1">
            <a:spLocks noChangeArrowheads="1"/>
          </p:cNvSpPr>
          <p:nvPr/>
        </p:nvSpPr>
        <p:spPr bwMode="auto">
          <a:xfrm>
            <a:off x="5791200" y="57150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-16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445250" y="6477000"/>
            <a:ext cx="2390775" cy="423863"/>
            <a:chOff x="4128" y="2976"/>
            <a:chExt cx="1506" cy="267"/>
          </a:xfrm>
        </p:grpSpPr>
        <p:sp>
          <p:nvSpPr>
            <p:cNvPr id="15389" name="Line 15"/>
            <p:cNvSpPr>
              <a:spLocks noChangeShapeType="1"/>
            </p:cNvSpPr>
            <p:nvPr/>
          </p:nvSpPr>
          <p:spPr bwMode="auto">
            <a:xfrm flipH="1">
              <a:off x="4800" y="31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0" name="Text Box 16"/>
            <p:cNvSpPr txBox="1">
              <a:spLocks noChangeArrowheads="1"/>
            </p:cNvSpPr>
            <p:nvPr/>
          </p:nvSpPr>
          <p:spPr bwMode="auto">
            <a:xfrm>
              <a:off x="5174" y="3012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  <p:sp>
          <p:nvSpPr>
            <p:cNvPr id="15391" name="Rectangle 23"/>
            <p:cNvSpPr>
              <a:spLocks noChangeArrowheads="1"/>
            </p:cNvSpPr>
            <p:nvPr/>
          </p:nvSpPr>
          <p:spPr bwMode="auto">
            <a:xfrm>
              <a:off x="4128" y="2976"/>
              <a:ext cx="67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6445250" y="4687888"/>
            <a:ext cx="1944688" cy="1789112"/>
            <a:chOff x="4128" y="1849"/>
            <a:chExt cx="1225" cy="1127"/>
          </a:xfrm>
        </p:grpSpPr>
        <p:sp>
          <p:nvSpPr>
            <p:cNvPr id="15387" name="Rectangle 22"/>
            <p:cNvSpPr>
              <a:spLocks noChangeArrowheads="1"/>
            </p:cNvSpPr>
            <p:nvPr/>
          </p:nvSpPr>
          <p:spPr bwMode="auto">
            <a:xfrm>
              <a:off x="4128" y="2736"/>
              <a:ext cx="67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&amp;val</a:t>
              </a:r>
            </a:p>
          </p:txBody>
        </p:sp>
        <p:sp>
          <p:nvSpPr>
            <p:cNvPr id="15388" name="Freeform 24"/>
            <p:cNvSpPr>
              <a:spLocks/>
            </p:cNvSpPr>
            <p:nvPr/>
          </p:nvSpPr>
          <p:spPr bwMode="auto">
            <a:xfrm>
              <a:off x="4704" y="1849"/>
              <a:ext cx="649" cy="1003"/>
            </a:xfrm>
            <a:custGeom>
              <a:avLst/>
              <a:gdLst>
                <a:gd name="T0" fmla="*/ 0 w 649"/>
                <a:gd name="T1" fmla="*/ 983 h 1003"/>
                <a:gd name="T2" fmla="*/ 336 w 649"/>
                <a:gd name="T3" fmla="*/ 935 h 1003"/>
                <a:gd name="T4" fmla="*/ 560 w 649"/>
                <a:gd name="T5" fmla="*/ 695 h 1003"/>
                <a:gd name="T6" fmla="*/ 624 w 649"/>
                <a:gd name="T7" fmla="*/ 367 h 1003"/>
                <a:gd name="T8" fmla="*/ 408 w 649"/>
                <a:gd name="T9" fmla="*/ 55 h 1003"/>
                <a:gd name="T10" fmla="*/ 104 w 649"/>
                <a:gd name="T11" fmla="*/ 39 h 10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9"/>
                <a:gd name="T19" fmla="*/ 0 h 1003"/>
                <a:gd name="T20" fmla="*/ 649 w 649"/>
                <a:gd name="T21" fmla="*/ 1003 h 10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9" h="1003">
                  <a:moveTo>
                    <a:pt x="0" y="983"/>
                  </a:moveTo>
                  <a:cubicBezTo>
                    <a:pt x="120" y="1003"/>
                    <a:pt x="243" y="983"/>
                    <a:pt x="336" y="935"/>
                  </a:cubicBezTo>
                  <a:cubicBezTo>
                    <a:pt x="429" y="887"/>
                    <a:pt x="512" y="789"/>
                    <a:pt x="560" y="695"/>
                  </a:cubicBezTo>
                  <a:cubicBezTo>
                    <a:pt x="608" y="601"/>
                    <a:pt x="649" y="474"/>
                    <a:pt x="624" y="367"/>
                  </a:cubicBezTo>
                  <a:cubicBezTo>
                    <a:pt x="599" y="260"/>
                    <a:pt x="495" y="110"/>
                    <a:pt x="408" y="55"/>
                  </a:cubicBezTo>
                  <a:cubicBezTo>
                    <a:pt x="321" y="0"/>
                    <a:pt x="167" y="42"/>
                    <a:pt x="104" y="3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80" name="Rectangle 25"/>
          <p:cNvSpPr>
            <a:spLocks noChangeArrowheads="1"/>
          </p:cNvSpPr>
          <p:nvPr/>
        </p:nvSpPr>
        <p:spPr bwMode="auto">
          <a:xfrm>
            <a:off x="6096000" y="3005138"/>
            <a:ext cx="2317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3300"/>
                </a:solidFill>
              </a:rPr>
              <a:t>Stack at time of call</a:t>
            </a:r>
          </a:p>
        </p:txBody>
      </p:sp>
      <p:sp>
        <p:nvSpPr>
          <p:cNvPr id="258074" name="Rectangle 26"/>
          <p:cNvSpPr>
            <a:spLocks noChangeArrowheads="1"/>
          </p:cNvSpPr>
          <p:nvPr/>
        </p:nvSpPr>
        <p:spPr bwMode="auto">
          <a:xfrm>
            <a:off x="3810000" y="1295400"/>
            <a:ext cx="5257800" cy="17494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leal -4(%ebp),%eax	# Compute &amp;val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%eax	# Push on stack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 u="sng">
                <a:solidFill>
                  <a:srgbClr val="000066"/>
                </a:solidFill>
                <a:latin typeface="Courier New" charset="0"/>
              </a:rPr>
              <a:t>	pushl %edx	# Push x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call sfact	# call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-4(%ebp),%eax	# Return val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• • •	# Finish</a:t>
            </a:r>
          </a:p>
        </p:txBody>
      </p:sp>
      <p:sp>
        <p:nvSpPr>
          <p:cNvPr id="258077" name="Rectangle 29"/>
          <p:cNvSpPr>
            <a:spLocks noChangeArrowheads="1"/>
          </p:cNvSpPr>
          <p:nvPr/>
        </p:nvSpPr>
        <p:spPr bwMode="auto">
          <a:xfrm>
            <a:off x="3810000" y="1295400"/>
            <a:ext cx="5257800" cy="17494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leal -4(%ebp),%eax	# Compute &amp;val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%eax	# Push on stack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pushl %edx	# Push x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 u="sng">
                <a:solidFill>
                  <a:srgbClr val="000066"/>
                </a:solidFill>
                <a:latin typeface="Courier New" charset="0"/>
              </a:rPr>
              <a:t>	call sfact	# call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-4(%ebp),%eax	# Return val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718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• • •	# Finish</a:t>
            </a:r>
          </a:p>
        </p:txBody>
      </p:sp>
      <p:sp>
        <p:nvSpPr>
          <p:cNvPr id="258080" name="Rectangle 32"/>
          <p:cNvSpPr>
            <a:spLocks noChangeArrowheads="1"/>
          </p:cNvSpPr>
          <p:nvPr/>
        </p:nvSpPr>
        <p:spPr bwMode="auto">
          <a:xfrm>
            <a:off x="6445250" y="4572000"/>
            <a:ext cx="1066800" cy="3810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val =x!</a:t>
            </a:r>
          </a:p>
        </p:txBody>
      </p:sp>
      <p:sp>
        <p:nvSpPr>
          <p:cNvPr id="32" name="Rectangle 5"/>
          <p:cNvSpPr txBox="1">
            <a:spLocks noChangeArrowheads="1"/>
          </p:cNvSpPr>
          <p:nvPr/>
        </p:nvSpPr>
        <p:spPr bwMode="auto">
          <a:xfrm>
            <a:off x="228600" y="3657600"/>
            <a:ext cx="4267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marL="385763" indent="-385763" algn="l" eaLnBrk="1" hangingPunct="1">
              <a:lnSpc>
                <a:spcPct val="95000"/>
              </a:lnSpc>
              <a:spcBef>
                <a:spcPct val="50000"/>
              </a:spcBef>
              <a:buClr>
                <a:srgbClr val="660033"/>
              </a:buClr>
              <a:buFont typeface="Wingdings" charset="2"/>
              <a:buNone/>
              <a:defRPr/>
            </a:pPr>
            <a:r>
              <a:rPr lang="en-US" sz="2400" kern="0" dirty="0">
                <a:solidFill>
                  <a:srgbClr val="00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/>
              </a:rPr>
              <a:t>Before calling </a:t>
            </a:r>
            <a:r>
              <a:rPr lang="en-US" sz="2400" kern="0" dirty="0" err="1">
                <a:solidFill>
                  <a:srgbClr val="00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/>
              </a:rPr>
              <a:t>sfact</a:t>
            </a:r>
            <a:r>
              <a:rPr lang="en-US" sz="2400" kern="0" dirty="0">
                <a:solidFill>
                  <a:srgbClr val="00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/>
              </a:rPr>
              <a:t>():</a:t>
            </a:r>
          </a:p>
          <a:p>
            <a:pPr marL="744538" lvl="1" indent="-246063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2"/>
              <a:buChar char="n"/>
              <a:defRPr/>
            </a:pPr>
            <a:r>
              <a:rPr lang="en-US" sz="2000" kern="0" dirty="0">
                <a:solidFill>
                  <a:srgbClr val="000066"/>
                </a:solidFill>
                <a:latin typeface="Helvetica"/>
                <a:ea typeface="ＭＳ Ｐゴシック" charset="-128"/>
                <a:cs typeface="ＭＳ Ｐゴシック" pitchFamily="-1" charset="-128"/>
              </a:rPr>
              <a:t>Create the pointer to </a:t>
            </a:r>
            <a:r>
              <a:rPr lang="en-US" sz="2000" kern="0" dirty="0" err="1">
                <a:solidFill>
                  <a:srgbClr val="000066"/>
                </a:solidFill>
                <a:latin typeface="Courier New" charset="0"/>
                <a:ea typeface="ＭＳ Ｐゴシック" charset="-128"/>
                <a:cs typeface="ＭＳ Ｐゴシック" pitchFamily="-1" charset="-128"/>
              </a:rPr>
              <a:t>val</a:t>
            </a:r>
            <a:endParaRPr lang="en-US" sz="2000" kern="0" dirty="0">
              <a:solidFill>
                <a:srgbClr val="000066"/>
              </a:solidFill>
              <a:latin typeface="Helvetica"/>
              <a:ea typeface="ＭＳ Ｐゴシック" charset="-128"/>
              <a:cs typeface="ＭＳ Ｐゴシック" pitchFamily="-1" charset="-128"/>
            </a:endParaRPr>
          </a:p>
          <a:p>
            <a:pPr marL="1201738" lvl="2" indent="-246063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2"/>
              <a:buChar char="n"/>
              <a:defRPr/>
            </a:pPr>
            <a:r>
              <a:rPr lang="en-US" sz="2000" kern="0" dirty="0">
                <a:solidFill>
                  <a:srgbClr val="000066"/>
                </a:solidFill>
                <a:latin typeface="Helvetica"/>
                <a:ea typeface="ＭＳ Ｐゴシック" charset="-128"/>
                <a:cs typeface="ＭＳ Ｐゴシック" pitchFamily="-1" charset="-128"/>
              </a:rPr>
              <a:t>= </a:t>
            </a:r>
            <a:r>
              <a:rPr lang="en-US" sz="2000" kern="0" dirty="0">
                <a:solidFill>
                  <a:srgbClr val="000066"/>
                </a:solidFill>
                <a:latin typeface="Courier New" charset="0"/>
                <a:ea typeface="ＭＳ Ｐゴシック" charset="-128"/>
                <a:cs typeface="ＭＳ Ｐゴシック" pitchFamily="-1" charset="-128"/>
              </a:rPr>
              <a:t>-4(%ebp)</a:t>
            </a:r>
            <a:endParaRPr lang="en-US" sz="2000" kern="0" dirty="0">
              <a:solidFill>
                <a:srgbClr val="000066"/>
              </a:solidFill>
              <a:latin typeface="Helvetica"/>
              <a:ea typeface="ＭＳ Ｐゴシック" charset="-128"/>
              <a:cs typeface="ＭＳ Ｐゴシック" pitchFamily="-1" charset="-128"/>
            </a:endParaRPr>
          </a:p>
          <a:p>
            <a:pPr marL="744538" lvl="1" indent="-246063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2"/>
              <a:buChar char="n"/>
              <a:defRPr/>
            </a:pPr>
            <a:r>
              <a:rPr lang="en-US" sz="2000" kern="0" dirty="0">
                <a:solidFill>
                  <a:srgbClr val="000066"/>
                </a:solidFill>
                <a:latin typeface="Helvetica"/>
                <a:ea typeface="ＭＳ Ｐゴシック" charset="-128"/>
                <a:cs typeface="ＭＳ Ｐゴシック" pitchFamily="-1" charset="-128"/>
              </a:rPr>
              <a:t>Push on stack as second argument</a:t>
            </a:r>
          </a:p>
        </p:txBody>
      </p:sp>
      <p:sp>
        <p:nvSpPr>
          <p:cNvPr id="15385" name="Rectangle 5"/>
          <p:cNvSpPr>
            <a:spLocks noChangeArrowheads="1"/>
          </p:cNvSpPr>
          <p:nvPr/>
        </p:nvSpPr>
        <p:spPr bwMode="auto">
          <a:xfrm>
            <a:off x="790575" y="838200"/>
            <a:ext cx="2265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solidFill>
                  <a:srgbClr val="003300"/>
                </a:solidFill>
              </a:rPr>
              <a:t>Top-Level Call</a:t>
            </a:r>
          </a:p>
        </p:txBody>
      </p:sp>
      <p:sp>
        <p:nvSpPr>
          <p:cNvPr id="15386" name="Rectangle 4"/>
          <p:cNvSpPr>
            <a:spLocks noChangeArrowheads="1"/>
          </p:cNvSpPr>
          <p:nvPr/>
        </p:nvSpPr>
        <p:spPr bwMode="auto">
          <a:xfrm>
            <a:off x="866775" y="1295400"/>
            <a:ext cx="2790825" cy="17494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int s_top(int x)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int val = 1;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sfact(x, &amp;val);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return val;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736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74" grpId="0" animBg="1" autoUpdateAnimBg="0"/>
      <p:bldP spid="258077" grpId="0" animBg="1" autoUpdateAnimBg="0"/>
      <p:bldP spid="258080" grpId="0" animBg="1" autoUpdateAnimBg="0"/>
      <p:bldP spid="3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5359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Recursion: Pointer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2209800" y="3505200"/>
            <a:ext cx="6248400" cy="1474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28067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• • •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067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%ecx,%eax	# z = x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067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imull 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(%edx)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,%eax	# z *= *accum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067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%eax,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(%edx)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	# *accum = z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067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• • •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762000" y="914400"/>
            <a:ext cx="3400425" cy="2298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void sfact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(int x, int *accum)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• • •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int z = *accum * x;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*accum = z;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• • •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5284788"/>
            <a:ext cx="8307387" cy="1160462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Register </a:t>
            </a:r>
            <a:r>
              <a:rPr lang="en-US">
                <a:latin typeface="Courier New" charset="0"/>
                <a:ea typeface="ＭＳ Ｐゴシック" charset="0"/>
              </a:rPr>
              <a:t>%ecx</a:t>
            </a:r>
            <a:r>
              <a:rPr lang="en-US">
                <a:latin typeface="Helvetica" charset="0"/>
                <a:ea typeface="ＭＳ Ｐゴシック" charset="0"/>
              </a:rPr>
              <a:t> holds </a:t>
            </a:r>
            <a:r>
              <a:rPr lang="en-US">
                <a:latin typeface="Courier New" charset="0"/>
                <a:ea typeface="ＭＳ Ｐゴシック" charset="0"/>
              </a:rPr>
              <a:t>x</a:t>
            </a:r>
            <a:endParaRPr lang="en-US">
              <a:latin typeface="Helvetica" charset="0"/>
              <a:ea typeface="ＭＳ Ｐゴシック" charset="0"/>
            </a:endParaRP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Register </a:t>
            </a:r>
            <a:r>
              <a:rPr lang="en-US">
                <a:latin typeface="Courier New" charset="0"/>
                <a:ea typeface="ＭＳ Ｐゴシック" charset="0"/>
              </a:rPr>
              <a:t>%edx</a:t>
            </a:r>
            <a:r>
              <a:rPr lang="en-US">
                <a:latin typeface="Helvetica" charset="0"/>
                <a:ea typeface="ＭＳ Ｐゴシック" charset="0"/>
              </a:rPr>
              <a:t> holds pointer to </a:t>
            </a:r>
            <a:r>
              <a:rPr lang="en-US">
                <a:latin typeface="Courier New" charset="0"/>
                <a:ea typeface="ＭＳ Ｐゴシック" charset="0"/>
              </a:rPr>
              <a:t>accum</a:t>
            </a:r>
          </a:p>
          <a:p>
            <a:pPr lvl="2" eaLnBrk="1" hangingPunct="1"/>
            <a:r>
              <a:rPr lang="en-US">
                <a:latin typeface="Helvetica" charset="0"/>
                <a:ea typeface="ＭＳ Ｐゴシック" charset="0"/>
              </a:rPr>
              <a:t>Use access </a:t>
            </a:r>
            <a:r>
              <a:rPr lang="en-US">
                <a:latin typeface="Courier New" charset="0"/>
                <a:ea typeface="ＭＳ Ｐゴシック" charset="0"/>
              </a:rPr>
              <a:t>(%edx)</a:t>
            </a:r>
            <a:r>
              <a:rPr lang="en-US">
                <a:latin typeface="Helvetica" charset="0"/>
                <a:ea typeface="ＭＳ Ｐゴシック" charset="0"/>
              </a:rPr>
              <a:t> to reference memory</a:t>
            </a:r>
          </a:p>
        </p:txBody>
      </p:sp>
      <p:grpSp>
        <p:nvGrpSpPr>
          <p:cNvPr id="16389" name="Group 16"/>
          <p:cNvGrpSpPr>
            <a:grpSpLocks/>
          </p:cNvGrpSpPr>
          <p:nvPr/>
        </p:nvGrpSpPr>
        <p:grpSpPr bwMode="auto">
          <a:xfrm>
            <a:off x="6477000" y="1600200"/>
            <a:ext cx="2390775" cy="381000"/>
            <a:chOff x="4080" y="1008"/>
            <a:chExt cx="1506" cy="240"/>
          </a:xfrm>
        </p:grpSpPr>
        <p:sp>
          <p:nvSpPr>
            <p:cNvPr id="16397" name="Line 6"/>
            <p:cNvSpPr>
              <a:spLocks noChangeShapeType="1"/>
            </p:cNvSpPr>
            <p:nvPr/>
          </p:nvSpPr>
          <p:spPr bwMode="auto">
            <a:xfrm flipH="1">
              <a:off x="4752" y="11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Text Box 7"/>
            <p:cNvSpPr txBox="1">
              <a:spLocks noChangeArrowheads="1"/>
            </p:cNvSpPr>
            <p:nvPr/>
          </p:nvSpPr>
          <p:spPr bwMode="auto">
            <a:xfrm>
              <a:off x="5126" y="1008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%edx</a:t>
              </a:r>
            </a:p>
          </p:txBody>
        </p:sp>
        <p:sp>
          <p:nvSpPr>
            <p:cNvPr id="16399" name="Rectangle 8"/>
            <p:cNvSpPr>
              <a:spLocks noChangeArrowheads="1"/>
            </p:cNvSpPr>
            <p:nvPr/>
          </p:nvSpPr>
          <p:spPr bwMode="auto">
            <a:xfrm>
              <a:off x="4080" y="1008"/>
              <a:ext cx="67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accum</a:t>
              </a:r>
            </a:p>
          </p:txBody>
        </p:sp>
      </p:grpSp>
      <p:sp>
        <p:nvSpPr>
          <p:cNvPr id="16390" name="Rectangle 10"/>
          <p:cNvSpPr>
            <a:spLocks noChangeArrowheads="1"/>
          </p:cNvSpPr>
          <p:nvPr/>
        </p:nvSpPr>
        <p:spPr bwMode="auto">
          <a:xfrm>
            <a:off x="6477000" y="25908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638800" y="2209800"/>
            <a:ext cx="1905000" cy="381000"/>
            <a:chOff x="3552" y="1392"/>
            <a:chExt cx="1200" cy="240"/>
          </a:xfrm>
        </p:grpSpPr>
        <p:sp>
          <p:nvSpPr>
            <p:cNvPr id="16395" name="Rectangle 9"/>
            <p:cNvSpPr>
              <a:spLocks noChangeArrowheads="1"/>
            </p:cNvSpPr>
            <p:nvPr/>
          </p:nvSpPr>
          <p:spPr bwMode="auto">
            <a:xfrm>
              <a:off x="4080" y="1392"/>
              <a:ext cx="672" cy="24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x</a:t>
              </a:r>
            </a:p>
          </p:txBody>
        </p:sp>
        <p:sp>
          <p:nvSpPr>
            <p:cNvPr id="16396" name="Text Box 11"/>
            <p:cNvSpPr txBox="1">
              <a:spLocks noChangeArrowheads="1"/>
            </p:cNvSpPr>
            <p:nvPr/>
          </p:nvSpPr>
          <p:spPr bwMode="auto">
            <a:xfrm>
              <a:off x="3552" y="1392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%eax</a:t>
              </a:r>
            </a:p>
          </p:txBody>
        </p:sp>
      </p:grpSp>
      <p:sp>
        <p:nvSpPr>
          <p:cNvPr id="16392" name="Text Box 12"/>
          <p:cNvSpPr txBox="1">
            <a:spLocks noChangeArrowheads="1"/>
          </p:cNvSpPr>
          <p:nvPr/>
        </p:nvSpPr>
        <p:spPr bwMode="auto">
          <a:xfrm>
            <a:off x="5638800" y="2605088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%ecx</a:t>
            </a:r>
          </a:p>
        </p:txBody>
      </p:sp>
      <p:sp>
        <p:nvSpPr>
          <p:cNvPr id="259085" name="Rectangle 13"/>
          <p:cNvSpPr>
            <a:spLocks noChangeArrowheads="1"/>
          </p:cNvSpPr>
          <p:nvPr/>
        </p:nvSpPr>
        <p:spPr bwMode="auto">
          <a:xfrm>
            <a:off x="6477000" y="2209800"/>
            <a:ext cx="1066800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*accum*x</a:t>
            </a:r>
          </a:p>
        </p:txBody>
      </p:sp>
      <p:sp>
        <p:nvSpPr>
          <p:cNvPr id="259086" name="Rectangle 14"/>
          <p:cNvSpPr>
            <a:spLocks noChangeArrowheads="1"/>
          </p:cNvSpPr>
          <p:nvPr/>
        </p:nvSpPr>
        <p:spPr bwMode="auto">
          <a:xfrm>
            <a:off x="6477000" y="1600200"/>
            <a:ext cx="1066800" cy="3810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*accum*x</a:t>
            </a:r>
          </a:p>
        </p:txBody>
      </p:sp>
    </p:spTree>
    <p:extLst>
      <p:ext uri="{BB962C8B-B14F-4D97-AF65-F5344CB8AC3E}">
        <p14:creationId xmlns:p14="http://schemas.microsoft.com/office/powerpoint/2010/main" val="2917008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5" grpId="0" animBg="1" autoUpdateAnimBg="0"/>
      <p:bldP spid="259086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5359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Recursion: Pointer Use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762000" y="3352800"/>
            <a:ext cx="4953000" cy="1474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28067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• • •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067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%ecx,%eax	# z = x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067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imull 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(%edx)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,%eax	# z *= *accum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067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movl %eax,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(%edx)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	# *accum = z</a:t>
            </a:r>
          </a:p>
          <a:p>
            <a:pPr algn="l">
              <a:lnSpc>
                <a:spcPct val="100000"/>
              </a:lnSpc>
              <a:tabLst>
                <a:tab pos="342900" algn="l"/>
                <a:tab pos="2806700" algn="l"/>
              </a:tabLst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	• • •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762000" y="914400"/>
            <a:ext cx="3400425" cy="2298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void sfact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(int x, int *accum)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• • •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int z = *accum * x;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  *accum = z;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  • • •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4876800"/>
            <a:ext cx="6110287" cy="1160463"/>
          </a:xfrm>
        </p:spPr>
        <p:txBody>
          <a:bodyPr/>
          <a:lstStyle/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Each recursive call computes a new z value in a new frame, and updates the partial product stored in local variable</a:t>
            </a:r>
            <a:r>
              <a:rPr lang="en-US">
                <a:latin typeface="Courier New" charset="0"/>
                <a:ea typeface="ＭＳ Ｐゴシック" charset="0"/>
              </a:rPr>
              <a:t> val</a:t>
            </a:r>
            <a:r>
              <a:rPr lang="en-US">
                <a:latin typeface="Helvetica" charset="0"/>
                <a:ea typeface="ＭＳ Ｐゴシック" charset="0"/>
              </a:rPr>
              <a:t>, located in a different stack frame</a:t>
            </a:r>
          </a:p>
          <a:p>
            <a:pPr lvl="1" eaLnBrk="1" hangingPunct="1"/>
            <a:r>
              <a:rPr lang="en-US">
                <a:latin typeface="Helvetica" charset="0"/>
                <a:ea typeface="ＭＳ Ｐゴシック" charset="0"/>
              </a:rPr>
              <a:t>So pointers can be to temporary stack variables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Rtn adr</a:t>
            </a: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17416" name="Line 9"/>
          <p:cNvSpPr>
            <a:spLocks noChangeShapeType="1"/>
          </p:cNvSpPr>
          <p:nvPr/>
        </p:nvSpPr>
        <p:spPr bwMode="auto">
          <a:xfrm flipH="1">
            <a:off x="7620000" y="5105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8213725" y="49339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%ebp</a:t>
            </a: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5899150" y="12192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0 </a:t>
            </a:r>
          </a:p>
        </p:txBody>
      </p:sp>
      <p:sp>
        <p:nvSpPr>
          <p:cNvPr id="17419" name="Text Box 12"/>
          <p:cNvSpPr txBox="1">
            <a:spLocks noChangeArrowheads="1"/>
          </p:cNvSpPr>
          <p:nvPr/>
        </p:nvSpPr>
        <p:spPr bwMode="auto">
          <a:xfrm>
            <a:off x="5899150" y="8382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4 </a:t>
            </a:r>
          </a:p>
        </p:txBody>
      </p:sp>
      <p:sp>
        <p:nvSpPr>
          <p:cNvPr id="17420" name="Text Box 13"/>
          <p:cNvSpPr txBox="1">
            <a:spLocks noChangeArrowheads="1"/>
          </p:cNvSpPr>
          <p:nvPr/>
        </p:nvSpPr>
        <p:spPr bwMode="auto">
          <a:xfrm>
            <a:off x="5899150" y="4572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 8 </a:t>
            </a:r>
          </a:p>
        </p:txBody>
      </p:sp>
      <p:sp>
        <p:nvSpPr>
          <p:cNvPr id="17421" name="Rectangle 14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val = 1</a:t>
            </a:r>
          </a:p>
        </p:txBody>
      </p:sp>
      <p:sp>
        <p:nvSpPr>
          <p:cNvPr id="17422" name="Text Box 17"/>
          <p:cNvSpPr txBox="1">
            <a:spLocks noChangeArrowheads="1"/>
          </p:cNvSpPr>
          <p:nvPr/>
        </p:nvSpPr>
        <p:spPr bwMode="auto">
          <a:xfrm>
            <a:off x="5899150" y="16002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-4 </a:t>
            </a:r>
          </a:p>
        </p:txBody>
      </p:sp>
      <p:sp>
        <p:nvSpPr>
          <p:cNvPr id="17423" name="Rectangle 18"/>
          <p:cNvSpPr>
            <a:spLocks noChangeArrowheads="1"/>
          </p:cNvSpPr>
          <p:nvPr/>
        </p:nvSpPr>
        <p:spPr bwMode="auto">
          <a:xfrm>
            <a:off x="6553200" y="1981200"/>
            <a:ext cx="10668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Unused</a:t>
            </a:r>
          </a:p>
        </p:txBody>
      </p:sp>
      <p:sp>
        <p:nvSpPr>
          <p:cNvPr id="17424" name="Text Box 19"/>
          <p:cNvSpPr txBox="1">
            <a:spLocks noChangeArrowheads="1"/>
          </p:cNvSpPr>
          <p:nvPr/>
        </p:nvSpPr>
        <p:spPr bwMode="auto">
          <a:xfrm>
            <a:off x="5899150" y="23622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-12 </a:t>
            </a:r>
          </a:p>
        </p:txBody>
      </p:sp>
      <p:sp>
        <p:nvSpPr>
          <p:cNvPr id="17425" name="Text Box 20"/>
          <p:cNvSpPr txBox="1">
            <a:spLocks noChangeArrowheads="1"/>
          </p:cNvSpPr>
          <p:nvPr/>
        </p:nvSpPr>
        <p:spPr bwMode="auto">
          <a:xfrm>
            <a:off x="5899150" y="19812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 -8 </a:t>
            </a:r>
          </a:p>
        </p:txBody>
      </p:sp>
      <p:sp>
        <p:nvSpPr>
          <p:cNvPr id="17426" name="Text Box 21"/>
          <p:cNvSpPr txBox="1">
            <a:spLocks noChangeArrowheads="1"/>
          </p:cNvSpPr>
          <p:nvPr/>
        </p:nvSpPr>
        <p:spPr bwMode="auto">
          <a:xfrm>
            <a:off x="5899150" y="27432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-16</a:t>
            </a:r>
          </a:p>
        </p:txBody>
      </p:sp>
      <p:sp>
        <p:nvSpPr>
          <p:cNvPr id="17427" name="Line 15"/>
          <p:cNvSpPr>
            <a:spLocks noChangeShapeType="1"/>
          </p:cNvSpPr>
          <p:nvPr/>
        </p:nvSpPr>
        <p:spPr bwMode="auto">
          <a:xfrm flipH="1">
            <a:off x="7620000" y="6096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Text Box 16"/>
          <p:cNvSpPr txBox="1">
            <a:spLocks noChangeArrowheads="1"/>
          </p:cNvSpPr>
          <p:nvPr/>
        </p:nvSpPr>
        <p:spPr bwMode="auto">
          <a:xfrm>
            <a:off x="8213725" y="592455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17429" name="Rectangle 23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x</a:t>
            </a:r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&amp;val</a:t>
            </a:r>
          </a:p>
        </p:txBody>
      </p:sp>
      <p:sp>
        <p:nvSpPr>
          <p:cNvPr id="17431" name="Rectangle 25"/>
          <p:cNvSpPr>
            <a:spLocks noChangeArrowheads="1"/>
          </p:cNvSpPr>
          <p:nvPr/>
        </p:nvSpPr>
        <p:spPr bwMode="auto">
          <a:xfrm>
            <a:off x="6629400" y="0"/>
            <a:ext cx="800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3300"/>
                </a:solidFill>
              </a:rPr>
              <a:t>Stack</a:t>
            </a:r>
          </a:p>
        </p:txBody>
      </p:sp>
      <p:sp>
        <p:nvSpPr>
          <p:cNvPr id="17432" name="Rectangle 32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val =x!</a:t>
            </a:r>
          </a:p>
        </p:txBody>
      </p:sp>
      <p:sp>
        <p:nvSpPr>
          <p:cNvPr id="17433" name="Rectangle 18"/>
          <p:cNvSpPr>
            <a:spLocks noChangeArrowheads="1"/>
          </p:cNvSpPr>
          <p:nvPr/>
        </p:nvSpPr>
        <p:spPr bwMode="auto">
          <a:xfrm>
            <a:off x="6553200" y="3886200"/>
            <a:ext cx="1066800" cy="1143000"/>
          </a:xfrm>
          <a:prstGeom prst="rect">
            <a:avLst/>
          </a:prstGeom>
          <a:solidFill>
            <a:srgbClr val="33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sfact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frame</a:t>
            </a:r>
          </a:p>
        </p:txBody>
      </p:sp>
      <p:sp>
        <p:nvSpPr>
          <p:cNvPr id="17434" name="Rectangle 18"/>
          <p:cNvSpPr>
            <a:spLocks noChangeArrowheads="1"/>
          </p:cNvSpPr>
          <p:nvPr/>
        </p:nvSpPr>
        <p:spPr bwMode="auto">
          <a:xfrm>
            <a:off x="6553200" y="5029200"/>
            <a:ext cx="1066800" cy="1143000"/>
          </a:xfrm>
          <a:prstGeom prst="rect">
            <a:avLst/>
          </a:prstGeom>
          <a:solidFill>
            <a:srgbClr val="33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sfact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frame</a:t>
            </a:r>
          </a:p>
        </p:txBody>
      </p:sp>
      <p:sp>
        <p:nvSpPr>
          <p:cNvPr id="17435" name="TextBox 42"/>
          <p:cNvSpPr txBox="1">
            <a:spLocks noChangeArrowheads="1"/>
          </p:cNvSpPr>
          <p:nvPr/>
        </p:nvSpPr>
        <p:spPr bwMode="auto">
          <a:xfrm rot="5400000">
            <a:off x="6856413" y="6249987"/>
            <a:ext cx="64293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800">
                <a:solidFill>
                  <a:srgbClr val="000066"/>
                </a:solidFill>
              </a:rPr>
              <a:t>….</a:t>
            </a:r>
          </a:p>
        </p:txBody>
      </p:sp>
      <p:sp>
        <p:nvSpPr>
          <p:cNvPr id="17436" name="Freeform 45"/>
          <p:cNvSpPr>
            <a:spLocks noChangeArrowheads="1"/>
          </p:cNvSpPr>
          <p:nvPr/>
        </p:nvSpPr>
        <p:spPr bwMode="auto">
          <a:xfrm>
            <a:off x="7594600" y="1905000"/>
            <a:ext cx="398463" cy="1422400"/>
          </a:xfrm>
          <a:custGeom>
            <a:avLst/>
            <a:gdLst>
              <a:gd name="T0" fmla="*/ 0 w 397933"/>
              <a:gd name="T1" fmla="*/ 687186 h 1511300"/>
              <a:gd name="T2" fmla="*/ 400038 w 397933"/>
              <a:gd name="T3" fmla="*/ 288733 h 1511300"/>
              <a:gd name="T4" fmla="*/ 25808 w 397933"/>
              <a:gd name="T5" fmla="*/ 0 h 1511300"/>
              <a:gd name="T6" fmla="*/ 0 60000 65536"/>
              <a:gd name="T7" fmla="*/ 0 60000 65536"/>
              <a:gd name="T8" fmla="*/ 0 60000 65536"/>
              <a:gd name="T9" fmla="*/ 0 w 397933"/>
              <a:gd name="T10" fmla="*/ 0 h 1511300"/>
              <a:gd name="T11" fmla="*/ 397933 w 397933"/>
              <a:gd name="T12" fmla="*/ 1511300 h 1511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7933" h="1511300">
                <a:moveTo>
                  <a:pt x="0" y="1511300"/>
                </a:moveTo>
                <a:cubicBezTo>
                  <a:pt x="194733" y="1199091"/>
                  <a:pt x="389467" y="886883"/>
                  <a:pt x="393700" y="635000"/>
                </a:cubicBezTo>
                <a:cubicBezTo>
                  <a:pt x="397933" y="383117"/>
                  <a:pt x="211666" y="191558"/>
                  <a:pt x="25400" y="0"/>
                </a:cubicBezTo>
              </a:path>
            </a:pathLst>
          </a:custGeom>
          <a:noFill/>
          <a:ln w="63500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7437" name="Freeform 47"/>
          <p:cNvSpPr>
            <a:spLocks noChangeArrowheads="1"/>
          </p:cNvSpPr>
          <p:nvPr/>
        </p:nvSpPr>
        <p:spPr bwMode="auto">
          <a:xfrm>
            <a:off x="7620000" y="1828800"/>
            <a:ext cx="609600" cy="2654300"/>
          </a:xfrm>
          <a:custGeom>
            <a:avLst/>
            <a:gdLst>
              <a:gd name="T0" fmla="*/ 8258 w 664633"/>
              <a:gd name="T1" fmla="*/ 1600397 h 2768600"/>
              <a:gd name="T2" fmla="*/ 194054 w 664633"/>
              <a:gd name="T3" fmla="*/ 587302 h 2768600"/>
              <a:gd name="T4" fmla="*/ 140379 w 664633"/>
              <a:gd name="T5" fmla="*/ 117460 h 2768600"/>
              <a:gd name="T6" fmla="*/ 0 w 664633"/>
              <a:gd name="T7" fmla="*/ 0 h 2768600"/>
              <a:gd name="T8" fmla="*/ 0 w 664633"/>
              <a:gd name="T9" fmla="*/ 0 h 276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4633"/>
              <a:gd name="T16" fmla="*/ 0 h 2768600"/>
              <a:gd name="T17" fmla="*/ 664633 w 664633"/>
              <a:gd name="T18" fmla="*/ 2768600 h 2768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4633" h="2768600">
                <a:moveTo>
                  <a:pt x="25400" y="2768600"/>
                </a:moveTo>
                <a:cubicBezTo>
                  <a:pt x="277283" y="2106083"/>
                  <a:pt x="529167" y="1443567"/>
                  <a:pt x="596900" y="1016000"/>
                </a:cubicBezTo>
                <a:cubicBezTo>
                  <a:pt x="664633" y="588433"/>
                  <a:pt x="531283" y="372533"/>
                  <a:pt x="431800" y="203200"/>
                </a:cubicBezTo>
                <a:cubicBezTo>
                  <a:pt x="332317" y="33867"/>
                  <a:pt x="0" y="0"/>
                  <a:pt x="0" y="0"/>
                </a:cubicBezTo>
              </a:path>
            </a:pathLst>
          </a:custGeom>
          <a:noFill/>
          <a:ln w="63500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7438" name="Freeform 48"/>
          <p:cNvSpPr>
            <a:spLocks noChangeArrowheads="1"/>
          </p:cNvSpPr>
          <p:nvPr/>
        </p:nvSpPr>
        <p:spPr bwMode="auto">
          <a:xfrm>
            <a:off x="7620000" y="1752600"/>
            <a:ext cx="914400" cy="3962400"/>
          </a:xfrm>
          <a:custGeom>
            <a:avLst/>
            <a:gdLst>
              <a:gd name="T0" fmla="*/ 1607070 w 664633"/>
              <a:gd name="T1" fmla="*/ 292641222 h 2768600"/>
              <a:gd name="T2" fmla="*/ 37766579 w 664633"/>
              <a:gd name="T3" fmla="*/ 107391300 h 2768600"/>
              <a:gd name="T4" fmla="*/ 27320508 w 664633"/>
              <a:gd name="T5" fmla="*/ 21478260 h 2768600"/>
              <a:gd name="T6" fmla="*/ 0 w 664633"/>
              <a:gd name="T7" fmla="*/ 0 h 2768600"/>
              <a:gd name="T8" fmla="*/ 0 w 664633"/>
              <a:gd name="T9" fmla="*/ 0 h 276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4633"/>
              <a:gd name="T16" fmla="*/ 0 h 2768600"/>
              <a:gd name="T17" fmla="*/ 664633 w 664633"/>
              <a:gd name="T18" fmla="*/ 2768600 h 2768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4633" h="2768600">
                <a:moveTo>
                  <a:pt x="25400" y="2768600"/>
                </a:moveTo>
                <a:cubicBezTo>
                  <a:pt x="277283" y="2106083"/>
                  <a:pt x="529167" y="1443567"/>
                  <a:pt x="596900" y="1016000"/>
                </a:cubicBezTo>
                <a:cubicBezTo>
                  <a:pt x="664633" y="588433"/>
                  <a:pt x="531283" y="372533"/>
                  <a:pt x="431800" y="203200"/>
                </a:cubicBezTo>
                <a:cubicBezTo>
                  <a:pt x="332317" y="33867"/>
                  <a:pt x="0" y="0"/>
                  <a:pt x="0" y="0"/>
                </a:cubicBezTo>
              </a:path>
            </a:pathLst>
          </a:custGeom>
          <a:noFill/>
          <a:ln w="63500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10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if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Terminal Case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je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8429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ChangeArrowheads="1"/>
          </p:cNvSpPr>
          <p:nvPr/>
        </p:nvSpPr>
        <p:spPr bwMode="auto">
          <a:xfrm>
            <a:off x="4648200" y="762000"/>
            <a:ext cx="4038600" cy="25733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int zd2int(zip_dig z)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zi = 0;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for (i = 0; i &lt; 5; i++)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zi = 10 * zi + z[i];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return zi;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391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Array Loop Example</a:t>
            </a:r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4038600" cy="2176463"/>
          </a:xfrm>
        </p:spPr>
        <p:txBody>
          <a:bodyPr/>
          <a:lstStyle/>
          <a:p>
            <a:pPr marL="223838" indent="-223838" eaLnBrk="1" hangingPunct="1">
              <a:tabLst>
                <a:tab pos="1143000" algn="l"/>
              </a:tabLst>
              <a:defRPr/>
            </a:pPr>
            <a:r>
              <a:rPr lang="en-US" dirty="0" smtClean="0">
                <a:latin typeface="Helvetica" charset="0"/>
              </a:rPr>
              <a:t>Convert an </a:t>
            </a:r>
            <a:r>
              <a:rPr lang="en-US" dirty="0" err="1" smtClean="0">
                <a:latin typeface="Helvetica" charset="0"/>
              </a:rPr>
              <a:t>int</a:t>
            </a:r>
            <a:r>
              <a:rPr lang="en-US" dirty="0" smtClean="0">
                <a:latin typeface="Helvetica" charset="0"/>
              </a:rPr>
              <a:t> array of 5 </a:t>
            </a:r>
            <a:r>
              <a:rPr lang="en-US" dirty="0" err="1" smtClean="0">
                <a:latin typeface="Helvetica" charset="0"/>
              </a:rPr>
              <a:t>zipcode</a:t>
            </a:r>
            <a:r>
              <a:rPr lang="en-US" dirty="0" smtClean="0">
                <a:latin typeface="Helvetica" charset="0"/>
              </a:rPr>
              <a:t> digits into its numerical value</a:t>
            </a:r>
            <a:endParaRPr lang="en-US" dirty="0">
              <a:latin typeface="Helvetica" charset="0"/>
            </a:endParaRPr>
          </a:p>
          <a:p>
            <a:pPr marL="560388" lvl="1" indent="-222250" eaLnBrk="1" hangingPunct="1">
              <a:spcBef>
                <a:spcPct val="0"/>
              </a:spcBef>
              <a:buSzTx/>
              <a:buFont typeface="Wingdings" charset="0"/>
              <a:buNone/>
              <a:tabLst>
                <a:tab pos="1143000" algn="l"/>
              </a:tabLst>
              <a:defRPr/>
            </a:pPr>
            <a:endParaRPr lang="en-US" dirty="0">
              <a:latin typeface="Courier New" charset="0"/>
              <a:ea typeface="ＭＳ Ｐゴシック" charset="0"/>
            </a:endParaRPr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4572000" y="3429000"/>
            <a:ext cx="41148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charset="0"/>
              <a:buNone/>
              <a:tabLst>
                <a:tab pos="1143000" algn="l"/>
              </a:tabLst>
              <a:defRPr/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Example:</a:t>
            </a:r>
          </a:p>
          <a:p>
            <a:pPr marL="560388" lvl="1" indent="-222250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charset="0"/>
              <a:buChar char="n"/>
              <a:tabLst>
                <a:tab pos="1143000" algn="l"/>
              </a:tabLst>
              <a:defRPr/>
            </a:pPr>
            <a:r>
              <a:rPr lang="en-US" sz="2000" dirty="0"/>
              <a:t>Suppose z = {1,5,2,1,3}</a:t>
            </a:r>
            <a:endParaRPr lang="en-US" sz="2000" dirty="0">
              <a:latin typeface="Courier New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67000" y="4419600"/>
          <a:ext cx="6096000" cy="22250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zi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(after)</a:t>
                      </a:r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z[</a:t>
                      </a:r>
                      <a:r>
                        <a:rPr lang="en-US" dirty="0" err="1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]</a:t>
                      </a:r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en-US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152</a:t>
                      </a:r>
                      <a:endParaRPr lang="en-US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1521</a:t>
                      </a:r>
                      <a:endParaRPr lang="en-US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15213</a:t>
                      </a:r>
                      <a:endParaRPr lang="en-US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29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ChangeArrowheads="1"/>
          </p:cNvSpPr>
          <p:nvPr/>
        </p:nvSpPr>
        <p:spPr bwMode="auto">
          <a:xfrm>
            <a:off x="4648200" y="762000"/>
            <a:ext cx="4038600" cy="25733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int zd2int(zip_dig z)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zi = 0;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for (i = 0; 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i &lt; 5</a:t>
            </a:r>
            <a:r>
              <a:rPr lang="en-US">
                <a:latin typeface="Courier New" charset="0"/>
              </a:rPr>
              <a:t>; i++)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zi = 10 * zi + z[i];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return zi;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391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Array Loop Example</a:t>
            </a:r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4038600" cy="2176463"/>
          </a:xfrm>
        </p:spPr>
        <p:txBody>
          <a:bodyPr/>
          <a:lstStyle/>
          <a:p>
            <a:pPr marL="223838" indent="-223838" eaLnBrk="1" hangingPunct="1">
              <a:tabLst>
                <a:tab pos="1143000" algn="l"/>
              </a:tabLst>
              <a:defRPr/>
            </a:pPr>
            <a:r>
              <a:rPr lang="en-US">
                <a:latin typeface="Helvetica" charset="0"/>
              </a:rPr>
              <a:t>Original Source</a:t>
            </a:r>
          </a:p>
          <a:p>
            <a:pPr marL="560388" lvl="1" indent="-222250" eaLnBrk="1" hangingPunct="1">
              <a:spcBef>
                <a:spcPct val="0"/>
              </a:spcBef>
              <a:buSzTx/>
              <a:buFont typeface="Wingdings" charset="0"/>
              <a:buNone/>
              <a:tabLst>
                <a:tab pos="1143000" algn="l"/>
              </a:tabLst>
              <a:defRPr/>
            </a:pPr>
            <a:endParaRPr lang="en-US">
              <a:latin typeface="Courier New" charset="0"/>
              <a:ea typeface="ＭＳ Ｐゴシック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648200" y="3429000"/>
            <a:ext cx="4038600" cy="28479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int zd2int(zip_dig z)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zi = 0;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int *zend = z + 4;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do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zi = 10 * zi + *z;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z++;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} while(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z &lt;= zend</a:t>
            </a:r>
            <a:r>
              <a:rPr lang="en-US">
                <a:latin typeface="Courier New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return zi;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</a:t>
            </a:r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152400" y="3200400"/>
            <a:ext cx="4114800" cy="281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charset="0"/>
              <a:buNone/>
              <a:tabLst>
                <a:tab pos="1143000" algn="l"/>
              </a:tabLst>
              <a:defRPr/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Transformed Version</a:t>
            </a:r>
          </a:p>
          <a:p>
            <a:pPr marL="560388" lvl="1" indent="-222250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charset="0"/>
              <a:buChar char="n"/>
              <a:tabLst>
                <a:tab pos="1143000" algn="l"/>
              </a:tabLst>
              <a:defRPr/>
            </a:pPr>
            <a:r>
              <a:rPr lang="en-US" sz="2000" dirty="0"/>
              <a:t>As generated by GCC</a:t>
            </a:r>
          </a:p>
          <a:p>
            <a:pPr marL="560388" lvl="1" indent="-222250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charset="0"/>
              <a:buChar char="n"/>
              <a:tabLst>
                <a:tab pos="1143000" algn="l"/>
              </a:tabLst>
              <a:defRPr/>
            </a:pPr>
            <a:r>
              <a:rPr lang="en-US" sz="2000" dirty="0"/>
              <a:t>Eliminate loop variable </a:t>
            </a:r>
            <a:r>
              <a:rPr lang="en-US" sz="2000" dirty="0" err="1">
                <a:latin typeface="Courier New" charset="0"/>
              </a:rPr>
              <a:t>i</a:t>
            </a:r>
            <a:endParaRPr lang="en-US" sz="2000" dirty="0"/>
          </a:p>
          <a:p>
            <a:pPr marL="560388" lvl="1" indent="-222250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charset="0"/>
              <a:buChar char="n"/>
              <a:tabLst>
                <a:tab pos="1143000" algn="l"/>
              </a:tabLst>
              <a:defRPr/>
            </a:pPr>
            <a:r>
              <a:rPr lang="en-US" sz="2000" dirty="0"/>
              <a:t>Convert array code to pointer code</a:t>
            </a:r>
          </a:p>
          <a:p>
            <a:pPr marL="560388" lvl="1" indent="-222250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charset="0"/>
              <a:buChar char="n"/>
              <a:tabLst>
                <a:tab pos="1143000" algn="l"/>
              </a:tabLst>
              <a:defRPr/>
            </a:pPr>
            <a:r>
              <a:rPr lang="en-US" sz="2000" dirty="0"/>
              <a:t>Express in do-while form</a:t>
            </a:r>
          </a:p>
          <a:p>
            <a:pPr marL="839788" lvl="2" indent="-165100" algn="l" eaLnBrk="1" hangingPunct="1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charset="0"/>
              <a:buChar char="l"/>
              <a:tabLst>
                <a:tab pos="1143000" algn="l"/>
              </a:tabLst>
              <a:defRPr/>
            </a:pPr>
            <a:r>
              <a:rPr lang="en-US" dirty="0">
                <a:solidFill>
                  <a:schemeClr val="folHlink"/>
                </a:solidFill>
              </a:rPr>
              <a:t>No need to test at entrance</a:t>
            </a:r>
          </a:p>
          <a:p>
            <a:pPr marL="560388" lvl="1" indent="-222250" algn="l" eaLnBrk="1" hangingPunct="1">
              <a:lnSpc>
                <a:spcPct val="100000"/>
              </a:lnSpc>
              <a:buClr>
                <a:schemeClr val="hlink"/>
              </a:buClr>
              <a:buFont typeface="Wingdings" charset="0"/>
              <a:buNone/>
              <a:tabLst>
                <a:tab pos="1143000" algn="l"/>
              </a:tabLst>
              <a:defRPr/>
            </a:pPr>
            <a:endParaRPr lang="en-US" sz="20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23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0618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914400" y="3810000"/>
            <a:ext cx="6705600" cy="28479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# %ecx = 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</a:t>
            </a:r>
            <a:r>
              <a:rPr lang="en-US" u="sng">
                <a:latin typeface="Courier New" charset="0"/>
              </a:rPr>
              <a:t>xorl %eax,%eax</a:t>
            </a:r>
            <a:r>
              <a:rPr lang="en-US">
                <a:latin typeface="Courier New" charset="0"/>
              </a:rPr>
              <a:t>	# zi = 0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leal 16(%ecx),%ebx	# zend  = z+4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.L59: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charset="0"/>
              </a:rPr>
              <a:t>	leal (%eax,%eax,4),%edx	# 5*zi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movl (%ecx),%eax	# *z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addl $4,%ecx	# z++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charset="0"/>
              </a:rPr>
              <a:t>	leal (%eax,%edx,2),%eax	# zi = *z + 2*(5*zi)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cmpl %ebx,%ecx	# z : zend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jle .L59	# if &lt;= goto loop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Array Loop Implementation</a:t>
            </a:r>
          </a:p>
        </p:txBody>
      </p:sp>
      <p:sp>
        <p:nvSpPr>
          <p:cNvPr id="307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4419600" cy="2176463"/>
          </a:xfrm>
        </p:spPr>
        <p:txBody>
          <a:bodyPr/>
          <a:lstStyle/>
          <a:p>
            <a:pPr marL="223838" indent="-223838" eaLnBrk="1" hangingPunct="1">
              <a:tabLst>
                <a:tab pos="1143000" algn="l"/>
              </a:tabLst>
              <a:defRPr/>
            </a:pPr>
            <a:r>
              <a:rPr lang="en-US">
                <a:latin typeface="Helvetica" charset="0"/>
              </a:rPr>
              <a:t>Registers</a:t>
            </a:r>
          </a:p>
          <a:p>
            <a:pPr marL="560388" lvl="1" indent="-222250" eaLnBrk="1" hangingPunct="1">
              <a:spcBef>
                <a:spcPct val="0"/>
              </a:spcBef>
              <a:buSzTx/>
              <a:buFont typeface="Wingdings" charset="0"/>
              <a:buNone/>
              <a:tabLst>
                <a:tab pos="1143000" algn="l"/>
              </a:tabLst>
              <a:defRPr/>
            </a:pPr>
            <a:r>
              <a:rPr lang="en-US">
                <a:latin typeface="Courier New" charset="0"/>
                <a:ea typeface="ＭＳ Ｐゴシック" charset="0"/>
              </a:rPr>
              <a:t>%ecx	z</a:t>
            </a:r>
          </a:p>
          <a:p>
            <a:pPr marL="560388" lvl="1" indent="-222250" eaLnBrk="1" hangingPunct="1">
              <a:spcBef>
                <a:spcPct val="0"/>
              </a:spcBef>
              <a:buSzTx/>
              <a:buFont typeface="Wingdings" charset="0"/>
              <a:buNone/>
              <a:tabLst>
                <a:tab pos="1143000" algn="l"/>
              </a:tabLst>
              <a:defRPr/>
            </a:pPr>
            <a:r>
              <a:rPr lang="en-US">
                <a:latin typeface="Courier New" charset="0"/>
                <a:ea typeface="ＭＳ Ｐゴシック" charset="0"/>
              </a:rPr>
              <a:t>%eax	zi</a:t>
            </a:r>
          </a:p>
          <a:p>
            <a:pPr marL="560388" lvl="1" indent="-222250" eaLnBrk="1" hangingPunct="1">
              <a:spcBef>
                <a:spcPct val="0"/>
              </a:spcBef>
              <a:buSzTx/>
              <a:buFont typeface="Wingdings" charset="0"/>
              <a:buNone/>
              <a:tabLst>
                <a:tab pos="1143000" algn="l"/>
              </a:tabLst>
              <a:defRPr/>
            </a:pPr>
            <a:r>
              <a:rPr lang="en-US">
                <a:latin typeface="Courier New" charset="0"/>
                <a:ea typeface="ＭＳ Ｐゴシック" charset="0"/>
              </a:rPr>
              <a:t>%ebx	zend</a:t>
            </a:r>
          </a:p>
          <a:p>
            <a:pPr marL="223838" indent="-223838" eaLnBrk="1" hangingPunct="1">
              <a:tabLst>
                <a:tab pos="1143000" algn="l"/>
              </a:tabLst>
              <a:defRPr/>
            </a:pPr>
            <a:r>
              <a:rPr lang="en-US">
                <a:latin typeface="Helvetica" charset="0"/>
              </a:rPr>
              <a:t>Computations</a:t>
            </a:r>
          </a:p>
          <a:p>
            <a:pPr marL="560388" lvl="1" indent="-222250" eaLnBrk="1" hangingPunct="1">
              <a:tabLst>
                <a:tab pos="1143000" algn="l"/>
              </a:tabLst>
              <a:defRPr/>
            </a:pPr>
            <a:r>
              <a:rPr lang="en-US" b="0">
                <a:latin typeface="Helvetica" charset="0"/>
                <a:ea typeface="ＭＳ Ｐゴシック" charset="0"/>
              </a:rPr>
              <a:t> </a:t>
            </a:r>
            <a:r>
              <a:rPr lang="en-US">
                <a:latin typeface="Courier New" charset="0"/>
                <a:ea typeface="ＭＳ Ｐゴシック" charset="0"/>
              </a:rPr>
              <a:t>10*zi + *z</a:t>
            </a:r>
            <a:r>
              <a:rPr lang="en-US">
                <a:latin typeface="Helvetica" charset="0"/>
                <a:ea typeface="ＭＳ Ｐゴシック" charset="0"/>
              </a:rPr>
              <a:t>  implemented as     </a:t>
            </a:r>
            <a:r>
              <a:rPr lang="en-US">
                <a:latin typeface="Courier New" charset="0"/>
                <a:ea typeface="ＭＳ Ｐゴシック" charset="0"/>
              </a:rPr>
              <a:t>*z + 2*(zi+4*zi)</a:t>
            </a:r>
            <a:endParaRPr lang="en-US">
              <a:latin typeface="Helvetica" charset="0"/>
              <a:ea typeface="ＭＳ Ｐゴシック" charset="0"/>
            </a:endParaRPr>
          </a:p>
          <a:p>
            <a:pPr marL="560388" lvl="1" indent="-222250" eaLnBrk="1" hangingPunct="1">
              <a:spcBef>
                <a:spcPct val="0"/>
              </a:spcBef>
              <a:buSzTx/>
              <a:tabLst>
                <a:tab pos="1143000" algn="l"/>
              </a:tabLst>
              <a:defRPr/>
            </a:pPr>
            <a:r>
              <a:rPr lang="en-US">
                <a:latin typeface="Helvetica" charset="0"/>
                <a:ea typeface="ＭＳ Ｐゴシック" charset="0"/>
              </a:rPr>
              <a:t> </a:t>
            </a:r>
            <a:r>
              <a:rPr lang="en-US">
                <a:latin typeface="Courier New" charset="0"/>
                <a:ea typeface="ＭＳ Ｐゴシック" charset="0"/>
              </a:rPr>
              <a:t>z++</a:t>
            </a:r>
            <a:r>
              <a:rPr lang="en-US">
                <a:latin typeface="Helvetica" charset="0"/>
                <a:ea typeface="ＭＳ Ｐゴシック" charset="0"/>
              </a:rPr>
              <a:t> increments by 4</a:t>
            </a:r>
            <a:endParaRPr lang="en-US">
              <a:latin typeface="Courier New" charset="0"/>
              <a:ea typeface="ＭＳ Ｐゴシック" charset="0"/>
            </a:endParaRP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4648200" y="962025"/>
            <a:ext cx="4038600" cy="28479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int zd2int(zip_dig z)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</a:t>
            </a:r>
            <a:r>
              <a:rPr lang="en-US" u="sng">
                <a:latin typeface="Courier New" charset="0"/>
              </a:rPr>
              <a:t>int zi = 0</a:t>
            </a:r>
            <a:r>
              <a:rPr lang="en-US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*zend = z + 4;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do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zi = 10 * zi + *z;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z++;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} while(z &lt;= zend);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return zi;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</a:t>
            </a:r>
          </a:p>
        </p:txBody>
      </p:sp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914400" y="3810000"/>
            <a:ext cx="6705600" cy="28479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# %ecx = 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xorl %eax,%eax	# zi = 0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</a:t>
            </a:r>
            <a:r>
              <a:rPr lang="en-US" u="sng">
                <a:latin typeface="Courier New" charset="0"/>
              </a:rPr>
              <a:t>leal 16(%ecx),%ebx</a:t>
            </a:r>
            <a:r>
              <a:rPr lang="en-US">
                <a:latin typeface="Courier New" charset="0"/>
              </a:rPr>
              <a:t>	# zend  = z+4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.L59: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charset="0"/>
              </a:rPr>
              <a:t>	leal (%eax,%eax,4),%edx	# 5*zi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movl (%ecx),%eax	# *z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addl $4,%ecx	# z++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charset="0"/>
              </a:rPr>
              <a:t>	leal (%eax,%edx,2),%eax	# zi = *z + 2*(5*zi)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cmpl %ebx,%ecx	# z : zend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jle .L59	# if &lt;= goto loop</a:t>
            </a:r>
          </a:p>
        </p:txBody>
      </p: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4648200" y="962025"/>
            <a:ext cx="4038600" cy="28479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int zd2int(zip_dig z)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zi = 0;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*</a:t>
            </a:r>
            <a:r>
              <a:rPr lang="en-US" u="sng">
                <a:latin typeface="Courier New" charset="0"/>
              </a:rPr>
              <a:t>zend = z + 4</a:t>
            </a:r>
            <a:r>
              <a:rPr lang="en-US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do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zi = 10 * zi + *z;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z++;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} while(z &lt;= zend);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return zi;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</a:t>
            </a:r>
          </a:p>
        </p:txBody>
      </p:sp>
      <p:sp>
        <p:nvSpPr>
          <p:cNvPr id="307208" name="Rectangle 8"/>
          <p:cNvSpPr>
            <a:spLocks noChangeArrowheads="1"/>
          </p:cNvSpPr>
          <p:nvPr/>
        </p:nvSpPr>
        <p:spPr bwMode="auto">
          <a:xfrm>
            <a:off x="914400" y="3810000"/>
            <a:ext cx="6705600" cy="28479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# %ecx = 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xorl %eax,%eax	# zi = 0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leal 16(%ecx),%ebx	# zend  = z+4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.L59: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charset="0"/>
              </a:rPr>
              <a:t>	</a:t>
            </a:r>
            <a:r>
              <a:rPr lang="en-US" i="1" u="sng">
                <a:latin typeface="Courier New" charset="0"/>
              </a:rPr>
              <a:t>leal (%eax,%eax,4),%edx</a:t>
            </a:r>
            <a:r>
              <a:rPr lang="en-US" i="1">
                <a:latin typeface="Courier New" charset="0"/>
              </a:rPr>
              <a:t>	# 5*zi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</a:t>
            </a:r>
            <a:r>
              <a:rPr lang="en-US" u="sng">
                <a:latin typeface="Courier New" charset="0"/>
              </a:rPr>
              <a:t>movl (%ecx),%eax</a:t>
            </a:r>
            <a:r>
              <a:rPr lang="en-US">
                <a:latin typeface="Courier New" charset="0"/>
              </a:rPr>
              <a:t>	# *z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addl $4,%ecx	# z++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charset="0"/>
              </a:rPr>
              <a:t>	</a:t>
            </a:r>
            <a:r>
              <a:rPr lang="en-US" i="1" u="sng">
                <a:latin typeface="Courier New" charset="0"/>
              </a:rPr>
              <a:t>leal (%eax,%edx,2),%eax</a:t>
            </a:r>
            <a:r>
              <a:rPr lang="en-US" i="1">
                <a:latin typeface="Courier New" charset="0"/>
              </a:rPr>
              <a:t>	# zi = *z + 2*(5*zi)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cmpl %ebx,%ecx	# z : zend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jle .L59	# if &lt;= goto loop</a:t>
            </a:r>
          </a:p>
        </p:txBody>
      </p:sp>
      <p:sp>
        <p:nvSpPr>
          <p:cNvPr id="307209" name="Rectangle 9"/>
          <p:cNvSpPr>
            <a:spLocks noChangeArrowheads="1"/>
          </p:cNvSpPr>
          <p:nvPr/>
        </p:nvSpPr>
        <p:spPr bwMode="auto">
          <a:xfrm>
            <a:off x="4648200" y="962025"/>
            <a:ext cx="4038600" cy="28479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int zd2int(zip_dig z)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zi = 0;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*zend = z + 4;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do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</a:t>
            </a:r>
            <a:r>
              <a:rPr lang="en-US" u="sng">
                <a:latin typeface="Courier New" charset="0"/>
              </a:rPr>
              <a:t>zi = 10 * zi + *z</a:t>
            </a:r>
            <a:r>
              <a:rPr lang="en-US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z++;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} while(z &lt;= zend);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return zi;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</a:t>
            </a:r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914400" y="3810000"/>
            <a:ext cx="6705600" cy="28479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# %ecx = 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xorl %eax,%eax	# zi = 0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leal 16(%ecx),%ebx	# zend  = z+4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.L59: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charset="0"/>
              </a:rPr>
              <a:t>	leal (%eax,%eax,4),%edx	# 5*zi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movl (%ecx),%eax	# *z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</a:t>
            </a:r>
            <a:r>
              <a:rPr lang="en-US" u="sng">
                <a:latin typeface="Courier New" charset="0"/>
              </a:rPr>
              <a:t>addl $4,%ecx</a:t>
            </a:r>
            <a:r>
              <a:rPr lang="en-US">
                <a:latin typeface="Courier New" charset="0"/>
              </a:rPr>
              <a:t>	# z++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charset="0"/>
              </a:rPr>
              <a:t>	leal (%eax,%edx,2),%eax	# zi = *z + 2*(5*zi)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cmpl %ebx,%ecx	# z : zend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jle .L59	# if &lt;= goto loop</a:t>
            </a:r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4648200" y="962025"/>
            <a:ext cx="4038600" cy="28479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int zd2int(zip_dig z)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zi = 0;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*zend = z + 4;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do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zi = 10 * zi + *z;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</a:t>
            </a:r>
            <a:r>
              <a:rPr lang="en-US" u="sng">
                <a:latin typeface="Courier New" charset="0"/>
              </a:rPr>
              <a:t>z++;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} while(z &lt;= zend);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return zi;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</a:t>
            </a:r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914400" y="3810000"/>
            <a:ext cx="6705600" cy="28479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# %ecx = 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xorl %eax,%eax	# zi = 0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leal 16(%ecx),%ebx	# zend  = z+4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.L59: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charset="0"/>
              </a:rPr>
              <a:t>	leal (%eax,%eax,4),%edx	# 5*zi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movl (%ecx),%eax	# *z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addl $4,%ecx	# z++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charset="0"/>
              </a:rPr>
              <a:t>	leal (%eax,%edx,2),%eax	# zi = *z + 2*(5*zi)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</a:t>
            </a:r>
            <a:r>
              <a:rPr lang="en-US" u="sng">
                <a:latin typeface="Courier New" charset="0"/>
              </a:rPr>
              <a:t>cmpl %ebx,%ecx</a:t>
            </a:r>
            <a:r>
              <a:rPr lang="en-US">
                <a:latin typeface="Courier New" charset="0"/>
              </a:rPr>
              <a:t>	# z : zend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charset="0"/>
              </a:rPr>
              <a:t>	</a:t>
            </a:r>
            <a:r>
              <a:rPr lang="en-US" u="sng">
                <a:latin typeface="Courier New" charset="0"/>
              </a:rPr>
              <a:t>jle .L59</a:t>
            </a:r>
            <a:r>
              <a:rPr lang="en-US">
                <a:latin typeface="Courier New" charset="0"/>
              </a:rPr>
              <a:t>	# if &lt;= goto loop</a:t>
            </a:r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4648200" y="962025"/>
            <a:ext cx="4038600" cy="28479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int zd2int(zip_dig z)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zi = 0;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*zend = z + 4;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do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zi = 10 * zi + *z;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z++;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} </a:t>
            </a:r>
            <a:r>
              <a:rPr lang="en-US" u="sng">
                <a:latin typeface="Courier New" charset="0"/>
              </a:rPr>
              <a:t>while(z &lt;= zend);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return zi;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9155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/>
      <p:bldP spid="307206" grpId="0" animBg="1" autoUpdateAnimBg="0"/>
      <p:bldP spid="307207" grpId="0" animBg="1" autoUpdateAnimBg="0"/>
      <p:bldP spid="307208" grpId="0" animBg="1" autoUpdateAnimBg="0"/>
      <p:bldP spid="307209" grpId="0" animBg="1" autoUpdateAnimBg="0"/>
      <p:bldP spid="307210" grpId="0" animBg="1" autoUpdateAnimBg="0"/>
      <p:bldP spid="307211" grpId="0" animBg="1" autoUpdateAnimBg="0"/>
      <p:bldP spid="307212" grpId="0" animBg="1" autoUpdateAnimBg="0"/>
      <p:bldP spid="307213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Strange Referencing Examples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614738"/>
            <a:ext cx="8307387" cy="2178050"/>
          </a:xfrm>
        </p:spPr>
        <p:txBody>
          <a:bodyPr/>
          <a:lstStyle/>
          <a:p>
            <a:pPr marL="223838" indent="-223838" defTabSz="895350" eaLnBrk="1" hangingPunct="1">
              <a:buFont typeface="Wingdings" charset="2"/>
              <a:buNone/>
              <a:tabLst>
                <a:tab pos="1943100" algn="l"/>
                <a:tab pos="4229100" algn="l"/>
                <a:tab pos="6229350" algn="l"/>
              </a:tabLst>
              <a:defRPr/>
            </a:pPr>
            <a:r>
              <a:rPr lang="en-US">
                <a:ea typeface="+mn-ea"/>
                <a:cs typeface="+mn-cs"/>
              </a:rPr>
              <a:t>	Reference	Address	</a:t>
            </a:r>
            <a:r>
              <a:rPr lang="en-US" sz="2000">
                <a:ea typeface="+mn-ea"/>
                <a:cs typeface="+mn-cs"/>
              </a:rPr>
              <a:t>Value	Guaranteed?</a:t>
            </a:r>
          </a:p>
          <a:p>
            <a:pPr marL="560388" lvl="1" indent="-222250" defTabSz="895350" eaLnBrk="1" hangingPunct="1">
              <a:buFont typeface="Wingdings" charset="2"/>
              <a:buNone/>
              <a:tabLst>
                <a:tab pos="1943100" algn="l"/>
                <a:tab pos="4229100" algn="l"/>
                <a:tab pos="6229350" algn="l"/>
              </a:tabLst>
              <a:defRPr/>
            </a:pPr>
            <a:r>
              <a:rPr lang="en-US" sz="1800">
                <a:latin typeface="Courier New" charset="0"/>
              </a:rPr>
              <a:t>univ[2][3]	56+4*3  = 68	2	</a:t>
            </a:r>
          </a:p>
          <a:p>
            <a:pPr marL="560388" lvl="1" indent="-222250" defTabSz="895350" eaLnBrk="1" hangingPunct="1">
              <a:buFont typeface="Wingdings" charset="2"/>
              <a:buNone/>
              <a:tabLst>
                <a:tab pos="1943100" algn="l"/>
                <a:tab pos="4229100" algn="l"/>
                <a:tab pos="6229350" algn="l"/>
              </a:tabLst>
              <a:defRPr/>
            </a:pPr>
            <a:r>
              <a:rPr lang="en-US" sz="1800">
                <a:latin typeface="Courier New" charset="0"/>
              </a:rPr>
              <a:t>univ[1][5]	16+4*5  = 36	0	</a:t>
            </a:r>
          </a:p>
          <a:p>
            <a:pPr marL="560388" lvl="1" indent="-222250" defTabSz="895350" eaLnBrk="1" hangingPunct="1">
              <a:buFont typeface="Wingdings" charset="2"/>
              <a:buNone/>
              <a:tabLst>
                <a:tab pos="1943100" algn="l"/>
                <a:tab pos="4229100" algn="l"/>
                <a:tab pos="6229350" algn="l"/>
              </a:tabLst>
              <a:defRPr/>
            </a:pPr>
            <a:r>
              <a:rPr lang="en-US" sz="1800">
                <a:latin typeface="Courier New" charset="0"/>
              </a:rPr>
              <a:t>univ[2][-1]	56+4*-1 = 52	9	</a:t>
            </a:r>
          </a:p>
          <a:p>
            <a:pPr marL="560388" lvl="1" indent="-222250" defTabSz="895350" eaLnBrk="1" hangingPunct="1">
              <a:buFont typeface="Wingdings" charset="2"/>
              <a:buNone/>
              <a:tabLst>
                <a:tab pos="1943100" algn="l"/>
                <a:tab pos="4229100" algn="l"/>
                <a:tab pos="6229350" algn="l"/>
              </a:tabLst>
              <a:defRPr/>
            </a:pPr>
            <a:r>
              <a:rPr lang="en-US" sz="1800">
                <a:latin typeface="Courier New" charset="0"/>
              </a:rPr>
              <a:t>univ[3][-1]	??	??	</a:t>
            </a:r>
          </a:p>
          <a:p>
            <a:pPr marL="560388" lvl="1" indent="-222250" defTabSz="895350" eaLnBrk="1" hangingPunct="1">
              <a:buFont typeface="Wingdings" charset="2"/>
              <a:buNone/>
              <a:tabLst>
                <a:tab pos="1943100" algn="l"/>
                <a:tab pos="4229100" algn="l"/>
                <a:tab pos="6229350" algn="l"/>
              </a:tabLst>
              <a:defRPr/>
            </a:pPr>
            <a:r>
              <a:rPr lang="en-US" sz="1800">
                <a:latin typeface="Courier New" charset="0"/>
              </a:rPr>
              <a:t>univ[1][12]	16+4*12 = 64	7 	</a:t>
            </a:r>
            <a:endParaRPr lang="en-US" sz="1800"/>
          </a:p>
          <a:p>
            <a:pPr marL="560388" lvl="1" indent="-222250" defTabSz="895350" eaLnBrk="1" hangingPunct="1">
              <a:buFont typeface="Wingdings" charset="2"/>
              <a:buChar char="n"/>
              <a:tabLst>
                <a:tab pos="1943100" algn="l"/>
                <a:tab pos="4229100" algn="l"/>
                <a:tab pos="6229350" algn="l"/>
              </a:tabLst>
              <a:defRPr/>
            </a:pPr>
            <a:r>
              <a:rPr lang="en-US" sz="1800"/>
              <a:t>Code does not do any bounds checking</a:t>
            </a:r>
          </a:p>
          <a:p>
            <a:pPr marL="560388" lvl="1" indent="-222250" defTabSz="895350" eaLnBrk="1" hangingPunct="1">
              <a:buFont typeface="Wingdings" charset="2"/>
              <a:buChar char="n"/>
              <a:tabLst>
                <a:tab pos="1943100" algn="l"/>
                <a:tab pos="4229100" algn="l"/>
                <a:tab pos="6229350" algn="l"/>
              </a:tabLst>
              <a:defRPr/>
            </a:pPr>
            <a:r>
              <a:rPr lang="en-US" sz="1800"/>
              <a:t>Ordering of elements in different arrays not guaranteed</a:t>
            </a:r>
          </a:p>
        </p:txBody>
      </p:sp>
      <p:grpSp>
        <p:nvGrpSpPr>
          <p:cNvPr id="40963" name="Group 4"/>
          <p:cNvGrpSpPr>
            <a:grpSpLocks/>
          </p:cNvGrpSpPr>
          <p:nvPr/>
        </p:nvGrpSpPr>
        <p:grpSpPr bwMode="auto">
          <a:xfrm>
            <a:off x="228600" y="838200"/>
            <a:ext cx="8305800" cy="2590800"/>
            <a:chOff x="192" y="1824"/>
            <a:chExt cx="5232" cy="1632"/>
          </a:xfrm>
        </p:grpSpPr>
        <p:grpSp>
          <p:nvGrpSpPr>
            <p:cNvPr id="40969" name="Group 5"/>
            <p:cNvGrpSpPr>
              <a:grpSpLocks/>
            </p:cNvGrpSpPr>
            <p:nvPr/>
          </p:nvGrpSpPr>
          <p:grpSpPr bwMode="auto">
            <a:xfrm>
              <a:off x="192" y="2112"/>
              <a:ext cx="1248" cy="960"/>
              <a:chOff x="192" y="2112"/>
              <a:chExt cx="1248" cy="960"/>
            </a:xfrm>
          </p:grpSpPr>
          <p:sp>
            <p:nvSpPr>
              <p:cNvPr id="41033" name="Rectangle 6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</a:pPr>
                <a:r>
                  <a:rPr lang="en-US">
                    <a:latin typeface="Courier New" charset="0"/>
                  </a:rPr>
                  <a:t>36</a:t>
                </a:r>
              </a:p>
            </p:txBody>
          </p:sp>
          <p:sp>
            <p:nvSpPr>
              <p:cNvPr id="41034" name="Line 7"/>
              <p:cNvSpPr>
                <a:spLocks noChangeShapeType="1"/>
              </p:cNvSpPr>
              <p:nvPr/>
            </p:nvSpPr>
            <p:spPr bwMode="auto">
              <a:xfrm flipV="1">
                <a:off x="576" y="244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35" name="Text Box 8"/>
              <p:cNvSpPr txBox="1">
                <a:spLocks noChangeArrowheads="1"/>
              </p:cNvSpPr>
              <p:nvPr/>
            </p:nvSpPr>
            <p:spPr bwMode="auto">
              <a:xfrm>
                <a:off x="202" y="2313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r"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160</a:t>
                </a:r>
              </a:p>
            </p:txBody>
          </p:sp>
          <p:sp>
            <p:nvSpPr>
              <p:cNvPr id="41036" name="Rectangle 9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</a:pPr>
                <a:r>
                  <a:rPr lang="en-US">
                    <a:latin typeface="Courier New" charset="0"/>
                  </a:rPr>
                  <a:t>16</a:t>
                </a:r>
              </a:p>
            </p:txBody>
          </p:sp>
          <p:sp>
            <p:nvSpPr>
              <p:cNvPr id="41037" name="Rectangle 10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</a:pPr>
                <a:r>
                  <a:rPr lang="en-US">
                    <a:latin typeface="Courier New" charset="0"/>
                  </a:rPr>
                  <a:t>56</a:t>
                </a:r>
              </a:p>
            </p:txBody>
          </p:sp>
          <p:sp>
            <p:nvSpPr>
              <p:cNvPr id="41038" name="Line 11"/>
              <p:cNvSpPr>
                <a:spLocks noChangeShapeType="1"/>
              </p:cNvSpPr>
              <p:nvPr/>
            </p:nvSpPr>
            <p:spPr bwMode="auto">
              <a:xfrm flipV="1">
                <a:off x="576" y="268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39" name="Line 12"/>
              <p:cNvSpPr>
                <a:spLocks noChangeShapeType="1"/>
              </p:cNvSpPr>
              <p:nvPr/>
            </p:nvSpPr>
            <p:spPr bwMode="auto">
              <a:xfrm flipV="1">
                <a:off x="576" y="292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0" name="Text Box 13"/>
              <p:cNvSpPr txBox="1">
                <a:spLocks noChangeArrowheads="1"/>
              </p:cNvSpPr>
              <p:nvPr/>
            </p:nvSpPr>
            <p:spPr bwMode="auto">
              <a:xfrm>
                <a:off x="192" y="2544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r"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164</a:t>
                </a:r>
              </a:p>
            </p:txBody>
          </p:sp>
          <p:sp>
            <p:nvSpPr>
              <p:cNvPr id="41041" name="Text Box 14"/>
              <p:cNvSpPr txBox="1">
                <a:spLocks noChangeArrowheads="1"/>
              </p:cNvSpPr>
              <p:nvPr/>
            </p:nvSpPr>
            <p:spPr bwMode="auto">
              <a:xfrm>
                <a:off x="192" y="2832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r"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168</a:t>
                </a:r>
              </a:p>
            </p:txBody>
          </p:sp>
          <p:sp>
            <p:nvSpPr>
              <p:cNvPr id="41042" name="Text Box 15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r"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univ</a:t>
                </a:r>
              </a:p>
            </p:txBody>
          </p:sp>
          <p:sp>
            <p:nvSpPr>
              <p:cNvPr id="41043" name="Oval 16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4" name="Oval 17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5" name="Oval 18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70" name="Text Box 19"/>
            <p:cNvSpPr txBox="1">
              <a:spLocks noChangeArrowheads="1"/>
            </p:cNvSpPr>
            <p:nvPr/>
          </p:nvSpPr>
          <p:spPr bwMode="auto">
            <a:xfrm>
              <a:off x="1920" y="1824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sz="1800">
                  <a:latin typeface="Courier New" charset="0"/>
                </a:rPr>
                <a:t>cmu</a:t>
              </a:r>
            </a:p>
          </p:txBody>
        </p:sp>
        <p:grpSp>
          <p:nvGrpSpPr>
            <p:cNvPr id="40971" name="Group 20"/>
            <p:cNvGrpSpPr>
              <a:grpSpLocks/>
            </p:cNvGrpSpPr>
            <p:nvPr/>
          </p:nvGrpSpPr>
          <p:grpSpPr bwMode="auto">
            <a:xfrm>
              <a:off x="2256" y="2016"/>
              <a:ext cx="3168" cy="471"/>
              <a:chOff x="1680" y="1728"/>
              <a:chExt cx="3168" cy="471"/>
            </a:xfrm>
          </p:grpSpPr>
          <p:grpSp>
            <p:nvGrpSpPr>
              <p:cNvPr id="41015" name="Group 21"/>
              <p:cNvGrpSpPr>
                <a:grpSpLocks/>
              </p:cNvGrpSpPr>
              <p:nvPr/>
            </p:nvGrpSpPr>
            <p:grpSpPr bwMode="auto">
              <a:xfrm>
                <a:off x="1776" y="1728"/>
                <a:ext cx="2880" cy="144"/>
                <a:chOff x="1776" y="1728"/>
                <a:chExt cx="2880" cy="144"/>
              </a:xfrm>
            </p:grpSpPr>
            <p:sp>
              <p:nvSpPr>
                <p:cNvPr id="41028" name="Rectangle 22"/>
                <p:cNvSpPr>
                  <a:spLocks noChangeArrowheads="1"/>
                </p:cNvSpPr>
                <p:nvPr/>
              </p:nvSpPr>
              <p:spPr bwMode="auto">
                <a:xfrm>
                  <a:off x="1776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1</a:t>
                  </a:r>
                </a:p>
              </p:txBody>
            </p:sp>
            <p:sp>
              <p:nvSpPr>
                <p:cNvPr id="41029" name="Rectangle 23"/>
                <p:cNvSpPr>
                  <a:spLocks noChangeArrowheads="1"/>
                </p:cNvSpPr>
                <p:nvPr/>
              </p:nvSpPr>
              <p:spPr bwMode="auto">
                <a:xfrm>
                  <a:off x="2352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5</a:t>
                  </a:r>
                </a:p>
              </p:txBody>
            </p:sp>
            <p:sp>
              <p:nvSpPr>
                <p:cNvPr id="41030" name="Rectangle 24"/>
                <p:cNvSpPr>
                  <a:spLocks noChangeArrowheads="1"/>
                </p:cNvSpPr>
                <p:nvPr/>
              </p:nvSpPr>
              <p:spPr bwMode="auto">
                <a:xfrm>
                  <a:off x="2928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2</a:t>
                  </a:r>
                </a:p>
              </p:txBody>
            </p:sp>
            <p:sp>
              <p:nvSpPr>
                <p:cNvPr id="41031" name="Rectangle 25"/>
                <p:cNvSpPr>
                  <a:spLocks noChangeArrowheads="1"/>
                </p:cNvSpPr>
                <p:nvPr/>
              </p:nvSpPr>
              <p:spPr bwMode="auto">
                <a:xfrm>
                  <a:off x="3504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1</a:t>
                  </a:r>
                </a:p>
              </p:txBody>
            </p:sp>
            <p:sp>
              <p:nvSpPr>
                <p:cNvPr id="41032" name="Rectangle 26"/>
                <p:cNvSpPr>
                  <a:spLocks noChangeArrowheads="1"/>
                </p:cNvSpPr>
                <p:nvPr/>
              </p:nvSpPr>
              <p:spPr bwMode="auto">
                <a:xfrm>
                  <a:off x="4080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3</a:t>
                  </a:r>
                </a:p>
              </p:txBody>
            </p:sp>
          </p:grpSp>
          <p:sp>
            <p:nvSpPr>
              <p:cNvPr id="41016" name="Line 27"/>
              <p:cNvSpPr>
                <a:spLocks noChangeShapeType="1"/>
              </p:cNvSpPr>
              <p:nvPr/>
            </p:nvSpPr>
            <p:spPr bwMode="auto">
              <a:xfrm flipV="1">
                <a:off x="1824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7" name="Text Box 28"/>
              <p:cNvSpPr txBox="1">
                <a:spLocks noChangeArrowheads="1"/>
              </p:cNvSpPr>
              <p:nvPr/>
            </p:nvSpPr>
            <p:spPr bwMode="auto">
              <a:xfrm>
                <a:off x="1680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16</a:t>
                </a:r>
              </a:p>
            </p:txBody>
          </p:sp>
          <p:sp>
            <p:nvSpPr>
              <p:cNvPr id="41018" name="Line 29"/>
              <p:cNvSpPr>
                <a:spLocks noChangeShapeType="1"/>
              </p:cNvSpPr>
              <p:nvPr/>
            </p:nvSpPr>
            <p:spPr bwMode="auto">
              <a:xfrm flipV="1">
                <a:off x="2400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9" name="Text Box 30"/>
              <p:cNvSpPr txBox="1">
                <a:spLocks noChangeArrowheads="1"/>
              </p:cNvSpPr>
              <p:nvPr/>
            </p:nvSpPr>
            <p:spPr bwMode="auto">
              <a:xfrm>
                <a:off x="2256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20</a:t>
                </a:r>
              </a:p>
            </p:txBody>
          </p:sp>
          <p:sp>
            <p:nvSpPr>
              <p:cNvPr id="41020" name="Line 31"/>
              <p:cNvSpPr>
                <a:spLocks noChangeShapeType="1"/>
              </p:cNvSpPr>
              <p:nvPr/>
            </p:nvSpPr>
            <p:spPr bwMode="auto">
              <a:xfrm flipV="1">
                <a:off x="2976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1" name="Text Box 32"/>
              <p:cNvSpPr txBox="1">
                <a:spLocks noChangeArrowheads="1"/>
              </p:cNvSpPr>
              <p:nvPr/>
            </p:nvSpPr>
            <p:spPr bwMode="auto">
              <a:xfrm>
                <a:off x="2832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24</a:t>
                </a:r>
              </a:p>
            </p:txBody>
          </p:sp>
          <p:sp>
            <p:nvSpPr>
              <p:cNvPr id="41022" name="Line 33"/>
              <p:cNvSpPr>
                <a:spLocks noChangeShapeType="1"/>
              </p:cNvSpPr>
              <p:nvPr/>
            </p:nvSpPr>
            <p:spPr bwMode="auto">
              <a:xfrm flipV="1">
                <a:off x="3552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3" name="Text Box 34"/>
              <p:cNvSpPr txBox="1">
                <a:spLocks noChangeArrowheads="1"/>
              </p:cNvSpPr>
              <p:nvPr/>
            </p:nvSpPr>
            <p:spPr bwMode="auto">
              <a:xfrm>
                <a:off x="3408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28</a:t>
                </a:r>
              </a:p>
            </p:txBody>
          </p:sp>
          <p:sp>
            <p:nvSpPr>
              <p:cNvPr id="41024" name="Line 35"/>
              <p:cNvSpPr>
                <a:spLocks noChangeShapeType="1"/>
              </p:cNvSpPr>
              <p:nvPr/>
            </p:nvSpPr>
            <p:spPr bwMode="auto">
              <a:xfrm flipV="1">
                <a:off x="4128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5" name="Text Box 36"/>
              <p:cNvSpPr txBox="1">
                <a:spLocks noChangeArrowheads="1"/>
              </p:cNvSpPr>
              <p:nvPr/>
            </p:nvSpPr>
            <p:spPr bwMode="auto">
              <a:xfrm>
                <a:off x="3984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32</a:t>
                </a:r>
              </a:p>
            </p:txBody>
          </p:sp>
          <p:sp>
            <p:nvSpPr>
              <p:cNvPr id="41026" name="Line 37"/>
              <p:cNvSpPr>
                <a:spLocks noChangeShapeType="1"/>
              </p:cNvSpPr>
              <p:nvPr/>
            </p:nvSpPr>
            <p:spPr bwMode="auto">
              <a:xfrm flipV="1">
                <a:off x="4704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7" name="Text Box 38"/>
              <p:cNvSpPr txBox="1">
                <a:spLocks noChangeArrowheads="1"/>
              </p:cNvSpPr>
              <p:nvPr/>
            </p:nvSpPr>
            <p:spPr bwMode="auto">
              <a:xfrm>
                <a:off x="4560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36</a:t>
                </a:r>
              </a:p>
            </p:txBody>
          </p:sp>
        </p:grpSp>
        <p:sp>
          <p:nvSpPr>
            <p:cNvPr id="40972" name="Text Box 39"/>
            <p:cNvSpPr txBox="1">
              <a:spLocks noChangeArrowheads="1"/>
            </p:cNvSpPr>
            <p:nvPr/>
          </p:nvSpPr>
          <p:spPr bwMode="auto">
            <a:xfrm>
              <a:off x="1968" y="2352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sz="1800">
                  <a:latin typeface="Courier New" charset="0"/>
                </a:rPr>
                <a:t>mit</a:t>
              </a:r>
            </a:p>
          </p:txBody>
        </p:sp>
        <p:grpSp>
          <p:nvGrpSpPr>
            <p:cNvPr id="40973" name="Group 40"/>
            <p:cNvGrpSpPr>
              <a:grpSpLocks/>
            </p:cNvGrpSpPr>
            <p:nvPr/>
          </p:nvGrpSpPr>
          <p:grpSpPr bwMode="auto">
            <a:xfrm>
              <a:off x="2246" y="2505"/>
              <a:ext cx="3168" cy="471"/>
              <a:chOff x="1680" y="1728"/>
              <a:chExt cx="3168" cy="471"/>
            </a:xfrm>
          </p:grpSpPr>
          <p:grpSp>
            <p:nvGrpSpPr>
              <p:cNvPr id="40997" name="Group 41"/>
              <p:cNvGrpSpPr>
                <a:grpSpLocks/>
              </p:cNvGrpSpPr>
              <p:nvPr/>
            </p:nvGrpSpPr>
            <p:grpSpPr bwMode="auto">
              <a:xfrm>
                <a:off x="1776" y="1728"/>
                <a:ext cx="2880" cy="144"/>
                <a:chOff x="1776" y="1728"/>
                <a:chExt cx="2880" cy="144"/>
              </a:xfrm>
            </p:grpSpPr>
            <p:sp>
              <p:nvSpPr>
                <p:cNvPr id="41010" name="Rectangle 42"/>
                <p:cNvSpPr>
                  <a:spLocks noChangeArrowheads="1"/>
                </p:cNvSpPr>
                <p:nvPr/>
              </p:nvSpPr>
              <p:spPr bwMode="auto">
                <a:xfrm>
                  <a:off x="1776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0</a:t>
                  </a:r>
                </a:p>
              </p:txBody>
            </p:sp>
            <p:sp>
              <p:nvSpPr>
                <p:cNvPr id="41011" name="Rectangle 43"/>
                <p:cNvSpPr>
                  <a:spLocks noChangeArrowheads="1"/>
                </p:cNvSpPr>
                <p:nvPr/>
              </p:nvSpPr>
              <p:spPr bwMode="auto">
                <a:xfrm>
                  <a:off x="2352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2</a:t>
                  </a:r>
                </a:p>
              </p:txBody>
            </p:sp>
            <p:sp>
              <p:nvSpPr>
                <p:cNvPr id="41012" name="Rectangle 44"/>
                <p:cNvSpPr>
                  <a:spLocks noChangeArrowheads="1"/>
                </p:cNvSpPr>
                <p:nvPr/>
              </p:nvSpPr>
              <p:spPr bwMode="auto">
                <a:xfrm>
                  <a:off x="2928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1</a:t>
                  </a:r>
                </a:p>
              </p:txBody>
            </p:sp>
            <p:sp>
              <p:nvSpPr>
                <p:cNvPr id="41013" name="Rectangle 45"/>
                <p:cNvSpPr>
                  <a:spLocks noChangeArrowheads="1"/>
                </p:cNvSpPr>
                <p:nvPr/>
              </p:nvSpPr>
              <p:spPr bwMode="auto">
                <a:xfrm>
                  <a:off x="3504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3</a:t>
                  </a:r>
                </a:p>
              </p:txBody>
            </p:sp>
            <p:sp>
              <p:nvSpPr>
                <p:cNvPr id="41014" name="Rectangle 46"/>
                <p:cNvSpPr>
                  <a:spLocks noChangeArrowheads="1"/>
                </p:cNvSpPr>
                <p:nvPr/>
              </p:nvSpPr>
              <p:spPr bwMode="auto">
                <a:xfrm>
                  <a:off x="4080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9</a:t>
                  </a:r>
                </a:p>
              </p:txBody>
            </p:sp>
          </p:grpSp>
          <p:sp>
            <p:nvSpPr>
              <p:cNvPr id="40998" name="Line 47"/>
              <p:cNvSpPr>
                <a:spLocks noChangeShapeType="1"/>
              </p:cNvSpPr>
              <p:nvPr/>
            </p:nvSpPr>
            <p:spPr bwMode="auto">
              <a:xfrm flipV="1">
                <a:off x="1824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9" name="Text Box 48"/>
              <p:cNvSpPr txBox="1">
                <a:spLocks noChangeArrowheads="1"/>
              </p:cNvSpPr>
              <p:nvPr/>
            </p:nvSpPr>
            <p:spPr bwMode="auto">
              <a:xfrm>
                <a:off x="1680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36</a:t>
                </a:r>
              </a:p>
            </p:txBody>
          </p:sp>
          <p:sp>
            <p:nvSpPr>
              <p:cNvPr id="41000" name="Line 49"/>
              <p:cNvSpPr>
                <a:spLocks noChangeShapeType="1"/>
              </p:cNvSpPr>
              <p:nvPr/>
            </p:nvSpPr>
            <p:spPr bwMode="auto">
              <a:xfrm flipV="1">
                <a:off x="2400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01" name="Text Box 50"/>
              <p:cNvSpPr txBox="1">
                <a:spLocks noChangeArrowheads="1"/>
              </p:cNvSpPr>
              <p:nvPr/>
            </p:nvSpPr>
            <p:spPr bwMode="auto">
              <a:xfrm>
                <a:off x="2256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40</a:t>
                </a:r>
              </a:p>
            </p:txBody>
          </p:sp>
          <p:sp>
            <p:nvSpPr>
              <p:cNvPr id="41002" name="Line 51"/>
              <p:cNvSpPr>
                <a:spLocks noChangeShapeType="1"/>
              </p:cNvSpPr>
              <p:nvPr/>
            </p:nvSpPr>
            <p:spPr bwMode="auto">
              <a:xfrm flipV="1">
                <a:off x="2976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03" name="Text Box 52"/>
              <p:cNvSpPr txBox="1">
                <a:spLocks noChangeArrowheads="1"/>
              </p:cNvSpPr>
              <p:nvPr/>
            </p:nvSpPr>
            <p:spPr bwMode="auto">
              <a:xfrm>
                <a:off x="2832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44</a:t>
                </a:r>
              </a:p>
            </p:txBody>
          </p:sp>
          <p:sp>
            <p:nvSpPr>
              <p:cNvPr id="41004" name="Line 53"/>
              <p:cNvSpPr>
                <a:spLocks noChangeShapeType="1"/>
              </p:cNvSpPr>
              <p:nvPr/>
            </p:nvSpPr>
            <p:spPr bwMode="auto">
              <a:xfrm flipV="1">
                <a:off x="3552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05" name="Text Box 54"/>
              <p:cNvSpPr txBox="1">
                <a:spLocks noChangeArrowheads="1"/>
              </p:cNvSpPr>
              <p:nvPr/>
            </p:nvSpPr>
            <p:spPr bwMode="auto">
              <a:xfrm>
                <a:off x="3408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48</a:t>
                </a:r>
              </a:p>
            </p:txBody>
          </p:sp>
          <p:sp>
            <p:nvSpPr>
              <p:cNvPr id="41006" name="Line 55"/>
              <p:cNvSpPr>
                <a:spLocks noChangeShapeType="1"/>
              </p:cNvSpPr>
              <p:nvPr/>
            </p:nvSpPr>
            <p:spPr bwMode="auto">
              <a:xfrm flipV="1">
                <a:off x="4128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07" name="Text Box 56"/>
              <p:cNvSpPr txBox="1">
                <a:spLocks noChangeArrowheads="1"/>
              </p:cNvSpPr>
              <p:nvPr/>
            </p:nvSpPr>
            <p:spPr bwMode="auto">
              <a:xfrm>
                <a:off x="3984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52</a:t>
                </a:r>
              </a:p>
            </p:txBody>
          </p:sp>
          <p:sp>
            <p:nvSpPr>
              <p:cNvPr id="41008" name="Line 57"/>
              <p:cNvSpPr>
                <a:spLocks noChangeShapeType="1"/>
              </p:cNvSpPr>
              <p:nvPr/>
            </p:nvSpPr>
            <p:spPr bwMode="auto">
              <a:xfrm flipV="1">
                <a:off x="4704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09" name="Text Box 58"/>
              <p:cNvSpPr txBox="1">
                <a:spLocks noChangeArrowheads="1"/>
              </p:cNvSpPr>
              <p:nvPr/>
            </p:nvSpPr>
            <p:spPr bwMode="auto">
              <a:xfrm>
                <a:off x="4560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56</a:t>
                </a:r>
              </a:p>
            </p:txBody>
          </p:sp>
        </p:grpSp>
        <p:sp>
          <p:nvSpPr>
            <p:cNvPr id="40974" name="Text Box 59"/>
            <p:cNvSpPr txBox="1">
              <a:spLocks noChangeArrowheads="1"/>
            </p:cNvSpPr>
            <p:nvPr/>
          </p:nvSpPr>
          <p:spPr bwMode="auto">
            <a:xfrm>
              <a:off x="1920" y="2793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sz="1800">
                  <a:latin typeface="Courier New" charset="0"/>
                </a:rPr>
                <a:t>ucb</a:t>
              </a:r>
            </a:p>
          </p:txBody>
        </p:sp>
        <p:grpSp>
          <p:nvGrpSpPr>
            <p:cNvPr id="40975" name="Group 60"/>
            <p:cNvGrpSpPr>
              <a:grpSpLocks/>
            </p:cNvGrpSpPr>
            <p:nvPr/>
          </p:nvGrpSpPr>
          <p:grpSpPr bwMode="auto">
            <a:xfrm>
              <a:off x="2246" y="2985"/>
              <a:ext cx="3168" cy="471"/>
              <a:chOff x="1680" y="1728"/>
              <a:chExt cx="3168" cy="471"/>
            </a:xfrm>
          </p:grpSpPr>
          <p:grpSp>
            <p:nvGrpSpPr>
              <p:cNvPr id="40979" name="Group 61"/>
              <p:cNvGrpSpPr>
                <a:grpSpLocks/>
              </p:cNvGrpSpPr>
              <p:nvPr/>
            </p:nvGrpSpPr>
            <p:grpSpPr bwMode="auto">
              <a:xfrm>
                <a:off x="1776" y="1728"/>
                <a:ext cx="2880" cy="144"/>
                <a:chOff x="1776" y="1728"/>
                <a:chExt cx="2880" cy="144"/>
              </a:xfrm>
            </p:grpSpPr>
            <p:sp>
              <p:nvSpPr>
                <p:cNvPr id="40992" name="Rectangle 62"/>
                <p:cNvSpPr>
                  <a:spLocks noChangeArrowheads="1"/>
                </p:cNvSpPr>
                <p:nvPr/>
              </p:nvSpPr>
              <p:spPr bwMode="auto">
                <a:xfrm>
                  <a:off x="1776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9</a:t>
                  </a:r>
                </a:p>
              </p:txBody>
            </p:sp>
            <p:sp>
              <p:nvSpPr>
                <p:cNvPr id="40993" name="Rectangle 63"/>
                <p:cNvSpPr>
                  <a:spLocks noChangeArrowheads="1"/>
                </p:cNvSpPr>
                <p:nvPr/>
              </p:nvSpPr>
              <p:spPr bwMode="auto">
                <a:xfrm>
                  <a:off x="2352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4</a:t>
                  </a:r>
                </a:p>
              </p:txBody>
            </p:sp>
            <p:sp>
              <p:nvSpPr>
                <p:cNvPr id="40994" name="Rectangle 64"/>
                <p:cNvSpPr>
                  <a:spLocks noChangeArrowheads="1"/>
                </p:cNvSpPr>
                <p:nvPr/>
              </p:nvSpPr>
              <p:spPr bwMode="auto">
                <a:xfrm>
                  <a:off x="2928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7</a:t>
                  </a:r>
                </a:p>
              </p:txBody>
            </p:sp>
            <p:sp>
              <p:nvSpPr>
                <p:cNvPr id="40995" name="Rectangle 65"/>
                <p:cNvSpPr>
                  <a:spLocks noChangeArrowheads="1"/>
                </p:cNvSpPr>
                <p:nvPr/>
              </p:nvSpPr>
              <p:spPr bwMode="auto">
                <a:xfrm>
                  <a:off x="3504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2</a:t>
                  </a:r>
                </a:p>
              </p:txBody>
            </p:sp>
            <p:sp>
              <p:nvSpPr>
                <p:cNvPr id="40996" name="Rectangle 66"/>
                <p:cNvSpPr>
                  <a:spLocks noChangeArrowheads="1"/>
                </p:cNvSpPr>
                <p:nvPr/>
              </p:nvSpPr>
              <p:spPr bwMode="auto">
                <a:xfrm>
                  <a:off x="4080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charset="0"/>
                    </a:rPr>
                    <a:t>0</a:t>
                  </a:r>
                </a:p>
              </p:txBody>
            </p:sp>
          </p:grpSp>
          <p:sp>
            <p:nvSpPr>
              <p:cNvPr id="40980" name="Line 67"/>
              <p:cNvSpPr>
                <a:spLocks noChangeShapeType="1"/>
              </p:cNvSpPr>
              <p:nvPr/>
            </p:nvSpPr>
            <p:spPr bwMode="auto">
              <a:xfrm flipV="1">
                <a:off x="1824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1" name="Text Box 68"/>
              <p:cNvSpPr txBox="1">
                <a:spLocks noChangeArrowheads="1"/>
              </p:cNvSpPr>
              <p:nvPr/>
            </p:nvSpPr>
            <p:spPr bwMode="auto">
              <a:xfrm>
                <a:off x="1680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56</a:t>
                </a:r>
              </a:p>
            </p:txBody>
          </p:sp>
          <p:sp>
            <p:nvSpPr>
              <p:cNvPr id="40982" name="Line 69"/>
              <p:cNvSpPr>
                <a:spLocks noChangeShapeType="1"/>
              </p:cNvSpPr>
              <p:nvPr/>
            </p:nvSpPr>
            <p:spPr bwMode="auto">
              <a:xfrm flipV="1">
                <a:off x="2400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3" name="Text Box 70"/>
              <p:cNvSpPr txBox="1">
                <a:spLocks noChangeArrowheads="1"/>
              </p:cNvSpPr>
              <p:nvPr/>
            </p:nvSpPr>
            <p:spPr bwMode="auto">
              <a:xfrm>
                <a:off x="2256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60</a:t>
                </a:r>
              </a:p>
            </p:txBody>
          </p:sp>
          <p:sp>
            <p:nvSpPr>
              <p:cNvPr id="40984" name="Line 71"/>
              <p:cNvSpPr>
                <a:spLocks noChangeShapeType="1"/>
              </p:cNvSpPr>
              <p:nvPr/>
            </p:nvSpPr>
            <p:spPr bwMode="auto">
              <a:xfrm flipV="1">
                <a:off x="2976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5" name="Text Box 72"/>
              <p:cNvSpPr txBox="1">
                <a:spLocks noChangeArrowheads="1"/>
              </p:cNvSpPr>
              <p:nvPr/>
            </p:nvSpPr>
            <p:spPr bwMode="auto">
              <a:xfrm>
                <a:off x="2832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64</a:t>
                </a:r>
              </a:p>
            </p:txBody>
          </p:sp>
          <p:sp>
            <p:nvSpPr>
              <p:cNvPr id="40986" name="Line 73"/>
              <p:cNvSpPr>
                <a:spLocks noChangeShapeType="1"/>
              </p:cNvSpPr>
              <p:nvPr/>
            </p:nvSpPr>
            <p:spPr bwMode="auto">
              <a:xfrm flipV="1">
                <a:off x="3552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7" name="Text Box 74"/>
              <p:cNvSpPr txBox="1">
                <a:spLocks noChangeArrowheads="1"/>
              </p:cNvSpPr>
              <p:nvPr/>
            </p:nvSpPr>
            <p:spPr bwMode="auto">
              <a:xfrm>
                <a:off x="3408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68</a:t>
                </a:r>
              </a:p>
            </p:txBody>
          </p:sp>
          <p:sp>
            <p:nvSpPr>
              <p:cNvPr id="40988" name="Line 75"/>
              <p:cNvSpPr>
                <a:spLocks noChangeShapeType="1"/>
              </p:cNvSpPr>
              <p:nvPr/>
            </p:nvSpPr>
            <p:spPr bwMode="auto">
              <a:xfrm flipV="1">
                <a:off x="4128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9" name="Text Box 76"/>
              <p:cNvSpPr txBox="1">
                <a:spLocks noChangeArrowheads="1"/>
              </p:cNvSpPr>
              <p:nvPr/>
            </p:nvSpPr>
            <p:spPr bwMode="auto">
              <a:xfrm>
                <a:off x="3984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72</a:t>
                </a:r>
              </a:p>
            </p:txBody>
          </p:sp>
          <p:sp>
            <p:nvSpPr>
              <p:cNvPr id="40990" name="Line 77"/>
              <p:cNvSpPr>
                <a:spLocks noChangeShapeType="1"/>
              </p:cNvSpPr>
              <p:nvPr/>
            </p:nvSpPr>
            <p:spPr bwMode="auto">
              <a:xfrm flipV="1">
                <a:off x="4704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1" name="Text Box 78"/>
              <p:cNvSpPr txBox="1">
                <a:spLocks noChangeArrowheads="1"/>
              </p:cNvSpPr>
              <p:nvPr/>
            </p:nvSpPr>
            <p:spPr bwMode="auto">
              <a:xfrm>
                <a:off x="4560" y="19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>
                    <a:latin typeface="Courier New" charset="0"/>
                  </a:rPr>
                  <a:t>76</a:t>
                </a:r>
              </a:p>
            </p:txBody>
          </p:sp>
        </p:grpSp>
        <p:cxnSp>
          <p:nvCxnSpPr>
            <p:cNvPr id="40976" name="AutoShape 79"/>
            <p:cNvCxnSpPr>
              <a:cxnSpLocks noChangeShapeType="1"/>
              <a:stCxn id="41044" idx="0"/>
              <a:endCxn id="41028" idx="1"/>
            </p:cNvCxnSpPr>
            <p:nvPr/>
          </p:nvCxnSpPr>
          <p:spPr bwMode="auto">
            <a:xfrm rot="-5400000">
              <a:off x="1500" y="1836"/>
              <a:ext cx="592" cy="109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7" name="AutoShape 80"/>
            <p:cNvCxnSpPr>
              <a:cxnSpLocks noChangeShapeType="1"/>
              <a:stCxn id="41043" idx="6"/>
              <a:endCxn id="41010" idx="1"/>
            </p:cNvCxnSpPr>
            <p:nvPr/>
          </p:nvCxnSpPr>
          <p:spPr bwMode="auto">
            <a:xfrm>
              <a:off x="1304" y="2496"/>
              <a:ext cx="1030" cy="81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8" name="AutoShape 81"/>
            <p:cNvCxnSpPr>
              <a:cxnSpLocks noChangeShapeType="1"/>
              <a:stCxn id="41045" idx="0"/>
              <a:endCxn id="40992" idx="1"/>
            </p:cNvCxnSpPr>
            <p:nvPr/>
          </p:nvCxnSpPr>
          <p:spPr bwMode="auto">
            <a:xfrm rot="5400000" flipV="1">
              <a:off x="1722" y="2446"/>
              <a:ext cx="137" cy="1086"/>
            </a:xfrm>
            <a:prstGeom prst="curvedConnector4">
              <a:avLst>
                <a:gd name="adj1" fmla="val -99269"/>
                <a:gd name="adj2" fmla="val 52579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7522" name="Rectangle 82"/>
          <p:cNvSpPr>
            <a:spLocks noChangeArrowheads="1"/>
          </p:cNvSpPr>
          <p:nvPr/>
        </p:nvSpPr>
        <p:spPr bwMode="auto">
          <a:xfrm>
            <a:off x="7045325" y="4038600"/>
            <a:ext cx="4984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Yes</a:t>
            </a:r>
          </a:p>
        </p:txBody>
      </p:sp>
      <p:sp>
        <p:nvSpPr>
          <p:cNvPr id="317523" name="Rectangle 83"/>
          <p:cNvSpPr>
            <a:spLocks noChangeArrowheads="1"/>
          </p:cNvSpPr>
          <p:nvPr/>
        </p:nvSpPr>
        <p:spPr bwMode="auto">
          <a:xfrm>
            <a:off x="7096125" y="4384675"/>
            <a:ext cx="3968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No</a:t>
            </a:r>
          </a:p>
        </p:txBody>
      </p:sp>
      <p:sp>
        <p:nvSpPr>
          <p:cNvPr id="317525" name="Rectangle 85"/>
          <p:cNvSpPr>
            <a:spLocks noChangeArrowheads="1"/>
          </p:cNvSpPr>
          <p:nvPr/>
        </p:nvSpPr>
        <p:spPr bwMode="auto">
          <a:xfrm>
            <a:off x="7086600" y="4724400"/>
            <a:ext cx="3968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No</a:t>
            </a:r>
          </a:p>
        </p:txBody>
      </p:sp>
      <p:sp>
        <p:nvSpPr>
          <p:cNvPr id="317526" name="Rectangle 86"/>
          <p:cNvSpPr>
            <a:spLocks noChangeArrowheads="1"/>
          </p:cNvSpPr>
          <p:nvPr/>
        </p:nvSpPr>
        <p:spPr bwMode="auto">
          <a:xfrm>
            <a:off x="7077075" y="5070475"/>
            <a:ext cx="3968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No</a:t>
            </a:r>
          </a:p>
        </p:txBody>
      </p:sp>
      <p:sp>
        <p:nvSpPr>
          <p:cNvPr id="317527" name="Rectangle 87"/>
          <p:cNvSpPr>
            <a:spLocks noChangeArrowheads="1"/>
          </p:cNvSpPr>
          <p:nvPr/>
        </p:nvSpPr>
        <p:spPr bwMode="auto">
          <a:xfrm>
            <a:off x="7067550" y="5410200"/>
            <a:ext cx="3968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06047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2" grpId="0" build="p" autoUpdateAnimBg="0"/>
      <p:bldP spid="317523" grpId="0" build="p" autoUpdateAnimBg="0"/>
      <p:bldP spid="317525" grpId="0" build="p" autoUpdateAnimBg="0"/>
      <p:bldP spid="317526" grpId="0" build="p" autoUpdateAnimBg="0"/>
      <p:bldP spid="31752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Register Save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55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324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6866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Call Setup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&gt;&gt; 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Rec. 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4642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6033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    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Result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4489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213 F'02\Lectures\class02.ppt</Template>
  <TotalTime>37674</TotalTime>
  <Pages>35</Pages>
  <Words>6527</Words>
  <Application>Microsoft Macintosh PowerPoint</Application>
  <PresentationFormat>Letter Paper (8.5x11 in)</PresentationFormat>
  <Paragraphs>1729</Paragraphs>
  <Slides>53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Helvetica</vt:lpstr>
      <vt:lpstr>ＭＳ Ｐゴシック</vt:lpstr>
      <vt:lpstr>Arial</vt:lpstr>
      <vt:lpstr>Wingdings</vt:lpstr>
      <vt:lpstr>Times New Roman</vt:lpstr>
      <vt:lpstr>Century Gothic</vt:lpstr>
      <vt:lpstr>Times</vt:lpstr>
      <vt:lpstr>Courier</vt:lpstr>
      <vt:lpstr>Symbol</vt:lpstr>
      <vt:lpstr>Courier New</vt:lpstr>
      <vt:lpstr>class02</vt:lpstr>
      <vt:lpstr>2_class02</vt:lpstr>
      <vt:lpstr>Chapter 3:  Recursion, Arrays</vt:lpstr>
      <vt:lpstr>Announcements</vt:lpstr>
      <vt:lpstr>Recap…</vt:lpstr>
      <vt:lpstr>Recursive Function</vt:lpstr>
      <vt:lpstr>Recursive Function Terminal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Recursive Factorial</vt:lpstr>
      <vt:lpstr>Recursive Factorial</vt:lpstr>
      <vt:lpstr>Rfact Stack Setup</vt:lpstr>
      <vt:lpstr>Rfact Body</vt:lpstr>
      <vt:lpstr>Rfact Recursion</vt:lpstr>
      <vt:lpstr>Rfact Result</vt:lpstr>
      <vt:lpstr>Rfact Completion</vt:lpstr>
      <vt:lpstr>Observations About Recursion</vt:lpstr>
      <vt:lpstr>Array Allocation</vt:lpstr>
      <vt:lpstr>Array Access</vt:lpstr>
      <vt:lpstr>Array Access (2)</vt:lpstr>
      <vt:lpstr>Array Example</vt:lpstr>
      <vt:lpstr>Array Accessing Example</vt:lpstr>
      <vt:lpstr>Referencing Examples</vt:lpstr>
      <vt:lpstr>Array Loop Example</vt:lpstr>
      <vt:lpstr>Multidimensional (Nested) Array</vt:lpstr>
      <vt:lpstr>Multidimensional (Nested) Array</vt:lpstr>
      <vt:lpstr>Nested Array Row Access</vt:lpstr>
      <vt:lpstr>Nested Array Row Access Code</vt:lpstr>
      <vt:lpstr>Nested Array Element Access</vt:lpstr>
      <vt:lpstr>Nested Array Element Access Code</vt:lpstr>
      <vt:lpstr>Strange Referencing Examples</vt:lpstr>
      <vt:lpstr>Multi-Level Array Example</vt:lpstr>
      <vt:lpstr>Element Access in Multi-Level Array</vt:lpstr>
      <vt:lpstr>Array Element Accesses</vt:lpstr>
      <vt:lpstr>Using Nested Arrays for Matrix Operations</vt:lpstr>
      <vt:lpstr>Using Nested Arrays (2)</vt:lpstr>
      <vt:lpstr>Dynamic Nested Arrays</vt:lpstr>
      <vt:lpstr>Dynamic Array Multiplication</vt:lpstr>
      <vt:lpstr>Optimizing Dynamic Array Mult.</vt:lpstr>
      <vt:lpstr>N X N Matrix Code</vt:lpstr>
      <vt:lpstr>16 X 16 Matrix Access</vt:lpstr>
      <vt:lpstr>n X n Matrix Access</vt:lpstr>
      <vt:lpstr>Supplementary Slides</vt:lpstr>
      <vt:lpstr>Recursion with Pointers</vt:lpstr>
      <vt:lpstr>Recursion: Pointer Creation</vt:lpstr>
      <vt:lpstr>Recursion: Pointer Passing</vt:lpstr>
      <vt:lpstr>Recursion: Pointer Use</vt:lpstr>
      <vt:lpstr>Recursion: Pointer Use</vt:lpstr>
      <vt:lpstr>Array Loop Example</vt:lpstr>
      <vt:lpstr>Array Loop Example</vt:lpstr>
      <vt:lpstr>Array Loop Implementation</vt:lpstr>
      <vt:lpstr>Strange Referencing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Level Programming II</dc:title>
  <dc:subject/>
  <dc:creator>Randal E. Bryant and David R. O'Hallaron</dc:creator>
  <cp:keywords/>
  <dc:description/>
  <cp:lastModifiedBy>Richard Han</cp:lastModifiedBy>
  <cp:revision>391</cp:revision>
  <cp:lastPrinted>1998-08-31T18:34:23Z</cp:lastPrinted>
  <dcterms:created xsi:type="dcterms:W3CDTF">2012-09-13T06:34:06Z</dcterms:created>
  <dcterms:modified xsi:type="dcterms:W3CDTF">2017-02-16T02:40:13Z</dcterms:modified>
</cp:coreProperties>
</file>