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4021" r:id="rId2"/>
  </p:sldMasterIdLst>
  <p:notesMasterIdLst>
    <p:notesMasterId r:id="rId42"/>
  </p:notesMasterIdLst>
  <p:handoutMasterIdLst>
    <p:handoutMasterId r:id="rId43"/>
  </p:handoutMasterIdLst>
  <p:sldIdLst>
    <p:sldId id="343" r:id="rId3"/>
    <p:sldId id="528" r:id="rId4"/>
    <p:sldId id="529" r:id="rId5"/>
    <p:sldId id="553" r:id="rId6"/>
    <p:sldId id="530" r:id="rId7"/>
    <p:sldId id="531" r:id="rId8"/>
    <p:sldId id="533" r:id="rId9"/>
    <p:sldId id="532" r:id="rId10"/>
    <p:sldId id="534" r:id="rId11"/>
    <p:sldId id="519" r:id="rId12"/>
    <p:sldId id="520" r:id="rId13"/>
    <p:sldId id="521" r:id="rId14"/>
    <p:sldId id="536" r:id="rId15"/>
    <p:sldId id="539" r:id="rId16"/>
    <p:sldId id="540" r:id="rId17"/>
    <p:sldId id="541" r:id="rId18"/>
    <p:sldId id="554" r:id="rId19"/>
    <p:sldId id="555" r:id="rId20"/>
    <p:sldId id="557" r:id="rId21"/>
    <p:sldId id="556" r:id="rId22"/>
    <p:sldId id="558" r:id="rId23"/>
    <p:sldId id="559" r:id="rId24"/>
    <p:sldId id="560" r:id="rId25"/>
    <p:sldId id="561" r:id="rId26"/>
    <p:sldId id="485" r:id="rId27"/>
    <p:sldId id="535" r:id="rId28"/>
    <p:sldId id="537" r:id="rId29"/>
    <p:sldId id="538" r:id="rId30"/>
    <p:sldId id="551" r:id="rId31"/>
    <p:sldId id="552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50" r:id="rId41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FFFFFF"/>
    <a:srgbClr val="FFCC00"/>
    <a:srgbClr val="FF0000"/>
    <a:srgbClr val="FFCCCC"/>
    <a:srgbClr val="CCCCFF"/>
    <a:srgbClr val="CCECFF"/>
    <a:srgbClr val="99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71" autoAdjust="0"/>
  </p:normalViewPr>
  <p:slideViewPr>
    <p:cSldViewPr>
      <p:cViewPr varScale="1">
        <p:scale>
          <a:sx n="63" d="100"/>
          <a:sy n="63" d="100"/>
        </p:scale>
        <p:origin x="77" y="432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8D291A58-48C4-8A46-92EC-9EC8F17D89F2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518065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F7F33058-1922-624E-A3F5-83BD5BB0E707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925868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>
                <a:latin typeface="Times New Roman" pitchFamily="-96" charset="0"/>
              </a:rPr>
              <a:t>size_t</a:t>
            </a:r>
            <a:r>
              <a:rPr lang="en-US" dirty="0">
                <a:latin typeface="Times New Roman" pitchFamily="-96" charset="0"/>
              </a:rPr>
              <a:t> is a </a:t>
            </a:r>
            <a:r>
              <a:rPr lang="en-US" dirty="0" err="1">
                <a:latin typeface="Times New Roman" pitchFamily="-96" charset="0"/>
              </a:rPr>
              <a:t>typedef</a:t>
            </a:r>
            <a:r>
              <a:rPr lang="en-US" dirty="0">
                <a:latin typeface="Times New Roman" pitchFamily="-96" charset="0"/>
              </a:rPr>
              <a:t> that is unsigned long in 64-bit systems and unsigned</a:t>
            </a:r>
            <a:r>
              <a:rPr lang="en-US" baseline="0" dirty="0">
                <a:latin typeface="Times New Roman" pitchFamily="-96" charset="0"/>
              </a:rPr>
              <a:t> </a:t>
            </a:r>
            <a:r>
              <a:rPr lang="en-US" baseline="0" dirty="0" err="1">
                <a:latin typeface="Times New Roman" pitchFamily="-96" charset="0"/>
              </a:rPr>
              <a:t>int</a:t>
            </a:r>
            <a:r>
              <a:rPr lang="en-US" baseline="0" dirty="0">
                <a:latin typeface="Times New Roman" pitchFamily="-96" charset="0"/>
              </a:rPr>
              <a:t> in 32-bit systems</a:t>
            </a:r>
          </a:p>
          <a:p>
            <a:r>
              <a:rPr lang="en-US" baseline="0" dirty="0">
                <a:latin typeface="Times New Roman" pitchFamily="-96" charset="0"/>
              </a:rPr>
              <a:t>In this example </a:t>
            </a:r>
            <a:r>
              <a:rPr lang="en-US" baseline="0" dirty="0" err="1">
                <a:latin typeface="Times New Roman" pitchFamily="-96" charset="0"/>
              </a:rPr>
              <a:t>struct</a:t>
            </a:r>
            <a:r>
              <a:rPr lang="en-US" baseline="0" dirty="0">
                <a:latin typeface="Times New Roman" pitchFamily="-96" charset="0"/>
              </a:rPr>
              <a:t>, there are no gaps between fields.  Due to alignment issues, gaps may appear (see later slides)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Assume q is initialized to some non-null address.</a:t>
            </a:r>
            <a:endParaRPr lang="en-US" baseline="0" dirty="0">
              <a:latin typeface="Times New Roman" pitchFamily="-96" charset="0"/>
            </a:endParaRPr>
          </a:p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binary trees for example.</a:t>
            </a:r>
          </a:p>
        </p:txBody>
      </p:sp>
    </p:spTree>
    <p:extLst>
      <p:ext uri="{BB962C8B-B14F-4D97-AF65-F5344CB8AC3E}">
        <p14:creationId xmlns:p14="http://schemas.microsoft.com/office/powerpoint/2010/main" val="199749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only 8 bytes are allocated in either 32-bit or 64-bit cases.</a:t>
            </a:r>
          </a:p>
        </p:txBody>
      </p:sp>
    </p:spTree>
    <p:extLst>
      <p:ext uri="{BB962C8B-B14F-4D97-AF65-F5344CB8AC3E}">
        <p14:creationId xmlns:p14="http://schemas.microsoft.com/office/powerpoint/2010/main" val="127004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1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17717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96597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156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375433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9487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950348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6649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1372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47715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1337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3707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644453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2619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489035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217002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05178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140280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480057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79916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640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25020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4825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4838" cy="2857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chemeClr val="hlink"/>
                </a:solidFill>
              </a:rPr>
              <a:t>– </a:t>
            </a:r>
            <a:fld id="{0408467A-436B-4B45-BD99-EAE69357283C}" type="slidenum">
              <a:rPr lang="en-US" sz="1400" b="0" smtClean="0">
                <a:solidFill>
                  <a:schemeClr val="hlink"/>
                </a:solidFill>
              </a:rPr>
              <a:pPr>
                <a:defRPr/>
              </a:pPr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660033"/>
                </a:solidFill>
              </a:rPr>
              <a:t>– </a:t>
            </a:r>
            <a:fld id="{563336DD-12F4-C649-97C1-DF79AA7B62E1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>
                <a:solidFill>
                  <a:srgbClr val="660033"/>
                </a:solidFill>
              </a:rPr>
              <a:t> –</a:t>
            </a:r>
            <a:endParaRPr lang="en-US" sz="1400" b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0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447800"/>
            <a:ext cx="77724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a typeface="+mj-ea"/>
                <a:cs typeface="+mj-cs"/>
              </a:rPr>
              <a:t>Structures, Alignment, Unions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4384675" cy="24622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>
                <a:latin typeface="Helvetica" charset="0"/>
              </a:rPr>
              <a:t>Topics</a:t>
            </a:r>
          </a:p>
          <a:p>
            <a:pPr lvl="1" eaLnBrk="1" hangingPunct="1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Structs</a:t>
            </a:r>
            <a:r>
              <a:rPr lang="en-US" dirty="0">
                <a:latin typeface="Helvetica" charset="0"/>
                <a:ea typeface="ＭＳ Ｐゴシック" charset="0"/>
              </a:rPr>
              <a:t> in C and assembly layout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Alignment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Unions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17048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Alignment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Aligned Data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Primitive data type requires K bytes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Address must be multiple of K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Required on some machines; advised on x86-64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treated differently by Linux and Windows!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Motivation for Aligning Data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Memory accessed by (aligned) chunks of 4 or 8 bytes (double or quad-words) – system-dependent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Inefficient to load or store datum that spans quad word boundaries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Virtual memory very tricky when datum spans 2 pages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Compiler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Inserts gaps in structure to ensure correct alignment of fields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Specific Cases of Alignment (x86-64)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145" y="801688"/>
            <a:ext cx="8307387" cy="5530850"/>
          </a:xfrm>
        </p:spPr>
        <p:txBody>
          <a:bodyPr/>
          <a:lstStyle/>
          <a:p>
            <a:pPr marL="223838" indent="-223838" defTabSz="895350" eaLnBrk="1" hangingPunct="1">
              <a:lnSpc>
                <a:spcPct val="85000"/>
              </a:lnSpc>
              <a:defRPr/>
            </a:pPr>
            <a:r>
              <a:rPr lang="en-US" dirty="0">
                <a:latin typeface="Helvetica" charset="0"/>
              </a:rPr>
              <a:t>Size of Primitive Data Type: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u="sng" dirty="0">
                <a:latin typeface="Helvetica" charset="0"/>
                <a:ea typeface="ＭＳ Ｐゴシック" charset="0"/>
              </a:rPr>
              <a:t>1 byte</a:t>
            </a:r>
            <a:r>
              <a:rPr lang="en-US" dirty="0">
                <a:latin typeface="Helvetica" charset="0"/>
                <a:ea typeface="ＭＳ Ｐゴシック" charset="0"/>
              </a:rPr>
              <a:t> (e.g., </a:t>
            </a:r>
            <a:r>
              <a:rPr lang="en-US" dirty="0">
                <a:latin typeface="Courier New" charset="0"/>
                <a:ea typeface="ＭＳ Ｐゴシック" charset="0"/>
              </a:rPr>
              <a:t>char)</a:t>
            </a:r>
          </a:p>
          <a:p>
            <a:pPr marL="971550" lvl="2" indent="-296863" defTabSz="895350" eaLnBrk="1" hangingPunct="1">
              <a:lnSpc>
                <a:spcPct val="97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no restrictions on address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u="sng" dirty="0">
                <a:latin typeface="Helvetica" charset="0"/>
                <a:ea typeface="ＭＳ Ｐゴシック" charset="0"/>
              </a:rPr>
              <a:t>2 bytes</a:t>
            </a:r>
            <a:r>
              <a:rPr lang="en-US" dirty="0">
                <a:latin typeface="Helvetica" charset="0"/>
                <a:ea typeface="ＭＳ Ｐゴシック" charset="0"/>
              </a:rPr>
              <a:t> (e.g., </a:t>
            </a:r>
            <a:r>
              <a:rPr lang="en-US" dirty="0">
                <a:latin typeface="Courier New" charset="0"/>
                <a:ea typeface="ＭＳ Ｐゴシック" charset="0"/>
              </a:rPr>
              <a:t>short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marL="971550" lvl="2" indent="-296863" defTabSz="895350" eaLnBrk="1" hangingPunct="1">
              <a:lnSpc>
                <a:spcPct val="97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lowest 1 bit of address must be 0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u="sng" dirty="0">
                <a:latin typeface="Helvetica" charset="0"/>
                <a:ea typeface="ＭＳ Ｐゴシック" charset="0"/>
              </a:rPr>
              <a:t>4 bytes</a:t>
            </a:r>
            <a:r>
              <a:rPr lang="en-US" dirty="0">
                <a:latin typeface="Helvetica" charset="0"/>
                <a:ea typeface="ＭＳ Ｐゴシック" charset="0"/>
              </a:rPr>
              <a:t> (e.g., </a:t>
            </a:r>
            <a:r>
              <a:rPr lang="en-US" dirty="0" err="1">
                <a:latin typeface="Courier New" charset="0"/>
                <a:ea typeface="ＭＳ Ｐゴシック" charset="0"/>
              </a:rPr>
              <a:t>int</a:t>
            </a:r>
            <a:r>
              <a:rPr lang="en-US" dirty="0">
                <a:latin typeface="Helvetica" charset="0"/>
                <a:ea typeface="ＭＳ Ｐゴシック" charset="0"/>
              </a:rPr>
              <a:t>, </a:t>
            </a:r>
            <a:r>
              <a:rPr lang="en-US" dirty="0">
                <a:latin typeface="Courier New" charset="0"/>
                <a:ea typeface="ＭＳ Ｐゴシック" charset="0"/>
              </a:rPr>
              <a:t>float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marL="971550" lvl="2" indent="-296863" defTabSz="895350" eaLnBrk="1" hangingPunct="1">
              <a:lnSpc>
                <a:spcPct val="97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lowest 2 bits of address must be 00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u="sng" dirty="0">
                <a:latin typeface="Helvetica" charset="0"/>
                <a:ea typeface="ＭＳ Ｐゴシック" charset="0"/>
              </a:rPr>
              <a:t>8 bytes</a:t>
            </a:r>
            <a:r>
              <a:rPr lang="en-US" dirty="0">
                <a:latin typeface="Helvetica" charset="0"/>
                <a:ea typeface="ＭＳ Ｐゴシック" charset="0"/>
              </a:rPr>
              <a:t> (e.g., </a:t>
            </a:r>
            <a:r>
              <a:rPr lang="en-US" dirty="0">
                <a:latin typeface="Courier New" charset="0"/>
                <a:ea typeface="ＭＳ Ｐゴシック" charset="0"/>
              </a:rPr>
              <a:t>double, long, char *, </a:t>
            </a:r>
            <a:r>
              <a:rPr lang="is-IS" dirty="0">
                <a:latin typeface="Courier New" charset="0"/>
                <a:ea typeface="ＭＳ Ｐゴシック" charset="0"/>
              </a:rPr>
              <a:t>…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marL="798513" lvl="2" indent="-166688" defTabSz="895350" eaLnBrk="1" hangingPunct="1">
              <a:lnSpc>
                <a:spcPct val="9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  lowest 3 bits of address must be 000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560388" lvl="1" indent="-222250" defTabSz="895350" eaLnBrk="1" hangingPunct="1">
              <a:lnSpc>
                <a:spcPct val="90000"/>
              </a:lnSpc>
              <a:defRPr/>
            </a:pPr>
            <a:r>
              <a:rPr lang="en-US" u="sng" dirty="0">
                <a:latin typeface="Helvetica" charset="0"/>
                <a:ea typeface="ＭＳ Ｐゴシック" charset="0"/>
              </a:rPr>
              <a:t>16 bytes</a:t>
            </a:r>
            <a:r>
              <a:rPr lang="en-US" dirty="0">
                <a:latin typeface="Helvetica" charset="0"/>
                <a:ea typeface="ＭＳ Ｐゴシック" charset="0"/>
              </a:rPr>
              <a:t> (</a:t>
            </a:r>
            <a:r>
              <a:rPr lang="en-US" dirty="0">
                <a:latin typeface="Courier New" charset="0"/>
                <a:ea typeface="ＭＳ Ｐゴシック" charset="0"/>
              </a:rPr>
              <a:t>long double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marL="971550" lvl="2" indent="-296863" defTabSz="895350" eaLnBrk="1" hangingPunct="1">
              <a:lnSpc>
                <a:spcPct val="97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GCC on Linux:</a:t>
            </a:r>
          </a:p>
          <a:p>
            <a:pPr marL="1252538" lvl="3" indent="-166688" defTabSz="895350" eaLnBrk="1" hangingPunct="1">
              <a:lnSpc>
                <a:spcPct val="90000"/>
              </a:lnSpc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Lowest 4 bits of address must be 0000</a:t>
            </a:r>
            <a:r>
              <a:rPr lang="en-US" baseline="-25000" dirty="0">
                <a:latin typeface="Helvetica" charset="0"/>
                <a:ea typeface="ＭＳ Ｐゴシック" charset="0"/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6781800" y="15240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struct S1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 *p;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>
          <a:xfrm>
            <a:off x="376238" y="228600"/>
            <a:ext cx="8767762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Satisfying Alignment with Structures</a:t>
            </a:r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6491287" cy="335280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Offsets Within Structure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Must satisfy element’s alignment requirement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Overall Structure Placement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Each structure has alignment requirement K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dirty="0"/>
              <a:t>Largest alignment of any element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Initial address must be multiple of K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structure length must be multiple of K</a:t>
            </a:r>
            <a:endParaRPr lang="en-US" dirty="0"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4419600"/>
            <a:ext cx="8229600" cy="2438400"/>
            <a:chOff x="381000" y="4343400"/>
            <a:chExt cx="8229600" cy="2438400"/>
          </a:xfrm>
        </p:grpSpPr>
        <p:grpSp>
          <p:nvGrpSpPr>
            <p:cNvPr id="2" name="Group 1"/>
            <p:cNvGrpSpPr>
              <a:grpSpLocks/>
            </p:cNvGrpSpPr>
            <p:nvPr/>
          </p:nvGrpSpPr>
          <p:grpSpPr bwMode="auto">
            <a:xfrm>
              <a:off x="685800" y="4876800"/>
              <a:ext cx="7924800" cy="1905000"/>
              <a:chOff x="685800" y="4572000"/>
              <a:chExt cx="7924800" cy="1905000"/>
            </a:xfrm>
          </p:grpSpPr>
          <p:sp>
            <p:nvSpPr>
              <p:cNvPr id="54277" name="Rectangle 8"/>
              <p:cNvSpPr>
                <a:spLocks noChangeArrowheads="1"/>
              </p:cNvSpPr>
              <p:nvPr/>
            </p:nvSpPr>
            <p:spPr bwMode="auto">
              <a:xfrm>
                <a:off x="833438" y="4572000"/>
                <a:ext cx="279400" cy="279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c</a:t>
                </a:r>
              </a:p>
            </p:txBody>
          </p:sp>
          <p:sp>
            <p:nvSpPr>
              <p:cNvPr id="54278" name="Rectangle 9"/>
              <p:cNvSpPr>
                <a:spLocks noChangeArrowheads="1"/>
              </p:cNvSpPr>
              <p:nvPr/>
            </p:nvSpPr>
            <p:spPr bwMode="auto">
              <a:xfrm>
                <a:off x="2052638" y="4572000"/>
                <a:ext cx="1193800" cy="279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i[0]</a:t>
                </a:r>
              </a:p>
            </p:txBody>
          </p:sp>
          <p:sp>
            <p:nvSpPr>
              <p:cNvPr id="54279" name="Rectangle 10"/>
              <p:cNvSpPr>
                <a:spLocks noChangeArrowheads="1"/>
              </p:cNvSpPr>
              <p:nvPr/>
            </p:nvSpPr>
            <p:spPr bwMode="auto">
              <a:xfrm>
                <a:off x="3271838" y="4572000"/>
                <a:ext cx="1193800" cy="279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i[1]</a:t>
                </a:r>
              </a:p>
            </p:txBody>
          </p:sp>
          <p:sp>
            <p:nvSpPr>
              <p:cNvPr id="54280" name="Rectangle 11"/>
              <p:cNvSpPr>
                <a:spLocks noChangeArrowheads="1"/>
              </p:cNvSpPr>
              <p:nvPr/>
            </p:nvSpPr>
            <p:spPr bwMode="auto">
              <a:xfrm>
                <a:off x="5710238" y="4572000"/>
                <a:ext cx="2413000" cy="279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v</a:t>
                </a:r>
              </a:p>
            </p:txBody>
          </p:sp>
          <p:sp>
            <p:nvSpPr>
              <p:cNvPr id="54281" name="Rectangle 12"/>
              <p:cNvSpPr>
                <a:spLocks noChangeArrowheads="1"/>
              </p:cNvSpPr>
              <p:nvPr/>
            </p:nvSpPr>
            <p:spPr bwMode="auto">
              <a:xfrm>
                <a:off x="1138238" y="4572000"/>
                <a:ext cx="889000" cy="279400"/>
              </a:xfrm>
              <a:prstGeom prst="rect">
                <a:avLst/>
              </a:prstGeom>
              <a:solidFill>
                <a:srgbClr val="B2B2B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2" name="Rectangle 13"/>
              <p:cNvSpPr>
                <a:spLocks noChangeArrowheads="1"/>
              </p:cNvSpPr>
              <p:nvPr/>
            </p:nvSpPr>
            <p:spPr bwMode="auto">
              <a:xfrm>
                <a:off x="4491038" y="4572000"/>
                <a:ext cx="1193800" cy="279400"/>
              </a:xfrm>
              <a:prstGeom prst="rect">
                <a:avLst/>
              </a:prstGeom>
              <a:solidFill>
                <a:srgbClr val="B2B2B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3" name="Rectangle 14"/>
              <p:cNvSpPr>
                <a:spLocks noChangeArrowheads="1"/>
              </p:cNvSpPr>
              <p:nvPr/>
            </p:nvSpPr>
            <p:spPr bwMode="auto">
              <a:xfrm>
                <a:off x="704850" y="4864100"/>
                <a:ext cx="590550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p+0</a:t>
                </a:r>
              </a:p>
            </p:txBody>
          </p:sp>
          <p:sp>
            <p:nvSpPr>
              <p:cNvPr id="54284" name="Rectangle 15"/>
              <p:cNvSpPr>
                <a:spLocks noChangeArrowheads="1"/>
              </p:cNvSpPr>
              <p:nvPr/>
            </p:nvSpPr>
            <p:spPr bwMode="auto">
              <a:xfrm>
                <a:off x="1771650" y="4864100"/>
                <a:ext cx="590550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p+4</a:t>
                </a:r>
              </a:p>
            </p:txBody>
          </p:sp>
          <p:sp>
            <p:nvSpPr>
              <p:cNvPr id="54285" name="Rectangle 16"/>
              <p:cNvSpPr>
                <a:spLocks noChangeArrowheads="1"/>
              </p:cNvSpPr>
              <p:nvPr/>
            </p:nvSpPr>
            <p:spPr bwMode="auto">
              <a:xfrm>
                <a:off x="2990850" y="4864100"/>
                <a:ext cx="590550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p+8</a:t>
                </a:r>
              </a:p>
            </p:txBody>
          </p:sp>
          <p:sp>
            <p:nvSpPr>
              <p:cNvPr id="54286" name="Rectangle 17"/>
              <p:cNvSpPr>
                <a:spLocks noChangeArrowheads="1"/>
              </p:cNvSpPr>
              <p:nvPr/>
            </p:nvSpPr>
            <p:spPr bwMode="auto">
              <a:xfrm>
                <a:off x="5445125" y="4864100"/>
                <a:ext cx="727075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p+16</a:t>
                </a:r>
              </a:p>
            </p:txBody>
          </p:sp>
          <p:sp>
            <p:nvSpPr>
              <p:cNvPr id="54287" name="Rectangle 18"/>
              <p:cNvSpPr>
                <a:spLocks noChangeArrowheads="1"/>
              </p:cNvSpPr>
              <p:nvPr/>
            </p:nvSpPr>
            <p:spPr bwMode="auto">
              <a:xfrm>
                <a:off x="7883525" y="4864100"/>
                <a:ext cx="727075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charset="0"/>
                  </a:rPr>
                  <a:t>p+24</a:t>
                </a:r>
              </a:p>
            </p:txBody>
          </p:sp>
          <p:sp>
            <p:nvSpPr>
              <p:cNvPr id="54288" name="Line 19"/>
              <p:cNvSpPr>
                <a:spLocks noChangeShapeType="1"/>
              </p:cNvSpPr>
              <p:nvPr/>
            </p:nvSpPr>
            <p:spPr bwMode="auto">
              <a:xfrm flipV="1">
                <a:off x="2071688" y="5181600"/>
                <a:ext cx="0" cy="381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9" name="Rectangle 20"/>
              <p:cNvSpPr>
                <a:spLocks noChangeArrowheads="1"/>
              </p:cNvSpPr>
              <p:nvPr/>
            </p:nvSpPr>
            <p:spPr bwMode="auto">
              <a:xfrm>
                <a:off x="928688" y="5638800"/>
                <a:ext cx="20574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marL="223838" indent="-223838" defTabSz="895350">
                  <a:spcBef>
                    <a:spcPct val="3000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Multiple of 4</a:t>
                </a:r>
              </a:p>
            </p:txBody>
          </p:sp>
          <p:sp>
            <p:nvSpPr>
              <p:cNvPr id="54290" name="Rectangle 21"/>
              <p:cNvSpPr>
                <a:spLocks noChangeArrowheads="1"/>
              </p:cNvSpPr>
              <p:nvPr/>
            </p:nvSpPr>
            <p:spPr bwMode="auto">
              <a:xfrm>
                <a:off x="4510088" y="5638800"/>
                <a:ext cx="2590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marL="223838" indent="-223838" defTabSz="895350">
                  <a:spcBef>
                    <a:spcPct val="3000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Multiple of 8</a:t>
                </a:r>
              </a:p>
            </p:txBody>
          </p:sp>
          <p:sp>
            <p:nvSpPr>
              <p:cNvPr id="54291" name="Line 22"/>
              <p:cNvSpPr>
                <a:spLocks noChangeShapeType="1"/>
              </p:cNvSpPr>
              <p:nvPr/>
            </p:nvSpPr>
            <p:spPr bwMode="auto">
              <a:xfrm flipV="1">
                <a:off x="5729288" y="5181600"/>
                <a:ext cx="0" cy="381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2" name="Rectangle 23"/>
              <p:cNvSpPr>
                <a:spLocks noChangeArrowheads="1"/>
              </p:cNvSpPr>
              <p:nvPr/>
            </p:nvSpPr>
            <p:spPr bwMode="auto">
              <a:xfrm>
                <a:off x="685800" y="6096000"/>
                <a:ext cx="2590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marL="223838" indent="-223838" algn="l" defTabSz="895350">
                  <a:spcBef>
                    <a:spcPct val="3000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Multiple of 8</a:t>
                </a:r>
              </a:p>
            </p:txBody>
          </p:sp>
          <p:sp>
            <p:nvSpPr>
              <p:cNvPr id="54293" name="Line 24"/>
              <p:cNvSpPr>
                <a:spLocks noChangeShapeType="1"/>
              </p:cNvSpPr>
              <p:nvPr/>
            </p:nvSpPr>
            <p:spPr bwMode="auto">
              <a:xfrm flipV="1">
                <a:off x="914400" y="5257800"/>
                <a:ext cx="0" cy="838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4" name="Rectangle 25"/>
              <p:cNvSpPr>
                <a:spLocks noChangeArrowheads="1"/>
              </p:cNvSpPr>
              <p:nvPr/>
            </p:nvSpPr>
            <p:spPr bwMode="auto">
              <a:xfrm>
                <a:off x="5867400" y="6096000"/>
                <a:ext cx="2590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marL="223838" indent="-223838" algn="r" defTabSz="895350">
                  <a:spcBef>
                    <a:spcPct val="3000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Multiple of 8</a:t>
                </a:r>
              </a:p>
            </p:txBody>
          </p:sp>
          <p:sp>
            <p:nvSpPr>
              <p:cNvPr id="54295" name="Line 26"/>
              <p:cNvSpPr>
                <a:spLocks noChangeShapeType="1"/>
              </p:cNvSpPr>
              <p:nvPr/>
            </p:nvSpPr>
            <p:spPr bwMode="auto">
              <a:xfrm flipV="1">
                <a:off x="8229600" y="5257800"/>
                <a:ext cx="0" cy="838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Rectangle 4"/>
            <p:cNvSpPr txBox="1">
              <a:spLocks noChangeArrowheads="1"/>
            </p:cNvSpPr>
            <p:nvPr/>
          </p:nvSpPr>
          <p:spPr bwMode="auto">
            <a:xfrm>
              <a:off x="381000" y="4343400"/>
              <a:ext cx="6491287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79" tIns="44446" rIns="90479" bIns="44446" numCol="1" anchor="t" anchorCtr="0" compatLnSpc="1">
              <a:prstTxWarp prst="textNoShape">
                <a:avLst/>
              </a:prstTxWarp>
            </a:bodyPr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b="1">
                  <a:solidFill>
                    <a:schemeClr val="folHlink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2451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9083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33655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8227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42799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buFont typeface="Wingdings" charset="2"/>
                <a:buNone/>
                <a:defRPr/>
              </a:pPr>
              <a:r>
                <a:rPr lang="en-US" dirty="0">
                  <a:ea typeface="+mn-ea"/>
                  <a:cs typeface="+mn-cs"/>
                </a:rPr>
                <a:t>Aligned data: (K=8 due to </a:t>
              </a:r>
              <a:r>
                <a:rPr lang="en-US" b="0" dirty="0">
                  <a:latin typeface="Courier"/>
                  <a:ea typeface="+mn-ea"/>
                  <a:cs typeface="Courier"/>
                </a:rPr>
                <a:t>double</a:t>
              </a:r>
              <a:r>
                <a:rPr lang="en-US" dirty="0">
                  <a:ea typeface="+mn-ea"/>
                  <a:cs typeface="+mn-cs"/>
                </a:rPr>
                <a:t>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6713" y="3657600"/>
            <a:ext cx="8294414" cy="838200"/>
            <a:chOff x="366713" y="3810000"/>
            <a:chExt cx="8294414" cy="838200"/>
          </a:xfrm>
        </p:grpSpPr>
        <p:grpSp>
          <p:nvGrpSpPr>
            <p:cNvPr id="25" name="Group 24"/>
            <p:cNvGrpSpPr/>
            <p:nvPr/>
          </p:nvGrpSpPr>
          <p:grpSpPr>
            <a:xfrm>
              <a:off x="2895600" y="3900557"/>
              <a:ext cx="5765527" cy="747643"/>
              <a:chOff x="533400" y="1752600"/>
              <a:chExt cx="5765527" cy="747643"/>
            </a:xfrm>
          </p:grpSpPr>
          <p:sp>
            <p:nvSpPr>
              <p:cNvPr id="26" name="Rectangle 7"/>
              <p:cNvSpPr>
                <a:spLocks/>
              </p:cNvSpPr>
              <p:nvPr/>
            </p:nvSpPr>
            <p:spPr bwMode="auto">
              <a:xfrm>
                <a:off x="633413" y="17526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7" name="Rectangle 8"/>
              <p:cNvSpPr>
                <a:spLocks/>
              </p:cNvSpPr>
              <p:nvPr/>
            </p:nvSpPr>
            <p:spPr bwMode="auto">
              <a:xfrm>
                <a:off x="936625" y="17526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i[0]</a:t>
                </a:r>
              </a:p>
            </p:txBody>
          </p:sp>
          <p:sp>
            <p:nvSpPr>
              <p:cNvPr id="28" name="Rectangle 9"/>
              <p:cNvSpPr>
                <a:spLocks/>
              </p:cNvSpPr>
              <p:nvPr/>
            </p:nvSpPr>
            <p:spPr bwMode="auto">
              <a:xfrm>
                <a:off x="2206625" y="17526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[1]</a:t>
                </a:r>
              </a:p>
            </p:txBody>
          </p:sp>
          <p:sp>
            <p:nvSpPr>
              <p:cNvPr id="29" name="Rectangle 10"/>
              <p:cNvSpPr>
                <a:spLocks/>
              </p:cNvSpPr>
              <p:nvPr/>
            </p:nvSpPr>
            <p:spPr bwMode="auto">
              <a:xfrm>
                <a:off x="3449638" y="1752600"/>
                <a:ext cx="2540000" cy="381000"/>
              </a:xfrm>
              <a:prstGeom prst="rect">
                <a:avLst/>
              </a:prstGeom>
              <a:solidFill>
                <a:srgbClr val="D6D6F4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v</a:t>
                </a:r>
              </a:p>
            </p:txBody>
          </p:sp>
          <p:sp>
            <p:nvSpPr>
              <p:cNvPr id="30" name="Rectangle 13"/>
              <p:cNvSpPr>
                <a:spLocks/>
              </p:cNvSpPr>
              <p:nvPr/>
            </p:nvSpPr>
            <p:spPr bwMode="auto">
              <a:xfrm>
                <a:off x="533400" y="2146300"/>
                <a:ext cx="214802" cy="353943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p</a:t>
                </a:r>
              </a:p>
            </p:txBody>
          </p:sp>
          <p:sp>
            <p:nvSpPr>
              <p:cNvPr id="31" name="Rectangle 14"/>
              <p:cNvSpPr>
                <a:spLocks/>
              </p:cNvSpPr>
              <p:nvPr/>
            </p:nvSpPr>
            <p:spPr bwMode="auto">
              <a:xfrm>
                <a:off x="838200" y="2146300"/>
                <a:ext cx="490519" cy="353943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p+1</a:t>
                </a:r>
              </a:p>
            </p:txBody>
          </p:sp>
          <p:sp>
            <p:nvSpPr>
              <p:cNvPr id="32" name="Rectangle 15"/>
              <p:cNvSpPr>
                <a:spLocks/>
              </p:cNvSpPr>
              <p:nvPr/>
            </p:nvSpPr>
            <p:spPr bwMode="auto">
              <a:xfrm>
                <a:off x="1941512" y="2146300"/>
                <a:ext cx="490519" cy="353943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p+5</a:t>
                </a:r>
              </a:p>
            </p:txBody>
          </p:sp>
          <p:sp>
            <p:nvSpPr>
              <p:cNvPr id="33" name="Rectangle 16"/>
              <p:cNvSpPr>
                <a:spLocks/>
              </p:cNvSpPr>
              <p:nvPr/>
            </p:nvSpPr>
            <p:spPr bwMode="auto">
              <a:xfrm>
                <a:off x="3124200" y="2146300"/>
                <a:ext cx="490519" cy="353943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p+9</a:t>
                </a:r>
              </a:p>
            </p:txBody>
          </p:sp>
          <p:sp>
            <p:nvSpPr>
              <p:cNvPr id="34" name="Rectangle 17"/>
              <p:cNvSpPr>
                <a:spLocks/>
              </p:cNvSpPr>
              <p:nvPr/>
            </p:nvSpPr>
            <p:spPr bwMode="auto">
              <a:xfrm>
                <a:off x="5670550" y="2146300"/>
                <a:ext cx="628377" cy="353943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 Bold" charset="0"/>
                  </a:rPr>
                  <a:t>p+17</a:t>
                </a:r>
              </a:p>
            </p:txBody>
          </p:sp>
        </p:grpSp>
        <p:sp>
          <p:nvSpPr>
            <p:cNvPr id="36" name="Rectangle 4"/>
            <p:cNvSpPr txBox="1">
              <a:spLocks noChangeArrowheads="1"/>
            </p:cNvSpPr>
            <p:nvPr/>
          </p:nvSpPr>
          <p:spPr bwMode="auto">
            <a:xfrm>
              <a:off x="366713" y="3810000"/>
              <a:ext cx="6491287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79" tIns="44446" rIns="90479" bIns="44446" numCol="1" anchor="t" anchorCtr="0" compatLnSpc="1">
              <a:prstTxWarp prst="textNoShape">
                <a:avLst/>
              </a:prstTxWarp>
            </a:bodyPr>
            <a:lstStyle>
              <a:lvl1pPr marL="385763" indent="-385763" algn="l" rtl="0" eaLnBrk="0" fontAlgn="base" hangingPunct="0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Font typeface="Wingdings" charset="0"/>
                <a:defRPr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4538" indent="-2460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charset="0"/>
                <a:buChar char="n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1146175" indent="-238125" algn="l" rtl="0" eaLnBrk="0" fontAlgn="base" hangingPunct="0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5400"/>
                </a:buClr>
                <a:buSzPct val="90000"/>
                <a:buFont typeface="Wingdings" charset="0"/>
                <a:buChar char="l"/>
                <a:defRPr b="1">
                  <a:solidFill>
                    <a:schemeClr val="folHlink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2451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9083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33655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8227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42799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buFont typeface="Wingdings" charset="2"/>
                <a:buNone/>
                <a:defRPr/>
              </a:pPr>
              <a:r>
                <a:rPr lang="en-US" dirty="0">
                  <a:ea typeface="+mn-ea"/>
                  <a:cs typeface="+mn-cs"/>
                </a:rPr>
                <a:t>Unaligned data: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7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4878072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5626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477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259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927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705600" y="3810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41910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43180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42206"/>
              </p:ext>
            </p:extLst>
          </p:nvPr>
        </p:nvGraphicFramePr>
        <p:xfrm>
          <a:off x="241300" y="220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07470"/>
              </p:ext>
            </p:extLst>
          </p:nvPr>
        </p:nvGraphicFramePr>
        <p:xfrm>
          <a:off x="1370013" y="337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33400" y="5334000"/>
            <a:ext cx="83820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</p:spTree>
    <p:extLst>
      <p:ext uri="{BB962C8B-B14F-4D97-AF65-F5344CB8AC3E}">
        <p14:creationId xmlns:p14="http://schemas.microsoft.com/office/powerpoint/2010/main" val="1907819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 animBg="1"/>
      <p:bldP spid="29701" grpId="0" build="p"/>
      <p:bldP spid="29703" grpId="0" animBg="1"/>
      <p:bldP spid="29704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40200" y="2017712"/>
            <a:ext cx="3436938" cy="1563688"/>
            <a:chOff x="4140200" y="2017712"/>
            <a:chExt cx="3436938" cy="1563688"/>
          </a:xfrm>
        </p:grpSpPr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5353050" y="2017712"/>
              <a:ext cx="2224088" cy="1563688"/>
            </a:xfrm>
            <a:prstGeom prst="rect">
              <a:avLst/>
            </a:prstGeom>
            <a:solidFill>
              <a:srgbClr val="FFFEB2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struct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S5 {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Arial Narrow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int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Arial Narrow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Lucida Grande" charset="0"/>
                  <a:cs typeface="Courier New" pitchFamily="49" charset="0"/>
                  <a:sym typeface="Courier New Bold" charset="0"/>
                </a:rPr>
                <a:t>  char d;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Arial Narrow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 *p;</a:t>
              </a:r>
            </a:p>
          </p:txBody>
        </p:sp>
        <p:sp>
          <p:nvSpPr>
            <p:cNvPr id="27655" name="AutoShape 7"/>
            <p:cNvSpPr>
              <a:spLocks/>
            </p:cNvSpPr>
            <p:nvPr/>
          </p:nvSpPr>
          <p:spPr bwMode="auto">
            <a:xfrm>
              <a:off x="4140200" y="2298700"/>
              <a:ext cx="914400" cy="68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21D10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0" y="4572000"/>
            <a:ext cx="2538413" cy="381000"/>
            <a:chOff x="635000" y="5257800"/>
            <a:chExt cx="2538413" cy="381000"/>
          </a:xfrm>
        </p:grpSpPr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1892300" y="5257800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635000" y="5257800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1" name="Rectangle 7"/>
            <p:cNvSpPr>
              <a:spLocks/>
            </p:cNvSpPr>
            <p:nvPr/>
          </p:nvSpPr>
          <p:spPr bwMode="auto">
            <a:xfrm>
              <a:off x="2159000" y="5257800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2476500" y="5257800"/>
              <a:ext cx="696913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2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81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dirty="0"/>
              <a:t>Allocate according to largest element – overlay union elements</a:t>
            </a:r>
          </a:p>
          <a:p>
            <a:pPr lvl="1">
              <a:buFont typeface="Arial"/>
              <a:buChar char="•"/>
            </a:pPr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6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2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28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auto">
          <a:xfrm>
            <a:off x="528638" y="985838"/>
            <a:ext cx="2519362" cy="12001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typedef union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float f;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unsigned u;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 bit_float_t;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800600" y="990600"/>
            <a:ext cx="38830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float bit2float(unsigned u)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bit_float_t arg;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arg.u = u;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arg.f;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1231900" y="25273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u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231900" y="28321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charset="0"/>
              </a:rPr>
              <a:t>f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1084263" y="3101975"/>
            <a:ext cx="3175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charset="0"/>
              </a:rPr>
              <a:t>0</a:t>
            </a: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2303463" y="3101975"/>
            <a:ext cx="3175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533400" y="4117975"/>
            <a:ext cx="38830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unsigned float2bit(float f)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</a:t>
            </a:r>
            <a:r>
              <a:rPr lang="en-US" dirty="0" err="1">
                <a:latin typeface="Courier New" charset="0"/>
              </a:rPr>
              <a:t>bit_float_t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arg</a:t>
            </a:r>
            <a:r>
              <a:rPr lang="en-US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</a:t>
            </a:r>
            <a:r>
              <a:rPr lang="en-US" dirty="0" err="1">
                <a:latin typeface="Courier New" charset="0"/>
              </a:rPr>
              <a:t>arg.f</a:t>
            </a:r>
            <a:r>
              <a:rPr lang="en-US" dirty="0">
                <a:latin typeface="Courier New" charset="0"/>
              </a:rPr>
              <a:t> = f;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  return </a:t>
            </a:r>
            <a:r>
              <a:rPr lang="en-US" dirty="0" err="1">
                <a:latin typeface="Courier New" charset="0"/>
              </a:rPr>
              <a:t>arg.u</a:t>
            </a:r>
            <a:r>
              <a:rPr lang="en-US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335882" name="Rectangle 10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75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Using Unions to Access Bit Patterns</a:t>
            </a:r>
          </a:p>
        </p:txBody>
      </p:sp>
      <p:sp>
        <p:nvSpPr>
          <p:cNvPr id="6554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254500" y="2895600"/>
            <a:ext cx="4889500" cy="838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Get direct access to bit representation of float</a:t>
            </a:r>
          </a:p>
          <a:p>
            <a:pPr lvl="1" eaLnBrk="1" hangingPunct="1"/>
            <a:r>
              <a:rPr lang="en-US" dirty="0">
                <a:latin typeface="Courier New" charset="0"/>
              </a:rPr>
              <a:t>bit2float</a:t>
            </a:r>
            <a:r>
              <a:rPr lang="en-US" dirty="0"/>
              <a:t> generates float with given bit pattern</a:t>
            </a:r>
          </a:p>
          <a:p>
            <a:pPr lvl="2" eaLnBrk="1" hangingPunct="1"/>
            <a:r>
              <a:rPr lang="en-US" sz="1800" dirty="0">
                <a:solidFill>
                  <a:schemeClr val="folHlink"/>
                </a:solidFill>
              </a:rPr>
              <a:t>NOT the same as </a:t>
            </a:r>
            <a:r>
              <a:rPr lang="en-US" sz="1800" dirty="0">
                <a:latin typeface="Courier New" charset="0"/>
              </a:rPr>
              <a:t>(float) u</a:t>
            </a:r>
          </a:p>
          <a:p>
            <a:pPr lvl="2" eaLnBrk="1" hangingPunct="1">
              <a:buNone/>
            </a:pPr>
            <a:r>
              <a:rPr lang="en-US" sz="1800" dirty="0">
                <a:latin typeface="Courier New" charset="0"/>
              </a:rPr>
              <a:t>  </a:t>
            </a:r>
            <a:r>
              <a:rPr lang="en-US" sz="1800" dirty="0"/>
              <a:t>converts unsigned </a:t>
            </a:r>
            <a:r>
              <a:rPr lang="en-US" sz="1800" dirty="0" err="1"/>
              <a:t>int</a:t>
            </a:r>
            <a:r>
              <a:rPr lang="en-US" sz="1800" dirty="0"/>
              <a:t> to IEEE </a:t>
            </a:r>
            <a:r>
              <a:rPr lang="en-US" sz="1800" dirty="0" err="1"/>
              <a:t>fp</a:t>
            </a:r>
            <a:r>
              <a:rPr lang="en-US" sz="1800" dirty="0"/>
              <a:t> and rounds, see page 120 of text</a:t>
            </a:r>
            <a:endParaRPr lang="en-US" sz="1800" dirty="0">
              <a:solidFill>
                <a:schemeClr val="folHlink"/>
              </a:solidFill>
            </a:endParaRP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-12700" y="5943600"/>
            <a:ext cx="7632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6175" indent="-2381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Courier New" charset="0"/>
              </a:rPr>
              <a:t>float2bit</a:t>
            </a:r>
            <a:r>
              <a:rPr lang="en-US" sz="2000" dirty="0"/>
              <a:t> generates bit pattern from float</a:t>
            </a:r>
          </a:p>
          <a:p>
            <a:pPr lvl="2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</a:pPr>
            <a:r>
              <a:rPr lang="en-US" sz="1800" dirty="0">
                <a:solidFill>
                  <a:schemeClr val="folHlink"/>
                </a:solidFill>
              </a:rPr>
              <a:t>NOT the same as </a:t>
            </a:r>
            <a:r>
              <a:rPr lang="en-US" sz="1800" dirty="0">
                <a:latin typeface="Courier New" charset="0"/>
              </a:rPr>
              <a:t>(unsigned) f</a:t>
            </a:r>
          </a:p>
        </p:txBody>
      </p:sp>
    </p:spTree>
    <p:extLst>
      <p:ext uri="{BB962C8B-B14F-4D97-AF65-F5344CB8AC3E}">
        <p14:creationId xmlns:p14="http://schemas.microsoft.com/office/powerpoint/2010/main" val="1911110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44" grpId="0" animBg="1"/>
      <p:bldP spid="65546" grpId="0" build="p" bldLvl="2"/>
      <p:bldP spid="11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5" y="-377825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5" y="762000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13362499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Bomb Lab #2 update – extension to Friday March 3 by 11:55 pm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We are planning to release an alternate bomb server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Email any issues to the TAs and Prof. Han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Read Chapter 3.1-3.12 (except 3.11) and do practice problems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59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20700"/>
            <a:ext cx="86106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Using Unions to Study Byte Ordering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528638" y="1379538"/>
            <a:ext cx="40354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union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  unsigned char c[8];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  unsigned short s[4];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  unsigned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  unsigned long l[1];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} dw;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76400" y="3357265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38325" y="3357267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32-bit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38281"/>
              </p:ext>
            </p:extLst>
          </p:nvPr>
        </p:nvGraphicFramePr>
        <p:xfrm>
          <a:off x="1676400" y="504009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738325" y="504009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64-bit</a:t>
            </a:r>
          </a:p>
        </p:txBody>
      </p:sp>
    </p:spTree>
    <p:extLst>
      <p:ext uri="{BB962C8B-B14F-4D97-AF65-F5344CB8AC3E}">
        <p14:creationId xmlns:p14="http://schemas.microsoft.com/office/powerpoint/2010/main" val="38941441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Byte Ordering Example (Cont).</a:t>
            </a: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219200" y="990600"/>
            <a:ext cx="6384925" cy="53197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for (j = 0; j &lt; 8; j++)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dw.c[j] = 0xf0 + j;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printf("Characters 0-7 ==  [0x%x,0x%x,0x%x,0x%x,0x%x,0x%x,0x%x,0x%x]\n",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dw.c[0], dw.c[1], dw.c[2], dw.c[3],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dw.c[4], dw.c[5], dw.c[6], dw.c[7]);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printf("Shorts 0-3 == [0x%x,0x%x,0x%x,0x%x]\n",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dw.s[0], dw.s[1], dw.s[2], dw.s[3]);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printf("Ints 0-1 == [0x%x,0x%x]\n",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dw.i[0], dw.i[1]);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printf("Long 0 == [0x%lx]\n",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dw.l[0]);</a:t>
            </a:r>
          </a:p>
          <a:p>
            <a:pPr>
              <a:lnSpc>
                <a:spcPct val="100000"/>
              </a:lnSpc>
            </a:pP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375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3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0xf1f0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,0xf3f2,0xf5f4,0xf7f6]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0xf7f6f5f4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]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0xf3f2f1f0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86673"/>
              </p:ext>
            </p:extLst>
          </p:nvPr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ＭＳ Ｐゴシック" charset="0"/>
                          <a:cs typeface="Courier New" pitchFamily="49" charset="0"/>
                          <a:sym typeface="Courier New" charset="0"/>
                        </a:rPr>
                        <a:t>l[0]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ＭＳ Ｐゴシック" charset="0"/>
                        <a:cs typeface="Courier New" pitchFamily="49" charset="0"/>
                        <a:sym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51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9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8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654050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0xf0f1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,0xf2f3,0xf4f5,0xf6f7]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0xf4f5f6f7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]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50391"/>
              </p:ext>
            </p:extLst>
          </p:nvPr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solidFill>
                            <a:srgbClr val="FF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4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50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8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809559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ＭＳ Ｐゴシック" charset="0"/>
                          <a:cs typeface="Courier New" pitchFamily="49" charset="0"/>
                          <a:sym typeface="Courier New" charset="0"/>
                        </a:rPr>
                        <a:t>l[0]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ＭＳ Ｐゴシック" charset="0"/>
                        <a:cs typeface="Courier New" pitchFamily="49" charset="0"/>
                        <a:sym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8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2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6172200"/>
            <a:ext cx="7059031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Hence the union is useful not just for determining </a:t>
            </a:r>
            <a:r>
              <a:rPr lang="en-US" dirty="0" err="1"/>
              <a:t>Endianness</a:t>
            </a:r>
            <a:r>
              <a:rPr lang="en-US" dirty="0"/>
              <a:t>,</a:t>
            </a:r>
          </a:p>
          <a:p>
            <a:r>
              <a:rPr lang="en-US" dirty="0"/>
              <a:t>but also whether this is a 32-bit or 64-bit machine</a:t>
            </a:r>
          </a:p>
        </p:txBody>
      </p:sp>
    </p:spTree>
    <p:extLst>
      <p:ext uri="{BB962C8B-B14F-4D97-AF65-F5344CB8AC3E}">
        <p14:creationId xmlns:p14="http://schemas.microsoft.com/office/powerpoint/2010/main" val="1065301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Supplementary Slides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09282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Linux vs. Windows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903412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Windows (including Cygwin):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K = 8, due to </a:t>
            </a:r>
            <a:r>
              <a:rPr lang="en-US" dirty="0">
                <a:latin typeface="Courier New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019800" y="8382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struct S1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 *p;</a:t>
            </a:r>
          </a:p>
        </p:txBody>
      </p:sp>
      <p:grpSp>
        <p:nvGrpSpPr>
          <p:cNvPr id="55300" name="Group 47"/>
          <p:cNvGrpSpPr>
            <a:grpSpLocks/>
          </p:cNvGrpSpPr>
          <p:nvPr/>
        </p:nvGrpSpPr>
        <p:grpSpPr bwMode="auto">
          <a:xfrm>
            <a:off x="685800" y="2667000"/>
            <a:ext cx="7981950" cy="1460500"/>
            <a:chOff x="432" y="1680"/>
            <a:chExt cx="5028" cy="920"/>
          </a:xfrm>
        </p:grpSpPr>
        <p:sp>
          <p:nvSpPr>
            <p:cNvPr id="55321" name="Rectangle 7"/>
            <p:cNvSpPr>
              <a:spLocks noChangeArrowheads="1"/>
            </p:cNvSpPr>
            <p:nvPr/>
          </p:nvSpPr>
          <p:spPr bwMode="auto">
            <a:xfrm>
              <a:off x="621" y="1680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c</a:t>
              </a:r>
            </a:p>
          </p:txBody>
        </p:sp>
        <p:sp>
          <p:nvSpPr>
            <p:cNvPr id="55322" name="Rectangle 8"/>
            <p:cNvSpPr>
              <a:spLocks noChangeArrowheads="1"/>
            </p:cNvSpPr>
            <p:nvPr/>
          </p:nvSpPr>
          <p:spPr bwMode="auto">
            <a:xfrm>
              <a:off x="1389" y="168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i[0]</a:t>
              </a:r>
            </a:p>
          </p:txBody>
        </p:sp>
        <p:sp>
          <p:nvSpPr>
            <p:cNvPr id="55323" name="Rectangle 9"/>
            <p:cNvSpPr>
              <a:spLocks noChangeArrowheads="1"/>
            </p:cNvSpPr>
            <p:nvPr/>
          </p:nvSpPr>
          <p:spPr bwMode="auto">
            <a:xfrm>
              <a:off x="2157" y="168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i[1]</a:t>
              </a:r>
            </a:p>
          </p:txBody>
        </p:sp>
        <p:sp>
          <p:nvSpPr>
            <p:cNvPr id="55324" name="Rectangle 10"/>
            <p:cNvSpPr>
              <a:spLocks noChangeArrowheads="1"/>
            </p:cNvSpPr>
            <p:nvPr/>
          </p:nvSpPr>
          <p:spPr bwMode="auto">
            <a:xfrm>
              <a:off x="3693" y="1680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v</a:t>
              </a:r>
            </a:p>
          </p:txBody>
        </p:sp>
        <p:sp>
          <p:nvSpPr>
            <p:cNvPr id="55325" name="Rectangle 11"/>
            <p:cNvSpPr>
              <a:spLocks noChangeArrowheads="1"/>
            </p:cNvSpPr>
            <p:nvPr/>
          </p:nvSpPr>
          <p:spPr bwMode="auto">
            <a:xfrm>
              <a:off x="813" y="1680"/>
              <a:ext cx="560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Rectangle 12"/>
            <p:cNvSpPr>
              <a:spLocks noChangeArrowheads="1"/>
            </p:cNvSpPr>
            <p:nvPr/>
          </p:nvSpPr>
          <p:spPr bwMode="auto">
            <a:xfrm>
              <a:off x="2925" y="1680"/>
              <a:ext cx="752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Rectangle 13"/>
            <p:cNvSpPr>
              <a:spLocks noChangeArrowheads="1"/>
            </p:cNvSpPr>
            <p:nvPr/>
          </p:nvSpPr>
          <p:spPr bwMode="auto">
            <a:xfrm>
              <a:off x="452" y="1872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p+0</a:t>
              </a:r>
            </a:p>
          </p:txBody>
        </p:sp>
        <p:sp>
          <p:nvSpPr>
            <p:cNvPr id="55328" name="Rectangle 14"/>
            <p:cNvSpPr>
              <a:spLocks noChangeArrowheads="1"/>
            </p:cNvSpPr>
            <p:nvPr/>
          </p:nvSpPr>
          <p:spPr bwMode="auto">
            <a:xfrm>
              <a:off x="1200" y="1872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p+4</a:t>
              </a:r>
            </a:p>
          </p:txBody>
        </p:sp>
        <p:sp>
          <p:nvSpPr>
            <p:cNvPr id="55329" name="Rectangle 15"/>
            <p:cNvSpPr>
              <a:spLocks noChangeArrowheads="1"/>
            </p:cNvSpPr>
            <p:nvPr/>
          </p:nvSpPr>
          <p:spPr bwMode="auto">
            <a:xfrm>
              <a:off x="1968" y="1872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p+8</a:t>
              </a:r>
            </a:p>
          </p:txBody>
        </p:sp>
        <p:sp>
          <p:nvSpPr>
            <p:cNvPr id="55330" name="Rectangle 16"/>
            <p:cNvSpPr>
              <a:spLocks noChangeArrowheads="1"/>
            </p:cNvSpPr>
            <p:nvPr/>
          </p:nvSpPr>
          <p:spPr bwMode="auto">
            <a:xfrm>
              <a:off x="3466" y="1872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p+16</a:t>
              </a:r>
            </a:p>
          </p:txBody>
        </p:sp>
        <p:sp>
          <p:nvSpPr>
            <p:cNvPr id="55331" name="Rectangle 17"/>
            <p:cNvSpPr>
              <a:spLocks noChangeArrowheads="1"/>
            </p:cNvSpPr>
            <p:nvPr/>
          </p:nvSpPr>
          <p:spPr bwMode="auto">
            <a:xfrm>
              <a:off x="5002" y="1872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p+24</a:t>
              </a:r>
            </a:p>
          </p:txBody>
        </p:sp>
        <p:sp>
          <p:nvSpPr>
            <p:cNvPr id="55332" name="Line 18"/>
            <p:cNvSpPr>
              <a:spLocks noChangeShapeType="1"/>
            </p:cNvSpPr>
            <p:nvPr/>
          </p:nvSpPr>
          <p:spPr bwMode="auto">
            <a:xfrm flipV="1">
              <a:off x="1392" y="2064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3" name="Rectangle 19"/>
            <p:cNvSpPr>
              <a:spLocks noChangeArrowheads="1"/>
            </p:cNvSpPr>
            <p:nvPr/>
          </p:nvSpPr>
          <p:spPr bwMode="auto">
            <a:xfrm>
              <a:off x="768" y="2208"/>
              <a:ext cx="12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55334" name="Rectangle 20"/>
            <p:cNvSpPr>
              <a:spLocks noChangeArrowheads="1"/>
            </p:cNvSpPr>
            <p:nvPr/>
          </p:nvSpPr>
          <p:spPr bwMode="auto">
            <a:xfrm>
              <a:off x="2880" y="2208"/>
              <a:ext cx="16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8</a:t>
              </a:r>
            </a:p>
          </p:txBody>
        </p:sp>
        <p:sp>
          <p:nvSpPr>
            <p:cNvPr id="55335" name="Line 21"/>
            <p:cNvSpPr>
              <a:spLocks noChangeShapeType="1"/>
            </p:cNvSpPr>
            <p:nvPr/>
          </p:nvSpPr>
          <p:spPr bwMode="auto">
            <a:xfrm flipV="1">
              <a:off x="3696" y="2064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Rectangle 22"/>
            <p:cNvSpPr>
              <a:spLocks noChangeArrowheads="1"/>
            </p:cNvSpPr>
            <p:nvPr/>
          </p:nvSpPr>
          <p:spPr bwMode="auto">
            <a:xfrm>
              <a:off x="432" y="2360"/>
              <a:ext cx="16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8</a:t>
              </a:r>
            </a:p>
          </p:txBody>
        </p:sp>
        <p:sp>
          <p:nvSpPr>
            <p:cNvPr id="55337" name="Line 23"/>
            <p:cNvSpPr>
              <a:spLocks noChangeShapeType="1"/>
            </p:cNvSpPr>
            <p:nvPr/>
          </p:nvSpPr>
          <p:spPr bwMode="auto">
            <a:xfrm flipV="1">
              <a:off x="672" y="2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8" name="Rectangle 24"/>
            <p:cNvSpPr>
              <a:spLocks noChangeArrowheads="1"/>
            </p:cNvSpPr>
            <p:nvPr/>
          </p:nvSpPr>
          <p:spPr bwMode="auto">
            <a:xfrm>
              <a:off x="3696" y="2304"/>
              <a:ext cx="16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algn="r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8</a:t>
              </a:r>
            </a:p>
          </p:txBody>
        </p:sp>
        <p:sp>
          <p:nvSpPr>
            <p:cNvPr id="55339" name="Line 25"/>
            <p:cNvSpPr>
              <a:spLocks noChangeShapeType="1"/>
            </p:cNvSpPr>
            <p:nvPr/>
          </p:nvSpPr>
          <p:spPr bwMode="auto">
            <a:xfrm flipV="1">
              <a:off x="5232" y="206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9" name="Group 48"/>
          <p:cNvGrpSpPr>
            <a:grpSpLocks/>
          </p:cNvGrpSpPr>
          <p:nvPr/>
        </p:nvGrpSpPr>
        <p:grpSpPr bwMode="auto">
          <a:xfrm>
            <a:off x="533400" y="5105400"/>
            <a:ext cx="6867525" cy="1447800"/>
            <a:chOff x="528" y="3216"/>
            <a:chExt cx="4326" cy="912"/>
          </a:xfrm>
        </p:grpSpPr>
        <p:sp>
          <p:nvSpPr>
            <p:cNvPr id="55303" name="Rectangle 26"/>
            <p:cNvSpPr>
              <a:spLocks noChangeArrowheads="1"/>
            </p:cNvSpPr>
            <p:nvPr/>
          </p:nvSpPr>
          <p:spPr bwMode="auto">
            <a:xfrm>
              <a:off x="813" y="321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c</a:t>
              </a:r>
            </a:p>
          </p:txBody>
        </p:sp>
        <p:sp>
          <p:nvSpPr>
            <p:cNvPr id="55304" name="Rectangle 27"/>
            <p:cNvSpPr>
              <a:spLocks noChangeArrowheads="1"/>
            </p:cNvSpPr>
            <p:nvPr/>
          </p:nvSpPr>
          <p:spPr bwMode="auto">
            <a:xfrm>
              <a:off x="1581" y="321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i[0]</a:t>
              </a:r>
            </a:p>
          </p:txBody>
        </p:sp>
        <p:sp>
          <p:nvSpPr>
            <p:cNvPr id="55305" name="Rectangle 28"/>
            <p:cNvSpPr>
              <a:spLocks noChangeArrowheads="1"/>
            </p:cNvSpPr>
            <p:nvPr/>
          </p:nvSpPr>
          <p:spPr bwMode="auto">
            <a:xfrm>
              <a:off x="2349" y="321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i[1]</a:t>
              </a:r>
            </a:p>
          </p:txBody>
        </p:sp>
        <p:sp>
          <p:nvSpPr>
            <p:cNvPr id="55306" name="Rectangle 29"/>
            <p:cNvSpPr>
              <a:spLocks noChangeArrowheads="1"/>
            </p:cNvSpPr>
            <p:nvPr/>
          </p:nvSpPr>
          <p:spPr bwMode="auto">
            <a:xfrm>
              <a:off x="1005" y="3216"/>
              <a:ext cx="560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Rectangle 30"/>
            <p:cNvSpPr>
              <a:spLocks noChangeArrowheads="1"/>
            </p:cNvSpPr>
            <p:nvPr/>
          </p:nvSpPr>
          <p:spPr bwMode="auto">
            <a:xfrm>
              <a:off x="624" y="3400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p+0</a:t>
              </a:r>
            </a:p>
          </p:txBody>
        </p:sp>
        <p:sp>
          <p:nvSpPr>
            <p:cNvPr id="55308" name="Rectangle 31"/>
            <p:cNvSpPr>
              <a:spLocks noChangeArrowheads="1"/>
            </p:cNvSpPr>
            <p:nvPr/>
          </p:nvSpPr>
          <p:spPr bwMode="auto">
            <a:xfrm>
              <a:off x="1392" y="3400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p+4</a:t>
              </a:r>
            </a:p>
          </p:txBody>
        </p:sp>
        <p:sp>
          <p:nvSpPr>
            <p:cNvPr id="55309" name="Rectangle 32"/>
            <p:cNvSpPr>
              <a:spLocks noChangeArrowheads="1"/>
            </p:cNvSpPr>
            <p:nvPr/>
          </p:nvSpPr>
          <p:spPr bwMode="auto">
            <a:xfrm>
              <a:off x="2160" y="3400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p+8</a:t>
              </a:r>
            </a:p>
          </p:txBody>
        </p:sp>
        <p:sp>
          <p:nvSpPr>
            <p:cNvPr id="55310" name="Line 33"/>
            <p:cNvSpPr>
              <a:spLocks noChangeShapeType="1"/>
            </p:cNvSpPr>
            <p:nvPr/>
          </p:nvSpPr>
          <p:spPr bwMode="auto">
            <a:xfrm flipV="1">
              <a:off x="1584" y="3552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Rectangle 34"/>
            <p:cNvSpPr>
              <a:spLocks noChangeArrowheads="1"/>
            </p:cNvSpPr>
            <p:nvPr/>
          </p:nvSpPr>
          <p:spPr bwMode="auto">
            <a:xfrm>
              <a:off x="960" y="3696"/>
              <a:ext cx="12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55312" name="Rectangle 35"/>
            <p:cNvSpPr>
              <a:spLocks noChangeArrowheads="1"/>
            </p:cNvSpPr>
            <p:nvPr/>
          </p:nvSpPr>
          <p:spPr bwMode="auto">
            <a:xfrm>
              <a:off x="2160" y="3696"/>
              <a:ext cx="16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55313" name="Rectangle 36"/>
            <p:cNvSpPr>
              <a:spLocks noChangeArrowheads="1"/>
            </p:cNvSpPr>
            <p:nvPr/>
          </p:nvSpPr>
          <p:spPr bwMode="auto">
            <a:xfrm>
              <a:off x="528" y="3888"/>
              <a:ext cx="16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55314" name="Line 37"/>
            <p:cNvSpPr>
              <a:spLocks noChangeShapeType="1"/>
            </p:cNvSpPr>
            <p:nvPr/>
          </p:nvSpPr>
          <p:spPr bwMode="auto">
            <a:xfrm flipV="1">
              <a:off x="816" y="360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Rectangle 39"/>
            <p:cNvSpPr>
              <a:spLocks noChangeArrowheads="1"/>
            </p:cNvSpPr>
            <p:nvPr/>
          </p:nvSpPr>
          <p:spPr bwMode="auto">
            <a:xfrm>
              <a:off x="3087" y="3216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v</a:t>
              </a:r>
            </a:p>
          </p:txBody>
        </p:sp>
        <p:sp>
          <p:nvSpPr>
            <p:cNvPr id="55316" name="Rectangle 40"/>
            <p:cNvSpPr>
              <a:spLocks noChangeArrowheads="1"/>
            </p:cNvSpPr>
            <p:nvPr/>
          </p:nvSpPr>
          <p:spPr bwMode="auto">
            <a:xfrm>
              <a:off x="2860" y="3400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p+12</a:t>
              </a:r>
            </a:p>
          </p:txBody>
        </p:sp>
        <p:sp>
          <p:nvSpPr>
            <p:cNvPr id="55317" name="Rectangle 41"/>
            <p:cNvSpPr>
              <a:spLocks noChangeArrowheads="1"/>
            </p:cNvSpPr>
            <p:nvPr/>
          </p:nvSpPr>
          <p:spPr bwMode="auto">
            <a:xfrm>
              <a:off x="4396" y="3400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p+20</a:t>
              </a:r>
            </a:p>
          </p:txBody>
        </p:sp>
        <p:sp>
          <p:nvSpPr>
            <p:cNvPr id="55318" name="Line 42"/>
            <p:cNvSpPr>
              <a:spLocks noChangeShapeType="1"/>
            </p:cNvSpPr>
            <p:nvPr/>
          </p:nvSpPr>
          <p:spPr bwMode="auto">
            <a:xfrm flipV="1">
              <a:off x="3090" y="3552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Rectangle 43"/>
            <p:cNvSpPr>
              <a:spLocks noChangeArrowheads="1"/>
            </p:cNvSpPr>
            <p:nvPr/>
          </p:nvSpPr>
          <p:spPr bwMode="auto">
            <a:xfrm>
              <a:off x="3090" y="3840"/>
              <a:ext cx="16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pPr marL="223838" indent="-223838" algn="r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55320" name="Line 44"/>
            <p:cNvSpPr>
              <a:spLocks noChangeShapeType="1"/>
            </p:cNvSpPr>
            <p:nvPr/>
          </p:nvSpPr>
          <p:spPr bwMode="auto">
            <a:xfrm flipV="1">
              <a:off x="4626" y="360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04800" y="4114800"/>
            <a:ext cx="83073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Linux: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K = 4; </a:t>
            </a:r>
            <a:r>
              <a:rPr lang="en-US" dirty="0">
                <a:latin typeface="Courier New" charset="0"/>
              </a:rPr>
              <a:t>double</a:t>
            </a:r>
            <a:r>
              <a:rPr lang="en-US" dirty="0"/>
              <a:t> treated like a 4-byte data type</a:t>
            </a:r>
          </a:p>
        </p:txBody>
      </p:sp>
    </p:spTree>
    <p:extLst>
      <p:ext uri="{BB962C8B-B14F-4D97-AF65-F5344CB8AC3E}">
        <p14:creationId xmlns:p14="http://schemas.microsoft.com/office/powerpoint/2010/main" val="5349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924718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Overall Alignment Requirement</a:t>
            </a:r>
          </a:p>
        </p:txBody>
      </p:sp>
      <p:sp>
        <p:nvSpPr>
          <p:cNvPr id="56322" name="Rectangle 14"/>
          <p:cNvSpPr>
            <a:spLocks noChangeArrowheads="1"/>
          </p:cNvSpPr>
          <p:nvPr/>
        </p:nvSpPr>
        <p:spPr bwMode="auto">
          <a:xfrm>
            <a:off x="914400" y="10668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struct S2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double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 *p;</a:t>
            </a:r>
          </a:p>
        </p:txBody>
      </p:sp>
      <p:sp>
        <p:nvSpPr>
          <p:cNvPr id="34819" name="Rectangle 15"/>
          <p:cNvSpPr>
            <a:spLocks noChangeArrowheads="1"/>
          </p:cNvSpPr>
          <p:nvPr/>
        </p:nvSpPr>
        <p:spPr bwMode="auto">
          <a:xfrm>
            <a:off x="838200" y="37338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struct S3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float x[2];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 *p;</a:t>
            </a:r>
          </a:p>
        </p:txBody>
      </p:sp>
      <p:grpSp>
        <p:nvGrpSpPr>
          <p:cNvPr id="56324" name="Group 32"/>
          <p:cNvGrpSpPr>
            <a:grpSpLocks/>
          </p:cNvGrpSpPr>
          <p:nvPr/>
        </p:nvGrpSpPr>
        <p:grpSpPr bwMode="auto">
          <a:xfrm>
            <a:off x="609600" y="2819400"/>
            <a:ext cx="7899400" cy="1019175"/>
            <a:chOff x="384" y="1776"/>
            <a:chExt cx="4976" cy="642"/>
          </a:xfrm>
        </p:grpSpPr>
        <p:sp>
          <p:nvSpPr>
            <p:cNvPr id="56340" name="Rectangle 9"/>
            <p:cNvSpPr>
              <a:spLocks noChangeArrowheads="1"/>
            </p:cNvSpPr>
            <p:nvPr/>
          </p:nvSpPr>
          <p:spPr bwMode="auto">
            <a:xfrm>
              <a:off x="384" y="2016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p+0</a:t>
              </a:r>
            </a:p>
          </p:txBody>
        </p:sp>
        <p:sp>
          <p:nvSpPr>
            <p:cNvPr id="56341" name="Rectangle 10"/>
            <p:cNvSpPr>
              <a:spLocks noChangeArrowheads="1"/>
            </p:cNvSpPr>
            <p:nvPr/>
          </p:nvSpPr>
          <p:spPr bwMode="auto">
            <a:xfrm>
              <a:off x="2614" y="2016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p+12</a:t>
              </a:r>
            </a:p>
          </p:txBody>
        </p:sp>
        <p:sp>
          <p:nvSpPr>
            <p:cNvPr id="56342" name="Rectangle 11"/>
            <p:cNvSpPr>
              <a:spLocks noChangeArrowheads="1"/>
            </p:cNvSpPr>
            <p:nvPr/>
          </p:nvSpPr>
          <p:spPr bwMode="auto">
            <a:xfrm>
              <a:off x="1872" y="2016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p+8</a:t>
              </a:r>
            </a:p>
          </p:txBody>
        </p:sp>
        <p:sp>
          <p:nvSpPr>
            <p:cNvPr id="56343" name="Rectangle 12"/>
            <p:cNvSpPr>
              <a:spLocks noChangeArrowheads="1"/>
            </p:cNvSpPr>
            <p:nvPr/>
          </p:nvSpPr>
          <p:spPr bwMode="auto">
            <a:xfrm>
              <a:off x="3430" y="2016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p+16</a:t>
              </a:r>
            </a:p>
          </p:txBody>
        </p:sp>
        <p:sp>
          <p:nvSpPr>
            <p:cNvPr id="56344" name="Rectangle 13"/>
            <p:cNvSpPr>
              <a:spLocks noChangeArrowheads="1"/>
            </p:cNvSpPr>
            <p:nvPr/>
          </p:nvSpPr>
          <p:spPr bwMode="auto">
            <a:xfrm>
              <a:off x="4095" y="2016"/>
              <a:ext cx="126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Windows</a:t>
              </a:r>
              <a:r>
                <a:rPr lang="en-US">
                  <a:latin typeface="Courier New" charset="0"/>
                </a:rPr>
                <a:t>: p+24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Linux</a:t>
              </a:r>
              <a:r>
                <a:rPr lang="en-US">
                  <a:latin typeface="Courier New" charset="0"/>
                </a:rPr>
                <a:t>: p+20</a:t>
              </a:r>
            </a:p>
          </p:txBody>
        </p:sp>
        <p:sp>
          <p:nvSpPr>
            <p:cNvPr id="56345" name="Rectangle 4"/>
            <p:cNvSpPr>
              <a:spLocks noChangeArrowheads="1"/>
            </p:cNvSpPr>
            <p:nvPr/>
          </p:nvSpPr>
          <p:spPr bwMode="auto">
            <a:xfrm>
              <a:off x="3600" y="177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c</a:t>
              </a:r>
            </a:p>
          </p:txBody>
        </p:sp>
        <p:sp>
          <p:nvSpPr>
            <p:cNvPr id="56346" name="Rectangle 5"/>
            <p:cNvSpPr>
              <a:spLocks noChangeArrowheads="1"/>
            </p:cNvSpPr>
            <p:nvPr/>
          </p:nvSpPr>
          <p:spPr bwMode="auto">
            <a:xfrm>
              <a:off x="2064" y="177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i[0]</a:t>
              </a:r>
            </a:p>
          </p:txBody>
        </p:sp>
        <p:sp>
          <p:nvSpPr>
            <p:cNvPr id="56347" name="Rectangle 6"/>
            <p:cNvSpPr>
              <a:spLocks noChangeArrowheads="1"/>
            </p:cNvSpPr>
            <p:nvPr/>
          </p:nvSpPr>
          <p:spPr bwMode="auto">
            <a:xfrm>
              <a:off x="2832" y="177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i[1]</a:t>
              </a:r>
            </a:p>
          </p:txBody>
        </p:sp>
        <p:sp>
          <p:nvSpPr>
            <p:cNvPr id="56348" name="Rectangle 7"/>
            <p:cNvSpPr>
              <a:spLocks noChangeArrowheads="1"/>
            </p:cNvSpPr>
            <p:nvPr/>
          </p:nvSpPr>
          <p:spPr bwMode="auto">
            <a:xfrm>
              <a:off x="528" y="1776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x</a:t>
              </a:r>
            </a:p>
          </p:txBody>
        </p:sp>
        <p:sp>
          <p:nvSpPr>
            <p:cNvPr id="56349" name="Rectangle 8"/>
            <p:cNvSpPr>
              <a:spLocks noChangeArrowheads="1"/>
            </p:cNvSpPr>
            <p:nvPr/>
          </p:nvSpPr>
          <p:spPr bwMode="auto">
            <a:xfrm>
              <a:off x="3792" y="1776"/>
              <a:ext cx="1344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1" name="Group 33"/>
          <p:cNvGrpSpPr>
            <a:grpSpLocks/>
          </p:cNvGrpSpPr>
          <p:nvPr/>
        </p:nvGrpSpPr>
        <p:grpSpPr bwMode="auto">
          <a:xfrm>
            <a:off x="609600" y="5410200"/>
            <a:ext cx="6746875" cy="744538"/>
            <a:chOff x="384" y="3408"/>
            <a:chExt cx="4250" cy="469"/>
          </a:xfrm>
        </p:grpSpPr>
        <p:sp>
          <p:nvSpPr>
            <p:cNvPr id="56328" name="Rectangle 17"/>
            <p:cNvSpPr>
              <a:spLocks noChangeArrowheads="1"/>
            </p:cNvSpPr>
            <p:nvPr/>
          </p:nvSpPr>
          <p:spPr bwMode="auto">
            <a:xfrm>
              <a:off x="3600" y="3408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c</a:t>
              </a:r>
            </a:p>
          </p:txBody>
        </p:sp>
        <p:sp>
          <p:nvSpPr>
            <p:cNvPr id="56329" name="Rectangle 18"/>
            <p:cNvSpPr>
              <a:spLocks noChangeArrowheads="1"/>
            </p:cNvSpPr>
            <p:nvPr/>
          </p:nvSpPr>
          <p:spPr bwMode="auto">
            <a:xfrm>
              <a:off x="2064" y="3408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i[0]</a:t>
              </a:r>
            </a:p>
          </p:txBody>
        </p:sp>
        <p:sp>
          <p:nvSpPr>
            <p:cNvPr id="56330" name="Rectangle 19"/>
            <p:cNvSpPr>
              <a:spLocks noChangeArrowheads="1"/>
            </p:cNvSpPr>
            <p:nvPr/>
          </p:nvSpPr>
          <p:spPr bwMode="auto">
            <a:xfrm>
              <a:off x="2832" y="3408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i[1]</a:t>
              </a:r>
            </a:p>
          </p:txBody>
        </p:sp>
        <p:sp>
          <p:nvSpPr>
            <p:cNvPr id="56331" name="Rectangle 20"/>
            <p:cNvSpPr>
              <a:spLocks noChangeArrowheads="1"/>
            </p:cNvSpPr>
            <p:nvPr/>
          </p:nvSpPr>
          <p:spPr bwMode="auto">
            <a:xfrm>
              <a:off x="3792" y="3408"/>
              <a:ext cx="576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Rectangle 21"/>
            <p:cNvSpPr>
              <a:spLocks noChangeArrowheads="1"/>
            </p:cNvSpPr>
            <p:nvPr/>
          </p:nvSpPr>
          <p:spPr bwMode="auto">
            <a:xfrm>
              <a:off x="384" y="3648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p+0</a:t>
              </a:r>
            </a:p>
          </p:txBody>
        </p:sp>
        <p:sp>
          <p:nvSpPr>
            <p:cNvPr id="56333" name="Rectangle 22"/>
            <p:cNvSpPr>
              <a:spLocks noChangeArrowheads="1"/>
            </p:cNvSpPr>
            <p:nvPr/>
          </p:nvSpPr>
          <p:spPr bwMode="auto">
            <a:xfrm>
              <a:off x="2614" y="364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p+12</a:t>
              </a:r>
            </a:p>
          </p:txBody>
        </p:sp>
        <p:sp>
          <p:nvSpPr>
            <p:cNvPr id="56334" name="Rectangle 23"/>
            <p:cNvSpPr>
              <a:spLocks noChangeArrowheads="1"/>
            </p:cNvSpPr>
            <p:nvPr/>
          </p:nvSpPr>
          <p:spPr bwMode="auto">
            <a:xfrm>
              <a:off x="1872" y="3648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p+8</a:t>
              </a:r>
            </a:p>
          </p:txBody>
        </p:sp>
        <p:sp>
          <p:nvSpPr>
            <p:cNvPr id="56335" name="Rectangle 24"/>
            <p:cNvSpPr>
              <a:spLocks noChangeArrowheads="1"/>
            </p:cNvSpPr>
            <p:nvPr/>
          </p:nvSpPr>
          <p:spPr bwMode="auto">
            <a:xfrm>
              <a:off x="3430" y="364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p+16</a:t>
              </a:r>
            </a:p>
          </p:txBody>
        </p:sp>
        <p:sp>
          <p:nvSpPr>
            <p:cNvPr id="56336" name="Rectangle 25"/>
            <p:cNvSpPr>
              <a:spLocks noChangeArrowheads="1"/>
            </p:cNvSpPr>
            <p:nvPr/>
          </p:nvSpPr>
          <p:spPr bwMode="auto">
            <a:xfrm>
              <a:off x="4176" y="364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p+20</a:t>
              </a:r>
            </a:p>
          </p:txBody>
        </p:sp>
        <p:sp>
          <p:nvSpPr>
            <p:cNvPr id="56337" name="Rectangle 26"/>
            <p:cNvSpPr>
              <a:spLocks noChangeArrowheads="1"/>
            </p:cNvSpPr>
            <p:nvPr/>
          </p:nvSpPr>
          <p:spPr bwMode="auto">
            <a:xfrm>
              <a:off x="528" y="3408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x[0]</a:t>
              </a:r>
            </a:p>
          </p:txBody>
        </p:sp>
        <p:sp>
          <p:nvSpPr>
            <p:cNvPr id="56338" name="Rectangle 27"/>
            <p:cNvSpPr>
              <a:spLocks noChangeArrowheads="1"/>
            </p:cNvSpPr>
            <p:nvPr/>
          </p:nvSpPr>
          <p:spPr bwMode="auto">
            <a:xfrm>
              <a:off x="1296" y="3408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x[1]</a:t>
              </a:r>
            </a:p>
          </p:txBody>
        </p:sp>
        <p:sp>
          <p:nvSpPr>
            <p:cNvPr id="56339" name="Rectangle 28"/>
            <p:cNvSpPr>
              <a:spLocks noChangeArrowheads="1"/>
            </p:cNvSpPr>
            <p:nvPr/>
          </p:nvSpPr>
          <p:spPr bwMode="auto">
            <a:xfrm>
              <a:off x="1104" y="3648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p+4</a:t>
              </a:r>
            </a:p>
          </p:txBody>
        </p:sp>
      </p:grpSp>
      <p:sp>
        <p:nvSpPr>
          <p:cNvPr id="56326" name="Text Box 29"/>
          <p:cNvSpPr txBox="1">
            <a:spLocks noChangeArrowheads="1"/>
          </p:cNvSpPr>
          <p:nvPr/>
        </p:nvSpPr>
        <p:spPr bwMode="auto">
          <a:xfrm>
            <a:off x="3505200" y="1271588"/>
            <a:ext cx="28844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460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460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tabLst>
                <a:tab pos="3460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tabLst>
                <a:tab pos="3460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tabLst>
                <a:tab pos="3460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>
                <a:latin typeface="Courier New" charset="0"/>
              </a:rPr>
              <a:t>p</a:t>
            </a:r>
            <a:r>
              <a:rPr lang="en-US" sz="2000"/>
              <a:t> must be multiple of: </a:t>
            </a:r>
          </a:p>
          <a:p>
            <a:pPr algn="l">
              <a:lnSpc>
                <a:spcPct val="100000"/>
              </a:lnSpc>
            </a:pPr>
            <a:r>
              <a:rPr lang="en-US" sz="2000"/>
              <a:t>	8 for Windows</a:t>
            </a:r>
          </a:p>
          <a:p>
            <a:pPr algn="l">
              <a:lnSpc>
                <a:spcPct val="100000"/>
              </a:lnSpc>
            </a:pPr>
            <a:r>
              <a:rPr lang="en-US" sz="2000"/>
              <a:t>	4 for Linux</a:t>
            </a:r>
          </a:p>
        </p:txBody>
      </p:sp>
      <p:sp>
        <p:nvSpPr>
          <p:cNvPr id="34823" name="Text Box 30"/>
          <p:cNvSpPr txBox="1">
            <a:spLocks noChangeArrowheads="1"/>
          </p:cNvSpPr>
          <p:nvPr/>
        </p:nvSpPr>
        <p:spPr bwMode="auto">
          <a:xfrm>
            <a:off x="3505200" y="4395788"/>
            <a:ext cx="460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>
                <a:latin typeface="Courier New" charset="0"/>
              </a:rPr>
              <a:t>p</a:t>
            </a:r>
            <a:r>
              <a:rPr lang="en-US" sz="2000"/>
              <a:t> must be multiple of 4 (in either OS)</a:t>
            </a:r>
          </a:p>
        </p:txBody>
      </p:sp>
    </p:spTree>
    <p:extLst>
      <p:ext uri="{BB962C8B-B14F-4D97-AF65-F5344CB8AC3E}">
        <p14:creationId xmlns:p14="http://schemas.microsoft.com/office/powerpoint/2010/main" val="105792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  <p:bldP spid="348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28600"/>
            <a:ext cx="8221662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Ordering Elements Within Structure</a:t>
            </a: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762000" y="914400"/>
            <a:ext cx="2214563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struct S4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char c1;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char c2;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 *p;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838200" y="3581400"/>
            <a:ext cx="2214563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struct S5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char c1;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char c2;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 *p;</a:t>
            </a:r>
          </a:p>
        </p:txBody>
      </p:sp>
      <p:grpSp>
        <p:nvGrpSpPr>
          <p:cNvPr id="57348" name="Group 30"/>
          <p:cNvGrpSpPr>
            <a:grpSpLocks/>
          </p:cNvGrpSpPr>
          <p:nvPr/>
        </p:nvGrpSpPr>
        <p:grpSpPr bwMode="auto">
          <a:xfrm>
            <a:off x="533400" y="2819400"/>
            <a:ext cx="7813675" cy="668338"/>
            <a:chOff x="336" y="1776"/>
            <a:chExt cx="4922" cy="421"/>
          </a:xfrm>
        </p:grpSpPr>
        <p:sp>
          <p:nvSpPr>
            <p:cNvPr id="57361" name="Rectangle 6"/>
            <p:cNvSpPr>
              <a:spLocks noChangeArrowheads="1"/>
            </p:cNvSpPr>
            <p:nvPr/>
          </p:nvSpPr>
          <p:spPr bwMode="auto">
            <a:xfrm>
              <a:off x="480" y="177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c1</a:t>
              </a:r>
            </a:p>
          </p:txBody>
        </p:sp>
        <p:sp>
          <p:nvSpPr>
            <p:cNvPr id="57362" name="Rectangle 7"/>
            <p:cNvSpPr>
              <a:spLocks noChangeArrowheads="1"/>
            </p:cNvSpPr>
            <p:nvPr/>
          </p:nvSpPr>
          <p:spPr bwMode="auto">
            <a:xfrm>
              <a:off x="4272" y="177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</a:t>
              </a:r>
            </a:p>
          </p:txBody>
        </p:sp>
        <p:sp>
          <p:nvSpPr>
            <p:cNvPr id="57363" name="Rectangle 8"/>
            <p:cNvSpPr>
              <a:spLocks noChangeArrowheads="1"/>
            </p:cNvSpPr>
            <p:nvPr/>
          </p:nvSpPr>
          <p:spPr bwMode="auto">
            <a:xfrm>
              <a:off x="2016" y="1776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v</a:t>
              </a:r>
            </a:p>
          </p:txBody>
        </p:sp>
        <p:sp>
          <p:nvSpPr>
            <p:cNvPr id="57364" name="Rectangle 9"/>
            <p:cNvSpPr>
              <a:spLocks noChangeArrowheads="1"/>
            </p:cNvSpPr>
            <p:nvPr/>
          </p:nvSpPr>
          <p:spPr bwMode="auto">
            <a:xfrm>
              <a:off x="672" y="1776"/>
              <a:ext cx="1344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Rectangle 10"/>
            <p:cNvSpPr>
              <a:spLocks noChangeArrowheads="1"/>
            </p:cNvSpPr>
            <p:nvPr/>
          </p:nvSpPr>
          <p:spPr bwMode="auto">
            <a:xfrm>
              <a:off x="336" y="1968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p+0</a:t>
              </a:r>
            </a:p>
          </p:txBody>
        </p:sp>
        <p:sp>
          <p:nvSpPr>
            <p:cNvPr id="57366" name="Rectangle 11"/>
            <p:cNvSpPr>
              <a:spLocks noChangeArrowheads="1"/>
            </p:cNvSpPr>
            <p:nvPr/>
          </p:nvSpPr>
          <p:spPr bwMode="auto">
            <a:xfrm>
              <a:off x="4080" y="196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p+20</a:t>
              </a:r>
            </a:p>
          </p:txBody>
        </p:sp>
        <p:sp>
          <p:nvSpPr>
            <p:cNvPr id="57367" name="Rectangle 12"/>
            <p:cNvSpPr>
              <a:spLocks noChangeArrowheads="1"/>
            </p:cNvSpPr>
            <p:nvPr/>
          </p:nvSpPr>
          <p:spPr bwMode="auto">
            <a:xfrm>
              <a:off x="1824" y="1968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p+8</a:t>
              </a:r>
            </a:p>
          </p:txBody>
        </p:sp>
        <p:sp>
          <p:nvSpPr>
            <p:cNvPr id="57368" name="Rectangle 13"/>
            <p:cNvSpPr>
              <a:spLocks noChangeArrowheads="1"/>
            </p:cNvSpPr>
            <p:nvPr/>
          </p:nvSpPr>
          <p:spPr bwMode="auto">
            <a:xfrm>
              <a:off x="3382" y="196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p+16</a:t>
              </a:r>
            </a:p>
          </p:txBody>
        </p:sp>
        <p:sp>
          <p:nvSpPr>
            <p:cNvPr id="57369" name="Rectangle 14"/>
            <p:cNvSpPr>
              <a:spLocks noChangeArrowheads="1"/>
            </p:cNvSpPr>
            <p:nvPr/>
          </p:nvSpPr>
          <p:spPr bwMode="auto">
            <a:xfrm>
              <a:off x="4800" y="196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p+24</a:t>
              </a:r>
            </a:p>
          </p:txBody>
        </p:sp>
        <p:sp>
          <p:nvSpPr>
            <p:cNvPr id="57370" name="Rectangle 15"/>
            <p:cNvSpPr>
              <a:spLocks noChangeArrowheads="1"/>
            </p:cNvSpPr>
            <p:nvPr/>
          </p:nvSpPr>
          <p:spPr bwMode="auto">
            <a:xfrm>
              <a:off x="3504" y="177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c2</a:t>
              </a:r>
            </a:p>
          </p:txBody>
        </p:sp>
        <p:sp>
          <p:nvSpPr>
            <p:cNvPr id="57371" name="Rectangle 16"/>
            <p:cNvSpPr>
              <a:spLocks noChangeArrowheads="1"/>
            </p:cNvSpPr>
            <p:nvPr/>
          </p:nvSpPr>
          <p:spPr bwMode="auto">
            <a:xfrm>
              <a:off x="3696" y="1776"/>
              <a:ext cx="576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45" name="Group 29"/>
          <p:cNvGrpSpPr>
            <a:grpSpLocks/>
          </p:cNvGrpSpPr>
          <p:nvPr/>
        </p:nvGrpSpPr>
        <p:grpSpPr bwMode="auto">
          <a:xfrm>
            <a:off x="685800" y="5486400"/>
            <a:ext cx="5562600" cy="668338"/>
            <a:chOff x="432" y="3456"/>
            <a:chExt cx="3504" cy="421"/>
          </a:xfrm>
        </p:grpSpPr>
        <p:sp>
          <p:nvSpPr>
            <p:cNvPr id="57352" name="Rectangle 18"/>
            <p:cNvSpPr>
              <a:spLocks noChangeArrowheads="1"/>
            </p:cNvSpPr>
            <p:nvPr/>
          </p:nvSpPr>
          <p:spPr bwMode="auto">
            <a:xfrm>
              <a:off x="2448" y="3456"/>
              <a:ext cx="384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Rectangle 19"/>
            <p:cNvSpPr>
              <a:spLocks noChangeArrowheads="1"/>
            </p:cNvSpPr>
            <p:nvPr/>
          </p:nvSpPr>
          <p:spPr bwMode="auto">
            <a:xfrm>
              <a:off x="2112" y="345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c1</a:t>
              </a:r>
            </a:p>
          </p:txBody>
        </p:sp>
        <p:sp>
          <p:nvSpPr>
            <p:cNvPr id="57354" name="Rectangle 20"/>
            <p:cNvSpPr>
              <a:spLocks noChangeArrowheads="1"/>
            </p:cNvSpPr>
            <p:nvPr/>
          </p:nvSpPr>
          <p:spPr bwMode="auto">
            <a:xfrm>
              <a:off x="2832" y="345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i</a:t>
              </a:r>
            </a:p>
          </p:txBody>
        </p:sp>
        <p:sp>
          <p:nvSpPr>
            <p:cNvPr id="57355" name="Rectangle 21"/>
            <p:cNvSpPr>
              <a:spLocks noChangeArrowheads="1"/>
            </p:cNvSpPr>
            <p:nvPr/>
          </p:nvSpPr>
          <p:spPr bwMode="auto">
            <a:xfrm>
              <a:off x="576" y="3456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v</a:t>
              </a:r>
            </a:p>
          </p:txBody>
        </p:sp>
        <p:sp>
          <p:nvSpPr>
            <p:cNvPr id="57356" name="Rectangle 22"/>
            <p:cNvSpPr>
              <a:spLocks noChangeArrowheads="1"/>
            </p:cNvSpPr>
            <p:nvPr/>
          </p:nvSpPr>
          <p:spPr bwMode="auto">
            <a:xfrm>
              <a:off x="432" y="3648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p+0</a:t>
              </a:r>
            </a:p>
          </p:txBody>
        </p:sp>
        <p:sp>
          <p:nvSpPr>
            <p:cNvPr id="57357" name="Rectangle 23"/>
            <p:cNvSpPr>
              <a:spLocks noChangeArrowheads="1"/>
            </p:cNvSpPr>
            <p:nvPr/>
          </p:nvSpPr>
          <p:spPr bwMode="auto">
            <a:xfrm>
              <a:off x="2640" y="364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p+12</a:t>
              </a:r>
            </a:p>
          </p:txBody>
        </p:sp>
        <p:sp>
          <p:nvSpPr>
            <p:cNvPr id="57358" name="Rectangle 24"/>
            <p:cNvSpPr>
              <a:spLocks noChangeArrowheads="1"/>
            </p:cNvSpPr>
            <p:nvPr/>
          </p:nvSpPr>
          <p:spPr bwMode="auto">
            <a:xfrm>
              <a:off x="1920" y="3648"/>
              <a:ext cx="3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p+8</a:t>
              </a:r>
            </a:p>
          </p:txBody>
        </p:sp>
        <p:sp>
          <p:nvSpPr>
            <p:cNvPr id="57359" name="Rectangle 25"/>
            <p:cNvSpPr>
              <a:spLocks noChangeArrowheads="1"/>
            </p:cNvSpPr>
            <p:nvPr/>
          </p:nvSpPr>
          <p:spPr bwMode="auto">
            <a:xfrm>
              <a:off x="3478" y="364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p+16</a:t>
              </a:r>
            </a:p>
          </p:txBody>
        </p:sp>
        <p:sp>
          <p:nvSpPr>
            <p:cNvPr id="57360" name="Rectangle 26"/>
            <p:cNvSpPr>
              <a:spLocks noChangeArrowheads="1"/>
            </p:cNvSpPr>
            <p:nvPr/>
          </p:nvSpPr>
          <p:spPr bwMode="auto">
            <a:xfrm>
              <a:off x="2304" y="345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charset="0"/>
                </a:rPr>
                <a:t>c2</a:t>
              </a:r>
            </a:p>
          </p:txBody>
        </p:sp>
      </p:grpSp>
      <p:sp>
        <p:nvSpPr>
          <p:cNvPr id="57350" name="Text Box 27"/>
          <p:cNvSpPr txBox="1">
            <a:spLocks noChangeArrowheads="1"/>
          </p:cNvSpPr>
          <p:nvPr/>
        </p:nvSpPr>
        <p:spPr bwMode="auto">
          <a:xfrm>
            <a:off x="3733800" y="1422400"/>
            <a:ext cx="441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/>
              <a:t>10 bytes wasted space in Windows</a:t>
            </a:r>
          </a:p>
        </p:txBody>
      </p:sp>
      <p:sp>
        <p:nvSpPr>
          <p:cNvPr id="35847" name="Text Box 28"/>
          <p:cNvSpPr txBox="1">
            <a:spLocks noChangeArrowheads="1"/>
          </p:cNvSpPr>
          <p:nvPr/>
        </p:nvSpPr>
        <p:spPr bwMode="auto">
          <a:xfrm>
            <a:off x="4572000" y="4394200"/>
            <a:ext cx="278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/>
              <a:t>2 bytes wasted space</a:t>
            </a:r>
          </a:p>
        </p:txBody>
      </p:sp>
    </p:spTree>
    <p:extLst>
      <p:ext uri="{BB962C8B-B14F-4D97-AF65-F5344CB8AC3E}">
        <p14:creationId xmlns:p14="http://schemas.microsoft.com/office/powerpoint/2010/main" val="20944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  <p:bldP spid="358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0700"/>
            <a:ext cx="6167438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Basic Data Types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84325"/>
            <a:ext cx="8307387" cy="4860925"/>
          </a:xfrm>
        </p:spPr>
        <p:txBody>
          <a:bodyPr lIns="90487" tIns="44450" rIns="90487" bIns="44450"/>
          <a:lstStyle/>
          <a:p>
            <a:pPr marL="223838" indent="-223838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>
                <a:ea typeface="+mn-ea"/>
                <a:cs typeface="+mn-cs"/>
              </a:rPr>
              <a:t>Integral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Stored &amp; operated on in general registers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Signed vs. unsigned depends on instructions used</a:t>
            </a:r>
          </a:p>
          <a:p>
            <a:pPr marL="839788" lvl="2" indent="-165100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Intel	GAS	Bytes	C</a:t>
            </a:r>
          </a:p>
          <a:p>
            <a:pPr marL="839788" lvl="2" indent="-165100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byte	</a:t>
            </a:r>
            <a:r>
              <a:rPr lang="en-US">
                <a:latin typeface="Courier New" charset="0"/>
              </a:rPr>
              <a:t>b</a:t>
            </a:r>
            <a:r>
              <a:rPr lang="en-US"/>
              <a:t>	1	[</a:t>
            </a:r>
            <a:r>
              <a:rPr lang="en-US">
                <a:latin typeface="Courier New" charset="0"/>
              </a:rPr>
              <a:t>unsigned</a:t>
            </a:r>
            <a:r>
              <a:rPr lang="en-US"/>
              <a:t>]</a:t>
            </a:r>
            <a:r>
              <a:rPr lang="en-US">
                <a:latin typeface="Courier New" charset="0"/>
              </a:rPr>
              <a:t> char</a:t>
            </a:r>
          </a:p>
          <a:p>
            <a:pPr marL="839788" lvl="2" indent="-165100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word	</a:t>
            </a:r>
            <a:r>
              <a:rPr lang="en-US">
                <a:latin typeface="Courier New" charset="0"/>
              </a:rPr>
              <a:t>w</a:t>
            </a:r>
            <a:r>
              <a:rPr lang="en-US"/>
              <a:t>	2	[</a:t>
            </a:r>
            <a:r>
              <a:rPr lang="en-US">
                <a:latin typeface="Courier New" charset="0"/>
              </a:rPr>
              <a:t>unsigned</a:t>
            </a:r>
            <a:r>
              <a:rPr lang="en-US"/>
              <a:t>]</a:t>
            </a:r>
            <a:r>
              <a:rPr lang="en-US">
                <a:latin typeface="Courier New" charset="0"/>
              </a:rPr>
              <a:t> short</a:t>
            </a:r>
            <a:endParaRPr lang="en-US"/>
          </a:p>
          <a:p>
            <a:pPr marL="839788" lvl="2" indent="-165100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double word	</a:t>
            </a:r>
            <a:r>
              <a:rPr lang="en-US">
                <a:latin typeface="Courier New" charset="0"/>
              </a:rPr>
              <a:t>l</a:t>
            </a:r>
            <a:r>
              <a:rPr lang="en-US"/>
              <a:t>	4	[</a:t>
            </a:r>
            <a:r>
              <a:rPr lang="en-US">
                <a:latin typeface="Courier New" charset="0"/>
              </a:rPr>
              <a:t>unsigned</a:t>
            </a:r>
            <a:r>
              <a:rPr lang="en-US"/>
              <a:t>]</a:t>
            </a:r>
            <a:r>
              <a:rPr lang="en-US">
                <a:latin typeface="Courier New" charset="0"/>
              </a:rPr>
              <a:t> int</a:t>
            </a:r>
            <a:endParaRPr lang="en-US"/>
          </a:p>
          <a:p>
            <a:pPr marL="223838" indent="-223838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>
                <a:ea typeface="+mn-ea"/>
                <a:cs typeface="+mn-cs"/>
              </a:rPr>
              <a:t>Floating Point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Stored &amp; operated on in floating point registers</a:t>
            </a:r>
          </a:p>
          <a:p>
            <a:pPr marL="839788" lvl="2" indent="-165100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Intel	GAS	Bytes	C</a:t>
            </a:r>
          </a:p>
          <a:p>
            <a:pPr marL="839788" lvl="2" indent="-165100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Single	</a:t>
            </a:r>
            <a:r>
              <a:rPr lang="en-US">
                <a:latin typeface="Courier New" charset="0"/>
              </a:rPr>
              <a:t>s</a:t>
            </a:r>
            <a:r>
              <a:rPr lang="en-US"/>
              <a:t>	4	</a:t>
            </a:r>
            <a:r>
              <a:rPr lang="en-US">
                <a:latin typeface="Courier New" charset="0"/>
              </a:rPr>
              <a:t>float</a:t>
            </a:r>
          </a:p>
          <a:p>
            <a:pPr marL="839788" lvl="2" indent="-165100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Double	</a:t>
            </a:r>
            <a:r>
              <a:rPr lang="en-US">
                <a:latin typeface="Courier New" charset="0"/>
              </a:rPr>
              <a:t>l</a:t>
            </a:r>
            <a:r>
              <a:rPr lang="en-US"/>
              <a:t>	8	</a:t>
            </a:r>
            <a:r>
              <a:rPr lang="en-US">
                <a:latin typeface="Courier New" charset="0"/>
              </a:rPr>
              <a:t>double</a:t>
            </a:r>
          </a:p>
          <a:p>
            <a:pPr marL="839788" lvl="2" indent="-165100" defTabSz="895350" eaLnBrk="1" hangingPunct="1">
              <a:buFont typeface="Wingdings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  <a:defRPr/>
            </a:pPr>
            <a:r>
              <a:rPr lang="en-US"/>
              <a:t>Extended	</a:t>
            </a:r>
            <a:r>
              <a:rPr lang="en-US">
                <a:latin typeface="Courier New" charset="0"/>
              </a:rPr>
              <a:t>t</a:t>
            </a:r>
            <a:r>
              <a:rPr lang="en-US"/>
              <a:t>	10/12	</a:t>
            </a:r>
            <a:r>
              <a:rPr lang="en-US">
                <a:latin typeface="Courier New" charset="0"/>
              </a:rPr>
              <a:t>long double</a:t>
            </a:r>
          </a:p>
        </p:txBody>
      </p:sp>
    </p:spTree>
    <p:extLst>
      <p:ext uri="{BB962C8B-B14F-4D97-AF65-F5344CB8AC3E}">
        <p14:creationId xmlns:p14="http://schemas.microsoft.com/office/powerpoint/2010/main" val="28534245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Midterm #1 Tuesday Feb 28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 class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Covers Chapters 1, 2.1-2.3 (no floating point), 3.1-3.9 (no buffer overflow or floating point)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Write your answers on the printed exam, then upload them in last 15 minutes to the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moodle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– bring your laptop!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Also turn in paper copy as backup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No electronics except during the last 15 minutes of exam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You may not use any other online resource except the </a:t>
            </a:r>
            <a:r>
              <a:rPr lang="en-US" dirty="0" err="1">
                <a:latin typeface="Helvetica" charset="0"/>
                <a:ea typeface="ＭＳ Ｐゴシック" charset="0"/>
              </a:rPr>
              <a:t>moodle</a:t>
            </a:r>
            <a:r>
              <a:rPr lang="en-US" dirty="0">
                <a:latin typeface="Helvetica" charset="0"/>
                <a:ea typeface="ＭＳ Ｐゴシック" charset="0"/>
              </a:rPr>
              <a:t> during the upload time.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The </a:t>
            </a:r>
            <a:r>
              <a:rPr lang="en-US" dirty="0" err="1">
                <a:latin typeface="Helvetica" charset="0"/>
                <a:ea typeface="ＭＳ Ｐゴシック" charset="0"/>
              </a:rPr>
              <a:t>moodle</a:t>
            </a:r>
            <a:r>
              <a:rPr lang="en-US" dirty="0">
                <a:latin typeface="Helvetica" charset="0"/>
                <a:ea typeface="ＭＳ Ｐゴシック" charset="0"/>
              </a:rPr>
              <a:t> will cut off exam submissions at the end of class, so make sure your answers are entered before the end of class!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password to access the midterm on the </a:t>
            </a:r>
            <a:r>
              <a:rPr lang="en-US" dirty="0" err="1">
                <a:latin typeface="Helvetica" charset="0"/>
                <a:ea typeface="ＭＳ Ｐゴシック" charset="0"/>
              </a:rPr>
              <a:t>moodle</a:t>
            </a:r>
            <a:r>
              <a:rPr lang="en-US" dirty="0">
                <a:latin typeface="Helvetica" charset="0"/>
                <a:ea typeface="ＭＳ Ｐゴシック" charset="0"/>
              </a:rPr>
              <a:t> will be provided in class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72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3627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 pointer declarations</a:t>
            </a:r>
          </a:p>
        </p:txBody>
      </p:sp>
      <p:sp>
        <p:nvSpPr>
          <p:cNvPr id="64514" name="Text Box 3"/>
          <p:cNvSpPr txBox="1">
            <a:spLocks noChangeArrowheads="1"/>
          </p:cNvSpPr>
          <p:nvPr/>
        </p:nvSpPr>
        <p:spPr bwMode="auto">
          <a:xfrm>
            <a:off x="438150" y="1054100"/>
            <a:ext cx="84010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*p				</a:t>
            </a:r>
            <a:r>
              <a:rPr lang="en-US" sz="1800">
                <a:solidFill>
                  <a:srgbClr val="000066"/>
                </a:solidFill>
              </a:rPr>
              <a:t>p is a pointer to int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*p[13]			</a:t>
            </a:r>
            <a:r>
              <a:rPr lang="en-US" sz="1800">
                <a:solidFill>
                  <a:srgbClr val="000066"/>
                </a:solidFill>
              </a:rPr>
              <a:t>p is an array[13] of pointer to int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*(p[13])			</a:t>
            </a:r>
            <a:r>
              <a:rPr lang="en-US" sz="1800">
                <a:solidFill>
                  <a:srgbClr val="000066"/>
                </a:solidFill>
              </a:rPr>
              <a:t>p is an array[13] of pointer to int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**p			</a:t>
            </a:r>
            <a:r>
              <a:rPr lang="en-US" sz="1800">
                <a:solidFill>
                  <a:srgbClr val="000066"/>
                </a:solidFill>
              </a:rPr>
              <a:t>p is a pointer to a pointer to an int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(*p)[13]			</a:t>
            </a:r>
            <a:r>
              <a:rPr lang="en-US" sz="1800">
                <a:solidFill>
                  <a:srgbClr val="000066"/>
                </a:solidFill>
              </a:rPr>
              <a:t>p is a pointer to an array[13] of int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*f()			</a:t>
            </a:r>
            <a:r>
              <a:rPr lang="en-US" sz="1800">
                <a:solidFill>
                  <a:srgbClr val="000066"/>
                </a:solidFill>
              </a:rPr>
              <a:t>f is a function returning a pointer to int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(*f)()			</a:t>
            </a:r>
            <a:r>
              <a:rPr lang="en-US" sz="1800">
                <a:solidFill>
                  <a:srgbClr val="000066"/>
                </a:solidFill>
              </a:rPr>
              <a:t>f is a pointer to a function returning int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(*(*f())[13])()		</a:t>
            </a:r>
            <a:r>
              <a:rPr lang="en-US" sz="1800">
                <a:solidFill>
                  <a:srgbClr val="000066"/>
                </a:solidFill>
              </a:rPr>
              <a:t>f is a function returning ptr to an array[13]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                    			of pointers to functions returning int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int (*(*x[3])())[5]		</a:t>
            </a:r>
            <a:r>
              <a:rPr lang="en-US" sz="1800">
                <a:solidFill>
                  <a:srgbClr val="000066"/>
                </a:solidFill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</a:rPr>
              <a:t>				returning pointers to array[5] of ints</a:t>
            </a:r>
          </a:p>
          <a:p>
            <a:pPr algn="l">
              <a:lnSpc>
                <a:spcPct val="100000"/>
              </a:lnSpc>
            </a:pPr>
            <a:endParaRPr lang="en-US" sz="18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60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868657"/>
              </p:ext>
            </p:extLst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05531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677479"/>
              </p:ext>
            </p:extLst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11798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904286"/>
              </p:ext>
            </p:extLst>
          </p:nvPr>
        </p:nvGraphicFramePr>
        <p:xfrm>
          <a:off x="539552" y="1556792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27743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026024"/>
              </p:ext>
            </p:extLst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A2/A4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246022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598089"/>
              </p:ext>
            </p:extLst>
          </p:nvPr>
        </p:nvGraphicFramePr>
        <p:xfrm>
          <a:off x="464749" y="1197678"/>
          <a:ext cx="789622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720363"/>
              </p:ext>
            </p:extLst>
          </p:nvPr>
        </p:nvGraphicFramePr>
        <p:xfrm>
          <a:off x="4109161" y="3974969"/>
          <a:ext cx="4251816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872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39436"/>
              </p:ext>
            </p:extLst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92833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573829"/>
              </p:ext>
            </p:extLst>
          </p:nvPr>
        </p:nvGraphicFramePr>
        <p:xfrm>
          <a:off x="464749" y="1197678"/>
          <a:ext cx="789622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152471"/>
              </p:ext>
            </p:extLst>
          </p:nvPr>
        </p:nvGraphicFramePr>
        <p:xfrm>
          <a:off x="4109161" y="3974969"/>
          <a:ext cx="4251816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9921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Aside: 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784350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492896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212976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3916288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5144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445224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6530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576278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Aside: 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addsd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5240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Midterm #1 Tuesday Feb 28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Closed book but can bring 1 page summary sheet front &amp; back – write anything you want on it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We’ll provide a packet of tables from Chapter 3 – print these out and bring them with you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TAs may hold extra office hours next Monday</a:t>
            </a:r>
          </a:p>
          <a:p>
            <a:pPr lvl="1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We will set up a separate room for those who need extended time for the midterm – contact your TA or the professor to determine when and where to show up (different location than the main lecture hall)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Make sure your laptop is charged and functioning properly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2">
              <a:defRPr/>
            </a:pP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93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Midterm #1 Tuesday Feb 28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We’ll release a practice exam from a previous year later this week - note this was on 32-bit stack conventions, not 64-bit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Kinds of questions: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Bit manipulation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Addition and overflow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Call stack</a:t>
            </a:r>
          </a:p>
          <a:p>
            <a:pPr lvl="2"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C-assembly fill-in-the-blank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Good study material: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Textbook and its practice problems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Lecture slides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 exam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Quizzes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 r;</a:t>
            </a: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 flipH="1">
            <a:off x="7543800" y="1447800"/>
            <a:ext cx="990600" cy="457200"/>
          </a:xfrm>
          <a:custGeom>
            <a:avLst/>
            <a:gdLst>
              <a:gd name="T0" fmla="*/ 624 w 624"/>
              <a:gd name="T1" fmla="*/ 288 h 288"/>
              <a:gd name="T2" fmla="*/ 576 w 624"/>
              <a:gd name="T3" fmla="*/ 0 h 288"/>
              <a:gd name="T4" fmla="*/ 96 w 624"/>
              <a:gd name="T5" fmla="*/ 0 h 288"/>
              <a:gd name="T6" fmla="*/ 0 w 624"/>
              <a:gd name="T7" fmla="*/ 144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88"/>
              <a:gd name="T14" fmla="*/ 624 w 62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88">
                <a:moveTo>
                  <a:pt x="624" y="288"/>
                </a:moveTo>
                <a:lnTo>
                  <a:pt x="576" y="0"/>
                </a:lnTo>
                <a:lnTo>
                  <a:pt x="96" y="0"/>
                </a:lnTo>
                <a:lnTo>
                  <a:pt x="0" y="14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0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3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3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 build="p"/>
      <p:bldP spid="21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 (2)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8853488" cy="286385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Refer to members within structure by names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Members may be of different types</a:t>
            </a:r>
          </a:p>
          <a:p>
            <a:pPr eaLnBrk="1" hangingPunct="1">
              <a:defRPr/>
            </a:pPr>
            <a:r>
              <a:rPr lang="en-US" dirty="0">
                <a:latin typeface="Helvetica" charset="0"/>
              </a:rPr>
              <a:t>Accessing/setting a value of a structure member</a:t>
            </a:r>
          </a:p>
          <a:p>
            <a:pPr lvl="1" eaLnBrk="1" hangingPunct="1"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    </a:t>
            </a:r>
            <a:r>
              <a:rPr lang="en-US" dirty="0" err="1">
                <a:latin typeface="Helvetica" charset="0"/>
                <a:ea typeface="ＭＳ Ｐゴシック" charset="0"/>
              </a:rPr>
              <a:t>r.i</a:t>
            </a:r>
            <a:r>
              <a:rPr lang="en-US" dirty="0">
                <a:latin typeface="Helvetica" charset="0"/>
                <a:ea typeface="ＭＳ Ｐゴシック" charset="0"/>
              </a:rPr>
              <a:t> = 7;</a:t>
            </a:r>
          </a:p>
          <a:p>
            <a:pPr lvl="1" eaLnBrk="1" hangingPunct="1"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    </a:t>
            </a:r>
            <a:r>
              <a:rPr lang="en-US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[0] = 21;</a:t>
            </a:r>
          </a:p>
          <a:p>
            <a:pPr lvl="1" eaLnBrk="1" hangingPunct="1"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Suppose q is declared as a “</a:t>
            </a:r>
            <a:r>
              <a:rPr lang="en-US" dirty="0" err="1">
                <a:latin typeface="Helvetica" charset="0"/>
                <a:ea typeface="ＭＳ Ｐゴシック" charset="0"/>
              </a:rPr>
              <a:t>struct</a:t>
            </a:r>
            <a:r>
              <a:rPr lang="en-US" dirty="0">
                <a:latin typeface="Helvetica" charset="0"/>
                <a:ea typeface="ＭＳ Ｐゴシック" charset="0"/>
              </a:rPr>
              <a:t> rec *q”, then</a:t>
            </a:r>
          </a:p>
          <a:p>
            <a:pPr lvl="1" eaLnBrk="1" hangingPunct="1"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    </a:t>
            </a:r>
            <a:r>
              <a:rPr lang="en-US" dirty="0" err="1">
                <a:latin typeface="Helvetica" charset="0"/>
                <a:ea typeface="ＭＳ Ｐゴシック" charset="0"/>
              </a:rPr>
              <a:t>r.next</a:t>
            </a:r>
            <a:r>
              <a:rPr lang="en-US" dirty="0">
                <a:latin typeface="Helvetica" charset="0"/>
                <a:ea typeface="ＭＳ Ｐゴシック" charset="0"/>
              </a:rPr>
              <a:t> = q;</a:t>
            </a:r>
          </a:p>
          <a:p>
            <a:pPr lvl="1" eaLnBrk="1" hangingPunct="1"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    q-&gt;</a:t>
            </a:r>
            <a:r>
              <a:rPr lang="en-US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= 4;    //  equivalent to (*q).</a:t>
            </a:r>
            <a:r>
              <a:rPr lang="en-US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= 4</a:t>
            </a:r>
          </a:p>
          <a:p>
            <a:pPr lvl="1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 r;</a:t>
            </a: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 flipH="1">
            <a:off x="7543800" y="1447800"/>
            <a:ext cx="990600" cy="457200"/>
          </a:xfrm>
          <a:custGeom>
            <a:avLst/>
            <a:gdLst>
              <a:gd name="T0" fmla="*/ 624 w 624"/>
              <a:gd name="T1" fmla="*/ 288 h 288"/>
              <a:gd name="T2" fmla="*/ 576 w 624"/>
              <a:gd name="T3" fmla="*/ 0 h 288"/>
              <a:gd name="T4" fmla="*/ 96 w 624"/>
              <a:gd name="T5" fmla="*/ 0 h 288"/>
              <a:gd name="T6" fmla="*/ 0 w 624"/>
              <a:gd name="T7" fmla="*/ 144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88"/>
              <a:gd name="T14" fmla="*/ 624 w 62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88">
                <a:moveTo>
                  <a:pt x="624" y="288"/>
                </a:moveTo>
                <a:lnTo>
                  <a:pt x="576" y="0"/>
                </a:lnTo>
                <a:lnTo>
                  <a:pt x="96" y="0"/>
                </a:lnTo>
                <a:lnTo>
                  <a:pt x="0" y="14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3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3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3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3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3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8422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algn="l"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029200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 r;</a:t>
            </a:r>
          </a:p>
        </p:txBody>
      </p:sp>
      <p:sp>
        <p:nvSpPr>
          <p:cNvPr id="22" name="Freeform 16"/>
          <p:cNvSpPr>
            <a:spLocks/>
          </p:cNvSpPr>
          <p:nvPr/>
        </p:nvSpPr>
        <p:spPr bwMode="auto">
          <a:xfrm flipH="1">
            <a:off x="7543800" y="1447800"/>
            <a:ext cx="990600" cy="457200"/>
          </a:xfrm>
          <a:custGeom>
            <a:avLst/>
            <a:gdLst>
              <a:gd name="T0" fmla="*/ 624 w 624"/>
              <a:gd name="T1" fmla="*/ 288 h 288"/>
              <a:gd name="T2" fmla="*/ 576 w 624"/>
              <a:gd name="T3" fmla="*/ 0 h 288"/>
              <a:gd name="T4" fmla="*/ 96 w 624"/>
              <a:gd name="T5" fmla="*/ 0 h 288"/>
              <a:gd name="T6" fmla="*/ 0 w 624"/>
              <a:gd name="T7" fmla="*/ 144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88"/>
              <a:gd name="T14" fmla="*/ 624 w 62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88">
                <a:moveTo>
                  <a:pt x="624" y="288"/>
                </a:moveTo>
                <a:lnTo>
                  <a:pt x="576" y="0"/>
                </a:lnTo>
                <a:lnTo>
                  <a:pt x="96" y="0"/>
                </a:lnTo>
                <a:lnTo>
                  <a:pt x="0" y="14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17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  <p:bldP spid="3235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5901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algn="l"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3380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algn="l"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algn="l"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algn="l"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algn="l"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algn="l"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algn="l"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97017"/>
              </p:ext>
            </p:extLst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3408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549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  <p:bldP spid="324612" grpId="0" animBg="1"/>
    </p:bldLst>
  </p:timing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51628</TotalTime>
  <Pages>35</Pages>
  <Words>2987</Words>
  <Application>Microsoft Office PowerPoint</Application>
  <PresentationFormat>Letter Paper (8.5x11 in)</PresentationFormat>
  <Paragraphs>1014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8" baseType="lpstr">
      <vt:lpstr>ＭＳ Ｐゴシック</vt:lpstr>
      <vt:lpstr>Arial</vt:lpstr>
      <vt:lpstr>Arial Narrow</vt:lpstr>
      <vt:lpstr>Calibri</vt:lpstr>
      <vt:lpstr>Calibri Bold Italic</vt:lpstr>
      <vt:lpstr>Century Gothic</vt:lpstr>
      <vt:lpstr>Courier</vt:lpstr>
      <vt:lpstr>Courier New</vt:lpstr>
      <vt:lpstr>Courier New Bold</vt:lpstr>
      <vt:lpstr>Helvetica</vt:lpstr>
      <vt:lpstr>Lucida Grande</vt:lpstr>
      <vt:lpstr>Monaco</vt:lpstr>
      <vt:lpstr>Times New Roman</vt:lpstr>
      <vt:lpstr>Wingdings</vt:lpstr>
      <vt:lpstr>Wingdings 2</vt:lpstr>
      <vt:lpstr>ヒラギノ角ゴ ProN W3</vt:lpstr>
      <vt:lpstr>ヒラギノ角ゴ ProN W6</vt:lpstr>
      <vt:lpstr>class02</vt:lpstr>
      <vt:lpstr>3_class02</vt:lpstr>
      <vt:lpstr>Structures, Alignment, Unions</vt:lpstr>
      <vt:lpstr>Announcements</vt:lpstr>
      <vt:lpstr>Announcements</vt:lpstr>
      <vt:lpstr>Announcements</vt:lpstr>
      <vt:lpstr>Announcements</vt:lpstr>
      <vt:lpstr>Structure Representation</vt:lpstr>
      <vt:lpstr>Structure Representation (2)</vt:lpstr>
      <vt:lpstr>Generating Pointer to Structure Member</vt:lpstr>
      <vt:lpstr>Following Linked List</vt:lpstr>
      <vt:lpstr>Alignment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Union Allocation</vt:lpstr>
      <vt:lpstr>Using Unions to Access Bit Patterns</vt:lpstr>
      <vt:lpstr>Byte Ordering Revisited</vt:lpstr>
      <vt:lpstr>Using Unions to Study Byte Ordering</vt:lpstr>
      <vt:lpstr>Byte Ordering Example (Cont).</vt:lpstr>
      <vt:lpstr>Byte Ordering on IA32</vt:lpstr>
      <vt:lpstr>Byte Ordering on Sun</vt:lpstr>
      <vt:lpstr>Byte Ordering on x86-64</vt:lpstr>
      <vt:lpstr>Supplementary Slides</vt:lpstr>
      <vt:lpstr>Linux vs. Windows</vt:lpstr>
      <vt:lpstr>Overall Alignment Requirement</vt:lpstr>
      <vt:lpstr>Ordering Elements Within Structure</vt:lpstr>
      <vt:lpstr>Basic Data Types</vt:lpstr>
      <vt:lpstr>C pointer declarations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  <vt:lpstr>Aside: Programming with SSE3</vt:lpstr>
      <vt:lpstr>Aside: Scalar &amp; SIMD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Level Programming IV</dc:title>
  <dc:subject/>
  <dc:creator>Randal E. Bryant and David R. O'Hallaron</dc:creator>
  <cp:keywords/>
  <dc:description/>
  <cp:lastModifiedBy>Brad Smith</cp:lastModifiedBy>
  <cp:revision>406</cp:revision>
  <cp:lastPrinted>1998-08-31T18:34:23Z</cp:lastPrinted>
  <dcterms:created xsi:type="dcterms:W3CDTF">2012-10-02T01:54:37Z</dcterms:created>
  <dcterms:modified xsi:type="dcterms:W3CDTF">2017-03-06T20:57:00Z</dcterms:modified>
</cp:coreProperties>
</file>