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  <p:sldMasterId id="2147483957" r:id="rId2"/>
  </p:sldMasterIdLst>
  <p:notesMasterIdLst>
    <p:notesMasterId r:id="rId54"/>
  </p:notesMasterIdLst>
  <p:handoutMasterIdLst>
    <p:handoutMasterId r:id="rId55"/>
  </p:handoutMasterIdLst>
  <p:sldIdLst>
    <p:sldId id="378" r:id="rId3"/>
    <p:sldId id="445" r:id="rId4"/>
    <p:sldId id="399" r:id="rId5"/>
    <p:sldId id="381" r:id="rId6"/>
    <p:sldId id="382" r:id="rId7"/>
    <p:sldId id="458" r:id="rId8"/>
    <p:sldId id="446" r:id="rId9"/>
    <p:sldId id="447" r:id="rId10"/>
    <p:sldId id="448" r:id="rId11"/>
    <p:sldId id="383" r:id="rId12"/>
    <p:sldId id="384" r:id="rId13"/>
    <p:sldId id="385" r:id="rId14"/>
    <p:sldId id="386" r:id="rId15"/>
    <p:sldId id="387" r:id="rId16"/>
    <p:sldId id="388" r:id="rId17"/>
    <p:sldId id="389" r:id="rId18"/>
    <p:sldId id="390" r:id="rId19"/>
    <p:sldId id="407" r:id="rId20"/>
    <p:sldId id="401" r:id="rId21"/>
    <p:sldId id="408" r:id="rId22"/>
    <p:sldId id="459" r:id="rId23"/>
    <p:sldId id="460" r:id="rId24"/>
    <p:sldId id="461" r:id="rId25"/>
    <p:sldId id="393" r:id="rId26"/>
    <p:sldId id="394" r:id="rId27"/>
    <p:sldId id="462" r:id="rId28"/>
    <p:sldId id="395" r:id="rId29"/>
    <p:sldId id="396" r:id="rId30"/>
    <p:sldId id="397" r:id="rId31"/>
    <p:sldId id="463" r:id="rId32"/>
    <p:sldId id="402" r:id="rId33"/>
    <p:sldId id="403" r:id="rId34"/>
    <p:sldId id="404" r:id="rId35"/>
    <p:sldId id="464" r:id="rId36"/>
    <p:sldId id="405" r:id="rId37"/>
    <p:sldId id="465" r:id="rId38"/>
    <p:sldId id="466" r:id="rId39"/>
    <p:sldId id="467" r:id="rId40"/>
    <p:sldId id="468" r:id="rId41"/>
    <p:sldId id="472" r:id="rId42"/>
    <p:sldId id="473" r:id="rId43"/>
    <p:sldId id="471" r:id="rId44"/>
    <p:sldId id="449" r:id="rId45"/>
    <p:sldId id="450" r:id="rId46"/>
    <p:sldId id="451" r:id="rId47"/>
    <p:sldId id="452" r:id="rId48"/>
    <p:sldId id="453" r:id="rId49"/>
    <p:sldId id="454" r:id="rId50"/>
    <p:sldId id="455" r:id="rId51"/>
    <p:sldId id="456" r:id="rId52"/>
    <p:sldId id="457" r:id="rId53"/>
  </p:sldIdLst>
  <p:sldSz cx="9144000" cy="6858000" type="letter"/>
  <p:notesSz cx="6845300" cy="9396413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00"/>
    <a:srgbClr val="FF0000"/>
    <a:srgbClr val="FFCCCC"/>
    <a:srgbClr val="CCCCFF"/>
    <a:srgbClr val="CCECFF"/>
    <a:srgbClr val="9999FF"/>
    <a:srgbClr val="A50021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448" y="-112"/>
      </p:cViewPr>
      <p:guideLst>
        <p:guide orient="horz" pos="96"/>
        <p:guide pos="55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-1584" y="-104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notesMaster" Target="notesMasters/notesMaster1.xml"/><Relationship Id="rId55" Type="http://schemas.openxmlformats.org/officeDocument/2006/relationships/handoutMaster" Target="handoutMasters/handoutMaster1.xml"/><Relationship Id="rId56" Type="http://schemas.openxmlformats.org/officeDocument/2006/relationships/printerSettings" Target="printerSettings/printerSettings1.bin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3044825" y="8950325"/>
            <a:ext cx="75723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312" tIns="44450" rIns="87312" bIns="44450">
            <a:spAutoFit/>
          </a:bodyPr>
          <a:lstStyle/>
          <a:p>
            <a:pPr defTabSz="868363"/>
            <a:r>
              <a:rPr lang="en-US" sz="1200" b="0"/>
              <a:t>Page </a:t>
            </a:r>
            <a:fld id="{1C069BD6-393B-C444-B182-F5AB276F3BDB}" type="slidenum">
              <a:rPr lang="en-US" sz="1200" b="0"/>
              <a:pPr defTabSz="868363"/>
              <a:t>‹#›</a:t>
            </a:fld>
            <a:endParaRPr lang="en-US" sz="1200" b="0"/>
          </a:p>
        </p:txBody>
      </p:sp>
    </p:spTree>
    <p:extLst>
      <p:ext uri="{BB962C8B-B14F-4D97-AF65-F5344CB8AC3E}">
        <p14:creationId xmlns:p14="http://schemas.microsoft.com/office/powerpoint/2010/main" val="14986324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022600" y="8950325"/>
            <a:ext cx="80010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312" tIns="44450" rIns="87312" bIns="44450">
            <a:spAutoFit/>
          </a:bodyPr>
          <a:lstStyle/>
          <a:p>
            <a:pPr defTabSz="868363"/>
            <a:r>
              <a:rPr lang="en-US" sz="1200" b="0">
                <a:latin typeface="Century Gothic" charset="0"/>
              </a:rPr>
              <a:t>Page </a:t>
            </a:r>
            <a:fld id="{16CEC98B-2F92-D649-A951-BABDE62A8B89}" type="slidenum">
              <a:rPr lang="en-US" sz="1200" b="0">
                <a:latin typeface="Century Gothic" charset="0"/>
              </a:rPr>
              <a:pPr defTabSz="868363"/>
              <a:t>‹#›</a:t>
            </a:fld>
            <a:endParaRPr lang="en-US" sz="1200" b="0">
              <a:latin typeface="Century Gothic" charset="0"/>
            </a:endParaRPr>
          </a:p>
        </p:txBody>
      </p:sp>
      <p:sp>
        <p:nvSpPr>
          <p:cNvPr id="614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8267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6900979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Volatile prevents compiler optimizations.  In this case, prevents changing the layout of the </a:t>
            </a:r>
            <a:r>
              <a:rPr lang="en-US" dirty="0" err="1" smtClean="0"/>
              <a:t>struct</a:t>
            </a:r>
            <a:r>
              <a:rPr lang="en-US" dirty="0" smtClean="0"/>
              <a:t> in memory.  It is laid out</a:t>
            </a:r>
            <a:r>
              <a:rPr lang="en-US" baseline="0" dirty="0" smtClean="0"/>
              <a:t> in exactly the order that the fields are specified,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..e first the a[] array in lower memory then the double d in higher memory.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464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More precisely, if guessed address A is any address in RANGE except for the one address corresponding to the return address, then execution will eventually arrive back at the exploit code.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%</a:t>
            </a:r>
            <a:r>
              <a:rPr lang="en-US" dirty="0" err="1" smtClean="0"/>
              <a:t>fs</a:t>
            </a:r>
            <a:r>
              <a:rPr lang="en-US" dirty="0" smtClean="0"/>
              <a:t> is a special CPU</a:t>
            </a:r>
            <a:r>
              <a:rPr lang="en-US" baseline="0" dirty="0" smtClean="0"/>
              <a:t> register storing the randomized canary value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Doesn’t overcome stack canaries because these are the last thing checked before exiting a procedure, i.e. before calling ret, so every gadget will get checked and fail.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9386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puts writes a string to stdout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CERT = Computer Emergency Response Team, famous security center at CMU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78011" y="8924959"/>
            <a:ext cx="2965801" cy="469898"/>
          </a:xfrm>
          <a:prstGeom prst="rect">
            <a:avLst/>
          </a:prstGeom>
        </p:spPr>
        <p:txBody>
          <a:bodyPr lIns="87929" tIns="43964" rIns="87929" bIns="43964"/>
          <a:lstStyle/>
          <a:p>
            <a:pPr>
              <a:defRPr/>
            </a:pPr>
            <a:fld id="{28E681F1-9ECF-43CC-A1A6-D7853C0864CB}" type="slidenum">
              <a:rPr lang="en-US" smtClean="0"/>
              <a:pPr>
                <a:defRPr/>
              </a:pPr>
              <a:t>26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err="1"/>
              <a:t>fgets</a:t>
            </a:r>
            <a:r>
              <a:rPr lang="en-US" dirty="0"/>
              <a:t> reads at most n-1 characters if its size argument is n bytes.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5019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365125"/>
            <a:ext cx="7772400" cy="1143000"/>
          </a:xfrm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lIns="92066" tIns="46033" rIns="92066" bIns="46033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7039582"/>
      </p:ext>
    </p:extLst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82338"/>
      </p:ext>
    </p:extLst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247650"/>
            <a:ext cx="2206625" cy="6197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513" y="247650"/>
            <a:ext cx="6472237" cy="6197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8832"/>
      </p:ext>
    </p:extLst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08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247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8544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5665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160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339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03497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5858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89166"/>
      </p:ext>
    </p:extLst>
  </p:cSld>
  <p:clrMapOvr>
    <a:masterClrMapping/>
  </p:clrMapOvr>
  <p:transition xmlns:p14="http://schemas.microsoft.com/office/powerpoint/2010/main"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31866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7229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3149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8511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828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803761"/>
      </p:ext>
    </p:extLst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513" y="1220788"/>
            <a:ext cx="4076700" cy="5224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9613" y="1220788"/>
            <a:ext cx="4078287" cy="5224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97984"/>
      </p:ext>
    </p:extLst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034032"/>
      </p:ext>
    </p:extLst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32473"/>
      </p:ext>
    </p:extLst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6286730"/>
      </p:ext>
    </p:extLst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4852504"/>
      </p:ext>
    </p:extLst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293796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513" y="1220788"/>
            <a:ext cx="8307387" cy="522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04813" y="247650"/>
            <a:ext cx="8716962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53882" dir="2700000" algn="ctr" rotWithShape="0">
              <a:srgbClr val="969696">
                <a:alpha val="74998"/>
              </a:srgb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219075" y="6400800"/>
            <a:ext cx="604838" cy="28575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15" tIns="45715" rIns="45715" bIns="45715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b="0" smtClean="0">
                <a:solidFill>
                  <a:schemeClr val="hlink"/>
                </a:solidFill>
              </a:rPr>
              <a:t>– </a:t>
            </a:r>
            <a:fld id="{F0966B78-0B68-0C41-9FA1-FEBF4261CC85}" type="slidenum">
              <a:rPr lang="en-US" sz="1400" b="0" smtClean="0">
                <a:solidFill>
                  <a:schemeClr val="hlink"/>
                </a:solidFill>
              </a:rPr>
              <a:pPr>
                <a:defRPr/>
              </a:pPr>
              <a:t>‹#›</a:t>
            </a:fld>
            <a:r>
              <a:rPr lang="en-US" sz="1400" b="0" smtClean="0">
                <a:solidFill>
                  <a:schemeClr val="hlink"/>
                </a:solidFill>
              </a:rPr>
              <a:t> –</a:t>
            </a:r>
            <a:endParaRPr lang="en-US" sz="1400" b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6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</p:sldLayoutIdLst>
  <p:transition xmlns:p14="http://schemas.microsoft.com/office/powerpoint/2010/main" spd="med"/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charset="0"/>
          <a:cs typeface="ＭＳ Ｐゴシック" charset="0"/>
        </a:defRPr>
      </a:lvl5pPr>
      <a:lvl6pPr marL="4572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</a:defRPr>
      </a:lvl6pPr>
      <a:lvl7pPr marL="9144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</a:defRPr>
      </a:lvl7pPr>
      <a:lvl8pPr marL="13716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</a:defRPr>
      </a:lvl8pPr>
      <a:lvl9pPr marL="18288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</a:defRPr>
      </a:lvl9pPr>
    </p:titleStyle>
    <p:bodyStyle>
      <a:lvl1pPr marL="385763" indent="-385763" algn="l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chemeClr val="hlink"/>
        </a:buClr>
        <a:buFont typeface="Wingdings" charset="0"/>
        <a:defRPr sz="24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ＭＳ Ｐゴシック" charset="0"/>
          <a:cs typeface="ＭＳ Ｐゴシック" charset="0"/>
        </a:defRPr>
      </a:lvl1pPr>
      <a:lvl2pPr marL="744538" indent="-246063" algn="l" rtl="0" eaLnBrk="0" fontAlgn="base" hangingPunct="0">
        <a:spcBef>
          <a:spcPct val="25000"/>
        </a:spcBef>
        <a:spcAft>
          <a:spcPct val="0"/>
        </a:spcAft>
        <a:buClr>
          <a:schemeClr val="hlink"/>
        </a:buClr>
        <a:buSzPct val="75000"/>
        <a:buFont typeface="Wingdings" charset="0"/>
        <a:buChar char="n"/>
        <a:defRPr sz="2000" b="1">
          <a:solidFill>
            <a:schemeClr val="tx1"/>
          </a:solidFill>
          <a:latin typeface="+mn-lt"/>
          <a:ea typeface="ＭＳ Ｐゴシック" charset="-128"/>
        </a:defRPr>
      </a:lvl2pPr>
      <a:lvl3pPr marL="1146175" indent="-238125" algn="l" rtl="0" eaLnBrk="0" fontAlgn="base" hangingPunct="0">
        <a:lnSpc>
          <a:spcPct val="107000"/>
        </a:lnSpc>
        <a:spcBef>
          <a:spcPct val="10000"/>
        </a:spcBef>
        <a:spcAft>
          <a:spcPct val="0"/>
        </a:spcAft>
        <a:buClr>
          <a:srgbClr val="005400"/>
        </a:buClr>
        <a:buSzPct val="90000"/>
        <a:buFont typeface="Wingdings" charset="0"/>
        <a:buChar char="l"/>
        <a:defRPr b="1">
          <a:solidFill>
            <a:schemeClr val="folHlink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ＭＳ Ｐゴシック" charset="-128"/>
        </a:defRPr>
      </a:lvl4pPr>
      <a:lvl5pPr marL="24511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9083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33655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8227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42799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650" y="371475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9200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hangingPunct="1">
              <a:lnSpc>
                <a:spcPct val="100000"/>
              </a:lnSpc>
            </a:pPr>
            <a:fld id="{F5551B27-49BC-4291-80C6-707CDCF1D651}" type="slidenum">
              <a:rPr lang="en-US" sz="1000">
                <a:solidFill>
                  <a:srgbClr val="000000"/>
                </a:solidFill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 algn="l" eaLnBrk="1" hangingPunct="1">
                <a:lnSpc>
                  <a:spcPct val="100000"/>
                </a:lnSpc>
              </a:pPr>
              <a:t>‹#›</a:t>
            </a:fld>
            <a:endParaRPr lang="en-US" sz="2400" dirty="0">
              <a:solidFill>
                <a:srgbClr val="000000"/>
              </a:solidFill>
              <a:latin typeface="Arial Narrow" pitchFamily="34" charset="0"/>
              <a:ea typeface="+mn-ea"/>
              <a:cs typeface="Arial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en-US" sz="1000" b="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Bryant and </a:t>
            </a:r>
            <a:r>
              <a:rPr lang="en-US" sz="1000" b="0" dirty="0" err="1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O’Hallaron</a:t>
            </a:r>
            <a:r>
              <a:rPr lang="en-US" sz="1000" b="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, Computer Systems: A Programmer’s Perspective, Third Edition</a:t>
            </a: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-16031" y="0"/>
            <a:ext cx="9160031" cy="228600"/>
          </a:xfrm>
          <a:prstGeom prst="rect">
            <a:avLst/>
          </a:prstGeom>
          <a:solidFill>
            <a:srgbClr val="CFB87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  <a:defRPr/>
            </a:pPr>
            <a:endParaRPr lang="en-US" sz="2400" b="0">
              <a:solidFill>
                <a:srgbClr val="000000"/>
              </a:solidFill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 userDrawn="1"/>
        </p:nvSpPr>
        <p:spPr bwMode="auto">
          <a:xfrm>
            <a:off x="6934201" y="-26988"/>
            <a:ext cx="2273300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1" hangingPunct="1">
              <a:lnSpc>
                <a:spcPct val="100000"/>
              </a:lnSpc>
              <a:defRPr/>
            </a:pPr>
            <a:r>
              <a:rPr lang="en-US" sz="1200" dirty="0">
                <a:solidFill>
                  <a:srgbClr val="565A5C"/>
                </a:solidFill>
                <a:latin typeface="Times New Roman" pitchFamily="18" charset="0"/>
                <a:ea typeface="+mn-ea"/>
                <a:cs typeface="Arial" charset="0"/>
              </a:rPr>
              <a:t>University of Colorado Boulder</a:t>
            </a:r>
            <a:endParaRPr lang="en-US" sz="1200" dirty="0">
              <a:solidFill>
                <a:srgbClr val="565A5C"/>
              </a:solidFill>
              <a:latin typeface="Times New Roman" pitchFamily="18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884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62" r:id="rId5"/>
    <p:sldLayoutId id="2147483963" r:id="rId6"/>
    <p:sldLayoutId id="2147483964" r:id="rId7"/>
    <p:sldLayoutId id="2147483965" r:id="rId8"/>
    <p:sldLayoutId id="2147483966" r:id="rId9"/>
    <p:sldLayoutId id="2147483967" r:id="rId10"/>
    <p:sldLayoutId id="2147483968" r:id="rId11"/>
    <p:sldLayoutId id="2147483969" r:id="rId12"/>
    <p:sldLayoutId id="2147483970" r:id="rId1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2pPr>
      <a:lvl3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3pPr>
      <a:lvl4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4pPr>
      <a:lvl5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FB87C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FB87C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en.wikipedia.org/wiki/E-mail_address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package" Target="../embeddings/Microsoft_Excel_Sheet1.xlsx"/><Relationship Id="rId5" Type="http://schemas.openxmlformats.org/officeDocument/2006/relationships/image" Target="../media/image3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836738"/>
            <a:ext cx="7772400" cy="1565275"/>
          </a:xfrm>
          <a:effectLst>
            <a:outerShdw blurRad="63500" dist="53882" dir="2700000" algn="ctr" rotWithShape="0">
              <a:srgbClr val="969696"/>
            </a:outerShdw>
          </a:effectLst>
        </p:spPr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Buffer Overflow in Call Stacks</a:t>
            </a:r>
            <a:endParaRPr lang="en-US" dirty="0"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0425" y="3719513"/>
            <a:ext cx="4384675" cy="246221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 smtClean="0">
                <a:latin typeface="Helvetica" charset="0"/>
              </a:rPr>
              <a:t>Topic:</a:t>
            </a:r>
            <a:endParaRPr lang="en-US" dirty="0">
              <a:latin typeface="Helvetica" charset="0"/>
            </a:endParaRPr>
          </a:p>
          <a:p>
            <a:pPr lvl="1" eaLnBrk="1" hangingPunct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Buffer </a:t>
            </a:r>
            <a:r>
              <a:rPr lang="en-US" dirty="0" smtClean="0">
                <a:latin typeface="Helvetica" charset="0"/>
                <a:ea typeface="ＭＳ Ｐゴシック" charset="0"/>
              </a:rPr>
              <a:t>Overflow Examples</a:t>
            </a:r>
          </a:p>
          <a:p>
            <a:pPr lvl="1" eaLnBrk="1" hangingPunct="1">
              <a:defRPr/>
            </a:pPr>
            <a:r>
              <a:rPr lang="en-US" dirty="0" smtClean="0">
                <a:latin typeface="Helvetica" charset="0"/>
                <a:ea typeface="ＭＳ Ｐゴシック" charset="0"/>
              </a:rPr>
              <a:t>Code Injection Attacks</a:t>
            </a:r>
          </a:p>
          <a:p>
            <a:pPr lvl="2" eaLnBrk="1" hangingPunct="1">
              <a:defRPr/>
            </a:pPr>
            <a:r>
              <a:rPr lang="en-US" dirty="0" smtClean="0">
                <a:latin typeface="Helvetica" charset="0"/>
                <a:ea typeface="ＭＳ Ｐゴシック" charset="0"/>
              </a:rPr>
              <a:t>ROP</a:t>
            </a:r>
          </a:p>
          <a:p>
            <a:pPr lvl="1" eaLnBrk="1" hangingPunct="1">
              <a:defRPr/>
            </a:pPr>
            <a:r>
              <a:rPr lang="en-US" dirty="0" smtClean="0">
                <a:latin typeface="Helvetica" charset="0"/>
                <a:ea typeface="ＭＳ Ｐゴシック" charset="0"/>
              </a:rPr>
              <a:t>Protecting against Buffer overflow</a:t>
            </a:r>
          </a:p>
          <a:p>
            <a:pPr lvl="1" eaLnBrk="1" hangingPunct="1">
              <a:defRPr/>
            </a:pPr>
            <a:endParaRPr lang="en-US" dirty="0" smtClean="0">
              <a:latin typeface="Helvetica" charset="0"/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String Library Code</a:t>
            </a:r>
          </a:p>
        </p:txBody>
      </p:sp>
      <p:sp>
        <p:nvSpPr>
          <p:cNvPr id="1433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8701088" cy="838200"/>
          </a:xfrm>
        </p:spPr>
        <p:txBody>
          <a:bodyPr/>
          <a:lstStyle/>
          <a:p>
            <a:pPr lvl="1" eaLnBrk="1" hangingPunct="1"/>
            <a:r>
              <a:rPr lang="en-US">
                <a:latin typeface="Helvetica" charset="0"/>
                <a:ea typeface="ＭＳ Ｐゴシック" charset="0"/>
              </a:rPr>
              <a:t>Implementation of Unix function </a:t>
            </a:r>
            <a:r>
              <a:rPr lang="en-US">
                <a:latin typeface="Courier New" charset="0"/>
                <a:ea typeface="ＭＳ Ｐゴシック" charset="0"/>
              </a:rPr>
              <a:t>gets </a:t>
            </a:r>
            <a:r>
              <a:rPr lang="en-US">
                <a:latin typeface="Helvetica" charset="0"/>
                <a:ea typeface="ＭＳ Ｐゴシック" charset="0"/>
              </a:rPr>
              <a:t>will get a string from standard input - Do NOT USE!  (use </a:t>
            </a:r>
            <a:r>
              <a:rPr lang="en-US" b="0">
                <a:latin typeface="Courier" charset="0"/>
                <a:ea typeface="ＭＳ Ｐゴシック" charset="0"/>
                <a:cs typeface="Courier" charset="0"/>
              </a:rPr>
              <a:t>fgets</a:t>
            </a:r>
            <a:r>
              <a:rPr lang="en-US">
                <a:latin typeface="Helvetica" charset="0"/>
                <a:ea typeface="ＭＳ Ｐゴシック" charset="0"/>
              </a:rPr>
              <a:t> instead)</a:t>
            </a:r>
            <a:endParaRPr lang="en-US">
              <a:latin typeface="Courier New" charset="0"/>
              <a:ea typeface="ＭＳ Ｐゴシック" charset="0"/>
            </a:endParaRPr>
          </a:p>
          <a:p>
            <a:pPr lvl="2" eaLnBrk="1" hangingPunct="1"/>
            <a:r>
              <a:rPr lang="en-US" b="0">
                <a:solidFill>
                  <a:srgbClr val="FF0000"/>
                </a:solidFill>
                <a:latin typeface="Courier" charset="0"/>
                <a:ea typeface="ＭＳ Ｐゴシック" charset="0"/>
                <a:cs typeface="Courier" charset="0"/>
              </a:rPr>
              <a:t>gets</a:t>
            </a:r>
            <a:r>
              <a:rPr lang="en-US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 does not specify limit on number of characters to read</a:t>
            </a: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1600200" y="2241550"/>
            <a:ext cx="5410200" cy="3397250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charset="0"/>
                <a:ea typeface="MS Mincho" charset="0"/>
                <a:cs typeface="MS Mincho" charset="0"/>
              </a:rPr>
              <a:t>/* Get string from stdin */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charset="0"/>
                <a:ea typeface="MS Mincho" charset="0"/>
                <a:cs typeface="MS Mincho" charset="0"/>
              </a:rPr>
              <a:t>char *gets(char *dest)</a:t>
            </a:r>
            <a:br>
              <a:rPr lang="en-US">
                <a:latin typeface="Courier New" charset="0"/>
                <a:ea typeface="MS Mincho" charset="0"/>
                <a:cs typeface="MS Mincho" charset="0"/>
              </a:rPr>
            </a:br>
            <a:r>
              <a:rPr lang="en-US">
                <a:latin typeface="Courier New" charset="0"/>
                <a:ea typeface="MS Mincho" charset="0"/>
                <a:cs typeface="MS Mincho" charset="0"/>
              </a:rPr>
              <a:t>{</a:t>
            </a:r>
            <a:br>
              <a:rPr lang="en-US">
                <a:latin typeface="Courier New" charset="0"/>
                <a:ea typeface="MS Mincho" charset="0"/>
                <a:cs typeface="MS Mincho" charset="0"/>
              </a:rPr>
            </a:br>
            <a:r>
              <a:rPr lang="en-US">
                <a:latin typeface="Courier New" charset="0"/>
                <a:ea typeface="MS Mincho" charset="0"/>
                <a:cs typeface="MS Mincho" charset="0"/>
              </a:rPr>
              <a:t>    int c = getc();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charset="0"/>
                <a:ea typeface="MS Mincho" charset="0"/>
                <a:cs typeface="MS Mincho" charset="0"/>
              </a:rPr>
              <a:t>    char *p = dest;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charset="0"/>
                <a:ea typeface="MS Mincho" charset="0"/>
                <a:cs typeface="MS Mincho" charset="0"/>
              </a:rPr>
              <a:t>    while (c != EOF &amp;&amp; c != '\n') {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charset="0"/>
                <a:ea typeface="MS Mincho" charset="0"/>
                <a:cs typeface="MS Mincho" charset="0"/>
              </a:rPr>
              <a:t>        </a:t>
            </a:r>
            <a:r>
              <a:rPr lang="en-US">
                <a:solidFill>
                  <a:srgbClr val="FF0000"/>
                </a:solidFill>
                <a:latin typeface="Courier New" charset="0"/>
                <a:ea typeface="MS Mincho" charset="0"/>
                <a:cs typeface="MS Mincho" charset="0"/>
              </a:rPr>
              <a:t>*p++</a:t>
            </a:r>
            <a:r>
              <a:rPr lang="en-US">
                <a:latin typeface="Courier New" charset="0"/>
                <a:ea typeface="MS Mincho" charset="0"/>
                <a:cs typeface="MS Mincho" charset="0"/>
              </a:rPr>
              <a:t> = c;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charset="0"/>
                <a:ea typeface="MS Mincho" charset="0"/>
                <a:cs typeface="MS Mincho" charset="0"/>
              </a:rPr>
              <a:t>        c = getc();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charset="0"/>
                <a:ea typeface="MS Mincho" charset="0"/>
                <a:cs typeface="MS Mincho" charset="0"/>
              </a:rPr>
              <a:t>    }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charset="0"/>
                <a:ea typeface="MS Mincho" charset="0"/>
                <a:cs typeface="MS Mincho" charset="0"/>
              </a:rPr>
              <a:t>    *p = '\0';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charset="0"/>
                <a:ea typeface="MS Mincho" charset="0"/>
                <a:cs typeface="MS Mincho" charset="0"/>
              </a:rPr>
              <a:t>    return dest;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charset="0"/>
                <a:ea typeface="MS Mincho" charset="0"/>
                <a:cs typeface="MS Mincho" charset="0"/>
              </a:rPr>
              <a:t>}</a:t>
            </a:r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0" y="5638800"/>
            <a:ext cx="8701088" cy="408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9" tIns="44446" rIns="90479" bIns="44446"/>
          <a:lstStyle>
            <a:lvl1pPr marL="342900" indent="-3429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4538" indent="-246063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6175" indent="-238125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lvl="1" algn="l" eaLnBrk="1" hangingPunct="1">
              <a:spcBef>
                <a:spcPct val="25000"/>
              </a:spcBef>
              <a:buClr>
                <a:schemeClr val="hlink"/>
              </a:buClr>
              <a:buSzPct val="75000"/>
              <a:buFont typeface="Wingdings" charset="0"/>
              <a:buChar char="n"/>
            </a:pPr>
            <a:r>
              <a:rPr lang="en-US" sz="2000" dirty="0"/>
              <a:t>Similar problems with other Unix functions</a:t>
            </a:r>
          </a:p>
          <a:p>
            <a:pPr lvl="2" algn="l" eaLnBrk="1" hangingPunct="1">
              <a:lnSpc>
                <a:spcPct val="107000"/>
              </a:lnSpc>
              <a:spcBef>
                <a:spcPct val="10000"/>
              </a:spcBef>
              <a:buClr>
                <a:srgbClr val="005400"/>
              </a:buClr>
              <a:buSzPct val="90000"/>
              <a:buFont typeface="Wingdings" charset="0"/>
              <a:buChar char="l"/>
            </a:pPr>
            <a:r>
              <a:rPr lang="en-US" sz="1800" dirty="0" err="1">
                <a:solidFill>
                  <a:schemeClr val="folHlink"/>
                </a:solidFill>
                <a:latin typeface="Courier New" charset="0"/>
              </a:rPr>
              <a:t>s</a:t>
            </a:r>
            <a:r>
              <a:rPr lang="en-US" sz="1800" dirty="0" err="1" smtClean="0">
                <a:solidFill>
                  <a:schemeClr val="folHlink"/>
                </a:solidFill>
                <a:latin typeface="Courier New" charset="0"/>
              </a:rPr>
              <a:t>trcpy</a:t>
            </a:r>
            <a:r>
              <a:rPr lang="en-US" sz="1800" dirty="0" smtClean="0">
                <a:solidFill>
                  <a:schemeClr val="folHlink"/>
                </a:solidFill>
                <a:latin typeface="Courier New" charset="0"/>
              </a:rPr>
              <a:t>, </a:t>
            </a:r>
            <a:r>
              <a:rPr lang="en-US" sz="1800" dirty="0" err="1" smtClean="0">
                <a:solidFill>
                  <a:schemeClr val="folHlink"/>
                </a:solidFill>
                <a:latin typeface="Courier New" charset="0"/>
              </a:rPr>
              <a:t>strcat</a:t>
            </a:r>
            <a:r>
              <a:rPr lang="en-US" sz="1800" dirty="0" smtClean="0">
                <a:solidFill>
                  <a:schemeClr val="folHlink"/>
                </a:solidFill>
              </a:rPr>
              <a:t>: </a:t>
            </a:r>
            <a:r>
              <a:rPr lang="en-US" sz="1800" dirty="0">
                <a:solidFill>
                  <a:schemeClr val="folHlink"/>
                </a:solidFill>
              </a:rPr>
              <a:t>Copies string of arbitrary length</a:t>
            </a:r>
          </a:p>
          <a:p>
            <a:pPr lvl="2" algn="l" eaLnBrk="1" hangingPunct="1">
              <a:lnSpc>
                <a:spcPct val="107000"/>
              </a:lnSpc>
              <a:spcBef>
                <a:spcPct val="10000"/>
              </a:spcBef>
              <a:buClr>
                <a:srgbClr val="005400"/>
              </a:buClr>
              <a:buSzPct val="90000"/>
              <a:buFont typeface="Wingdings" charset="0"/>
              <a:buChar char="l"/>
            </a:pPr>
            <a:r>
              <a:rPr lang="en-US" sz="1800" dirty="0" err="1">
                <a:solidFill>
                  <a:schemeClr val="folHlink"/>
                </a:solidFill>
                <a:latin typeface="Courier New" charset="0"/>
              </a:rPr>
              <a:t>scanf</a:t>
            </a:r>
            <a:r>
              <a:rPr lang="en-US" sz="1800" dirty="0">
                <a:solidFill>
                  <a:schemeClr val="folHlink"/>
                </a:solidFill>
              </a:rPr>
              <a:t>, </a:t>
            </a:r>
            <a:r>
              <a:rPr lang="en-US" sz="1800" dirty="0" err="1">
                <a:solidFill>
                  <a:schemeClr val="folHlink"/>
                </a:solidFill>
                <a:latin typeface="Courier New" charset="0"/>
              </a:rPr>
              <a:t>fscanf</a:t>
            </a:r>
            <a:r>
              <a:rPr lang="en-US" sz="1800" dirty="0">
                <a:solidFill>
                  <a:schemeClr val="folHlink"/>
                </a:solidFill>
              </a:rPr>
              <a:t>, </a:t>
            </a:r>
            <a:r>
              <a:rPr lang="en-US" sz="1800" dirty="0" err="1">
                <a:solidFill>
                  <a:schemeClr val="folHlink"/>
                </a:solidFill>
                <a:latin typeface="Courier New" charset="0"/>
              </a:rPr>
              <a:t>sscanf</a:t>
            </a:r>
            <a:r>
              <a:rPr lang="en-US" sz="1800" dirty="0">
                <a:solidFill>
                  <a:schemeClr val="folHlink"/>
                </a:solidFill>
              </a:rPr>
              <a:t>, when given </a:t>
            </a:r>
            <a:r>
              <a:rPr lang="en-US" sz="1800" dirty="0">
                <a:solidFill>
                  <a:schemeClr val="folHlink"/>
                </a:solidFill>
                <a:latin typeface="Courier New" charset="0"/>
              </a:rPr>
              <a:t>%s</a:t>
            </a:r>
            <a:r>
              <a:rPr lang="en-US" sz="1800" dirty="0">
                <a:solidFill>
                  <a:schemeClr val="folHlink"/>
                </a:solidFill>
              </a:rPr>
              <a:t> conversion specification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animBg="1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64135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Vulnerable Buffer Code</a:t>
            </a:r>
          </a:p>
        </p:txBody>
      </p:sp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1447800" y="1600200"/>
            <a:ext cx="4495800" cy="1749425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charset="0"/>
                <a:ea typeface="MS Mincho" charset="0"/>
                <a:cs typeface="MS Mincho" charset="0"/>
              </a:rPr>
              <a:t>int main()</a:t>
            </a:r>
            <a:br>
              <a:rPr lang="en-US">
                <a:latin typeface="Courier New" charset="0"/>
                <a:ea typeface="MS Mincho" charset="0"/>
                <a:cs typeface="MS Mincho" charset="0"/>
              </a:rPr>
            </a:br>
            <a:r>
              <a:rPr lang="en-US">
                <a:latin typeface="Courier New" charset="0"/>
                <a:ea typeface="MS Mincho" charset="0"/>
                <a:cs typeface="MS Mincho" charset="0"/>
              </a:rPr>
              <a:t>{</a:t>
            </a:r>
            <a:br>
              <a:rPr lang="en-US">
                <a:latin typeface="Courier New" charset="0"/>
                <a:ea typeface="MS Mincho" charset="0"/>
                <a:cs typeface="MS Mincho" charset="0"/>
              </a:rPr>
            </a:br>
            <a:r>
              <a:rPr lang="en-US">
                <a:latin typeface="Courier New" charset="0"/>
                <a:ea typeface="MS Mincho" charset="0"/>
                <a:cs typeface="MS Mincho" charset="0"/>
              </a:rPr>
              <a:t>  printf("Type a string:");</a:t>
            </a:r>
            <a:br>
              <a:rPr lang="en-US">
                <a:latin typeface="Courier New" charset="0"/>
                <a:ea typeface="MS Mincho" charset="0"/>
                <a:cs typeface="MS Mincho" charset="0"/>
              </a:rPr>
            </a:br>
            <a:r>
              <a:rPr lang="en-US">
                <a:latin typeface="Courier New" charset="0"/>
                <a:ea typeface="MS Mincho" charset="0"/>
                <a:cs typeface="MS Mincho" charset="0"/>
              </a:rPr>
              <a:t>  echo();</a:t>
            </a:r>
            <a:br>
              <a:rPr lang="en-US">
                <a:latin typeface="Courier New" charset="0"/>
                <a:ea typeface="MS Mincho" charset="0"/>
                <a:cs typeface="MS Mincho" charset="0"/>
              </a:rPr>
            </a:br>
            <a:r>
              <a:rPr lang="en-US">
                <a:latin typeface="Courier New" charset="0"/>
                <a:ea typeface="MS Mincho" charset="0"/>
                <a:cs typeface="MS Mincho" charset="0"/>
              </a:rPr>
              <a:t>  return 0;</a:t>
            </a:r>
            <a:br>
              <a:rPr lang="en-US">
                <a:latin typeface="Courier New" charset="0"/>
                <a:ea typeface="MS Mincho" charset="0"/>
                <a:cs typeface="MS Mincho" charset="0"/>
              </a:rPr>
            </a:br>
            <a:r>
              <a:rPr lang="en-US">
                <a:latin typeface="Courier New" charset="0"/>
                <a:ea typeface="MS Mincho" charset="0"/>
                <a:cs typeface="MS Mincho" charset="0"/>
              </a:rPr>
              <a:t>}</a:t>
            </a:r>
          </a:p>
        </p:txBody>
      </p: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1447800" y="3810000"/>
            <a:ext cx="5410200" cy="2028825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charset="0"/>
                <a:ea typeface="MS Mincho" charset="0"/>
                <a:cs typeface="MS Mincho" charset="0"/>
              </a:rPr>
              <a:t>/* Echo Line */</a:t>
            </a:r>
            <a:br>
              <a:rPr lang="en-US">
                <a:latin typeface="Courier New" charset="0"/>
                <a:ea typeface="MS Mincho" charset="0"/>
                <a:cs typeface="MS Mincho" charset="0"/>
              </a:rPr>
            </a:br>
            <a:r>
              <a:rPr lang="en-US">
                <a:latin typeface="Courier New" charset="0"/>
                <a:ea typeface="MS Mincho" charset="0"/>
                <a:cs typeface="MS Mincho" charset="0"/>
              </a:rPr>
              <a:t>void echo()</a:t>
            </a:r>
            <a:br>
              <a:rPr lang="en-US">
                <a:latin typeface="Courier New" charset="0"/>
                <a:ea typeface="MS Mincho" charset="0"/>
                <a:cs typeface="MS Mincho" charset="0"/>
              </a:rPr>
            </a:br>
            <a:r>
              <a:rPr lang="en-US">
                <a:latin typeface="Courier New" charset="0"/>
                <a:ea typeface="MS Mincho" charset="0"/>
                <a:cs typeface="MS Mincho" charset="0"/>
              </a:rPr>
              <a:t>{</a:t>
            </a:r>
            <a:br>
              <a:rPr lang="en-US">
                <a:latin typeface="Courier New" charset="0"/>
                <a:ea typeface="MS Mincho" charset="0"/>
                <a:cs typeface="MS Mincho" charset="0"/>
              </a:rPr>
            </a:br>
            <a:r>
              <a:rPr lang="en-US">
                <a:latin typeface="Courier New" charset="0"/>
                <a:ea typeface="MS Mincho" charset="0"/>
                <a:cs typeface="MS Mincho" charset="0"/>
              </a:rPr>
              <a:t>    char buf[4];  /* Way too small! */</a:t>
            </a:r>
            <a:br>
              <a:rPr lang="en-US">
                <a:latin typeface="Courier New" charset="0"/>
                <a:ea typeface="MS Mincho" charset="0"/>
                <a:cs typeface="MS Mincho" charset="0"/>
              </a:rPr>
            </a:br>
            <a:r>
              <a:rPr lang="en-US">
                <a:latin typeface="Courier New" charset="0"/>
                <a:ea typeface="MS Mincho" charset="0"/>
                <a:cs typeface="MS Mincho" charset="0"/>
              </a:rPr>
              <a:t>    gets(buf);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charset="0"/>
                <a:ea typeface="MS Mincho" charset="0"/>
                <a:cs typeface="MS Mincho" charset="0"/>
              </a:rPr>
              <a:t>    puts(buf);    /* Echo to stdout */</a:t>
            </a:r>
            <a:br>
              <a:rPr lang="en-US">
                <a:latin typeface="Courier New" charset="0"/>
                <a:ea typeface="MS Mincho" charset="0"/>
                <a:cs typeface="MS Mincho" charset="0"/>
              </a:rPr>
            </a:br>
            <a:r>
              <a:rPr lang="en-US">
                <a:latin typeface="Courier New" charset="0"/>
                <a:ea typeface="MS Mincho" charset="0"/>
                <a:cs typeface="MS Mincho" charset="0"/>
              </a:rPr>
              <a:t> 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11300" y="228600"/>
            <a:ext cx="64135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Buffer Overflow Executions</a:t>
            </a:r>
          </a:p>
        </p:txBody>
      </p:sp>
      <p:sp>
        <p:nvSpPr>
          <p:cNvPr id="17410" name="Rectangle 3"/>
          <p:cNvSpPr>
            <a:spLocks noChangeArrowheads="1"/>
          </p:cNvSpPr>
          <p:nvPr/>
        </p:nvSpPr>
        <p:spPr bwMode="auto">
          <a:xfrm>
            <a:off x="1447800" y="1524000"/>
            <a:ext cx="5410200" cy="925513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charset="0"/>
                <a:ea typeface="MS Mincho" charset="0"/>
                <a:cs typeface="MS Mincho" charset="0"/>
              </a:rPr>
              <a:t>unix&gt;</a:t>
            </a:r>
            <a:r>
              <a:rPr lang="en-US" i="1">
                <a:latin typeface="Courier New" charset="0"/>
                <a:ea typeface="MS Mincho" charset="0"/>
                <a:cs typeface="MS Mincho" charset="0"/>
              </a:rPr>
              <a:t>./bufdemo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charset="0"/>
                <a:ea typeface="MS Mincho" charset="0"/>
                <a:cs typeface="MS Mincho" charset="0"/>
              </a:rPr>
              <a:t>Type a string:</a:t>
            </a:r>
            <a:r>
              <a:rPr lang="en-US" i="1">
                <a:latin typeface="Courier New" charset="0"/>
                <a:ea typeface="MS Mincho" charset="0"/>
                <a:cs typeface="MS Mincho" charset="0"/>
              </a:rPr>
              <a:t>123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charset="0"/>
                <a:ea typeface="MS Mincho" charset="0"/>
                <a:cs typeface="MS Mincho" charset="0"/>
              </a:rPr>
              <a:t>123</a:t>
            </a: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1447800" y="2743200"/>
            <a:ext cx="5410200" cy="925513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charset="0"/>
                <a:ea typeface="MS Mincho" charset="0"/>
                <a:cs typeface="MS Mincho" charset="0"/>
              </a:rPr>
              <a:t>unix&gt;./bufdemo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charset="0"/>
                <a:ea typeface="MS Mincho" charset="0"/>
                <a:cs typeface="MS Mincho" charset="0"/>
              </a:rPr>
              <a:t>Type a string:</a:t>
            </a:r>
            <a:r>
              <a:rPr lang="en-US" i="1">
                <a:latin typeface="Courier New" charset="0"/>
                <a:ea typeface="MS Mincho" charset="0"/>
                <a:cs typeface="MS Mincho" charset="0"/>
              </a:rPr>
              <a:t>12345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charset="0"/>
                <a:ea typeface="MS Mincho" charset="0"/>
                <a:cs typeface="MS Mincho" charset="0"/>
              </a:rPr>
              <a:t>Segmentation Fault</a:t>
            </a: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1447800" y="4038600"/>
            <a:ext cx="5410200" cy="925513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charset="0"/>
                <a:ea typeface="MS Mincho" charset="0"/>
                <a:cs typeface="MS Mincho" charset="0"/>
              </a:rPr>
              <a:t>unix&gt;./bufdemo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charset="0"/>
                <a:ea typeface="MS Mincho" charset="0"/>
                <a:cs typeface="MS Mincho" charset="0"/>
              </a:rPr>
              <a:t>Type a string:</a:t>
            </a:r>
            <a:r>
              <a:rPr lang="en-US" i="1">
                <a:latin typeface="Courier New" charset="0"/>
                <a:ea typeface="MS Mincho" charset="0"/>
                <a:cs typeface="MS Mincho" charset="0"/>
              </a:rPr>
              <a:t>12345678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charset="0"/>
                <a:ea typeface="MS Mincho" charset="0"/>
                <a:cs typeface="MS Mincho" charset="0"/>
              </a:rPr>
              <a:t>Segmentation Fault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animBg="1"/>
      <p:bldP spid="1126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3820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32-bit Buffer </a:t>
            </a:r>
            <a:r>
              <a:rPr lang="en-US" dirty="0">
                <a:ea typeface="+mj-ea"/>
                <a:cs typeface="+mj-cs"/>
              </a:rPr>
              <a:t>Overflow </a:t>
            </a:r>
            <a:r>
              <a:rPr lang="en-US" dirty="0" smtClean="0">
                <a:ea typeface="+mj-ea"/>
                <a:cs typeface="+mj-cs"/>
              </a:rPr>
              <a:t>Stack Example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2743200" y="3429000"/>
            <a:ext cx="6400800" cy="285908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3146425" algn="l"/>
              </a:tabLst>
            </a:pPr>
            <a:r>
              <a:rPr lang="en-US">
                <a:latin typeface="Courier New" charset="0"/>
                <a:ea typeface="MS Mincho" charset="0"/>
                <a:cs typeface="MS Mincho" charset="0"/>
              </a:rPr>
              <a:t>echo:</a:t>
            </a:r>
            <a:br>
              <a:rPr lang="en-US">
                <a:latin typeface="Courier New" charset="0"/>
                <a:ea typeface="MS Mincho" charset="0"/>
                <a:cs typeface="MS Mincho" charset="0"/>
              </a:rPr>
            </a:br>
            <a:r>
              <a:rPr lang="en-US">
                <a:latin typeface="Courier New" charset="0"/>
                <a:ea typeface="MS Mincho" charset="0"/>
                <a:cs typeface="MS Mincho" charset="0"/>
              </a:rPr>
              <a:t>pushl %ebp          # Save %ebp on stack</a:t>
            </a:r>
            <a:br>
              <a:rPr lang="en-US">
                <a:latin typeface="Courier New" charset="0"/>
                <a:ea typeface="MS Mincho" charset="0"/>
                <a:cs typeface="MS Mincho" charset="0"/>
              </a:rPr>
            </a:br>
            <a:r>
              <a:rPr lang="en-US">
                <a:latin typeface="Courier New" charset="0"/>
                <a:ea typeface="MS Mincho" charset="0"/>
                <a:cs typeface="MS Mincho" charset="0"/>
              </a:rPr>
              <a:t>movl %esp,%ebp</a:t>
            </a:r>
            <a:br>
              <a:rPr lang="en-US">
                <a:latin typeface="Courier New" charset="0"/>
                <a:ea typeface="MS Mincho" charset="0"/>
                <a:cs typeface="MS Mincho" charset="0"/>
              </a:rPr>
            </a:br>
            <a:r>
              <a:rPr lang="en-US">
                <a:latin typeface="Courier New" charset="0"/>
                <a:ea typeface="MS Mincho" charset="0"/>
                <a:cs typeface="MS Mincho" charset="0"/>
              </a:rPr>
              <a:t>subl $20,%esp       # Allocate space on stack</a:t>
            </a:r>
            <a:br>
              <a:rPr lang="en-US">
                <a:latin typeface="Courier New" charset="0"/>
                <a:ea typeface="MS Mincho" charset="0"/>
                <a:cs typeface="MS Mincho" charset="0"/>
              </a:rPr>
            </a:br>
            <a:r>
              <a:rPr lang="en-US">
                <a:latin typeface="Courier New" charset="0"/>
                <a:ea typeface="MS Mincho" charset="0"/>
                <a:cs typeface="MS Mincho" charset="0"/>
              </a:rPr>
              <a:t>pushl %ebx          # Save %ebx</a:t>
            </a:r>
            <a:br>
              <a:rPr lang="en-US">
                <a:latin typeface="Courier New" charset="0"/>
                <a:ea typeface="MS Mincho" charset="0"/>
                <a:cs typeface="MS Mincho" charset="0"/>
              </a:rPr>
            </a:br>
            <a:r>
              <a:rPr lang="en-US">
                <a:latin typeface="Courier New" charset="0"/>
                <a:ea typeface="MS Mincho" charset="0"/>
                <a:cs typeface="MS Mincho" charset="0"/>
              </a:rPr>
              <a:t>addl $-12,%esp      # Allocate space on stack</a:t>
            </a:r>
            <a:br>
              <a:rPr lang="en-US">
                <a:latin typeface="Courier New" charset="0"/>
                <a:ea typeface="MS Mincho" charset="0"/>
                <a:cs typeface="MS Mincho" charset="0"/>
              </a:rPr>
            </a:br>
            <a:r>
              <a:rPr lang="en-US" u="sng">
                <a:latin typeface="Courier New" charset="0"/>
                <a:ea typeface="MS Mincho" charset="0"/>
                <a:cs typeface="MS Mincho" charset="0"/>
              </a:rPr>
              <a:t>leal -4(%ebp),%ebx</a:t>
            </a:r>
            <a:r>
              <a:rPr lang="en-US">
                <a:latin typeface="Courier New" charset="0"/>
                <a:ea typeface="MS Mincho" charset="0"/>
                <a:cs typeface="MS Mincho" charset="0"/>
              </a:rPr>
              <a:t>  # Compute </a:t>
            </a:r>
            <a:r>
              <a:rPr lang="en-US">
                <a:solidFill>
                  <a:srgbClr val="FF0000"/>
                </a:solidFill>
                <a:latin typeface="Courier New" charset="0"/>
                <a:ea typeface="MS Mincho" charset="0"/>
                <a:cs typeface="MS Mincho" charset="0"/>
              </a:rPr>
              <a:t>buf </a:t>
            </a:r>
            <a:r>
              <a:rPr lang="en-US">
                <a:latin typeface="Courier New" charset="0"/>
                <a:ea typeface="MS Mincho" charset="0"/>
                <a:cs typeface="MS Mincho" charset="0"/>
              </a:rPr>
              <a:t>as %ebp-4</a:t>
            </a:r>
            <a:br>
              <a:rPr lang="en-US">
                <a:latin typeface="Courier New" charset="0"/>
                <a:ea typeface="MS Mincho" charset="0"/>
                <a:cs typeface="MS Mincho" charset="0"/>
              </a:rPr>
            </a:br>
            <a:r>
              <a:rPr lang="en-US">
                <a:latin typeface="Courier New" charset="0"/>
                <a:ea typeface="MS Mincho" charset="0"/>
                <a:cs typeface="MS Mincho" charset="0"/>
              </a:rPr>
              <a:t>pushl %ebx          # Push buf on stack</a:t>
            </a:r>
            <a:br>
              <a:rPr lang="en-US">
                <a:latin typeface="Courier New" charset="0"/>
                <a:ea typeface="MS Mincho" charset="0"/>
                <a:cs typeface="MS Mincho" charset="0"/>
              </a:rPr>
            </a:br>
            <a:r>
              <a:rPr lang="en-US">
                <a:latin typeface="Courier New" charset="0"/>
                <a:ea typeface="MS Mincho" charset="0"/>
                <a:cs typeface="MS Mincho" charset="0"/>
              </a:rPr>
              <a:t>call gets           # Call gets</a:t>
            </a:r>
            <a:br>
              <a:rPr lang="en-US">
                <a:latin typeface="Courier New" charset="0"/>
                <a:ea typeface="MS Mincho" charset="0"/>
                <a:cs typeface="MS Mincho" charset="0"/>
              </a:rPr>
            </a:br>
            <a:r>
              <a:rPr lang="en-US">
                <a:latin typeface="Courier New" charset="0"/>
                <a:ea typeface="MS Mincho" charset="0"/>
                <a:cs typeface="MS Mincho" charset="0"/>
              </a:rPr>
              <a:t>	. . .</a:t>
            </a:r>
          </a:p>
        </p:txBody>
      </p:sp>
      <p:sp>
        <p:nvSpPr>
          <p:cNvPr id="18435" name="Rectangle 4"/>
          <p:cNvSpPr>
            <a:spLocks noChangeArrowheads="1"/>
          </p:cNvSpPr>
          <p:nvPr/>
        </p:nvSpPr>
        <p:spPr bwMode="auto">
          <a:xfrm>
            <a:off x="3124200" y="990600"/>
            <a:ext cx="5410200" cy="2024063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charset="0"/>
                <a:ea typeface="MS Mincho" charset="0"/>
                <a:cs typeface="MS Mincho" charset="0"/>
              </a:rPr>
              <a:t>/* Echo Line */</a:t>
            </a:r>
            <a:br>
              <a:rPr lang="en-US">
                <a:latin typeface="Courier New" charset="0"/>
                <a:ea typeface="MS Mincho" charset="0"/>
                <a:cs typeface="MS Mincho" charset="0"/>
              </a:rPr>
            </a:br>
            <a:r>
              <a:rPr lang="en-US">
                <a:latin typeface="Courier New" charset="0"/>
                <a:ea typeface="MS Mincho" charset="0"/>
                <a:cs typeface="MS Mincho" charset="0"/>
              </a:rPr>
              <a:t>void echo()</a:t>
            </a:r>
            <a:br>
              <a:rPr lang="en-US">
                <a:latin typeface="Courier New" charset="0"/>
                <a:ea typeface="MS Mincho" charset="0"/>
                <a:cs typeface="MS Mincho" charset="0"/>
              </a:rPr>
            </a:br>
            <a:r>
              <a:rPr lang="en-US">
                <a:latin typeface="Courier New" charset="0"/>
                <a:ea typeface="MS Mincho" charset="0"/>
                <a:cs typeface="MS Mincho" charset="0"/>
              </a:rPr>
              <a:t>{</a:t>
            </a:r>
            <a:br>
              <a:rPr lang="en-US">
                <a:latin typeface="Courier New" charset="0"/>
                <a:ea typeface="MS Mincho" charset="0"/>
                <a:cs typeface="MS Mincho" charset="0"/>
              </a:rPr>
            </a:br>
            <a:r>
              <a:rPr lang="en-US">
                <a:latin typeface="Courier New" charset="0"/>
                <a:ea typeface="MS Mincho" charset="0"/>
                <a:cs typeface="MS Mincho" charset="0"/>
              </a:rPr>
              <a:t>    char </a:t>
            </a:r>
            <a:r>
              <a:rPr lang="en-US">
                <a:solidFill>
                  <a:srgbClr val="FF0000"/>
                </a:solidFill>
                <a:latin typeface="Courier New" charset="0"/>
                <a:ea typeface="MS Mincho" charset="0"/>
                <a:cs typeface="MS Mincho" charset="0"/>
              </a:rPr>
              <a:t>buf</a:t>
            </a:r>
            <a:r>
              <a:rPr lang="en-US">
                <a:latin typeface="Courier New" charset="0"/>
                <a:ea typeface="MS Mincho" charset="0"/>
                <a:cs typeface="MS Mincho" charset="0"/>
              </a:rPr>
              <a:t>[4];  /* Way too small! */</a:t>
            </a:r>
            <a:br>
              <a:rPr lang="en-US">
                <a:latin typeface="Courier New" charset="0"/>
                <a:ea typeface="MS Mincho" charset="0"/>
                <a:cs typeface="MS Mincho" charset="0"/>
              </a:rPr>
            </a:br>
            <a:r>
              <a:rPr lang="en-US">
                <a:latin typeface="Courier New" charset="0"/>
                <a:ea typeface="MS Mincho" charset="0"/>
                <a:cs typeface="MS Mincho" charset="0"/>
              </a:rPr>
              <a:t>    gets(</a:t>
            </a:r>
            <a:r>
              <a:rPr lang="en-US">
                <a:solidFill>
                  <a:srgbClr val="FF0000"/>
                </a:solidFill>
                <a:latin typeface="Courier New" charset="0"/>
                <a:ea typeface="MS Mincho" charset="0"/>
                <a:cs typeface="MS Mincho" charset="0"/>
              </a:rPr>
              <a:t>buf</a:t>
            </a:r>
            <a:r>
              <a:rPr lang="en-US">
                <a:latin typeface="Courier New" charset="0"/>
                <a:ea typeface="MS Mincho" charset="0"/>
                <a:cs typeface="MS Mincho" charset="0"/>
              </a:rPr>
              <a:t>);</a:t>
            </a:r>
            <a:br>
              <a:rPr lang="en-US">
                <a:latin typeface="Courier New" charset="0"/>
                <a:ea typeface="MS Mincho" charset="0"/>
                <a:cs typeface="MS Mincho" charset="0"/>
              </a:rPr>
            </a:br>
            <a:r>
              <a:rPr lang="en-US">
                <a:latin typeface="Courier New" charset="0"/>
                <a:ea typeface="MS Mincho" charset="0"/>
                <a:cs typeface="MS Mincho" charset="0"/>
              </a:rPr>
              <a:t>    puts(buf);    /* Echo to stdout */</a:t>
            </a:r>
            <a:br>
              <a:rPr lang="en-US">
                <a:latin typeface="Courier New" charset="0"/>
                <a:ea typeface="MS Mincho" charset="0"/>
                <a:cs typeface="MS Mincho" charset="0"/>
              </a:rPr>
            </a:br>
            <a:r>
              <a:rPr lang="en-US">
                <a:latin typeface="Courier New" charset="0"/>
                <a:ea typeface="MS Mincho" charset="0"/>
                <a:cs typeface="MS Mincho" charset="0"/>
              </a:rPr>
              <a:t>}</a:t>
            </a: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76200" y="990600"/>
            <a:ext cx="2590800" cy="4833938"/>
            <a:chOff x="76200" y="990600"/>
            <a:chExt cx="2590800" cy="4834354"/>
          </a:xfrm>
        </p:grpSpPr>
        <p:sp>
          <p:nvSpPr>
            <p:cNvPr id="18437" name="Rectangle 22"/>
            <p:cNvSpPr>
              <a:spLocks noChangeArrowheads="1"/>
            </p:cNvSpPr>
            <p:nvPr/>
          </p:nvSpPr>
          <p:spPr bwMode="auto">
            <a:xfrm>
              <a:off x="76200" y="2133600"/>
              <a:ext cx="1524000" cy="304800"/>
            </a:xfrm>
            <a:prstGeom prst="rect">
              <a:avLst/>
            </a:prstGeom>
            <a:solidFill>
              <a:srgbClr val="FFCC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/>
                <a:t>Return Address</a:t>
              </a:r>
            </a:p>
          </p:txBody>
        </p:sp>
        <p:sp>
          <p:nvSpPr>
            <p:cNvPr id="18438" name="Rectangle 23"/>
            <p:cNvSpPr>
              <a:spLocks noChangeArrowheads="1"/>
            </p:cNvSpPr>
            <p:nvPr/>
          </p:nvSpPr>
          <p:spPr bwMode="auto">
            <a:xfrm>
              <a:off x="76200" y="2438400"/>
              <a:ext cx="1524000" cy="304800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/>
                <a:t>Saved </a:t>
              </a:r>
              <a:r>
                <a:rPr lang="en-US" sz="1600">
                  <a:latin typeface="Courier New" charset="0"/>
                </a:rPr>
                <a:t>%ebp</a:t>
              </a:r>
            </a:p>
          </p:txBody>
        </p:sp>
        <p:sp>
          <p:nvSpPr>
            <p:cNvPr id="18439" name="Rectangle 24"/>
            <p:cNvSpPr>
              <a:spLocks noChangeArrowheads="1"/>
            </p:cNvSpPr>
            <p:nvPr/>
          </p:nvSpPr>
          <p:spPr bwMode="auto">
            <a:xfrm>
              <a:off x="76200" y="2743200"/>
              <a:ext cx="381000" cy="304800"/>
            </a:xfrm>
            <a:prstGeom prst="rect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latin typeface="Courier New" charset="0"/>
                </a:rPr>
                <a:t>[3]</a:t>
              </a:r>
            </a:p>
          </p:txBody>
        </p:sp>
        <p:sp>
          <p:nvSpPr>
            <p:cNvPr id="18440" name="Rectangle 25"/>
            <p:cNvSpPr>
              <a:spLocks noChangeArrowheads="1"/>
            </p:cNvSpPr>
            <p:nvPr/>
          </p:nvSpPr>
          <p:spPr bwMode="auto">
            <a:xfrm>
              <a:off x="457200" y="2743200"/>
              <a:ext cx="381000" cy="304800"/>
            </a:xfrm>
            <a:prstGeom prst="rect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latin typeface="Courier New" charset="0"/>
                </a:rPr>
                <a:t>[2]</a:t>
              </a:r>
            </a:p>
          </p:txBody>
        </p:sp>
        <p:sp>
          <p:nvSpPr>
            <p:cNvPr id="18441" name="Rectangle 26"/>
            <p:cNvSpPr>
              <a:spLocks noChangeArrowheads="1"/>
            </p:cNvSpPr>
            <p:nvPr/>
          </p:nvSpPr>
          <p:spPr bwMode="auto">
            <a:xfrm>
              <a:off x="838200" y="2743200"/>
              <a:ext cx="381000" cy="304800"/>
            </a:xfrm>
            <a:prstGeom prst="rect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latin typeface="Courier New" charset="0"/>
                </a:rPr>
                <a:t>[1]</a:t>
              </a:r>
            </a:p>
          </p:txBody>
        </p:sp>
        <p:sp>
          <p:nvSpPr>
            <p:cNvPr id="18442" name="Rectangle 27"/>
            <p:cNvSpPr>
              <a:spLocks noChangeArrowheads="1"/>
            </p:cNvSpPr>
            <p:nvPr/>
          </p:nvSpPr>
          <p:spPr bwMode="auto">
            <a:xfrm>
              <a:off x="1219200" y="2743200"/>
              <a:ext cx="381000" cy="304800"/>
            </a:xfrm>
            <a:prstGeom prst="rect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latin typeface="Courier New" charset="0"/>
                </a:rPr>
                <a:t>[0]</a:t>
              </a:r>
            </a:p>
          </p:txBody>
        </p:sp>
        <p:sp>
          <p:nvSpPr>
            <p:cNvPr id="18443" name="Rectangle 28"/>
            <p:cNvSpPr>
              <a:spLocks noChangeArrowheads="1"/>
            </p:cNvSpPr>
            <p:nvPr/>
          </p:nvSpPr>
          <p:spPr bwMode="auto">
            <a:xfrm>
              <a:off x="1600200" y="2743200"/>
              <a:ext cx="55656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rgbClr val="FF0000"/>
                  </a:solidFill>
                  <a:latin typeface="Courier New" charset="0"/>
                </a:rPr>
                <a:t>buf</a:t>
              </a:r>
            </a:p>
          </p:txBody>
        </p:sp>
        <p:sp>
          <p:nvSpPr>
            <p:cNvPr id="18444" name="Line 29"/>
            <p:cNvSpPr>
              <a:spLocks noChangeShapeType="1"/>
            </p:cNvSpPr>
            <p:nvPr/>
          </p:nvSpPr>
          <p:spPr bwMode="auto">
            <a:xfrm flipH="1">
              <a:off x="1600200" y="2590800"/>
              <a:ext cx="381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5" name="Rectangle 30"/>
            <p:cNvSpPr>
              <a:spLocks noChangeArrowheads="1"/>
            </p:cNvSpPr>
            <p:nvPr/>
          </p:nvSpPr>
          <p:spPr bwMode="auto">
            <a:xfrm>
              <a:off x="1905000" y="2406650"/>
              <a:ext cx="67151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latin typeface="Courier New" charset="0"/>
                </a:rPr>
                <a:t>%ebp</a:t>
              </a:r>
            </a:p>
          </p:txBody>
        </p:sp>
        <p:sp>
          <p:nvSpPr>
            <p:cNvPr id="18446" name="Rectangle 31"/>
            <p:cNvSpPr>
              <a:spLocks noChangeArrowheads="1"/>
            </p:cNvSpPr>
            <p:nvPr/>
          </p:nvSpPr>
          <p:spPr bwMode="auto">
            <a:xfrm>
              <a:off x="76200" y="990600"/>
              <a:ext cx="1524000" cy="11430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/>
                <a:t>Stack</a:t>
              </a:r>
            </a:p>
            <a:p>
              <a:pPr eaLnBrk="1" hangingPunct="1">
                <a:lnSpc>
                  <a:spcPct val="100000"/>
                </a:lnSpc>
              </a:pPr>
              <a:r>
                <a:rPr lang="en-US" sz="1600"/>
                <a:t>Frame</a:t>
              </a:r>
            </a:p>
            <a:p>
              <a:pPr eaLnBrk="1" hangingPunct="1">
                <a:lnSpc>
                  <a:spcPct val="100000"/>
                </a:lnSpc>
              </a:pPr>
              <a:r>
                <a:rPr lang="en-US" sz="1600"/>
                <a:t>for </a:t>
              </a:r>
              <a:r>
                <a:rPr lang="en-US" sz="1600">
                  <a:latin typeface="Courier New" charset="0"/>
                </a:rPr>
                <a:t>main</a:t>
              </a:r>
            </a:p>
          </p:txBody>
        </p:sp>
        <p:sp>
          <p:nvSpPr>
            <p:cNvPr id="18447" name="Rectangle 23"/>
            <p:cNvSpPr>
              <a:spLocks noChangeArrowheads="1"/>
            </p:cNvSpPr>
            <p:nvPr/>
          </p:nvSpPr>
          <p:spPr bwMode="auto">
            <a:xfrm>
              <a:off x="76200" y="3048000"/>
              <a:ext cx="1524000" cy="304800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 b="0">
                <a:latin typeface="Courier New" charset="0"/>
              </a:endParaRPr>
            </a:p>
          </p:txBody>
        </p:sp>
        <p:sp>
          <p:nvSpPr>
            <p:cNvPr id="18448" name="Rectangle 23"/>
            <p:cNvSpPr>
              <a:spLocks noChangeArrowheads="1"/>
            </p:cNvSpPr>
            <p:nvPr/>
          </p:nvSpPr>
          <p:spPr bwMode="auto">
            <a:xfrm>
              <a:off x="76200" y="3352800"/>
              <a:ext cx="1524000" cy="304800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 b="0">
                <a:latin typeface="Courier New" charset="0"/>
              </a:endParaRPr>
            </a:p>
          </p:txBody>
        </p:sp>
        <p:sp>
          <p:nvSpPr>
            <p:cNvPr id="18449" name="Rectangle 23"/>
            <p:cNvSpPr>
              <a:spLocks noChangeArrowheads="1"/>
            </p:cNvSpPr>
            <p:nvPr/>
          </p:nvSpPr>
          <p:spPr bwMode="auto">
            <a:xfrm>
              <a:off x="76200" y="3657600"/>
              <a:ext cx="1524000" cy="304800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 b="0">
                <a:latin typeface="Courier New" charset="0"/>
              </a:endParaRPr>
            </a:p>
          </p:txBody>
        </p:sp>
        <p:sp>
          <p:nvSpPr>
            <p:cNvPr id="18450" name="Rectangle 23"/>
            <p:cNvSpPr>
              <a:spLocks noChangeArrowheads="1"/>
            </p:cNvSpPr>
            <p:nvPr/>
          </p:nvSpPr>
          <p:spPr bwMode="auto">
            <a:xfrm>
              <a:off x="76200" y="3962400"/>
              <a:ext cx="1524000" cy="304800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 b="0">
                <a:latin typeface="Courier New" charset="0"/>
              </a:endParaRPr>
            </a:p>
          </p:txBody>
        </p:sp>
        <p:sp>
          <p:nvSpPr>
            <p:cNvPr id="18451" name="Rectangle 23"/>
            <p:cNvSpPr>
              <a:spLocks noChangeArrowheads="1"/>
            </p:cNvSpPr>
            <p:nvPr/>
          </p:nvSpPr>
          <p:spPr bwMode="auto">
            <a:xfrm>
              <a:off x="76200" y="4267200"/>
              <a:ext cx="1524000" cy="304800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/>
                <a:t>Saved </a:t>
              </a:r>
              <a:r>
                <a:rPr lang="en-US" sz="1600">
                  <a:latin typeface="Courier New" charset="0"/>
                </a:rPr>
                <a:t>%ebx</a:t>
              </a:r>
            </a:p>
          </p:txBody>
        </p:sp>
        <p:sp>
          <p:nvSpPr>
            <p:cNvPr id="18452" name="Rectangle 23"/>
            <p:cNvSpPr>
              <a:spLocks noChangeArrowheads="1"/>
            </p:cNvSpPr>
            <p:nvPr/>
          </p:nvSpPr>
          <p:spPr bwMode="auto">
            <a:xfrm>
              <a:off x="76200" y="4572000"/>
              <a:ext cx="1524000" cy="304800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 b="0">
                <a:latin typeface="Courier New" charset="0"/>
              </a:endParaRPr>
            </a:p>
          </p:txBody>
        </p:sp>
        <p:sp>
          <p:nvSpPr>
            <p:cNvPr id="18453" name="Rectangle 23"/>
            <p:cNvSpPr>
              <a:spLocks noChangeArrowheads="1"/>
            </p:cNvSpPr>
            <p:nvPr/>
          </p:nvSpPr>
          <p:spPr bwMode="auto">
            <a:xfrm>
              <a:off x="76200" y="4876800"/>
              <a:ext cx="1524000" cy="304800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 b="0">
                <a:latin typeface="Courier New" charset="0"/>
              </a:endParaRPr>
            </a:p>
          </p:txBody>
        </p:sp>
        <p:sp>
          <p:nvSpPr>
            <p:cNvPr id="18454" name="Rectangle 23"/>
            <p:cNvSpPr>
              <a:spLocks noChangeArrowheads="1"/>
            </p:cNvSpPr>
            <p:nvPr/>
          </p:nvSpPr>
          <p:spPr bwMode="auto">
            <a:xfrm>
              <a:off x="76200" y="5181600"/>
              <a:ext cx="1524000" cy="304800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 b="0">
                <a:latin typeface="Courier New" charset="0"/>
              </a:endParaRPr>
            </a:p>
          </p:txBody>
        </p:sp>
        <p:sp>
          <p:nvSpPr>
            <p:cNvPr id="18455" name="Rectangle 23"/>
            <p:cNvSpPr>
              <a:spLocks noChangeArrowheads="1"/>
            </p:cNvSpPr>
            <p:nvPr/>
          </p:nvSpPr>
          <p:spPr bwMode="auto">
            <a:xfrm>
              <a:off x="76200" y="5486400"/>
              <a:ext cx="1524000" cy="304800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rgbClr val="FF0000"/>
                  </a:solidFill>
                  <a:latin typeface="Courier New" charset="0"/>
                </a:rPr>
                <a:t>&amp;buf</a:t>
              </a:r>
            </a:p>
          </p:txBody>
        </p:sp>
        <p:sp>
          <p:nvSpPr>
            <p:cNvPr id="18456" name="Line 29"/>
            <p:cNvSpPr>
              <a:spLocks noChangeShapeType="1"/>
            </p:cNvSpPr>
            <p:nvPr/>
          </p:nvSpPr>
          <p:spPr bwMode="auto">
            <a:xfrm flipH="1">
              <a:off x="1600200" y="5670550"/>
              <a:ext cx="381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7" name="Rectangle 30"/>
            <p:cNvSpPr>
              <a:spLocks noChangeArrowheads="1"/>
            </p:cNvSpPr>
            <p:nvPr/>
          </p:nvSpPr>
          <p:spPr bwMode="auto">
            <a:xfrm>
              <a:off x="1905000" y="5486400"/>
              <a:ext cx="67718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latin typeface="Courier New" charset="0"/>
                </a:rPr>
                <a:t>%esp</a:t>
              </a:r>
            </a:p>
          </p:txBody>
        </p:sp>
        <p:sp>
          <p:nvSpPr>
            <p:cNvPr id="18458" name="Right Brace 2"/>
            <p:cNvSpPr>
              <a:spLocks/>
            </p:cNvSpPr>
            <p:nvPr/>
          </p:nvSpPr>
          <p:spPr bwMode="auto">
            <a:xfrm>
              <a:off x="1600200" y="2438400"/>
              <a:ext cx="304800" cy="3352800"/>
            </a:xfrm>
            <a:prstGeom prst="rightBrace">
              <a:avLst>
                <a:gd name="adj1" fmla="val 8352"/>
                <a:gd name="adj2" fmla="val 50000"/>
              </a:avLst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18459" name="TextBox 3"/>
            <p:cNvSpPr txBox="1">
              <a:spLocks noChangeArrowheads="1"/>
            </p:cNvSpPr>
            <p:nvPr/>
          </p:nvSpPr>
          <p:spPr bwMode="auto">
            <a:xfrm>
              <a:off x="1759518" y="3581400"/>
              <a:ext cx="907482" cy="844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/>
                <a:t>echo’s</a:t>
              </a:r>
            </a:p>
            <a:p>
              <a:r>
                <a:rPr lang="en-US" sz="1800"/>
                <a:t>stack</a:t>
              </a:r>
            </a:p>
            <a:p>
              <a:r>
                <a:rPr lang="en-US" sz="1800"/>
                <a:t>frame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1181100" y="3060878"/>
              <a:ext cx="1079500" cy="2603724"/>
            </a:xfrm>
            <a:custGeom>
              <a:avLst/>
              <a:gdLst>
                <a:gd name="connsiteX0" fmla="*/ 0 w 1079500"/>
                <a:gd name="connsiteY0" fmla="*/ 2603500 h 2603500"/>
                <a:gd name="connsiteX1" fmla="*/ 1028700 w 1079500"/>
                <a:gd name="connsiteY1" fmla="*/ 2349500 h 2603500"/>
                <a:gd name="connsiteX2" fmla="*/ 1079500 w 1079500"/>
                <a:gd name="connsiteY2" fmla="*/ 228600 h 2603500"/>
                <a:gd name="connsiteX3" fmla="*/ 838200 w 1079500"/>
                <a:gd name="connsiteY3" fmla="*/ 0 h 260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9500" h="2603500">
                  <a:moveTo>
                    <a:pt x="0" y="2603500"/>
                  </a:moveTo>
                  <a:lnTo>
                    <a:pt x="1028700" y="2349500"/>
                  </a:lnTo>
                  <a:lnTo>
                    <a:pt x="1079500" y="228600"/>
                  </a:lnTo>
                  <a:lnTo>
                    <a:pt x="838200" y="0"/>
                  </a:lnTo>
                </a:path>
              </a:pathLst>
            </a:custGeom>
            <a:ln w="38100" cmpd="sng">
              <a:solidFill>
                <a:schemeClr val="accent1">
                  <a:lumMod val="60000"/>
                  <a:lumOff val="40000"/>
                </a:schemeClr>
              </a:solidFill>
              <a:headEnd type="none"/>
              <a:tailEnd type="triangle"/>
            </a:ln>
          </p:spPr>
          <p:txBody>
            <a:bodyPr wrap="none" lIns="45720" rIns="45720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4582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Buffer </a:t>
            </a:r>
            <a:r>
              <a:rPr lang="en-US" dirty="0">
                <a:ea typeface="+mj-ea"/>
                <a:cs typeface="+mj-cs"/>
              </a:rPr>
              <a:t>Overflow Stack Example</a:t>
            </a:r>
          </a:p>
        </p:txBody>
      </p:sp>
      <p:sp>
        <p:nvSpPr>
          <p:cNvPr id="19458" name="Text Box 32"/>
          <p:cNvSpPr txBox="1">
            <a:spLocks noChangeArrowheads="1"/>
          </p:cNvSpPr>
          <p:nvPr/>
        </p:nvSpPr>
        <p:spPr bwMode="auto">
          <a:xfrm>
            <a:off x="609600" y="1371600"/>
            <a:ext cx="2244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/>
              <a:t>Before call to </a:t>
            </a:r>
            <a:r>
              <a:rPr lang="en-US" sz="1800">
                <a:latin typeface="Courier New" charset="0"/>
              </a:rPr>
              <a:t>gets</a:t>
            </a:r>
          </a:p>
        </p:txBody>
      </p:sp>
      <p:sp>
        <p:nvSpPr>
          <p:cNvPr id="16387" name="Text Box 33"/>
          <p:cNvSpPr txBox="1">
            <a:spLocks noChangeArrowheads="1"/>
          </p:cNvSpPr>
          <p:nvPr/>
        </p:nvSpPr>
        <p:spPr bwMode="auto">
          <a:xfrm>
            <a:off x="381000" y="3200400"/>
            <a:ext cx="4899025" cy="2308225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  <a:defRPr/>
            </a:pPr>
            <a:r>
              <a:rPr lang="en-US" sz="1600" dirty="0" err="1" smtClean="0">
                <a:latin typeface="Courier New" charset="0"/>
              </a:rPr>
              <a:t>unix</a:t>
            </a:r>
            <a:r>
              <a:rPr lang="en-US" sz="1600" dirty="0" smtClean="0">
                <a:latin typeface="Courier New" charset="0"/>
              </a:rPr>
              <a:t>&gt; </a:t>
            </a:r>
            <a:r>
              <a:rPr lang="en-US" sz="1600" i="1" dirty="0" err="1" smtClean="0">
                <a:latin typeface="Courier New" charset="0"/>
              </a:rPr>
              <a:t>gdb</a:t>
            </a:r>
            <a:r>
              <a:rPr lang="en-US" sz="1600" i="1" dirty="0" smtClean="0">
                <a:latin typeface="Courier New" charset="0"/>
              </a:rPr>
              <a:t> </a:t>
            </a:r>
            <a:r>
              <a:rPr lang="en-US" sz="1600" i="1" dirty="0" err="1" smtClean="0">
                <a:latin typeface="Courier New" charset="0"/>
              </a:rPr>
              <a:t>bufdemo</a:t>
            </a:r>
            <a:endParaRPr lang="en-US" sz="1600" i="1" dirty="0" smtClean="0">
              <a:latin typeface="Courier New" charset="0"/>
            </a:endParaRPr>
          </a:p>
          <a:p>
            <a:pPr algn="l">
              <a:lnSpc>
                <a:spcPct val="100000"/>
              </a:lnSpc>
              <a:defRPr/>
            </a:pPr>
            <a:r>
              <a:rPr lang="en-US" sz="1600" dirty="0" smtClean="0">
                <a:latin typeface="Courier New" charset="0"/>
              </a:rPr>
              <a:t>(</a:t>
            </a:r>
            <a:r>
              <a:rPr lang="en-US" sz="1600" dirty="0" err="1" smtClean="0">
                <a:latin typeface="Courier New" charset="0"/>
              </a:rPr>
              <a:t>gdb</a:t>
            </a:r>
            <a:r>
              <a:rPr lang="en-US" sz="1600" dirty="0" smtClean="0">
                <a:latin typeface="Courier New" charset="0"/>
              </a:rPr>
              <a:t>) </a:t>
            </a:r>
            <a:r>
              <a:rPr lang="en-US" sz="1600" i="1" dirty="0" smtClean="0">
                <a:latin typeface="Courier New" charset="0"/>
              </a:rPr>
              <a:t>break echo</a:t>
            </a:r>
          </a:p>
          <a:p>
            <a:pPr algn="l">
              <a:lnSpc>
                <a:spcPct val="100000"/>
              </a:lnSpc>
              <a:defRPr/>
            </a:pPr>
            <a:r>
              <a:rPr lang="en-US" sz="1600" dirty="0" smtClean="0">
                <a:latin typeface="Courier New" charset="0"/>
              </a:rPr>
              <a:t>Breakpoint 1 at 0x8048583</a:t>
            </a:r>
          </a:p>
          <a:p>
            <a:pPr algn="l">
              <a:lnSpc>
                <a:spcPct val="100000"/>
              </a:lnSpc>
              <a:defRPr/>
            </a:pPr>
            <a:r>
              <a:rPr lang="en-US" sz="1600" dirty="0" smtClean="0">
                <a:latin typeface="Courier New" charset="0"/>
              </a:rPr>
              <a:t>(</a:t>
            </a:r>
            <a:r>
              <a:rPr lang="en-US" sz="1600" dirty="0" err="1" smtClean="0">
                <a:latin typeface="Courier New" charset="0"/>
              </a:rPr>
              <a:t>gdb</a:t>
            </a:r>
            <a:r>
              <a:rPr lang="en-US" sz="1600" dirty="0" smtClean="0">
                <a:latin typeface="Courier New" charset="0"/>
              </a:rPr>
              <a:t>) </a:t>
            </a:r>
            <a:r>
              <a:rPr lang="en-US" sz="1600" i="1" dirty="0" smtClean="0">
                <a:latin typeface="Courier New" charset="0"/>
              </a:rPr>
              <a:t>run</a:t>
            </a:r>
          </a:p>
          <a:p>
            <a:pPr algn="l">
              <a:lnSpc>
                <a:spcPct val="100000"/>
              </a:lnSpc>
              <a:defRPr/>
            </a:pPr>
            <a:r>
              <a:rPr lang="en-US" sz="1600" dirty="0" smtClean="0">
                <a:latin typeface="Courier New" charset="0"/>
              </a:rPr>
              <a:t>Breakpoint 1, 0x8048583 in echo ()</a:t>
            </a:r>
          </a:p>
          <a:p>
            <a:pPr algn="l">
              <a:lnSpc>
                <a:spcPct val="100000"/>
              </a:lnSpc>
              <a:defRPr/>
            </a:pPr>
            <a:r>
              <a:rPr lang="en-US" sz="1600" dirty="0" smtClean="0">
                <a:latin typeface="Courier New" charset="0"/>
              </a:rPr>
              <a:t>(</a:t>
            </a:r>
            <a:r>
              <a:rPr lang="en-US" sz="1600" dirty="0" err="1" smtClean="0">
                <a:latin typeface="Courier New" charset="0"/>
              </a:rPr>
              <a:t>gdb</a:t>
            </a:r>
            <a:r>
              <a:rPr lang="en-US" sz="1600" dirty="0" smtClean="0">
                <a:latin typeface="Courier New" charset="0"/>
              </a:rPr>
              <a:t>) </a:t>
            </a:r>
            <a:r>
              <a:rPr lang="en-US" sz="1600" i="1" dirty="0" smtClean="0">
                <a:latin typeface="Courier New" charset="0"/>
              </a:rPr>
              <a:t>print /x *(unsigned *)$</a:t>
            </a:r>
            <a:r>
              <a:rPr lang="en-US" sz="1600" i="1" dirty="0" err="1" smtClean="0">
                <a:latin typeface="Courier New" charset="0"/>
              </a:rPr>
              <a:t>ebp</a:t>
            </a:r>
            <a:endParaRPr lang="en-US" sz="1600" i="1" dirty="0" smtClean="0">
              <a:latin typeface="Courier New" charset="0"/>
            </a:endParaRPr>
          </a:p>
          <a:p>
            <a:pPr algn="l">
              <a:lnSpc>
                <a:spcPct val="100000"/>
              </a:lnSpc>
              <a:defRPr/>
            </a:pPr>
            <a:r>
              <a:rPr lang="en-US" sz="1600" dirty="0" smtClean="0">
                <a:latin typeface="Courier New" charset="0"/>
              </a:rPr>
              <a:t>$1 = </a:t>
            </a:r>
            <a:r>
              <a:rPr lang="en-US" sz="16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urier New" charset="0"/>
              </a:rPr>
              <a:t>0xbffff8f8</a:t>
            </a:r>
          </a:p>
          <a:p>
            <a:pPr algn="l">
              <a:lnSpc>
                <a:spcPct val="100000"/>
              </a:lnSpc>
              <a:defRPr/>
            </a:pPr>
            <a:r>
              <a:rPr lang="en-US" sz="1600" dirty="0" smtClean="0">
                <a:latin typeface="Courier New" charset="0"/>
              </a:rPr>
              <a:t>(</a:t>
            </a:r>
            <a:r>
              <a:rPr lang="en-US" sz="1600" dirty="0" err="1" smtClean="0">
                <a:latin typeface="Courier New" charset="0"/>
              </a:rPr>
              <a:t>gdb</a:t>
            </a:r>
            <a:r>
              <a:rPr lang="en-US" sz="1600" dirty="0" smtClean="0">
                <a:latin typeface="Courier New" charset="0"/>
              </a:rPr>
              <a:t>) </a:t>
            </a:r>
            <a:r>
              <a:rPr lang="en-US" sz="1600" i="1" dirty="0" smtClean="0">
                <a:latin typeface="Courier New" charset="0"/>
              </a:rPr>
              <a:t>print /x *((unsigned *)$</a:t>
            </a:r>
            <a:r>
              <a:rPr lang="en-US" sz="1600" i="1" dirty="0" err="1" smtClean="0">
                <a:latin typeface="Courier New" charset="0"/>
              </a:rPr>
              <a:t>ebp</a:t>
            </a:r>
            <a:r>
              <a:rPr lang="en-US" sz="1600" i="1" dirty="0" smtClean="0">
                <a:latin typeface="Courier New" charset="0"/>
              </a:rPr>
              <a:t> + 1)</a:t>
            </a:r>
          </a:p>
          <a:p>
            <a:pPr algn="l">
              <a:lnSpc>
                <a:spcPct val="100000"/>
              </a:lnSpc>
              <a:defRPr/>
            </a:pPr>
            <a:r>
              <a:rPr lang="en-US" sz="1600" dirty="0" smtClean="0">
                <a:latin typeface="Courier New" charset="0"/>
              </a:rPr>
              <a:t>$3 = 0x804864d</a:t>
            </a:r>
          </a:p>
        </p:txBody>
      </p:sp>
      <p:sp>
        <p:nvSpPr>
          <p:cNvPr id="19460" name="Text Box 34"/>
          <p:cNvSpPr txBox="1">
            <a:spLocks noChangeArrowheads="1"/>
          </p:cNvSpPr>
          <p:nvPr/>
        </p:nvSpPr>
        <p:spPr bwMode="auto">
          <a:xfrm>
            <a:off x="381000" y="1981200"/>
            <a:ext cx="6629400" cy="606425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tabLst>
                <a:tab pos="1255713" algn="l"/>
                <a:tab pos="3146425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1255713" algn="l"/>
                <a:tab pos="3146425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1255713" algn="l"/>
                <a:tab pos="3146425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1255713" algn="l"/>
                <a:tab pos="3146425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1255713" algn="l"/>
                <a:tab pos="3146425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1255713" algn="l"/>
                <a:tab pos="3146425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1255713" algn="l"/>
                <a:tab pos="3146425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1255713" algn="l"/>
                <a:tab pos="3146425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1255713" algn="l"/>
                <a:tab pos="3146425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600">
                <a:latin typeface="Courier New" charset="0"/>
              </a:rPr>
              <a:t> 8048648:	call 804857c &lt;echo&gt;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charset="0"/>
              </a:rPr>
              <a:t> </a:t>
            </a:r>
            <a:r>
              <a:rPr lang="en-US" sz="1600">
                <a:solidFill>
                  <a:srgbClr val="00A600"/>
                </a:solidFill>
                <a:latin typeface="Courier New" charset="0"/>
              </a:rPr>
              <a:t>804864d</a:t>
            </a:r>
            <a:r>
              <a:rPr lang="en-US" sz="1600">
                <a:latin typeface="Courier New" charset="0"/>
              </a:rPr>
              <a:t>:	mov  0xffffffe8(%ebp),%ebx </a:t>
            </a:r>
            <a:r>
              <a:rPr lang="en-US" sz="1600" i="1">
                <a:latin typeface="Courier New" charset="0"/>
              </a:rPr>
              <a:t># Return Point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5486400" y="2895600"/>
            <a:ext cx="3706813" cy="3124200"/>
            <a:chOff x="5486402" y="2895600"/>
            <a:chExt cx="3706054" cy="3124200"/>
          </a:xfrm>
        </p:grpSpPr>
        <p:grpSp>
          <p:nvGrpSpPr>
            <p:cNvPr id="19462" name="Group 65"/>
            <p:cNvGrpSpPr>
              <a:grpSpLocks/>
            </p:cNvGrpSpPr>
            <p:nvPr/>
          </p:nvGrpSpPr>
          <p:grpSpPr bwMode="auto">
            <a:xfrm>
              <a:off x="5486402" y="2895600"/>
              <a:ext cx="2479676" cy="3124200"/>
              <a:chOff x="2149" y="1632"/>
              <a:chExt cx="1562" cy="1968"/>
            </a:xfrm>
          </p:grpSpPr>
          <p:sp>
            <p:nvSpPr>
              <p:cNvPr id="19465" name="Freeform 36"/>
              <p:cNvSpPr>
                <a:spLocks/>
              </p:cNvSpPr>
              <p:nvPr/>
            </p:nvSpPr>
            <p:spPr bwMode="auto">
              <a:xfrm>
                <a:off x="2149" y="1686"/>
                <a:ext cx="251" cy="954"/>
              </a:xfrm>
              <a:custGeom>
                <a:avLst/>
                <a:gdLst>
                  <a:gd name="T0" fmla="*/ 36 w 480"/>
                  <a:gd name="T1" fmla="*/ 954 h 954"/>
                  <a:gd name="T2" fmla="*/ 10 w 480"/>
                  <a:gd name="T3" fmla="*/ 810 h 954"/>
                  <a:gd name="T4" fmla="*/ 0 w 480"/>
                  <a:gd name="T5" fmla="*/ 474 h 954"/>
                  <a:gd name="T6" fmla="*/ 10 w 480"/>
                  <a:gd name="T7" fmla="*/ 90 h 954"/>
                  <a:gd name="T8" fmla="*/ 36 w 480"/>
                  <a:gd name="T9" fmla="*/ 0 h 9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0"/>
                  <a:gd name="T16" fmla="*/ 0 h 954"/>
                  <a:gd name="T17" fmla="*/ 480 w 480"/>
                  <a:gd name="T18" fmla="*/ 954 h 9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0" h="954">
                    <a:moveTo>
                      <a:pt x="480" y="954"/>
                    </a:moveTo>
                    <a:cubicBezTo>
                      <a:pt x="352" y="922"/>
                      <a:pt x="224" y="890"/>
                      <a:pt x="144" y="810"/>
                    </a:cubicBezTo>
                    <a:cubicBezTo>
                      <a:pt x="64" y="730"/>
                      <a:pt x="0" y="594"/>
                      <a:pt x="0" y="474"/>
                    </a:cubicBezTo>
                    <a:cubicBezTo>
                      <a:pt x="0" y="354"/>
                      <a:pt x="65" y="169"/>
                      <a:pt x="144" y="90"/>
                    </a:cubicBezTo>
                    <a:cubicBezTo>
                      <a:pt x="223" y="11"/>
                      <a:pt x="405" y="19"/>
                      <a:pt x="474" y="0"/>
                    </a:cubicBez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66" name="Rectangle 52"/>
              <p:cNvSpPr>
                <a:spLocks noChangeArrowheads="1"/>
              </p:cNvSpPr>
              <p:nvPr/>
            </p:nvSpPr>
            <p:spPr bwMode="auto">
              <a:xfrm>
                <a:off x="2400" y="2352"/>
                <a:ext cx="960" cy="192"/>
              </a:xfrm>
              <a:prstGeom prst="rect">
                <a:avLst/>
              </a:prstGeom>
              <a:solidFill>
                <a:srgbClr val="FFCC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Return Address</a:t>
                </a:r>
              </a:p>
            </p:txBody>
          </p:sp>
          <p:sp>
            <p:nvSpPr>
              <p:cNvPr id="19467" name="Rectangle 53"/>
              <p:cNvSpPr>
                <a:spLocks noChangeArrowheads="1"/>
              </p:cNvSpPr>
              <p:nvPr/>
            </p:nvSpPr>
            <p:spPr bwMode="auto">
              <a:xfrm>
                <a:off x="2400" y="2544"/>
                <a:ext cx="960" cy="192"/>
              </a:xfrm>
              <a:prstGeom prst="rect">
                <a:avLst/>
              </a:prstGeom>
              <a:solidFill>
                <a:srgbClr val="FFFF66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Saved </a:t>
                </a:r>
                <a:r>
                  <a:rPr lang="en-US" sz="1600" b="0">
                    <a:latin typeface="Courier New" charset="0"/>
                  </a:rPr>
                  <a:t>%ebp</a:t>
                </a:r>
              </a:p>
            </p:txBody>
          </p:sp>
          <p:sp>
            <p:nvSpPr>
              <p:cNvPr id="19468" name="Rectangle 54"/>
              <p:cNvSpPr>
                <a:spLocks noChangeArrowheads="1"/>
              </p:cNvSpPr>
              <p:nvPr/>
            </p:nvSpPr>
            <p:spPr bwMode="auto">
              <a:xfrm>
                <a:off x="2400" y="2736"/>
                <a:ext cx="240" cy="192"/>
              </a:xfrm>
              <a:prstGeom prst="rect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>
                    <a:latin typeface="Courier New" charset="0"/>
                  </a:rPr>
                  <a:t>[3]</a:t>
                </a:r>
              </a:p>
            </p:txBody>
          </p:sp>
          <p:sp>
            <p:nvSpPr>
              <p:cNvPr id="19469" name="Rectangle 55"/>
              <p:cNvSpPr>
                <a:spLocks noChangeArrowheads="1"/>
              </p:cNvSpPr>
              <p:nvPr/>
            </p:nvSpPr>
            <p:spPr bwMode="auto">
              <a:xfrm>
                <a:off x="2640" y="2736"/>
                <a:ext cx="240" cy="192"/>
              </a:xfrm>
              <a:prstGeom prst="rect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>
                    <a:latin typeface="Courier New" charset="0"/>
                  </a:rPr>
                  <a:t>[2]</a:t>
                </a:r>
              </a:p>
            </p:txBody>
          </p:sp>
          <p:sp>
            <p:nvSpPr>
              <p:cNvPr id="19470" name="Rectangle 56"/>
              <p:cNvSpPr>
                <a:spLocks noChangeArrowheads="1"/>
              </p:cNvSpPr>
              <p:nvPr/>
            </p:nvSpPr>
            <p:spPr bwMode="auto">
              <a:xfrm>
                <a:off x="2880" y="2736"/>
                <a:ext cx="240" cy="192"/>
              </a:xfrm>
              <a:prstGeom prst="rect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>
                    <a:latin typeface="Courier New" charset="0"/>
                  </a:rPr>
                  <a:t>[1]</a:t>
                </a:r>
              </a:p>
            </p:txBody>
          </p:sp>
          <p:sp>
            <p:nvSpPr>
              <p:cNvPr id="19471" name="Rectangle 57"/>
              <p:cNvSpPr>
                <a:spLocks noChangeArrowheads="1"/>
              </p:cNvSpPr>
              <p:nvPr/>
            </p:nvSpPr>
            <p:spPr bwMode="auto">
              <a:xfrm>
                <a:off x="3120" y="2736"/>
                <a:ext cx="240" cy="192"/>
              </a:xfrm>
              <a:prstGeom prst="rect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>
                    <a:latin typeface="Courier New" charset="0"/>
                  </a:rPr>
                  <a:t>[0]</a:t>
                </a:r>
              </a:p>
            </p:txBody>
          </p:sp>
          <p:sp>
            <p:nvSpPr>
              <p:cNvPr id="19472" name="Rectangle 58"/>
              <p:cNvSpPr>
                <a:spLocks noChangeArrowheads="1"/>
              </p:cNvSpPr>
              <p:nvPr/>
            </p:nvSpPr>
            <p:spPr bwMode="auto">
              <a:xfrm>
                <a:off x="3360" y="2736"/>
                <a:ext cx="351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600">
                    <a:latin typeface="Courier New" charset="0"/>
                  </a:rPr>
                  <a:t>buf</a:t>
                </a:r>
              </a:p>
            </p:txBody>
          </p:sp>
          <p:sp>
            <p:nvSpPr>
              <p:cNvPr id="19473" name="Rectangle 61"/>
              <p:cNvSpPr>
                <a:spLocks noChangeArrowheads="1"/>
              </p:cNvSpPr>
              <p:nvPr/>
            </p:nvSpPr>
            <p:spPr bwMode="auto">
              <a:xfrm>
                <a:off x="2400" y="1632"/>
                <a:ext cx="960" cy="720"/>
              </a:xfrm>
              <a:prstGeom prst="rect">
                <a:avLst/>
              </a:prstGeom>
              <a:solidFill>
                <a:srgbClr val="FFCCCC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/>
                  <a:t>Stack</a:t>
                </a:r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sz="1600"/>
                  <a:t>Frame</a:t>
                </a:r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sz="1600"/>
                  <a:t>for </a:t>
                </a:r>
                <a:r>
                  <a:rPr lang="en-US" sz="1600">
                    <a:latin typeface="Courier New" charset="0"/>
                  </a:rPr>
                  <a:t>main</a:t>
                </a:r>
              </a:p>
            </p:txBody>
          </p:sp>
          <p:sp>
            <p:nvSpPr>
              <p:cNvPr id="19474" name="Rectangle 62"/>
              <p:cNvSpPr>
                <a:spLocks noChangeArrowheads="1"/>
              </p:cNvSpPr>
              <p:nvPr/>
            </p:nvSpPr>
            <p:spPr bwMode="auto">
              <a:xfrm>
                <a:off x="2400" y="2928"/>
                <a:ext cx="960" cy="672"/>
              </a:xfrm>
              <a:prstGeom prst="rect">
                <a:avLst/>
              </a:prstGeom>
              <a:solidFill>
                <a:srgbClr val="FFFF6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b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/>
                  <a:t>Stack</a:t>
                </a:r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sz="1600"/>
                  <a:t>Frame</a:t>
                </a:r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sz="1600"/>
                  <a:t>for </a:t>
                </a:r>
                <a:r>
                  <a:rPr lang="en-US" sz="1600">
                    <a:latin typeface="Courier New" charset="0"/>
                  </a:rPr>
                  <a:t>echo</a:t>
                </a:r>
              </a:p>
            </p:txBody>
          </p:sp>
          <p:grpSp>
            <p:nvGrpSpPr>
              <p:cNvPr id="19475" name="Group 64"/>
              <p:cNvGrpSpPr>
                <a:grpSpLocks/>
              </p:cNvGrpSpPr>
              <p:nvPr/>
            </p:nvGrpSpPr>
            <p:grpSpPr bwMode="auto">
              <a:xfrm>
                <a:off x="2400" y="2352"/>
                <a:ext cx="960" cy="576"/>
                <a:chOff x="3408" y="2928"/>
                <a:chExt cx="960" cy="576"/>
              </a:xfrm>
            </p:grpSpPr>
            <p:grpSp>
              <p:nvGrpSpPr>
                <p:cNvPr id="19477" name="Group 16"/>
                <p:cNvGrpSpPr>
                  <a:grpSpLocks/>
                </p:cNvGrpSpPr>
                <p:nvPr/>
              </p:nvGrpSpPr>
              <p:grpSpPr bwMode="auto">
                <a:xfrm>
                  <a:off x="3408" y="3120"/>
                  <a:ext cx="960" cy="192"/>
                  <a:chOff x="2256" y="2928"/>
                  <a:chExt cx="960" cy="192"/>
                </a:xfrm>
              </p:grpSpPr>
              <p:sp>
                <p:nvSpPr>
                  <p:cNvPr id="19487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2256" y="2928"/>
                    <a:ext cx="240" cy="192"/>
                  </a:xfrm>
                  <a:prstGeom prst="rect">
                    <a:avLst/>
                  </a:prstGeom>
                  <a:solidFill>
                    <a:srgbClr val="FFFF66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lnSpc>
                        <a:spcPct val="100000"/>
                      </a:lnSpc>
                    </a:pPr>
                    <a:r>
                      <a:rPr lang="en-US" sz="1600">
                        <a:solidFill>
                          <a:srgbClr val="5C5CFF"/>
                        </a:solidFill>
                        <a:latin typeface="Courier New" charset="0"/>
                      </a:rPr>
                      <a:t>bf</a:t>
                    </a:r>
                  </a:p>
                </p:txBody>
              </p:sp>
              <p:sp>
                <p:nvSpPr>
                  <p:cNvPr id="19488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2928"/>
                    <a:ext cx="240" cy="192"/>
                  </a:xfrm>
                  <a:prstGeom prst="rect">
                    <a:avLst/>
                  </a:prstGeom>
                  <a:solidFill>
                    <a:srgbClr val="FFFF66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lnSpc>
                        <a:spcPct val="100000"/>
                      </a:lnSpc>
                    </a:pPr>
                    <a:r>
                      <a:rPr lang="en-US" sz="1600">
                        <a:solidFill>
                          <a:srgbClr val="5C5CFF"/>
                        </a:solidFill>
                        <a:latin typeface="Courier New" charset="0"/>
                      </a:rPr>
                      <a:t>ff</a:t>
                    </a:r>
                  </a:p>
                </p:txBody>
              </p:sp>
              <p:sp>
                <p:nvSpPr>
                  <p:cNvPr id="19489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2736" y="2928"/>
                    <a:ext cx="240" cy="192"/>
                  </a:xfrm>
                  <a:prstGeom prst="rect">
                    <a:avLst/>
                  </a:prstGeom>
                  <a:solidFill>
                    <a:srgbClr val="FFFF66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lnSpc>
                        <a:spcPct val="100000"/>
                      </a:lnSpc>
                    </a:pPr>
                    <a:r>
                      <a:rPr lang="en-US" sz="1600">
                        <a:solidFill>
                          <a:srgbClr val="5C5CFF"/>
                        </a:solidFill>
                        <a:latin typeface="Courier New" charset="0"/>
                      </a:rPr>
                      <a:t>f8</a:t>
                    </a:r>
                  </a:p>
                </p:txBody>
              </p:sp>
              <p:sp>
                <p:nvSpPr>
                  <p:cNvPr id="19490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2928"/>
                    <a:ext cx="240" cy="192"/>
                  </a:xfrm>
                  <a:prstGeom prst="rect">
                    <a:avLst/>
                  </a:prstGeom>
                  <a:solidFill>
                    <a:srgbClr val="FFFF66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lnSpc>
                        <a:spcPct val="100000"/>
                      </a:lnSpc>
                    </a:pPr>
                    <a:r>
                      <a:rPr lang="en-US" sz="1600">
                        <a:solidFill>
                          <a:srgbClr val="5C5CFF"/>
                        </a:solidFill>
                        <a:latin typeface="Courier New" charset="0"/>
                      </a:rPr>
                      <a:t>f8</a:t>
                    </a:r>
                  </a:p>
                </p:txBody>
              </p:sp>
            </p:grpSp>
            <p:grpSp>
              <p:nvGrpSpPr>
                <p:cNvPr id="19478" name="Group 21"/>
                <p:cNvGrpSpPr>
                  <a:grpSpLocks/>
                </p:cNvGrpSpPr>
                <p:nvPr/>
              </p:nvGrpSpPr>
              <p:grpSpPr bwMode="auto">
                <a:xfrm>
                  <a:off x="3408" y="2928"/>
                  <a:ext cx="960" cy="192"/>
                  <a:chOff x="2688" y="3168"/>
                  <a:chExt cx="960" cy="192"/>
                </a:xfrm>
              </p:grpSpPr>
              <p:sp>
                <p:nvSpPr>
                  <p:cNvPr id="19483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2688" y="3168"/>
                    <a:ext cx="240" cy="192"/>
                  </a:xfrm>
                  <a:prstGeom prst="rect">
                    <a:avLst/>
                  </a:prstGeom>
                  <a:solidFill>
                    <a:srgbClr val="FFCCCC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lnSpc>
                        <a:spcPct val="100000"/>
                      </a:lnSpc>
                    </a:pPr>
                    <a:r>
                      <a:rPr lang="en-US" sz="1600">
                        <a:solidFill>
                          <a:srgbClr val="00A600"/>
                        </a:solidFill>
                        <a:latin typeface="Courier New" charset="0"/>
                      </a:rPr>
                      <a:t>08</a:t>
                    </a:r>
                  </a:p>
                </p:txBody>
              </p:sp>
              <p:sp>
                <p:nvSpPr>
                  <p:cNvPr id="19484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168"/>
                    <a:ext cx="240" cy="192"/>
                  </a:xfrm>
                  <a:prstGeom prst="rect">
                    <a:avLst/>
                  </a:prstGeom>
                  <a:solidFill>
                    <a:srgbClr val="FFCCCC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lnSpc>
                        <a:spcPct val="100000"/>
                      </a:lnSpc>
                    </a:pPr>
                    <a:r>
                      <a:rPr lang="en-US" sz="1600">
                        <a:solidFill>
                          <a:srgbClr val="00A600"/>
                        </a:solidFill>
                        <a:latin typeface="Courier New" charset="0"/>
                      </a:rPr>
                      <a:t>04</a:t>
                    </a:r>
                  </a:p>
                </p:txBody>
              </p:sp>
              <p:sp>
                <p:nvSpPr>
                  <p:cNvPr id="19485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3168"/>
                    <a:ext cx="240" cy="192"/>
                  </a:xfrm>
                  <a:prstGeom prst="rect">
                    <a:avLst/>
                  </a:prstGeom>
                  <a:solidFill>
                    <a:srgbClr val="FFCCCC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lnSpc>
                        <a:spcPct val="100000"/>
                      </a:lnSpc>
                    </a:pPr>
                    <a:r>
                      <a:rPr lang="en-US" sz="1600">
                        <a:solidFill>
                          <a:srgbClr val="00A600"/>
                        </a:solidFill>
                        <a:latin typeface="Courier New" charset="0"/>
                      </a:rPr>
                      <a:t>86</a:t>
                    </a:r>
                  </a:p>
                </p:txBody>
              </p:sp>
              <p:sp>
                <p:nvSpPr>
                  <p:cNvPr id="19486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3408" y="3168"/>
                    <a:ext cx="240" cy="192"/>
                  </a:xfrm>
                  <a:prstGeom prst="rect">
                    <a:avLst/>
                  </a:prstGeom>
                  <a:solidFill>
                    <a:srgbClr val="FFCCCC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lnSpc>
                        <a:spcPct val="100000"/>
                      </a:lnSpc>
                    </a:pPr>
                    <a:r>
                      <a:rPr lang="en-US" sz="1600">
                        <a:solidFill>
                          <a:srgbClr val="00A600"/>
                        </a:solidFill>
                        <a:latin typeface="Courier New" charset="0"/>
                      </a:rPr>
                      <a:t>4d</a:t>
                    </a:r>
                  </a:p>
                </p:txBody>
              </p:sp>
            </p:grpSp>
            <p:sp>
              <p:nvSpPr>
                <p:cNvPr id="19479" name="Rectangle 26"/>
                <p:cNvSpPr>
                  <a:spLocks noChangeArrowheads="1"/>
                </p:cNvSpPr>
                <p:nvPr/>
              </p:nvSpPr>
              <p:spPr bwMode="auto">
                <a:xfrm>
                  <a:off x="3408" y="3312"/>
                  <a:ext cx="240" cy="192"/>
                </a:xfrm>
                <a:prstGeom prst="rect">
                  <a:avLst/>
                </a:prstGeom>
                <a:solidFill>
                  <a:srgbClr val="FFCC00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 b="0">
                      <a:latin typeface="Courier New" charset="0"/>
                    </a:rPr>
                    <a:t>xx</a:t>
                  </a:r>
                </a:p>
              </p:txBody>
            </p:sp>
            <p:sp>
              <p:nvSpPr>
                <p:cNvPr id="19480" name="Rectangle 27"/>
                <p:cNvSpPr>
                  <a:spLocks noChangeArrowheads="1"/>
                </p:cNvSpPr>
                <p:nvPr/>
              </p:nvSpPr>
              <p:spPr bwMode="auto">
                <a:xfrm>
                  <a:off x="3648" y="3312"/>
                  <a:ext cx="240" cy="192"/>
                </a:xfrm>
                <a:prstGeom prst="rect">
                  <a:avLst/>
                </a:prstGeom>
                <a:solidFill>
                  <a:srgbClr val="FFCC00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 b="0">
                      <a:latin typeface="Courier New" charset="0"/>
                    </a:rPr>
                    <a:t>xx</a:t>
                  </a:r>
                </a:p>
              </p:txBody>
            </p:sp>
            <p:sp>
              <p:nvSpPr>
                <p:cNvPr id="19481" name="Rectangle 28"/>
                <p:cNvSpPr>
                  <a:spLocks noChangeArrowheads="1"/>
                </p:cNvSpPr>
                <p:nvPr/>
              </p:nvSpPr>
              <p:spPr bwMode="auto">
                <a:xfrm>
                  <a:off x="3888" y="3312"/>
                  <a:ext cx="240" cy="192"/>
                </a:xfrm>
                <a:prstGeom prst="rect">
                  <a:avLst/>
                </a:prstGeom>
                <a:solidFill>
                  <a:srgbClr val="FFCC00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 b="0">
                      <a:latin typeface="Courier New" charset="0"/>
                    </a:rPr>
                    <a:t>xx</a:t>
                  </a:r>
                </a:p>
              </p:txBody>
            </p:sp>
            <p:sp>
              <p:nvSpPr>
                <p:cNvPr id="19482" name="Rectangle 29"/>
                <p:cNvSpPr>
                  <a:spLocks noChangeArrowheads="1"/>
                </p:cNvSpPr>
                <p:nvPr/>
              </p:nvSpPr>
              <p:spPr bwMode="auto">
                <a:xfrm>
                  <a:off x="4128" y="3312"/>
                  <a:ext cx="240" cy="192"/>
                </a:xfrm>
                <a:prstGeom prst="rect">
                  <a:avLst/>
                </a:prstGeom>
                <a:solidFill>
                  <a:srgbClr val="FFCC00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 b="0">
                      <a:latin typeface="Courier New" charset="0"/>
                    </a:rPr>
                    <a:t>xx</a:t>
                  </a:r>
                </a:p>
              </p:txBody>
            </p:sp>
          </p:grpSp>
          <p:sp>
            <p:nvSpPr>
              <p:cNvPr id="19476" name="Rectangle 63"/>
              <p:cNvSpPr>
                <a:spLocks noChangeArrowheads="1"/>
              </p:cNvSpPr>
              <p:nvPr/>
            </p:nvSpPr>
            <p:spPr bwMode="auto">
              <a:xfrm>
                <a:off x="2400" y="1632"/>
                <a:ext cx="960" cy="19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9463" name="TextBox 1"/>
            <p:cNvSpPr txBox="1">
              <a:spLocks noChangeArrowheads="1"/>
            </p:cNvSpPr>
            <p:nvPr/>
          </p:nvSpPr>
          <p:spPr bwMode="auto">
            <a:xfrm>
              <a:off x="7391400" y="3997151"/>
              <a:ext cx="1801056" cy="346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/>
                <a:t>return address</a:t>
              </a:r>
            </a:p>
          </p:txBody>
        </p:sp>
        <p:sp>
          <p:nvSpPr>
            <p:cNvPr id="19464" name="TextBox 48"/>
            <p:cNvSpPr txBox="1">
              <a:spLocks noChangeArrowheads="1"/>
            </p:cNvSpPr>
            <p:nvPr/>
          </p:nvSpPr>
          <p:spPr bwMode="auto">
            <a:xfrm>
              <a:off x="7532457" y="4301951"/>
              <a:ext cx="1518940" cy="346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/>
                <a:t>saved %ebp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8105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Buffer Overflow Example #1</a:t>
            </a:r>
          </a:p>
        </p:txBody>
      </p:sp>
      <p:sp>
        <p:nvSpPr>
          <p:cNvPr id="20482" name="Text Box 32"/>
          <p:cNvSpPr txBox="1">
            <a:spLocks noChangeArrowheads="1"/>
          </p:cNvSpPr>
          <p:nvPr/>
        </p:nvSpPr>
        <p:spPr bwMode="auto">
          <a:xfrm>
            <a:off x="1295400" y="1676400"/>
            <a:ext cx="22828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/>
              <a:t>Before Call to </a:t>
            </a:r>
            <a:r>
              <a:rPr lang="en-US" sz="1800">
                <a:latin typeface="Courier New" charset="0"/>
              </a:rPr>
              <a:t>gets</a:t>
            </a:r>
          </a:p>
        </p:txBody>
      </p:sp>
      <p:sp>
        <p:nvSpPr>
          <p:cNvPr id="362529" name="Text Box 33"/>
          <p:cNvSpPr txBox="1">
            <a:spLocks noChangeArrowheads="1"/>
          </p:cNvSpPr>
          <p:nvPr/>
        </p:nvSpPr>
        <p:spPr bwMode="auto">
          <a:xfrm>
            <a:off x="4525963" y="1447800"/>
            <a:ext cx="27860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/>
              <a:t>Input = </a:t>
            </a:r>
            <a:r>
              <a:rPr lang="ja-JP" altLang="en-US" sz="1800"/>
              <a:t>“</a:t>
            </a:r>
            <a:r>
              <a:rPr lang="en-US" altLang="ja-JP" sz="1800">
                <a:solidFill>
                  <a:srgbClr val="FF1A1A"/>
                </a:solidFill>
              </a:rPr>
              <a:t>123</a:t>
            </a:r>
            <a:r>
              <a:rPr lang="ja-JP" altLang="en-US" sz="1800"/>
              <a:t>”</a:t>
            </a:r>
            <a:endParaRPr lang="en-US" altLang="ja-JP" sz="1800"/>
          </a:p>
          <a:p>
            <a:pPr>
              <a:lnSpc>
                <a:spcPct val="100000"/>
              </a:lnSpc>
            </a:pPr>
            <a:r>
              <a:rPr lang="en-US" altLang="ja-JP" sz="1800"/>
              <a:t>i.e. </a:t>
            </a:r>
            <a:r>
              <a:rPr lang="en-US" sz="1800">
                <a:latin typeface="Courier New" charset="0"/>
              </a:rPr>
              <a:t>(0x31,0x32,0x33)</a:t>
            </a:r>
          </a:p>
        </p:txBody>
      </p:sp>
      <p:sp>
        <p:nvSpPr>
          <p:cNvPr id="362530" name="Text Box 34"/>
          <p:cNvSpPr txBox="1">
            <a:spLocks noChangeArrowheads="1"/>
          </p:cNvSpPr>
          <p:nvPr/>
        </p:nvSpPr>
        <p:spPr bwMode="auto">
          <a:xfrm>
            <a:off x="5299075" y="5562600"/>
            <a:ext cx="1466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/>
              <a:t>No Problem</a:t>
            </a:r>
          </a:p>
        </p:txBody>
      </p:sp>
      <p:grpSp>
        <p:nvGrpSpPr>
          <p:cNvPr id="20485" name="Group 46"/>
          <p:cNvGrpSpPr>
            <a:grpSpLocks/>
          </p:cNvGrpSpPr>
          <p:nvPr/>
        </p:nvGrpSpPr>
        <p:grpSpPr bwMode="auto">
          <a:xfrm>
            <a:off x="609600" y="2209800"/>
            <a:ext cx="3706813" cy="3124200"/>
            <a:chOff x="5486402" y="2895600"/>
            <a:chExt cx="3706054" cy="3124200"/>
          </a:xfrm>
        </p:grpSpPr>
        <p:grpSp>
          <p:nvGrpSpPr>
            <p:cNvPr id="20516" name="Group 65"/>
            <p:cNvGrpSpPr>
              <a:grpSpLocks/>
            </p:cNvGrpSpPr>
            <p:nvPr/>
          </p:nvGrpSpPr>
          <p:grpSpPr bwMode="auto">
            <a:xfrm>
              <a:off x="5486402" y="2895600"/>
              <a:ext cx="2479676" cy="3124200"/>
              <a:chOff x="2149" y="1632"/>
              <a:chExt cx="1562" cy="1968"/>
            </a:xfrm>
          </p:grpSpPr>
          <p:sp>
            <p:nvSpPr>
              <p:cNvPr id="20519" name="Freeform 36"/>
              <p:cNvSpPr>
                <a:spLocks/>
              </p:cNvSpPr>
              <p:nvPr/>
            </p:nvSpPr>
            <p:spPr bwMode="auto">
              <a:xfrm>
                <a:off x="2149" y="1686"/>
                <a:ext cx="251" cy="954"/>
              </a:xfrm>
              <a:custGeom>
                <a:avLst/>
                <a:gdLst>
                  <a:gd name="T0" fmla="*/ 36 w 480"/>
                  <a:gd name="T1" fmla="*/ 954 h 954"/>
                  <a:gd name="T2" fmla="*/ 10 w 480"/>
                  <a:gd name="T3" fmla="*/ 810 h 954"/>
                  <a:gd name="T4" fmla="*/ 0 w 480"/>
                  <a:gd name="T5" fmla="*/ 474 h 954"/>
                  <a:gd name="T6" fmla="*/ 10 w 480"/>
                  <a:gd name="T7" fmla="*/ 90 h 954"/>
                  <a:gd name="T8" fmla="*/ 36 w 480"/>
                  <a:gd name="T9" fmla="*/ 0 h 9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0"/>
                  <a:gd name="T16" fmla="*/ 0 h 954"/>
                  <a:gd name="T17" fmla="*/ 480 w 480"/>
                  <a:gd name="T18" fmla="*/ 954 h 9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0" h="954">
                    <a:moveTo>
                      <a:pt x="480" y="954"/>
                    </a:moveTo>
                    <a:cubicBezTo>
                      <a:pt x="352" y="922"/>
                      <a:pt x="224" y="890"/>
                      <a:pt x="144" y="810"/>
                    </a:cubicBezTo>
                    <a:cubicBezTo>
                      <a:pt x="64" y="730"/>
                      <a:pt x="0" y="594"/>
                      <a:pt x="0" y="474"/>
                    </a:cubicBezTo>
                    <a:cubicBezTo>
                      <a:pt x="0" y="354"/>
                      <a:pt x="65" y="169"/>
                      <a:pt x="144" y="90"/>
                    </a:cubicBezTo>
                    <a:cubicBezTo>
                      <a:pt x="223" y="11"/>
                      <a:pt x="405" y="19"/>
                      <a:pt x="474" y="0"/>
                    </a:cubicBez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20" name="Rectangle 52"/>
              <p:cNvSpPr>
                <a:spLocks noChangeArrowheads="1"/>
              </p:cNvSpPr>
              <p:nvPr/>
            </p:nvSpPr>
            <p:spPr bwMode="auto">
              <a:xfrm>
                <a:off x="2400" y="2352"/>
                <a:ext cx="960" cy="192"/>
              </a:xfrm>
              <a:prstGeom prst="rect">
                <a:avLst/>
              </a:prstGeom>
              <a:solidFill>
                <a:srgbClr val="FFCC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Return Address</a:t>
                </a:r>
              </a:p>
            </p:txBody>
          </p:sp>
          <p:sp>
            <p:nvSpPr>
              <p:cNvPr id="20521" name="Rectangle 53"/>
              <p:cNvSpPr>
                <a:spLocks noChangeArrowheads="1"/>
              </p:cNvSpPr>
              <p:nvPr/>
            </p:nvSpPr>
            <p:spPr bwMode="auto">
              <a:xfrm>
                <a:off x="2400" y="2544"/>
                <a:ext cx="960" cy="192"/>
              </a:xfrm>
              <a:prstGeom prst="rect">
                <a:avLst/>
              </a:prstGeom>
              <a:solidFill>
                <a:srgbClr val="FFFF66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Saved </a:t>
                </a:r>
                <a:r>
                  <a:rPr lang="en-US" sz="1600" b="0">
                    <a:latin typeface="Courier New" charset="0"/>
                  </a:rPr>
                  <a:t>%ebp</a:t>
                </a:r>
              </a:p>
            </p:txBody>
          </p:sp>
          <p:sp>
            <p:nvSpPr>
              <p:cNvPr id="20522" name="Rectangle 54"/>
              <p:cNvSpPr>
                <a:spLocks noChangeArrowheads="1"/>
              </p:cNvSpPr>
              <p:nvPr/>
            </p:nvSpPr>
            <p:spPr bwMode="auto">
              <a:xfrm>
                <a:off x="2400" y="2736"/>
                <a:ext cx="240" cy="192"/>
              </a:xfrm>
              <a:prstGeom prst="rect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>
                    <a:latin typeface="Courier New" charset="0"/>
                  </a:rPr>
                  <a:t>[3]</a:t>
                </a:r>
              </a:p>
            </p:txBody>
          </p:sp>
          <p:sp>
            <p:nvSpPr>
              <p:cNvPr id="20523" name="Rectangle 55"/>
              <p:cNvSpPr>
                <a:spLocks noChangeArrowheads="1"/>
              </p:cNvSpPr>
              <p:nvPr/>
            </p:nvSpPr>
            <p:spPr bwMode="auto">
              <a:xfrm>
                <a:off x="2640" y="2736"/>
                <a:ext cx="240" cy="192"/>
              </a:xfrm>
              <a:prstGeom prst="rect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>
                    <a:latin typeface="Courier New" charset="0"/>
                  </a:rPr>
                  <a:t>[2]</a:t>
                </a:r>
              </a:p>
            </p:txBody>
          </p:sp>
          <p:sp>
            <p:nvSpPr>
              <p:cNvPr id="20524" name="Rectangle 56"/>
              <p:cNvSpPr>
                <a:spLocks noChangeArrowheads="1"/>
              </p:cNvSpPr>
              <p:nvPr/>
            </p:nvSpPr>
            <p:spPr bwMode="auto">
              <a:xfrm>
                <a:off x="2880" y="2736"/>
                <a:ext cx="240" cy="192"/>
              </a:xfrm>
              <a:prstGeom prst="rect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>
                    <a:latin typeface="Courier New" charset="0"/>
                  </a:rPr>
                  <a:t>[1]</a:t>
                </a:r>
              </a:p>
            </p:txBody>
          </p:sp>
          <p:sp>
            <p:nvSpPr>
              <p:cNvPr id="20525" name="Rectangle 57"/>
              <p:cNvSpPr>
                <a:spLocks noChangeArrowheads="1"/>
              </p:cNvSpPr>
              <p:nvPr/>
            </p:nvSpPr>
            <p:spPr bwMode="auto">
              <a:xfrm>
                <a:off x="3120" y="2736"/>
                <a:ext cx="240" cy="192"/>
              </a:xfrm>
              <a:prstGeom prst="rect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>
                    <a:latin typeface="Courier New" charset="0"/>
                  </a:rPr>
                  <a:t>[0]</a:t>
                </a:r>
              </a:p>
            </p:txBody>
          </p:sp>
          <p:sp>
            <p:nvSpPr>
              <p:cNvPr id="20526" name="Rectangle 58"/>
              <p:cNvSpPr>
                <a:spLocks noChangeArrowheads="1"/>
              </p:cNvSpPr>
              <p:nvPr/>
            </p:nvSpPr>
            <p:spPr bwMode="auto">
              <a:xfrm>
                <a:off x="3360" y="2736"/>
                <a:ext cx="351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600">
                    <a:latin typeface="Courier New" charset="0"/>
                  </a:rPr>
                  <a:t>buf</a:t>
                </a:r>
              </a:p>
            </p:txBody>
          </p:sp>
          <p:sp>
            <p:nvSpPr>
              <p:cNvPr id="20527" name="Rectangle 61"/>
              <p:cNvSpPr>
                <a:spLocks noChangeArrowheads="1"/>
              </p:cNvSpPr>
              <p:nvPr/>
            </p:nvSpPr>
            <p:spPr bwMode="auto">
              <a:xfrm>
                <a:off x="2400" y="1632"/>
                <a:ext cx="960" cy="720"/>
              </a:xfrm>
              <a:prstGeom prst="rect">
                <a:avLst/>
              </a:prstGeom>
              <a:solidFill>
                <a:srgbClr val="FFCCCC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/>
                  <a:t>Stack</a:t>
                </a:r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sz="1600"/>
                  <a:t>Frame</a:t>
                </a:r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sz="1600"/>
                  <a:t>for </a:t>
                </a:r>
                <a:r>
                  <a:rPr lang="en-US" sz="1600">
                    <a:latin typeface="Courier New" charset="0"/>
                  </a:rPr>
                  <a:t>main</a:t>
                </a:r>
              </a:p>
            </p:txBody>
          </p:sp>
          <p:sp>
            <p:nvSpPr>
              <p:cNvPr id="20528" name="Rectangle 62"/>
              <p:cNvSpPr>
                <a:spLocks noChangeArrowheads="1"/>
              </p:cNvSpPr>
              <p:nvPr/>
            </p:nvSpPr>
            <p:spPr bwMode="auto">
              <a:xfrm>
                <a:off x="2400" y="2928"/>
                <a:ext cx="960" cy="672"/>
              </a:xfrm>
              <a:prstGeom prst="rect">
                <a:avLst/>
              </a:prstGeom>
              <a:solidFill>
                <a:srgbClr val="FFFF6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b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/>
                  <a:t>Stack</a:t>
                </a:r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sz="1600"/>
                  <a:t>Frame</a:t>
                </a:r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sz="1600"/>
                  <a:t>for </a:t>
                </a:r>
                <a:r>
                  <a:rPr lang="en-US" sz="1600">
                    <a:latin typeface="Courier New" charset="0"/>
                  </a:rPr>
                  <a:t>echo</a:t>
                </a:r>
              </a:p>
            </p:txBody>
          </p:sp>
          <p:grpSp>
            <p:nvGrpSpPr>
              <p:cNvPr id="20529" name="Group 64"/>
              <p:cNvGrpSpPr>
                <a:grpSpLocks/>
              </p:cNvGrpSpPr>
              <p:nvPr/>
            </p:nvGrpSpPr>
            <p:grpSpPr bwMode="auto">
              <a:xfrm>
                <a:off x="2400" y="2352"/>
                <a:ext cx="960" cy="576"/>
                <a:chOff x="3408" y="2928"/>
                <a:chExt cx="960" cy="576"/>
              </a:xfrm>
            </p:grpSpPr>
            <p:grpSp>
              <p:nvGrpSpPr>
                <p:cNvPr id="20531" name="Group 16"/>
                <p:cNvGrpSpPr>
                  <a:grpSpLocks/>
                </p:cNvGrpSpPr>
                <p:nvPr/>
              </p:nvGrpSpPr>
              <p:grpSpPr bwMode="auto">
                <a:xfrm>
                  <a:off x="3408" y="3120"/>
                  <a:ext cx="960" cy="192"/>
                  <a:chOff x="2256" y="2928"/>
                  <a:chExt cx="960" cy="192"/>
                </a:xfrm>
              </p:grpSpPr>
              <p:sp>
                <p:nvSpPr>
                  <p:cNvPr id="20541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2256" y="2928"/>
                    <a:ext cx="240" cy="192"/>
                  </a:xfrm>
                  <a:prstGeom prst="rect">
                    <a:avLst/>
                  </a:prstGeom>
                  <a:solidFill>
                    <a:srgbClr val="FFFF66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lnSpc>
                        <a:spcPct val="100000"/>
                      </a:lnSpc>
                    </a:pPr>
                    <a:r>
                      <a:rPr lang="en-US" sz="1600">
                        <a:solidFill>
                          <a:srgbClr val="5C5CFF"/>
                        </a:solidFill>
                        <a:latin typeface="Courier New" charset="0"/>
                      </a:rPr>
                      <a:t>bf</a:t>
                    </a:r>
                  </a:p>
                </p:txBody>
              </p:sp>
              <p:sp>
                <p:nvSpPr>
                  <p:cNvPr id="20542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2928"/>
                    <a:ext cx="240" cy="192"/>
                  </a:xfrm>
                  <a:prstGeom prst="rect">
                    <a:avLst/>
                  </a:prstGeom>
                  <a:solidFill>
                    <a:srgbClr val="FFFF66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lnSpc>
                        <a:spcPct val="100000"/>
                      </a:lnSpc>
                    </a:pPr>
                    <a:r>
                      <a:rPr lang="en-US" sz="1600">
                        <a:solidFill>
                          <a:srgbClr val="5C5CFF"/>
                        </a:solidFill>
                        <a:latin typeface="Courier New" charset="0"/>
                      </a:rPr>
                      <a:t>ff</a:t>
                    </a:r>
                  </a:p>
                </p:txBody>
              </p:sp>
              <p:sp>
                <p:nvSpPr>
                  <p:cNvPr id="20543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2736" y="2928"/>
                    <a:ext cx="240" cy="192"/>
                  </a:xfrm>
                  <a:prstGeom prst="rect">
                    <a:avLst/>
                  </a:prstGeom>
                  <a:solidFill>
                    <a:srgbClr val="FFFF66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lnSpc>
                        <a:spcPct val="100000"/>
                      </a:lnSpc>
                    </a:pPr>
                    <a:r>
                      <a:rPr lang="en-US" sz="1600">
                        <a:solidFill>
                          <a:srgbClr val="5C5CFF"/>
                        </a:solidFill>
                        <a:latin typeface="Courier New" charset="0"/>
                      </a:rPr>
                      <a:t>f8</a:t>
                    </a:r>
                  </a:p>
                </p:txBody>
              </p:sp>
              <p:sp>
                <p:nvSpPr>
                  <p:cNvPr id="20544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2928"/>
                    <a:ext cx="240" cy="192"/>
                  </a:xfrm>
                  <a:prstGeom prst="rect">
                    <a:avLst/>
                  </a:prstGeom>
                  <a:solidFill>
                    <a:srgbClr val="FFFF66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lnSpc>
                        <a:spcPct val="100000"/>
                      </a:lnSpc>
                    </a:pPr>
                    <a:r>
                      <a:rPr lang="en-US" sz="1600">
                        <a:solidFill>
                          <a:srgbClr val="5C5CFF"/>
                        </a:solidFill>
                        <a:latin typeface="Courier New" charset="0"/>
                      </a:rPr>
                      <a:t>f8</a:t>
                    </a:r>
                  </a:p>
                </p:txBody>
              </p:sp>
            </p:grpSp>
            <p:grpSp>
              <p:nvGrpSpPr>
                <p:cNvPr id="20532" name="Group 21"/>
                <p:cNvGrpSpPr>
                  <a:grpSpLocks/>
                </p:cNvGrpSpPr>
                <p:nvPr/>
              </p:nvGrpSpPr>
              <p:grpSpPr bwMode="auto">
                <a:xfrm>
                  <a:off x="3408" y="2928"/>
                  <a:ext cx="960" cy="192"/>
                  <a:chOff x="2688" y="3168"/>
                  <a:chExt cx="960" cy="192"/>
                </a:xfrm>
              </p:grpSpPr>
              <p:sp>
                <p:nvSpPr>
                  <p:cNvPr id="20537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2688" y="3168"/>
                    <a:ext cx="240" cy="192"/>
                  </a:xfrm>
                  <a:prstGeom prst="rect">
                    <a:avLst/>
                  </a:prstGeom>
                  <a:solidFill>
                    <a:srgbClr val="FFCCCC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lnSpc>
                        <a:spcPct val="100000"/>
                      </a:lnSpc>
                    </a:pPr>
                    <a:r>
                      <a:rPr lang="en-US" sz="1600">
                        <a:solidFill>
                          <a:srgbClr val="00A600"/>
                        </a:solidFill>
                        <a:latin typeface="Courier New" charset="0"/>
                      </a:rPr>
                      <a:t>08</a:t>
                    </a:r>
                  </a:p>
                </p:txBody>
              </p:sp>
              <p:sp>
                <p:nvSpPr>
                  <p:cNvPr id="20538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168"/>
                    <a:ext cx="240" cy="192"/>
                  </a:xfrm>
                  <a:prstGeom prst="rect">
                    <a:avLst/>
                  </a:prstGeom>
                  <a:solidFill>
                    <a:srgbClr val="FFCCCC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lnSpc>
                        <a:spcPct val="100000"/>
                      </a:lnSpc>
                    </a:pPr>
                    <a:r>
                      <a:rPr lang="en-US" sz="1600">
                        <a:solidFill>
                          <a:srgbClr val="00A600"/>
                        </a:solidFill>
                        <a:latin typeface="Courier New" charset="0"/>
                      </a:rPr>
                      <a:t>04</a:t>
                    </a:r>
                  </a:p>
                </p:txBody>
              </p:sp>
              <p:sp>
                <p:nvSpPr>
                  <p:cNvPr id="20539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3168"/>
                    <a:ext cx="240" cy="192"/>
                  </a:xfrm>
                  <a:prstGeom prst="rect">
                    <a:avLst/>
                  </a:prstGeom>
                  <a:solidFill>
                    <a:srgbClr val="FFCCCC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lnSpc>
                        <a:spcPct val="100000"/>
                      </a:lnSpc>
                    </a:pPr>
                    <a:r>
                      <a:rPr lang="en-US" sz="1600">
                        <a:solidFill>
                          <a:srgbClr val="00A600"/>
                        </a:solidFill>
                        <a:latin typeface="Courier New" charset="0"/>
                      </a:rPr>
                      <a:t>86</a:t>
                    </a:r>
                  </a:p>
                </p:txBody>
              </p:sp>
              <p:sp>
                <p:nvSpPr>
                  <p:cNvPr id="20540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3408" y="3168"/>
                    <a:ext cx="240" cy="192"/>
                  </a:xfrm>
                  <a:prstGeom prst="rect">
                    <a:avLst/>
                  </a:prstGeom>
                  <a:solidFill>
                    <a:srgbClr val="FFCCCC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lnSpc>
                        <a:spcPct val="100000"/>
                      </a:lnSpc>
                    </a:pPr>
                    <a:r>
                      <a:rPr lang="en-US" sz="1600">
                        <a:solidFill>
                          <a:srgbClr val="00A600"/>
                        </a:solidFill>
                        <a:latin typeface="Courier New" charset="0"/>
                      </a:rPr>
                      <a:t>4d</a:t>
                    </a:r>
                  </a:p>
                </p:txBody>
              </p:sp>
            </p:grpSp>
            <p:sp>
              <p:nvSpPr>
                <p:cNvPr id="20533" name="Rectangle 26"/>
                <p:cNvSpPr>
                  <a:spLocks noChangeArrowheads="1"/>
                </p:cNvSpPr>
                <p:nvPr/>
              </p:nvSpPr>
              <p:spPr bwMode="auto">
                <a:xfrm>
                  <a:off x="3408" y="3312"/>
                  <a:ext cx="240" cy="192"/>
                </a:xfrm>
                <a:prstGeom prst="rect">
                  <a:avLst/>
                </a:prstGeom>
                <a:solidFill>
                  <a:srgbClr val="FFCC00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 b="0">
                      <a:latin typeface="Courier New" charset="0"/>
                    </a:rPr>
                    <a:t>xx</a:t>
                  </a:r>
                </a:p>
              </p:txBody>
            </p:sp>
            <p:sp>
              <p:nvSpPr>
                <p:cNvPr id="20534" name="Rectangle 27"/>
                <p:cNvSpPr>
                  <a:spLocks noChangeArrowheads="1"/>
                </p:cNvSpPr>
                <p:nvPr/>
              </p:nvSpPr>
              <p:spPr bwMode="auto">
                <a:xfrm>
                  <a:off x="3648" y="3312"/>
                  <a:ext cx="240" cy="192"/>
                </a:xfrm>
                <a:prstGeom prst="rect">
                  <a:avLst/>
                </a:prstGeom>
                <a:solidFill>
                  <a:srgbClr val="FFCC00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 b="0">
                      <a:latin typeface="Courier New" charset="0"/>
                    </a:rPr>
                    <a:t>xx</a:t>
                  </a:r>
                </a:p>
              </p:txBody>
            </p:sp>
            <p:sp>
              <p:nvSpPr>
                <p:cNvPr id="20535" name="Rectangle 28"/>
                <p:cNvSpPr>
                  <a:spLocks noChangeArrowheads="1"/>
                </p:cNvSpPr>
                <p:nvPr/>
              </p:nvSpPr>
              <p:spPr bwMode="auto">
                <a:xfrm>
                  <a:off x="3888" y="3312"/>
                  <a:ext cx="240" cy="192"/>
                </a:xfrm>
                <a:prstGeom prst="rect">
                  <a:avLst/>
                </a:prstGeom>
                <a:solidFill>
                  <a:srgbClr val="FFCC00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 b="0">
                      <a:latin typeface="Courier New" charset="0"/>
                    </a:rPr>
                    <a:t>xx</a:t>
                  </a:r>
                </a:p>
              </p:txBody>
            </p:sp>
            <p:sp>
              <p:nvSpPr>
                <p:cNvPr id="20536" name="Rectangle 29"/>
                <p:cNvSpPr>
                  <a:spLocks noChangeArrowheads="1"/>
                </p:cNvSpPr>
                <p:nvPr/>
              </p:nvSpPr>
              <p:spPr bwMode="auto">
                <a:xfrm>
                  <a:off x="4128" y="3312"/>
                  <a:ext cx="240" cy="192"/>
                </a:xfrm>
                <a:prstGeom prst="rect">
                  <a:avLst/>
                </a:prstGeom>
                <a:solidFill>
                  <a:srgbClr val="FFCC00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 b="0">
                      <a:latin typeface="Courier New" charset="0"/>
                    </a:rPr>
                    <a:t>xx</a:t>
                  </a:r>
                </a:p>
              </p:txBody>
            </p:sp>
          </p:grpSp>
          <p:sp>
            <p:nvSpPr>
              <p:cNvPr id="20530" name="Rectangle 63"/>
              <p:cNvSpPr>
                <a:spLocks noChangeArrowheads="1"/>
              </p:cNvSpPr>
              <p:nvPr/>
            </p:nvSpPr>
            <p:spPr bwMode="auto">
              <a:xfrm>
                <a:off x="2400" y="1632"/>
                <a:ext cx="960" cy="19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0517" name="TextBox 48"/>
            <p:cNvSpPr txBox="1">
              <a:spLocks noChangeArrowheads="1"/>
            </p:cNvSpPr>
            <p:nvPr/>
          </p:nvSpPr>
          <p:spPr bwMode="auto">
            <a:xfrm>
              <a:off x="7391400" y="3997151"/>
              <a:ext cx="1801056" cy="346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/>
                <a:t>return address</a:t>
              </a:r>
            </a:p>
          </p:txBody>
        </p:sp>
        <p:sp>
          <p:nvSpPr>
            <p:cNvPr id="20518" name="TextBox 49"/>
            <p:cNvSpPr txBox="1">
              <a:spLocks noChangeArrowheads="1"/>
            </p:cNvSpPr>
            <p:nvPr/>
          </p:nvSpPr>
          <p:spPr bwMode="auto">
            <a:xfrm>
              <a:off x="7532457" y="4301951"/>
              <a:ext cx="1518940" cy="346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/>
                <a:t>saved %ebp</a:t>
              </a:r>
            </a:p>
          </p:txBody>
        </p:sp>
      </p:grpSp>
      <p:grpSp>
        <p:nvGrpSpPr>
          <p:cNvPr id="107" name="Group 106"/>
          <p:cNvGrpSpPr>
            <a:grpSpLocks/>
          </p:cNvGrpSpPr>
          <p:nvPr/>
        </p:nvGrpSpPr>
        <p:grpSpPr bwMode="auto">
          <a:xfrm>
            <a:off x="4827588" y="2209800"/>
            <a:ext cx="3706812" cy="3124200"/>
            <a:chOff x="5486402" y="2895600"/>
            <a:chExt cx="3706054" cy="3124200"/>
          </a:xfrm>
        </p:grpSpPr>
        <p:grpSp>
          <p:nvGrpSpPr>
            <p:cNvPr id="20487" name="Group 65"/>
            <p:cNvGrpSpPr>
              <a:grpSpLocks/>
            </p:cNvGrpSpPr>
            <p:nvPr/>
          </p:nvGrpSpPr>
          <p:grpSpPr bwMode="auto">
            <a:xfrm>
              <a:off x="5486402" y="2895600"/>
              <a:ext cx="2479676" cy="3124200"/>
              <a:chOff x="2149" y="1632"/>
              <a:chExt cx="1562" cy="1968"/>
            </a:xfrm>
          </p:grpSpPr>
          <p:sp>
            <p:nvSpPr>
              <p:cNvPr id="20490" name="Freeform 36"/>
              <p:cNvSpPr>
                <a:spLocks/>
              </p:cNvSpPr>
              <p:nvPr/>
            </p:nvSpPr>
            <p:spPr bwMode="auto">
              <a:xfrm>
                <a:off x="2149" y="1686"/>
                <a:ext cx="251" cy="954"/>
              </a:xfrm>
              <a:custGeom>
                <a:avLst/>
                <a:gdLst>
                  <a:gd name="T0" fmla="*/ 36 w 480"/>
                  <a:gd name="T1" fmla="*/ 954 h 954"/>
                  <a:gd name="T2" fmla="*/ 10 w 480"/>
                  <a:gd name="T3" fmla="*/ 810 h 954"/>
                  <a:gd name="T4" fmla="*/ 0 w 480"/>
                  <a:gd name="T5" fmla="*/ 474 h 954"/>
                  <a:gd name="T6" fmla="*/ 10 w 480"/>
                  <a:gd name="T7" fmla="*/ 90 h 954"/>
                  <a:gd name="T8" fmla="*/ 36 w 480"/>
                  <a:gd name="T9" fmla="*/ 0 h 9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0"/>
                  <a:gd name="T16" fmla="*/ 0 h 954"/>
                  <a:gd name="T17" fmla="*/ 480 w 480"/>
                  <a:gd name="T18" fmla="*/ 954 h 9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0" h="954">
                    <a:moveTo>
                      <a:pt x="480" y="954"/>
                    </a:moveTo>
                    <a:cubicBezTo>
                      <a:pt x="352" y="922"/>
                      <a:pt x="224" y="890"/>
                      <a:pt x="144" y="810"/>
                    </a:cubicBezTo>
                    <a:cubicBezTo>
                      <a:pt x="64" y="730"/>
                      <a:pt x="0" y="594"/>
                      <a:pt x="0" y="474"/>
                    </a:cubicBezTo>
                    <a:cubicBezTo>
                      <a:pt x="0" y="354"/>
                      <a:pt x="65" y="169"/>
                      <a:pt x="144" y="90"/>
                    </a:cubicBezTo>
                    <a:cubicBezTo>
                      <a:pt x="223" y="11"/>
                      <a:pt x="405" y="19"/>
                      <a:pt x="474" y="0"/>
                    </a:cubicBez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91" name="Rectangle 52"/>
              <p:cNvSpPr>
                <a:spLocks noChangeArrowheads="1"/>
              </p:cNvSpPr>
              <p:nvPr/>
            </p:nvSpPr>
            <p:spPr bwMode="auto">
              <a:xfrm>
                <a:off x="2400" y="2352"/>
                <a:ext cx="960" cy="192"/>
              </a:xfrm>
              <a:prstGeom prst="rect">
                <a:avLst/>
              </a:prstGeom>
              <a:solidFill>
                <a:srgbClr val="FFCC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Return Address</a:t>
                </a:r>
              </a:p>
            </p:txBody>
          </p:sp>
          <p:sp>
            <p:nvSpPr>
              <p:cNvPr id="20492" name="Rectangle 53"/>
              <p:cNvSpPr>
                <a:spLocks noChangeArrowheads="1"/>
              </p:cNvSpPr>
              <p:nvPr/>
            </p:nvSpPr>
            <p:spPr bwMode="auto">
              <a:xfrm>
                <a:off x="2400" y="2544"/>
                <a:ext cx="960" cy="192"/>
              </a:xfrm>
              <a:prstGeom prst="rect">
                <a:avLst/>
              </a:prstGeom>
              <a:solidFill>
                <a:srgbClr val="FFFF66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Saved </a:t>
                </a:r>
                <a:r>
                  <a:rPr lang="en-US" sz="1600" b="0">
                    <a:latin typeface="Courier New" charset="0"/>
                  </a:rPr>
                  <a:t>%ebp</a:t>
                </a:r>
              </a:p>
            </p:txBody>
          </p:sp>
          <p:sp>
            <p:nvSpPr>
              <p:cNvPr id="20493" name="Rectangle 54"/>
              <p:cNvSpPr>
                <a:spLocks noChangeArrowheads="1"/>
              </p:cNvSpPr>
              <p:nvPr/>
            </p:nvSpPr>
            <p:spPr bwMode="auto">
              <a:xfrm>
                <a:off x="2400" y="2736"/>
                <a:ext cx="240" cy="192"/>
              </a:xfrm>
              <a:prstGeom prst="rect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>
                    <a:latin typeface="Courier New" charset="0"/>
                  </a:rPr>
                  <a:t>[3]</a:t>
                </a:r>
              </a:p>
            </p:txBody>
          </p:sp>
          <p:sp>
            <p:nvSpPr>
              <p:cNvPr id="20494" name="Rectangle 55"/>
              <p:cNvSpPr>
                <a:spLocks noChangeArrowheads="1"/>
              </p:cNvSpPr>
              <p:nvPr/>
            </p:nvSpPr>
            <p:spPr bwMode="auto">
              <a:xfrm>
                <a:off x="2640" y="2736"/>
                <a:ext cx="240" cy="192"/>
              </a:xfrm>
              <a:prstGeom prst="rect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>
                    <a:latin typeface="Courier New" charset="0"/>
                  </a:rPr>
                  <a:t>[2]</a:t>
                </a:r>
              </a:p>
            </p:txBody>
          </p:sp>
          <p:sp>
            <p:nvSpPr>
              <p:cNvPr id="20495" name="Rectangle 56"/>
              <p:cNvSpPr>
                <a:spLocks noChangeArrowheads="1"/>
              </p:cNvSpPr>
              <p:nvPr/>
            </p:nvSpPr>
            <p:spPr bwMode="auto">
              <a:xfrm>
                <a:off x="2880" y="2736"/>
                <a:ext cx="240" cy="192"/>
              </a:xfrm>
              <a:prstGeom prst="rect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>
                    <a:latin typeface="Courier New" charset="0"/>
                  </a:rPr>
                  <a:t>[1]</a:t>
                </a:r>
              </a:p>
            </p:txBody>
          </p:sp>
          <p:sp>
            <p:nvSpPr>
              <p:cNvPr id="20496" name="Rectangle 57"/>
              <p:cNvSpPr>
                <a:spLocks noChangeArrowheads="1"/>
              </p:cNvSpPr>
              <p:nvPr/>
            </p:nvSpPr>
            <p:spPr bwMode="auto">
              <a:xfrm>
                <a:off x="3120" y="2736"/>
                <a:ext cx="240" cy="192"/>
              </a:xfrm>
              <a:prstGeom prst="rect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>
                    <a:latin typeface="Courier New" charset="0"/>
                  </a:rPr>
                  <a:t>[0]</a:t>
                </a:r>
              </a:p>
            </p:txBody>
          </p:sp>
          <p:sp>
            <p:nvSpPr>
              <p:cNvPr id="20497" name="Rectangle 58"/>
              <p:cNvSpPr>
                <a:spLocks noChangeArrowheads="1"/>
              </p:cNvSpPr>
              <p:nvPr/>
            </p:nvSpPr>
            <p:spPr bwMode="auto">
              <a:xfrm>
                <a:off x="3360" y="2736"/>
                <a:ext cx="351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600">
                    <a:latin typeface="Courier New" charset="0"/>
                  </a:rPr>
                  <a:t>buf</a:t>
                </a:r>
              </a:p>
            </p:txBody>
          </p:sp>
          <p:sp>
            <p:nvSpPr>
              <p:cNvPr id="20498" name="Rectangle 61"/>
              <p:cNvSpPr>
                <a:spLocks noChangeArrowheads="1"/>
              </p:cNvSpPr>
              <p:nvPr/>
            </p:nvSpPr>
            <p:spPr bwMode="auto">
              <a:xfrm>
                <a:off x="2400" y="1632"/>
                <a:ext cx="960" cy="720"/>
              </a:xfrm>
              <a:prstGeom prst="rect">
                <a:avLst/>
              </a:prstGeom>
              <a:solidFill>
                <a:srgbClr val="FFCCCC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/>
                  <a:t>Stack</a:t>
                </a:r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sz="1600"/>
                  <a:t>Frame</a:t>
                </a:r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sz="1600"/>
                  <a:t>for </a:t>
                </a:r>
                <a:r>
                  <a:rPr lang="en-US" sz="1600">
                    <a:latin typeface="Courier New" charset="0"/>
                  </a:rPr>
                  <a:t>main</a:t>
                </a:r>
              </a:p>
            </p:txBody>
          </p:sp>
          <p:sp>
            <p:nvSpPr>
              <p:cNvPr id="20499" name="Rectangle 62"/>
              <p:cNvSpPr>
                <a:spLocks noChangeArrowheads="1"/>
              </p:cNvSpPr>
              <p:nvPr/>
            </p:nvSpPr>
            <p:spPr bwMode="auto">
              <a:xfrm>
                <a:off x="2400" y="2928"/>
                <a:ext cx="960" cy="672"/>
              </a:xfrm>
              <a:prstGeom prst="rect">
                <a:avLst/>
              </a:prstGeom>
              <a:solidFill>
                <a:srgbClr val="FFFF6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b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/>
                  <a:t>Stack</a:t>
                </a:r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sz="1600"/>
                  <a:t>Frame</a:t>
                </a:r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sz="1600"/>
                  <a:t>for </a:t>
                </a:r>
                <a:r>
                  <a:rPr lang="en-US" sz="1600">
                    <a:latin typeface="Courier New" charset="0"/>
                  </a:rPr>
                  <a:t>echo</a:t>
                </a:r>
              </a:p>
            </p:txBody>
          </p:sp>
          <p:grpSp>
            <p:nvGrpSpPr>
              <p:cNvPr id="20500" name="Group 64"/>
              <p:cNvGrpSpPr>
                <a:grpSpLocks/>
              </p:cNvGrpSpPr>
              <p:nvPr/>
            </p:nvGrpSpPr>
            <p:grpSpPr bwMode="auto">
              <a:xfrm>
                <a:off x="2400" y="2352"/>
                <a:ext cx="960" cy="576"/>
                <a:chOff x="3408" y="2928"/>
                <a:chExt cx="960" cy="576"/>
              </a:xfrm>
            </p:grpSpPr>
            <p:grpSp>
              <p:nvGrpSpPr>
                <p:cNvPr id="20502" name="Group 16"/>
                <p:cNvGrpSpPr>
                  <a:grpSpLocks/>
                </p:cNvGrpSpPr>
                <p:nvPr/>
              </p:nvGrpSpPr>
              <p:grpSpPr bwMode="auto">
                <a:xfrm>
                  <a:off x="3408" y="3120"/>
                  <a:ext cx="960" cy="192"/>
                  <a:chOff x="2256" y="2928"/>
                  <a:chExt cx="960" cy="192"/>
                </a:xfrm>
              </p:grpSpPr>
              <p:sp>
                <p:nvSpPr>
                  <p:cNvPr id="20512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2256" y="2928"/>
                    <a:ext cx="240" cy="192"/>
                  </a:xfrm>
                  <a:prstGeom prst="rect">
                    <a:avLst/>
                  </a:prstGeom>
                  <a:solidFill>
                    <a:srgbClr val="FFFF66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lnSpc>
                        <a:spcPct val="100000"/>
                      </a:lnSpc>
                    </a:pPr>
                    <a:r>
                      <a:rPr lang="en-US" sz="1600">
                        <a:solidFill>
                          <a:srgbClr val="5C5CFF"/>
                        </a:solidFill>
                        <a:latin typeface="Courier New" charset="0"/>
                      </a:rPr>
                      <a:t>bf</a:t>
                    </a:r>
                  </a:p>
                </p:txBody>
              </p:sp>
              <p:sp>
                <p:nvSpPr>
                  <p:cNvPr id="20513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2928"/>
                    <a:ext cx="240" cy="192"/>
                  </a:xfrm>
                  <a:prstGeom prst="rect">
                    <a:avLst/>
                  </a:prstGeom>
                  <a:solidFill>
                    <a:srgbClr val="FFFF66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lnSpc>
                        <a:spcPct val="100000"/>
                      </a:lnSpc>
                    </a:pPr>
                    <a:r>
                      <a:rPr lang="en-US" sz="1600">
                        <a:solidFill>
                          <a:srgbClr val="5C5CFF"/>
                        </a:solidFill>
                        <a:latin typeface="Courier New" charset="0"/>
                      </a:rPr>
                      <a:t>ff</a:t>
                    </a:r>
                  </a:p>
                </p:txBody>
              </p:sp>
              <p:sp>
                <p:nvSpPr>
                  <p:cNvPr id="20514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2736" y="2928"/>
                    <a:ext cx="240" cy="192"/>
                  </a:xfrm>
                  <a:prstGeom prst="rect">
                    <a:avLst/>
                  </a:prstGeom>
                  <a:solidFill>
                    <a:srgbClr val="FFFF66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lnSpc>
                        <a:spcPct val="100000"/>
                      </a:lnSpc>
                    </a:pPr>
                    <a:r>
                      <a:rPr lang="en-US" sz="1600">
                        <a:solidFill>
                          <a:srgbClr val="5C5CFF"/>
                        </a:solidFill>
                        <a:latin typeface="Courier New" charset="0"/>
                      </a:rPr>
                      <a:t>f8</a:t>
                    </a:r>
                  </a:p>
                </p:txBody>
              </p:sp>
              <p:sp>
                <p:nvSpPr>
                  <p:cNvPr id="20515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2928"/>
                    <a:ext cx="240" cy="192"/>
                  </a:xfrm>
                  <a:prstGeom prst="rect">
                    <a:avLst/>
                  </a:prstGeom>
                  <a:solidFill>
                    <a:srgbClr val="FFFF66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lnSpc>
                        <a:spcPct val="100000"/>
                      </a:lnSpc>
                    </a:pPr>
                    <a:r>
                      <a:rPr lang="en-US" sz="1600">
                        <a:solidFill>
                          <a:srgbClr val="5C5CFF"/>
                        </a:solidFill>
                        <a:latin typeface="Courier New" charset="0"/>
                      </a:rPr>
                      <a:t>f8</a:t>
                    </a:r>
                  </a:p>
                </p:txBody>
              </p:sp>
            </p:grpSp>
            <p:grpSp>
              <p:nvGrpSpPr>
                <p:cNvPr id="20503" name="Group 21"/>
                <p:cNvGrpSpPr>
                  <a:grpSpLocks/>
                </p:cNvGrpSpPr>
                <p:nvPr/>
              </p:nvGrpSpPr>
              <p:grpSpPr bwMode="auto">
                <a:xfrm>
                  <a:off x="3408" y="2928"/>
                  <a:ext cx="960" cy="192"/>
                  <a:chOff x="2688" y="3168"/>
                  <a:chExt cx="960" cy="192"/>
                </a:xfrm>
              </p:grpSpPr>
              <p:sp>
                <p:nvSpPr>
                  <p:cNvPr id="20508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2688" y="3168"/>
                    <a:ext cx="240" cy="192"/>
                  </a:xfrm>
                  <a:prstGeom prst="rect">
                    <a:avLst/>
                  </a:prstGeom>
                  <a:solidFill>
                    <a:srgbClr val="FFCCCC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lnSpc>
                        <a:spcPct val="100000"/>
                      </a:lnSpc>
                    </a:pPr>
                    <a:r>
                      <a:rPr lang="en-US" sz="1600">
                        <a:solidFill>
                          <a:srgbClr val="00A600"/>
                        </a:solidFill>
                        <a:latin typeface="Courier New" charset="0"/>
                      </a:rPr>
                      <a:t>08</a:t>
                    </a:r>
                  </a:p>
                </p:txBody>
              </p:sp>
              <p:sp>
                <p:nvSpPr>
                  <p:cNvPr id="20509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168"/>
                    <a:ext cx="240" cy="192"/>
                  </a:xfrm>
                  <a:prstGeom prst="rect">
                    <a:avLst/>
                  </a:prstGeom>
                  <a:solidFill>
                    <a:srgbClr val="FFCCCC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lnSpc>
                        <a:spcPct val="100000"/>
                      </a:lnSpc>
                    </a:pPr>
                    <a:r>
                      <a:rPr lang="en-US" sz="1600">
                        <a:solidFill>
                          <a:srgbClr val="00A600"/>
                        </a:solidFill>
                        <a:latin typeface="Courier New" charset="0"/>
                      </a:rPr>
                      <a:t>04</a:t>
                    </a:r>
                  </a:p>
                </p:txBody>
              </p:sp>
              <p:sp>
                <p:nvSpPr>
                  <p:cNvPr id="20510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3168"/>
                    <a:ext cx="240" cy="192"/>
                  </a:xfrm>
                  <a:prstGeom prst="rect">
                    <a:avLst/>
                  </a:prstGeom>
                  <a:solidFill>
                    <a:srgbClr val="FFCCCC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lnSpc>
                        <a:spcPct val="100000"/>
                      </a:lnSpc>
                    </a:pPr>
                    <a:r>
                      <a:rPr lang="en-US" sz="1600">
                        <a:solidFill>
                          <a:srgbClr val="00A600"/>
                        </a:solidFill>
                        <a:latin typeface="Courier New" charset="0"/>
                      </a:rPr>
                      <a:t>86</a:t>
                    </a:r>
                  </a:p>
                </p:txBody>
              </p:sp>
              <p:sp>
                <p:nvSpPr>
                  <p:cNvPr id="20511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3408" y="3168"/>
                    <a:ext cx="240" cy="192"/>
                  </a:xfrm>
                  <a:prstGeom prst="rect">
                    <a:avLst/>
                  </a:prstGeom>
                  <a:solidFill>
                    <a:srgbClr val="FFCCCC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lnSpc>
                        <a:spcPct val="100000"/>
                      </a:lnSpc>
                    </a:pPr>
                    <a:r>
                      <a:rPr lang="en-US" sz="1600">
                        <a:solidFill>
                          <a:srgbClr val="00A600"/>
                        </a:solidFill>
                        <a:latin typeface="Courier New" charset="0"/>
                      </a:rPr>
                      <a:t>4d</a:t>
                    </a:r>
                  </a:p>
                </p:txBody>
              </p:sp>
            </p:grpSp>
            <p:sp>
              <p:nvSpPr>
                <p:cNvPr id="125" name="Rectangle 26"/>
                <p:cNvSpPr>
                  <a:spLocks noChangeArrowheads="1"/>
                </p:cNvSpPr>
                <p:nvPr/>
              </p:nvSpPr>
              <p:spPr bwMode="auto">
                <a:xfrm>
                  <a:off x="3408" y="3312"/>
                  <a:ext cx="240" cy="192"/>
                </a:xfrm>
                <a:prstGeom prst="rect">
                  <a:avLst/>
                </a:prstGeom>
                <a:solidFill>
                  <a:srgbClr val="FFCC00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  <a:defRPr/>
                  </a:pPr>
                  <a:r>
                    <a:rPr lang="en-US" sz="16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atin typeface="Courier New" charset="0"/>
                    </a:rPr>
                    <a:t>00</a:t>
                  </a:r>
                </a:p>
              </p:txBody>
            </p:sp>
            <p:sp>
              <p:nvSpPr>
                <p:cNvPr id="20505" name="Rectangle 27"/>
                <p:cNvSpPr>
                  <a:spLocks noChangeArrowheads="1"/>
                </p:cNvSpPr>
                <p:nvPr/>
              </p:nvSpPr>
              <p:spPr bwMode="auto">
                <a:xfrm>
                  <a:off x="3648" y="3312"/>
                  <a:ext cx="240" cy="192"/>
                </a:xfrm>
                <a:prstGeom prst="rect">
                  <a:avLst/>
                </a:prstGeom>
                <a:solidFill>
                  <a:srgbClr val="FFCC00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>
                      <a:solidFill>
                        <a:srgbClr val="FF1A1A"/>
                      </a:solidFill>
                      <a:latin typeface="Courier New" charset="0"/>
                    </a:rPr>
                    <a:t>33</a:t>
                  </a:r>
                </a:p>
              </p:txBody>
            </p:sp>
            <p:sp>
              <p:nvSpPr>
                <p:cNvPr id="20506" name="Rectangle 28"/>
                <p:cNvSpPr>
                  <a:spLocks noChangeArrowheads="1"/>
                </p:cNvSpPr>
                <p:nvPr/>
              </p:nvSpPr>
              <p:spPr bwMode="auto">
                <a:xfrm>
                  <a:off x="3888" y="3312"/>
                  <a:ext cx="240" cy="192"/>
                </a:xfrm>
                <a:prstGeom prst="rect">
                  <a:avLst/>
                </a:prstGeom>
                <a:solidFill>
                  <a:srgbClr val="FFCC00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>
                      <a:solidFill>
                        <a:srgbClr val="FF1A1A"/>
                      </a:solidFill>
                      <a:latin typeface="Courier New" charset="0"/>
                    </a:rPr>
                    <a:t>32</a:t>
                  </a:r>
                </a:p>
              </p:txBody>
            </p:sp>
            <p:sp>
              <p:nvSpPr>
                <p:cNvPr id="20507" name="Rectangle 29"/>
                <p:cNvSpPr>
                  <a:spLocks noChangeArrowheads="1"/>
                </p:cNvSpPr>
                <p:nvPr/>
              </p:nvSpPr>
              <p:spPr bwMode="auto">
                <a:xfrm>
                  <a:off x="4128" y="3312"/>
                  <a:ext cx="240" cy="192"/>
                </a:xfrm>
                <a:prstGeom prst="rect">
                  <a:avLst/>
                </a:prstGeom>
                <a:solidFill>
                  <a:srgbClr val="FFCC00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>
                      <a:solidFill>
                        <a:srgbClr val="FF1A1A"/>
                      </a:solidFill>
                      <a:latin typeface="Courier New" charset="0"/>
                    </a:rPr>
                    <a:t>31</a:t>
                  </a:r>
                </a:p>
              </p:txBody>
            </p:sp>
          </p:grpSp>
          <p:sp>
            <p:nvSpPr>
              <p:cNvPr id="20501" name="Rectangle 63"/>
              <p:cNvSpPr>
                <a:spLocks noChangeArrowheads="1"/>
              </p:cNvSpPr>
              <p:nvPr/>
            </p:nvSpPr>
            <p:spPr bwMode="auto">
              <a:xfrm>
                <a:off x="2400" y="1632"/>
                <a:ext cx="960" cy="19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0488" name="TextBox 108"/>
            <p:cNvSpPr txBox="1">
              <a:spLocks noChangeArrowheads="1"/>
            </p:cNvSpPr>
            <p:nvPr/>
          </p:nvSpPr>
          <p:spPr bwMode="auto">
            <a:xfrm>
              <a:off x="7391400" y="3997151"/>
              <a:ext cx="1801056" cy="346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/>
                <a:t>return address</a:t>
              </a:r>
            </a:p>
          </p:txBody>
        </p:sp>
        <p:sp>
          <p:nvSpPr>
            <p:cNvPr id="20489" name="TextBox 109"/>
            <p:cNvSpPr txBox="1">
              <a:spLocks noChangeArrowheads="1"/>
            </p:cNvSpPr>
            <p:nvPr/>
          </p:nvSpPr>
          <p:spPr bwMode="auto">
            <a:xfrm>
              <a:off x="7532457" y="4301951"/>
              <a:ext cx="1518940" cy="346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/>
                <a:t>saved %ebp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529" grpId="0" autoUpdateAnimBg="0"/>
      <p:bldP spid="362530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9629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Buffer Overflow Stack Example #2</a:t>
            </a:r>
          </a:p>
        </p:txBody>
      </p:sp>
      <p:sp>
        <p:nvSpPr>
          <p:cNvPr id="363535" name="Text Box 15"/>
          <p:cNvSpPr txBox="1">
            <a:spLocks noChangeArrowheads="1"/>
          </p:cNvSpPr>
          <p:nvPr/>
        </p:nvSpPr>
        <p:spPr bwMode="auto">
          <a:xfrm>
            <a:off x="4191000" y="1066800"/>
            <a:ext cx="3048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/>
              <a:t>Input = </a:t>
            </a:r>
            <a:r>
              <a:rPr lang="ja-JP" altLang="en-US" sz="1800"/>
              <a:t>“</a:t>
            </a:r>
            <a:r>
              <a:rPr lang="en-US" altLang="ja-JP" sz="1800"/>
              <a:t>12345</a:t>
            </a:r>
            <a:r>
              <a:rPr lang="ja-JP" altLang="en-US" sz="1800"/>
              <a:t>”</a:t>
            </a:r>
            <a:endParaRPr lang="en-US" altLang="ja-JP" sz="180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endParaRPr lang="en-US" sz="1800"/>
          </a:p>
        </p:txBody>
      </p:sp>
      <p:sp>
        <p:nvSpPr>
          <p:cNvPr id="363553" name="Text Box 33"/>
          <p:cNvSpPr txBox="1">
            <a:spLocks noChangeArrowheads="1"/>
          </p:cNvSpPr>
          <p:nvPr/>
        </p:nvSpPr>
        <p:spPr bwMode="auto">
          <a:xfrm>
            <a:off x="914400" y="5121275"/>
            <a:ext cx="7848600" cy="1584325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tabLst>
                <a:tab pos="1255713" algn="l"/>
                <a:tab pos="3146425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1255713" algn="l"/>
                <a:tab pos="3146425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1255713" algn="l"/>
                <a:tab pos="3146425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1255713" algn="l"/>
                <a:tab pos="3146425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1255713" algn="l"/>
                <a:tab pos="3146425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1255713" algn="l"/>
                <a:tab pos="3146425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1255713" algn="l"/>
                <a:tab pos="3146425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1255713" algn="l"/>
                <a:tab pos="3146425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1255713" algn="l"/>
                <a:tab pos="3146425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600">
                <a:latin typeface="Courier New" charset="0"/>
              </a:rPr>
              <a:t> 8048592:	push   %ebx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charset="0"/>
              </a:rPr>
              <a:t> 8048593:	call   80483e4 &lt;_init+0x50&gt;  # gets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charset="0"/>
              </a:rPr>
              <a:t> 8048598:	mov    0xffffffe8(%ebp),%ebx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charset="0"/>
              </a:rPr>
              <a:t> 804859b:	mov    %ebp,%esp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charset="0"/>
              </a:rPr>
              <a:t> 804859d:	</a:t>
            </a:r>
            <a:r>
              <a:rPr lang="en-US" sz="1600">
                <a:solidFill>
                  <a:srgbClr val="A50021"/>
                </a:solidFill>
                <a:latin typeface="Courier New" charset="0"/>
              </a:rPr>
              <a:t>pop    %ebp	</a:t>
            </a:r>
            <a:r>
              <a:rPr lang="en-US" sz="1600" i="1">
                <a:solidFill>
                  <a:srgbClr val="FF1A1A"/>
                </a:solidFill>
                <a:latin typeface="Courier New" charset="0"/>
              </a:rPr>
              <a:t># %ebp gets set to invalid value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charset="0"/>
              </a:rPr>
              <a:t> 804859e:	ret</a:t>
            </a:r>
          </a:p>
        </p:txBody>
      </p:sp>
      <p:sp>
        <p:nvSpPr>
          <p:cNvPr id="21508" name="Text Box 36"/>
          <p:cNvSpPr txBox="1">
            <a:spLocks noChangeArrowheads="1"/>
          </p:cNvSpPr>
          <p:nvPr/>
        </p:nvSpPr>
        <p:spPr bwMode="auto">
          <a:xfrm>
            <a:off x="685800" y="4738688"/>
            <a:ext cx="1479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latin typeface="Courier New" charset="0"/>
              </a:rPr>
              <a:t>echo </a:t>
            </a:r>
            <a:r>
              <a:rPr lang="en-US" sz="1800"/>
              <a:t>code:</a:t>
            </a:r>
          </a:p>
        </p:txBody>
      </p:sp>
      <p:sp>
        <p:nvSpPr>
          <p:cNvPr id="21509" name="Rectangle 37"/>
          <p:cNvSpPr>
            <a:spLocks noChangeArrowheads="1"/>
          </p:cNvSpPr>
          <p:nvPr/>
        </p:nvSpPr>
        <p:spPr bwMode="auto">
          <a:xfrm>
            <a:off x="0" y="3298825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20" rIns="4572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100" b="0">
                <a:latin typeface="Times" charset="0"/>
                <a:cs typeface="Times New Roman" charset="0"/>
              </a:rPr>
              <a:t>                                               </a:t>
            </a:r>
            <a:endParaRPr lang="en-US" sz="2400" b="0">
              <a:latin typeface="Times" charset="0"/>
              <a:cs typeface="Times New Roman" charset="0"/>
            </a:endParaRPr>
          </a:p>
        </p:txBody>
      </p:sp>
      <p:sp>
        <p:nvSpPr>
          <p:cNvPr id="21510" name="Text Box 32"/>
          <p:cNvSpPr txBox="1">
            <a:spLocks noChangeArrowheads="1"/>
          </p:cNvSpPr>
          <p:nvPr/>
        </p:nvSpPr>
        <p:spPr bwMode="auto">
          <a:xfrm>
            <a:off x="838200" y="990600"/>
            <a:ext cx="22828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/>
              <a:t>Before Call to </a:t>
            </a:r>
            <a:r>
              <a:rPr lang="en-US" sz="1800">
                <a:latin typeface="Courier New" charset="0"/>
              </a:rPr>
              <a:t>gets</a:t>
            </a:r>
          </a:p>
        </p:txBody>
      </p:sp>
      <p:grpSp>
        <p:nvGrpSpPr>
          <p:cNvPr id="21511" name="Group 49"/>
          <p:cNvGrpSpPr>
            <a:grpSpLocks/>
          </p:cNvGrpSpPr>
          <p:nvPr/>
        </p:nvGrpSpPr>
        <p:grpSpPr bwMode="auto">
          <a:xfrm>
            <a:off x="152400" y="1524000"/>
            <a:ext cx="3706813" cy="3124200"/>
            <a:chOff x="5486402" y="2895600"/>
            <a:chExt cx="3706054" cy="3124200"/>
          </a:xfrm>
        </p:grpSpPr>
        <p:grpSp>
          <p:nvGrpSpPr>
            <p:cNvPr id="21546" name="Group 65"/>
            <p:cNvGrpSpPr>
              <a:grpSpLocks/>
            </p:cNvGrpSpPr>
            <p:nvPr/>
          </p:nvGrpSpPr>
          <p:grpSpPr bwMode="auto">
            <a:xfrm>
              <a:off x="5486402" y="2895600"/>
              <a:ext cx="2479676" cy="3124200"/>
              <a:chOff x="2149" y="1632"/>
              <a:chExt cx="1562" cy="1968"/>
            </a:xfrm>
          </p:grpSpPr>
          <p:sp>
            <p:nvSpPr>
              <p:cNvPr id="21549" name="Freeform 36"/>
              <p:cNvSpPr>
                <a:spLocks/>
              </p:cNvSpPr>
              <p:nvPr/>
            </p:nvSpPr>
            <p:spPr bwMode="auto">
              <a:xfrm>
                <a:off x="2149" y="1686"/>
                <a:ext cx="251" cy="954"/>
              </a:xfrm>
              <a:custGeom>
                <a:avLst/>
                <a:gdLst>
                  <a:gd name="T0" fmla="*/ 36 w 480"/>
                  <a:gd name="T1" fmla="*/ 954 h 954"/>
                  <a:gd name="T2" fmla="*/ 10 w 480"/>
                  <a:gd name="T3" fmla="*/ 810 h 954"/>
                  <a:gd name="T4" fmla="*/ 0 w 480"/>
                  <a:gd name="T5" fmla="*/ 474 h 954"/>
                  <a:gd name="T6" fmla="*/ 10 w 480"/>
                  <a:gd name="T7" fmla="*/ 90 h 954"/>
                  <a:gd name="T8" fmla="*/ 36 w 480"/>
                  <a:gd name="T9" fmla="*/ 0 h 9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0"/>
                  <a:gd name="T16" fmla="*/ 0 h 954"/>
                  <a:gd name="T17" fmla="*/ 480 w 480"/>
                  <a:gd name="T18" fmla="*/ 954 h 9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0" h="954">
                    <a:moveTo>
                      <a:pt x="480" y="954"/>
                    </a:moveTo>
                    <a:cubicBezTo>
                      <a:pt x="352" y="922"/>
                      <a:pt x="224" y="890"/>
                      <a:pt x="144" y="810"/>
                    </a:cubicBezTo>
                    <a:cubicBezTo>
                      <a:pt x="64" y="730"/>
                      <a:pt x="0" y="594"/>
                      <a:pt x="0" y="474"/>
                    </a:cubicBezTo>
                    <a:cubicBezTo>
                      <a:pt x="0" y="354"/>
                      <a:pt x="65" y="169"/>
                      <a:pt x="144" y="90"/>
                    </a:cubicBezTo>
                    <a:cubicBezTo>
                      <a:pt x="223" y="11"/>
                      <a:pt x="405" y="19"/>
                      <a:pt x="474" y="0"/>
                    </a:cubicBez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50" name="Rectangle 52"/>
              <p:cNvSpPr>
                <a:spLocks noChangeArrowheads="1"/>
              </p:cNvSpPr>
              <p:nvPr/>
            </p:nvSpPr>
            <p:spPr bwMode="auto">
              <a:xfrm>
                <a:off x="2400" y="2352"/>
                <a:ext cx="960" cy="192"/>
              </a:xfrm>
              <a:prstGeom prst="rect">
                <a:avLst/>
              </a:prstGeom>
              <a:solidFill>
                <a:srgbClr val="FFCC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Return Address</a:t>
                </a:r>
              </a:p>
            </p:txBody>
          </p:sp>
          <p:sp>
            <p:nvSpPr>
              <p:cNvPr id="21551" name="Rectangle 53"/>
              <p:cNvSpPr>
                <a:spLocks noChangeArrowheads="1"/>
              </p:cNvSpPr>
              <p:nvPr/>
            </p:nvSpPr>
            <p:spPr bwMode="auto">
              <a:xfrm>
                <a:off x="2400" y="2544"/>
                <a:ext cx="960" cy="192"/>
              </a:xfrm>
              <a:prstGeom prst="rect">
                <a:avLst/>
              </a:prstGeom>
              <a:solidFill>
                <a:srgbClr val="FFFF66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Saved </a:t>
                </a:r>
                <a:r>
                  <a:rPr lang="en-US" sz="1600" b="0">
                    <a:latin typeface="Courier New" charset="0"/>
                  </a:rPr>
                  <a:t>%ebp</a:t>
                </a:r>
              </a:p>
            </p:txBody>
          </p:sp>
          <p:sp>
            <p:nvSpPr>
              <p:cNvPr id="21552" name="Rectangle 54"/>
              <p:cNvSpPr>
                <a:spLocks noChangeArrowheads="1"/>
              </p:cNvSpPr>
              <p:nvPr/>
            </p:nvSpPr>
            <p:spPr bwMode="auto">
              <a:xfrm>
                <a:off x="2400" y="2736"/>
                <a:ext cx="240" cy="192"/>
              </a:xfrm>
              <a:prstGeom prst="rect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>
                    <a:latin typeface="Courier New" charset="0"/>
                  </a:rPr>
                  <a:t>[3]</a:t>
                </a:r>
              </a:p>
            </p:txBody>
          </p:sp>
          <p:sp>
            <p:nvSpPr>
              <p:cNvPr id="21553" name="Rectangle 55"/>
              <p:cNvSpPr>
                <a:spLocks noChangeArrowheads="1"/>
              </p:cNvSpPr>
              <p:nvPr/>
            </p:nvSpPr>
            <p:spPr bwMode="auto">
              <a:xfrm>
                <a:off x="2640" y="2736"/>
                <a:ext cx="240" cy="192"/>
              </a:xfrm>
              <a:prstGeom prst="rect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>
                    <a:latin typeface="Courier New" charset="0"/>
                  </a:rPr>
                  <a:t>[2]</a:t>
                </a:r>
              </a:p>
            </p:txBody>
          </p:sp>
          <p:sp>
            <p:nvSpPr>
              <p:cNvPr id="21554" name="Rectangle 56"/>
              <p:cNvSpPr>
                <a:spLocks noChangeArrowheads="1"/>
              </p:cNvSpPr>
              <p:nvPr/>
            </p:nvSpPr>
            <p:spPr bwMode="auto">
              <a:xfrm>
                <a:off x="2880" y="2736"/>
                <a:ext cx="240" cy="192"/>
              </a:xfrm>
              <a:prstGeom prst="rect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>
                    <a:latin typeface="Courier New" charset="0"/>
                  </a:rPr>
                  <a:t>[1]</a:t>
                </a:r>
              </a:p>
            </p:txBody>
          </p:sp>
          <p:sp>
            <p:nvSpPr>
              <p:cNvPr id="21555" name="Rectangle 57"/>
              <p:cNvSpPr>
                <a:spLocks noChangeArrowheads="1"/>
              </p:cNvSpPr>
              <p:nvPr/>
            </p:nvSpPr>
            <p:spPr bwMode="auto">
              <a:xfrm>
                <a:off x="3120" y="2736"/>
                <a:ext cx="240" cy="192"/>
              </a:xfrm>
              <a:prstGeom prst="rect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>
                    <a:latin typeface="Courier New" charset="0"/>
                  </a:rPr>
                  <a:t>[0]</a:t>
                </a:r>
              </a:p>
            </p:txBody>
          </p:sp>
          <p:sp>
            <p:nvSpPr>
              <p:cNvPr id="21556" name="Rectangle 58"/>
              <p:cNvSpPr>
                <a:spLocks noChangeArrowheads="1"/>
              </p:cNvSpPr>
              <p:nvPr/>
            </p:nvSpPr>
            <p:spPr bwMode="auto">
              <a:xfrm>
                <a:off x="3360" y="2736"/>
                <a:ext cx="351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600">
                    <a:latin typeface="Courier New" charset="0"/>
                  </a:rPr>
                  <a:t>buf</a:t>
                </a:r>
              </a:p>
            </p:txBody>
          </p:sp>
          <p:sp>
            <p:nvSpPr>
              <p:cNvPr id="21557" name="Rectangle 61"/>
              <p:cNvSpPr>
                <a:spLocks noChangeArrowheads="1"/>
              </p:cNvSpPr>
              <p:nvPr/>
            </p:nvSpPr>
            <p:spPr bwMode="auto">
              <a:xfrm>
                <a:off x="2400" y="1632"/>
                <a:ext cx="960" cy="720"/>
              </a:xfrm>
              <a:prstGeom prst="rect">
                <a:avLst/>
              </a:prstGeom>
              <a:solidFill>
                <a:srgbClr val="FFCCCC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/>
                  <a:t>Stack</a:t>
                </a:r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sz="1600"/>
                  <a:t>Frame</a:t>
                </a:r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sz="1600"/>
                  <a:t>for </a:t>
                </a:r>
                <a:r>
                  <a:rPr lang="en-US" sz="1600">
                    <a:latin typeface="Courier New" charset="0"/>
                  </a:rPr>
                  <a:t>main</a:t>
                </a:r>
              </a:p>
            </p:txBody>
          </p:sp>
          <p:sp>
            <p:nvSpPr>
              <p:cNvPr id="21558" name="Rectangle 62"/>
              <p:cNvSpPr>
                <a:spLocks noChangeArrowheads="1"/>
              </p:cNvSpPr>
              <p:nvPr/>
            </p:nvSpPr>
            <p:spPr bwMode="auto">
              <a:xfrm>
                <a:off x="2400" y="2928"/>
                <a:ext cx="960" cy="672"/>
              </a:xfrm>
              <a:prstGeom prst="rect">
                <a:avLst/>
              </a:prstGeom>
              <a:solidFill>
                <a:srgbClr val="FFFF6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b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/>
                  <a:t>Stack</a:t>
                </a:r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sz="1600"/>
                  <a:t>Frame</a:t>
                </a:r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sz="1600"/>
                  <a:t>for </a:t>
                </a:r>
                <a:r>
                  <a:rPr lang="en-US" sz="1600">
                    <a:latin typeface="Courier New" charset="0"/>
                  </a:rPr>
                  <a:t>echo</a:t>
                </a:r>
              </a:p>
            </p:txBody>
          </p:sp>
          <p:grpSp>
            <p:nvGrpSpPr>
              <p:cNvPr id="21559" name="Group 64"/>
              <p:cNvGrpSpPr>
                <a:grpSpLocks/>
              </p:cNvGrpSpPr>
              <p:nvPr/>
            </p:nvGrpSpPr>
            <p:grpSpPr bwMode="auto">
              <a:xfrm>
                <a:off x="2400" y="2352"/>
                <a:ext cx="960" cy="576"/>
                <a:chOff x="3408" y="2928"/>
                <a:chExt cx="960" cy="576"/>
              </a:xfrm>
            </p:grpSpPr>
            <p:grpSp>
              <p:nvGrpSpPr>
                <p:cNvPr id="21561" name="Group 16"/>
                <p:cNvGrpSpPr>
                  <a:grpSpLocks/>
                </p:cNvGrpSpPr>
                <p:nvPr/>
              </p:nvGrpSpPr>
              <p:grpSpPr bwMode="auto">
                <a:xfrm>
                  <a:off x="3408" y="3120"/>
                  <a:ext cx="960" cy="192"/>
                  <a:chOff x="2256" y="2928"/>
                  <a:chExt cx="960" cy="192"/>
                </a:xfrm>
              </p:grpSpPr>
              <p:sp>
                <p:nvSpPr>
                  <p:cNvPr id="21571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2256" y="2928"/>
                    <a:ext cx="240" cy="192"/>
                  </a:xfrm>
                  <a:prstGeom prst="rect">
                    <a:avLst/>
                  </a:prstGeom>
                  <a:solidFill>
                    <a:srgbClr val="FFFF66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lnSpc>
                        <a:spcPct val="100000"/>
                      </a:lnSpc>
                    </a:pPr>
                    <a:r>
                      <a:rPr lang="en-US" sz="1600">
                        <a:solidFill>
                          <a:srgbClr val="5C5CFF"/>
                        </a:solidFill>
                        <a:latin typeface="Courier New" charset="0"/>
                      </a:rPr>
                      <a:t>bf</a:t>
                    </a:r>
                  </a:p>
                </p:txBody>
              </p:sp>
              <p:sp>
                <p:nvSpPr>
                  <p:cNvPr id="21572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2928"/>
                    <a:ext cx="240" cy="192"/>
                  </a:xfrm>
                  <a:prstGeom prst="rect">
                    <a:avLst/>
                  </a:prstGeom>
                  <a:solidFill>
                    <a:srgbClr val="FFFF66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lnSpc>
                        <a:spcPct val="100000"/>
                      </a:lnSpc>
                    </a:pPr>
                    <a:r>
                      <a:rPr lang="en-US" sz="1600">
                        <a:solidFill>
                          <a:srgbClr val="5C5CFF"/>
                        </a:solidFill>
                        <a:latin typeface="Courier New" charset="0"/>
                      </a:rPr>
                      <a:t>ff</a:t>
                    </a:r>
                  </a:p>
                </p:txBody>
              </p:sp>
              <p:sp>
                <p:nvSpPr>
                  <p:cNvPr id="21573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2736" y="2928"/>
                    <a:ext cx="240" cy="192"/>
                  </a:xfrm>
                  <a:prstGeom prst="rect">
                    <a:avLst/>
                  </a:prstGeom>
                  <a:solidFill>
                    <a:srgbClr val="FFFF66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lnSpc>
                        <a:spcPct val="100000"/>
                      </a:lnSpc>
                    </a:pPr>
                    <a:r>
                      <a:rPr lang="en-US" sz="1600">
                        <a:solidFill>
                          <a:srgbClr val="5C5CFF"/>
                        </a:solidFill>
                        <a:latin typeface="Courier New" charset="0"/>
                      </a:rPr>
                      <a:t>f8</a:t>
                    </a:r>
                  </a:p>
                </p:txBody>
              </p:sp>
              <p:sp>
                <p:nvSpPr>
                  <p:cNvPr id="21574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2928"/>
                    <a:ext cx="240" cy="192"/>
                  </a:xfrm>
                  <a:prstGeom prst="rect">
                    <a:avLst/>
                  </a:prstGeom>
                  <a:solidFill>
                    <a:srgbClr val="FFFF66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lnSpc>
                        <a:spcPct val="100000"/>
                      </a:lnSpc>
                    </a:pPr>
                    <a:r>
                      <a:rPr lang="en-US" sz="1600">
                        <a:solidFill>
                          <a:srgbClr val="5C5CFF"/>
                        </a:solidFill>
                        <a:latin typeface="Courier New" charset="0"/>
                      </a:rPr>
                      <a:t>f8</a:t>
                    </a:r>
                  </a:p>
                </p:txBody>
              </p:sp>
            </p:grpSp>
            <p:grpSp>
              <p:nvGrpSpPr>
                <p:cNvPr id="21562" name="Group 21"/>
                <p:cNvGrpSpPr>
                  <a:grpSpLocks/>
                </p:cNvGrpSpPr>
                <p:nvPr/>
              </p:nvGrpSpPr>
              <p:grpSpPr bwMode="auto">
                <a:xfrm>
                  <a:off x="3408" y="2928"/>
                  <a:ext cx="960" cy="192"/>
                  <a:chOff x="2688" y="3168"/>
                  <a:chExt cx="960" cy="192"/>
                </a:xfrm>
              </p:grpSpPr>
              <p:sp>
                <p:nvSpPr>
                  <p:cNvPr id="21567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2688" y="3168"/>
                    <a:ext cx="240" cy="192"/>
                  </a:xfrm>
                  <a:prstGeom prst="rect">
                    <a:avLst/>
                  </a:prstGeom>
                  <a:solidFill>
                    <a:srgbClr val="FFCCCC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lnSpc>
                        <a:spcPct val="100000"/>
                      </a:lnSpc>
                    </a:pPr>
                    <a:r>
                      <a:rPr lang="en-US" sz="1600">
                        <a:solidFill>
                          <a:srgbClr val="00A600"/>
                        </a:solidFill>
                        <a:latin typeface="Courier New" charset="0"/>
                      </a:rPr>
                      <a:t>08</a:t>
                    </a:r>
                  </a:p>
                </p:txBody>
              </p:sp>
              <p:sp>
                <p:nvSpPr>
                  <p:cNvPr id="21568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168"/>
                    <a:ext cx="240" cy="192"/>
                  </a:xfrm>
                  <a:prstGeom prst="rect">
                    <a:avLst/>
                  </a:prstGeom>
                  <a:solidFill>
                    <a:srgbClr val="FFCCCC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lnSpc>
                        <a:spcPct val="100000"/>
                      </a:lnSpc>
                    </a:pPr>
                    <a:r>
                      <a:rPr lang="en-US" sz="1600">
                        <a:solidFill>
                          <a:srgbClr val="00A600"/>
                        </a:solidFill>
                        <a:latin typeface="Courier New" charset="0"/>
                      </a:rPr>
                      <a:t>04</a:t>
                    </a:r>
                  </a:p>
                </p:txBody>
              </p:sp>
              <p:sp>
                <p:nvSpPr>
                  <p:cNvPr id="21569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3168"/>
                    <a:ext cx="240" cy="192"/>
                  </a:xfrm>
                  <a:prstGeom prst="rect">
                    <a:avLst/>
                  </a:prstGeom>
                  <a:solidFill>
                    <a:srgbClr val="FFCCCC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lnSpc>
                        <a:spcPct val="100000"/>
                      </a:lnSpc>
                    </a:pPr>
                    <a:r>
                      <a:rPr lang="en-US" sz="1600">
                        <a:solidFill>
                          <a:srgbClr val="00A600"/>
                        </a:solidFill>
                        <a:latin typeface="Courier New" charset="0"/>
                      </a:rPr>
                      <a:t>86</a:t>
                    </a:r>
                  </a:p>
                </p:txBody>
              </p:sp>
              <p:sp>
                <p:nvSpPr>
                  <p:cNvPr id="21570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3408" y="3168"/>
                    <a:ext cx="240" cy="192"/>
                  </a:xfrm>
                  <a:prstGeom prst="rect">
                    <a:avLst/>
                  </a:prstGeom>
                  <a:solidFill>
                    <a:srgbClr val="FFCCCC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lnSpc>
                        <a:spcPct val="100000"/>
                      </a:lnSpc>
                    </a:pPr>
                    <a:r>
                      <a:rPr lang="en-US" sz="1600">
                        <a:solidFill>
                          <a:srgbClr val="00A600"/>
                        </a:solidFill>
                        <a:latin typeface="Courier New" charset="0"/>
                      </a:rPr>
                      <a:t>4d</a:t>
                    </a:r>
                  </a:p>
                </p:txBody>
              </p:sp>
            </p:grpSp>
            <p:sp>
              <p:nvSpPr>
                <p:cNvPr id="21563" name="Rectangle 26"/>
                <p:cNvSpPr>
                  <a:spLocks noChangeArrowheads="1"/>
                </p:cNvSpPr>
                <p:nvPr/>
              </p:nvSpPr>
              <p:spPr bwMode="auto">
                <a:xfrm>
                  <a:off x="3408" y="3312"/>
                  <a:ext cx="240" cy="192"/>
                </a:xfrm>
                <a:prstGeom prst="rect">
                  <a:avLst/>
                </a:prstGeom>
                <a:solidFill>
                  <a:srgbClr val="FFCC00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 b="0">
                      <a:latin typeface="Courier New" charset="0"/>
                    </a:rPr>
                    <a:t>xx</a:t>
                  </a:r>
                </a:p>
              </p:txBody>
            </p:sp>
            <p:sp>
              <p:nvSpPr>
                <p:cNvPr id="21564" name="Rectangle 27"/>
                <p:cNvSpPr>
                  <a:spLocks noChangeArrowheads="1"/>
                </p:cNvSpPr>
                <p:nvPr/>
              </p:nvSpPr>
              <p:spPr bwMode="auto">
                <a:xfrm>
                  <a:off x="3648" y="3312"/>
                  <a:ext cx="240" cy="192"/>
                </a:xfrm>
                <a:prstGeom prst="rect">
                  <a:avLst/>
                </a:prstGeom>
                <a:solidFill>
                  <a:srgbClr val="FFCC00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 b="0">
                      <a:latin typeface="Courier New" charset="0"/>
                    </a:rPr>
                    <a:t>xx</a:t>
                  </a:r>
                </a:p>
              </p:txBody>
            </p:sp>
            <p:sp>
              <p:nvSpPr>
                <p:cNvPr id="21565" name="Rectangle 28"/>
                <p:cNvSpPr>
                  <a:spLocks noChangeArrowheads="1"/>
                </p:cNvSpPr>
                <p:nvPr/>
              </p:nvSpPr>
              <p:spPr bwMode="auto">
                <a:xfrm>
                  <a:off x="3888" y="3312"/>
                  <a:ext cx="240" cy="192"/>
                </a:xfrm>
                <a:prstGeom prst="rect">
                  <a:avLst/>
                </a:prstGeom>
                <a:solidFill>
                  <a:srgbClr val="FFCC00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 b="0">
                      <a:latin typeface="Courier New" charset="0"/>
                    </a:rPr>
                    <a:t>xx</a:t>
                  </a:r>
                </a:p>
              </p:txBody>
            </p:sp>
            <p:sp>
              <p:nvSpPr>
                <p:cNvPr id="21566" name="Rectangle 29"/>
                <p:cNvSpPr>
                  <a:spLocks noChangeArrowheads="1"/>
                </p:cNvSpPr>
                <p:nvPr/>
              </p:nvSpPr>
              <p:spPr bwMode="auto">
                <a:xfrm>
                  <a:off x="4128" y="3312"/>
                  <a:ext cx="240" cy="192"/>
                </a:xfrm>
                <a:prstGeom prst="rect">
                  <a:avLst/>
                </a:prstGeom>
                <a:solidFill>
                  <a:srgbClr val="FFCC00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 b="0">
                      <a:latin typeface="Courier New" charset="0"/>
                    </a:rPr>
                    <a:t>xx</a:t>
                  </a:r>
                </a:p>
              </p:txBody>
            </p:sp>
          </p:grpSp>
          <p:sp>
            <p:nvSpPr>
              <p:cNvPr id="21560" name="Rectangle 63"/>
              <p:cNvSpPr>
                <a:spLocks noChangeArrowheads="1"/>
              </p:cNvSpPr>
              <p:nvPr/>
            </p:nvSpPr>
            <p:spPr bwMode="auto">
              <a:xfrm>
                <a:off x="2400" y="1632"/>
                <a:ext cx="960" cy="19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1547" name="TextBox 51"/>
            <p:cNvSpPr txBox="1">
              <a:spLocks noChangeArrowheads="1"/>
            </p:cNvSpPr>
            <p:nvPr/>
          </p:nvSpPr>
          <p:spPr bwMode="auto">
            <a:xfrm>
              <a:off x="7391400" y="3997151"/>
              <a:ext cx="1801056" cy="346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/>
                <a:t>return address</a:t>
              </a:r>
            </a:p>
          </p:txBody>
        </p:sp>
        <p:sp>
          <p:nvSpPr>
            <p:cNvPr id="21548" name="TextBox 52"/>
            <p:cNvSpPr txBox="1">
              <a:spLocks noChangeArrowheads="1"/>
            </p:cNvSpPr>
            <p:nvPr/>
          </p:nvSpPr>
          <p:spPr bwMode="auto">
            <a:xfrm>
              <a:off x="7532457" y="4301951"/>
              <a:ext cx="1518940" cy="346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/>
                <a:t>saved %ebp</a:t>
              </a:r>
            </a:p>
          </p:txBody>
        </p:sp>
      </p:grpSp>
      <p:grpSp>
        <p:nvGrpSpPr>
          <p:cNvPr id="80" name="Group 79"/>
          <p:cNvGrpSpPr>
            <a:grpSpLocks/>
          </p:cNvGrpSpPr>
          <p:nvPr/>
        </p:nvGrpSpPr>
        <p:grpSpPr bwMode="auto">
          <a:xfrm>
            <a:off x="3836988" y="1524000"/>
            <a:ext cx="3706812" cy="3429000"/>
            <a:chOff x="5486402" y="2895600"/>
            <a:chExt cx="3706054" cy="3429000"/>
          </a:xfrm>
        </p:grpSpPr>
        <p:grpSp>
          <p:nvGrpSpPr>
            <p:cNvPr id="21517" name="Group 65"/>
            <p:cNvGrpSpPr>
              <a:grpSpLocks/>
            </p:cNvGrpSpPr>
            <p:nvPr/>
          </p:nvGrpSpPr>
          <p:grpSpPr bwMode="auto">
            <a:xfrm>
              <a:off x="5486402" y="2895600"/>
              <a:ext cx="2479676" cy="3429000"/>
              <a:chOff x="2149" y="1632"/>
              <a:chExt cx="1562" cy="2160"/>
            </a:xfrm>
          </p:grpSpPr>
          <p:sp>
            <p:nvSpPr>
              <p:cNvPr id="21520" name="Freeform 36"/>
              <p:cNvSpPr>
                <a:spLocks/>
              </p:cNvSpPr>
              <p:nvPr/>
            </p:nvSpPr>
            <p:spPr bwMode="auto">
              <a:xfrm flipV="1">
                <a:off x="2149" y="2640"/>
                <a:ext cx="251" cy="1152"/>
              </a:xfrm>
              <a:custGeom>
                <a:avLst/>
                <a:gdLst>
                  <a:gd name="T0" fmla="*/ 36 w 480"/>
                  <a:gd name="T1" fmla="*/ 2029 h 954"/>
                  <a:gd name="T2" fmla="*/ 10 w 480"/>
                  <a:gd name="T3" fmla="*/ 1722 h 954"/>
                  <a:gd name="T4" fmla="*/ 0 w 480"/>
                  <a:gd name="T5" fmla="*/ 1007 h 954"/>
                  <a:gd name="T6" fmla="*/ 10 w 480"/>
                  <a:gd name="T7" fmla="*/ 192 h 954"/>
                  <a:gd name="T8" fmla="*/ 36 w 480"/>
                  <a:gd name="T9" fmla="*/ 0 h 9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0"/>
                  <a:gd name="T16" fmla="*/ 0 h 954"/>
                  <a:gd name="T17" fmla="*/ 480 w 480"/>
                  <a:gd name="T18" fmla="*/ 954 h 9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0" h="954">
                    <a:moveTo>
                      <a:pt x="480" y="954"/>
                    </a:moveTo>
                    <a:cubicBezTo>
                      <a:pt x="352" y="922"/>
                      <a:pt x="224" y="890"/>
                      <a:pt x="144" y="810"/>
                    </a:cubicBezTo>
                    <a:cubicBezTo>
                      <a:pt x="64" y="730"/>
                      <a:pt x="0" y="594"/>
                      <a:pt x="0" y="474"/>
                    </a:cubicBezTo>
                    <a:cubicBezTo>
                      <a:pt x="0" y="354"/>
                      <a:pt x="65" y="169"/>
                      <a:pt x="144" y="90"/>
                    </a:cubicBezTo>
                    <a:cubicBezTo>
                      <a:pt x="223" y="11"/>
                      <a:pt x="405" y="19"/>
                      <a:pt x="474" y="0"/>
                    </a:cubicBezTo>
                  </a:path>
                </a:pathLst>
              </a:custGeom>
              <a:noFill/>
              <a:ln w="38100" cmpd="sng">
                <a:solidFill>
                  <a:srgbClr val="FF1A1A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21" name="Rectangle 52"/>
              <p:cNvSpPr>
                <a:spLocks noChangeArrowheads="1"/>
              </p:cNvSpPr>
              <p:nvPr/>
            </p:nvSpPr>
            <p:spPr bwMode="auto">
              <a:xfrm>
                <a:off x="2400" y="2352"/>
                <a:ext cx="960" cy="192"/>
              </a:xfrm>
              <a:prstGeom prst="rect">
                <a:avLst/>
              </a:prstGeom>
              <a:solidFill>
                <a:srgbClr val="FFCC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Return Address</a:t>
                </a:r>
              </a:p>
            </p:txBody>
          </p:sp>
          <p:sp>
            <p:nvSpPr>
              <p:cNvPr id="21522" name="Rectangle 53"/>
              <p:cNvSpPr>
                <a:spLocks noChangeArrowheads="1"/>
              </p:cNvSpPr>
              <p:nvPr/>
            </p:nvSpPr>
            <p:spPr bwMode="auto">
              <a:xfrm>
                <a:off x="2400" y="2544"/>
                <a:ext cx="960" cy="192"/>
              </a:xfrm>
              <a:prstGeom prst="rect">
                <a:avLst/>
              </a:prstGeom>
              <a:solidFill>
                <a:srgbClr val="FFFF66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Saved </a:t>
                </a:r>
                <a:r>
                  <a:rPr lang="en-US" sz="1600" b="0">
                    <a:latin typeface="Courier New" charset="0"/>
                  </a:rPr>
                  <a:t>%ebp</a:t>
                </a:r>
              </a:p>
            </p:txBody>
          </p:sp>
          <p:sp>
            <p:nvSpPr>
              <p:cNvPr id="21523" name="Rectangle 54"/>
              <p:cNvSpPr>
                <a:spLocks noChangeArrowheads="1"/>
              </p:cNvSpPr>
              <p:nvPr/>
            </p:nvSpPr>
            <p:spPr bwMode="auto">
              <a:xfrm>
                <a:off x="2400" y="2736"/>
                <a:ext cx="240" cy="192"/>
              </a:xfrm>
              <a:prstGeom prst="rect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>
                    <a:latin typeface="Courier New" charset="0"/>
                  </a:rPr>
                  <a:t>[3]</a:t>
                </a:r>
              </a:p>
            </p:txBody>
          </p:sp>
          <p:sp>
            <p:nvSpPr>
              <p:cNvPr id="21524" name="Rectangle 55"/>
              <p:cNvSpPr>
                <a:spLocks noChangeArrowheads="1"/>
              </p:cNvSpPr>
              <p:nvPr/>
            </p:nvSpPr>
            <p:spPr bwMode="auto">
              <a:xfrm>
                <a:off x="2640" y="2736"/>
                <a:ext cx="240" cy="192"/>
              </a:xfrm>
              <a:prstGeom prst="rect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>
                    <a:latin typeface="Courier New" charset="0"/>
                  </a:rPr>
                  <a:t>[2]</a:t>
                </a:r>
              </a:p>
            </p:txBody>
          </p:sp>
          <p:sp>
            <p:nvSpPr>
              <p:cNvPr id="21525" name="Rectangle 56"/>
              <p:cNvSpPr>
                <a:spLocks noChangeArrowheads="1"/>
              </p:cNvSpPr>
              <p:nvPr/>
            </p:nvSpPr>
            <p:spPr bwMode="auto">
              <a:xfrm>
                <a:off x="2880" y="2736"/>
                <a:ext cx="240" cy="192"/>
              </a:xfrm>
              <a:prstGeom prst="rect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>
                    <a:latin typeface="Courier New" charset="0"/>
                  </a:rPr>
                  <a:t>[1]</a:t>
                </a:r>
              </a:p>
            </p:txBody>
          </p:sp>
          <p:sp>
            <p:nvSpPr>
              <p:cNvPr id="21526" name="Rectangle 57"/>
              <p:cNvSpPr>
                <a:spLocks noChangeArrowheads="1"/>
              </p:cNvSpPr>
              <p:nvPr/>
            </p:nvSpPr>
            <p:spPr bwMode="auto">
              <a:xfrm>
                <a:off x="3120" y="2736"/>
                <a:ext cx="240" cy="192"/>
              </a:xfrm>
              <a:prstGeom prst="rect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>
                    <a:latin typeface="Courier New" charset="0"/>
                  </a:rPr>
                  <a:t>[0]</a:t>
                </a:r>
              </a:p>
            </p:txBody>
          </p:sp>
          <p:sp>
            <p:nvSpPr>
              <p:cNvPr id="21527" name="Rectangle 58"/>
              <p:cNvSpPr>
                <a:spLocks noChangeArrowheads="1"/>
              </p:cNvSpPr>
              <p:nvPr/>
            </p:nvSpPr>
            <p:spPr bwMode="auto">
              <a:xfrm>
                <a:off x="3360" y="2736"/>
                <a:ext cx="351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600">
                    <a:latin typeface="Courier New" charset="0"/>
                  </a:rPr>
                  <a:t>buf</a:t>
                </a:r>
              </a:p>
            </p:txBody>
          </p:sp>
          <p:sp>
            <p:nvSpPr>
              <p:cNvPr id="21528" name="Rectangle 91"/>
              <p:cNvSpPr>
                <a:spLocks noChangeArrowheads="1"/>
              </p:cNvSpPr>
              <p:nvPr/>
            </p:nvSpPr>
            <p:spPr bwMode="auto">
              <a:xfrm>
                <a:off x="2400" y="1632"/>
                <a:ext cx="960" cy="720"/>
              </a:xfrm>
              <a:prstGeom prst="rect">
                <a:avLst/>
              </a:prstGeom>
              <a:solidFill>
                <a:srgbClr val="FFCCCC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/>
                  <a:t>Stack</a:t>
                </a:r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sz="1600"/>
                  <a:t>Frame</a:t>
                </a:r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sz="1600"/>
                  <a:t>for </a:t>
                </a:r>
                <a:r>
                  <a:rPr lang="en-US" sz="1600">
                    <a:latin typeface="Courier New" charset="0"/>
                  </a:rPr>
                  <a:t>main</a:t>
                </a:r>
              </a:p>
            </p:txBody>
          </p:sp>
          <p:sp>
            <p:nvSpPr>
              <p:cNvPr id="21529" name="Rectangle 92"/>
              <p:cNvSpPr>
                <a:spLocks noChangeArrowheads="1"/>
              </p:cNvSpPr>
              <p:nvPr/>
            </p:nvSpPr>
            <p:spPr bwMode="auto">
              <a:xfrm>
                <a:off x="2400" y="2928"/>
                <a:ext cx="960" cy="672"/>
              </a:xfrm>
              <a:prstGeom prst="rect">
                <a:avLst/>
              </a:prstGeom>
              <a:solidFill>
                <a:srgbClr val="FFFF6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b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/>
                  <a:t>Stack</a:t>
                </a:r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sz="1600"/>
                  <a:t>Frame</a:t>
                </a:r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sz="1600"/>
                  <a:t>for </a:t>
                </a:r>
                <a:r>
                  <a:rPr lang="en-US" sz="1600">
                    <a:latin typeface="Courier New" charset="0"/>
                  </a:rPr>
                  <a:t>echo</a:t>
                </a:r>
              </a:p>
            </p:txBody>
          </p:sp>
          <p:grpSp>
            <p:nvGrpSpPr>
              <p:cNvPr id="21530" name="Group 64"/>
              <p:cNvGrpSpPr>
                <a:grpSpLocks/>
              </p:cNvGrpSpPr>
              <p:nvPr/>
            </p:nvGrpSpPr>
            <p:grpSpPr bwMode="auto">
              <a:xfrm>
                <a:off x="2400" y="2352"/>
                <a:ext cx="960" cy="576"/>
                <a:chOff x="3408" y="2928"/>
                <a:chExt cx="960" cy="576"/>
              </a:xfrm>
            </p:grpSpPr>
            <p:grpSp>
              <p:nvGrpSpPr>
                <p:cNvPr id="21532" name="Group 16"/>
                <p:cNvGrpSpPr>
                  <a:grpSpLocks/>
                </p:cNvGrpSpPr>
                <p:nvPr/>
              </p:nvGrpSpPr>
              <p:grpSpPr bwMode="auto">
                <a:xfrm>
                  <a:off x="3408" y="3120"/>
                  <a:ext cx="960" cy="192"/>
                  <a:chOff x="2256" y="2928"/>
                  <a:chExt cx="960" cy="192"/>
                </a:xfrm>
              </p:grpSpPr>
              <p:sp>
                <p:nvSpPr>
                  <p:cNvPr id="21542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2256" y="2928"/>
                    <a:ext cx="240" cy="192"/>
                  </a:xfrm>
                  <a:prstGeom prst="rect">
                    <a:avLst/>
                  </a:prstGeom>
                  <a:solidFill>
                    <a:srgbClr val="FFFF66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lnSpc>
                        <a:spcPct val="100000"/>
                      </a:lnSpc>
                    </a:pPr>
                    <a:r>
                      <a:rPr lang="en-US" sz="1600">
                        <a:solidFill>
                          <a:srgbClr val="5C5CFF"/>
                        </a:solidFill>
                        <a:latin typeface="Courier New" charset="0"/>
                      </a:rPr>
                      <a:t>bf</a:t>
                    </a:r>
                  </a:p>
                </p:txBody>
              </p:sp>
              <p:sp>
                <p:nvSpPr>
                  <p:cNvPr id="21543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2928"/>
                    <a:ext cx="240" cy="192"/>
                  </a:xfrm>
                  <a:prstGeom prst="rect">
                    <a:avLst/>
                  </a:prstGeom>
                  <a:solidFill>
                    <a:srgbClr val="FFFF66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lnSpc>
                        <a:spcPct val="100000"/>
                      </a:lnSpc>
                    </a:pPr>
                    <a:r>
                      <a:rPr lang="en-US" sz="1600">
                        <a:solidFill>
                          <a:srgbClr val="5C5CFF"/>
                        </a:solidFill>
                        <a:latin typeface="Courier New" charset="0"/>
                      </a:rPr>
                      <a:t>ff</a:t>
                    </a:r>
                  </a:p>
                </p:txBody>
              </p:sp>
              <p:sp>
                <p:nvSpPr>
                  <p:cNvPr id="21544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2736" y="2928"/>
                    <a:ext cx="240" cy="192"/>
                  </a:xfrm>
                  <a:prstGeom prst="rect">
                    <a:avLst/>
                  </a:prstGeom>
                  <a:solidFill>
                    <a:srgbClr val="FFFF66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lnSpc>
                        <a:spcPct val="100000"/>
                      </a:lnSpc>
                    </a:pPr>
                    <a:r>
                      <a:rPr lang="en-US" sz="1600">
                        <a:solidFill>
                          <a:srgbClr val="FF1A1A"/>
                        </a:solidFill>
                        <a:latin typeface="Courier New" charset="0"/>
                      </a:rPr>
                      <a:t>00</a:t>
                    </a:r>
                  </a:p>
                </p:txBody>
              </p:sp>
              <p:sp>
                <p:nvSpPr>
                  <p:cNvPr id="21545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2928"/>
                    <a:ext cx="240" cy="192"/>
                  </a:xfrm>
                  <a:prstGeom prst="rect">
                    <a:avLst/>
                  </a:prstGeom>
                  <a:solidFill>
                    <a:srgbClr val="FFFF66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lnSpc>
                        <a:spcPct val="100000"/>
                      </a:lnSpc>
                    </a:pPr>
                    <a:r>
                      <a:rPr lang="en-US" sz="1600">
                        <a:solidFill>
                          <a:srgbClr val="FF1A1A"/>
                        </a:solidFill>
                        <a:latin typeface="Courier New" charset="0"/>
                      </a:rPr>
                      <a:t>35</a:t>
                    </a:r>
                  </a:p>
                </p:txBody>
              </p:sp>
            </p:grpSp>
            <p:grpSp>
              <p:nvGrpSpPr>
                <p:cNvPr id="21533" name="Group 21"/>
                <p:cNvGrpSpPr>
                  <a:grpSpLocks/>
                </p:cNvGrpSpPr>
                <p:nvPr/>
              </p:nvGrpSpPr>
              <p:grpSpPr bwMode="auto">
                <a:xfrm>
                  <a:off x="3408" y="2928"/>
                  <a:ext cx="960" cy="192"/>
                  <a:chOff x="2688" y="3168"/>
                  <a:chExt cx="960" cy="192"/>
                </a:xfrm>
              </p:grpSpPr>
              <p:sp>
                <p:nvSpPr>
                  <p:cNvPr id="21538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2688" y="3168"/>
                    <a:ext cx="240" cy="192"/>
                  </a:xfrm>
                  <a:prstGeom prst="rect">
                    <a:avLst/>
                  </a:prstGeom>
                  <a:solidFill>
                    <a:srgbClr val="FFCCCC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lnSpc>
                        <a:spcPct val="100000"/>
                      </a:lnSpc>
                    </a:pPr>
                    <a:r>
                      <a:rPr lang="en-US" sz="1600">
                        <a:solidFill>
                          <a:srgbClr val="00A600"/>
                        </a:solidFill>
                        <a:latin typeface="Courier New" charset="0"/>
                      </a:rPr>
                      <a:t>08</a:t>
                    </a:r>
                  </a:p>
                </p:txBody>
              </p:sp>
              <p:sp>
                <p:nvSpPr>
                  <p:cNvPr id="21539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168"/>
                    <a:ext cx="240" cy="192"/>
                  </a:xfrm>
                  <a:prstGeom prst="rect">
                    <a:avLst/>
                  </a:prstGeom>
                  <a:solidFill>
                    <a:srgbClr val="FFCCCC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lnSpc>
                        <a:spcPct val="100000"/>
                      </a:lnSpc>
                    </a:pPr>
                    <a:r>
                      <a:rPr lang="en-US" sz="1600">
                        <a:solidFill>
                          <a:srgbClr val="00A600"/>
                        </a:solidFill>
                        <a:latin typeface="Courier New" charset="0"/>
                      </a:rPr>
                      <a:t>04</a:t>
                    </a:r>
                  </a:p>
                </p:txBody>
              </p:sp>
              <p:sp>
                <p:nvSpPr>
                  <p:cNvPr id="21540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3168"/>
                    <a:ext cx="240" cy="192"/>
                  </a:xfrm>
                  <a:prstGeom prst="rect">
                    <a:avLst/>
                  </a:prstGeom>
                  <a:solidFill>
                    <a:srgbClr val="FFCCCC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lnSpc>
                        <a:spcPct val="100000"/>
                      </a:lnSpc>
                    </a:pPr>
                    <a:r>
                      <a:rPr lang="en-US" sz="1600">
                        <a:solidFill>
                          <a:srgbClr val="00A600"/>
                        </a:solidFill>
                        <a:latin typeface="Courier New" charset="0"/>
                      </a:rPr>
                      <a:t>86</a:t>
                    </a:r>
                  </a:p>
                </p:txBody>
              </p:sp>
              <p:sp>
                <p:nvSpPr>
                  <p:cNvPr id="21541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3408" y="3168"/>
                    <a:ext cx="240" cy="192"/>
                  </a:xfrm>
                  <a:prstGeom prst="rect">
                    <a:avLst/>
                  </a:prstGeom>
                  <a:solidFill>
                    <a:srgbClr val="FFCCCC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lnSpc>
                        <a:spcPct val="100000"/>
                      </a:lnSpc>
                    </a:pPr>
                    <a:r>
                      <a:rPr lang="en-US" sz="1600">
                        <a:solidFill>
                          <a:srgbClr val="00A600"/>
                        </a:solidFill>
                        <a:latin typeface="Courier New" charset="0"/>
                      </a:rPr>
                      <a:t>4d</a:t>
                    </a:r>
                  </a:p>
                </p:txBody>
              </p:sp>
            </p:grpSp>
            <p:sp>
              <p:nvSpPr>
                <p:cNvPr id="21534" name="Rectangle 26"/>
                <p:cNvSpPr>
                  <a:spLocks noChangeArrowheads="1"/>
                </p:cNvSpPr>
                <p:nvPr/>
              </p:nvSpPr>
              <p:spPr bwMode="auto">
                <a:xfrm>
                  <a:off x="3408" y="3312"/>
                  <a:ext cx="240" cy="192"/>
                </a:xfrm>
                <a:prstGeom prst="rect">
                  <a:avLst/>
                </a:prstGeom>
                <a:solidFill>
                  <a:srgbClr val="FFCC00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>
                      <a:solidFill>
                        <a:srgbClr val="FF1A1A"/>
                      </a:solidFill>
                      <a:latin typeface="Courier New" charset="0"/>
                    </a:rPr>
                    <a:t>34</a:t>
                  </a:r>
                </a:p>
              </p:txBody>
            </p:sp>
            <p:sp>
              <p:nvSpPr>
                <p:cNvPr id="21535" name="Rectangle 27"/>
                <p:cNvSpPr>
                  <a:spLocks noChangeArrowheads="1"/>
                </p:cNvSpPr>
                <p:nvPr/>
              </p:nvSpPr>
              <p:spPr bwMode="auto">
                <a:xfrm>
                  <a:off x="3648" y="3312"/>
                  <a:ext cx="240" cy="192"/>
                </a:xfrm>
                <a:prstGeom prst="rect">
                  <a:avLst/>
                </a:prstGeom>
                <a:solidFill>
                  <a:srgbClr val="FFCC00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>
                      <a:solidFill>
                        <a:srgbClr val="FF1A1A"/>
                      </a:solidFill>
                      <a:latin typeface="Courier New" charset="0"/>
                    </a:rPr>
                    <a:t>33</a:t>
                  </a:r>
                </a:p>
              </p:txBody>
            </p:sp>
            <p:sp>
              <p:nvSpPr>
                <p:cNvPr id="21536" name="Rectangle 28"/>
                <p:cNvSpPr>
                  <a:spLocks noChangeArrowheads="1"/>
                </p:cNvSpPr>
                <p:nvPr/>
              </p:nvSpPr>
              <p:spPr bwMode="auto">
                <a:xfrm>
                  <a:off x="3888" y="3312"/>
                  <a:ext cx="240" cy="192"/>
                </a:xfrm>
                <a:prstGeom prst="rect">
                  <a:avLst/>
                </a:prstGeom>
                <a:solidFill>
                  <a:srgbClr val="FFCC00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>
                      <a:solidFill>
                        <a:srgbClr val="FF1A1A"/>
                      </a:solidFill>
                      <a:latin typeface="Courier New" charset="0"/>
                    </a:rPr>
                    <a:t>32</a:t>
                  </a:r>
                </a:p>
              </p:txBody>
            </p:sp>
            <p:sp>
              <p:nvSpPr>
                <p:cNvPr id="21537" name="Rectangle 29"/>
                <p:cNvSpPr>
                  <a:spLocks noChangeArrowheads="1"/>
                </p:cNvSpPr>
                <p:nvPr/>
              </p:nvSpPr>
              <p:spPr bwMode="auto">
                <a:xfrm>
                  <a:off x="4128" y="3312"/>
                  <a:ext cx="240" cy="192"/>
                </a:xfrm>
                <a:prstGeom prst="rect">
                  <a:avLst/>
                </a:prstGeom>
                <a:solidFill>
                  <a:srgbClr val="FFCC00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>
                      <a:solidFill>
                        <a:srgbClr val="FF1A1A"/>
                      </a:solidFill>
                      <a:latin typeface="Courier New" charset="0"/>
                    </a:rPr>
                    <a:t>31</a:t>
                  </a:r>
                </a:p>
              </p:txBody>
            </p:sp>
          </p:grpSp>
          <p:sp>
            <p:nvSpPr>
              <p:cNvPr id="21531" name="Rectangle 63"/>
              <p:cNvSpPr>
                <a:spLocks noChangeArrowheads="1"/>
              </p:cNvSpPr>
              <p:nvPr/>
            </p:nvSpPr>
            <p:spPr bwMode="auto">
              <a:xfrm>
                <a:off x="2400" y="1632"/>
                <a:ext cx="960" cy="19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1518" name="TextBox 81"/>
            <p:cNvSpPr txBox="1">
              <a:spLocks noChangeArrowheads="1"/>
            </p:cNvSpPr>
            <p:nvPr/>
          </p:nvSpPr>
          <p:spPr bwMode="auto">
            <a:xfrm>
              <a:off x="7391400" y="3997151"/>
              <a:ext cx="1801056" cy="346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/>
                <a:t>return address</a:t>
              </a:r>
            </a:p>
          </p:txBody>
        </p:sp>
        <p:sp>
          <p:nvSpPr>
            <p:cNvPr id="21519" name="TextBox 82"/>
            <p:cNvSpPr txBox="1">
              <a:spLocks noChangeArrowheads="1"/>
            </p:cNvSpPr>
            <p:nvPr/>
          </p:nvSpPr>
          <p:spPr bwMode="auto">
            <a:xfrm>
              <a:off x="7532457" y="4301951"/>
              <a:ext cx="1518940" cy="346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/>
                <a:t>saved %ebp</a:t>
              </a:r>
            </a:p>
          </p:txBody>
        </p:sp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4953000" y="2971800"/>
            <a:ext cx="3810000" cy="1676400"/>
            <a:chOff x="4953000" y="2971800"/>
            <a:chExt cx="3810000" cy="1676400"/>
          </a:xfrm>
        </p:grpSpPr>
        <p:sp>
          <p:nvSpPr>
            <p:cNvPr id="21514" name="Rectangle 80"/>
            <p:cNvSpPr>
              <a:spLocks noChangeArrowheads="1"/>
            </p:cNvSpPr>
            <p:nvPr/>
          </p:nvSpPr>
          <p:spPr bwMode="auto">
            <a:xfrm>
              <a:off x="5867400" y="3724870"/>
              <a:ext cx="2895600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>
                  <a:solidFill>
                    <a:srgbClr val="FF1A1A"/>
                  </a:solidFill>
                </a:rPr>
                <a:t>Saved value of </a:t>
              </a:r>
              <a:r>
                <a:rPr lang="en-US">
                  <a:solidFill>
                    <a:srgbClr val="FF1A1A"/>
                  </a:solidFill>
                  <a:latin typeface="Courier New" charset="0"/>
                </a:rPr>
                <a:t>%ebp</a:t>
              </a:r>
              <a:r>
                <a:rPr lang="en-US">
                  <a:solidFill>
                    <a:srgbClr val="FF1A1A"/>
                  </a:solidFill>
                </a:rPr>
                <a:t> corrupted to </a:t>
              </a:r>
              <a:r>
                <a:rPr lang="en-US">
                  <a:solidFill>
                    <a:srgbClr val="FF1A1A"/>
                  </a:solidFill>
                  <a:latin typeface="Courier New" charset="0"/>
                </a:rPr>
                <a:t>0xbfff0035 !!!</a:t>
              </a:r>
            </a:p>
          </p:txBody>
        </p:sp>
        <p:sp>
          <p:nvSpPr>
            <p:cNvPr id="21515" name="Oval 2"/>
            <p:cNvSpPr>
              <a:spLocks noChangeArrowheads="1"/>
            </p:cNvSpPr>
            <p:nvPr/>
          </p:nvSpPr>
          <p:spPr bwMode="auto">
            <a:xfrm>
              <a:off x="4953000" y="2971800"/>
              <a:ext cx="914400" cy="381000"/>
            </a:xfrm>
            <a:prstGeom prst="ellipse">
              <a:avLst/>
            </a:prstGeom>
            <a:noFill/>
            <a:ln w="28575">
              <a:solidFill>
                <a:srgbClr val="FF1A1A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21516" name="Straight Arrow Connector 4"/>
            <p:cNvCxnSpPr>
              <a:cxnSpLocks noChangeShapeType="1"/>
            </p:cNvCxnSpPr>
            <p:nvPr/>
          </p:nvCxnSpPr>
          <p:spPr bwMode="auto">
            <a:xfrm flipH="1" flipV="1">
              <a:off x="5867400" y="3200400"/>
              <a:ext cx="1371600" cy="533400"/>
            </a:xfrm>
            <a:prstGeom prst="straightConnector1">
              <a:avLst/>
            </a:prstGeom>
            <a:noFill/>
            <a:ln w="28575">
              <a:solidFill>
                <a:srgbClr val="FF1A1A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35" grpId="0" build="p" autoUpdateAnimBg="0"/>
      <p:bldP spid="363553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0010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Buffer Overflow Stack Example #3</a:t>
            </a:r>
          </a:p>
        </p:txBody>
      </p:sp>
      <p:sp>
        <p:nvSpPr>
          <p:cNvPr id="19458" name="Text Box 32"/>
          <p:cNvSpPr txBox="1">
            <a:spLocks noChangeArrowheads="1"/>
          </p:cNvSpPr>
          <p:nvPr/>
        </p:nvSpPr>
        <p:spPr bwMode="auto">
          <a:xfrm>
            <a:off x="4114800" y="990600"/>
            <a:ext cx="2743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/>
              <a:t>Input = </a:t>
            </a:r>
            <a:r>
              <a:rPr lang="ja-JP" altLang="en-US" sz="1800"/>
              <a:t>“</a:t>
            </a:r>
            <a:r>
              <a:rPr lang="en-US" altLang="ja-JP" sz="1800"/>
              <a:t>12345678</a:t>
            </a:r>
            <a:r>
              <a:rPr lang="ja-JP" altLang="en-US" sz="1800"/>
              <a:t>”</a:t>
            </a:r>
            <a:endParaRPr lang="en-US" sz="1800"/>
          </a:p>
        </p:txBody>
      </p:sp>
      <p:sp>
        <p:nvSpPr>
          <p:cNvPr id="19460" name="Text Box 78"/>
          <p:cNvSpPr txBox="1">
            <a:spLocks noChangeArrowheads="1"/>
          </p:cNvSpPr>
          <p:nvPr/>
        </p:nvSpPr>
        <p:spPr bwMode="auto">
          <a:xfrm>
            <a:off x="1219200" y="5870575"/>
            <a:ext cx="6629400" cy="606425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tabLst>
                <a:tab pos="1255713" algn="l"/>
                <a:tab pos="3146425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1255713" algn="l"/>
                <a:tab pos="3146425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1255713" algn="l"/>
                <a:tab pos="3146425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1255713" algn="l"/>
                <a:tab pos="3146425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1255713" algn="l"/>
                <a:tab pos="3146425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1255713" algn="l"/>
                <a:tab pos="3146425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1255713" algn="l"/>
                <a:tab pos="3146425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1255713" algn="l"/>
                <a:tab pos="3146425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1255713" algn="l"/>
                <a:tab pos="3146425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600">
                <a:latin typeface="Courier New" charset="0"/>
              </a:rPr>
              <a:t> 8048648:	call 804857c &lt;echo&gt;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charset="0"/>
              </a:rPr>
              <a:t> 804864d:	mov  0xffffffe8(%ebp),%ebx </a:t>
            </a:r>
            <a:r>
              <a:rPr lang="en-US" sz="1600" i="1">
                <a:latin typeface="Courier New" charset="0"/>
              </a:rPr>
              <a:t># Return Point</a:t>
            </a:r>
          </a:p>
        </p:txBody>
      </p:sp>
      <p:sp>
        <p:nvSpPr>
          <p:cNvPr id="364625" name="Text Box 81"/>
          <p:cNvSpPr txBox="1">
            <a:spLocks noChangeArrowheads="1"/>
          </p:cNvSpPr>
          <p:nvPr/>
        </p:nvSpPr>
        <p:spPr bwMode="auto">
          <a:xfrm>
            <a:off x="6629400" y="3733800"/>
            <a:ext cx="274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FF1A1A"/>
                </a:solidFill>
              </a:rPr>
              <a:t>Both </a:t>
            </a:r>
            <a:r>
              <a:rPr lang="en-US" sz="1800">
                <a:solidFill>
                  <a:srgbClr val="FF1A1A"/>
                </a:solidFill>
                <a:latin typeface="Courier New" charset="0"/>
              </a:rPr>
              <a:t>%ebp</a:t>
            </a:r>
            <a:r>
              <a:rPr lang="en-US" sz="1800">
                <a:solidFill>
                  <a:srgbClr val="FF1A1A"/>
                </a:solidFill>
              </a:rPr>
              <a:t> and return address corrupted !!!</a:t>
            </a:r>
            <a:endParaRPr lang="en-US" sz="1800">
              <a:solidFill>
                <a:srgbClr val="FF1A1A"/>
              </a:solidFill>
              <a:latin typeface="Courier New" charset="0"/>
            </a:endParaRPr>
          </a:p>
        </p:txBody>
      </p:sp>
      <p:sp>
        <p:nvSpPr>
          <p:cNvPr id="22533" name="Text Box 32"/>
          <p:cNvSpPr txBox="1">
            <a:spLocks noChangeArrowheads="1"/>
          </p:cNvSpPr>
          <p:nvPr/>
        </p:nvSpPr>
        <p:spPr bwMode="auto">
          <a:xfrm>
            <a:off x="838200" y="990600"/>
            <a:ext cx="22828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/>
              <a:t>Before Call to </a:t>
            </a:r>
            <a:r>
              <a:rPr lang="en-US" sz="1800">
                <a:latin typeface="Courier New" charset="0"/>
              </a:rPr>
              <a:t>gets</a:t>
            </a:r>
          </a:p>
        </p:txBody>
      </p:sp>
      <p:grpSp>
        <p:nvGrpSpPr>
          <p:cNvPr id="22534" name="Group 50"/>
          <p:cNvGrpSpPr>
            <a:grpSpLocks/>
          </p:cNvGrpSpPr>
          <p:nvPr/>
        </p:nvGrpSpPr>
        <p:grpSpPr bwMode="auto">
          <a:xfrm>
            <a:off x="152400" y="1524000"/>
            <a:ext cx="3706813" cy="3124200"/>
            <a:chOff x="5486402" y="2895600"/>
            <a:chExt cx="3706054" cy="3124200"/>
          </a:xfrm>
        </p:grpSpPr>
        <p:grpSp>
          <p:nvGrpSpPr>
            <p:cNvPr id="22569" name="Group 65"/>
            <p:cNvGrpSpPr>
              <a:grpSpLocks/>
            </p:cNvGrpSpPr>
            <p:nvPr/>
          </p:nvGrpSpPr>
          <p:grpSpPr bwMode="auto">
            <a:xfrm>
              <a:off x="5486402" y="2895600"/>
              <a:ext cx="2479676" cy="3124200"/>
              <a:chOff x="2149" y="1632"/>
              <a:chExt cx="1562" cy="1968"/>
            </a:xfrm>
          </p:grpSpPr>
          <p:sp>
            <p:nvSpPr>
              <p:cNvPr id="22572" name="Freeform 36"/>
              <p:cNvSpPr>
                <a:spLocks/>
              </p:cNvSpPr>
              <p:nvPr/>
            </p:nvSpPr>
            <p:spPr bwMode="auto">
              <a:xfrm>
                <a:off x="2149" y="1686"/>
                <a:ext cx="251" cy="954"/>
              </a:xfrm>
              <a:custGeom>
                <a:avLst/>
                <a:gdLst>
                  <a:gd name="T0" fmla="*/ 36 w 480"/>
                  <a:gd name="T1" fmla="*/ 954 h 954"/>
                  <a:gd name="T2" fmla="*/ 10 w 480"/>
                  <a:gd name="T3" fmla="*/ 810 h 954"/>
                  <a:gd name="T4" fmla="*/ 0 w 480"/>
                  <a:gd name="T5" fmla="*/ 474 h 954"/>
                  <a:gd name="T6" fmla="*/ 10 w 480"/>
                  <a:gd name="T7" fmla="*/ 90 h 954"/>
                  <a:gd name="T8" fmla="*/ 36 w 480"/>
                  <a:gd name="T9" fmla="*/ 0 h 9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0"/>
                  <a:gd name="T16" fmla="*/ 0 h 954"/>
                  <a:gd name="T17" fmla="*/ 480 w 480"/>
                  <a:gd name="T18" fmla="*/ 954 h 9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0" h="954">
                    <a:moveTo>
                      <a:pt x="480" y="954"/>
                    </a:moveTo>
                    <a:cubicBezTo>
                      <a:pt x="352" y="922"/>
                      <a:pt x="224" y="890"/>
                      <a:pt x="144" y="810"/>
                    </a:cubicBezTo>
                    <a:cubicBezTo>
                      <a:pt x="64" y="730"/>
                      <a:pt x="0" y="594"/>
                      <a:pt x="0" y="474"/>
                    </a:cubicBezTo>
                    <a:cubicBezTo>
                      <a:pt x="0" y="354"/>
                      <a:pt x="65" y="169"/>
                      <a:pt x="144" y="90"/>
                    </a:cubicBezTo>
                    <a:cubicBezTo>
                      <a:pt x="223" y="11"/>
                      <a:pt x="405" y="19"/>
                      <a:pt x="474" y="0"/>
                    </a:cubicBez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73" name="Rectangle 52"/>
              <p:cNvSpPr>
                <a:spLocks noChangeArrowheads="1"/>
              </p:cNvSpPr>
              <p:nvPr/>
            </p:nvSpPr>
            <p:spPr bwMode="auto">
              <a:xfrm>
                <a:off x="2400" y="2352"/>
                <a:ext cx="960" cy="192"/>
              </a:xfrm>
              <a:prstGeom prst="rect">
                <a:avLst/>
              </a:prstGeom>
              <a:solidFill>
                <a:srgbClr val="FFCC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Return Address</a:t>
                </a:r>
              </a:p>
            </p:txBody>
          </p:sp>
          <p:sp>
            <p:nvSpPr>
              <p:cNvPr id="22574" name="Rectangle 53"/>
              <p:cNvSpPr>
                <a:spLocks noChangeArrowheads="1"/>
              </p:cNvSpPr>
              <p:nvPr/>
            </p:nvSpPr>
            <p:spPr bwMode="auto">
              <a:xfrm>
                <a:off x="2400" y="2544"/>
                <a:ext cx="960" cy="192"/>
              </a:xfrm>
              <a:prstGeom prst="rect">
                <a:avLst/>
              </a:prstGeom>
              <a:solidFill>
                <a:srgbClr val="FFFF66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Saved </a:t>
                </a:r>
                <a:r>
                  <a:rPr lang="en-US" sz="1600" b="0">
                    <a:latin typeface="Courier New" charset="0"/>
                  </a:rPr>
                  <a:t>%ebp</a:t>
                </a:r>
              </a:p>
            </p:txBody>
          </p:sp>
          <p:sp>
            <p:nvSpPr>
              <p:cNvPr id="22575" name="Rectangle 54"/>
              <p:cNvSpPr>
                <a:spLocks noChangeArrowheads="1"/>
              </p:cNvSpPr>
              <p:nvPr/>
            </p:nvSpPr>
            <p:spPr bwMode="auto">
              <a:xfrm>
                <a:off x="2400" y="2736"/>
                <a:ext cx="240" cy="192"/>
              </a:xfrm>
              <a:prstGeom prst="rect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>
                    <a:latin typeface="Courier New" charset="0"/>
                  </a:rPr>
                  <a:t>[3]</a:t>
                </a:r>
              </a:p>
            </p:txBody>
          </p:sp>
          <p:sp>
            <p:nvSpPr>
              <p:cNvPr id="22576" name="Rectangle 55"/>
              <p:cNvSpPr>
                <a:spLocks noChangeArrowheads="1"/>
              </p:cNvSpPr>
              <p:nvPr/>
            </p:nvSpPr>
            <p:spPr bwMode="auto">
              <a:xfrm>
                <a:off x="2640" y="2736"/>
                <a:ext cx="240" cy="192"/>
              </a:xfrm>
              <a:prstGeom prst="rect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>
                    <a:latin typeface="Courier New" charset="0"/>
                  </a:rPr>
                  <a:t>[2]</a:t>
                </a:r>
              </a:p>
            </p:txBody>
          </p:sp>
          <p:sp>
            <p:nvSpPr>
              <p:cNvPr id="22577" name="Rectangle 56"/>
              <p:cNvSpPr>
                <a:spLocks noChangeArrowheads="1"/>
              </p:cNvSpPr>
              <p:nvPr/>
            </p:nvSpPr>
            <p:spPr bwMode="auto">
              <a:xfrm>
                <a:off x="2880" y="2736"/>
                <a:ext cx="240" cy="192"/>
              </a:xfrm>
              <a:prstGeom prst="rect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>
                    <a:latin typeface="Courier New" charset="0"/>
                  </a:rPr>
                  <a:t>[1]</a:t>
                </a:r>
              </a:p>
            </p:txBody>
          </p:sp>
          <p:sp>
            <p:nvSpPr>
              <p:cNvPr id="22578" name="Rectangle 57"/>
              <p:cNvSpPr>
                <a:spLocks noChangeArrowheads="1"/>
              </p:cNvSpPr>
              <p:nvPr/>
            </p:nvSpPr>
            <p:spPr bwMode="auto">
              <a:xfrm>
                <a:off x="3120" y="2736"/>
                <a:ext cx="240" cy="192"/>
              </a:xfrm>
              <a:prstGeom prst="rect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>
                    <a:latin typeface="Courier New" charset="0"/>
                  </a:rPr>
                  <a:t>[0]</a:t>
                </a:r>
              </a:p>
            </p:txBody>
          </p:sp>
          <p:sp>
            <p:nvSpPr>
              <p:cNvPr id="22579" name="Rectangle 58"/>
              <p:cNvSpPr>
                <a:spLocks noChangeArrowheads="1"/>
              </p:cNvSpPr>
              <p:nvPr/>
            </p:nvSpPr>
            <p:spPr bwMode="auto">
              <a:xfrm>
                <a:off x="3360" y="2736"/>
                <a:ext cx="351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600">
                    <a:latin typeface="Courier New" charset="0"/>
                  </a:rPr>
                  <a:t>buf</a:t>
                </a:r>
              </a:p>
            </p:txBody>
          </p:sp>
          <p:sp>
            <p:nvSpPr>
              <p:cNvPr id="22580" name="Rectangle 62"/>
              <p:cNvSpPr>
                <a:spLocks noChangeArrowheads="1"/>
              </p:cNvSpPr>
              <p:nvPr/>
            </p:nvSpPr>
            <p:spPr bwMode="auto">
              <a:xfrm>
                <a:off x="2400" y="1632"/>
                <a:ext cx="960" cy="720"/>
              </a:xfrm>
              <a:prstGeom prst="rect">
                <a:avLst/>
              </a:prstGeom>
              <a:solidFill>
                <a:srgbClr val="FFCCCC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/>
                  <a:t>Stack</a:t>
                </a:r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sz="1600"/>
                  <a:t>Frame</a:t>
                </a:r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sz="1600"/>
                  <a:t>for </a:t>
                </a:r>
                <a:r>
                  <a:rPr lang="en-US" sz="1600">
                    <a:latin typeface="Courier New" charset="0"/>
                  </a:rPr>
                  <a:t>main</a:t>
                </a:r>
              </a:p>
            </p:txBody>
          </p:sp>
          <p:sp>
            <p:nvSpPr>
              <p:cNvPr id="22581" name="Rectangle 63"/>
              <p:cNvSpPr>
                <a:spLocks noChangeArrowheads="1"/>
              </p:cNvSpPr>
              <p:nvPr/>
            </p:nvSpPr>
            <p:spPr bwMode="auto">
              <a:xfrm>
                <a:off x="2400" y="2928"/>
                <a:ext cx="960" cy="672"/>
              </a:xfrm>
              <a:prstGeom prst="rect">
                <a:avLst/>
              </a:prstGeom>
              <a:solidFill>
                <a:srgbClr val="FFFF6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b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/>
                  <a:t>Stack</a:t>
                </a:r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sz="1600"/>
                  <a:t>Frame</a:t>
                </a:r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sz="1600"/>
                  <a:t>for </a:t>
                </a:r>
                <a:r>
                  <a:rPr lang="en-US" sz="1600">
                    <a:latin typeface="Courier New" charset="0"/>
                  </a:rPr>
                  <a:t>echo</a:t>
                </a:r>
              </a:p>
            </p:txBody>
          </p:sp>
          <p:grpSp>
            <p:nvGrpSpPr>
              <p:cNvPr id="22582" name="Group 64"/>
              <p:cNvGrpSpPr>
                <a:grpSpLocks/>
              </p:cNvGrpSpPr>
              <p:nvPr/>
            </p:nvGrpSpPr>
            <p:grpSpPr bwMode="auto">
              <a:xfrm>
                <a:off x="2400" y="2352"/>
                <a:ext cx="960" cy="576"/>
                <a:chOff x="3408" y="2928"/>
                <a:chExt cx="960" cy="576"/>
              </a:xfrm>
            </p:grpSpPr>
            <p:grpSp>
              <p:nvGrpSpPr>
                <p:cNvPr id="22584" name="Group 16"/>
                <p:cNvGrpSpPr>
                  <a:grpSpLocks/>
                </p:cNvGrpSpPr>
                <p:nvPr/>
              </p:nvGrpSpPr>
              <p:grpSpPr bwMode="auto">
                <a:xfrm>
                  <a:off x="3408" y="3120"/>
                  <a:ext cx="960" cy="192"/>
                  <a:chOff x="2256" y="2928"/>
                  <a:chExt cx="960" cy="192"/>
                </a:xfrm>
              </p:grpSpPr>
              <p:sp>
                <p:nvSpPr>
                  <p:cNvPr id="22594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2256" y="2928"/>
                    <a:ext cx="240" cy="192"/>
                  </a:xfrm>
                  <a:prstGeom prst="rect">
                    <a:avLst/>
                  </a:prstGeom>
                  <a:solidFill>
                    <a:srgbClr val="FFFF66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lnSpc>
                        <a:spcPct val="100000"/>
                      </a:lnSpc>
                    </a:pPr>
                    <a:r>
                      <a:rPr lang="en-US" sz="1600">
                        <a:solidFill>
                          <a:srgbClr val="5C5CFF"/>
                        </a:solidFill>
                        <a:latin typeface="Courier New" charset="0"/>
                      </a:rPr>
                      <a:t>bf</a:t>
                    </a:r>
                  </a:p>
                </p:txBody>
              </p:sp>
              <p:sp>
                <p:nvSpPr>
                  <p:cNvPr id="22595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2928"/>
                    <a:ext cx="240" cy="192"/>
                  </a:xfrm>
                  <a:prstGeom prst="rect">
                    <a:avLst/>
                  </a:prstGeom>
                  <a:solidFill>
                    <a:srgbClr val="FFFF66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lnSpc>
                        <a:spcPct val="100000"/>
                      </a:lnSpc>
                    </a:pPr>
                    <a:r>
                      <a:rPr lang="en-US" sz="1600">
                        <a:solidFill>
                          <a:srgbClr val="5C5CFF"/>
                        </a:solidFill>
                        <a:latin typeface="Courier New" charset="0"/>
                      </a:rPr>
                      <a:t>ff</a:t>
                    </a:r>
                  </a:p>
                </p:txBody>
              </p:sp>
              <p:sp>
                <p:nvSpPr>
                  <p:cNvPr id="22596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2736" y="2928"/>
                    <a:ext cx="240" cy="192"/>
                  </a:xfrm>
                  <a:prstGeom prst="rect">
                    <a:avLst/>
                  </a:prstGeom>
                  <a:solidFill>
                    <a:srgbClr val="FFFF66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lnSpc>
                        <a:spcPct val="100000"/>
                      </a:lnSpc>
                    </a:pPr>
                    <a:r>
                      <a:rPr lang="en-US" sz="1600">
                        <a:solidFill>
                          <a:srgbClr val="5C5CFF"/>
                        </a:solidFill>
                        <a:latin typeface="Courier New" charset="0"/>
                      </a:rPr>
                      <a:t>f8</a:t>
                    </a:r>
                  </a:p>
                </p:txBody>
              </p:sp>
              <p:sp>
                <p:nvSpPr>
                  <p:cNvPr id="22597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2928"/>
                    <a:ext cx="240" cy="192"/>
                  </a:xfrm>
                  <a:prstGeom prst="rect">
                    <a:avLst/>
                  </a:prstGeom>
                  <a:solidFill>
                    <a:srgbClr val="FFFF66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lnSpc>
                        <a:spcPct val="100000"/>
                      </a:lnSpc>
                    </a:pPr>
                    <a:r>
                      <a:rPr lang="en-US" sz="1600">
                        <a:solidFill>
                          <a:srgbClr val="5C5CFF"/>
                        </a:solidFill>
                        <a:latin typeface="Courier New" charset="0"/>
                      </a:rPr>
                      <a:t>f8</a:t>
                    </a:r>
                  </a:p>
                </p:txBody>
              </p:sp>
            </p:grpSp>
            <p:grpSp>
              <p:nvGrpSpPr>
                <p:cNvPr id="22585" name="Group 21"/>
                <p:cNvGrpSpPr>
                  <a:grpSpLocks/>
                </p:cNvGrpSpPr>
                <p:nvPr/>
              </p:nvGrpSpPr>
              <p:grpSpPr bwMode="auto">
                <a:xfrm>
                  <a:off x="3408" y="2928"/>
                  <a:ext cx="960" cy="192"/>
                  <a:chOff x="2688" y="3168"/>
                  <a:chExt cx="960" cy="192"/>
                </a:xfrm>
              </p:grpSpPr>
              <p:sp>
                <p:nvSpPr>
                  <p:cNvPr id="22590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2688" y="3168"/>
                    <a:ext cx="240" cy="192"/>
                  </a:xfrm>
                  <a:prstGeom prst="rect">
                    <a:avLst/>
                  </a:prstGeom>
                  <a:solidFill>
                    <a:srgbClr val="FFCCCC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lnSpc>
                        <a:spcPct val="100000"/>
                      </a:lnSpc>
                    </a:pPr>
                    <a:r>
                      <a:rPr lang="en-US" sz="1600">
                        <a:solidFill>
                          <a:srgbClr val="00A600"/>
                        </a:solidFill>
                        <a:latin typeface="Courier New" charset="0"/>
                      </a:rPr>
                      <a:t>08</a:t>
                    </a:r>
                  </a:p>
                </p:txBody>
              </p:sp>
              <p:sp>
                <p:nvSpPr>
                  <p:cNvPr id="22591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168"/>
                    <a:ext cx="240" cy="192"/>
                  </a:xfrm>
                  <a:prstGeom prst="rect">
                    <a:avLst/>
                  </a:prstGeom>
                  <a:solidFill>
                    <a:srgbClr val="FFCCCC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lnSpc>
                        <a:spcPct val="100000"/>
                      </a:lnSpc>
                    </a:pPr>
                    <a:r>
                      <a:rPr lang="en-US" sz="1600">
                        <a:solidFill>
                          <a:srgbClr val="00A600"/>
                        </a:solidFill>
                        <a:latin typeface="Courier New" charset="0"/>
                      </a:rPr>
                      <a:t>04</a:t>
                    </a:r>
                  </a:p>
                </p:txBody>
              </p:sp>
              <p:sp>
                <p:nvSpPr>
                  <p:cNvPr id="22592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3168"/>
                    <a:ext cx="240" cy="192"/>
                  </a:xfrm>
                  <a:prstGeom prst="rect">
                    <a:avLst/>
                  </a:prstGeom>
                  <a:solidFill>
                    <a:srgbClr val="FFCCCC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lnSpc>
                        <a:spcPct val="100000"/>
                      </a:lnSpc>
                    </a:pPr>
                    <a:r>
                      <a:rPr lang="en-US" sz="1600">
                        <a:solidFill>
                          <a:srgbClr val="00A600"/>
                        </a:solidFill>
                        <a:latin typeface="Courier New" charset="0"/>
                      </a:rPr>
                      <a:t>86</a:t>
                    </a:r>
                  </a:p>
                </p:txBody>
              </p:sp>
              <p:sp>
                <p:nvSpPr>
                  <p:cNvPr id="22593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3408" y="3168"/>
                    <a:ext cx="240" cy="192"/>
                  </a:xfrm>
                  <a:prstGeom prst="rect">
                    <a:avLst/>
                  </a:prstGeom>
                  <a:solidFill>
                    <a:srgbClr val="FFCCCC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lnSpc>
                        <a:spcPct val="100000"/>
                      </a:lnSpc>
                    </a:pPr>
                    <a:r>
                      <a:rPr lang="en-US" sz="1600">
                        <a:solidFill>
                          <a:srgbClr val="00A600"/>
                        </a:solidFill>
                        <a:latin typeface="Courier New" charset="0"/>
                      </a:rPr>
                      <a:t>4d</a:t>
                    </a:r>
                  </a:p>
                </p:txBody>
              </p:sp>
            </p:grpSp>
            <p:sp>
              <p:nvSpPr>
                <p:cNvPr id="22586" name="Rectangle 26"/>
                <p:cNvSpPr>
                  <a:spLocks noChangeArrowheads="1"/>
                </p:cNvSpPr>
                <p:nvPr/>
              </p:nvSpPr>
              <p:spPr bwMode="auto">
                <a:xfrm>
                  <a:off x="3408" y="3312"/>
                  <a:ext cx="240" cy="192"/>
                </a:xfrm>
                <a:prstGeom prst="rect">
                  <a:avLst/>
                </a:prstGeom>
                <a:solidFill>
                  <a:srgbClr val="FFCC00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 b="0">
                      <a:latin typeface="Courier New" charset="0"/>
                    </a:rPr>
                    <a:t>xx</a:t>
                  </a:r>
                </a:p>
              </p:txBody>
            </p:sp>
            <p:sp>
              <p:nvSpPr>
                <p:cNvPr id="22587" name="Rectangle 27"/>
                <p:cNvSpPr>
                  <a:spLocks noChangeArrowheads="1"/>
                </p:cNvSpPr>
                <p:nvPr/>
              </p:nvSpPr>
              <p:spPr bwMode="auto">
                <a:xfrm>
                  <a:off x="3648" y="3312"/>
                  <a:ext cx="240" cy="192"/>
                </a:xfrm>
                <a:prstGeom prst="rect">
                  <a:avLst/>
                </a:prstGeom>
                <a:solidFill>
                  <a:srgbClr val="FFCC00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 b="0">
                      <a:latin typeface="Courier New" charset="0"/>
                    </a:rPr>
                    <a:t>xx</a:t>
                  </a:r>
                </a:p>
              </p:txBody>
            </p:sp>
            <p:sp>
              <p:nvSpPr>
                <p:cNvPr id="22588" name="Rectangle 28"/>
                <p:cNvSpPr>
                  <a:spLocks noChangeArrowheads="1"/>
                </p:cNvSpPr>
                <p:nvPr/>
              </p:nvSpPr>
              <p:spPr bwMode="auto">
                <a:xfrm>
                  <a:off x="3888" y="3312"/>
                  <a:ext cx="240" cy="192"/>
                </a:xfrm>
                <a:prstGeom prst="rect">
                  <a:avLst/>
                </a:prstGeom>
                <a:solidFill>
                  <a:srgbClr val="FFCC00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 b="0">
                      <a:latin typeface="Courier New" charset="0"/>
                    </a:rPr>
                    <a:t>xx</a:t>
                  </a:r>
                </a:p>
              </p:txBody>
            </p:sp>
            <p:sp>
              <p:nvSpPr>
                <p:cNvPr id="22589" name="Rectangle 29"/>
                <p:cNvSpPr>
                  <a:spLocks noChangeArrowheads="1"/>
                </p:cNvSpPr>
                <p:nvPr/>
              </p:nvSpPr>
              <p:spPr bwMode="auto">
                <a:xfrm>
                  <a:off x="4128" y="3312"/>
                  <a:ext cx="240" cy="192"/>
                </a:xfrm>
                <a:prstGeom prst="rect">
                  <a:avLst/>
                </a:prstGeom>
                <a:solidFill>
                  <a:srgbClr val="FFCC00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 b="0">
                      <a:latin typeface="Courier New" charset="0"/>
                    </a:rPr>
                    <a:t>xx</a:t>
                  </a:r>
                </a:p>
              </p:txBody>
            </p:sp>
          </p:grpSp>
          <p:sp>
            <p:nvSpPr>
              <p:cNvPr id="22583" name="Rectangle 63"/>
              <p:cNvSpPr>
                <a:spLocks noChangeArrowheads="1"/>
              </p:cNvSpPr>
              <p:nvPr/>
            </p:nvSpPr>
            <p:spPr bwMode="auto">
              <a:xfrm>
                <a:off x="2400" y="1632"/>
                <a:ext cx="960" cy="19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2570" name="TextBox 52"/>
            <p:cNvSpPr txBox="1">
              <a:spLocks noChangeArrowheads="1"/>
            </p:cNvSpPr>
            <p:nvPr/>
          </p:nvSpPr>
          <p:spPr bwMode="auto">
            <a:xfrm>
              <a:off x="7391400" y="3997151"/>
              <a:ext cx="1801056" cy="346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/>
                <a:t>return address</a:t>
              </a:r>
            </a:p>
          </p:txBody>
        </p:sp>
        <p:sp>
          <p:nvSpPr>
            <p:cNvPr id="22571" name="TextBox 53"/>
            <p:cNvSpPr txBox="1">
              <a:spLocks noChangeArrowheads="1"/>
            </p:cNvSpPr>
            <p:nvPr/>
          </p:nvSpPr>
          <p:spPr bwMode="auto">
            <a:xfrm>
              <a:off x="7532457" y="4301951"/>
              <a:ext cx="1518940" cy="346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/>
                <a:t>saved %ebp</a:t>
              </a:r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3836988" y="1524000"/>
            <a:ext cx="3706812" cy="4038600"/>
            <a:chOff x="3837746" y="1524000"/>
            <a:chExt cx="3706054" cy="4038600"/>
          </a:xfrm>
        </p:grpSpPr>
        <p:sp>
          <p:nvSpPr>
            <p:cNvPr id="22538" name="Freeform 34"/>
            <p:cNvSpPr>
              <a:spLocks/>
            </p:cNvSpPr>
            <p:nvPr/>
          </p:nvSpPr>
          <p:spPr bwMode="auto">
            <a:xfrm>
              <a:off x="5791200" y="2895600"/>
              <a:ext cx="762000" cy="2667000"/>
            </a:xfrm>
            <a:custGeom>
              <a:avLst/>
              <a:gdLst>
                <a:gd name="T0" fmla="*/ 0 w 640"/>
                <a:gd name="T1" fmla="*/ 0 h 2016"/>
                <a:gd name="T2" fmla="*/ 2147483647 w 640"/>
                <a:gd name="T3" fmla="*/ 2147483647 h 2016"/>
                <a:gd name="T4" fmla="*/ 2147483647 w 640"/>
                <a:gd name="T5" fmla="*/ 2147483647 h 2016"/>
                <a:gd name="T6" fmla="*/ 2147483647 w 640"/>
                <a:gd name="T7" fmla="*/ 2147483647 h 20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0"/>
                <a:gd name="T13" fmla="*/ 0 h 2016"/>
                <a:gd name="T14" fmla="*/ 640 w 640"/>
                <a:gd name="T15" fmla="*/ 2016 h 20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0" h="2016">
                  <a:moveTo>
                    <a:pt x="0" y="0"/>
                  </a:moveTo>
                  <a:cubicBezTo>
                    <a:pt x="192" y="80"/>
                    <a:pt x="384" y="160"/>
                    <a:pt x="480" y="336"/>
                  </a:cubicBezTo>
                  <a:cubicBezTo>
                    <a:pt x="576" y="512"/>
                    <a:pt x="640" y="776"/>
                    <a:pt x="576" y="1056"/>
                  </a:cubicBezTo>
                  <a:cubicBezTo>
                    <a:pt x="512" y="1336"/>
                    <a:pt x="176" y="1856"/>
                    <a:pt x="96" y="2016"/>
                  </a:cubicBezTo>
                </a:path>
              </a:pathLst>
            </a:custGeom>
            <a:noFill/>
            <a:ln w="38100">
              <a:solidFill>
                <a:srgbClr val="FF1A1A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539" name="Group 111"/>
            <p:cNvGrpSpPr>
              <a:grpSpLocks/>
            </p:cNvGrpSpPr>
            <p:nvPr/>
          </p:nvGrpSpPr>
          <p:grpSpPr bwMode="auto">
            <a:xfrm>
              <a:off x="3837746" y="1524000"/>
              <a:ext cx="3706054" cy="3429000"/>
              <a:chOff x="5486402" y="2895600"/>
              <a:chExt cx="3706054" cy="3429000"/>
            </a:xfrm>
          </p:grpSpPr>
          <p:grpSp>
            <p:nvGrpSpPr>
              <p:cNvPr id="22540" name="Group 65"/>
              <p:cNvGrpSpPr>
                <a:grpSpLocks/>
              </p:cNvGrpSpPr>
              <p:nvPr/>
            </p:nvGrpSpPr>
            <p:grpSpPr bwMode="auto">
              <a:xfrm>
                <a:off x="5486402" y="2895600"/>
                <a:ext cx="2479676" cy="3429000"/>
                <a:chOff x="2149" y="1632"/>
                <a:chExt cx="1562" cy="2160"/>
              </a:xfrm>
            </p:grpSpPr>
            <p:sp>
              <p:nvSpPr>
                <p:cNvPr id="22543" name="Freeform 36"/>
                <p:cNvSpPr>
                  <a:spLocks/>
                </p:cNvSpPr>
                <p:nvPr/>
              </p:nvSpPr>
              <p:spPr bwMode="auto">
                <a:xfrm flipV="1">
                  <a:off x="2149" y="2640"/>
                  <a:ext cx="251" cy="1152"/>
                </a:xfrm>
                <a:custGeom>
                  <a:avLst/>
                  <a:gdLst>
                    <a:gd name="T0" fmla="*/ 36 w 480"/>
                    <a:gd name="T1" fmla="*/ 2029 h 954"/>
                    <a:gd name="T2" fmla="*/ 10 w 480"/>
                    <a:gd name="T3" fmla="*/ 1722 h 954"/>
                    <a:gd name="T4" fmla="*/ 0 w 480"/>
                    <a:gd name="T5" fmla="*/ 1007 h 954"/>
                    <a:gd name="T6" fmla="*/ 10 w 480"/>
                    <a:gd name="T7" fmla="*/ 192 h 954"/>
                    <a:gd name="T8" fmla="*/ 36 w 480"/>
                    <a:gd name="T9" fmla="*/ 0 h 95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0"/>
                    <a:gd name="T16" fmla="*/ 0 h 954"/>
                    <a:gd name="T17" fmla="*/ 480 w 480"/>
                    <a:gd name="T18" fmla="*/ 954 h 95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0" h="954">
                      <a:moveTo>
                        <a:pt x="480" y="954"/>
                      </a:moveTo>
                      <a:cubicBezTo>
                        <a:pt x="352" y="922"/>
                        <a:pt x="224" y="890"/>
                        <a:pt x="144" y="810"/>
                      </a:cubicBezTo>
                      <a:cubicBezTo>
                        <a:pt x="64" y="730"/>
                        <a:pt x="0" y="594"/>
                        <a:pt x="0" y="474"/>
                      </a:cubicBezTo>
                      <a:cubicBezTo>
                        <a:pt x="0" y="354"/>
                        <a:pt x="65" y="169"/>
                        <a:pt x="144" y="90"/>
                      </a:cubicBezTo>
                      <a:cubicBezTo>
                        <a:pt x="223" y="11"/>
                        <a:pt x="405" y="19"/>
                        <a:pt x="474" y="0"/>
                      </a:cubicBezTo>
                    </a:path>
                  </a:pathLst>
                </a:custGeom>
                <a:noFill/>
                <a:ln w="38100" cmpd="sng">
                  <a:solidFill>
                    <a:srgbClr val="FF1A1A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44" name="Rectangle 52"/>
                <p:cNvSpPr>
                  <a:spLocks noChangeArrowheads="1"/>
                </p:cNvSpPr>
                <p:nvPr/>
              </p:nvSpPr>
              <p:spPr bwMode="auto">
                <a:xfrm>
                  <a:off x="2400" y="2352"/>
                  <a:ext cx="960" cy="192"/>
                </a:xfrm>
                <a:prstGeom prst="rect">
                  <a:avLst/>
                </a:prstGeom>
                <a:solidFill>
                  <a:srgbClr val="FFCCCC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 b="0"/>
                    <a:t>Return Address</a:t>
                  </a:r>
                </a:p>
              </p:txBody>
            </p:sp>
            <p:sp>
              <p:nvSpPr>
                <p:cNvPr id="22545" name="Rectangle 53"/>
                <p:cNvSpPr>
                  <a:spLocks noChangeArrowheads="1"/>
                </p:cNvSpPr>
                <p:nvPr/>
              </p:nvSpPr>
              <p:spPr bwMode="auto">
                <a:xfrm>
                  <a:off x="2400" y="2544"/>
                  <a:ext cx="960" cy="192"/>
                </a:xfrm>
                <a:prstGeom prst="rect">
                  <a:avLst/>
                </a:prstGeom>
                <a:solidFill>
                  <a:srgbClr val="FFFF66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 b="0"/>
                    <a:t>Saved </a:t>
                  </a:r>
                  <a:r>
                    <a:rPr lang="en-US" sz="1600" b="0">
                      <a:latin typeface="Courier New" charset="0"/>
                    </a:rPr>
                    <a:t>%ebp</a:t>
                  </a:r>
                </a:p>
              </p:txBody>
            </p:sp>
            <p:sp>
              <p:nvSpPr>
                <p:cNvPr id="22546" name="Rectangle 54"/>
                <p:cNvSpPr>
                  <a:spLocks noChangeArrowheads="1"/>
                </p:cNvSpPr>
                <p:nvPr/>
              </p:nvSpPr>
              <p:spPr bwMode="auto">
                <a:xfrm>
                  <a:off x="2400" y="2736"/>
                  <a:ext cx="240" cy="192"/>
                </a:xfrm>
                <a:prstGeom prst="rect">
                  <a:avLst/>
                </a:prstGeom>
                <a:solidFill>
                  <a:srgbClr val="FFCC00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 b="0">
                      <a:latin typeface="Courier New" charset="0"/>
                    </a:rPr>
                    <a:t>[3]</a:t>
                  </a:r>
                </a:p>
              </p:txBody>
            </p:sp>
            <p:sp>
              <p:nvSpPr>
                <p:cNvPr id="22547" name="Rectangle 55"/>
                <p:cNvSpPr>
                  <a:spLocks noChangeArrowheads="1"/>
                </p:cNvSpPr>
                <p:nvPr/>
              </p:nvSpPr>
              <p:spPr bwMode="auto">
                <a:xfrm>
                  <a:off x="2640" y="2736"/>
                  <a:ext cx="240" cy="192"/>
                </a:xfrm>
                <a:prstGeom prst="rect">
                  <a:avLst/>
                </a:prstGeom>
                <a:solidFill>
                  <a:srgbClr val="FFCC00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 b="0">
                      <a:latin typeface="Courier New" charset="0"/>
                    </a:rPr>
                    <a:t>[2]</a:t>
                  </a:r>
                </a:p>
              </p:txBody>
            </p:sp>
            <p:sp>
              <p:nvSpPr>
                <p:cNvPr id="22548" name="Rectangle 56"/>
                <p:cNvSpPr>
                  <a:spLocks noChangeArrowheads="1"/>
                </p:cNvSpPr>
                <p:nvPr/>
              </p:nvSpPr>
              <p:spPr bwMode="auto">
                <a:xfrm>
                  <a:off x="2880" y="2736"/>
                  <a:ext cx="240" cy="192"/>
                </a:xfrm>
                <a:prstGeom prst="rect">
                  <a:avLst/>
                </a:prstGeom>
                <a:solidFill>
                  <a:srgbClr val="FFCC00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 b="0">
                      <a:latin typeface="Courier New" charset="0"/>
                    </a:rPr>
                    <a:t>[1]</a:t>
                  </a:r>
                </a:p>
              </p:txBody>
            </p:sp>
            <p:sp>
              <p:nvSpPr>
                <p:cNvPr id="22549" name="Rectangle 57"/>
                <p:cNvSpPr>
                  <a:spLocks noChangeArrowheads="1"/>
                </p:cNvSpPr>
                <p:nvPr/>
              </p:nvSpPr>
              <p:spPr bwMode="auto">
                <a:xfrm>
                  <a:off x="3120" y="2736"/>
                  <a:ext cx="240" cy="192"/>
                </a:xfrm>
                <a:prstGeom prst="rect">
                  <a:avLst/>
                </a:prstGeom>
                <a:solidFill>
                  <a:srgbClr val="FFCC00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 b="0">
                      <a:latin typeface="Courier New" charset="0"/>
                    </a:rPr>
                    <a:t>[0]</a:t>
                  </a:r>
                </a:p>
              </p:txBody>
            </p:sp>
            <p:sp>
              <p:nvSpPr>
                <p:cNvPr id="22550" name="Rectangle 58"/>
                <p:cNvSpPr>
                  <a:spLocks noChangeArrowheads="1"/>
                </p:cNvSpPr>
                <p:nvPr/>
              </p:nvSpPr>
              <p:spPr bwMode="auto">
                <a:xfrm>
                  <a:off x="3360" y="2736"/>
                  <a:ext cx="351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1" hangingPunct="1">
                    <a:lnSpc>
                      <a:spcPct val="100000"/>
                    </a:lnSpc>
                  </a:pPr>
                  <a:r>
                    <a:rPr lang="en-US" sz="1600">
                      <a:latin typeface="Courier New" charset="0"/>
                    </a:rPr>
                    <a:t>buf</a:t>
                  </a:r>
                </a:p>
              </p:txBody>
            </p:sp>
            <p:sp>
              <p:nvSpPr>
                <p:cNvPr id="22551" name="Rectangle 123"/>
                <p:cNvSpPr>
                  <a:spLocks noChangeArrowheads="1"/>
                </p:cNvSpPr>
                <p:nvPr/>
              </p:nvSpPr>
              <p:spPr bwMode="auto">
                <a:xfrm>
                  <a:off x="2400" y="1632"/>
                  <a:ext cx="960" cy="720"/>
                </a:xfrm>
                <a:prstGeom prst="rect">
                  <a:avLst/>
                </a:prstGeom>
                <a:solidFill>
                  <a:srgbClr val="FFCCCC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/>
                    <a:t>Stack</a:t>
                  </a:r>
                </a:p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/>
                    <a:t>Frame</a:t>
                  </a:r>
                </a:p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/>
                    <a:t>for </a:t>
                  </a:r>
                  <a:r>
                    <a:rPr lang="en-US" sz="1600">
                      <a:latin typeface="Courier New" charset="0"/>
                    </a:rPr>
                    <a:t>main</a:t>
                  </a:r>
                </a:p>
              </p:txBody>
            </p:sp>
            <p:sp>
              <p:nvSpPr>
                <p:cNvPr id="22552" name="Rectangle 124"/>
                <p:cNvSpPr>
                  <a:spLocks noChangeArrowheads="1"/>
                </p:cNvSpPr>
                <p:nvPr/>
              </p:nvSpPr>
              <p:spPr bwMode="auto">
                <a:xfrm>
                  <a:off x="2400" y="2928"/>
                  <a:ext cx="960" cy="672"/>
                </a:xfrm>
                <a:prstGeom prst="rect">
                  <a:avLst/>
                </a:prstGeom>
                <a:solidFill>
                  <a:srgbClr val="FFFF6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b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/>
                    <a:t>Stack</a:t>
                  </a:r>
                </a:p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/>
                    <a:t>Frame</a:t>
                  </a:r>
                </a:p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/>
                    <a:t>for </a:t>
                  </a:r>
                  <a:r>
                    <a:rPr lang="en-US" sz="1600">
                      <a:latin typeface="Courier New" charset="0"/>
                    </a:rPr>
                    <a:t>echo</a:t>
                  </a:r>
                </a:p>
              </p:txBody>
            </p:sp>
            <p:grpSp>
              <p:nvGrpSpPr>
                <p:cNvPr id="22553" name="Group 64"/>
                <p:cNvGrpSpPr>
                  <a:grpSpLocks/>
                </p:cNvGrpSpPr>
                <p:nvPr/>
              </p:nvGrpSpPr>
              <p:grpSpPr bwMode="auto">
                <a:xfrm>
                  <a:off x="2400" y="2352"/>
                  <a:ext cx="960" cy="576"/>
                  <a:chOff x="3408" y="2928"/>
                  <a:chExt cx="960" cy="576"/>
                </a:xfrm>
              </p:grpSpPr>
              <p:grpSp>
                <p:nvGrpSpPr>
                  <p:cNvPr id="22555" name="Group 16"/>
                  <p:cNvGrpSpPr>
                    <a:grpSpLocks/>
                  </p:cNvGrpSpPr>
                  <p:nvPr/>
                </p:nvGrpSpPr>
                <p:grpSpPr bwMode="auto">
                  <a:xfrm>
                    <a:off x="3408" y="3120"/>
                    <a:ext cx="960" cy="192"/>
                    <a:chOff x="2256" y="2928"/>
                    <a:chExt cx="960" cy="192"/>
                  </a:xfrm>
                </p:grpSpPr>
                <p:sp>
                  <p:nvSpPr>
                    <p:cNvPr id="22565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56" y="2928"/>
                      <a:ext cx="240" cy="192"/>
                    </a:xfrm>
                    <a:prstGeom prst="rect">
                      <a:avLst/>
                    </a:prstGeom>
                    <a:solidFill>
                      <a:srgbClr val="FFFF66"/>
                    </a:solidFill>
                    <a:ln w="1905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hangingPunct="1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FF1A1A"/>
                          </a:solidFill>
                          <a:latin typeface="Courier New" charset="0"/>
                        </a:rPr>
                        <a:t>38</a:t>
                      </a:r>
                    </a:p>
                  </p:txBody>
                </p:sp>
                <p:sp>
                  <p:nvSpPr>
                    <p:cNvPr id="22566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96" y="2928"/>
                      <a:ext cx="240" cy="192"/>
                    </a:xfrm>
                    <a:prstGeom prst="rect">
                      <a:avLst/>
                    </a:prstGeom>
                    <a:solidFill>
                      <a:srgbClr val="FFFF66"/>
                    </a:solidFill>
                    <a:ln w="1905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hangingPunct="1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FF1A1A"/>
                          </a:solidFill>
                          <a:latin typeface="Courier New" charset="0"/>
                        </a:rPr>
                        <a:t>37</a:t>
                      </a:r>
                    </a:p>
                  </p:txBody>
                </p:sp>
                <p:sp>
                  <p:nvSpPr>
                    <p:cNvPr id="22567" name="Rectangle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36" y="2928"/>
                      <a:ext cx="240" cy="192"/>
                    </a:xfrm>
                    <a:prstGeom prst="rect">
                      <a:avLst/>
                    </a:prstGeom>
                    <a:solidFill>
                      <a:srgbClr val="FFFF66"/>
                    </a:solidFill>
                    <a:ln w="1905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hangingPunct="1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FF1A1A"/>
                          </a:solidFill>
                          <a:latin typeface="Courier New" charset="0"/>
                        </a:rPr>
                        <a:t>36</a:t>
                      </a:r>
                    </a:p>
                  </p:txBody>
                </p:sp>
                <p:sp>
                  <p:nvSpPr>
                    <p:cNvPr id="22568" name="Rectangle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76" y="2928"/>
                      <a:ext cx="240" cy="192"/>
                    </a:xfrm>
                    <a:prstGeom prst="rect">
                      <a:avLst/>
                    </a:prstGeom>
                    <a:solidFill>
                      <a:srgbClr val="FFFF66"/>
                    </a:solidFill>
                    <a:ln w="1905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hangingPunct="1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FF1A1A"/>
                          </a:solidFill>
                          <a:latin typeface="Courier New" charset="0"/>
                        </a:rPr>
                        <a:t>35</a:t>
                      </a:r>
                    </a:p>
                  </p:txBody>
                </p:sp>
              </p:grpSp>
              <p:grpSp>
                <p:nvGrpSpPr>
                  <p:cNvPr id="22556" name="Group 21"/>
                  <p:cNvGrpSpPr>
                    <a:grpSpLocks/>
                  </p:cNvGrpSpPr>
                  <p:nvPr/>
                </p:nvGrpSpPr>
                <p:grpSpPr bwMode="auto">
                  <a:xfrm>
                    <a:off x="3408" y="2928"/>
                    <a:ext cx="960" cy="192"/>
                    <a:chOff x="2688" y="3168"/>
                    <a:chExt cx="960" cy="192"/>
                  </a:xfrm>
                </p:grpSpPr>
                <p:sp>
                  <p:nvSpPr>
                    <p:cNvPr id="22561" name="Rectangle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88" y="3168"/>
                      <a:ext cx="240" cy="192"/>
                    </a:xfrm>
                    <a:prstGeom prst="rect">
                      <a:avLst/>
                    </a:prstGeom>
                    <a:solidFill>
                      <a:srgbClr val="FFCCCC"/>
                    </a:solidFill>
                    <a:ln w="1905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hangingPunct="1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A600"/>
                          </a:solidFill>
                          <a:latin typeface="Courier New" charset="0"/>
                        </a:rPr>
                        <a:t>08</a:t>
                      </a:r>
                    </a:p>
                  </p:txBody>
                </p:sp>
                <p:sp>
                  <p:nvSpPr>
                    <p:cNvPr id="22562" name="Rectangle 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28" y="3168"/>
                      <a:ext cx="240" cy="192"/>
                    </a:xfrm>
                    <a:prstGeom prst="rect">
                      <a:avLst/>
                    </a:prstGeom>
                    <a:solidFill>
                      <a:srgbClr val="FFCCCC"/>
                    </a:solidFill>
                    <a:ln w="1905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hangingPunct="1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A600"/>
                          </a:solidFill>
                          <a:latin typeface="Courier New" charset="0"/>
                        </a:rPr>
                        <a:t>04</a:t>
                      </a:r>
                    </a:p>
                  </p:txBody>
                </p:sp>
                <p:sp>
                  <p:nvSpPr>
                    <p:cNvPr id="22563" name="Rectangle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68" y="3168"/>
                      <a:ext cx="240" cy="192"/>
                    </a:xfrm>
                    <a:prstGeom prst="rect">
                      <a:avLst/>
                    </a:prstGeom>
                    <a:solidFill>
                      <a:srgbClr val="FFCCCC"/>
                    </a:solidFill>
                    <a:ln w="1905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hangingPunct="1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A600"/>
                          </a:solidFill>
                          <a:latin typeface="Courier New" charset="0"/>
                        </a:rPr>
                        <a:t>86</a:t>
                      </a:r>
                    </a:p>
                  </p:txBody>
                </p:sp>
                <p:sp>
                  <p:nvSpPr>
                    <p:cNvPr id="22564" name="Rectangle 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08" y="3168"/>
                      <a:ext cx="240" cy="192"/>
                    </a:xfrm>
                    <a:prstGeom prst="rect">
                      <a:avLst/>
                    </a:prstGeom>
                    <a:solidFill>
                      <a:srgbClr val="FFCCCC"/>
                    </a:solidFill>
                    <a:ln w="1905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hangingPunct="1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FF1A1A"/>
                          </a:solidFill>
                          <a:latin typeface="Courier New" charset="0"/>
                        </a:rPr>
                        <a:t>00</a:t>
                      </a:r>
                    </a:p>
                  </p:txBody>
                </p:sp>
              </p:grpSp>
              <p:sp>
                <p:nvSpPr>
                  <p:cNvPr id="22557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3408" y="3312"/>
                    <a:ext cx="240" cy="192"/>
                  </a:xfrm>
                  <a:prstGeom prst="rect">
                    <a:avLst/>
                  </a:prstGeom>
                  <a:solidFill>
                    <a:srgbClr val="FFCC00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lnSpc>
                        <a:spcPct val="100000"/>
                      </a:lnSpc>
                    </a:pPr>
                    <a:r>
                      <a:rPr lang="en-US" sz="1600">
                        <a:solidFill>
                          <a:srgbClr val="FF1A1A"/>
                        </a:solidFill>
                        <a:latin typeface="Courier New" charset="0"/>
                      </a:rPr>
                      <a:t>34</a:t>
                    </a:r>
                  </a:p>
                </p:txBody>
              </p:sp>
              <p:sp>
                <p:nvSpPr>
                  <p:cNvPr id="22558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3312"/>
                    <a:ext cx="240" cy="192"/>
                  </a:xfrm>
                  <a:prstGeom prst="rect">
                    <a:avLst/>
                  </a:prstGeom>
                  <a:solidFill>
                    <a:srgbClr val="FFCC00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lnSpc>
                        <a:spcPct val="100000"/>
                      </a:lnSpc>
                    </a:pPr>
                    <a:r>
                      <a:rPr lang="en-US" sz="1600">
                        <a:solidFill>
                          <a:srgbClr val="FF1A1A"/>
                        </a:solidFill>
                        <a:latin typeface="Courier New" charset="0"/>
                      </a:rPr>
                      <a:t>33</a:t>
                    </a:r>
                  </a:p>
                </p:txBody>
              </p:sp>
              <p:sp>
                <p:nvSpPr>
                  <p:cNvPr id="22559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3888" y="3312"/>
                    <a:ext cx="240" cy="192"/>
                  </a:xfrm>
                  <a:prstGeom prst="rect">
                    <a:avLst/>
                  </a:prstGeom>
                  <a:solidFill>
                    <a:srgbClr val="FFCC00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lnSpc>
                        <a:spcPct val="100000"/>
                      </a:lnSpc>
                    </a:pPr>
                    <a:r>
                      <a:rPr lang="en-US" sz="1600">
                        <a:solidFill>
                          <a:srgbClr val="FF1A1A"/>
                        </a:solidFill>
                        <a:latin typeface="Courier New" charset="0"/>
                      </a:rPr>
                      <a:t>32</a:t>
                    </a:r>
                  </a:p>
                </p:txBody>
              </p:sp>
              <p:sp>
                <p:nvSpPr>
                  <p:cNvPr id="22560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4128" y="3312"/>
                    <a:ext cx="240" cy="192"/>
                  </a:xfrm>
                  <a:prstGeom prst="rect">
                    <a:avLst/>
                  </a:prstGeom>
                  <a:solidFill>
                    <a:srgbClr val="FFCC00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lnSpc>
                        <a:spcPct val="100000"/>
                      </a:lnSpc>
                    </a:pPr>
                    <a:r>
                      <a:rPr lang="en-US" sz="1600">
                        <a:solidFill>
                          <a:srgbClr val="FF1A1A"/>
                        </a:solidFill>
                        <a:latin typeface="Courier New" charset="0"/>
                      </a:rPr>
                      <a:t>31</a:t>
                    </a:r>
                  </a:p>
                </p:txBody>
              </p:sp>
            </p:grpSp>
            <p:sp>
              <p:nvSpPr>
                <p:cNvPr id="22554" name="Rectangle 63"/>
                <p:cNvSpPr>
                  <a:spLocks noChangeArrowheads="1"/>
                </p:cNvSpPr>
                <p:nvPr/>
              </p:nvSpPr>
              <p:spPr bwMode="auto">
                <a:xfrm>
                  <a:off x="2400" y="1632"/>
                  <a:ext cx="960" cy="196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2541" name="TextBox 113"/>
              <p:cNvSpPr txBox="1">
                <a:spLocks noChangeArrowheads="1"/>
              </p:cNvSpPr>
              <p:nvPr/>
            </p:nvSpPr>
            <p:spPr bwMode="auto">
              <a:xfrm>
                <a:off x="7391400" y="3997151"/>
                <a:ext cx="1801056" cy="346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1800"/>
                  <a:t>return address</a:t>
                </a:r>
              </a:p>
            </p:txBody>
          </p:sp>
          <p:sp>
            <p:nvSpPr>
              <p:cNvPr id="22542" name="TextBox 114"/>
              <p:cNvSpPr txBox="1">
                <a:spLocks noChangeArrowheads="1"/>
              </p:cNvSpPr>
              <p:nvPr/>
            </p:nvSpPr>
            <p:spPr bwMode="auto">
              <a:xfrm>
                <a:off x="7532457" y="4301951"/>
                <a:ext cx="1518940" cy="346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1800"/>
                  <a:t>saved %ebp</a:t>
                </a:r>
              </a:p>
            </p:txBody>
          </p:sp>
        </p:grpSp>
      </p:grpSp>
      <p:sp>
        <p:nvSpPr>
          <p:cNvPr id="143" name="Text Box 79"/>
          <p:cNvSpPr txBox="1">
            <a:spLocks noChangeArrowheads="1"/>
          </p:cNvSpPr>
          <p:nvPr/>
        </p:nvSpPr>
        <p:spPr bwMode="auto">
          <a:xfrm>
            <a:off x="4267200" y="4765675"/>
            <a:ext cx="1773238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5720" rIns="4572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/>
            <a:r>
              <a:rPr lang="en-US" sz="1800">
                <a:solidFill>
                  <a:srgbClr val="FF1A1A"/>
                </a:solidFill>
              </a:rPr>
              <a:t>Invalid address</a:t>
            </a:r>
          </a:p>
        </p:txBody>
      </p:sp>
      <p:sp>
        <p:nvSpPr>
          <p:cNvPr id="144" name="Text Box 80"/>
          <p:cNvSpPr txBox="1">
            <a:spLocks noChangeArrowheads="1"/>
          </p:cNvSpPr>
          <p:nvPr/>
        </p:nvSpPr>
        <p:spPr bwMode="auto">
          <a:xfrm>
            <a:off x="3352800" y="5203825"/>
            <a:ext cx="2590800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20" rIns="4572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sz="1800">
                <a:solidFill>
                  <a:srgbClr val="FF1A1A"/>
                </a:solidFill>
              </a:rPr>
              <a:t>No longer pointing to desired return point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4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/>
      <p:bldP spid="19460" grpId="0" animBg="1"/>
      <p:bldP spid="364625" grpId="0" build="p" autoUpdateAnimBg="0"/>
      <p:bldP spid="143" grpId="0"/>
      <p:bldP spid="14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Helvetica" charset="0"/>
              </a:rPr>
              <a:t>Summarizing so far…</a:t>
            </a:r>
            <a:endParaRPr lang="en-US" dirty="0">
              <a:latin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513" y="1220788"/>
            <a:ext cx="8548687" cy="52244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Buffer Overflow</a:t>
            </a:r>
          </a:p>
          <a:p>
            <a:pPr lvl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There is no array bounds checking in C</a:t>
            </a:r>
          </a:p>
          <a:p>
            <a:pPr lvl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Some standard C library string manipulation functions can overwrite the bounds of an allocated array</a:t>
            </a:r>
          </a:p>
          <a:p>
            <a:pPr lvl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Writing beyond the bounds of an array stored on the stack can corrupt frame pointer, return address, and more</a:t>
            </a:r>
          </a:p>
          <a:p>
            <a:pPr lvl="1">
              <a:defRPr/>
            </a:pPr>
            <a:r>
              <a:rPr lang="en-US" dirty="0" smtClean="0">
                <a:latin typeface="Helvetica" charset="0"/>
                <a:ea typeface="ＭＳ Ｐゴシック" charset="0"/>
              </a:rPr>
              <a:t>Attacker purposely looks for places/weaknesses in the code that call standard C library string functions…</a:t>
            </a:r>
          </a:p>
          <a:p>
            <a:pPr lvl="1">
              <a:defRPr/>
            </a:pPr>
            <a:r>
              <a:rPr lang="en-US" dirty="0" smtClean="0">
                <a:solidFill>
                  <a:srgbClr val="FF1A1A"/>
                </a:solidFill>
                <a:latin typeface="Helvetica" charset="0"/>
                <a:ea typeface="ＭＳ Ｐゴシック" charset="0"/>
              </a:rPr>
              <a:t>…and tries to overflow their buffers to </a:t>
            </a:r>
            <a:r>
              <a:rPr lang="en-US" dirty="0">
                <a:solidFill>
                  <a:srgbClr val="FF1A1A"/>
                </a:solidFill>
                <a:latin typeface="Helvetica" charset="0"/>
                <a:ea typeface="ＭＳ Ｐゴシック" charset="0"/>
              </a:rPr>
              <a:t>inject malicious code onto the stack and </a:t>
            </a:r>
            <a:r>
              <a:rPr lang="en-US" i="1" dirty="0">
                <a:solidFill>
                  <a:srgbClr val="FF1A1A"/>
                </a:solidFill>
                <a:latin typeface="Helvetica" charset="0"/>
                <a:ea typeface="ＭＳ Ｐゴシック" charset="0"/>
              </a:rPr>
              <a:t>jump to it </a:t>
            </a:r>
            <a:r>
              <a:rPr lang="en-US" dirty="0">
                <a:solidFill>
                  <a:srgbClr val="FF1A1A"/>
                </a:solidFill>
                <a:latin typeface="Helvetica" charset="0"/>
                <a:ea typeface="ＭＳ Ｐゴシック" charset="0"/>
              </a:rPr>
              <a:t>on a </a:t>
            </a:r>
            <a:r>
              <a:rPr lang="en-US" b="0" dirty="0">
                <a:solidFill>
                  <a:srgbClr val="FF1A1A"/>
                </a:solidFill>
                <a:latin typeface="Courier"/>
                <a:ea typeface="ＭＳ Ｐゴシック" charset="0"/>
                <a:cs typeface="Courier"/>
              </a:rPr>
              <a:t>ret</a:t>
            </a:r>
          </a:p>
          <a:p>
            <a:pPr>
              <a:defRPr/>
            </a:pPr>
            <a:endParaRPr lang="en-US" dirty="0">
              <a:latin typeface="Helvetica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>
          <a:xfrm>
            <a:off x="927100" y="228600"/>
            <a:ext cx="77597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Malicious Use of Buffer </a:t>
            </a:r>
            <a:r>
              <a:rPr lang="en-US" dirty="0" smtClean="0">
                <a:ea typeface="+mj-ea"/>
                <a:cs typeface="+mj-cs"/>
              </a:rPr>
              <a:t>Overflow:</a:t>
            </a:r>
            <a:br>
              <a:rPr lang="en-US" dirty="0" smtClean="0">
                <a:ea typeface="+mj-ea"/>
                <a:cs typeface="+mj-cs"/>
              </a:rPr>
            </a:br>
            <a:r>
              <a:rPr lang="en-US" dirty="0" smtClean="0">
                <a:ea typeface="+mj-ea"/>
                <a:cs typeface="+mj-cs"/>
              </a:rPr>
              <a:t>Code Injection Attacks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6600" y="5791200"/>
            <a:ext cx="8255000" cy="762000"/>
          </a:xfrm>
        </p:spPr>
        <p:txBody>
          <a:bodyPr/>
          <a:lstStyle/>
          <a:p>
            <a:pPr marL="560388" lvl="1" indent="-222250" defTabSz="895350" eaLnBrk="1" hangingPunct="1">
              <a:lnSpc>
                <a:spcPct val="90000"/>
              </a:lnSpc>
            </a:pPr>
            <a:r>
              <a:rPr lang="en-US" sz="1800" dirty="0">
                <a:latin typeface="Helvetica" charset="0"/>
                <a:ea typeface="ＭＳ Ｐゴシック" charset="0"/>
              </a:rPr>
              <a:t>Input string contains byte representation of executable code</a:t>
            </a:r>
          </a:p>
          <a:p>
            <a:pPr marL="560388" lvl="1" indent="-222250" defTabSz="895350" eaLnBrk="1" hangingPunct="1">
              <a:lnSpc>
                <a:spcPct val="90000"/>
              </a:lnSpc>
            </a:pPr>
            <a:r>
              <a:rPr lang="en-US" sz="1800" dirty="0">
                <a:latin typeface="Helvetica" charset="0"/>
                <a:ea typeface="ＭＳ Ｐゴシック" charset="0"/>
              </a:rPr>
              <a:t>Overwrite return </a:t>
            </a:r>
            <a:r>
              <a:rPr lang="en-US" sz="1800" dirty="0" smtClean="0">
                <a:latin typeface="Helvetica" charset="0"/>
                <a:ea typeface="ＭＳ Ｐゴシック" charset="0"/>
              </a:rPr>
              <a:t>address A </a:t>
            </a:r>
            <a:r>
              <a:rPr lang="en-US" sz="1800" dirty="0">
                <a:latin typeface="Helvetica" charset="0"/>
                <a:ea typeface="ＭＳ Ｐゴシック" charset="0"/>
              </a:rPr>
              <a:t>with address of </a:t>
            </a:r>
            <a:r>
              <a:rPr lang="en-US" sz="1800" dirty="0" smtClean="0">
                <a:latin typeface="Helvetica" charset="0"/>
                <a:ea typeface="ＭＳ Ｐゴシック" charset="0"/>
              </a:rPr>
              <a:t>buffer B</a:t>
            </a:r>
            <a:endParaRPr lang="en-US" sz="1800" dirty="0">
              <a:latin typeface="Helvetica" charset="0"/>
              <a:ea typeface="ＭＳ Ｐゴシック" charset="0"/>
            </a:endParaRPr>
          </a:p>
          <a:p>
            <a:pPr marL="560388" lvl="1" indent="-222250" defTabSz="895350" eaLnBrk="1" hangingPunct="1">
              <a:lnSpc>
                <a:spcPct val="90000"/>
              </a:lnSpc>
            </a:pPr>
            <a:r>
              <a:rPr lang="en-US" sz="1800" dirty="0">
                <a:latin typeface="Helvetica" charset="0"/>
                <a:ea typeface="ＭＳ Ｐゴシック" charset="0"/>
              </a:rPr>
              <a:t>When </a:t>
            </a:r>
            <a:r>
              <a:rPr lang="en-US" sz="1800" dirty="0">
                <a:latin typeface="Courier New" charset="0"/>
                <a:ea typeface="ＭＳ Ｐゴシック" charset="0"/>
              </a:rPr>
              <a:t>bar()</a:t>
            </a:r>
            <a:r>
              <a:rPr lang="en-US" sz="1800" dirty="0">
                <a:latin typeface="Helvetica" charset="0"/>
                <a:ea typeface="ＭＳ Ｐゴシック" charset="0"/>
              </a:rPr>
              <a:t> executes </a:t>
            </a:r>
            <a:r>
              <a:rPr lang="en-US" sz="1800" dirty="0">
                <a:latin typeface="Courier New" charset="0"/>
                <a:ea typeface="ＭＳ Ｐゴシック" charset="0"/>
              </a:rPr>
              <a:t>ret</a:t>
            </a:r>
            <a:r>
              <a:rPr lang="en-US" sz="1800" dirty="0">
                <a:latin typeface="Helvetica" charset="0"/>
                <a:ea typeface="ＭＳ Ｐゴシック" charset="0"/>
              </a:rPr>
              <a:t>, will jump to exploit code</a:t>
            </a:r>
          </a:p>
        </p:txBody>
      </p:sp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1371600" y="3416300"/>
            <a:ext cx="2438400" cy="1751013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charset="0"/>
              </a:rPr>
              <a:t>void bar() {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charset="0"/>
              </a:rPr>
              <a:t>  char buf[64];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charset="0"/>
              </a:rPr>
              <a:t>  gets(buf);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charset="0"/>
              </a:rPr>
              <a:t>  ...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charset="0"/>
              </a:rPr>
              <a:t>  </a:t>
            </a:r>
            <a:r>
              <a:rPr lang="en-US">
                <a:solidFill>
                  <a:srgbClr val="FF1A1A"/>
                </a:solidFill>
                <a:latin typeface="Courier New" charset="0"/>
              </a:rPr>
              <a:t>ret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charset="0"/>
              </a:rPr>
              <a:t>}</a:t>
            </a:r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1371600" y="1971675"/>
            <a:ext cx="1828800" cy="1200150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charset="0"/>
              </a:rPr>
              <a:t>void foo(){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charset="0"/>
              </a:rPr>
              <a:t>  bar();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charset="0"/>
              </a:rPr>
              <a:t>  ...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charset="0"/>
              </a:rPr>
              <a:t>}</a:t>
            </a:r>
          </a:p>
        </p:txBody>
      </p:sp>
      <p:sp>
        <p:nvSpPr>
          <p:cNvPr id="24581" name="Text Box 12"/>
          <p:cNvSpPr txBox="1">
            <a:spLocks noChangeArrowheads="1"/>
          </p:cNvSpPr>
          <p:nvPr/>
        </p:nvSpPr>
        <p:spPr bwMode="auto">
          <a:xfrm>
            <a:off x="-50800" y="2273300"/>
            <a:ext cx="10604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/>
              <a:t>return</a:t>
            </a:r>
          </a:p>
          <a:p>
            <a:pPr>
              <a:lnSpc>
                <a:spcPct val="100000"/>
              </a:lnSpc>
            </a:pPr>
            <a:r>
              <a:rPr lang="en-US" sz="1800"/>
              <a:t>address</a:t>
            </a:r>
          </a:p>
          <a:p>
            <a:pPr>
              <a:lnSpc>
                <a:spcPct val="100000"/>
              </a:lnSpc>
            </a:pPr>
            <a:r>
              <a:rPr lang="en-US" sz="1800"/>
              <a:t>A</a:t>
            </a:r>
          </a:p>
        </p:txBody>
      </p:sp>
      <p:sp>
        <p:nvSpPr>
          <p:cNvPr id="24582" name="Line 13"/>
          <p:cNvSpPr>
            <a:spLocks noChangeShapeType="1"/>
          </p:cNvSpPr>
          <p:nvPr/>
        </p:nvSpPr>
        <p:spPr bwMode="auto">
          <a:xfrm>
            <a:off x="1066800" y="27305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4360863" y="1054100"/>
            <a:ext cx="4708525" cy="4660900"/>
            <a:chOff x="4360863" y="749300"/>
            <a:chExt cx="4708525" cy="4660900"/>
          </a:xfrm>
        </p:grpSpPr>
        <p:sp>
          <p:nvSpPr>
            <p:cNvPr id="24584" name="Text Box 6"/>
            <p:cNvSpPr txBox="1">
              <a:spLocks noChangeArrowheads="1"/>
            </p:cNvSpPr>
            <p:nvPr/>
          </p:nvSpPr>
          <p:spPr bwMode="auto">
            <a:xfrm>
              <a:off x="4807293" y="749300"/>
              <a:ext cx="3020328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/>
                <a:t>Call Stack </a:t>
              </a:r>
            </a:p>
            <a:p>
              <a:pPr>
                <a:lnSpc>
                  <a:spcPct val="100000"/>
                </a:lnSpc>
              </a:pPr>
              <a:r>
                <a:rPr lang="en-US"/>
                <a:t>after call to </a:t>
              </a:r>
              <a:r>
                <a:rPr lang="en-US">
                  <a:latin typeface="Courier New" charset="0"/>
                </a:rPr>
                <a:t>gets()</a:t>
              </a:r>
            </a:p>
          </p:txBody>
        </p:sp>
        <p:sp>
          <p:nvSpPr>
            <p:cNvPr id="24585" name="Rectangle 7"/>
            <p:cNvSpPr>
              <a:spLocks noChangeArrowheads="1"/>
            </p:cNvSpPr>
            <p:nvPr/>
          </p:nvSpPr>
          <p:spPr bwMode="auto">
            <a:xfrm>
              <a:off x="5729288" y="2819400"/>
              <a:ext cx="1066800" cy="381000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FF0000"/>
                  </a:solidFill>
                </a:rPr>
                <a:t>ret = B</a:t>
              </a:r>
            </a:p>
          </p:txBody>
        </p:sp>
        <p:sp>
          <p:nvSpPr>
            <p:cNvPr id="24586" name="Rectangle 8"/>
            <p:cNvSpPr>
              <a:spLocks noChangeArrowheads="1"/>
            </p:cNvSpPr>
            <p:nvPr/>
          </p:nvSpPr>
          <p:spPr bwMode="auto">
            <a:xfrm>
              <a:off x="5729288" y="1600200"/>
              <a:ext cx="1066800" cy="1219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>
                <a:latin typeface="Courier New" charset="0"/>
              </a:endParaRPr>
            </a:p>
          </p:txBody>
        </p:sp>
        <p:sp>
          <p:nvSpPr>
            <p:cNvPr id="24587" name="AutoShape 9"/>
            <p:cNvSpPr>
              <a:spLocks/>
            </p:cNvSpPr>
            <p:nvPr/>
          </p:nvSpPr>
          <p:spPr bwMode="auto">
            <a:xfrm>
              <a:off x="6872288" y="1600200"/>
              <a:ext cx="228600" cy="1600200"/>
            </a:xfrm>
            <a:prstGeom prst="rightBrace">
              <a:avLst>
                <a:gd name="adj1" fmla="val 58333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588" name="AutoShape 10"/>
            <p:cNvSpPr>
              <a:spLocks/>
            </p:cNvSpPr>
            <p:nvPr/>
          </p:nvSpPr>
          <p:spPr bwMode="auto">
            <a:xfrm>
              <a:off x="6889750" y="3200400"/>
              <a:ext cx="211138" cy="2209800"/>
            </a:xfrm>
            <a:prstGeom prst="rightBrace">
              <a:avLst>
                <a:gd name="adj1" fmla="val 87218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589" name="Rectangle 11"/>
            <p:cNvSpPr>
              <a:spLocks noChangeArrowheads="1"/>
            </p:cNvSpPr>
            <p:nvPr/>
          </p:nvSpPr>
          <p:spPr bwMode="auto">
            <a:xfrm>
              <a:off x="5729288" y="4787900"/>
              <a:ext cx="1066800" cy="6223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>
                <a:latin typeface="Courier New" charset="0"/>
              </a:endParaRPr>
            </a:p>
            <a:p>
              <a:pPr>
                <a:lnSpc>
                  <a:spcPct val="100000"/>
                </a:lnSpc>
              </a:pPr>
              <a:endParaRPr lang="en-US">
                <a:latin typeface="Courier New" charset="0"/>
              </a:endParaRPr>
            </a:p>
          </p:txBody>
        </p:sp>
        <p:sp>
          <p:nvSpPr>
            <p:cNvPr id="24590" name="Text Box 14"/>
            <p:cNvSpPr txBox="1">
              <a:spLocks noChangeArrowheads="1"/>
            </p:cNvSpPr>
            <p:nvPr/>
          </p:nvSpPr>
          <p:spPr bwMode="auto">
            <a:xfrm>
              <a:off x="7150100" y="2209800"/>
              <a:ext cx="18732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800"/>
                <a:t>foo stack frame</a:t>
              </a:r>
            </a:p>
          </p:txBody>
        </p:sp>
        <p:sp>
          <p:nvSpPr>
            <p:cNvPr id="24591" name="Text Box 15"/>
            <p:cNvSpPr txBox="1">
              <a:spLocks noChangeArrowheads="1"/>
            </p:cNvSpPr>
            <p:nvPr/>
          </p:nvSpPr>
          <p:spPr bwMode="auto">
            <a:xfrm>
              <a:off x="7194550" y="4129088"/>
              <a:ext cx="1874838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800"/>
                <a:t>bar stack frame</a:t>
              </a:r>
            </a:p>
          </p:txBody>
        </p:sp>
        <p:sp>
          <p:nvSpPr>
            <p:cNvPr id="24592" name="Text Box 16"/>
            <p:cNvSpPr txBox="1">
              <a:spLocks noChangeArrowheads="1"/>
            </p:cNvSpPr>
            <p:nvPr/>
          </p:nvSpPr>
          <p:spPr bwMode="auto">
            <a:xfrm>
              <a:off x="4962525" y="4618038"/>
              <a:ext cx="3492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800"/>
                <a:t>B</a:t>
              </a:r>
            </a:p>
          </p:txBody>
        </p:sp>
        <p:sp>
          <p:nvSpPr>
            <p:cNvPr id="24593" name="Line 17"/>
            <p:cNvSpPr>
              <a:spLocks noChangeShapeType="1"/>
            </p:cNvSpPr>
            <p:nvPr/>
          </p:nvSpPr>
          <p:spPr bwMode="auto">
            <a:xfrm>
              <a:off x="5359400" y="4787900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4594" name="Rectangle 18"/>
            <p:cNvSpPr>
              <a:spLocks noChangeArrowheads="1"/>
            </p:cNvSpPr>
            <p:nvPr/>
          </p:nvSpPr>
          <p:spPr bwMode="auto">
            <a:xfrm>
              <a:off x="5727700" y="4122738"/>
              <a:ext cx="1066800" cy="669925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FF0000"/>
                  </a:solidFill>
                </a:rPr>
                <a:t>exploit</a:t>
              </a:r>
            </a:p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FF0000"/>
                  </a:solidFill>
                </a:rPr>
                <a:t>code</a:t>
              </a:r>
            </a:p>
          </p:txBody>
        </p:sp>
        <p:sp>
          <p:nvSpPr>
            <p:cNvPr id="24595" name="Rectangle 19"/>
            <p:cNvSpPr>
              <a:spLocks noChangeArrowheads="1"/>
            </p:cNvSpPr>
            <p:nvPr/>
          </p:nvSpPr>
          <p:spPr bwMode="auto">
            <a:xfrm>
              <a:off x="5727700" y="3195638"/>
              <a:ext cx="1066800" cy="936625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FF0000"/>
                  </a:solidFill>
                </a:rPr>
                <a:t>pad</a:t>
              </a:r>
            </a:p>
          </p:txBody>
        </p:sp>
        <p:sp>
          <p:nvSpPr>
            <p:cNvPr id="24596" name="AutoShape 20"/>
            <p:cNvSpPr>
              <a:spLocks/>
            </p:cNvSpPr>
            <p:nvPr/>
          </p:nvSpPr>
          <p:spPr bwMode="auto">
            <a:xfrm>
              <a:off x="5518150" y="2832100"/>
              <a:ext cx="76200" cy="1828800"/>
            </a:xfrm>
            <a:prstGeom prst="leftBrace">
              <a:avLst>
                <a:gd name="adj1" fmla="val 200000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7" name="Text Box 21"/>
            <p:cNvSpPr txBox="1">
              <a:spLocks noChangeArrowheads="1"/>
            </p:cNvSpPr>
            <p:nvPr/>
          </p:nvSpPr>
          <p:spPr bwMode="auto">
            <a:xfrm>
              <a:off x="4360863" y="2989263"/>
              <a:ext cx="1006475" cy="1190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800"/>
                <a:t>data </a:t>
              </a:r>
            </a:p>
            <a:p>
              <a:pPr>
                <a:lnSpc>
                  <a:spcPct val="100000"/>
                </a:lnSpc>
              </a:pPr>
              <a:r>
                <a:rPr lang="en-US" sz="1800"/>
                <a:t>written</a:t>
              </a:r>
            </a:p>
            <a:p>
              <a:pPr>
                <a:lnSpc>
                  <a:spcPct val="100000"/>
                </a:lnSpc>
              </a:pPr>
              <a:r>
                <a:rPr lang="en-US" sz="1800"/>
                <a:t>by</a:t>
              </a:r>
            </a:p>
            <a:p>
              <a:pPr>
                <a:lnSpc>
                  <a:spcPct val="100000"/>
                </a:lnSpc>
              </a:pPr>
              <a:r>
                <a:rPr lang="en-US" sz="1800">
                  <a:latin typeface="Courier New" charset="0"/>
                </a:rPr>
                <a:t>gets()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Bomb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Lab #2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update – extension to Friday March 3 by 11:55 pm</a:t>
            </a:r>
          </a:p>
          <a:p>
            <a:pPr lvl="1"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There is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an alternate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Amazon EC2 bomb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server</a:t>
            </a:r>
          </a:p>
          <a:p>
            <a:pPr lvl="1"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Email any issues to the TAs and Prof.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Han</a:t>
            </a:r>
          </a:p>
          <a:p>
            <a:pPr lvl="1"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Sign up for grading interview time slots - released around Friday</a:t>
            </a:r>
            <a:endParaRPr lang="en-US" dirty="0" smtClean="0">
              <a:latin typeface="Helvetic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dirty="0" smtClean="0">
                <a:latin typeface="Helvetica" charset="0"/>
              </a:rPr>
              <a:t>Attack Lab #3 will be released later this week/early next week and be due ~Friday March 17</a:t>
            </a:r>
            <a:endParaRPr lang="en-US" dirty="0" smtClean="0">
              <a:latin typeface="Helvetic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dirty="0" smtClean="0">
                <a:latin typeface="Helvetica" charset="0"/>
              </a:rPr>
              <a:t>Read:</a:t>
            </a:r>
            <a:endParaRPr lang="en-US" dirty="0">
              <a:latin typeface="Helvetica" charset="0"/>
            </a:endParaRPr>
          </a:p>
          <a:p>
            <a:pPr lvl="1"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Chapter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3.10 (buffer overflow) then </a:t>
            </a:r>
          </a:p>
          <a:p>
            <a:pPr lvl="1"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F</a:t>
            </a:r>
            <a:r>
              <a:rPr lang="en-US" dirty="0" smtClean="0">
                <a:latin typeface="Helvetica" charset="0"/>
              </a:rPr>
              <a:t>loating point (Chapter 2.4 and Chapter 3.11),</a:t>
            </a:r>
          </a:p>
          <a:p>
            <a:pPr lvl="1"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and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do practice problems</a:t>
            </a:r>
          </a:p>
          <a:p>
            <a:pPr>
              <a:defRPr/>
            </a:pPr>
            <a:endParaRPr lang="en-US" dirty="0" smtClean="0">
              <a:latin typeface="Helvetic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dirty="0" smtClean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23432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>
          <a:xfrm>
            <a:off x="927100" y="228600"/>
            <a:ext cx="77597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Malicious Use of Buffer Overflow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3962400" cy="5029200"/>
          </a:xfrm>
        </p:spPr>
        <p:txBody>
          <a:bodyPr/>
          <a:lstStyle/>
          <a:p>
            <a:pPr marL="338138" lvl="1" indent="0" defTabSz="895350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400" dirty="0" smtClean="0">
                <a:latin typeface="Helvetica" charset="0"/>
                <a:ea typeface="ＭＳ Ｐゴシック" charset="0"/>
              </a:rPr>
              <a:t>How does an attacker know the structure of the code?</a:t>
            </a:r>
          </a:p>
          <a:p>
            <a:pPr marL="560388" lvl="1" indent="-222250" defTabSz="895350" eaLnBrk="1" hangingPunct="1">
              <a:lnSpc>
                <a:spcPct val="90000"/>
              </a:lnSpc>
              <a:defRPr/>
            </a:pPr>
            <a:r>
              <a:rPr lang="en-US" sz="1800" dirty="0" smtClean="0">
                <a:latin typeface="Helvetica" charset="0"/>
                <a:ea typeface="ＭＳ Ｐゴシック" charset="0"/>
              </a:rPr>
              <a:t>How much space has been allocated to the gets() buffer on the stack?</a:t>
            </a:r>
          </a:p>
          <a:p>
            <a:pPr marL="560388" lvl="1" indent="-222250" defTabSz="895350" eaLnBrk="1" hangingPunct="1">
              <a:lnSpc>
                <a:spcPct val="90000"/>
              </a:lnSpc>
              <a:defRPr/>
            </a:pPr>
            <a:r>
              <a:rPr lang="en-US" sz="1800" dirty="0">
                <a:latin typeface="Helvetica" charset="0"/>
                <a:ea typeface="ＭＳ Ｐゴシック" charset="0"/>
              </a:rPr>
              <a:t>H</a:t>
            </a:r>
            <a:r>
              <a:rPr lang="en-US" sz="1800" dirty="0" smtClean="0">
                <a:latin typeface="Helvetica" charset="0"/>
                <a:ea typeface="ＭＳ Ｐゴシック" charset="0"/>
              </a:rPr>
              <a:t>ow much space there is between the buffer and the return address (padding)?</a:t>
            </a:r>
          </a:p>
          <a:p>
            <a:pPr marL="560388" lvl="1" indent="-222250" defTabSz="895350" eaLnBrk="1" hangingPunct="1">
              <a:lnSpc>
                <a:spcPct val="90000"/>
              </a:lnSpc>
              <a:defRPr/>
            </a:pPr>
            <a:r>
              <a:rPr lang="en-US" sz="1800" dirty="0" smtClean="0">
                <a:latin typeface="Helvetica" charset="0"/>
                <a:ea typeface="ＭＳ Ｐゴシック" charset="0"/>
              </a:rPr>
              <a:t>Attacker can analyze open source code or disassemble compiled code – this reveals the space allocations on the stack</a:t>
            </a:r>
          </a:p>
          <a:p>
            <a:pPr marL="560388" lvl="1" indent="-222250" defTabSz="895350" eaLnBrk="1" hangingPunct="1">
              <a:lnSpc>
                <a:spcPct val="90000"/>
              </a:lnSpc>
              <a:defRPr/>
            </a:pPr>
            <a:r>
              <a:rPr lang="en-US" sz="1800" dirty="0" smtClean="0">
                <a:latin typeface="Helvetica" charset="0"/>
                <a:ea typeface="ＭＳ Ｐゴシック" charset="0"/>
              </a:rPr>
              <a:t>note that compiled code is fairly predictable</a:t>
            </a:r>
          </a:p>
          <a:p>
            <a:pPr marL="560388" lvl="1" indent="-222250" defTabSz="895350" eaLnBrk="1" hangingPunct="1">
              <a:lnSpc>
                <a:spcPct val="90000"/>
              </a:lnSpc>
              <a:defRPr/>
            </a:pPr>
            <a:r>
              <a:rPr lang="en-US" sz="1800" dirty="0" smtClean="0">
                <a:latin typeface="Helvetica" charset="0"/>
                <a:ea typeface="ＭＳ Ｐゴシック" charset="0"/>
              </a:rPr>
              <a:t>or just guess</a:t>
            </a:r>
            <a:endParaRPr lang="en-US" sz="1800" dirty="0">
              <a:latin typeface="Helvetica" charset="0"/>
              <a:ea typeface="ＭＳ Ｐゴシック" charset="0"/>
            </a:endParaRPr>
          </a:p>
        </p:txBody>
      </p:sp>
      <p:sp>
        <p:nvSpPr>
          <p:cNvPr id="25603" name="Text Box 6"/>
          <p:cNvSpPr txBox="1">
            <a:spLocks noChangeArrowheads="1"/>
          </p:cNvSpPr>
          <p:nvPr/>
        </p:nvSpPr>
        <p:spPr bwMode="auto">
          <a:xfrm>
            <a:off x="4806950" y="1054100"/>
            <a:ext cx="30210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/>
              <a:t>Call Stack </a:t>
            </a:r>
          </a:p>
          <a:p>
            <a:pPr>
              <a:lnSpc>
                <a:spcPct val="100000"/>
              </a:lnSpc>
            </a:pPr>
            <a:r>
              <a:rPr lang="en-US"/>
              <a:t>after call to </a:t>
            </a:r>
            <a:r>
              <a:rPr lang="en-US">
                <a:latin typeface="Courier New" charset="0"/>
              </a:rPr>
              <a:t>gets()</a:t>
            </a:r>
          </a:p>
        </p:txBody>
      </p:sp>
      <p:sp>
        <p:nvSpPr>
          <p:cNvPr id="25604" name="Rectangle 7"/>
          <p:cNvSpPr>
            <a:spLocks noChangeArrowheads="1"/>
          </p:cNvSpPr>
          <p:nvPr/>
        </p:nvSpPr>
        <p:spPr bwMode="auto">
          <a:xfrm>
            <a:off x="5729288" y="3124200"/>
            <a:ext cx="1066800" cy="381000"/>
          </a:xfrm>
          <a:prstGeom prst="rect">
            <a:avLst/>
          </a:prstGeom>
          <a:solidFill>
            <a:srgbClr val="C0C0C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</a:rPr>
              <a:t>ret = B</a:t>
            </a:r>
          </a:p>
        </p:txBody>
      </p:sp>
      <p:sp>
        <p:nvSpPr>
          <p:cNvPr id="25605" name="Rectangle 8"/>
          <p:cNvSpPr>
            <a:spLocks noChangeArrowheads="1"/>
          </p:cNvSpPr>
          <p:nvPr/>
        </p:nvSpPr>
        <p:spPr bwMode="auto">
          <a:xfrm>
            <a:off x="5729288" y="1905000"/>
            <a:ext cx="1066800" cy="1219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charset="0"/>
            </a:endParaRPr>
          </a:p>
        </p:txBody>
      </p:sp>
      <p:sp>
        <p:nvSpPr>
          <p:cNvPr id="25606" name="AutoShape 9"/>
          <p:cNvSpPr>
            <a:spLocks/>
          </p:cNvSpPr>
          <p:nvPr/>
        </p:nvSpPr>
        <p:spPr bwMode="auto">
          <a:xfrm>
            <a:off x="6872288" y="1905000"/>
            <a:ext cx="228600" cy="1600200"/>
          </a:xfrm>
          <a:prstGeom prst="rightBrace">
            <a:avLst>
              <a:gd name="adj1" fmla="val 58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607" name="AutoShape 10"/>
          <p:cNvSpPr>
            <a:spLocks/>
          </p:cNvSpPr>
          <p:nvPr/>
        </p:nvSpPr>
        <p:spPr bwMode="auto">
          <a:xfrm>
            <a:off x="6889750" y="3505200"/>
            <a:ext cx="211138" cy="2209800"/>
          </a:xfrm>
          <a:prstGeom prst="rightBrace">
            <a:avLst>
              <a:gd name="adj1" fmla="val 87218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608" name="Rectangle 11"/>
          <p:cNvSpPr>
            <a:spLocks noChangeArrowheads="1"/>
          </p:cNvSpPr>
          <p:nvPr/>
        </p:nvSpPr>
        <p:spPr bwMode="auto">
          <a:xfrm>
            <a:off x="5729288" y="5092700"/>
            <a:ext cx="1066800" cy="6223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charset="0"/>
            </a:endParaRPr>
          </a:p>
          <a:p>
            <a:pPr>
              <a:lnSpc>
                <a:spcPct val="100000"/>
              </a:lnSpc>
            </a:pPr>
            <a:endParaRPr lang="en-US">
              <a:latin typeface="Courier New" charset="0"/>
            </a:endParaRPr>
          </a:p>
        </p:txBody>
      </p:sp>
      <p:sp>
        <p:nvSpPr>
          <p:cNvPr id="25609" name="Text Box 14"/>
          <p:cNvSpPr txBox="1">
            <a:spLocks noChangeArrowheads="1"/>
          </p:cNvSpPr>
          <p:nvPr/>
        </p:nvSpPr>
        <p:spPr bwMode="auto">
          <a:xfrm>
            <a:off x="7150100" y="2514600"/>
            <a:ext cx="1873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/>
              <a:t>foo stack frame</a:t>
            </a:r>
          </a:p>
        </p:txBody>
      </p:sp>
      <p:sp>
        <p:nvSpPr>
          <p:cNvPr id="25610" name="Text Box 15"/>
          <p:cNvSpPr txBox="1">
            <a:spLocks noChangeArrowheads="1"/>
          </p:cNvSpPr>
          <p:nvPr/>
        </p:nvSpPr>
        <p:spPr bwMode="auto">
          <a:xfrm>
            <a:off x="7194550" y="4433888"/>
            <a:ext cx="18748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/>
              <a:t>bar stack frame</a:t>
            </a:r>
          </a:p>
        </p:txBody>
      </p:sp>
      <p:sp>
        <p:nvSpPr>
          <p:cNvPr id="25611" name="Text Box 16"/>
          <p:cNvSpPr txBox="1">
            <a:spLocks noChangeArrowheads="1"/>
          </p:cNvSpPr>
          <p:nvPr/>
        </p:nvSpPr>
        <p:spPr bwMode="auto">
          <a:xfrm>
            <a:off x="4962525" y="4922838"/>
            <a:ext cx="349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/>
              <a:t>B</a:t>
            </a:r>
          </a:p>
        </p:txBody>
      </p:sp>
      <p:sp>
        <p:nvSpPr>
          <p:cNvPr id="25612" name="Line 17"/>
          <p:cNvSpPr>
            <a:spLocks noChangeShapeType="1"/>
          </p:cNvSpPr>
          <p:nvPr/>
        </p:nvSpPr>
        <p:spPr bwMode="auto">
          <a:xfrm>
            <a:off x="5359400" y="50927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13" name="Rectangle 18"/>
          <p:cNvSpPr>
            <a:spLocks noChangeArrowheads="1"/>
          </p:cNvSpPr>
          <p:nvPr/>
        </p:nvSpPr>
        <p:spPr bwMode="auto">
          <a:xfrm>
            <a:off x="5727700" y="4427538"/>
            <a:ext cx="1066800" cy="669925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</a:rPr>
              <a:t>exploit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</a:rPr>
              <a:t>code</a:t>
            </a:r>
          </a:p>
        </p:txBody>
      </p:sp>
      <p:sp>
        <p:nvSpPr>
          <p:cNvPr id="25614" name="Rectangle 19"/>
          <p:cNvSpPr>
            <a:spLocks noChangeArrowheads="1"/>
          </p:cNvSpPr>
          <p:nvPr/>
        </p:nvSpPr>
        <p:spPr bwMode="auto">
          <a:xfrm>
            <a:off x="5727700" y="3500438"/>
            <a:ext cx="1066800" cy="936625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</a:rPr>
              <a:t>pad</a:t>
            </a:r>
          </a:p>
        </p:txBody>
      </p:sp>
      <p:sp>
        <p:nvSpPr>
          <p:cNvPr id="25615" name="AutoShape 20"/>
          <p:cNvSpPr>
            <a:spLocks/>
          </p:cNvSpPr>
          <p:nvPr/>
        </p:nvSpPr>
        <p:spPr bwMode="auto">
          <a:xfrm>
            <a:off x="5518150" y="3136900"/>
            <a:ext cx="76200" cy="1828800"/>
          </a:xfrm>
          <a:prstGeom prst="leftBrace">
            <a:avLst>
              <a:gd name="adj1" fmla="val 2000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6" name="Text Box 21"/>
          <p:cNvSpPr txBox="1">
            <a:spLocks noChangeArrowheads="1"/>
          </p:cNvSpPr>
          <p:nvPr/>
        </p:nvSpPr>
        <p:spPr bwMode="auto">
          <a:xfrm>
            <a:off x="4360863" y="3294063"/>
            <a:ext cx="10064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/>
              <a:t>data </a:t>
            </a:r>
          </a:p>
          <a:p>
            <a:pPr>
              <a:lnSpc>
                <a:spcPct val="100000"/>
              </a:lnSpc>
            </a:pPr>
            <a:r>
              <a:rPr lang="en-US" sz="1800"/>
              <a:t>written</a:t>
            </a:r>
          </a:p>
          <a:p>
            <a:pPr>
              <a:lnSpc>
                <a:spcPct val="100000"/>
              </a:lnSpc>
            </a:pPr>
            <a:r>
              <a:rPr lang="en-US" sz="1800"/>
              <a:t>by</a:t>
            </a:r>
          </a:p>
          <a:p>
            <a:pPr>
              <a:lnSpc>
                <a:spcPct val="100000"/>
              </a:lnSpc>
            </a:pPr>
            <a:r>
              <a:rPr lang="en-US" sz="1800">
                <a:latin typeface="Courier New" charset="0"/>
              </a:rPr>
              <a:t>gets()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534400" cy="573087"/>
          </a:xfrm>
        </p:spPr>
        <p:txBody>
          <a:bodyPr/>
          <a:lstStyle/>
          <a:p>
            <a:pPr eaLnBrk="1" hangingPunct="1"/>
            <a:r>
              <a:rPr lang="en-US" smtClean="0"/>
              <a:t>Exploits Based on Buffer Overflows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1327150"/>
            <a:ext cx="8281987" cy="5454650"/>
          </a:xfrm>
        </p:spPr>
        <p:txBody>
          <a:bodyPr/>
          <a:lstStyle/>
          <a:p>
            <a:pPr eaLnBrk="1" hangingPunct="1"/>
            <a:r>
              <a:rPr lang="en-US" i="1" dirty="0" smtClean="0">
                <a:solidFill>
                  <a:srgbClr val="C00000"/>
                </a:solidFill>
              </a:rPr>
              <a:t>Buffer overflow bugs can allow remote machines to execute arbitrary code on victim machines</a:t>
            </a:r>
          </a:p>
          <a:p>
            <a:pPr eaLnBrk="1" hangingPunct="1"/>
            <a:r>
              <a:rPr lang="en-US" dirty="0" smtClean="0"/>
              <a:t>Distressingly common in real </a:t>
            </a:r>
            <a:r>
              <a:rPr lang="en-US" dirty="0" err="1" smtClean="0"/>
              <a:t>progams</a:t>
            </a:r>
            <a:endParaRPr lang="en-US" dirty="0" smtClean="0"/>
          </a:p>
          <a:p>
            <a:pPr lvl="1" eaLnBrk="1" hangingPunct="1"/>
            <a:r>
              <a:rPr lang="en-US" dirty="0" smtClean="0"/>
              <a:t>Programmers keep making the same mistakes </a:t>
            </a:r>
            <a:r>
              <a:rPr lang="en-US" dirty="0" smtClean="0">
                <a:sym typeface="Wingdings"/>
              </a:rPr>
              <a:t></a:t>
            </a:r>
          </a:p>
          <a:p>
            <a:pPr lvl="1" eaLnBrk="1" hangingPunct="1"/>
            <a:r>
              <a:rPr lang="en-US" dirty="0" smtClean="0">
                <a:sym typeface="Wingdings"/>
              </a:rPr>
              <a:t>Recent measures make these attacks much more difficult</a:t>
            </a:r>
            <a:endParaRPr lang="en-US" dirty="0" smtClean="0"/>
          </a:p>
          <a:p>
            <a:pPr eaLnBrk="1" hangingPunct="1"/>
            <a:r>
              <a:rPr lang="en-US" dirty="0" smtClean="0"/>
              <a:t>Examples across the decades</a:t>
            </a:r>
          </a:p>
          <a:p>
            <a:pPr lvl="1" eaLnBrk="1" hangingPunct="1"/>
            <a:r>
              <a:rPr lang="en-US" dirty="0" smtClean="0"/>
              <a:t>Original “Internet worm” (1988)</a:t>
            </a:r>
          </a:p>
          <a:p>
            <a:pPr lvl="1" eaLnBrk="1" hangingPunct="1"/>
            <a:r>
              <a:rPr lang="en-US" dirty="0" smtClean="0"/>
              <a:t>“IM wars” (1999)</a:t>
            </a:r>
          </a:p>
          <a:p>
            <a:pPr lvl="1" eaLnBrk="1" hangingPunct="1"/>
            <a:r>
              <a:rPr lang="en-US" dirty="0" smtClean="0"/>
              <a:t>Twilight hack on Wii (2000s)</a:t>
            </a:r>
          </a:p>
          <a:p>
            <a:pPr lvl="1" eaLnBrk="1" hangingPunct="1"/>
            <a:r>
              <a:rPr lang="en-US" dirty="0" smtClean="0"/>
              <a:t>… and many, many more</a:t>
            </a:r>
          </a:p>
          <a:p>
            <a:pPr eaLnBrk="1" hangingPunct="1"/>
            <a:r>
              <a:rPr lang="en-US" dirty="0" smtClean="0"/>
              <a:t>You will learn some of the tricks in </a:t>
            </a:r>
            <a:r>
              <a:rPr lang="en-US" dirty="0" err="1" smtClean="0"/>
              <a:t>attacklab</a:t>
            </a:r>
            <a:endParaRPr lang="en-US" dirty="0" smtClean="0"/>
          </a:p>
          <a:p>
            <a:pPr lvl="1" eaLnBrk="1" hangingPunct="1"/>
            <a:r>
              <a:rPr lang="en-US" dirty="0" smtClean="0"/>
              <a:t>Hopefully to convince you to never leave such holes in your programs!!</a:t>
            </a:r>
          </a:p>
        </p:txBody>
      </p:sp>
    </p:spTree>
    <p:extLst>
      <p:ext uri="{BB962C8B-B14F-4D97-AF65-F5344CB8AC3E}">
        <p14:creationId xmlns:p14="http://schemas.microsoft.com/office/powerpoint/2010/main" val="36526311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534400" cy="573087"/>
          </a:xfrm>
        </p:spPr>
        <p:txBody>
          <a:bodyPr/>
          <a:lstStyle/>
          <a:p>
            <a:pPr eaLnBrk="1" hangingPunct="1"/>
            <a:r>
              <a:rPr lang="en-US" dirty="0" smtClean="0"/>
              <a:t>Example: the original Internet worm (1988)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1327150"/>
            <a:ext cx="8281987" cy="5454650"/>
          </a:xfrm>
        </p:spPr>
        <p:txBody>
          <a:bodyPr/>
          <a:lstStyle/>
          <a:p>
            <a:pPr eaLnBrk="1" hangingPunct="1"/>
            <a:r>
              <a:rPr lang="en-US" dirty="0" smtClean="0"/>
              <a:t>Exploited a few vulnerabilities to spread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dirty="0"/>
              <a:t>The </a:t>
            </a:r>
            <a:r>
              <a:rPr lang="en-US" b="0" dirty="0">
                <a:latin typeface="Courier"/>
                <a:cs typeface="Courier"/>
              </a:rPr>
              <a:t>finger</a:t>
            </a:r>
            <a:r>
              <a:rPr lang="en-US" dirty="0"/>
              <a:t> program would supply information such as whether a user is currently logged-on, </a:t>
            </a:r>
            <a:r>
              <a:rPr lang="en-US" dirty="0">
                <a:hlinkClick r:id="rId3" tooltip="E-mail address"/>
              </a:rPr>
              <a:t>e-mail address</a:t>
            </a:r>
            <a:r>
              <a:rPr lang="en-US" dirty="0"/>
              <a:t>, full name, their profile, etc.</a:t>
            </a:r>
          </a:p>
          <a:p>
            <a:pPr lvl="2" eaLnBrk="1" hangingPunct="1">
              <a:buFont typeface="Wingdings" charset="2"/>
              <a:buChar char="n"/>
              <a:defRPr/>
            </a:pPr>
            <a:r>
              <a:rPr lang="en-US" i="1" dirty="0">
                <a:solidFill>
                  <a:schemeClr val="tx1"/>
                </a:solidFill>
                <a:latin typeface="Courier New" charset="0"/>
              </a:rPr>
              <a:t>finger </a:t>
            </a:r>
            <a:r>
              <a:rPr lang="en-US" i="1" dirty="0" err="1">
                <a:solidFill>
                  <a:schemeClr val="tx1"/>
                </a:solidFill>
                <a:latin typeface="Courier New" charset="0"/>
              </a:rPr>
              <a:t>droh@cs.cmu.edu</a:t>
            </a:r>
            <a:endParaRPr lang="en-US" dirty="0"/>
          </a:p>
          <a:p>
            <a:pPr lvl="1" eaLnBrk="1" hangingPunct="1"/>
            <a:r>
              <a:rPr lang="en-US" dirty="0" smtClean="0"/>
              <a:t>Early </a:t>
            </a:r>
            <a:r>
              <a:rPr lang="en-US" dirty="0" smtClean="0"/>
              <a:t>versions of the finger server (</a:t>
            </a:r>
            <a:r>
              <a:rPr lang="en-US" dirty="0" err="1" smtClean="0"/>
              <a:t>fingerd</a:t>
            </a:r>
            <a:r>
              <a:rPr lang="en-US" dirty="0" smtClean="0"/>
              <a:t>) used </a:t>
            </a:r>
            <a:r>
              <a:rPr lang="en-US" b="1" dirty="0" smtClean="0">
                <a:latin typeface="Courier New" pitchFamily="49" charset="0"/>
              </a:rPr>
              <a:t>gets()</a:t>
            </a:r>
            <a:r>
              <a:rPr lang="en-US" b="1" dirty="0" smtClean="0"/>
              <a:t> </a:t>
            </a:r>
            <a:r>
              <a:rPr lang="en-US" dirty="0" smtClean="0"/>
              <a:t>to read the argument sent by the client:</a:t>
            </a:r>
          </a:p>
          <a:p>
            <a:pPr lvl="2" eaLnBrk="1" hangingPunct="1"/>
            <a:r>
              <a:rPr lang="en-US" b="1" dirty="0" smtClean="0">
                <a:latin typeface="Courier New" pitchFamily="49" charset="0"/>
              </a:rPr>
              <a:t>finger </a:t>
            </a:r>
            <a:r>
              <a:rPr lang="en-US" b="1" dirty="0" err="1" smtClean="0">
                <a:latin typeface="Courier New" pitchFamily="49" charset="0"/>
              </a:rPr>
              <a:t>droh@cs.cmu.edu</a:t>
            </a:r>
            <a:endParaRPr lang="en-US" b="1" dirty="0" smtClean="0">
              <a:latin typeface="Courier New" pitchFamily="49" charset="0"/>
            </a:endParaRPr>
          </a:p>
          <a:p>
            <a:pPr lvl="1" eaLnBrk="1" hangingPunct="1"/>
            <a:r>
              <a:rPr lang="en-US" dirty="0" smtClean="0"/>
              <a:t>Worm attacked </a:t>
            </a:r>
            <a:r>
              <a:rPr lang="en-US" dirty="0" err="1" smtClean="0"/>
              <a:t>fingerd</a:t>
            </a:r>
            <a:r>
              <a:rPr lang="en-US" dirty="0" smtClean="0"/>
              <a:t> server by sending phony argument:</a:t>
            </a:r>
          </a:p>
          <a:p>
            <a:pPr lvl="2" eaLnBrk="1" hangingPunct="1"/>
            <a:r>
              <a:rPr lang="en-US" b="1" dirty="0" smtClean="0">
                <a:latin typeface="Courier New" pitchFamily="49" charset="0"/>
              </a:rPr>
              <a:t>finger</a:t>
            </a:r>
            <a:r>
              <a:rPr lang="en-US" b="1" i="1" dirty="0" smtClean="0">
                <a:latin typeface="Courier New" pitchFamily="49" charset="0"/>
              </a:rPr>
              <a:t> “exploit-code  padding  new-return-address”</a:t>
            </a:r>
          </a:p>
          <a:p>
            <a:pPr lvl="2" eaLnBrk="1" hangingPunct="1"/>
            <a:r>
              <a:rPr lang="en-US" dirty="0" smtClean="0"/>
              <a:t>exploit code: executed a root shell on the victim machine with a direct TCP connection to the attacker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124008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534400" cy="573087"/>
          </a:xfrm>
        </p:spPr>
        <p:txBody>
          <a:bodyPr/>
          <a:lstStyle/>
          <a:p>
            <a:pPr eaLnBrk="1" hangingPunct="1"/>
            <a:r>
              <a:rPr lang="en-US" dirty="0" smtClean="0"/>
              <a:t>Example: the original Internet worm (1988)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1327150"/>
            <a:ext cx="8281987" cy="5454650"/>
          </a:xfrm>
        </p:spPr>
        <p:txBody>
          <a:bodyPr/>
          <a:lstStyle/>
          <a:p>
            <a:pPr eaLnBrk="1" hangingPunct="1"/>
            <a:r>
              <a:rPr lang="en-US" dirty="0" smtClean="0"/>
              <a:t>Once </a:t>
            </a:r>
            <a:r>
              <a:rPr lang="en-US" dirty="0" smtClean="0"/>
              <a:t>on a machine, scanned for other machines to attack</a:t>
            </a:r>
          </a:p>
          <a:p>
            <a:pPr lvl="1" eaLnBrk="1" hangingPunct="1"/>
            <a:r>
              <a:rPr lang="en-US" dirty="0"/>
              <a:t>i</a:t>
            </a:r>
            <a:r>
              <a:rPr lang="en-US" dirty="0" smtClean="0"/>
              <a:t>nvaded ~6000 computers in hours (10% of the Internet </a:t>
            </a:r>
            <a:r>
              <a:rPr lang="en-US" dirty="0" smtClean="0">
                <a:sym typeface="Wingdings"/>
              </a:rPr>
              <a:t> )</a:t>
            </a:r>
          </a:p>
          <a:p>
            <a:pPr lvl="2" eaLnBrk="1" hangingPunct="1"/>
            <a:r>
              <a:rPr lang="en-US" dirty="0">
                <a:sym typeface="Wingdings"/>
              </a:rPr>
              <a:t>s</a:t>
            </a:r>
            <a:r>
              <a:rPr lang="en-US" dirty="0" smtClean="0">
                <a:sym typeface="Wingdings"/>
              </a:rPr>
              <a:t>ee June 1989 article in </a:t>
            </a:r>
            <a:r>
              <a:rPr lang="en-US" i="1" dirty="0" smtClean="0">
                <a:sym typeface="Wingdings"/>
              </a:rPr>
              <a:t>Comm. of the ACM</a:t>
            </a:r>
            <a:endParaRPr lang="en-US" i="1" dirty="0" smtClean="0"/>
          </a:p>
          <a:p>
            <a:pPr lvl="1" eaLnBrk="1" hangingPunct="1"/>
            <a:r>
              <a:rPr lang="en-US" dirty="0"/>
              <a:t>t</a:t>
            </a:r>
            <a:r>
              <a:rPr lang="en-US" dirty="0" smtClean="0"/>
              <a:t>he young author of the worm was prosecuted…</a:t>
            </a:r>
          </a:p>
          <a:p>
            <a:pPr lvl="1" eaLnBrk="1" hangingPunct="1"/>
            <a:r>
              <a:rPr lang="en-US" dirty="0" smtClean="0"/>
              <a:t>and CERT was formed… still homed at CMU</a:t>
            </a:r>
          </a:p>
        </p:txBody>
      </p:sp>
    </p:spTree>
    <p:extLst>
      <p:ext uri="{BB962C8B-B14F-4D97-AF65-F5344CB8AC3E}">
        <p14:creationId xmlns:p14="http://schemas.microsoft.com/office/powerpoint/2010/main" val="10072952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058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Exploits Based on Buffer Overflows</a:t>
            </a:r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3" y="990600"/>
            <a:ext cx="8281987" cy="5454650"/>
          </a:xfrm>
        </p:spPr>
        <p:txBody>
          <a:bodyPr/>
          <a:lstStyle/>
          <a:p>
            <a:pPr eaLnBrk="1" hangingPunct="1">
              <a:buFont typeface="Wingdings" charset="2"/>
              <a:buNone/>
              <a:defRPr/>
            </a:pPr>
            <a:r>
              <a:rPr lang="en-US" i="1">
                <a:ea typeface="+mn-ea"/>
                <a:cs typeface="+mn-cs"/>
              </a:rPr>
              <a:t>Buffer overflow bugs allow remote machines to execute arbitrary code on victim machines.</a:t>
            </a:r>
          </a:p>
          <a:p>
            <a:pPr eaLnBrk="1" hangingPunct="1">
              <a:buFont typeface="Wingdings" charset="2"/>
              <a:buNone/>
              <a:defRPr/>
            </a:pPr>
            <a:r>
              <a:rPr lang="en-US">
                <a:ea typeface="+mn-ea"/>
                <a:cs typeface="+mn-cs"/>
              </a:rPr>
              <a:t>IM War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/>
              <a:t>AOL exploited existing buffer overflow bug in AIM clients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/>
              <a:t>exploit code: returned 4-byte signature (the bytes at some location in the AIM client) to server. 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/>
              <a:t>When Microsoft changed code to match signature, AOL changed signature location.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04800"/>
            <a:ext cx="8001000" cy="5486400"/>
          </a:xfrm>
        </p:spPr>
        <p:txBody>
          <a:bodyPr/>
          <a:lstStyle/>
          <a:p>
            <a:pPr marL="223838" indent="-223838" defTabSz="895350"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400">
                <a:latin typeface="Courier New" charset="0"/>
              </a:rPr>
              <a:t>Date: Wed, 11 Aug 1999 11:30:57 -0700 (PDT) </a:t>
            </a:r>
          </a:p>
          <a:p>
            <a:pPr marL="223838" indent="-223838" defTabSz="895350"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400">
                <a:latin typeface="Courier New" charset="0"/>
              </a:rPr>
              <a:t>From: Phil Bucking &lt;philbucking@yahoo.com&gt; </a:t>
            </a:r>
          </a:p>
          <a:p>
            <a:pPr marL="223838" indent="-223838" defTabSz="895350"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400">
                <a:latin typeface="Courier New" charset="0"/>
              </a:rPr>
              <a:t>Subject: AOL exploiting buffer overrun bug in their own software! </a:t>
            </a:r>
          </a:p>
          <a:p>
            <a:pPr marL="223838" indent="-223838" defTabSz="895350"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400">
                <a:latin typeface="Courier New" charset="0"/>
              </a:rPr>
              <a:t>To: rms@pharlap.com </a:t>
            </a:r>
          </a:p>
          <a:p>
            <a:pPr marL="223838" indent="-223838" defTabSz="895350" eaLnBrk="1" hangingPunct="1">
              <a:lnSpc>
                <a:spcPct val="100000"/>
              </a:lnSpc>
              <a:spcBef>
                <a:spcPct val="0"/>
              </a:spcBef>
              <a:defRPr/>
            </a:pPr>
            <a:endParaRPr lang="en-US" sz="1400">
              <a:latin typeface="Courier New" charset="0"/>
            </a:endParaRPr>
          </a:p>
          <a:p>
            <a:pPr marL="223838" indent="-223838" defTabSz="895350"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400">
                <a:latin typeface="Courier New" charset="0"/>
              </a:rPr>
              <a:t>Mr. Smith,</a:t>
            </a:r>
          </a:p>
          <a:p>
            <a:pPr marL="223838" indent="-223838" defTabSz="895350" eaLnBrk="1" hangingPunct="1">
              <a:lnSpc>
                <a:spcPct val="100000"/>
              </a:lnSpc>
              <a:spcBef>
                <a:spcPct val="0"/>
              </a:spcBef>
              <a:defRPr/>
            </a:pPr>
            <a:endParaRPr lang="en-US" sz="1400">
              <a:latin typeface="Courier New" charset="0"/>
            </a:endParaRPr>
          </a:p>
          <a:p>
            <a:pPr marL="223838" indent="-223838" defTabSz="895350"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400">
                <a:latin typeface="Courier New" charset="0"/>
              </a:rPr>
              <a:t>I am writing you because I have discovered something that I think you </a:t>
            </a:r>
          </a:p>
          <a:p>
            <a:pPr marL="223838" indent="-223838" defTabSz="895350"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400">
                <a:latin typeface="Courier New" charset="0"/>
              </a:rPr>
              <a:t>might find interesting because you are an Internet security expert with </a:t>
            </a:r>
          </a:p>
          <a:p>
            <a:pPr marL="223838" indent="-223838" defTabSz="895350"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400">
                <a:latin typeface="Courier New" charset="0"/>
              </a:rPr>
              <a:t>experience in this area. I have also tried to contact AOL but received </a:t>
            </a:r>
          </a:p>
          <a:p>
            <a:pPr marL="223838" indent="-223838" defTabSz="895350"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400">
                <a:latin typeface="Courier New" charset="0"/>
              </a:rPr>
              <a:t>no response.</a:t>
            </a:r>
          </a:p>
          <a:p>
            <a:pPr marL="223838" indent="-223838" defTabSz="895350" eaLnBrk="1" hangingPunct="1">
              <a:lnSpc>
                <a:spcPct val="100000"/>
              </a:lnSpc>
              <a:spcBef>
                <a:spcPct val="0"/>
              </a:spcBef>
              <a:defRPr/>
            </a:pPr>
            <a:endParaRPr lang="en-US" sz="1400">
              <a:latin typeface="Courier New" charset="0"/>
            </a:endParaRPr>
          </a:p>
          <a:p>
            <a:pPr marL="223838" indent="-223838" defTabSz="895350"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400">
                <a:latin typeface="Courier New" charset="0"/>
              </a:rPr>
              <a:t>I am a developer who has been working on a revolutionary new instant </a:t>
            </a:r>
          </a:p>
          <a:p>
            <a:pPr marL="223838" indent="-223838" defTabSz="895350"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400">
                <a:latin typeface="Courier New" charset="0"/>
              </a:rPr>
              <a:t>messaging client that should be released later this year.</a:t>
            </a:r>
          </a:p>
          <a:p>
            <a:pPr marL="223838" indent="-223838" defTabSz="895350"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400">
                <a:latin typeface="Courier New" charset="0"/>
              </a:rPr>
              <a:t>...</a:t>
            </a:r>
          </a:p>
          <a:p>
            <a:pPr marL="223838" indent="-223838" defTabSz="895350"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400">
                <a:latin typeface="Courier New" charset="0"/>
              </a:rPr>
              <a:t>It appears that the AIM client has a buffer overrun bug. By itself </a:t>
            </a:r>
          </a:p>
          <a:p>
            <a:pPr marL="223838" indent="-223838" defTabSz="895350"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400">
                <a:latin typeface="Courier New" charset="0"/>
              </a:rPr>
              <a:t>this might not be the end of the world, as MS surely has had its share. </a:t>
            </a:r>
          </a:p>
          <a:p>
            <a:pPr marL="223838" indent="-223838" defTabSz="895350"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400">
                <a:latin typeface="Courier New" charset="0"/>
              </a:rPr>
              <a:t>But AOL is now *exploiting their own buffer overrun bug* to help in </a:t>
            </a:r>
          </a:p>
          <a:p>
            <a:pPr marL="223838" indent="-223838" defTabSz="895350"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400">
                <a:latin typeface="Courier New" charset="0"/>
              </a:rPr>
              <a:t>its efforts to block MS Instant Messenger.</a:t>
            </a:r>
          </a:p>
          <a:p>
            <a:pPr marL="223838" indent="-223838" defTabSz="895350"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400">
                <a:latin typeface="Courier New" charset="0"/>
              </a:rPr>
              <a:t>....</a:t>
            </a:r>
          </a:p>
          <a:p>
            <a:pPr marL="223838" indent="-223838" defTabSz="895350"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400">
                <a:latin typeface="Courier New" charset="0"/>
              </a:rPr>
              <a:t>Since you have significant credibility with the press I hope that you</a:t>
            </a:r>
          </a:p>
          <a:p>
            <a:pPr marL="223838" indent="-223838" defTabSz="895350"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400">
                <a:latin typeface="Courier New" charset="0"/>
              </a:rPr>
              <a:t>can use this information to help inform people that behind AOL's</a:t>
            </a:r>
          </a:p>
          <a:p>
            <a:pPr marL="223838" indent="-223838" defTabSz="895350"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400">
                <a:latin typeface="Courier New" charset="0"/>
              </a:rPr>
              <a:t>friendly exterior they are nefariously compromising peoples' security.</a:t>
            </a:r>
          </a:p>
          <a:p>
            <a:pPr marL="223838" indent="-223838" defTabSz="895350" eaLnBrk="1" hangingPunct="1">
              <a:lnSpc>
                <a:spcPct val="100000"/>
              </a:lnSpc>
              <a:spcBef>
                <a:spcPct val="0"/>
              </a:spcBef>
              <a:defRPr/>
            </a:pPr>
            <a:endParaRPr lang="en-US" sz="1400">
              <a:latin typeface="Courier New" charset="0"/>
            </a:endParaRPr>
          </a:p>
          <a:p>
            <a:pPr marL="223838" indent="-223838" defTabSz="895350"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400">
                <a:latin typeface="Courier New" charset="0"/>
              </a:rPr>
              <a:t>Sincerely,</a:t>
            </a:r>
          </a:p>
          <a:p>
            <a:pPr marL="223838" indent="-223838" defTabSz="895350"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400">
                <a:latin typeface="Courier New" charset="0"/>
              </a:rPr>
              <a:t>Phil Bucking </a:t>
            </a:r>
          </a:p>
          <a:p>
            <a:pPr marL="223838" indent="-223838" defTabSz="895350"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400">
                <a:latin typeface="Courier New" charset="0"/>
              </a:rPr>
              <a:t>Founder, Bucking Consulting </a:t>
            </a:r>
          </a:p>
          <a:p>
            <a:pPr marL="223838" indent="-223838" defTabSz="895350"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400">
                <a:latin typeface="Courier New" charset="0"/>
              </a:rPr>
              <a:t>philbucking@yahoo.com</a:t>
            </a:r>
          </a:p>
        </p:txBody>
      </p:sp>
      <p:sp>
        <p:nvSpPr>
          <p:cNvPr id="367620" name="Text Box 4"/>
          <p:cNvSpPr txBox="1">
            <a:spLocks noChangeArrowheads="1"/>
          </p:cNvSpPr>
          <p:nvPr/>
        </p:nvSpPr>
        <p:spPr bwMode="auto">
          <a:xfrm>
            <a:off x="4267200" y="5638800"/>
            <a:ext cx="4419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1800"/>
              <a:t>It was later determined that this email originated from within Microsoft!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20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Aside: Worms and Viruses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Worm: A program that</a:t>
            </a:r>
          </a:p>
          <a:p>
            <a:pPr lvl="1" eaLnBrk="1" hangingPunct="1"/>
            <a:r>
              <a:rPr lang="en-US" dirty="0" smtClean="0"/>
              <a:t>Can run by itself</a:t>
            </a:r>
          </a:p>
          <a:p>
            <a:pPr lvl="1" eaLnBrk="1" hangingPunct="1"/>
            <a:r>
              <a:rPr lang="en-US" dirty="0" smtClean="0"/>
              <a:t>Can propagate a fully working version of itself to other computers</a:t>
            </a:r>
          </a:p>
          <a:p>
            <a:pPr eaLnBrk="1" hangingPunct="1">
              <a:buFont typeface="Wingdings 2" pitchFamily="18" charset="2"/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Virus: Code that</a:t>
            </a:r>
          </a:p>
          <a:p>
            <a:pPr lvl="1" eaLnBrk="1" hangingPunct="1"/>
            <a:r>
              <a:rPr lang="en-US" dirty="0" smtClean="0"/>
              <a:t>Adds itself to other programs</a:t>
            </a:r>
          </a:p>
          <a:p>
            <a:pPr lvl="1" eaLnBrk="1" hangingPunct="1"/>
            <a:r>
              <a:rPr lang="en-US" dirty="0" smtClean="0"/>
              <a:t>Does not run independently</a:t>
            </a:r>
          </a:p>
          <a:p>
            <a:pPr lvl="1" eaLnBrk="1" hangingPunct="1"/>
            <a:endParaRPr lang="en-US" dirty="0" smtClean="0"/>
          </a:p>
          <a:p>
            <a:pPr eaLnBrk="1" hangingPunct="1"/>
            <a:r>
              <a:rPr lang="en-US" dirty="0" smtClean="0"/>
              <a:t>Both are (usually) designed to spread among computers and to wreak havoc</a:t>
            </a:r>
          </a:p>
        </p:txBody>
      </p:sp>
    </p:spTree>
    <p:extLst>
      <p:ext uri="{BB962C8B-B14F-4D97-AF65-F5344CB8AC3E}">
        <p14:creationId xmlns:p14="http://schemas.microsoft.com/office/powerpoint/2010/main" val="42599660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Code Red Worm</a:t>
            </a:r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2"/>
              <a:buNone/>
              <a:defRPr/>
            </a:pPr>
            <a:r>
              <a:rPr lang="en-US" dirty="0">
                <a:ea typeface="+mn-ea"/>
                <a:cs typeface="+mn-cs"/>
              </a:rPr>
              <a:t>History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dirty="0"/>
              <a:t>June 18, 2001.  Microsoft announces buffer overflow vulnerability in IIS Internet server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dirty="0"/>
              <a:t>July 19, 2001. over 250,000 machines infected by new virus in 9 hours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dirty="0"/>
              <a:t>White house must change its IP address.  Pentagon shut down public WWW servers for day</a:t>
            </a:r>
          </a:p>
          <a:p>
            <a:pPr eaLnBrk="1" hangingPunct="1">
              <a:buFont typeface="Wingdings" charset="2"/>
              <a:buNone/>
              <a:defRPr/>
            </a:pPr>
            <a:r>
              <a:rPr lang="en-US" dirty="0">
                <a:ea typeface="+mn-ea"/>
                <a:cs typeface="+mn-cs"/>
              </a:rPr>
              <a:t>When We Set Up CS:APP Web Site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dirty="0"/>
              <a:t>Received strings of form</a:t>
            </a:r>
          </a:p>
          <a:p>
            <a:pPr lvl="1" eaLnBrk="1" hangingPunct="1">
              <a:buFont typeface="Wingdings" charset="2"/>
              <a:buNone/>
              <a:defRPr/>
            </a:pPr>
            <a:r>
              <a:rPr lang="en-US" sz="1600" dirty="0">
                <a:latin typeface="Courier New" charset="0"/>
              </a:rPr>
              <a:t>GET /</a:t>
            </a:r>
            <a:r>
              <a:rPr lang="en-US" sz="1600" dirty="0" err="1">
                <a:latin typeface="Courier New" charset="0"/>
              </a:rPr>
              <a:t>default.ida?NNNNNNNNNNNNNNNNNNNNNNNNNNNNNNNNNNNNNNN</a:t>
            </a:r>
            <a:r>
              <a:rPr lang="en-US" sz="1600" dirty="0">
                <a:latin typeface="Courier New" charset="0"/>
              </a:rPr>
              <a:t>....NNNNNNNNNNNNNNNNNNNNNNNNNNNNNNNNNNNNNNNNN%u9090%u6858%ucbd3%u7801%u9090%u6858%ucbd3%u7801%u9090%u6858%ucbd3%u7801%u9090%u9090%u8190%u00c3%u0003%u8b00%u531b%u53ff%u0078%u0000%u00=a</a:t>
            </a:r>
          </a:p>
          <a:p>
            <a:pPr lvl="1" eaLnBrk="1" hangingPunct="1">
              <a:buFont typeface="Wingdings" charset="2"/>
              <a:buNone/>
              <a:defRPr/>
            </a:pPr>
            <a:r>
              <a:rPr lang="en-US" sz="1600" dirty="0">
                <a:latin typeface="Courier New" charset="0"/>
              </a:rPr>
              <a:t>HTTP/1.0" 400 325 "-" "-"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Code Red Exploit Code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20788"/>
            <a:ext cx="8597900" cy="5224462"/>
          </a:xfrm>
        </p:spPr>
        <p:txBody>
          <a:bodyPr/>
          <a:lstStyle/>
          <a:p>
            <a:pPr lvl="1" eaLnBrk="1" hangingPunct="1"/>
            <a:r>
              <a:rPr lang="en-US">
                <a:latin typeface="Helvetica" charset="0"/>
                <a:ea typeface="ＭＳ Ｐゴシック" charset="0"/>
              </a:rPr>
              <a:t>Starts 100 threads running</a:t>
            </a:r>
          </a:p>
          <a:p>
            <a:pPr lvl="1" eaLnBrk="1" hangingPunct="1"/>
            <a:r>
              <a:rPr lang="en-US">
                <a:latin typeface="Helvetica" charset="0"/>
                <a:ea typeface="ＭＳ Ｐゴシック" charset="0"/>
              </a:rPr>
              <a:t>Spread self</a:t>
            </a:r>
          </a:p>
          <a:p>
            <a:pPr lvl="2" eaLnBrk="1" hangingPunct="1"/>
            <a:r>
              <a:rPr lang="en-US">
                <a:latin typeface="Helvetica" charset="0"/>
                <a:ea typeface="ＭＳ Ｐゴシック" charset="0"/>
              </a:rPr>
              <a:t>Generate random IP addresses &amp; send attack string</a:t>
            </a:r>
          </a:p>
          <a:p>
            <a:pPr lvl="2" eaLnBrk="1" hangingPunct="1"/>
            <a:r>
              <a:rPr lang="en-US">
                <a:latin typeface="Helvetica" charset="0"/>
                <a:ea typeface="ＭＳ Ｐゴシック" charset="0"/>
              </a:rPr>
              <a:t>Between 1st &amp; 19th of month</a:t>
            </a:r>
          </a:p>
          <a:p>
            <a:pPr lvl="1" eaLnBrk="1" hangingPunct="1"/>
            <a:r>
              <a:rPr lang="en-US">
                <a:latin typeface="Helvetica" charset="0"/>
                <a:ea typeface="ＭＳ Ｐゴシック" charset="0"/>
              </a:rPr>
              <a:t>Attack www.whitehouse.gov</a:t>
            </a:r>
          </a:p>
          <a:p>
            <a:pPr lvl="2" eaLnBrk="1" hangingPunct="1"/>
            <a:r>
              <a:rPr lang="en-US">
                <a:latin typeface="Helvetica" charset="0"/>
                <a:ea typeface="ＭＳ Ｐゴシック" charset="0"/>
              </a:rPr>
              <a:t>Send 98,304 packets; sleep for 4-1/2 hours; repeat</a:t>
            </a:r>
          </a:p>
          <a:p>
            <a:pPr lvl="3" eaLnBrk="1" hangingPunct="1"/>
            <a:r>
              <a:rPr lang="en-US">
                <a:latin typeface="Helvetica" charset="0"/>
                <a:ea typeface="ＭＳ Ｐゴシック" charset="0"/>
              </a:rPr>
              <a:t>Denial of service attack</a:t>
            </a:r>
          </a:p>
          <a:p>
            <a:pPr lvl="2" eaLnBrk="1" hangingPunct="1"/>
            <a:r>
              <a:rPr lang="en-US">
                <a:latin typeface="Helvetica" charset="0"/>
                <a:ea typeface="ＭＳ Ｐゴシック" charset="0"/>
              </a:rPr>
              <a:t>Between 21st &amp; 27th of month</a:t>
            </a:r>
          </a:p>
          <a:p>
            <a:pPr lvl="1" eaLnBrk="1" hangingPunct="1"/>
            <a:r>
              <a:rPr lang="en-US">
                <a:latin typeface="Helvetica" charset="0"/>
                <a:ea typeface="ＭＳ Ｐゴシック" charset="0"/>
              </a:rPr>
              <a:t>Deface server</a:t>
            </a:r>
            <a:r>
              <a:rPr lang="ja-JP" altLang="en-US">
                <a:latin typeface="Helvetica" charset="0"/>
                <a:ea typeface="ＭＳ Ｐゴシック" charset="0"/>
              </a:rPr>
              <a:t>’</a:t>
            </a:r>
            <a:r>
              <a:rPr lang="en-US" altLang="ja-JP">
                <a:latin typeface="Helvetica" charset="0"/>
                <a:ea typeface="ＭＳ Ｐゴシック" charset="0"/>
              </a:rPr>
              <a:t>s home page</a:t>
            </a:r>
          </a:p>
          <a:p>
            <a:pPr lvl="2" eaLnBrk="1" hangingPunct="1"/>
            <a:r>
              <a:rPr lang="en-US">
                <a:latin typeface="Helvetica" charset="0"/>
                <a:ea typeface="ＭＳ Ｐゴシック" charset="0"/>
              </a:rPr>
              <a:t>After waiting 2 hours</a:t>
            </a:r>
          </a:p>
        </p:txBody>
      </p:sp>
      <p:pic>
        <p:nvPicPr>
          <p:cNvPr id="30723" name="Picture 5" descr="hackedwe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352800"/>
            <a:ext cx="3894138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Code Red Effects</a:t>
            </a:r>
          </a:p>
        </p:txBody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Helvetica" charset="0"/>
              </a:rPr>
              <a:t>Later Version Even More Malicious</a:t>
            </a:r>
          </a:p>
          <a:p>
            <a:pPr lvl="1" eaLnBrk="1" hangingPunct="1">
              <a:defRPr/>
            </a:pPr>
            <a:r>
              <a:rPr lang="en-US">
                <a:latin typeface="Helvetica" charset="0"/>
                <a:ea typeface="ＭＳ Ｐゴシック" charset="0"/>
              </a:rPr>
              <a:t>Code Red II</a:t>
            </a:r>
          </a:p>
          <a:p>
            <a:pPr lvl="1" eaLnBrk="1" hangingPunct="1">
              <a:defRPr/>
            </a:pPr>
            <a:r>
              <a:rPr lang="en-US">
                <a:latin typeface="Helvetica" charset="0"/>
                <a:ea typeface="ＭＳ Ｐゴシック" charset="0"/>
              </a:rPr>
              <a:t>As of April, 2002, over 18,000 machines infected</a:t>
            </a:r>
          </a:p>
          <a:p>
            <a:pPr lvl="1" eaLnBrk="1" hangingPunct="1">
              <a:defRPr/>
            </a:pPr>
            <a:r>
              <a:rPr lang="en-US">
                <a:latin typeface="Helvetica" charset="0"/>
                <a:ea typeface="ＭＳ Ｐゴシック" charset="0"/>
              </a:rPr>
              <a:t>Still spreading</a:t>
            </a:r>
          </a:p>
          <a:p>
            <a:pPr eaLnBrk="1" hangingPunct="1">
              <a:defRPr/>
            </a:pPr>
            <a:r>
              <a:rPr lang="en-US">
                <a:latin typeface="Helvetica" charset="0"/>
              </a:rPr>
              <a:t>Paved Way for NIMDA worm</a:t>
            </a:r>
          </a:p>
          <a:p>
            <a:pPr lvl="1" eaLnBrk="1" hangingPunct="1">
              <a:defRPr/>
            </a:pPr>
            <a:r>
              <a:rPr lang="en-US">
                <a:latin typeface="Helvetica" charset="0"/>
                <a:ea typeface="ＭＳ Ｐゴシック" charset="0"/>
              </a:rPr>
              <a:t>Variety of propagation methods</a:t>
            </a:r>
          </a:p>
          <a:p>
            <a:pPr lvl="1" eaLnBrk="1" hangingPunct="1">
              <a:defRPr/>
            </a:pPr>
            <a:r>
              <a:rPr lang="en-US">
                <a:latin typeface="Helvetica" charset="0"/>
                <a:ea typeface="ＭＳ Ｐゴシック" charset="0"/>
              </a:rPr>
              <a:t>One was to exploit vulnerabilities left behind by Code Red II</a:t>
            </a:r>
          </a:p>
          <a:p>
            <a:pPr lvl="1" eaLnBrk="1" hangingPunct="1">
              <a:defRPr/>
            </a:pPr>
            <a:endParaRPr lang="en-US">
              <a:latin typeface="Helvetica" charset="0"/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Helvetica" charset="0"/>
              </a:rPr>
              <a:t>Announcements</a:t>
            </a:r>
            <a:endParaRPr lang="en-US" dirty="0">
              <a:latin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513" y="1066800"/>
            <a:ext cx="8853487" cy="25908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Helvetica" charset="0"/>
              </a:rPr>
              <a:t>Midterm #1: average = 70, solutions released later to accommodate late test-takers, m</a:t>
            </a:r>
            <a:r>
              <a:rPr lang="en-US" dirty="0" smtClean="0">
                <a:latin typeface="Helvetica" charset="0"/>
                <a:ea typeface="ＭＳ Ｐゴシック" charset="0"/>
              </a:rPr>
              <a:t>ay </a:t>
            </a:r>
            <a:r>
              <a:rPr lang="en-US" dirty="0" err="1">
                <a:latin typeface="Helvetica" charset="0"/>
                <a:ea typeface="ＭＳ Ｐゴシック" charset="0"/>
              </a:rPr>
              <a:t>regrade</a:t>
            </a:r>
            <a:r>
              <a:rPr lang="en-US" dirty="0">
                <a:latin typeface="Helvetica" charset="0"/>
                <a:ea typeface="ＭＳ Ｐゴシック" charset="0"/>
              </a:rPr>
              <a:t> as </a:t>
            </a:r>
            <a:r>
              <a:rPr lang="en-US" dirty="0" smtClean="0">
                <a:latin typeface="Helvetica" charset="0"/>
                <a:ea typeface="ＭＳ Ｐゴシック" charset="0"/>
              </a:rPr>
              <a:t>needed</a:t>
            </a:r>
            <a:endParaRPr lang="en-US" dirty="0">
              <a:latin typeface="Helvetica" charset="0"/>
              <a:ea typeface="ＭＳ Ｐゴシック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2343"/>
            <a:ext cx="9144000" cy="4900376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763000" cy="573087"/>
          </a:xfrm>
        </p:spPr>
        <p:txBody>
          <a:bodyPr/>
          <a:lstStyle/>
          <a:p>
            <a:pPr eaLnBrk="1" hangingPunct="1"/>
            <a:r>
              <a:rPr lang="en-US" dirty="0" smtClean="0"/>
              <a:t>OK, what to do about buffer overflow attacks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1676400"/>
            <a:ext cx="8281987" cy="510540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en-US" dirty="0" smtClean="0"/>
              <a:t>Avoid overflow vulnerabilities</a:t>
            </a:r>
          </a:p>
          <a:p>
            <a:pPr marL="1250950" lvl="2" indent="-342900" eaLnBrk="1" hangingPunct="1">
              <a:buFont typeface="+mj-lt"/>
              <a:buAutoNum type="arabicPeriod"/>
            </a:pPr>
            <a:endParaRPr lang="en-US" dirty="0" smtClean="0"/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dirty="0" smtClean="0"/>
              <a:t>Employ system-level protections</a:t>
            </a:r>
          </a:p>
          <a:p>
            <a:pPr marL="1250950" lvl="2" indent="-342900" eaLnBrk="1" hangingPunct="1">
              <a:buFont typeface="+mj-lt"/>
              <a:buAutoNum type="arabicPeriod"/>
            </a:pPr>
            <a:endParaRPr lang="en-US" dirty="0" smtClean="0"/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dirty="0" smtClean="0"/>
              <a:t>Have compiler use “stack canaries”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smtClean="0"/>
              <a:t>Lets talk about each…</a:t>
            </a:r>
          </a:p>
        </p:txBody>
      </p:sp>
    </p:spTree>
    <p:extLst>
      <p:ext uri="{BB962C8B-B14F-4D97-AF65-F5344CB8AC3E}">
        <p14:creationId xmlns:p14="http://schemas.microsoft.com/office/powerpoint/2010/main" val="29261629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1. Avoiding </a:t>
            </a:r>
            <a:r>
              <a:rPr lang="en-US" dirty="0">
                <a:ea typeface="+mj-ea"/>
                <a:cs typeface="+mj-cs"/>
              </a:rPr>
              <a:t>Overflow </a:t>
            </a:r>
            <a:r>
              <a:rPr lang="en-US" dirty="0" smtClean="0">
                <a:ea typeface="+mj-ea"/>
                <a:cs typeface="+mj-cs"/>
              </a:rPr>
              <a:t>Vulnerabilities in Code!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3962400"/>
            <a:ext cx="8307387" cy="2482850"/>
          </a:xfrm>
        </p:spPr>
        <p:txBody>
          <a:bodyPr/>
          <a:lstStyle/>
          <a:p>
            <a:pPr eaLnBrk="1" hangingPunct="1">
              <a:buFont typeface="Wingdings" charset="2"/>
              <a:buNone/>
              <a:defRPr/>
            </a:pPr>
            <a:r>
              <a:rPr lang="en-US" dirty="0">
                <a:ea typeface="+mn-ea"/>
                <a:cs typeface="+mn-cs"/>
              </a:rPr>
              <a:t>Use Library Routines that Limit String Lengths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dirty="0" err="1">
                <a:latin typeface="Courier New" charset="0"/>
              </a:rPr>
              <a:t>fgets</a:t>
            </a:r>
            <a:r>
              <a:rPr lang="en-US" dirty="0"/>
              <a:t> instead of </a:t>
            </a:r>
            <a:r>
              <a:rPr lang="en-US" dirty="0">
                <a:latin typeface="Courier New" charset="0"/>
              </a:rPr>
              <a:t>gets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b="0" dirty="0" err="1">
                <a:latin typeface="Courier"/>
                <a:cs typeface="Courier"/>
              </a:rPr>
              <a:t>strncpy</a:t>
            </a:r>
            <a:r>
              <a:rPr lang="en-US" b="0" dirty="0">
                <a:latin typeface="Courier"/>
                <a:cs typeface="Courier"/>
              </a:rPr>
              <a:t> </a:t>
            </a:r>
            <a:r>
              <a:rPr lang="en-US" dirty="0"/>
              <a:t>instead of </a:t>
            </a:r>
            <a:r>
              <a:rPr lang="en-US" dirty="0" err="1">
                <a:latin typeface="Courier New" charset="0"/>
              </a:rPr>
              <a:t>strcpy</a:t>
            </a:r>
            <a:endParaRPr lang="en-US" dirty="0">
              <a:latin typeface="Courier New" charset="0"/>
            </a:endParaRP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dirty="0"/>
              <a:t>Don’t use </a:t>
            </a:r>
            <a:r>
              <a:rPr lang="en-US" dirty="0" err="1">
                <a:latin typeface="Courier New" charset="0"/>
              </a:rPr>
              <a:t>scanf</a:t>
            </a:r>
            <a:r>
              <a:rPr lang="en-US" dirty="0"/>
              <a:t> with </a:t>
            </a:r>
            <a:r>
              <a:rPr lang="en-US" dirty="0">
                <a:latin typeface="Courier New" charset="0"/>
              </a:rPr>
              <a:t>%</a:t>
            </a:r>
            <a:r>
              <a:rPr lang="en-US" dirty="0" err="1">
                <a:latin typeface="Courier New" charset="0"/>
              </a:rPr>
              <a:t>s</a:t>
            </a:r>
            <a:r>
              <a:rPr lang="en-US" dirty="0"/>
              <a:t> conversion specification</a:t>
            </a:r>
          </a:p>
          <a:p>
            <a:pPr lvl="2" eaLnBrk="1" hangingPunct="1">
              <a:buFont typeface="Wingdings" charset="2"/>
              <a:buChar char="l"/>
              <a:defRPr/>
            </a:pPr>
            <a:r>
              <a:rPr lang="en-US" dirty="0"/>
              <a:t>Use </a:t>
            </a:r>
            <a:r>
              <a:rPr lang="en-US" sz="2000" dirty="0" err="1">
                <a:solidFill>
                  <a:schemeClr val="tx1"/>
                </a:solidFill>
                <a:latin typeface="Courier New" charset="0"/>
              </a:rPr>
              <a:t>fgets</a:t>
            </a:r>
            <a:r>
              <a:rPr lang="en-US" dirty="0"/>
              <a:t> to read the </a:t>
            </a:r>
            <a:r>
              <a:rPr lang="en-US" dirty="0" smtClean="0"/>
              <a:t>string</a:t>
            </a:r>
          </a:p>
          <a:p>
            <a:pPr lvl="2" eaLnBrk="1" hangingPunct="1">
              <a:buFont typeface="Wingdings" charset="2"/>
              <a:buChar char="l"/>
              <a:defRPr/>
            </a:pPr>
            <a:r>
              <a:rPr lang="en-US" dirty="0"/>
              <a:t>Or use </a:t>
            </a:r>
            <a:r>
              <a:rPr lang="en-US" dirty="0">
                <a:latin typeface="Courier New" pitchFamily="49" charset="0"/>
              </a:rPr>
              <a:t>%ns</a:t>
            </a:r>
            <a:r>
              <a:rPr lang="en-US" dirty="0"/>
              <a:t>  where </a:t>
            </a:r>
            <a:r>
              <a:rPr lang="en-US" dirty="0">
                <a:latin typeface="Courier New" pitchFamily="49" charset="0"/>
              </a:rPr>
              <a:t>n</a:t>
            </a:r>
            <a:r>
              <a:rPr lang="en-US" dirty="0"/>
              <a:t> is a suitable </a:t>
            </a:r>
            <a:r>
              <a:rPr lang="en-US" dirty="0" smtClean="0"/>
              <a:t>integer</a:t>
            </a:r>
            <a:endParaRPr lang="en-US" dirty="0"/>
          </a:p>
        </p:txBody>
      </p:sp>
      <p:sp>
        <p:nvSpPr>
          <p:cNvPr id="32771" name="Rectangle 4"/>
          <p:cNvSpPr>
            <a:spLocks noChangeArrowheads="1"/>
          </p:cNvSpPr>
          <p:nvPr/>
        </p:nvSpPr>
        <p:spPr bwMode="auto">
          <a:xfrm>
            <a:off x="1524000" y="1600200"/>
            <a:ext cx="5410200" cy="2024063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charset="0"/>
                <a:ea typeface="MS Mincho" charset="0"/>
                <a:cs typeface="MS Mincho" charset="0"/>
              </a:rPr>
              <a:t>/* Echo Line */</a:t>
            </a:r>
            <a:br>
              <a:rPr lang="en-US">
                <a:latin typeface="Courier New" charset="0"/>
                <a:ea typeface="MS Mincho" charset="0"/>
                <a:cs typeface="MS Mincho" charset="0"/>
              </a:rPr>
            </a:br>
            <a:r>
              <a:rPr lang="en-US">
                <a:latin typeface="Courier New" charset="0"/>
                <a:ea typeface="MS Mincho" charset="0"/>
                <a:cs typeface="MS Mincho" charset="0"/>
              </a:rPr>
              <a:t>void echo()</a:t>
            </a:r>
            <a:br>
              <a:rPr lang="en-US">
                <a:latin typeface="Courier New" charset="0"/>
                <a:ea typeface="MS Mincho" charset="0"/>
                <a:cs typeface="MS Mincho" charset="0"/>
              </a:rPr>
            </a:br>
            <a:r>
              <a:rPr lang="en-US">
                <a:latin typeface="Courier New" charset="0"/>
                <a:ea typeface="MS Mincho" charset="0"/>
                <a:cs typeface="MS Mincho" charset="0"/>
              </a:rPr>
              <a:t>{</a:t>
            </a:r>
            <a:br>
              <a:rPr lang="en-US">
                <a:latin typeface="Courier New" charset="0"/>
                <a:ea typeface="MS Mincho" charset="0"/>
                <a:cs typeface="MS Mincho" charset="0"/>
              </a:rPr>
            </a:br>
            <a:r>
              <a:rPr lang="en-US">
                <a:latin typeface="Courier New" charset="0"/>
                <a:ea typeface="MS Mincho" charset="0"/>
                <a:cs typeface="MS Mincho" charset="0"/>
              </a:rPr>
              <a:t>    char buf[4];  /* Way too small! */</a:t>
            </a:r>
            <a:br>
              <a:rPr lang="en-US">
                <a:latin typeface="Courier New" charset="0"/>
                <a:ea typeface="MS Mincho" charset="0"/>
                <a:cs typeface="MS Mincho" charset="0"/>
              </a:rPr>
            </a:br>
            <a:r>
              <a:rPr lang="en-US">
                <a:latin typeface="Courier New" charset="0"/>
                <a:ea typeface="MS Mincho" charset="0"/>
                <a:cs typeface="MS Mincho" charset="0"/>
              </a:rPr>
              <a:t>    fgets(buf, 4, stdin);</a:t>
            </a:r>
            <a:br>
              <a:rPr lang="en-US">
                <a:latin typeface="Courier New" charset="0"/>
                <a:ea typeface="MS Mincho" charset="0"/>
                <a:cs typeface="MS Mincho" charset="0"/>
              </a:rPr>
            </a:br>
            <a:r>
              <a:rPr lang="en-US">
                <a:latin typeface="Courier New" charset="0"/>
                <a:ea typeface="MS Mincho" charset="0"/>
                <a:cs typeface="MS Mincho" charset="0"/>
              </a:rPr>
              <a:t>    puts(buf);</a:t>
            </a:r>
            <a:br>
              <a:rPr lang="en-US">
                <a:latin typeface="Courier New" charset="0"/>
                <a:ea typeface="MS Mincho" charset="0"/>
                <a:cs typeface="MS Mincho" charset="0"/>
              </a:rPr>
            </a:br>
            <a:r>
              <a:rPr lang="en-US">
                <a:latin typeface="Courier New" charset="0"/>
                <a:ea typeface="MS Mincho" charset="0"/>
                <a:cs typeface="MS Mincho" charset="0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434975"/>
            <a:ext cx="8734425" cy="762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Helvetica" charset="0"/>
              </a:rPr>
              <a:t>2. </a:t>
            </a:r>
            <a:r>
              <a:rPr lang="en-US" dirty="0"/>
              <a:t>System-Level Protections can help</a:t>
            </a:r>
            <a:endParaRPr lang="en-US" dirty="0">
              <a:latin typeface="Helvetica" charset="0"/>
            </a:endParaRP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6186487" cy="52244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Stack Randomization</a:t>
            </a:r>
          </a:p>
          <a:p>
            <a:pPr lvl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Attackers can predict exactly what return address is needed because code is predictable</a:t>
            </a:r>
          </a:p>
          <a:p>
            <a:pPr lvl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Make the code unpredictable by adding a random initial offset to the stack – Linux does this</a:t>
            </a:r>
          </a:p>
          <a:p>
            <a:pPr lvl="2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This offset consumes more memory</a:t>
            </a:r>
          </a:p>
          <a:p>
            <a:pPr lvl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Tradeoff is allocating enough randomization to make it hard on an attacker to guess the correct return address, but don</a:t>
            </a:r>
            <a:r>
              <a:rPr lang="ja-JP" altLang="en-US" dirty="0">
                <a:latin typeface="Helvetica" charset="0"/>
                <a:ea typeface="ＭＳ Ｐゴシック" charset="0"/>
              </a:rPr>
              <a:t>’</a:t>
            </a:r>
            <a:r>
              <a:rPr lang="en-US" dirty="0">
                <a:latin typeface="Helvetica" charset="0"/>
                <a:ea typeface="ＭＳ Ｐゴシック" charset="0"/>
              </a:rPr>
              <a:t>t </a:t>
            </a:r>
            <a:r>
              <a:rPr lang="en-US" dirty="0" err="1">
                <a:latin typeface="Helvetica" charset="0"/>
                <a:ea typeface="ＭＳ Ｐゴシック" charset="0"/>
              </a:rPr>
              <a:t>overallocate</a:t>
            </a:r>
            <a:endParaRPr lang="en-US" dirty="0">
              <a:latin typeface="Helvetica" charset="0"/>
              <a:ea typeface="ＭＳ Ｐゴシック" charset="0"/>
            </a:endParaRPr>
          </a:p>
          <a:p>
            <a:pPr lvl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Attackers use </a:t>
            </a:r>
            <a:r>
              <a:rPr lang="ja-JP" altLang="en-US" dirty="0">
                <a:latin typeface="Helvetica" charset="0"/>
                <a:ea typeface="ＭＳ Ｐゴシック" charset="0"/>
              </a:rPr>
              <a:t>“</a:t>
            </a:r>
            <a:r>
              <a:rPr lang="en-US" dirty="0">
                <a:latin typeface="Helvetica" charset="0"/>
                <a:ea typeface="ＭＳ Ｐゴシック" charset="0"/>
              </a:rPr>
              <a:t>no-op sled</a:t>
            </a:r>
            <a:r>
              <a:rPr lang="ja-JP" altLang="en-US" dirty="0">
                <a:latin typeface="Helvetica" charset="0"/>
                <a:ea typeface="ＭＳ Ｐゴシック" charset="0"/>
              </a:rPr>
              <a:t>”</a:t>
            </a:r>
            <a:r>
              <a:rPr lang="en-US" dirty="0">
                <a:latin typeface="Helvetica" charset="0"/>
                <a:ea typeface="ＭＳ Ｐゴシック" charset="0"/>
              </a:rPr>
              <a:t> to try to defeat this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979949" y="1219200"/>
            <a:ext cx="2688595" cy="4949546"/>
            <a:chOff x="5979949" y="1328738"/>
            <a:chExt cx="2688595" cy="4949546"/>
          </a:xfrm>
        </p:grpSpPr>
        <p:sp>
          <p:nvSpPr>
            <p:cNvPr id="5" name="Rectangle 4"/>
            <p:cNvSpPr>
              <a:spLocks/>
            </p:cNvSpPr>
            <p:nvPr/>
          </p:nvSpPr>
          <p:spPr bwMode="auto">
            <a:xfrm>
              <a:off x="7398544" y="3386138"/>
              <a:ext cx="1270000" cy="304800"/>
            </a:xfrm>
            <a:prstGeom prst="rect">
              <a:avLst/>
            </a:prstGeom>
            <a:solidFill>
              <a:srgbClr val="F2F2F2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/>
                  <a:ea typeface="Calibri Bold" charset="0"/>
                  <a:cs typeface="Courier New"/>
                  <a:sym typeface="Calibri Bold" charset="0"/>
                </a:rPr>
                <a:t>main</a:t>
              </a:r>
              <a:endParaRPr kumimoji="0" lang="en-US" sz="18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alibri Bold" charset="0"/>
                <a:cs typeface="Courier New"/>
                <a:sym typeface="Calibri Bold" charset="0"/>
              </a:endParaRPr>
            </a:p>
          </p:txBody>
        </p:sp>
        <p:sp>
          <p:nvSpPr>
            <p:cNvPr id="6" name="Rectangle 5"/>
            <p:cNvSpPr>
              <a:spLocks/>
            </p:cNvSpPr>
            <p:nvPr/>
          </p:nvSpPr>
          <p:spPr bwMode="auto">
            <a:xfrm>
              <a:off x="7398544" y="3690938"/>
              <a:ext cx="1270000" cy="9572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Application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b="0" kern="0" dirty="0" smtClean="0">
                  <a:solidFill>
                    <a:srgbClr val="000000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Code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endParaRPr>
            </a:p>
          </p:txBody>
        </p:sp>
        <p:sp>
          <p:nvSpPr>
            <p:cNvPr id="7" name="Rectangle 7"/>
            <p:cNvSpPr>
              <a:spLocks/>
            </p:cNvSpPr>
            <p:nvPr/>
          </p:nvSpPr>
          <p:spPr bwMode="auto">
            <a:xfrm>
              <a:off x="7398544" y="1404938"/>
              <a:ext cx="1270000" cy="304800"/>
            </a:xfrm>
            <a:prstGeom prst="rect">
              <a:avLst/>
            </a:prstGeom>
            <a:solidFill>
              <a:srgbClr val="F2F2F2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Rectangle 9"/>
            <p:cNvSpPr>
              <a:spLocks/>
            </p:cNvSpPr>
            <p:nvPr/>
          </p:nvSpPr>
          <p:spPr bwMode="auto">
            <a:xfrm>
              <a:off x="7398544" y="1709738"/>
              <a:ext cx="1270000" cy="1676400"/>
            </a:xfrm>
            <a:prstGeom prst="rect">
              <a:avLst/>
            </a:prstGeom>
            <a:solidFill>
              <a:srgbClr val="FF9999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endParaRPr>
            </a:p>
          </p:txBody>
        </p:sp>
        <p:sp>
          <p:nvSpPr>
            <p:cNvPr id="9" name="Rectangle 10"/>
            <p:cNvSpPr>
              <a:spLocks/>
            </p:cNvSpPr>
            <p:nvPr/>
          </p:nvSpPr>
          <p:spPr bwMode="auto">
            <a:xfrm>
              <a:off x="5979949" y="2243138"/>
              <a:ext cx="1002591" cy="630942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Random</a:t>
              </a:r>
            </a:p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b="0" kern="0" dirty="0" smtClean="0">
                  <a:solidFill>
                    <a:srgbClr val="000000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allocation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endParaRPr>
            </a:p>
          </p:txBody>
        </p:sp>
        <p:sp>
          <p:nvSpPr>
            <p:cNvPr id="10" name="AutoShape 11"/>
            <p:cNvSpPr>
              <a:spLocks/>
            </p:cNvSpPr>
            <p:nvPr/>
          </p:nvSpPr>
          <p:spPr bwMode="auto">
            <a:xfrm>
              <a:off x="7150767" y="1704917"/>
              <a:ext cx="228600" cy="1681221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cubicBezTo>
                    <a:pt x="15635" y="21600"/>
                    <a:pt x="10800" y="20875"/>
                    <a:pt x="10800" y="19980"/>
                  </a:cubicBezTo>
                  <a:lnTo>
                    <a:pt x="10800" y="12420"/>
                  </a:lnTo>
                  <a:cubicBezTo>
                    <a:pt x="10800" y="11525"/>
                    <a:pt x="5965" y="10800"/>
                    <a:pt x="0" y="10800"/>
                  </a:cubicBezTo>
                  <a:cubicBezTo>
                    <a:pt x="5965" y="10800"/>
                    <a:pt x="10800" y="10075"/>
                    <a:pt x="10800" y="9180"/>
                  </a:cubicBezTo>
                  <a:lnTo>
                    <a:pt x="10800" y="1620"/>
                  </a:lnTo>
                  <a:cubicBezTo>
                    <a:pt x="10800" y="725"/>
                    <a:pt x="15635" y="0"/>
                    <a:pt x="21600" y="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Rectangle 10"/>
            <p:cNvSpPr>
              <a:spLocks/>
            </p:cNvSpPr>
            <p:nvPr/>
          </p:nvSpPr>
          <p:spPr bwMode="auto">
            <a:xfrm>
              <a:off x="6107341" y="1328738"/>
              <a:ext cx="1062603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base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endParaRPr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7398544" y="4638842"/>
              <a:ext cx="12700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 dirty="0" smtClean="0">
                  <a:latin typeface="Calibri" pitchFamily="34" charset="0"/>
                  <a:cs typeface="+mn-cs"/>
                </a:rPr>
                <a:t>B?</a:t>
              </a:r>
              <a:endParaRPr lang="en-US" sz="1800" dirty="0">
                <a:latin typeface="Calibri" pitchFamily="34" charset="0"/>
                <a:cs typeface="+mn-cs"/>
              </a:endParaRPr>
            </a:p>
          </p:txBody>
        </p:sp>
        <p:sp>
          <p:nvSpPr>
            <p:cNvPr id="13" name="Text Box 16"/>
            <p:cNvSpPr txBox="1">
              <a:spLocks noChangeArrowheads="1"/>
            </p:cNvSpPr>
            <p:nvPr/>
          </p:nvSpPr>
          <p:spPr bwMode="auto">
            <a:xfrm>
              <a:off x="6561519" y="5908952"/>
              <a:ext cx="421021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r" eaLnBrk="0" hangingPunct="0"/>
              <a:r>
                <a:rPr lang="en-US" sz="1800" dirty="0" smtClean="0">
                  <a:latin typeface="Calibri" pitchFamily="34" charset="0"/>
                </a:rPr>
                <a:t>B?</a:t>
              </a:r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14" name="Line 17"/>
            <p:cNvSpPr>
              <a:spLocks noChangeShapeType="1"/>
            </p:cNvSpPr>
            <p:nvPr/>
          </p:nvSpPr>
          <p:spPr bwMode="auto">
            <a:xfrm>
              <a:off x="6982540" y="6096000"/>
              <a:ext cx="3968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" name="Rectangle 18"/>
            <p:cNvSpPr>
              <a:spLocks noChangeArrowheads="1"/>
            </p:cNvSpPr>
            <p:nvPr/>
          </p:nvSpPr>
          <p:spPr bwMode="auto">
            <a:xfrm>
              <a:off x="7398544" y="5535098"/>
              <a:ext cx="1270000" cy="64611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exploit</a:t>
              </a:r>
            </a:p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code</a:t>
              </a:r>
            </a:p>
          </p:txBody>
        </p:sp>
        <p:sp>
          <p:nvSpPr>
            <p:cNvPr id="16" name="Rectangle 19"/>
            <p:cNvSpPr>
              <a:spLocks noChangeArrowheads="1"/>
            </p:cNvSpPr>
            <p:nvPr/>
          </p:nvSpPr>
          <p:spPr bwMode="auto">
            <a:xfrm>
              <a:off x="7398544" y="5016392"/>
              <a:ext cx="1270000" cy="51870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pad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5" grpId="0" build="p" bldLvl="2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434975"/>
            <a:ext cx="8048625" cy="762000"/>
          </a:xfrm>
        </p:spPr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No-op/Nop Sled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5195887" cy="52244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Insert exploit code first</a:t>
            </a:r>
          </a:p>
          <a:p>
            <a:pPr>
              <a:defRPr/>
            </a:pPr>
            <a:r>
              <a:rPr lang="en-US" dirty="0">
                <a:latin typeface="Helvetica" charset="0"/>
              </a:rPr>
              <a:t>Overwrite stack with no-ops</a:t>
            </a:r>
          </a:p>
          <a:p>
            <a:pPr>
              <a:defRPr/>
            </a:pPr>
            <a:r>
              <a:rPr lang="en-US" dirty="0">
                <a:latin typeface="Helvetica" charset="0"/>
              </a:rPr>
              <a:t>Write a guessed address </a:t>
            </a:r>
            <a:r>
              <a:rPr lang="en-US" dirty="0" smtClean="0">
                <a:latin typeface="Helvetica" charset="0"/>
              </a:rPr>
              <a:t>A into </a:t>
            </a:r>
            <a:r>
              <a:rPr lang="en-US" dirty="0">
                <a:latin typeface="Helvetica" charset="0"/>
              </a:rPr>
              <a:t>the return address</a:t>
            </a:r>
          </a:p>
          <a:p>
            <a:pPr>
              <a:defRPr/>
            </a:pPr>
            <a:r>
              <a:rPr lang="en-US" dirty="0">
                <a:latin typeface="Helvetica" charset="0"/>
              </a:rPr>
              <a:t>Include a final jump back to exploit code</a:t>
            </a:r>
          </a:p>
          <a:p>
            <a:pPr>
              <a:defRPr/>
            </a:pPr>
            <a:r>
              <a:rPr lang="en-US" dirty="0">
                <a:latin typeface="Helvetica" charset="0"/>
              </a:rPr>
              <a:t>If the guessed address is within RANGE, then program will </a:t>
            </a:r>
            <a:r>
              <a:rPr lang="en-US" dirty="0" smtClean="0">
                <a:latin typeface="Helvetica" charset="0"/>
              </a:rPr>
              <a:t>“slide” thru </a:t>
            </a:r>
            <a:r>
              <a:rPr lang="en-US" dirty="0" err="1" smtClean="0">
                <a:latin typeface="Helvetica" charset="0"/>
              </a:rPr>
              <a:t>noops</a:t>
            </a:r>
            <a:r>
              <a:rPr lang="en-US" dirty="0" smtClean="0">
                <a:latin typeface="Helvetica" charset="0"/>
              </a:rPr>
              <a:t> and relative jump back </a:t>
            </a:r>
            <a:r>
              <a:rPr lang="en-US" dirty="0">
                <a:latin typeface="Helvetica" charset="0"/>
              </a:rPr>
              <a:t>into the shell code</a:t>
            </a:r>
          </a:p>
          <a:p>
            <a:pPr lvl="1">
              <a:buFont typeface="Arial" charset="0"/>
              <a:buChar char="•"/>
              <a:defRPr/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If random offset ranges up to 2</a:t>
            </a:r>
            <a:r>
              <a:rPr lang="en-US" baseline="30000" dirty="0">
                <a:latin typeface="Helvetica" charset="0"/>
                <a:ea typeface="ＭＳ Ｐゴシック" charset="0"/>
                <a:cs typeface="ＭＳ Ｐゴシック" charset="0"/>
              </a:rPr>
              <a:t>23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, and RANGE spans 256, then attacker has to guess 2</a:t>
            </a:r>
            <a:r>
              <a:rPr lang="en-US" baseline="30000" dirty="0">
                <a:latin typeface="Helvetica" charset="0"/>
                <a:ea typeface="ＭＳ Ｐゴシック" charset="0"/>
                <a:cs typeface="ＭＳ Ｐゴシック" charset="0"/>
              </a:rPr>
              <a:t>15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 starting addresses – doable by brute force</a:t>
            </a:r>
          </a:p>
          <a:p>
            <a:pPr>
              <a:defRPr/>
            </a:pPr>
            <a:endParaRPr lang="en-US" dirty="0">
              <a:latin typeface="Helvetica" charset="0"/>
            </a:endParaRPr>
          </a:p>
        </p:txBody>
      </p:sp>
      <p:sp>
        <p:nvSpPr>
          <p:cNvPr id="36867" name="Left Brace 7"/>
          <p:cNvSpPr>
            <a:spLocks/>
          </p:cNvSpPr>
          <p:nvPr/>
        </p:nvSpPr>
        <p:spPr bwMode="auto">
          <a:xfrm>
            <a:off x="5943600" y="1371600"/>
            <a:ext cx="533400" cy="3276600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36868" name="TextBox 8"/>
          <p:cNvSpPr txBox="1">
            <a:spLocks noChangeArrowheads="1"/>
          </p:cNvSpPr>
          <p:nvPr/>
        </p:nvSpPr>
        <p:spPr bwMode="auto">
          <a:xfrm>
            <a:off x="4953000" y="2819400"/>
            <a:ext cx="1017588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/>
              <a:t>RANGE</a:t>
            </a:r>
          </a:p>
        </p:txBody>
      </p:sp>
      <p:sp>
        <p:nvSpPr>
          <p:cNvPr id="36869" name="TextBox 9"/>
          <p:cNvSpPr txBox="1">
            <a:spLocks noChangeArrowheads="1"/>
          </p:cNvSpPr>
          <p:nvPr/>
        </p:nvSpPr>
        <p:spPr bwMode="auto">
          <a:xfrm>
            <a:off x="5292725" y="5105400"/>
            <a:ext cx="1108075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FF0000"/>
                </a:solidFill>
              </a:rPr>
              <a:t>Guess</a:t>
            </a:r>
          </a:p>
          <a:p>
            <a:r>
              <a:rPr lang="en-US" sz="1800">
                <a:solidFill>
                  <a:srgbClr val="FF0000"/>
                </a:solidFill>
              </a:rPr>
              <a:t>Address</a:t>
            </a:r>
          </a:p>
          <a:p>
            <a:r>
              <a:rPr lang="en-US" sz="1800">
                <a:solidFill>
                  <a:srgbClr val="FF0000"/>
                </a:solidFill>
              </a:rPr>
              <a:t>A = ?</a:t>
            </a:r>
          </a:p>
        </p:txBody>
      </p:sp>
      <p:sp>
        <p:nvSpPr>
          <p:cNvPr id="36870" name="Rectangle 7"/>
          <p:cNvSpPr>
            <a:spLocks noChangeArrowheads="1"/>
          </p:cNvSpPr>
          <p:nvPr/>
        </p:nvSpPr>
        <p:spPr bwMode="auto">
          <a:xfrm>
            <a:off x="6553200" y="3200400"/>
            <a:ext cx="2133600" cy="381000"/>
          </a:xfrm>
          <a:prstGeom prst="rect">
            <a:avLst/>
          </a:prstGeom>
          <a:solidFill>
            <a:srgbClr val="C0C0C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</a:rPr>
              <a:t>ret = Address A</a:t>
            </a:r>
          </a:p>
        </p:txBody>
      </p:sp>
      <p:sp>
        <p:nvSpPr>
          <p:cNvPr id="36871" name="Rectangle 11"/>
          <p:cNvSpPr>
            <a:spLocks noChangeArrowheads="1"/>
          </p:cNvSpPr>
          <p:nvPr/>
        </p:nvSpPr>
        <p:spPr bwMode="auto">
          <a:xfrm>
            <a:off x="6553200" y="5334000"/>
            <a:ext cx="2133600" cy="12954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charset="0"/>
            </a:endParaRPr>
          </a:p>
          <a:p>
            <a:pPr>
              <a:lnSpc>
                <a:spcPct val="100000"/>
              </a:lnSpc>
            </a:pPr>
            <a:endParaRPr lang="en-US">
              <a:latin typeface="Courier New" charset="0"/>
            </a:endParaRPr>
          </a:p>
        </p:txBody>
      </p:sp>
      <p:sp>
        <p:nvSpPr>
          <p:cNvPr id="36872" name="Text Box 15"/>
          <p:cNvSpPr txBox="1">
            <a:spLocks noChangeArrowheads="1"/>
          </p:cNvSpPr>
          <p:nvPr/>
        </p:nvSpPr>
        <p:spPr bwMode="auto">
          <a:xfrm>
            <a:off x="5470525" y="304800"/>
            <a:ext cx="1082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/>
              <a:t>High</a:t>
            </a:r>
          </a:p>
          <a:p>
            <a:pPr>
              <a:lnSpc>
                <a:spcPct val="100000"/>
              </a:lnSpc>
            </a:pPr>
            <a:r>
              <a:rPr lang="en-US" sz="1800"/>
              <a:t>memory</a:t>
            </a:r>
          </a:p>
        </p:txBody>
      </p:sp>
      <p:sp>
        <p:nvSpPr>
          <p:cNvPr id="36873" name="Line 17"/>
          <p:cNvSpPr>
            <a:spLocks noChangeShapeType="1"/>
          </p:cNvSpPr>
          <p:nvPr/>
        </p:nvSpPr>
        <p:spPr bwMode="auto">
          <a:xfrm>
            <a:off x="6172200" y="5749925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874" name="Rectangle 18"/>
          <p:cNvSpPr>
            <a:spLocks noChangeArrowheads="1"/>
          </p:cNvSpPr>
          <p:nvPr/>
        </p:nvSpPr>
        <p:spPr bwMode="auto">
          <a:xfrm>
            <a:off x="6553200" y="4283075"/>
            <a:ext cx="2133600" cy="1477963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</a:pPr>
            <a:endParaRPr lang="en-US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endParaRPr lang="en-US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</a:rPr>
              <a:t>exploit code,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</a:rPr>
              <a:t>e.g. shell</a:t>
            </a:r>
          </a:p>
          <a:p>
            <a:pPr>
              <a:lnSpc>
                <a:spcPct val="100000"/>
              </a:lnSpc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36875" name="Rectangle 19"/>
          <p:cNvSpPr>
            <a:spLocks noChangeArrowheads="1"/>
          </p:cNvSpPr>
          <p:nvPr/>
        </p:nvSpPr>
        <p:spPr bwMode="auto">
          <a:xfrm>
            <a:off x="8153400" y="4495800"/>
            <a:ext cx="533400" cy="228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400">
                <a:solidFill>
                  <a:srgbClr val="FF0000"/>
                </a:solidFill>
              </a:rPr>
              <a:t>nop</a:t>
            </a:r>
          </a:p>
        </p:txBody>
      </p:sp>
      <p:sp>
        <p:nvSpPr>
          <p:cNvPr id="44" name="Rectangle 19"/>
          <p:cNvSpPr>
            <a:spLocks noChangeArrowheads="1"/>
          </p:cNvSpPr>
          <p:nvPr/>
        </p:nvSpPr>
        <p:spPr bwMode="auto">
          <a:xfrm>
            <a:off x="6553200" y="3581400"/>
            <a:ext cx="1600200" cy="2286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00000"/>
              </a:lnSpc>
              <a:defRPr/>
            </a:pPr>
            <a:r>
              <a:rPr lang="en-US" sz="1400" dirty="0">
                <a:solidFill>
                  <a:srgbClr val="FF0000"/>
                </a:solidFill>
              </a:rPr>
              <a:t>Relative jump</a:t>
            </a:r>
          </a:p>
        </p:txBody>
      </p:sp>
      <p:sp>
        <p:nvSpPr>
          <p:cNvPr id="36877" name="Rectangle 19"/>
          <p:cNvSpPr>
            <a:spLocks noChangeArrowheads="1"/>
          </p:cNvSpPr>
          <p:nvPr/>
        </p:nvSpPr>
        <p:spPr bwMode="auto">
          <a:xfrm>
            <a:off x="7620000" y="4495800"/>
            <a:ext cx="533400" cy="228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400">
                <a:solidFill>
                  <a:srgbClr val="FF0000"/>
                </a:solidFill>
              </a:rPr>
              <a:t>nop</a:t>
            </a:r>
          </a:p>
        </p:txBody>
      </p:sp>
      <p:sp>
        <p:nvSpPr>
          <p:cNvPr id="36878" name="Rectangle 19"/>
          <p:cNvSpPr>
            <a:spLocks noChangeArrowheads="1"/>
          </p:cNvSpPr>
          <p:nvPr/>
        </p:nvSpPr>
        <p:spPr bwMode="auto">
          <a:xfrm>
            <a:off x="7086600" y="4495800"/>
            <a:ext cx="533400" cy="228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400">
                <a:solidFill>
                  <a:srgbClr val="FF0000"/>
                </a:solidFill>
              </a:rPr>
              <a:t>nop</a:t>
            </a:r>
          </a:p>
        </p:txBody>
      </p:sp>
      <p:sp>
        <p:nvSpPr>
          <p:cNvPr id="36879" name="Rectangle 19"/>
          <p:cNvSpPr>
            <a:spLocks noChangeArrowheads="1"/>
          </p:cNvSpPr>
          <p:nvPr/>
        </p:nvSpPr>
        <p:spPr bwMode="auto">
          <a:xfrm>
            <a:off x="6553200" y="4495800"/>
            <a:ext cx="533400" cy="228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400">
                <a:solidFill>
                  <a:srgbClr val="FF0000"/>
                </a:solidFill>
              </a:rPr>
              <a:t>nop</a:t>
            </a:r>
          </a:p>
        </p:txBody>
      </p:sp>
      <p:sp>
        <p:nvSpPr>
          <p:cNvPr id="36880" name="Rectangle 19"/>
          <p:cNvSpPr>
            <a:spLocks noChangeArrowheads="1"/>
          </p:cNvSpPr>
          <p:nvPr/>
        </p:nvSpPr>
        <p:spPr bwMode="auto">
          <a:xfrm>
            <a:off x="8153400" y="4267200"/>
            <a:ext cx="533400" cy="228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400">
                <a:solidFill>
                  <a:srgbClr val="FF0000"/>
                </a:solidFill>
              </a:rPr>
              <a:t>nop</a:t>
            </a:r>
          </a:p>
        </p:txBody>
      </p:sp>
      <p:sp>
        <p:nvSpPr>
          <p:cNvPr id="36881" name="Rectangle 19"/>
          <p:cNvSpPr>
            <a:spLocks noChangeArrowheads="1"/>
          </p:cNvSpPr>
          <p:nvPr/>
        </p:nvSpPr>
        <p:spPr bwMode="auto">
          <a:xfrm>
            <a:off x="7620000" y="4267200"/>
            <a:ext cx="533400" cy="228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400">
                <a:solidFill>
                  <a:srgbClr val="FF0000"/>
                </a:solidFill>
              </a:rPr>
              <a:t>nop</a:t>
            </a:r>
          </a:p>
        </p:txBody>
      </p:sp>
      <p:sp>
        <p:nvSpPr>
          <p:cNvPr id="36882" name="Rectangle 19"/>
          <p:cNvSpPr>
            <a:spLocks noChangeArrowheads="1"/>
          </p:cNvSpPr>
          <p:nvPr/>
        </p:nvSpPr>
        <p:spPr bwMode="auto">
          <a:xfrm>
            <a:off x="7086600" y="4267200"/>
            <a:ext cx="533400" cy="228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400">
                <a:solidFill>
                  <a:srgbClr val="FF0000"/>
                </a:solidFill>
              </a:rPr>
              <a:t>nop</a:t>
            </a:r>
          </a:p>
        </p:txBody>
      </p:sp>
      <p:sp>
        <p:nvSpPr>
          <p:cNvPr id="36883" name="Rectangle 19"/>
          <p:cNvSpPr>
            <a:spLocks noChangeArrowheads="1"/>
          </p:cNvSpPr>
          <p:nvPr/>
        </p:nvSpPr>
        <p:spPr bwMode="auto">
          <a:xfrm>
            <a:off x="6553200" y="4267200"/>
            <a:ext cx="533400" cy="228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400">
                <a:solidFill>
                  <a:srgbClr val="FF0000"/>
                </a:solidFill>
              </a:rPr>
              <a:t>nop</a:t>
            </a:r>
          </a:p>
        </p:txBody>
      </p:sp>
      <p:sp>
        <p:nvSpPr>
          <p:cNvPr id="36884" name="Rectangle 19"/>
          <p:cNvSpPr>
            <a:spLocks noChangeArrowheads="1"/>
          </p:cNvSpPr>
          <p:nvPr/>
        </p:nvSpPr>
        <p:spPr bwMode="auto">
          <a:xfrm>
            <a:off x="8153400" y="4038600"/>
            <a:ext cx="533400" cy="228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400">
                <a:solidFill>
                  <a:srgbClr val="FF0000"/>
                </a:solidFill>
              </a:rPr>
              <a:t>nop</a:t>
            </a:r>
          </a:p>
        </p:txBody>
      </p:sp>
      <p:sp>
        <p:nvSpPr>
          <p:cNvPr id="36885" name="Rectangle 19"/>
          <p:cNvSpPr>
            <a:spLocks noChangeArrowheads="1"/>
          </p:cNvSpPr>
          <p:nvPr/>
        </p:nvSpPr>
        <p:spPr bwMode="auto">
          <a:xfrm>
            <a:off x="7620000" y="4038600"/>
            <a:ext cx="533400" cy="228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400">
                <a:solidFill>
                  <a:srgbClr val="FF0000"/>
                </a:solidFill>
              </a:rPr>
              <a:t>nop</a:t>
            </a:r>
          </a:p>
        </p:txBody>
      </p:sp>
      <p:sp>
        <p:nvSpPr>
          <p:cNvPr id="36886" name="Rectangle 19"/>
          <p:cNvSpPr>
            <a:spLocks noChangeArrowheads="1"/>
          </p:cNvSpPr>
          <p:nvPr/>
        </p:nvSpPr>
        <p:spPr bwMode="auto">
          <a:xfrm>
            <a:off x="7086600" y="4038600"/>
            <a:ext cx="533400" cy="228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400">
                <a:solidFill>
                  <a:srgbClr val="FF0000"/>
                </a:solidFill>
              </a:rPr>
              <a:t>nop</a:t>
            </a:r>
          </a:p>
        </p:txBody>
      </p:sp>
      <p:sp>
        <p:nvSpPr>
          <p:cNvPr id="36887" name="Rectangle 19"/>
          <p:cNvSpPr>
            <a:spLocks noChangeArrowheads="1"/>
          </p:cNvSpPr>
          <p:nvPr/>
        </p:nvSpPr>
        <p:spPr bwMode="auto">
          <a:xfrm>
            <a:off x="6553200" y="4038600"/>
            <a:ext cx="533400" cy="228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400">
                <a:solidFill>
                  <a:srgbClr val="FF0000"/>
                </a:solidFill>
              </a:rPr>
              <a:t>nop</a:t>
            </a:r>
          </a:p>
        </p:txBody>
      </p:sp>
      <p:sp>
        <p:nvSpPr>
          <p:cNvPr id="36888" name="Rectangle 19"/>
          <p:cNvSpPr>
            <a:spLocks noChangeArrowheads="1"/>
          </p:cNvSpPr>
          <p:nvPr/>
        </p:nvSpPr>
        <p:spPr bwMode="auto">
          <a:xfrm>
            <a:off x="8153400" y="3810000"/>
            <a:ext cx="533400" cy="228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400">
                <a:solidFill>
                  <a:srgbClr val="FF0000"/>
                </a:solidFill>
              </a:rPr>
              <a:t>nop</a:t>
            </a:r>
          </a:p>
        </p:txBody>
      </p:sp>
      <p:sp>
        <p:nvSpPr>
          <p:cNvPr id="36889" name="Rectangle 19"/>
          <p:cNvSpPr>
            <a:spLocks noChangeArrowheads="1"/>
          </p:cNvSpPr>
          <p:nvPr/>
        </p:nvSpPr>
        <p:spPr bwMode="auto">
          <a:xfrm>
            <a:off x="7620000" y="3810000"/>
            <a:ext cx="533400" cy="228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400">
                <a:solidFill>
                  <a:srgbClr val="FF0000"/>
                </a:solidFill>
              </a:rPr>
              <a:t>nop</a:t>
            </a:r>
          </a:p>
        </p:txBody>
      </p:sp>
      <p:sp>
        <p:nvSpPr>
          <p:cNvPr id="36890" name="Rectangle 19"/>
          <p:cNvSpPr>
            <a:spLocks noChangeArrowheads="1"/>
          </p:cNvSpPr>
          <p:nvPr/>
        </p:nvSpPr>
        <p:spPr bwMode="auto">
          <a:xfrm>
            <a:off x="7086600" y="3810000"/>
            <a:ext cx="533400" cy="228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400">
                <a:solidFill>
                  <a:srgbClr val="FF0000"/>
                </a:solidFill>
              </a:rPr>
              <a:t>nop</a:t>
            </a:r>
          </a:p>
        </p:txBody>
      </p:sp>
      <p:sp>
        <p:nvSpPr>
          <p:cNvPr id="36891" name="Rectangle 19"/>
          <p:cNvSpPr>
            <a:spLocks noChangeArrowheads="1"/>
          </p:cNvSpPr>
          <p:nvPr/>
        </p:nvSpPr>
        <p:spPr bwMode="auto">
          <a:xfrm>
            <a:off x="6553200" y="3810000"/>
            <a:ext cx="533400" cy="228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400">
                <a:solidFill>
                  <a:srgbClr val="FF0000"/>
                </a:solidFill>
              </a:rPr>
              <a:t>nop</a:t>
            </a:r>
          </a:p>
        </p:txBody>
      </p:sp>
      <p:sp>
        <p:nvSpPr>
          <p:cNvPr id="36892" name="Rectangle 19"/>
          <p:cNvSpPr>
            <a:spLocks noChangeArrowheads="1"/>
          </p:cNvSpPr>
          <p:nvPr/>
        </p:nvSpPr>
        <p:spPr bwMode="auto">
          <a:xfrm>
            <a:off x="8153400" y="3581400"/>
            <a:ext cx="533400" cy="228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400">
                <a:solidFill>
                  <a:srgbClr val="FF0000"/>
                </a:solidFill>
              </a:rPr>
              <a:t>nop</a:t>
            </a:r>
          </a:p>
        </p:txBody>
      </p:sp>
      <p:sp>
        <p:nvSpPr>
          <p:cNvPr id="36893" name="Rectangle 19"/>
          <p:cNvSpPr>
            <a:spLocks noChangeArrowheads="1"/>
          </p:cNvSpPr>
          <p:nvPr/>
        </p:nvSpPr>
        <p:spPr bwMode="auto">
          <a:xfrm>
            <a:off x="8153400" y="2971800"/>
            <a:ext cx="533400" cy="228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400">
                <a:solidFill>
                  <a:srgbClr val="FF0000"/>
                </a:solidFill>
              </a:rPr>
              <a:t>nop</a:t>
            </a:r>
          </a:p>
        </p:txBody>
      </p:sp>
      <p:sp>
        <p:nvSpPr>
          <p:cNvPr id="63" name="Rectangle 19"/>
          <p:cNvSpPr>
            <a:spLocks noChangeArrowheads="1"/>
          </p:cNvSpPr>
          <p:nvPr/>
        </p:nvSpPr>
        <p:spPr bwMode="auto">
          <a:xfrm>
            <a:off x="6553200" y="1371600"/>
            <a:ext cx="1600200" cy="2286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00000"/>
              </a:lnSpc>
              <a:defRPr/>
            </a:pPr>
            <a:r>
              <a:rPr lang="en-US" sz="1400" dirty="0">
                <a:solidFill>
                  <a:srgbClr val="FF0000"/>
                </a:solidFill>
              </a:rPr>
              <a:t>Relative jump</a:t>
            </a:r>
          </a:p>
        </p:txBody>
      </p:sp>
      <p:sp>
        <p:nvSpPr>
          <p:cNvPr id="36895" name="Rectangle 19"/>
          <p:cNvSpPr>
            <a:spLocks noChangeArrowheads="1"/>
          </p:cNvSpPr>
          <p:nvPr/>
        </p:nvSpPr>
        <p:spPr bwMode="auto">
          <a:xfrm>
            <a:off x="7620000" y="2971800"/>
            <a:ext cx="533400" cy="228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400">
                <a:solidFill>
                  <a:srgbClr val="FF0000"/>
                </a:solidFill>
              </a:rPr>
              <a:t>nop</a:t>
            </a:r>
          </a:p>
        </p:txBody>
      </p:sp>
      <p:sp>
        <p:nvSpPr>
          <p:cNvPr id="36896" name="Rectangle 19"/>
          <p:cNvSpPr>
            <a:spLocks noChangeArrowheads="1"/>
          </p:cNvSpPr>
          <p:nvPr/>
        </p:nvSpPr>
        <p:spPr bwMode="auto">
          <a:xfrm>
            <a:off x="7086600" y="2971800"/>
            <a:ext cx="533400" cy="228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400">
                <a:solidFill>
                  <a:srgbClr val="FF0000"/>
                </a:solidFill>
              </a:rPr>
              <a:t>nop</a:t>
            </a:r>
          </a:p>
        </p:txBody>
      </p:sp>
      <p:sp>
        <p:nvSpPr>
          <p:cNvPr id="36897" name="Rectangle 19"/>
          <p:cNvSpPr>
            <a:spLocks noChangeArrowheads="1"/>
          </p:cNvSpPr>
          <p:nvPr/>
        </p:nvSpPr>
        <p:spPr bwMode="auto">
          <a:xfrm>
            <a:off x="6553200" y="2971800"/>
            <a:ext cx="533400" cy="228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400">
                <a:solidFill>
                  <a:srgbClr val="FF0000"/>
                </a:solidFill>
              </a:rPr>
              <a:t>nop</a:t>
            </a:r>
          </a:p>
        </p:txBody>
      </p:sp>
      <p:sp>
        <p:nvSpPr>
          <p:cNvPr id="36898" name="Rectangle 19"/>
          <p:cNvSpPr>
            <a:spLocks noChangeArrowheads="1"/>
          </p:cNvSpPr>
          <p:nvPr/>
        </p:nvSpPr>
        <p:spPr bwMode="auto">
          <a:xfrm>
            <a:off x="8153400" y="2743200"/>
            <a:ext cx="533400" cy="228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400">
                <a:solidFill>
                  <a:srgbClr val="FF0000"/>
                </a:solidFill>
              </a:rPr>
              <a:t>nop</a:t>
            </a:r>
          </a:p>
        </p:txBody>
      </p:sp>
      <p:sp>
        <p:nvSpPr>
          <p:cNvPr id="36899" name="Rectangle 19"/>
          <p:cNvSpPr>
            <a:spLocks noChangeArrowheads="1"/>
          </p:cNvSpPr>
          <p:nvPr/>
        </p:nvSpPr>
        <p:spPr bwMode="auto">
          <a:xfrm>
            <a:off x="7620000" y="2743200"/>
            <a:ext cx="533400" cy="228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400">
                <a:solidFill>
                  <a:srgbClr val="FF0000"/>
                </a:solidFill>
              </a:rPr>
              <a:t>nop</a:t>
            </a:r>
          </a:p>
        </p:txBody>
      </p:sp>
      <p:sp>
        <p:nvSpPr>
          <p:cNvPr id="36900" name="Rectangle 19"/>
          <p:cNvSpPr>
            <a:spLocks noChangeArrowheads="1"/>
          </p:cNvSpPr>
          <p:nvPr/>
        </p:nvSpPr>
        <p:spPr bwMode="auto">
          <a:xfrm>
            <a:off x="7086600" y="2743200"/>
            <a:ext cx="533400" cy="228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400">
                <a:solidFill>
                  <a:srgbClr val="FF0000"/>
                </a:solidFill>
              </a:rPr>
              <a:t>nop</a:t>
            </a:r>
          </a:p>
        </p:txBody>
      </p:sp>
      <p:sp>
        <p:nvSpPr>
          <p:cNvPr id="36901" name="Rectangle 19"/>
          <p:cNvSpPr>
            <a:spLocks noChangeArrowheads="1"/>
          </p:cNvSpPr>
          <p:nvPr/>
        </p:nvSpPr>
        <p:spPr bwMode="auto">
          <a:xfrm>
            <a:off x="6553200" y="2743200"/>
            <a:ext cx="533400" cy="228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400">
                <a:solidFill>
                  <a:srgbClr val="FF0000"/>
                </a:solidFill>
              </a:rPr>
              <a:t>nop</a:t>
            </a:r>
          </a:p>
        </p:txBody>
      </p:sp>
      <p:sp>
        <p:nvSpPr>
          <p:cNvPr id="36902" name="Rectangle 19"/>
          <p:cNvSpPr>
            <a:spLocks noChangeArrowheads="1"/>
          </p:cNvSpPr>
          <p:nvPr/>
        </p:nvSpPr>
        <p:spPr bwMode="auto">
          <a:xfrm>
            <a:off x="8153400" y="2514600"/>
            <a:ext cx="533400" cy="228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400">
                <a:solidFill>
                  <a:srgbClr val="FF0000"/>
                </a:solidFill>
              </a:rPr>
              <a:t>nop</a:t>
            </a:r>
          </a:p>
        </p:txBody>
      </p:sp>
      <p:sp>
        <p:nvSpPr>
          <p:cNvPr id="36903" name="Rectangle 19"/>
          <p:cNvSpPr>
            <a:spLocks noChangeArrowheads="1"/>
          </p:cNvSpPr>
          <p:nvPr/>
        </p:nvSpPr>
        <p:spPr bwMode="auto">
          <a:xfrm>
            <a:off x="7620000" y="2514600"/>
            <a:ext cx="533400" cy="228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400">
                <a:solidFill>
                  <a:srgbClr val="FF0000"/>
                </a:solidFill>
              </a:rPr>
              <a:t>nop</a:t>
            </a:r>
          </a:p>
        </p:txBody>
      </p:sp>
      <p:sp>
        <p:nvSpPr>
          <p:cNvPr id="36904" name="Rectangle 19"/>
          <p:cNvSpPr>
            <a:spLocks noChangeArrowheads="1"/>
          </p:cNvSpPr>
          <p:nvPr/>
        </p:nvSpPr>
        <p:spPr bwMode="auto">
          <a:xfrm>
            <a:off x="7086600" y="2514600"/>
            <a:ext cx="533400" cy="228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400">
                <a:solidFill>
                  <a:srgbClr val="FF0000"/>
                </a:solidFill>
              </a:rPr>
              <a:t>nop</a:t>
            </a:r>
          </a:p>
        </p:txBody>
      </p:sp>
      <p:sp>
        <p:nvSpPr>
          <p:cNvPr id="36905" name="Rectangle 19"/>
          <p:cNvSpPr>
            <a:spLocks noChangeArrowheads="1"/>
          </p:cNvSpPr>
          <p:nvPr/>
        </p:nvSpPr>
        <p:spPr bwMode="auto">
          <a:xfrm>
            <a:off x="6553200" y="2514600"/>
            <a:ext cx="533400" cy="228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400">
                <a:solidFill>
                  <a:srgbClr val="FF0000"/>
                </a:solidFill>
              </a:rPr>
              <a:t>nop</a:t>
            </a:r>
          </a:p>
        </p:txBody>
      </p:sp>
      <p:sp>
        <p:nvSpPr>
          <p:cNvPr id="36906" name="Rectangle 19"/>
          <p:cNvSpPr>
            <a:spLocks noChangeArrowheads="1"/>
          </p:cNvSpPr>
          <p:nvPr/>
        </p:nvSpPr>
        <p:spPr bwMode="auto">
          <a:xfrm>
            <a:off x="8153400" y="2286000"/>
            <a:ext cx="533400" cy="228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400">
                <a:solidFill>
                  <a:srgbClr val="FF0000"/>
                </a:solidFill>
              </a:rPr>
              <a:t>nop</a:t>
            </a:r>
          </a:p>
        </p:txBody>
      </p:sp>
      <p:sp>
        <p:nvSpPr>
          <p:cNvPr id="36907" name="Rectangle 19"/>
          <p:cNvSpPr>
            <a:spLocks noChangeArrowheads="1"/>
          </p:cNvSpPr>
          <p:nvPr/>
        </p:nvSpPr>
        <p:spPr bwMode="auto">
          <a:xfrm>
            <a:off x="7620000" y="2286000"/>
            <a:ext cx="533400" cy="228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400">
                <a:solidFill>
                  <a:srgbClr val="FF0000"/>
                </a:solidFill>
              </a:rPr>
              <a:t>nop</a:t>
            </a:r>
          </a:p>
        </p:txBody>
      </p:sp>
      <p:sp>
        <p:nvSpPr>
          <p:cNvPr id="36908" name="Rectangle 19"/>
          <p:cNvSpPr>
            <a:spLocks noChangeArrowheads="1"/>
          </p:cNvSpPr>
          <p:nvPr/>
        </p:nvSpPr>
        <p:spPr bwMode="auto">
          <a:xfrm>
            <a:off x="7086600" y="2286000"/>
            <a:ext cx="533400" cy="228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400">
                <a:solidFill>
                  <a:srgbClr val="FF0000"/>
                </a:solidFill>
              </a:rPr>
              <a:t>nop</a:t>
            </a:r>
          </a:p>
        </p:txBody>
      </p:sp>
      <p:sp>
        <p:nvSpPr>
          <p:cNvPr id="36909" name="Rectangle 19"/>
          <p:cNvSpPr>
            <a:spLocks noChangeArrowheads="1"/>
          </p:cNvSpPr>
          <p:nvPr/>
        </p:nvSpPr>
        <p:spPr bwMode="auto">
          <a:xfrm>
            <a:off x="6553200" y="2286000"/>
            <a:ext cx="533400" cy="228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400">
                <a:solidFill>
                  <a:srgbClr val="FF0000"/>
                </a:solidFill>
              </a:rPr>
              <a:t>nop</a:t>
            </a:r>
          </a:p>
        </p:txBody>
      </p:sp>
      <p:sp>
        <p:nvSpPr>
          <p:cNvPr id="36910" name="Rectangle 19"/>
          <p:cNvSpPr>
            <a:spLocks noChangeArrowheads="1"/>
          </p:cNvSpPr>
          <p:nvPr/>
        </p:nvSpPr>
        <p:spPr bwMode="auto">
          <a:xfrm>
            <a:off x="8153400" y="1371600"/>
            <a:ext cx="533400" cy="228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400">
                <a:solidFill>
                  <a:srgbClr val="FF0000"/>
                </a:solidFill>
              </a:rPr>
              <a:t>nop</a:t>
            </a:r>
          </a:p>
        </p:txBody>
      </p:sp>
      <p:sp>
        <p:nvSpPr>
          <p:cNvPr id="36911" name="Rectangle 19"/>
          <p:cNvSpPr>
            <a:spLocks noChangeArrowheads="1"/>
          </p:cNvSpPr>
          <p:nvPr/>
        </p:nvSpPr>
        <p:spPr bwMode="auto">
          <a:xfrm>
            <a:off x="8153400" y="2057400"/>
            <a:ext cx="533400" cy="228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400">
                <a:solidFill>
                  <a:srgbClr val="FF0000"/>
                </a:solidFill>
              </a:rPr>
              <a:t>nop</a:t>
            </a:r>
          </a:p>
        </p:txBody>
      </p:sp>
      <p:sp>
        <p:nvSpPr>
          <p:cNvPr id="36912" name="Rectangle 19"/>
          <p:cNvSpPr>
            <a:spLocks noChangeArrowheads="1"/>
          </p:cNvSpPr>
          <p:nvPr/>
        </p:nvSpPr>
        <p:spPr bwMode="auto">
          <a:xfrm>
            <a:off x="7620000" y="2057400"/>
            <a:ext cx="533400" cy="228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400">
                <a:solidFill>
                  <a:srgbClr val="FF0000"/>
                </a:solidFill>
              </a:rPr>
              <a:t>nop</a:t>
            </a:r>
          </a:p>
        </p:txBody>
      </p:sp>
      <p:sp>
        <p:nvSpPr>
          <p:cNvPr id="36913" name="Rectangle 19"/>
          <p:cNvSpPr>
            <a:spLocks noChangeArrowheads="1"/>
          </p:cNvSpPr>
          <p:nvPr/>
        </p:nvSpPr>
        <p:spPr bwMode="auto">
          <a:xfrm>
            <a:off x="7086600" y="2057400"/>
            <a:ext cx="533400" cy="228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400">
                <a:solidFill>
                  <a:srgbClr val="FF0000"/>
                </a:solidFill>
              </a:rPr>
              <a:t>nop</a:t>
            </a:r>
          </a:p>
        </p:txBody>
      </p:sp>
      <p:sp>
        <p:nvSpPr>
          <p:cNvPr id="36914" name="Rectangle 19"/>
          <p:cNvSpPr>
            <a:spLocks noChangeArrowheads="1"/>
          </p:cNvSpPr>
          <p:nvPr/>
        </p:nvSpPr>
        <p:spPr bwMode="auto">
          <a:xfrm>
            <a:off x="6553200" y="2057400"/>
            <a:ext cx="533400" cy="228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400">
                <a:solidFill>
                  <a:srgbClr val="FF0000"/>
                </a:solidFill>
              </a:rPr>
              <a:t>nop</a:t>
            </a:r>
          </a:p>
        </p:txBody>
      </p:sp>
      <p:sp>
        <p:nvSpPr>
          <p:cNvPr id="36915" name="Rectangle 19"/>
          <p:cNvSpPr>
            <a:spLocks noChangeArrowheads="1"/>
          </p:cNvSpPr>
          <p:nvPr/>
        </p:nvSpPr>
        <p:spPr bwMode="auto">
          <a:xfrm>
            <a:off x="8153400" y="1828800"/>
            <a:ext cx="533400" cy="228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400">
                <a:solidFill>
                  <a:srgbClr val="FF0000"/>
                </a:solidFill>
              </a:rPr>
              <a:t>nop</a:t>
            </a:r>
          </a:p>
        </p:txBody>
      </p:sp>
      <p:sp>
        <p:nvSpPr>
          <p:cNvPr id="36916" name="Rectangle 19"/>
          <p:cNvSpPr>
            <a:spLocks noChangeArrowheads="1"/>
          </p:cNvSpPr>
          <p:nvPr/>
        </p:nvSpPr>
        <p:spPr bwMode="auto">
          <a:xfrm>
            <a:off x="7620000" y="1828800"/>
            <a:ext cx="533400" cy="228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400">
                <a:solidFill>
                  <a:srgbClr val="FF0000"/>
                </a:solidFill>
              </a:rPr>
              <a:t>nop</a:t>
            </a:r>
          </a:p>
        </p:txBody>
      </p:sp>
      <p:sp>
        <p:nvSpPr>
          <p:cNvPr id="36917" name="Rectangle 19"/>
          <p:cNvSpPr>
            <a:spLocks noChangeArrowheads="1"/>
          </p:cNvSpPr>
          <p:nvPr/>
        </p:nvSpPr>
        <p:spPr bwMode="auto">
          <a:xfrm>
            <a:off x="7086600" y="1828800"/>
            <a:ext cx="533400" cy="228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400">
                <a:solidFill>
                  <a:srgbClr val="FF0000"/>
                </a:solidFill>
              </a:rPr>
              <a:t>nop</a:t>
            </a:r>
          </a:p>
        </p:txBody>
      </p:sp>
      <p:sp>
        <p:nvSpPr>
          <p:cNvPr id="36918" name="Rectangle 19"/>
          <p:cNvSpPr>
            <a:spLocks noChangeArrowheads="1"/>
          </p:cNvSpPr>
          <p:nvPr/>
        </p:nvSpPr>
        <p:spPr bwMode="auto">
          <a:xfrm>
            <a:off x="6553200" y="1828800"/>
            <a:ext cx="533400" cy="228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400">
                <a:solidFill>
                  <a:srgbClr val="FF0000"/>
                </a:solidFill>
              </a:rPr>
              <a:t>nop</a:t>
            </a:r>
          </a:p>
        </p:txBody>
      </p:sp>
      <p:sp>
        <p:nvSpPr>
          <p:cNvPr id="36919" name="Rectangle 19"/>
          <p:cNvSpPr>
            <a:spLocks noChangeArrowheads="1"/>
          </p:cNvSpPr>
          <p:nvPr/>
        </p:nvSpPr>
        <p:spPr bwMode="auto">
          <a:xfrm>
            <a:off x="8153400" y="1600200"/>
            <a:ext cx="533400" cy="228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400">
                <a:solidFill>
                  <a:srgbClr val="FF0000"/>
                </a:solidFill>
              </a:rPr>
              <a:t>nop</a:t>
            </a:r>
          </a:p>
        </p:txBody>
      </p:sp>
      <p:sp>
        <p:nvSpPr>
          <p:cNvPr id="36920" name="Rectangle 19"/>
          <p:cNvSpPr>
            <a:spLocks noChangeArrowheads="1"/>
          </p:cNvSpPr>
          <p:nvPr/>
        </p:nvSpPr>
        <p:spPr bwMode="auto">
          <a:xfrm>
            <a:off x="7620000" y="1600200"/>
            <a:ext cx="533400" cy="228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400">
                <a:solidFill>
                  <a:srgbClr val="FF0000"/>
                </a:solidFill>
              </a:rPr>
              <a:t>nop</a:t>
            </a:r>
          </a:p>
        </p:txBody>
      </p:sp>
      <p:sp>
        <p:nvSpPr>
          <p:cNvPr id="36921" name="Rectangle 19"/>
          <p:cNvSpPr>
            <a:spLocks noChangeArrowheads="1"/>
          </p:cNvSpPr>
          <p:nvPr/>
        </p:nvSpPr>
        <p:spPr bwMode="auto">
          <a:xfrm>
            <a:off x="7086600" y="1600200"/>
            <a:ext cx="533400" cy="228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400">
                <a:solidFill>
                  <a:srgbClr val="FF0000"/>
                </a:solidFill>
              </a:rPr>
              <a:t>nop</a:t>
            </a:r>
          </a:p>
        </p:txBody>
      </p:sp>
      <p:sp>
        <p:nvSpPr>
          <p:cNvPr id="36922" name="Rectangle 19"/>
          <p:cNvSpPr>
            <a:spLocks noChangeArrowheads="1"/>
          </p:cNvSpPr>
          <p:nvPr/>
        </p:nvSpPr>
        <p:spPr bwMode="auto">
          <a:xfrm>
            <a:off x="6553200" y="1600200"/>
            <a:ext cx="533400" cy="228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400">
                <a:solidFill>
                  <a:srgbClr val="FF0000"/>
                </a:solidFill>
              </a:rPr>
              <a:t>nop</a:t>
            </a:r>
          </a:p>
        </p:txBody>
      </p:sp>
      <p:sp>
        <p:nvSpPr>
          <p:cNvPr id="36923" name="Rectangle 11"/>
          <p:cNvSpPr>
            <a:spLocks noChangeArrowheads="1"/>
          </p:cNvSpPr>
          <p:nvPr/>
        </p:nvSpPr>
        <p:spPr bwMode="auto">
          <a:xfrm>
            <a:off x="6553200" y="609600"/>
            <a:ext cx="2133600" cy="762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charset="0"/>
            </a:endParaRPr>
          </a:p>
          <a:p>
            <a:pPr>
              <a:lnSpc>
                <a:spcPct val="100000"/>
              </a:lnSpc>
            </a:pPr>
            <a:endParaRPr lang="en-US">
              <a:latin typeface="Courier New" charset="0"/>
            </a:endParaRPr>
          </a:p>
        </p:txBody>
      </p:sp>
      <p:sp>
        <p:nvSpPr>
          <p:cNvPr id="36924" name="Text Box 15"/>
          <p:cNvSpPr txBox="1">
            <a:spLocks noChangeArrowheads="1"/>
          </p:cNvSpPr>
          <p:nvPr/>
        </p:nvSpPr>
        <p:spPr bwMode="auto">
          <a:xfrm>
            <a:off x="5486400" y="6172200"/>
            <a:ext cx="1082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/>
              <a:t>Low</a:t>
            </a:r>
          </a:p>
          <a:p>
            <a:pPr>
              <a:lnSpc>
                <a:spcPct val="100000"/>
              </a:lnSpc>
            </a:pPr>
            <a:r>
              <a:rPr lang="en-US" sz="1800"/>
              <a:t>memory</a:t>
            </a:r>
          </a:p>
        </p:txBody>
      </p:sp>
      <p:sp>
        <p:nvSpPr>
          <p:cNvPr id="36925" name="Text Box 15"/>
          <p:cNvSpPr txBox="1">
            <a:spLocks noChangeArrowheads="1"/>
          </p:cNvSpPr>
          <p:nvPr/>
        </p:nvSpPr>
        <p:spPr bwMode="auto">
          <a:xfrm>
            <a:off x="7010400" y="152400"/>
            <a:ext cx="1262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/>
              <a:t>Call stack</a:t>
            </a:r>
          </a:p>
        </p:txBody>
      </p:sp>
      <p:sp>
        <p:nvSpPr>
          <p:cNvPr id="3" name="Freeform 2"/>
          <p:cNvSpPr/>
          <p:nvPr/>
        </p:nvSpPr>
        <p:spPr>
          <a:xfrm>
            <a:off x="6324600" y="3124200"/>
            <a:ext cx="2590800" cy="584200"/>
          </a:xfrm>
          <a:custGeom>
            <a:avLst/>
            <a:gdLst>
              <a:gd name="connsiteX0" fmla="*/ 304800 w 2527300"/>
              <a:gd name="connsiteY0" fmla="*/ 660400 h 660400"/>
              <a:gd name="connsiteX1" fmla="*/ 0 w 2527300"/>
              <a:gd name="connsiteY1" fmla="*/ 660400 h 660400"/>
              <a:gd name="connsiteX2" fmla="*/ 12700 w 2527300"/>
              <a:gd name="connsiteY2" fmla="*/ 203200 h 660400"/>
              <a:gd name="connsiteX3" fmla="*/ 2527300 w 2527300"/>
              <a:gd name="connsiteY3" fmla="*/ 228600 h 660400"/>
              <a:gd name="connsiteX4" fmla="*/ 2527300 w 2527300"/>
              <a:gd name="connsiteY4" fmla="*/ 0 h 660400"/>
              <a:gd name="connsiteX5" fmla="*/ 2273300 w 2527300"/>
              <a:gd name="connsiteY5" fmla="*/ 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7300" h="660400">
                <a:moveTo>
                  <a:pt x="304800" y="660400"/>
                </a:moveTo>
                <a:lnTo>
                  <a:pt x="0" y="660400"/>
                </a:lnTo>
                <a:lnTo>
                  <a:pt x="12700" y="203200"/>
                </a:lnTo>
                <a:lnTo>
                  <a:pt x="2527300" y="228600"/>
                </a:lnTo>
                <a:lnTo>
                  <a:pt x="2527300" y="0"/>
                </a:lnTo>
                <a:lnTo>
                  <a:pt x="2273300" y="0"/>
                </a:lnTo>
              </a:path>
            </a:pathLst>
          </a:custGeom>
          <a:ln w="38100" cmpd="sng">
            <a:solidFill>
              <a:schemeClr val="bg2">
                <a:lumMod val="50000"/>
              </a:schemeClr>
            </a:solidFill>
            <a:headEnd type="none"/>
            <a:tailEnd type="triangle"/>
          </a:ln>
        </p:spPr>
        <p:txBody>
          <a:bodyPr lIns="45720" rIns="45720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36927" name="Freeform 3"/>
          <p:cNvSpPr>
            <a:spLocks/>
          </p:cNvSpPr>
          <p:nvPr/>
        </p:nvSpPr>
        <p:spPr bwMode="auto">
          <a:xfrm>
            <a:off x="7429500" y="1143000"/>
            <a:ext cx="1638300" cy="4508500"/>
          </a:xfrm>
          <a:custGeom>
            <a:avLst/>
            <a:gdLst>
              <a:gd name="T0" fmla="*/ 0 w 1549400"/>
              <a:gd name="T1" fmla="*/ 266700 h 4508500"/>
              <a:gd name="T2" fmla="*/ 0 w 1549400"/>
              <a:gd name="T3" fmla="*/ 0 h 4508500"/>
              <a:gd name="T4" fmla="*/ 1816681 w 1549400"/>
              <a:gd name="T5" fmla="*/ 25400 h 4508500"/>
              <a:gd name="T6" fmla="*/ 1831695 w 1549400"/>
              <a:gd name="T7" fmla="*/ 4508500 h 4508500"/>
              <a:gd name="T8" fmla="*/ 1486375 w 1549400"/>
              <a:gd name="T9" fmla="*/ 4508500 h 45085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49400" h="4508500">
                <a:moveTo>
                  <a:pt x="0" y="266700"/>
                </a:moveTo>
                <a:lnTo>
                  <a:pt x="0" y="0"/>
                </a:lnTo>
                <a:lnTo>
                  <a:pt x="1536700" y="25400"/>
                </a:lnTo>
                <a:cubicBezTo>
                  <a:pt x="1540933" y="1519767"/>
                  <a:pt x="1545167" y="3014133"/>
                  <a:pt x="1549400" y="4508500"/>
                </a:cubicBezTo>
                <a:lnTo>
                  <a:pt x="1257300" y="4508500"/>
                </a:lnTo>
              </a:path>
            </a:pathLst>
          </a:custGeom>
          <a:noFill/>
          <a:ln w="38100" cmpd="sng">
            <a:solidFill>
              <a:srgbClr val="007F4D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077200" cy="533400"/>
          </a:xfrm>
        </p:spPr>
        <p:txBody>
          <a:bodyPr/>
          <a:lstStyle/>
          <a:p>
            <a:pPr eaLnBrk="1" hangingPunct="1"/>
            <a:r>
              <a:rPr lang="en-US" dirty="0" smtClean="0"/>
              <a:t>2. System-Level Protections can help</a:t>
            </a:r>
          </a:p>
        </p:txBody>
      </p:sp>
      <p:sp>
        <p:nvSpPr>
          <p:cNvPr id="38916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366713" y="1481138"/>
            <a:ext cx="4891087" cy="5224462"/>
          </a:xfrm>
        </p:spPr>
        <p:txBody>
          <a:bodyPr/>
          <a:lstStyle/>
          <a:p>
            <a:pPr eaLnBrk="1" hangingPunct="1"/>
            <a:r>
              <a:rPr lang="en-US" dirty="0" err="1" smtClean="0"/>
              <a:t>Nonexecutable</a:t>
            </a:r>
            <a:r>
              <a:rPr lang="en-US" dirty="0" smtClean="0"/>
              <a:t> code segments</a:t>
            </a:r>
          </a:p>
          <a:p>
            <a:pPr lvl="1" eaLnBrk="1" hangingPunct="1"/>
            <a:r>
              <a:rPr lang="en-US" dirty="0" smtClean="0"/>
              <a:t>In traditional x86, can mark region of memory as either “read-only” or “writeable”</a:t>
            </a:r>
          </a:p>
          <a:p>
            <a:pPr lvl="2" eaLnBrk="1" hangingPunct="1"/>
            <a:r>
              <a:rPr lang="en-US" dirty="0" smtClean="0"/>
              <a:t>Can execute anything readable</a:t>
            </a:r>
          </a:p>
          <a:p>
            <a:pPr lvl="1" eaLnBrk="1" hangingPunct="1"/>
            <a:r>
              <a:rPr lang="en-US" dirty="0" smtClean="0"/>
              <a:t>X86-64 added  explicit “execute” permission</a:t>
            </a:r>
          </a:p>
          <a:p>
            <a:pPr lvl="1" eaLnBrk="1" hangingPunct="1"/>
            <a:r>
              <a:rPr lang="en-US" dirty="0" smtClean="0"/>
              <a:t>Stack marked as non-</a:t>
            </a:r>
            <a:r>
              <a:rPr lang="en-US" dirty="0" smtClean="0"/>
              <a:t>executable</a:t>
            </a:r>
          </a:p>
          <a:p>
            <a:pPr lvl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Need to add an extra bit to track non-executable pages</a:t>
            </a:r>
          </a:p>
          <a:p>
            <a:pPr lvl="2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AMD and Intel have added hardware support for this feature using the NX (no-execute) bit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2580374"/>
              </p:ext>
            </p:extLst>
          </p:nvPr>
        </p:nvGraphicFramePr>
        <p:xfrm>
          <a:off x="1143000" y="3425825"/>
          <a:ext cx="6858000" cy="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7" name="Worksheet" r:id="rId4" imgW="31750000" imgH="25400" progId="Excel.Sheet.12">
                  <p:embed/>
                </p:oleObj>
              </mc:Choice>
              <mc:Fallback>
                <p:oleObj name="Worksheet" r:id="rId4" imgW="31750000" imgH="254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43000" y="3425825"/>
                        <a:ext cx="6858000" cy="4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4370792" y="1154113"/>
            <a:ext cx="4697008" cy="4203700"/>
            <a:chOff x="4021138" y="1154113"/>
            <a:chExt cx="4697008" cy="4203700"/>
          </a:xfrm>
        </p:grpSpPr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5630863" y="1154113"/>
              <a:ext cx="2674937" cy="3698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 b="0">
                  <a:latin typeface="Calibri" pitchFamily="34" charset="0"/>
                </a:rPr>
                <a:t>Stack after call to </a:t>
              </a:r>
              <a:r>
                <a:rPr lang="en-US" sz="1800">
                  <a:latin typeface="Courier New" pitchFamily="49" charset="0"/>
                </a:rPr>
                <a:t>gets()</a:t>
              </a: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auto">
            <a:xfrm>
              <a:off x="5727700" y="2819400"/>
              <a:ext cx="10668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B</a:t>
              </a:r>
            </a:p>
          </p:txBody>
        </p:sp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5727700" y="1600200"/>
              <a:ext cx="1066800" cy="1219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 dirty="0">
                <a:latin typeface="Calibri" pitchFamily="34" charset="0"/>
                <a:cs typeface="+mn-cs"/>
              </a:endParaRPr>
            </a:p>
          </p:txBody>
        </p:sp>
        <p:sp>
          <p:nvSpPr>
            <p:cNvPr id="20" name="Rectangle 11"/>
            <p:cNvSpPr>
              <a:spLocks noChangeArrowheads="1"/>
            </p:cNvSpPr>
            <p:nvPr/>
          </p:nvSpPr>
          <p:spPr bwMode="auto">
            <a:xfrm>
              <a:off x="5727700" y="4724400"/>
              <a:ext cx="1066800" cy="6223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 dirty="0">
                <a:latin typeface="Calibri" pitchFamily="34" charset="0"/>
                <a:cs typeface="+mn-cs"/>
              </a:endParaRPr>
            </a:p>
            <a:p>
              <a:pPr eaLnBrk="0" hangingPunct="0">
                <a:defRPr/>
              </a:pPr>
              <a:endParaRPr lang="en-US" sz="1800" dirty="0">
                <a:latin typeface="Calibri" pitchFamily="34" charset="0"/>
                <a:cs typeface="+mn-cs"/>
              </a:endParaRPr>
            </a:p>
          </p:txBody>
        </p:sp>
        <p:sp>
          <p:nvSpPr>
            <p:cNvPr id="21" name="Text Box 14"/>
            <p:cNvSpPr txBox="1">
              <a:spLocks noChangeArrowheads="1"/>
            </p:cNvSpPr>
            <p:nvPr/>
          </p:nvSpPr>
          <p:spPr bwMode="auto">
            <a:xfrm>
              <a:off x="7162800" y="2023547"/>
              <a:ext cx="1555346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 smtClean="0">
                  <a:latin typeface="Courier New" pitchFamily="49" charset="0"/>
                </a:rPr>
                <a:t>P</a:t>
              </a:r>
              <a:r>
                <a:rPr lang="en-US" sz="1800" b="0" dirty="0" smtClean="0">
                  <a:latin typeface="Courier New" pitchFamily="49" charset="0"/>
                </a:rPr>
                <a:t> </a:t>
              </a:r>
              <a:r>
                <a:rPr lang="en-US" sz="1800" b="0" dirty="0">
                  <a:latin typeface="Calibri" pitchFamily="34" charset="0"/>
                </a:rPr>
                <a:t>stack frame</a:t>
              </a:r>
            </a:p>
          </p:txBody>
        </p:sp>
        <p:sp>
          <p:nvSpPr>
            <p:cNvPr id="22" name="Text Box 15"/>
            <p:cNvSpPr txBox="1">
              <a:spLocks noChangeArrowheads="1"/>
            </p:cNvSpPr>
            <p:nvPr/>
          </p:nvSpPr>
          <p:spPr bwMode="auto">
            <a:xfrm>
              <a:off x="7162800" y="4097615"/>
              <a:ext cx="1469009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 smtClean="0">
                  <a:latin typeface="Courier New" pitchFamily="49" charset="0"/>
                </a:rPr>
                <a:t>Q</a:t>
              </a:r>
              <a:r>
                <a:rPr lang="en-US" sz="1800" b="0" dirty="0" smtClean="0">
                  <a:latin typeface="Calibri" pitchFamily="34" charset="0"/>
                </a:rPr>
                <a:t> </a:t>
              </a:r>
              <a:r>
                <a:rPr lang="en-US" sz="1800" b="0" dirty="0">
                  <a:latin typeface="Calibri" pitchFamily="34" charset="0"/>
                </a:rPr>
                <a:t>stack frame</a:t>
              </a:r>
            </a:p>
          </p:txBody>
        </p:sp>
        <p:sp>
          <p:nvSpPr>
            <p:cNvPr id="23" name="Text Box 16"/>
            <p:cNvSpPr txBox="1">
              <a:spLocks noChangeArrowheads="1"/>
            </p:cNvSpPr>
            <p:nvPr/>
          </p:nvSpPr>
          <p:spPr bwMode="auto">
            <a:xfrm>
              <a:off x="4975225" y="4478338"/>
              <a:ext cx="314325" cy="36988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>
                  <a:latin typeface="Calibri" pitchFamily="34" charset="0"/>
                </a:rPr>
                <a:t>B</a:t>
              </a:r>
            </a:p>
          </p:txBody>
        </p:sp>
        <p:sp>
          <p:nvSpPr>
            <p:cNvPr id="24" name="Line 17"/>
            <p:cNvSpPr>
              <a:spLocks noChangeShapeType="1"/>
            </p:cNvSpPr>
            <p:nvPr/>
          </p:nvSpPr>
          <p:spPr bwMode="auto">
            <a:xfrm>
              <a:off x="5267325" y="4665663"/>
              <a:ext cx="3968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" name="Rectangle 18"/>
            <p:cNvSpPr>
              <a:spLocks noChangeArrowheads="1"/>
            </p:cNvSpPr>
            <p:nvPr/>
          </p:nvSpPr>
          <p:spPr bwMode="auto">
            <a:xfrm>
              <a:off x="5727700" y="4078288"/>
              <a:ext cx="1066800" cy="64611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exploit</a:t>
              </a:r>
            </a:p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code</a:t>
              </a:r>
            </a:p>
          </p:txBody>
        </p:sp>
        <p:sp>
          <p:nvSpPr>
            <p:cNvPr id="26" name="Rectangle 19"/>
            <p:cNvSpPr>
              <a:spLocks noChangeArrowheads="1"/>
            </p:cNvSpPr>
            <p:nvPr/>
          </p:nvSpPr>
          <p:spPr bwMode="auto">
            <a:xfrm>
              <a:off x="5727700" y="3159125"/>
              <a:ext cx="1065213" cy="9366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pad</a:t>
              </a:r>
            </a:p>
          </p:txBody>
        </p:sp>
        <p:sp>
          <p:nvSpPr>
            <p:cNvPr id="27" name="Text Box 21"/>
            <p:cNvSpPr txBox="1">
              <a:spLocks noChangeArrowheads="1"/>
            </p:cNvSpPr>
            <p:nvPr/>
          </p:nvSpPr>
          <p:spPr bwMode="auto">
            <a:xfrm>
              <a:off x="4021138" y="3451225"/>
              <a:ext cx="1371600" cy="64611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/>
              <a:r>
                <a:rPr lang="en-US" sz="1800" b="0">
                  <a:latin typeface="Calibri" pitchFamily="34" charset="0"/>
                </a:rPr>
                <a:t>data written</a:t>
              </a:r>
            </a:p>
            <a:p>
              <a:pPr eaLnBrk="0" hangingPunct="0"/>
              <a:r>
                <a:rPr lang="en-US" sz="1800" b="0">
                  <a:latin typeface="Calibri" pitchFamily="34" charset="0"/>
                </a:rPr>
                <a:t>by </a:t>
              </a:r>
              <a:r>
                <a:rPr lang="en-US" sz="1800">
                  <a:latin typeface="Courier New" pitchFamily="49" charset="0"/>
                </a:rPr>
                <a:t>gets()</a:t>
              </a:r>
            </a:p>
          </p:txBody>
        </p:sp>
        <p:sp>
          <p:nvSpPr>
            <p:cNvPr id="28" name="AutoShape 16"/>
            <p:cNvSpPr>
              <a:spLocks/>
            </p:cNvSpPr>
            <p:nvPr/>
          </p:nvSpPr>
          <p:spPr bwMode="auto">
            <a:xfrm rot="10800000">
              <a:off x="6892925" y="1600200"/>
              <a:ext cx="228600" cy="1600200"/>
            </a:xfrm>
            <a:prstGeom prst="leftBrace">
              <a:avLst>
                <a:gd name="adj1" fmla="val 74991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>
                <a:latin typeface="Calibri" pitchFamily="34" charset="0"/>
              </a:endParaRPr>
            </a:p>
          </p:txBody>
        </p:sp>
        <p:sp>
          <p:nvSpPr>
            <p:cNvPr id="29" name="AutoShape 16"/>
            <p:cNvSpPr>
              <a:spLocks/>
            </p:cNvSpPr>
            <p:nvPr/>
          </p:nvSpPr>
          <p:spPr bwMode="auto">
            <a:xfrm rot="10800000">
              <a:off x="6892925" y="3200400"/>
              <a:ext cx="228600" cy="2157413"/>
            </a:xfrm>
            <a:prstGeom prst="leftBrace">
              <a:avLst>
                <a:gd name="adj1" fmla="val 74976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>
                <a:latin typeface="Calibri" pitchFamily="34" charset="0"/>
              </a:endParaRPr>
            </a:p>
          </p:txBody>
        </p:sp>
        <p:sp>
          <p:nvSpPr>
            <p:cNvPr id="30" name="AutoShape 16"/>
            <p:cNvSpPr>
              <a:spLocks/>
            </p:cNvSpPr>
            <p:nvPr/>
          </p:nvSpPr>
          <p:spPr bwMode="auto">
            <a:xfrm rot="10800000" flipH="1">
              <a:off x="5359400" y="2819400"/>
              <a:ext cx="228600" cy="1905000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>
                <a:latin typeface="Calibri" pitchFamily="34" charset="0"/>
              </a:endParaRPr>
            </a:p>
          </p:txBody>
        </p:sp>
      </p:grpSp>
      <p:cxnSp>
        <p:nvCxnSpPr>
          <p:cNvPr id="5" name="Straight Arrow Connector 4"/>
          <p:cNvCxnSpPr/>
          <p:nvPr/>
        </p:nvCxnSpPr>
        <p:spPr bwMode="auto">
          <a:xfrm flipV="1">
            <a:off x="5410200" y="4665664"/>
            <a:ext cx="667154" cy="1354136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4191000" y="5998968"/>
            <a:ext cx="2013466" cy="844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latin typeface="Calibri" pitchFamily="34" charset="0"/>
              </a:rPr>
              <a:t>Any attempt to execute this code will fail</a:t>
            </a:r>
          </a:p>
        </p:txBody>
      </p:sp>
    </p:spTree>
    <p:extLst>
      <p:ext uri="{BB962C8B-B14F-4D97-AF65-F5344CB8AC3E}">
        <p14:creationId xmlns:p14="http://schemas.microsoft.com/office/powerpoint/2010/main" val="32614728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8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8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89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89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build="p" bldLvl="2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675" y="1752600"/>
            <a:ext cx="437832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434975"/>
            <a:ext cx="8048625" cy="762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Helvetica" charset="0"/>
              </a:rPr>
              <a:t>3. Stack Canaries can help</a:t>
            </a:r>
            <a:endParaRPr lang="en-US" dirty="0">
              <a:latin typeface="Helvetica" charset="0"/>
            </a:endParaRP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4738687" cy="52244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Stack Corruption Detection</a:t>
            </a:r>
          </a:p>
          <a:p>
            <a:pPr lvl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Add a canary value into the stack frame between any local buffer and the rest of the stack state</a:t>
            </a:r>
          </a:p>
          <a:p>
            <a:pPr lvl="2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E.g. between local variables and the saved frame pointer/return address</a:t>
            </a:r>
          </a:p>
          <a:p>
            <a:pPr lvl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Check canary before restoring register state and returning from the function</a:t>
            </a:r>
          </a:p>
          <a:p>
            <a:pPr lvl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If canary value has been changed, then </a:t>
            </a:r>
            <a:r>
              <a:rPr lang="en-US" dirty="0" smtClean="0">
                <a:latin typeface="Helvetica" charset="0"/>
                <a:ea typeface="ＭＳ Ｐゴシック" charset="0"/>
              </a:rPr>
              <a:t>you’ve </a:t>
            </a:r>
            <a:r>
              <a:rPr lang="en-US" dirty="0">
                <a:latin typeface="Helvetica" charset="0"/>
                <a:ea typeface="ＭＳ Ｐゴシック" charset="0"/>
              </a:rPr>
              <a:t>detected buffer overflow</a:t>
            </a:r>
          </a:p>
          <a:p>
            <a:pPr lvl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Low </a:t>
            </a:r>
            <a:r>
              <a:rPr lang="en-US" dirty="0" smtClean="0">
                <a:latin typeface="Helvetica" charset="0"/>
                <a:ea typeface="ＭＳ Ｐゴシック" charset="0"/>
              </a:rPr>
              <a:t>overhead</a:t>
            </a:r>
            <a:endParaRPr lang="en-US" dirty="0">
              <a:latin typeface="Helvetica" charset="0"/>
              <a:ea typeface="ＭＳ Ｐゴシック" charset="0"/>
            </a:endParaRPr>
          </a:p>
        </p:txBody>
      </p:sp>
      <p:sp>
        <p:nvSpPr>
          <p:cNvPr id="38916" name="Rectangle 5"/>
          <p:cNvSpPr>
            <a:spLocks noChangeArrowheads="1"/>
          </p:cNvSpPr>
          <p:nvPr/>
        </p:nvSpPr>
        <p:spPr bwMode="auto">
          <a:xfrm>
            <a:off x="6629400" y="3962400"/>
            <a:ext cx="1143000" cy="228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</a:extLst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38917" name="TextBox 6"/>
          <p:cNvSpPr txBox="1">
            <a:spLocks noChangeArrowheads="1"/>
          </p:cNvSpPr>
          <p:nvPr/>
        </p:nvSpPr>
        <p:spPr bwMode="auto">
          <a:xfrm>
            <a:off x="6705600" y="3921125"/>
            <a:ext cx="979488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FF0000"/>
                </a:solidFill>
              </a:rPr>
              <a:t>Canary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90513" y="6248400"/>
            <a:ext cx="7253287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>
            <a:lvl1pPr marL="385763" indent="-385763" algn="l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Font typeface="Wingdings" charset="0"/>
              <a:defRPr sz="24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ea typeface="ＭＳ Ｐゴシック" charset="0"/>
                <a:cs typeface="ＭＳ Ｐゴシック" charset="0"/>
              </a:defRPr>
            </a:lvl1pPr>
            <a:lvl2pPr marL="744538" indent="-2460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n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6175" indent="-238125" algn="l" rtl="0" eaLnBrk="0" fontAlgn="base" hangingPunct="0">
              <a:lnSpc>
                <a:spcPct val="107000"/>
              </a:lnSpc>
              <a:spcBef>
                <a:spcPct val="10000"/>
              </a:spcBef>
              <a:spcAft>
                <a:spcPct val="0"/>
              </a:spcAft>
              <a:buClr>
                <a:srgbClr val="005400"/>
              </a:buClr>
              <a:buSzPct val="90000"/>
              <a:buFont typeface="Wingdings" charset="0"/>
              <a:buChar char="l"/>
              <a:defRPr b="1">
                <a:solidFill>
                  <a:schemeClr val="folHlink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451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9083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33655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8227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42799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defRPr/>
            </a:pPr>
            <a:r>
              <a:rPr lang="en-US" dirty="0" err="1" smtClean="0">
                <a:latin typeface="Helvetica" charset="0"/>
                <a:ea typeface="ＭＳ Ｐゴシック" charset="0"/>
              </a:rPr>
              <a:t>Gcc</a:t>
            </a:r>
            <a:r>
              <a:rPr lang="en-US" dirty="0" smtClean="0">
                <a:latin typeface="Helvetica" charset="0"/>
                <a:ea typeface="ＭＳ Ｐゴシック" charset="0"/>
              </a:rPr>
              <a:t>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fstack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-protector</a:t>
            </a:r>
            <a:r>
              <a:rPr lang="en-US" dirty="0" smtClean="0">
                <a:latin typeface="Helvetica" charset="0"/>
                <a:ea typeface="ＭＳ Ｐゴシック" charset="0"/>
              </a:rPr>
              <a:t> (default)</a:t>
            </a:r>
            <a:endParaRPr lang="en-US" dirty="0">
              <a:latin typeface="Helvetica" charset="0"/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5" grpId="0" build="p" bldLvl="2"/>
      <p:bldP spid="7" grpId="0" build="p" bldLvl="2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417513"/>
            <a:ext cx="7099300" cy="573087"/>
          </a:xfrm>
        </p:spPr>
        <p:txBody>
          <a:bodyPr/>
          <a:lstStyle/>
          <a:p>
            <a:pPr eaLnBrk="1" hangingPunct="1"/>
            <a:r>
              <a:rPr lang="en-US" dirty="0" smtClean="0"/>
              <a:t>Protected Buffer Disassembly</a:t>
            </a:r>
          </a:p>
        </p:txBody>
      </p:sp>
      <p:sp>
        <p:nvSpPr>
          <p:cNvPr id="448516" name="Rectangle 4"/>
          <p:cNvSpPr>
            <a:spLocks noChangeArrowheads="1"/>
          </p:cNvSpPr>
          <p:nvPr/>
        </p:nvSpPr>
        <p:spPr bwMode="auto">
          <a:xfrm>
            <a:off x="92075" y="1676400"/>
            <a:ext cx="8899526" cy="35845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  <a:cs typeface="+mn-cs"/>
              </a:rPr>
              <a:t> 40072f</a:t>
            </a: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  <a:cs typeface="+mn-cs"/>
              </a:rPr>
              <a:t>sub    </a:t>
            </a: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$0x18,%rsp</a:t>
            </a:r>
          </a:p>
          <a:p>
            <a:pPr algn="l"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400733:	</a:t>
            </a:r>
            <a:r>
              <a:rPr lang="sk-SK" sz="1800" dirty="0" smtClean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mov    </a:t>
            </a:r>
            <a:r>
              <a:rPr lang="sk-SK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%fs:0x28,%</a:t>
            </a:r>
            <a:r>
              <a:rPr lang="sk-SK" sz="1800" dirty="0" smtClean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rax		</a:t>
            </a:r>
            <a:r>
              <a:rPr lang="sk-SK" sz="1800" dirty="0" smtClean="0">
                <a:solidFill>
                  <a:srgbClr val="000066"/>
                </a:solidFill>
                <a:latin typeface="Courier New" pitchFamily="49" charset="0"/>
                <a:ea typeface="MS Mincho" pitchFamily="49" charset="-128"/>
                <a:cs typeface="+mn-cs"/>
              </a:rPr>
              <a:t># get canary</a:t>
            </a:r>
            <a:endParaRPr lang="sk-SK" sz="1800" dirty="0">
              <a:solidFill>
                <a:srgbClr val="000066"/>
              </a:solidFill>
              <a:latin typeface="Courier New" pitchFamily="49" charset="0"/>
              <a:ea typeface="MS Mincho" pitchFamily="49" charset="-128"/>
              <a:cs typeface="+mn-cs"/>
            </a:endParaRPr>
          </a:p>
          <a:p>
            <a:pPr algn="l"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40073c:	</a:t>
            </a:r>
            <a:r>
              <a:rPr lang="sk-SK" sz="1800" dirty="0" smtClean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mov    </a:t>
            </a:r>
            <a:r>
              <a:rPr lang="sk-SK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%rax,0x8(%rsp</a:t>
            </a:r>
            <a:r>
              <a:rPr lang="sk-SK" sz="1800" dirty="0" smtClean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)	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  <a:cs typeface="+mn-cs"/>
              </a:rPr>
              <a:t># put canary on stack</a:t>
            </a:r>
            <a:endParaRPr lang="sk-SK" sz="18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algn="l"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400741: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  <a:cs typeface="+mn-cs"/>
              </a:rPr>
              <a:t>xor    </a:t>
            </a: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%eax,%eax</a:t>
            </a:r>
          </a:p>
          <a:p>
            <a:pPr algn="l"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400743: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  <a:cs typeface="+mn-cs"/>
              </a:rPr>
              <a:t>mov    </a:t>
            </a: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%rsp,%rdi</a:t>
            </a:r>
          </a:p>
          <a:p>
            <a:pPr algn="l"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400746: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  <a:cs typeface="+mn-cs"/>
              </a:rPr>
              <a:t>callq  </a:t>
            </a: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4006e0 &lt;gets&gt;</a:t>
            </a:r>
          </a:p>
          <a:p>
            <a:pPr algn="l"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40074b: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  <a:cs typeface="+mn-cs"/>
              </a:rPr>
              <a:t>mov    </a:t>
            </a: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%rsp,%rdi</a:t>
            </a:r>
          </a:p>
          <a:p>
            <a:pPr algn="l"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40074e: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  <a:cs typeface="+mn-cs"/>
              </a:rPr>
              <a:t>callq  </a:t>
            </a: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400570 &lt;puts@plt&gt;</a:t>
            </a:r>
          </a:p>
          <a:p>
            <a:pPr algn="l"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400753:	</a:t>
            </a:r>
            <a:r>
              <a:rPr lang="sk-SK" sz="1800" dirty="0" smtClean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mov    </a:t>
            </a:r>
            <a:r>
              <a:rPr lang="sk-SK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0x8(%rsp),%</a:t>
            </a:r>
            <a:r>
              <a:rPr lang="sk-SK" sz="1800" dirty="0" smtClean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rax		</a:t>
            </a:r>
            <a:r>
              <a:rPr lang="sk-SK" sz="1800" dirty="0" smtClean="0">
                <a:solidFill>
                  <a:srgbClr val="000066"/>
                </a:solidFill>
                <a:latin typeface="Courier New" pitchFamily="49" charset="0"/>
                <a:ea typeface="MS Mincho" pitchFamily="49" charset="-128"/>
                <a:cs typeface="+mn-cs"/>
              </a:rPr>
              <a:t># get canary from stack</a:t>
            </a:r>
            <a:endParaRPr lang="sk-SK" sz="1800" dirty="0">
              <a:solidFill>
                <a:srgbClr val="000066"/>
              </a:solidFill>
              <a:latin typeface="Courier New" pitchFamily="49" charset="0"/>
              <a:ea typeface="MS Mincho" pitchFamily="49" charset="-128"/>
              <a:cs typeface="+mn-cs"/>
            </a:endParaRPr>
          </a:p>
          <a:p>
            <a:pPr algn="l"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400758:	</a:t>
            </a:r>
            <a:r>
              <a:rPr lang="sk-SK" sz="1800" dirty="0" smtClean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xor    </a:t>
            </a:r>
            <a:r>
              <a:rPr lang="sk-SK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%fs:0x28,%</a:t>
            </a:r>
            <a:r>
              <a:rPr lang="sk-SK" sz="1800" dirty="0" smtClean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rax		</a:t>
            </a:r>
            <a:r>
              <a:rPr lang="sk-SK" sz="1800" dirty="0" smtClean="0">
                <a:solidFill>
                  <a:srgbClr val="000066"/>
                </a:solidFill>
                <a:latin typeface="Courier New" pitchFamily="49" charset="0"/>
                <a:ea typeface="MS Mincho" pitchFamily="49" charset="-128"/>
                <a:cs typeface="+mn-cs"/>
              </a:rPr>
              <a:t># compare two canaries</a:t>
            </a:r>
            <a:endParaRPr lang="sk-SK" sz="1800" dirty="0">
              <a:solidFill>
                <a:srgbClr val="000066"/>
              </a:solidFill>
              <a:latin typeface="Courier New" pitchFamily="49" charset="0"/>
              <a:ea typeface="MS Mincho" pitchFamily="49" charset="-128"/>
              <a:cs typeface="+mn-cs"/>
            </a:endParaRPr>
          </a:p>
          <a:p>
            <a:pPr algn="l"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 smtClean="0">
                <a:latin typeface="Courier New" pitchFamily="49" charset="0"/>
                <a:ea typeface="MS Mincho" pitchFamily="49" charset="-128"/>
                <a:cs typeface="+mn-cs"/>
              </a:rPr>
              <a:t>  400761</a:t>
            </a: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  <a:cs typeface="+mn-cs"/>
              </a:rPr>
              <a:t>je     </a:t>
            </a: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400768 &lt;echo+0x39&gt;</a:t>
            </a:r>
          </a:p>
          <a:p>
            <a:pPr algn="l"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400763:	</a:t>
            </a:r>
            <a:r>
              <a:rPr lang="sk-SK" sz="1800" dirty="0" smtClean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callq  </a:t>
            </a:r>
            <a:r>
              <a:rPr lang="sk-SK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400580 &lt;__stack_chk_fail@plt&gt;</a:t>
            </a:r>
          </a:p>
          <a:p>
            <a:pPr algn="l"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400768: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  <a:cs typeface="+mn-cs"/>
              </a:rPr>
              <a:t>add    </a:t>
            </a: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$0x18,%rsp</a:t>
            </a:r>
          </a:p>
          <a:p>
            <a:pPr algn="l"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40076c: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  <a:cs typeface="+mn-cs"/>
              </a:rPr>
              <a:t>retq </a:t>
            </a:r>
            <a:endParaRPr lang="ro-RO" sz="18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075" y="1221363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echo:</a:t>
            </a:r>
          </a:p>
        </p:txBody>
      </p:sp>
    </p:spTree>
    <p:extLst>
      <p:ext uri="{BB962C8B-B14F-4D97-AF65-F5344CB8AC3E}">
        <p14:creationId xmlns:p14="http://schemas.microsoft.com/office/powerpoint/2010/main" val="23277421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493713"/>
            <a:ext cx="6489700" cy="573087"/>
          </a:xfrm>
        </p:spPr>
        <p:txBody>
          <a:bodyPr/>
          <a:lstStyle/>
          <a:p>
            <a:pPr eaLnBrk="1" hangingPunct="1"/>
            <a:r>
              <a:rPr lang="en-US" dirty="0" smtClean="0"/>
              <a:t>Setting Up Canary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2624432" y="5029200"/>
            <a:ext cx="6183312" cy="142346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algn="l"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	. . .</a:t>
            </a:r>
          </a:p>
          <a:p>
            <a:pPr algn="l"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	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%fs:40, %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rax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# Get canary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algn="l"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rax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8(%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) # Place on stack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algn="l"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xorl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eax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eax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 # Erase canary</a:t>
            </a:r>
          </a:p>
          <a:p>
            <a:pPr algn="l"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	. 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. 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663950" y="1372497"/>
            <a:ext cx="5105400" cy="164506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 /* Way too small!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puts(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32325" y="1001789"/>
            <a:ext cx="190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233498"/>
              </p:ext>
            </p:extLst>
          </p:nvPr>
        </p:nvGraphicFramePr>
        <p:xfrm>
          <a:off x="397374" y="1395696"/>
          <a:ext cx="2975480" cy="2103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1935">
                  <a:extLst>
                    <a:ext uri="{9D8B030D-6E8A-4147-A177-3AD203B41FA5}">
                      <a16:colId xmlns:a16="http://schemas.microsoft.com/office/drawing/2014/main" xmlns="" val="3318632248"/>
                    </a:ext>
                  </a:extLst>
                </a:gridCol>
                <a:gridCol w="371935">
                  <a:extLst>
                    <a:ext uri="{9D8B030D-6E8A-4147-A177-3AD203B41FA5}">
                      <a16:colId xmlns:a16="http://schemas.microsoft.com/office/drawing/2014/main" xmlns="" val="2161098594"/>
                    </a:ext>
                  </a:extLst>
                </a:gridCol>
                <a:gridCol w="371935">
                  <a:extLst>
                    <a:ext uri="{9D8B030D-6E8A-4147-A177-3AD203B41FA5}">
                      <a16:colId xmlns:a16="http://schemas.microsoft.com/office/drawing/2014/main" xmlns="" val="1053091735"/>
                    </a:ext>
                  </a:extLst>
                </a:gridCol>
                <a:gridCol w="371935">
                  <a:extLst>
                    <a:ext uri="{9D8B030D-6E8A-4147-A177-3AD203B41FA5}">
                      <a16:colId xmlns:a16="http://schemas.microsoft.com/office/drawing/2014/main" xmlns="" val="1255668265"/>
                    </a:ext>
                  </a:extLst>
                </a:gridCol>
                <a:gridCol w="371935">
                  <a:extLst>
                    <a:ext uri="{9D8B030D-6E8A-4147-A177-3AD203B41FA5}">
                      <a16:colId xmlns:a16="http://schemas.microsoft.com/office/drawing/2014/main" xmlns="" val="1389909863"/>
                    </a:ext>
                  </a:extLst>
                </a:gridCol>
                <a:gridCol w="371935">
                  <a:extLst>
                    <a:ext uri="{9D8B030D-6E8A-4147-A177-3AD203B41FA5}">
                      <a16:colId xmlns:a16="http://schemas.microsoft.com/office/drawing/2014/main" xmlns="" val="1773050266"/>
                    </a:ext>
                  </a:extLst>
                </a:gridCol>
                <a:gridCol w="371935">
                  <a:extLst>
                    <a:ext uri="{9D8B030D-6E8A-4147-A177-3AD203B41FA5}">
                      <a16:colId xmlns:a16="http://schemas.microsoft.com/office/drawing/2014/main" xmlns="" val="4062014518"/>
                    </a:ext>
                  </a:extLst>
                </a:gridCol>
                <a:gridCol w="371935">
                  <a:extLst>
                    <a:ext uri="{9D8B030D-6E8A-4147-A177-3AD203B41FA5}">
                      <a16:colId xmlns:a16="http://schemas.microsoft.com/office/drawing/2014/main" xmlns="" val="1950968775"/>
                    </a:ext>
                  </a:extLst>
                </a:gridCol>
              </a:tblGrid>
              <a:tr h="586745"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Arial" charset="0"/>
                        </a:rPr>
                        <a:t>Stack Frame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Arial" charset="0"/>
                        </a:rPr>
                        <a:t>for </a:t>
                      </a:r>
                      <a:r>
                        <a:rPr kumimoji="0" lang="en-US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Arial" charset="0"/>
                        </a:rPr>
                        <a:t>call_echo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Arial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99266508"/>
                  </a:ext>
                </a:extLst>
              </a:tr>
              <a:tr h="34622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40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06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f6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44454471"/>
                  </a:ext>
                </a:extLst>
              </a:tr>
              <a:tr h="335283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19900004"/>
                  </a:ext>
                </a:extLst>
              </a:tr>
              <a:tr h="335283">
                <a:tc gridSpan="8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Canary (8</a:t>
                      </a:r>
                      <a:r>
                        <a:rPr lang="en-US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bytes)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40360697"/>
                  </a:ext>
                </a:extLst>
              </a:tr>
              <a:tr h="335283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[3]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[2]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[1]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8574741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667000" y="415678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b</a:t>
            </a:r>
            <a:r>
              <a:rPr lang="en-US" sz="1800" dirty="0" err="1" smtClean="0">
                <a:latin typeface="Calibri" pitchFamily="34" charset="0"/>
              </a:rPr>
              <a:t>uf</a:t>
            </a:r>
            <a:r>
              <a:rPr lang="en-US" sz="1800" dirty="0" smtClean="0">
                <a:latin typeface="Calibri" pitchFamily="34" charset="0"/>
              </a:rPr>
              <a:t> = %</a:t>
            </a:r>
            <a:r>
              <a:rPr lang="en-US" sz="1800" dirty="0" err="1" smtClean="0">
                <a:latin typeface="Calibri" pitchFamily="34" charset="0"/>
              </a:rPr>
              <a:t>rsp</a:t>
            </a:r>
            <a:r>
              <a:rPr lang="en-US" sz="1800" dirty="0" smtClean="0">
                <a:latin typeface="Calibri" pitchFamily="34" charset="0"/>
              </a:rPr>
              <a:t> </a:t>
            </a:r>
          </a:p>
        </p:txBody>
      </p:sp>
      <p:cxnSp>
        <p:nvCxnSpPr>
          <p:cNvPr id="20" name="Straight Arrow Connector 19"/>
          <p:cNvCxnSpPr/>
          <p:nvPr/>
        </p:nvCxnSpPr>
        <p:spPr bwMode="auto">
          <a:xfrm flipV="1">
            <a:off x="3200400" y="3629097"/>
            <a:ext cx="0" cy="49918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13892230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493713"/>
            <a:ext cx="6489700" cy="573087"/>
          </a:xfrm>
        </p:spPr>
        <p:txBody>
          <a:bodyPr/>
          <a:lstStyle/>
          <a:p>
            <a:pPr eaLnBrk="1" hangingPunct="1"/>
            <a:r>
              <a:rPr lang="en-US" dirty="0" smtClean="0"/>
              <a:t>Checking Canary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2365375" y="5000249"/>
            <a:ext cx="6626225" cy="142346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algn="l"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	. . .</a:t>
            </a:r>
          </a:p>
          <a:p>
            <a:pPr algn="l"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8(%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), %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rax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   # Retrieve from stack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algn="l"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xorq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%fs:40, %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rax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    # Compare to canary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algn="l"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je	.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L6               # If same, OK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algn="l"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call	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__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stack_chk_fail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# FAIL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91000" y="3758950"/>
            <a:ext cx="183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Input: “</a:t>
            </a:r>
            <a:r>
              <a:rPr lang="en-US" sz="1800" i="1" dirty="0" smtClean="0">
                <a:latin typeface="Calibri" pitchFamily="34" charset="0"/>
              </a:rPr>
              <a:t>0123456”</a:t>
            </a:r>
          </a:p>
        </p:txBody>
      </p:sp>
      <p:sp>
        <p:nvSpPr>
          <p:cNvPr id="50" name="Rectangle 4"/>
          <p:cNvSpPr>
            <a:spLocks noChangeArrowheads="1"/>
          </p:cNvSpPr>
          <p:nvPr/>
        </p:nvSpPr>
        <p:spPr bwMode="auto">
          <a:xfrm>
            <a:off x="3663950" y="1372497"/>
            <a:ext cx="5105400" cy="164506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 /* Way too small!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puts(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332325" y="1001789"/>
            <a:ext cx="17620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After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call to gets</a:t>
            </a:r>
          </a:p>
        </p:txBody>
      </p: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288483"/>
              </p:ext>
            </p:extLst>
          </p:nvPr>
        </p:nvGraphicFramePr>
        <p:xfrm>
          <a:off x="397374" y="1395696"/>
          <a:ext cx="2975480" cy="2103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1935">
                  <a:extLst>
                    <a:ext uri="{9D8B030D-6E8A-4147-A177-3AD203B41FA5}">
                      <a16:colId xmlns:a16="http://schemas.microsoft.com/office/drawing/2014/main" xmlns="" val="3318632248"/>
                    </a:ext>
                  </a:extLst>
                </a:gridCol>
                <a:gridCol w="371935">
                  <a:extLst>
                    <a:ext uri="{9D8B030D-6E8A-4147-A177-3AD203B41FA5}">
                      <a16:colId xmlns:a16="http://schemas.microsoft.com/office/drawing/2014/main" xmlns="" val="2161098594"/>
                    </a:ext>
                  </a:extLst>
                </a:gridCol>
                <a:gridCol w="371935">
                  <a:extLst>
                    <a:ext uri="{9D8B030D-6E8A-4147-A177-3AD203B41FA5}">
                      <a16:colId xmlns:a16="http://schemas.microsoft.com/office/drawing/2014/main" xmlns="" val="1053091735"/>
                    </a:ext>
                  </a:extLst>
                </a:gridCol>
                <a:gridCol w="371935">
                  <a:extLst>
                    <a:ext uri="{9D8B030D-6E8A-4147-A177-3AD203B41FA5}">
                      <a16:colId xmlns:a16="http://schemas.microsoft.com/office/drawing/2014/main" xmlns="" val="1255668265"/>
                    </a:ext>
                  </a:extLst>
                </a:gridCol>
                <a:gridCol w="371935">
                  <a:extLst>
                    <a:ext uri="{9D8B030D-6E8A-4147-A177-3AD203B41FA5}">
                      <a16:colId xmlns:a16="http://schemas.microsoft.com/office/drawing/2014/main" xmlns="" val="1389909863"/>
                    </a:ext>
                  </a:extLst>
                </a:gridCol>
                <a:gridCol w="371935">
                  <a:extLst>
                    <a:ext uri="{9D8B030D-6E8A-4147-A177-3AD203B41FA5}">
                      <a16:colId xmlns:a16="http://schemas.microsoft.com/office/drawing/2014/main" xmlns="" val="1773050266"/>
                    </a:ext>
                  </a:extLst>
                </a:gridCol>
                <a:gridCol w="371935">
                  <a:extLst>
                    <a:ext uri="{9D8B030D-6E8A-4147-A177-3AD203B41FA5}">
                      <a16:colId xmlns:a16="http://schemas.microsoft.com/office/drawing/2014/main" xmlns="" val="4062014518"/>
                    </a:ext>
                  </a:extLst>
                </a:gridCol>
                <a:gridCol w="371935">
                  <a:extLst>
                    <a:ext uri="{9D8B030D-6E8A-4147-A177-3AD203B41FA5}">
                      <a16:colId xmlns:a16="http://schemas.microsoft.com/office/drawing/2014/main" xmlns="" val="1950968775"/>
                    </a:ext>
                  </a:extLst>
                </a:gridCol>
              </a:tblGrid>
              <a:tr h="586745"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Arial" charset="0"/>
                        </a:rPr>
                        <a:t>Stack Frame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Arial" charset="0"/>
                        </a:rPr>
                        <a:t>for </a:t>
                      </a:r>
                      <a:r>
                        <a:rPr kumimoji="0" lang="en-US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Arial" charset="0"/>
                        </a:rPr>
                        <a:t>call_echo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Arial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99266508"/>
                  </a:ext>
                </a:extLst>
              </a:tr>
              <a:tr h="34622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40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06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f6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44454471"/>
                  </a:ext>
                </a:extLst>
              </a:tr>
              <a:tr h="335283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19900004"/>
                  </a:ext>
                </a:extLst>
              </a:tr>
              <a:tr h="335283">
                <a:tc gridSpan="8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Canary (8</a:t>
                      </a:r>
                      <a:r>
                        <a:rPr lang="en-US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bytes)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40360697"/>
                  </a:ext>
                </a:extLst>
              </a:tr>
              <a:tr h="335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36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35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34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33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31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8574741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2667000" y="415678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b</a:t>
            </a:r>
            <a:r>
              <a:rPr lang="en-US" sz="1800" dirty="0" err="1" smtClean="0">
                <a:latin typeface="Calibri" pitchFamily="34" charset="0"/>
              </a:rPr>
              <a:t>uf</a:t>
            </a:r>
            <a:r>
              <a:rPr lang="en-US" sz="1800" dirty="0" smtClean="0">
                <a:latin typeface="Calibri" pitchFamily="34" charset="0"/>
              </a:rPr>
              <a:t> = %</a:t>
            </a:r>
            <a:r>
              <a:rPr lang="en-US" sz="1800" dirty="0" err="1" smtClean="0">
                <a:latin typeface="Calibri" pitchFamily="34" charset="0"/>
              </a:rPr>
              <a:t>rsp</a:t>
            </a:r>
            <a:r>
              <a:rPr lang="en-US" sz="1800" dirty="0" smtClean="0">
                <a:latin typeface="Calibri" pitchFamily="34" charset="0"/>
              </a:rPr>
              <a:t> </a:t>
            </a:r>
          </a:p>
        </p:txBody>
      </p:sp>
      <p:cxnSp>
        <p:nvCxnSpPr>
          <p:cNvPr id="54" name="Straight Arrow Connector 53"/>
          <p:cNvCxnSpPr/>
          <p:nvPr/>
        </p:nvCxnSpPr>
        <p:spPr bwMode="auto">
          <a:xfrm flipV="1">
            <a:off x="3200400" y="3629097"/>
            <a:ext cx="0" cy="49918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02565297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47650"/>
            <a:ext cx="8893175" cy="781050"/>
          </a:xfrm>
        </p:spPr>
        <p:txBody>
          <a:bodyPr/>
          <a:lstStyle/>
          <a:p>
            <a:r>
              <a:rPr lang="en-US" dirty="0" smtClean="0"/>
              <a:t>Return-Oriented Programming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513" y="1066800"/>
            <a:ext cx="8307387" cy="5224462"/>
          </a:xfrm>
        </p:spPr>
        <p:txBody>
          <a:bodyPr/>
          <a:lstStyle/>
          <a:p>
            <a:r>
              <a:rPr lang="en-US" dirty="0" smtClean="0"/>
              <a:t>Challenge (for hackers)</a:t>
            </a:r>
          </a:p>
          <a:p>
            <a:pPr lvl="1"/>
            <a:r>
              <a:rPr lang="en-US" dirty="0" smtClean="0"/>
              <a:t>Stack randomization makes it hard to predict buffer location</a:t>
            </a:r>
          </a:p>
          <a:p>
            <a:pPr lvl="1"/>
            <a:r>
              <a:rPr lang="en-US" dirty="0" smtClean="0"/>
              <a:t>Marking stack </a:t>
            </a:r>
            <a:r>
              <a:rPr lang="en-US" dirty="0" err="1" smtClean="0"/>
              <a:t>nonexecutable</a:t>
            </a:r>
            <a:r>
              <a:rPr lang="en-US" dirty="0" smtClean="0"/>
              <a:t> makes it hard to insert binary code</a:t>
            </a:r>
          </a:p>
          <a:p>
            <a:r>
              <a:rPr lang="en-US" dirty="0" smtClean="0"/>
              <a:t>Alternative Strategy</a:t>
            </a:r>
          </a:p>
          <a:p>
            <a:pPr lvl="1"/>
            <a:r>
              <a:rPr lang="en-US" dirty="0" smtClean="0"/>
              <a:t>Use existing code</a:t>
            </a:r>
          </a:p>
          <a:p>
            <a:pPr lvl="2"/>
            <a:r>
              <a:rPr lang="en-US" dirty="0" smtClean="0"/>
              <a:t>E.g., library code from </a:t>
            </a:r>
            <a:r>
              <a:rPr lang="en-US" dirty="0" err="1" smtClean="0"/>
              <a:t>stdlib</a:t>
            </a:r>
            <a:endParaRPr lang="en-US" dirty="0" smtClean="0"/>
          </a:p>
          <a:p>
            <a:pPr lvl="1"/>
            <a:r>
              <a:rPr lang="en-US" dirty="0" smtClean="0"/>
              <a:t>String together fragments to achieve overall desired outcome</a:t>
            </a:r>
          </a:p>
          <a:p>
            <a:pPr lvl="1"/>
            <a:r>
              <a:rPr lang="en-US" i="1" dirty="0" smtClean="0"/>
              <a:t>Does not overcome stack canaries</a:t>
            </a:r>
          </a:p>
          <a:p>
            <a:r>
              <a:rPr lang="en-US" dirty="0" smtClean="0"/>
              <a:t>Construct program from </a:t>
            </a:r>
            <a:r>
              <a:rPr lang="en-US" i="1" dirty="0" smtClean="0"/>
              <a:t>gadgets</a:t>
            </a:r>
            <a:endParaRPr lang="en-US" dirty="0" smtClean="0"/>
          </a:p>
          <a:p>
            <a:pPr lvl="1"/>
            <a:r>
              <a:rPr lang="en-US" dirty="0" smtClean="0"/>
              <a:t>Sequence of instructions ending in </a:t>
            </a:r>
            <a:r>
              <a:rPr lang="en-US" b="1" dirty="0" smtClean="0">
                <a:latin typeface="Courier New"/>
                <a:cs typeface="Courier New"/>
              </a:rPr>
              <a:t>ret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ncoded by single byte </a:t>
            </a:r>
            <a:r>
              <a:rPr lang="en-US" b="1" dirty="0" smtClean="0">
                <a:latin typeface="Courier New"/>
                <a:cs typeface="Courier New"/>
              </a:rPr>
              <a:t>0xc3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Code positions fixed from run to run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Code is executable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437374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68580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Internet Worm and IM War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914400"/>
            <a:ext cx="8307387" cy="219233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Helvetica" charset="0"/>
              </a:rPr>
              <a:t>November, 1988</a:t>
            </a:r>
          </a:p>
          <a:p>
            <a:pPr lvl="1" eaLnBrk="1" hangingPunct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Internet Worm attacks thousands of Internet hosts.</a:t>
            </a:r>
          </a:p>
          <a:p>
            <a:pPr lvl="1" eaLnBrk="1" hangingPunct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How did it happen?</a:t>
            </a:r>
          </a:p>
          <a:p>
            <a:pPr eaLnBrk="1" hangingPunct="1">
              <a:defRPr/>
            </a:pPr>
            <a:r>
              <a:rPr lang="en-US" dirty="0">
                <a:latin typeface="Helvetica" charset="0"/>
              </a:rPr>
              <a:t>July, 1999</a:t>
            </a:r>
          </a:p>
          <a:p>
            <a:pPr lvl="1" eaLnBrk="1" hangingPunct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Microsoft launches MSN Messenger (instant messaging system).</a:t>
            </a:r>
          </a:p>
          <a:p>
            <a:pPr lvl="1" eaLnBrk="1" hangingPunct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Messenger clients can access popular AOL Instant Messaging Service (AIM) servers</a:t>
            </a:r>
          </a:p>
          <a:p>
            <a:pPr eaLnBrk="1" hangingPunct="1">
              <a:defRPr/>
            </a:pPr>
            <a:endParaRPr lang="en-US" dirty="0">
              <a:latin typeface="Helvetica" charset="0"/>
            </a:endParaRPr>
          </a:p>
          <a:p>
            <a:pPr lvl="1" eaLnBrk="1" hangingPunct="1">
              <a:buFont typeface="Wingdings" charset="0"/>
              <a:buNone/>
              <a:defRPr/>
            </a:pPr>
            <a:endParaRPr lang="en-US" dirty="0">
              <a:latin typeface="Helvetica" charset="0"/>
              <a:ea typeface="ＭＳ Ｐゴシック" charset="0"/>
            </a:endParaRPr>
          </a:p>
          <a:p>
            <a:pPr eaLnBrk="1" hangingPunct="1">
              <a:defRPr/>
            </a:pPr>
            <a:endParaRPr lang="en-US" dirty="0">
              <a:latin typeface="Helvetica" charset="0"/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701925" y="3825875"/>
            <a:ext cx="4765675" cy="2955925"/>
            <a:chOff x="2701925" y="3825875"/>
            <a:chExt cx="4765675" cy="2955925"/>
          </a:xfrm>
        </p:grpSpPr>
        <p:sp>
          <p:nvSpPr>
            <p:cNvPr id="12292" name="Oval 4"/>
            <p:cNvSpPr>
              <a:spLocks noChangeArrowheads="1"/>
            </p:cNvSpPr>
            <p:nvPr/>
          </p:nvSpPr>
          <p:spPr bwMode="auto">
            <a:xfrm>
              <a:off x="6283325" y="4832350"/>
              <a:ext cx="1184275" cy="898525"/>
            </a:xfrm>
            <a:prstGeom prst="ellipse">
              <a:avLst/>
            </a:prstGeom>
            <a:solidFill>
              <a:srgbClr val="FFFF66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/>
                <a:t>AIM</a:t>
              </a:r>
            </a:p>
            <a:p>
              <a:pPr>
                <a:lnSpc>
                  <a:spcPct val="100000"/>
                </a:lnSpc>
              </a:pPr>
              <a:r>
                <a:rPr lang="en-US"/>
                <a:t>server</a:t>
              </a:r>
            </a:p>
          </p:txBody>
        </p:sp>
        <p:sp>
          <p:nvSpPr>
            <p:cNvPr id="12293" name="Oval 5"/>
            <p:cNvSpPr>
              <a:spLocks noChangeArrowheads="1"/>
            </p:cNvSpPr>
            <p:nvPr/>
          </p:nvSpPr>
          <p:spPr bwMode="auto">
            <a:xfrm>
              <a:off x="5267325" y="3825875"/>
              <a:ext cx="1057275" cy="898525"/>
            </a:xfrm>
            <a:prstGeom prst="ellipse">
              <a:avLst/>
            </a:prstGeom>
            <a:solidFill>
              <a:srgbClr val="FFFF66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/>
                <a:t>AIM</a:t>
              </a:r>
            </a:p>
            <a:p>
              <a:pPr>
                <a:lnSpc>
                  <a:spcPct val="100000"/>
                </a:lnSpc>
              </a:pPr>
              <a:r>
                <a:rPr lang="en-US"/>
                <a:t>client</a:t>
              </a:r>
            </a:p>
          </p:txBody>
        </p:sp>
        <p:sp>
          <p:nvSpPr>
            <p:cNvPr id="12294" name="Oval 6"/>
            <p:cNvSpPr>
              <a:spLocks noChangeArrowheads="1"/>
            </p:cNvSpPr>
            <p:nvPr/>
          </p:nvSpPr>
          <p:spPr bwMode="auto">
            <a:xfrm>
              <a:off x="5334000" y="5883275"/>
              <a:ext cx="1057275" cy="898525"/>
            </a:xfrm>
            <a:prstGeom prst="ellipse">
              <a:avLst/>
            </a:prstGeom>
            <a:solidFill>
              <a:srgbClr val="FFFF66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/>
                <a:t>AIM</a:t>
              </a:r>
            </a:p>
            <a:p>
              <a:pPr>
                <a:lnSpc>
                  <a:spcPct val="100000"/>
                </a:lnSpc>
              </a:pPr>
              <a:r>
                <a:rPr lang="en-US"/>
                <a:t>client</a:t>
              </a:r>
            </a:p>
          </p:txBody>
        </p:sp>
        <p:sp>
          <p:nvSpPr>
            <p:cNvPr id="12295" name="Oval 7"/>
            <p:cNvSpPr>
              <a:spLocks noChangeArrowheads="1"/>
            </p:cNvSpPr>
            <p:nvPr/>
          </p:nvSpPr>
          <p:spPr bwMode="auto">
            <a:xfrm>
              <a:off x="4530725" y="4832350"/>
              <a:ext cx="1057275" cy="898525"/>
            </a:xfrm>
            <a:prstGeom prst="ellipse">
              <a:avLst/>
            </a:prstGeom>
            <a:solidFill>
              <a:srgbClr val="FFCC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/>
                <a:t>MSN</a:t>
              </a:r>
            </a:p>
            <a:p>
              <a:pPr>
                <a:lnSpc>
                  <a:spcPct val="100000"/>
                </a:lnSpc>
              </a:pPr>
              <a:r>
                <a:rPr lang="en-US"/>
                <a:t>client</a:t>
              </a:r>
            </a:p>
          </p:txBody>
        </p:sp>
        <p:sp>
          <p:nvSpPr>
            <p:cNvPr id="12296" name="Oval 8"/>
            <p:cNvSpPr>
              <a:spLocks noChangeArrowheads="1"/>
            </p:cNvSpPr>
            <p:nvPr/>
          </p:nvSpPr>
          <p:spPr bwMode="auto">
            <a:xfrm>
              <a:off x="2701925" y="4832350"/>
              <a:ext cx="1184275" cy="898525"/>
            </a:xfrm>
            <a:prstGeom prst="ellipse">
              <a:avLst/>
            </a:prstGeom>
            <a:solidFill>
              <a:srgbClr val="FFFF66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/>
                <a:t>MSN</a:t>
              </a:r>
            </a:p>
            <a:p>
              <a:pPr>
                <a:lnSpc>
                  <a:spcPct val="100000"/>
                </a:lnSpc>
              </a:pPr>
              <a:r>
                <a:rPr lang="en-US"/>
                <a:t>server</a:t>
              </a:r>
            </a:p>
          </p:txBody>
        </p:sp>
        <p:sp>
          <p:nvSpPr>
            <p:cNvPr id="12297" name="Line 9"/>
            <p:cNvSpPr>
              <a:spLocks noChangeShapeType="1"/>
            </p:cNvSpPr>
            <p:nvPr/>
          </p:nvSpPr>
          <p:spPr bwMode="auto">
            <a:xfrm>
              <a:off x="3844925" y="5273675"/>
              <a:ext cx="685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298" name="Line 10"/>
            <p:cNvSpPr>
              <a:spLocks noChangeShapeType="1"/>
            </p:cNvSpPr>
            <p:nvPr/>
          </p:nvSpPr>
          <p:spPr bwMode="auto">
            <a:xfrm>
              <a:off x="5597525" y="5273675"/>
              <a:ext cx="685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299" name="Line 11"/>
            <p:cNvSpPr>
              <a:spLocks noChangeShapeType="1"/>
            </p:cNvSpPr>
            <p:nvPr/>
          </p:nvSpPr>
          <p:spPr bwMode="auto">
            <a:xfrm>
              <a:off x="6172200" y="4572000"/>
              <a:ext cx="30480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300" name="Line 12"/>
            <p:cNvSpPr>
              <a:spLocks noChangeShapeType="1"/>
            </p:cNvSpPr>
            <p:nvPr/>
          </p:nvSpPr>
          <p:spPr bwMode="auto">
            <a:xfrm rot="5400000">
              <a:off x="6210300" y="5600700"/>
              <a:ext cx="30480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5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5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5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5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56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Gadget Example #1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96875" y="5410199"/>
            <a:ext cx="7896225" cy="923925"/>
          </a:xfrm>
        </p:spPr>
        <p:txBody>
          <a:bodyPr/>
          <a:lstStyle/>
          <a:p>
            <a:r>
              <a:rPr lang="en-US" dirty="0" smtClean="0"/>
              <a:t>Use tail end of existing functions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57200" y="1447800"/>
            <a:ext cx="3429000" cy="132087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  <a:cs typeface="Arial" charset="0"/>
              </a:rPr>
              <a:t>long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ea typeface="MS Mincho" pitchFamily="49" charset="-128"/>
                <a:cs typeface="Arial" charset="0"/>
              </a:rPr>
              <a:t>ab_plus_c</a:t>
            </a:r>
            <a:endParaRPr lang="en-US" sz="1600" dirty="0">
              <a:solidFill>
                <a:srgbClr val="000000"/>
              </a:solidFill>
              <a:latin typeface="Courier New" pitchFamily="49" charset="0"/>
              <a:ea typeface="MS Mincho" pitchFamily="49" charset="-128"/>
              <a:cs typeface="Arial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  <a:cs typeface="Arial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  <a:cs typeface="Arial" charset="0"/>
              </a:rPr>
              <a:t> (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  <a:cs typeface="Arial" charset="0"/>
              </a:rPr>
              <a:t>long a, long b, long c) {        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  <a:cs typeface="Arial" charset="0"/>
              </a:rPr>
              <a:t>                                                     </a:t>
            </a:r>
            <a:endParaRPr lang="en-US" sz="1600" dirty="0">
              <a:solidFill>
                <a:srgbClr val="000000"/>
              </a:solidFill>
              <a:latin typeface="Courier New" pitchFamily="49" charset="0"/>
              <a:ea typeface="MS Mincho" pitchFamily="49" charset="-128"/>
              <a:cs typeface="Arial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  <a:cs typeface="Arial" charset="0"/>
              </a:rPr>
              <a:t>   return 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  <a:cs typeface="Arial" charset="0"/>
              </a:rPr>
              <a:t>a*b + c;                                                                          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  <a:cs typeface="Arial" charset="0"/>
              </a:rPr>
              <a:t>}</a:t>
            </a:r>
            <a:endParaRPr lang="en-US" sz="1600" dirty="0">
              <a:solidFill>
                <a:srgbClr val="000000"/>
              </a:solidFill>
              <a:latin typeface="Courier New" pitchFamily="49" charset="0"/>
              <a:ea typeface="MS Mincho" pitchFamily="49" charset="-128"/>
              <a:cs typeface="Arial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600200" y="3200400"/>
            <a:ext cx="5943600" cy="1708666"/>
            <a:chOff x="1600200" y="3200400"/>
            <a:chExt cx="5943600" cy="170866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600200" y="3200400"/>
              <a:ext cx="5943600" cy="1074653"/>
            </a:xfrm>
            <a:prstGeom prst="rect">
              <a:avLst/>
            </a:prstGeom>
            <a:solidFill>
              <a:srgbClr val="FF99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90487" tIns="44450" rIns="90487" bIns="44450">
              <a:spAutoFit/>
            </a:bodyPr>
            <a:lstStyle/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ro-RO" sz="1600" dirty="0">
                  <a:solidFill>
                    <a:srgbClr val="000000"/>
                  </a:solidFill>
                  <a:latin typeface="Courier New" pitchFamily="49" charset="0"/>
                  <a:ea typeface="MS Mincho" pitchFamily="49" charset="-128"/>
                  <a:cs typeface="Arial" charset="0"/>
                </a:rPr>
                <a:t>00000000004004d0 &lt;ab_plus_c&gt;</a:t>
              </a:r>
              <a:r>
                <a:rPr lang="ro-RO" sz="1600" dirty="0">
                  <a:solidFill>
                    <a:srgbClr val="000000"/>
                  </a:solidFill>
                  <a:latin typeface="Courier New" pitchFamily="49" charset="0"/>
                  <a:ea typeface="MS Mincho" pitchFamily="49" charset="-128"/>
                  <a:cs typeface="Arial" charset="0"/>
                </a:rPr>
                <a:t>:</a:t>
              </a:r>
              <a:endParaRPr lang="ro-RO" sz="1600" dirty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  <a:cs typeface="Arial" charset="0"/>
              </a:endParaRP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ro-RO" sz="1600" dirty="0">
                  <a:solidFill>
                    <a:srgbClr val="000000"/>
                  </a:solidFill>
                  <a:latin typeface="Courier New" pitchFamily="49" charset="0"/>
                  <a:ea typeface="MS Mincho" pitchFamily="49" charset="-128"/>
                  <a:cs typeface="Arial" charset="0"/>
                </a:rPr>
                <a:t>  4004d0</a:t>
              </a:r>
              <a:r>
                <a:rPr lang="ro-RO" sz="1600" dirty="0">
                  <a:solidFill>
                    <a:srgbClr val="000000"/>
                  </a:solidFill>
                  <a:latin typeface="Courier New" pitchFamily="49" charset="0"/>
                  <a:ea typeface="MS Mincho" pitchFamily="49" charset="-128"/>
                  <a:cs typeface="Arial" charset="0"/>
                </a:rPr>
                <a:t>:  48 </a:t>
              </a:r>
              <a:r>
                <a:rPr lang="ro-RO" sz="1600" dirty="0">
                  <a:solidFill>
                    <a:srgbClr val="000000"/>
                  </a:solidFill>
                  <a:latin typeface="Courier New" pitchFamily="49" charset="0"/>
                  <a:ea typeface="MS Mincho" pitchFamily="49" charset="-128"/>
                  <a:cs typeface="Arial" charset="0"/>
                </a:rPr>
                <a:t>0f af fe  </a:t>
              </a:r>
              <a:r>
                <a:rPr lang="ro-RO" sz="1600" dirty="0">
                  <a:solidFill>
                    <a:srgbClr val="000000"/>
                  </a:solidFill>
                  <a:latin typeface="Courier New" pitchFamily="49" charset="0"/>
                  <a:ea typeface="MS Mincho" pitchFamily="49" charset="-128"/>
                  <a:cs typeface="Arial" charset="0"/>
                </a:rPr>
                <a:t>imul %</a:t>
              </a:r>
              <a:r>
                <a:rPr lang="ro-RO" sz="1600" dirty="0">
                  <a:solidFill>
                    <a:srgbClr val="000000"/>
                  </a:solidFill>
                  <a:latin typeface="Courier New" pitchFamily="49" charset="0"/>
                  <a:ea typeface="MS Mincho" pitchFamily="49" charset="-128"/>
                  <a:cs typeface="Arial" charset="0"/>
                </a:rPr>
                <a:t>rsi,%rdi                                           </a:t>
              </a:r>
              <a:r>
                <a:rPr lang="ro-RO" sz="1600" dirty="0">
                  <a:solidFill>
                    <a:srgbClr val="000000"/>
                  </a:solidFill>
                  <a:latin typeface="Courier New" pitchFamily="49" charset="0"/>
                  <a:ea typeface="MS Mincho" pitchFamily="49" charset="-128"/>
                  <a:cs typeface="Arial" charset="0"/>
                </a:rPr>
                <a:t>     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ro-RO" sz="1600" dirty="0">
                  <a:solidFill>
                    <a:srgbClr val="000000"/>
                  </a:solidFill>
                  <a:latin typeface="Courier New" pitchFamily="49" charset="0"/>
                  <a:ea typeface="MS Mincho" pitchFamily="49" charset="-128"/>
                  <a:cs typeface="Arial" charset="0"/>
                </a:rPr>
                <a:t> </a:t>
              </a:r>
              <a:r>
                <a:rPr lang="ro-RO" sz="1600" dirty="0">
                  <a:solidFill>
                    <a:srgbClr val="000000"/>
                  </a:solidFill>
                  <a:latin typeface="Courier New" pitchFamily="49" charset="0"/>
                  <a:ea typeface="MS Mincho" pitchFamily="49" charset="-128"/>
                  <a:cs typeface="Arial" charset="0"/>
                </a:rPr>
                <a:t> 4004d4</a:t>
              </a:r>
              <a:r>
                <a:rPr lang="ro-RO" sz="1600" dirty="0">
                  <a:solidFill>
                    <a:srgbClr val="000000"/>
                  </a:solidFill>
                  <a:latin typeface="Courier New" pitchFamily="49" charset="0"/>
                  <a:ea typeface="MS Mincho" pitchFamily="49" charset="-128"/>
                  <a:cs typeface="Arial" charset="0"/>
                </a:rPr>
                <a:t>:  </a:t>
              </a:r>
              <a:r>
                <a:rPr lang="ro-RO" sz="1600" dirty="0">
                  <a:solidFill>
                    <a:srgbClr val="000000"/>
                  </a:solidFill>
                  <a:latin typeface="Courier New" pitchFamily="49" charset="0"/>
                  <a:ea typeface="MS Mincho" pitchFamily="49" charset="-128"/>
                  <a:cs typeface="Arial" charset="0"/>
                </a:rPr>
                <a:t>48 </a:t>
              </a:r>
              <a:r>
                <a:rPr lang="ro-RO" sz="1600" dirty="0">
                  <a:solidFill>
                    <a:srgbClr val="000000"/>
                  </a:solidFill>
                  <a:latin typeface="Courier New" pitchFamily="49" charset="0"/>
                  <a:ea typeface="MS Mincho" pitchFamily="49" charset="-128"/>
                  <a:cs typeface="Arial" charset="0"/>
                </a:rPr>
                <a:t>8d 04 17  </a:t>
              </a:r>
              <a:r>
                <a:rPr lang="ro-RO" sz="1600" dirty="0">
                  <a:solidFill>
                    <a:srgbClr val="000000"/>
                  </a:solidFill>
                  <a:latin typeface="Courier New" pitchFamily="49" charset="0"/>
                  <a:ea typeface="MS Mincho" pitchFamily="49" charset="-128"/>
                  <a:cs typeface="Arial" charset="0"/>
                </a:rPr>
                <a:t>lea (</a:t>
              </a:r>
              <a:r>
                <a:rPr lang="ro-RO" sz="1600" dirty="0">
                  <a:solidFill>
                    <a:srgbClr val="000000"/>
                  </a:solidFill>
                  <a:latin typeface="Courier New" pitchFamily="49" charset="0"/>
                  <a:ea typeface="MS Mincho" pitchFamily="49" charset="-128"/>
                  <a:cs typeface="Arial" charset="0"/>
                </a:rPr>
                <a:t>%rdi,%rdx,1),%rax                                  </a:t>
              </a:r>
              <a:r>
                <a:rPr lang="ro-RO" sz="1600" dirty="0">
                  <a:solidFill>
                    <a:srgbClr val="000000"/>
                  </a:solidFill>
                  <a:latin typeface="Courier New" pitchFamily="49" charset="0"/>
                  <a:ea typeface="MS Mincho" pitchFamily="49" charset="-128"/>
                  <a:cs typeface="Arial" charset="0"/>
                </a:rPr>
                <a:t> 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ro-RO" sz="1600" dirty="0">
                  <a:solidFill>
                    <a:srgbClr val="000000"/>
                  </a:solidFill>
                  <a:latin typeface="Courier New" pitchFamily="49" charset="0"/>
                  <a:ea typeface="MS Mincho" pitchFamily="49" charset="-128"/>
                  <a:cs typeface="Arial" charset="0"/>
                </a:rPr>
                <a:t> </a:t>
              </a:r>
              <a:r>
                <a:rPr lang="ro-RO" sz="1600" dirty="0">
                  <a:solidFill>
                    <a:srgbClr val="000000"/>
                  </a:solidFill>
                  <a:latin typeface="Courier New" pitchFamily="49" charset="0"/>
                  <a:ea typeface="MS Mincho" pitchFamily="49" charset="-128"/>
                  <a:cs typeface="Arial" charset="0"/>
                </a:rPr>
                <a:t> 4004d8</a:t>
              </a:r>
              <a:r>
                <a:rPr lang="ro-RO" sz="1600" dirty="0">
                  <a:solidFill>
                    <a:srgbClr val="000000"/>
                  </a:solidFill>
                  <a:latin typeface="Courier New" pitchFamily="49" charset="0"/>
                  <a:ea typeface="MS Mincho" pitchFamily="49" charset="-128"/>
                  <a:cs typeface="Arial" charset="0"/>
                </a:rPr>
                <a:t>:  </a:t>
              </a:r>
              <a:r>
                <a:rPr lang="ro-RO" sz="1600" dirty="0">
                  <a:solidFill>
                    <a:srgbClr val="000000"/>
                  </a:solidFill>
                  <a:latin typeface="Courier New" pitchFamily="49" charset="0"/>
                  <a:ea typeface="MS Mincho" pitchFamily="49" charset="-128"/>
                  <a:cs typeface="Arial" charset="0"/>
                </a:rPr>
                <a:t>c3           retq </a:t>
              </a:r>
              <a:endParaRPr lang="en-US" sz="1600" dirty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  <a:cs typeface="Arial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895600" y="3733800"/>
              <a:ext cx="1600200" cy="541253"/>
            </a:xfrm>
            <a:prstGeom prst="rect">
              <a:avLst/>
            </a:prstGeom>
            <a:noFill/>
            <a:ln w="3810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 sz="2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 flipH="1" flipV="1">
              <a:off x="4495800" y="4275053"/>
              <a:ext cx="533400" cy="449347"/>
            </a:xfrm>
            <a:prstGeom prst="straightConnector1">
              <a:avLst/>
            </a:prstGeom>
            <a:noFill/>
            <a:ln w="2540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" name="TextBox 8"/>
            <p:cNvSpPr txBox="1"/>
            <p:nvPr/>
          </p:nvSpPr>
          <p:spPr>
            <a:xfrm>
              <a:off x="5017615" y="4539734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dirty="0" err="1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rax</a:t>
              </a:r>
              <a:r>
                <a:rPr lang="en-US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 </a:t>
              </a:r>
              <a:r>
                <a:rPr lang="en-US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  <a:sym typeface="Wingdings"/>
                </a:rPr>
                <a:t> </a:t>
              </a:r>
              <a:r>
                <a:rPr lang="en-US" dirty="0" err="1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  <a:sym typeface="Wingdings"/>
                </a:rPr>
                <a:t>rdi</a:t>
              </a:r>
              <a:r>
                <a:rPr lang="en-US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  <a:sym typeface="Wingdings"/>
                </a:rPr>
                <a:t> + </a:t>
              </a:r>
              <a:r>
                <a:rPr lang="en-US" dirty="0" err="1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  <a:sym typeface="Wingdings"/>
                </a:rPr>
                <a:t>rdx</a:t>
              </a:r>
              <a:endPara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046635" y="4909066"/>
            <a:ext cx="3045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Gadget address = </a:t>
            </a:r>
            <a:r>
              <a:rPr lang="en-US" dirty="0"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0x4004d4</a:t>
            </a:r>
          </a:p>
        </p:txBody>
      </p:sp>
    </p:spTree>
    <p:extLst>
      <p:ext uri="{BB962C8B-B14F-4D97-AF65-F5344CB8AC3E}">
        <p14:creationId xmlns:p14="http://schemas.microsoft.com/office/powerpoint/2010/main" val="2866821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Gadget Example #2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396875" y="5562599"/>
            <a:ext cx="7896225" cy="771525"/>
          </a:xfrm>
        </p:spPr>
        <p:txBody>
          <a:bodyPr/>
          <a:lstStyle/>
          <a:p>
            <a:r>
              <a:rPr lang="en-US" dirty="0" smtClean="0"/>
              <a:t>Repurpose byte codes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57200" y="1447800"/>
            <a:ext cx="3429000" cy="82843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  <a:cs typeface="Arial" charset="0"/>
              </a:rPr>
              <a:t>void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ea typeface="MS Mincho" pitchFamily="49" charset="-128"/>
                <a:cs typeface="Arial" charset="0"/>
              </a:rPr>
              <a:t>setval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  <a:cs typeface="Arial" charset="0"/>
              </a:rPr>
              <a:t>(unsigned *p) {                                                                        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  <a:cs typeface="Arial" charset="0"/>
              </a:rPr>
              <a:t>    *p = 3347663060u;                                                                             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  <a:cs typeface="Arial" charset="0"/>
              </a:rPr>
              <a:t>}</a:t>
            </a:r>
            <a:endParaRPr lang="en-US" sz="1600" dirty="0">
              <a:solidFill>
                <a:srgbClr val="000000"/>
              </a:solidFill>
              <a:latin typeface="Courier New" pitchFamily="49" charset="0"/>
              <a:ea typeface="MS Mincho" pitchFamily="49" charset="-128"/>
              <a:cs typeface="Arial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00200" y="3200400"/>
            <a:ext cx="6858000" cy="1074653"/>
          </a:xfrm>
          <a:prstGeom prst="rect">
            <a:avLst/>
          </a:prstGeom>
          <a:solidFill>
            <a:srgbClr val="FF99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da-DK" sz="1600" dirty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  <a:cs typeface="Arial" charset="0"/>
              </a:rPr>
              <a:t>&lt;</a:t>
            </a:r>
            <a:r>
              <a:rPr lang="da-DK" sz="1600" dirty="0" err="1">
                <a:solidFill>
                  <a:srgbClr val="000000"/>
                </a:solidFill>
                <a:latin typeface="Courier New" pitchFamily="49" charset="0"/>
                <a:ea typeface="MS Mincho" pitchFamily="49" charset="-128"/>
                <a:cs typeface="Arial" charset="0"/>
              </a:rPr>
              <a:t>setval</a:t>
            </a:r>
            <a:r>
              <a:rPr lang="da-DK" sz="1600" dirty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  <a:cs typeface="Arial" charset="0"/>
              </a:rPr>
              <a:t>&gt;: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da-DK" sz="1600" dirty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  <a:cs typeface="Arial" charset="0"/>
              </a:rPr>
              <a:t>  4004d9</a:t>
            </a:r>
            <a:r>
              <a:rPr lang="da-DK" sz="1600" dirty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  <a:cs typeface="Arial" charset="0"/>
              </a:rPr>
              <a:t>:  c7 </a:t>
            </a:r>
            <a:r>
              <a:rPr lang="da-DK" sz="1600" dirty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  <a:cs typeface="Arial" charset="0"/>
              </a:rPr>
              <a:t>07 d4 48 89 </a:t>
            </a:r>
            <a:r>
              <a:rPr lang="da-DK" sz="1600" dirty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  <a:cs typeface="Arial" charset="0"/>
              </a:rPr>
              <a:t>c7  </a:t>
            </a:r>
            <a:r>
              <a:rPr lang="da-DK" sz="1600" dirty="0" err="1">
                <a:solidFill>
                  <a:srgbClr val="000000"/>
                </a:solidFill>
                <a:latin typeface="Courier New" pitchFamily="49" charset="0"/>
                <a:ea typeface="MS Mincho" pitchFamily="49" charset="-128"/>
                <a:cs typeface="Arial" charset="0"/>
              </a:rPr>
              <a:t>movl</a:t>
            </a:r>
            <a:r>
              <a:rPr lang="da-DK" sz="1600" dirty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  <a:cs typeface="Arial" charset="0"/>
              </a:rPr>
              <a:t>  $</a:t>
            </a:r>
            <a:r>
              <a:rPr lang="da-DK" sz="1600" dirty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  <a:cs typeface="Arial" charset="0"/>
              </a:rPr>
              <a:t>0xc78948d4,(%</a:t>
            </a:r>
            <a:r>
              <a:rPr lang="da-DK" sz="1600" dirty="0" err="1">
                <a:solidFill>
                  <a:srgbClr val="000000"/>
                </a:solidFill>
                <a:latin typeface="Courier New" pitchFamily="49" charset="0"/>
                <a:ea typeface="MS Mincho" pitchFamily="49" charset="-128"/>
                <a:cs typeface="Arial" charset="0"/>
              </a:rPr>
              <a:t>rdi</a:t>
            </a:r>
            <a:r>
              <a:rPr lang="da-DK" sz="1600" dirty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  <a:cs typeface="Arial" charset="0"/>
              </a:rPr>
              <a:t>)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da-DK" sz="1600" dirty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  <a:cs typeface="Arial" charset="0"/>
              </a:rPr>
              <a:t>  4004df</a:t>
            </a:r>
            <a:r>
              <a:rPr lang="da-DK" sz="1600" dirty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  <a:cs typeface="Arial" charset="0"/>
              </a:rPr>
              <a:t>:  c3                 </a:t>
            </a:r>
            <a:r>
              <a:rPr lang="da-DK" sz="1600" dirty="0" err="1">
                <a:solidFill>
                  <a:srgbClr val="000000"/>
                </a:solidFill>
                <a:latin typeface="Courier New" pitchFamily="49" charset="0"/>
                <a:ea typeface="MS Mincho" pitchFamily="49" charset="-128"/>
                <a:cs typeface="Arial" charset="0"/>
              </a:rPr>
              <a:t>retq</a:t>
            </a:r>
            <a:endParaRPr lang="da-DK" sz="1600" dirty="0">
              <a:solidFill>
                <a:srgbClr val="000000"/>
              </a:solidFill>
              <a:latin typeface="Courier New" pitchFamily="49" charset="0"/>
              <a:ea typeface="MS Mincho" pitchFamily="49" charset="-128"/>
              <a:cs typeface="Arial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endParaRPr lang="en-US" sz="1600" dirty="0">
              <a:solidFill>
                <a:srgbClr val="000000"/>
              </a:solidFill>
              <a:latin typeface="Courier New" pitchFamily="49" charset="0"/>
              <a:ea typeface="MS Mincho" pitchFamily="49" charset="-128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895600" y="3733801"/>
            <a:ext cx="457200" cy="304800"/>
          </a:xfrm>
          <a:prstGeom prst="rect">
            <a:avLst/>
          </a:prstGeom>
          <a:noFill/>
          <a:ln w="38100" cap="flat" cmpd="sng" algn="ctr">
            <a:solidFill>
              <a:srgbClr val="00009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24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 flipV="1">
            <a:off x="4419600" y="4275053"/>
            <a:ext cx="609600" cy="449348"/>
          </a:xfrm>
          <a:prstGeom prst="straightConnector1">
            <a:avLst/>
          </a:prstGeom>
          <a:noFill/>
          <a:ln w="2540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5017615" y="4539734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en-US" dirty="0" err="1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rdi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  <a:sym typeface="Wingdings"/>
              </a:rPr>
              <a:t> </a:t>
            </a:r>
            <a:r>
              <a:rPr lang="en-US" dirty="0" err="1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  <a:sym typeface="Wingdings"/>
              </a:rPr>
              <a:t>rax</a:t>
            </a:r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038600" y="3429000"/>
            <a:ext cx="1143000" cy="380999"/>
          </a:xfrm>
          <a:prstGeom prst="rect">
            <a:avLst/>
          </a:prstGeom>
          <a:noFill/>
          <a:ln w="38100" cap="flat" cmpd="sng" algn="ctr">
            <a:solidFill>
              <a:srgbClr val="00009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24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46635" y="4909066"/>
            <a:ext cx="3045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Gadget address = </a:t>
            </a:r>
            <a:r>
              <a:rPr lang="en-US" dirty="0"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0x4004dc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>
            <a:off x="4648200" y="2743200"/>
            <a:ext cx="228600" cy="685801"/>
          </a:xfrm>
          <a:prstGeom prst="straightConnector1">
            <a:avLst/>
          </a:prstGeom>
          <a:noFill/>
          <a:ln w="2540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4800600" y="2438400"/>
            <a:ext cx="3150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Encodes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movq</a:t>
            </a:r>
            <a:r>
              <a:rPr lang="en-US" dirty="0"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 %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rax</a:t>
            </a:r>
            <a:r>
              <a:rPr lang="en-US" dirty="0"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, %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rdi</a:t>
            </a:r>
            <a:endParaRPr lang="en-US" dirty="0">
              <a:solidFill>
                <a:srgbClr val="000000"/>
              </a:solidFill>
              <a:latin typeface="Courier New"/>
              <a:ea typeface="+mn-ea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34506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ROP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4724399"/>
            <a:ext cx="7896225" cy="1609725"/>
          </a:xfrm>
        </p:spPr>
        <p:txBody>
          <a:bodyPr/>
          <a:lstStyle/>
          <a:p>
            <a:r>
              <a:rPr lang="en-US" dirty="0" smtClean="0"/>
              <a:t>Trigger with </a:t>
            </a:r>
            <a:r>
              <a:rPr lang="en-US" dirty="0" smtClean="0">
                <a:latin typeface="Courier New"/>
                <a:cs typeface="Courier New"/>
              </a:rPr>
              <a:t>ret</a:t>
            </a:r>
            <a:r>
              <a:rPr lang="en-US" dirty="0" smtClean="0"/>
              <a:t> instruction</a:t>
            </a:r>
          </a:p>
          <a:p>
            <a:pPr lvl="1"/>
            <a:r>
              <a:rPr lang="en-US" dirty="0" smtClean="0"/>
              <a:t>Will start executing Gadget 1</a:t>
            </a:r>
          </a:p>
          <a:p>
            <a:r>
              <a:rPr lang="en-US" dirty="0" smtClean="0"/>
              <a:t>Final </a:t>
            </a:r>
            <a:r>
              <a:rPr lang="en-US" dirty="0" smtClean="0">
                <a:latin typeface="Courier New"/>
                <a:cs typeface="Courier New"/>
              </a:rPr>
              <a:t>ret</a:t>
            </a:r>
            <a:r>
              <a:rPr lang="en-US" dirty="0" smtClean="0"/>
              <a:t> in each gadget will start next one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2057400" y="1257300"/>
            <a:ext cx="4191000" cy="2286000"/>
            <a:chOff x="2362200" y="2133600"/>
            <a:chExt cx="4191000" cy="2286000"/>
          </a:xfrm>
        </p:grpSpPr>
        <p:sp>
          <p:nvSpPr>
            <p:cNvPr id="4" name="Rectangle 3"/>
            <p:cNvSpPr/>
            <p:nvPr/>
          </p:nvSpPr>
          <p:spPr>
            <a:xfrm>
              <a:off x="2895600" y="3810000"/>
              <a:ext cx="1066800" cy="30480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895600" y="3505200"/>
              <a:ext cx="1066800" cy="30480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895600" y="2895600"/>
              <a:ext cx="1066800" cy="60960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tIns="0" bIns="0" rtlCol="0" anchor="ctr" anchorCtr="1"/>
            <a:lstStyle/>
            <a:p>
              <a:pPr algn="ctr"/>
              <a:endParaRPr lang="en-US" sz="1200" dirty="0" smtClean="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endParaRPr>
            </a:p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</a:p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  <a:endParaRPr lang="en-US" sz="1200" dirty="0" smtClean="0">
                <a:solidFill>
                  <a:srgbClr val="000000"/>
                </a:solidFill>
              </a:endParaRPr>
            </a:p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  <a:endParaRPr lang="en-US" sz="1200" dirty="0" smtClean="0">
                <a:solidFill>
                  <a:srgbClr val="000000"/>
                </a:solidFill>
              </a:endParaRPr>
            </a:p>
            <a:p>
              <a:pPr algn="ctr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895600" y="2590800"/>
              <a:ext cx="1066800" cy="30480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248400" y="4038600"/>
              <a:ext cx="304800" cy="381000"/>
            </a:xfrm>
            <a:prstGeom prst="rect">
              <a:avLst/>
            </a:prstGeom>
            <a:solidFill>
              <a:schemeClr val="bg2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 New"/>
                  <a:cs typeface="Courier New"/>
                </a:rPr>
                <a:t>c</a:t>
              </a:r>
              <a:r>
                <a:rPr lang="en-US" sz="1200" dirty="0" smtClean="0">
                  <a:solidFill>
                    <a:schemeClr val="tx1"/>
                  </a:solidFill>
                  <a:latin typeface="Courier New"/>
                  <a:cs typeface="Courier New"/>
                </a:rPr>
                <a:t>3</a:t>
              </a:r>
              <a:endParaRPr lang="en-US" sz="1200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24400" y="4038600"/>
              <a:ext cx="1828800" cy="38100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Calibri"/>
                  <a:cs typeface="Calibri"/>
                </a:rPr>
                <a:t>Gadget 1 code</a:t>
              </a:r>
              <a:endParaRPr lang="en-US" sz="1200" dirty="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48400" y="3352800"/>
              <a:ext cx="304800" cy="381000"/>
            </a:xfrm>
            <a:prstGeom prst="rect">
              <a:avLst/>
            </a:prstGeom>
            <a:solidFill>
              <a:schemeClr val="bg2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 New"/>
                  <a:cs typeface="Courier New"/>
                </a:rPr>
                <a:t>c</a:t>
              </a:r>
              <a:r>
                <a:rPr lang="en-US" sz="1200" dirty="0" smtClean="0">
                  <a:solidFill>
                    <a:schemeClr val="tx1"/>
                  </a:solidFill>
                  <a:latin typeface="Courier New"/>
                  <a:cs typeface="Courier New"/>
                </a:rPr>
                <a:t>3</a:t>
              </a:r>
              <a:endParaRPr lang="en-US" sz="1200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724400" y="3352800"/>
              <a:ext cx="1828800" cy="38100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Calibri"/>
                  <a:cs typeface="Calibri"/>
                </a:rPr>
                <a:t>Gadget 2 code</a:t>
              </a:r>
              <a:endParaRPr lang="en-US" sz="1200" dirty="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48400" y="2362200"/>
              <a:ext cx="304800" cy="381000"/>
            </a:xfrm>
            <a:prstGeom prst="rect">
              <a:avLst/>
            </a:prstGeom>
            <a:solidFill>
              <a:schemeClr val="bg2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 New"/>
                  <a:cs typeface="Courier New"/>
                </a:rPr>
                <a:t>c</a:t>
              </a:r>
              <a:r>
                <a:rPr lang="en-US" sz="1200" dirty="0" smtClean="0">
                  <a:solidFill>
                    <a:schemeClr val="tx1"/>
                  </a:solidFill>
                  <a:latin typeface="Courier New"/>
                  <a:cs typeface="Courier New"/>
                </a:rPr>
                <a:t>3</a:t>
              </a:r>
              <a:endParaRPr lang="en-US" sz="1200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724400" y="2362200"/>
              <a:ext cx="1828800" cy="38100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Calibri"/>
                  <a:cs typeface="Calibri"/>
                </a:rPr>
                <a:t>Gadget </a:t>
              </a:r>
              <a:r>
                <a:rPr lang="en-US" sz="1200" i="1" dirty="0" smtClean="0">
                  <a:solidFill>
                    <a:srgbClr val="000000"/>
                  </a:solidFill>
                  <a:latin typeface="Calibri"/>
                  <a:cs typeface="Calibri"/>
                </a:rPr>
                <a:t>n</a:t>
              </a:r>
              <a:r>
                <a:rPr lang="en-US" sz="1200" dirty="0" smtClean="0">
                  <a:solidFill>
                    <a:srgbClr val="000000"/>
                  </a:solidFill>
                  <a:latin typeface="Calibri"/>
                  <a:cs typeface="Calibri"/>
                </a:rPr>
                <a:t> code</a:t>
              </a:r>
              <a:endParaRPr lang="en-US" sz="1200" dirty="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cxnSp>
          <p:nvCxnSpPr>
            <p:cNvPr id="17" name="Straight Arrow Connector 16"/>
            <p:cNvCxnSpPr>
              <a:endCxn id="10" idx="1"/>
            </p:cNvCxnSpPr>
            <p:nvPr/>
          </p:nvCxnSpPr>
          <p:spPr>
            <a:xfrm>
              <a:off x="3429000" y="3962400"/>
              <a:ext cx="1295400" cy="266700"/>
            </a:xfrm>
            <a:prstGeom prst="straightConnector1">
              <a:avLst/>
            </a:prstGeom>
            <a:ln>
              <a:solidFill>
                <a:srgbClr val="000000"/>
              </a:solidFill>
              <a:headEnd type="oval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endCxn id="13" idx="1"/>
            </p:cNvCxnSpPr>
            <p:nvPr/>
          </p:nvCxnSpPr>
          <p:spPr>
            <a:xfrm flipV="1">
              <a:off x="3429000" y="3543300"/>
              <a:ext cx="1295400" cy="114300"/>
            </a:xfrm>
            <a:prstGeom prst="straightConnector1">
              <a:avLst/>
            </a:prstGeom>
            <a:ln>
              <a:solidFill>
                <a:srgbClr val="000000"/>
              </a:solidFill>
              <a:headEnd type="oval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16" idx="1"/>
            </p:cNvCxnSpPr>
            <p:nvPr/>
          </p:nvCxnSpPr>
          <p:spPr>
            <a:xfrm flipV="1">
              <a:off x="3429000" y="2552700"/>
              <a:ext cx="1295400" cy="228600"/>
            </a:xfrm>
            <a:prstGeom prst="straightConnector1">
              <a:avLst/>
            </a:prstGeom>
            <a:ln>
              <a:solidFill>
                <a:srgbClr val="000000"/>
              </a:solidFill>
              <a:headEnd type="oval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endCxn id="4" idx="1"/>
            </p:cNvCxnSpPr>
            <p:nvPr/>
          </p:nvCxnSpPr>
          <p:spPr>
            <a:xfrm>
              <a:off x="2362200" y="3962400"/>
              <a:ext cx="533400" cy="0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895600" y="2133600"/>
              <a:ext cx="1066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alibri"/>
                  <a:cs typeface="Calibri"/>
                </a:rPr>
                <a:t>Stack</a:t>
              </a:r>
              <a:endParaRPr lang="en-US" sz="1600" dirty="0">
                <a:latin typeface="Calibri"/>
                <a:cs typeface="Calibri"/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990600" y="2957256"/>
            <a:ext cx="1066800" cy="304800"/>
          </a:xfrm>
          <a:prstGeom prst="rect">
            <a:avLst/>
          </a:prstGeom>
          <a:noFill/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%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rsp</a:t>
            </a:r>
            <a:endParaRPr lang="en-US" sz="12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8547963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09800"/>
            <a:ext cx="8716962" cy="781050"/>
          </a:xfrm>
        </p:spPr>
        <p:txBody>
          <a:bodyPr/>
          <a:lstStyle/>
          <a:p>
            <a:pPr algn="ctr"/>
            <a:r>
              <a:rPr lang="en-US" dirty="0" smtClean="0"/>
              <a:t>Supplementary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44019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6413500" cy="573088"/>
          </a:xfrm>
        </p:spPr>
        <p:txBody>
          <a:bodyPr/>
          <a:lstStyle/>
          <a:p>
            <a:pPr eaLnBrk="1" hangingPunct="1"/>
            <a:r>
              <a:rPr lang="en-US" smtClean="0"/>
              <a:t>Vulnerable Buffer Code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609600" y="3124200"/>
            <a:ext cx="3657600" cy="75866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</a:rPr>
              <a:t>call_echo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() {</a:t>
            </a:r>
          </a:p>
          <a:p>
            <a:pPr algn="l"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   echo();</a:t>
            </a:r>
          </a:p>
          <a:p>
            <a:pPr algn="l"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}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609600" y="1219200"/>
            <a:ext cx="5029200" cy="164506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 /* Way too small!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puts(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352800" y="4133850"/>
            <a:ext cx="5257800" cy="75866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./</a:t>
            </a:r>
            <a:r>
              <a:rPr lang="en-US" sz="1600" i="1" dirty="0" err="1" smtClean="0">
                <a:latin typeface="Courier New" pitchFamily="49" charset="0"/>
                <a:ea typeface="MS Mincho" pitchFamily="49" charset="-128"/>
                <a:cs typeface="+mn-cs"/>
              </a:rPr>
              <a:t>bufdemo-nsp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algn="l"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string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:</a:t>
            </a:r>
            <a:r>
              <a:rPr lang="en-US" sz="1600" i="1" dirty="0" smtClean="0">
                <a:latin typeface="Courier New" pitchFamily="49" charset="0"/>
                <a:ea typeface="MS Mincho" pitchFamily="49" charset="-128"/>
                <a:cs typeface="+mn-cs"/>
              </a:rPr>
              <a:t>012345678901234567890123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algn="l"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012345678901234567890123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352800" y="5267325"/>
            <a:ext cx="5257800" cy="75866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&gt;./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bufdemo-nsp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algn="l"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string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:</a:t>
            </a:r>
            <a:r>
              <a:rPr lang="en-US" sz="1600" i="1" dirty="0" smtClean="0">
                <a:latin typeface="Courier New" pitchFamily="49" charset="0"/>
                <a:ea typeface="MS Mincho" pitchFamily="49" charset="-128"/>
              </a:rPr>
              <a:t>0123456789012345678901234</a:t>
            </a:r>
            <a:endParaRPr lang="en-US" sz="1600" i="1" dirty="0">
              <a:latin typeface="Courier New" pitchFamily="49" charset="0"/>
              <a:ea typeface="MS Mincho" pitchFamily="49" charset="-128"/>
            </a:endParaRPr>
          </a:p>
          <a:p>
            <a:pPr algn="l"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Segmentation 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Fault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67400" y="1948934"/>
            <a:ext cx="29366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0"/>
              <a:buChar char="ç"/>
            </a:pPr>
            <a:r>
              <a:rPr lang="en-US" dirty="0" smtClean="0">
                <a:solidFill>
                  <a:srgbClr val="FF0000"/>
                </a:solidFill>
                <a:latin typeface="Calibri" pitchFamily="34" charset="0"/>
                <a:sym typeface="Wingdings"/>
              </a:rPr>
              <a:t>How big </a:t>
            </a:r>
          </a:p>
          <a:p>
            <a:r>
              <a:rPr lang="en-US" dirty="0">
                <a:solidFill>
                  <a:srgbClr val="FF0000"/>
                </a:solidFill>
                <a:latin typeface="Calibri" pitchFamily="34" charset="0"/>
                <a:sym typeface="Wingdings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alibri" pitchFamily="34" charset="0"/>
                <a:sym typeface="Wingdings"/>
              </a:rPr>
              <a:t>is big enough?</a:t>
            </a:r>
            <a:endParaRPr lang="en-US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317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417513"/>
            <a:ext cx="7099300" cy="573087"/>
          </a:xfrm>
        </p:spPr>
        <p:txBody>
          <a:bodyPr/>
          <a:lstStyle/>
          <a:p>
            <a:pPr eaLnBrk="1" hangingPunct="1"/>
            <a:r>
              <a:rPr lang="en-US" dirty="0" smtClean="0"/>
              <a:t>64-bit Buffer </a:t>
            </a:r>
            <a:r>
              <a:rPr lang="en-US" dirty="0" smtClean="0"/>
              <a:t>Overflow Disassembly</a:t>
            </a:r>
          </a:p>
        </p:txBody>
      </p:sp>
      <p:sp>
        <p:nvSpPr>
          <p:cNvPr id="448516" name="Rectangle 4"/>
          <p:cNvSpPr>
            <a:spLocks noChangeArrowheads="1"/>
          </p:cNvSpPr>
          <p:nvPr/>
        </p:nvSpPr>
        <p:spPr bwMode="auto">
          <a:xfrm>
            <a:off x="444500" y="1600200"/>
            <a:ext cx="8578850" cy="208877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00000000004006cf &lt;echo&gt;:</a:t>
            </a:r>
          </a:p>
          <a:p>
            <a:pPr algn="l"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4006cf:	48 83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ec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18          	sub   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$0x18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,%rsp</a:t>
            </a:r>
          </a:p>
          <a:p>
            <a:pPr algn="l"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4006d3:	48 89 e7      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mov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 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%</a:t>
            </a:r>
            <a:r>
              <a:rPr lang="en-US" sz="1800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,%</a:t>
            </a:r>
            <a:r>
              <a:rPr lang="en-US" sz="1800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800" dirty="0">
              <a:solidFill>
                <a:srgbClr val="FF0000"/>
              </a:solidFill>
              <a:latin typeface="Courier New" pitchFamily="49" charset="0"/>
              <a:ea typeface="MS Mincho" pitchFamily="49" charset="-128"/>
              <a:cs typeface="+mn-cs"/>
            </a:endParaRPr>
          </a:p>
          <a:p>
            <a:pPr algn="l"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4006d6:	e8 a5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callq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400680 &lt;gets&gt;</a:t>
            </a:r>
          </a:p>
          <a:p>
            <a:pPr algn="l"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4006db:	48 89 e7      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mov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  %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,%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8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algn="l"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4006de:	e8 3d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fe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callq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400520 &lt;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puts@plt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</a:p>
          <a:p>
            <a:pPr algn="l"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4006e3:	48 83 c4 18          	add    $0x18,%rsp</a:t>
            </a:r>
          </a:p>
          <a:p>
            <a:pPr algn="l"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4006e7:	c3            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retq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endParaRPr lang="ro-RO" sz="18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565150" y="4826501"/>
            <a:ext cx="8045450" cy="134088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4006e8:	48 83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ec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08          	sub    $0x8,%rsp</a:t>
            </a:r>
          </a:p>
          <a:p>
            <a:pPr algn="l"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4006ec:	b8 00 00 00 00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mov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   $0x0,%eax</a:t>
            </a:r>
          </a:p>
          <a:p>
            <a:pPr algn="l"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4006f1:	e8 d9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4006cf &lt;echo&gt;</a:t>
            </a:r>
          </a:p>
          <a:p>
            <a:pPr algn="l"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4006f6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:	48 83 c4 08          	add    $0x8,%rsp</a:t>
            </a:r>
          </a:p>
          <a:p>
            <a:pPr algn="l"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4006fa:	c3            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retq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4500" y="4419600"/>
            <a:ext cx="146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call_echo</a:t>
            </a:r>
            <a:r>
              <a:rPr lang="en-US" dirty="0" smtClean="0">
                <a:latin typeface="Calibri" pitchFamily="34" charset="0"/>
              </a:rPr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4500" y="1138535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echo:</a:t>
            </a:r>
          </a:p>
        </p:txBody>
      </p:sp>
    </p:spTree>
    <p:extLst>
      <p:ext uri="{BB962C8B-B14F-4D97-AF65-F5344CB8AC3E}">
        <p14:creationId xmlns:p14="http://schemas.microsoft.com/office/powerpoint/2010/main" val="38104098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493713"/>
            <a:ext cx="6489700" cy="573087"/>
          </a:xfrm>
        </p:spPr>
        <p:txBody>
          <a:bodyPr/>
          <a:lstStyle/>
          <a:p>
            <a:pPr eaLnBrk="1" hangingPunct="1"/>
            <a:r>
              <a:rPr lang="en-US" dirty="0" smtClean="0"/>
              <a:t>64-bit Buffer </a:t>
            </a:r>
            <a:r>
              <a:rPr lang="en-US" dirty="0" smtClean="0"/>
              <a:t>Overflow Stack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6096000" y="3218253"/>
            <a:ext cx="2601912" cy="120186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algn="l"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subq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$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24, %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algn="l"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algn="l"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call  gets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algn="l"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. . .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4191000" y="1427394"/>
            <a:ext cx="4800600" cy="164506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algn="l"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{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/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/* Way too small!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*/ </a:t>
            </a:r>
          </a:p>
          <a:p>
            <a:pPr algn="l"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gets(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puts(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025455"/>
              </p:ext>
            </p:extLst>
          </p:nvPr>
        </p:nvGraphicFramePr>
        <p:xfrm>
          <a:off x="397374" y="1395696"/>
          <a:ext cx="2975480" cy="2103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1935">
                  <a:extLst>
                    <a:ext uri="{9D8B030D-6E8A-4147-A177-3AD203B41FA5}">
                      <a16:colId xmlns:a16="http://schemas.microsoft.com/office/drawing/2014/main" xmlns="" val="3318632248"/>
                    </a:ext>
                  </a:extLst>
                </a:gridCol>
                <a:gridCol w="371935">
                  <a:extLst>
                    <a:ext uri="{9D8B030D-6E8A-4147-A177-3AD203B41FA5}">
                      <a16:colId xmlns:a16="http://schemas.microsoft.com/office/drawing/2014/main" xmlns="" val="2161098594"/>
                    </a:ext>
                  </a:extLst>
                </a:gridCol>
                <a:gridCol w="371935">
                  <a:extLst>
                    <a:ext uri="{9D8B030D-6E8A-4147-A177-3AD203B41FA5}">
                      <a16:colId xmlns:a16="http://schemas.microsoft.com/office/drawing/2014/main" xmlns="" val="1053091735"/>
                    </a:ext>
                  </a:extLst>
                </a:gridCol>
                <a:gridCol w="371935">
                  <a:extLst>
                    <a:ext uri="{9D8B030D-6E8A-4147-A177-3AD203B41FA5}">
                      <a16:colId xmlns:a16="http://schemas.microsoft.com/office/drawing/2014/main" xmlns="" val="1255668265"/>
                    </a:ext>
                  </a:extLst>
                </a:gridCol>
                <a:gridCol w="371935">
                  <a:extLst>
                    <a:ext uri="{9D8B030D-6E8A-4147-A177-3AD203B41FA5}">
                      <a16:colId xmlns:a16="http://schemas.microsoft.com/office/drawing/2014/main" xmlns="" val="1389909863"/>
                    </a:ext>
                  </a:extLst>
                </a:gridCol>
                <a:gridCol w="371935">
                  <a:extLst>
                    <a:ext uri="{9D8B030D-6E8A-4147-A177-3AD203B41FA5}">
                      <a16:colId xmlns:a16="http://schemas.microsoft.com/office/drawing/2014/main" xmlns="" val="1773050266"/>
                    </a:ext>
                  </a:extLst>
                </a:gridCol>
                <a:gridCol w="371935">
                  <a:extLst>
                    <a:ext uri="{9D8B030D-6E8A-4147-A177-3AD203B41FA5}">
                      <a16:colId xmlns:a16="http://schemas.microsoft.com/office/drawing/2014/main" xmlns="" val="4062014518"/>
                    </a:ext>
                  </a:extLst>
                </a:gridCol>
                <a:gridCol w="371935">
                  <a:extLst>
                    <a:ext uri="{9D8B030D-6E8A-4147-A177-3AD203B41FA5}">
                      <a16:colId xmlns:a16="http://schemas.microsoft.com/office/drawing/2014/main" xmlns="" val="1950968775"/>
                    </a:ext>
                  </a:extLst>
                </a:gridCol>
              </a:tblGrid>
              <a:tr h="586745"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Arial" charset="0"/>
                        </a:rPr>
                        <a:t>Stack Frame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Arial" charset="0"/>
                        </a:rPr>
                        <a:t>for </a:t>
                      </a:r>
                      <a:r>
                        <a:rPr kumimoji="0" lang="en-US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Arial" charset="0"/>
                        </a:rPr>
                        <a:t>call_echo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Arial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99266508"/>
                  </a:ext>
                </a:extLst>
              </a:tr>
              <a:tr h="34622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40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06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f6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44454471"/>
                  </a:ext>
                </a:extLst>
              </a:tr>
              <a:tr h="335283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19900004"/>
                  </a:ext>
                </a:extLst>
              </a:tr>
              <a:tr h="335283"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40360697"/>
                  </a:ext>
                </a:extLst>
              </a:tr>
              <a:tr h="335283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[3]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[2]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[1]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8574741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332325" y="1001789"/>
            <a:ext cx="190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67000" y="415678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b</a:t>
            </a:r>
            <a:r>
              <a:rPr lang="en-US" sz="1800" dirty="0" err="1" smtClean="0">
                <a:latin typeface="Calibri" pitchFamily="34" charset="0"/>
              </a:rPr>
              <a:t>uf</a:t>
            </a:r>
            <a:r>
              <a:rPr lang="en-US" sz="1800" dirty="0" smtClean="0">
                <a:latin typeface="Calibri" pitchFamily="34" charset="0"/>
              </a:rPr>
              <a:t> = %</a:t>
            </a:r>
            <a:r>
              <a:rPr lang="en-US" sz="1800" dirty="0" err="1" smtClean="0">
                <a:latin typeface="Calibri" pitchFamily="34" charset="0"/>
              </a:rPr>
              <a:t>rsp</a:t>
            </a:r>
            <a:r>
              <a:rPr lang="en-US" sz="1800" dirty="0" smtClean="0">
                <a:latin typeface="Calibri" pitchFamily="34" charset="0"/>
              </a:rPr>
              <a:t> 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 flipV="1">
            <a:off x="3200400" y="3629097"/>
            <a:ext cx="0" cy="49918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3200369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493713"/>
            <a:ext cx="8420100" cy="573087"/>
          </a:xfrm>
        </p:spPr>
        <p:txBody>
          <a:bodyPr/>
          <a:lstStyle/>
          <a:p>
            <a:pPr eaLnBrk="1" hangingPunct="1"/>
            <a:r>
              <a:rPr lang="en-US" dirty="0" smtClean="0"/>
              <a:t>Buffer Overflow Stack Example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6248400" y="1219200"/>
            <a:ext cx="2601912" cy="120186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algn="l"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subq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$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24, %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algn="l"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algn="l"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call  gets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algn="l"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. . .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810000" y="1219200"/>
            <a:ext cx="2438400" cy="142346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algn="l"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</a:t>
            </a:r>
            <a:endParaRPr lang="en-US" sz="1600" dirty="0" smtClean="0">
              <a:latin typeface="Courier New" pitchFamily="49" charset="0"/>
              <a:ea typeface="MS Mincho" pitchFamily="49" charset="-128"/>
            </a:endParaRPr>
          </a:p>
          <a:p>
            <a:pPr algn="l"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  gets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. . .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/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32325" y="1001789"/>
            <a:ext cx="190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4165600" y="3444014"/>
            <a:ext cx="4718485" cy="1091581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algn="l" eaLnBrk="0" hangingPunct="0"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  . . .</a:t>
            </a:r>
          </a:p>
          <a:p>
            <a:pPr algn="l" eaLnBrk="0" hangingPunct="0"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  4006f1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:	</a:t>
            </a:r>
            <a:r>
              <a:rPr lang="en-US" sz="1800" dirty="0" err="1" smtClean="0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4006cf &lt;echo&gt;</a:t>
            </a:r>
          </a:p>
          <a:p>
            <a:pPr algn="l"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4006f6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:	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add    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$0x8,%rsp</a:t>
            </a:r>
          </a:p>
          <a:p>
            <a:pPr algn="l"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. . .</a:t>
            </a:r>
            <a:endParaRPr lang="en-US" sz="1800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44950" y="3037113"/>
            <a:ext cx="146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call_echo</a:t>
            </a:r>
            <a:r>
              <a:rPr lang="en-US" dirty="0" smtClean="0">
                <a:latin typeface="Calibri" pitchFamily="34" charset="0"/>
              </a:rPr>
              <a:t>: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763044"/>
              </p:ext>
            </p:extLst>
          </p:nvPr>
        </p:nvGraphicFramePr>
        <p:xfrm>
          <a:off x="397374" y="1395696"/>
          <a:ext cx="2975480" cy="2103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1935">
                  <a:extLst>
                    <a:ext uri="{9D8B030D-6E8A-4147-A177-3AD203B41FA5}">
                      <a16:colId xmlns:a16="http://schemas.microsoft.com/office/drawing/2014/main" xmlns="" val="3318632248"/>
                    </a:ext>
                  </a:extLst>
                </a:gridCol>
                <a:gridCol w="371935">
                  <a:extLst>
                    <a:ext uri="{9D8B030D-6E8A-4147-A177-3AD203B41FA5}">
                      <a16:colId xmlns:a16="http://schemas.microsoft.com/office/drawing/2014/main" xmlns="" val="2161098594"/>
                    </a:ext>
                  </a:extLst>
                </a:gridCol>
                <a:gridCol w="371935">
                  <a:extLst>
                    <a:ext uri="{9D8B030D-6E8A-4147-A177-3AD203B41FA5}">
                      <a16:colId xmlns:a16="http://schemas.microsoft.com/office/drawing/2014/main" xmlns="" val="1053091735"/>
                    </a:ext>
                  </a:extLst>
                </a:gridCol>
                <a:gridCol w="371935">
                  <a:extLst>
                    <a:ext uri="{9D8B030D-6E8A-4147-A177-3AD203B41FA5}">
                      <a16:colId xmlns:a16="http://schemas.microsoft.com/office/drawing/2014/main" xmlns="" val="1255668265"/>
                    </a:ext>
                  </a:extLst>
                </a:gridCol>
                <a:gridCol w="371935">
                  <a:extLst>
                    <a:ext uri="{9D8B030D-6E8A-4147-A177-3AD203B41FA5}">
                      <a16:colId xmlns:a16="http://schemas.microsoft.com/office/drawing/2014/main" xmlns="" val="1389909863"/>
                    </a:ext>
                  </a:extLst>
                </a:gridCol>
                <a:gridCol w="371935">
                  <a:extLst>
                    <a:ext uri="{9D8B030D-6E8A-4147-A177-3AD203B41FA5}">
                      <a16:colId xmlns:a16="http://schemas.microsoft.com/office/drawing/2014/main" xmlns="" val="1773050266"/>
                    </a:ext>
                  </a:extLst>
                </a:gridCol>
                <a:gridCol w="371935">
                  <a:extLst>
                    <a:ext uri="{9D8B030D-6E8A-4147-A177-3AD203B41FA5}">
                      <a16:colId xmlns:a16="http://schemas.microsoft.com/office/drawing/2014/main" xmlns="" val="4062014518"/>
                    </a:ext>
                  </a:extLst>
                </a:gridCol>
                <a:gridCol w="371935">
                  <a:extLst>
                    <a:ext uri="{9D8B030D-6E8A-4147-A177-3AD203B41FA5}">
                      <a16:colId xmlns:a16="http://schemas.microsoft.com/office/drawing/2014/main" xmlns="" val="1950968775"/>
                    </a:ext>
                  </a:extLst>
                </a:gridCol>
              </a:tblGrid>
              <a:tr h="586745"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Arial" charset="0"/>
                        </a:rPr>
                        <a:t>Stack Frame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Arial" charset="0"/>
                        </a:rPr>
                        <a:t>for </a:t>
                      </a:r>
                      <a:r>
                        <a:rPr kumimoji="0" lang="en-US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Arial" charset="0"/>
                        </a:rPr>
                        <a:t>call_echo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Arial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99266508"/>
                  </a:ext>
                </a:extLst>
              </a:tr>
              <a:tr h="34622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40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06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f6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44454471"/>
                  </a:ext>
                </a:extLst>
              </a:tr>
              <a:tr h="335283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19900004"/>
                  </a:ext>
                </a:extLst>
              </a:tr>
              <a:tr h="335283"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40360697"/>
                  </a:ext>
                </a:extLst>
              </a:tr>
              <a:tr h="335283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[3]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[2]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[1]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8574741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2667000" y="415678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b</a:t>
            </a:r>
            <a:r>
              <a:rPr lang="en-US" sz="1800" dirty="0" err="1" smtClean="0">
                <a:latin typeface="Calibri" pitchFamily="34" charset="0"/>
              </a:rPr>
              <a:t>uf</a:t>
            </a:r>
            <a:r>
              <a:rPr lang="en-US" sz="1800" dirty="0" smtClean="0">
                <a:latin typeface="Calibri" pitchFamily="34" charset="0"/>
              </a:rPr>
              <a:t> = %</a:t>
            </a:r>
            <a:r>
              <a:rPr lang="en-US" sz="1800" dirty="0" err="1" smtClean="0">
                <a:latin typeface="Calibri" pitchFamily="34" charset="0"/>
              </a:rPr>
              <a:t>rsp</a:t>
            </a:r>
            <a:r>
              <a:rPr lang="en-US" sz="1800" dirty="0" smtClean="0">
                <a:latin typeface="Calibri" pitchFamily="34" charset="0"/>
              </a:rPr>
              <a:t> </a:t>
            </a:r>
          </a:p>
        </p:txBody>
      </p:sp>
      <p:cxnSp>
        <p:nvCxnSpPr>
          <p:cNvPr id="39" name="Straight Arrow Connector 38"/>
          <p:cNvCxnSpPr/>
          <p:nvPr/>
        </p:nvCxnSpPr>
        <p:spPr bwMode="auto">
          <a:xfrm flipV="1">
            <a:off x="3200400" y="3629097"/>
            <a:ext cx="0" cy="49918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02885145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099" y="493713"/>
            <a:ext cx="8420101" cy="573087"/>
          </a:xfrm>
        </p:spPr>
        <p:txBody>
          <a:bodyPr/>
          <a:lstStyle/>
          <a:p>
            <a:pPr eaLnBrk="1" hangingPunct="1"/>
            <a:r>
              <a:rPr lang="en-US" dirty="0" smtClean="0"/>
              <a:t>Buffer Overflow Stack Example #1</a:t>
            </a:r>
          </a:p>
        </p:txBody>
      </p: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2390791" y="5334000"/>
            <a:ext cx="5257800" cy="75866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./</a:t>
            </a:r>
            <a:r>
              <a:rPr lang="en-US" sz="1600" i="1" dirty="0" err="1" smtClean="0">
                <a:latin typeface="Courier New" pitchFamily="49" charset="0"/>
                <a:ea typeface="MS Mincho" pitchFamily="49" charset="-128"/>
                <a:cs typeface="+mn-cs"/>
              </a:rPr>
              <a:t>bufdemo-nsp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algn="l"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string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:</a:t>
            </a:r>
            <a:r>
              <a:rPr lang="en-US" sz="1600" i="1" dirty="0" smtClean="0">
                <a:latin typeface="Courier New" pitchFamily="49" charset="0"/>
                <a:ea typeface="MS Mincho" pitchFamily="49" charset="-128"/>
                <a:cs typeface="+mn-cs"/>
              </a:rPr>
              <a:t>01234567890123456789012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algn="l"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01234567890123456789012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2663" y="6292334"/>
            <a:ext cx="442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Overflowed buffer, but did not corrupt state</a:t>
            </a:r>
          </a:p>
        </p:txBody>
      </p:sp>
      <p:sp>
        <p:nvSpPr>
          <p:cNvPr id="68" name="Rectangle 3"/>
          <p:cNvSpPr>
            <a:spLocks noChangeArrowheads="1"/>
          </p:cNvSpPr>
          <p:nvPr/>
        </p:nvSpPr>
        <p:spPr bwMode="auto">
          <a:xfrm>
            <a:off x="6248400" y="1219200"/>
            <a:ext cx="2601912" cy="120186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algn="l"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subq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$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24, %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algn="l"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algn="l"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call  gets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algn="l"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. . .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69" name="Rectangle 4"/>
          <p:cNvSpPr>
            <a:spLocks noChangeArrowheads="1"/>
          </p:cNvSpPr>
          <p:nvPr/>
        </p:nvSpPr>
        <p:spPr bwMode="auto">
          <a:xfrm>
            <a:off x="3810000" y="1219200"/>
            <a:ext cx="2438400" cy="142346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algn="l"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</a:t>
            </a:r>
            <a:endParaRPr lang="en-US" sz="1600" dirty="0" smtClean="0">
              <a:latin typeface="Courier New" pitchFamily="49" charset="0"/>
              <a:ea typeface="MS Mincho" pitchFamily="49" charset="-128"/>
            </a:endParaRPr>
          </a:p>
          <a:p>
            <a:pPr algn="l"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  gets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. . .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/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70" name="Rectangle 5"/>
          <p:cNvSpPr>
            <a:spLocks noChangeArrowheads="1"/>
          </p:cNvSpPr>
          <p:nvPr/>
        </p:nvSpPr>
        <p:spPr bwMode="auto">
          <a:xfrm>
            <a:off x="4165600" y="3444014"/>
            <a:ext cx="4718485" cy="1091581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algn="l" eaLnBrk="0" hangingPunct="0"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  . . .</a:t>
            </a:r>
          </a:p>
          <a:p>
            <a:pPr algn="l" eaLnBrk="0" hangingPunct="0"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  4006f1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:	</a:t>
            </a:r>
            <a:r>
              <a:rPr lang="en-US" sz="1800" dirty="0" err="1" smtClean="0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4006cf &lt;echo&gt;</a:t>
            </a:r>
          </a:p>
          <a:p>
            <a:pPr algn="l"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4006f6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:	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add    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$0x8,%rsp</a:t>
            </a:r>
          </a:p>
          <a:p>
            <a:pPr algn="l"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. . .</a:t>
            </a:r>
            <a:endParaRPr lang="en-US" sz="1800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044950" y="3037113"/>
            <a:ext cx="146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call_echo</a:t>
            </a:r>
            <a:r>
              <a:rPr lang="en-US" dirty="0" smtClean="0">
                <a:latin typeface="Calibri" pitchFamily="34" charset="0"/>
              </a:rPr>
              <a:t>:</a:t>
            </a:r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332325" y="1001789"/>
            <a:ext cx="17620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After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call to gets</a:t>
            </a:r>
          </a:p>
        </p:txBody>
      </p: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733194"/>
              </p:ext>
            </p:extLst>
          </p:nvPr>
        </p:nvGraphicFramePr>
        <p:xfrm>
          <a:off x="397374" y="1395696"/>
          <a:ext cx="2975480" cy="2103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1935">
                  <a:extLst>
                    <a:ext uri="{9D8B030D-6E8A-4147-A177-3AD203B41FA5}">
                      <a16:colId xmlns:a16="http://schemas.microsoft.com/office/drawing/2014/main" xmlns="" val="3318632248"/>
                    </a:ext>
                  </a:extLst>
                </a:gridCol>
                <a:gridCol w="371935">
                  <a:extLst>
                    <a:ext uri="{9D8B030D-6E8A-4147-A177-3AD203B41FA5}">
                      <a16:colId xmlns:a16="http://schemas.microsoft.com/office/drawing/2014/main" xmlns="" val="2161098594"/>
                    </a:ext>
                  </a:extLst>
                </a:gridCol>
                <a:gridCol w="371935">
                  <a:extLst>
                    <a:ext uri="{9D8B030D-6E8A-4147-A177-3AD203B41FA5}">
                      <a16:colId xmlns:a16="http://schemas.microsoft.com/office/drawing/2014/main" xmlns="" val="1053091735"/>
                    </a:ext>
                  </a:extLst>
                </a:gridCol>
                <a:gridCol w="371935">
                  <a:extLst>
                    <a:ext uri="{9D8B030D-6E8A-4147-A177-3AD203B41FA5}">
                      <a16:colId xmlns:a16="http://schemas.microsoft.com/office/drawing/2014/main" xmlns="" val="1255668265"/>
                    </a:ext>
                  </a:extLst>
                </a:gridCol>
                <a:gridCol w="371935">
                  <a:extLst>
                    <a:ext uri="{9D8B030D-6E8A-4147-A177-3AD203B41FA5}">
                      <a16:colId xmlns:a16="http://schemas.microsoft.com/office/drawing/2014/main" xmlns="" val="1389909863"/>
                    </a:ext>
                  </a:extLst>
                </a:gridCol>
                <a:gridCol w="371935">
                  <a:extLst>
                    <a:ext uri="{9D8B030D-6E8A-4147-A177-3AD203B41FA5}">
                      <a16:colId xmlns:a16="http://schemas.microsoft.com/office/drawing/2014/main" xmlns="" val="1773050266"/>
                    </a:ext>
                  </a:extLst>
                </a:gridCol>
                <a:gridCol w="371935">
                  <a:extLst>
                    <a:ext uri="{9D8B030D-6E8A-4147-A177-3AD203B41FA5}">
                      <a16:colId xmlns:a16="http://schemas.microsoft.com/office/drawing/2014/main" xmlns="" val="4062014518"/>
                    </a:ext>
                  </a:extLst>
                </a:gridCol>
                <a:gridCol w="371935">
                  <a:extLst>
                    <a:ext uri="{9D8B030D-6E8A-4147-A177-3AD203B41FA5}">
                      <a16:colId xmlns:a16="http://schemas.microsoft.com/office/drawing/2014/main" xmlns="" val="1950968775"/>
                    </a:ext>
                  </a:extLst>
                </a:gridCol>
              </a:tblGrid>
              <a:tr h="586745"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Arial" charset="0"/>
                        </a:rPr>
                        <a:t>Stack Frame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Arial" charset="0"/>
                        </a:rPr>
                        <a:t>for </a:t>
                      </a:r>
                      <a:r>
                        <a:rPr kumimoji="0" lang="en-US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Arial" charset="0"/>
                        </a:rPr>
                        <a:t>call_echo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Arial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99266508"/>
                  </a:ext>
                </a:extLst>
              </a:tr>
              <a:tr h="34622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40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06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f6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44454471"/>
                  </a:ext>
                </a:extLst>
              </a:tr>
              <a:tr h="335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</a:t>
                      </a:r>
                      <a:endParaRPr lang="en-US" b="1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31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39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38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36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19900004"/>
                  </a:ext>
                </a:extLst>
              </a:tr>
              <a:tr h="335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35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34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33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31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39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38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40360697"/>
                  </a:ext>
                </a:extLst>
              </a:tr>
              <a:tr h="335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36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35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34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33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31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8574741"/>
                  </a:ext>
                </a:extLst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2667000" y="415678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b</a:t>
            </a:r>
            <a:r>
              <a:rPr lang="en-US" sz="1800" dirty="0" err="1" smtClean="0">
                <a:latin typeface="Calibri" pitchFamily="34" charset="0"/>
              </a:rPr>
              <a:t>uf</a:t>
            </a:r>
            <a:r>
              <a:rPr lang="en-US" sz="1800" dirty="0" smtClean="0">
                <a:latin typeface="Calibri" pitchFamily="34" charset="0"/>
              </a:rPr>
              <a:t> = %</a:t>
            </a:r>
            <a:r>
              <a:rPr lang="en-US" sz="1800" dirty="0" err="1" smtClean="0">
                <a:latin typeface="Calibri" pitchFamily="34" charset="0"/>
              </a:rPr>
              <a:t>rsp</a:t>
            </a:r>
            <a:r>
              <a:rPr lang="en-US" sz="1800" dirty="0" smtClean="0">
                <a:latin typeface="Calibri" pitchFamily="34" charset="0"/>
              </a:rPr>
              <a:t> </a:t>
            </a:r>
          </a:p>
        </p:txBody>
      </p:sp>
      <p:cxnSp>
        <p:nvCxnSpPr>
          <p:cNvPr id="75" name="Straight Arrow Connector 74"/>
          <p:cNvCxnSpPr/>
          <p:nvPr/>
        </p:nvCxnSpPr>
        <p:spPr bwMode="auto">
          <a:xfrm flipV="1">
            <a:off x="3200400" y="3629097"/>
            <a:ext cx="0" cy="49918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77847216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099" y="493713"/>
            <a:ext cx="8420101" cy="573087"/>
          </a:xfrm>
        </p:spPr>
        <p:txBody>
          <a:bodyPr/>
          <a:lstStyle/>
          <a:p>
            <a:pPr eaLnBrk="1" hangingPunct="1"/>
            <a:r>
              <a:rPr lang="en-US" dirty="0" smtClean="0"/>
              <a:t>Buffer Overflow Stack Example #2</a:t>
            </a:r>
          </a:p>
        </p:txBody>
      </p: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2390791" y="5334000"/>
            <a:ext cx="5257800" cy="75866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./</a:t>
            </a:r>
            <a:r>
              <a:rPr lang="en-US" sz="1600" i="1" dirty="0" err="1" smtClean="0">
                <a:latin typeface="Courier New" pitchFamily="49" charset="0"/>
                <a:ea typeface="MS Mincho" pitchFamily="49" charset="-128"/>
                <a:cs typeface="+mn-cs"/>
              </a:rPr>
              <a:t>bufdemo-nsp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algn="l"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string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:</a:t>
            </a:r>
            <a:r>
              <a:rPr lang="en-US" sz="1600" i="1" dirty="0" smtClean="0">
                <a:latin typeface="Courier New" pitchFamily="49" charset="0"/>
                <a:ea typeface="MS Mincho" pitchFamily="49" charset="-128"/>
                <a:cs typeface="+mn-cs"/>
              </a:rPr>
              <a:t>0123456789012345678901234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algn="l"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Segmentation Fault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2663" y="6292334"/>
            <a:ext cx="478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Overflowed buffer and corrupted return pointer</a:t>
            </a:r>
          </a:p>
        </p:txBody>
      </p:sp>
      <p:sp>
        <p:nvSpPr>
          <p:cNvPr id="73" name="Rectangle 3"/>
          <p:cNvSpPr>
            <a:spLocks noChangeArrowheads="1"/>
          </p:cNvSpPr>
          <p:nvPr/>
        </p:nvSpPr>
        <p:spPr bwMode="auto">
          <a:xfrm>
            <a:off x="6248400" y="1219200"/>
            <a:ext cx="2601912" cy="120186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algn="l"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subq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$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24, %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algn="l"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algn="l"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call  gets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algn="l"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. . .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74" name="Rectangle 4"/>
          <p:cNvSpPr>
            <a:spLocks noChangeArrowheads="1"/>
          </p:cNvSpPr>
          <p:nvPr/>
        </p:nvSpPr>
        <p:spPr bwMode="auto">
          <a:xfrm>
            <a:off x="3810000" y="1219200"/>
            <a:ext cx="2438400" cy="142346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algn="l"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</a:t>
            </a:r>
            <a:endParaRPr lang="en-US" sz="1600" dirty="0" smtClean="0">
              <a:latin typeface="Courier New" pitchFamily="49" charset="0"/>
              <a:ea typeface="MS Mincho" pitchFamily="49" charset="-128"/>
            </a:endParaRPr>
          </a:p>
          <a:p>
            <a:pPr algn="l"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  gets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. . .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/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75" name="Rectangle 5"/>
          <p:cNvSpPr>
            <a:spLocks noChangeArrowheads="1"/>
          </p:cNvSpPr>
          <p:nvPr/>
        </p:nvSpPr>
        <p:spPr bwMode="auto">
          <a:xfrm>
            <a:off x="4165600" y="3444014"/>
            <a:ext cx="4718485" cy="1091581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algn="l" eaLnBrk="0" hangingPunct="0"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  . . .</a:t>
            </a:r>
          </a:p>
          <a:p>
            <a:pPr algn="l" eaLnBrk="0" hangingPunct="0"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  4006f1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:	</a:t>
            </a:r>
            <a:r>
              <a:rPr lang="en-US" sz="1800" dirty="0" err="1" smtClean="0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4006cf &lt;echo&gt;</a:t>
            </a:r>
          </a:p>
          <a:p>
            <a:pPr algn="l"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4006f6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:	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add    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$0x8,%rsp</a:t>
            </a:r>
          </a:p>
          <a:p>
            <a:pPr algn="l"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. . .</a:t>
            </a:r>
            <a:endParaRPr lang="en-US" sz="1800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044950" y="3037113"/>
            <a:ext cx="146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call_echo</a:t>
            </a:r>
            <a:r>
              <a:rPr lang="en-US" dirty="0" smtClean="0">
                <a:latin typeface="Calibri" pitchFamily="34" charset="0"/>
              </a:rPr>
              <a:t>:</a:t>
            </a:r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332325" y="1001789"/>
            <a:ext cx="17620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After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call to gets</a:t>
            </a:r>
          </a:p>
        </p:txBody>
      </p:sp>
      <p:graphicFrame>
        <p:nvGraphicFramePr>
          <p:cNvPr id="78" name="Table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042710"/>
              </p:ext>
            </p:extLst>
          </p:nvPr>
        </p:nvGraphicFramePr>
        <p:xfrm>
          <a:off x="397374" y="1395696"/>
          <a:ext cx="2975480" cy="2103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1935">
                  <a:extLst>
                    <a:ext uri="{9D8B030D-6E8A-4147-A177-3AD203B41FA5}">
                      <a16:colId xmlns:a16="http://schemas.microsoft.com/office/drawing/2014/main" xmlns="" val="3318632248"/>
                    </a:ext>
                  </a:extLst>
                </a:gridCol>
                <a:gridCol w="371935">
                  <a:extLst>
                    <a:ext uri="{9D8B030D-6E8A-4147-A177-3AD203B41FA5}">
                      <a16:colId xmlns:a16="http://schemas.microsoft.com/office/drawing/2014/main" xmlns="" val="2161098594"/>
                    </a:ext>
                  </a:extLst>
                </a:gridCol>
                <a:gridCol w="371935">
                  <a:extLst>
                    <a:ext uri="{9D8B030D-6E8A-4147-A177-3AD203B41FA5}">
                      <a16:colId xmlns:a16="http://schemas.microsoft.com/office/drawing/2014/main" xmlns="" val="1053091735"/>
                    </a:ext>
                  </a:extLst>
                </a:gridCol>
                <a:gridCol w="371935">
                  <a:extLst>
                    <a:ext uri="{9D8B030D-6E8A-4147-A177-3AD203B41FA5}">
                      <a16:colId xmlns:a16="http://schemas.microsoft.com/office/drawing/2014/main" xmlns="" val="1255668265"/>
                    </a:ext>
                  </a:extLst>
                </a:gridCol>
                <a:gridCol w="371935">
                  <a:extLst>
                    <a:ext uri="{9D8B030D-6E8A-4147-A177-3AD203B41FA5}">
                      <a16:colId xmlns:a16="http://schemas.microsoft.com/office/drawing/2014/main" xmlns="" val="1389909863"/>
                    </a:ext>
                  </a:extLst>
                </a:gridCol>
                <a:gridCol w="371935">
                  <a:extLst>
                    <a:ext uri="{9D8B030D-6E8A-4147-A177-3AD203B41FA5}">
                      <a16:colId xmlns:a16="http://schemas.microsoft.com/office/drawing/2014/main" xmlns="" val="1773050266"/>
                    </a:ext>
                  </a:extLst>
                </a:gridCol>
                <a:gridCol w="371935">
                  <a:extLst>
                    <a:ext uri="{9D8B030D-6E8A-4147-A177-3AD203B41FA5}">
                      <a16:colId xmlns:a16="http://schemas.microsoft.com/office/drawing/2014/main" xmlns="" val="4062014518"/>
                    </a:ext>
                  </a:extLst>
                </a:gridCol>
                <a:gridCol w="371935">
                  <a:extLst>
                    <a:ext uri="{9D8B030D-6E8A-4147-A177-3AD203B41FA5}">
                      <a16:colId xmlns:a16="http://schemas.microsoft.com/office/drawing/2014/main" xmlns="" val="1950968775"/>
                    </a:ext>
                  </a:extLst>
                </a:gridCol>
              </a:tblGrid>
              <a:tr h="586745"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Arial" charset="0"/>
                        </a:rPr>
                        <a:t>Stack Frame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Arial" charset="0"/>
                        </a:rPr>
                        <a:t>for </a:t>
                      </a:r>
                      <a:r>
                        <a:rPr kumimoji="0" lang="en-US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Arial" charset="0"/>
                        </a:rPr>
                        <a:t>call_echo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Arial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99266508"/>
                  </a:ext>
                </a:extLst>
              </a:tr>
              <a:tr h="34622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40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</a:t>
                      </a:r>
                      <a:endParaRPr lang="en-US" b="1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34</a:t>
                      </a:r>
                      <a:endParaRPr lang="en-US" b="1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44454471"/>
                  </a:ext>
                </a:extLst>
              </a:tr>
              <a:tr h="335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33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31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39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38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36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19900004"/>
                  </a:ext>
                </a:extLst>
              </a:tr>
              <a:tr h="335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35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34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33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31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39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38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40360697"/>
                  </a:ext>
                </a:extLst>
              </a:tr>
              <a:tr h="335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36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35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34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33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31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8574741"/>
                  </a:ext>
                </a:extLst>
              </a:tr>
            </a:tbl>
          </a:graphicData>
        </a:graphic>
      </p:graphicFrame>
      <p:sp>
        <p:nvSpPr>
          <p:cNvPr id="79" name="TextBox 78"/>
          <p:cNvSpPr txBox="1"/>
          <p:nvPr/>
        </p:nvSpPr>
        <p:spPr>
          <a:xfrm>
            <a:off x="2667000" y="415678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b</a:t>
            </a:r>
            <a:r>
              <a:rPr lang="en-US" sz="1800" dirty="0" err="1" smtClean="0">
                <a:latin typeface="Calibri" pitchFamily="34" charset="0"/>
              </a:rPr>
              <a:t>uf</a:t>
            </a:r>
            <a:r>
              <a:rPr lang="en-US" sz="1800" dirty="0" smtClean="0">
                <a:latin typeface="Calibri" pitchFamily="34" charset="0"/>
              </a:rPr>
              <a:t> = %</a:t>
            </a:r>
            <a:r>
              <a:rPr lang="en-US" sz="1800" dirty="0" err="1" smtClean="0">
                <a:latin typeface="Calibri" pitchFamily="34" charset="0"/>
              </a:rPr>
              <a:t>rsp</a:t>
            </a:r>
            <a:r>
              <a:rPr lang="en-US" sz="1800" dirty="0" smtClean="0">
                <a:latin typeface="Calibri" pitchFamily="34" charset="0"/>
              </a:rPr>
              <a:t> </a:t>
            </a:r>
          </a:p>
        </p:txBody>
      </p:sp>
      <p:cxnSp>
        <p:nvCxnSpPr>
          <p:cNvPr id="80" name="Straight Arrow Connector 79"/>
          <p:cNvCxnSpPr/>
          <p:nvPr/>
        </p:nvCxnSpPr>
        <p:spPr bwMode="auto">
          <a:xfrm flipV="1">
            <a:off x="3200400" y="3629097"/>
            <a:ext cx="0" cy="49918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16194786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6200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Internet Worm and IM War (cont.)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990600"/>
            <a:ext cx="8307387" cy="5454650"/>
          </a:xfrm>
        </p:spPr>
        <p:txBody>
          <a:bodyPr/>
          <a:lstStyle/>
          <a:p>
            <a:pPr eaLnBrk="1" hangingPunct="1">
              <a:buFont typeface="Wingdings" charset="2"/>
              <a:buNone/>
              <a:defRPr/>
            </a:pPr>
            <a:r>
              <a:rPr lang="en-US" dirty="0">
                <a:ea typeface="+mn-ea"/>
                <a:cs typeface="+mn-cs"/>
              </a:rPr>
              <a:t>August 1999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dirty="0"/>
              <a:t>Mysteriously, Messenger clients can no longer access AIM servers.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dirty="0"/>
              <a:t>Microsoft and AOL begin the IM war:</a:t>
            </a:r>
          </a:p>
          <a:p>
            <a:pPr lvl="2" eaLnBrk="1" hangingPunct="1">
              <a:buFont typeface="Wingdings" charset="2"/>
              <a:buChar char="l"/>
              <a:defRPr/>
            </a:pPr>
            <a:r>
              <a:rPr lang="en-US" dirty="0"/>
              <a:t>AOL changes server to disallow Messenger clients</a:t>
            </a:r>
          </a:p>
          <a:p>
            <a:pPr lvl="2" eaLnBrk="1" hangingPunct="1">
              <a:buFont typeface="Wingdings" charset="2"/>
              <a:buChar char="l"/>
              <a:defRPr/>
            </a:pPr>
            <a:r>
              <a:rPr lang="en-US" dirty="0"/>
              <a:t>Microsoft makes changes to clients to defeat AOL changes.</a:t>
            </a:r>
          </a:p>
          <a:p>
            <a:pPr lvl="2" eaLnBrk="1" hangingPunct="1">
              <a:buFont typeface="Wingdings" charset="2"/>
              <a:buChar char="l"/>
              <a:defRPr/>
            </a:pPr>
            <a:r>
              <a:rPr lang="en-US" dirty="0"/>
              <a:t>At least 13 such skirmishes.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dirty="0"/>
              <a:t>How did it happen?</a:t>
            </a:r>
          </a:p>
          <a:p>
            <a:pPr lvl="1" eaLnBrk="1" hangingPunct="1">
              <a:buFont typeface="Wingdings" charset="2"/>
              <a:buChar char="n"/>
              <a:defRPr/>
            </a:pPr>
            <a:endParaRPr lang="en-US" dirty="0"/>
          </a:p>
          <a:p>
            <a:pPr eaLnBrk="1" hangingPunct="1">
              <a:buFont typeface="Wingdings" charset="2"/>
              <a:buNone/>
              <a:defRPr/>
            </a:pPr>
            <a:r>
              <a:rPr lang="en-US" dirty="0">
                <a:ea typeface="+mn-ea"/>
                <a:cs typeface="+mn-cs"/>
              </a:rPr>
              <a:t>The Internet Worm and AOL/Microsoft War were both based on </a:t>
            </a:r>
            <a:r>
              <a:rPr lang="en-US" i="1" dirty="0">
                <a:ea typeface="+mn-ea"/>
                <a:cs typeface="+mn-cs"/>
              </a:rPr>
              <a:t>stack buffer overflow</a:t>
            </a:r>
            <a:r>
              <a:rPr lang="en-US" dirty="0">
                <a:ea typeface="+mn-ea"/>
                <a:cs typeface="+mn-cs"/>
              </a:rPr>
              <a:t> exploits!</a:t>
            </a:r>
          </a:p>
          <a:p>
            <a:pPr lvl="2" eaLnBrk="1" hangingPunct="1">
              <a:buFont typeface="Wingdings" charset="2"/>
              <a:buChar char="l"/>
              <a:defRPr/>
            </a:pPr>
            <a:r>
              <a:rPr lang="en-US" dirty="0">
                <a:solidFill>
                  <a:srgbClr val="FF0000"/>
                </a:solidFill>
              </a:rPr>
              <a:t>many Unix functions do not check argument sizes.</a:t>
            </a:r>
          </a:p>
          <a:p>
            <a:pPr lvl="2" eaLnBrk="1" hangingPunct="1">
              <a:buFont typeface="Wingdings" charset="2"/>
              <a:buChar char="l"/>
              <a:defRPr/>
            </a:pPr>
            <a:r>
              <a:rPr lang="en-US" dirty="0">
                <a:solidFill>
                  <a:srgbClr val="FF0000"/>
                </a:solidFill>
              </a:rPr>
              <a:t>allows target buffers to overflow.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5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5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57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57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57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57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57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57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57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79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099" y="493713"/>
            <a:ext cx="8420101" cy="573087"/>
          </a:xfrm>
        </p:spPr>
        <p:txBody>
          <a:bodyPr/>
          <a:lstStyle/>
          <a:p>
            <a:pPr eaLnBrk="1" hangingPunct="1"/>
            <a:r>
              <a:rPr lang="en-US" dirty="0" smtClean="0"/>
              <a:t>Buffer Overflow Stack Example #3</a:t>
            </a:r>
          </a:p>
        </p:txBody>
      </p: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1600200" y="5334000"/>
            <a:ext cx="5257800" cy="75866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./</a:t>
            </a:r>
            <a:r>
              <a:rPr lang="en-US" sz="1600" i="1" dirty="0" err="1" smtClean="0">
                <a:latin typeface="Courier New" pitchFamily="49" charset="0"/>
                <a:ea typeface="MS Mincho" pitchFamily="49" charset="-128"/>
                <a:cs typeface="+mn-cs"/>
              </a:rPr>
              <a:t>bufdemo-nsp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algn="l"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string:</a:t>
            </a:r>
            <a:r>
              <a:rPr lang="en-US" sz="1600" i="1" dirty="0" smtClean="0">
                <a:latin typeface="Courier New" pitchFamily="49" charset="0"/>
                <a:ea typeface="MS Mincho" pitchFamily="49" charset="-128"/>
                <a:cs typeface="+mn-cs"/>
              </a:rPr>
              <a:t>012345678901234567890123</a:t>
            </a:r>
          </a:p>
          <a:p>
            <a:pPr algn="l"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012345678901234567890123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2663" y="6292334"/>
            <a:ext cx="727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Overflowed buffer, corrupted return pointer, but program seems to work!</a:t>
            </a:r>
          </a:p>
        </p:txBody>
      </p:sp>
      <p:sp>
        <p:nvSpPr>
          <p:cNvPr id="76" name="Rectangle 3"/>
          <p:cNvSpPr>
            <a:spLocks noChangeArrowheads="1"/>
          </p:cNvSpPr>
          <p:nvPr/>
        </p:nvSpPr>
        <p:spPr bwMode="auto">
          <a:xfrm>
            <a:off x="6248400" y="1219200"/>
            <a:ext cx="2601912" cy="120186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algn="l"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subq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$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24, %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algn="l"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algn="l"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call  gets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algn="l"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. . .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3810000" y="1219200"/>
            <a:ext cx="2438400" cy="142346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algn="l"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</a:t>
            </a:r>
            <a:endParaRPr lang="en-US" sz="1600" dirty="0" smtClean="0">
              <a:latin typeface="Courier New" pitchFamily="49" charset="0"/>
              <a:ea typeface="MS Mincho" pitchFamily="49" charset="-128"/>
            </a:endParaRPr>
          </a:p>
          <a:p>
            <a:pPr algn="l"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  gets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. . .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/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78" name="Rectangle 5"/>
          <p:cNvSpPr>
            <a:spLocks noChangeArrowheads="1"/>
          </p:cNvSpPr>
          <p:nvPr/>
        </p:nvSpPr>
        <p:spPr bwMode="auto">
          <a:xfrm>
            <a:off x="4165600" y="3444014"/>
            <a:ext cx="4718485" cy="1091581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algn="l" eaLnBrk="0" hangingPunct="0"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  . . .</a:t>
            </a:r>
          </a:p>
          <a:p>
            <a:pPr algn="l" eaLnBrk="0" hangingPunct="0"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  4006f1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:	</a:t>
            </a:r>
            <a:r>
              <a:rPr lang="en-US" sz="1800" dirty="0" err="1" smtClean="0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4006cf &lt;echo&gt;</a:t>
            </a:r>
          </a:p>
          <a:p>
            <a:pPr algn="l"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4006f6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:	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add    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$0x8,%rsp</a:t>
            </a:r>
          </a:p>
          <a:p>
            <a:pPr algn="l"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. . .</a:t>
            </a:r>
            <a:endParaRPr lang="en-US" sz="1800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044950" y="3037113"/>
            <a:ext cx="146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call_echo</a:t>
            </a:r>
            <a:r>
              <a:rPr lang="en-US" dirty="0" smtClean="0">
                <a:latin typeface="Calibri" pitchFamily="34" charset="0"/>
              </a:rPr>
              <a:t>: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332325" y="1001789"/>
            <a:ext cx="17620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After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call to gets</a:t>
            </a:r>
          </a:p>
        </p:txBody>
      </p:sp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390683"/>
              </p:ext>
            </p:extLst>
          </p:nvPr>
        </p:nvGraphicFramePr>
        <p:xfrm>
          <a:off x="397374" y="1395696"/>
          <a:ext cx="2975480" cy="2103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1935">
                  <a:extLst>
                    <a:ext uri="{9D8B030D-6E8A-4147-A177-3AD203B41FA5}">
                      <a16:colId xmlns:a16="http://schemas.microsoft.com/office/drawing/2014/main" xmlns="" val="3318632248"/>
                    </a:ext>
                  </a:extLst>
                </a:gridCol>
                <a:gridCol w="371935">
                  <a:extLst>
                    <a:ext uri="{9D8B030D-6E8A-4147-A177-3AD203B41FA5}">
                      <a16:colId xmlns:a16="http://schemas.microsoft.com/office/drawing/2014/main" xmlns="" val="2161098594"/>
                    </a:ext>
                  </a:extLst>
                </a:gridCol>
                <a:gridCol w="371935">
                  <a:extLst>
                    <a:ext uri="{9D8B030D-6E8A-4147-A177-3AD203B41FA5}">
                      <a16:colId xmlns:a16="http://schemas.microsoft.com/office/drawing/2014/main" xmlns="" val="1053091735"/>
                    </a:ext>
                  </a:extLst>
                </a:gridCol>
                <a:gridCol w="371935">
                  <a:extLst>
                    <a:ext uri="{9D8B030D-6E8A-4147-A177-3AD203B41FA5}">
                      <a16:colId xmlns:a16="http://schemas.microsoft.com/office/drawing/2014/main" xmlns="" val="1255668265"/>
                    </a:ext>
                  </a:extLst>
                </a:gridCol>
                <a:gridCol w="371935">
                  <a:extLst>
                    <a:ext uri="{9D8B030D-6E8A-4147-A177-3AD203B41FA5}">
                      <a16:colId xmlns:a16="http://schemas.microsoft.com/office/drawing/2014/main" xmlns="" val="1389909863"/>
                    </a:ext>
                  </a:extLst>
                </a:gridCol>
                <a:gridCol w="371935">
                  <a:extLst>
                    <a:ext uri="{9D8B030D-6E8A-4147-A177-3AD203B41FA5}">
                      <a16:colId xmlns:a16="http://schemas.microsoft.com/office/drawing/2014/main" xmlns="" val="1773050266"/>
                    </a:ext>
                  </a:extLst>
                </a:gridCol>
                <a:gridCol w="371935">
                  <a:extLst>
                    <a:ext uri="{9D8B030D-6E8A-4147-A177-3AD203B41FA5}">
                      <a16:colId xmlns:a16="http://schemas.microsoft.com/office/drawing/2014/main" xmlns="" val="4062014518"/>
                    </a:ext>
                  </a:extLst>
                </a:gridCol>
                <a:gridCol w="371935">
                  <a:extLst>
                    <a:ext uri="{9D8B030D-6E8A-4147-A177-3AD203B41FA5}">
                      <a16:colId xmlns:a16="http://schemas.microsoft.com/office/drawing/2014/main" xmlns="" val="1950968775"/>
                    </a:ext>
                  </a:extLst>
                </a:gridCol>
              </a:tblGrid>
              <a:tr h="586745"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Arial" charset="0"/>
                        </a:rPr>
                        <a:t>Stack Frame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Arial" charset="0"/>
                        </a:rPr>
                        <a:t>for </a:t>
                      </a:r>
                      <a:r>
                        <a:rPr kumimoji="0" lang="en-US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Arial" charset="0"/>
                        </a:rPr>
                        <a:t>call_echo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Arial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99266508"/>
                  </a:ext>
                </a:extLst>
              </a:tr>
              <a:tr h="34622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40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06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</a:t>
                      </a:r>
                      <a:endParaRPr lang="en-US" b="1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44454471"/>
                  </a:ext>
                </a:extLst>
              </a:tr>
              <a:tr h="335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33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31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39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38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36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19900004"/>
                  </a:ext>
                </a:extLst>
              </a:tr>
              <a:tr h="335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35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34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33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31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39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38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40360697"/>
                  </a:ext>
                </a:extLst>
              </a:tr>
              <a:tr h="335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36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35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34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33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31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8574741"/>
                  </a:ext>
                </a:extLst>
              </a:tr>
            </a:tbl>
          </a:graphicData>
        </a:graphic>
      </p:graphicFrame>
      <p:sp>
        <p:nvSpPr>
          <p:cNvPr id="86" name="TextBox 85"/>
          <p:cNvSpPr txBox="1"/>
          <p:nvPr/>
        </p:nvSpPr>
        <p:spPr>
          <a:xfrm>
            <a:off x="2667000" y="415678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b</a:t>
            </a:r>
            <a:r>
              <a:rPr lang="en-US" sz="1800" dirty="0" err="1" smtClean="0">
                <a:latin typeface="Calibri" pitchFamily="34" charset="0"/>
              </a:rPr>
              <a:t>uf</a:t>
            </a:r>
            <a:r>
              <a:rPr lang="en-US" sz="1800" dirty="0" smtClean="0">
                <a:latin typeface="Calibri" pitchFamily="34" charset="0"/>
              </a:rPr>
              <a:t> = %</a:t>
            </a:r>
            <a:r>
              <a:rPr lang="en-US" sz="1800" dirty="0" err="1" smtClean="0">
                <a:latin typeface="Calibri" pitchFamily="34" charset="0"/>
              </a:rPr>
              <a:t>rsp</a:t>
            </a:r>
            <a:r>
              <a:rPr lang="en-US" sz="1800" dirty="0" smtClean="0">
                <a:latin typeface="Calibri" pitchFamily="34" charset="0"/>
              </a:rPr>
              <a:t> </a:t>
            </a:r>
          </a:p>
        </p:txBody>
      </p:sp>
      <p:cxnSp>
        <p:nvCxnSpPr>
          <p:cNvPr id="87" name="Straight Arrow Connector 86"/>
          <p:cNvCxnSpPr/>
          <p:nvPr/>
        </p:nvCxnSpPr>
        <p:spPr bwMode="auto">
          <a:xfrm flipV="1">
            <a:off x="3200400" y="3629097"/>
            <a:ext cx="0" cy="49918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8260254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1" y="493713"/>
            <a:ext cx="8763000" cy="573087"/>
          </a:xfrm>
        </p:spPr>
        <p:txBody>
          <a:bodyPr/>
          <a:lstStyle/>
          <a:p>
            <a:pPr eaLnBrk="1" hangingPunct="1"/>
            <a:r>
              <a:rPr lang="en-US" dirty="0" smtClean="0"/>
              <a:t>Buffer Overflow Stack Example #3 Explained</a:t>
            </a: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4752976" y="2244488"/>
            <a:ext cx="4162425" cy="2338076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algn="l" eaLnBrk="0" hangingPunct="0"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  . . .</a:t>
            </a:r>
          </a:p>
          <a:p>
            <a:pPr algn="l"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 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</a:rPr>
              <a:t>400600</a:t>
            </a:r>
            <a:r>
              <a:rPr lang="sk-SK" sz="1800" dirty="0">
                <a:latin typeface="Courier New" pitchFamily="49" charset="0"/>
                <a:ea typeface="MS Mincho" pitchFamily="49" charset="-128"/>
              </a:rPr>
              <a:t>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</a:rPr>
              <a:t>mov    </a:t>
            </a:r>
            <a:r>
              <a:rPr lang="sk-SK" sz="1800" dirty="0">
                <a:latin typeface="Courier New" pitchFamily="49" charset="0"/>
                <a:ea typeface="MS Mincho" pitchFamily="49" charset="-128"/>
              </a:rPr>
              <a:t>%rsp,%rbp</a:t>
            </a:r>
          </a:p>
          <a:p>
            <a:pPr algn="l" eaLnBrk="0" hangingPunct="0">
              <a:tabLst>
                <a:tab pos="457200" algn="l"/>
                <a:tab pos="1485900" algn="l"/>
              </a:tabLst>
            </a:pPr>
            <a:r>
              <a:rPr lang="sk-SK" sz="1800" dirty="0">
                <a:latin typeface="Courier New" pitchFamily="49" charset="0"/>
                <a:ea typeface="MS Mincho" pitchFamily="49" charset="-128"/>
              </a:rPr>
              <a:t>  400603: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</a:rPr>
              <a:t>mov    </a:t>
            </a:r>
            <a:r>
              <a:rPr lang="sk-SK" sz="1800" dirty="0">
                <a:latin typeface="Courier New" pitchFamily="49" charset="0"/>
                <a:ea typeface="MS Mincho" pitchFamily="49" charset="-128"/>
              </a:rPr>
              <a:t>%rax,%rdx</a:t>
            </a:r>
          </a:p>
          <a:p>
            <a:pPr algn="l" eaLnBrk="0" hangingPunct="0">
              <a:tabLst>
                <a:tab pos="457200" algn="l"/>
                <a:tab pos="1485900" algn="l"/>
              </a:tabLst>
            </a:pPr>
            <a:r>
              <a:rPr lang="sk-SK" sz="1800" dirty="0">
                <a:latin typeface="Courier New" pitchFamily="49" charset="0"/>
                <a:ea typeface="MS Mincho" pitchFamily="49" charset="-128"/>
              </a:rPr>
              <a:t>  400606: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</a:rPr>
              <a:t>shr    </a:t>
            </a:r>
            <a:r>
              <a:rPr lang="sk-SK" sz="1800" dirty="0">
                <a:latin typeface="Courier New" pitchFamily="49" charset="0"/>
                <a:ea typeface="MS Mincho" pitchFamily="49" charset="-128"/>
              </a:rPr>
              <a:t>$0x3f,%rdx</a:t>
            </a:r>
          </a:p>
          <a:p>
            <a:pPr algn="l" eaLnBrk="0" hangingPunct="0">
              <a:tabLst>
                <a:tab pos="457200" algn="l"/>
                <a:tab pos="1485900" algn="l"/>
              </a:tabLst>
            </a:pPr>
            <a:r>
              <a:rPr lang="sk-SK" sz="1800" dirty="0">
                <a:latin typeface="Courier New" pitchFamily="49" charset="0"/>
                <a:ea typeface="MS Mincho" pitchFamily="49" charset="-128"/>
              </a:rPr>
              <a:t>  40060a: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</a:rPr>
              <a:t>add    </a:t>
            </a:r>
            <a:r>
              <a:rPr lang="sk-SK" sz="1800" dirty="0">
                <a:latin typeface="Courier New" pitchFamily="49" charset="0"/>
                <a:ea typeface="MS Mincho" pitchFamily="49" charset="-128"/>
              </a:rPr>
              <a:t>%rdx,%rax</a:t>
            </a:r>
          </a:p>
          <a:p>
            <a:pPr algn="l" eaLnBrk="0" hangingPunct="0">
              <a:tabLst>
                <a:tab pos="457200" algn="l"/>
                <a:tab pos="1485900" algn="l"/>
              </a:tabLst>
            </a:pPr>
            <a:r>
              <a:rPr lang="sk-SK" sz="1800" dirty="0">
                <a:latin typeface="Courier New" pitchFamily="49" charset="0"/>
                <a:ea typeface="MS Mincho" pitchFamily="49" charset="-128"/>
              </a:rPr>
              <a:t>  40060d: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</a:rPr>
              <a:t>sar    </a:t>
            </a:r>
            <a:r>
              <a:rPr lang="sk-SK" sz="1800" dirty="0">
                <a:latin typeface="Courier New" pitchFamily="49" charset="0"/>
                <a:ea typeface="MS Mincho" pitchFamily="49" charset="-128"/>
              </a:rPr>
              <a:t>%rax</a:t>
            </a:r>
          </a:p>
          <a:p>
            <a:pPr algn="l" eaLnBrk="0" hangingPunct="0">
              <a:tabLst>
                <a:tab pos="457200" algn="l"/>
                <a:tab pos="1485900" algn="l"/>
              </a:tabLst>
            </a:pPr>
            <a:r>
              <a:rPr lang="sk-SK" sz="1800" dirty="0">
                <a:latin typeface="Courier New" pitchFamily="49" charset="0"/>
                <a:ea typeface="MS Mincho" pitchFamily="49" charset="-128"/>
              </a:rPr>
              <a:t>  400610: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</a:rPr>
              <a:t>jne    400614</a:t>
            </a:r>
            <a:endParaRPr lang="sk-SK" sz="1800" dirty="0">
              <a:latin typeface="Courier New" pitchFamily="49" charset="0"/>
              <a:ea typeface="MS Mincho" pitchFamily="49" charset="-128"/>
            </a:endParaRPr>
          </a:p>
          <a:p>
            <a:pPr algn="l" eaLnBrk="0" hangingPunct="0">
              <a:tabLst>
                <a:tab pos="457200" algn="l"/>
                <a:tab pos="1485900" algn="l"/>
              </a:tabLst>
            </a:pPr>
            <a:r>
              <a:rPr lang="sk-SK" sz="1800" dirty="0">
                <a:latin typeface="Courier New" pitchFamily="49" charset="0"/>
                <a:ea typeface="MS Mincho" pitchFamily="49" charset="-128"/>
              </a:rPr>
              <a:t>  400612: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</a:rPr>
              <a:t>pop    </a:t>
            </a:r>
            <a:r>
              <a:rPr lang="sk-SK" sz="1800" dirty="0">
                <a:latin typeface="Courier New" pitchFamily="49" charset="0"/>
                <a:ea typeface="MS Mincho" pitchFamily="49" charset="-128"/>
              </a:rPr>
              <a:t>%rbp</a:t>
            </a:r>
          </a:p>
          <a:p>
            <a:pPr algn="l" eaLnBrk="0" hangingPunct="0">
              <a:tabLst>
                <a:tab pos="457200" algn="l"/>
                <a:tab pos="1485900" algn="l"/>
              </a:tabLst>
            </a:pPr>
            <a:r>
              <a:rPr lang="sk-SK" sz="1800" dirty="0">
                <a:latin typeface="Courier New" pitchFamily="49" charset="0"/>
                <a:ea typeface="MS Mincho" pitchFamily="49" charset="-128"/>
              </a:rPr>
              <a:t>  400613: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</a:rPr>
              <a:t>retq </a:t>
            </a:r>
            <a:endParaRPr lang="en-US" sz="1800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32326" y="1837587"/>
            <a:ext cx="2725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register_tm_clones</a:t>
            </a:r>
            <a:r>
              <a:rPr lang="en-US" dirty="0" smtClean="0">
                <a:latin typeface="Calibri" pitchFamily="34" charset="0"/>
              </a:rPr>
              <a:t>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5410200"/>
            <a:ext cx="53574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“Returns” to unrelated code</a:t>
            </a:r>
          </a:p>
          <a:p>
            <a:r>
              <a:rPr lang="en-US" sz="1800" dirty="0" smtClean="0">
                <a:latin typeface="Calibri" pitchFamily="34" charset="0"/>
              </a:rPr>
              <a:t>Lots of things happen, without modifying critical state</a:t>
            </a:r>
          </a:p>
          <a:p>
            <a:r>
              <a:rPr lang="en-US" sz="1800" dirty="0" smtClean="0">
                <a:latin typeface="Calibri" pitchFamily="34" charset="0"/>
              </a:rPr>
              <a:t>Eventually executes </a:t>
            </a:r>
            <a:r>
              <a:rPr lang="en-US" sz="1800" dirty="0" err="1" smtClean="0">
                <a:latin typeface="Courier"/>
                <a:cs typeface="Courier"/>
              </a:rPr>
              <a:t>retq</a:t>
            </a:r>
            <a:r>
              <a:rPr lang="en-US" sz="1800" b="0" dirty="0" smtClean="0">
                <a:latin typeface="Calibri"/>
                <a:cs typeface="Calibri"/>
              </a:rPr>
              <a:t> </a:t>
            </a:r>
            <a:r>
              <a:rPr lang="en-US" sz="1800" dirty="0" smtClean="0">
                <a:latin typeface="Calibri" pitchFamily="34" charset="0"/>
              </a:rPr>
              <a:t>back to </a:t>
            </a:r>
            <a:r>
              <a:rPr lang="en-US" sz="1800" dirty="0" smtClean="0">
                <a:latin typeface="Courier"/>
                <a:cs typeface="Courier"/>
              </a:rPr>
              <a:t>main</a:t>
            </a:r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332325" y="1307068"/>
            <a:ext cx="17620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After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call to gets</a:t>
            </a:r>
          </a:p>
        </p:txBody>
      </p:sp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088292"/>
              </p:ext>
            </p:extLst>
          </p:nvPr>
        </p:nvGraphicFramePr>
        <p:xfrm>
          <a:off x="397374" y="1752600"/>
          <a:ext cx="2975480" cy="2103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1935">
                  <a:extLst>
                    <a:ext uri="{9D8B030D-6E8A-4147-A177-3AD203B41FA5}">
                      <a16:colId xmlns:a16="http://schemas.microsoft.com/office/drawing/2014/main" xmlns="" val="3318632248"/>
                    </a:ext>
                  </a:extLst>
                </a:gridCol>
                <a:gridCol w="371935">
                  <a:extLst>
                    <a:ext uri="{9D8B030D-6E8A-4147-A177-3AD203B41FA5}">
                      <a16:colId xmlns:a16="http://schemas.microsoft.com/office/drawing/2014/main" xmlns="" val="2161098594"/>
                    </a:ext>
                  </a:extLst>
                </a:gridCol>
                <a:gridCol w="371935">
                  <a:extLst>
                    <a:ext uri="{9D8B030D-6E8A-4147-A177-3AD203B41FA5}">
                      <a16:colId xmlns:a16="http://schemas.microsoft.com/office/drawing/2014/main" xmlns="" val="1053091735"/>
                    </a:ext>
                  </a:extLst>
                </a:gridCol>
                <a:gridCol w="371935">
                  <a:extLst>
                    <a:ext uri="{9D8B030D-6E8A-4147-A177-3AD203B41FA5}">
                      <a16:colId xmlns:a16="http://schemas.microsoft.com/office/drawing/2014/main" xmlns="" val="1255668265"/>
                    </a:ext>
                  </a:extLst>
                </a:gridCol>
                <a:gridCol w="371935">
                  <a:extLst>
                    <a:ext uri="{9D8B030D-6E8A-4147-A177-3AD203B41FA5}">
                      <a16:colId xmlns:a16="http://schemas.microsoft.com/office/drawing/2014/main" xmlns="" val="1389909863"/>
                    </a:ext>
                  </a:extLst>
                </a:gridCol>
                <a:gridCol w="371935">
                  <a:extLst>
                    <a:ext uri="{9D8B030D-6E8A-4147-A177-3AD203B41FA5}">
                      <a16:colId xmlns:a16="http://schemas.microsoft.com/office/drawing/2014/main" xmlns="" val="1773050266"/>
                    </a:ext>
                  </a:extLst>
                </a:gridCol>
                <a:gridCol w="371935">
                  <a:extLst>
                    <a:ext uri="{9D8B030D-6E8A-4147-A177-3AD203B41FA5}">
                      <a16:colId xmlns:a16="http://schemas.microsoft.com/office/drawing/2014/main" xmlns="" val="4062014518"/>
                    </a:ext>
                  </a:extLst>
                </a:gridCol>
                <a:gridCol w="371935">
                  <a:extLst>
                    <a:ext uri="{9D8B030D-6E8A-4147-A177-3AD203B41FA5}">
                      <a16:colId xmlns:a16="http://schemas.microsoft.com/office/drawing/2014/main" xmlns="" val="1950968775"/>
                    </a:ext>
                  </a:extLst>
                </a:gridCol>
              </a:tblGrid>
              <a:tr h="586745"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Arial" charset="0"/>
                        </a:rPr>
                        <a:t>Stack Frame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Arial" charset="0"/>
                        </a:rPr>
                        <a:t>for </a:t>
                      </a:r>
                      <a:r>
                        <a:rPr kumimoji="0" lang="en-US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Arial" charset="0"/>
                        </a:rPr>
                        <a:t>call_echo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Arial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99266508"/>
                  </a:ext>
                </a:extLst>
              </a:tr>
              <a:tr h="34622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40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06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</a:t>
                      </a:r>
                      <a:endParaRPr lang="en-US" b="1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44454471"/>
                  </a:ext>
                </a:extLst>
              </a:tr>
              <a:tr h="335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33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31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39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38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36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19900004"/>
                  </a:ext>
                </a:extLst>
              </a:tr>
              <a:tr h="335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35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34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33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31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39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38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40360697"/>
                  </a:ext>
                </a:extLst>
              </a:tr>
              <a:tr h="335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36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35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34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33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31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8574741"/>
                  </a:ext>
                </a:extLst>
              </a:tr>
            </a:tbl>
          </a:graphicData>
        </a:graphic>
      </p:graphicFrame>
      <p:sp>
        <p:nvSpPr>
          <p:cNvPr id="76" name="TextBox 75"/>
          <p:cNvSpPr txBox="1"/>
          <p:nvPr/>
        </p:nvSpPr>
        <p:spPr>
          <a:xfrm>
            <a:off x="2667000" y="4513689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b</a:t>
            </a:r>
            <a:r>
              <a:rPr lang="en-US" sz="1800" dirty="0" err="1" smtClean="0">
                <a:latin typeface="Calibri" pitchFamily="34" charset="0"/>
              </a:rPr>
              <a:t>uf</a:t>
            </a:r>
            <a:r>
              <a:rPr lang="en-US" sz="1800" dirty="0" smtClean="0">
                <a:latin typeface="Calibri" pitchFamily="34" charset="0"/>
              </a:rPr>
              <a:t> = %</a:t>
            </a:r>
            <a:r>
              <a:rPr lang="en-US" sz="1800" dirty="0" err="1" smtClean="0">
                <a:latin typeface="Calibri" pitchFamily="34" charset="0"/>
              </a:rPr>
              <a:t>rsp</a:t>
            </a:r>
            <a:r>
              <a:rPr lang="en-US" sz="1800" dirty="0" smtClean="0">
                <a:latin typeface="Calibri" pitchFamily="34" charset="0"/>
              </a:rPr>
              <a:t> </a:t>
            </a:r>
          </a:p>
        </p:txBody>
      </p:sp>
      <p:cxnSp>
        <p:nvCxnSpPr>
          <p:cNvPr id="77" name="Straight Arrow Connector 76"/>
          <p:cNvCxnSpPr/>
          <p:nvPr/>
        </p:nvCxnSpPr>
        <p:spPr bwMode="auto">
          <a:xfrm flipV="1">
            <a:off x="3200400" y="3986001"/>
            <a:ext cx="0" cy="49918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4564006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Helvetica" charset="0"/>
              </a:rPr>
              <a:t>Recap: the Call Stack</a:t>
            </a:r>
            <a:endParaRPr lang="en-US" dirty="0">
              <a:latin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513" y="1220788"/>
            <a:ext cx="5805487" cy="5224462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Helvetica" charset="0"/>
              </a:rPr>
              <a:t>The call stack is divided into frames</a:t>
            </a:r>
          </a:p>
          <a:p>
            <a:pPr>
              <a:defRPr/>
            </a:pPr>
            <a:r>
              <a:rPr lang="en-US" dirty="0" smtClean="0">
                <a:latin typeface="Helvetica" charset="0"/>
              </a:rPr>
              <a:t>As a function is called, its frame is pushed onto the stack:</a:t>
            </a:r>
            <a:endParaRPr lang="en-US" dirty="0">
              <a:latin typeface="Helvetica" charset="0"/>
            </a:endParaRPr>
          </a:p>
          <a:p>
            <a:pPr lvl="1">
              <a:defRPr/>
            </a:pPr>
            <a:r>
              <a:rPr lang="en-US" dirty="0" smtClean="0">
                <a:latin typeface="Helvetica" charset="0"/>
                <a:ea typeface="ＭＳ Ｐゴシック" charset="0"/>
              </a:rPr>
              <a:t>Parameters, return address, saved old frame </a:t>
            </a:r>
            <a:r>
              <a:rPr lang="en-US" dirty="0" err="1" smtClean="0">
                <a:latin typeface="Helvetica" charset="0"/>
                <a:ea typeface="ＭＳ Ｐゴシック" charset="0"/>
              </a:rPr>
              <a:t>ptr</a:t>
            </a:r>
            <a:r>
              <a:rPr lang="en-US" dirty="0" smtClean="0">
                <a:latin typeface="Helvetica" charset="0"/>
                <a:ea typeface="ＭＳ Ｐゴシック" charset="0"/>
              </a:rPr>
              <a:t>, etc. are pushed onto stack</a:t>
            </a:r>
            <a:endParaRPr lang="en-US" dirty="0">
              <a:latin typeface="Helvetica" charset="0"/>
              <a:ea typeface="ＭＳ Ｐゴシック" charset="0"/>
            </a:endParaRPr>
          </a:p>
          <a:p>
            <a:pPr>
              <a:buClr>
                <a:srgbClr val="660033"/>
              </a:buClr>
              <a:defRPr/>
            </a:pPr>
            <a:r>
              <a:rPr lang="en-US" dirty="0" smtClean="0">
                <a:solidFill>
                  <a:srgbClr val="003300"/>
                </a:solidFill>
                <a:latin typeface="Helvetica" charset="0"/>
              </a:rPr>
              <a:t>As more functions are added to the call chain, the stack grows (downward)</a:t>
            </a:r>
          </a:p>
          <a:p>
            <a:pPr lvl="1">
              <a:buClr>
                <a:srgbClr val="660033"/>
              </a:buClr>
              <a:defRPr/>
            </a:pPr>
            <a:r>
              <a:rPr lang="en-US" dirty="0" smtClean="0">
                <a:solidFill>
                  <a:srgbClr val="000066"/>
                </a:solidFill>
                <a:latin typeface="Helvetica" charset="0"/>
                <a:ea typeface="ＭＳ Ｐゴシック" charset="0"/>
              </a:rPr>
              <a:t>As functions complete, their frame is removed from the stack, and the call stack shrinks</a:t>
            </a:r>
            <a:endParaRPr lang="en-US" dirty="0">
              <a:latin typeface="Helvetica" charset="0"/>
              <a:ea typeface="ＭＳ Ｐゴシック" charset="0"/>
            </a:endParaRPr>
          </a:p>
          <a:p>
            <a:pPr lvl="1">
              <a:defRPr/>
            </a:pPr>
            <a:endParaRPr lang="en-US" dirty="0">
              <a:latin typeface="Helvetica" charset="0"/>
              <a:ea typeface="ＭＳ Ｐゴシック" charset="0"/>
            </a:endParaRPr>
          </a:p>
          <a:p>
            <a:pPr lvl="1">
              <a:defRPr/>
            </a:pPr>
            <a:endParaRPr lang="en-US" dirty="0">
              <a:latin typeface="Helvetica" charset="0"/>
              <a:ea typeface="ＭＳ Ｐゴシック" charset="0"/>
            </a:endParaRPr>
          </a:p>
        </p:txBody>
      </p:sp>
      <p:sp>
        <p:nvSpPr>
          <p:cNvPr id="11267" name="Rectangle 7"/>
          <p:cNvSpPr>
            <a:spLocks noChangeArrowheads="1"/>
          </p:cNvSpPr>
          <p:nvPr/>
        </p:nvSpPr>
        <p:spPr bwMode="auto">
          <a:xfrm>
            <a:off x="7010400" y="838200"/>
            <a:ext cx="1292225" cy="35814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/>
          <a:lstStyle/>
          <a:p>
            <a:pPr>
              <a:lnSpc>
                <a:spcPct val="100000"/>
              </a:lnSpc>
            </a:pPr>
            <a:endParaRPr lang="en-US">
              <a:latin typeface="Courier New" charset="0"/>
            </a:endParaRPr>
          </a:p>
          <a:p>
            <a:pPr>
              <a:lnSpc>
                <a:spcPct val="100000"/>
              </a:lnSpc>
            </a:pPr>
            <a:endParaRPr lang="en-US">
              <a:latin typeface="Courier New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010400" y="4419600"/>
            <a:ext cx="1295400" cy="9144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pPr>
              <a:defRPr/>
            </a:pPr>
            <a:endParaRPr lang="en-US"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010400" y="5334000"/>
            <a:ext cx="1295400" cy="1066800"/>
          </a:xfrm>
          <a:prstGeom prst="rect">
            <a:avLst/>
          </a:prstGeom>
          <a:solidFill>
            <a:schemeClr val="accent4">
              <a:lumMod val="25000"/>
              <a:lumOff val="75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pPr>
              <a:defRPr/>
            </a:pPr>
            <a:endParaRPr lang="en-US" dirty="0"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11270" name="TextBox 9"/>
          <p:cNvSpPr txBox="1">
            <a:spLocks noChangeArrowheads="1"/>
          </p:cNvSpPr>
          <p:nvPr/>
        </p:nvSpPr>
        <p:spPr bwMode="auto">
          <a:xfrm>
            <a:off x="7315200" y="5715000"/>
            <a:ext cx="7620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/>
              <a:t>Code</a:t>
            </a:r>
          </a:p>
        </p:txBody>
      </p:sp>
      <p:sp>
        <p:nvSpPr>
          <p:cNvPr id="11271" name="TextBox 10"/>
          <p:cNvSpPr txBox="1">
            <a:spLocks noChangeArrowheads="1"/>
          </p:cNvSpPr>
          <p:nvPr/>
        </p:nvSpPr>
        <p:spPr bwMode="auto">
          <a:xfrm>
            <a:off x="7315200" y="4683125"/>
            <a:ext cx="68421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/>
              <a:t>Data</a:t>
            </a:r>
          </a:p>
        </p:txBody>
      </p:sp>
      <p:sp>
        <p:nvSpPr>
          <p:cNvPr id="11272" name="TextBox 11"/>
          <p:cNvSpPr txBox="1">
            <a:spLocks noChangeArrowheads="1"/>
          </p:cNvSpPr>
          <p:nvPr/>
        </p:nvSpPr>
        <p:spPr bwMode="auto">
          <a:xfrm>
            <a:off x="7070725" y="339725"/>
            <a:ext cx="10826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/>
              <a:t>Memory</a:t>
            </a:r>
          </a:p>
        </p:txBody>
      </p:sp>
      <p:sp>
        <p:nvSpPr>
          <p:cNvPr id="11273" name="TextBox 12"/>
          <p:cNvSpPr txBox="1">
            <a:spLocks noChangeArrowheads="1"/>
          </p:cNvSpPr>
          <p:nvPr/>
        </p:nvSpPr>
        <p:spPr bwMode="auto">
          <a:xfrm>
            <a:off x="7239000" y="2590800"/>
            <a:ext cx="865188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/>
              <a:t>Stack</a:t>
            </a:r>
          </a:p>
          <a:p>
            <a:r>
              <a:rPr lang="en-US" sz="1800"/>
              <a:t>Space</a:t>
            </a:r>
          </a:p>
        </p:txBody>
      </p:sp>
      <p:sp>
        <p:nvSpPr>
          <p:cNvPr id="11274" name="TextBox 13"/>
          <p:cNvSpPr txBox="1">
            <a:spLocks noChangeArrowheads="1"/>
          </p:cNvSpPr>
          <p:nvPr/>
        </p:nvSpPr>
        <p:spPr bwMode="auto">
          <a:xfrm>
            <a:off x="8264525" y="6096000"/>
            <a:ext cx="9556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/>
              <a:t>0x0000</a:t>
            </a:r>
          </a:p>
        </p:txBody>
      </p:sp>
      <p:sp>
        <p:nvSpPr>
          <p:cNvPr id="11275" name="TextBox 14"/>
          <p:cNvSpPr txBox="1">
            <a:spLocks noChangeArrowheads="1"/>
          </p:cNvSpPr>
          <p:nvPr/>
        </p:nvSpPr>
        <p:spPr bwMode="auto">
          <a:xfrm>
            <a:off x="8253413" y="685800"/>
            <a:ext cx="966787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/>
              <a:t>0xMAX</a:t>
            </a:r>
          </a:p>
        </p:txBody>
      </p:sp>
      <p:sp>
        <p:nvSpPr>
          <p:cNvPr id="11276" name="TextBox 15"/>
          <p:cNvSpPr txBox="1">
            <a:spLocks noChangeArrowheads="1"/>
          </p:cNvSpPr>
          <p:nvPr/>
        </p:nvSpPr>
        <p:spPr bwMode="auto">
          <a:xfrm>
            <a:off x="5903913" y="2209800"/>
            <a:ext cx="877887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 b="0">
                <a:latin typeface="Courier" charset="0"/>
                <a:cs typeface="Courier" charset="0"/>
              </a:rPr>
              <a:t> new</a:t>
            </a:r>
          </a:p>
          <a:p>
            <a:r>
              <a:rPr lang="en-US" sz="1800" b="0">
                <a:latin typeface="Courier" charset="0"/>
                <a:cs typeface="Courier" charset="0"/>
              </a:rPr>
              <a:t> %esp</a:t>
            </a:r>
          </a:p>
        </p:txBody>
      </p:sp>
      <p:cxnSp>
        <p:nvCxnSpPr>
          <p:cNvPr id="11277" name="Straight Arrow Connector 17"/>
          <p:cNvCxnSpPr>
            <a:cxnSpLocks noChangeShapeType="1"/>
          </p:cNvCxnSpPr>
          <p:nvPr/>
        </p:nvCxnSpPr>
        <p:spPr bwMode="auto">
          <a:xfrm>
            <a:off x="6553200" y="2514600"/>
            <a:ext cx="457200" cy="1588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Rectangle 18"/>
          <p:cNvSpPr/>
          <p:nvPr/>
        </p:nvSpPr>
        <p:spPr bwMode="auto">
          <a:xfrm>
            <a:off x="7010400" y="838200"/>
            <a:ext cx="1295400" cy="685800"/>
          </a:xfrm>
          <a:prstGeom prst="rect">
            <a:avLst/>
          </a:prstGeom>
          <a:solidFill>
            <a:schemeClr val="accent4">
              <a:lumMod val="25000"/>
              <a:lumOff val="75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pPr>
              <a:defRPr/>
            </a:pPr>
            <a:endParaRPr lang="en-US" dirty="0"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11279" name="TextBox 19"/>
          <p:cNvSpPr txBox="1">
            <a:spLocks noChangeArrowheads="1"/>
          </p:cNvSpPr>
          <p:nvPr/>
        </p:nvSpPr>
        <p:spPr bwMode="auto">
          <a:xfrm>
            <a:off x="7116763" y="1025525"/>
            <a:ext cx="10064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/>
              <a:t>params</a:t>
            </a:r>
          </a:p>
        </p:txBody>
      </p:sp>
      <p:sp>
        <p:nvSpPr>
          <p:cNvPr id="11280" name="Rectangle 20"/>
          <p:cNvSpPr>
            <a:spLocks noChangeArrowheads="1"/>
          </p:cNvSpPr>
          <p:nvPr/>
        </p:nvSpPr>
        <p:spPr bwMode="auto">
          <a:xfrm>
            <a:off x="7010400" y="1524000"/>
            <a:ext cx="1295400" cy="304800"/>
          </a:xfrm>
          <a:prstGeom prst="rect">
            <a:avLst/>
          </a:prstGeom>
          <a:solidFill>
            <a:srgbClr val="FFCCCC"/>
          </a:solidFill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11281" name="TextBox 21"/>
          <p:cNvSpPr txBox="1">
            <a:spLocks noChangeArrowheads="1"/>
          </p:cNvSpPr>
          <p:nvPr/>
        </p:nvSpPr>
        <p:spPr bwMode="auto">
          <a:xfrm>
            <a:off x="6942138" y="1482725"/>
            <a:ext cx="141605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/>
              <a:t>return addr</a:t>
            </a:r>
          </a:p>
        </p:txBody>
      </p:sp>
      <p:sp>
        <p:nvSpPr>
          <p:cNvPr id="11282" name="Rectangle 22"/>
          <p:cNvSpPr>
            <a:spLocks noChangeArrowheads="1"/>
          </p:cNvSpPr>
          <p:nvPr/>
        </p:nvSpPr>
        <p:spPr bwMode="auto">
          <a:xfrm flipV="1">
            <a:off x="7010400" y="1828800"/>
            <a:ext cx="1295400" cy="685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11283" name="TextBox 23"/>
          <p:cNvSpPr txBox="1">
            <a:spLocks noChangeArrowheads="1"/>
          </p:cNvSpPr>
          <p:nvPr/>
        </p:nvSpPr>
        <p:spPr bwMode="auto">
          <a:xfrm>
            <a:off x="7058025" y="1863725"/>
            <a:ext cx="1185863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/>
              <a:t>local</a:t>
            </a:r>
          </a:p>
          <a:p>
            <a:r>
              <a:rPr lang="en-US" sz="1800"/>
              <a:t>variables</a:t>
            </a:r>
          </a:p>
        </p:txBody>
      </p:sp>
      <p:sp>
        <p:nvSpPr>
          <p:cNvPr id="11284" name="Left Brace 24"/>
          <p:cNvSpPr>
            <a:spLocks/>
          </p:cNvSpPr>
          <p:nvPr/>
        </p:nvSpPr>
        <p:spPr bwMode="auto">
          <a:xfrm>
            <a:off x="6553200" y="838200"/>
            <a:ext cx="304800" cy="1600200"/>
          </a:xfrm>
          <a:prstGeom prst="leftBrace">
            <a:avLst>
              <a:gd name="adj1" fmla="val 8337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11285" name="TextBox 31"/>
          <p:cNvSpPr txBox="1">
            <a:spLocks noChangeArrowheads="1"/>
          </p:cNvSpPr>
          <p:nvPr/>
        </p:nvSpPr>
        <p:spPr bwMode="auto">
          <a:xfrm rot="-5400000">
            <a:off x="7504907" y="2129631"/>
            <a:ext cx="2557462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/>
              <a:t>Stack grows up/down</a:t>
            </a:r>
          </a:p>
        </p:txBody>
      </p:sp>
      <p:cxnSp>
        <p:nvCxnSpPr>
          <p:cNvPr id="11286" name="Straight Arrow Connector 33"/>
          <p:cNvCxnSpPr>
            <a:cxnSpLocks noChangeShapeType="1"/>
          </p:cNvCxnSpPr>
          <p:nvPr/>
        </p:nvCxnSpPr>
        <p:spPr bwMode="auto">
          <a:xfrm rot="5400000">
            <a:off x="7658894" y="2170906"/>
            <a:ext cx="1752600" cy="1588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87" name="TextBox 3"/>
          <p:cNvSpPr txBox="1">
            <a:spLocks noChangeArrowheads="1"/>
          </p:cNvSpPr>
          <p:nvPr/>
        </p:nvSpPr>
        <p:spPr bwMode="auto">
          <a:xfrm>
            <a:off x="8240713" y="3733800"/>
            <a:ext cx="90328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600"/>
              <a:t>(heap</a:t>
            </a:r>
          </a:p>
          <a:p>
            <a:r>
              <a:rPr lang="en-US" sz="1600"/>
              <a:t>not</a:t>
            </a:r>
          </a:p>
          <a:p>
            <a:r>
              <a:rPr lang="en-US" sz="1600"/>
              <a:t>shown)</a:t>
            </a:r>
          </a:p>
        </p:txBody>
      </p:sp>
    </p:spTree>
    <p:extLst>
      <p:ext uri="{BB962C8B-B14F-4D97-AF65-F5344CB8AC3E}">
        <p14:creationId xmlns:p14="http://schemas.microsoft.com/office/powerpoint/2010/main" val="332656635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xfrm>
            <a:off x="357188" y="50800"/>
            <a:ext cx="8558212" cy="1549400"/>
          </a:xfrm>
          <a:ln/>
        </p:spPr>
        <p:txBody>
          <a:bodyPr/>
          <a:lstStyle/>
          <a:p>
            <a:pPr marL="119063" indent="-119063"/>
            <a:r>
              <a:rPr lang="en-US" b="1" dirty="0" smtClean="0"/>
              <a:t>Recall: Memory </a:t>
            </a:r>
            <a:r>
              <a:rPr lang="en-US" b="1" dirty="0"/>
              <a:t>Referencing Bug Example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idx="1"/>
          </p:nvPr>
        </p:nvSpPr>
        <p:spPr bwMode="auto">
          <a:xfrm>
            <a:off x="457200" y="6096000"/>
            <a:ext cx="8229600" cy="563563"/>
          </a:xfrm>
          <a:noFill/>
          <a:ln>
            <a:miter lim="800000"/>
            <a:headEnd/>
            <a:tailEnd/>
          </a:ln>
        </p:spPr>
        <p:txBody>
          <a:bodyPr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1" indent="-342900"/>
            <a:r>
              <a:rPr lang="en-US" dirty="0" smtClean="0"/>
              <a:t>Result </a:t>
            </a:r>
            <a:r>
              <a:rPr lang="en-US" dirty="0"/>
              <a:t>is </a:t>
            </a:r>
            <a:r>
              <a:rPr lang="en-US" dirty="0" smtClean="0"/>
              <a:t>system specific</a:t>
            </a:r>
            <a:endParaRPr lang="en-US" dirty="0"/>
          </a:p>
        </p:txBody>
      </p:sp>
      <p:sp>
        <p:nvSpPr>
          <p:cNvPr id="18437" name="Rectangle 5"/>
          <p:cNvSpPr>
            <a:spLocks/>
          </p:cNvSpPr>
          <p:nvPr/>
        </p:nvSpPr>
        <p:spPr bwMode="auto">
          <a:xfrm>
            <a:off x="825500" y="4267200"/>
            <a:ext cx="7327900" cy="182880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fun(0)  ➙	3.14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fun(1)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fun(2)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3.1399998664856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fun(3)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2.00000061035156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fun(4)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3.14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(6)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</a:t>
            </a:r>
            <a:r>
              <a:rPr lang="en-US" sz="1800" dirty="0" smtClean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Courier New" charset="0"/>
              </a:rPr>
              <a:t>Segmentation fault</a:t>
            </a:r>
            <a:endParaRPr lang="en-US" sz="1800" dirty="0">
              <a:solidFill>
                <a:schemeClr val="tx1"/>
              </a:solidFill>
              <a:latin typeface="Courier New" charset="0"/>
              <a:ea typeface="Monaco" charset="0"/>
              <a:cs typeface="Monaco" charset="0"/>
              <a:sym typeface="Courier New" charset="0"/>
            </a:endParaRPr>
          </a:p>
        </p:txBody>
      </p:sp>
      <p:sp>
        <p:nvSpPr>
          <p:cNvPr id="18436" name="Rectangle 4"/>
          <p:cNvSpPr>
            <a:spLocks/>
          </p:cNvSpPr>
          <p:nvPr/>
        </p:nvSpPr>
        <p:spPr bwMode="auto">
          <a:xfrm>
            <a:off x="838200" y="1295400"/>
            <a:ext cx="6553200" cy="2844800"/>
          </a:xfrm>
          <a:prstGeom prst="rect">
            <a:avLst/>
          </a:prstGeom>
          <a:solidFill>
            <a:srgbClr val="F8F6D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 err="1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typedef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a[2];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double d;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 </a:t>
            </a:r>
            <a:r>
              <a:rPr lang="en-US" sz="1600" b="1" dirty="0" err="1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struct_t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endParaRPr lang="en-US" sz="16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double 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fun(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 {</a:t>
            </a:r>
            <a:endParaRPr lang="en-US" sz="16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volatile </a:t>
            </a:r>
            <a:r>
              <a:rPr lang="en-US" sz="1600" b="1" dirty="0" err="1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struct_t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s;</a:t>
            </a:r>
            <a:endParaRPr lang="en-US" sz="16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s.d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= 3.14;</a:t>
            </a:r>
            <a:endParaRPr lang="en-US" sz="16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s.a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[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] = 1073741824; /* Possibly out of bounds */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return </a:t>
            </a:r>
            <a:r>
              <a:rPr lang="en-US" sz="1600" b="1" dirty="0" err="1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s.d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  <a:endParaRPr lang="en-US" sz="16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612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b="1" dirty="0"/>
              <a:t>Memory Referencing Bug Example</a:t>
            </a:r>
          </a:p>
        </p:txBody>
      </p:sp>
      <p:sp>
        <p:nvSpPr>
          <p:cNvPr id="19460" name="Rectangle 4"/>
          <p:cNvSpPr>
            <a:spLocks/>
          </p:cNvSpPr>
          <p:nvPr/>
        </p:nvSpPr>
        <p:spPr bwMode="auto">
          <a:xfrm>
            <a:off x="762000" y="1270000"/>
            <a:ext cx="2209800" cy="1320800"/>
          </a:xfrm>
          <a:prstGeom prst="rect">
            <a:avLst/>
          </a:prstGeom>
          <a:solidFill>
            <a:srgbClr val="F8F6D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typedef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a[2];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double d;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struct_t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</p:txBody>
      </p:sp>
      <p:sp>
        <p:nvSpPr>
          <p:cNvPr id="19461" name="Rectangle 5"/>
          <p:cNvSpPr>
            <a:spLocks/>
          </p:cNvSpPr>
          <p:nvPr/>
        </p:nvSpPr>
        <p:spPr bwMode="auto">
          <a:xfrm>
            <a:off x="3581400" y="1295400"/>
            <a:ext cx="4419600" cy="137160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fun(0)  ➙	3.14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fun(1)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fun(2)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3.1399998664856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fun(3)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2.00000061035156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fun(4)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3.14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fun(6)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</a:t>
            </a:r>
            <a:r>
              <a:rPr lang="en-US" sz="1800" dirty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Courier New" charset="0"/>
              </a:rPr>
              <a:t>Segmentation fault</a:t>
            </a:r>
            <a:endParaRPr lang="en-US" sz="1800" dirty="0">
              <a:solidFill>
                <a:schemeClr val="tx1"/>
              </a:solidFill>
              <a:latin typeface="Courier New" charset="0"/>
              <a:ea typeface="Monaco" charset="0"/>
              <a:cs typeface="Monaco" charset="0"/>
              <a:sym typeface="Courier New" charset="0"/>
            </a:endParaRPr>
          </a:p>
        </p:txBody>
      </p:sp>
      <p:sp>
        <p:nvSpPr>
          <p:cNvPr id="19462" name="AutoShape 6"/>
          <p:cNvSpPr>
            <a:spLocks/>
          </p:cNvSpPr>
          <p:nvPr/>
        </p:nvSpPr>
        <p:spPr bwMode="auto">
          <a:xfrm>
            <a:off x="6096000" y="3975596"/>
            <a:ext cx="304800" cy="219456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631"/>
                  <a:pt x="10800" y="1409"/>
                </a:cubicBezTo>
                <a:lnTo>
                  <a:pt x="10800" y="9391"/>
                </a:lnTo>
                <a:cubicBezTo>
                  <a:pt x="10800" y="10169"/>
                  <a:pt x="15635" y="10800"/>
                  <a:pt x="21600" y="10800"/>
                </a:cubicBezTo>
                <a:cubicBezTo>
                  <a:pt x="15635" y="10800"/>
                  <a:pt x="10800" y="11431"/>
                  <a:pt x="10800" y="12209"/>
                </a:cubicBezTo>
                <a:lnTo>
                  <a:pt x="10800" y="20191"/>
                </a:lnTo>
                <a:cubicBezTo>
                  <a:pt x="10800" y="20969"/>
                  <a:pt x="5965" y="21600"/>
                  <a:pt x="0" y="21600"/>
                </a:cubicBezTo>
              </a:path>
            </a:pathLst>
          </a:custGeom>
          <a:noFill/>
          <a:ln w="2857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3" name="Rectangle 7"/>
          <p:cNvSpPr>
            <a:spLocks/>
          </p:cNvSpPr>
          <p:nvPr/>
        </p:nvSpPr>
        <p:spPr bwMode="auto">
          <a:xfrm>
            <a:off x="6553200" y="4806176"/>
            <a:ext cx="2120900" cy="6477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>
              <a:lnSpc>
                <a:spcPct val="110000"/>
              </a:lnSpc>
            </a:pPr>
            <a:r>
              <a:rPr lang="en-US" sz="18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Location accessed by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)</a:t>
            </a:r>
          </a:p>
        </p:txBody>
      </p:sp>
      <p:sp>
        <p:nvSpPr>
          <p:cNvPr id="19464" name="Rectangle 8"/>
          <p:cNvSpPr>
            <a:spLocks/>
          </p:cNvSpPr>
          <p:nvPr/>
        </p:nvSpPr>
        <p:spPr bwMode="auto">
          <a:xfrm>
            <a:off x="762000" y="3200400"/>
            <a:ext cx="1668462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Explanation:</a:t>
            </a:r>
          </a:p>
        </p:txBody>
      </p:sp>
      <p:sp>
        <p:nvSpPr>
          <p:cNvPr id="11" name="AutoShape 6"/>
          <p:cNvSpPr>
            <a:spLocks/>
          </p:cNvSpPr>
          <p:nvPr/>
        </p:nvSpPr>
        <p:spPr bwMode="auto">
          <a:xfrm flipH="1">
            <a:off x="1573676" y="4724400"/>
            <a:ext cx="304800" cy="1445756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631"/>
                  <a:pt x="10800" y="1409"/>
                </a:cubicBezTo>
                <a:lnTo>
                  <a:pt x="10800" y="9391"/>
                </a:lnTo>
                <a:cubicBezTo>
                  <a:pt x="10800" y="10169"/>
                  <a:pt x="15635" y="10800"/>
                  <a:pt x="21600" y="10800"/>
                </a:cubicBezTo>
                <a:cubicBezTo>
                  <a:pt x="15635" y="10800"/>
                  <a:pt x="10800" y="11431"/>
                  <a:pt x="10800" y="12209"/>
                </a:cubicBezTo>
                <a:lnTo>
                  <a:pt x="10800" y="20191"/>
                </a:lnTo>
                <a:cubicBezTo>
                  <a:pt x="10800" y="20969"/>
                  <a:pt x="5965" y="21600"/>
                  <a:pt x="0" y="21600"/>
                </a:cubicBezTo>
              </a:path>
            </a:pathLst>
          </a:custGeom>
          <a:noFill/>
          <a:ln w="2857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04634" y="5262612"/>
            <a:ext cx="1292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struct_t</a:t>
            </a:r>
            <a:endParaRPr lang="en-US" sz="18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998008"/>
              </p:ext>
            </p:extLst>
          </p:nvPr>
        </p:nvGraphicFramePr>
        <p:xfrm>
          <a:off x="2168325" y="3975596"/>
          <a:ext cx="3632168" cy="2194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4021">
                  <a:extLst>
                    <a:ext uri="{9D8B030D-6E8A-4147-A177-3AD203B41FA5}">
                      <a16:colId xmlns:a16="http://schemas.microsoft.com/office/drawing/2014/main" xmlns="" val="3318632248"/>
                    </a:ext>
                  </a:extLst>
                </a:gridCol>
                <a:gridCol w="454021">
                  <a:extLst>
                    <a:ext uri="{9D8B030D-6E8A-4147-A177-3AD203B41FA5}">
                      <a16:colId xmlns:a16="http://schemas.microsoft.com/office/drawing/2014/main" xmlns="" val="2161098594"/>
                    </a:ext>
                  </a:extLst>
                </a:gridCol>
                <a:gridCol w="454021">
                  <a:extLst>
                    <a:ext uri="{9D8B030D-6E8A-4147-A177-3AD203B41FA5}">
                      <a16:colId xmlns:a16="http://schemas.microsoft.com/office/drawing/2014/main" xmlns="" val="1053091735"/>
                    </a:ext>
                  </a:extLst>
                </a:gridCol>
                <a:gridCol w="454021">
                  <a:extLst>
                    <a:ext uri="{9D8B030D-6E8A-4147-A177-3AD203B41FA5}">
                      <a16:colId xmlns:a16="http://schemas.microsoft.com/office/drawing/2014/main" xmlns="" val="1255668265"/>
                    </a:ext>
                  </a:extLst>
                </a:gridCol>
                <a:gridCol w="454021">
                  <a:extLst>
                    <a:ext uri="{9D8B030D-6E8A-4147-A177-3AD203B41FA5}">
                      <a16:colId xmlns:a16="http://schemas.microsoft.com/office/drawing/2014/main" xmlns="" val="1389909863"/>
                    </a:ext>
                  </a:extLst>
                </a:gridCol>
                <a:gridCol w="454021">
                  <a:extLst>
                    <a:ext uri="{9D8B030D-6E8A-4147-A177-3AD203B41FA5}">
                      <a16:colId xmlns:a16="http://schemas.microsoft.com/office/drawing/2014/main" xmlns="" val="1773050266"/>
                    </a:ext>
                  </a:extLst>
                </a:gridCol>
                <a:gridCol w="454021">
                  <a:extLst>
                    <a:ext uri="{9D8B030D-6E8A-4147-A177-3AD203B41FA5}">
                      <a16:colId xmlns:a16="http://schemas.microsoft.com/office/drawing/2014/main" xmlns="" val="4062014518"/>
                    </a:ext>
                  </a:extLst>
                </a:gridCol>
                <a:gridCol w="454021">
                  <a:extLst>
                    <a:ext uri="{9D8B030D-6E8A-4147-A177-3AD203B41FA5}">
                      <a16:colId xmlns:a16="http://schemas.microsoft.com/office/drawing/2014/main" xmlns="" val="1950968775"/>
                    </a:ext>
                  </a:extLst>
                </a:gridCol>
              </a:tblGrid>
              <a:tr h="346224">
                <a:tc gridSpan="8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Critical State</a:t>
                      </a:r>
                      <a:endParaRPr lang="en-US" b="1" dirty="0">
                        <a:latin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6354036"/>
                  </a:ext>
                </a:extLst>
              </a:tr>
              <a:tr h="346224">
                <a:tc gridSpan="8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???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44454471"/>
                  </a:ext>
                </a:extLst>
              </a:tr>
              <a:tr h="346224">
                <a:tc gridSpan="8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 = 3.14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48162761"/>
                  </a:ext>
                </a:extLst>
              </a:tr>
              <a:tr h="335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40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09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1E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B8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51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EB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85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1F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19900004"/>
                  </a:ext>
                </a:extLst>
              </a:tr>
              <a:tr h="335283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a[1]=-2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a[0]=275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40360697"/>
                  </a:ext>
                </a:extLst>
              </a:tr>
              <a:tr h="335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FE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8574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250978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6858000" cy="573087"/>
          </a:xfrm>
        </p:spPr>
        <p:txBody>
          <a:bodyPr/>
          <a:lstStyle/>
          <a:p>
            <a:pPr eaLnBrk="1" hangingPunct="1"/>
            <a:r>
              <a:rPr lang="en-US" dirty="0" smtClean="0"/>
              <a:t>Such problems are a BIG deal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07388" cy="4876800"/>
          </a:xfrm>
        </p:spPr>
        <p:txBody>
          <a:bodyPr/>
          <a:lstStyle/>
          <a:p>
            <a:pPr eaLnBrk="1" hangingPunct="1"/>
            <a:r>
              <a:rPr lang="en-US" dirty="0" smtClean="0"/>
              <a:t>Generally called a “buffer overflow”</a:t>
            </a:r>
          </a:p>
          <a:p>
            <a:pPr lvl="1" eaLnBrk="1" hangingPunct="1"/>
            <a:r>
              <a:rPr lang="en-US" dirty="0"/>
              <a:t>w</a:t>
            </a:r>
            <a:r>
              <a:rPr lang="en-US" dirty="0" smtClean="0"/>
              <a:t>hen exceeding the memory size allocated for an array</a:t>
            </a:r>
          </a:p>
          <a:p>
            <a:pPr eaLnBrk="1" hangingPunct="1"/>
            <a:r>
              <a:rPr lang="en-US" dirty="0" smtClean="0"/>
              <a:t>Why a big deal?</a:t>
            </a:r>
          </a:p>
          <a:p>
            <a:pPr lvl="1" eaLnBrk="1" hangingPunct="1"/>
            <a:r>
              <a:rPr lang="en-US" dirty="0" smtClean="0"/>
              <a:t>It’s the #1 technical cause of security vulnerabilities</a:t>
            </a:r>
          </a:p>
          <a:p>
            <a:pPr lvl="2" eaLnBrk="1" hangingPunct="1"/>
            <a:r>
              <a:rPr lang="en-US" dirty="0" smtClean="0"/>
              <a:t>#1 overall cause is social engineering / user ignorance</a:t>
            </a:r>
          </a:p>
          <a:p>
            <a:pPr eaLnBrk="1" hangingPunct="1"/>
            <a:r>
              <a:rPr lang="en-US" dirty="0" smtClean="0"/>
              <a:t>Most common form</a:t>
            </a:r>
            <a:endParaRPr lang="en-US" dirty="0"/>
          </a:p>
          <a:p>
            <a:pPr lvl="1" eaLnBrk="1" hangingPunct="1"/>
            <a:r>
              <a:rPr lang="en-US" dirty="0" smtClean="0"/>
              <a:t>Unchecked lengths on string inputs</a:t>
            </a:r>
          </a:p>
          <a:p>
            <a:pPr lvl="1" eaLnBrk="1" hangingPunct="1"/>
            <a:r>
              <a:rPr lang="en-US" dirty="0" smtClean="0"/>
              <a:t>Particularly for bounded character arrays on the stack</a:t>
            </a:r>
          </a:p>
          <a:p>
            <a:pPr lvl="2" eaLnBrk="1" hangingPunct="1"/>
            <a:r>
              <a:rPr lang="en-US" dirty="0"/>
              <a:t>s</a:t>
            </a:r>
            <a:r>
              <a:rPr lang="en-US" dirty="0" smtClean="0"/>
              <a:t>ometimes referred to as stack smashing</a:t>
            </a:r>
          </a:p>
          <a:p>
            <a:pPr lvl="1"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213102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lass02">
  <a:themeElements>
    <a:clrScheme name="">
      <a:dk1>
        <a:srgbClr val="000066"/>
      </a:dk1>
      <a:lt1>
        <a:srgbClr val="FFFFFF"/>
      </a:lt1>
      <a:dk2>
        <a:srgbClr val="003300"/>
      </a:dk2>
      <a:lt2>
        <a:srgbClr val="00FF99"/>
      </a:lt2>
      <a:accent1>
        <a:srgbClr val="800000"/>
      </a:accent1>
      <a:accent2>
        <a:srgbClr val="33CCCC"/>
      </a:accent2>
      <a:accent3>
        <a:srgbClr val="FFFFFF"/>
      </a:accent3>
      <a:accent4>
        <a:srgbClr val="000056"/>
      </a:accent4>
      <a:accent5>
        <a:srgbClr val="C0AAAA"/>
      </a:accent5>
      <a:accent6>
        <a:srgbClr val="2DB9B9"/>
      </a:accent6>
      <a:hlink>
        <a:srgbClr val="660033"/>
      </a:hlink>
      <a:folHlink>
        <a:srgbClr val="000099"/>
      </a:folHlink>
    </a:clrScheme>
    <a:fontScheme name="class02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class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C:\Shared Files\Classes\CS 213 F'02\Lectures\class02.ppt</Template>
  <TotalTime>27602</TotalTime>
  <Pages>35</Pages>
  <Words>4055</Words>
  <Application>Microsoft Macintosh PowerPoint</Application>
  <PresentationFormat>Letter Paper (8.5x11 in)</PresentationFormat>
  <Paragraphs>1125</Paragraphs>
  <Slides>51</Slides>
  <Notes>25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5" baseType="lpstr">
      <vt:lpstr>Helvetica</vt:lpstr>
      <vt:lpstr>ＭＳ Ｐゴシック</vt:lpstr>
      <vt:lpstr>Arial</vt:lpstr>
      <vt:lpstr>Wingdings</vt:lpstr>
      <vt:lpstr>Times New Roman</vt:lpstr>
      <vt:lpstr>Century Gothic</vt:lpstr>
      <vt:lpstr>Times</vt:lpstr>
      <vt:lpstr>Courier New</vt:lpstr>
      <vt:lpstr>Courier</vt:lpstr>
      <vt:lpstr>MS Mincho</vt:lpstr>
      <vt:lpstr>Symbol</vt:lpstr>
      <vt:lpstr>class02</vt:lpstr>
      <vt:lpstr>template2007</vt:lpstr>
      <vt:lpstr>Microsoft Excel Sheet</vt:lpstr>
      <vt:lpstr>Buffer Overflow in Call Stacks</vt:lpstr>
      <vt:lpstr>Announcements</vt:lpstr>
      <vt:lpstr>Announcements</vt:lpstr>
      <vt:lpstr>Internet Worm and IM War</vt:lpstr>
      <vt:lpstr>Internet Worm and IM War (cont.)</vt:lpstr>
      <vt:lpstr>Recap: the Call Stack</vt:lpstr>
      <vt:lpstr>Recall: Memory Referencing Bug Example</vt:lpstr>
      <vt:lpstr>Memory Referencing Bug Example</vt:lpstr>
      <vt:lpstr>Such problems are a BIG deal</vt:lpstr>
      <vt:lpstr>String Library Code</vt:lpstr>
      <vt:lpstr>Vulnerable Buffer Code</vt:lpstr>
      <vt:lpstr>Buffer Overflow Executions</vt:lpstr>
      <vt:lpstr>32-bit Buffer Overflow Stack Example</vt:lpstr>
      <vt:lpstr>Buffer Overflow Stack Example</vt:lpstr>
      <vt:lpstr>Buffer Overflow Example #1</vt:lpstr>
      <vt:lpstr>Buffer Overflow Stack Example #2</vt:lpstr>
      <vt:lpstr>Buffer Overflow Stack Example #3</vt:lpstr>
      <vt:lpstr>Summarizing so far…</vt:lpstr>
      <vt:lpstr>Malicious Use of Buffer Overflow: Code Injection Attacks</vt:lpstr>
      <vt:lpstr>Malicious Use of Buffer Overflow</vt:lpstr>
      <vt:lpstr>Exploits Based on Buffer Overflows</vt:lpstr>
      <vt:lpstr>Example: the original Internet worm (1988)</vt:lpstr>
      <vt:lpstr>Example: the original Internet worm (1988)</vt:lpstr>
      <vt:lpstr>Exploits Based on Buffer Overflows</vt:lpstr>
      <vt:lpstr>PowerPoint Presentation</vt:lpstr>
      <vt:lpstr>Aside: Worms and Viruses</vt:lpstr>
      <vt:lpstr>Code Red Worm</vt:lpstr>
      <vt:lpstr>Code Red Exploit Code</vt:lpstr>
      <vt:lpstr>Code Red Effects</vt:lpstr>
      <vt:lpstr>OK, what to do about buffer overflow attacks</vt:lpstr>
      <vt:lpstr>1. Avoiding Overflow Vulnerabilities in Code!</vt:lpstr>
      <vt:lpstr>2. System-Level Protections can help</vt:lpstr>
      <vt:lpstr>No-op/Nop Sled</vt:lpstr>
      <vt:lpstr>2. System-Level Protections can help</vt:lpstr>
      <vt:lpstr>3. Stack Canaries can help</vt:lpstr>
      <vt:lpstr>Protected Buffer Disassembly</vt:lpstr>
      <vt:lpstr>Setting Up Canary</vt:lpstr>
      <vt:lpstr>Checking Canary</vt:lpstr>
      <vt:lpstr>Return-Oriented Programming Attacks</vt:lpstr>
      <vt:lpstr>Gadget Example #1</vt:lpstr>
      <vt:lpstr>Gadget Example #2</vt:lpstr>
      <vt:lpstr>ROP Execution</vt:lpstr>
      <vt:lpstr>Supplementary Slides</vt:lpstr>
      <vt:lpstr>Vulnerable Buffer Code</vt:lpstr>
      <vt:lpstr>64-bit Buffer Overflow Disassembly</vt:lpstr>
      <vt:lpstr>64-bit Buffer Overflow Stack</vt:lpstr>
      <vt:lpstr>Buffer Overflow Stack Example</vt:lpstr>
      <vt:lpstr>Buffer Overflow Stack Example #1</vt:lpstr>
      <vt:lpstr>Buffer Overflow Stack Example #2</vt:lpstr>
      <vt:lpstr>Buffer Overflow Stack Example #3</vt:lpstr>
      <vt:lpstr>Buffer Overflow Stack Example #3 Explained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Level Programming V</dc:title>
  <dc:subject/>
  <dc:creator>Randal E. Bryant and David R. O'Hallaron</dc:creator>
  <cp:keywords/>
  <dc:description/>
  <cp:lastModifiedBy>Richard Han</cp:lastModifiedBy>
  <cp:revision>296</cp:revision>
  <cp:lastPrinted>1998-08-31T18:34:23Z</cp:lastPrinted>
  <dcterms:created xsi:type="dcterms:W3CDTF">2012-10-02T01:58:25Z</dcterms:created>
  <dcterms:modified xsi:type="dcterms:W3CDTF">2017-03-02T01:12:00Z</dcterms:modified>
</cp:coreProperties>
</file>