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1191" r:id="rId2"/>
    <p:sldId id="1192" r:id="rId3"/>
    <p:sldId id="1193" r:id="rId4"/>
    <p:sldId id="1194" r:id="rId5"/>
    <p:sldId id="1271" r:id="rId6"/>
    <p:sldId id="1269" r:id="rId7"/>
    <p:sldId id="1196" r:id="rId8"/>
    <p:sldId id="1197" r:id="rId9"/>
    <p:sldId id="1270" r:id="rId10"/>
    <p:sldId id="1198" r:id="rId11"/>
    <p:sldId id="1199" r:id="rId12"/>
    <p:sldId id="1201" r:id="rId13"/>
    <p:sldId id="1202" r:id="rId14"/>
    <p:sldId id="1203" r:id="rId15"/>
    <p:sldId id="1204" r:id="rId16"/>
    <p:sldId id="1205" r:id="rId17"/>
    <p:sldId id="1272" r:id="rId18"/>
    <p:sldId id="1273" r:id="rId19"/>
    <p:sldId id="1274" r:id="rId20"/>
    <p:sldId id="1206" r:id="rId21"/>
    <p:sldId id="1207" r:id="rId22"/>
    <p:sldId id="1275" r:id="rId23"/>
    <p:sldId id="1209" r:id="rId24"/>
    <p:sldId id="1268" r:id="rId25"/>
    <p:sldId id="1210" r:id="rId2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CC00"/>
    <a:srgbClr val="CCFF33"/>
    <a:srgbClr val="CCFFFF"/>
    <a:srgbClr val="FFFF00"/>
    <a:srgbClr val="FF3300"/>
    <a:srgbClr val="FF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 autoAdjust="0"/>
    <p:restoredTop sz="94585" autoAdjust="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xmlns="" id="{195D327F-25BE-4D4B-8165-9E74DCA302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xmlns="" id="{A7A3CE4A-1EA0-4504-AC16-1C3856ED5D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xmlns="" id="{15C59CE2-59C5-48C1-82AB-80625EA4CD4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7" name="Rectangle 5">
            <a:extLst>
              <a:ext uri="{FF2B5EF4-FFF2-40B4-BE49-F238E27FC236}">
                <a16:creationId xmlns:a16="http://schemas.microsoft.com/office/drawing/2014/main" xmlns="" id="{2DC7FF6E-852B-48B7-B874-2C861A32EE9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9F7098F-669A-4F27-8034-B45B7C92F6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xmlns="" id="{7E2F5668-6D63-44A0-9FD6-319EC33E4F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xmlns="" id="{392B6090-5DCF-43BD-A624-51AFAE03EB3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8A17BD19-DE08-46B3-92CE-91553EBF19A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xmlns="" id="{613DCC45-0BB3-4F44-8C45-F01D96534B2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xmlns="" id="{B5C534E7-3343-4CBD-BDCA-3DD033D0E41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xmlns="" id="{6B729712-28D6-4F78-9F40-FE3190B0CC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33547B4-97C2-4591-B01A-26D065C812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2369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xmlns="" id="{FB51D676-4859-4468-BEB2-6311705243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B496105C-03EC-4CA9-9040-B801AD327922}" type="slidenum">
              <a:rPr lang="en-US" altLang="zh-CN" sz="1200"/>
              <a:pPr algn="r"/>
              <a:t>10</a:t>
            </a:fld>
            <a:endParaRPr lang="en-US" altLang="zh-CN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xmlns="" id="{D60C8544-E26D-4B36-9D84-51B5A9DB42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xmlns="" id="{E25E4B03-726C-4F4D-896C-0C16E6C33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265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xmlns="" id="{A5974765-4D70-4F91-90E9-AEBACB1E2B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371D89AD-BCAF-4806-99A3-346DB24A0198}" type="slidenum">
              <a:rPr lang="en-US" altLang="zh-CN" sz="1200"/>
              <a:pPr algn="r"/>
              <a:t>20</a:t>
            </a:fld>
            <a:endParaRPr lang="en-US" altLang="zh-CN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7BD6CA3F-2F06-4A32-BEE2-B80231A667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xmlns="" id="{FF55B018-071B-4446-8F02-9D8A0709F2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756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xmlns="" id="{85F32B26-B36A-4627-B264-82090E3215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3C04A30D-FDB7-4BBD-8F1D-08A4CF3A00DB}" type="slidenum">
              <a:rPr lang="en-US" altLang="zh-CN" sz="1200"/>
              <a:pPr algn="r"/>
              <a:t>21</a:t>
            </a:fld>
            <a:endParaRPr lang="en-US" altLang="zh-CN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F5F1EFDE-81B6-452B-8686-085A8AA02F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xmlns="" id="{29D24121-D093-43B1-8253-E346726A3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87922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xmlns="" id="{37EE106B-17E7-4AA1-A4B0-36E209CD4E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985F9966-CF89-479A-AE7F-0DE5AEC6D0A0}" type="slidenum">
              <a:rPr lang="en-US" altLang="zh-CN" sz="1200"/>
              <a:pPr algn="r"/>
              <a:t>23</a:t>
            </a:fld>
            <a:endParaRPr lang="en-US" altLang="zh-CN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xmlns="" id="{E1AE9E85-2B3B-44EC-8D89-3452C07208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xmlns="" id="{C7B97473-5DC7-4D2A-B52B-6140B5B84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454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xmlns="" id="{59A31D18-4ABB-41BE-A582-27F14D46FC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564C13FC-12CD-4908-B0E0-59B4BDAA4A1E}" type="slidenum">
              <a:rPr lang="en-US" altLang="zh-CN" sz="1200"/>
              <a:pPr algn="r"/>
              <a:t>11</a:t>
            </a:fld>
            <a:endParaRPr lang="en-US" altLang="zh-CN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xmlns="" id="{E448BB0B-A0B0-48FD-9624-80F8168FB5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xmlns="" id="{435CF0AC-6C61-4FFD-AF2A-00CD6C70F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05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xmlns="" id="{A9F1BFAD-CC52-4DF3-B583-3458291914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56293AF1-94C3-44DE-B90A-29517A90FD65}" type="slidenum">
              <a:rPr lang="en-US" altLang="zh-CN" sz="1200"/>
              <a:pPr algn="r"/>
              <a:t>12</a:t>
            </a:fld>
            <a:endParaRPr lang="en-US" altLang="zh-CN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xmlns="" id="{58AAC459-18B8-42F7-8EB7-E779876447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xmlns="" id="{10E5D2BF-CC4C-4AC4-B5F4-B2C2481DF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06068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xmlns="" id="{A54C339D-6E8B-45F8-93B2-7E50913AD4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B10971AE-8C82-4101-A25A-B23EBA187104}" type="slidenum">
              <a:rPr lang="en-US" altLang="zh-CN" sz="1200"/>
              <a:pPr algn="r"/>
              <a:t>13</a:t>
            </a:fld>
            <a:endParaRPr lang="en-US" altLang="zh-CN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xmlns="" id="{83F3CCDC-F3A2-4295-8E4D-CFC7216AF8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xmlns="" id="{967B625A-02FD-4158-9499-BEF4AB88F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42061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xmlns="" id="{7F398D4F-624B-4744-80D0-D8431BB8C6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4DFD86DD-ADD7-47BC-8CE3-4415A6654F26}" type="slidenum">
              <a:rPr lang="en-US" altLang="zh-CN" sz="1200"/>
              <a:pPr algn="r"/>
              <a:t>14</a:t>
            </a:fld>
            <a:endParaRPr lang="en-US" altLang="zh-CN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xmlns="" id="{76CDFC60-28B2-4C27-8F44-E148062A61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xmlns="" id="{C1EE2173-8E5B-42B1-93AC-588E575ED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551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xmlns="" id="{AFF2FBC9-E401-4366-96FB-0D43B5ABDF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AAAEC843-B12D-46BD-80EF-762599250C97}" type="slidenum">
              <a:rPr lang="en-US" altLang="zh-CN" sz="1200"/>
              <a:pPr algn="r"/>
              <a:t>15</a:t>
            </a:fld>
            <a:endParaRPr lang="en-US" altLang="zh-CN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xmlns="" id="{3F3AB132-CA87-4BDE-BA58-2082A63FF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xmlns="" id="{D9F740CE-1B79-4DC3-B2D9-56472B2C5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57152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xmlns="" id="{25242B3B-6D0D-439A-B262-599AE2FBA1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B227A213-E780-45E4-A81F-5D706CB12248}" type="slidenum">
              <a:rPr lang="en-US" altLang="zh-CN" sz="1200"/>
              <a:pPr algn="r"/>
              <a:t>16</a:t>
            </a:fld>
            <a:endParaRPr lang="en-US" altLang="zh-CN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89A10BD4-F268-457F-9A18-AF6A855242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xmlns="" id="{1B17645C-316C-40B1-A201-116411F9D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3239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xmlns="" id="{25242B3B-6D0D-439A-B262-599AE2FBA1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B227A213-E780-45E4-A81F-5D706CB12248}" type="slidenum">
              <a:rPr lang="en-US" altLang="zh-CN" sz="1200"/>
              <a:pPr algn="r"/>
              <a:t>17</a:t>
            </a:fld>
            <a:endParaRPr lang="en-US" altLang="zh-CN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89A10BD4-F268-457F-9A18-AF6A855242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xmlns="" id="{1B17645C-316C-40B1-A201-116411F9D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97597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xmlns="" id="{25242B3B-6D0D-439A-B262-599AE2FBA1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B227A213-E780-45E4-A81F-5D706CB12248}" type="slidenum">
              <a:rPr lang="en-US" altLang="zh-CN" sz="1200"/>
              <a:pPr algn="r"/>
              <a:t>18</a:t>
            </a:fld>
            <a:endParaRPr lang="en-US" altLang="zh-CN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89A10BD4-F268-457F-9A18-AF6A855242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xmlns="" id="{1B17645C-316C-40B1-A201-116411F9D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274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7" descr="rxiaohui">
            <a:extLst>
              <a:ext uri="{FF2B5EF4-FFF2-40B4-BE49-F238E27FC236}">
                <a16:creationId xmlns:a16="http://schemas.microsoft.com/office/drawing/2014/main" xmlns="" id="{0C7191D7-811E-4117-8B76-239D978D76D1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2032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38" descr="earth_no_clouds_md_wht">
            <a:extLst>
              <a:ext uri="{FF2B5EF4-FFF2-40B4-BE49-F238E27FC236}">
                <a16:creationId xmlns:a16="http://schemas.microsoft.com/office/drawing/2014/main" xmlns="" id="{39ABBFB9-2468-4EB3-B432-22ABCEAE9E7C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38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39" descr="j0115856">
            <a:extLst>
              <a:ext uri="{FF2B5EF4-FFF2-40B4-BE49-F238E27FC236}">
                <a16:creationId xmlns:a16="http://schemas.microsoft.com/office/drawing/2014/main" xmlns="" id="{448F201E-FD51-4E55-ABE3-F9E2F4B2D026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3622675"/>
            <a:ext cx="7700962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xmlns="" id="{4B920E00-64F3-4C26-9D9A-2CCF6D467E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xmlns="" id="{3046B033-0F34-4C35-8AB7-136AEC58E2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8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FF0F8289-B501-4646-A84E-A892571707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BF01CD0-970B-420A-B072-F9F61F2DE9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980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58763"/>
            <a:ext cx="1943100" cy="58372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58763"/>
            <a:ext cx="5676900" cy="58372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1B5BE3B2-4C4F-45F9-A549-248C8DBCB2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AD4D34A-4D31-4CB3-B1DD-AD6BC27A32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1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777F36B-D4E7-4A9D-B2D4-4C41F8C0A8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5196F6F-18DD-4965-82B3-73C10E6DD4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08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BB2F1B10-4CA1-4DAB-BA7F-359EDF8306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17E504D1-F1B1-43FA-A405-40418917DE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036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D788A35-77A0-4EA1-9FCB-30413312F7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825D652-755C-48C6-A124-5A2E6B0640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40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1C1C13CE-213F-438C-B328-8D9D56ACEE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165CC569-0267-4E44-8BE5-197085A8A4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82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31122B7D-1476-489E-85B2-9CDFFEEA85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051FCDD8-A12E-4995-82ED-AD2528E700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472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8F23F5A7-8681-48A7-BCB2-2F83A7480F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4C7D3BDD-0F4C-4FD3-86E1-15A53E4785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60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DFA8D64-1E62-46EE-ABE3-9E707935BF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62053E0-08D3-44A0-9712-117434B4FA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65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1A41456-48D8-4812-9672-9BB44972A9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B5A9513-1D1D-49C4-A053-39ADEFA9C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869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10B1F458-2B81-4CF0-BCCD-3FAD4863C8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58763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BE91B7DF-75C5-4096-84E6-F5929E447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5E1ECAE0-E544-43E4-8E93-C69A2EB85B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39C4A2D6-3D1C-45C9-88DB-427088FFD78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030" name="Picture 8" descr="rxiaohui">
            <a:extLst>
              <a:ext uri="{FF2B5EF4-FFF2-40B4-BE49-F238E27FC236}">
                <a16:creationId xmlns:a16="http://schemas.microsoft.com/office/drawing/2014/main" xmlns="" id="{A4CD84C5-F4CF-414A-A73C-C5B89A9BEB0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2032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 descr="earth_no_clouds_md_wht">
            <a:extLst>
              <a:ext uri="{FF2B5EF4-FFF2-40B4-BE49-F238E27FC236}">
                <a16:creationId xmlns:a16="http://schemas.microsoft.com/office/drawing/2014/main" xmlns="" id="{027A414D-5DED-4E8B-9EFD-B4D60681BF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38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3" descr="j0115856">
            <a:extLst>
              <a:ext uri="{FF2B5EF4-FFF2-40B4-BE49-F238E27FC236}">
                <a16:creationId xmlns:a16="http://schemas.microsoft.com/office/drawing/2014/main" xmlns="" id="{86FEA0C3-8ADE-4EF8-BA10-BEE3535B9254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1068388"/>
            <a:ext cx="7808912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gif"/><Relationship Id="rId5" Type="http://schemas.openxmlformats.org/officeDocument/2006/relationships/image" Target="../media/image34.gif"/><Relationship Id="rId4" Type="http://schemas.openxmlformats.org/officeDocument/2006/relationships/image" Target="../media/image29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gif"/><Relationship Id="rId4" Type="http://schemas.openxmlformats.org/officeDocument/2006/relationships/image" Target="../media/image38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4.gif"/><Relationship Id="rId3" Type="http://schemas.openxmlformats.org/officeDocument/2006/relationships/image" Target="../media/image14.gi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17" Type="http://schemas.openxmlformats.org/officeDocument/2006/relationships/image" Target="../media/image28.gif"/><Relationship Id="rId2" Type="http://schemas.openxmlformats.org/officeDocument/2006/relationships/image" Target="../media/image5.gif"/><Relationship Id="rId16" Type="http://schemas.openxmlformats.org/officeDocument/2006/relationships/image" Target="../media/image2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5" Type="http://schemas.openxmlformats.org/officeDocument/2006/relationships/image" Target="../media/image2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Relationship Id="rId1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gif"/><Relationship Id="rId4" Type="http://schemas.openxmlformats.org/officeDocument/2006/relationships/image" Target="../media/image3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778" name="Rectangle 2">
            <a:extLst>
              <a:ext uri="{FF2B5EF4-FFF2-40B4-BE49-F238E27FC236}">
                <a16:creationId xmlns:a16="http://schemas.microsoft.com/office/drawing/2014/main" xmlns="" id="{F5AA6F48-A447-4D0D-84F2-28774517B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4652963"/>
            <a:ext cx="8748712" cy="18716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ea typeface="华文新魏" panose="02010800040101010101" pitchFamily="2" charset="-122"/>
              </a:rPr>
              <a:t>东北大学计算机科学与工程学院</a:t>
            </a:r>
            <a:r>
              <a:rPr lang="zh-CN" altLang="en-US" sz="2800" dirty="0">
                <a:solidFill>
                  <a:srgbClr val="3333FF"/>
                </a:solidFill>
                <a:ea typeface="华文新魏" panose="02010800040101010101" pitchFamily="2" charset="-122"/>
              </a:rPr>
              <a:t> </a:t>
            </a:r>
            <a:br>
              <a:rPr lang="zh-CN" altLang="en-US" sz="2800" dirty="0">
                <a:solidFill>
                  <a:srgbClr val="3333FF"/>
                </a:solidFill>
                <a:ea typeface="华文新魏" panose="02010800040101010101" pitchFamily="2" charset="-122"/>
              </a:rPr>
            </a:br>
            <a:r>
              <a:rPr lang="zh-CN" altLang="en-US" sz="2800" b="0" dirty="0">
                <a:solidFill>
                  <a:schemeClr val="tx1"/>
                </a:solidFill>
                <a:ea typeface="华文新魏" panose="02010800040101010101" pitchFamily="2" charset="-122"/>
              </a:rPr>
              <a:t>王大玲、林树宽、乔建中、鲍玉斌、冯时</a:t>
            </a:r>
            <a:r>
              <a:rPr lang="zh-CN" altLang="en-US" sz="2800" dirty="0">
                <a:solidFill>
                  <a:srgbClr val="3333FF"/>
                </a:solidFill>
                <a:ea typeface="华文新魏" panose="02010800040101010101" pitchFamily="2" charset="-122"/>
              </a:rPr>
              <a:t/>
            </a:r>
            <a:br>
              <a:rPr lang="zh-CN" altLang="en-US" sz="2800" dirty="0">
                <a:solidFill>
                  <a:srgbClr val="3333FF"/>
                </a:solidFill>
                <a:ea typeface="华文新魏" panose="02010800040101010101" pitchFamily="2" charset="-122"/>
              </a:rPr>
            </a:br>
            <a:r>
              <a:rPr lang="en-US" altLang="zh-CN" sz="2800" dirty="0">
                <a:latin typeface="Monotype Corsiva" panose="03010101010201010101" pitchFamily="66" charset="0"/>
                <a:ea typeface="华文新魏" panose="02010800040101010101" pitchFamily="2" charset="-122"/>
              </a:rPr>
              <a:t>Northeastern University</a:t>
            </a:r>
            <a:r>
              <a:rPr lang="en-US" altLang="zh-CN" sz="2800" dirty="0">
                <a:solidFill>
                  <a:srgbClr val="FF0000"/>
                </a:solidFill>
                <a:latin typeface="Monotype Corsiva" panose="03010101010201010101" pitchFamily="66" charset="0"/>
                <a:ea typeface="华文新魏" panose="02010800040101010101" pitchFamily="2" charset="-122"/>
              </a:rPr>
              <a:t/>
            </a:r>
            <a:br>
              <a:rPr lang="en-US" altLang="zh-CN" sz="2800" dirty="0">
                <a:solidFill>
                  <a:srgbClr val="FF0000"/>
                </a:solidFill>
                <a:latin typeface="Monotype Corsiva" panose="03010101010201010101" pitchFamily="66" charset="0"/>
                <a:ea typeface="华文新魏" panose="02010800040101010101" pitchFamily="2" charset="-122"/>
              </a:rPr>
            </a:br>
            <a:r>
              <a:rPr lang="en-US" altLang="zh-CN" sz="2400" b="0" dirty="0" err="1">
                <a:solidFill>
                  <a:schemeClr val="tx1"/>
                </a:solidFill>
                <a:ea typeface="华文新魏" panose="02010800040101010101" pitchFamily="2" charset="-122"/>
              </a:rPr>
              <a:t>Daling</a:t>
            </a:r>
            <a:r>
              <a:rPr lang="en-US" altLang="zh-CN" sz="2400" b="0" dirty="0">
                <a:solidFill>
                  <a:schemeClr val="tx1"/>
                </a:solidFill>
                <a:ea typeface="华文新魏" panose="02010800040101010101" pitchFamily="2" charset="-122"/>
              </a:rPr>
              <a:t> Wang,  </a:t>
            </a:r>
            <a:r>
              <a:rPr lang="en-US" altLang="zh-CN" sz="2400" b="0" dirty="0" err="1">
                <a:solidFill>
                  <a:schemeClr val="tx1"/>
                </a:solidFill>
                <a:ea typeface="华文新魏" panose="02010800040101010101" pitchFamily="2" charset="-122"/>
              </a:rPr>
              <a:t>Shukuan</a:t>
            </a:r>
            <a:r>
              <a:rPr lang="en-US" altLang="zh-CN" sz="2400" b="0" dirty="0">
                <a:solidFill>
                  <a:schemeClr val="tx1"/>
                </a:solidFill>
                <a:ea typeface="华文新魏" panose="02010800040101010101" pitchFamily="2" charset="-122"/>
              </a:rPr>
              <a:t> Lin, Jianzhong </a:t>
            </a:r>
            <a:r>
              <a:rPr lang="en-US" altLang="zh-CN" sz="2400" b="0" dirty="0" err="1">
                <a:solidFill>
                  <a:schemeClr val="tx1"/>
                </a:solidFill>
                <a:ea typeface="华文新魏" panose="02010800040101010101" pitchFamily="2" charset="-122"/>
              </a:rPr>
              <a:t>Qiao</a:t>
            </a:r>
            <a:r>
              <a:rPr lang="en-US" altLang="zh-CN" sz="2400" b="0" dirty="0">
                <a:solidFill>
                  <a:schemeClr val="tx1"/>
                </a:solidFill>
                <a:ea typeface="华文新魏" panose="02010800040101010101" pitchFamily="2" charset="-122"/>
              </a:rPr>
              <a:t>, </a:t>
            </a:r>
            <a:r>
              <a:rPr lang="en-US" altLang="zh-CN" sz="2400" b="0" dirty="0" err="1">
                <a:solidFill>
                  <a:schemeClr val="tx1"/>
                </a:solidFill>
                <a:ea typeface="华文新魏" panose="02010800040101010101" pitchFamily="2" charset="-122"/>
              </a:rPr>
              <a:t>Yubin</a:t>
            </a:r>
            <a:r>
              <a:rPr lang="en-US" altLang="zh-CN" sz="2400" b="0" dirty="0">
                <a:solidFill>
                  <a:schemeClr val="tx1"/>
                </a:solidFill>
                <a:ea typeface="华文新魏" panose="02010800040101010101" pitchFamily="2" charset="-122"/>
              </a:rPr>
              <a:t> Bao, Shi Feng</a:t>
            </a:r>
          </a:p>
        </p:txBody>
      </p:sp>
      <p:pic>
        <p:nvPicPr>
          <p:cNvPr id="5123" name="Picture 4" descr="lady_news_anchor_md_wht">
            <a:extLst>
              <a:ext uri="{FF2B5EF4-FFF2-40B4-BE49-F238E27FC236}">
                <a16:creationId xmlns:a16="http://schemas.microsoft.com/office/drawing/2014/main" xmlns="" id="{D723AB7A-7E32-4DDF-AD50-7CDE80C17DA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565400"/>
            <a:ext cx="2049462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Line 5">
            <a:extLst>
              <a:ext uri="{FF2B5EF4-FFF2-40B4-BE49-F238E27FC236}">
                <a16:creationId xmlns:a16="http://schemas.microsoft.com/office/drawing/2014/main" xmlns="" id="{3C745A81-A557-46EE-85CB-F25CB25E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00" y="1125538"/>
            <a:ext cx="7920038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7779" name="Rectangle 3">
            <a:extLst>
              <a:ext uri="{FF2B5EF4-FFF2-40B4-BE49-F238E27FC236}">
                <a16:creationId xmlns:a16="http://schemas.microsoft.com/office/drawing/2014/main" xmlns="" id="{8679942C-9CA4-425F-AD04-3D58E50DB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36613"/>
            <a:ext cx="7924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6000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华文行楷" panose="02010800040101010101" pitchFamily="2" charset="-122"/>
              </a:rPr>
              <a:t>计算机操作系统</a:t>
            </a:r>
            <a:endParaRPr lang="zh-CN" altLang="en-US" sz="600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华文行楷" panose="02010800040101010101" pitchFamily="2" charset="-122"/>
            </a:endParaRPr>
          </a:p>
          <a:p>
            <a:pPr algn="ctr" eaLnBrk="1" hangingPunct="1">
              <a:defRPr/>
            </a:pPr>
            <a:r>
              <a:rPr lang="en-US" altLang="zh-CN" sz="4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anose="03010101010201010101" pitchFamily="66" charset="0"/>
              </a:rPr>
              <a:t>Computer Operating System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946" name="Rectangle 2">
            <a:extLst>
              <a:ext uri="{FF2B5EF4-FFF2-40B4-BE49-F238E27FC236}">
                <a16:creationId xmlns:a16="http://schemas.microsoft.com/office/drawing/2014/main" xmlns="" id="{C2C64DED-4757-478C-8419-2A3EFFE56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solidFill>
                  <a:srgbClr val="3333FF"/>
                </a:solidFill>
                <a:ea typeface="华文行楷" panose="02010800040101010101" pitchFamily="2" charset="-122"/>
              </a:rPr>
              <a:t>如何学习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37AE0991-C6D2-46ED-ACA5-5E27D40EE8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359864" cy="5288632"/>
          </a:xfrm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ea typeface="华文新魏" panose="02010800040101010101" pitchFamily="2" charset="-122"/>
              </a:rPr>
              <a:t>线上线下混合课堂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  <a:ea typeface="华文新魏" panose="02010800040101010101" pitchFamily="2" charset="-122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sz="2800" b="1" dirty="0">
                <a:ea typeface="华文新魏" panose="02010800040101010101" pitchFamily="2" charset="-122"/>
              </a:rPr>
              <a:t>要通过自学、研读参考书来巩固知识点；语音</a:t>
            </a:r>
            <a:r>
              <a:rPr lang="en-US" altLang="zh-CN" sz="2800" b="1" dirty="0">
                <a:ea typeface="华文新魏" panose="02010800040101010101" pitchFamily="2" charset="-122"/>
              </a:rPr>
              <a:t>PPT</a:t>
            </a:r>
            <a:r>
              <a:rPr lang="zh-CN" altLang="en-US" sz="2800" b="1" dirty="0">
                <a:ea typeface="华文新魏" panose="02010800040101010101" pitchFamily="2" charset="-122"/>
              </a:rPr>
              <a:t>、</a:t>
            </a:r>
            <a:r>
              <a:rPr lang="en-US" altLang="zh-CN" sz="2800" b="1" dirty="0">
                <a:ea typeface="华文新魏" panose="02010800040101010101" pitchFamily="2" charset="-122"/>
              </a:rPr>
              <a:t>MOOC</a:t>
            </a:r>
            <a:r>
              <a:rPr lang="zh-CN" altLang="en-US" sz="2800" b="1" dirty="0">
                <a:ea typeface="华文新魏" panose="02010800040101010101" pitchFamily="2" charset="-122"/>
              </a:rPr>
              <a:t>视频</a:t>
            </a:r>
            <a:endParaRPr lang="en-US" altLang="zh-CN" sz="2800" b="1" dirty="0">
              <a:ea typeface="华文新魏" panose="02010800040101010101" pitchFamily="2" charset="-122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sz="2800" b="1" dirty="0">
                <a:ea typeface="华文新魏" panose="02010800040101010101" pitchFamily="2" charset="-122"/>
              </a:rPr>
              <a:t>考试导向：多做习题</a:t>
            </a:r>
            <a:endParaRPr lang="en-US" altLang="zh-CN" sz="2800" b="1" dirty="0">
              <a:ea typeface="华文新魏" panose="02010800040101010101" pitchFamily="2" charset="-122"/>
            </a:endParaRPr>
          </a:p>
          <a:p>
            <a:pPr eaLnBrk="1" hangingPunct="1">
              <a:buBlip>
                <a:blip r:embed="rId3"/>
              </a:buBlip>
            </a:pPr>
            <a:r>
              <a:rPr lang="zh-CN" altLang="en-US" sz="2800" b="1" dirty="0">
                <a:ea typeface="华文新魏" panose="02010800040101010101" pitchFamily="2" charset="-122"/>
              </a:rPr>
              <a:t>期末成绩：考试</a:t>
            </a:r>
            <a:r>
              <a:rPr lang="en-US" altLang="zh-CN" sz="2800" b="1" dirty="0">
                <a:ea typeface="华文新魏" panose="02010800040101010101" pitchFamily="2" charset="-122"/>
              </a:rPr>
              <a:t>70</a:t>
            </a:r>
            <a:r>
              <a:rPr lang="zh-CN" altLang="en-US" sz="2800" b="1" dirty="0">
                <a:ea typeface="华文新魏" panose="02010800040101010101" pitchFamily="2" charset="-122"/>
              </a:rPr>
              <a:t>分</a:t>
            </a:r>
            <a:r>
              <a:rPr lang="en-US" altLang="zh-CN" sz="2800" b="1" dirty="0">
                <a:ea typeface="华文新魏" panose="02010800040101010101" pitchFamily="2" charset="-122"/>
              </a:rPr>
              <a:t>+</a:t>
            </a:r>
            <a:r>
              <a:rPr lang="zh-CN" altLang="en-US" sz="2800" b="1" dirty="0">
                <a:ea typeface="华文新魏" panose="02010800040101010101" pitchFamily="2" charset="-122"/>
              </a:rPr>
              <a:t>实验</a:t>
            </a:r>
            <a:r>
              <a:rPr lang="en-US" altLang="zh-CN" sz="2800" b="1" dirty="0">
                <a:ea typeface="华文新魏" panose="02010800040101010101" pitchFamily="2" charset="-122"/>
              </a:rPr>
              <a:t>20</a:t>
            </a:r>
            <a:r>
              <a:rPr lang="zh-CN" altLang="en-US" sz="2800" b="1" dirty="0">
                <a:ea typeface="华文新魏" panose="02010800040101010101" pitchFamily="2" charset="-122"/>
              </a:rPr>
              <a:t>分</a:t>
            </a:r>
            <a:r>
              <a:rPr lang="en-US" altLang="zh-CN" sz="2800" b="1" dirty="0">
                <a:ea typeface="华文新魏" panose="02010800040101010101" pitchFamily="2" charset="-122"/>
              </a:rPr>
              <a:t>+</a:t>
            </a:r>
            <a:r>
              <a:rPr lang="zh-CN" altLang="en-US" sz="2800" b="1" dirty="0">
                <a:ea typeface="华文新魏" panose="02010800040101010101" pitchFamily="2" charset="-122"/>
              </a:rPr>
              <a:t>平时随堂测验</a:t>
            </a:r>
            <a:r>
              <a:rPr lang="en-US" altLang="zh-CN" sz="2800" b="1" dirty="0">
                <a:ea typeface="华文新魏" panose="02010800040101010101" pitchFamily="2" charset="-122"/>
              </a:rPr>
              <a:t>10</a:t>
            </a:r>
            <a:r>
              <a:rPr lang="zh-CN" altLang="en-US" sz="2800" b="1" dirty="0">
                <a:ea typeface="华文新魏" panose="02010800040101010101" pitchFamily="2" charset="-122"/>
              </a:rPr>
              <a:t>分</a:t>
            </a:r>
            <a:endParaRPr lang="en-US" altLang="zh-CN" sz="2800" b="1" dirty="0">
              <a:ea typeface="华文新魏" panose="02010800040101010101" pitchFamily="2" charset="-122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sz="2800" b="1" dirty="0">
                <a:ea typeface="华文新魏" panose="02010800040101010101" pitchFamily="2" charset="-122"/>
              </a:rPr>
              <a:t>有任何问题可以给我发邮件或通过</a:t>
            </a:r>
            <a:r>
              <a:rPr lang="en-US" altLang="zh-CN" sz="2800" b="1" dirty="0">
                <a:ea typeface="华文新魏" panose="02010800040101010101" pitchFamily="2" charset="-122"/>
              </a:rPr>
              <a:t>QQ</a:t>
            </a:r>
            <a:r>
              <a:rPr lang="zh-CN" altLang="en-US" sz="2800" b="1" dirty="0">
                <a:ea typeface="华文新魏" panose="02010800040101010101" pitchFamily="2" charset="-122"/>
              </a:rPr>
              <a:t>群进行交流</a:t>
            </a:r>
            <a:endParaRPr lang="en-US" altLang="zh-CN" sz="2800" b="1" dirty="0">
              <a:ea typeface="华文新魏" panose="02010800040101010101" pitchFamily="2" charset="-122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sz="2800" b="1" dirty="0">
                <a:ea typeface="华文新魏" panose="02010800040101010101" pitchFamily="2" charset="-122"/>
              </a:rPr>
              <a:t>实践导向：有精力的同学可以查找网上资料（电子书等），分析典型</a:t>
            </a:r>
            <a:r>
              <a:rPr lang="en-US" altLang="zh-CN" sz="2800" b="1" dirty="0">
                <a:ea typeface="华文新魏" panose="02010800040101010101" pitchFamily="2" charset="-122"/>
              </a:rPr>
              <a:t>OS</a:t>
            </a:r>
            <a:r>
              <a:rPr lang="zh-CN" altLang="en-US" sz="2800" b="1" dirty="0">
                <a:ea typeface="华文新魏" panose="02010800040101010101" pitchFamily="2" charset="-122"/>
              </a:rPr>
              <a:t>（如</a:t>
            </a:r>
            <a:r>
              <a:rPr lang="en-US" altLang="zh-CN" sz="2800" b="1" dirty="0">
                <a:ea typeface="华文新魏" panose="02010800040101010101" pitchFamily="2" charset="-122"/>
              </a:rPr>
              <a:t>Linux</a:t>
            </a:r>
            <a:r>
              <a:rPr lang="zh-CN" altLang="en-US" sz="2800" b="1" dirty="0">
                <a:ea typeface="华文新魏" panose="02010800040101010101" pitchFamily="2" charset="-122"/>
              </a:rPr>
              <a:t>）的源代码，或学习上海交大</a:t>
            </a:r>
            <a:r>
              <a:rPr lang="en-US" altLang="zh-CN" sz="2800" b="1" dirty="0">
                <a:ea typeface="华文新魏" panose="02010800040101010101" pitchFamily="2" charset="-122"/>
              </a:rPr>
              <a:t>/</a:t>
            </a:r>
            <a:r>
              <a:rPr lang="zh-CN" altLang="en-US" sz="2800" b="1" dirty="0">
                <a:ea typeface="华文新魏" panose="02010800040101010101" pitchFamily="2" charset="-122"/>
              </a:rPr>
              <a:t>清华大学操作系统课程和配套实验</a:t>
            </a:r>
            <a:endParaRPr lang="en-US" altLang="zh-CN" sz="2800" b="1" dirty="0">
              <a:ea typeface="华文新魏" panose="02010800040101010101" pitchFamily="2" charset="-122"/>
            </a:endParaRPr>
          </a:p>
        </p:txBody>
      </p:sp>
      <p:pic>
        <p:nvPicPr>
          <p:cNvPr id="13316" name="Picture 4" descr="book_page_flip_md_wht">
            <a:extLst>
              <a:ext uri="{FF2B5EF4-FFF2-40B4-BE49-F238E27FC236}">
                <a16:creationId xmlns:a16="http://schemas.microsoft.com/office/drawing/2014/main" xmlns="" id="{CFA1F326-7FCE-4E73-8D9D-17551FBE167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33375"/>
            <a:ext cx="73183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994" name="Rectangle 2">
            <a:extLst>
              <a:ext uri="{FF2B5EF4-FFF2-40B4-BE49-F238E27FC236}">
                <a16:creationId xmlns:a16="http://schemas.microsoft.com/office/drawing/2014/main" xmlns="" id="{408A37AD-2598-494E-BDC2-69B64E2557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3288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solidFill>
                  <a:srgbClr val="3333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为什么学习操作系统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D500B2C3-1CE0-49DC-9E1E-8EF404937F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1125538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Blip>
                <a:blip r:embed="rId3"/>
              </a:buBlip>
            </a:pPr>
            <a:r>
              <a:rPr lang="en-US" altLang="zh-CN" b="1">
                <a:solidFill>
                  <a:srgbClr val="339933"/>
                </a:solidFill>
                <a:ea typeface="华文新魏" panose="02010800040101010101" pitchFamily="2" charset="-122"/>
              </a:rPr>
              <a:t> ACM</a:t>
            </a:r>
            <a:r>
              <a:rPr lang="zh-CN" altLang="en-US" b="1">
                <a:solidFill>
                  <a:srgbClr val="339933"/>
                </a:solidFill>
                <a:ea typeface="华文新魏" panose="02010800040101010101" pitchFamily="2" charset="-122"/>
              </a:rPr>
              <a:t>、</a:t>
            </a:r>
            <a:r>
              <a:rPr lang="en-US" altLang="zh-CN" b="1">
                <a:solidFill>
                  <a:srgbClr val="339933"/>
                </a:solidFill>
                <a:ea typeface="华文新魏" panose="02010800040101010101" pitchFamily="2" charset="-122"/>
              </a:rPr>
              <a:t>AIS</a:t>
            </a:r>
            <a:r>
              <a:rPr lang="zh-CN" altLang="en-US" b="1">
                <a:solidFill>
                  <a:srgbClr val="339933"/>
                </a:solidFill>
                <a:ea typeface="华文新魏" panose="02010800040101010101" pitchFamily="2" charset="-122"/>
              </a:rPr>
              <a:t>和</a:t>
            </a:r>
            <a:r>
              <a:rPr lang="en-US" altLang="zh-CN" b="1">
                <a:solidFill>
                  <a:srgbClr val="339933"/>
                </a:solidFill>
                <a:ea typeface="华文新魏" panose="02010800040101010101" pitchFamily="2" charset="-122"/>
              </a:rPr>
              <a:t>IEEE-CS</a:t>
            </a:r>
            <a:r>
              <a:rPr lang="zh-CN" altLang="en-US" b="1">
                <a:solidFill>
                  <a:srgbClr val="339933"/>
                </a:solidFill>
                <a:ea typeface="华文新魏" panose="02010800040101010101" pitchFamily="2" charset="-122"/>
              </a:rPr>
              <a:t>计算机教学计划研究小组推出</a:t>
            </a:r>
            <a:r>
              <a:rPr lang="en-US" altLang="zh-CN" b="1">
                <a:solidFill>
                  <a:srgbClr val="339933"/>
                </a:solidFill>
                <a:ea typeface="华文新魏" panose="02010800040101010101" pitchFamily="2" charset="-122"/>
              </a:rPr>
              <a:t>Computing Curricula 2005</a:t>
            </a:r>
            <a:endParaRPr lang="en-US" altLang="zh-CN" b="1">
              <a:ea typeface="华文新魏" panose="02010800040101010101" pitchFamily="2" charset="-122"/>
            </a:endParaRPr>
          </a:p>
        </p:txBody>
      </p:sp>
      <p:grpSp>
        <p:nvGrpSpPr>
          <p:cNvPr id="1876996" name="Group 4">
            <a:extLst>
              <a:ext uri="{FF2B5EF4-FFF2-40B4-BE49-F238E27FC236}">
                <a16:creationId xmlns:a16="http://schemas.microsoft.com/office/drawing/2014/main" xmlns="" id="{9F0DA1B3-5837-42E1-9EAD-49A119601CBA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520950"/>
            <a:ext cx="7993063" cy="4337050"/>
            <a:chOff x="78" y="1588"/>
            <a:chExt cx="5035" cy="2732"/>
          </a:xfrm>
        </p:grpSpPr>
        <p:grpSp>
          <p:nvGrpSpPr>
            <p:cNvPr id="15377" name="Group 5">
              <a:extLst>
                <a:ext uri="{FF2B5EF4-FFF2-40B4-BE49-F238E27FC236}">
                  <a16:creationId xmlns:a16="http://schemas.microsoft.com/office/drawing/2014/main" xmlns="" id="{2AFE68C4-6410-44AD-9FF3-59B5A9AB7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7" y="1934"/>
              <a:ext cx="3220" cy="1769"/>
              <a:chOff x="1247" y="1752"/>
              <a:chExt cx="3447" cy="1769"/>
            </a:xfrm>
          </p:grpSpPr>
          <p:sp>
            <p:nvSpPr>
              <p:cNvPr id="15389" name="Rectangle 6">
                <a:extLst>
                  <a:ext uri="{FF2B5EF4-FFF2-40B4-BE49-F238E27FC236}">
                    <a16:creationId xmlns:a16="http://schemas.microsoft.com/office/drawing/2014/main" xmlns="" id="{356CEF34-4F42-4B31-9B77-D97EF39CD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1752"/>
                <a:ext cx="3447" cy="17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90" name="Line 7">
                <a:extLst>
                  <a:ext uri="{FF2B5EF4-FFF2-40B4-BE49-F238E27FC236}">
                    <a16:creationId xmlns:a16="http://schemas.microsoft.com/office/drawing/2014/main" xmlns="" id="{D99CC44D-2A3C-46F8-93AC-2DECDCD47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111"/>
                <a:ext cx="34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1" name="Line 8">
                <a:extLst>
                  <a:ext uri="{FF2B5EF4-FFF2-40B4-BE49-F238E27FC236}">
                    <a16:creationId xmlns:a16="http://schemas.microsoft.com/office/drawing/2014/main" xmlns="" id="{4CAEF6DC-A623-477A-ABAF-4EAA7CD1C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453"/>
                <a:ext cx="34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2" name="Line 9">
                <a:extLst>
                  <a:ext uri="{FF2B5EF4-FFF2-40B4-BE49-F238E27FC236}">
                    <a16:creationId xmlns:a16="http://schemas.microsoft.com/office/drawing/2014/main" xmlns="" id="{133A6922-7B55-4FBC-8D2B-04237D24F8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819"/>
                <a:ext cx="34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3" name="Line 10">
                <a:extLst>
                  <a:ext uri="{FF2B5EF4-FFF2-40B4-BE49-F238E27FC236}">
                    <a16:creationId xmlns:a16="http://schemas.microsoft.com/office/drawing/2014/main" xmlns="" id="{20CA1D67-A1FB-49AA-9214-B598DB004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3168"/>
                <a:ext cx="34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78" name="Text Box 11">
              <a:extLst>
                <a:ext uri="{FF2B5EF4-FFF2-40B4-BE49-F238E27FC236}">
                  <a16:creationId xmlns:a16="http://schemas.microsoft.com/office/drawing/2014/main" xmlns="" id="{34F86183-A7E5-428D-8D37-25DC689B5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" y="1975"/>
              <a:ext cx="1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2000" b="1">
                  <a:ea typeface="华文新魏" panose="02010800040101010101" pitchFamily="2" charset="-122"/>
                </a:rPr>
                <a:t>组织事物与信息系统</a:t>
              </a:r>
            </a:p>
          </p:txBody>
        </p:sp>
        <p:sp>
          <p:nvSpPr>
            <p:cNvPr id="15379" name="Text Box 12">
              <a:extLst>
                <a:ext uri="{FF2B5EF4-FFF2-40B4-BE49-F238E27FC236}">
                  <a16:creationId xmlns:a16="http://schemas.microsoft.com/office/drawing/2014/main" xmlns="" id="{86AF5A8D-19A5-43B9-ABC4-551823767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" y="2315"/>
              <a:ext cx="1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2000" b="1">
                  <a:ea typeface="华文新魏" panose="02010800040101010101" pitchFamily="2" charset="-122"/>
                </a:rPr>
                <a:t>应用技术</a:t>
              </a:r>
            </a:p>
          </p:txBody>
        </p:sp>
        <p:sp>
          <p:nvSpPr>
            <p:cNvPr id="15380" name="Text Box 13">
              <a:extLst>
                <a:ext uri="{FF2B5EF4-FFF2-40B4-BE49-F238E27FC236}">
                  <a16:creationId xmlns:a16="http://schemas.microsoft.com/office/drawing/2014/main" xmlns="" id="{606FC5CC-CD78-4E95-86BB-AD54A8A2F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" y="2680"/>
              <a:ext cx="1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2000" b="1">
                  <a:ea typeface="华文新魏" panose="02010800040101010101" pitchFamily="2" charset="-122"/>
                </a:rPr>
                <a:t>软件方法与技术</a:t>
              </a:r>
            </a:p>
          </p:txBody>
        </p:sp>
        <p:sp>
          <p:nvSpPr>
            <p:cNvPr id="15381" name="Text Box 14">
              <a:extLst>
                <a:ext uri="{FF2B5EF4-FFF2-40B4-BE49-F238E27FC236}">
                  <a16:creationId xmlns:a16="http://schemas.microsoft.com/office/drawing/2014/main" xmlns="" id="{E856971F-A586-4F05-B1A6-148CDC492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" y="3045"/>
              <a:ext cx="1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2000" b="1">
                  <a:ea typeface="华文新魏" panose="02010800040101010101" pitchFamily="2" charset="-122"/>
                </a:rPr>
                <a:t>系统基础设施</a:t>
              </a:r>
            </a:p>
          </p:txBody>
        </p:sp>
        <p:sp>
          <p:nvSpPr>
            <p:cNvPr id="15382" name="Text Box 15">
              <a:extLst>
                <a:ext uri="{FF2B5EF4-FFF2-40B4-BE49-F238E27FC236}">
                  <a16:creationId xmlns:a16="http://schemas.microsoft.com/office/drawing/2014/main" xmlns="" id="{77B0A3B2-3553-4716-BD7A-6F6380DE6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" y="3386"/>
              <a:ext cx="17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2000" b="1">
                  <a:ea typeface="华文新魏" panose="02010800040101010101" pitchFamily="2" charset="-122"/>
                </a:rPr>
                <a:t>计算机硬件与体系结构</a:t>
              </a:r>
            </a:p>
          </p:txBody>
        </p:sp>
        <p:sp>
          <p:nvSpPr>
            <p:cNvPr id="15383" name="Text Box 16">
              <a:extLst>
                <a:ext uri="{FF2B5EF4-FFF2-40B4-BE49-F238E27FC236}">
                  <a16:creationId xmlns:a16="http://schemas.microsoft.com/office/drawing/2014/main" xmlns="" id="{8497711D-5F84-4BEA-B47D-6CAFD6081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665"/>
              <a:ext cx="49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新魏" panose="02010800040101010101" pitchFamily="2" charset="-122"/>
                </a:rPr>
                <a:t>理论</a:t>
              </a:r>
            </a:p>
            <a:p>
              <a:pPr eaLnBrk="1" hangingPunct="1"/>
              <a:r>
                <a:rPr lang="zh-CN" altLang="en-US" sz="2000" b="1">
                  <a:ea typeface="华文新魏" panose="02010800040101010101" pitchFamily="2" charset="-122"/>
                </a:rPr>
                <a:t>原理</a:t>
              </a:r>
            </a:p>
            <a:p>
              <a:pPr eaLnBrk="1" hangingPunct="1"/>
              <a:r>
                <a:rPr lang="zh-CN" altLang="en-US" sz="2000" b="1">
                  <a:ea typeface="华文新魏" panose="02010800040101010101" pitchFamily="2" charset="-122"/>
                </a:rPr>
                <a:t>创新</a:t>
              </a:r>
            </a:p>
          </p:txBody>
        </p:sp>
        <p:sp>
          <p:nvSpPr>
            <p:cNvPr id="15384" name="Text Box 17">
              <a:extLst>
                <a:ext uri="{FF2B5EF4-FFF2-40B4-BE49-F238E27FC236}">
                  <a16:creationId xmlns:a16="http://schemas.microsoft.com/office/drawing/2014/main" xmlns="" id="{B3DE2605-6837-48AF-9DD9-57FE9BC40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4" y="3686"/>
              <a:ext cx="49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新魏" panose="02010800040101010101" pitchFamily="2" charset="-122"/>
                </a:rPr>
                <a:t>应用</a:t>
              </a:r>
            </a:p>
            <a:p>
              <a:pPr eaLnBrk="1" hangingPunct="1"/>
              <a:r>
                <a:rPr lang="zh-CN" altLang="en-US" sz="2000" b="1">
                  <a:ea typeface="华文新魏" panose="02010800040101010101" pitchFamily="2" charset="-122"/>
                </a:rPr>
                <a:t>部署</a:t>
              </a:r>
            </a:p>
            <a:p>
              <a:pPr eaLnBrk="1" hangingPunct="1"/>
              <a:r>
                <a:rPr lang="zh-CN" altLang="en-US" sz="2000" b="1">
                  <a:ea typeface="华文新魏" panose="02010800040101010101" pitchFamily="2" charset="-122"/>
                </a:rPr>
                <a:t>配置</a:t>
              </a:r>
            </a:p>
          </p:txBody>
        </p:sp>
        <p:sp>
          <p:nvSpPr>
            <p:cNvPr id="15385" name="Line 18">
              <a:extLst>
                <a:ext uri="{FF2B5EF4-FFF2-40B4-BE49-F238E27FC236}">
                  <a16:creationId xmlns:a16="http://schemas.microsoft.com/office/drawing/2014/main" xmlns="" id="{66AADF9E-23CE-453F-A8D0-A097EAF3C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2" y="3912"/>
              <a:ext cx="245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Text Box 19">
              <a:extLst>
                <a:ext uri="{FF2B5EF4-FFF2-40B4-BE49-F238E27FC236}">
                  <a16:creationId xmlns:a16="http://schemas.microsoft.com/office/drawing/2014/main" xmlns="" id="{C3AF3D70-286D-4A82-812E-421665389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7" y="3668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b="1">
                  <a:ea typeface="华文新魏" panose="02010800040101010101" pitchFamily="2" charset="-122"/>
                </a:rPr>
                <a:t>开发</a:t>
              </a:r>
            </a:p>
          </p:txBody>
        </p:sp>
        <p:sp>
          <p:nvSpPr>
            <p:cNvPr id="15387" name="Text Box 20">
              <a:extLst>
                <a:ext uri="{FF2B5EF4-FFF2-40B4-BE49-F238E27FC236}">
                  <a16:creationId xmlns:a16="http://schemas.microsoft.com/office/drawing/2014/main" xmlns="" id="{E290A864-E81B-4DE1-92F5-991E32F71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0" y="3982"/>
              <a:ext cx="25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b="1">
                  <a:ea typeface="华文新魏" panose="02010800040101010101" pitchFamily="2" charset="-122"/>
                </a:rPr>
                <a:t>倾向理论                            倾向应用</a:t>
              </a:r>
            </a:p>
          </p:txBody>
        </p:sp>
        <p:sp>
          <p:nvSpPr>
            <p:cNvPr id="15388" name="Text Box 21">
              <a:extLst>
                <a:ext uri="{FF2B5EF4-FFF2-40B4-BE49-F238E27FC236}">
                  <a16:creationId xmlns:a16="http://schemas.microsoft.com/office/drawing/2014/main" xmlns="" id="{BDEFB567-3615-4F9A-81F0-59ADF654F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588"/>
              <a:ext cx="20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0000"/>
                  </a:solidFill>
                  <a:ea typeface="华文新魏" panose="02010800040101010101" pitchFamily="2" charset="-122"/>
                </a:rPr>
                <a:t>计算机学科问题空间</a:t>
              </a:r>
            </a:p>
          </p:txBody>
        </p:sp>
      </p:grpSp>
      <p:grpSp>
        <p:nvGrpSpPr>
          <p:cNvPr id="1877014" name="Group 22">
            <a:extLst>
              <a:ext uri="{FF2B5EF4-FFF2-40B4-BE49-F238E27FC236}">
                <a16:creationId xmlns:a16="http://schemas.microsoft.com/office/drawing/2014/main" xmlns="" id="{898F0397-7687-4BC5-9848-FA950A53F778}"/>
              </a:ext>
            </a:extLst>
          </p:cNvPr>
          <p:cNvGrpSpPr>
            <a:grpSpLocks/>
          </p:cNvGrpSpPr>
          <p:nvPr/>
        </p:nvGrpSpPr>
        <p:grpSpPr bwMode="auto">
          <a:xfrm>
            <a:off x="839788" y="3644900"/>
            <a:ext cx="6337300" cy="3024188"/>
            <a:chOff x="294" y="2160"/>
            <a:chExt cx="3992" cy="1905"/>
          </a:xfrm>
        </p:grpSpPr>
        <p:sp>
          <p:nvSpPr>
            <p:cNvPr id="15373" name="Text Box 23">
              <a:extLst>
                <a:ext uri="{FF2B5EF4-FFF2-40B4-BE49-F238E27FC236}">
                  <a16:creationId xmlns:a16="http://schemas.microsoft.com/office/drawing/2014/main" xmlns="" id="{6E9261F3-DF6A-48CD-91F2-1C23FF506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" y="3777"/>
              <a:ext cx="1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3333FF"/>
                  </a:solidFill>
                  <a:ea typeface="华文新魏" panose="02010800040101010101" pitchFamily="2" charset="-122"/>
                </a:rPr>
                <a:t>计算机科学</a:t>
              </a:r>
              <a:r>
                <a:rPr lang="en-US" altLang="zh-CN" sz="2400" b="1">
                  <a:solidFill>
                    <a:srgbClr val="3333FF"/>
                  </a:solidFill>
                  <a:ea typeface="华文新魏" panose="02010800040101010101" pitchFamily="2" charset="-122"/>
                </a:rPr>
                <a:t>CS</a:t>
              </a:r>
            </a:p>
          </p:txBody>
        </p:sp>
        <p:grpSp>
          <p:nvGrpSpPr>
            <p:cNvPr id="15374" name="Group 24">
              <a:extLst>
                <a:ext uri="{FF2B5EF4-FFF2-40B4-BE49-F238E27FC236}">
                  <a16:creationId xmlns:a16="http://schemas.microsoft.com/office/drawing/2014/main" xmlns="" id="{252FFD1D-A8D3-402A-ACAE-99FFDF3E83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" y="2160"/>
              <a:ext cx="2404" cy="1134"/>
              <a:chOff x="1882" y="2160"/>
              <a:chExt cx="2404" cy="1134"/>
            </a:xfrm>
          </p:grpSpPr>
          <p:sp>
            <p:nvSpPr>
              <p:cNvPr id="15375" name="Rectangle 25">
                <a:extLst>
                  <a:ext uri="{FF2B5EF4-FFF2-40B4-BE49-F238E27FC236}">
                    <a16:creationId xmlns:a16="http://schemas.microsoft.com/office/drawing/2014/main" xmlns="" id="{E2BB2FD8-7B0F-4B94-B95F-32FEEB356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2160"/>
                <a:ext cx="1633" cy="1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76" name="Oval 26">
                <a:extLst>
                  <a:ext uri="{FF2B5EF4-FFF2-40B4-BE49-F238E27FC236}">
                    <a16:creationId xmlns:a16="http://schemas.microsoft.com/office/drawing/2014/main" xmlns="" id="{DEBAB535-9D28-4229-929F-55E771213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2160"/>
                <a:ext cx="1497" cy="113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1877019" name="Group 27">
            <a:extLst>
              <a:ext uri="{FF2B5EF4-FFF2-40B4-BE49-F238E27FC236}">
                <a16:creationId xmlns:a16="http://schemas.microsoft.com/office/drawing/2014/main" xmlns="" id="{D6D799FB-5B7B-47BC-9D83-206E4C30436A}"/>
              </a:ext>
            </a:extLst>
          </p:cNvPr>
          <p:cNvGrpSpPr>
            <a:grpSpLocks/>
          </p:cNvGrpSpPr>
          <p:nvPr/>
        </p:nvGrpSpPr>
        <p:grpSpPr bwMode="auto">
          <a:xfrm>
            <a:off x="817563" y="4044950"/>
            <a:ext cx="7643812" cy="2590800"/>
            <a:chOff x="295" y="2433"/>
            <a:chExt cx="4815" cy="1632"/>
          </a:xfrm>
        </p:grpSpPr>
        <p:sp>
          <p:nvSpPr>
            <p:cNvPr id="15368" name="Text Box 28">
              <a:extLst>
                <a:ext uri="{FF2B5EF4-FFF2-40B4-BE49-F238E27FC236}">
                  <a16:creationId xmlns:a16="http://schemas.microsoft.com/office/drawing/2014/main" xmlns="" id="{324B14CA-74EB-492B-9DEB-56F7E390B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3777"/>
              <a:ext cx="1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3333FF"/>
                  </a:solidFill>
                  <a:ea typeface="华文新魏" panose="02010800040101010101" pitchFamily="2" charset="-122"/>
                </a:rPr>
                <a:t>计算机工程</a:t>
              </a:r>
              <a:r>
                <a:rPr lang="en-US" altLang="zh-CN" sz="2400" b="1">
                  <a:solidFill>
                    <a:srgbClr val="3333FF"/>
                  </a:solidFill>
                  <a:ea typeface="华文新魏" panose="02010800040101010101" pitchFamily="2" charset="-122"/>
                </a:rPr>
                <a:t>CE</a:t>
              </a:r>
            </a:p>
          </p:txBody>
        </p:sp>
        <p:grpSp>
          <p:nvGrpSpPr>
            <p:cNvPr id="15369" name="Group 29">
              <a:extLst>
                <a:ext uri="{FF2B5EF4-FFF2-40B4-BE49-F238E27FC236}">
                  <a16:creationId xmlns:a16="http://schemas.microsoft.com/office/drawing/2014/main" xmlns="" id="{C960FF16-4100-4B64-A40A-B0AFCB8E02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" y="2433"/>
              <a:ext cx="3228" cy="1151"/>
              <a:chOff x="1882" y="2433"/>
              <a:chExt cx="3228" cy="1151"/>
            </a:xfrm>
          </p:grpSpPr>
          <p:sp>
            <p:nvSpPr>
              <p:cNvPr id="15370" name="Rectangle 30">
                <a:extLst>
                  <a:ext uri="{FF2B5EF4-FFF2-40B4-BE49-F238E27FC236}">
                    <a16:creationId xmlns:a16="http://schemas.microsoft.com/office/drawing/2014/main" xmlns="" id="{A007CEE8-A135-403C-B4B2-BAE637142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2976"/>
                <a:ext cx="3221" cy="6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71" name="AutoShape 31">
                <a:extLst>
                  <a:ext uri="{FF2B5EF4-FFF2-40B4-BE49-F238E27FC236}">
                    <a16:creationId xmlns:a16="http://schemas.microsoft.com/office/drawing/2014/main" xmlns="" id="{CAF6A5D9-BB29-4C9D-9ACF-0545F0646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882" y="2568"/>
                <a:ext cx="3228" cy="416"/>
              </a:xfrm>
              <a:custGeom>
                <a:avLst/>
                <a:gdLst>
                  <a:gd name="T0" fmla="*/ 2825 w 21600"/>
                  <a:gd name="T1" fmla="*/ 208 h 21600"/>
                  <a:gd name="T2" fmla="*/ 1614 w 21600"/>
                  <a:gd name="T3" fmla="*/ 416 h 21600"/>
                  <a:gd name="T4" fmla="*/ 404 w 21600"/>
                  <a:gd name="T5" fmla="*/ 208 h 21600"/>
                  <a:gd name="T6" fmla="*/ 161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3 w 21600"/>
                  <a:gd name="T13" fmla="*/ 4517 h 21600"/>
                  <a:gd name="T14" fmla="*/ 17103 w 21600"/>
                  <a:gd name="T15" fmla="*/ 1708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2" name="Oval 32">
                <a:extLst>
                  <a:ext uri="{FF2B5EF4-FFF2-40B4-BE49-F238E27FC236}">
                    <a16:creationId xmlns:a16="http://schemas.microsoft.com/office/drawing/2014/main" xmlns="" id="{AD48FFEE-B1A7-496C-AE7D-17F463508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2" y="2433"/>
                <a:ext cx="1617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pic>
        <p:nvPicPr>
          <p:cNvPr id="15367" name="Picture 33" descr="book_page_flip_md_wht">
            <a:extLst>
              <a:ext uri="{FF2B5EF4-FFF2-40B4-BE49-F238E27FC236}">
                <a16:creationId xmlns:a16="http://schemas.microsoft.com/office/drawing/2014/main" xmlns="" id="{97E9DFAD-4E46-46BE-8608-A382A745985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60350"/>
            <a:ext cx="7318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7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877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77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7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090" name="Rectangle 2">
            <a:extLst>
              <a:ext uri="{FF2B5EF4-FFF2-40B4-BE49-F238E27FC236}">
                <a16:creationId xmlns:a16="http://schemas.microsoft.com/office/drawing/2014/main" xmlns="" id="{39766F1A-35A6-4A24-8459-284507053B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3288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solidFill>
                  <a:srgbClr val="3333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为什么学习操作系统</a:t>
            </a:r>
            <a:r>
              <a:rPr lang="en-US" altLang="zh-CN">
                <a:solidFill>
                  <a:srgbClr val="3333FF"/>
                </a:solidFill>
                <a:ea typeface="华文行楷" panose="02010800040101010101" pitchFamily="2" charset="-122"/>
              </a:rPr>
              <a:t>(</a:t>
            </a:r>
            <a:r>
              <a:rPr lang="zh-CN" altLang="en-US">
                <a:solidFill>
                  <a:srgbClr val="3333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续</a:t>
            </a:r>
            <a:r>
              <a:rPr lang="en-US" altLang="zh-CN">
                <a:solidFill>
                  <a:srgbClr val="3333FF"/>
                </a:solidFill>
                <a:ea typeface="华文行楷" panose="02010800040101010101" pitchFamily="2" charset="-122"/>
              </a:rPr>
              <a:t>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8D4BCED5-300A-4280-8466-19CE5605C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295400"/>
            <a:ext cx="7924800" cy="1125538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Blip>
                <a:blip r:embed="rId3"/>
              </a:buBlip>
            </a:pPr>
            <a:r>
              <a:rPr lang="en-US" altLang="zh-CN" b="1">
                <a:solidFill>
                  <a:srgbClr val="339933"/>
                </a:solidFill>
                <a:ea typeface="华文新魏" panose="02010800040101010101" pitchFamily="2" charset="-122"/>
              </a:rPr>
              <a:t> ACM</a:t>
            </a:r>
            <a:r>
              <a:rPr lang="zh-CN" altLang="en-US" b="1">
                <a:solidFill>
                  <a:srgbClr val="339933"/>
                </a:solidFill>
                <a:ea typeface="华文新魏" panose="02010800040101010101" pitchFamily="2" charset="-122"/>
              </a:rPr>
              <a:t>、</a:t>
            </a:r>
            <a:r>
              <a:rPr lang="en-US" altLang="zh-CN" b="1">
                <a:solidFill>
                  <a:srgbClr val="339933"/>
                </a:solidFill>
                <a:ea typeface="华文新魏" panose="02010800040101010101" pitchFamily="2" charset="-122"/>
              </a:rPr>
              <a:t>AIS</a:t>
            </a:r>
            <a:r>
              <a:rPr lang="zh-CN" altLang="en-US" b="1">
                <a:solidFill>
                  <a:srgbClr val="339933"/>
                </a:solidFill>
                <a:ea typeface="华文新魏" panose="02010800040101010101" pitchFamily="2" charset="-122"/>
              </a:rPr>
              <a:t>和</a:t>
            </a:r>
            <a:r>
              <a:rPr lang="en-US" altLang="zh-CN" b="1">
                <a:solidFill>
                  <a:srgbClr val="339933"/>
                </a:solidFill>
                <a:ea typeface="华文新魏" panose="02010800040101010101" pitchFamily="2" charset="-122"/>
              </a:rPr>
              <a:t>IEEE-CS</a:t>
            </a:r>
            <a:r>
              <a:rPr lang="zh-CN" altLang="en-US" b="1">
                <a:solidFill>
                  <a:srgbClr val="339933"/>
                </a:solidFill>
                <a:ea typeface="华文新魏" panose="02010800040101010101" pitchFamily="2" charset="-122"/>
              </a:rPr>
              <a:t>计算机教学计划研究小组推出</a:t>
            </a:r>
            <a:r>
              <a:rPr lang="en-US" altLang="zh-CN" b="1">
                <a:solidFill>
                  <a:srgbClr val="339933"/>
                </a:solidFill>
                <a:ea typeface="华文新魏" panose="02010800040101010101" pitchFamily="2" charset="-122"/>
              </a:rPr>
              <a:t>Computing Curricula 2005</a:t>
            </a:r>
            <a:endParaRPr lang="en-US" altLang="zh-CN" b="1">
              <a:ea typeface="华文新魏" panose="02010800040101010101" pitchFamily="2" charset="-122"/>
            </a:endParaRPr>
          </a:p>
        </p:txBody>
      </p:sp>
      <p:grpSp>
        <p:nvGrpSpPr>
          <p:cNvPr id="19460" name="Group 4">
            <a:extLst>
              <a:ext uri="{FF2B5EF4-FFF2-40B4-BE49-F238E27FC236}">
                <a16:creationId xmlns:a16="http://schemas.microsoft.com/office/drawing/2014/main" xmlns="" id="{E13D2926-1EA1-4CBB-BC21-376AE0C9AA38}"/>
              </a:ext>
            </a:extLst>
          </p:cNvPr>
          <p:cNvGrpSpPr>
            <a:grpSpLocks/>
          </p:cNvGrpSpPr>
          <p:nvPr/>
        </p:nvGrpSpPr>
        <p:grpSpPr bwMode="auto">
          <a:xfrm>
            <a:off x="3486150" y="2892425"/>
            <a:ext cx="5111750" cy="2808288"/>
            <a:chOff x="1247" y="1752"/>
            <a:chExt cx="3447" cy="1769"/>
          </a:xfrm>
        </p:grpSpPr>
        <p:sp>
          <p:nvSpPr>
            <p:cNvPr id="19479" name="Rectangle 5">
              <a:extLst>
                <a:ext uri="{FF2B5EF4-FFF2-40B4-BE49-F238E27FC236}">
                  <a16:creationId xmlns:a16="http://schemas.microsoft.com/office/drawing/2014/main" xmlns="" id="{8FE1EA63-8330-445E-9A29-1C7B9F060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752"/>
              <a:ext cx="3447" cy="17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0" name="Line 6">
              <a:extLst>
                <a:ext uri="{FF2B5EF4-FFF2-40B4-BE49-F238E27FC236}">
                  <a16:creationId xmlns:a16="http://schemas.microsoft.com/office/drawing/2014/main" xmlns="" id="{FB84CEA3-1174-4C2D-A66E-EE406225FA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111"/>
              <a:ext cx="34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Line 7">
              <a:extLst>
                <a:ext uri="{FF2B5EF4-FFF2-40B4-BE49-F238E27FC236}">
                  <a16:creationId xmlns:a16="http://schemas.microsoft.com/office/drawing/2014/main" xmlns="" id="{35E01E77-15E0-49B8-AB5A-A240E5F83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453"/>
              <a:ext cx="34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Line 8">
              <a:extLst>
                <a:ext uri="{FF2B5EF4-FFF2-40B4-BE49-F238E27FC236}">
                  <a16:creationId xmlns:a16="http://schemas.microsoft.com/office/drawing/2014/main" xmlns="" id="{461B3EAA-E4BF-4A4C-BDED-48E802AD2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819"/>
              <a:ext cx="34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Line 9">
              <a:extLst>
                <a:ext uri="{FF2B5EF4-FFF2-40B4-BE49-F238E27FC236}">
                  <a16:creationId xmlns:a16="http://schemas.microsoft.com/office/drawing/2014/main" xmlns="" id="{F50DF86F-5D58-48BC-9A53-3B49AB2EA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3168"/>
              <a:ext cx="34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61" name="Text Box 10">
            <a:extLst>
              <a:ext uri="{FF2B5EF4-FFF2-40B4-BE49-F238E27FC236}">
                <a16:creationId xmlns:a16="http://schemas.microsoft.com/office/drawing/2014/main" xmlns="" id="{AE7CC346-6779-4C99-8CF5-E15F737FA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8" y="2963863"/>
            <a:ext cx="2592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sz="2000" b="1">
                <a:ea typeface="华文新魏" panose="02010800040101010101" pitchFamily="2" charset="-122"/>
              </a:rPr>
              <a:t>组织事物与信息系统</a:t>
            </a:r>
          </a:p>
        </p:txBody>
      </p:sp>
      <p:sp>
        <p:nvSpPr>
          <p:cNvPr id="19462" name="Text Box 11">
            <a:extLst>
              <a:ext uri="{FF2B5EF4-FFF2-40B4-BE49-F238E27FC236}">
                <a16:creationId xmlns:a16="http://schemas.microsoft.com/office/drawing/2014/main" xmlns="" id="{6DF30BCD-073C-4B0D-8CE6-2588898CB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8" y="3503613"/>
            <a:ext cx="2592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sz="2000" b="1">
                <a:ea typeface="华文新魏" panose="02010800040101010101" pitchFamily="2" charset="-122"/>
              </a:rPr>
              <a:t>应用技术</a:t>
            </a:r>
          </a:p>
        </p:txBody>
      </p:sp>
      <p:sp>
        <p:nvSpPr>
          <p:cNvPr id="19463" name="Text Box 12">
            <a:extLst>
              <a:ext uri="{FF2B5EF4-FFF2-40B4-BE49-F238E27FC236}">
                <a16:creationId xmlns:a16="http://schemas.microsoft.com/office/drawing/2014/main" xmlns="" id="{8C22F78F-D938-4D88-B1C9-92A4305AC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8" y="4079875"/>
            <a:ext cx="2592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sz="2000" b="1">
                <a:ea typeface="华文新魏" panose="02010800040101010101" pitchFamily="2" charset="-122"/>
              </a:rPr>
              <a:t>软件方法与技术</a:t>
            </a:r>
          </a:p>
        </p:txBody>
      </p:sp>
      <p:sp>
        <p:nvSpPr>
          <p:cNvPr id="19464" name="Text Box 13">
            <a:extLst>
              <a:ext uri="{FF2B5EF4-FFF2-40B4-BE49-F238E27FC236}">
                <a16:creationId xmlns:a16="http://schemas.microsoft.com/office/drawing/2014/main" xmlns="" id="{6C0F62A5-CFEF-4CE3-BE10-2E51489F3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8" y="4656138"/>
            <a:ext cx="2592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sz="2000" b="1">
                <a:ea typeface="华文新魏" panose="02010800040101010101" pitchFamily="2" charset="-122"/>
              </a:rPr>
              <a:t>系统基础设施</a:t>
            </a:r>
          </a:p>
        </p:txBody>
      </p:sp>
      <p:sp>
        <p:nvSpPr>
          <p:cNvPr id="19465" name="Text Box 14">
            <a:extLst>
              <a:ext uri="{FF2B5EF4-FFF2-40B4-BE49-F238E27FC236}">
                <a16:creationId xmlns:a16="http://schemas.microsoft.com/office/drawing/2014/main" xmlns="" id="{473D41F9-B5F0-42F6-B2D2-3E43999D0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5197475"/>
            <a:ext cx="2736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sz="2000" b="1">
                <a:ea typeface="华文新魏" panose="02010800040101010101" pitchFamily="2" charset="-122"/>
              </a:rPr>
              <a:t>计算机硬件与体系结构</a:t>
            </a:r>
          </a:p>
        </p:txBody>
      </p:sp>
      <p:sp>
        <p:nvSpPr>
          <p:cNvPr id="19466" name="Text Box 15">
            <a:extLst>
              <a:ext uri="{FF2B5EF4-FFF2-40B4-BE49-F238E27FC236}">
                <a16:creationId xmlns:a16="http://schemas.microsoft.com/office/drawing/2014/main" xmlns="" id="{69297ACE-5EC0-49D8-9294-14656E1B5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5667375"/>
            <a:ext cx="7921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ea typeface="华文新魏" panose="02010800040101010101" pitchFamily="2" charset="-122"/>
              </a:rPr>
              <a:t>理论</a:t>
            </a:r>
          </a:p>
          <a:p>
            <a:pPr eaLnBrk="1" hangingPunct="1"/>
            <a:r>
              <a:rPr lang="zh-CN" altLang="en-US" sz="2000" b="1">
                <a:ea typeface="华文新魏" panose="02010800040101010101" pitchFamily="2" charset="-122"/>
              </a:rPr>
              <a:t>原理</a:t>
            </a:r>
          </a:p>
          <a:p>
            <a:pPr eaLnBrk="1" hangingPunct="1"/>
            <a:r>
              <a:rPr lang="zh-CN" altLang="en-US" sz="2000" b="1">
                <a:ea typeface="华文新魏" panose="02010800040101010101" pitchFamily="2" charset="-122"/>
              </a:rPr>
              <a:t>创新</a:t>
            </a:r>
          </a:p>
        </p:txBody>
      </p:sp>
      <p:sp>
        <p:nvSpPr>
          <p:cNvPr id="19467" name="Text Box 16">
            <a:extLst>
              <a:ext uri="{FF2B5EF4-FFF2-40B4-BE49-F238E27FC236}">
                <a16:creationId xmlns:a16="http://schemas.microsoft.com/office/drawing/2014/main" xmlns="" id="{F0AFFD1B-D54B-486F-82C9-D5E9B0CB1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525" y="5705475"/>
            <a:ext cx="7921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ea typeface="华文新魏" panose="02010800040101010101" pitchFamily="2" charset="-122"/>
              </a:rPr>
              <a:t>应用</a:t>
            </a:r>
          </a:p>
          <a:p>
            <a:pPr eaLnBrk="1" hangingPunct="1"/>
            <a:r>
              <a:rPr lang="zh-CN" altLang="en-US" sz="2000" b="1">
                <a:ea typeface="华文新魏" panose="02010800040101010101" pitchFamily="2" charset="-122"/>
              </a:rPr>
              <a:t>部署</a:t>
            </a:r>
          </a:p>
          <a:p>
            <a:pPr eaLnBrk="1" hangingPunct="1"/>
            <a:r>
              <a:rPr lang="zh-CN" altLang="en-US" sz="2000" b="1">
                <a:ea typeface="华文新魏" panose="02010800040101010101" pitchFamily="2" charset="-122"/>
              </a:rPr>
              <a:t>配置</a:t>
            </a:r>
          </a:p>
        </p:txBody>
      </p:sp>
      <p:sp>
        <p:nvSpPr>
          <p:cNvPr id="19468" name="Line 17">
            <a:extLst>
              <a:ext uri="{FF2B5EF4-FFF2-40B4-BE49-F238E27FC236}">
                <a16:creationId xmlns:a16="http://schemas.microsoft.com/office/drawing/2014/main" xmlns="" id="{1C8DC175-1443-42CE-A0E0-6C17741C9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1150" y="6210300"/>
            <a:ext cx="38893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9" name="Text Box 18">
            <a:extLst>
              <a:ext uri="{FF2B5EF4-FFF2-40B4-BE49-F238E27FC236}">
                <a16:creationId xmlns:a16="http://schemas.microsoft.com/office/drawing/2014/main" xmlns="" id="{2FE82851-5BD6-431B-9FA8-23E5DBE9C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582295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>
                <a:ea typeface="华文新魏" panose="02010800040101010101" pitchFamily="2" charset="-122"/>
              </a:rPr>
              <a:t>开发</a:t>
            </a:r>
          </a:p>
        </p:txBody>
      </p:sp>
      <p:sp>
        <p:nvSpPr>
          <p:cNvPr id="19470" name="Text Box 19">
            <a:extLst>
              <a:ext uri="{FF2B5EF4-FFF2-40B4-BE49-F238E27FC236}">
                <a16:creationId xmlns:a16="http://schemas.microsoft.com/office/drawing/2014/main" xmlns="" id="{F8A6A072-BA5E-40F9-BB04-19381253C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825" y="6203950"/>
            <a:ext cx="4032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>
                <a:ea typeface="华文新魏" panose="02010800040101010101" pitchFamily="2" charset="-122"/>
              </a:rPr>
              <a:t>倾向理论                            倾向应用</a:t>
            </a:r>
          </a:p>
        </p:txBody>
      </p:sp>
      <p:sp>
        <p:nvSpPr>
          <p:cNvPr id="19471" name="Text Box 20">
            <a:extLst>
              <a:ext uri="{FF2B5EF4-FFF2-40B4-BE49-F238E27FC236}">
                <a16:creationId xmlns:a16="http://schemas.microsoft.com/office/drawing/2014/main" xmlns="" id="{92815A58-F355-468E-8B6D-535B3298E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349500"/>
            <a:ext cx="3240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华文新魏" panose="02010800040101010101" pitchFamily="2" charset="-122"/>
              </a:rPr>
              <a:t>计算机学科问题空间</a:t>
            </a:r>
          </a:p>
        </p:txBody>
      </p:sp>
      <p:grpSp>
        <p:nvGrpSpPr>
          <p:cNvPr id="19472" name="Group 21">
            <a:extLst>
              <a:ext uri="{FF2B5EF4-FFF2-40B4-BE49-F238E27FC236}">
                <a16:creationId xmlns:a16="http://schemas.microsoft.com/office/drawing/2014/main" xmlns="" id="{EB1769B9-F338-44EE-B3E5-5406930B01E2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3429000"/>
            <a:ext cx="6337300" cy="3024188"/>
            <a:chOff x="294" y="2160"/>
            <a:chExt cx="3992" cy="1905"/>
          </a:xfrm>
        </p:grpSpPr>
        <p:sp>
          <p:nvSpPr>
            <p:cNvPr id="19475" name="Text Box 22">
              <a:extLst>
                <a:ext uri="{FF2B5EF4-FFF2-40B4-BE49-F238E27FC236}">
                  <a16:creationId xmlns:a16="http://schemas.microsoft.com/office/drawing/2014/main" xmlns="" id="{2332BBEF-D7BC-4D3C-9385-1238F2A01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" y="3777"/>
              <a:ext cx="1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3333FF"/>
                  </a:solidFill>
                  <a:ea typeface="华文新魏" panose="02010800040101010101" pitchFamily="2" charset="-122"/>
                </a:rPr>
                <a:t>计算机科学</a:t>
              </a:r>
              <a:r>
                <a:rPr lang="en-US" altLang="zh-CN" sz="2400" b="1">
                  <a:solidFill>
                    <a:srgbClr val="3333FF"/>
                  </a:solidFill>
                  <a:ea typeface="华文新魏" panose="02010800040101010101" pitchFamily="2" charset="-122"/>
                </a:rPr>
                <a:t>CS</a:t>
              </a:r>
            </a:p>
          </p:txBody>
        </p:sp>
        <p:grpSp>
          <p:nvGrpSpPr>
            <p:cNvPr id="19476" name="Group 23">
              <a:extLst>
                <a:ext uri="{FF2B5EF4-FFF2-40B4-BE49-F238E27FC236}">
                  <a16:creationId xmlns:a16="http://schemas.microsoft.com/office/drawing/2014/main" xmlns="" id="{B6B12751-CBCC-454C-8F47-8E5A2BD521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" y="2160"/>
              <a:ext cx="2404" cy="1134"/>
              <a:chOff x="1882" y="2160"/>
              <a:chExt cx="2404" cy="1134"/>
            </a:xfrm>
          </p:grpSpPr>
          <p:sp>
            <p:nvSpPr>
              <p:cNvPr id="19477" name="Rectangle 24">
                <a:extLst>
                  <a:ext uri="{FF2B5EF4-FFF2-40B4-BE49-F238E27FC236}">
                    <a16:creationId xmlns:a16="http://schemas.microsoft.com/office/drawing/2014/main" xmlns="" id="{EEE8B949-9A96-4794-A414-255AD0F68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2160"/>
                <a:ext cx="1633" cy="1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478" name="Oval 25">
                <a:extLst>
                  <a:ext uri="{FF2B5EF4-FFF2-40B4-BE49-F238E27FC236}">
                    <a16:creationId xmlns:a16="http://schemas.microsoft.com/office/drawing/2014/main" xmlns="" id="{91627809-CE95-4544-A18A-8FE04540D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2160"/>
                <a:ext cx="1497" cy="113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881114" name="Line 26">
            <a:extLst>
              <a:ext uri="{FF2B5EF4-FFF2-40B4-BE49-F238E27FC236}">
                <a16:creationId xmlns:a16="http://schemas.microsoft.com/office/drawing/2014/main" xmlns="" id="{EF5750DC-80DB-49E7-8C3A-E7C6B91E8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6425" y="4997450"/>
            <a:ext cx="49688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9474" name="Picture 27" descr="book_page_flip_md_wht">
            <a:extLst>
              <a:ext uri="{FF2B5EF4-FFF2-40B4-BE49-F238E27FC236}">
                <a16:creationId xmlns:a16="http://schemas.microsoft.com/office/drawing/2014/main" xmlns="" id="{35538BA6-9904-4A7C-A1AB-2DCFBC43D1D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33375"/>
            <a:ext cx="73183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138" name="Rectangle 2">
            <a:extLst>
              <a:ext uri="{FF2B5EF4-FFF2-40B4-BE49-F238E27FC236}">
                <a16:creationId xmlns:a16="http://schemas.microsoft.com/office/drawing/2014/main" xmlns="" id="{B1F1E1FA-4C25-440C-B899-337C8BBC4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3288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solidFill>
                  <a:srgbClr val="3333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为什么学习操作系统</a:t>
            </a:r>
            <a:r>
              <a:rPr lang="en-US" altLang="zh-CN">
                <a:solidFill>
                  <a:srgbClr val="3333FF"/>
                </a:solidFill>
                <a:ea typeface="华文行楷" panose="02010800040101010101" pitchFamily="2" charset="-122"/>
              </a:rPr>
              <a:t>(</a:t>
            </a:r>
            <a:r>
              <a:rPr lang="zh-CN" altLang="en-US">
                <a:solidFill>
                  <a:srgbClr val="3333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续</a:t>
            </a:r>
            <a:r>
              <a:rPr lang="en-US" altLang="zh-CN">
                <a:solidFill>
                  <a:srgbClr val="3333FF"/>
                </a:solidFill>
                <a:ea typeface="华文行楷" panose="02010800040101010101" pitchFamily="2" charset="-122"/>
              </a:rPr>
              <a:t>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96793468-D876-4522-8A1F-D589CEE8D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295400"/>
            <a:ext cx="7924800" cy="1125538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Blip>
                <a:blip r:embed="rId3"/>
              </a:buBlip>
            </a:pPr>
            <a:r>
              <a:rPr lang="en-US" altLang="zh-CN" b="1">
                <a:solidFill>
                  <a:srgbClr val="339933"/>
                </a:solidFill>
                <a:ea typeface="华文新魏" panose="02010800040101010101" pitchFamily="2" charset="-122"/>
              </a:rPr>
              <a:t> ACM</a:t>
            </a:r>
            <a:r>
              <a:rPr lang="zh-CN" altLang="en-US" b="1">
                <a:solidFill>
                  <a:srgbClr val="339933"/>
                </a:solidFill>
                <a:ea typeface="华文新魏" panose="02010800040101010101" pitchFamily="2" charset="-122"/>
              </a:rPr>
              <a:t>、</a:t>
            </a:r>
            <a:r>
              <a:rPr lang="en-US" altLang="zh-CN" b="1">
                <a:solidFill>
                  <a:srgbClr val="339933"/>
                </a:solidFill>
                <a:ea typeface="华文新魏" panose="02010800040101010101" pitchFamily="2" charset="-122"/>
              </a:rPr>
              <a:t>AIS</a:t>
            </a:r>
            <a:r>
              <a:rPr lang="zh-CN" altLang="en-US" b="1">
                <a:solidFill>
                  <a:srgbClr val="339933"/>
                </a:solidFill>
                <a:ea typeface="华文新魏" panose="02010800040101010101" pitchFamily="2" charset="-122"/>
              </a:rPr>
              <a:t>和</a:t>
            </a:r>
            <a:r>
              <a:rPr lang="en-US" altLang="zh-CN" b="1">
                <a:solidFill>
                  <a:srgbClr val="339933"/>
                </a:solidFill>
                <a:ea typeface="华文新魏" panose="02010800040101010101" pitchFamily="2" charset="-122"/>
              </a:rPr>
              <a:t>IEEE-CS</a:t>
            </a:r>
            <a:r>
              <a:rPr lang="zh-CN" altLang="en-US" b="1">
                <a:solidFill>
                  <a:srgbClr val="339933"/>
                </a:solidFill>
                <a:ea typeface="华文新魏" panose="02010800040101010101" pitchFamily="2" charset="-122"/>
              </a:rPr>
              <a:t>计算机教学计划研究小组推出</a:t>
            </a:r>
            <a:r>
              <a:rPr lang="en-US" altLang="zh-CN" b="1">
                <a:solidFill>
                  <a:srgbClr val="339933"/>
                </a:solidFill>
                <a:ea typeface="华文新魏" panose="02010800040101010101" pitchFamily="2" charset="-122"/>
              </a:rPr>
              <a:t>Computing Curricula 2005</a:t>
            </a:r>
            <a:endParaRPr lang="en-US" altLang="zh-CN" b="1">
              <a:ea typeface="华文新魏" panose="02010800040101010101" pitchFamily="2" charset="-122"/>
            </a:endParaRPr>
          </a:p>
        </p:txBody>
      </p:sp>
      <p:grpSp>
        <p:nvGrpSpPr>
          <p:cNvPr id="21508" name="Group 4">
            <a:extLst>
              <a:ext uri="{FF2B5EF4-FFF2-40B4-BE49-F238E27FC236}">
                <a16:creationId xmlns:a16="http://schemas.microsoft.com/office/drawing/2014/main" xmlns="" id="{61300A7F-19FC-49D1-836B-1E2D1BCDB950}"/>
              </a:ext>
            </a:extLst>
          </p:cNvPr>
          <p:cNvGrpSpPr>
            <a:grpSpLocks/>
          </p:cNvGrpSpPr>
          <p:nvPr/>
        </p:nvGrpSpPr>
        <p:grpSpPr bwMode="auto">
          <a:xfrm>
            <a:off x="3703638" y="2892425"/>
            <a:ext cx="5111750" cy="2808288"/>
            <a:chOff x="1247" y="1752"/>
            <a:chExt cx="3447" cy="1769"/>
          </a:xfrm>
        </p:grpSpPr>
        <p:sp>
          <p:nvSpPr>
            <p:cNvPr id="21528" name="Rectangle 5">
              <a:extLst>
                <a:ext uri="{FF2B5EF4-FFF2-40B4-BE49-F238E27FC236}">
                  <a16:creationId xmlns:a16="http://schemas.microsoft.com/office/drawing/2014/main" xmlns="" id="{EB8B991F-71BC-42D2-83E2-DE7CB7A76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752"/>
              <a:ext cx="3447" cy="17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9" name="Line 6">
              <a:extLst>
                <a:ext uri="{FF2B5EF4-FFF2-40B4-BE49-F238E27FC236}">
                  <a16:creationId xmlns:a16="http://schemas.microsoft.com/office/drawing/2014/main" xmlns="" id="{AB23D32E-F859-4A84-969D-92AD1A738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111"/>
              <a:ext cx="34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0" name="Line 7">
              <a:extLst>
                <a:ext uri="{FF2B5EF4-FFF2-40B4-BE49-F238E27FC236}">
                  <a16:creationId xmlns:a16="http://schemas.microsoft.com/office/drawing/2014/main" xmlns="" id="{E083D53B-0CFB-45D6-BB37-075FFCCD6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453"/>
              <a:ext cx="34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1" name="Line 8">
              <a:extLst>
                <a:ext uri="{FF2B5EF4-FFF2-40B4-BE49-F238E27FC236}">
                  <a16:creationId xmlns:a16="http://schemas.microsoft.com/office/drawing/2014/main" xmlns="" id="{CE7B5744-9775-465B-ACCA-C09F1957F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819"/>
              <a:ext cx="34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2" name="Line 9">
              <a:extLst>
                <a:ext uri="{FF2B5EF4-FFF2-40B4-BE49-F238E27FC236}">
                  <a16:creationId xmlns:a16="http://schemas.microsoft.com/office/drawing/2014/main" xmlns="" id="{6DD635BC-7D65-49CE-95A9-6D781D7A7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3168"/>
              <a:ext cx="34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09" name="Text Box 10">
            <a:extLst>
              <a:ext uri="{FF2B5EF4-FFF2-40B4-BE49-F238E27FC236}">
                <a16:creationId xmlns:a16="http://schemas.microsoft.com/office/drawing/2014/main" xmlns="" id="{8687ED70-FD40-4BA7-88BC-E4E94DE1C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2963863"/>
            <a:ext cx="2592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sz="2000" b="1">
                <a:ea typeface="华文新魏" panose="02010800040101010101" pitchFamily="2" charset="-122"/>
              </a:rPr>
              <a:t>组织事物与信息系统</a:t>
            </a:r>
          </a:p>
        </p:txBody>
      </p:sp>
      <p:sp>
        <p:nvSpPr>
          <p:cNvPr id="21510" name="Text Box 11">
            <a:extLst>
              <a:ext uri="{FF2B5EF4-FFF2-40B4-BE49-F238E27FC236}">
                <a16:creationId xmlns:a16="http://schemas.microsoft.com/office/drawing/2014/main" xmlns="" id="{471750CA-39B5-4C67-BAD9-AEB20F87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3503613"/>
            <a:ext cx="2592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sz="2000" b="1">
                <a:ea typeface="华文新魏" panose="02010800040101010101" pitchFamily="2" charset="-122"/>
              </a:rPr>
              <a:t>应用技术</a:t>
            </a:r>
          </a:p>
        </p:txBody>
      </p:sp>
      <p:sp>
        <p:nvSpPr>
          <p:cNvPr id="21511" name="Text Box 12">
            <a:extLst>
              <a:ext uri="{FF2B5EF4-FFF2-40B4-BE49-F238E27FC236}">
                <a16:creationId xmlns:a16="http://schemas.microsoft.com/office/drawing/2014/main" xmlns="" id="{BA47CC8E-89A0-4C3C-AF17-4FC57F79D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4079875"/>
            <a:ext cx="2592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sz="2000" b="1">
                <a:ea typeface="华文新魏" panose="02010800040101010101" pitchFamily="2" charset="-122"/>
              </a:rPr>
              <a:t>软件方法与技术</a:t>
            </a:r>
          </a:p>
        </p:txBody>
      </p:sp>
      <p:sp>
        <p:nvSpPr>
          <p:cNvPr id="21512" name="Text Box 13">
            <a:extLst>
              <a:ext uri="{FF2B5EF4-FFF2-40B4-BE49-F238E27FC236}">
                <a16:creationId xmlns:a16="http://schemas.microsoft.com/office/drawing/2014/main" xmlns="" id="{BF1220AF-97EB-4532-9E1A-4AB3F5CC7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4656138"/>
            <a:ext cx="2592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sz="2000" b="1">
                <a:ea typeface="华文新魏" panose="02010800040101010101" pitchFamily="2" charset="-122"/>
              </a:rPr>
              <a:t>系统基础设施</a:t>
            </a:r>
          </a:p>
        </p:txBody>
      </p:sp>
      <p:sp>
        <p:nvSpPr>
          <p:cNvPr id="21513" name="Text Box 14">
            <a:extLst>
              <a:ext uri="{FF2B5EF4-FFF2-40B4-BE49-F238E27FC236}">
                <a16:creationId xmlns:a16="http://schemas.microsoft.com/office/drawing/2014/main" xmlns="" id="{6C556E67-A4F5-44C4-BE32-D8F1DAC2B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63" y="5197475"/>
            <a:ext cx="2736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sz="2000" b="1">
                <a:ea typeface="华文新魏" panose="02010800040101010101" pitchFamily="2" charset="-122"/>
              </a:rPr>
              <a:t>计算机硬件与体系结构</a:t>
            </a:r>
          </a:p>
        </p:txBody>
      </p:sp>
      <p:sp>
        <p:nvSpPr>
          <p:cNvPr id="21514" name="Text Box 15">
            <a:extLst>
              <a:ext uri="{FF2B5EF4-FFF2-40B4-BE49-F238E27FC236}">
                <a16:creationId xmlns:a16="http://schemas.microsoft.com/office/drawing/2014/main" xmlns="" id="{2AFEADAD-B4EB-40B1-9AA5-747FA6AEA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038" y="5667375"/>
            <a:ext cx="7921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ea typeface="华文新魏" panose="02010800040101010101" pitchFamily="2" charset="-122"/>
              </a:rPr>
              <a:t>理论</a:t>
            </a:r>
          </a:p>
          <a:p>
            <a:pPr eaLnBrk="1" hangingPunct="1"/>
            <a:r>
              <a:rPr lang="zh-CN" altLang="en-US" sz="2000" b="1">
                <a:ea typeface="华文新魏" panose="02010800040101010101" pitchFamily="2" charset="-122"/>
              </a:rPr>
              <a:t>原理</a:t>
            </a:r>
          </a:p>
          <a:p>
            <a:pPr eaLnBrk="1" hangingPunct="1"/>
            <a:r>
              <a:rPr lang="zh-CN" altLang="en-US" sz="2000" b="1">
                <a:ea typeface="华文新魏" panose="02010800040101010101" pitchFamily="2" charset="-122"/>
              </a:rPr>
              <a:t>创新</a:t>
            </a:r>
          </a:p>
        </p:txBody>
      </p:sp>
      <p:sp>
        <p:nvSpPr>
          <p:cNvPr id="21515" name="Text Box 16">
            <a:extLst>
              <a:ext uri="{FF2B5EF4-FFF2-40B4-BE49-F238E27FC236}">
                <a16:creationId xmlns:a16="http://schemas.microsoft.com/office/drawing/2014/main" xmlns="" id="{406BD520-00D5-4253-A4B9-191ABC93F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5705475"/>
            <a:ext cx="7921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ea typeface="华文新魏" panose="02010800040101010101" pitchFamily="2" charset="-122"/>
              </a:rPr>
              <a:t>应用</a:t>
            </a:r>
          </a:p>
          <a:p>
            <a:pPr eaLnBrk="1" hangingPunct="1"/>
            <a:r>
              <a:rPr lang="zh-CN" altLang="en-US" sz="2000" b="1">
                <a:ea typeface="华文新魏" panose="02010800040101010101" pitchFamily="2" charset="-122"/>
              </a:rPr>
              <a:t>部署</a:t>
            </a:r>
          </a:p>
          <a:p>
            <a:pPr eaLnBrk="1" hangingPunct="1"/>
            <a:r>
              <a:rPr lang="zh-CN" altLang="en-US" sz="2000" b="1">
                <a:ea typeface="华文新魏" panose="02010800040101010101" pitchFamily="2" charset="-122"/>
              </a:rPr>
              <a:t>配置</a:t>
            </a:r>
          </a:p>
        </p:txBody>
      </p:sp>
      <p:sp>
        <p:nvSpPr>
          <p:cNvPr id="21516" name="Line 17">
            <a:extLst>
              <a:ext uri="{FF2B5EF4-FFF2-40B4-BE49-F238E27FC236}">
                <a16:creationId xmlns:a16="http://schemas.microsoft.com/office/drawing/2014/main" xmlns="" id="{2FDE7FBD-321C-4DFE-B763-DDD41764C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638" y="6210300"/>
            <a:ext cx="38893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Text Box 18">
            <a:extLst>
              <a:ext uri="{FF2B5EF4-FFF2-40B4-BE49-F238E27FC236}">
                <a16:creationId xmlns:a16="http://schemas.microsoft.com/office/drawing/2014/main" xmlns="" id="{26E9430D-376F-4491-80BB-7F6C283C8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00" y="582295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>
                <a:ea typeface="华文新魏" panose="02010800040101010101" pitchFamily="2" charset="-122"/>
              </a:rPr>
              <a:t>开发</a:t>
            </a:r>
          </a:p>
        </p:txBody>
      </p:sp>
      <p:sp>
        <p:nvSpPr>
          <p:cNvPr id="21518" name="Text Box 19">
            <a:extLst>
              <a:ext uri="{FF2B5EF4-FFF2-40B4-BE49-F238E27FC236}">
                <a16:creationId xmlns:a16="http://schemas.microsoft.com/office/drawing/2014/main" xmlns="" id="{1EAD8F57-4973-4DA7-8F5A-E5C655270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6203950"/>
            <a:ext cx="4032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>
                <a:ea typeface="华文新魏" panose="02010800040101010101" pitchFamily="2" charset="-122"/>
              </a:rPr>
              <a:t>倾向理论                            倾向应用</a:t>
            </a:r>
          </a:p>
        </p:txBody>
      </p:sp>
      <p:sp>
        <p:nvSpPr>
          <p:cNvPr id="21519" name="Text Box 20">
            <a:extLst>
              <a:ext uri="{FF2B5EF4-FFF2-40B4-BE49-F238E27FC236}">
                <a16:creationId xmlns:a16="http://schemas.microsoft.com/office/drawing/2014/main" xmlns="" id="{63D6EDBB-32D8-486A-A483-CFA825079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338" y="2349500"/>
            <a:ext cx="3240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华文新魏" panose="02010800040101010101" pitchFamily="2" charset="-122"/>
              </a:rPr>
              <a:t>计算机学科问题空间</a:t>
            </a:r>
          </a:p>
        </p:txBody>
      </p:sp>
      <p:grpSp>
        <p:nvGrpSpPr>
          <p:cNvPr id="21520" name="Group 21">
            <a:extLst>
              <a:ext uri="{FF2B5EF4-FFF2-40B4-BE49-F238E27FC236}">
                <a16:creationId xmlns:a16="http://schemas.microsoft.com/office/drawing/2014/main" xmlns="" id="{070A5FCD-61E4-4457-ADE8-6CEDFA233451}"/>
              </a:ext>
            </a:extLst>
          </p:cNvPr>
          <p:cNvGrpSpPr>
            <a:grpSpLocks/>
          </p:cNvGrpSpPr>
          <p:nvPr/>
        </p:nvGrpSpPr>
        <p:grpSpPr bwMode="auto">
          <a:xfrm>
            <a:off x="1182688" y="3860800"/>
            <a:ext cx="7643812" cy="2590800"/>
            <a:chOff x="295" y="2433"/>
            <a:chExt cx="4815" cy="1632"/>
          </a:xfrm>
        </p:grpSpPr>
        <p:sp>
          <p:nvSpPr>
            <p:cNvPr id="21523" name="Text Box 22">
              <a:extLst>
                <a:ext uri="{FF2B5EF4-FFF2-40B4-BE49-F238E27FC236}">
                  <a16:creationId xmlns:a16="http://schemas.microsoft.com/office/drawing/2014/main" xmlns="" id="{6BA501E5-8158-4AC8-9791-6964C8CF5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3777"/>
              <a:ext cx="1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3333FF"/>
                  </a:solidFill>
                  <a:ea typeface="华文新魏" panose="02010800040101010101" pitchFamily="2" charset="-122"/>
                </a:rPr>
                <a:t>计算机工程</a:t>
              </a:r>
              <a:r>
                <a:rPr lang="en-US" altLang="zh-CN" sz="2400" b="1">
                  <a:solidFill>
                    <a:srgbClr val="3333FF"/>
                  </a:solidFill>
                  <a:ea typeface="华文新魏" panose="02010800040101010101" pitchFamily="2" charset="-122"/>
                </a:rPr>
                <a:t>CE</a:t>
              </a:r>
            </a:p>
          </p:txBody>
        </p:sp>
        <p:grpSp>
          <p:nvGrpSpPr>
            <p:cNvPr id="21524" name="Group 23">
              <a:extLst>
                <a:ext uri="{FF2B5EF4-FFF2-40B4-BE49-F238E27FC236}">
                  <a16:creationId xmlns:a16="http://schemas.microsoft.com/office/drawing/2014/main" xmlns="" id="{BBD006D0-44EC-4B49-A6A9-E5E93D1F6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" y="2433"/>
              <a:ext cx="3228" cy="1151"/>
              <a:chOff x="1882" y="2433"/>
              <a:chExt cx="3228" cy="1151"/>
            </a:xfrm>
          </p:grpSpPr>
          <p:sp>
            <p:nvSpPr>
              <p:cNvPr id="21525" name="Rectangle 24">
                <a:extLst>
                  <a:ext uri="{FF2B5EF4-FFF2-40B4-BE49-F238E27FC236}">
                    <a16:creationId xmlns:a16="http://schemas.microsoft.com/office/drawing/2014/main" xmlns="" id="{C9BEEB1E-CBBD-4D58-8926-9BC928A1E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2976"/>
                <a:ext cx="3221" cy="6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26" name="AutoShape 25">
                <a:extLst>
                  <a:ext uri="{FF2B5EF4-FFF2-40B4-BE49-F238E27FC236}">
                    <a16:creationId xmlns:a16="http://schemas.microsoft.com/office/drawing/2014/main" xmlns="" id="{0CA6B779-4766-4A0B-A440-939A97151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882" y="2568"/>
                <a:ext cx="3228" cy="416"/>
              </a:xfrm>
              <a:custGeom>
                <a:avLst/>
                <a:gdLst>
                  <a:gd name="T0" fmla="*/ 2825 w 21600"/>
                  <a:gd name="T1" fmla="*/ 208 h 21600"/>
                  <a:gd name="T2" fmla="*/ 1614 w 21600"/>
                  <a:gd name="T3" fmla="*/ 416 h 21600"/>
                  <a:gd name="T4" fmla="*/ 404 w 21600"/>
                  <a:gd name="T5" fmla="*/ 208 h 21600"/>
                  <a:gd name="T6" fmla="*/ 161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3 w 21600"/>
                  <a:gd name="T13" fmla="*/ 4517 h 21600"/>
                  <a:gd name="T14" fmla="*/ 17103 w 21600"/>
                  <a:gd name="T15" fmla="*/ 1708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7" name="Oval 26">
                <a:extLst>
                  <a:ext uri="{FF2B5EF4-FFF2-40B4-BE49-F238E27FC236}">
                    <a16:creationId xmlns:a16="http://schemas.microsoft.com/office/drawing/2014/main" xmlns="" id="{B4F94BE6-0E0D-43DC-8035-51953AC21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2" y="2433"/>
                <a:ext cx="1617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883163" name="Line 27">
            <a:extLst>
              <a:ext uri="{FF2B5EF4-FFF2-40B4-BE49-F238E27FC236}">
                <a16:creationId xmlns:a16="http://schemas.microsoft.com/office/drawing/2014/main" xmlns="" id="{8E9C3D38-1545-49FF-998C-19A180B92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6288" y="5013325"/>
            <a:ext cx="67691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1522" name="Picture 28" descr="book_page_flip_md_wht">
            <a:extLst>
              <a:ext uri="{FF2B5EF4-FFF2-40B4-BE49-F238E27FC236}">
                <a16:creationId xmlns:a16="http://schemas.microsoft.com/office/drawing/2014/main" xmlns="" id="{2BB2C15D-503A-4317-A16F-329D2387852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33375"/>
            <a:ext cx="73183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186" name="Rectangle 2">
            <a:extLst>
              <a:ext uri="{FF2B5EF4-FFF2-40B4-BE49-F238E27FC236}">
                <a16:creationId xmlns:a16="http://schemas.microsoft.com/office/drawing/2014/main" xmlns="" id="{7DC0A1CE-5DB4-4664-98D7-461D5FA31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6313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solidFill>
                  <a:srgbClr val="3333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为什么学习操作系统</a:t>
            </a:r>
            <a:r>
              <a:rPr lang="en-US" altLang="zh-CN">
                <a:solidFill>
                  <a:srgbClr val="3333FF"/>
                </a:solidFill>
                <a:ea typeface="华文行楷" panose="02010800040101010101" pitchFamily="2" charset="-122"/>
              </a:rPr>
              <a:t>(</a:t>
            </a:r>
            <a:r>
              <a:rPr lang="zh-CN" altLang="en-US">
                <a:solidFill>
                  <a:srgbClr val="3333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续</a:t>
            </a:r>
            <a:r>
              <a:rPr lang="en-US" altLang="zh-CN">
                <a:solidFill>
                  <a:srgbClr val="3333FF"/>
                </a:solidFill>
                <a:ea typeface="华文行楷" panose="02010800040101010101" pitchFamily="2" charset="-122"/>
              </a:rPr>
              <a:t>)</a:t>
            </a:r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xmlns="" id="{4A3F3DFE-3C3A-40F4-857B-A2427C6DC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125538"/>
            <a:ext cx="6121400" cy="566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85188" name="Line 4">
            <a:extLst>
              <a:ext uri="{FF2B5EF4-FFF2-40B4-BE49-F238E27FC236}">
                <a16:creationId xmlns:a16="http://schemas.microsoft.com/office/drawing/2014/main" xmlns="" id="{6172F94A-CE7C-4F4F-A6C7-DFCE67516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4463" y="2133600"/>
            <a:ext cx="60483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3557" name="Picture 5" descr="book_page_flip_md_wht">
            <a:extLst>
              <a:ext uri="{FF2B5EF4-FFF2-40B4-BE49-F238E27FC236}">
                <a16:creationId xmlns:a16="http://schemas.microsoft.com/office/drawing/2014/main" xmlns="" id="{0F4038E4-9162-4E9E-BF78-78E7236592C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33375"/>
            <a:ext cx="73183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234" name="Rectangle 2">
            <a:extLst>
              <a:ext uri="{FF2B5EF4-FFF2-40B4-BE49-F238E27FC236}">
                <a16:creationId xmlns:a16="http://schemas.microsoft.com/office/drawing/2014/main" xmlns="" id="{059BE42E-558A-438E-9D82-4228F8D54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3288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solidFill>
                  <a:srgbClr val="3333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为什么学习操作系统</a:t>
            </a:r>
            <a:r>
              <a:rPr lang="en-US" altLang="zh-CN">
                <a:solidFill>
                  <a:srgbClr val="3333FF"/>
                </a:solidFill>
                <a:ea typeface="华文行楷" panose="02010800040101010101" pitchFamily="2" charset="-122"/>
              </a:rPr>
              <a:t>(</a:t>
            </a:r>
            <a:r>
              <a:rPr lang="zh-CN" altLang="en-US">
                <a:solidFill>
                  <a:srgbClr val="3333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续</a:t>
            </a:r>
            <a:r>
              <a:rPr lang="en-US" altLang="zh-CN">
                <a:solidFill>
                  <a:srgbClr val="3333FF"/>
                </a:solidFill>
                <a:ea typeface="华文行楷" panose="02010800040101010101" pitchFamily="2" charset="-122"/>
              </a:rPr>
              <a:t>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EB08F95C-25D2-47DD-B034-784570E3D0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924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Blip>
                <a:blip r:embed="rId3"/>
              </a:buBlip>
            </a:pPr>
            <a:r>
              <a:rPr lang="en-US" altLang="zh-CN" b="1" dirty="0">
                <a:solidFill>
                  <a:srgbClr val="339933"/>
                </a:solidFill>
                <a:ea typeface="华文新魏" panose="02010800040101010101" pitchFamily="2" charset="-122"/>
              </a:rPr>
              <a:t> </a:t>
            </a:r>
            <a:r>
              <a:rPr lang="zh-CN" altLang="en-US" b="1" dirty="0">
                <a:solidFill>
                  <a:srgbClr val="339933"/>
                </a:solidFill>
                <a:ea typeface="华文新魏" panose="02010800040101010101" pitchFamily="2" charset="-122"/>
              </a:rPr>
              <a:t>关于学习操作系统的争议（反对者）</a:t>
            </a:r>
            <a:endParaRPr lang="zh-CN" altLang="en-US" b="1" dirty="0">
              <a:ea typeface="华文新魏" panose="02010800040101010101" pitchFamily="2" charset="-122"/>
            </a:endParaRPr>
          </a:p>
          <a:p>
            <a:pPr marL="900113" lvl="1" indent="-377825" eaLnBrk="1" hangingPunct="1">
              <a:lnSpc>
                <a:spcPct val="90000"/>
              </a:lnSpc>
              <a:spcBef>
                <a:spcPct val="10000"/>
              </a:spcBef>
              <a:buFontTx/>
              <a:buBlip>
                <a:blip r:embed="rId4"/>
              </a:buBlip>
            </a:pPr>
            <a:r>
              <a:rPr lang="zh-CN" altLang="en-US" b="1" dirty="0">
                <a:ea typeface="华文新魏" panose="02010800040101010101" pitchFamily="2" charset="-122"/>
              </a:rPr>
              <a:t>操作系统是一个成熟的领域</a:t>
            </a:r>
            <a:endParaRPr lang="en-US" altLang="zh-CN" b="1" dirty="0">
              <a:ea typeface="华文新魏" panose="02010800040101010101" pitchFamily="2" charset="-122"/>
            </a:endParaRPr>
          </a:p>
          <a:p>
            <a:pPr marL="900113" lvl="1" indent="-377825" eaLnBrk="1" hangingPunct="1">
              <a:lnSpc>
                <a:spcPct val="90000"/>
              </a:lnSpc>
              <a:spcBef>
                <a:spcPct val="10000"/>
              </a:spcBef>
              <a:buFontTx/>
              <a:buBlip>
                <a:blip r:embed="rId4"/>
              </a:buBlip>
            </a:pPr>
            <a:r>
              <a:rPr lang="zh-CN" altLang="en-US" b="1" dirty="0">
                <a:ea typeface="华文新魏" panose="02010800040101010101" pitchFamily="2" charset="-122"/>
              </a:rPr>
              <a:t>世界上只需要很少的操作系统设计</a:t>
            </a:r>
            <a:r>
              <a:rPr lang="en-US" altLang="zh-CN" b="1" dirty="0">
                <a:ea typeface="华文新魏" panose="02010800040101010101" pitchFamily="2" charset="-122"/>
              </a:rPr>
              <a:t>/</a:t>
            </a:r>
            <a:r>
              <a:rPr lang="zh-CN" altLang="en-US" b="1" dirty="0">
                <a:ea typeface="华文新魏" panose="02010800040101010101" pitchFamily="2" charset="-122"/>
              </a:rPr>
              <a:t>实现者</a:t>
            </a:r>
          </a:p>
          <a:p>
            <a:pPr marL="900113" lvl="1" indent="-377825" eaLnBrk="1" hangingPunct="1">
              <a:lnSpc>
                <a:spcPct val="90000"/>
              </a:lnSpc>
              <a:spcBef>
                <a:spcPct val="10000"/>
              </a:spcBef>
              <a:buFontTx/>
              <a:buBlip>
                <a:blip r:embed="rId4"/>
              </a:buBlip>
            </a:pPr>
            <a:r>
              <a:rPr lang="en-US" altLang="zh-CN" b="1" dirty="0">
                <a:ea typeface="华文新魏" panose="02010800040101010101" pitchFamily="2" charset="-122"/>
              </a:rPr>
              <a:t>Windows </a:t>
            </a:r>
            <a:r>
              <a:rPr lang="zh-CN" altLang="en-US" b="1" dirty="0">
                <a:ea typeface="华文新魏" panose="02010800040101010101" pitchFamily="2" charset="-122"/>
              </a:rPr>
              <a:t>天下垄断不易改变</a:t>
            </a:r>
          </a:p>
          <a:p>
            <a:pPr marL="900113" lvl="1" indent="-377825" eaLnBrk="1" hangingPunct="1">
              <a:lnSpc>
                <a:spcPct val="90000"/>
              </a:lnSpc>
              <a:spcBef>
                <a:spcPct val="10000"/>
              </a:spcBef>
              <a:buFontTx/>
              <a:buBlip>
                <a:blip r:embed="rId4"/>
              </a:buBlip>
            </a:pPr>
            <a:endParaRPr lang="zh-CN" altLang="en-US" b="1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Blip>
                <a:blip r:embed="rId3"/>
              </a:buBlip>
            </a:pPr>
            <a:r>
              <a:rPr lang="zh-CN" altLang="en-US" b="1" dirty="0">
                <a:solidFill>
                  <a:srgbClr val="339933"/>
                </a:solidFill>
                <a:ea typeface="华文新魏" panose="02010800040101010101" pitchFamily="2" charset="-122"/>
              </a:rPr>
              <a:t> 赞成学习操作系统的理由</a:t>
            </a:r>
            <a:endParaRPr lang="zh-CN" altLang="en-US" b="1" dirty="0">
              <a:ea typeface="华文新魏" panose="02010800040101010101" pitchFamily="2" charset="-122"/>
            </a:endParaRPr>
          </a:p>
          <a:p>
            <a:pPr marL="900113" lvl="1" indent="-377825" eaLnBrk="1" hangingPunct="1">
              <a:lnSpc>
                <a:spcPct val="90000"/>
              </a:lnSpc>
              <a:spcBef>
                <a:spcPct val="10000"/>
              </a:spcBef>
              <a:buFontTx/>
              <a:buBlip>
                <a:blip r:embed="rId4"/>
              </a:buBlip>
            </a:pPr>
            <a:r>
              <a:rPr lang="zh-CN" altLang="en-US" b="1" dirty="0">
                <a:ea typeface="华文新魏" panose="02010800040101010101" pitchFamily="2" charset="-122"/>
              </a:rPr>
              <a:t>需要总体上掌握系统设计</a:t>
            </a:r>
          </a:p>
          <a:p>
            <a:pPr marL="900113" lvl="1" indent="-377825" eaLnBrk="1" hangingPunct="1">
              <a:lnSpc>
                <a:spcPct val="90000"/>
              </a:lnSpc>
              <a:spcBef>
                <a:spcPct val="10000"/>
              </a:spcBef>
              <a:buFontTx/>
              <a:buBlip>
                <a:blip r:embed="rId4"/>
              </a:buBlip>
            </a:pPr>
            <a:r>
              <a:rPr lang="zh-CN" altLang="en-US" b="1" dirty="0">
                <a:ea typeface="华文新魏" panose="02010800040101010101" pitchFamily="2" charset="-122"/>
              </a:rPr>
              <a:t>操作系统包括了所有软件设计</a:t>
            </a:r>
            <a:r>
              <a:rPr lang="en-US" altLang="zh-CN" b="1" dirty="0">
                <a:ea typeface="华文新魏" panose="02010800040101010101" pitchFamily="2" charset="-122"/>
              </a:rPr>
              <a:t>/</a:t>
            </a:r>
            <a:r>
              <a:rPr lang="zh-CN" altLang="en-US" b="1" dirty="0">
                <a:ea typeface="华文新魏" panose="02010800040101010101" pitchFamily="2" charset="-122"/>
              </a:rPr>
              <a:t>实现问题</a:t>
            </a:r>
          </a:p>
          <a:p>
            <a:pPr marL="1349375" lvl="2" indent="-269875" eaLnBrk="1" hangingPunct="1">
              <a:lnSpc>
                <a:spcPct val="90000"/>
              </a:lnSpc>
              <a:spcBef>
                <a:spcPct val="10000"/>
              </a:spcBef>
              <a:buFontTx/>
              <a:buBlip>
                <a:blip r:embed="rId5"/>
              </a:buBlip>
            </a:pPr>
            <a:r>
              <a:rPr lang="zh-CN" altLang="en-US" b="1" dirty="0">
                <a:ea typeface="华文新魏" panose="02010800040101010101" pitchFamily="2" charset="-122"/>
              </a:rPr>
              <a:t>资源共享</a:t>
            </a:r>
            <a:r>
              <a:rPr lang="en-US" altLang="zh-CN" b="1" dirty="0">
                <a:ea typeface="华文新魏" panose="02010800040101010101" pitchFamily="2" charset="-122"/>
              </a:rPr>
              <a:t>/</a:t>
            </a:r>
            <a:r>
              <a:rPr lang="zh-CN" altLang="en-US" b="1" dirty="0">
                <a:ea typeface="华文新魏" panose="02010800040101010101" pitchFamily="2" charset="-122"/>
              </a:rPr>
              <a:t>管理</a:t>
            </a:r>
          </a:p>
          <a:p>
            <a:pPr marL="1349375" lvl="2" indent="-269875" eaLnBrk="1" hangingPunct="1">
              <a:lnSpc>
                <a:spcPct val="90000"/>
              </a:lnSpc>
              <a:spcBef>
                <a:spcPct val="10000"/>
              </a:spcBef>
              <a:buFontTx/>
              <a:buBlip>
                <a:blip r:embed="rId5"/>
              </a:buBlip>
            </a:pPr>
            <a:r>
              <a:rPr lang="zh-CN" altLang="en-US" b="1" dirty="0">
                <a:ea typeface="华文新魏" panose="02010800040101010101" pitchFamily="2" charset="-122"/>
              </a:rPr>
              <a:t>安全和身份验证</a:t>
            </a:r>
          </a:p>
          <a:p>
            <a:pPr marL="1349375" lvl="2" indent="-269875" eaLnBrk="1" hangingPunct="1">
              <a:lnSpc>
                <a:spcPct val="90000"/>
              </a:lnSpc>
              <a:spcBef>
                <a:spcPct val="10000"/>
              </a:spcBef>
              <a:buFontTx/>
              <a:buBlip>
                <a:blip r:embed="rId5"/>
              </a:buBlip>
            </a:pPr>
            <a:r>
              <a:rPr lang="zh-CN" altLang="en-US" b="1" dirty="0">
                <a:ea typeface="华文新魏" panose="02010800040101010101" pitchFamily="2" charset="-122"/>
              </a:rPr>
              <a:t>灵活性，健壮性</a:t>
            </a:r>
          </a:p>
          <a:p>
            <a:pPr marL="1349375" lvl="2" indent="-269875" eaLnBrk="1" hangingPunct="1">
              <a:lnSpc>
                <a:spcPct val="90000"/>
              </a:lnSpc>
              <a:spcBef>
                <a:spcPct val="10000"/>
              </a:spcBef>
              <a:buFontTx/>
              <a:buBlip>
                <a:blip r:embed="rId5"/>
              </a:buBlip>
            </a:pPr>
            <a:r>
              <a:rPr lang="zh-CN" altLang="en-US" b="1" dirty="0">
                <a:ea typeface="华文新魏" panose="02010800040101010101" pitchFamily="2" charset="-122"/>
              </a:rPr>
              <a:t>友好界面设计</a:t>
            </a:r>
          </a:p>
        </p:txBody>
      </p:sp>
      <p:pic>
        <p:nvPicPr>
          <p:cNvPr id="25604" name="Picture 4" descr="book_page_flip_md_wht">
            <a:extLst>
              <a:ext uri="{FF2B5EF4-FFF2-40B4-BE49-F238E27FC236}">
                <a16:creationId xmlns:a16="http://schemas.microsoft.com/office/drawing/2014/main" xmlns="" id="{20ADD633-984D-4F3D-BAC0-78A0A3AA6AD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33375"/>
            <a:ext cx="73183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282" name="Rectangle 2">
            <a:extLst>
              <a:ext uri="{FF2B5EF4-FFF2-40B4-BE49-F238E27FC236}">
                <a16:creationId xmlns:a16="http://schemas.microsoft.com/office/drawing/2014/main" xmlns="" id="{4045863A-A620-45C1-A1D8-18939C1FF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775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3333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赞成学习操作系统的理由</a:t>
            </a:r>
            <a:r>
              <a:rPr lang="en-US" altLang="zh-CN" dirty="0">
                <a:solidFill>
                  <a:srgbClr val="3333FF"/>
                </a:solidFill>
                <a:ea typeface="华文行楷" panose="02010800040101010101" pitchFamily="2" charset="-122"/>
              </a:rPr>
              <a:t>(</a:t>
            </a:r>
            <a:r>
              <a:rPr lang="zh-CN" altLang="en-US" dirty="0">
                <a:solidFill>
                  <a:srgbClr val="3333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续</a:t>
            </a:r>
            <a:r>
              <a:rPr lang="en-US" altLang="zh-CN" dirty="0">
                <a:solidFill>
                  <a:srgbClr val="3333FF"/>
                </a:solidFill>
                <a:ea typeface="华文行楷" panose="02010800040101010101" pitchFamily="2" charset="-122"/>
              </a:rPr>
              <a:t>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FCF451B8-CEB3-4BF2-AC30-7525E3B43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6025"/>
            <a:ext cx="807720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Blip>
                <a:blip r:embed="rId3"/>
              </a:buBlip>
            </a:pPr>
            <a:r>
              <a:rPr lang="zh-CN" altLang="en-US" b="1" dirty="0">
                <a:ea typeface="华文新魏" panose="02010800040101010101" pitchFamily="2" charset="-122"/>
              </a:rPr>
              <a:t>不断出现新的系统</a:t>
            </a:r>
            <a:endParaRPr lang="en-US" altLang="zh-CN" b="1" dirty="0"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b="1" dirty="0">
                <a:ea typeface="华文新魏" panose="02010800040101010101" pitchFamily="2" charset="-122"/>
              </a:rPr>
              <a:t>   </a:t>
            </a:r>
            <a:r>
              <a:rPr lang="en-US" altLang="zh-CN" sz="3200" b="1" dirty="0">
                <a:solidFill>
                  <a:srgbClr val="FF7C80"/>
                </a:solidFill>
                <a:ea typeface="华文新魏" panose="02010800040101010101" pitchFamily="2" charset="-122"/>
              </a:rPr>
              <a:t>Linux</a:t>
            </a:r>
            <a:r>
              <a:rPr lang="zh-CN" altLang="en-US" sz="3200" b="1" dirty="0">
                <a:solidFill>
                  <a:srgbClr val="FF7C80"/>
                </a:solidFill>
                <a:ea typeface="华文新魏" panose="02010800040101010101" pitchFamily="2" charset="-122"/>
              </a:rPr>
              <a:t>、</a:t>
            </a:r>
            <a:r>
              <a:rPr lang="en-US" altLang="zh-CN" sz="3200" b="1" dirty="0">
                <a:solidFill>
                  <a:srgbClr val="FF7C80"/>
                </a:solidFill>
                <a:ea typeface="华文新魏" panose="02010800040101010101" pitchFamily="2" charset="-122"/>
              </a:rPr>
              <a:t>Mac OS</a:t>
            </a:r>
            <a:endParaRPr lang="en-US" altLang="zh-CN" b="1" dirty="0"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Blip>
                <a:blip r:embed="rId3"/>
              </a:buBlip>
            </a:pPr>
            <a:r>
              <a:rPr lang="zh-CN" altLang="en-US" b="1" dirty="0">
                <a:ea typeface="华文新魏" panose="02010800040101010101" pitchFamily="2" charset="-122"/>
              </a:rPr>
              <a:t>设计操作系统，或者修改现有的系统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ea typeface="华文新魏" panose="02010800040101010101" pitchFamily="2" charset="-122"/>
              </a:rPr>
              <a:t>    </a:t>
            </a:r>
            <a:r>
              <a:rPr lang="zh-CN" altLang="en-US" sz="2800" b="1" dirty="0">
                <a:solidFill>
                  <a:srgbClr val="FF7C80"/>
                </a:solidFill>
                <a:ea typeface="华文新魏" panose="02010800040101010101" pitchFamily="2" charset="-122"/>
              </a:rPr>
              <a:t>存在人们意识不到的大量“操作系统”、 嵌入式系统</a:t>
            </a:r>
            <a:r>
              <a:rPr lang="en-US" altLang="zh-CN" sz="2800" b="1" dirty="0">
                <a:solidFill>
                  <a:srgbClr val="FF7C80"/>
                </a:solidFill>
                <a:ea typeface="华文新魏" panose="02010800040101010101" pitchFamily="2" charset="-122"/>
              </a:rPr>
              <a:t>(Embedded OS</a:t>
            </a:r>
            <a:r>
              <a:rPr lang="zh-CN" altLang="en-US" sz="2800" b="1" dirty="0">
                <a:solidFill>
                  <a:srgbClr val="FF7C80"/>
                </a:solidFill>
                <a:ea typeface="华文新魏" panose="02010800040101010101" pitchFamily="2" charset="-122"/>
              </a:rPr>
              <a:t>）</a:t>
            </a:r>
            <a:endParaRPr lang="en-US" altLang="zh-CN" sz="2800" b="1" dirty="0">
              <a:solidFill>
                <a:srgbClr val="FF7C80"/>
              </a:solidFill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7C80"/>
                </a:solidFill>
                <a:ea typeface="华文新魏" panose="02010800040101010101" pitchFamily="2" charset="-122"/>
              </a:rPr>
              <a:t>     Android</a:t>
            </a:r>
            <a:r>
              <a:rPr lang="zh-CN" altLang="en-US" sz="2800" b="1" dirty="0">
                <a:solidFill>
                  <a:srgbClr val="FF7C80"/>
                </a:solidFill>
                <a:ea typeface="华文新魏" panose="02010800040101010101" pitchFamily="2" charset="-122"/>
              </a:rPr>
              <a:t>、</a:t>
            </a:r>
            <a:r>
              <a:rPr lang="en-US" altLang="zh-CN" sz="2800" b="1" dirty="0">
                <a:solidFill>
                  <a:srgbClr val="FF7C80"/>
                </a:solidFill>
                <a:ea typeface="华文新魏" panose="02010800040101010101" pitchFamily="2" charset="-122"/>
              </a:rPr>
              <a:t>iOS</a:t>
            </a:r>
            <a:r>
              <a:rPr lang="zh-CN" altLang="en-US" sz="2800" b="1" dirty="0">
                <a:solidFill>
                  <a:srgbClr val="FF7C80"/>
                </a:solidFill>
                <a:ea typeface="华文新魏" panose="02010800040101010101" pitchFamily="2" charset="-122"/>
              </a:rPr>
              <a:t>、</a:t>
            </a:r>
            <a:r>
              <a:rPr lang="en-US" altLang="zh-CN" sz="2800" b="1" dirty="0">
                <a:solidFill>
                  <a:srgbClr val="FF7C80"/>
                </a:solidFill>
                <a:ea typeface="华文新魏" panose="02010800040101010101" pitchFamily="2" charset="-122"/>
              </a:rPr>
              <a:t>ROS</a:t>
            </a:r>
            <a:endParaRPr lang="zh-CN" altLang="en-US" sz="2800" b="1" dirty="0">
              <a:solidFill>
                <a:srgbClr val="FF7C80"/>
              </a:solidFill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Blip>
                <a:blip r:embed="rId3"/>
              </a:buBlip>
            </a:pPr>
            <a:r>
              <a:rPr lang="zh-CN" altLang="en-US" b="1" dirty="0">
                <a:ea typeface="华文新魏" panose="02010800040101010101" pitchFamily="2" charset="-122"/>
              </a:rPr>
              <a:t>加深对使用的</a:t>
            </a:r>
            <a:r>
              <a:rPr lang="en-US" altLang="zh-CN" b="1" dirty="0">
                <a:ea typeface="华文新魏" panose="02010800040101010101" pitchFamily="2" charset="-122"/>
              </a:rPr>
              <a:t>OS</a:t>
            </a:r>
            <a:r>
              <a:rPr lang="zh-CN" altLang="en-US" b="1" dirty="0">
                <a:ea typeface="华文新魏" panose="02010800040101010101" pitchFamily="2" charset="-122"/>
              </a:rPr>
              <a:t>的理解，有利于深入编程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ea typeface="华文新魏" panose="02010800040101010101" pitchFamily="2" charset="-122"/>
              </a:rPr>
              <a:t>    </a:t>
            </a:r>
            <a:r>
              <a:rPr lang="zh-CN" altLang="en-US" sz="2800" b="1" dirty="0">
                <a:solidFill>
                  <a:srgbClr val="FF7C80"/>
                </a:solidFill>
                <a:ea typeface="华文新魏" panose="02010800040101010101" pitchFamily="2" charset="-122"/>
              </a:rPr>
              <a:t>用户为了开发应用程序必须与操作系统打交道</a:t>
            </a:r>
          </a:p>
          <a:p>
            <a:pPr eaLnBrk="1" hangingPunct="1">
              <a:spcBef>
                <a:spcPct val="0"/>
              </a:spcBef>
              <a:buFontTx/>
              <a:buBlip>
                <a:blip r:embed="rId3"/>
              </a:buBlip>
            </a:pPr>
            <a:r>
              <a:rPr lang="zh-CN" altLang="en-US" b="1" dirty="0">
                <a:ea typeface="华文新魏" panose="02010800040101010101" pitchFamily="2" charset="-122"/>
              </a:rPr>
              <a:t>编程时借鉴操作系统的设计思想和算法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7C80"/>
                </a:solidFill>
                <a:ea typeface="华文新魏" panose="02010800040101010101" pitchFamily="2" charset="-122"/>
              </a:rPr>
              <a:t>    操作系统中所用的许多概念和技巧可以推广应用到其他领域</a:t>
            </a:r>
          </a:p>
        </p:txBody>
      </p:sp>
      <p:pic>
        <p:nvPicPr>
          <p:cNvPr id="27652" name="Picture 4" descr="book_page_flip_md_wht">
            <a:extLst>
              <a:ext uri="{FF2B5EF4-FFF2-40B4-BE49-F238E27FC236}">
                <a16:creationId xmlns:a16="http://schemas.microsoft.com/office/drawing/2014/main" xmlns="" id="{B99586AE-C1B3-47C7-A91A-9AE9A375309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33375"/>
            <a:ext cx="73183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282" name="Rectangle 2">
            <a:extLst>
              <a:ext uri="{FF2B5EF4-FFF2-40B4-BE49-F238E27FC236}">
                <a16:creationId xmlns:a16="http://schemas.microsoft.com/office/drawing/2014/main" xmlns="" id="{4045863A-A620-45C1-A1D8-18939C1FF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775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3333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赞成学习操作系统的理由</a:t>
            </a:r>
            <a:r>
              <a:rPr lang="en-US" altLang="zh-CN" dirty="0">
                <a:solidFill>
                  <a:srgbClr val="3333FF"/>
                </a:solidFill>
                <a:ea typeface="华文行楷" panose="02010800040101010101" pitchFamily="2" charset="-122"/>
              </a:rPr>
              <a:t>(</a:t>
            </a:r>
            <a:r>
              <a:rPr lang="zh-CN" altLang="en-US" dirty="0">
                <a:solidFill>
                  <a:srgbClr val="3333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续</a:t>
            </a:r>
            <a:r>
              <a:rPr lang="en-US" altLang="zh-CN" dirty="0">
                <a:solidFill>
                  <a:srgbClr val="3333FF"/>
                </a:solidFill>
                <a:ea typeface="华文行楷" panose="02010800040101010101" pitchFamily="2" charset="-122"/>
              </a:rPr>
              <a:t>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FCF451B8-CEB3-4BF2-AC30-7525E3B43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40767"/>
            <a:ext cx="8077200" cy="4752057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Blip>
                <a:blip r:embed="rId3"/>
              </a:buBlip>
            </a:pPr>
            <a:r>
              <a:rPr lang="zh-CN" altLang="en-US" b="1" dirty="0">
                <a:ea typeface="华文新魏" panose="02010800040101010101" pitchFamily="2" charset="-122"/>
              </a:rPr>
              <a:t>操作系统是系统领域的基石</a:t>
            </a:r>
            <a:endParaRPr lang="en-US" altLang="zh-CN" b="1" dirty="0"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Blip>
                <a:blip r:embed="rId3"/>
              </a:buBlip>
            </a:pPr>
            <a:endParaRPr lang="en-US" altLang="zh-CN" b="1" dirty="0"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Blip>
                <a:blip r:embed="rId3"/>
              </a:buBlip>
            </a:pPr>
            <a:r>
              <a:rPr lang="zh-CN" altLang="en-US" b="1" dirty="0">
                <a:ea typeface="华文新魏" panose="02010800040101010101" pitchFamily="2" charset="-122"/>
              </a:rPr>
              <a:t>系统领域有大量的公司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7C80"/>
                </a:solidFill>
                <a:ea typeface="华文新魏" panose="02010800040101010101" pitchFamily="2" charset="-122"/>
              </a:rPr>
              <a:t>    谷歌、</a:t>
            </a:r>
            <a:r>
              <a:rPr lang="en-US" altLang="zh-CN" sz="2800" b="1" dirty="0">
                <a:solidFill>
                  <a:srgbClr val="FF7C80"/>
                </a:solidFill>
                <a:ea typeface="华文新魏" panose="02010800040101010101" pitchFamily="2" charset="-122"/>
              </a:rPr>
              <a:t>IBM</a:t>
            </a:r>
            <a:r>
              <a:rPr lang="zh-CN" altLang="en-US" sz="2800" b="1" dirty="0">
                <a:solidFill>
                  <a:srgbClr val="FF7C80"/>
                </a:solidFill>
                <a:ea typeface="华文新魏" panose="02010800040101010101" pitchFamily="2" charset="-122"/>
              </a:rPr>
              <a:t>、</a:t>
            </a:r>
            <a:r>
              <a:rPr lang="en-US" altLang="zh-CN" sz="2800" b="1" dirty="0">
                <a:solidFill>
                  <a:srgbClr val="FF7C80"/>
                </a:solidFill>
                <a:ea typeface="华文新魏" panose="02010800040101010101" pitchFamily="2" charset="-122"/>
              </a:rPr>
              <a:t>EMC</a:t>
            </a:r>
            <a:r>
              <a:rPr lang="zh-CN" altLang="en-US" sz="2800" b="1" dirty="0">
                <a:solidFill>
                  <a:srgbClr val="FF7C80"/>
                </a:solidFill>
                <a:ea typeface="华文新魏" panose="02010800040101010101" pitchFamily="2" charset="-122"/>
              </a:rPr>
              <a:t>、</a:t>
            </a:r>
            <a:r>
              <a:rPr lang="en-US" altLang="zh-CN" sz="2800" b="1" dirty="0">
                <a:solidFill>
                  <a:srgbClr val="FF7C80"/>
                </a:solidFill>
                <a:ea typeface="华文新魏" panose="02010800040101010101" pitchFamily="2" charset="-122"/>
              </a:rPr>
              <a:t>VMware</a:t>
            </a:r>
            <a:r>
              <a:rPr lang="zh-CN" altLang="en-US" sz="2800" b="1" dirty="0">
                <a:solidFill>
                  <a:srgbClr val="FF7C80"/>
                </a:solidFill>
                <a:ea typeface="华文新魏" panose="02010800040101010101" pitchFamily="2" charset="-122"/>
              </a:rPr>
              <a:t>、华为、阿里</a:t>
            </a:r>
            <a:endParaRPr lang="en-US" altLang="zh-CN" sz="2800" b="1" dirty="0">
              <a:solidFill>
                <a:srgbClr val="FF7C80"/>
              </a:solidFill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7C80"/>
                </a:solidFill>
                <a:ea typeface="华文新魏" panose="02010800040101010101" pitchFamily="2" charset="-122"/>
              </a:rPr>
              <a:t>    </a:t>
            </a:r>
            <a:r>
              <a:rPr lang="zh-CN" altLang="en-US" sz="2800" b="1" dirty="0">
                <a:solidFill>
                  <a:srgbClr val="FF7C80"/>
                </a:solidFill>
                <a:ea typeface="华文新魏" panose="02010800040101010101" pitchFamily="2" charset="-122"/>
              </a:rPr>
              <a:t>谷歌的核心技术</a:t>
            </a:r>
            <a:endParaRPr lang="en-US" altLang="zh-CN" sz="2800" b="1" dirty="0">
              <a:solidFill>
                <a:srgbClr val="FF7C80"/>
              </a:solidFill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7C80"/>
                </a:solidFill>
                <a:ea typeface="华文新魏" panose="02010800040101010101" pitchFamily="2" charset="-122"/>
              </a:rPr>
              <a:t>         </a:t>
            </a:r>
            <a:r>
              <a:rPr lang="zh-CN" altLang="en-US" sz="2400" b="1" dirty="0">
                <a:solidFill>
                  <a:srgbClr val="FF7C80"/>
                </a:solidFill>
                <a:ea typeface="华文新魏" panose="02010800040101010101" pitchFamily="2" charset="-122"/>
              </a:rPr>
              <a:t>集群、</a:t>
            </a:r>
            <a:r>
              <a:rPr lang="en-US" altLang="zh-CN" sz="2400" b="1" dirty="0">
                <a:solidFill>
                  <a:srgbClr val="FF7C80"/>
                </a:solidFill>
                <a:ea typeface="华文新魏" panose="02010800040101010101" pitchFamily="2" charset="-122"/>
              </a:rPr>
              <a:t>GFS</a:t>
            </a:r>
            <a:r>
              <a:rPr lang="zh-CN" altLang="en-US" sz="2400" b="1" dirty="0">
                <a:solidFill>
                  <a:srgbClr val="FF7C80"/>
                </a:solidFill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solidFill>
                  <a:srgbClr val="FF7C80"/>
                </a:solidFill>
                <a:ea typeface="华文新魏" panose="02010800040101010101" pitchFamily="2" charset="-122"/>
              </a:rPr>
              <a:t>MapReduce</a:t>
            </a:r>
            <a:r>
              <a:rPr lang="zh-CN" altLang="en-US" sz="2400" b="1" dirty="0">
                <a:solidFill>
                  <a:srgbClr val="FF7C80"/>
                </a:solidFill>
                <a:ea typeface="华文新魏" panose="02010800040101010101" pitchFamily="2" charset="-122"/>
              </a:rPr>
              <a:t>、</a:t>
            </a:r>
            <a:r>
              <a:rPr lang="en-US" altLang="zh-CN" sz="2400" b="1" dirty="0" err="1">
                <a:solidFill>
                  <a:srgbClr val="FF7C80"/>
                </a:solidFill>
                <a:ea typeface="华文新魏" panose="02010800040101010101" pitchFamily="2" charset="-122"/>
              </a:rPr>
              <a:t>BigTable</a:t>
            </a:r>
            <a:r>
              <a:rPr lang="zh-CN" altLang="en-US" sz="2400" b="1" dirty="0">
                <a:solidFill>
                  <a:srgbClr val="FF7C80"/>
                </a:solidFill>
                <a:ea typeface="华文新魏" panose="02010800040101010101" pitchFamily="2" charset="-122"/>
              </a:rPr>
              <a:t>都是系统领域的优秀工作</a:t>
            </a:r>
            <a:endParaRPr lang="en-US" altLang="zh-CN" sz="2400" b="1" dirty="0">
              <a:solidFill>
                <a:srgbClr val="FF7C80"/>
              </a:solidFill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 dirty="0">
              <a:solidFill>
                <a:srgbClr val="FF7C80"/>
              </a:solidFill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Blip>
                <a:blip r:embed="rId3"/>
              </a:buBlip>
            </a:pPr>
            <a:r>
              <a:rPr lang="zh-CN" altLang="en-US" b="1" dirty="0">
                <a:ea typeface="华文新魏" panose="02010800040101010101" pitchFamily="2" charset="-122"/>
              </a:rPr>
              <a:t>学好操作系统，</a:t>
            </a:r>
            <a:r>
              <a:rPr lang="en-US" altLang="zh-CN" b="1" dirty="0">
                <a:ea typeface="华文新魏" panose="02010800040101010101" pitchFamily="2" charset="-122"/>
              </a:rPr>
              <a:t>for fun and profit</a:t>
            </a:r>
            <a:endParaRPr lang="zh-CN" altLang="en-US" b="1" dirty="0"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7C80"/>
                </a:solidFill>
                <a:ea typeface="华文新魏" panose="02010800040101010101" pitchFamily="2" charset="-122"/>
              </a:rPr>
              <a:t>    优秀的公司，优秀的大学，更多的机会</a:t>
            </a:r>
          </a:p>
        </p:txBody>
      </p:sp>
      <p:pic>
        <p:nvPicPr>
          <p:cNvPr id="27652" name="Picture 4" descr="book_page_flip_md_wht">
            <a:extLst>
              <a:ext uri="{FF2B5EF4-FFF2-40B4-BE49-F238E27FC236}">
                <a16:creationId xmlns:a16="http://schemas.microsoft.com/office/drawing/2014/main" xmlns="" id="{B99586AE-C1B3-47C7-A91A-9AE9A375309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33375"/>
            <a:ext cx="73183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0E8FCE45-12D8-41D1-A6F8-6037CDA0E333}"/>
              </a:ext>
            </a:extLst>
          </p:cNvPr>
          <p:cNvSpPr txBox="1"/>
          <p:nvPr/>
        </p:nvSpPr>
        <p:spPr>
          <a:xfrm>
            <a:off x="2843808" y="6444734"/>
            <a:ext cx="612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内容来自：上海交通大学并行与分布式系统研究所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-OS-01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954884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282" name="Rectangle 2">
            <a:extLst>
              <a:ext uri="{FF2B5EF4-FFF2-40B4-BE49-F238E27FC236}">
                <a16:creationId xmlns:a16="http://schemas.microsoft.com/office/drawing/2014/main" xmlns="" id="{4045863A-A620-45C1-A1D8-18939C1FF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775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3333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赞成学习操作系统的理由</a:t>
            </a:r>
            <a:r>
              <a:rPr lang="en-US" altLang="zh-CN" dirty="0">
                <a:solidFill>
                  <a:srgbClr val="3333FF"/>
                </a:solidFill>
                <a:ea typeface="华文行楷" panose="02010800040101010101" pitchFamily="2" charset="-122"/>
              </a:rPr>
              <a:t>(</a:t>
            </a:r>
            <a:r>
              <a:rPr lang="zh-CN" altLang="en-US" dirty="0">
                <a:solidFill>
                  <a:srgbClr val="3333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续</a:t>
            </a:r>
            <a:r>
              <a:rPr lang="en-US" altLang="zh-CN" dirty="0">
                <a:solidFill>
                  <a:srgbClr val="3333FF"/>
                </a:solidFill>
                <a:ea typeface="华文行楷" panose="02010800040101010101" pitchFamily="2" charset="-122"/>
              </a:rPr>
              <a:t>)</a:t>
            </a:r>
          </a:p>
        </p:txBody>
      </p:sp>
      <p:pic>
        <p:nvPicPr>
          <p:cNvPr id="27652" name="Picture 4" descr="book_page_flip_md_wht">
            <a:extLst>
              <a:ext uri="{FF2B5EF4-FFF2-40B4-BE49-F238E27FC236}">
                <a16:creationId xmlns:a16="http://schemas.microsoft.com/office/drawing/2014/main" xmlns="" id="{B99586AE-C1B3-47C7-A91A-9AE9A375309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33375"/>
            <a:ext cx="73183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E195329-A4C0-4368-9E95-2D9D4B58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FBBA2DB3-AC19-4422-8B14-58FD92CA1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13502"/>
            <a:ext cx="5976664" cy="448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4553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ChatGPT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的回答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68760"/>
            <a:ext cx="6336704" cy="5351468"/>
          </a:xfrm>
        </p:spPr>
      </p:pic>
    </p:spTree>
    <p:extLst>
      <p:ext uri="{BB962C8B-B14F-4D97-AF65-F5344CB8AC3E}">
        <p14:creationId xmlns:p14="http://schemas.microsoft.com/office/powerpoint/2010/main" val="340461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802" name="Rectangle 2">
            <a:extLst>
              <a:ext uri="{FF2B5EF4-FFF2-40B4-BE49-F238E27FC236}">
                <a16:creationId xmlns:a16="http://schemas.microsoft.com/office/drawing/2014/main" xmlns="" id="{7A253765-33E4-457F-9C9C-5EE40BDD99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67000" y="115888"/>
            <a:ext cx="3733800" cy="990600"/>
          </a:xfrm>
        </p:spPr>
        <p:txBody>
          <a:bodyPr/>
          <a:lstStyle/>
          <a:p>
            <a:pPr eaLnBrk="1" hangingPunct="1">
              <a:buSzPct val="180000"/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altLang="zh-CN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使用</a:t>
            </a:r>
            <a:r>
              <a:rPr lang="zh-CN" altLang="en-US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教材</a:t>
            </a:r>
            <a:endParaRPr lang="zh-CN" altLang="en-US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6147" name="Picture 8" descr="23364686-1_u_2">
            <a:extLst>
              <a:ext uri="{FF2B5EF4-FFF2-40B4-BE49-F238E27FC236}">
                <a16:creationId xmlns:a16="http://schemas.microsoft.com/office/drawing/2014/main" xmlns="" id="{A9519F39-27E8-4CBB-9C30-3C890F529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84313"/>
            <a:ext cx="4897438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3">
            <a:extLst>
              <a:ext uri="{FF2B5EF4-FFF2-40B4-BE49-F238E27FC236}">
                <a16:creationId xmlns:a16="http://schemas.microsoft.com/office/drawing/2014/main" xmlns="" id="{C34B8199-9C7A-4D74-BBD0-B2F748CD9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454275"/>
            <a:ext cx="4183062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zh-CN" altLang="en-US" sz="32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计算机操作系统教程</a:t>
            </a:r>
          </a:p>
          <a:p>
            <a:pPr eaLnBrk="1" hangingPunct="1"/>
            <a:r>
              <a:rPr lang="zh-CN" altLang="en-US" sz="3200" b="1" dirty="0"/>
              <a:t>（</a:t>
            </a:r>
            <a:r>
              <a:rPr lang="zh-CN" altLang="en-US" sz="3200" b="1" dirty="0">
                <a:ea typeface="华文行楷" panose="02010800040101010101" pitchFamily="2" charset="-122"/>
              </a:rPr>
              <a:t>第</a:t>
            </a:r>
            <a:r>
              <a:rPr lang="en-US" altLang="zh-CN" sz="3200" b="1" dirty="0">
                <a:ea typeface="华文行楷" panose="02010800040101010101" pitchFamily="2" charset="-122"/>
              </a:rPr>
              <a:t>4</a:t>
            </a:r>
            <a:r>
              <a:rPr lang="zh-CN" altLang="en-US" sz="3200" b="1" dirty="0">
                <a:ea typeface="华文行楷" panose="02010800040101010101" pitchFamily="2" charset="-122"/>
              </a:rPr>
              <a:t>版</a:t>
            </a:r>
            <a:r>
              <a:rPr lang="zh-CN" altLang="en-US" sz="3200" b="1" dirty="0"/>
              <a:t>）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spcBef>
                <a:spcPct val="100000"/>
              </a:spcBef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张尧学、宋  虹、张  高</a:t>
            </a:r>
          </a:p>
          <a:p>
            <a:pPr eaLnBrk="1" hangingPunct="1">
              <a:spcBef>
                <a:spcPct val="100000"/>
              </a:spcBef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清华大学出版社</a:t>
            </a:r>
          </a:p>
        </p:txBody>
      </p:sp>
      <p:sp>
        <p:nvSpPr>
          <p:cNvPr id="6149" name="Rectangle 9">
            <a:extLst>
              <a:ext uri="{FF2B5EF4-FFF2-40B4-BE49-F238E27FC236}">
                <a16:creationId xmlns:a16="http://schemas.microsoft.com/office/drawing/2014/main" xmlns="" id="{A7940796-D9B9-45DA-B90F-E6495B7AD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484313"/>
            <a:ext cx="3455988" cy="4897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330" name="Rectangle 2">
            <a:extLst>
              <a:ext uri="{FF2B5EF4-FFF2-40B4-BE49-F238E27FC236}">
                <a16:creationId xmlns:a16="http://schemas.microsoft.com/office/drawing/2014/main" xmlns="" id="{CE415EAF-5F69-41F4-B759-41FDD8B41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solidFill>
                  <a:srgbClr val="3333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操作系统涉及的领域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xmlns="" id="{592E720C-BF8C-44F9-8F22-F18A1D2E6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5"/>
            <a:ext cx="5181600" cy="3810000"/>
          </a:xfrm>
        </p:spPr>
        <p:txBody>
          <a:bodyPr/>
          <a:lstStyle/>
          <a:p>
            <a:pPr marL="573088" indent="-481013" eaLnBrk="1" hangingPunct="1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计算机体系结构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硬件</a:t>
            </a:r>
          </a:p>
          <a:p>
            <a:pPr marL="573088" indent="-481013" eaLnBrk="1" hangingPunct="1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软件设计</a:t>
            </a:r>
          </a:p>
          <a:p>
            <a:pPr marL="573088" indent="-481013" eaLnBrk="1" hangingPunct="1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程序设计语言</a:t>
            </a:r>
          </a:p>
          <a:p>
            <a:pPr marL="573088" indent="-481013" eaLnBrk="1" hangingPunct="1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数据结构</a:t>
            </a:r>
          </a:p>
          <a:p>
            <a:pPr marL="573088" indent="-481013" eaLnBrk="1" hangingPunct="1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  <a:p>
            <a:pPr marL="573088" indent="-481013" eaLnBrk="1" hangingPunct="1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网络</a:t>
            </a:r>
          </a:p>
        </p:txBody>
      </p:sp>
      <p:grpSp>
        <p:nvGrpSpPr>
          <p:cNvPr id="29700" name="Group 4">
            <a:extLst>
              <a:ext uri="{FF2B5EF4-FFF2-40B4-BE49-F238E27FC236}">
                <a16:creationId xmlns:a16="http://schemas.microsoft.com/office/drawing/2014/main" xmlns="" id="{A53343ED-89F0-439C-A9D7-CC14D58581A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013075"/>
            <a:ext cx="3144838" cy="1981200"/>
            <a:chOff x="3388" y="2060"/>
            <a:chExt cx="1789" cy="1076"/>
          </a:xfrm>
        </p:grpSpPr>
        <p:sp>
          <p:nvSpPr>
            <p:cNvPr id="29702" name="Freeform 5">
              <a:extLst>
                <a:ext uri="{FF2B5EF4-FFF2-40B4-BE49-F238E27FC236}">
                  <a16:creationId xmlns:a16="http://schemas.microsoft.com/office/drawing/2014/main" xmlns="" id="{31B54411-8C2C-4530-86AD-834F4C8A6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" y="2229"/>
              <a:ext cx="324" cy="606"/>
            </a:xfrm>
            <a:custGeom>
              <a:avLst/>
              <a:gdLst>
                <a:gd name="T0" fmla="*/ 15 w 647"/>
                <a:gd name="T1" fmla="*/ 16 h 1212"/>
                <a:gd name="T2" fmla="*/ 300 w 647"/>
                <a:gd name="T3" fmla="*/ 0 h 1212"/>
                <a:gd name="T4" fmla="*/ 319 w 647"/>
                <a:gd name="T5" fmla="*/ 9 h 1212"/>
                <a:gd name="T6" fmla="*/ 314 w 647"/>
                <a:gd name="T7" fmla="*/ 15 h 1212"/>
                <a:gd name="T8" fmla="*/ 309 w 647"/>
                <a:gd name="T9" fmla="*/ 593 h 1212"/>
                <a:gd name="T10" fmla="*/ 324 w 647"/>
                <a:gd name="T11" fmla="*/ 597 h 1212"/>
                <a:gd name="T12" fmla="*/ 294 w 647"/>
                <a:gd name="T13" fmla="*/ 606 h 1212"/>
                <a:gd name="T14" fmla="*/ 12 w 647"/>
                <a:gd name="T15" fmla="*/ 556 h 1212"/>
                <a:gd name="T16" fmla="*/ 0 w 647"/>
                <a:gd name="T17" fmla="*/ 554 h 1212"/>
                <a:gd name="T18" fmla="*/ 0 w 647"/>
                <a:gd name="T19" fmla="*/ 543 h 1212"/>
                <a:gd name="T20" fmla="*/ 2 w 647"/>
                <a:gd name="T21" fmla="*/ 29 h 1212"/>
                <a:gd name="T22" fmla="*/ 2 w 647"/>
                <a:gd name="T23" fmla="*/ 17 h 1212"/>
                <a:gd name="T24" fmla="*/ 15 w 647"/>
                <a:gd name="T25" fmla="*/ 16 h 121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47" h="1212">
                  <a:moveTo>
                    <a:pt x="30" y="31"/>
                  </a:moveTo>
                  <a:lnTo>
                    <a:pt x="599" y="0"/>
                  </a:lnTo>
                  <a:lnTo>
                    <a:pt x="638" y="17"/>
                  </a:lnTo>
                  <a:lnTo>
                    <a:pt x="628" y="29"/>
                  </a:lnTo>
                  <a:lnTo>
                    <a:pt x="618" y="1185"/>
                  </a:lnTo>
                  <a:lnTo>
                    <a:pt x="647" y="1193"/>
                  </a:lnTo>
                  <a:lnTo>
                    <a:pt x="588" y="1212"/>
                  </a:lnTo>
                  <a:lnTo>
                    <a:pt x="23" y="1112"/>
                  </a:lnTo>
                  <a:lnTo>
                    <a:pt x="0" y="1108"/>
                  </a:lnTo>
                  <a:lnTo>
                    <a:pt x="0" y="1085"/>
                  </a:lnTo>
                  <a:lnTo>
                    <a:pt x="3" y="57"/>
                  </a:lnTo>
                  <a:lnTo>
                    <a:pt x="3" y="33"/>
                  </a:lnTo>
                  <a:lnTo>
                    <a:pt x="3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3" name="Freeform 6">
              <a:extLst>
                <a:ext uri="{FF2B5EF4-FFF2-40B4-BE49-F238E27FC236}">
                  <a16:creationId xmlns:a16="http://schemas.microsoft.com/office/drawing/2014/main" xmlns="" id="{74DC70E7-4230-4D05-91B1-2EBB4E640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0" y="2244"/>
              <a:ext cx="287" cy="578"/>
            </a:xfrm>
            <a:custGeom>
              <a:avLst/>
              <a:gdLst>
                <a:gd name="T0" fmla="*/ 3 w 574"/>
                <a:gd name="T1" fmla="*/ 15 h 1156"/>
                <a:gd name="T2" fmla="*/ 287 w 574"/>
                <a:gd name="T3" fmla="*/ 0 h 1156"/>
                <a:gd name="T4" fmla="*/ 283 w 574"/>
                <a:gd name="T5" fmla="*/ 578 h 1156"/>
                <a:gd name="T6" fmla="*/ 0 w 574"/>
                <a:gd name="T7" fmla="*/ 528 h 1156"/>
                <a:gd name="T8" fmla="*/ 3 w 574"/>
                <a:gd name="T9" fmla="*/ 15 h 1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4" h="1156">
                  <a:moveTo>
                    <a:pt x="5" y="30"/>
                  </a:moveTo>
                  <a:lnTo>
                    <a:pt x="574" y="0"/>
                  </a:lnTo>
                  <a:lnTo>
                    <a:pt x="566" y="1156"/>
                  </a:lnTo>
                  <a:lnTo>
                    <a:pt x="0" y="1056"/>
                  </a:lnTo>
                  <a:lnTo>
                    <a:pt x="5" y="3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4" name="Freeform 7">
              <a:extLst>
                <a:ext uri="{FF2B5EF4-FFF2-40B4-BE49-F238E27FC236}">
                  <a16:creationId xmlns:a16="http://schemas.microsoft.com/office/drawing/2014/main" xmlns="" id="{8D61A601-17E0-4DA6-B850-125C4D12B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" y="2230"/>
              <a:ext cx="225" cy="605"/>
            </a:xfrm>
            <a:custGeom>
              <a:avLst/>
              <a:gdLst>
                <a:gd name="T0" fmla="*/ 29 w 450"/>
                <a:gd name="T1" fmla="*/ 0 h 1210"/>
                <a:gd name="T2" fmla="*/ 215 w 450"/>
                <a:gd name="T3" fmla="*/ 41 h 1210"/>
                <a:gd name="T4" fmla="*/ 225 w 450"/>
                <a:gd name="T5" fmla="*/ 43 h 1210"/>
                <a:gd name="T6" fmla="*/ 225 w 450"/>
                <a:gd name="T7" fmla="*/ 55 h 1210"/>
                <a:gd name="T8" fmla="*/ 216 w 450"/>
                <a:gd name="T9" fmla="*/ 538 h 1210"/>
                <a:gd name="T10" fmla="*/ 216 w 450"/>
                <a:gd name="T11" fmla="*/ 549 h 1210"/>
                <a:gd name="T12" fmla="*/ 206 w 450"/>
                <a:gd name="T13" fmla="*/ 550 h 1210"/>
                <a:gd name="T14" fmla="*/ 25 w 450"/>
                <a:gd name="T15" fmla="*/ 605 h 1210"/>
                <a:gd name="T16" fmla="*/ 0 w 450"/>
                <a:gd name="T17" fmla="*/ 599 h 1210"/>
                <a:gd name="T18" fmla="*/ 8 w 450"/>
                <a:gd name="T19" fmla="*/ 592 h 1210"/>
                <a:gd name="T20" fmla="*/ 12 w 450"/>
                <a:gd name="T21" fmla="*/ 14 h 1210"/>
                <a:gd name="T22" fmla="*/ 9 w 450"/>
                <a:gd name="T23" fmla="*/ 3 h 1210"/>
                <a:gd name="T24" fmla="*/ 29 w 450"/>
                <a:gd name="T25" fmla="*/ 0 h 12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50" h="1210">
                  <a:moveTo>
                    <a:pt x="58" y="0"/>
                  </a:moveTo>
                  <a:lnTo>
                    <a:pt x="429" y="82"/>
                  </a:lnTo>
                  <a:lnTo>
                    <a:pt x="450" y="86"/>
                  </a:lnTo>
                  <a:lnTo>
                    <a:pt x="450" y="109"/>
                  </a:lnTo>
                  <a:lnTo>
                    <a:pt x="431" y="1076"/>
                  </a:lnTo>
                  <a:lnTo>
                    <a:pt x="431" y="1097"/>
                  </a:lnTo>
                  <a:lnTo>
                    <a:pt x="411" y="1100"/>
                  </a:lnTo>
                  <a:lnTo>
                    <a:pt x="50" y="1210"/>
                  </a:lnTo>
                  <a:lnTo>
                    <a:pt x="0" y="1198"/>
                  </a:lnTo>
                  <a:lnTo>
                    <a:pt x="16" y="1183"/>
                  </a:lnTo>
                  <a:lnTo>
                    <a:pt x="23" y="27"/>
                  </a:lnTo>
                  <a:lnTo>
                    <a:pt x="18" y="6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5" name="Freeform 8">
              <a:extLst>
                <a:ext uri="{FF2B5EF4-FFF2-40B4-BE49-F238E27FC236}">
                  <a16:creationId xmlns:a16="http://schemas.microsoft.com/office/drawing/2014/main" xmlns="" id="{8074F18C-29EF-4983-9D3B-4C0AD3802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" y="2244"/>
              <a:ext cx="189" cy="578"/>
            </a:xfrm>
            <a:custGeom>
              <a:avLst/>
              <a:gdLst>
                <a:gd name="T0" fmla="*/ 0 w 377"/>
                <a:gd name="T1" fmla="*/ 578 h 1156"/>
                <a:gd name="T2" fmla="*/ 43 w 377"/>
                <a:gd name="T3" fmla="*/ 565 h 1156"/>
                <a:gd name="T4" fmla="*/ 37 w 377"/>
                <a:gd name="T5" fmla="*/ 531 h 1156"/>
                <a:gd name="T6" fmla="*/ 38 w 377"/>
                <a:gd name="T7" fmla="*/ 473 h 1156"/>
                <a:gd name="T8" fmla="*/ 43 w 377"/>
                <a:gd name="T9" fmla="*/ 411 h 1156"/>
                <a:gd name="T10" fmla="*/ 45 w 377"/>
                <a:gd name="T11" fmla="*/ 367 h 1156"/>
                <a:gd name="T12" fmla="*/ 42 w 377"/>
                <a:gd name="T13" fmla="*/ 339 h 1156"/>
                <a:gd name="T14" fmla="*/ 36 w 377"/>
                <a:gd name="T15" fmla="*/ 314 h 1156"/>
                <a:gd name="T16" fmla="*/ 27 w 377"/>
                <a:gd name="T17" fmla="*/ 290 h 1156"/>
                <a:gd name="T18" fmla="*/ 19 w 377"/>
                <a:gd name="T19" fmla="*/ 265 h 1156"/>
                <a:gd name="T20" fmla="*/ 14 w 377"/>
                <a:gd name="T21" fmla="*/ 243 h 1156"/>
                <a:gd name="T22" fmla="*/ 13 w 377"/>
                <a:gd name="T23" fmla="*/ 228 h 1156"/>
                <a:gd name="T24" fmla="*/ 14 w 377"/>
                <a:gd name="T25" fmla="*/ 217 h 1156"/>
                <a:gd name="T26" fmla="*/ 15 w 377"/>
                <a:gd name="T27" fmla="*/ 214 h 1156"/>
                <a:gd name="T28" fmla="*/ 29 w 377"/>
                <a:gd name="T29" fmla="*/ 214 h 1156"/>
                <a:gd name="T30" fmla="*/ 43 w 377"/>
                <a:gd name="T31" fmla="*/ 215 h 1156"/>
                <a:gd name="T32" fmla="*/ 56 w 377"/>
                <a:gd name="T33" fmla="*/ 216 h 1156"/>
                <a:gd name="T34" fmla="*/ 69 w 377"/>
                <a:gd name="T35" fmla="*/ 217 h 1156"/>
                <a:gd name="T36" fmla="*/ 80 w 377"/>
                <a:gd name="T37" fmla="*/ 219 h 1156"/>
                <a:gd name="T38" fmla="*/ 93 w 377"/>
                <a:gd name="T39" fmla="*/ 220 h 1156"/>
                <a:gd name="T40" fmla="*/ 103 w 377"/>
                <a:gd name="T41" fmla="*/ 222 h 1156"/>
                <a:gd name="T42" fmla="*/ 115 w 377"/>
                <a:gd name="T43" fmla="*/ 224 h 1156"/>
                <a:gd name="T44" fmla="*/ 124 w 377"/>
                <a:gd name="T45" fmla="*/ 227 h 1156"/>
                <a:gd name="T46" fmla="*/ 135 w 377"/>
                <a:gd name="T47" fmla="*/ 230 h 1156"/>
                <a:gd name="T48" fmla="*/ 145 w 377"/>
                <a:gd name="T49" fmla="*/ 233 h 1156"/>
                <a:gd name="T50" fmla="*/ 153 w 377"/>
                <a:gd name="T51" fmla="*/ 235 h 1156"/>
                <a:gd name="T52" fmla="*/ 162 w 377"/>
                <a:gd name="T53" fmla="*/ 238 h 1156"/>
                <a:gd name="T54" fmla="*/ 171 w 377"/>
                <a:gd name="T55" fmla="*/ 241 h 1156"/>
                <a:gd name="T56" fmla="*/ 178 w 377"/>
                <a:gd name="T57" fmla="*/ 245 h 1156"/>
                <a:gd name="T58" fmla="*/ 186 w 377"/>
                <a:gd name="T59" fmla="*/ 249 h 1156"/>
                <a:gd name="T60" fmla="*/ 189 w 377"/>
                <a:gd name="T61" fmla="*/ 41 h 1156"/>
                <a:gd name="T62" fmla="*/ 4 w 377"/>
                <a:gd name="T63" fmla="*/ 0 h 1156"/>
                <a:gd name="T64" fmla="*/ 0 w 377"/>
                <a:gd name="T65" fmla="*/ 578 h 11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77" h="1156">
                  <a:moveTo>
                    <a:pt x="0" y="1156"/>
                  </a:moveTo>
                  <a:lnTo>
                    <a:pt x="85" y="1129"/>
                  </a:lnTo>
                  <a:lnTo>
                    <a:pt x="73" y="1062"/>
                  </a:lnTo>
                  <a:lnTo>
                    <a:pt x="75" y="945"/>
                  </a:lnTo>
                  <a:lnTo>
                    <a:pt x="85" y="822"/>
                  </a:lnTo>
                  <a:lnTo>
                    <a:pt x="89" y="733"/>
                  </a:lnTo>
                  <a:lnTo>
                    <a:pt x="83" y="678"/>
                  </a:lnTo>
                  <a:lnTo>
                    <a:pt x="72" y="628"/>
                  </a:lnTo>
                  <a:lnTo>
                    <a:pt x="54" y="580"/>
                  </a:lnTo>
                  <a:lnTo>
                    <a:pt x="37" y="530"/>
                  </a:lnTo>
                  <a:lnTo>
                    <a:pt x="27" y="486"/>
                  </a:lnTo>
                  <a:lnTo>
                    <a:pt x="25" y="455"/>
                  </a:lnTo>
                  <a:lnTo>
                    <a:pt x="27" y="434"/>
                  </a:lnTo>
                  <a:lnTo>
                    <a:pt x="29" y="428"/>
                  </a:lnTo>
                  <a:lnTo>
                    <a:pt x="58" y="428"/>
                  </a:lnTo>
                  <a:lnTo>
                    <a:pt x="85" y="430"/>
                  </a:lnTo>
                  <a:lnTo>
                    <a:pt x="112" y="432"/>
                  </a:lnTo>
                  <a:lnTo>
                    <a:pt x="137" y="434"/>
                  </a:lnTo>
                  <a:lnTo>
                    <a:pt x="160" y="438"/>
                  </a:lnTo>
                  <a:lnTo>
                    <a:pt x="185" y="440"/>
                  </a:lnTo>
                  <a:lnTo>
                    <a:pt x="206" y="443"/>
                  </a:lnTo>
                  <a:lnTo>
                    <a:pt x="229" y="447"/>
                  </a:lnTo>
                  <a:lnTo>
                    <a:pt x="248" y="453"/>
                  </a:lnTo>
                  <a:lnTo>
                    <a:pt x="269" y="459"/>
                  </a:lnTo>
                  <a:lnTo>
                    <a:pt x="289" y="465"/>
                  </a:lnTo>
                  <a:lnTo>
                    <a:pt x="306" y="470"/>
                  </a:lnTo>
                  <a:lnTo>
                    <a:pt x="323" y="476"/>
                  </a:lnTo>
                  <a:lnTo>
                    <a:pt x="341" y="482"/>
                  </a:lnTo>
                  <a:lnTo>
                    <a:pt x="356" y="490"/>
                  </a:lnTo>
                  <a:lnTo>
                    <a:pt x="371" y="497"/>
                  </a:lnTo>
                  <a:lnTo>
                    <a:pt x="377" y="82"/>
                  </a:lnTo>
                  <a:lnTo>
                    <a:pt x="8" y="0"/>
                  </a:lnTo>
                  <a:lnTo>
                    <a:pt x="0" y="1156"/>
                  </a:lnTo>
                  <a:close/>
                </a:path>
              </a:pathLst>
            </a:custGeom>
            <a:solidFill>
              <a:srgbClr val="66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6" name="Freeform 9">
              <a:extLst>
                <a:ext uri="{FF2B5EF4-FFF2-40B4-BE49-F238E27FC236}">
                  <a16:creationId xmlns:a16="http://schemas.microsoft.com/office/drawing/2014/main" xmlns="" id="{35E25440-9156-45C0-9034-9F6C5342E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2458"/>
              <a:ext cx="173" cy="351"/>
            </a:xfrm>
            <a:custGeom>
              <a:avLst/>
              <a:gdLst>
                <a:gd name="T0" fmla="*/ 6 w 346"/>
                <a:gd name="T1" fmla="*/ 51 h 701"/>
                <a:gd name="T2" fmla="*/ 15 w 346"/>
                <a:gd name="T3" fmla="*/ 76 h 701"/>
                <a:gd name="T4" fmla="*/ 24 w 346"/>
                <a:gd name="T5" fmla="*/ 100 h 701"/>
                <a:gd name="T6" fmla="*/ 29 w 346"/>
                <a:gd name="T7" fmla="*/ 125 h 701"/>
                <a:gd name="T8" fmla="*/ 32 w 346"/>
                <a:gd name="T9" fmla="*/ 153 h 701"/>
                <a:gd name="T10" fmla="*/ 30 w 346"/>
                <a:gd name="T11" fmla="*/ 197 h 701"/>
                <a:gd name="T12" fmla="*/ 25 w 346"/>
                <a:gd name="T13" fmla="*/ 259 h 701"/>
                <a:gd name="T14" fmla="*/ 24 w 346"/>
                <a:gd name="T15" fmla="*/ 317 h 701"/>
                <a:gd name="T16" fmla="*/ 30 w 346"/>
                <a:gd name="T17" fmla="*/ 351 h 701"/>
                <a:gd name="T18" fmla="*/ 168 w 346"/>
                <a:gd name="T19" fmla="*/ 311 h 701"/>
                <a:gd name="T20" fmla="*/ 173 w 346"/>
                <a:gd name="T21" fmla="*/ 35 h 701"/>
                <a:gd name="T22" fmla="*/ 166 w 346"/>
                <a:gd name="T23" fmla="*/ 31 h 701"/>
                <a:gd name="T24" fmla="*/ 158 w 346"/>
                <a:gd name="T25" fmla="*/ 27 h 701"/>
                <a:gd name="T26" fmla="*/ 149 w 346"/>
                <a:gd name="T27" fmla="*/ 24 h 701"/>
                <a:gd name="T28" fmla="*/ 141 w 346"/>
                <a:gd name="T29" fmla="*/ 21 h 701"/>
                <a:gd name="T30" fmla="*/ 132 w 346"/>
                <a:gd name="T31" fmla="*/ 19 h 701"/>
                <a:gd name="T32" fmla="*/ 122 w 346"/>
                <a:gd name="T33" fmla="*/ 16 h 701"/>
                <a:gd name="T34" fmla="*/ 112 w 346"/>
                <a:gd name="T35" fmla="*/ 13 h 701"/>
                <a:gd name="T36" fmla="*/ 102 w 346"/>
                <a:gd name="T37" fmla="*/ 10 h 701"/>
                <a:gd name="T38" fmla="*/ 91 w 346"/>
                <a:gd name="T39" fmla="*/ 8 h 701"/>
                <a:gd name="T40" fmla="*/ 80 w 346"/>
                <a:gd name="T41" fmla="*/ 6 h 701"/>
                <a:gd name="T42" fmla="*/ 68 w 346"/>
                <a:gd name="T43" fmla="*/ 5 h 701"/>
                <a:gd name="T44" fmla="*/ 56 w 346"/>
                <a:gd name="T45" fmla="*/ 3 h 701"/>
                <a:gd name="T46" fmla="*/ 44 w 346"/>
                <a:gd name="T47" fmla="*/ 2 h 701"/>
                <a:gd name="T48" fmla="*/ 30 w 346"/>
                <a:gd name="T49" fmla="*/ 1 h 701"/>
                <a:gd name="T50" fmla="*/ 17 w 346"/>
                <a:gd name="T51" fmla="*/ 0 h 701"/>
                <a:gd name="T52" fmla="*/ 2 w 346"/>
                <a:gd name="T53" fmla="*/ 0 h 701"/>
                <a:gd name="T54" fmla="*/ 1 w 346"/>
                <a:gd name="T55" fmla="*/ 3 h 701"/>
                <a:gd name="T56" fmla="*/ 0 w 346"/>
                <a:gd name="T57" fmla="*/ 14 h 701"/>
                <a:gd name="T58" fmla="*/ 1 w 346"/>
                <a:gd name="T59" fmla="*/ 29 h 701"/>
                <a:gd name="T60" fmla="*/ 6 w 346"/>
                <a:gd name="T61" fmla="*/ 51 h 70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346" h="701">
                  <a:moveTo>
                    <a:pt x="12" y="102"/>
                  </a:moveTo>
                  <a:lnTo>
                    <a:pt x="29" y="152"/>
                  </a:lnTo>
                  <a:lnTo>
                    <a:pt x="47" y="200"/>
                  </a:lnTo>
                  <a:lnTo>
                    <a:pt x="58" y="250"/>
                  </a:lnTo>
                  <a:lnTo>
                    <a:pt x="64" y="305"/>
                  </a:lnTo>
                  <a:lnTo>
                    <a:pt x="60" y="394"/>
                  </a:lnTo>
                  <a:lnTo>
                    <a:pt x="50" y="517"/>
                  </a:lnTo>
                  <a:lnTo>
                    <a:pt x="48" y="634"/>
                  </a:lnTo>
                  <a:lnTo>
                    <a:pt x="60" y="701"/>
                  </a:lnTo>
                  <a:lnTo>
                    <a:pt x="335" y="621"/>
                  </a:lnTo>
                  <a:lnTo>
                    <a:pt x="346" y="69"/>
                  </a:lnTo>
                  <a:lnTo>
                    <a:pt x="331" y="62"/>
                  </a:lnTo>
                  <a:lnTo>
                    <a:pt x="316" y="54"/>
                  </a:lnTo>
                  <a:lnTo>
                    <a:pt x="298" y="48"/>
                  </a:lnTo>
                  <a:lnTo>
                    <a:pt x="281" y="42"/>
                  </a:lnTo>
                  <a:lnTo>
                    <a:pt x="264" y="37"/>
                  </a:lnTo>
                  <a:lnTo>
                    <a:pt x="244" y="31"/>
                  </a:lnTo>
                  <a:lnTo>
                    <a:pt x="223" y="25"/>
                  </a:lnTo>
                  <a:lnTo>
                    <a:pt x="204" y="19"/>
                  </a:lnTo>
                  <a:lnTo>
                    <a:pt x="181" y="15"/>
                  </a:lnTo>
                  <a:lnTo>
                    <a:pt x="160" y="12"/>
                  </a:lnTo>
                  <a:lnTo>
                    <a:pt x="135" y="10"/>
                  </a:lnTo>
                  <a:lnTo>
                    <a:pt x="112" y="6"/>
                  </a:lnTo>
                  <a:lnTo>
                    <a:pt x="87" y="4"/>
                  </a:lnTo>
                  <a:lnTo>
                    <a:pt x="60" y="2"/>
                  </a:lnTo>
                  <a:lnTo>
                    <a:pt x="33" y="0"/>
                  </a:lnTo>
                  <a:lnTo>
                    <a:pt x="4" y="0"/>
                  </a:lnTo>
                  <a:lnTo>
                    <a:pt x="2" y="6"/>
                  </a:lnTo>
                  <a:lnTo>
                    <a:pt x="0" y="27"/>
                  </a:lnTo>
                  <a:lnTo>
                    <a:pt x="2" y="58"/>
                  </a:lnTo>
                  <a:lnTo>
                    <a:pt x="12" y="102"/>
                  </a:ln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7" name="Freeform 10">
              <a:extLst>
                <a:ext uri="{FF2B5EF4-FFF2-40B4-BE49-F238E27FC236}">
                  <a16:creationId xmlns:a16="http://schemas.microsoft.com/office/drawing/2014/main" xmlns="" id="{81D90DDC-D4CF-4FEB-88ED-1E2671C4E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" y="2297"/>
              <a:ext cx="19" cy="19"/>
            </a:xfrm>
            <a:custGeom>
              <a:avLst/>
              <a:gdLst>
                <a:gd name="T0" fmla="*/ 0 w 39"/>
                <a:gd name="T1" fmla="*/ 10 h 39"/>
                <a:gd name="T2" fmla="*/ 1 w 39"/>
                <a:gd name="T3" fmla="*/ 13 h 39"/>
                <a:gd name="T4" fmla="*/ 3 w 39"/>
                <a:gd name="T5" fmla="*/ 16 h 39"/>
                <a:gd name="T6" fmla="*/ 6 w 39"/>
                <a:gd name="T7" fmla="*/ 18 h 39"/>
                <a:gd name="T8" fmla="*/ 9 w 39"/>
                <a:gd name="T9" fmla="*/ 19 h 39"/>
                <a:gd name="T10" fmla="*/ 13 w 39"/>
                <a:gd name="T11" fmla="*/ 18 h 39"/>
                <a:gd name="T12" fmla="*/ 16 w 39"/>
                <a:gd name="T13" fmla="*/ 16 h 39"/>
                <a:gd name="T14" fmla="*/ 18 w 39"/>
                <a:gd name="T15" fmla="*/ 13 h 39"/>
                <a:gd name="T16" fmla="*/ 19 w 39"/>
                <a:gd name="T17" fmla="*/ 10 h 39"/>
                <a:gd name="T18" fmla="*/ 18 w 39"/>
                <a:gd name="T19" fmla="*/ 6 h 39"/>
                <a:gd name="T20" fmla="*/ 16 w 39"/>
                <a:gd name="T21" fmla="*/ 3 h 39"/>
                <a:gd name="T22" fmla="*/ 13 w 39"/>
                <a:gd name="T23" fmla="*/ 1 h 39"/>
                <a:gd name="T24" fmla="*/ 9 w 39"/>
                <a:gd name="T25" fmla="*/ 0 h 39"/>
                <a:gd name="T26" fmla="*/ 6 w 39"/>
                <a:gd name="T27" fmla="*/ 1 h 39"/>
                <a:gd name="T28" fmla="*/ 3 w 39"/>
                <a:gd name="T29" fmla="*/ 3 h 39"/>
                <a:gd name="T30" fmla="*/ 1 w 39"/>
                <a:gd name="T31" fmla="*/ 6 h 39"/>
                <a:gd name="T32" fmla="*/ 0 w 39"/>
                <a:gd name="T33" fmla="*/ 10 h 39"/>
                <a:gd name="T34" fmla="*/ 0 w 39"/>
                <a:gd name="T35" fmla="*/ 10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39">
                  <a:moveTo>
                    <a:pt x="0" y="20"/>
                  </a:moveTo>
                  <a:lnTo>
                    <a:pt x="2" y="27"/>
                  </a:lnTo>
                  <a:lnTo>
                    <a:pt x="6" y="33"/>
                  </a:lnTo>
                  <a:lnTo>
                    <a:pt x="12" y="37"/>
                  </a:lnTo>
                  <a:lnTo>
                    <a:pt x="19" y="39"/>
                  </a:lnTo>
                  <a:lnTo>
                    <a:pt x="27" y="37"/>
                  </a:lnTo>
                  <a:lnTo>
                    <a:pt x="33" y="33"/>
                  </a:lnTo>
                  <a:lnTo>
                    <a:pt x="37" y="27"/>
                  </a:lnTo>
                  <a:lnTo>
                    <a:pt x="39" y="20"/>
                  </a:lnTo>
                  <a:lnTo>
                    <a:pt x="37" y="12"/>
                  </a:lnTo>
                  <a:lnTo>
                    <a:pt x="33" y="6"/>
                  </a:lnTo>
                  <a:lnTo>
                    <a:pt x="27" y="2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8" name="Freeform 11">
              <a:extLst>
                <a:ext uri="{FF2B5EF4-FFF2-40B4-BE49-F238E27FC236}">
                  <a16:creationId xmlns:a16="http://schemas.microsoft.com/office/drawing/2014/main" xmlns="" id="{9D1935CC-51E8-40D5-833A-AAB772589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2358"/>
              <a:ext cx="20" cy="19"/>
            </a:xfrm>
            <a:custGeom>
              <a:avLst/>
              <a:gdLst>
                <a:gd name="T0" fmla="*/ 0 w 38"/>
                <a:gd name="T1" fmla="*/ 9 h 39"/>
                <a:gd name="T2" fmla="*/ 1 w 38"/>
                <a:gd name="T3" fmla="*/ 13 h 39"/>
                <a:gd name="T4" fmla="*/ 3 w 38"/>
                <a:gd name="T5" fmla="*/ 16 h 39"/>
                <a:gd name="T6" fmla="*/ 5 w 38"/>
                <a:gd name="T7" fmla="*/ 18 h 39"/>
                <a:gd name="T8" fmla="*/ 9 w 38"/>
                <a:gd name="T9" fmla="*/ 19 h 39"/>
                <a:gd name="T10" fmla="*/ 13 w 38"/>
                <a:gd name="T11" fmla="*/ 18 h 39"/>
                <a:gd name="T12" fmla="*/ 17 w 38"/>
                <a:gd name="T13" fmla="*/ 16 h 39"/>
                <a:gd name="T14" fmla="*/ 19 w 38"/>
                <a:gd name="T15" fmla="*/ 13 h 39"/>
                <a:gd name="T16" fmla="*/ 20 w 38"/>
                <a:gd name="T17" fmla="*/ 9 h 39"/>
                <a:gd name="T18" fmla="*/ 19 w 38"/>
                <a:gd name="T19" fmla="*/ 6 h 39"/>
                <a:gd name="T20" fmla="*/ 17 w 38"/>
                <a:gd name="T21" fmla="*/ 3 h 39"/>
                <a:gd name="T22" fmla="*/ 13 w 38"/>
                <a:gd name="T23" fmla="*/ 1 h 39"/>
                <a:gd name="T24" fmla="*/ 9 w 38"/>
                <a:gd name="T25" fmla="*/ 0 h 39"/>
                <a:gd name="T26" fmla="*/ 5 w 38"/>
                <a:gd name="T27" fmla="*/ 1 h 39"/>
                <a:gd name="T28" fmla="*/ 3 w 38"/>
                <a:gd name="T29" fmla="*/ 3 h 39"/>
                <a:gd name="T30" fmla="*/ 1 w 38"/>
                <a:gd name="T31" fmla="*/ 6 h 39"/>
                <a:gd name="T32" fmla="*/ 0 w 38"/>
                <a:gd name="T33" fmla="*/ 9 h 39"/>
                <a:gd name="T34" fmla="*/ 0 w 38"/>
                <a:gd name="T35" fmla="*/ 9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8" h="39">
                  <a:moveTo>
                    <a:pt x="0" y="19"/>
                  </a:moveTo>
                  <a:lnTo>
                    <a:pt x="2" y="27"/>
                  </a:lnTo>
                  <a:lnTo>
                    <a:pt x="6" y="33"/>
                  </a:lnTo>
                  <a:lnTo>
                    <a:pt x="9" y="37"/>
                  </a:lnTo>
                  <a:lnTo>
                    <a:pt x="17" y="39"/>
                  </a:lnTo>
                  <a:lnTo>
                    <a:pt x="25" y="37"/>
                  </a:lnTo>
                  <a:lnTo>
                    <a:pt x="33" y="33"/>
                  </a:lnTo>
                  <a:lnTo>
                    <a:pt x="36" y="27"/>
                  </a:lnTo>
                  <a:lnTo>
                    <a:pt x="38" y="19"/>
                  </a:lnTo>
                  <a:lnTo>
                    <a:pt x="36" y="12"/>
                  </a:lnTo>
                  <a:lnTo>
                    <a:pt x="33" y="6"/>
                  </a:lnTo>
                  <a:lnTo>
                    <a:pt x="25" y="2"/>
                  </a:lnTo>
                  <a:lnTo>
                    <a:pt x="17" y="0"/>
                  </a:lnTo>
                  <a:lnTo>
                    <a:pt x="9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9" name="Freeform 12">
              <a:extLst>
                <a:ext uri="{FF2B5EF4-FFF2-40B4-BE49-F238E27FC236}">
                  <a16:creationId xmlns:a16="http://schemas.microsoft.com/office/drawing/2014/main" xmlns="" id="{014E5570-D00C-41B9-B70E-33825359A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" y="2359"/>
              <a:ext cx="18" cy="19"/>
            </a:xfrm>
            <a:custGeom>
              <a:avLst/>
              <a:gdLst>
                <a:gd name="T0" fmla="*/ 0 w 36"/>
                <a:gd name="T1" fmla="*/ 9 h 39"/>
                <a:gd name="T2" fmla="*/ 1 w 36"/>
                <a:gd name="T3" fmla="*/ 13 h 39"/>
                <a:gd name="T4" fmla="*/ 3 w 36"/>
                <a:gd name="T5" fmla="*/ 16 h 39"/>
                <a:gd name="T6" fmla="*/ 5 w 36"/>
                <a:gd name="T7" fmla="*/ 18 h 39"/>
                <a:gd name="T8" fmla="*/ 9 w 36"/>
                <a:gd name="T9" fmla="*/ 19 h 39"/>
                <a:gd name="T10" fmla="*/ 13 w 36"/>
                <a:gd name="T11" fmla="*/ 18 h 39"/>
                <a:gd name="T12" fmla="*/ 16 w 36"/>
                <a:gd name="T13" fmla="*/ 16 h 39"/>
                <a:gd name="T14" fmla="*/ 18 w 36"/>
                <a:gd name="T15" fmla="*/ 13 h 39"/>
                <a:gd name="T16" fmla="*/ 18 w 36"/>
                <a:gd name="T17" fmla="*/ 9 h 39"/>
                <a:gd name="T18" fmla="*/ 18 w 36"/>
                <a:gd name="T19" fmla="*/ 6 h 39"/>
                <a:gd name="T20" fmla="*/ 16 w 36"/>
                <a:gd name="T21" fmla="*/ 3 h 39"/>
                <a:gd name="T22" fmla="*/ 13 w 36"/>
                <a:gd name="T23" fmla="*/ 1 h 39"/>
                <a:gd name="T24" fmla="*/ 9 w 36"/>
                <a:gd name="T25" fmla="*/ 0 h 39"/>
                <a:gd name="T26" fmla="*/ 5 w 36"/>
                <a:gd name="T27" fmla="*/ 1 h 39"/>
                <a:gd name="T28" fmla="*/ 3 w 36"/>
                <a:gd name="T29" fmla="*/ 3 h 39"/>
                <a:gd name="T30" fmla="*/ 1 w 36"/>
                <a:gd name="T31" fmla="*/ 6 h 39"/>
                <a:gd name="T32" fmla="*/ 0 w 36"/>
                <a:gd name="T33" fmla="*/ 9 h 39"/>
                <a:gd name="T34" fmla="*/ 0 w 36"/>
                <a:gd name="T35" fmla="*/ 9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6" h="39">
                  <a:moveTo>
                    <a:pt x="0" y="19"/>
                  </a:moveTo>
                  <a:lnTo>
                    <a:pt x="2" y="27"/>
                  </a:lnTo>
                  <a:lnTo>
                    <a:pt x="6" y="33"/>
                  </a:lnTo>
                  <a:lnTo>
                    <a:pt x="10" y="37"/>
                  </a:lnTo>
                  <a:lnTo>
                    <a:pt x="17" y="39"/>
                  </a:lnTo>
                  <a:lnTo>
                    <a:pt x="25" y="37"/>
                  </a:lnTo>
                  <a:lnTo>
                    <a:pt x="31" y="33"/>
                  </a:lnTo>
                  <a:lnTo>
                    <a:pt x="35" y="27"/>
                  </a:lnTo>
                  <a:lnTo>
                    <a:pt x="36" y="19"/>
                  </a:lnTo>
                  <a:lnTo>
                    <a:pt x="35" y="12"/>
                  </a:lnTo>
                  <a:lnTo>
                    <a:pt x="31" y="6"/>
                  </a:lnTo>
                  <a:lnTo>
                    <a:pt x="25" y="2"/>
                  </a:lnTo>
                  <a:lnTo>
                    <a:pt x="17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0" name="Freeform 13">
              <a:extLst>
                <a:ext uri="{FF2B5EF4-FFF2-40B4-BE49-F238E27FC236}">
                  <a16:creationId xmlns:a16="http://schemas.microsoft.com/office/drawing/2014/main" xmlns="" id="{D732A0FD-5176-4829-B5B2-287434B4A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" y="2359"/>
              <a:ext cx="20" cy="19"/>
            </a:xfrm>
            <a:custGeom>
              <a:avLst/>
              <a:gdLst>
                <a:gd name="T0" fmla="*/ 0 w 38"/>
                <a:gd name="T1" fmla="*/ 9 h 39"/>
                <a:gd name="T2" fmla="*/ 1 w 38"/>
                <a:gd name="T3" fmla="*/ 13 h 39"/>
                <a:gd name="T4" fmla="*/ 3 w 38"/>
                <a:gd name="T5" fmla="*/ 16 h 39"/>
                <a:gd name="T6" fmla="*/ 6 w 38"/>
                <a:gd name="T7" fmla="*/ 18 h 39"/>
                <a:gd name="T8" fmla="*/ 10 w 38"/>
                <a:gd name="T9" fmla="*/ 19 h 39"/>
                <a:gd name="T10" fmla="*/ 14 w 38"/>
                <a:gd name="T11" fmla="*/ 18 h 39"/>
                <a:gd name="T12" fmla="*/ 17 w 38"/>
                <a:gd name="T13" fmla="*/ 16 h 39"/>
                <a:gd name="T14" fmla="*/ 19 w 38"/>
                <a:gd name="T15" fmla="*/ 13 h 39"/>
                <a:gd name="T16" fmla="*/ 20 w 38"/>
                <a:gd name="T17" fmla="*/ 9 h 39"/>
                <a:gd name="T18" fmla="*/ 19 w 38"/>
                <a:gd name="T19" fmla="*/ 6 h 39"/>
                <a:gd name="T20" fmla="*/ 17 w 38"/>
                <a:gd name="T21" fmla="*/ 3 h 39"/>
                <a:gd name="T22" fmla="*/ 14 w 38"/>
                <a:gd name="T23" fmla="*/ 1 h 39"/>
                <a:gd name="T24" fmla="*/ 10 w 38"/>
                <a:gd name="T25" fmla="*/ 0 h 39"/>
                <a:gd name="T26" fmla="*/ 6 w 38"/>
                <a:gd name="T27" fmla="*/ 1 h 39"/>
                <a:gd name="T28" fmla="*/ 3 w 38"/>
                <a:gd name="T29" fmla="*/ 3 h 39"/>
                <a:gd name="T30" fmla="*/ 1 w 38"/>
                <a:gd name="T31" fmla="*/ 6 h 39"/>
                <a:gd name="T32" fmla="*/ 0 w 38"/>
                <a:gd name="T33" fmla="*/ 9 h 39"/>
                <a:gd name="T34" fmla="*/ 0 w 38"/>
                <a:gd name="T35" fmla="*/ 9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8" h="39">
                  <a:moveTo>
                    <a:pt x="0" y="19"/>
                  </a:moveTo>
                  <a:lnTo>
                    <a:pt x="2" y="27"/>
                  </a:lnTo>
                  <a:lnTo>
                    <a:pt x="5" y="33"/>
                  </a:lnTo>
                  <a:lnTo>
                    <a:pt x="11" y="37"/>
                  </a:lnTo>
                  <a:lnTo>
                    <a:pt x="19" y="39"/>
                  </a:lnTo>
                  <a:lnTo>
                    <a:pt x="27" y="37"/>
                  </a:lnTo>
                  <a:lnTo>
                    <a:pt x="32" y="33"/>
                  </a:lnTo>
                  <a:lnTo>
                    <a:pt x="36" y="27"/>
                  </a:lnTo>
                  <a:lnTo>
                    <a:pt x="38" y="19"/>
                  </a:lnTo>
                  <a:lnTo>
                    <a:pt x="36" y="12"/>
                  </a:lnTo>
                  <a:lnTo>
                    <a:pt x="32" y="6"/>
                  </a:lnTo>
                  <a:lnTo>
                    <a:pt x="27" y="2"/>
                  </a:lnTo>
                  <a:lnTo>
                    <a:pt x="19" y="0"/>
                  </a:lnTo>
                  <a:lnTo>
                    <a:pt x="11" y="2"/>
                  </a:lnTo>
                  <a:lnTo>
                    <a:pt x="5" y="6"/>
                  </a:lnTo>
                  <a:lnTo>
                    <a:pt x="2" y="1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1" name="Freeform 14">
              <a:extLst>
                <a:ext uri="{FF2B5EF4-FFF2-40B4-BE49-F238E27FC236}">
                  <a16:creationId xmlns:a16="http://schemas.microsoft.com/office/drawing/2014/main" xmlns="" id="{CF2F7E0B-A786-4798-BD24-98C9890B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359"/>
              <a:ext cx="19" cy="19"/>
            </a:xfrm>
            <a:custGeom>
              <a:avLst/>
              <a:gdLst>
                <a:gd name="T0" fmla="*/ 0 w 38"/>
                <a:gd name="T1" fmla="*/ 9 h 39"/>
                <a:gd name="T2" fmla="*/ 1 w 38"/>
                <a:gd name="T3" fmla="*/ 13 h 39"/>
                <a:gd name="T4" fmla="*/ 3 w 38"/>
                <a:gd name="T5" fmla="*/ 16 h 39"/>
                <a:gd name="T6" fmla="*/ 6 w 38"/>
                <a:gd name="T7" fmla="*/ 18 h 39"/>
                <a:gd name="T8" fmla="*/ 10 w 38"/>
                <a:gd name="T9" fmla="*/ 19 h 39"/>
                <a:gd name="T10" fmla="*/ 13 w 38"/>
                <a:gd name="T11" fmla="*/ 18 h 39"/>
                <a:gd name="T12" fmla="*/ 16 w 38"/>
                <a:gd name="T13" fmla="*/ 16 h 39"/>
                <a:gd name="T14" fmla="*/ 18 w 38"/>
                <a:gd name="T15" fmla="*/ 13 h 39"/>
                <a:gd name="T16" fmla="*/ 19 w 38"/>
                <a:gd name="T17" fmla="*/ 9 h 39"/>
                <a:gd name="T18" fmla="*/ 18 w 38"/>
                <a:gd name="T19" fmla="*/ 6 h 39"/>
                <a:gd name="T20" fmla="*/ 16 w 38"/>
                <a:gd name="T21" fmla="*/ 3 h 39"/>
                <a:gd name="T22" fmla="*/ 13 w 38"/>
                <a:gd name="T23" fmla="*/ 1 h 39"/>
                <a:gd name="T24" fmla="*/ 10 w 38"/>
                <a:gd name="T25" fmla="*/ 0 h 39"/>
                <a:gd name="T26" fmla="*/ 6 w 38"/>
                <a:gd name="T27" fmla="*/ 1 h 39"/>
                <a:gd name="T28" fmla="*/ 3 w 38"/>
                <a:gd name="T29" fmla="*/ 3 h 39"/>
                <a:gd name="T30" fmla="*/ 1 w 38"/>
                <a:gd name="T31" fmla="*/ 6 h 39"/>
                <a:gd name="T32" fmla="*/ 0 w 38"/>
                <a:gd name="T33" fmla="*/ 9 h 39"/>
                <a:gd name="T34" fmla="*/ 0 w 38"/>
                <a:gd name="T35" fmla="*/ 9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8" h="39">
                  <a:moveTo>
                    <a:pt x="0" y="19"/>
                  </a:moveTo>
                  <a:lnTo>
                    <a:pt x="1" y="27"/>
                  </a:lnTo>
                  <a:lnTo>
                    <a:pt x="5" y="33"/>
                  </a:lnTo>
                  <a:lnTo>
                    <a:pt x="11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2" y="33"/>
                  </a:lnTo>
                  <a:lnTo>
                    <a:pt x="36" y="27"/>
                  </a:lnTo>
                  <a:lnTo>
                    <a:pt x="38" y="19"/>
                  </a:lnTo>
                  <a:lnTo>
                    <a:pt x="36" y="12"/>
                  </a:lnTo>
                  <a:lnTo>
                    <a:pt x="32" y="6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1" y="2"/>
                  </a:lnTo>
                  <a:lnTo>
                    <a:pt x="5" y="6"/>
                  </a:lnTo>
                  <a:lnTo>
                    <a:pt x="1" y="1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2" name="Freeform 15">
              <a:extLst>
                <a:ext uri="{FF2B5EF4-FFF2-40B4-BE49-F238E27FC236}">
                  <a16:creationId xmlns:a16="http://schemas.microsoft.com/office/drawing/2014/main" xmlns="" id="{90D64D2B-D4FA-439E-BE0D-BC6D681C1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" y="2445"/>
              <a:ext cx="19" cy="19"/>
            </a:xfrm>
            <a:custGeom>
              <a:avLst/>
              <a:gdLst>
                <a:gd name="T0" fmla="*/ 0 w 39"/>
                <a:gd name="T1" fmla="*/ 9 h 39"/>
                <a:gd name="T2" fmla="*/ 1 w 39"/>
                <a:gd name="T3" fmla="*/ 13 h 39"/>
                <a:gd name="T4" fmla="*/ 3 w 39"/>
                <a:gd name="T5" fmla="*/ 16 h 39"/>
                <a:gd name="T6" fmla="*/ 6 w 39"/>
                <a:gd name="T7" fmla="*/ 18 h 39"/>
                <a:gd name="T8" fmla="*/ 9 w 39"/>
                <a:gd name="T9" fmla="*/ 19 h 39"/>
                <a:gd name="T10" fmla="*/ 13 w 39"/>
                <a:gd name="T11" fmla="*/ 18 h 39"/>
                <a:gd name="T12" fmla="*/ 16 w 39"/>
                <a:gd name="T13" fmla="*/ 16 h 39"/>
                <a:gd name="T14" fmla="*/ 18 w 39"/>
                <a:gd name="T15" fmla="*/ 13 h 39"/>
                <a:gd name="T16" fmla="*/ 19 w 39"/>
                <a:gd name="T17" fmla="*/ 9 h 39"/>
                <a:gd name="T18" fmla="*/ 18 w 39"/>
                <a:gd name="T19" fmla="*/ 6 h 39"/>
                <a:gd name="T20" fmla="*/ 16 w 39"/>
                <a:gd name="T21" fmla="*/ 3 h 39"/>
                <a:gd name="T22" fmla="*/ 13 w 39"/>
                <a:gd name="T23" fmla="*/ 1 h 39"/>
                <a:gd name="T24" fmla="*/ 9 w 39"/>
                <a:gd name="T25" fmla="*/ 0 h 39"/>
                <a:gd name="T26" fmla="*/ 6 w 39"/>
                <a:gd name="T27" fmla="*/ 1 h 39"/>
                <a:gd name="T28" fmla="*/ 3 w 39"/>
                <a:gd name="T29" fmla="*/ 3 h 39"/>
                <a:gd name="T30" fmla="*/ 1 w 39"/>
                <a:gd name="T31" fmla="*/ 6 h 39"/>
                <a:gd name="T32" fmla="*/ 0 w 39"/>
                <a:gd name="T33" fmla="*/ 9 h 39"/>
                <a:gd name="T34" fmla="*/ 0 w 39"/>
                <a:gd name="T35" fmla="*/ 9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39">
                  <a:moveTo>
                    <a:pt x="0" y="19"/>
                  </a:moveTo>
                  <a:lnTo>
                    <a:pt x="2" y="27"/>
                  </a:lnTo>
                  <a:lnTo>
                    <a:pt x="6" y="33"/>
                  </a:lnTo>
                  <a:lnTo>
                    <a:pt x="12" y="37"/>
                  </a:lnTo>
                  <a:lnTo>
                    <a:pt x="19" y="39"/>
                  </a:lnTo>
                  <a:lnTo>
                    <a:pt x="27" y="37"/>
                  </a:lnTo>
                  <a:lnTo>
                    <a:pt x="33" y="33"/>
                  </a:lnTo>
                  <a:lnTo>
                    <a:pt x="37" y="27"/>
                  </a:lnTo>
                  <a:lnTo>
                    <a:pt x="39" y="19"/>
                  </a:lnTo>
                  <a:lnTo>
                    <a:pt x="37" y="12"/>
                  </a:lnTo>
                  <a:lnTo>
                    <a:pt x="33" y="6"/>
                  </a:lnTo>
                  <a:lnTo>
                    <a:pt x="27" y="2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" name="Freeform 16">
              <a:extLst>
                <a:ext uri="{FF2B5EF4-FFF2-40B4-BE49-F238E27FC236}">
                  <a16:creationId xmlns:a16="http://schemas.microsoft.com/office/drawing/2014/main" xmlns="" id="{01D98CA1-1822-4E88-8858-0C23674E4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" y="2495"/>
              <a:ext cx="19" cy="20"/>
            </a:xfrm>
            <a:custGeom>
              <a:avLst/>
              <a:gdLst>
                <a:gd name="T0" fmla="*/ 0 w 39"/>
                <a:gd name="T1" fmla="*/ 10 h 38"/>
                <a:gd name="T2" fmla="*/ 1 w 39"/>
                <a:gd name="T3" fmla="*/ 14 h 38"/>
                <a:gd name="T4" fmla="*/ 3 w 39"/>
                <a:gd name="T5" fmla="*/ 17 h 38"/>
                <a:gd name="T6" fmla="*/ 6 w 39"/>
                <a:gd name="T7" fmla="*/ 19 h 38"/>
                <a:gd name="T8" fmla="*/ 9 w 39"/>
                <a:gd name="T9" fmla="*/ 20 h 38"/>
                <a:gd name="T10" fmla="*/ 13 w 39"/>
                <a:gd name="T11" fmla="*/ 19 h 38"/>
                <a:gd name="T12" fmla="*/ 16 w 39"/>
                <a:gd name="T13" fmla="*/ 17 h 38"/>
                <a:gd name="T14" fmla="*/ 18 w 39"/>
                <a:gd name="T15" fmla="*/ 14 h 38"/>
                <a:gd name="T16" fmla="*/ 19 w 39"/>
                <a:gd name="T17" fmla="*/ 10 h 38"/>
                <a:gd name="T18" fmla="*/ 18 w 39"/>
                <a:gd name="T19" fmla="*/ 6 h 38"/>
                <a:gd name="T20" fmla="*/ 16 w 39"/>
                <a:gd name="T21" fmla="*/ 3 h 38"/>
                <a:gd name="T22" fmla="*/ 13 w 39"/>
                <a:gd name="T23" fmla="*/ 1 h 38"/>
                <a:gd name="T24" fmla="*/ 9 w 39"/>
                <a:gd name="T25" fmla="*/ 0 h 38"/>
                <a:gd name="T26" fmla="*/ 6 w 39"/>
                <a:gd name="T27" fmla="*/ 1 h 38"/>
                <a:gd name="T28" fmla="*/ 3 w 39"/>
                <a:gd name="T29" fmla="*/ 3 h 38"/>
                <a:gd name="T30" fmla="*/ 1 w 39"/>
                <a:gd name="T31" fmla="*/ 6 h 38"/>
                <a:gd name="T32" fmla="*/ 0 w 39"/>
                <a:gd name="T33" fmla="*/ 10 h 38"/>
                <a:gd name="T34" fmla="*/ 0 w 39"/>
                <a:gd name="T35" fmla="*/ 1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38">
                  <a:moveTo>
                    <a:pt x="0" y="19"/>
                  </a:moveTo>
                  <a:lnTo>
                    <a:pt x="2" y="27"/>
                  </a:lnTo>
                  <a:lnTo>
                    <a:pt x="6" y="33"/>
                  </a:lnTo>
                  <a:lnTo>
                    <a:pt x="12" y="36"/>
                  </a:lnTo>
                  <a:lnTo>
                    <a:pt x="19" y="38"/>
                  </a:lnTo>
                  <a:lnTo>
                    <a:pt x="27" y="36"/>
                  </a:lnTo>
                  <a:lnTo>
                    <a:pt x="33" y="33"/>
                  </a:lnTo>
                  <a:lnTo>
                    <a:pt x="37" y="27"/>
                  </a:lnTo>
                  <a:lnTo>
                    <a:pt x="39" y="19"/>
                  </a:lnTo>
                  <a:lnTo>
                    <a:pt x="37" y="11"/>
                  </a:lnTo>
                  <a:lnTo>
                    <a:pt x="33" y="6"/>
                  </a:lnTo>
                  <a:lnTo>
                    <a:pt x="27" y="2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Freeform 17">
              <a:extLst>
                <a:ext uri="{FF2B5EF4-FFF2-40B4-BE49-F238E27FC236}">
                  <a16:creationId xmlns:a16="http://schemas.microsoft.com/office/drawing/2014/main" xmlns="" id="{C9DF1E36-F91E-4A3F-B941-AC8D41597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" y="2552"/>
              <a:ext cx="19" cy="19"/>
            </a:xfrm>
            <a:custGeom>
              <a:avLst/>
              <a:gdLst>
                <a:gd name="T0" fmla="*/ 0 w 39"/>
                <a:gd name="T1" fmla="*/ 10 h 39"/>
                <a:gd name="T2" fmla="*/ 1 w 39"/>
                <a:gd name="T3" fmla="*/ 14 h 39"/>
                <a:gd name="T4" fmla="*/ 3 w 39"/>
                <a:gd name="T5" fmla="*/ 16 h 39"/>
                <a:gd name="T6" fmla="*/ 6 w 39"/>
                <a:gd name="T7" fmla="*/ 18 h 39"/>
                <a:gd name="T8" fmla="*/ 9 w 39"/>
                <a:gd name="T9" fmla="*/ 19 h 39"/>
                <a:gd name="T10" fmla="*/ 13 w 39"/>
                <a:gd name="T11" fmla="*/ 18 h 39"/>
                <a:gd name="T12" fmla="*/ 16 w 39"/>
                <a:gd name="T13" fmla="*/ 16 h 39"/>
                <a:gd name="T14" fmla="*/ 18 w 39"/>
                <a:gd name="T15" fmla="*/ 14 h 39"/>
                <a:gd name="T16" fmla="*/ 19 w 39"/>
                <a:gd name="T17" fmla="*/ 10 h 39"/>
                <a:gd name="T18" fmla="*/ 18 w 39"/>
                <a:gd name="T19" fmla="*/ 7 h 39"/>
                <a:gd name="T20" fmla="*/ 16 w 39"/>
                <a:gd name="T21" fmla="*/ 3 h 39"/>
                <a:gd name="T22" fmla="*/ 13 w 39"/>
                <a:gd name="T23" fmla="*/ 1 h 39"/>
                <a:gd name="T24" fmla="*/ 9 w 39"/>
                <a:gd name="T25" fmla="*/ 0 h 39"/>
                <a:gd name="T26" fmla="*/ 6 w 39"/>
                <a:gd name="T27" fmla="*/ 1 h 39"/>
                <a:gd name="T28" fmla="*/ 3 w 39"/>
                <a:gd name="T29" fmla="*/ 3 h 39"/>
                <a:gd name="T30" fmla="*/ 1 w 39"/>
                <a:gd name="T31" fmla="*/ 7 h 39"/>
                <a:gd name="T32" fmla="*/ 0 w 39"/>
                <a:gd name="T33" fmla="*/ 10 h 39"/>
                <a:gd name="T34" fmla="*/ 0 w 39"/>
                <a:gd name="T35" fmla="*/ 10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39">
                  <a:moveTo>
                    <a:pt x="0" y="21"/>
                  </a:moveTo>
                  <a:lnTo>
                    <a:pt x="2" y="29"/>
                  </a:lnTo>
                  <a:lnTo>
                    <a:pt x="6" y="33"/>
                  </a:lnTo>
                  <a:lnTo>
                    <a:pt x="12" y="37"/>
                  </a:lnTo>
                  <a:lnTo>
                    <a:pt x="19" y="39"/>
                  </a:lnTo>
                  <a:lnTo>
                    <a:pt x="27" y="37"/>
                  </a:lnTo>
                  <a:lnTo>
                    <a:pt x="33" y="33"/>
                  </a:lnTo>
                  <a:lnTo>
                    <a:pt x="37" y="29"/>
                  </a:lnTo>
                  <a:lnTo>
                    <a:pt x="39" y="21"/>
                  </a:lnTo>
                  <a:lnTo>
                    <a:pt x="37" y="14"/>
                  </a:lnTo>
                  <a:lnTo>
                    <a:pt x="33" y="6"/>
                  </a:lnTo>
                  <a:lnTo>
                    <a:pt x="27" y="2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4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Freeform 18">
              <a:extLst>
                <a:ext uri="{FF2B5EF4-FFF2-40B4-BE49-F238E27FC236}">
                  <a16:creationId xmlns:a16="http://schemas.microsoft.com/office/drawing/2014/main" xmlns="" id="{A18A8033-F367-4B76-A1FC-97BE82067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" y="2647"/>
              <a:ext cx="19" cy="18"/>
            </a:xfrm>
            <a:custGeom>
              <a:avLst/>
              <a:gdLst>
                <a:gd name="T0" fmla="*/ 0 w 38"/>
                <a:gd name="T1" fmla="*/ 9 h 37"/>
                <a:gd name="T2" fmla="*/ 1 w 38"/>
                <a:gd name="T3" fmla="*/ 12 h 37"/>
                <a:gd name="T4" fmla="*/ 3 w 38"/>
                <a:gd name="T5" fmla="*/ 15 h 37"/>
                <a:gd name="T6" fmla="*/ 6 w 38"/>
                <a:gd name="T7" fmla="*/ 17 h 37"/>
                <a:gd name="T8" fmla="*/ 10 w 38"/>
                <a:gd name="T9" fmla="*/ 18 h 37"/>
                <a:gd name="T10" fmla="*/ 14 w 38"/>
                <a:gd name="T11" fmla="*/ 17 h 37"/>
                <a:gd name="T12" fmla="*/ 17 w 38"/>
                <a:gd name="T13" fmla="*/ 15 h 37"/>
                <a:gd name="T14" fmla="*/ 19 w 38"/>
                <a:gd name="T15" fmla="*/ 12 h 37"/>
                <a:gd name="T16" fmla="*/ 19 w 38"/>
                <a:gd name="T17" fmla="*/ 9 h 37"/>
                <a:gd name="T18" fmla="*/ 19 w 38"/>
                <a:gd name="T19" fmla="*/ 5 h 37"/>
                <a:gd name="T20" fmla="*/ 17 w 38"/>
                <a:gd name="T21" fmla="*/ 3 h 37"/>
                <a:gd name="T22" fmla="*/ 14 w 38"/>
                <a:gd name="T23" fmla="*/ 1 h 37"/>
                <a:gd name="T24" fmla="*/ 10 w 38"/>
                <a:gd name="T25" fmla="*/ 0 h 37"/>
                <a:gd name="T26" fmla="*/ 6 w 38"/>
                <a:gd name="T27" fmla="*/ 1 h 37"/>
                <a:gd name="T28" fmla="*/ 3 w 38"/>
                <a:gd name="T29" fmla="*/ 3 h 37"/>
                <a:gd name="T30" fmla="*/ 1 w 38"/>
                <a:gd name="T31" fmla="*/ 5 h 37"/>
                <a:gd name="T32" fmla="*/ 0 w 38"/>
                <a:gd name="T33" fmla="*/ 9 h 37"/>
                <a:gd name="T34" fmla="*/ 0 w 38"/>
                <a:gd name="T35" fmla="*/ 9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8" h="37">
                  <a:moveTo>
                    <a:pt x="0" y="18"/>
                  </a:moveTo>
                  <a:lnTo>
                    <a:pt x="2" y="25"/>
                  </a:lnTo>
                  <a:lnTo>
                    <a:pt x="6" y="31"/>
                  </a:lnTo>
                  <a:lnTo>
                    <a:pt x="12" y="35"/>
                  </a:lnTo>
                  <a:lnTo>
                    <a:pt x="19" y="37"/>
                  </a:lnTo>
                  <a:lnTo>
                    <a:pt x="27" y="35"/>
                  </a:lnTo>
                  <a:lnTo>
                    <a:pt x="33" y="31"/>
                  </a:lnTo>
                  <a:lnTo>
                    <a:pt x="37" y="25"/>
                  </a:lnTo>
                  <a:lnTo>
                    <a:pt x="38" y="18"/>
                  </a:lnTo>
                  <a:lnTo>
                    <a:pt x="37" y="10"/>
                  </a:lnTo>
                  <a:lnTo>
                    <a:pt x="33" y="6"/>
                  </a:lnTo>
                  <a:lnTo>
                    <a:pt x="27" y="2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Freeform 19">
              <a:extLst>
                <a:ext uri="{FF2B5EF4-FFF2-40B4-BE49-F238E27FC236}">
                  <a16:creationId xmlns:a16="http://schemas.microsoft.com/office/drawing/2014/main" xmlns="" id="{42834D4D-9903-4C35-8087-7EF2158F8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" y="2689"/>
              <a:ext cx="19" cy="20"/>
            </a:xfrm>
            <a:custGeom>
              <a:avLst/>
              <a:gdLst>
                <a:gd name="T0" fmla="*/ 0 w 38"/>
                <a:gd name="T1" fmla="*/ 10 h 38"/>
                <a:gd name="T2" fmla="*/ 1 w 38"/>
                <a:gd name="T3" fmla="*/ 14 h 38"/>
                <a:gd name="T4" fmla="*/ 3 w 38"/>
                <a:gd name="T5" fmla="*/ 17 h 38"/>
                <a:gd name="T6" fmla="*/ 6 w 38"/>
                <a:gd name="T7" fmla="*/ 19 h 38"/>
                <a:gd name="T8" fmla="*/ 10 w 38"/>
                <a:gd name="T9" fmla="*/ 20 h 38"/>
                <a:gd name="T10" fmla="*/ 14 w 38"/>
                <a:gd name="T11" fmla="*/ 19 h 38"/>
                <a:gd name="T12" fmla="*/ 17 w 38"/>
                <a:gd name="T13" fmla="*/ 17 h 38"/>
                <a:gd name="T14" fmla="*/ 19 w 38"/>
                <a:gd name="T15" fmla="*/ 14 h 38"/>
                <a:gd name="T16" fmla="*/ 19 w 38"/>
                <a:gd name="T17" fmla="*/ 10 h 38"/>
                <a:gd name="T18" fmla="*/ 19 w 38"/>
                <a:gd name="T19" fmla="*/ 6 h 38"/>
                <a:gd name="T20" fmla="*/ 17 w 38"/>
                <a:gd name="T21" fmla="*/ 3 h 38"/>
                <a:gd name="T22" fmla="*/ 14 w 38"/>
                <a:gd name="T23" fmla="*/ 1 h 38"/>
                <a:gd name="T24" fmla="*/ 10 w 38"/>
                <a:gd name="T25" fmla="*/ 0 h 38"/>
                <a:gd name="T26" fmla="*/ 6 w 38"/>
                <a:gd name="T27" fmla="*/ 1 h 38"/>
                <a:gd name="T28" fmla="*/ 3 w 38"/>
                <a:gd name="T29" fmla="*/ 3 h 38"/>
                <a:gd name="T30" fmla="*/ 1 w 38"/>
                <a:gd name="T31" fmla="*/ 6 h 38"/>
                <a:gd name="T32" fmla="*/ 0 w 38"/>
                <a:gd name="T33" fmla="*/ 10 h 38"/>
                <a:gd name="T34" fmla="*/ 0 w 38"/>
                <a:gd name="T35" fmla="*/ 1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8" h="38">
                  <a:moveTo>
                    <a:pt x="0" y="19"/>
                  </a:moveTo>
                  <a:lnTo>
                    <a:pt x="2" y="27"/>
                  </a:lnTo>
                  <a:lnTo>
                    <a:pt x="6" y="33"/>
                  </a:lnTo>
                  <a:lnTo>
                    <a:pt x="12" y="36"/>
                  </a:lnTo>
                  <a:lnTo>
                    <a:pt x="19" y="38"/>
                  </a:lnTo>
                  <a:lnTo>
                    <a:pt x="27" y="36"/>
                  </a:lnTo>
                  <a:lnTo>
                    <a:pt x="33" y="33"/>
                  </a:lnTo>
                  <a:lnTo>
                    <a:pt x="37" y="27"/>
                  </a:lnTo>
                  <a:lnTo>
                    <a:pt x="38" y="19"/>
                  </a:lnTo>
                  <a:lnTo>
                    <a:pt x="37" y="12"/>
                  </a:lnTo>
                  <a:lnTo>
                    <a:pt x="33" y="6"/>
                  </a:lnTo>
                  <a:lnTo>
                    <a:pt x="27" y="2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Freeform 20">
              <a:extLst>
                <a:ext uri="{FF2B5EF4-FFF2-40B4-BE49-F238E27FC236}">
                  <a16:creationId xmlns:a16="http://schemas.microsoft.com/office/drawing/2014/main" xmlns="" id="{F7F00FA3-6D0D-4888-9B43-F15131F05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8" y="2734"/>
              <a:ext cx="20" cy="19"/>
            </a:xfrm>
            <a:custGeom>
              <a:avLst/>
              <a:gdLst>
                <a:gd name="T0" fmla="*/ 0 w 38"/>
                <a:gd name="T1" fmla="*/ 10 h 39"/>
                <a:gd name="T2" fmla="*/ 1 w 38"/>
                <a:gd name="T3" fmla="*/ 14 h 39"/>
                <a:gd name="T4" fmla="*/ 3 w 38"/>
                <a:gd name="T5" fmla="*/ 16 h 39"/>
                <a:gd name="T6" fmla="*/ 6 w 38"/>
                <a:gd name="T7" fmla="*/ 18 h 39"/>
                <a:gd name="T8" fmla="*/ 10 w 38"/>
                <a:gd name="T9" fmla="*/ 19 h 39"/>
                <a:gd name="T10" fmla="*/ 14 w 38"/>
                <a:gd name="T11" fmla="*/ 18 h 39"/>
                <a:gd name="T12" fmla="*/ 17 w 38"/>
                <a:gd name="T13" fmla="*/ 16 h 39"/>
                <a:gd name="T14" fmla="*/ 19 w 38"/>
                <a:gd name="T15" fmla="*/ 14 h 39"/>
                <a:gd name="T16" fmla="*/ 20 w 38"/>
                <a:gd name="T17" fmla="*/ 10 h 39"/>
                <a:gd name="T18" fmla="*/ 19 w 38"/>
                <a:gd name="T19" fmla="*/ 7 h 39"/>
                <a:gd name="T20" fmla="*/ 17 w 38"/>
                <a:gd name="T21" fmla="*/ 3 h 39"/>
                <a:gd name="T22" fmla="*/ 14 w 38"/>
                <a:gd name="T23" fmla="*/ 1 h 39"/>
                <a:gd name="T24" fmla="*/ 10 w 38"/>
                <a:gd name="T25" fmla="*/ 0 h 39"/>
                <a:gd name="T26" fmla="*/ 6 w 38"/>
                <a:gd name="T27" fmla="*/ 1 h 39"/>
                <a:gd name="T28" fmla="*/ 3 w 38"/>
                <a:gd name="T29" fmla="*/ 3 h 39"/>
                <a:gd name="T30" fmla="*/ 1 w 38"/>
                <a:gd name="T31" fmla="*/ 7 h 39"/>
                <a:gd name="T32" fmla="*/ 0 w 38"/>
                <a:gd name="T33" fmla="*/ 10 h 39"/>
                <a:gd name="T34" fmla="*/ 0 w 38"/>
                <a:gd name="T35" fmla="*/ 10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8" h="39">
                  <a:moveTo>
                    <a:pt x="0" y="21"/>
                  </a:moveTo>
                  <a:lnTo>
                    <a:pt x="2" y="29"/>
                  </a:lnTo>
                  <a:lnTo>
                    <a:pt x="6" y="33"/>
                  </a:lnTo>
                  <a:lnTo>
                    <a:pt x="11" y="37"/>
                  </a:lnTo>
                  <a:lnTo>
                    <a:pt x="19" y="39"/>
                  </a:lnTo>
                  <a:lnTo>
                    <a:pt x="27" y="37"/>
                  </a:lnTo>
                  <a:lnTo>
                    <a:pt x="33" y="33"/>
                  </a:lnTo>
                  <a:lnTo>
                    <a:pt x="36" y="29"/>
                  </a:lnTo>
                  <a:lnTo>
                    <a:pt x="38" y="21"/>
                  </a:lnTo>
                  <a:lnTo>
                    <a:pt x="36" y="14"/>
                  </a:lnTo>
                  <a:lnTo>
                    <a:pt x="33" y="6"/>
                  </a:lnTo>
                  <a:lnTo>
                    <a:pt x="27" y="2"/>
                  </a:lnTo>
                  <a:lnTo>
                    <a:pt x="19" y="0"/>
                  </a:lnTo>
                  <a:lnTo>
                    <a:pt x="11" y="2"/>
                  </a:lnTo>
                  <a:lnTo>
                    <a:pt x="6" y="6"/>
                  </a:lnTo>
                  <a:lnTo>
                    <a:pt x="2" y="14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Freeform 21">
              <a:extLst>
                <a:ext uri="{FF2B5EF4-FFF2-40B4-BE49-F238E27FC236}">
                  <a16:creationId xmlns:a16="http://schemas.microsoft.com/office/drawing/2014/main" xmlns="" id="{F1EE87A9-B7DD-4C81-BE6D-03DFC174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1" y="2777"/>
              <a:ext cx="20" cy="19"/>
            </a:xfrm>
            <a:custGeom>
              <a:avLst/>
              <a:gdLst>
                <a:gd name="T0" fmla="*/ 0 w 38"/>
                <a:gd name="T1" fmla="*/ 10 h 38"/>
                <a:gd name="T2" fmla="*/ 1 w 38"/>
                <a:gd name="T3" fmla="*/ 14 h 38"/>
                <a:gd name="T4" fmla="*/ 2 w 38"/>
                <a:gd name="T5" fmla="*/ 16 h 38"/>
                <a:gd name="T6" fmla="*/ 5 w 38"/>
                <a:gd name="T7" fmla="*/ 18 h 38"/>
                <a:gd name="T8" fmla="*/ 10 w 38"/>
                <a:gd name="T9" fmla="*/ 19 h 38"/>
                <a:gd name="T10" fmla="*/ 14 w 38"/>
                <a:gd name="T11" fmla="*/ 18 h 38"/>
                <a:gd name="T12" fmla="*/ 17 w 38"/>
                <a:gd name="T13" fmla="*/ 16 h 38"/>
                <a:gd name="T14" fmla="*/ 19 w 38"/>
                <a:gd name="T15" fmla="*/ 14 h 38"/>
                <a:gd name="T16" fmla="*/ 20 w 38"/>
                <a:gd name="T17" fmla="*/ 10 h 38"/>
                <a:gd name="T18" fmla="*/ 19 w 38"/>
                <a:gd name="T19" fmla="*/ 6 h 38"/>
                <a:gd name="T20" fmla="*/ 17 w 38"/>
                <a:gd name="T21" fmla="*/ 3 h 38"/>
                <a:gd name="T22" fmla="*/ 14 w 38"/>
                <a:gd name="T23" fmla="*/ 1 h 38"/>
                <a:gd name="T24" fmla="*/ 10 w 38"/>
                <a:gd name="T25" fmla="*/ 0 h 38"/>
                <a:gd name="T26" fmla="*/ 5 w 38"/>
                <a:gd name="T27" fmla="*/ 1 h 38"/>
                <a:gd name="T28" fmla="*/ 2 w 38"/>
                <a:gd name="T29" fmla="*/ 3 h 38"/>
                <a:gd name="T30" fmla="*/ 1 w 38"/>
                <a:gd name="T31" fmla="*/ 6 h 38"/>
                <a:gd name="T32" fmla="*/ 0 w 38"/>
                <a:gd name="T33" fmla="*/ 10 h 38"/>
                <a:gd name="T34" fmla="*/ 0 w 38"/>
                <a:gd name="T35" fmla="*/ 1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8" h="38">
                  <a:moveTo>
                    <a:pt x="0" y="19"/>
                  </a:moveTo>
                  <a:lnTo>
                    <a:pt x="2" y="27"/>
                  </a:lnTo>
                  <a:lnTo>
                    <a:pt x="3" y="32"/>
                  </a:lnTo>
                  <a:lnTo>
                    <a:pt x="9" y="36"/>
                  </a:lnTo>
                  <a:lnTo>
                    <a:pt x="19" y="38"/>
                  </a:lnTo>
                  <a:lnTo>
                    <a:pt x="27" y="36"/>
                  </a:lnTo>
                  <a:lnTo>
                    <a:pt x="32" y="32"/>
                  </a:lnTo>
                  <a:lnTo>
                    <a:pt x="36" y="27"/>
                  </a:lnTo>
                  <a:lnTo>
                    <a:pt x="38" y="19"/>
                  </a:lnTo>
                  <a:lnTo>
                    <a:pt x="36" y="11"/>
                  </a:lnTo>
                  <a:lnTo>
                    <a:pt x="32" y="6"/>
                  </a:lnTo>
                  <a:lnTo>
                    <a:pt x="27" y="2"/>
                  </a:lnTo>
                  <a:lnTo>
                    <a:pt x="19" y="0"/>
                  </a:lnTo>
                  <a:lnTo>
                    <a:pt x="9" y="2"/>
                  </a:lnTo>
                  <a:lnTo>
                    <a:pt x="3" y="6"/>
                  </a:lnTo>
                  <a:lnTo>
                    <a:pt x="2" y="1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9" name="Freeform 22">
              <a:extLst>
                <a:ext uri="{FF2B5EF4-FFF2-40B4-BE49-F238E27FC236}">
                  <a16:creationId xmlns:a16="http://schemas.microsoft.com/office/drawing/2014/main" xmlns="" id="{C8E09FE0-C62F-4FBA-BB9F-C21FB33BD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" y="2636"/>
              <a:ext cx="19" cy="19"/>
            </a:xfrm>
            <a:custGeom>
              <a:avLst/>
              <a:gdLst>
                <a:gd name="T0" fmla="*/ 0 w 39"/>
                <a:gd name="T1" fmla="*/ 11 h 39"/>
                <a:gd name="T2" fmla="*/ 1 w 39"/>
                <a:gd name="T3" fmla="*/ 14 h 39"/>
                <a:gd name="T4" fmla="*/ 3 w 39"/>
                <a:gd name="T5" fmla="*/ 16 h 39"/>
                <a:gd name="T6" fmla="*/ 6 w 39"/>
                <a:gd name="T7" fmla="*/ 18 h 39"/>
                <a:gd name="T8" fmla="*/ 9 w 39"/>
                <a:gd name="T9" fmla="*/ 19 h 39"/>
                <a:gd name="T10" fmla="*/ 13 w 39"/>
                <a:gd name="T11" fmla="*/ 18 h 39"/>
                <a:gd name="T12" fmla="*/ 16 w 39"/>
                <a:gd name="T13" fmla="*/ 16 h 39"/>
                <a:gd name="T14" fmla="*/ 18 w 39"/>
                <a:gd name="T15" fmla="*/ 14 h 39"/>
                <a:gd name="T16" fmla="*/ 19 w 39"/>
                <a:gd name="T17" fmla="*/ 11 h 39"/>
                <a:gd name="T18" fmla="*/ 18 w 39"/>
                <a:gd name="T19" fmla="*/ 7 h 39"/>
                <a:gd name="T20" fmla="*/ 16 w 39"/>
                <a:gd name="T21" fmla="*/ 3 h 39"/>
                <a:gd name="T22" fmla="*/ 13 w 39"/>
                <a:gd name="T23" fmla="*/ 1 h 39"/>
                <a:gd name="T24" fmla="*/ 9 w 39"/>
                <a:gd name="T25" fmla="*/ 0 h 39"/>
                <a:gd name="T26" fmla="*/ 6 w 39"/>
                <a:gd name="T27" fmla="*/ 1 h 39"/>
                <a:gd name="T28" fmla="*/ 3 w 39"/>
                <a:gd name="T29" fmla="*/ 3 h 39"/>
                <a:gd name="T30" fmla="*/ 1 w 39"/>
                <a:gd name="T31" fmla="*/ 7 h 39"/>
                <a:gd name="T32" fmla="*/ 0 w 39"/>
                <a:gd name="T33" fmla="*/ 11 h 39"/>
                <a:gd name="T34" fmla="*/ 0 w 39"/>
                <a:gd name="T35" fmla="*/ 11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39">
                  <a:moveTo>
                    <a:pt x="0" y="22"/>
                  </a:moveTo>
                  <a:lnTo>
                    <a:pt x="2" y="29"/>
                  </a:lnTo>
                  <a:lnTo>
                    <a:pt x="6" y="33"/>
                  </a:lnTo>
                  <a:lnTo>
                    <a:pt x="12" y="37"/>
                  </a:lnTo>
                  <a:lnTo>
                    <a:pt x="19" y="39"/>
                  </a:lnTo>
                  <a:lnTo>
                    <a:pt x="27" y="37"/>
                  </a:lnTo>
                  <a:lnTo>
                    <a:pt x="33" y="33"/>
                  </a:lnTo>
                  <a:lnTo>
                    <a:pt x="37" y="29"/>
                  </a:lnTo>
                  <a:lnTo>
                    <a:pt x="39" y="22"/>
                  </a:lnTo>
                  <a:lnTo>
                    <a:pt x="37" y="14"/>
                  </a:lnTo>
                  <a:lnTo>
                    <a:pt x="33" y="6"/>
                  </a:lnTo>
                  <a:lnTo>
                    <a:pt x="27" y="2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4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Freeform 23">
              <a:extLst>
                <a:ext uri="{FF2B5EF4-FFF2-40B4-BE49-F238E27FC236}">
                  <a16:creationId xmlns:a16="http://schemas.microsoft.com/office/drawing/2014/main" xmlns="" id="{AC120182-0D2D-4349-BDB5-C740C25D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" y="2679"/>
              <a:ext cx="19" cy="19"/>
            </a:xfrm>
            <a:custGeom>
              <a:avLst/>
              <a:gdLst>
                <a:gd name="T0" fmla="*/ 0 w 39"/>
                <a:gd name="T1" fmla="*/ 10 h 38"/>
                <a:gd name="T2" fmla="*/ 1 w 39"/>
                <a:gd name="T3" fmla="*/ 14 h 38"/>
                <a:gd name="T4" fmla="*/ 3 w 39"/>
                <a:gd name="T5" fmla="*/ 17 h 38"/>
                <a:gd name="T6" fmla="*/ 6 w 39"/>
                <a:gd name="T7" fmla="*/ 18 h 38"/>
                <a:gd name="T8" fmla="*/ 9 w 39"/>
                <a:gd name="T9" fmla="*/ 19 h 38"/>
                <a:gd name="T10" fmla="*/ 13 w 39"/>
                <a:gd name="T11" fmla="*/ 18 h 38"/>
                <a:gd name="T12" fmla="*/ 16 w 39"/>
                <a:gd name="T13" fmla="*/ 17 h 38"/>
                <a:gd name="T14" fmla="*/ 18 w 39"/>
                <a:gd name="T15" fmla="*/ 14 h 38"/>
                <a:gd name="T16" fmla="*/ 19 w 39"/>
                <a:gd name="T17" fmla="*/ 10 h 38"/>
                <a:gd name="T18" fmla="*/ 18 w 39"/>
                <a:gd name="T19" fmla="*/ 6 h 38"/>
                <a:gd name="T20" fmla="*/ 16 w 39"/>
                <a:gd name="T21" fmla="*/ 3 h 38"/>
                <a:gd name="T22" fmla="*/ 13 w 39"/>
                <a:gd name="T23" fmla="*/ 1 h 38"/>
                <a:gd name="T24" fmla="*/ 9 w 39"/>
                <a:gd name="T25" fmla="*/ 0 h 38"/>
                <a:gd name="T26" fmla="*/ 6 w 39"/>
                <a:gd name="T27" fmla="*/ 1 h 38"/>
                <a:gd name="T28" fmla="*/ 3 w 39"/>
                <a:gd name="T29" fmla="*/ 3 h 38"/>
                <a:gd name="T30" fmla="*/ 1 w 39"/>
                <a:gd name="T31" fmla="*/ 6 h 38"/>
                <a:gd name="T32" fmla="*/ 0 w 39"/>
                <a:gd name="T33" fmla="*/ 10 h 38"/>
                <a:gd name="T34" fmla="*/ 0 w 39"/>
                <a:gd name="T35" fmla="*/ 1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38">
                  <a:moveTo>
                    <a:pt x="0" y="19"/>
                  </a:moveTo>
                  <a:lnTo>
                    <a:pt x="2" y="27"/>
                  </a:lnTo>
                  <a:lnTo>
                    <a:pt x="6" y="33"/>
                  </a:lnTo>
                  <a:lnTo>
                    <a:pt x="12" y="36"/>
                  </a:lnTo>
                  <a:lnTo>
                    <a:pt x="19" y="38"/>
                  </a:lnTo>
                  <a:lnTo>
                    <a:pt x="27" y="36"/>
                  </a:lnTo>
                  <a:lnTo>
                    <a:pt x="33" y="33"/>
                  </a:lnTo>
                  <a:lnTo>
                    <a:pt x="37" y="27"/>
                  </a:lnTo>
                  <a:lnTo>
                    <a:pt x="39" y="19"/>
                  </a:lnTo>
                  <a:lnTo>
                    <a:pt x="37" y="11"/>
                  </a:lnTo>
                  <a:lnTo>
                    <a:pt x="33" y="6"/>
                  </a:lnTo>
                  <a:lnTo>
                    <a:pt x="27" y="2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1" name="Freeform 24">
              <a:extLst>
                <a:ext uri="{FF2B5EF4-FFF2-40B4-BE49-F238E27FC236}">
                  <a16:creationId xmlns:a16="http://schemas.microsoft.com/office/drawing/2014/main" xmlns="" id="{B33A2A0B-8BB2-48EE-8AB4-E4F771056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0" y="2723"/>
              <a:ext cx="19" cy="19"/>
            </a:xfrm>
            <a:custGeom>
              <a:avLst/>
              <a:gdLst>
                <a:gd name="T0" fmla="*/ 0 w 38"/>
                <a:gd name="T1" fmla="*/ 9 h 39"/>
                <a:gd name="T2" fmla="*/ 1 w 38"/>
                <a:gd name="T3" fmla="*/ 13 h 39"/>
                <a:gd name="T4" fmla="*/ 3 w 38"/>
                <a:gd name="T5" fmla="*/ 16 h 39"/>
                <a:gd name="T6" fmla="*/ 6 w 38"/>
                <a:gd name="T7" fmla="*/ 18 h 39"/>
                <a:gd name="T8" fmla="*/ 10 w 38"/>
                <a:gd name="T9" fmla="*/ 19 h 39"/>
                <a:gd name="T10" fmla="*/ 14 w 38"/>
                <a:gd name="T11" fmla="*/ 18 h 39"/>
                <a:gd name="T12" fmla="*/ 17 w 38"/>
                <a:gd name="T13" fmla="*/ 16 h 39"/>
                <a:gd name="T14" fmla="*/ 19 w 38"/>
                <a:gd name="T15" fmla="*/ 13 h 39"/>
                <a:gd name="T16" fmla="*/ 19 w 38"/>
                <a:gd name="T17" fmla="*/ 9 h 39"/>
                <a:gd name="T18" fmla="*/ 19 w 38"/>
                <a:gd name="T19" fmla="*/ 6 h 39"/>
                <a:gd name="T20" fmla="*/ 17 w 38"/>
                <a:gd name="T21" fmla="*/ 3 h 39"/>
                <a:gd name="T22" fmla="*/ 14 w 38"/>
                <a:gd name="T23" fmla="*/ 1 h 39"/>
                <a:gd name="T24" fmla="*/ 10 w 38"/>
                <a:gd name="T25" fmla="*/ 0 h 39"/>
                <a:gd name="T26" fmla="*/ 6 w 38"/>
                <a:gd name="T27" fmla="*/ 1 h 39"/>
                <a:gd name="T28" fmla="*/ 3 w 38"/>
                <a:gd name="T29" fmla="*/ 3 h 39"/>
                <a:gd name="T30" fmla="*/ 1 w 38"/>
                <a:gd name="T31" fmla="*/ 6 h 39"/>
                <a:gd name="T32" fmla="*/ 0 w 38"/>
                <a:gd name="T33" fmla="*/ 9 h 39"/>
                <a:gd name="T34" fmla="*/ 0 w 38"/>
                <a:gd name="T35" fmla="*/ 9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8" h="39">
                  <a:moveTo>
                    <a:pt x="0" y="19"/>
                  </a:moveTo>
                  <a:lnTo>
                    <a:pt x="2" y="27"/>
                  </a:lnTo>
                  <a:lnTo>
                    <a:pt x="6" y="33"/>
                  </a:lnTo>
                  <a:lnTo>
                    <a:pt x="12" y="37"/>
                  </a:lnTo>
                  <a:lnTo>
                    <a:pt x="19" y="39"/>
                  </a:lnTo>
                  <a:lnTo>
                    <a:pt x="27" y="37"/>
                  </a:lnTo>
                  <a:lnTo>
                    <a:pt x="33" y="33"/>
                  </a:lnTo>
                  <a:lnTo>
                    <a:pt x="37" y="27"/>
                  </a:lnTo>
                  <a:lnTo>
                    <a:pt x="38" y="19"/>
                  </a:lnTo>
                  <a:lnTo>
                    <a:pt x="37" y="12"/>
                  </a:lnTo>
                  <a:lnTo>
                    <a:pt x="33" y="6"/>
                  </a:lnTo>
                  <a:lnTo>
                    <a:pt x="27" y="2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2" name="Freeform 25">
              <a:extLst>
                <a:ext uri="{FF2B5EF4-FFF2-40B4-BE49-F238E27FC236}">
                  <a16:creationId xmlns:a16="http://schemas.microsoft.com/office/drawing/2014/main" xmlns="" id="{40EA85D9-C18E-4AB4-8550-C07FECC7B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" y="2765"/>
              <a:ext cx="19" cy="21"/>
            </a:xfrm>
            <a:custGeom>
              <a:avLst/>
              <a:gdLst>
                <a:gd name="T0" fmla="*/ 0 w 38"/>
                <a:gd name="T1" fmla="*/ 11 h 40"/>
                <a:gd name="T2" fmla="*/ 1 w 38"/>
                <a:gd name="T3" fmla="*/ 15 h 40"/>
                <a:gd name="T4" fmla="*/ 3 w 38"/>
                <a:gd name="T5" fmla="*/ 18 h 40"/>
                <a:gd name="T6" fmla="*/ 6 w 38"/>
                <a:gd name="T7" fmla="*/ 20 h 40"/>
                <a:gd name="T8" fmla="*/ 10 w 38"/>
                <a:gd name="T9" fmla="*/ 21 h 40"/>
                <a:gd name="T10" fmla="*/ 14 w 38"/>
                <a:gd name="T11" fmla="*/ 20 h 40"/>
                <a:gd name="T12" fmla="*/ 17 w 38"/>
                <a:gd name="T13" fmla="*/ 18 h 40"/>
                <a:gd name="T14" fmla="*/ 18 w 38"/>
                <a:gd name="T15" fmla="*/ 15 h 40"/>
                <a:gd name="T16" fmla="*/ 19 w 38"/>
                <a:gd name="T17" fmla="*/ 11 h 40"/>
                <a:gd name="T18" fmla="*/ 18 w 38"/>
                <a:gd name="T19" fmla="*/ 7 h 40"/>
                <a:gd name="T20" fmla="*/ 17 w 38"/>
                <a:gd name="T21" fmla="*/ 3 h 40"/>
                <a:gd name="T22" fmla="*/ 14 w 38"/>
                <a:gd name="T23" fmla="*/ 1 h 40"/>
                <a:gd name="T24" fmla="*/ 10 w 38"/>
                <a:gd name="T25" fmla="*/ 0 h 40"/>
                <a:gd name="T26" fmla="*/ 6 w 38"/>
                <a:gd name="T27" fmla="*/ 1 h 40"/>
                <a:gd name="T28" fmla="*/ 3 w 38"/>
                <a:gd name="T29" fmla="*/ 3 h 40"/>
                <a:gd name="T30" fmla="*/ 1 w 38"/>
                <a:gd name="T31" fmla="*/ 7 h 40"/>
                <a:gd name="T32" fmla="*/ 0 w 38"/>
                <a:gd name="T33" fmla="*/ 11 h 40"/>
                <a:gd name="T34" fmla="*/ 0 w 38"/>
                <a:gd name="T35" fmla="*/ 11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8" h="40">
                  <a:moveTo>
                    <a:pt x="0" y="21"/>
                  </a:moveTo>
                  <a:lnTo>
                    <a:pt x="2" y="29"/>
                  </a:lnTo>
                  <a:lnTo>
                    <a:pt x="6" y="34"/>
                  </a:lnTo>
                  <a:lnTo>
                    <a:pt x="11" y="38"/>
                  </a:lnTo>
                  <a:lnTo>
                    <a:pt x="19" y="40"/>
                  </a:lnTo>
                  <a:lnTo>
                    <a:pt x="27" y="38"/>
                  </a:lnTo>
                  <a:lnTo>
                    <a:pt x="33" y="34"/>
                  </a:lnTo>
                  <a:lnTo>
                    <a:pt x="36" y="29"/>
                  </a:lnTo>
                  <a:lnTo>
                    <a:pt x="38" y="21"/>
                  </a:lnTo>
                  <a:lnTo>
                    <a:pt x="36" y="13"/>
                  </a:lnTo>
                  <a:lnTo>
                    <a:pt x="33" y="6"/>
                  </a:lnTo>
                  <a:lnTo>
                    <a:pt x="27" y="2"/>
                  </a:lnTo>
                  <a:lnTo>
                    <a:pt x="19" y="0"/>
                  </a:lnTo>
                  <a:lnTo>
                    <a:pt x="11" y="2"/>
                  </a:lnTo>
                  <a:lnTo>
                    <a:pt x="6" y="6"/>
                  </a:lnTo>
                  <a:lnTo>
                    <a:pt x="2" y="1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3" name="Freeform 26">
              <a:extLst>
                <a:ext uri="{FF2B5EF4-FFF2-40B4-BE49-F238E27FC236}">
                  <a16:creationId xmlns:a16="http://schemas.microsoft.com/office/drawing/2014/main" xmlns="" id="{E264BB59-4976-4A36-B8C6-FF3F35B90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" y="2632"/>
              <a:ext cx="18" cy="19"/>
            </a:xfrm>
            <a:custGeom>
              <a:avLst/>
              <a:gdLst>
                <a:gd name="T0" fmla="*/ 0 w 37"/>
                <a:gd name="T1" fmla="*/ 10 h 38"/>
                <a:gd name="T2" fmla="*/ 1 w 37"/>
                <a:gd name="T3" fmla="*/ 14 h 38"/>
                <a:gd name="T4" fmla="*/ 3 w 37"/>
                <a:gd name="T5" fmla="*/ 16 h 38"/>
                <a:gd name="T6" fmla="*/ 6 w 37"/>
                <a:gd name="T7" fmla="*/ 18 h 38"/>
                <a:gd name="T8" fmla="*/ 9 w 37"/>
                <a:gd name="T9" fmla="*/ 19 h 38"/>
                <a:gd name="T10" fmla="*/ 12 w 37"/>
                <a:gd name="T11" fmla="*/ 18 h 38"/>
                <a:gd name="T12" fmla="*/ 15 w 37"/>
                <a:gd name="T13" fmla="*/ 16 h 38"/>
                <a:gd name="T14" fmla="*/ 17 w 37"/>
                <a:gd name="T15" fmla="*/ 14 h 38"/>
                <a:gd name="T16" fmla="*/ 18 w 37"/>
                <a:gd name="T17" fmla="*/ 10 h 38"/>
                <a:gd name="T18" fmla="*/ 17 w 37"/>
                <a:gd name="T19" fmla="*/ 6 h 38"/>
                <a:gd name="T20" fmla="*/ 15 w 37"/>
                <a:gd name="T21" fmla="*/ 3 h 38"/>
                <a:gd name="T22" fmla="*/ 12 w 37"/>
                <a:gd name="T23" fmla="*/ 1 h 38"/>
                <a:gd name="T24" fmla="*/ 9 w 37"/>
                <a:gd name="T25" fmla="*/ 0 h 38"/>
                <a:gd name="T26" fmla="*/ 6 w 37"/>
                <a:gd name="T27" fmla="*/ 1 h 38"/>
                <a:gd name="T28" fmla="*/ 3 w 37"/>
                <a:gd name="T29" fmla="*/ 3 h 38"/>
                <a:gd name="T30" fmla="*/ 1 w 37"/>
                <a:gd name="T31" fmla="*/ 6 h 38"/>
                <a:gd name="T32" fmla="*/ 0 w 37"/>
                <a:gd name="T33" fmla="*/ 10 h 38"/>
                <a:gd name="T34" fmla="*/ 0 w 37"/>
                <a:gd name="T35" fmla="*/ 1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7" h="38">
                  <a:moveTo>
                    <a:pt x="0" y="19"/>
                  </a:moveTo>
                  <a:lnTo>
                    <a:pt x="2" y="27"/>
                  </a:lnTo>
                  <a:lnTo>
                    <a:pt x="6" y="32"/>
                  </a:lnTo>
                  <a:lnTo>
                    <a:pt x="12" y="36"/>
                  </a:lnTo>
                  <a:lnTo>
                    <a:pt x="18" y="38"/>
                  </a:lnTo>
                  <a:lnTo>
                    <a:pt x="25" y="36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19"/>
                  </a:lnTo>
                  <a:lnTo>
                    <a:pt x="35" y="11"/>
                  </a:lnTo>
                  <a:lnTo>
                    <a:pt x="31" y="6"/>
                  </a:lnTo>
                  <a:lnTo>
                    <a:pt x="25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4" name="Freeform 27">
              <a:extLst>
                <a:ext uri="{FF2B5EF4-FFF2-40B4-BE49-F238E27FC236}">
                  <a16:creationId xmlns:a16="http://schemas.microsoft.com/office/drawing/2014/main" xmlns="" id="{F8DD29F5-A052-4075-B6D5-F6164C5FE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" y="2674"/>
              <a:ext cx="18" cy="19"/>
            </a:xfrm>
            <a:custGeom>
              <a:avLst/>
              <a:gdLst>
                <a:gd name="T0" fmla="*/ 0 w 37"/>
                <a:gd name="T1" fmla="*/ 9 h 39"/>
                <a:gd name="T2" fmla="*/ 1 w 37"/>
                <a:gd name="T3" fmla="*/ 13 h 39"/>
                <a:gd name="T4" fmla="*/ 3 w 37"/>
                <a:gd name="T5" fmla="*/ 16 h 39"/>
                <a:gd name="T6" fmla="*/ 6 w 37"/>
                <a:gd name="T7" fmla="*/ 18 h 39"/>
                <a:gd name="T8" fmla="*/ 9 w 37"/>
                <a:gd name="T9" fmla="*/ 19 h 39"/>
                <a:gd name="T10" fmla="*/ 12 w 37"/>
                <a:gd name="T11" fmla="*/ 18 h 39"/>
                <a:gd name="T12" fmla="*/ 15 w 37"/>
                <a:gd name="T13" fmla="*/ 16 h 39"/>
                <a:gd name="T14" fmla="*/ 17 w 37"/>
                <a:gd name="T15" fmla="*/ 13 h 39"/>
                <a:gd name="T16" fmla="*/ 18 w 37"/>
                <a:gd name="T17" fmla="*/ 9 h 39"/>
                <a:gd name="T18" fmla="*/ 17 w 37"/>
                <a:gd name="T19" fmla="*/ 6 h 39"/>
                <a:gd name="T20" fmla="*/ 15 w 37"/>
                <a:gd name="T21" fmla="*/ 3 h 39"/>
                <a:gd name="T22" fmla="*/ 12 w 37"/>
                <a:gd name="T23" fmla="*/ 1 h 39"/>
                <a:gd name="T24" fmla="*/ 9 w 37"/>
                <a:gd name="T25" fmla="*/ 0 h 39"/>
                <a:gd name="T26" fmla="*/ 6 w 37"/>
                <a:gd name="T27" fmla="*/ 1 h 39"/>
                <a:gd name="T28" fmla="*/ 3 w 37"/>
                <a:gd name="T29" fmla="*/ 3 h 39"/>
                <a:gd name="T30" fmla="*/ 1 w 37"/>
                <a:gd name="T31" fmla="*/ 6 h 39"/>
                <a:gd name="T32" fmla="*/ 0 w 37"/>
                <a:gd name="T33" fmla="*/ 9 h 39"/>
                <a:gd name="T34" fmla="*/ 0 w 37"/>
                <a:gd name="T35" fmla="*/ 9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7" h="39">
                  <a:moveTo>
                    <a:pt x="0" y="19"/>
                  </a:moveTo>
                  <a:lnTo>
                    <a:pt x="2" y="27"/>
                  </a:lnTo>
                  <a:lnTo>
                    <a:pt x="6" y="33"/>
                  </a:lnTo>
                  <a:lnTo>
                    <a:pt x="12" y="37"/>
                  </a:lnTo>
                  <a:lnTo>
                    <a:pt x="18" y="39"/>
                  </a:lnTo>
                  <a:lnTo>
                    <a:pt x="25" y="37"/>
                  </a:lnTo>
                  <a:lnTo>
                    <a:pt x="31" y="33"/>
                  </a:lnTo>
                  <a:lnTo>
                    <a:pt x="35" y="27"/>
                  </a:lnTo>
                  <a:lnTo>
                    <a:pt x="37" y="19"/>
                  </a:lnTo>
                  <a:lnTo>
                    <a:pt x="35" y="12"/>
                  </a:lnTo>
                  <a:lnTo>
                    <a:pt x="31" y="6"/>
                  </a:lnTo>
                  <a:lnTo>
                    <a:pt x="25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5" name="Freeform 28">
              <a:extLst>
                <a:ext uri="{FF2B5EF4-FFF2-40B4-BE49-F238E27FC236}">
                  <a16:creationId xmlns:a16="http://schemas.microsoft.com/office/drawing/2014/main" xmlns="" id="{3A038EE2-5CFF-44DB-A024-9151C9311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" y="2719"/>
              <a:ext cx="19" cy="19"/>
            </a:xfrm>
            <a:custGeom>
              <a:avLst/>
              <a:gdLst>
                <a:gd name="T0" fmla="*/ 0 w 39"/>
                <a:gd name="T1" fmla="*/ 10 h 38"/>
                <a:gd name="T2" fmla="*/ 1 w 39"/>
                <a:gd name="T3" fmla="*/ 13 h 38"/>
                <a:gd name="T4" fmla="*/ 3 w 39"/>
                <a:gd name="T5" fmla="*/ 16 h 38"/>
                <a:gd name="T6" fmla="*/ 6 w 39"/>
                <a:gd name="T7" fmla="*/ 18 h 38"/>
                <a:gd name="T8" fmla="*/ 10 w 39"/>
                <a:gd name="T9" fmla="*/ 19 h 38"/>
                <a:gd name="T10" fmla="*/ 13 w 39"/>
                <a:gd name="T11" fmla="*/ 18 h 38"/>
                <a:gd name="T12" fmla="*/ 16 w 39"/>
                <a:gd name="T13" fmla="*/ 16 h 38"/>
                <a:gd name="T14" fmla="*/ 18 w 39"/>
                <a:gd name="T15" fmla="*/ 13 h 38"/>
                <a:gd name="T16" fmla="*/ 19 w 39"/>
                <a:gd name="T17" fmla="*/ 10 h 38"/>
                <a:gd name="T18" fmla="*/ 18 w 39"/>
                <a:gd name="T19" fmla="*/ 6 h 38"/>
                <a:gd name="T20" fmla="*/ 16 w 39"/>
                <a:gd name="T21" fmla="*/ 3 h 38"/>
                <a:gd name="T22" fmla="*/ 13 w 39"/>
                <a:gd name="T23" fmla="*/ 1 h 38"/>
                <a:gd name="T24" fmla="*/ 10 w 39"/>
                <a:gd name="T25" fmla="*/ 0 h 38"/>
                <a:gd name="T26" fmla="*/ 6 w 39"/>
                <a:gd name="T27" fmla="*/ 1 h 38"/>
                <a:gd name="T28" fmla="*/ 3 w 39"/>
                <a:gd name="T29" fmla="*/ 3 h 38"/>
                <a:gd name="T30" fmla="*/ 1 w 39"/>
                <a:gd name="T31" fmla="*/ 6 h 38"/>
                <a:gd name="T32" fmla="*/ 0 w 39"/>
                <a:gd name="T33" fmla="*/ 10 h 38"/>
                <a:gd name="T34" fmla="*/ 0 w 39"/>
                <a:gd name="T35" fmla="*/ 1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38">
                  <a:moveTo>
                    <a:pt x="0" y="19"/>
                  </a:moveTo>
                  <a:lnTo>
                    <a:pt x="2" y="26"/>
                  </a:lnTo>
                  <a:lnTo>
                    <a:pt x="6" y="32"/>
                  </a:lnTo>
                  <a:lnTo>
                    <a:pt x="12" y="36"/>
                  </a:lnTo>
                  <a:lnTo>
                    <a:pt x="20" y="38"/>
                  </a:lnTo>
                  <a:lnTo>
                    <a:pt x="27" y="36"/>
                  </a:lnTo>
                  <a:lnTo>
                    <a:pt x="33" y="32"/>
                  </a:lnTo>
                  <a:lnTo>
                    <a:pt x="37" y="26"/>
                  </a:lnTo>
                  <a:lnTo>
                    <a:pt x="39" y="19"/>
                  </a:lnTo>
                  <a:lnTo>
                    <a:pt x="37" y="11"/>
                  </a:lnTo>
                  <a:lnTo>
                    <a:pt x="33" y="5"/>
                  </a:lnTo>
                  <a:lnTo>
                    <a:pt x="27" y="1"/>
                  </a:lnTo>
                  <a:lnTo>
                    <a:pt x="20" y="0"/>
                  </a:lnTo>
                  <a:lnTo>
                    <a:pt x="12" y="1"/>
                  </a:lnTo>
                  <a:lnTo>
                    <a:pt x="6" y="5"/>
                  </a:lnTo>
                  <a:lnTo>
                    <a:pt x="2" y="1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Freeform 29">
              <a:extLst>
                <a:ext uri="{FF2B5EF4-FFF2-40B4-BE49-F238E27FC236}">
                  <a16:creationId xmlns:a16="http://schemas.microsoft.com/office/drawing/2014/main" xmlns="" id="{DF4BEEE8-ECD0-4747-823C-7C2429112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2762"/>
              <a:ext cx="18" cy="19"/>
            </a:xfrm>
            <a:custGeom>
              <a:avLst/>
              <a:gdLst>
                <a:gd name="T0" fmla="*/ 0 w 37"/>
                <a:gd name="T1" fmla="*/ 10 h 38"/>
                <a:gd name="T2" fmla="*/ 1 w 37"/>
                <a:gd name="T3" fmla="*/ 14 h 38"/>
                <a:gd name="T4" fmla="*/ 3 w 37"/>
                <a:gd name="T5" fmla="*/ 17 h 38"/>
                <a:gd name="T6" fmla="*/ 5 w 37"/>
                <a:gd name="T7" fmla="*/ 19 h 38"/>
                <a:gd name="T8" fmla="*/ 8 w 37"/>
                <a:gd name="T9" fmla="*/ 19 h 38"/>
                <a:gd name="T10" fmla="*/ 12 w 37"/>
                <a:gd name="T11" fmla="*/ 19 h 38"/>
                <a:gd name="T12" fmla="*/ 15 w 37"/>
                <a:gd name="T13" fmla="*/ 17 h 38"/>
                <a:gd name="T14" fmla="*/ 17 w 37"/>
                <a:gd name="T15" fmla="*/ 14 h 38"/>
                <a:gd name="T16" fmla="*/ 18 w 37"/>
                <a:gd name="T17" fmla="*/ 10 h 38"/>
                <a:gd name="T18" fmla="*/ 17 w 37"/>
                <a:gd name="T19" fmla="*/ 6 h 38"/>
                <a:gd name="T20" fmla="*/ 15 w 37"/>
                <a:gd name="T21" fmla="*/ 3 h 38"/>
                <a:gd name="T22" fmla="*/ 12 w 37"/>
                <a:gd name="T23" fmla="*/ 1 h 38"/>
                <a:gd name="T24" fmla="*/ 8 w 37"/>
                <a:gd name="T25" fmla="*/ 0 h 38"/>
                <a:gd name="T26" fmla="*/ 5 w 37"/>
                <a:gd name="T27" fmla="*/ 1 h 38"/>
                <a:gd name="T28" fmla="*/ 3 w 37"/>
                <a:gd name="T29" fmla="*/ 3 h 38"/>
                <a:gd name="T30" fmla="*/ 1 w 37"/>
                <a:gd name="T31" fmla="*/ 6 h 38"/>
                <a:gd name="T32" fmla="*/ 0 w 37"/>
                <a:gd name="T33" fmla="*/ 10 h 38"/>
                <a:gd name="T34" fmla="*/ 0 w 37"/>
                <a:gd name="T35" fmla="*/ 1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7" h="38">
                  <a:moveTo>
                    <a:pt x="0" y="19"/>
                  </a:moveTo>
                  <a:lnTo>
                    <a:pt x="2" y="27"/>
                  </a:lnTo>
                  <a:lnTo>
                    <a:pt x="6" y="33"/>
                  </a:lnTo>
                  <a:lnTo>
                    <a:pt x="10" y="37"/>
                  </a:lnTo>
                  <a:lnTo>
                    <a:pt x="17" y="38"/>
                  </a:lnTo>
                  <a:lnTo>
                    <a:pt x="25" y="37"/>
                  </a:lnTo>
                  <a:lnTo>
                    <a:pt x="31" y="33"/>
                  </a:lnTo>
                  <a:lnTo>
                    <a:pt x="35" y="27"/>
                  </a:lnTo>
                  <a:lnTo>
                    <a:pt x="37" y="19"/>
                  </a:lnTo>
                  <a:lnTo>
                    <a:pt x="35" y="12"/>
                  </a:lnTo>
                  <a:lnTo>
                    <a:pt x="31" y="6"/>
                  </a:lnTo>
                  <a:lnTo>
                    <a:pt x="25" y="2"/>
                  </a:lnTo>
                  <a:lnTo>
                    <a:pt x="17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7" name="Freeform 30">
              <a:extLst>
                <a:ext uri="{FF2B5EF4-FFF2-40B4-BE49-F238E27FC236}">
                  <a16:creationId xmlns:a16="http://schemas.microsoft.com/office/drawing/2014/main" xmlns="" id="{A4E998A3-B78A-4065-86CF-8CF6C7DBB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" y="2623"/>
              <a:ext cx="20" cy="19"/>
            </a:xfrm>
            <a:custGeom>
              <a:avLst/>
              <a:gdLst>
                <a:gd name="T0" fmla="*/ 0 w 38"/>
                <a:gd name="T1" fmla="*/ 10 h 39"/>
                <a:gd name="T2" fmla="*/ 1 w 38"/>
                <a:gd name="T3" fmla="*/ 13 h 39"/>
                <a:gd name="T4" fmla="*/ 3 w 38"/>
                <a:gd name="T5" fmla="*/ 16 h 39"/>
                <a:gd name="T6" fmla="*/ 6 w 38"/>
                <a:gd name="T7" fmla="*/ 18 h 39"/>
                <a:gd name="T8" fmla="*/ 10 w 38"/>
                <a:gd name="T9" fmla="*/ 19 h 39"/>
                <a:gd name="T10" fmla="*/ 14 w 38"/>
                <a:gd name="T11" fmla="*/ 18 h 39"/>
                <a:gd name="T12" fmla="*/ 17 w 38"/>
                <a:gd name="T13" fmla="*/ 16 h 39"/>
                <a:gd name="T14" fmla="*/ 19 w 38"/>
                <a:gd name="T15" fmla="*/ 13 h 39"/>
                <a:gd name="T16" fmla="*/ 20 w 38"/>
                <a:gd name="T17" fmla="*/ 10 h 39"/>
                <a:gd name="T18" fmla="*/ 19 w 38"/>
                <a:gd name="T19" fmla="*/ 6 h 39"/>
                <a:gd name="T20" fmla="*/ 17 w 38"/>
                <a:gd name="T21" fmla="*/ 3 h 39"/>
                <a:gd name="T22" fmla="*/ 14 w 38"/>
                <a:gd name="T23" fmla="*/ 1 h 39"/>
                <a:gd name="T24" fmla="*/ 10 w 38"/>
                <a:gd name="T25" fmla="*/ 0 h 39"/>
                <a:gd name="T26" fmla="*/ 6 w 38"/>
                <a:gd name="T27" fmla="*/ 1 h 39"/>
                <a:gd name="T28" fmla="*/ 3 w 38"/>
                <a:gd name="T29" fmla="*/ 3 h 39"/>
                <a:gd name="T30" fmla="*/ 1 w 38"/>
                <a:gd name="T31" fmla="*/ 6 h 39"/>
                <a:gd name="T32" fmla="*/ 0 w 38"/>
                <a:gd name="T33" fmla="*/ 10 h 39"/>
                <a:gd name="T34" fmla="*/ 0 w 38"/>
                <a:gd name="T35" fmla="*/ 10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8" h="39">
                  <a:moveTo>
                    <a:pt x="0" y="20"/>
                  </a:moveTo>
                  <a:lnTo>
                    <a:pt x="2" y="27"/>
                  </a:lnTo>
                  <a:lnTo>
                    <a:pt x="5" y="33"/>
                  </a:lnTo>
                  <a:lnTo>
                    <a:pt x="11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2" y="33"/>
                  </a:lnTo>
                  <a:lnTo>
                    <a:pt x="36" y="27"/>
                  </a:lnTo>
                  <a:lnTo>
                    <a:pt x="38" y="20"/>
                  </a:lnTo>
                  <a:lnTo>
                    <a:pt x="36" y="12"/>
                  </a:lnTo>
                  <a:lnTo>
                    <a:pt x="32" y="6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1" y="2"/>
                  </a:lnTo>
                  <a:lnTo>
                    <a:pt x="5" y="6"/>
                  </a:lnTo>
                  <a:lnTo>
                    <a:pt x="2" y="1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8" name="Freeform 31">
              <a:extLst>
                <a:ext uri="{FF2B5EF4-FFF2-40B4-BE49-F238E27FC236}">
                  <a16:creationId xmlns:a16="http://schemas.microsoft.com/office/drawing/2014/main" xmlns="" id="{505A10D9-2C6C-4321-B578-013DCE1F2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" y="2665"/>
              <a:ext cx="20" cy="21"/>
            </a:xfrm>
            <a:custGeom>
              <a:avLst/>
              <a:gdLst>
                <a:gd name="T0" fmla="*/ 0 w 38"/>
                <a:gd name="T1" fmla="*/ 11 h 40"/>
                <a:gd name="T2" fmla="*/ 1 w 38"/>
                <a:gd name="T3" fmla="*/ 15 h 40"/>
                <a:gd name="T4" fmla="*/ 3 w 38"/>
                <a:gd name="T5" fmla="*/ 18 h 40"/>
                <a:gd name="T6" fmla="*/ 6 w 38"/>
                <a:gd name="T7" fmla="*/ 20 h 40"/>
                <a:gd name="T8" fmla="*/ 10 w 38"/>
                <a:gd name="T9" fmla="*/ 21 h 40"/>
                <a:gd name="T10" fmla="*/ 14 w 38"/>
                <a:gd name="T11" fmla="*/ 20 h 40"/>
                <a:gd name="T12" fmla="*/ 17 w 38"/>
                <a:gd name="T13" fmla="*/ 18 h 40"/>
                <a:gd name="T14" fmla="*/ 19 w 38"/>
                <a:gd name="T15" fmla="*/ 15 h 40"/>
                <a:gd name="T16" fmla="*/ 20 w 38"/>
                <a:gd name="T17" fmla="*/ 11 h 40"/>
                <a:gd name="T18" fmla="*/ 19 w 38"/>
                <a:gd name="T19" fmla="*/ 7 h 40"/>
                <a:gd name="T20" fmla="*/ 17 w 38"/>
                <a:gd name="T21" fmla="*/ 3 h 40"/>
                <a:gd name="T22" fmla="*/ 14 w 38"/>
                <a:gd name="T23" fmla="*/ 1 h 40"/>
                <a:gd name="T24" fmla="*/ 10 w 38"/>
                <a:gd name="T25" fmla="*/ 0 h 40"/>
                <a:gd name="T26" fmla="*/ 6 w 38"/>
                <a:gd name="T27" fmla="*/ 1 h 40"/>
                <a:gd name="T28" fmla="*/ 3 w 38"/>
                <a:gd name="T29" fmla="*/ 3 h 40"/>
                <a:gd name="T30" fmla="*/ 1 w 38"/>
                <a:gd name="T31" fmla="*/ 7 h 40"/>
                <a:gd name="T32" fmla="*/ 0 w 38"/>
                <a:gd name="T33" fmla="*/ 11 h 40"/>
                <a:gd name="T34" fmla="*/ 0 w 38"/>
                <a:gd name="T35" fmla="*/ 11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8" h="40">
                  <a:moveTo>
                    <a:pt x="0" y="21"/>
                  </a:moveTo>
                  <a:lnTo>
                    <a:pt x="2" y="29"/>
                  </a:lnTo>
                  <a:lnTo>
                    <a:pt x="5" y="35"/>
                  </a:lnTo>
                  <a:lnTo>
                    <a:pt x="11" y="38"/>
                  </a:lnTo>
                  <a:lnTo>
                    <a:pt x="19" y="40"/>
                  </a:lnTo>
                  <a:lnTo>
                    <a:pt x="26" y="38"/>
                  </a:lnTo>
                  <a:lnTo>
                    <a:pt x="32" y="35"/>
                  </a:lnTo>
                  <a:lnTo>
                    <a:pt x="36" y="29"/>
                  </a:lnTo>
                  <a:lnTo>
                    <a:pt x="38" y="21"/>
                  </a:lnTo>
                  <a:lnTo>
                    <a:pt x="36" y="13"/>
                  </a:lnTo>
                  <a:lnTo>
                    <a:pt x="32" y="6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1" y="2"/>
                  </a:lnTo>
                  <a:lnTo>
                    <a:pt x="5" y="6"/>
                  </a:lnTo>
                  <a:lnTo>
                    <a:pt x="2" y="1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9" name="Freeform 32">
              <a:extLst>
                <a:ext uri="{FF2B5EF4-FFF2-40B4-BE49-F238E27FC236}">
                  <a16:creationId xmlns:a16="http://schemas.microsoft.com/office/drawing/2014/main" xmlns="" id="{5FB11972-0FDD-4DF3-96F5-9CDD38CA1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2711"/>
              <a:ext cx="19" cy="18"/>
            </a:xfrm>
            <a:custGeom>
              <a:avLst/>
              <a:gdLst>
                <a:gd name="T0" fmla="*/ 0 w 39"/>
                <a:gd name="T1" fmla="*/ 9 h 37"/>
                <a:gd name="T2" fmla="*/ 1 w 39"/>
                <a:gd name="T3" fmla="*/ 13 h 37"/>
                <a:gd name="T4" fmla="*/ 3 w 39"/>
                <a:gd name="T5" fmla="*/ 16 h 37"/>
                <a:gd name="T6" fmla="*/ 6 w 39"/>
                <a:gd name="T7" fmla="*/ 17 h 37"/>
                <a:gd name="T8" fmla="*/ 10 w 39"/>
                <a:gd name="T9" fmla="*/ 18 h 37"/>
                <a:gd name="T10" fmla="*/ 13 w 39"/>
                <a:gd name="T11" fmla="*/ 17 h 37"/>
                <a:gd name="T12" fmla="*/ 16 w 39"/>
                <a:gd name="T13" fmla="*/ 16 h 37"/>
                <a:gd name="T14" fmla="*/ 18 w 39"/>
                <a:gd name="T15" fmla="*/ 13 h 37"/>
                <a:gd name="T16" fmla="*/ 19 w 39"/>
                <a:gd name="T17" fmla="*/ 9 h 37"/>
                <a:gd name="T18" fmla="*/ 18 w 39"/>
                <a:gd name="T19" fmla="*/ 6 h 37"/>
                <a:gd name="T20" fmla="*/ 16 w 39"/>
                <a:gd name="T21" fmla="*/ 3 h 37"/>
                <a:gd name="T22" fmla="*/ 13 w 39"/>
                <a:gd name="T23" fmla="*/ 1 h 37"/>
                <a:gd name="T24" fmla="*/ 10 w 39"/>
                <a:gd name="T25" fmla="*/ 0 h 37"/>
                <a:gd name="T26" fmla="*/ 6 w 39"/>
                <a:gd name="T27" fmla="*/ 1 h 37"/>
                <a:gd name="T28" fmla="*/ 3 w 39"/>
                <a:gd name="T29" fmla="*/ 3 h 37"/>
                <a:gd name="T30" fmla="*/ 1 w 39"/>
                <a:gd name="T31" fmla="*/ 6 h 37"/>
                <a:gd name="T32" fmla="*/ 0 w 39"/>
                <a:gd name="T33" fmla="*/ 9 h 37"/>
                <a:gd name="T34" fmla="*/ 0 w 39"/>
                <a:gd name="T35" fmla="*/ 9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37">
                  <a:moveTo>
                    <a:pt x="0" y="19"/>
                  </a:moveTo>
                  <a:lnTo>
                    <a:pt x="2" y="27"/>
                  </a:lnTo>
                  <a:lnTo>
                    <a:pt x="6" y="33"/>
                  </a:lnTo>
                  <a:lnTo>
                    <a:pt x="12" y="35"/>
                  </a:lnTo>
                  <a:lnTo>
                    <a:pt x="20" y="37"/>
                  </a:lnTo>
                  <a:lnTo>
                    <a:pt x="27" y="35"/>
                  </a:lnTo>
                  <a:lnTo>
                    <a:pt x="33" y="33"/>
                  </a:lnTo>
                  <a:lnTo>
                    <a:pt x="37" y="27"/>
                  </a:lnTo>
                  <a:lnTo>
                    <a:pt x="39" y="19"/>
                  </a:lnTo>
                  <a:lnTo>
                    <a:pt x="37" y="12"/>
                  </a:lnTo>
                  <a:lnTo>
                    <a:pt x="33" y="6"/>
                  </a:lnTo>
                  <a:lnTo>
                    <a:pt x="27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0" name="Freeform 33">
              <a:extLst>
                <a:ext uri="{FF2B5EF4-FFF2-40B4-BE49-F238E27FC236}">
                  <a16:creationId xmlns:a16="http://schemas.microsoft.com/office/drawing/2014/main" xmlns="" id="{63C9DF86-4DE2-453B-91F0-F1CCE10C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3" y="2753"/>
              <a:ext cx="20" cy="19"/>
            </a:xfrm>
            <a:custGeom>
              <a:avLst/>
              <a:gdLst>
                <a:gd name="T0" fmla="*/ 0 w 41"/>
                <a:gd name="T1" fmla="*/ 10 h 38"/>
                <a:gd name="T2" fmla="*/ 1 w 41"/>
                <a:gd name="T3" fmla="*/ 14 h 38"/>
                <a:gd name="T4" fmla="*/ 3 w 41"/>
                <a:gd name="T5" fmla="*/ 16 h 38"/>
                <a:gd name="T6" fmla="*/ 6 w 41"/>
                <a:gd name="T7" fmla="*/ 18 h 38"/>
                <a:gd name="T8" fmla="*/ 9 w 41"/>
                <a:gd name="T9" fmla="*/ 19 h 38"/>
                <a:gd name="T10" fmla="*/ 13 w 41"/>
                <a:gd name="T11" fmla="*/ 18 h 38"/>
                <a:gd name="T12" fmla="*/ 17 w 41"/>
                <a:gd name="T13" fmla="*/ 16 h 38"/>
                <a:gd name="T14" fmla="*/ 19 w 41"/>
                <a:gd name="T15" fmla="*/ 14 h 38"/>
                <a:gd name="T16" fmla="*/ 20 w 41"/>
                <a:gd name="T17" fmla="*/ 10 h 38"/>
                <a:gd name="T18" fmla="*/ 19 w 41"/>
                <a:gd name="T19" fmla="*/ 6 h 38"/>
                <a:gd name="T20" fmla="*/ 17 w 41"/>
                <a:gd name="T21" fmla="*/ 3 h 38"/>
                <a:gd name="T22" fmla="*/ 13 w 41"/>
                <a:gd name="T23" fmla="*/ 1 h 38"/>
                <a:gd name="T24" fmla="*/ 9 w 41"/>
                <a:gd name="T25" fmla="*/ 0 h 38"/>
                <a:gd name="T26" fmla="*/ 6 w 41"/>
                <a:gd name="T27" fmla="*/ 1 h 38"/>
                <a:gd name="T28" fmla="*/ 3 w 41"/>
                <a:gd name="T29" fmla="*/ 3 h 38"/>
                <a:gd name="T30" fmla="*/ 1 w 41"/>
                <a:gd name="T31" fmla="*/ 6 h 38"/>
                <a:gd name="T32" fmla="*/ 0 w 41"/>
                <a:gd name="T33" fmla="*/ 10 h 38"/>
                <a:gd name="T34" fmla="*/ 0 w 41"/>
                <a:gd name="T35" fmla="*/ 1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1" h="38">
                  <a:moveTo>
                    <a:pt x="0" y="19"/>
                  </a:moveTo>
                  <a:lnTo>
                    <a:pt x="2" y="27"/>
                  </a:lnTo>
                  <a:lnTo>
                    <a:pt x="6" y="32"/>
                  </a:lnTo>
                  <a:lnTo>
                    <a:pt x="12" y="36"/>
                  </a:lnTo>
                  <a:lnTo>
                    <a:pt x="19" y="38"/>
                  </a:lnTo>
                  <a:lnTo>
                    <a:pt x="27" y="36"/>
                  </a:lnTo>
                  <a:lnTo>
                    <a:pt x="35" y="32"/>
                  </a:lnTo>
                  <a:lnTo>
                    <a:pt x="39" y="27"/>
                  </a:lnTo>
                  <a:lnTo>
                    <a:pt x="41" y="19"/>
                  </a:lnTo>
                  <a:lnTo>
                    <a:pt x="39" y="11"/>
                  </a:lnTo>
                  <a:lnTo>
                    <a:pt x="35" y="6"/>
                  </a:lnTo>
                  <a:lnTo>
                    <a:pt x="27" y="2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1" name="Freeform 34">
              <a:extLst>
                <a:ext uri="{FF2B5EF4-FFF2-40B4-BE49-F238E27FC236}">
                  <a16:creationId xmlns:a16="http://schemas.microsoft.com/office/drawing/2014/main" xmlns="" id="{DC591370-BC16-4CFA-AD2E-C3E86B277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" y="2294"/>
              <a:ext cx="20" cy="19"/>
            </a:xfrm>
            <a:custGeom>
              <a:avLst/>
              <a:gdLst>
                <a:gd name="T0" fmla="*/ 0 w 40"/>
                <a:gd name="T1" fmla="*/ 10 h 38"/>
                <a:gd name="T2" fmla="*/ 1 w 40"/>
                <a:gd name="T3" fmla="*/ 13 h 38"/>
                <a:gd name="T4" fmla="*/ 3 w 40"/>
                <a:gd name="T5" fmla="*/ 16 h 38"/>
                <a:gd name="T6" fmla="*/ 6 w 40"/>
                <a:gd name="T7" fmla="*/ 18 h 38"/>
                <a:gd name="T8" fmla="*/ 10 w 40"/>
                <a:gd name="T9" fmla="*/ 19 h 38"/>
                <a:gd name="T10" fmla="*/ 14 w 40"/>
                <a:gd name="T11" fmla="*/ 18 h 38"/>
                <a:gd name="T12" fmla="*/ 18 w 40"/>
                <a:gd name="T13" fmla="*/ 16 h 38"/>
                <a:gd name="T14" fmla="*/ 19 w 40"/>
                <a:gd name="T15" fmla="*/ 13 h 38"/>
                <a:gd name="T16" fmla="*/ 20 w 40"/>
                <a:gd name="T17" fmla="*/ 10 h 38"/>
                <a:gd name="T18" fmla="*/ 19 w 40"/>
                <a:gd name="T19" fmla="*/ 6 h 38"/>
                <a:gd name="T20" fmla="*/ 18 w 40"/>
                <a:gd name="T21" fmla="*/ 3 h 38"/>
                <a:gd name="T22" fmla="*/ 14 w 40"/>
                <a:gd name="T23" fmla="*/ 1 h 38"/>
                <a:gd name="T24" fmla="*/ 10 w 40"/>
                <a:gd name="T25" fmla="*/ 0 h 38"/>
                <a:gd name="T26" fmla="*/ 6 w 40"/>
                <a:gd name="T27" fmla="*/ 1 h 38"/>
                <a:gd name="T28" fmla="*/ 3 w 40"/>
                <a:gd name="T29" fmla="*/ 3 h 38"/>
                <a:gd name="T30" fmla="*/ 1 w 40"/>
                <a:gd name="T31" fmla="*/ 6 h 38"/>
                <a:gd name="T32" fmla="*/ 0 w 40"/>
                <a:gd name="T33" fmla="*/ 10 h 38"/>
                <a:gd name="T34" fmla="*/ 0 w 40"/>
                <a:gd name="T35" fmla="*/ 1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0" h="38">
                  <a:moveTo>
                    <a:pt x="0" y="19"/>
                  </a:moveTo>
                  <a:lnTo>
                    <a:pt x="2" y="26"/>
                  </a:lnTo>
                  <a:lnTo>
                    <a:pt x="6" y="32"/>
                  </a:lnTo>
                  <a:lnTo>
                    <a:pt x="11" y="36"/>
                  </a:lnTo>
                  <a:lnTo>
                    <a:pt x="19" y="38"/>
                  </a:lnTo>
                  <a:lnTo>
                    <a:pt x="27" y="36"/>
                  </a:lnTo>
                  <a:lnTo>
                    <a:pt x="35" y="32"/>
                  </a:lnTo>
                  <a:lnTo>
                    <a:pt x="38" y="26"/>
                  </a:lnTo>
                  <a:lnTo>
                    <a:pt x="40" y="19"/>
                  </a:lnTo>
                  <a:lnTo>
                    <a:pt x="38" y="11"/>
                  </a:lnTo>
                  <a:lnTo>
                    <a:pt x="35" y="5"/>
                  </a:lnTo>
                  <a:lnTo>
                    <a:pt x="27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6" y="5"/>
                  </a:lnTo>
                  <a:lnTo>
                    <a:pt x="2" y="1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2" name="Freeform 35">
              <a:extLst>
                <a:ext uri="{FF2B5EF4-FFF2-40B4-BE49-F238E27FC236}">
                  <a16:creationId xmlns:a16="http://schemas.microsoft.com/office/drawing/2014/main" xmlns="" id="{F1742B58-3074-4E7B-AB1B-3AB68D03C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" y="2294"/>
              <a:ext cx="20" cy="19"/>
            </a:xfrm>
            <a:custGeom>
              <a:avLst/>
              <a:gdLst>
                <a:gd name="T0" fmla="*/ 0 w 38"/>
                <a:gd name="T1" fmla="*/ 10 h 38"/>
                <a:gd name="T2" fmla="*/ 1 w 38"/>
                <a:gd name="T3" fmla="*/ 13 h 38"/>
                <a:gd name="T4" fmla="*/ 3 w 38"/>
                <a:gd name="T5" fmla="*/ 16 h 38"/>
                <a:gd name="T6" fmla="*/ 6 w 38"/>
                <a:gd name="T7" fmla="*/ 18 h 38"/>
                <a:gd name="T8" fmla="*/ 10 w 38"/>
                <a:gd name="T9" fmla="*/ 19 h 38"/>
                <a:gd name="T10" fmla="*/ 14 w 38"/>
                <a:gd name="T11" fmla="*/ 18 h 38"/>
                <a:gd name="T12" fmla="*/ 17 w 38"/>
                <a:gd name="T13" fmla="*/ 16 h 38"/>
                <a:gd name="T14" fmla="*/ 19 w 38"/>
                <a:gd name="T15" fmla="*/ 13 h 38"/>
                <a:gd name="T16" fmla="*/ 20 w 38"/>
                <a:gd name="T17" fmla="*/ 10 h 38"/>
                <a:gd name="T18" fmla="*/ 19 w 38"/>
                <a:gd name="T19" fmla="*/ 6 h 38"/>
                <a:gd name="T20" fmla="*/ 17 w 38"/>
                <a:gd name="T21" fmla="*/ 3 h 38"/>
                <a:gd name="T22" fmla="*/ 14 w 38"/>
                <a:gd name="T23" fmla="*/ 1 h 38"/>
                <a:gd name="T24" fmla="*/ 10 w 38"/>
                <a:gd name="T25" fmla="*/ 0 h 38"/>
                <a:gd name="T26" fmla="*/ 6 w 38"/>
                <a:gd name="T27" fmla="*/ 1 h 38"/>
                <a:gd name="T28" fmla="*/ 3 w 38"/>
                <a:gd name="T29" fmla="*/ 3 h 38"/>
                <a:gd name="T30" fmla="*/ 1 w 38"/>
                <a:gd name="T31" fmla="*/ 6 h 38"/>
                <a:gd name="T32" fmla="*/ 0 w 38"/>
                <a:gd name="T33" fmla="*/ 10 h 38"/>
                <a:gd name="T34" fmla="*/ 0 w 38"/>
                <a:gd name="T35" fmla="*/ 1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8" h="38">
                  <a:moveTo>
                    <a:pt x="0" y="19"/>
                  </a:moveTo>
                  <a:lnTo>
                    <a:pt x="2" y="26"/>
                  </a:lnTo>
                  <a:lnTo>
                    <a:pt x="6" y="32"/>
                  </a:lnTo>
                  <a:lnTo>
                    <a:pt x="11" y="36"/>
                  </a:lnTo>
                  <a:lnTo>
                    <a:pt x="19" y="38"/>
                  </a:lnTo>
                  <a:lnTo>
                    <a:pt x="27" y="36"/>
                  </a:lnTo>
                  <a:lnTo>
                    <a:pt x="32" y="32"/>
                  </a:lnTo>
                  <a:lnTo>
                    <a:pt x="36" y="26"/>
                  </a:lnTo>
                  <a:lnTo>
                    <a:pt x="38" y="19"/>
                  </a:lnTo>
                  <a:lnTo>
                    <a:pt x="36" y="11"/>
                  </a:lnTo>
                  <a:lnTo>
                    <a:pt x="32" y="5"/>
                  </a:lnTo>
                  <a:lnTo>
                    <a:pt x="27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6" y="5"/>
                  </a:lnTo>
                  <a:lnTo>
                    <a:pt x="2" y="1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3" name="Freeform 36">
              <a:extLst>
                <a:ext uri="{FF2B5EF4-FFF2-40B4-BE49-F238E27FC236}">
                  <a16:creationId xmlns:a16="http://schemas.microsoft.com/office/drawing/2014/main" xmlns="" id="{20928D94-3DAD-4EC1-B313-7B44503EA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" y="2293"/>
              <a:ext cx="18" cy="18"/>
            </a:xfrm>
            <a:custGeom>
              <a:avLst/>
              <a:gdLst>
                <a:gd name="T0" fmla="*/ 0 w 36"/>
                <a:gd name="T1" fmla="*/ 9 h 36"/>
                <a:gd name="T2" fmla="*/ 1 w 36"/>
                <a:gd name="T3" fmla="*/ 13 h 36"/>
                <a:gd name="T4" fmla="*/ 3 w 36"/>
                <a:gd name="T5" fmla="*/ 15 h 36"/>
                <a:gd name="T6" fmla="*/ 6 w 36"/>
                <a:gd name="T7" fmla="*/ 17 h 36"/>
                <a:gd name="T8" fmla="*/ 10 w 36"/>
                <a:gd name="T9" fmla="*/ 18 h 36"/>
                <a:gd name="T10" fmla="*/ 14 w 36"/>
                <a:gd name="T11" fmla="*/ 17 h 36"/>
                <a:gd name="T12" fmla="*/ 15 w 36"/>
                <a:gd name="T13" fmla="*/ 15 h 36"/>
                <a:gd name="T14" fmla="*/ 17 w 36"/>
                <a:gd name="T15" fmla="*/ 13 h 36"/>
                <a:gd name="T16" fmla="*/ 18 w 36"/>
                <a:gd name="T17" fmla="*/ 9 h 36"/>
                <a:gd name="T18" fmla="*/ 17 w 36"/>
                <a:gd name="T19" fmla="*/ 5 h 36"/>
                <a:gd name="T20" fmla="*/ 15 w 36"/>
                <a:gd name="T21" fmla="*/ 3 h 36"/>
                <a:gd name="T22" fmla="*/ 14 w 36"/>
                <a:gd name="T23" fmla="*/ 1 h 36"/>
                <a:gd name="T24" fmla="*/ 10 w 36"/>
                <a:gd name="T25" fmla="*/ 0 h 36"/>
                <a:gd name="T26" fmla="*/ 6 w 36"/>
                <a:gd name="T27" fmla="*/ 1 h 36"/>
                <a:gd name="T28" fmla="*/ 3 w 36"/>
                <a:gd name="T29" fmla="*/ 3 h 36"/>
                <a:gd name="T30" fmla="*/ 1 w 36"/>
                <a:gd name="T31" fmla="*/ 5 h 36"/>
                <a:gd name="T32" fmla="*/ 0 w 36"/>
                <a:gd name="T33" fmla="*/ 9 h 36"/>
                <a:gd name="T34" fmla="*/ 0 w 36"/>
                <a:gd name="T35" fmla="*/ 9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6" h="36">
                  <a:moveTo>
                    <a:pt x="0" y="17"/>
                  </a:moveTo>
                  <a:lnTo>
                    <a:pt x="2" y="25"/>
                  </a:lnTo>
                  <a:lnTo>
                    <a:pt x="5" y="30"/>
                  </a:lnTo>
                  <a:lnTo>
                    <a:pt x="11" y="34"/>
                  </a:lnTo>
                  <a:lnTo>
                    <a:pt x="19" y="36"/>
                  </a:lnTo>
                  <a:lnTo>
                    <a:pt x="27" y="34"/>
                  </a:lnTo>
                  <a:lnTo>
                    <a:pt x="30" y="30"/>
                  </a:lnTo>
                  <a:lnTo>
                    <a:pt x="34" y="25"/>
                  </a:lnTo>
                  <a:lnTo>
                    <a:pt x="36" y="17"/>
                  </a:lnTo>
                  <a:lnTo>
                    <a:pt x="34" y="9"/>
                  </a:lnTo>
                  <a:lnTo>
                    <a:pt x="30" y="5"/>
                  </a:lnTo>
                  <a:lnTo>
                    <a:pt x="27" y="2"/>
                  </a:lnTo>
                  <a:lnTo>
                    <a:pt x="19" y="0"/>
                  </a:lnTo>
                  <a:lnTo>
                    <a:pt x="11" y="2"/>
                  </a:lnTo>
                  <a:lnTo>
                    <a:pt x="5" y="5"/>
                  </a:lnTo>
                  <a:lnTo>
                    <a:pt x="2" y="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4" name="Freeform 37">
              <a:extLst>
                <a:ext uri="{FF2B5EF4-FFF2-40B4-BE49-F238E27FC236}">
                  <a16:creationId xmlns:a16="http://schemas.microsoft.com/office/drawing/2014/main" xmlns="" id="{ACE26393-E5F3-44F8-9642-FA1817185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1" y="2415"/>
              <a:ext cx="183" cy="201"/>
            </a:xfrm>
            <a:custGeom>
              <a:avLst/>
              <a:gdLst>
                <a:gd name="T0" fmla="*/ 183 w 366"/>
                <a:gd name="T1" fmla="*/ 14 h 401"/>
                <a:gd name="T2" fmla="*/ 183 w 366"/>
                <a:gd name="T3" fmla="*/ 184 h 401"/>
                <a:gd name="T4" fmla="*/ 183 w 366"/>
                <a:gd name="T5" fmla="*/ 201 h 401"/>
                <a:gd name="T6" fmla="*/ 167 w 366"/>
                <a:gd name="T7" fmla="*/ 199 h 401"/>
                <a:gd name="T8" fmla="*/ 14 w 366"/>
                <a:gd name="T9" fmla="*/ 184 h 401"/>
                <a:gd name="T10" fmla="*/ 0 w 366"/>
                <a:gd name="T11" fmla="*/ 183 h 401"/>
                <a:gd name="T12" fmla="*/ 0 w 366"/>
                <a:gd name="T13" fmla="*/ 170 h 401"/>
                <a:gd name="T14" fmla="*/ 0 w 366"/>
                <a:gd name="T15" fmla="*/ 14 h 401"/>
                <a:gd name="T16" fmla="*/ 0 w 366"/>
                <a:gd name="T17" fmla="*/ 0 h 401"/>
                <a:gd name="T18" fmla="*/ 15 w 366"/>
                <a:gd name="T19" fmla="*/ 0 h 401"/>
                <a:gd name="T20" fmla="*/ 169 w 366"/>
                <a:gd name="T21" fmla="*/ 0 h 401"/>
                <a:gd name="T22" fmla="*/ 183 w 366"/>
                <a:gd name="T23" fmla="*/ 0 h 401"/>
                <a:gd name="T24" fmla="*/ 183 w 366"/>
                <a:gd name="T25" fmla="*/ 14 h 4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6" h="401">
                  <a:moveTo>
                    <a:pt x="366" y="27"/>
                  </a:moveTo>
                  <a:lnTo>
                    <a:pt x="366" y="368"/>
                  </a:lnTo>
                  <a:lnTo>
                    <a:pt x="366" y="401"/>
                  </a:lnTo>
                  <a:lnTo>
                    <a:pt x="333" y="397"/>
                  </a:lnTo>
                  <a:lnTo>
                    <a:pt x="27" y="367"/>
                  </a:lnTo>
                  <a:lnTo>
                    <a:pt x="0" y="365"/>
                  </a:lnTo>
                  <a:lnTo>
                    <a:pt x="0" y="34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0"/>
                  </a:lnTo>
                  <a:lnTo>
                    <a:pt x="337" y="0"/>
                  </a:lnTo>
                  <a:lnTo>
                    <a:pt x="366" y="0"/>
                  </a:lnTo>
                  <a:lnTo>
                    <a:pt x="366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5" name="Freeform 38">
              <a:extLst>
                <a:ext uri="{FF2B5EF4-FFF2-40B4-BE49-F238E27FC236}">
                  <a16:creationId xmlns:a16="http://schemas.microsoft.com/office/drawing/2014/main" xmlns="" id="{7A3CBFB5-06EC-4DF8-BD44-A9C5408B8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2448"/>
              <a:ext cx="153" cy="171"/>
            </a:xfrm>
            <a:custGeom>
              <a:avLst/>
              <a:gdLst>
                <a:gd name="T0" fmla="*/ 0 w 308"/>
                <a:gd name="T1" fmla="*/ 0 h 341"/>
                <a:gd name="T2" fmla="*/ 0 w 308"/>
                <a:gd name="T3" fmla="*/ 157 h 341"/>
                <a:gd name="T4" fmla="*/ 153 w 308"/>
                <a:gd name="T5" fmla="*/ 171 h 341"/>
                <a:gd name="T6" fmla="*/ 153 w 308"/>
                <a:gd name="T7" fmla="*/ 0 h 341"/>
                <a:gd name="T8" fmla="*/ 0 w 308"/>
                <a:gd name="T9" fmla="*/ 0 h 3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341">
                  <a:moveTo>
                    <a:pt x="0" y="0"/>
                  </a:moveTo>
                  <a:lnTo>
                    <a:pt x="0" y="313"/>
                  </a:lnTo>
                  <a:lnTo>
                    <a:pt x="308" y="341"/>
                  </a:lnTo>
                  <a:lnTo>
                    <a:pt x="3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6" name="Freeform 39">
              <a:extLst>
                <a:ext uri="{FF2B5EF4-FFF2-40B4-BE49-F238E27FC236}">
                  <a16:creationId xmlns:a16="http://schemas.microsoft.com/office/drawing/2014/main" xmlns="" id="{75365476-FF70-458D-9A8A-1E3807A68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" y="2452"/>
              <a:ext cx="26" cy="112"/>
            </a:xfrm>
            <a:custGeom>
              <a:avLst/>
              <a:gdLst>
                <a:gd name="T0" fmla="*/ 7 w 52"/>
                <a:gd name="T1" fmla="*/ 8 h 222"/>
                <a:gd name="T2" fmla="*/ 6 w 52"/>
                <a:gd name="T3" fmla="*/ 9 h 222"/>
                <a:gd name="T4" fmla="*/ 4 w 52"/>
                <a:gd name="T5" fmla="*/ 13 h 222"/>
                <a:gd name="T6" fmla="*/ 1 w 52"/>
                <a:gd name="T7" fmla="*/ 23 h 222"/>
                <a:gd name="T8" fmla="*/ 0 w 52"/>
                <a:gd name="T9" fmla="*/ 38 h 222"/>
                <a:gd name="T10" fmla="*/ 0 w 52"/>
                <a:gd name="T11" fmla="*/ 58 h 222"/>
                <a:gd name="T12" fmla="*/ 0 w 52"/>
                <a:gd name="T13" fmla="*/ 75 h 222"/>
                <a:gd name="T14" fmla="*/ 0 w 52"/>
                <a:gd name="T15" fmla="*/ 88 h 222"/>
                <a:gd name="T16" fmla="*/ 0 w 52"/>
                <a:gd name="T17" fmla="*/ 93 h 222"/>
                <a:gd name="T18" fmla="*/ 0 w 52"/>
                <a:gd name="T19" fmla="*/ 95 h 222"/>
                <a:gd name="T20" fmla="*/ 2 w 52"/>
                <a:gd name="T21" fmla="*/ 98 h 222"/>
                <a:gd name="T22" fmla="*/ 5 w 52"/>
                <a:gd name="T23" fmla="*/ 103 h 222"/>
                <a:gd name="T24" fmla="*/ 11 w 52"/>
                <a:gd name="T25" fmla="*/ 109 h 222"/>
                <a:gd name="T26" fmla="*/ 17 w 52"/>
                <a:gd name="T27" fmla="*/ 112 h 222"/>
                <a:gd name="T28" fmla="*/ 21 w 52"/>
                <a:gd name="T29" fmla="*/ 112 h 222"/>
                <a:gd name="T30" fmla="*/ 25 w 52"/>
                <a:gd name="T31" fmla="*/ 110 h 222"/>
                <a:gd name="T32" fmla="*/ 26 w 52"/>
                <a:gd name="T33" fmla="*/ 109 h 222"/>
                <a:gd name="T34" fmla="*/ 26 w 52"/>
                <a:gd name="T35" fmla="*/ 97 h 222"/>
                <a:gd name="T36" fmla="*/ 16 w 52"/>
                <a:gd name="T37" fmla="*/ 95 h 222"/>
                <a:gd name="T38" fmla="*/ 16 w 52"/>
                <a:gd name="T39" fmla="*/ 19 h 222"/>
                <a:gd name="T40" fmla="*/ 26 w 52"/>
                <a:gd name="T41" fmla="*/ 17 h 222"/>
                <a:gd name="T42" fmla="*/ 26 w 52"/>
                <a:gd name="T43" fmla="*/ 0 h 222"/>
                <a:gd name="T44" fmla="*/ 23 w 52"/>
                <a:gd name="T45" fmla="*/ 0 h 222"/>
                <a:gd name="T46" fmla="*/ 19 w 52"/>
                <a:gd name="T47" fmla="*/ 0 h 222"/>
                <a:gd name="T48" fmla="*/ 12 w 52"/>
                <a:gd name="T49" fmla="*/ 2 h 222"/>
                <a:gd name="T50" fmla="*/ 7 w 52"/>
                <a:gd name="T51" fmla="*/ 8 h 2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2" h="222">
                  <a:moveTo>
                    <a:pt x="14" y="15"/>
                  </a:moveTo>
                  <a:lnTo>
                    <a:pt x="12" y="17"/>
                  </a:lnTo>
                  <a:lnTo>
                    <a:pt x="8" y="26"/>
                  </a:lnTo>
                  <a:lnTo>
                    <a:pt x="2" y="46"/>
                  </a:lnTo>
                  <a:lnTo>
                    <a:pt x="0" y="76"/>
                  </a:lnTo>
                  <a:lnTo>
                    <a:pt x="0" y="115"/>
                  </a:lnTo>
                  <a:lnTo>
                    <a:pt x="0" y="149"/>
                  </a:lnTo>
                  <a:lnTo>
                    <a:pt x="0" y="174"/>
                  </a:lnTo>
                  <a:lnTo>
                    <a:pt x="0" y="184"/>
                  </a:lnTo>
                  <a:lnTo>
                    <a:pt x="0" y="188"/>
                  </a:lnTo>
                  <a:lnTo>
                    <a:pt x="4" y="195"/>
                  </a:lnTo>
                  <a:lnTo>
                    <a:pt x="10" y="205"/>
                  </a:lnTo>
                  <a:lnTo>
                    <a:pt x="21" y="217"/>
                  </a:lnTo>
                  <a:lnTo>
                    <a:pt x="33" y="222"/>
                  </a:lnTo>
                  <a:lnTo>
                    <a:pt x="42" y="222"/>
                  </a:lnTo>
                  <a:lnTo>
                    <a:pt x="50" y="219"/>
                  </a:lnTo>
                  <a:lnTo>
                    <a:pt x="52" y="217"/>
                  </a:lnTo>
                  <a:lnTo>
                    <a:pt x="52" y="192"/>
                  </a:lnTo>
                  <a:lnTo>
                    <a:pt x="31" y="188"/>
                  </a:lnTo>
                  <a:lnTo>
                    <a:pt x="31" y="38"/>
                  </a:lnTo>
                  <a:lnTo>
                    <a:pt x="52" y="34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23" y="3"/>
                  </a:lnTo>
                  <a:lnTo>
                    <a:pt x="14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7" name="Freeform 40">
              <a:extLst>
                <a:ext uri="{FF2B5EF4-FFF2-40B4-BE49-F238E27FC236}">
                  <a16:creationId xmlns:a16="http://schemas.microsoft.com/office/drawing/2014/main" xmlns="" id="{8D48FA47-8859-4F50-B5E8-7DAB61FCD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" y="2271"/>
              <a:ext cx="69" cy="21"/>
            </a:xfrm>
            <a:custGeom>
              <a:avLst/>
              <a:gdLst>
                <a:gd name="T0" fmla="*/ 0 w 136"/>
                <a:gd name="T1" fmla="*/ 9 h 43"/>
                <a:gd name="T2" fmla="*/ 0 w 136"/>
                <a:gd name="T3" fmla="*/ 8 h 43"/>
                <a:gd name="T4" fmla="*/ 1 w 136"/>
                <a:gd name="T5" fmla="*/ 7 h 43"/>
                <a:gd name="T6" fmla="*/ 2 w 136"/>
                <a:gd name="T7" fmla="*/ 5 h 43"/>
                <a:gd name="T8" fmla="*/ 5 w 136"/>
                <a:gd name="T9" fmla="*/ 3 h 43"/>
                <a:gd name="T10" fmla="*/ 9 w 136"/>
                <a:gd name="T11" fmla="*/ 1 h 43"/>
                <a:gd name="T12" fmla="*/ 15 w 136"/>
                <a:gd name="T13" fmla="*/ 0 h 43"/>
                <a:gd name="T14" fmla="*/ 23 w 136"/>
                <a:gd name="T15" fmla="*/ 0 h 43"/>
                <a:gd name="T16" fmla="*/ 34 w 136"/>
                <a:gd name="T17" fmla="*/ 2 h 43"/>
                <a:gd name="T18" fmla="*/ 45 w 136"/>
                <a:gd name="T19" fmla="*/ 4 h 43"/>
                <a:gd name="T20" fmla="*/ 53 w 136"/>
                <a:gd name="T21" fmla="*/ 7 h 43"/>
                <a:gd name="T22" fmla="*/ 60 w 136"/>
                <a:gd name="T23" fmla="*/ 9 h 43"/>
                <a:gd name="T24" fmla="*/ 65 w 136"/>
                <a:gd name="T25" fmla="*/ 11 h 43"/>
                <a:gd name="T26" fmla="*/ 67 w 136"/>
                <a:gd name="T27" fmla="*/ 13 h 43"/>
                <a:gd name="T28" fmla="*/ 69 w 136"/>
                <a:gd name="T29" fmla="*/ 15 h 43"/>
                <a:gd name="T30" fmla="*/ 69 w 136"/>
                <a:gd name="T31" fmla="*/ 18 h 43"/>
                <a:gd name="T32" fmla="*/ 69 w 136"/>
                <a:gd name="T33" fmla="*/ 21 h 43"/>
                <a:gd name="T34" fmla="*/ 0 w 136"/>
                <a:gd name="T35" fmla="*/ 9 h 4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6" h="43">
                  <a:moveTo>
                    <a:pt x="0" y="18"/>
                  </a:moveTo>
                  <a:lnTo>
                    <a:pt x="0" y="16"/>
                  </a:lnTo>
                  <a:lnTo>
                    <a:pt x="2" y="14"/>
                  </a:lnTo>
                  <a:lnTo>
                    <a:pt x="3" y="10"/>
                  </a:lnTo>
                  <a:lnTo>
                    <a:pt x="9" y="6"/>
                  </a:lnTo>
                  <a:lnTo>
                    <a:pt x="17" y="2"/>
                  </a:lnTo>
                  <a:lnTo>
                    <a:pt x="30" y="0"/>
                  </a:lnTo>
                  <a:lnTo>
                    <a:pt x="46" y="0"/>
                  </a:lnTo>
                  <a:lnTo>
                    <a:pt x="67" y="4"/>
                  </a:lnTo>
                  <a:lnTo>
                    <a:pt x="88" y="8"/>
                  </a:lnTo>
                  <a:lnTo>
                    <a:pt x="105" y="14"/>
                  </a:lnTo>
                  <a:lnTo>
                    <a:pt x="119" y="18"/>
                  </a:lnTo>
                  <a:lnTo>
                    <a:pt x="128" y="22"/>
                  </a:lnTo>
                  <a:lnTo>
                    <a:pt x="132" y="27"/>
                  </a:lnTo>
                  <a:lnTo>
                    <a:pt x="136" y="31"/>
                  </a:lnTo>
                  <a:lnTo>
                    <a:pt x="136" y="37"/>
                  </a:lnTo>
                  <a:lnTo>
                    <a:pt x="136" y="43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8" name="Freeform 41">
              <a:extLst>
                <a:ext uri="{FF2B5EF4-FFF2-40B4-BE49-F238E27FC236}">
                  <a16:creationId xmlns:a16="http://schemas.microsoft.com/office/drawing/2014/main" xmlns="" id="{C7BFB51D-1D47-4B7F-B4BA-AAE4DA181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4" y="2300"/>
              <a:ext cx="69" cy="19"/>
            </a:xfrm>
            <a:custGeom>
              <a:avLst/>
              <a:gdLst>
                <a:gd name="T0" fmla="*/ 0 w 136"/>
                <a:gd name="T1" fmla="*/ 9 h 39"/>
                <a:gd name="T2" fmla="*/ 0 w 136"/>
                <a:gd name="T3" fmla="*/ 8 h 39"/>
                <a:gd name="T4" fmla="*/ 1 w 136"/>
                <a:gd name="T5" fmla="*/ 7 h 39"/>
                <a:gd name="T6" fmla="*/ 2 w 136"/>
                <a:gd name="T7" fmla="*/ 6 h 39"/>
                <a:gd name="T8" fmla="*/ 4 w 136"/>
                <a:gd name="T9" fmla="*/ 4 h 39"/>
                <a:gd name="T10" fmla="*/ 9 w 136"/>
                <a:gd name="T11" fmla="*/ 2 h 39"/>
                <a:gd name="T12" fmla="*/ 15 w 136"/>
                <a:gd name="T13" fmla="*/ 0 h 39"/>
                <a:gd name="T14" fmla="*/ 22 w 136"/>
                <a:gd name="T15" fmla="*/ 0 h 39"/>
                <a:gd name="T16" fmla="*/ 34 w 136"/>
                <a:gd name="T17" fmla="*/ 1 h 39"/>
                <a:gd name="T18" fmla="*/ 45 w 136"/>
                <a:gd name="T19" fmla="*/ 3 h 39"/>
                <a:gd name="T20" fmla="*/ 53 w 136"/>
                <a:gd name="T21" fmla="*/ 5 h 39"/>
                <a:gd name="T22" fmla="*/ 59 w 136"/>
                <a:gd name="T23" fmla="*/ 7 h 39"/>
                <a:gd name="T24" fmla="*/ 64 w 136"/>
                <a:gd name="T25" fmla="*/ 8 h 39"/>
                <a:gd name="T26" fmla="*/ 67 w 136"/>
                <a:gd name="T27" fmla="*/ 10 h 39"/>
                <a:gd name="T28" fmla="*/ 68 w 136"/>
                <a:gd name="T29" fmla="*/ 13 h 39"/>
                <a:gd name="T30" fmla="*/ 69 w 136"/>
                <a:gd name="T31" fmla="*/ 16 h 39"/>
                <a:gd name="T32" fmla="*/ 69 w 136"/>
                <a:gd name="T33" fmla="*/ 19 h 39"/>
                <a:gd name="T34" fmla="*/ 0 w 136"/>
                <a:gd name="T35" fmla="*/ 9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6" h="39">
                  <a:moveTo>
                    <a:pt x="0" y="19"/>
                  </a:moveTo>
                  <a:lnTo>
                    <a:pt x="0" y="17"/>
                  </a:lnTo>
                  <a:lnTo>
                    <a:pt x="2" y="15"/>
                  </a:lnTo>
                  <a:lnTo>
                    <a:pt x="4" y="12"/>
                  </a:lnTo>
                  <a:lnTo>
                    <a:pt x="7" y="8"/>
                  </a:lnTo>
                  <a:lnTo>
                    <a:pt x="17" y="4"/>
                  </a:lnTo>
                  <a:lnTo>
                    <a:pt x="29" y="0"/>
                  </a:lnTo>
                  <a:lnTo>
                    <a:pt x="44" y="0"/>
                  </a:lnTo>
                  <a:lnTo>
                    <a:pt x="67" y="2"/>
                  </a:lnTo>
                  <a:lnTo>
                    <a:pt x="88" y="6"/>
                  </a:lnTo>
                  <a:lnTo>
                    <a:pt x="105" y="10"/>
                  </a:lnTo>
                  <a:lnTo>
                    <a:pt x="117" y="14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4" y="27"/>
                  </a:lnTo>
                  <a:lnTo>
                    <a:pt x="136" y="33"/>
                  </a:lnTo>
                  <a:lnTo>
                    <a:pt x="136" y="3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9" name="Freeform 42">
              <a:extLst>
                <a:ext uri="{FF2B5EF4-FFF2-40B4-BE49-F238E27FC236}">
                  <a16:creationId xmlns:a16="http://schemas.microsoft.com/office/drawing/2014/main" xmlns="" id="{EB4A4763-51FD-4712-A7CD-A8924F6FD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" y="2325"/>
              <a:ext cx="69" cy="19"/>
            </a:xfrm>
            <a:custGeom>
              <a:avLst/>
              <a:gdLst>
                <a:gd name="T0" fmla="*/ 0 w 138"/>
                <a:gd name="T1" fmla="*/ 11 h 36"/>
                <a:gd name="T2" fmla="*/ 0 w 138"/>
                <a:gd name="T3" fmla="*/ 10 h 36"/>
                <a:gd name="T4" fmla="*/ 1 w 138"/>
                <a:gd name="T5" fmla="*/ 9 h 36"/>
                <a:gd name="T6" fmla="*/ 2 w 138"/>
                <a:gd name="T7" fmla="*/ 7 h 36"/>
                <a:gd name="T8" fmla="*/ 5 w 138"/>
                <a:gd name="T9" fmla="*/ 4 h 36"/>
                <a:gd name="T10" fmla="*/ 9 w 138"/>
                <a:gd name="T11" fmla="*/ 2 h 36"/>
                <a:gd name="T12" fmla="*/ 14 w 138"/>
                <a:gd name="T13" fmla="*/ 1 h 36"/>
                <a:gd name="T14" fmla="*/ 23 w 138"/>
                <a:gd name="T15" fmla="*/ 0 h 36"/>
                <a:gd name="T16" fmla="*/ 34 w 138"/>
                <a:gd name="T17" fmla="*/ 1 h 36"/>
                <a:gd name="T18" fmla="*/ 45 w 138"/>
                <a:gd name="T19" fmla="*/ 3 h 36"/>
                <a:gd name="T20" fmla="*/ 54 w 138"/>
                <a:gd name="T21" fmla="*/ 5 h 36"/>
                <a:gd name="T22" fmla="*/ 61 w 138"/>
                <a:gd name="T23" fmla="*/ 6 h 36"/>
                <a:gd name="T24" fmla="*/ 64 w 138"/>
                <a:gd name="T25" fmla="*/ 8 h 36"/>
                <a:gd name="T26" fmla="*/ 67 w 138"/>
                <a:gd name="T27" fmla="*/ 10 h 36"/>
                <a:gd name="T28" fmla="*/ 69 w 138"/>
                <a:gd name="T29" fmla="*/ 13 h 36"/>
                <a:gd name="T30" fmla="*/ 69 w 138"/>
                <a:gd name="T31" fmla="*/ 16 h 36"/>
                <a:gd name="T32" fmla="*/ 69 w 138"/>
                <a:gd name="T33" fmla="*/ 19 h 36"/>
                <a:gd name="T34" fmla="*/ 0 w 138"/>
                <a:gd name="T35" fmla="*/ 11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36">
                  <a:moveTo>
                    <a:pt x="0" y="21"/>
                  </a:moveTo>
                  <a:lnTo>
                    <a:pt x="0" y="19"/>
                  </a:lnTo>
                  <a:lnTo>
                    <a:pt x="2" y="17"/>
                  </a:lnTo>
                  <a:lnTo>
                    <a:pt x="3" y="13"/>
                  </a:lnTo>
                  <a:lnTo>
                    <a:pt x="9" y="8"/>
                  </a:lnTo>
                  <a:lnTo>
                    <a:pt x="17" y="4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7" y="2"/>
                  </a:lnTo>
                  <a:lnTo>
                    <a:pt x="90" y="6"/>
                  </a:lnTo>
                  <a:lnTo>
                    <a:pt x="107" y="10"/>
                  </a:lnTo>
                  <a:lnTo>
                    <a:pt x="121" y="11"/>
                  </a:lnTo>
                  <a:lnTo>
                    <a:pt x="128" y="15"/>
                  </a:lnTo>
                  <a:lnTo>
                    <a:pt x="134" y="19"/>
                  </a:lnTo>
                  <a:lnTo>
                    <a:pt x="138" y="25"/>
                  </a:lnTo>
                  <a:lnTo>
                    <a:pt x="138" y="31"/>
                  </a:lnTo>
                  <a:lnTo>
                    <a:pt x="138" y="36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0" name="Freeform 43">
              <a:extLst>
                <a:ext uri="{FF2B5EF4-FFF2-40B4-BE49-F238E27FC236}">
                  <a16:creationId xmlns:a16="http://schemas.microsoft.com/office/drawing/2014/main" xmlns="" id="{E4ED3FA4-776A-47F2-8A79-F97DAFD8C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4" y="2350"/>
              <a:ext cx="72" cy="18"/>
            </a:xfrm>
            <a:custGeom>
              <a:avLst/>
              <a:gdLst>
                <a:gd name="T0" fmla="*/ 0 w 144"/>
                <a:gd name="T1" fmla="*/ 11 h 34"/>
                <a:gd name="T2" fmla="*/ 0 w 144"/>
                <a:gd name="T3" fmla="*/ 10 h 34"/>
                <a:gd name="T4" fmla="*/ 1 w 144"/>
                <a:gd name="T5" fmla="*/ 9 h 34"/>
                <a:gd name="T6" fmla="*/ 2 w 144"/>
                <a:gd name="T7" fmla="*/ 7 h 34"/>
                <a:gd name="T8" fmla="*/ 5 w 144"/>
                <a:gd name="T9" fmla="*/ 4 h 34"/>
                <a:gd name="T10" fmla="*/ 9 w 144"/>
                <a:gd name="T11" fmla="*/ 2 h 34"/>
                <a:gd name="T12" fmla="*/ 15 w 144"/>
                <a:gd name="T13" fmla="*/ 1 h 34"/>
                <a:gd name="T14" fmla="*/ 24 w 144"/>
                <a:gd name="T15" fmla="*/ 0 h 34"/>
                <a:gd name="T16" fmla="*/ 36 w 144"/>
                <a:gd name="T17" fmla="*/ 1 h 34"/>
                <a:gd name="T18" fmla="*/ 47 w 144"/>
                <a:gd name="T19" fmla="*/ 3 h 34"/>
                <a:gd name="T20" fmla="*/ 56 w 144"/>
                <a:gd name="T21" fmla="*/ 4 h 34"/>
                <a:gd name="T22" fmla="*/ 63 w 144"/>
                <a:gd name="T23" fmla="*/ 6 h 34"/>
                <a:gd name="T24" fmla="*/ 67 w 144"/>
                <a:gd name="T25" fmla="*/ 8 h 34"/>
                <a:gd name="T26" fmla="*/ 70 w 144"/>
                <a:gd name="T27" fmla="*/ 10 h 34"/>
                <a:gd name="T28" fmla="*/ 72 w 144"/>
                <a:gd name="T29" fmla="*/ 12 h 34"/>
                <a:gd name="T30" fmla="*/ 72 w 144"/>
                <a:gd name="T31" fmla="*/ 15 h 34"/>
                <a:gd name="T32" fmla="*/ 72 w 144"/>
                <a:gd name="T33" fmla="*/ 18 h 34"/>
                <a:gd name="T34" fmla="*/ 0 w 144"/>
                <a:gd name="T35" fmla="*/ 11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4" h="34">
                  <a:moveTo>
                    <a:pt x="0" y="21"/>
                  </a:moveTo>
                  <a:lnTo>
                    <a:pt x="0" y="19"/>
                  </a:lnTo>
                  <a:lnTo>
                    <a:pt x="2" y="17"/>
                  </a:lnTo>
                  <a:lnTo>
                    <a:pt x="4" y="13"/>
                  </a:lnTo>
                  <a:lnTo>
                    <a:pt x="9" y="8"/>
                  </a:lnTo>
                  <a:lnTo>
                    <a:pt x="17" y="4"/>
                  </a:lnTo>
                  <a:lnTo>
                    <a:pt x="30" y="2"/>
                  </a:lnTo>
                  <a:lnTo>
                    <a:pt x="48" y="0"/>
                  </a:lnTo>
                  <a:lnTo>
                    <a:pt x="71" y="2"/>
                  </a:lnTo>
                  <a:lnTo>
                    <a:pt x="94" y="6"/>
                  </a:lnTo>
                  <a:lnTo>
                    <a:pt x="111" y="8"/>
                  </a:lnTo>
                  <a:lnTo>
                    <a:pt x="125" y="11"/>
                  </a:lnTo>
                  <a:lnTo>
                    <a:pt x="134" y="15"/>
                  </a:lnTo>
                  <a:lnTo>
                    <a:pt x="140" y="19"/>
                  </a:lnTo>
                  <a:lnTo>
                    <a:pt x="144" y="23"/>
                  </a:lnTo>
                  <a:lnTo>
                    <a:pt x="144" y="29"/>
                  </a:lnTo>
                  <a:lnTo>
                    <a:pt x="144" y="34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1" name="Freeform 44">
              <a:extLst>
                <a:ext uri="{FF2B5EF4-FFF2-40B4-BE49-F238E27FC236}">
                  <a16:creationId xmlns:a16="http://schemas.microsoft.com/office/drawing/2014/main" xmlns="" id="{41FC00D4-BC48-4AB6-9B01-7369CB269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4" y="2378"/>
              <a:ext cx="72" cy="15"/>
            </a:xfrm>
            <a:custGeom>
              <a:avLst/>
              <a:gdLst>
                <a:gd name="T0" fmla="*/ 0 w 144"/>
                <a:gd name="T1" fmla="*/ 12 h 28"/>
                <a:gd name="T2" fmla="*/ 0 w 144"/>
                <a:gd name="T3" fmla="*/ 11 h 28"/>
                <a:gd name="T4" fmla="*/ 1 w 144"/>
                <a:gd name="T5" fmla="*/ 10 h 28"/>
                <a:gd name="T6" fmla="*/ 2 w 144"/>
                <a:gd name="T7" fmla="*/ 8 h 28"/>
                <a:gd name="T8" fmla="*/ 5 w 144"/>
                <a:gd name="T9" fmla="*/ 5 h 28"/>
                <a:gd name="T10" fmla="*/ 9 w 144"/>
                <a:gd name="T11" fmla="*/ 3 h 28"/>
                <a:gd name="T12" fmla="*/ 15 w 144"/>
                <a:gd name="T13" fmla="*/ 1 h 28"/>
                <a:gd name="T14" fmla="*/ 23 w 144"/>
                <a:gd name="T15" fmla="*/ 0 h 28"/>
                <a:gd name="T16" fmla="*/ 35 w 144"/>
                <a:gd name="T17" fmla="*/ 0 h 28"/>
                <a:gd name="T18" fmla="*/ 46 w 144"/>
                <a:gd name="T19" fmla="*/ 1 h 28"/>
                <a:gd name="T20" fmla="*/ 55 w 144"/>
                <a:gd name="T21" fmla="*/ 2 h 28"/>
                <a:gd name="T22" fmla="*/ 62 w 144"/>
                <a:gd name="T23" fmla="*/ 4 h 28"/>
                <a:gd name="T24" fmla="*/ 66 w 144"/>
                <a:gd name="T25" fmla="*/ 5 h 28"/>
                <a:gd name="T26" fmla="*/ 70 w 144"/>
                <a:gd name="T27" fmla="*/ 7 h 28"/>
                <a:gd name="T28" fmla="*/ 71 w 144"/>
                <a:gd name="T29" fmla="*/ 9 h 28"/>
                <a:gd name="T30" fmla="*/ 72 w 144"/>
                <a:gd name="T31" fmla="*/ 12 h 28"/>
                <a:gd name="T32" fmla="*/ 72 w 144"/>
                <a:gd name="T33" fmla="*/ 15 h 28"/>
                <a:gd name="T34" fmla="*/ 0 w 144"/>
                <a:gd name="T35" fmla="*/ 12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4" h="28">
                  <a:moveTo>
                    <a:pt x="0" y="23"/>
                  </a:moveTo>
                  <a:lnTo>
                    <a:pt x="0" y="21"/>
                  </a:lnTo>
                  <a:lnTo>
                    <a:pt x="2" y="19"/>
                  </a:lnTo>
                  <a:lnTo>
                    <a:pt x="4" y="15"/>
                  </a:lnTo>
                  <a:lnTo>
                    <a:pt x="9" y="9"/>
                  </a:lnTo>
                  <a:lnTo>
                    <a:pt x="17" y="5"/>
                  </a:lnTo>
                  <a:lnTo>
                    <a:pt x="29" y="2"/>
                  </a:lnTo>
                  <a:lnTo>
                    <a:pt x="46" y="0"/>
                  </a:lnTo>
                  <a:lnTo>
                    <a:pt x="69" y="0"/>
                  </a:lnTo>
                  <a:lnTo>
                    <a:pt x="92" y="2"/>
                  </a:lnTo>
                  <a:lnTo>
                    <a:pt x="109" y="3"/>
                  </a:lnTo>
                  <a:lnTo>
                    <a:pt x="123" y="7"/>
                  </a:lnTo>
                  <a:lnTo>
                    <a:pt x="132" y="9"/>
                  </a:lnTo>
                  <a:lnTo>
                    <a:pt x="140" y="13"/>
                  </a:lnTo>
                  <a:lnTo>
                    <a:pt x="142" y="17"/>
                  </a:lnTo>
                  <a:lnTo>
                    <a:pt x="144" y="23"/>
                  </a:lnTo>
                  <a:lnTo>
                    <a:pt x="144" y="28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2" name="Freeform 45">
              <a:extLst>
                <a:ext uri="{FF2B5EF4-FFF2-40B4-BE49-F238E27FC236}">
                  <a16:creationId xmlns:a16="http://schemas.microsoft.com/office/drawing/2014/main" xmlns="" id="{FE661A65-4A42-4BC6-A67F-2F12946C6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1" y="2401"/>
              <a:ext cx="71" cy="11"/>
            </a:xfrm>
            <a:custGeom>
              <a:avLst/>
              <a:gdLst>
                <a:gd name="T0" fmla="*/ 0 w 140"/>
                <a:gd name="T1" fmla="*/ 10 h 21"/>
                <a:gd name="T2" fmla="*/ 0 w 140"/>
                <a:gd name="T3" fmla="*/ 10 h 21"/>
                <a:gd name="T4" fmla="*/ 1 w 140"/>
                <a:gd name="T5" fmla="*/ 8 h 21"/>
                <a:gd name="T6" fmla="*/ 2 w 140"/>
                <a:gd name="T7" fmla="*/ 7 h 21"/>
                <a:gd name="T8" fmla="*/ 5 w 140"/>
                <a:gd name="T9" fmla="*/ 5 h 21"/>
                <a:gd name="T10" fmla="*/ 9 w 140"/>
                <a:gd name="T11" fmla="*/ 3 h 21"/>
                <a:gd name="T12" fmla="*/ 15 w 140"/>
                <a:gd name="T13" fmla="*/ 2 h 21"/>
                <a:gd name="T14" fmla="*/ 23 w 140"/>
                <a:gd name="T15" fmla="*/ 0 h 21"/>
                <a:gd name="T16" fmla="*/ 34 w 140"/>
                <a:gd name="T17" fmla="*/ 0 h 21"/>
                <a:gd name="T18" fmla="*/ 46 w 140"/>
                <a:gd name="T19" fmla="*/ 0 h 21"/>
                <a:gd name="T20" fmla="*/ 55 w 140"/>
                <a:gd name="T21" fmla="*/ 1 h 21"/>
                <a:gd name="T22" fmla="*/ 61 w 140"/>
                <a:gd name="T23" fmla="*/ 2 h 21"/>
                <a:gd name="T24" fmla="*/ 66 w 140"/>
                <a:gd name="T25" fmla="*/ 3 h 21"/>
                <a:gd name="T26" fmla="*/ 69 w 140"/>
                <a:gd name="T27" fmla="*/ 4 h 21"/>
                <a:gd name="T28" fmla="*/ 70 w 140"/>
                <a:gd name="T29" fmla="*/ 6 h 21"/>
                <a:gd name="T30" fmla="*/ 71 w 140"/>
                <a:gd name="T31" fmla="*/ 8 h 21"/>
                <a:gd name="T32" fmla="*/ 71 w 140"/>
                <a:gd name="T33" fmla="*/ 11 h 21"/>
                <a:gd name="T34" fmla="*/ 0 w 140"/>
                <a:gd name="T35" fmla="*/ 1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0" h="21">
                  <a:moveTo>
                    <a:pt x="0" y="19"/>
                  </a:moveTo>
                  <a:lnTo>
                    <a:pt x="0" y="19"/>
                  </a:lnTo>
                  <a:lnTo>
                    <a:pt x="2" y="15"/>
                  </a:lnTo>
                  <a:lnTo>
                    <a:pt x="4" y="13"/>
                  </a:lnTo>
                  <a:lnTo>
                    <a:pt x="10" y="9"/>
                  </a:lnTo>
                  <a:lnTo>
                    <a:pt x="17" y="5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7" y="0"/>
                  </a:lnTo>
                  <a:lnTo>
                    <a:pt x="90" y="0"/>
                  </a:lnTo>
                  <a:lnTo>
                    <a:pt x="108" y="2"/>
                  </a:lnTo>
                  <a:lnTo>
                    <a:pt x="121" y="4"/>
                  </a:lnTo>
                  <a:lnTo>
                    <a:pt x="131" y="5"/>
                  </a:lnTo>
                  <a:lnTo>
                    <a:pt x="136" y="7"/>
                  </a:lnTo>
                  <a:lnTo>
                    <a:pt x="138" y="11"/>
                  </a:lnTo>
                  <a:lnTo>
                    <a:pt x="140" y="15"/>
                  </a:lnTo>
                  <a:lnTo>
                    <a:pt x="140" y="2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3" name="Freeform 46">
              <a:extLst>
                <a:ext uri="{FF2B5EF4-FFF2-40B4-BE49-F238E27FC236}">
                  <a16:creationId xmlns:a16="http://schemas.microsoft.com/office/drawing/2014/main" xmlns="" id="{92ED2693-3284-43FA-ACA0-55F092698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2287"/>
              <a:ext cx="66" cy="19"/>
            </a:xfrm>
            <a:custGeom>
              <a:avLst/>
              <a:gdLst>
                <a:gd name="T0" fmla="*/ 0 w 133"/>
                <a:gd name="T1" fmla="*/ 7 h 39"/>
                <a:gd name="T2" fmla="*/ 0 w 133"/>
                <a:gd name="T3" fmla="*/ 7 h 39"/>
                <a:gd name="T4" fmla="*/ 1 w 133"/>
                <a:gd name="T5" fmla="*/ 6 h 39"/>
                <a:gd name="T6" fmla="*/ 2 w 133"/>
                <a:gd name="T7" fmla="*/ 5 h 39"/>
                <a:gd name="T8" fmla="*/ 5 w 133"/>
                <a:gd name="T9" fmla="*/ 3 h 39"/>
                <a:gd name="T10" fmla="*/ 9 w 133"/>
                <a:gd name="T11" fmla="*/ 1 h 39"/>
                <a:gd name="T12" fmla="*/ 15 w 133"/>
                <a:gd name="T13" fmla="*/ 0 h 39"/>
                <a:gd name="T14" fmla="*/ 23 w 133"/>
                <a:gd name="T15" fmla="*/ 1 h 39"/>
                <a:gd name="T16" fmla="*/ 34 w 133"/>
                <a:gd name="T17" fmla="*/ 2 h 39"/>
                <a:gd name="T18" fmla="*/ 44 w 133"/>
                <a:gd name="T19" fmla="*/ 4 h 39"/>
                <a:gd name="T20" fmla="*/ 52 w 133"/>
                <a:gd name="T21" fmla="*/ 6 h 39"/>
                <a:gd name="T22" fmla="*/ 59 w 133"/>
                <a:gd name="T23" fmla="*/ 7 h 39"/>
                <a:gd name="T24" fmla="*/ 62 w 133"/>
                <a:gd name="T25" fmla="*/ 9 h 39"/>
                <a:gd name="T26" fmla="*/ 64 w 133"/>
                <a:gd name="T27" fmla="*/ 11 h 39"/>
                <a:gd name="T28" fmla="*/ 66 w 133"/>
                <a:gd name="T29" fmla="*/ 14 h 39"/>
                <a:gd name="T30" fmla="*/ 66 w 133"/>
                <a:gd name="T31" fmla="*/ 16 h 39"/>
                <a:gd name="T32" fmla="*/ 66 w 133"/>
                <a:gd name="T33" fmla="*/ 19 h 39"/>
                <a:gd name="T34" fmla="*/ 0 w 133"/>
                <a:gd name="T35" fmla="*/ 7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3" h="39">
                  <a:moveTo>
                    <a:pt x="0" y="15"/>
                  </a:moveTo>
                  <a:lnTo>
                    <a:pt x="0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10" y="6"/>
                  </a:lnTo>
                  <a:lnTo>
                    <a:pt x="18" y="2"/>
                  </a:lnTo>
                  <a:lnTo>
                    <a:pt x="31" y="0"/>
                  </a:lnTo>
                  <a:lnTo>
                    <a:pt x="47" y="2"/>
                  </a:lnTo>
                  <a:lnTo>
                    <a:pt x="68" y="4"/>
                  </a:lnTo>
                  <a:lnTo>
                    <a:pt x="89" y="8"/>
                  </a:lnTo>
                  <a:lnTo>
                    <a:pt x="104" y="12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29" y="23"/>
                  </a:lnTo>
                  <a:lnTo>
                    <a:pt x="133" y="29"/>
                  </a:lnTo>
                  <a:lnTo>
                    <a:pt x="133" y="33"/>
                  </a:lnTo>
                  <a:lnTo>
                    <a:pt x="133" y="3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4" name="Freeform 47">
              <a:extLst>
                <a:ext uri="{FF2B5EF4-FFF2-40B4-BE49-F238E27FC236}">
                  <a16:creationId xmlns:a16="http://schemas.microsoft.com/office/drawing/2014/main" xmlns="" id="{5D658094-56AA-4AE9-B79C-80E826504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2312"/>
              <a:ext cx="67" cy="17"/>
            </a:xfrm>
            <a:custGeom>
              <a:avLst/>
              <a:gdLst>
                <a:gd name="T0" fmla="*/ 0 w 134"/>
                <a:gd name="T1" fmla="*/ 8 h 35"/>
                <a:gd name="T2" fmla="*/ 0 w 134"/>
                <a:gd name="T3" fmla="*/ 7 h 35"/>
                <a:gd name="T4" fmla="*/ 1 w 134"/>
                <a:gd name="T5" fmla="*/ 7 h 35"/>
                <a:gd name="T6" fmla="*/ 2 w 134"/>
                <a:gd name="T7" fmla="*/ 5 h 35"/>
                <a:gd name="T8" fmla="*/ 5 w 134"/>
                <a:gd name="T9" fmla="*/ 3 h 35"/>
                <a:gd name="T10" fmla="*/ 9 w 134"/>
                <a:gd name="T11" fmla="*/ 2 h 35"/>
                <a:gd name="T12" fmla="*/ 15 w 134"/>
                <a:gd name="T13" fmla="*/ 1 h 35"/>
                <a:gd name="T14" fmla="*/ 23 w 134"/>
                <a:gd name="T15" fmla="*/ 0 h 35"/>
                <a:gd name="T16" fmla="*/ 34 w 134"/>
                <a:gd name="T17" fmla="*/ 1 h 35"/>
                <a:gd name="T18" fmla="*/ 44 w 134"/>
                <a:gd name="T19" fmla="*/ 3 h 35"/>
                <a:gd name="T20" fmla="*/ 53 w 134"/>
                <a:gd name="T21" fmla="*/ 5 h 35"/>
                <a:gd name="T22" fmla="*/ 59 w 134"/>
                <a:gd name="T23" fmla="*/ 6 h 35"/>
                <a:gd name="T24" fmla="*/ 63 w 134"/>
                <a:gd name="T25" fmla="*/ 7 h 35"/>
                <a:gd name="T26" fmla="*/ 65 w 134"/>
                <a:gd name="T27" fmla="*/ 9 h 35"/>
                <a:gd name="T28" fmla="*/ 67 w 134"/>
                <a:gd name="T29" fmla="*/ 12 h 35"/>
                <a:gd name="T30" fmla="*/ 67 w 134"/>
                <a:gd name="T31" fmla="*/ 14 h 35"/>
                <a:gd name="T32" fmla="*/ 67 w 134"/>
                <a:gd name="T33" fmla="*/ 17 h 35"/>
                <a:gd name="T34" fmla="*/ 0 w 134"/>
                <a:gd name="T35" fmla="*/ 8 h 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4" h="35">
                  <a:moveTo>
                    <a:pt x="0" y="17"/>
                  </a:moveTo>
                  <a:lnTo>
                    <a:pt x="0" y="15"/>
                  </a:lnTo>
                  <a:lnTo>
                    <a:pt x="2" y="14"/>
                  </a:lnTo>
                  <a:lnTo>
                    <a:pt x="3" y="10"/>
                  </a:lnTo>
                  <a:lnTo>
                    <a:pt x="9" y="6"/>
                  </a:lnTo>
                  <a:lnTo>
                    <a:pt x="17" y="4"/>
                  </a:lnTo>
                  <a:lnTo>
                    <a:pt x="30" y="2"/>
                  </a:lnTo>
                  <a:lnTo>
                    <a:pt x="46" y="0"/>
                  </a:lnTo>
                  <a:lnTo>
                    <a:pt x="67" y="2"/>
                  </a:lnTo>
                  <a:lnTo>
                    <a:pt x="88" y="6"/>
                  </a:lnTo>
                  <a:lnTo>
                    <a:pt x="105" y="10"/>
                  </a:lnTo>
                  <a:lnTo>
                    <a:pt x="117" y="12"/>
                  </a:lnTo>
                  <a:lnTo>
                    <a:pt x="125" y="15"/>
                  </a:lnTo>
                  <a:lnTo>
                    <a:pt x="130" y="19"/>
                  </a:lnTo>
                  <a:lnTo>
                    <a:pt x="134" y="25"/>
                  </a:lnTo>
                  <a:lnTo>
                    <a:pt x="134" y="29"/>
                  </a:lnTo>
                  <a:lnTo>
                    <a:pt x="134" y="3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5" name="Freeform 48">
              <a:extLst>
                <a:ext uri="{FF2B5EF4-FFF2-40B4-BE49-F238E27FC236}">
                  <a16:creationId xmlns:a16="http://schemas.microsoft.com/office/drawing/2014/main" xmlns="" id="{908DD71A-7511-493D-8E41-53F59BB25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2336"/>
              <a:ext cx="67" cy="15"/>
            </a:xfrm>
            <a:custGeom>
              <a:avLst/>
              <a:gdLst>
                <a:gd name="T0" fmla="*/ 0 w 135"/>
                <a:gd name="T1" fmla="*/ 8 h 31"/>
                <a:gd name="T2" fmla="*/ 0 w 135"/>
                <a:gd name="T3" fmla="*/ 7 h 31"/>
                <a:gd name="T4" fmla="*/ 1 w 135"/>
                <a:gd name="T5" fmla="*/ 7 h 31"/>
                <a:gd name="T6" fmla="*/ 2 w 135"/>
                <a:gd name="T7" fmla="*/ 5 h 31"/>
                <a:gd name="T8" fmla="*/ 5 w 135"/>
                <a:gd name="T9" fmla="*/ 3 h 31"/>
                <a:gd name="T10" fmla="*/ 9 w 135"/>
                <a:gd name="T11" fmla="*/ 2 h 31"/>
                <a:gd name="T12" fmla="*/ 14 w 135"/>
                <a:gd name="T13" fmla="*/ 0 h 31"/>
                <a:gd name="T14" fmla="*/ 23 w 135"/>
                <a:gd name="T15" fmla="*/ 0 h 31"/>
                <a:gd name="T16" fmla="*/ 34 w 135"/>
                <a:gd name="T17" fmla="*/ 0 h 31"/>
                <a:gd name="T18" fmla="*/ 44 w 135"/>
                <a:gd name="T19" fmla="*/ 1 h 31"/>
                <a:gd name="T20" fmla="*/ 52 w 135"/>
                <a:gd name="T21" fmla="*/ 3 h 31"/>
                <a:gd name="T22" fmla="*/ 59 w 135"/>
                <a:gd name="T23" fmla="*/ 4 h 31"/>
                <a:gd name="T24" fmla="*/ 62 w 135"/>
                <a:gd name="T25" fmla="*/ 6 h 31"/>
                <a:gd name="T26" fmla="*/ 65 w 135"/>
                <a:gd name="T27" fmla="*/ 7 h 31"/>
                <a:gd name="T28" fmla="*/ 66 w 135"/>
                <a:gd name="T29" fmla="*/ 9 h 31"/>
                <a:gd name="T30" fmla="*/ 67 w 135"/>
                <a:gd name="T31" fmla="*/ 12 h 31"/>
                <a:gd name="T32" fmla="*/ 67 w 135"/>
                <a:gd name="T33" fmla="*/ 15 h 31"/>
                <a:gd name="T34" fmla="*/ 0 w 135"/>
                <a:gd name="T35" fmla="*/ 8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5" h="31">
                  <a:moveTo>
                    <a:pt x="0" y="17"/>
                  </a:moveTo>
                  <a:lnTo>
                    <a:pt x="0" y="15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10" y="6"/>
                  </a:lnTo>
                  <a:lnTo>
                    <a:pt x="18" y="4"/>
                  </a:lnTo>
                  <a:lnTo>
                    <a:pt x="29" y="0"/>
                  </a:lnTo>
                  <a:lnTo>
                    <a:pt x="47" y="0"/>
                  </a:lnTo>
                  <a:lnTo>
                    <a:pt x="68" y="0"/>
                  </a:lnTo>
                  <a:lnTo>
                    <a:pt x="89" y="2"/>
                  </a:lnTo>
                  <a:lnTo>
                    <a:pt x="104" y="6"/>
                  </a:lnTo>
                  <a:lnTo>
                    <a:pt x="118" y="8"/>
                  </a:lnTo>
                  <a:lnTo>
                    <a:pt x="125" y="12"/>
                  </a:lnTo>
                  <a:lnTo>
                    <a:pt x="131" y="15"/>
                  </a:lnTo>
                  <a:lnTo>
                    <a:pt x="133" y="19"/>
                  </a:lnTo>
                  <a:lnTo>
                    <a:pt x="135" y="25"/>
                  </a:lnTo>
                  <a:lnTo>
                    <a:pt x="135" y="31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6" name="Freeform 49">
              <a:extLst>
                <a:ext uri="{FF2B5EF4-FFF2-40B4-BE49-F238E27FC236}">
                  <a16:creationId xmlns:a16="http://schemas.microsoft.com/office/drawing/2014/main" xmlns="" id="{EC676914-0EE9-44C1-BE06-EC1D18328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2" y="2357"/>
              <a:ext cx="70" cy="15"/>
            </a:xfrm>
            <a:custGeom>
              <a:avLst/>
              <a:gdLst>
                <a:gd name="T0" fmla="*/ 0 w 140"/>
                <a:gd name="T1" fmla="*/ 8 h 29"/>
                <a:gd name="T2" fmla="*/ 0 w 140"/>
                <a:gd name="T3" fmla="*/ 8 h 29"/>
                <a:gd name="T4" fmla="*/ 1 w 140"/>
                <a:gd name="T5" fmla="*/ 6 h 29"/>
                <a:gd name="T6" fmla="*/ 2 w 140"/>
                <a:gd name="T7" fmla="*/ 5 h 29"/>
                <a:gd name="T8" fmla="*/ 5 w 140"/>
                <a:gd name="T9" fmla="*/ 3 h 29"/>
                <a:gd name="T10" fmla="*/ 9 w 140"/>
                <a:gd name="T11" fmla="*/ 1 h 29"/>
                <a:gd name="T12" fmla="*/ 15 w 140"/>
                <a:gd name="T13" fmla="*/ 0 h 29"/>
                <a:gd name="T14" fmla="*/ 23 w 140"/>
                <a:gd name="T15" fmla="*/ 0 h 29"/>
                <a:gd name="T16" fmla="*/ 35 w 140"/>
                <a:gd name="T17" fmla="*/ 1 h 29"/>
                <a:gd name="T18" fmla="*/ 45 w 140"/>
                <a:gd name="T19" fmla="*/ 2 h 29"/>
                <a:gd name="T20" fmla="*/ 54 w 140"/>
                <a:gd name="T21" fmla="*/ 3 h 29"/>
                <a:gd name="T22" fmla="*/ 61 w 140"/>
                <a:gd name="T23" fmla="*/ 5 h 29"/>
                <a:gd name="T24" fmla="*/ 65 w 140"/>
                <a:gd name="T25" fmla="*/ 6 h 29"/>
                <a:gd name="T26" fmla="*/ 68 w 140"/>
                <a:gd name="T27" fmla="*/ 8 h 29"/>
                <a:gd name="T28" fmla="*/ 69 w 140"/>
                <a:gd name="T29" fmla="*/ 10 h 29"/>
                <a:gd name="T30" fmla="*/ 70 w 140"/>
                <a:gd name="T31" fmla="*/ 13 h 29"/>
                <a:gd name="T32" fmla="*/ 70 w 140"/>
                <a:gd name="T33" fmla="*/ 15 h 29"/>
                <a:gd name="T34" fmla="*/ 0 w 140"/>
                <a:gd name="T35" fmla="*/ 8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0" h="29">
                  <a:moveTo>
                    <a:pt x="0" y="16"/>
                  </a:moveTo>
                  <a:lnTo>
                    <a:pt x="0" y="16"/>
                  </a:lnTo>
                  <a:lnTo>
                    <a:pt x="1" y="12"/>
                  </a:lnTo>
                  <a:lnTo>
                    <a:pt x="3" y="10"/>
                  </a:lnTo>
                  <a:lnTo>
                    <a:pt x="9" y="6"/>
                  </a:lnTo>
                  <a:lnTo>
                    <a:pt x="17" y="2"/>
                  </a:lnTo>
                  <a:lnTo>
                    <a:pt x="30" y="0"/>
                  </a:lnTo>
                  <a:lnTo>
                    <a:pt x="46" y="0"/>
                  </a:lnTo>
                  <a:lnTo>
                    <a:pt x="69" y="2"/>
                  </a:lnTo>
                  <a:lnTo>
                    <a:pt x="90" y="4"/>
                  </a:lnTo>
                  <a:lnTo>
                    <a:pt x="107" y="6"/>
                  </a:lnTo>
                  <a:lnTo>
                    <a:pt x="121" y="10"/>
                  </a:lnTo>
                  <a:lnTo>
                    <a:pt x="130" y="12"/>
                  </a:lnTo>
                  <a:lnTo>
                    <a:pt x="136" y="16"/>
                  </a:lnTo>
                  <a:lnTo>
                    <a:pt x="138" y="20"/>
                  </a:lnTo>
                  <a:lnTo>
                    <a:pt x="140" y="25"/>
                  </a:lnTo>
                  <a:lnTo>
                    <a:pt x="140" y="29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7" name="Freeform 50">
              <a:extLst>
                <a:ext uri="{FF2B5EF4-FFF2-40B4-BE49-F238E27FC236}">
                  <a16:creationId xmlns:a16="http://schemas.microsoft.com/office/drawing/2014/main" xmlns="" id="{594AA44D-031D-4C51-9F7A-660237AA0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2" y="2381"/>
              <a:ext cx="70" cy="13"/>
            </a:xfrm>
            <a:custGeom>
              <a:avLst/>
              <a:gdLst>
                <a:gd name="T0" fmla="*/ 0 w 140"/>
                <a:gd name="T1" fmla="*/ 9 h 25"/>
                <a:gd name="T2" fmla="*/ 0 w 140"/>
                <a:gd name="T3" fmla="*/ 9 h 25"/>
                <a:gd name="T4" fmla="*/ 1 w 140"/>
                <a:gd name="T5" fmla="*/ 7 h 25"/>
                <a:gd name="T6" fmla="*/ 2 w 140"/>
                <a:gd name="T7" fmla="*/ 6 h 25"/>
                <a:gd name="T8" fmla="*/ 5 w 140"/>
                <a:gd name="T9" fmla="*/ 4 h 25"/>
                <a:gd name="T10" fmla="*/ 9 w 140"/>
                <a:gd name="T11" fmla="*/ 2 h 25"/>
                <a:gd name="T12" fmla="*/ 15 w 140"/>
                <a:gd name="T13" fmla="*/ 1 h 25"/>
                <a:gd name="T14" fmla="*/ 23 w 140"/>
                <a:gd name="T15" fmla="*/ 0 h 25"/>
                <a:gd name="T16" fmla="*/ 35 w 140"/>
                <a:gd name="T17" fmla="*/ 0 h 25"/>
                <a:gd name="T18" fmla="*/ 45 w 140"/>
                <a:gd name="T19" fmla="*/ 1 h 25"/>
                <a:gd name="T20" fmla="*/ 54 w 140"/>
                <a:gd name="T21" fmla="*/ 2 h 25"/>
                <a:gd name="T22" fmla="*/ 61 w 140"/>
                <a:gd name="T23" fmla="*/ 3 h 25"/>
                <a:gd name="T24" fmla="*/ 65 w 140"/>
                <a:gd name="T25" fmla="*/ 4 h 25"/>
                <a:gd name="T26" fmla="*/ 68 w 140"/>
                <a:gd name="T27" fmla="*/ 6 h 25"/>
                <a:gd name="T28" fmla="*/ 69 w 140"/>
                <a:gd name="T29" fmla="*/ 8 h 25"/>
                <a:gd name="T30" fmla="*/ 70 w 140"/>
                <a:gd name="T31" fmla="*/ 10 h 25"/>
                <a:gd name="T32" fmla="*/ 70 w 140"/>
                <a:gd name="T33" fmla="*/ 13 h 25"/>
                <a:gd name="T34" fmla="*/ 0 w 140"/>
                <a:gd name="T35" fmla="*/ 9 h 2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0" h="25">
                  <a:moveTo>
                    <a:pt x="0" y="18"/>
                  </a:moveTo>
                  <a:lnTo>
                    <a:pt x="0" y="18"/>
                  </a:lnTo>
                  <a:lnTo>
                    <a:pt x="1" y="14"/>
                  </a:lnTo>
                  <a:lnTo>
                    <a:pt x="3" y="12"/>
                  </a:lnTo>
                  <a:lnTo>
                    <a:pt x="9" y="8"/>
                  </a:lnTo>
                  <a:lnTo>
                    <a:pt x="17" y="4"/>
                  </a:lnTo>
                  <a:lnTo>
                    <a:pt x="30" y="2"/>
                  </a:lnTo>
                  <a:lnTo>
                    <a:pt x="46" y="0"/>
                  </a:lnTo>
                  <a:lnTo>
                    <a:pt x="69" y="0"/>
                  </a:lnTo>
                  <a:lnTo>
                    <a:pt x="90" y="2"/>
                  </a:lnTo>
                  <a:lnTo>
                    <a:pt x="107" y="4"/>
                  </a:lnTo>
                  <a:lnTo>
                    <a:pt x="121" y="6"/>
                  </a:lnTo>
                  <a:lnTo>
                    <a:pt x="130" y="8"/>
                  </a:lnTo>
                  <a:lnTo>
                    <a:pt x="136" y="12"/>
                  </a:lnTo>
                  <a:lnTo>
                    <a:pt x="138" y="16"/>
                  </a:lnTo>
                  <a:lnTo>
                    <a:pt x="140" y="20"/>
                  </a:lnTo>
                  <a:lnTo>
                    <a:pt x="140" y="25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8" name="Freeform 51">
              <a:extLst>
                <a:ext uri="{FF2B5EF4-FFF2-40B4-BE49-F238E27FC236}">
                  <a16:creationId xmlns:a16="http://schemas.microsoft.com/office/drawing/2014/main" xmlns="" id="{0B4F2256-26AD-466F-BD99-B1C8D902B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2401"/>
              <a:ext cx="69" cy="9"/>
            </a:xfrm>
            <a:custGeom>
              <a:avLst/>
              <a:gdLst>
                <a:gd name="T0" fmla="*/ 0 w 138"/>
                <a:gd name="T1" fmla="*/ 8 h 17"/>
                <a:gd name="T2" fmla="*/ 0 w 138"/>
                <a:gd name="T3" fmla="*/ 8 h 17"/>
                <a:gd name="T4" fmla="*/ 1 w 138"/>
                <a:gd name="T5" fmla="*/ 7 h 17"/>
                <a:gd name="T6" fmla="*/ 2 w 138"/>
                <a:gd name="T7" fmla="*/ 5 h 17"/>
                <a:gd name="T8" fmla="*/ 4 w 138"/>
                <a:gd name="T9" fmla="*/ 4 h 17"/>
                <a:gd name="T10" fmla="*/ 8 w 138"/>
                <a:gd name="T11" fmla="*/ 2 h 17"/>
                <a:gd name="T12" fmla="*/ 14 w 138"/>
                <a:gd name="T13" fmla="*/ 1 h 17"/>
                <a:gd name="T14" fmla="*/ 22 w 138"/>
                <a:gd name="T15" fmla="*/ 0 h 17"/>
                <a:gd name="T16" fmla="*/ 33 w 138"/>
                <a:gd name="T17" fmla="*/ 0 h 17"/>
                <a:gd name="T18" fmla="*/ 43 w 138"/>
                <a:gd name="T19" fmla="*/ 0 h 17"/>
                <a:gd name="T20" fmla="*/ 52 w 138"/>
                <a:gd name="T21" fmla="*/ 1 h 17"/>
                <a:gd name="T22" fmla="*/ 59 w 138"/>
                <a:gd name="T23" fmla="*/ 1 h 17"/>
                <a:gd name="T24" fmla="*/ 64 w 138"/>
                <a:gd name="T25" fmla="*/ 2 h 17"/>
                <a:gd name="T26" fmla="*/ 66 w 138"/>
                <a:gd name="T27" fmla="*/ 4 h 17"/>
                <a:gd name="T28" fmla="*/ 68 w 138"/>
                <a:gd name="T29" fmla="*/ 5 h 17"/>
                <a:gd name="T30" fmla="*/ 69 w 138"/>
                <a:gd name="T31" fmla="*/ 7 h 17"/>
                <a:gd name="T32" fmla="*/ 69 w 138"/>
                <a:gd name="T33" fmla="*/ 9 h 17"/>
                <a:gd name="T34" fmla="*/ 0 w 138"/>
                <a:gd name="T35" fmla="*/ 8 h 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7">
                  <a:moveTo>
                    <a:pt x="0" y="15"/>
                  </a:moveTo>
                  <a:lnTo>
                    <a:pt x="0" y="15"/>
                  </a:lnTo>
                  <a:lnTo>
                    <a:pt x="2" y="13"/>
                  </a:lnTo>
                  <a:lnTo>
                    <a:pt x="4" y="9"/>
                  </a:lnTo>
                  <a:lnTo>
                    <a:pt x="7" y="7"/>
                  </a:lnTo>
                  <a:lnTo>
                    <a:pt x="15" y="4"/>
                  </a:lnTo>
                  <a:lnTo>
                    <a:pt x="27" y="2"/>
                  </a:lnTo>
                  <a:lnTo>
                    <a:pt x="44" y="0"/>
                  </a:lnTo>
                  <a:lnTo>
                    <a:pt x="65" y="0"/>
                  </a:lnTo>
                  <a:lnTo>
                    <a:pt x="86" y="0"/>
                  </a:lnTo>
                  <a:lnTo>
                    <a:pt x="104" y="2"/>
                  </a:lnTo>
                  <a:lnTo>
                    <a:pt x="117" y="2"/>
                  </a:lnTo>
                  <a:lnTo>
                    <a:pt x="127" y="4"/>
                  </a:lnTo>
                  <a:lnTo>
                    <a:pt x="132" y="7"/>
                  </a:lnTo>
                  <a:lnTo>
                    <a:pt x="136" y="9"/>
                  </a:lnTo>
                  <a:lnTo>
                    <a:pt x="138" y="13"/>
                  </a:lnTo>
                  <a:lnTo>
                    <a:pt x="138" y="17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9" name="Freeform 52">
              <a:extLst>
                <a:ext uri="{FF2B5EF4-FFF2-40B4-BE49-F238E27FC236}">
                  <a16:creationId xmlns:a16="http://schemas.microsoft.com/office/drawing/2014/main" xmlns="" id="{4DBDDEFB-E389-47D0-85F0-5F9FF7A92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9" y="2555"/>
              <a:ext cx="275" cy="49"/>
            </a:xfrm>
            <a:custGeom>
              <a:avLst/>
              <a:gdLst>
                <a:gd name="T0" fmla="*/ 275 w 549"/>
                <a:gd name="T1" fmla="*/ 1 h 98"/>
                <a:gd name="T2" fmla="*/ 274 w 549"/>
                <a:gd name="T3" fmla="*/ 0 h 98"/>
                <a:gd name="T4" fmla="*/ 274 w 549"/>
                <a:gd name="T5" fmla="*/ 0 h 98"/>
                <a:gd name="T6" fmla="*/ 40 w 549"/>
                <a:gd name="T7" fmla="*/ 5 h 98"/>
                <a:gd name="T8" fmla="*/ 28 w 549"/>
                <a:gd name="T9" fmla="*/ 5 h 98"/>
                <a:gd name="T10" fmla="*/ 19 w 549"/>
                <a:gd name="T11" fmla="*/ 6 h 98"/>
                <a:gd name="T12" fmla="*/ 13 w 549"/>
                <a:gd name="T13" fmla="*/ 10 h 98"/>
                <a:gd name="T14" fmla="*/ 8 w 549"/>
                <a:gd name="T15" fmla="*/ 14 h 98"/>
                <a:gd name="T16" fmla="*/ 4 w 549"/>
                <a:gd name="T17" fmla="*/ 18 h 98"/>
                <a:gd name="T18" fmla="*/ 2 w 549"/>
                <a:gd name="T19" fmla="*/ 21 h 98"/>
                <a:gd name="T20" fmla="*/ 1 w 549"/>
                <a:gd name="T21" fmla="*/ 24 h 98"/>
                <a:gd name="T22" fmla="*/ 1 w 549"/>
                <a:gd name="T23" fmla="*/ 25 h 98"/>
                <a:gd name="T24" fmla="*/ 0 w 549"/>
                <a:gd name="T25" fmla="*/ 33 h 98"/>
                <a:gd name="T26" fmla="*/ 7 w 549"/>
                <a:gd name="T27" fmla="*/ 38 h 98"/>
                <a:gd name="T28" fmla="*/ 20 w 549"/>
                <a:gd name="T29" fmla="*/ 46 h 98"/>
                <a:gd name="T30" fmla="*/ 23 w 549"/>
                <a:gd name="T31" fmla="*/ 48 h 98"/>
                <a:gd name="T32" fmla="*/ 26 w 549"/>
                <a:gd name="T33" fmla="*/ 49 h 98"/>
                <a:gd name="T34" fmla="*/ 275 w 549"/>
                <a:gd name="T35" fmla="*/ 46 h 98"/>
                <a:gd name="T36" fmla="*/ 275 w 549"/>
                <a:gd name="T37" fmla="*/ 1 h 9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49" h="98">
                  <a:moveTo>
                    <a:pt x="549" y="2"/>
                  </a:moveTo>
                  <a:lnTo>
                    <a:pt x="548" y="0"/>
                  </a:lnTo>
                  <a:lnTo>
                    <a:pt x="79" y="10"/>
                  </a:lnTo>
                  <a:lnTo>
                    <a:pt x="56" y="10"/>
                  </a:lnTo>
                  <a:lnTo>
                    <a:pt x="38" y="12"/>
                  </a:lnTo>
                  <a:lnTo>
                    <a:pt x="25" y="19"/>
                  </a:lnTo>
                  <a:lnTo>
                    <a:pt x="15" y="27"/>
                  </a:lnTo>
                  <a:lnTo>
                    <a:pt x="8" y="35"/>
                  </a:lnTo>
                  <a:lnTo>
                    <a:pt x="4" y="42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0" y="65"/>
                  </a:lnTo>
                  <a:lnTo>
                    <a:pt x="13" y="75"/>
                  </a:lnTo>
                  <a:lnTo>
                    <a:pt x="40" y="92"/>
                  </a:lnTo>
                  <a:lnTo>
                    <a:pt x="46" y="96"/>
                  </a:lnTo>
                  <a:lnTo>
                    <a:pt x="52" y="98"/>
                  </a:lnTo>
                  <a:lnTo>
                    <a:pt x="549" y="92"/>
                  </a:lnTo>
                  <a:lnTo>
                    <a:pt x="549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0" name="Freeform 53">
              <a:extLst>
                <a:ext uri="{FF2B5EF4-FFF2-40B4-BE49-F238E27FC236}">
                  <a16:creationId xmlns:a16="http://schemas.microsoft.com/office/drawing/2014/main" xmlns="" id="{72C5F099-46CA-4E8B-8325-6669BED5B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3" y="2569"/>
              <a:ext cx="262" cy="22"/>
            </a:xfrm>
            <a:custGeom>
              <a:avLst/>
              <a:gdLst>
                <a:gd name="T0" fmla="*/ 262 w 522"/>
                <a:gd name="T1" fmla="*/ 8 h 42"/>
                <a:gd name="T2" fmla="*/ 20 w 522"/>
                <a:gd name="T3" fmla="*/ 12 h 42"/>
                <a:gd name="T4" fmla="*/ 16 w 522"/>
                <a:gd name="T5" fmla="*/ 22 h 42"/>
                <a:gd name="T6" fmla="*/ 15 w 522"/>
                <a:gd name="T7" fmla="*/ 21 h 42"/>
                <a:gd name="T8" fmla="*/ 15 w 522"/>
                <a:gd name="T9" fmla="*/ 21 h 42"/>
                <a:gd name="T10" fmla="*/ 14 w 522"/>
                <a:gd name="T11" fmla="*/ 21 h 42"/>
                <a:gd name="T12" fmla="*/ 14 w 522"/>
                <a:gd name="T13" fmla="*/ 21 h 42"/>
                <a:gd name="T14" fmla="*/ 0 w 522"/>
                <a:gd name="T15" fmla="*/ 12 h 42"/>
                <a:gd name="T16" fmla="*/ 1 w 522"/>
                <a:gd name="T17" fmla="*/ 10 h 42"/>
                <a:gd name="T18" fmla="*/ 4 w 522"/>
                <a:gd name="T19" fmla="*/ 7 h 42"/>
                <a:gd name="T20" fmla="*/ 11 w 522"/>
                <a:gd name="T21" fmla="*/ 4 h 42"/>
                <a:gd name="T22" fmla="*/ 23 w 522"/>
                <a:gd name="T23" fmla="*/ 4 h 42"/>
                <a:gd name="T24" fmla="*/ 30 w 522"/>
                <a:gd name="T25" fmla="*/ 4 h 42"/>
                <a:gd name="T26" fmla="*/ 39 w 522"/>
                <a:gd name="T27" fmla="*/ 4 h 42"/>
                <a:gd name="T28" fmla="*/ 53 w 522"/>
                <a:gd name="T29" fmla="*/ 4 h 42"/>
                <a:gd name="T30" fmla="*/ 69 w 522"/>
                <a:gd name="T31" fmla="*/ 4 h 42"/>
                <a:gd name="T32" fmla="*/ 88 w 522"/>
                <a:gd name="T33" fmla="*/ 4 h 42"/>
                <a:gd name="T34" fmla="*/ 107 w 522"/>
                <a:gd name="T35" fmla="*/ 4 h 42"/>
                <a:gd name="T36" fmla="*/ 128 w 522"/>
                <a:gd name="T37" fmla="*/ 3 h 42"/>
                <a:gd name="T38" fmla="*/ 150 w 522"/>
                <a:gd name="T39" fmla="*/ 3 h 42"/>
                <a:gd name="T40" fmla="*/ 170 w 522"/>
                <a:gd name="T41" fmla="*/ 2 h 42"/>
                <a:gd name="T42" fmla="*/ 190 w 522"/>
                <a:gd name="T43" fmla="*/ 2 h 42"/>
                <a:gd name="T44" fmla="*/ 208 w 522"/>
                <a:gd name="T45" fmla="*/ 1 h 42"/>
                <a:gd name="T46" fmla="*/ 224 w 522"/>
                <a:gd name="T47" fmla="*/ 1 h 42"/>
                <a:gd name="T48" fmla="*/ 238 w 522"/>
                <a:gd name="T49" fmla="*/ 1 h 42"/>
                <a:gd name="T50" fmla="*/ 248 w 522"/>
                <a:gd name="T51" fmla="*/ 0 h 42"/>
                <a:gd name="T52" fmla="*/ 256 w 522"/>
                <a:gd name="T53" fmla="*/ 0 h 42"/>
                <a:gd name="T54" fmla="*/ 258 w 522"/>
                <a:gd name="T55" fmla="*/ 0 h 42"/>
                <a:gd name="T56" fmla="*/ 262 w 522"/>
                <a:gd name="T57" fmla="*/ 8 h 4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22" h="42">
                  <a:moveTo>
                    <a:pt x="522" y="15"/>
                  </a:moveTo>
                  <a:lnTo>
                    <a:pt x="40" y="23"/>
                  </a:lnTo>
                  <a:lnTo>
                    <a:pt x="32" y="42"/>
                  </a:lnTo>
                  <a:lnTo>
                    <a:pt x="30" y="40"/>
                  </a:lnTo>
                  <a:lnTo>
                    <a:pt x="29" y="40"/>
                  </a:lnTo>
                  <a:lnTo>
                    <a:pt x="27" y="40"/>
                  </a:lnTo>
                  <a:lnTo>
                    <a:pt x="0" y="23"/>
                  </a:lnTo>
                  <a:lnTo>
                    <a:pt x="2" y="19"/>
                  </a:lnTo>
                  <a:lnTo>
                    <a:pt x="7" y="13"/>
                  </a:lnTo>
                  <a:lnTo>
                    <a:pt x="21" y="8"/>
                  </a:lnTo>
                  <a:lnTo>
                    <a:pt x="46" y="8"/>
                  </a:lnTo>
                  <a:lnTo>
                    <a:pt x="59" y="8"/>
                  </a:lnTo>
                  <a:lnTo>
                    <a:pt x="78" y="8"/>
                  </a:lnTo>
                  <a:lnTo>
                    <a:pt x="105" y="8"/>
                  </a:lnTo>
                  <a:lnTo>
                    <a:pt x="138" y="8"/>
                  </a:lnTo>
                  <a:lnTo>
                    <a:pt x="175" y="8"/>
                  </a:lnTo>
                  <a:lnTo>
                    <a:pt x="213" y="8"/>
                  </a:lnTo>
                  <a:lnTo>
                    <a:pt x="255" y="6"/>
                  </a:lnTo>
                  <a:lnTo>
                    <a:pt x="298" y="6"/>
                  </a:lnTo>
                  <a:lnTo>
                    <a:pt x="338" y="4"/>
                  </a:lnTo>
                  <a:lnTo>
                    <a:pt x="378" y="4"/>
                  </a:lnTo>
                  <a:lnTo>
                    <a:pt x="415" y="2"/>
                  </a:lnTo>
                  <a:lnTo>
                    <a:pt x="447" y="2"/>
                  </a:lnTo>
                  <a:lnTo>
                    <a:pt x="474" y="2"/>
                  </a:lnTo>
                  <a:lnTo>
                    <a:pt x="495" y="0"/>
                  </a:lnTo>
                  <a:lnTo>
                    <a:pt x="511" y="0"/>
                  </a:lnTo>
                  <a:lnTo>
                    <a:pt x="515" y="0"/>
                  </a:lnTo>
                  <a:lnTo>
                    <a:pt x="522" y="15"/>
                  </a:lnTo>
                  <a:close/>
                </a:path>
              </a:pathLst>
            </a:custGeom>
            <a:solidFill>
              <a:srgbClr val="E033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1" name="Freeform 54">
              <a:extLst>
                <a:ext uri="{FF2B5EF4-FFF2-40B4-BE49-F238E27FC236}">
                  <a16:creationId xmlns:a16="http://schemas.microsoft.com/office/drawing/2014/main" xmlns="" id="{EFD5ABCF-4AD7-414E-B899-84613A0FC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0" y="2577"/>
              <a:ext cx="246" cy="14"/>
            </a:xfrm>
            <a:custGeom>
              <a:avLst/>
              <a:gdLst>
                <a:gd name="T0" fmla="*/ 246 w 492"/>
                <a:gd name="T1" fmla="*/ 11 h 27"/>
                <a:gd name="T2" fmla="*/ 232 w 492"/>
                <a:gd name="T3" fmla="*/ 10 h 27"/>
                <a:gd name="T4" fmla="*/ 216 w 492"/>
                <a:gd name="T5" fmla="*/ 9 h 27"/>
                <a:gd name="T6" fmla="*/ 198 w 492"/>
                <a:gd name="T7" fmla="*/ 8 h 27"/>
                <a:gd name="T8" fmla="*/ 179 w 492"/>
                <a:gd name="T9" fmla="*/ 8 h 27"/>
                <a:gd name="T10" fmla="*/ 160 w 492"/>
                <a:gd name="T11" fmla="*/ 8 h 27"/>
                <a:gd name="T12" fmla="*/ 140 w 492"/>
                <a:gd name="T13" fmla="*/ 8 h 27"/>
                <a:gd name="T14" fmla="*/ 120 w 492"/>
                <a:gd name="T15" fmla="*/ 9 h 27"/>
                <a:gd name="T16" fmla="*/ 100 w 492"/>
                <a:gd name="T17" fmla="*/ 9 h 27"/>
                <a:gd name="T18" fmla="*/ 81 w 492"/>
                <a:gd name="T19" fmla="*/ 10 h 27"/>
                <a:gd name="T20" fmla="*/ 64 w 492"/>
                <a:gd name="T21" fmla="*/ 11 h 27"/>
                <a:gd name="T22" fmla="*/ 48 w 492"/>
                <a:gd name="T23" fmla="*/ 12 h 27"/>
                <a:gd name="T24" fmla="*/ 33 w 492"/>
                <a:gd name="T25" fmla="*/ 13 h 27"/>
                <a:gd name="T26" fmla="*/ 21 w 492"/>
                <a:gd name="T27" fmla="*/ 13 h 27"/>
                <a:gd name="T28" fmla="*/ 11 w 492"/>
                <a:gd name="T29" fmla="*/ 14 h 27"/>
                <a:gd name="T30" fmla="*/ 4 w 492"/>
                <a:gd name="T31" fmla="*/ 14 h 27"/>
                <a:gd name="T32" fmla="*/ 0 w 492"/>
                <a:gd name="T33" fmla="*/ 14 h 27"/>
                <a:gd name="T34" fmla="*/ 4 w 492"/>
                <a:gd name="T35" fmla="*/ 4 h 27"/>
                <a:gd name="T36" fmla="*/ 245 w 492"/>
                <a:gd name="T37" fmla="*/ 0 h 27"/>
                <a:gd name="T38" fmla="*/ 246 w 492"/>
                <a:gd name="T39" fmla="*/ 11 h 2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92" h="27">
                  <a:moveTo>
                    <a:pt x="492" y="21"/>
                  </a:moveTo>
                  <a:lnTo>
                    <a:pt x="463" y="19"/>
                  </a:lnTo>
                  <a:lnTo>
                    <a:pt x="431" y="18"/>
                  </a:lnTo>
                  <a:lnTo>
                    <a:pt x="396" y="16"/>
                  </a:lnTo>
                  <a:lnTo>
                    <a:pt x="358" y="16"/>
                  </a:lnTo>
                  <a:lnTo>
                    <a:pt x="319" y="16"/>
                  </a:lnTo>
                  <a:lnTo>
                    <a:pt x="279" y="16"/>
                  </a:lnTo>
                  <a:lnTo>
                    <a:pt x="239" y="18"/>
                  </a:lnTo>
                  <a:lnTo>
                    <a:pt x="200" y="18"/>
                  </a:lnTo>
                  <a:lnTo>
                    <a:pt x="162" y="19"/>
                  </a:lnTo>
                  <a:lnTo>
                    <a:pt x="127" y="21"/>
                  </a:lnTo>
                  <a:lnTo>
                    <a:pt x="95" y="23"/>
                  </a:lnTo>
                  <a:lnTo>
                    <a:pt x="66" y="25"/>
                  </a:lnTo>
                  <a:lnTo>
                    <a:pt x="41" y="25"/>
                  </a:lnTo>
                  <a:lnTo>
                    <a:pt x="22" y="27"/>
                  </a:lnTo>
                  <a:lnTo>
                    <a:pt x="8" y="27"/>
                  </a:lnTo>
                  <a:lnTo>
                    <a:pt x="0" y="27"/>
                  </a:lnTo>
                  <a:lnTo>
                    <a:pt x="8" y="8"/>
                  </a:lnTo>
                  <a:lnTo>
                    <a:pt x="490" y="0"/>
                  </a:lnTo>
                  <a:lnTo>
                    <a:pt x="492" y="21"/>
                  </a:lnTo>
                  <a:close/>
                </a:path>
              </a:pathLst>
            </a:custGeom>
            <a:solidFill>
              <a:srgbClr val="990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2" name="Freeform 55">
              <a:extLst>
                <a:ext uri="{FF2B5EF4-FFF2-40B4-BE49-F238E27FC236}">
                  <a16:creationId xmlns:a16="http://schemas.microsoft.com/office/drawing/2014/main" xmlns="" id="{3E45AA52-8FCF-4BAD-A949-9E4ABEE0D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0" y="2571"/>
              <a:ext cx="25" cy="21"/>
            </a:xfrm>
            <a:custGeom>
              <a:avLst/>
              <a:gdLst>
                <a:gd name="T0" fmla="*/ 19 w 50"/>
                <a:gd name="T1" fmla="*/ 17 h 42"/>
                <a:gd name="T2" fmla="*/ 18 w 50"/>
                <a:gd name="T3" fmla="*/ 19 h 42"/>
                <a:gd name="T4" fmla="*/ 16 w 50"/>
                <a:gd name="T5" fmla="*/ 20 h 42"/>
                <a:gd name="T6" fmla="*/ 13 w 50"/>
                <a:gd name="T7" fmla="*/ 21 h 42"/>
                <a:gd name="T8" fmla="*/ 11 w 50"/>
                <a:gd name="T9" fmla="*/ 21 h 42"/>
                <a:gd name="T10" fmla="*/ 7 w 50"/>
                <a:gd name="T11" fmla="*/ 21 h 42"/>
                <a:gd name="T12" fmla="*/ 4 w 50"/>
                <a:gd name="T13" fmla="*/ 19 h 42"/>
                <a:gd name="T14" fmla="*/ 1 w 50"/>
                <a:gd name="T15" fmla="*/ 16 h 42"/>
                <a:gd name="T16" fmla="*/ 0 w 50"/>
                <a:gd name="T17" fmla="*/ 14 h 42"/>
                <a:gd name="T18" fmla="*/ 0 w 50"/>
                <a:gd name="T19" fmla="*/ 10 h 42"/>
                <a:gd name="T20" fmla="*/ 2 w 50"/>
                <a:gd name="T21" fmla="*/ 6 h 42"/>
                <a:gd name="T22" fmla="*/ 5 w 50"/>
                <a:gd name="T23" fmla="*/ 4 h 42"/>
                <a:gd name="T24" fmla="*/ 8 w 50"/>
                <a:gd name="T25" fmla="*/ 2 h 42"/>
                <a:gd name="T26" fmla="*/ 10 w 50"/>
                <a:gd name="T27" fmla="*/ 2 h 42"/>
                <a:gd name="T28" fmla="*/ 11 w 50"/>
                <a:gd name="T29" fmla="*/ 2 h 42"/>
                <a:gd name="T30" fmla="*/ 13 w 50"/>
                <a:gd name="T31" fmla="*/ 2 h 42"/>
                <a:gd name="T32" fmla="*/ 14 w 50"/>
                <a:gd name="T33" fmla="*/ 2 h 42"/>
                <a:gd name="T34" fmla="*/ 13 w 50"/>
                <a:gd name="T35" fmla="*/ 1 h 42"/>
                <a:gd name="T36" fmla="*/ 13 w 50"/>
                <a:gd name="T37" fmla="*/ 1 h 42"/>
                <a:gd name="T38" fmla="*/ 12 w 50"/>
                <a:gd name="T39" fmla="*/ 1 h 42"/>
                <a:gd name="T40" fmla="*/ 11 w 50"/>
                <a:gd name="T41" fmla="*/ 1 h 42"/>
                <a:gd name="T42" fmla="*/ 14 w 50"/>
                <a:gd name="T43" fmla="*/ 0 h 42"/>
                <a:gd name="T44" fmla="*/ 18 w 50"/>
                <a:gd name="T45" fmla="*/ 0 h 42"/>
                <a:gd name="T46" fmla="*/ 21 w 50"/>
                <a:gd name="T47" fmla="*/ 2 h 42"/>
                <a:gd name="T48" fmla="*/ 24 w 50"/>
                <a:gd name="T49" fmla="*/ 5 h 42"/>
                <a:gd name="T50" fmla="*/ 25 w 50"/>
                <a:gd name="T51" fmla="*/ 9 h 42"/>
                <a:gd name="T52" fmla="*/ 24 w 50"/>
                <a:gd name="T53" fmla="*/ 12 h 42"/>
                <a:gd name="T54" fmla="*/ 22 w 50"/>
                <a:gd name="T55" fmla="*/ 15 h 42"/>
                <a:gd name="T56" fmla="*/ 19 w 50"/>
                <a:gd name="T57" fmla="*/ 17 h 42"/>
                <a:gd name="T58" fmla="*/ 19 w 50"/>
                <a:gd name="T59" fmla="*/ 17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0" h="42">
                  <a:moveTo>
                    <a:pt x="38" y="34"/>
                  </a:moveTo>
                  <a:lnTo>
                    <a:pt x="35" y="38"/>
                  </a:lnTo>
                  <a:lnTo>
                    <a:pt x="31" y="40"/>
                  </a:lnTo>
                  <a:lnTo>
                    <a:pt x="25" y="42"/>
                  </a:lnTo>
                  <a:lnTo>
                    <a:pt x="21" y="42"/>
                  </a:lnTo>
                  <a:lnTo>
                    <a:pt x="13" y="42"/>
                  </a:lnTo>
                  <a:lnTo>
                    <a:pt x="8" y="38"/>
                  </a:lnTo>
                  <a:lnTo>
                    <a:pt x="2" y="32"/>
                  </a:lnTo>
                  <a:lnTo>
                    <a:pt x="0" y="27"/>
                  </a:lnTo>
                  <a:lnTo>
                    <a:pt x="0" y="19"/>
                  </a:lnTo>
                  <a:lnTo>
                    <a:pt x="4" y="11"/>
                  </a:lnTo>
                  <a:lnTo>
                    <a:pt x="10" y="7"/>
                  </a:lnTo>
                  <a:lnTo>
                    <a:pt x="15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7" y="0"/>
                  </a:lnTo>
                  <a:lnTo>
                    <a:pt x="35" y="0"/>
                  </a:lnTo>
                  <a:lnTo>
                    <a:pt x="42" y="4"/>
                  </a:lnTo>
                  <a:lnTo>
                    <a:pt x="48" y="9"/>
                  </a:lnTo>
                  <a:lnTo>
                    <a:pt x="50" y="17"/>
                  </a:lnTo>
                  <a:lnTo>
                    <a:pt x="48" y="23"/>
                  </a:lnTo>
                  <a:lnTo>
                    <a:pt x="44" y="29"/>
                  </a:lnTo>
                  <a:lnTo>
                    <a:pt x="38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3" name="Freeform 56">
              <a:extLst>
                <a:ext uri="{FF2B5EF4-FFF2-40B4-BE49-F238E27FC236}">
                  <a16:creationId xmlns:a16="http://schemas.microsoft.com/office/drawing/2014/main" xmlns="" id="{376193CF-2A31-4795-84B6-3FB20DB3D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" y="2562"/>
              <a:ext cx="337" cy="422"/>
            </a:xfrm>
            <a:custGeom>
              <a:avLst/>
              <a:gdLst>
                <a:gd name="T0" fmla="*/ 60 w 675"/>
                <a:gd name="T1" fmla="*/ 11 h 845"/>
                <a:gd name="T2" fmla="*/ 91 w 675"/>
                <a:gd name="T3" fmla="*/ 56 h 845"/>
                <a:gd name="T4" fmla="*/ 107 w 675"/>
                <a:gd name="T5" fmla="*/ 112 h 845"/>
                <a:gd name="T6" fmla="*/ 112 w 675"/>
                <a:gd name="T7" fmla="*/ 156 h 845"/>
                <a:gd name="T8" fmla="*/ 115 w 675"/>
                <a:gd name="T9" fmla="*/ 180 h 845"/>
                <a:gd name="T10" fmla="*/ 128 w 675"/>
                <a:gd name="T11" fmla="*/ 264 h 845"/>
                <a:gd name="T12" fmla="*/ 143 w 675"/>
                <a:gd name="T13" fmla="*/ 330 h 845"/>
                <a:gd name="T14" fmla="*/ 161 w 675"/>
                <a:gd name="T15" fmla="*/ 351 h 845"/>
                <a:gd name="T16" fmla="*/ 181 w 675"/>
                <a:gd name="T17" fmla="*/ 362 h 845"/>
                <a:gd name="T18" fmla="*/ 197 w 675"/>
                <a:gd name="T19" fmla="*/ 364 h 845"/>
                <a:gd name="T20" fmla="*/ 200 w 675"/>
                <a:gd name="T21" fmla="*/ 364 h 845"/>
                <a:gd name="T22" fmla="*/ 305 w 675"/>
                <a:gd name="T23" fmla="*/ 376 h 845"/>
                <a:gd name="T24" fmla="*/ 325 w 675"/>
                <a:gd name="T25" fmla="*/ 382 h 845"/>
                <a:gd name="T26" fmla="*/ 334 w 675"/>
                <a:gd name="T27" fmla="*/ 391 h 845"/>
                <a:gd name="T28" fmla="*/ 337 w 675"/>
                <a:gd name="T29" fmla="*/ 400 h 845"/>
                <a:gd name="T30" fmla="*/ 337 w 675"/>
                <a:gd name="T31" fmla="*/ 405 h 845"/>
                <a:gd name="T32" fmla="*/ 328 w 675"/>
                <a:gd name="T33" fmla="*/ 416 h 845"/>
                <a:gd name="T34" fmla="*/ 311 w 675"/>
                <a:gd name="T35" fmla="*/ 422 h 845"/>
                <a:gd name="T36" fmla="*/ 189 w 675"/>
                <a:gd name="T37" fmla="*/ 411 h 845"/>
                <a:gd name="T38" fmla="*/ 130 w 675"/>
                <a:gd name="T39" fmla="*/ 388 h 845"/>
                <a:gd name="T40" fmla="*/ 96 w 675"/>
                <a:gd name="T41" fmla="*/ 340 h 845"/>
                <a:gd name="T42" fmla="*/ 78 w 675"/>
                <a:gd name="T43" fmla="*/ 267 h 845"/>
                <a:gd name="T44" fmla="*/ 66 w 675"/>
                <a:gd name="T45" fmla="*/ 170 h 845"/>
                <a:gd name="T46" fmla="*/ 55 w 675"/>
                <a:gd name="T47" fmla="*/ 105 h 845"/>
                <a:gd name="T48" fmla="*/ 40 w 675"/>
                <a:gd name="T49" fmla="*/ 65 h 845"/>
                <a:gd name="T50" fmla="*/ 25 w 675"/>
                <a:gd name="T51" fmla="*/ 46 h 845"/>
                <a:gd name="T52" fmla="*/ 14 w 675"/>
                <a:gd name="T53" fmla="*/ 40 h 845"/>
                <a:gd name="T54" fmla="*/ 0 w 675"/>
                <a:gd name="T55" fmla="*/ 39 h 845"/>
                <a:gd name="T56" fmla="*/ 0 w 675"/>
                <a:gd name="T57" fmla="*/ 28 h 845"/>
                <a:gd name="T58" fmla="*/ 0 w 675"/>
                <a:gd name="T59" fmla="*/ 21 h 845"/>
                <a:gd name="T60" fmla="*/ 4 w 675"/>
                <a:gd name="T61" fmla="*/ 10 h 845"/>
                <a:gd name="T62" fmla="*/ 11 w 675"/>
                <a:gd name="T63" fmla="*/ 2 h 845"/>
                <a:gd name="T64" fmla="*/ 21 w 675"/>
                <a:gd name="T65" fmla="*/ 0 h 845"/>
                <a:gd name="T66" fmla="*/ 30 w 675"/>
                <a:gd name="T67" fmla="*/ 0 h 845"/>
                <a:gd name="T68" fmla="*/ 35 w 675"/>
                <a:gd name="T69" fmla="*/ 0 h 84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75" h="845">
                  <a:moveTo>
                    <a:pt x="75" y="0"/>
                  </a:moveTo>
                  <a:lnTo>
                    <a:pt x="121" y="23"/>
                  </a:lnTo>
                  <a:lnTo>
                    <a:pt x="158" y="63"/>
                  </a:lnTo>
                  <a:lnTo>
                    <a:pt x="183" y="113"/>
                  </a:lnTo>
                  <a:lnTo>
                    <a:pt x="202" y="169"/>
                  </a:lnTo>
                  <a:lnTo>
                    <a:pt x="215" y="224"/>
                  </a:lnTo>
                  <a:lnTo>
                    <a:pt x="221" y="274"/>
                  </a:lnTo>
                  <a:lnTo>
                    <a:pt x="225" y="313"/>
                  </a:lnTo>
                  <a:lnTo>
                    <a:pt x="227" y="334"/>
                  </a:lnTo>
                  <a:lnTo>
                    <a:pt x="231" y="361"/>
                  </a:lnTo>
                  <a:lnTo>
                    <a:pt x="242" y="434"/>
                  </a:lnTo>
                  <a:lnTo>
                    <a:pt x="257" y="528"/>
                  </a:lnTo>
                  <a:lnTo>
                    <a:pt x="275" y="626"/>
                  </a:lnTo>
                  <a:lnTo>
                    <a:pt x="286" y="660"/>
                  </a:lnTo>
                  <a:lnTo>
                    <a:pt x="302" y="685"/>
                  </a:lnTo>
                  <a:lnTo>
                    <a:pt x="323" y="703"/>
                  </a:lnTo>
                  <a:lnTo>
                    <a:pt x="344" y="716"/>
                  </a:lnTo>
                  <a:lnTo>
                    <a:pt x="363" y="724"/>
                  </a:lnTo>
                  <a:lnTo>
                    <a:pt x="380" y="728"/>
                  </a:lnTo>
                  <a:lnTo>
                    <a:pt x="394" y="729"/>
                  </a:lnTo>
                  <a:lnTo>
                    <a:pt x="400" y="729"/>
                  </a:lnTo>
                  <a:lnTo>
                    <a:pt x="402" y="729"/>
                  </a:lnTo>
                  <a:lnTo>
                    <a:pt x="611" y="753"/>
                  </a:lnTo>
                  <a:lnTo>
                    <a:pt x="634" y="756"/>
                  </a:lnTo>
                  <a:lnTo>
                    <a:pt x="650" y="764"/>
                  </a:lnTo>
                  <a:lnTo>
                    <a:pt x="661" y="774"/>
                  </a:lnTo>
                  <a:lnTo>
                    <a:pt x="669" y="783"/>
                  </a:lnTo>
                  <a:lnTo>
                    <a:pt x="673" y="793"/>
                  </a:lnTo>
                  <a:lnTo>
                    <a:pt x="675" y="801"/>
                  </a:lnTo>
                  <a:lnTo>
                    <a:pt x="675" y="808"/>
                  </a:lnTo>
                  <a:lnTo>
                    <a:pt x="675" y="810"/>
                  </a:lnTo>
                  <a:lnTo>
                    <a:pt x="673" y="827"/>
                  </a:lnTo>
                  <a:lnTo>
                    <a:pt x="657" y="833"/>
                  </a:lnTo>
                  <a:lnTo>
                    <a:pt x="628" y="843"/>
                  </a:lnTo>
                  <a:lnTo>
                    <a:pt x="623" y="845"/>
                  </a:lnTo>
                  <a:lnTo>
                    <a:pt x="617" y="845"/>
                  </a:lnTo>
                  <a:lnTo>
                    <a:pt x="379" y="822"/>
                  </a:lnTo>
                  <a:lnTo>
                    <a:pt x="313" y="806"/>
                  </a:lnTo>
                  <a:lnTo>
                    <a:pt x="261" y="777"/>
                  </a:lnTo>
                  <a:lnTo>
                    <a:pt x="221" y="735"/>
                  </a:lnTo>
                  <a:lnTo>
                    <a:pt x="192" y="680"/>
                  </a:lnTo>
                  <a:lnTo>
                    <a:pt x="171" y="612"/>
                  </a:lnTo>
                  <a:lnTo>
                    <a:pt x="156" y="534"/>
                  </a:lnTo>
                  <a:lnTo>
                    <a:pt x="144" y="443"/>
                  </a:lnTo>
                  <a:lnTo>
                    <a:pt x="133" y="341"/>
                  </a:lnTo>
                  <a:lnTo>
                    <a:pt x="123" y="268"/>
                  </a:lnTo>
                  <a:lnTo>
                    <a:pt x="110" y="211"/>
                  </a:lnTo>
                  <a:lnTo>
                    <a:pt x="96" y="165"/>
                  </a:lnTo>
                  <a:lnTo>
                    <a:pt x="81" y="130"/>
                  </a:lnTo>
                  <a:lnTo>
                    <a:pt x="65" y="107"/>
                  </a:lnTo>
                  <a:lnTo>
                    <a:pt x="50" y="92"/>
                  </a:lnTo>
                  <a:lnTo>
                    <a:pt x="38" y="82"/>
                  </a:lnTo>
                  <a:lnTo>
                    <a:pt x="29" y="80"/>
                  </a:lnTo>
                  <a:lnTo>
                    <a:pt x="0" y="82"/>
                  </a:lnTo>
                  <a:lnTo>
                    <a:pt x="0" y="78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2" y="30"/>
                  </a:lnTo>
                  <a:lnTo>
                    <a:pt x="8" y="21"/>
                  </a:lnTo>
                  <a:lnTo>
                    <a:pt x="15" y="11"/>
                  </a:lnTo>
                  <a:lnTo>
                    <a:pt x="23" y="5"/>
                  </a:lnTo>
                  <a:lnTo>
                    <a:pt x="33" y="1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65" y="0"/>
                  </a:lnTo>
                  <a:lnTo>
                    <a:pt x="71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4" name="Freeform 57">
              <a:extLst>
                <a:ext uri="{FF2B5EF4-FFF2-40B4-BE49-F238E27FC236}">
                  <a16:creationId xmlns:a16="http://schemas.microsoft.com/office/drawing/2014/main" xmlns="" id="{4813EEE2-D1E9-4CFA-81C8-3714D737F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8" y="2575"/>
              <a:ext cx="308" cy="396"/>
            </a:xfrm>
            <a:custGeom>
              <a:avLst/>
              <a:gdLst>
                <a:gd name="T0" fmla="*/ 287 w 615"/>
                <a:gd name="T1" fmla="*/ 377 h 792"/>
                <a:gd name="T2" fmla="*/ 277 w 615"/>
                <a:gd name="T3" fmla="*/ 376 h 792"/>
                <a:gd name="T4" fmla="*/ 261 w 615"/>
                <a:gd name="T5" fmla="*/ 374 h 792"/>
                <a:gd name="T6" fmla="*/ 244 w 615"/>
                <a:gd name="T7" fmla="*/ 372 h 792"/>
                <a:gd name="T8" fmla="*/ 227 w 615"/>
                <a:gd name="T9" fmla="*/ 370 h 792"/>
                <a:gd name="T10" fmla="*/ 210 w 615"/>
                <a:gd name="T11" fmla="*/ 368 h 792"/>
                <a:gd name="T12" fmla="*/ 196 w 615"/>
                <a:gd name="T13" fmla="*/ 366 h 792"/>
                <a:gd name="T14" fmla="*/ 186 w 615"/>
                <a:gd name="T15" fmla="*/ 365 h 792"/>
                <a:gd name="T16" fmla="*/ 183 w 615"/>
                <a:gd name="T17" fmla="*/ 365 h 792"/>
                <a:gd name="T18" fmla="*/ 180 w 615"/>
                <a:gd name="T19" fmla="*/ 365 h 792"/>
                <a:gd name="T20" fmla="*/ 173 w 615"/>
                <a:gd name="T21" fmla="*/ 364 h 792"/>
                <a:gd name="T22" fmla="*/ 162 w 615"/>
                <a:gd name="T23" fmla="*/ 363 h 792"/>
                <a:gd name="T24" fmla="*/ 150 w 615"/>
                <a:gd name="T25" fmla="*/ 358 h 792"/>
                <a:gd name="T26" fmla="*/ 137 w 615"/>
                <a:gd name="T27" fmla="*/ 351 h 792"/>
                <a:gd name="T28" fmla="*/ 125 w 615"/>
                <a:gd name="T29" fmla="*/ 339 h 792"/>
                <a:gd name="T30" fmla="*/ 114 w 615"/>
                <a:gd name="T31" fmla="*/ 324 h 792"/>
                <a:gd name="T32" fmla="*/ 108 w 615"/>
                <a:gd name="T33" fmla="*/ 303 h 792"/>
                <a:gd name="T34" fmla="*/ 98 w 615"/>
                <a:gd name="T35" fmla="*/ 254 h 792"/>
                <a:gd name="T36" fmla="*/ 90 w 615"/>
                <a:gd name="T37" fmla="*/ 206 h 792"/>
                <a:gd name="T38" fmla="*/ 85 w 615"/>
                <a:gd name="T39" fmla="*/ 169 h 792"/>
                <a:gd name="T40" fmla="*/ 83 w 615"/>
                <a:gd name="T41" fmla="*/ 155 h 792"/>
                <a:gd name="T42" fmla="*/ 83 w 615"/>
                <a:gd name="T43" fmla="*/ 149 h 792"/>
                <a:gd name="T44" fmla="*/ 81 w 615"/>
                <a:gd name="T45" fmla="*/ 133 h 792"/>
                <a:gd name="T46" fmla="*/ 78 w 615"/>
                <a:gd name="T47" fmla="*/ 110 h 792"/>
                <a:gd name="T48" fmla="*/ 73 w 615"/>
                <a:gd name="T49" fmla="*/ 84 h 792"/>
                <a:gd name="T50" fmla="*/ 65 w 615"/>
                <a:gd name="T51" fmla="*/ 56 h 792"/>
                <a:gd name="T52" fmla="*/ 54 w 615"/>
                <a:gd name="T53" fmla="*/ 31 h 792"/>
                <a:gd name="T54" fmla="*/ 39 w 615"/>
                <a:gd name="T55" fmla="*/ 12 h 792"/>
                <a:gd name="T56" fmla="*/ 18 w 615"/>
                <a:gd name="T57" fmla="*/ 1 h 792"/>
                <a:gd name="T58" fmla="*/ 16 w 615"/>
                <a:gd name="T59" fmla="*/ 1 h 792"/>
                <a:gd name="T60" fmla="*/ 12 w 615"/>
                <a:gd name="T61" fmla="*/ 0 h 792"/>
                <a:gd name="T62" fmla="*/ 6 w 615"/>
                <a:gd name="T63" fmla="*/ 1 h 792"/>
                <a:gd name="T64" fmla="*/ 0 w 615"/>
                <a:gd name="T65" fmla="*/ 3 h 792"/>
                <a:gd name="T66" fmla="*/ 6 w 615"/>
                <a:gd name="T67" fmla="*/ 4 h 792"/>
                <a:gd name="T68" fmla="*/ 14 w 615"/>
                <a:gd name="T69" fmla="*/ 7 h 792"/>
                <a:gd name="T70" fmla="*/ 22 w 615"/>
                <a:gd name="T71" fmla="*/ 13 h 792"/>
                <a:gd name="T72" fmla="*/ 31 w 615"/>
                <a:gd name="T73" fmla="*/ 22 h 792"/>
                <a:gd name="T74" fmla="*/ 40 w 615"/>
                <a:gd name="T75" fmla="*/ 36 h 792"/>
                <a:gd name="T76" fmla="*/ 49 w 615"/>
                <a:gd name="T77" fmla="*/ 56 h 792"/>
                <a:gd name="T78" fmla="*/ 58 w 615"/>
                <a:gd name="T79" fmla="*/ 82 h 792"/>
                <a:gd name="T80" fmla="*/ 65 w 615"/>
                <a:gd name="T81" fmla="*/ 116 h 792"/>
                <a:gd name="T82" fmla="*/ 73 w 615"/>
                <a:gd name="T83" fmla="*/ 164 h 792"/>
                <a:gd name="T84" fmla="*/ 79 w 615"/>
                <a:gd name="T85" fmla="*/ 209 h 792"/>
                <a:gd name="T86" fmla="*/ 83 w 615"/>
                <a:gd name="T87" fmla="*/ 250 h 792"/>
                <a:gd name="T88" fmla="*/ 88 w 615"/>
                <a:gd name="T89" fmla="*/ 287 h 792"/>
                <a:gd name="T90" fmla="*/ 96 w 615"/>
                <a:gd name="T91" fmla="*/ 318 h 792"/>
                <a:gd name="T92" fmla="*/ 107 w 615"/>
                <a:gd name="T93" fmla="*/ 342 h 792"/>
                <a:gd name="T94" fmla="*/ 123 w 615"/>
                <a:gd name="T95" fmla="*/ 361 h 792"/>
                <a:gd name="T96" fmla="*/ 145 w 615"/>
                <a:gd name="T97" fmla="*/ 370 h 792"/>
                <a:gd name="T98" fmla="*/ 287 w 615"/>
                <a:gd name="T99" fmla="*/ 386 h 792"/>
                <a:gd name="T100" fmla="*/ 290 w 615"/>
                <a:gd name="T101" fmla="*/ 395 h 792"/>
                <a:gd name="T102" fmla="*/ 291 w 615"/>
                <a:gd name="T103" fmla="*/ 396 h 792"/>
                <a:gd name="T104" fmla="*/ 292 w 615"/>
                <a:gd name="T105" fmla="*/ 396 h 792"/>
                <a:gd name="T106" fmla="*/ 293 w 615"/>
                <a:gd name="T107" fmla="*/ 396 h 792"/>
                <a:gd name="T108" fmla="*/ 293 w 615"/>
                <a:gd name="T109" fmla="*/ 396 h 792"/>
                <a:gd name="T110" fmla="*/ 308 w 615"/>
                <a:gd name="T111" fmla="*/ 391 h 792"/>
                <a:gd name="T112" fmla="*/ 308 w 615"/>
                <a:gd name="T113" fmla="*/ 389 h 792"/>
                <a:gd name="T114" fmla="*/ 306 w 615"/>
                <a:gd name="T115" fmla="*/ 386 h 792"/>
                <a:gd name="T116" fmla="*/ 300 w 615"/>
                <a:gd name="T117" fmla="*/ 381 h 792"/>
                <a:gd name="T118" fmla="*/ 287 w 615"/>
                <a:gd name="T119" fmla="*/ 377 h 79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15" h="792">
                  <a:moveTo>
                    <a:pt x="574" y="753"/>
                  </a:moveTo>
                  <a:lnTo>
                    <a:pt x="553" y="751"/>
                  </a:lnTo>
                  <a:lnTo>
                    <a:pt x="522" y="748"/>
                  </a:lnTo>
                  <a:lnTo>
                    <a:pt x="488" y="744"/>
                  </a:lnTo>
                  <a:lnTo>
                    <a:pt x="453" y="740"/>
                  </a:lnTo>
                  <a:lnTo>
                    <a:pt x="419" y="736"/>
                  </a:lnTo>
                  <a:lnTo>
                    <a:pt x="392" y="732"/>
                  </a:lnTo>
                  <a:lnTo>
                    <a:pt x="372" y="730"/>
                  </a:lnTo>
                  <a:lnTo>
                    <a:pt x="365" y="730"/>
                  </a:lnTo>
                  <a:lnTo>
                    <a:pt x="359" y="730"/>
                  </a:lnTo>
                  <a:lnTo>
                    <a:pt x="346" y="728"/>
                  </a:lnTo>
                  <a:lnTo>
                    <a:pt x="324" y="725"/>
                  </a:lnTo>
                  <a:lnTo>
                    <a:pt x="299" y="715"/>
                  </a:lnTo>
                  <a:lnTo>
                    <a:pt x="274" y="702"/>
                  </a:lnTo>
                  <a:lnTo>
                    <a:pt x="249" y="678"/>
                  </a:lnTo>
                  <a:lnTo>
                    <a:pt x="228" y="648"/>
                  </a:lnTo>
                  <a:lnTo>
                    <a:pt x="215" y="606"/>
                  </a:lnTo>
                  <a:lnTo>
                    <a:pt x="196" y="508"/>
                  </a:lnTo>
                  <a:lnTo>
                    <a:pt x="180" y="411"/>
                  </a:lnTo>
                  <a:lnTo>
                    <a:pt x="169" y="338"/>
                  </a:lnTo>
                  <a:lnTo>
                    <a:pt x="165" y="310"/>
                  </a:lnTo>
                  <a:lnTo>
                    <a:pt x="165" y="298"/>
                  </a:lnTo>
                  <a:lnTo>
                    <a:pt x="161" y="265"/>
                  </a:lnTo>
                  <a:lnTo>
                    <a:pt x="155" y="219"/>
                  </a:lnTo>
                  <a:lnTo>
                    <a:pt x="146" y="168"/>
                  </a:lnTo>
                  <a:lnTo>
                    <a:pt x="130" y="112"/>
                  </a:lnTo>
                  <a:lnTo>
                    <a:pt x="107" y="62"/>
                  </a:lnTo>
                  <a:lnTo>
                    <a:pt x="77" y="23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3" y="0"/>
                  </a:lnTo>
                  <a:lnTo>
                    <a:pt x="11" y="2"/>
                  </a:lnTo>
                  <a:lnTo>
                    <a:pt x="0" y="6"/>
                  </a:lnTo>
                  <a:lnTo>
                    <a:pt x="11" y="8"/>
                  </a:lnTo>
                  <a:lnTo>
                    <a:pt x="27" y="14"/>
                  </a:lnTo>
                  <a:lnTo>
                    <a:pt x="44" y="25"/>
                  </a:lnTo>
                  <a:lnTo>
                    <a:pt x="61" y="43"/>
                  </a:lnTo>
                  <a:lnTo>
                    <a:pt x="80" y="71"/>
                  </a:lnTo>
                  <a:lnTo>
                    <a:pt x="98" y="112"/>
                  </a:lnTo>
                  <a:lnTo>
                    <a:pt x="115" y="164"/>
                  </a:lnTo>
                  <a:lnTo>
                    <a:pt x="130" y="231"/>
                  </a:lnTo>
                  <a:lnTo>
                    <a:pt x="146" y="327"/>
                  </a:lnTo>
                  <a:lnTo>
                    <a:pt x="157" y="417"/>
                  </a:lnTo>
                  <a:lnTo>
                    <a:pt x="165" y="500"/>
                  </a:lnTo>
                  <a:lnTo>
                    <a:pt x="176" y="573"/>
                  </a:lnTo>
                  <a:lnTo>
                    <a:pt x="192" y="636"/>
                  </a:lnTo>
                  <a:lnTo>
                    <a:pt x="213" y="684"/>
                  </a:lnTo>
                  <a:lnTo>
                    <a:pt x="246" y="721"/>
                  </a:lnTo>
                  <a:lnTo>
                    <a:pt x="290" y="740"/>
                  </a:lnTo>
                  <a:lnTo>
                    <a:pt x="574" y="771"/>
                  </a:lnTo>
                  <a:lnTo>
                    <a:pt x="580" y="790"/>
                  </a:lnTo>
                  <a:lnTo>
                    <a:pt x="582" y="792"/>
                  </a:lnTo>
                  <a:lnTo>
                    <a:pt x="584" y="792"/>
                  </a:lnTo>
                  <a:lnTo>
                    <a:pt x="586" y="792"/>
                  </a:lnTo>
                  <a:lnTo>
                    <a:pt x="615" y="782"/>
                  </a:lnTo>
                  <a:lnTo>
                    <a:pt x="615" y="778"/>
                  </a:lnTo>
                  <a:lnTo>
                    <a:pt x="611" y="771"/>
                  </a:lnTo>
                  <a:lnTo>
                    <a:pt x="599" y="761"/>
                  </a:lnTo>
                  <a:lnTo>
                    <a:pt x="574" y="753"/>
                  </a:lnTo>
                  <a:close/>
                </a:path>
              </a:pathLst>
            </a:custGeom>
            <a:solidFill>
              <a:srgbClr val="E033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5" name="Freeform 58">
              <a:extLst>
                <a:ext uri="{FF2B5EF4-FFF2-40B4-BE49-F238E27FC236}">
                  <a16:creationId xmlns:a16="http://schemas.microsoft.com/office/drawing/2014/main" xmlns="" id="{58679FD5-65BE-4ADB-8324-B89E9E940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" y="2578"/>
              <a:ext cx="294" cy="392"/>
            </a:xfrm>
            <a:custGeom>
              <a:avLst/>
              <a:gdLst>
                <a:gd name="T0" fmla="*/ 149 w 586"/>
                <a:gd name="T1" fmla="*/ 367 h 784"/>
                <a:gd name="T2" fmla="*/ 126 w 586"/>
                <a:gd name="T3" fmla="*/ 358 h 784"/>
                <a:gd name="T4" fmla="*/ 110 w 586"/>
                <a:gd name="T5" fmla="*/ 339 h 784"/>
                <a:gd name="T6" fmla="*/ 99 w 586"/>
                <a:gd name="T7" fmla="*/ 315 h 784"/>
                <a:gd name="T8" fmla="*/ 91 w 586"/>
                <a:gd name="T9" fmla="*/ 284 h 784"/>
                <a:gd name="T10" fmla="*/ 86 w 586"/>
                <a:gd name="T11" fmla="*/ 247 h 784"/>
                <a:gd name="T12" fmla="*/ 82 w 586"/>
                <a:gd name="T13" fmla="*/ 206 h 784"/>
                <a:gd name="T14" fmla="*/ 76 w 586"/>
                <a:gd name="T15" fmla="*/ 161 h 784"/>
                <a:gd name="T16" fmla="*/ 68 w 586"/>
                <a:gd name="T17" fmla="*/ 113 h 784"/>
                <a:gd name="T18" fmla="*/ 61 w 586"/>
                <a:gd name="T19" fmla="*/ 79 h 784"/>
                <a:gd name="T20" fmla="*/ 52 w 586"/>
                <a:gd name="T21" fmla="*/ 53 h 784"/>
                <a:gd name="T22" fmla="*/ 43 w 586"/>
                <a:gd name="T23" fmla="*/ 33 h 784"/>
                <a:gd name="T24" fmla="*/ 34 w 586"/>
                <a:gd name="T25" fmla="*/ 19 h 784"/>
                <a:gd name="T26" fmla="*/ 25 w 586"/>
                <a:gd name="T27" fmla="*/ 10 h 784"/>
                <a:gd name="T28" fmla="*/ 17 w 586"/>
                <a:gd name="T29" fmla="*/ 4 h 784"/>
                <a:gd name="T30" fmla="*/ 9 w 586"/>
                <a:gd name="T31" fmla="*/ 1 h 784"/>
                <a:gd name="T32" fmla="*/ 3 w 586"/>
                <a:gd name="T33" fmla="*/ 0 h 784"/>
                <a:gd name="T34" fmla="*/ 2 w 586"/>
                <a:gd name="T35" fmla="*/ 2 h 784"/>
                <a:gd name="T36" fmla="*/ 0 w 586"/>
                <a:gd name="T37" fmla="*/ 4 h 784"/>
                <a:gd name="T38" fmla="*/ 0 w 586"/>
                <a:gd name="T39" fmla="*/ 7 h 784"/>
                <a:gd name="T40" fmla="*/ 0 w 586"/>
                <a:gd name="T41" fmla="*/ 10 h 784"/>
                <a:gd name="T42" fmla="*/ 2 w 586"/>
                <a:gd name="T43" fmla="*/ 10 h 784"/>
                <a:gd name="T44" fmla="*/ 9 w 586"/>
                <a:gd name="T45" fmla="*/ 11 h 784"/>
                <a:gd name="T46" fmla="*/ 17 w 586"/>
                <a:gd name="T47" fmla="*/ 16 h 784"/>
                <a:gd name="T48" fmla="*/ 28 w 586"/>
                <a:gd name="T49" fmla="*/ 25 h 784"/>
                <a:gd name="T50" fmla="*/ 39 w 586"/>
                <a:gd name="T51" fmla="*/ 43 h 784"/>
                <a:gd name="T52" fmla="*/ 49 w 586"/>
                <a:gd name="T53" fmla="*/ 68 h 784"/>
                <a:gd name="T54" fmla="*/ 59 w 586"/>
                <a:gd name="T55" fmla="*/ 104 h 784"/>
                <a:gd name="T56" fmla="*/ 66 w 586"/>
                <a:gd name="T57" fmla="*/ 153 h 784"/>
                <a:gd name="T58" fmla="*/ 72 w 586"/>
                <a:gd name="T59" fmla="*/ 205 h 784"/>
                <a:gd name="T60" fmla="*/ 79 w 586"/>
                <a:gd name="T61" fmla="*/ 250 h 784"/>
                <a:gd name="T62" fmla="*/ 87 w 586"/>
                <a:gd name="T63" fmla="*/ 288 h 784"/>
                <a:gd name="T64" fmla="*/ 96 w 586"/>
                <a:gd name="T65" fmla="*/ 319 h 784"/>
                <a:gd name="T66" fmla="*/ 109 w 586"/>
                <a:gd name="T67" fmla="*/ 344 h 784"/>
                <a:gd name="T68" fmla="*/ 126 w 586"/>
                <a:gd name="T69" fmla="*/ 362 h 784"/>
                <a:gd name="T70" fmla="*/ 149 w 586"/>
                <a:gd name="T71" fmla="*/ 375 h 784"/>
                <a:gd name="T72" fmla="*/ 177 w 586"/>
                <a:gd name="T73" fmla="*/ 381 h 784"/>
                <a:gd name="T74" fmla="*/ 202 w 586"/>
                <a:gd name="T75" fmla="*/ 384 h 784"/>
                <a:gd name="T76" fmla="*/ 225 w 586"/>
                <a:gd name="T77" fmla="*/ 385 h 784"/>
                <a:gd name="T78" fmla="*/ 243 w 586"/>
                <a:gd name="T79" fmla="*/ 387 h 784"/>
                <a:gd name="T80" fmla="*/ 259 w 586"/>
                <a:gd name="T81" fmla="*/ 389 h 784"/>
                <a:gd name="T82" fmla="*/ 272 w 586"/>
                <a:gd name="T83" fmla="*/ 390 h 784"/>
                <a:gd name="T84" fmla="*/ 281 w 586"/>
                <a:gd name="T85" fmla="*/ 391 h 784"/>
                <a:gd name="T86" fmla="*/ 289 w 586"/>
                <a:gd name="T87" fmla="*/ 392 h 784"/>
                <a:gd name="T88" fmla="*/ 294 w 586"/>
                <a:gd name="T89" fmla="*/ 392 h 784"/>
                <a:gd name="T90" fmla="*/ 291 w 586"/>
                <a:gd name="T91" fmla="*/ 383 h 784"/>
                <a:gd name="T92" fmla="*/ 149 w 586"/>
                <a:gd name="T93" fmla="*/ 367 h 78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86" h="784">
                  <a:moveTo>
                    <a:pt x="296" y="734"/>
                  </a:moveTo>
                  <a:lnTo>
                    <a:pt x="252" y="715"/>
                  </a:lnTo>
                  <a:lnTo>
                    <a:pt x="219" y="678"/>
                  </a:lnTo>
                  <a:lnTo>
                    <a:pt x="198" y="630"/>
                  </a:lnTo>
                  <a:lnTo>
                    <a:pt x="182" y="567"/>
                  </a:lnTo>
                  <a:lnTo>
                    <a:pt x="171" y="494"/>
                  </a:lnTo>
                  <a:lnTo>
                    <a:pt x="163" y="411"/>
                  </a:lnTo>
                  <a:lnTo>
                    <a:pt x="152" y="321"/>
                  </a:lnTo>
                  <a:lnTo>
                    <a:pt x="136" y="225"/>
                  </a:lnTo>
                  <a:lnTo>
                    <a:pt x="121" y="158"/>
                  </a:lnTo>
                  <a:lnTo>
                    <a:pt x="104" y="106"/>
                  </a:lnTo>
                  <a:lnTo>
                    <a:pt x="86" y="65"/>
                  </a:lnTo>
                  <a:lnTo>
                    <a:pt x="67" y="37"/>
                  </a:lnTo>
                  <a:lnTo>
                    <a:pt x="50" y="19"/>
                  </a:lnTo>
                  <a:lnTo>
                    <a:pt x="33" y="8"/>
                  </a:lnTo>
                  <a:lnTo>
                    <a:pt x="17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9"/>
                  </a:lnTo>
                  <a:lnTo>
                    <a:pt x="4" y="19"/>
                  </a:lnTo>
                  <a:lnTo>
                    <a:pt x="17" y="21"/>
                  </a:lnTo>
                  <a:lnTo>
                    <a:pt x="34" y="31"/>
                  </a:lnTo>
                  <a:lnTo>
                    <a:pt x="56" y="50"/>
                  </a:lnTo>
                  <a:lnTo>
                    <a:pt x="77" y="85"/>
                  </a:lnTo>
                  <a:lnTo>
                    <a:pt x="98" y="135"/>
                  </a:lnTo>
                  <a:lnTo>
                    <a:pt x="117" y="208"/>
                  </a:lnTo>
                  <a:lnTo>
                    <a:pt x="132" y="306"/>
                  </a:lnTo>
                  <a:lnTo>
                    <a:pt x="144" y="409"/>
                  </a:lnTo>
                  <a:lnTo>
                    <a:pt x="157" y="500"/>
                  </a:lnTo>
                  <a:lnTo>
                    <a:pt x="173" y="576"/>
                  </a:lnTo>
                  <a:lnTo>
                    <a:pt x="192" y="638"/>
                  </a:lnTo>
                  <a:lnTo>
                    <a:pt x="217" y="688"/>
                  </a:lnTo>
                  <a:lnTo>
                    <a:pt x="252" y="724"/>
                  </a:lnTo>
                  <a:lnTo>
                    <a:pt x="296" y="749"/>
                  </a:lnTo>
                  <a:lnTo>
                    <a:pt x="353" y="761"/>
                  </a:lnTo>
                  <a:lnTo>
                    <a:pt x="403" y="767"/>
                  </a:lnTo>
                  <a:lnTo>
                    <a:pt x="448" y="770"/>
                  </a:lnTo>
                  <a:lnTo>
                    <a:pt x="484" y="774"/>
                  </a:lnTo>
                  <a:lnTo>
                    <a:pt x="517" y="778"/>
                  </a:lnTo>
                  <a:lnTo>
                    <a:pt x="542" y="780"/>
                  </a:lnTo>
                  <a:lnTo>
                    <a:pt x="561" y="782"/>
                  </a:lnTo>
                  <a:lnTo>
                    <a:pt x="576" y="784"/>
                  </a:lnTo>
                  <a:lnTo>
                    <a:pt x="586" y="784"/>
                  </a:lnTo>
                  <a:lnTo>
                    <a:pt x="580" y="765"/>
                  </a:lnTo>
                  <a:lnTo>
                    <a:pt x="296" y="734"/>
                  </a:lnTo>
                  <a:close/>
                </a:path>
              </a:pathLst>
            </a:custGeom>
            <a:solidFill>
              <a:srgbClr val="990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6" name="Freeform 59">
              <a:extLst>
                <a:ext uri="{FF2B5EF4-FFF2-40B4-BE49-F238E27FC236}">
                  <a16:creationId xmlns:a16="http://schemas.microsoft.com/office/drawing/2014/main" xmlns="" id="{2BDB2D94-A68B-4AC4-BACE-80529713C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5" y="2953"/>
              <a:ext cx="24" cy="23"/>
            </a:xfrm>
            <a:custGeom>
              <a:avLst/>
              <a:gdLst>
                <a:gd name="T0" fmla="*/ 4 w 48"/>
                <a:gd name="T1" fmla="*/ 17 h 46"/>
                <a:gd name="T2" fmla="*/ 6 w 48"/>
                <a:gd name="T3" fmla="*/ 19 h 46"/>
                <a:gd name="T4" fmla="*/ 8 w 48"/>
                <a:gd name="T5" fmla="*/ 21 h 46"/>
                <a:gd name="T6" fmla="*/ 10 w 48"/>
                <a:gd name="T7" fmla="*/ 22 h 46"/>
                <a:gd name="T8" fmla="*/ 12 w 48"/>
                <a:gd name="T9" fmla="*/ 23 h 46"/>
                <a:gd name="T10" fmla="*/ 16 w 48"/>
                <a:gd name="T11" fmla="*/ 23 h 46"/>
                <a:gd name="T12" fmla="*/ 20 w 48"/>
                <a:gd name="T13" fmla="*/ 23 h 46"/>
                <a:gd name="T14" fmla="*/ 22 w 48"/>
                <a:gd name="T15" fmla="*/ 21 h 46"/>
                <a:gd name="T16" fmla="*/ 23 w 48"/>
                <a:gd name="T17" fmla="*/ 18 h 46"/>
                <a:gd name="T18" fmla="*/ 24 w 48"/>
                <a:gd name="T19" fmla="*/ 14 h 46"/>
                <a:gd name="T20" fmla="*/ 24 w 48"/>
                <a:gd name="T21" fmla="*/ 10 h 46"/>
                <a:gd name="T22" fmla="*/ 22 w 48"/>
                <a:gd name="T23" fmla="*/ 7 h 46"/>
                <a:gd name="T24" fmla="*/ 19 w 48"/>
                <a:gd name="T25" fmla="*/ 4 h 46"/>
                <a:gd name="T26" fmla="*/ 18 w 48"/>
                <a:gd name="T27" fmla="*/ 4 h 46"/>
                <a:gd name="T28" fmla="*/ 17 w 48"/>
                <a:gd name="T29" fmla="*/ 3 h 46"/>
                <a:gd name="T30" fmla="*/ 16 w 48"/>
                <a:gd name="T31" fmla="*/ 3 h 46"/>
                <a:gd name="T32" fmla="*/ 15 w 48"/>
                <a:gd name="T33" fmla="*/ 3 h 46"/>
                <a:gd name="T34" fmla="*/ 15 w 48"/>
                <a:gd name="T35" fmla="*/ 3 h 46"/>
                <a:gd name="T36" fmla="*/ 16 w 48"/>
                <a:gd name="T37" fmla="*/ 2 h 46"/>
                <a:gd name="T38" fmla="*/ 16 w 48"/>
                <a:gd name="T39" fmla="*/ 2 h 46"/>
                <a:gd name="T40" fmla="*/ 17 w 48"/>
                <a:gd name="T41" fmla="*/ 2 h 46"/>
                <a:gd name="T42" fmla="*/ 14 w 48"/>
                <a:gd name="T43" fmla="*/ 0 h 46"/>
                <a:gd name="T44" fmla="*/ 10 w 48"/>
                <a:gd name="T45" fmla="*/ 0 h 46"/>
                <a:gd name="T46" fmla="*/ 6 w 48"/>
                <a:gd name="T47" fmla="*/ 1 h 46"/>
                <a:gd name="T48" fmla="*/ 3 w 48"/>
                <a:gd name="T49" fmla="*/ 3 h 46"/>
                <a:gd name="T50" fmla="*/ 1 w 48"/>
                <a:gd name="T51" fmla="*/ 6 h 46"/>
                <a:gd name="T52" fmla="*/ 0 w 48"/>
                <a:gd name="T53" fmla="*/ 10 h 46"/>
                <a:gd name="T54" fmla="*/ 1 w 48"/>
                <a:gd name="T55" fmla="*/ 14 h 46"/>
                <a:gd name="T56" fmla="*/ 4 w 48"/>
                <a:gd name="T57" fmla="*/ 17 h 46"/>
                <a:gd name="T58" fmla="*/ 4 w 48"/>
                <a:gd name="T59" fmla="*/ 17 h 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8" h="46">
                  <a:moveTo>
                    <a:pt x="8" y="33"/>
                  </a:moveTo>
                  <a:lnTo>
                    <a:pt x="12" y="37"/>
                  </a:lnTo>
                  <a:lnTo>
                    <a:pt x="16" y="41"/>
                  </a:lnTo>
                  <a:lnTo>
                    <a:pt x="20" y="43"/>
                  </a:lnTo>
                  <a:lnTo>
                    <a:pt x="23" y="45"/>
                  </a:lnTo>
                  <a:lnTo>
                    <a:pt x="31" y="46"/>
                  </a:lnTo>
                  <a:lnTo>
                    <a:pt x="39" y="45"/>
                  </a:lnTo>
                  <a:lnTo>
                    <a:pt x="43" y="41"/>
                  </a:lnTo>
                  <a:lnTo>
                    <a:pt x="46" y="35"/>
                  </a:lnTo>
                  <a:lnTo>
                    <a:pt x="48" y="27"/>
                  </a:lnTo>
                  <a:lnTo>
                    <a:pt x="48" y="20"/>
                  </a:lnTo>
                  <a:lnTo>
                    <a:pt x="43" y="14"/>
                  </a:lnTo>
                  <a:lnTo>
                    <a:pt x="37" y="8"/>
                  </a:lnTo>
                  <a:lnTo>
                    <a:pt x="35" y="8"/>
                  </a:lnTo>
                  <a:lnTo>
                    <a:pt x="33" y="6"/>
                  </a:lnTo>
                  <a:lnTo>
                    <a:pt x="31" y="6"/>
                  </a:lnTo>
                  <a:lnTo>
                    <a:pt x="29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27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2" y="27"/>
                  </a:lnTo>
                  <a:lnTo>
                    <a:pt x="8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7" name="Freeform 60">
              <a:extLst>
                <a:ext uri="{FF2B5EF4-FFF2-40B4-BE49-F238E27FC236}">
                  <a16:creationId xmlns:a16="http://schemas.microsoft.com/office/drawing/2014/main" xmlns="" id="{0E746C97-D2AD-4A96-9051-CDD57682C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1" y="2208"/>
              <a:ext cx="513" cy="401"/>
            </a:xfrm>
            <a:custGeom>
              <a:avLst/>
              <a:gdLst>
                <a:gd name="T0" fmla="*/ 430 w 1027"/>
                <a:gd name="T1" fmla="*/ 2 h 801"/>
                <a:gd name="T2" fmla="*/ 422 w 1027"/>
                <a:gd name="T3" fmla="*/ 5 h 801"/>
                <a:gd name="T4" fmla="*/ 400 w 1027"/>
                <a:gd name="T5" fmla="*/ 22 h 801"/>
                <a:gd name="T6" fmla="*/ 375 w 1027"/>
                <a:gd name="T7" fmla="*/ 67 h 801"/>
                <a:gd name="T8" fmla="*/ 361 w 1027"/>
                <a:gd name="T9" fmla="*/ 117 h 801"/>
                <a:gd name="T10" fmla="*/ 356 w 1027"/>
                <a:gd name="T11" fmla="*/ 156 h 801"/>
                <a:gd name="T12" fmla="*/ 355 w 1027"/>
                <a:gd name="T13" fmla="*/ 179 h 801"/>
                <a:gd name="T14" fmla="*/ 340 w 1027"/>
                <a:gd name="T15" fmla="*/ 260 h 801"/>
                <a:gd name="T16" fmla="*/ 325 w 1027"/>
                <a:gd name="T17" fmla="*/ 326 h 801"/>
                <a:gd name="T18" fmla="*/ 308 w 1027"/>
                <a:gd name="T19" fmla="*/ 345 h 801"/>
                <a:gd name="T20" fmla="*/ 290 w 1027"/>
                <a:gd name="T21" fmla="*/ 353 h 801"/>
                <a:gd name="T22" fmla="*/ 277 w 1027"/>
                <a:gd name="T23" fmla="*/ 353 h 801"/>
                <a:gd name="T24" fmla="*/ 273 w 1027"/>
                <a:gd name="T25" fmla="*/ 352 h 801"/>
                <a:gd name="T26" fmla="*/ 39 w 1027"/>
                <a:gd name="T27" fmla="*/ 356 h 801"/>
                <a:gd name="T28" fmla="*/ 19 w 1027"/>
                <a:gd name="T29" fmla="*/ 357 h 801"/>
                <a:gd name="T30" fmla="*/ 7 w 1027"/>
                <a:gd name="T31" fmla="*/ 365 h 801"/>
                <a:gd name="T32" fmla="*/ 2 w 1027"/>
                <a:gd name="T33" fmla="*/ 373 h 801"/>
                <a:gd name="T34" fmla="*/ 0 w 1027"/>
                <a:gd name="T35" fmla="*/ 377 h 801"/>
                <a:gd name="T36" fmla="*/ 6 w 1027"/>
                <a:gd name="T37" fmla="*/ 390 h 801"/>
                <a:gd name="T38" fmla="*/ 22 w 1027"/>
                <a:gd name="T39" fmla="*/ 400 h 801"/>
                <a:gd name="T40" fmla="*/ 274 w 1027"/>
                <a:gd name="T41" fmla="*/ 398 h 801"/>
                <a:gd name="T42" fmla="*/ 332 w 1027"/>
                <a:gd name="T43" fmla="*/ 387 h 801"/>
                <a:gd name="T44" fmla="*/ 369 w 1027"/>
                <a:gd name="T45" fmla="*/ 340 h 801"/>
                <a:gd name="T46" fmla="*/ 389 w 1027"/>
                <a:gd name="T47" fmla="*/ 265 h 801"/>
                <a:gd name="T48" fmla="*/ 403 w 1027"/>
                <a:gd name="T49" fmla="*/ 168 h 801"/>
                <a:gd name="T50" fmla="*/ 410 w 1027"/>
                <a:gd name="T51" fmla="*/ 122 h 801"/>
                <a:gd name="T52" fmla="*/ 420 w 1027"/>
                <a:gd name="T53" fmla="*/ 88 h 801"/>
                <a:gd name="T54" fmla="*/ 430 w 1027"/>
                <a:gd name="T55" fmla="*/ 64 h 801"/>
                <a:gd name="T56" fmla="*/ 440 w 1027"/>
                <a:gd name="T57" fmla="*/ 50 h 801"/>
                <a:gd name="T58" fmla="*/ 452 w 1027"/>
                <a:gd name="T59" fmla="*/ 45 h 801"/>
                <a:gd name="T60" fmla="*/ 471 w 1027"/>
                <a:gd name="T61" fmla="*/ 42 h 801"/>
                <a:gd name="T62" fmla="*/ 489 w 1027"/>
                <a:gd name="T63" fmla="*/ 40 h 801"/>
                <a:gd name="T64" fmla="*/ 499 w 1027"/>
                <a:gd name="T65" fmla="*/ 40 h 801"/>
                <a:gd name="T66" fmla="*/ 513 w 1027"/>
                <a:gd name="T67" fmla="*/ 39 h 801"/>
                <a:gd name="T68" fmla="*/ 513 w 1027"/>
                <a:gd name="T69" fmla="*/ 30 h 801"/>
                <a:gd name="T70" fmla="*/ 513 w 1027"/>
                <a:gd name="T71" fmla="*/ 21 h 801"/>
                <a:gd name="T72" fmla="*/ 509 w 1027"/>
                <a:gd name="T73" fmla="*/ 11 h 801"/>
                <a:gd name="T74" fmla="*/ 500 w 1027"/>
                <a:gd name="T75" fmla="*/ 4 h 801"/>
                <a:gd name="T76" fmla="*/ 479 w 1027"/>
                <a:gd name="T77" fmla="*/ 1 h 801"/>
                <a:gd name="T78" fmla="*/ 455 w 1027"/>
                <a:gd name="T79" fmla="*/ 0 h 801"/>
                <a:gd name="T80" fmla="*/ 438 w 1027"/>
                <a:gd name="T81" fmla="*/ 0 h 80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27" h="801">
                  <a:moveTo>
                    <a:pt x="869" y="0"/>
                  </a:moveTo>
                  <a:lnTo>
                    <a:pt x="861" y="3"/>
                  </a:lnTo>
                  <a:lnTo>
                    <a:pt x="852" y="5"/>
                  </a:lnTo>
                  <a:lnTo>
                    <a:pt x="844" y="9"/>
                  </a:lnTo>
                  <a:lnTo>
                    <a:pt x="836" y="13"/>
                  </a:lnTo>
                  <a:lnTo>
                    <a:pt x="800" y="44"/>
                  </a:lnTo>
                  <a:lnTo>
                    <a:pt x="771" y="86"/>
                  </a:lnTo>
                  <a:lnTo>
                    <a:pt x="750" y="134"/>
                  </a:lnTo>
                  <a:lnTo>
                    <a:pt x="735" y="186"/>
                  </a:lnTo>
                  <a:lnTo>
                    <a:pt x="723" y="234"/>
                  </a:lnTo>
                  <a:lnTo>
                    <a:pt x="717" y="278"/>
                  </a:lnTo>
                  <a:lnTo>
                    <a:pt x="713" y="311"/>
                  </a:lnTo>
                  <a:lnTo>
                    <a:pt x="713" y="330"/>
                  </a:lnTo>
                  <a:lnTo>
                    <a:pt x="710" y="357"/>
                  </a:lnTo>
                  <a:lnTo>
                    <a:pt x="698" y="428"/>
                  </a:lnTo>
                  <a:lnTo>
                    <a:pt x="681" y="520"/>
                  </a:lnTo>
                  <a:lnTo>
                    <a:pt x="661" y="618"/>
                  </a:lnTo>
                  <a:lnTo>
                    <a:pt x="650" y="651"/>
                  </a:lnTo>
                  <a:lnTo>
                    <a:pt x="635" y="674"/>
                  </a:lnTo>
                  <a:lnTo>
                    <a:pt x="617" y="689"/>
                  </a:lnTo>
                  <a:lnTo>
                    <a:pt x="598" y="699"/>
                  </a:lnTo>
                  <a:lnTo>
                    <a:pt x="581" y="705"/>
                  </a:lnTo>
                  <a:lnTo>
                    <a:pt x="565" y="707"/>
                  </a:lnTo>
                  <a:lnTo>
                    <a:pt x="554" y="705"/>
                  </a:lnTo>
                  <a:lnTo>
                    <a:pt x="548" y="705"/>
                  </a:lnTo>
                  <a:lnTo>
                    <a:pt x="546" y="703"/>
                  </a:lnTo>
                  <a:lnTo>
                    <a:pt x="79" y="712"/>
                  </a:lnTo>
                  <a:lnTo>
                    <a:pt x="56" y="712"/>
                  </a:lnTo>
                  <a:lnTo>
                    <a:pt x="39" y="714"/>
                  </a:lnTo>
                  <a:lnTo>
                    <a:pt x="23" y="722"/>
                  </a:lnTo>
                  <a:lnTo>
                    <a:pt x="14" y="730"/>
                  </a:lnTo>
                  <a:lnTo>
                    <a:pt x="8" y="737"/>
                  </a:lnTo>
                  <a:lnTo>
                    <a:pt x="4" y="745"/>
                  </a:lnTo>
                  <a:lnTo>
                    <a:pt x="2" y="751"/>
                  </a:lnTo>
                  <a:lnTo>
                    <a:pt x="0" y="753"/>
                  </a:lnTo>
                  <a:lnTo>
                    <a:pt x="0" y="768"/>
                  </a:lnTo>
                  <a:lnTo>
                    <a:pt x="12" y="780"/>
                  </a:lnTo>
                  <a:lnTo>
                    <a:pt x="39" y="795"/>
                  </a:lnTo>
                  <a:lnTo>
                    <a:pt x="45" y="799"/>
                  </a:lnTo>
                  <a:lnTo>
                    <a:pt x="50" y="801"/>
                  </a:lnTo>
                  <a:lnTo>
                    <a:pt x="548" y="795"/>
                  </a:lnTo>
                  <a:lnTo>
                    <a:pt x="613" y="793"/>
                  </a:lnTo>
                  <a:lnTo>
                    <a:pt x="665" y="774"/>
                  </a:lnTo>
                  <a:lnTo>
                    <a:pt x="706" y="735"/>
                  </a:lnTo>
                  <a:lnTo>
                    <a:pt x="738" y="680"/>
                  </a:lnTo>
                  <a:lnTo>
                    <a:pt x="761" y="612"/>
                  </a:lnTo>
                  <a:lnTo>
                    <a:pt x="779" y="530"/>
                  </a:lnTo>
                  <a:lnTo>
                    <a:pt x="794" y="438"/>
                  </a:lnTo>
                  <a:lnTo>
                    <a:pt x="806" y="336"/>
                  </a:lnTo>
                  <a:lnTo>
                    <a:pt x="811" y="286"/>
                  </a:lnTo>
                  <a:lnTo>
                    <a:pt x="821" y="244"/>
                  </a:lnTo>
                  <a:lnTo>
                    <a:pt x="829" y="207"/>
                  </a:lnTo>
                  <a:lnTo>
                    <a:pt x="840" y="176"/>
                  </a:lnTo>
                  <a:lnTo>
                    <a:pt x="850" y="149"/>
                  </a:lnTo>
                  <a:lnTo>
                    <a:pt x="861" y="128"/>
                  </a:lnTo>
                  <a:lnTo>
                    <a:pt x="871" y="113"/>
                  </a:lnTo>
                  <a:lnTo>
                    <a:pt x="881" y="99"/>
                  </a:lnTo>
                  <a:lnTo>
                    <a:pt x="888" y="94"/>
                  </a:lnTo>
                  <a:lnTo>
                    <a:pt x="904" y="90"/>
                  </a:lnTo>
                  <a:lnTo>
                    <a:pt x="921" y="86"/>
                  </a:lnTo>
                  <a:lnTo>
                    <a:pt x="942" y="84"/>
                  </a:lnTo>
                  <a:lnTo>
                    <a:pt x="961" y="82"/>
                  </a:lnTo>
                  <a:lnTo>
                    <a:pt x="979" y="80"/>
                  </a:lnTo>
                  <a:lnTo>
                    <a:pt x="992" y="80"/>
                  </a:lnTo>
                  <a:lnTo>
                    <a:pt x="998" y="80"/>
                  </a:lnTo>
                  <a:lnTo>
                    <a:pt x="1027" y="84"/>
                  </a:lnTo>
                  <a:lnTo>
                    <a:pt x="1027" y="78"/>
                  </a:lnTo>
                  <a:lnTo>
                    <a:pt x="1027" y="69"/>
                  </a:lnTo>
                  <a:lnTo>
                    <a:pt x="1027" y="59"/>
                  </a:lnTo>
                  <a:lnTo>
                    <a:pt x="1027" y="55"/>
                  </a:lnTo>
                  <a:lnTo>
                    <a:pt x="1027" y="42"/>
                  </a:lnTo>
                  <a:lnTo>
                    <a:pt x="1025" y="30"/>
                  </a:lnTo>
                  <a:lnTo>
                    <a:pt x="1019" y="21"/>
                  </a:lnTo>
                  <a:lnTo>
                    <a:pt x="1011" y="13"/>
                  </a:lnTo>
                  <a:lnTo>
                    <a:pt x="1000" y="7"/>
                  </a:lnTo>
                  <a:lnTo>
                    <a:pt x="980" y="3"/>
                  </a:lnTo>
                  <a:lnTo>
                    <a:pt x="959" y="2"/>
                  </a:lnTo>
                  <a:lnTo>
                    <a:pt x="934" y="0"/>
                  </a:lnTo>
                  <a:lnTo>
                    <a:pt x="911" y="0"/>
                  </a:lnTo>
                  <a:lnTo>
                    <a:pt x="890" y="0"/>
                  </a:lnTo>
                  <a:lnTo>
                    <a:pt x="877" y="0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8" name="Freeform 61">
              <a:extLst>
                <a:ext uri="{FF2B5EF4-FFF2-40B4-BE49-F238E27FC236}">
                  <a16:creationId xmlns:a16="http://schemas.microsoft.com/office/drawing/2014/main" xmlns="" id="{2646B55E-527D-4BB1-B803-B2E7C56C7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22"/>
              <a:ext cx="482" cy="373"/>
            </a:xfrm>
            <a:custGeom>
              <a:avLst/>
              <a:gdLst>
                <a:gd name="T0" fmla="*/ 29 w 965"/>
                <a:gd name="T1" fmla="*/ 356 h 747"/>
                <a:gd name="T2" fmla="*/ 52 w 965"/>
                <a:gd name="T3" fmla="*/ 356 h 747"/>
                <a:gd name="T4" fmla="*/ 86 w 965"/>
                <a:gd name="T5" fmla="*/ 356 h 747"/>
                <a:gd name="T6" fmla="*/ 126 w 965"/>
                <a:gd name="T7" fmla="*/ 355 h 747"/>
                <a:gd name="T8" fmla="*/ 168 w 965"/>
                <a:gd name="T9" fmla="*/ 354 h 747"/>
                <a:gd name="T10" fmla="*/ 205 w 965"/>
                <a:gd name="T11" fmla="*/ 353 h 747"/>
                <a:gd name="T12" fmla="*/ 236 w 965"/>
                <a:gd name="T13" fmla="*/ 353 h 747"/>
                <a:gd name="T14" fmla="*/ 254 w 965"/>
                <a:gd name="T15" fmla="*/ 352 h 747"/>
                <a:gd name="T16" fmla="*/ 258 w 965"/>
                <a:gd name="T17" fmla="*/ 352 h 747"/>
                <a:gd name="T18" fmla="*/ 276 w 965"/>
                <a:gd name="T19" fmla="*/ 351 h 747"/>
                <a:gd name="T20" fmla="*/ 300 w 965"/>
                <a:gd name="T21" fmla="*/ 342 h 747"/>
                <a:gd name="T22" fmla="*/ 323 w 965"/>
                <a:gd name="T23" fmla="*/ 317 h 747"/>
                <a:gd name="T24" fmla="*/ 340 w 965"/>
                <a:gd name="T25" fmla="*/ 248 h 747"/>
                <a:gd name="T26" fmla="*/ 353 w 965"/>
                <a:gd name="T27" fmla="*/ 166 h 747"/>
                <a:gd name="T28" fmla="*/ 355 w 965"/>
                <a:gd name="T29" fmla="*/ 146 h 747"/>
                <a:gd name="T30" fmla="*/ 359 w 965"/>
                <a:gd name="T31" fmla="*/ 112 h 747"/>
                <a:gd name="T32" fmla="*/ 371 w 965"/>
                <a:gd name="T33" fmla="*/ 62 h 747"/>
                <a:gd name="T34" fmla="*/ 394 w 965"/>
                <a:gd name="T35" fmla="*/ 18 h 747"/>
                <a:gd name="T36" fmla="*/ 414 w 965"/>
                <a:gd name="T37" fmla="*/ 2 h 747"/>
                <a:gd name="T38" fmla="*/ 420 w 965"/>
                <a:gd name="T39" fmla="*/ 0 h 747"/>
                <a:gd name="T40" fmla="*/ 425 w 965"/>
                <a:gd name="T41" fmla="*/ 0 h 747"/>
                <a:gd name="T42" fmla="*/ 440 w 965"/>
                <a:gd name="T43" fmla="*/ 0 h 747"/>
                <a:gd name="T44" fmla="*/ 461 w 965"/>
                <a:gd name="T45" fmla="*/ 0 h 747"/>
                <a:gd name="T46" fmla="*/ 478 w 965"/>
                <a:gd name="T47" fmla="*/ 1 h 747"/>
                <a:gd name="T48" fmla="*/ 478 w 965"/>
                <a:gd name="T49" fmla="*/ 3 h 747"/>
                <a:gd name="T50" fmla="*/ 465 w 965"/>
                <a:gd name="T51" fmla="*/ 2 h 747"/>
                <a:gd name="T52" fmla="*/ 447 w 965"/>
                <a:gd name="T53" fmla="*/ 3 h 747"/>
                <a:gd name="T54" fmla="*/ 427 w 965"/>
                <a:gd name="T55" fmla="*/ 9 h 747"/>
                <a:gd name="T56" fmla="*/ 410 w 965"/>
                <a:gd name="T57" fmla="*/ 23 h 747"/>
                <a:gd name="T58" fmla="*/ 398 w 965"/>
                <a:gd name="T59" fmla="*/ 43 h 747"/>
                <a:gd name="T60" fmla="*/ 386 w 965"/>
                <a:gd name="T61" fmla="*/ 68 h 747"/>
                <a:gd name="T62" fmla="*/ 377 w 965"/>
                <a:gd name="T63" fmla="*/ 97 h 747"/>
                <a:gd name="T64" fmla="*/ 366 w 965"/>
                <a:gd name="T65" fmla="*/ 162 h 747"/>
                <a:gd name="T66" fmla="*/ 355 w 965"/>
                <a:gd name="T67" fmla="*/ 250 h 747"/>
                <a:gd name="T68" fmla="*/ 342 w 965"/>
                <a:gd name="T69" fmla="*/ 319 h 747"/>
                <a:gd name="T70" fmla="*/ 315 w 965"/>
                <a:gd name="T71" fmla="*/ 359 h 747"/>
                <a:gd name="T72" fmla="*/ 20 w 965"/>
                <a:gd name="T73" fmla="*/ 364 h 747"/>
                <a:gd name="T74" fmla="*/ 14 w 965"/>
                <a:gd name="T75" fmla="*/ 372 h 747"/>
                <a:gd name="T76" fmla="*/ 13 w 965"/>
                <a:gd name="T77" fmla="*/ 372 h 747"/>
                <a:gd name="T78" fmla="*/ 0 w 965"/>
                <a:gd name="T79" fmla="*/ 364 h 747"/>
                <a:gd name="T80" fmla="*/ 4 w 965"/>
                <a:gd name="T81" fmla="*/ 360 h 747"/>
                <a:gd name="T82" fmla="*/ 22 w 965"/>
                <a:gd name="T83" fmla="*/ 356 h 7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965" h="747">
                  <a:moveTo>
                    <a:pt x="44" y="712"/>
                  </a:moveTo>
                  <a:lnTo>
                    <a:pt x="58" y="712"/>
                  </a:lnTo>
                  <a:lnTo>
                    <a:pt x="77" y="712"/>
                  </a:lnTo>
                  <a:lnTo>
                    <a:pt x="104" y="712"/>
                  </a:lnTo>
                  <a:lnTo>
                    <a:pt x="137" y="712"/>
                  </a:lnTo>
                  <a:lnTo>
                    <a:pt x="173" y="712"/>
                  </a:lnTo>
                  <a:lnTo>
                    <a:pt x="212" y="712"/>
                  </a:lnTo>
                  <a:lnTo>
                    <a:pt x="252" y="710"/>
                  </a:lnTo>
                  <a:lnTo>
                    <a:pt x="294" y="710"/>
                  </a:lnTo>
                  <a:lnTo>
                    <a:pt x="337" y="708"/>
                  </a:lnTo>
                  <a:lnTo>
                    <a:pt x="375" y="708"/>
                  </a:lnTo>
                  <a:lnTo>
                    <a:pt x="411" y="706"/>
                  </a:lnTo>
                  <a:lnTo>
                    <a:pt x="444" y="706"/>
                  </a:lnTo>
                  <a:lnTo>
                    <a:pt x="473" y="706"/>
                  </a:lnTo>
                  <a:lnTo>
                    <a:pt x="494" y="704"/>
                  </a:lnTo>
                  <a:lnTo>
                    <a:pt x="508" y="704"/>
                  </a:lnTo>
                  <a:lnTo>
                    <a:pt x="511" y="704"/>
                  </a:lnTo>
                  <a:lnTo>
                    <a:pt x="517" y="704"/>
                  </a:lnTo>
                  <a:lnTo>
                    <a:pt x="531" y="704"/>
                  </a:lnTo>
                  <a:lnTo>
                    <a:pt x="552" y="703"/>
                  </a:lnTo>
                  <a:lnTo>
                    <a:pt x="575" y="697"/>
                  </a:lnTo>
                  <a:lnTo>
                    <a:pt x="600" y="685"/>
                  </a:lnTo>
                  <a:lnTo>
                    <a:pt x="625" y="666"/>
                  </a:lnTo>
                  <a:lnTo>
                    <a:pt x="646" y="635"/>
                  </a:lnTo>
                  <a:lnTo>
                    <a:pt x="659" y="595"/>
                  </a:lnTo>
                  <a:lnTo>
                    <a:pt x="681" y="497"/>
                  </a:lnTo>
                  <a:lnTo>
                    <a:pt x="696" y="403"/>
                  </a:lnTo>
                  <a:lnTo>
                    <a:pt x="707" y="332"/>
                  </a:lnTo>
                  <a:lnTo>
                    <a:pt x="711" y="303"/>
                  </a:lnTo>
                  <a:lnTo>
                    <a:pt x="711" y="293"/>
                  </a:lnTo>
                  <a:lnTo>
                    <a:pt x="715" y="265"/>
                  </a:lnTo>
                  <a:lnTo>
                    <a:pt x="719" y="224"/>
                  </a:lnTo>
                  <a:lnTo>
                    <a:pt x="729" y="176"/>
                  </a:lnTo>
                  <a:lnTo>
                    <a:pt x="742" y="124"/>
                  </a:lnTo>
                  <a:lnTo>
                    <a:pt x="763" y="76"/>
                  </a:lnTo>
                  <a:lnTo>
                    <a:pt x="788" y="36"/>
                  </a:lnTo>
                  <a:lnTo>
                    <a:pt x="823" y="7"/>
                  </a:lnTo>
                  <a:lnTo>
                    <a:pt x="829" y="5"/>
                  </a:lnTo>
                  <a:lnTo>
                    <a:pt x="834" y="3"/>
                  </a:lnTo>
                  <a:lnTo>
                    <a:pt x="840" y="1"/>
                  </a:lnTo>
                  <a:lnTo>
                    <a:pt x="846" y="0"/>
                  </a:lnTo>
                  <a:lnTo>
                    <a:pt x="850" y="0"/>
                  </a:lnTo>
                  <a:lnTo>
                    <a:pt x="863" y="0"/>
                  </a:lnTo>
                  <a:lnTo>
                    <a:pt x="880" y="0"/>
                  </a:lnTo>
                  <a:lnTo>
                    <a:pt x="902" y="0"/>
                  </a:lnTo>
                  <a:lnTo>
                    <a:pt x="923" y="1"/>
                  </a:lnTo>
                  <a:lnTo>
                    <a:pt x="942" y="1"/>
                  </a:lnTo>
                  <a:lnTo>
                    <a:pt x="957" y="3"/>
                  </a:lnTo>
                  <a:lnTo>
                    <a:pt x="965" y="7"/>
                  </a:lnTo>
                  <a:lnTo>
                    <a:pt x="957" y="7"/>
                  </a:lnTo>
                  <a:lnTo>
                    <a:pt x="944" y="5"/>
                  </a:lnTo>
                  <a:lnTo>
                    <a:pt x="930" y="5"/>
                  </a:lnTo>
                  <a:lnTo>
                    <a:pt x="913" y="5"/>
                  </a:lnTo>
                  <a:lnTo>
                    <a:pt x="894" y="7"/>
                  </a:lnTo>
                  <a:lnTo>
                    <a:pt x="875" y="11"/>
                  </a:lnTo>
                  <a:lnTo>
                    <a:pt x="855" y="19"/>
                  </a:lnTo>
                  <a:lnTo>
                    <a:pt x="836" y="32"/>
                  </a:lnTo>
                  <a:lnTo>
                    <a:pt x="821" y="46"/>
                  </a:lnTo>
                  <a:lnTo>
                    <a:pt x="807" y="65"/>
                  </a:lnTo>
                  <a:lnTo>
                    <a:pt x="796" y="86"/>
                  </a:lnTo>
                  <a:lnTo>
                    <a:pt x="784" y="109"/>
                  </a:lnTo>
                  <a:lnTo>
                    <a:pt x="773" y="136"/>
                  </a:lnTo>
                  <a:lnTo>
                    <a:pt x="763" y="165"/>
                  </a:lnTo>
                  <a:lnTo>
                    <a:pt x="755" y="194"/>
                  </a:lnTo>
                  <a:lnTo>
                    <a:pt x="748" y="226"/>
                  </a:lnTo>
                  <a:lnTo>
                    <a:pt x="732" y="324"/>
                  </a:lnTo>
                  <a:lnTo>
                    <a:pt x="721" y="416"/>
                  </a:lnTo>
                  <a:lnTo>
                    <a:pt x="711" y="501"/>
                  </a:lnTo>
                  <a:lnTo>
                    <a:pt x="700" y="576"/>
                  </a:lnTo>
                  <a:lnTo>
                    <a:pt x="684" y="639"/>
                  </a:lnTo>
                  <a:lnTo>
                    <a:pt x="663" y="687"/>
                  </a:lnTo>
                  <a:lnTo>
                    <a:pt x="631" y="718"/>
                  </a:lnTo>
                  <a:lnTo>
                    <a:pt x="584" y="729"/>
                  </a:lnTo>
                  <a:lnTo>
                    <a:pt x="41" y="728"/>
                  </a:lnTo>
                  <a:lnTo>
                    <a:pt x="33" y="747"/>
                  </a:lnTo>
                  <a:lnTo>
                    <a:pt x="29" y="745"/>
                  </a:lnTo>
                  <a:lnTo>
                    <a:pt x="27" y="745"/>
                  </a:lnTo>
                  <a:lnTo>
                    <a:pt x="0" y="729"/>
                  </a:lnTo>
                  <a:lnTo>
                    <a:pt x="2" y="726"/>
                  </a:lnTo>
                  <a:lnTo>
                    <a:pt x="8" y="720"/>
                  </a:lnTo>
                  <a:lnTo>
                    <a:pt x="21" y="714"/>
                  </a:lnTo>
                  <a:lnTo>
                    <a:pt x="44" y="712"/>
                  </a:lnTo>
                  <a:close/>
                </a:path>
              </a:pathLst>
            </a:custGeom>
            <a:solidFill>
              <a:srgbClr val="E033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9" name="Freeform 62">
              <a:extLst>
                <a:ext uri="{FF2B5EF4-FFF2-40B4-BE49-F238E27FC236}">
                  <a16:creationId xmlns:a16="http://schemas.microsoft.com/office/drawing/2014/main" xmlns="" id="{EEBA1028-4C36-4DB7-87F5-377A30B64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" y="2226"/>
              <a:ext cx="469" cy="369"/>
            </a:xfrm>
            <a:custGeom>
              <a:avLst/>
              <a:gdLst>
                <a:gd name="T0" fmla="*/ 299 w 938"/>
                <a:gd name="T1" fmla="*/ 355 h 740"/>
                <a:gd name="T2" fmla="*/ 326 w 938"/>
                <a:gd name="T3" fmla="*/ 315 h 740"/>
                <a:gd name="T4" fmla="*/ 339 w 938"/>
                <a:gd name="T5" fmla="*/ 246 h 740"/>
                <a:gd name="T6" fmla="*/ 350 w 938"/>
                <a:gd name="T7" fmla="*/ 158 h 740"/>
                <a:gd name="T8" fmla="*/ 362 w 938"/>
                <a:gd name="T9" fmla="*/ 90 h 740"/>
                <a:gd name="T10" fmla="*/ 372 w 938"/>
                <a:gd name="T11" fmla="*/ 58 h 740"/>
                <a:gd name="T12" fmla="*/ 382 w 938"/>
                <a:gd name="T13" fmla="*/ 35 h 740"/>
                <a:gd name="T14" fmla="*/ 392 w 938"/>
                <a:gd name="T15" fmla="*/ 18 h 740"/>
                <a:gd name="T16" fmla="*/ 403 w 938"/>
                <a:gd name="T17" fmla="*/ 8 h 740"/>
                <a:gd name="T18" fmla="*/ 422 w 938"/>
                <a:gd name="T19" fmla="*/ 4 h 740"/>
                <a:gd name="T20" fmla="*/ 444 w 938"/>
                <a:gd name="T21" fmla="*/ 1 h 740"/>
                <a:gd name="T22" fmla="*/ 461 w 938"/>
                <a:gd name="T23" fmla="*/ 0 h 740"/>
                <a:gd name="T24" fmla="*/ 467 w 938"/>
                <a:gd name="T25" fmla="*/ 2 h 740"/>
                <a:gd name="T26" fmla="*/ 469 w 938"/>
                <a:gd name="T27" fmla="*/ 7 h 740"/>
                <a:gd name="T28" fmla="*/ 467 w 938"/>
                <a:gd name="T29" fmla="*/ 9 h 740"/>
                <a:gd name="T30" fmla="*/ 452 w 938"/>
                <a:gd name="T31" fmla="*/ 9 h 740"/>
                <a:gd name="T32" fmla="*/ 429 w 938"/>
                <a:gd name="T33" fmla="*/ 11 h 740"/>
                <a:gd name="T34" fmla="*/ 409 w 938"/>
                <a:gd name="T35" fmla="*/ 16 h 740"/>
                <a:gd name="T36" fmla="*/ 396 w 938"/>
                <a:gd name="T37" fmla="*/ 28 h 740"/>
                <a:gd name="T38" fmla="*/ 384 w 938"/>
                <a:gd name="T39" fmla="*/ 48 h 740"/>
                <a:gd name="T40" fmla="*/ 372 w 938"/>
                <a:gd name="T41" fmla="*/ 79 h 740"/>
                <a:gd name="T42" fmla="*/ 361 w 938"/>
                <a:gd name="T43" fmla="*/ 123 h 740"/>
                <a:gd name="T44" fmla="*/ 352 w 938"/>
                <a:gd name="T45" fmla="*/ 201 h 740"/>
                <a:gd name="T46" fmla="*/ 337 w 938"/>
                <a:gd name="T47" fmla="*/ 285 h 740"/>
                <a:gd name="T48" fmla="*/ 313 w 938"/>
                <a:gd name="T49" fmla="*/ 341 h 740"/>
                <a:gd name="T50" fmla="*/ 273 w 938"/>
                <a:gd name="T51" fmla="*/ 366 h 740"/>
                <a:gd name="T52" fmla="*/ 230 w 938"/>
                <a:gd name="T53" fmla="*/ 365 h 740"/>
                <a:gd name="T54" fmla="*/ 196 w 938"/>
                <a:gd name="T55" fmla="*/ 363 h 740"/>
                <a:gd name="T56" fmla="*/ 159 w 938"/>
                <a:gd name="T57" fmla="*/ 363 h 740"/>
                <a:gd name="T58" fmla="*/ 118 w 938"/>
                <a:gd name="T59" fmla="*/ 364 h 740"/>
                <a:gd name="T60" fmla="*/ 80 w 938"/>
                <a:gd name="T61" fmla="*/ 365 h 740"/>
                <a:gd name="T62" fmla="*/ 46 w 938"/>
                <a:gd name="T63" fmla="*/ 367 h 740"/>
                <a:gd name="T64" fmla="*/ 20 w 938"/>
                <a:gd name="T65" fmla="*/ 368 h 740"/>
                <a:gd name="T66" fmla="*/ 4 w 938"/>
                <a:gd name="T67" fmla="*/ 369 h 740"/>
                <a:gd name="T68" fmla="*/ 4 w 938"/>
                <a:gd name="T69" fmla="*/ 360 h 7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38" h="740">
                  <a:moveTo>
                    <a:pt x="551" y="722"/>
                  </a:moveTo>
                  <a:lnTo>
                    <a:pt x="598" y="711"/>
                  </a:lnTo>
                  <a:lnTo>
                    <a:pt x="630" y="680"/>
                  </a:lnTo>
                  <a:lnTo>
                    <a:pt x="651" y="632"/>
                  </a:lnTo>
                  <a:lnTo>
                    <a:pt x="667" y="569"/>
                  </a:lnTo>
                  <a:lnTo>
                    <a:pt x="678" y="494"/>
                  </a:lnTo>
                  <a:lnTo>
                    <a:pt x="688" y="409"/>
                  </a:lnTo>
                  <a:lnTo>
                    <a:pt x="699" y="317"/>
                  </a:lnTo>
                  <a:lnTo>
                    <a:pt x="715" y="219"/>
                  </a:lnTo>
                  <a:lnTo>
                    <a:pt x="724" y="181"/>
                  </a:lnTo>
                  <a:lnTo>
                    <a:pt x="734" y="146"/>
                  </a:lnTo>
                  <a:lnTo>
                    <a:pt x="744" y="117"/>
                  </a:lnTo>
                  <a:lnTo>
                    <a:pt x="753" y="92"/>
                  </a:lnTo>
                  <a:lnTo>
                    <a:pt x="763" y="71"/>
                  </a:lnTo>
                  <a:lnTo>
                    <a:pt x="772" y="52"/>
                  </a:lnTo>
                  <a:lnTo>
                    <a:pt x="784" y="37"/>
                  </a:lnTo>
                  <a:lnTo>
                    <a:pt x="794" y="25"/>
                  </a:lnTo>
                  <a:lnTo>
                    <a:pt x="805" y="17"/>
                  </a:lnTo>
                  <a:lnTo>
                    <a:pt x="822" y="12"/>
                  </a:lnTo>
                  <a:lnTo>
                    <a:pt x="844" y="8"/>
                  </a:lnTo>
                  <a:lnTo>
                    <a:pt x="867" y="4"/>
                  </a:lnTo>
                  <a:lnTo>
                    <a:pt x="888" y="2"/>
                  </a:lnTo>
                  <a:lnTo>
                    <a:pt x="907" y="0"/>
                  </a:lnTo>
                  <a:lnTo>
                    <a:pt x="922" y="0"/>
                  </a:lnTo>
                  <a:lnTo>
                    <a:pt x="932" y="0"/>
                  </a:lnTo>
                  <a:lnTo>
                    <a:pt x="934" y="4"/>
                  </a:lnTo>
                  <a:lnTo>
                    <a:pt x="938" y="8"/>
                  </a:lnTo>
                  <a:lnTo>
                    <a:pt x="938" y="14"/>
                  </a:lnTo>
                  <a:lnTo>
                    <a:pt x="938" y="19"/>
                  </a:lnTo>
                  <a:lnTo>
                    <a:pt x="934" y="19"/>
                  </a:lnTo>
                  <a:lnTo>
                    <a:pt x="920" y="19"/>
                  </a:lnTo>
                  <a:lnTo>
                    <a:pt x="903" y="19"/>
                  </a:lnTo>
                  <a:lnTo>
                    <a:pt x="880" y="21"/>
                  </a:lnTo>
                  <a:lnTo>
                    <a:pt x="857" y="23"/>
                  </a:lnTo>
                  <a:lnTo>
                    <a:pt x="836" y="27"/>
                  </a:lnTo>
                  <a:lnTo>
                    <a:pt x="817" y="33"/>
                  </a:lnTo>
                  <a:lnTo>
                    <a:pt x="803" y="42"/>
                  </a:lnTo>
                  <a:lnTo>
                    <a:pt x="792" y="56"/>
                  </a:lnTo>
                  <a:lnTo>
                    <a:pt x="778" y="73"/>
                  </a:lnTo>
                  <a:lnTo>
                    <a:pt x="767" y="96"/>
                  </a:lnTo>
                  <a:lnTo>
                    <a:pt x="755" y="125"/>
                  </a:lnTo>
                  <a:lnTo>
                    <a:pt x="744" y="158"/>
                  </a:lnTo>
                  <a:lnTo>
                    <a:pt x="732" y="198"/>
                  </a:lnTo>
                  <a:lnTo>
                    <a:pt x="722" y="246"/>
                  </a:lnTo>
                  <a:lnTo>
                    <a:pt x="715" y="300"/>
                  </a:lnTo>
                  <a:lnTo>
                    <a:pt x="703" y="404"/>
                  </a:lnTo>
                  <a:lnTo>
                    <a:pt x="690" y="494"/>
                  </a:lnTo>
                  <a:lnTo>
                    <a:pt x="673" y="571"/>
                  </a:lnTo>
                  <a:lnTo>
                    <a:pt x="653" y="634"/>
                  </a:lnTo>
                  <a:lnTo>
                    <a:pt x="626" y="684"/>
                  </a:lnTo>
                  <a:lnTo>
                    <a:pt x="590" y="717"/>
                  </a:lnTo>
                  <a:lnTo>
                    <a:pt x="546" y="734"/>
                  </a:lnTo>
                  <a:lnTo>
                    <a:pt x="488" y="734"/>
                  </a:lnTo>
                  <a:lnTo>
                    <a:pt x="459" y="732"/>
                  </a:lnTo>
                  <a:lnTo>
                    <a:pt x="427" y="730"/>
                  </a:lnTo>
                  <a:lnTo>
                    <a:pt x="392" y="728"/>
                  </a:lnTo>
                  <a:lnTo>
                    <a:pt x="355" y="728"/>
                  </a:lnTo>
                  <a:lnTo>
                    <a:pt x="317" y="728"/>
                  </a:lnTo>
                  <a:lnTo>
                    <a:pt x="277" y="728"/>
                  </a:lnTo>
                  <a:lnTo>
                    <a:pt x="236" y="730"/>
                  </a:lnTo>
                  <a:lnTo>
                    <a:pt x="198" y="730"/>
                  </a:lnTo>
                  <a:lnTo>
                    <a:pt x="159" y="732"/>
                  </a:lnTo>
                  <a:lnTo>
                    <a:pt x="125" y="734"/>
                  </a:lnTo>
                  <a:lnTo>
                    <a:pt x="92" y="736"/>
                  </a:lnTo>
                  <a:lnTo>
                    <a:pt x="63" y="738"/>
                  </a:lnTo>
                  <a:lnTo>
                    <a:pt x="40" y="738"/>
                  </a:lnTo>
                  <a:lnTo>
                    <a:pt x="21" y="740"/>
                  </a:lnTo>
                  <a:lnTo>
                    <a:pt x="8" y="740"/>
                  </a:lnTo>
                  <a:lnTo>
                    <a:pt x="0" y="740"/>
                  </a:lnTo>
                  <a:lnTo>
                    <a:pt x="8" y="721"/>
                  </a:lnTo>
                  <a:lnTo>
                    <a:pt x="551" y="722"/>
                  </a:lnTo>
                  <a:close/>
                </a:path>
              </a:pathLst>
            </a:custGeom>
            <a:solidFill>
              <a:srgbClr val="990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0" name="Freeform 63">
              <a:extLst>
                <a:ext uri="{FF2B5EF4-FFF2-40B4-BE49-F238E27FC236}">
                  <a16:creationId xmlns:a16="http://schemas.microsoft.com/office/drawing/2014/main" xmlns="" id="{6A8841B6-6592-41E0-A366-51175DF63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2576"/>
              <a:ext cx="24" cy="21"/>
            </a:xfrm>
            <a:custGeom>
              <a:avLst/>
              <a:gdLst>
                <a:gd name="T0" fmla="*/ 18 w 49"/>
                <a:gd name="T1" fmla="*/ 18 h 43"/>
                <a:gd name="T2" fmla="*/ 16 w 49"/>
                <a:gd name="T3" fmla="*/ 20 h 43"/>
                <a:gd name="T4" fmla="*/ 14 w 49"/>
                <a:gd name="T5" fmla="*/ 20 h 43"/>
                <a:gd name="T6" fmla="*/ 12 w 49"/>
                <a:gd name="T7" fmla="*/ 21 h 43"/>
                <a:gd name="T8" fmla="*/ 11 w 49"/>
                <a:gd name="T9" fmla="*/ 21 h 43"/>
                <a:gd name="T10" fmla="*/ 7 w 49"/>
                <a:gd name="T11" fmla="*/ 21 h 43"/>
                <a:gd name="T12" fmla="*/ 3 w 49"/>
                <a:gd name="T13" fmla="*/ 19 h 43"/>
                <a:gd name="T14" fmla="*/ 1 w 49"/>
                <a:gd name="T15" fmla="*/ 16 h 43"/>
                <a:gd name="T16" fmla="*/ 0 w 49"/>
                <a:gd name="T17" fmla="*/ 13 h 43"/>
                <a:gd name="T18" fmla="*/ 0 w 49"/>
                <a:gd name="T19" fmla="*/ 10 h 43"/>
                <a:gd name="T20" fmla="*/ 2 w 49"/>
                <a:gd name="T21" fmla="*/ 7 h 43"/>
                <a:gd name="T22" fmla="*/ 5 w 49"/>
                <a:gd name="T23" fmla="*/ 4 h 43"/>
                <a:gd name="T24" fmla="*/ 8 w 49"/>
                <a:gd name="T25" fmla="*/ 3 h 43"/>
                <a:gd name="T26" fmla="*/ 9 w 49"/>
                <a:gd name="T27" fmla="*/ 2 h 43"/>
                <a:gd name="T28" fmla="*/ 11 w 49"/>
                <a:gd name="T29" fmla="*/ 2 h 43"/>
                <a:gd name="T30" fmla="*/ 12 w 49"/>
                <a:gd name="T31" fmla="*/ 2 h 43"/>
                <a:gd name="T32" fmla="*/ 12 w 49"/>
                <a:gd name="T33" fmla="*/ 2 h 43"/>
                <a:gd name="T34" fmla="*/ 12 w 49"/>
                <a:gd name="T35" fmla="*/ 1 h 43"/>
                <a:gd name="T36" fmla="*/ 12 w 49"/>
                <a:gd name="T37" fmla="*/ 1 h 43"/>
                <a:gd name="T38" fmla="*/ 11 w 49"/>
                <a:gd name="T39" fmla="*/ 1 h 43"/>
                <a:gd name="T40" fmla="*/ 10 w 49"/>
                <a:gd name="T41" fmla="*/ 1 h 43"/>
                <a:gd name="T42" fmla="*/ 13 w 49"/>
                <a:gd name="T43" fmla="*/ 0 h 43"/>
                <a:gd name="T44" fmla="*/ 17 w 49"/>
                <a:gd name="T45" fmla="*/ 1 h 43"/>
                <a:gd name="T46" fmla="*/ 21 w 49"/>
                <a:gd name="T47" fmla="*/ 2 h 43"/>
                <a:gd name="T48" fmla="*/ 23 w 49"/>
                <a:gd name="T49" fmla="*/ 5 h 43"/>
                <a:gd name="T50" fmla="*/ 24 w 49"/>
                <a:gd name="T51" fmla="*/ 9 h 43"/>
                <a:gd name="T52" fmla="*/ 23 w 49"/>
                <a:gd name="T53" fmla="*/ 12 h 43"/>
                <a:gd name="T54" fmla="*/ 21 w 49"/>
                <a:gd name="T55" fmla="*/ 15 h 43"/>
                <a:gd name="T56" fmla="*/ 18 w 49"/>
                <a:gd name="T57" fmla="*/ 18 h 43"/>
                <a:gd name="T58" fmla="*/ 18 w 49"/>
                <a:gd name="T59" fmla="*/ 18 h 4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" h="43">
                  <a:moveTo>
                    <a:pt x="37" y="37"/>
                  </a:moveTo>
                  <a:lnTo>
                    <a:pt x="33" y="41"/>
                  </a:lnTo>
                  <a:lnTo>
                    <a:pt x="29" y="41"/>
                  </a:lnTo>
                  <a:lnTo>
                    <a:pt x="25" y="43"/>
                  </a:lnTo>
                  <a:lnTo>
                    <a:pt x="22" y="43"/>
                  </a:lnTo>
                  <a:lnTo>
                    <a:pt x="14" y="43"/>
                  </a:lnTo>
                  <a:lnTo>
                    <a:pt x="6" y="39"/>
                  </a:lnTo>
                  <a:lnTo>
                    <a:pt x="2" y="3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10" y="8"/>
                  </a:lnTo>
                  <a:lnTo>
                    <a:pt x="16" y="6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4" y="4"/>
                  </a:lnTo>
                  <a:lnTo>
                    <a:pt x="25" y="4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5" y="2"/>
                  </a:lnTo>
                  <a:lnTo>
                    <a:pt x="43" y="4"/>
                  </a:lnTo>
                  <a:lnTo>
                    <a:pt x="47" y="10"/>
                  </a:lnTo>
                  <a:lnTo>
                    <a:pt x="49" y="18"/>
                  </a:lnTo>
                  <a:lnTo>
                    <a:pt x="47" y="25"/>
                  </a:lnTo>
                  <a:lnTo>
                    <a:pt x="43" y="31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1" name="Freeform 64">
              <a:extLst>
                <a:ext uri="{FF2B5EF4-FFF2-40B4-BE49-F238E27FC236}">
                  <a16:creationId xmlns:a16="http://schemas.microsoft.com/office/drawing/2014/main" xmlns="" id="{50BC0A43-05D5-4420-929D-3EA95906B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1" y="2814"/>
              <a:ext cx="356" cy="322"/>
            </a:xfrm>
            <a:custGeom>
              <a:avLst/>
              <a:gdLst>
                <a:gd name="T0" fmla="*/ 348 w 711"/>
                <a:gd name="T1" fmla="*/ 282 h 643"/>
                <a:gd name="T2" fmla="*/ 323 w 711"/>
                <a:gd name="T3" fmla="*/ 262 h 643"/>
                <a:gd name="T4" fmla="*/ 326 w 711"/>
                <a:gd name="T5" fmla="*/ 255 h 643"/>
                <a:gd name="T6" fmla="*/ 326 w 711"/>
                <a:gd name="T7" fmla="*/ 210 h 643"/>
                <a:gd name="T8" fmla="*/ 319 w 711"/>
                <a:gd name="T9" fmla="*/ 194 h 643"/>
                <a:gd name="T10" fmla="*/ 302 w 711"/>
                <a:gd name="T11" fmla="*/ 187 h 643"/>
                <a:gd name="T12" fmla="*/ 287 w 711"/>
                <a:gd name="T13" fmla="*/ 184 h 643"/>
                <a:gd name="T14" fmla="*/ 295 w 711"/>
                <a:gd name="T15" fmla="*/ 171 h 643"/>
                <a:gd name="T16" fmla="*/ 296 w 711"/>
                <a:gd name="T17" fmla="*/ 25 h 643"/>
                <a:gd name="T18" fmla="*/ 289 w 711"/>
                <a:gd name="T19" fmla="*/ 8 h 643"/>
                <a:gd name="T20" fmla="*/ 271 w 711"/>
                <a:gd name="T21" fmla="*/ 0 h 643"/>
                <a:gd name="T22" fmla="*/ 68 w 711"/>
                <a:gd name="T23" fmla="*/ 2 h 643"/>
                <a:gd name="T24" fmla="*/ 56 w 711"/>
                <a:gd name="T25" fmla="*/ 15 h 643"/>
                <a:gd name="T26" fmla="*/ 54 w 711"/>
                <a:gd name="T27" fmla="*/ 163 h 643"/>
                <a:gd name="T28" fmla="*/ 59 w 711"/>
                <a:gd name="T29" fmla="*/ 178 h 643"/>
                <a:gd name="T30" fmla="*/ 70 w 711"/>
                <a:gd name="T31" fmla="*/ 187 h 643"/>
                <a:gd name="T32" fmla="*/ 45 w 711"/>
                <a:gd name="T33" fmla="*/ 189 h 643"/>
                <a:gd name="T34" fmla="*/ 34 w 711"/>
                <a:gd name="T35" fmla="*/ 202 h 643"/>
                <a:gd name="T36" fmla="*/ 32 w 711"/>
                <a:gd name="T37" fmla="*/ 251 h 643"/>
                <a:gd name="T38" fmla="*/ 33 w 711"/>
                <a:gd name="T39" fmla="*/ 258 h 643"/>
                <a:gd name="T40" fmla="*/ 36 w 711"/>
                <a:gd name="T41" fmla="*/ 265 h 643"/>
                <a:gd name="T42" fmla="*/ 26 w 711"/>
                <a:gd name="T43" fmla="*/ 271 h 643"/>
                <a:gd name="T44" fmla="*/ 18 w 711"/>
                <a:gd name="T45" fmla="*/ 277 h 643"/>
                <a:gd name="T46" fmla="*/ 10 w 711"/>
                <a:gd name="T47" fmla="*/ 281 h 643"/>
                <a:gd name="T48" fmla="*/ 7 w 711"/>
                <a:gd name="T49" fmla="*/ 282 h 643"/>
                <a:gd name="T50" fmla="*/ 0 w 711"/>
                <a:gd name="T51" fmla="*/ 286 h 643"/>
                <a:gd name="T52" fmla="*/ 0 w 711"/>
                <a:gd name="T53" fmla="*/ 295 h 643"/>
                <a:gd name="T54" fmla="*/ 8 w 711"/>
                <a:gd name="T55" fmla="*/ 314 h 643"/>
                <a:gd name="T56" fmla="*/ 25 w 711"/>
                <a:gd name="T57" fmla="*/ 322 h 643"/>
                <a:gd name="T58" fmla="*/ 340 w 711"/>
                <a:gd name="T59" fmla="*/ 320 h 643"/>
                <a:gd name="T60" fmla="*/ 354 w 711"/>
                <a:gd name="T61" fmla="*/ 306 h 643"/>
                <a:gd name="T62" fmla="*/ 356 w 711"/>
                <a:gd name="T63" fmla="*/ 291 h 643"/>
                <a:gd name="T64" fmla="*/ 351 w 711"/>
                <a:gd name="T65" fmla="*/ 284 h 6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11" h="643">
                  <a:moveTo>
                    <a:pt x="701" y="568"/>
                  </a:moveTo>
                  <a:lnTo>
                    <a:pt x="696" y="564"/>
                  </a:lnTo>
                  <a:lnTo>
                    <a:pt x="642" y="530"/>
                  </a:lnTo>
                  <a:lnTo>
                    <a:pt x="646" y="524"/>
                  </a:lnTo>
                  <a:lnTo>
                    <a:pt x="650" y="516"/>
                  </a:lnTo>
                  <a:lnTo>
                    <a:pt x="651" y="509"/>
                  </a:lnTo>
                  <a:lnTo>
                    <a:pt x="651" y="501"/>
                  </a:lnTo>
                  <a:lnTo>
                    <a:pt x="651" y="420"/>
                  </a:lnTo>
                  <a:lnTo>
                    <a:pt x="648" y="403"/>
                  </a:lnTo>
                  <a:lnTo>
                    <a:pt x="638" y="388"/>
                  </a:lnTo>
                  <a:lnTo>
                    <a:pt x="623" y="378"/>
                  </a:lnTo>
                  <a:lnTo>
                    <a:pt x="603" y="374"/>
                  </a:lnTo>
                  <a:lnTo>
                    <a:pt x="559" y="374"/>
                  </a:lnTo>
                  <a:lnTo>
                    <a:pt x="573" y="367"/>
                  </a:lnTo>
                  <a:lnTo>
                    <a:pt x="582" y="355"/>
                  </a:lnTo>
                  <a:lnTo>
                    <a:pt x="590" y="342"/>
                  </a:lnTo>
                  <a:lnTo>
                    <a:pt x="592" y="326"/>
                  </a:lnTo>
                  <a:lnTo>
                    <a:pt x="592" y="50"/>
                  </a:lnTo>
                  <a:lnTo>
                    <a:pt x="588" y="30"/>
                  </a:lnTo>
                  <a:lnTo>
                    <a:pt x="577" y="15"/>
                  </a:lnTo>
                  <a:lnTo>
                    <a:pt x="561" y="4"/>
                  </a:lnTo>
                  <a:lnTo>
                    <a:pt x="542" y="0"/>
                  </a:lnTo>
                  <a:lnTo>
                    <a:pt x="156" y="0"/>
                  </a:lnTo>
                  <a:lnTo>
                    <a:pt x="136" y="4"/>
                  </a:lnTo>
                  <a:lnTo>
                    <a:pt x="121" y="15"/>
                  </a:lnTo>
                  <a:lnTo>
                    <a:pt x="111" y="30"/>
                  </a:lnTo>
                  <a:lnTo>
                    <a:pt x="108" y="50"/>
                  </a:lnTo>
                  <a:lnTo>
                    <a:pt x="108" y="326"/>
                  </a:lnTo>
                  <a:lnTo>
                    <a:pt x="110" y="342"/>
                  </a:lnTo>
                  <a:lnTo>
                    <a:pt x="117" y="355"/>
                  </a:lnTo>
                  <a:lnTo>
                    <a:pt x="127" y="367"/>
                  </a:lnTo>
                  <a:lnTo>
                    <a:pt x="140" y="374"/>
                  </a:lnTo>
                  <a:lnTo>
                    <a:pt x="110" y="374"/>
                  </a:lnTo>
                  <a:lnTo>
                    <a:pt x="90" y="378"/>
                  </a:lnTo>
                  <a:lnTo>
                    <a:pt x="77" y="388"/>
                  </a:lnTo>
                  <a:lnTo>
                    <a:pt x="67" y="403"/>
                  </a:lnTo>
                  <a:lnTo>
                    <a:pt x="63" y="420"/>
                  </a:lnTo>
                  <a:lnTo>
                    <a:pt x="63" y="501"/>
                  </a:lnTo>
                  <a:lnTo>
                    <a:pt x="63" y="509"/>
                  </a:lnTo>
                  <a:lnTo>
                    <a:pt x="65" y="516"/>
                  </a:lnTo>
                  <a:lnTo>
                    <a:pt x="67" y="522"/>
                  </a:lnTo>
                  <a:lnTo>
                    <a:pt x="71" y="530"/>
                  </a:lnTo>
                  <a:lnTo>
                    <a:pt x="61" y="536"/>
                  </a:lnTo>
                  <a:lnTo>
                    <a:pt x="52" y="541"/>
                  </a:lnTo>
                  <a:lnTo>
                    <a:pt x="42" y="547"/>
                  </a:lnTo>
                  <a:lnTo>
                    <a:pt x="35" y="553"/>
                  </a:lnTo>
                  <a:lnTo>
                    <a:pt x="25" y="557"/>
                  </a:lnTo>
                  <a:lnTo>
                    <a:pt x="19" y="561"/>
                  </a:lnTo>
                  <a:lnTo>
                    <a:pt x="15" y="564"/>
                  </a:lnTo>
                  <a:lnTo>
                    <a:pt x="13" y="564"/>
                  </a:lnTo>
                  <a:lnTo>
                    <a:pt x="8" y="568"/>
                  </a:lnTo>
                  <a:lnTo>
                    <a:pt x="0" y="572"/>
                  </a:lnTo>
                  <a:lnTo>
                    <a:pt x="0" y="582"/>
                  </a:lnTo>
                  <a:lnTo>
                    <a:pt x="0" y="589"/>
                  </a:lnTo>
                  <a:lnTo>
                    <a:pt x="4" y="611"/>
                  </a:lnTo>
                  <a:lnTo>
                    <a:pt x="15" y="628"/>
                  </a:lnTo>
                  <a:lnTo>
                    <a:pt x="31" y="639"/>
                  </a:lnTo>
                  <a:lnTo>
                    <a:pt x="50" y="643"/>
                  </a:lnTo>
                  <a:lnTo>
                    <a:pt x="659" y="643"/>
                  </a:lnTo>
                  <a:lnTo>
                    <a:pt x="680" y="639"/>
                  </a:lnTo>
                  <a:lnTo>
                    <a:pt x="696" y="628"/>
                  </a:lnTo>
                  <a:lnTo>
                    <a:pt x="707" y="611"/>
                  </a:lnTo>
                  <a:lnTo>
                    <a:pt x="711" y="589"/>
                  </a:lnTo>
                  <a:lnTo>
                    <a:pt x="711" y="582"/>
                  </a:lnTo>
                  <a:lnTo>
                    <a:pt x="711" y="572"/>
                  </a:lnTo>
                  <a:lnTo>
                    <a:pt x="701" y="5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2" name="Freeform 65">
              <a:extLst>
                <a:ext uri="{FF2B5EF4-FFF2-40B4-BE49-F238E27FC236}">
                  <a16:creationId xmlns:a16="http://schemas.microsoft.com/office/drawing/2014/main" xmlns="" id="{8452B4FE-42B2-4204-BA04-C5124FB8F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" y="2823"/>
              <a:ext cx="227" cy="172"/>
            </a:xfrm>
            <a:custGeom>
              <a:avLst/>
              <a:gdLst>
                <a:gd name="T0" fmla="*/ 17 w 454"/>
                <a:gd name="T1" fmla="*/ 172 h 344"/>
                <a:gd name="T2" fmla="*/ 11 w 454"/>
                <a:gd name="T3" fmla="*/ 171 h 344"/>
                <a:gd name="T4" fmla="*/ 5 w 454"/>
                <a:gd name="T5" fmla="*/ 167 h 344"/>
                <a:gd name="T6" fmla="*/ 1 w 454"/>
                <a:gd name="T7" fmla="*/ 162 h 344"/>
                <a:gd name="T8" fmla="*/ 0 w 454"/>
                <a:gd name="T9" fmla="*/ 155 h 344"/>
                <a:gd name="T10" fmla="*/ 0 w 454"/>
                <a:gd name="T11" fmla="*/ 17 h 344"/>
                <a:gd name="T12" fmla="*/ 1 w 454"/>
                <a:gd name="T13" fmla="*/ 11 h 344"/>
                <a:gd name="T14" fmla="*/ 5 w 454"/>
                <a:gd name="T15" fmla="*/ 5 h 344"/>
                <a:gd name="T16" fmla="*/ 11 w 454"/>
                <a:gd name="T17" fmla="*/ 1 h 344"/>
                <a:gd name="T18" fmla="*/ 17 w 454"/>
                <a:gd name="T19" fmla="*/ 0 h 344"/>
                <a:gd name="T20" fmla="*/ 210 w 454"/>
                <a:gd name="T21" fmla="*/ 0 h 344"/>
                <a:gd name="T22" fmla="*/ 216 w 454"/>
                <a:gd name="T23" fmla="*/ 1 h 344"/>
                <a:gd name="T24" fmla="*/ 222 w 454"/>
                <a:gd name="T25" fmla="*/ 5 h 344"/>
                <a:gd name="T26" fmla="*/ 226 w 454"/>
                <a:gd name="T27" fmla="*/ 11 h 344"/>
                <a:gd name="T28" fmla="*/ 227 w 454"/>
                <a:gd name="T29" fmla="*/ 17 h 344"/>
                <a:gd name="T30" fmla="*/ 227 w 454"/>
                <a:gd name="T31" fmla="*/ 155 h 344"/>
                <a:gd name="T32" fmla="*/ 226 w 454"/>
                <a:gd name="T33" fmla="*/ 162 h 344"/>
                <a:gd name="T34" fmla="*/ 222 w 454"/>
                <a:gd name="T35" fmla="*/ 167 h 344"/>
                <a:gd name="T36" fmla="*/ 216 w 454"/>
                <a:gd name="T37" fmla="*/ 171 h 344"/>
                <a:gd name="T38" fmla="*/ 210 w 454"/>
                <a:gd name="T39" fmla="*/ 172 h 344"/>
                <a:gd name="T40" fmla="*/ 17 w 454"/>
                <a:gd name="T41" fmla="*/ 172 h 3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54" h="344">
                  <a:moveTo>
                    <a:pt x="33" y="344"/>
                  </a:moveTo>
                  <a:lnTo>
                    <a:pt x="21" y="342"/>
                  </a:lnTo>
                  <a:lnTo>
                    <a:pt x="10" y="334"/>
                  </a:lnTo>
                  <a:lnTo>
                    <a:pt x="2" y="323"/>
                  </a:lnTo>
                  <a:lnTo>
                    <a:pt x="0" y="309"/>
                  </a:lnTo>
                  <a:lnTo>
                    <a:pt x="0" y="33"/>
                  </a:lnTo>
                  <a:lnTo>
                    <a:pt x="2" y="21"/>
                  </a:lnTo>
                  <a:lnTo>
                    <a:pt x="10" y="10"/>
                  </a:lnTo>
                  <a:lnTo>
                    <a:pt x="21" y="2"/>
                  </a:lnTo>
                  <a:lnTo>
                    <a:pt x="33" y="0"/>
                  </a:lnTo>
                  <a:lnTo>
                    <a:pt x="419" y="0"/>
                  </a:lnTo>
                  <a:lnTo>
                    <a:pt x="432" y="2"/>
                  </a:lnTo>
                  <a:lnTo>
                    <a:pt x="444" y="10"/>
                  </a:lnTo>
                  <a:lnTo>
                    <a:pt x="452" y="21"/>
                  </a:lnTo>
                  <a:lnTo>
                    <a:pt x="454" y="33"/>
                  </a:lnTo>
                  <a:lnTo>
                    <a:pt x="454" y="309"/>
                  </a:lnTo>
                  <a:lnTo>
                    <a:pt x="452" y="323"/>
                  </a:lnTo>
                  <a:lnTo>
                    <a:pt x="444" y="334"/>
                  </a:lnTo>
                  <a:lnTo>
                    <a:pt x="432" y="342"/>
                  </a:lnTo>
                  <a:lnTo>
                    <a:pt x="419" y="344"/>
                  </a:lnTo>
                  <a:lnTo>
                    <a:pt x="33" y="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3" name="Freeform 66">
              <a:extLst>
                <a:ext uri="{FF2B5EF4-FFF2-40B4-BE49-F238E27FC236}">
                  <a16:creationId xmlns:a16="http://schemas.microsoft.com/office/drawing/2014/main" xmlns="" id="{62094D66-8869-4592-8D87-5F3902F9F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" y="2833"/>
              <a:ext cx="105" cy="153"/>
            </a:xfrm>
            <a:custGeom>
              <a:avLst/>
              <a:gdLst>
                <a:gd name="T0" fmla="*/ 0 w 209"/>
                <a:gd name="T1" fmla="*/ 148 h 308"/>
                <a:gd name="T2" fmla="*/ 0 w 209"/>
                <a:gd name="T3" fmla="*/ 153 h 308"/>
                <a:gd name="T4" fmla="*/ 91 w 209"/>
                <a:gd name="T5" fmla="*/ 153 h 308"/>
                <a:gd name="T6" fmla="*/ 98 w 209"/>
                <a:gd name="T7" fmla="*/ 152 h 308"/>
                <a:gd name="T8" fmla="*/ 102 w 209"/>
                <a:gd name="T9" fmla="*/ 149 h 308"/>
                <a:gd name="T10" fmla="*/ 104 w 209"/>
                <a:gd name="T11" fmla="*/ 147 h 308"/>
                <a:gd name="T12" fmla="*/ 105 w 209"/>
                <a:gd name="T13" fmla="*/ 146 h 308"/>
                <a:gd name="T14" fmla="*/ 105 w 209"/>
                <a:gd name="T15" fmla="*/ 4 h 308"/>
                <a:gd name="T16" fmla="*/ 104 w 209"/>
                <a:gd name="T17" fmla="*/ 3 h 308"/>
                <a:gd name="T18" fmla="*/ 103 w 209"/>
                <a:gd name="T19" fmla="*/ 1 h 308"/>
                <a:gd name="T20" fmla="*/ 102 w 209"/>
                <a:gd name="T21" fmla="*/ 0 h 308"/>
                <a:gd name="T22" fmla="*/ 102 w 209"/>
                <a:gd name="T23" fmla="*/ 0 h 308"/>
                <a:gd name="T24" fmla="*/ 0 w 209"/>
                <a:gd name="T25" fmla="*/ 0 h 308"/>
                <a:gd name="T26" fmla="*/ 0 w 209"/>
                <a:gd name="T27" fmla="*/ 4 h 308"/>
                <a:gd name="T28" fmla="*/ 83 w 209"/>
                <a:gd name="T29" fmla="*/ 4 h 308"/>
                <a:gd name="T30" fmla="*/ 85 w 209"/>
                <a:gd name="T31" fmla="*/ 5 h 308"/>
                <a:gd name="T32" fmla="*/ 90 w 209"/>
                <a:gd name="T33" fmla="*/ 9 h 308"/>
                <a:gd name="T34" fmla="*/ 93 w 209"/>
                <a:gd name="T35" fmla="*/ 13 h 308"/>
                <a:gd name="T36" fmla="*/ 95 w 209"/>
                <a:gd name="T37" fmla="*/ 20 h 308"/>
                <a:gd name="T38" fmla="*/ 95 w 209"/>
                <a:gd name="T39" fmla="*/ 133 h 308"/>
                <a:gd name="T40" fmla="*/ 92 w 209"/>
                <a:gd name="T41" fmla="*/ 142 h 308"/>
                <a:gd name="T42" fmla="*/ 89 w 209"/>
                <a:gd name="T43" fmla="*/ 145 h 308"/>
                <a:gd name="T44" fmla="*/ 84 w 209"/>
                <a:gd name="T45" fmla="*/ 147 h 308"/>
                <a:gd name="T46" fmla="*/ 82 w 209"/>
                <a:gd name="T47" fmla="*/ 147 h 308"/>
                <a:gd name="T48" fmla="*/ 80 w 209"/>
                <a:gd name="T49" fmla="*/ 147 h 308"/>
                <a:gd name="T50" fmla="*/ 75 w 209"/>
                <a:gd name="T51" fmla="*/ 147 h 308"/>
                <a:gd name="T52" fmla="*/ 66 w 209"/>
                <a:gd name="T53" fmla="*/ 147 h 308"/>
                <a:gd name="T54" fmla="*/ 56 w 209"/>
                <a:gd name="T55" fmla="*/ 147 h 308"/>
                <a:gd name="T56" fmla="*/ 43 w 209"/>
                <a:gd name="T57" fmla="*/ 148 h 308"/>
                <a:gd name="T58" fmla="*/ 30 w 209"/>
                <a:gd name="T59" fmla="*/ 148 h 308"/>
                <a:gd name="T60" fmla="*/ 16 w 209"/>
                <a:gd name="T61" fmla="*/ 148 h 308"/>
                <a:gd name="T62" fmla="*/ 0 w 209"/>
                <a:gd name="T63" fmla="*/ 148 h 30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09" h="308">
                  <a:moveTo>
                    <a:pt x="0" y="298"/>
                  </a:moveTo>
                  <a:lnTo>
                    <a:pt x="0" y="308"/>
                  </a:lnTo>
                  <a:lnTo>
                    <a:pt x="181" y="308"/>
                  </a:lnTo>
                  <a:lnTo>
                    <a:pt x="196" y="306"/>
                  </a:lnTo>
                  <a:lnTo>
                    <a:pt x="204" y="300"/>
                  </a:lnTo>
                  <a:lnTo>
                    <a:pt x="207" y="296"/>
                  </a:lnTo>
                  <a:lnTo>
                    <a:pt x="209" y="294"/>
                  </a:lnTo>
                  <a:lnTo>
                    <a:pt x="209" y="8"/>
                  </a:lnTo>
                  <a:lnTo>
                    <a:pt x="207" y="6"/>
                  </a:lnTo>
                  <a:lnTo>
                    <a:pt x="206" y="2"/>
                  </a:lnTo>
                  <a:lnTo>
                    <a:pt x="204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165" y="8"/>
                  </a:lnTo>
                  <a:lnTo>
                    <a:pt x="169" y="10"/>
                  </a:lnTo>
                  <a:lnTo>
                    <a:pt x="179" y="18"/>
                  </a:lnTo>
                  <a:lnTo>
                    <a:pt x="186" y="27"/>
                  </a:lnTo>
                  <a:lnTo>
                    <a:pt x="190" y="41"/>
                  </a:lnTo>
                  <a:lnTo>
                    <a:pt x="190" y="267"/>
                  </a:lnTo>
                  <a:lnTo>
                    <a:pt x="184" y="285"/>
                  </a:lnTo>
                  <a:lnTo>
                    <a:pt x="177" y="292"/>
                  </a:lnTo>
                  <a:lnTo>
                    <a:pt x="167" y="296"/>
                  </a:lnTo>
                  <a:lnTo>
                    <a:pt x="163" y="296"/>
                  </a:lnTo>
                  <a:lnTo>
                    <a:pt x="159" y="296"/>
                  </a:lnTo>
                  <a:lnTo>
                    <a:pt x="150" y="296"/>
                  </a:lnTo>
                  <a:lnTo>
                    <a:pt x="132" y="296"/>
                  </a:lnTo>
                  <a:lnTo>
                    <a:pt x="111" y="296"/>
                  </a:lnTo>
                  <a:lnTo>
                    <a:pt x="86" y="298"/>
                  </a:lnTo>
                  <a:lnTo>
                    <a:pt x="59" y="298"/>
                  </a:lnTo>
                  <a:lnTo>
                    <a:pt x="31" y="298"/>
                  </a:lnTo>
                  <a:lnTo>
                    <a:pt x="0" y="298"/>
                  </a:lnTo>
                  <a:close/>
                </a:path>
              </a:pathLst>
            </a:cu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4" name="Freeform 67">
              <a:extLst>
                <a:ext uri="{FF2B5EF4-FFF2-40B4-BE49-F238E27FC236}">
                  <a16:creationId xmlns:a16="http://schemas.microsoft.com/office/drawing/2014/main" xmlns="" id="{604B5355-C911-458A-8051-D690A9137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" y="2833"/>
              <a:ext cx="101" cy="153"/>
            </a:xfrm>
            <a:custGeom>
              <a:avLst/>
              <a:gdLst>
                <a:gd name="T0" fmla="*/ 101 w 204"/>
                <a:gd name="T1" fmla="*/ 4 h 308"/>
                <a:gd name="T2" fmla="*/ 101 w 204"/>
                <a:gd name="T3" fmla="*/ 0 h 308"/>
                <a:gd name="T4" fmla="*/ 26 w 204"/>
                <a:gd name="T5" fmla="*/ 0 h 308"/>
                <a:gd name="T6" fmla="*/ 12 w 204"/>
                <a:gd name="T7" fmla="*/ 1 h 308"/>
                <a:gd name="T8" fmla="*/ 5 w 204"/>
                <a:gd name="T9" fmla="*/ 3 h 308"/>
                <a:gd name="T10" fmla="*/ 2 w 204"/>
                <a:gd name="T11" fmla="*/ 5 h 308"/>
                <a:gd name="T12" fmla="*/ 1 w 204"/>
                <a:gd name="T13" fmla="*/ 6 h 308"/>
                <a:gd name="T14" fmla="*/ 1 w 204"/>
                <a:gd name="T15" fmla="*/ 22 h 308"/>
                <a:gd name="T16" fmla="*/ 1 w 204"/>
                <a:gd name="T17" fmla="*/ 59 h 308"/>
                <a:gd name="T18" fmla="*/ 0 w 204"/>
                <a:gd name="T19" fmla="*/ 100 h 308"/>
                <a:gd name="T20" fmla="*/ 0 w 204"/>
                <a:gd name="T21" fmla="*/ 128 h 308"/>
                <a:gd name="T22" fmla="*/ 0 w 204"/>
                <a:gd name="T23" fmla="*/ 136 h 308"/>
                <a:gd name="T24" fmla="*/ 1 w 204"/>
                <a:gd name="T25" fmla="*/ 143 h 308"/>
                <a:gd name="T26" fmla="*/ 3 w 204"/>
                <a:gd name="T27" fmla="*/ 149 h 308"/>
                <a:gd name="T28" fmla="*/ 5 w 204"/>
                <a:gd name="T29" fmla="*/ 153 h 308"/>
                <a:gd name="T30" fmla="*/ 101 w 204"/>
                <a:gd name="T31" fmla="*/ 153 h 308"/>
                <a:gd name="T32" fmla="*/ 101 w 204"/>
                <a:gd name="T33" fmla="*/ 148 h 308"/>
                <a:gd name="T34" fmla="*/ 89 w 204"/>
                <a:gd name="T35" fmla="*/ 148 h 308"/>
                <a:gd name="T36" fmla="*/ 76 w 204"/>
                <a:gd name="T37" fmla="*/ 148 h 308"/>
                <a:gd name="T38" fmla="*/ 64 w 204"/>
                <a:gd name="T39" fmla="*/ 148 h 308"/>
                <a:gd name="T40" fmla="*/ 53 w 204"/>
                <a:gd name="T41" fmla="*/ 148 h 308"/>
                <a:gd name="T42" fmla="*/ 45 w 204"/>
                <a:gd name="T43" fmla="*/ 148 h 308"/>
                <a:gd name="T44" fmla="*/ 37 w 204"/>
                <a:gd name="T45" fmla="*/ 148 h 308"/>
                <a:gd name="T46" fmla="*/ 32 w 204"/>
                <a:gd name="T47" fmla="*/ 147 h 308"/>
                <a:gd name="T48" fmla="*/ 29 w 204"/>
                <a:gd name="T49" fmla="*/ 147 h 308"/>
                <a:gd name="T50" fmla="*/ 28 w 204"/>
                <a:gd name="T51" fmla="*/ 147 h 308"/>
                <a:gd name="T52" fmla="*/ 26 w 204"/>
                <a:gd name="T53" fmla="*/ 146 h 308"/>
                <a:gd name="T54" fmla="*/ 25 w 204"/>
                <a:gd name="T55" fmla="*/ 146 h 308"/>
                <a:gd name="T56" fmla="*/ 24 w 204"/>
                <a:gd name="T57" fmla="*/ 146 h 308"/>
                <a:gd name="T58" fmla="*/ 20 w 204"/>
                <a:gd name="T59" fmla="*/ 147 h 308"/>
                <a:gd name="T60" fmla="*/ 14 w 204"/>
                <a:gd name="T61" fmla="*/ 145 h 308"/>
                <a:gd name="T62" fmla="*/ 8 w 204"/>
                <a:gd name="T63" fmla="*/ 136 h 308"/>
                <a:gd name="T64" fmla="*/ 7 w 204"/>
                <a:gd name="T65" fmla="*/ 117 h 308"/>
                <a:gd name="T66" fmla="*/ 7 w 204"/>
                <a:gd name="T67" fmla="*/ 19 h 308"/>
                <a:gd name="T68" fmla="*/ 8 w 204"/>
                <a:gd name="T69" fmla="*/ 16 h 308"/>
                <a:gd name="T70" fmla="*/ 9 w 204"/>
                <a:gd name="T71" fmla="*/ 11 h 308"/>
                <a:gd name="T72" fmla="*/ 16 w 204"/>
                <a:gd name="T73" fmla="*/ 6 h 308"/>
                <a:gd name="T74" fmla="*/ 27 w 204"/>
                <a:gd name="T75" fmla="*/ 4 h 308"/>
                <a:gd name="T76" fmla="*/ 101 w 204"/>
                <a:gd name="T77" fmla="*/ 4 h 3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04" h="308">
                  <a:moveTo>
                    <a:pt x="204" y="8"/>
                  </a:moveTo>
                  <a:lnTo>
                    <a:pt x="204" y="0"/>
                  </a:lnTo>
                  <a:lnTo>
                    <a:pt x="52" y="0"/>
                  </a:lnTo>
                  <a:lnTo>
                    <a:pt x="25" y="2"/>
                  </a:lnTo>
                  <a:lnTo>
                    <a:pt x="10" y="6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44"/>
                  </a:lnTo>
                  <a:lnTo>
                    <a:pt x="2" y="119"/>
                  </a:lnTo>
                  <a:lnTo>
                    <a:pt x="0" y="202"/>
                  </a:lnTo>
                  <a:lnTo>
                    <a:pt x="0" y="258"/>
                  </a:lnTo>
                  <a:lnTo>
                    <a:pt x="0" y="273"/>
                  </a:lnTo>
                  <a:lnTo>
                    <a:pt x="2" y="288"/>
                  </a:lnTo>
                  <a:lnTo>
                    <a:pt x="6" y="300"/>
                  </a:lnTo>
                  <a:lnTo>
                    <a:pt x="10" y="308"/>
                  </a:lnTo>
                  <a:lnTo>
                    <a:pt x="204" y="308"/>
                  </a:lnTo>
                  <a:lnTo>
                    <a:pt x="204" y="298"/>
                  </a:lnTo>
                  <a:lnTo>
                    <a:pt x="179" y="298"/>
                  </a:lnTo>
                  <a:lnTo>
                    <a:pt x="154" y="298"/>
                  </a:lnTo>
                  <a:lnTo>
                    <a:pt x="129" y="298"/>
                  </a:lnTo>
                  <a:lnTo>
                    <a:pt x="108" y="298"/>
                  </a:lnTo>
                  <a:lnTo>
                    <a:pt x="91" y="298"/>
                  </a:lnTo>
                  <a:lnTo>
                    <a:pt x="75" y="298"/>
                  </a:lnTo>
                  <a:lnTo>
                    <a:pt x="64" y="296"/>
                  </a:lnTo>
                  <a:lnTo>
                    <a:pt x="58" y="296"/>
                  </a:lnTo>
                  <a:lnTo>
                    <a:pt x="56" y="296"/>
                  </a:lnTo>
                  <a:lnTo>
                    <a:pt x="52" y="294"/>
                  </a:lnTo>
                  <a:lnTo>
                    <a:pt x="50" y="294"/>
                  </a:lnTo>
                  <a:lnTo>
                    <a:pt x="48" y="294"/>
                  </a:lnTo>
                  <a:lnTo>
                    <a:pt x="41" y="296"/>
                  </a:lnTo>
                  <a:lnTo>
                    <a:pt x="29" y="292"/>
                  </a:lnTo>
                  <a:lnTo>
                    <a:pt x="17" y="273"/>
                  </a:lnTo>
                  <a:lnTo>
                    <a:pt x="14" y="235"/>
                  </a:lnTo>
                  <a:lnTo>
                    <a:pt x="14" y="39"/>
                  </a:lnTo>
                  <a:lnTo>
                    <a:pt x="16" y="33"/>
                  </a:lnTo>
                  <a:lnTo>
                    <a:pt x="19" y="23"/>
                  </a:lnTo>
                  <a:lnTo>
                    <a:pt x="33" y="12"/>
                  </a:lnTo>
                  <a:lnTo>
                    <a:pt x="54" y="8"/>
                  </a:lnTo>
                  <a:lnTo>
                    <a:pt x="204" y="8"/>
                  </a:lnTo>
                  <a:close/>
                </a:path>
              </a:pathLst>
            </a:cu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5" name="Freeform 68">
              <a:extLst>
                <a:ext uri="{FF2B5EF4-FFF2-40B4-BE49-F238E27FC236}">
                  <a16:creationId xmlns:a16="http://schemas.microsoft.com/office/drawing/2014/main" xmlns="" id="{FD412193-D2B7-476C-8CCA-EBE77BD15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9" y="2836"/>
              <a:ext cx="191" cy="145"/>
            </a:xfrm>
            <a:custGeom>
              <a:avLst/>
              <a:gdLst>
                <a:gd name="T0" fmla="*/ 11 w 380"/>
                <a:gd name="T1" fmla="*/ 136 h 288"/>
                <a:gd name="T2" fmla="*/ 174 w 380"/>
                <a:gd name="T3" fmla="*/ 5 h 288"/>
                <a:gd name="T4" fmla="*/ 180 w 380"/>
                <a:gd name="T5" fmla="*/ 7 h 288"/>
                <a:gd name="T6" fmla="*/ 186 w 380"/>
                <a:gd name="T7" fmla="*/ 11 h 288"/>
                <a:gd name="T8" fmla="*/ 189 w 380"/>
                <a:gd name="T9" fmla="*/ 15 h 288"/>
                <a:gd name="T10" fmla="*/ 191 w 380"/>
                <a:gd name="T11" fmla="*/ 17 h 288"/>
                <a:gd name="T12" fmla="*/ 189 w 380"/>
                <a:gd name="T13" fmla="*/ 10 h 288"/>
                <a:gd name="T14" fmla="*/ 185 w 380"/>
                <a:gd name="T15" fmla="*/ 5 h 288"/>
                <a:gd name="T16" fmla="*/ 180 w 380"/>
                <a:gd name="T17" fmla="*/ 1 h 288"/>
                <a:gd name="T18" fmla="*/ 178 w 380"/>
                <a:gd name="T19" fmla="*/ 0 h 288"/>
                <a:gd name="T20" fmla="*/ 20 w 380"/>
                <a:gd name="T21" fmla="*/ 0 h 288"/>
                <a:gd name="T22" fmla="*/ 10 w 380"/>
                <a:gd name="T23" fmla="*/ 2 h 288"/>
                <a:gd name="T24" fmla="*/ 3 w 380"/>
                <a:gd name="T25" fmla="*/ 8 h 288"/>
                <a:gd name="T26" fmla="*/ 1 w 380"/>
                <a:gd name="T27" fmla="*/ 13 h 288"/>
                <a:gd name="T28" fmla="*/ 0 w 380"/>
                <a:gd name="T29" fmla="*/ 16 h 288"/>
                <a:gd name="T30" fmla="*/ 0 w 380"/>
                <a:gd name="T31" fmla="*/ 114 h 288"/>
                <a:gd name="T32" fmla="*/ 2 w 380"/>
                <a:gd name="T33" fmla="*/ 133 h 288"/>
                <a:gd name="T34" fmla="*/ 8 w 380"/>
                <a:gd name="T35" fmla="*/ 143 h 288"/>
                <a:gd name="T36" fmla="*/ 14 w 380"/>
                <a:gd name="T37" fmla="*/ 145 h 288"/>
                <a:gd name="T38" fmla="*/ 17 w 380"/>
                <a:gd name="T39" fmla="*/ 144 h 288"/>
                <a:gd name="T40" fmla="*/ 14 w 380"/>
                <a:gd name="T41" fmla="*/ 142 h 288"/>
                <a:gd name="T42" fmla="*/ 12 w 380"/>
                <a:gd name="T43" fmla="*/ 139 h 288"/>
                <a:gd name="T44" fmla="*/ 11 w 380"/>
                <a:gd name="T45" fmla="*/ 137 h 288"/>
                <a:gd name="T46" fmla="*/ 11 w 380"/>
                <a:gd name="T47" fmla="*/ 136 h 2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80" h="288">
                  <a:moveTo>
                    <a:pt x="21" y="271"/>
                  </a:moveTo>
                  <a:lnTo>
                    <a:pt x="347" y="10"/>
                  </a:lnTo>
                  <a:lnTo>
                    <a:pt x="359" y="13"/>
                  </a:lnTo>
                  <a:lnTo>
                    <a:pt x="371" y="21"/>
                  </a:lnTo>
                  <a:lnTo>
                    <a:pt x="376" y="29"/>
                  </a:lnTo>
                  <a:lnTo>
                    <a:pt x="380" y="33"/>
                  </a:lnTo>
                  <a:lnTo>
                    <a:pt x="376" y="19"/>
                  </a:lnTo>
                  <a:lnTo>
                    <a:pt x="369" y="10"/>
                  </a:lnTo>
                  <a:lnTo>
                    <a:pt x="359" y="2"/>
                  </a:lnTo>
                  <a:lnTo>
                    <a:pt x="355" y="0"/>
                  </a:lnTo>
                  <a:lnTo>
                    <a:pt x="40" y="0"/>
                  </a:lnTo>
                  <a:lnTo>
                    <a:pt x="19" y="4"/>
                  </a:lnTo>
                  <a:lnTo>
                    <a:pt x="5" y="15"/>
                  </a:lnTo>
                  <a:lnTo>
                    <a:pt x="2" y="25"/>
                  </a:lnTo>
                  <a:lnTo>
                    <a:pt x="0" y="31"/>
                  </a:lnTo>
                  <a:lnTo>
                    <a:pt x="0" y="227"/>
                  </a:lnTo>
                  <a:lnTo>
                    <a:pt x="3" y="265"/>
                  </a:lnTo>
                  <a:lnTo>
                    <a:pt x="15" y="284"/>
                  </a:lnTo>
                  <a:lnTo>
                    <a:pt x="27" y="288"/>
                  </a:lnTo>
                  <a:lnTo>
                    <a:pt x="34" y="286"/>
                  </a:lnTo>
                  <a:lnTo>
                    <a:pt x="27" y="282"/>
                  </a:lnTo>
                  <a:lnTo>
                    <a:pt x="23" y="277"/>
                  </a:lnTo>
                  <a:lnTo>
                    <a:pt x="21" y="273"/>
                  </a:lnTo>
                  <a:lnTo>
                    <a:pt x="21" y="271"/>
                  </a:lnTo>
                  <a:close/>
                </a:path>
              </a:pathLst>
            </a:cu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6" name="Freeform 69">
              <a:extLst>
                <a:ext uri="{FF2B5EF4-FFF2-40B4-BE49-F238E27FC236}">
                  <a16:creationId xmlns:a16="http://schemas.microsoft.com/office/drawing/2014/main" xmlns="" id="{803FBDA7-47D0-4B92-B53E-B05F3A362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7" y="2836"/>
              <a:ext cx="206" cy="152"/>
            </a:xfrm>
            <a:custGeom>
              <a:avLst/>
              <a:gdLst>
                <a:gd name="T0" fmla="*/ 202 w 411"/>
                <a:gd name="T1" fmla="*/ 143 h 303"/>
                <a:gd name="T2" fmla="*/ 201 w 411"/>
                <a:gd name="T3" fmla="*/ 144 h 303"/>
                <a:gd name="T4" fmla="*/ 199 w 411"/>
                <a:gd name="T5" fmla="*/ 146 h 303"/>
                <a:gd name="T6" fmla="*/ 195 w 411"/>
                <a:gd name="T7" fmla="*/ 149 h 303"/>
                <a:gd name="T8" fmla="*/ 188 w 411"/>
                <a:gd name="T9" fmla="*/ 150 h 303"/>
                <a:gd name="T10" fmla="*/ 0 w 411"/>
                <a:gd name="T11" fmla="*/ 150 h 303"/>
                <a:gd name="T12" fmla="*/ 0 w 411"/>
                <a:gd name="T13" fmla="*/ 151 h 303"/>
                <a:gd name="T14" fmla="*/ 1 w 411"/>
                <a:gd name="T15" fmla="*/ 151 h 303"/>
                <a:gd name="T16" fmla="*/ 1 w 411"/>
                <a:gd name="T17" fmla="*/ 151 h 303"/>
                <a:gd name="T18" fmla="*/ 1 w 411"/>
                <a:gd name="T19" fmla="*/ 152 h 303"/>
                <a:gd name="T20" fmla="*/ 2 w 411"/>
                <a:gd name="T21" fmla="*/ 152 h 303"/>
                <a:gd name="T22" fmla="*/ 2 w 411"/>
                <a:gd name="T23" fmla="*/ 152 h 303"/>
                <a:gd name="T24" fmla="*/ 2 w 411"/>
                <a:gd name="T25" fmla="*/ 152 h 303"/>
                <a:gd name="T26" fmla="*/ 2 w 411"/>
                <a:gd name="T27" fmla="*/ 152 h 303"/>
                <a:gd name="T28" fmla="*/ 195 w 411"/>
                <a:gd name="T29" fmla="*/ 152 h 303"/>
                <a:gd name="T30" fmla="*/ 199 w 411"/>
                <a:gd name="T31" fmla="*/ 151 h 303"/>
                <a:gd name="T32" fmla="*/ 202 w 411"/>
                <a:gd name="T33" fmla="*/ 149 h 303"/>
                <a:gd name="T34" fmla="*/ 205 w 411"/>
                <a:gd name="T35" fmla="*/ 146 h 303"/>
                <a:gd name="T36" fmla="*/ 206 w 411"/>
                <a:gd name="T37" fmla="*/ 141 h 303"/>
                <a:gd name="T38" fmla="*/ 206 w 411"/>
                <a:gd name="T39" fmla="*/ 5 h 303"/>
                <a:gd name="T40" fmla="*/ 205 w 411"/>
                <a:gd name="T41" fmla="*/ 4 h 303"/>
                <a:gd name="T42" fmla="*/ 204 w 411"/>
                <a:gd name="T43" fmla="*/ 2 h 303"/>
                <a:gd name="T44" fmla="*/ 203 w 411"/>
                <a:gd name="T45" fmla="*/ 1 h 303"/>
                <a:gd name="T46" fmla="*/ 202 w 411"/>
                <a:gd name="T47" fmla="*/ 0 h 303"/>
                <a:gd name="T48" fmla="*/ 202 w 411"/>
                <a:gd name="T49" fmla="*/ 143 h 30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11" h="303">
                  <a:moveTo>
                    <a:pt x="403" y="286"/>
                  </a:moveTo>
                  <a:lnTo>
                    <a:pt x="401" y="288"/>
                  </a:lnTo>
                  <a:lnTo>
                    <a:pt x="398" y="292"/>
                  </a:lnTo>
                  <a:lnTo>
                    <a:pt x="390" y="298"/>
                  </a:lnTo>
                  <a:lnTo>
                    <a:pt x="375" y="300"/>
                  </a:lnTo>
                  <a:lnTo>
                    <a:pt x="0" y="300"/>
                  </a:lnTo>
                  <a:lnTo>
                    <a:pt x="0" y="301"/>
                  </a:lnTo>
                  <a:lnTo>
                    <a:pt x="2" y="301"/>
                  </a:lnTo>
                  <a:lnTo>
                    <a:pt x="2" y="303"/>
                  </a:lnTo>
                  <a:lnTo>
                    <a:pt x="4" y="303"/>
                  </a:lnTo>
                  <a:lnTo>
                    <a:pt x="390" y="303"/>
                  </a:lnTo>
                  <a:lnTo>
                    <a:pt x="398" y="301"/>
                  </a:lnTo>
                  <a:lnTo>
                    <a:pt x="403" y="298"/>
                  </a:lnTo>
                  <a:lnTo>
                    <a:pt x="409" y="292"/>
                  </a:lnTo>
                  <a:lnTo>
                    <a:pt x="411" y="282"/>
                  </a:lnTo>
                  <a:lnTo>
                    <a:pt x="411" y="10"/>
                  </a:lnTo>
                  <a:lnTo>
                    <a:pt x="409" y="8"/>
                  </a:lnTo>
                  <a:lnTo>
                    <a:pt x="407" y="4"/>
                  </a:lnTo>
                  <a:lnTo>
                    <a:pt x="405" y="2"/>
                  </a:lnTo>
                  <a:lnTo>
                    <a:pt x="403" y="0"/>
                  </a:lnTo>
                  <a:lnTo>
                    <a:pt x="403" y="286"/>
                  </a:lnTo>
                  <a:close/>
                </a:path>
              </a:pathLst>
            </a:cu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7" name="Freeform 70">
              <a:extLst>
                <a:ext uri="{FF2B5EF4-FFF2-40B4-BE49-F238E27FC236}">
                  <a16:creationId xmlns:a16="http://schemas.microsoft.com/office/drawing/2014/main" xmlns="" id="{9BF35753-9C40-4F2F-B85F-E8F900953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0" y="2830"/>
              <a:ext cx="213" cy="158"/>
            </a:xfrm>
            <a:custGeom>
              <a:avLst/>
              <a:gdLst>
                <a:gd name="T0" fmla="*/ 203 w 427"/>
                <a:gd name="T1" fmla="*/ 0 h 317"/>
                <a:gd name="T2" fmla="*/ 10 w 427"/>
                <a:gd name="T3" fmla="*/ 0 h 317"/>
                <a:gd name="T4" fmla="*/ 6 w 427"/>
                <a:gd name="T5" fmla="*/ 1 h 317"/>
                <a:gd name="T6" fmla="*/ 3 w 427"/>
                <a:gd name="T7" fmla="*/ 3 h 317"/>
                <a:gd name="T8" fmla="*/ 1 w 427"/>
                <a:gd name="T9" fmla="*/ 6 h 317"/>
                <a:gd name="T10" fmla="*/ 0 w 427"/>
                <a:gd name="T11" fmla="*/ 10 h 317"/>
                <a:gd name="T12" fmla="*/ 0 w 427"/>
                <a:gd name="T13" fmla="*/ 148 h 317"/>
                <a:gd name="T14" fmla="*/ 1 w 427"/>
                <a:gd name="T15" fmla="*/ 152 h 317"/>
                <a:gd name="T16" fmla="*/ 3 w 427"/>
                <a:gd name="T17" fmla="*/ 155 h 317"/>
                <a:gd name="T18" fmla="*/ 5 w 427"/>
                <a:gd name="T19" fmla="*/ 157 h 317"/>
                <a:gd name="T20" fmla="*/ 9 w 427"/>
                <a:gd name="T21" fmla="*/ 158 h 317"/>
                <a:gd name="T22" fmla="*/ 9 w 427"/>
                <a:gd name="T23" fmla="*/ 157 h 317"/>
                <a:gd name="T24" fmla="*/ 9 w 427"/>
                <a:gd name="T25" fmla="*/ 157 h 317"/>
                <a:gd name="T26" fmla="*/ 8 w 427"/>
                <a:gd name="T27" fmla="*/ 157 h 317"/>
                <a:gd name="T28" fmla="*/ 8 w 427"/>
                <a:gd name="T29" fmla="*/ 157 h 317"/>
                <a:gd name="T30" fmla="*/ 6 w 427"/>
                <a:gd name="T31" fmla="*/ 153 h 317"/>
                <a:gd name="T32" fmla="*/ 4 w 427"/>
                <a:gd name="T33" fmla="*/ 147 h 317"/>
                <a:gd name="T34" fmla="*/ 3 w 427"/>
                <a:gd name="T35" fmla="*/ 139 h 317"/>
                <a:gd name="T36" fmla="*/ 3 w 427"/>
                <a:gd name="T37" fmla="*/ 132 h 317"/>
                <a:gd name="T38" fmla="*/ 3 w 427"/>
                <a:gd name="T39" fmla="*/ 104 h 317"/>
                <a:gd name="T40" fmla="*/ 4 w 427"/>
                <a:gd name="T41" fmla="*/ 62 h 317"/>
                <a:gd name="T42" fmla="*/ 4 w 427"/>
                <a:gd name="T43" fmla="*/ 25 h 317"/>
                <a:gd name="T44" fmla="*/ 4 w 427"/>
                <a:gd name="T45" fmla="*/ 9 h 317"/>
                <a:gd name="T46" fmla="*/ 5 w 427"/>
                <a:gd name="T47" fmla="*/ 8 h 317"/>
                <a:gd name="T48" fmla="*/ 8 w 427"/>
                <a:gd name="T49" fmla="*/ 6 h 317"/>
                <a:gd name="T50" fmla="*/ 15 w 427"/>
                <a:gd name="T51" fmla="*/ 4 h 317"/>
                <a:gd name="T52" fmla="*/ 29 w 427"/>
                <a:gd name="T53" fmla="*/ 3 h 317"/>
                <a:gd name="T54" fmla="*/ 207 w 427"/>
                <a:gd name="T55" fmla="*/ 3 h 317"/>
                <a:gd name="T56" fmla="*/ 207 w 427"/>
                <a:gd name="T57" fmla="*/ 3 h 317"/>
                <a:gd name="T58" fmla="*/ 208 w 427"/>
                <a:gd name="T59" fmla="*/ 4 h 317"/>
                <a:gd name="T60" fmla="*/ 208 w 427"/>
                <a:gd name="T61" fmla="*/ 6 h 317"/>
                <a:gd name="T62" fmla="*/ 209 w 427"/>
                <a:gd name="T63" fmla="*/ 7 h 317"/>
                <a:gd name="T64" fmla="*/ 210 w 427"/>
                <a:gd name="T65" fmla="*/ 8 h 317"/>
                <a:gd name="T66" fmla="*/ 211 w 427"/>
                <a:gd name="T67" fmla="*/ 9 h 317"/>
                <a:gd name="T68" fmla="*/ 212 w 427"/>
                <a:gd name="T69" fmla="*/ 11 h 317"/>
                <a:gd name="T70" fmla="*/ 213 w 427"/>
                <a:gd name="T71" fmla="*/ 12 h 317"/>
                <a:gd name="T72" fmla="*/ 213 w 427"/>
                <a:gd name="T73" fmla="*/ 10 h 317"/>
                <a:gd name="T74" fmla="*/ 212 w 427"/>
                <a:gd name="T75" fmla="*/ 6 h 317"/>
                <a:gd name="T76" fmla="*/ 209 w 427"/>
                <a:gd name="T77" fmla="*/ 3 h 317"/>
                <a:gd name="T78" fmla="*/ 207 w 427"/>
                <a:gd name="T79" fmla="*/ 1 h 317"/>
                <a:gd name="T80" fmla="*/ 203 w 427"/>
                <a:gd name="T81" fmla="*/ 0 h 31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427" h="317">
                  <a:moveTo>
                    <a:pt x="406" y="0"/>
                  </a:move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96"/>
                  </a:lnTo>
                  <a:lnTo>
                    <a:pt x="2" y="304"/>
                  </a:lnTo>
                  <a:lnTo>
                    <a:pt x="6" y="310"/>
                  </a:lnTo>
                  <a:lnTo>
                    <a:pt x="10" y="315"/>
                  </a:lnTo>
                  <a:lnTo>
                    <a:pt x="18" y="317"/>
                  </a:lnTo>
                  <a:lnTo>
                    <a:pt x="18" y="315"/>
                  </a:lnTo>
                  <a:lnTo>
                    <a:pt x="16" y="315"/>
                  </a:lnTo>
                  <a:lnTo>
                    <a:pt x="16" y="314"/>
                  </a:lnTo>
                  <a:lnTo>
                    <a:pt x="12" y="306"/>
                  </a:lnTo>
                  <a:lnTo>
                    <a:pt x="8" y="294"/>
                  </a:lnTo>
                  <a:lnTo>
                    <a:pt x="6" y="279"/>
                  </a:lnTo>
                  <a:lnTo>
                    <a:pt x="6" y="264"/>
                  </a:lnTo>
                  <a:lnTo>
                    <a:pt x="6" y="208"/>
                  </a:lnTo>
                  <a:lnTo>
                    <a:pt x="8" y="125"/>
                  </a:lnTo>
                  <a:lnTo>
                    <a:pt x="8" y="50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16" y="12"/>
                  </a:lnTo>
                  <a:lnTo>
                    <a:pt x="31" y="8"/>
                  </a:lnTo>
                  <a:lnTo>
                    <a:pt x="58" y="6"/>
                  </a:lnTo>
                  <a:lnTo>
                    <a:pt x="414" y="6"/>
                  </a:lnTo>
                  <a:lnTo>
                    <a:pt x="416" y="8"/>
                  </a:lnTo>
                  <a:lnTo>
                    <a:pt x="417" y="12"/>
                  </a:lnTo>
                  <a:lnTo>
                    <a:pt x="419" y="14"/>
                  </a:lnTo>
                  <a:lnTo>
                    <a:pt x="421" y="16"/>
                  </a:lnTo>
                  <a:lnTo>
                    <a:pt x="423" y="18"/>
                  </a:lnTo>
                  <a:lnTo>
                    <a:pt x="425" y="22"/>
                  </a:lnTo>
                  <a:lnTo>
                    <a:pt x="427" y="24"/>
                  </a:lnTo>
                  <a:lnTo>
                    <a:pt x="427" y="20"/>
                  </a:lnTo>
                  <a:lnTo>
                    <a:pt x="425" y="12"/>
                  </a:lnTo>
                  <a:lnTo>
                    <a:pt x="419" y="6"/>
                  </a:lnTo>
                  <a:lnTo>
                    <a:pt x="414" y="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8" name="Freeform 71">
              <a:extLst>
                <a:ext uri="{FF2B5EF4-FFF2-40B4-BE49-F238E27FC236}">
                  <a16:creationId xmlns:a16="http://schemas.microsoft.com/office/drawing/2014/main" xmlns="" id="{50D64356-3834-4FEC-A0F4-79C5622F1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" y="2841"/>
              <a:ext cx="180" cy="140"/>
            </a:xfrm>
            <a:custGeom>
              <a:avLst/>
              <a:gdLst>
                <a:gd name="T0" fmla="*/ 180 w 359"/>
                <a:gd name="T1" fmla="*/ 12 h 278"/>
                <a:gd name="T2" fmla="*/ 178 w 359"/>
                <a:gd name="T3" fmla="*/ 10 h 278"/>
                <a:gd name="T4" fmla="*/ 175 w 359"/>
                <a:gd name="T5" fmla="*/ 6 h 278"/>
                <a:gd name="T6" fmla="*/ 169 w 359"/>
                <a:gd name="T7" fmla="*/ 2 h 278"/>
                <a:gd name="T8" fmla="*/ 163 w 359"/>
                <a:gd name="T9" fmla="*/ 0 h 278"/>
                <a:gd name="T10" fmla="*/ 0 w 359"/>
                <a:gd name="T11" fmla="*/ 131 h 278"/>
                <a:gd name="T12" fmla="*/ 0 w 359"/>
                <a:gd name="T13" fmla="*/ 132 h 278"/>
                <a:gd name="T14" fmla="*/ 1 w 359"/>
                <a:gd name="T15" fmla="*/ 134 h 278"/>
                <a:gd name="T16" fmla="*/ 3 w 359"/>
                <a:gd name="T17" fmla="*/ 137 h 278"/>
                <a:gd name="T18" fmla="*/ 7 w 359"/>
                <a:gd name="T19" fmla="*/ 139 h 278"/>
                <a:gd name="T20" fmla="*/ 8 w 359"/>
                <a:gd name="T21" fmla="*/ 139 h 278"/>
                <a:gd name="T22" fmla="*/ 9 w 359"/>
                <a:gd name="T23" fmla="*/ 139 h 278"/>
                <a:gd name="T24" fmla="*/ 11 w 359"/>
                <a:gd name="T25" fmla="*/ 140 h 278"/>
                <a:gd name="T26" fmla="*/ 12 w 359"/>
                <a:gd name="T27" fmla="*/ 140 h 278"/>
                <a:gd name="T28" fmla="*/ 16 w 359"/>
                <a:gd name="T29" fmla="*/ 140 h 278"/>
                <a:gd name="T30" fmla="*/ 21 w 359"/>
                <a:gd name="T31" fmla="*/ 140 h 278"/>
                <a:gd name="T32" fmla="*/ 30 w 359"/>
                <a:gd name="T33" fmla="*/ 140 h 278"/>
                <a:gd name="T34" fmla="*/ 41 w 359"/>
                <a:gd name="T35" fmla="*/ 140 h 278"/>
                <a:gd name="T36" fmla="*/ 53 w 359"/>
                <a:gd name="T37" fmla="*/ 140 h 278"/>
                <a:gd name="T38" fmla="*/ 65 w 359"/>
                <a:gd name="T39" fmla="*/ 140 h 278"/>
                <a:gd name="T40" fmla="*/ 79 w 359"/>
                <a:gd name="T41" fmla="*/ 140 h 278"/>
                <a:gd name="T42" fmla="*/ 93 w 359"/>
                <a:gd name="T43" fmla="*/ 140 h 278"/>
                <a:gd name="T44" fmla="*/ 107 w 359"/>
                <a:gd name="T45" fmla="*/ 140 h 278"/>
                <a:gd name="T46" fmla="*/ 120 w 359"/>
                <a:gd name="T47" fmla="*/ 140 h 278"/>
                <a:gd name="T48" fmla="*/ 133 w 359"/>
                <a:gd name="T49" fmla="*/ 140 h 278"/>
                <a:gd name="T50" fmla="*/ 144 w 359"/>
                <a:gd name="T51" fmla="*/ 140 h 278"/>
                <a:gd name="T52" fmla="*/ 153 w 359"/>
                <a:gd name="T53" fmla="*/ 140 h 278"/>
                <a:gd name="T54" fmla="*/ 161 w 359"/>
                <a:gd name="T55" fmla="*/ 140 h 278"/>
                <a:gd name="T56" fmla="*/ 164 w 359"/>
                <a:gd name="T57" fmla="*/ 140 h 278"/>
                <a:gd name="T58" fmla="*/ 166 w 359"/>
                <a:gd name="T59" fmla="*/ 140 h 278"/>
                <a:gd name="T60" fmla="*/ 168 w 359"/>
                <a:gd name="T61" fmla="*/ 140 h 278"/>
                <a:gd name="T62" fmla="*/ 173 w 359"/>
                <a:gd name="T63" fmla="*/ 138 h 278"/>
                <a:gd name="T64" fmla="*/ 177 w 359"/>
                <a:gd name="T65" fmla="*/ 134 h 278"/>
                <a:gd name="T66" fmla="*/ 180 w 359"/>
                <a:gd name="T67" fmla="*/ 125 h 278"/>
                <a:gd name="T68" fmla="*/ 180 w 359"/>
                <a:gd name="T69" fmla="*/ 12 h 2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9" h="278">
                  <a:moveTo>
                    <a:pt x="359" y="23"/>
                  </a:moveTo>
                  <a:lnTo>
                    <a:pt x="355" y="19"/>
                  </a:lnTo>
                  <a:lnTo>
                    <a:pt x="350" y="11"/>
                  </a:lnTo>
                  <a:lnTo>
                    <a:pt x="338" y="3"/>
                  </a:lnTo>
                  <a:lnTo>
                    <a:pt x="326" y="0"/>
                  </a:lnTo>
                  <a:lnTo>
                    <a:pt x="0" y="261"/>
                  </a:lnTo>
                  <a:lnTo>
                    <a:pt x="0" y="263"/>
                  </a:lnTo>
                  <a:lnTo>
                    <a:pt x="2" y="267"/>
                  </a:lnTo>
                  <a:lnTo>
                    <a:pt x="6" y="272"/>
                  </a:lnTo>
                  <a:lnTo>
                    <a:pt x="13" y="276"/>
                  </a:lnTo>
                  <a:lnTo>
                    <a:pt x="15" y="276"/>
                  </a:lnTo>
                  <a:lnTo>
                    <a:pt x="17" y="276"/>
                  </a:lnTo>
                  <a:lnTo>
                    <a:pt x="21" y="278"/>
                  </a:lnTo>
                  <a:lnTo>
                    <a:pt x="23" y="278"/>
                  </a:lnTo>
                  <a:lnTo>
                    <a:pt x="31" y="278"/>
                  </a:lnTo>
                  <a:lnTo>
                    <a:pt x="42" y="278"/>
                  </a:lnTo>
                  <a:lnTo>
                    <a:pt x="59" y="278"/>
                  </a:lnTo>
                  <a:lnTo>
                    <a:pt x="81" y="278"/>
                  </a:lnTo>
                  <a:lnTo>
                    <a:pt x="105" y="278"/>
                  </a:lnTo>
                  <a:lnTo>
                    <a:pt x="130" y="278"/>
                  </a:lnTo>
                  <a:lnTo>
                    <a:pt x="157" y="278"/>
                  </a:lnTo>
                  <a:lnTo>
                    <a:pt x="186" y="278"/>
                  </a:lnTo>
                  <a:lnTo>
                    <a:pt x="213" y="278"/>
                  </a:lnTo>
                  <a:lnTo>
                    <a:pt x="240" y="278"/>
                  </a:lnTo>
                  <a:lnTo>
                    <a:pt x="265" y="278"/>
                  </a:lnTo>
                  <a:lnTo>
                    <a:pt x="288" y="278"/>
                  </a:lnTo>
                  <a:lnTo>
                    <a:pt x="305" y="278"/>
                  </a:lnTo>
                  <a:lnTo>
                    <a:pt x="321" y="278"/>
                  </a:lnTo>
                  <a:lnTo>
                    <a:pt x="328" y="278"/>
                  </a:lnTo>
                  <a:lnTo>
                    <a:pt x="332" y="278"/>
                  </a:lnTo>
                  <a:lnTo>
                    <a:pt x="336" y="278"/>
                  </a:lnTo>
                  <a:lnTo>
                    <a:pt x="346" y="274"/>
                  </a:lnTo>
                  <a:lnTo>
                    <a:pt x="353" y="267"/>
                  </a:lnTo>
                  <a:lnTo>
                    <a:pt x="359" y="249"/>
                  </a:lnTo>
                  <a:lnTo>
                    <a:pt x="359" y="23"/>
                  </a:lnTo>
                  <a:close/>
                </a:path>
              </a:pathLst>
            </a:custGeom>
            <a:solidFill>
              <a:srgbClr val="9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9" name="Freeform 72">
              <a:extLst>
                <a:ext uri="{FF2B5EF4-FFF2-40B4-BE49-F238E27FC236}">
                  <a16:creationId xmlns:a16="http://schemas.microsoft.com/office/drawing/2014/main" xmlns="" id="{8F76D433-E6BE-4E00-A45B-724BE542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" y="2840"/>
              <a:ext cx="179" cy="138"/>
            </a:xfrm>
            <a:custGeom>
              <a:avLst/>
              <a:gdLst>
                <a:gd name="T0" fmla="*/ 15 w 358"/>
                <a:gd name="T1" fmla="*/ 138 h 274"/>
                <a:gd name="T2" fmla="*/ 9 w 358"/>
                <a:gd name="T3" fmla="*/ 137 h 274"/>
                <a:gd name="T4" fmla="*/ 4 w 358"/>
                <a:gd name="T5" fmla="*/ 133 h 274"/>
                <a:gd name="T6" fmla="*/ 1 w 358"/>
                <a:gd name="T7" fmla="*/ 128 h 274"/>
                <a:gd name="T8" fmla="*/ 0 w 358"/>
                <a:gd name="T9" fmla="*/ 123 h 274"/>
                <a:gd name="T10" fmla="*/ 0 w 358"/>
                <a:gd name="T11" fmla="*/ 14 h 274"/>
                <a:gd name="T12" fmla="*/ 1 w 358"/>
                <a:gd name="T13" fmla="*/ 9 h 274"/>
                <a:gd name="T14" fmla="*/ 4 w 358"/>
                <a:gd name="T15" fmla="*/ 4 h 274"/>
                <a:gd name="T16" fmla="*/ 9 w 358"/>
                <a:gd name="T17" fmla="*/ 1 h 274"/>
                <a:gd name="T18" fmla="*/ 15 w 358"/>
                <a:gd name="T19" fmla="*/ 0 h 274"/>
                <a:gd name="T20" fmla="*/ 165 w 358"/>
                <a:gd name="T21" fmla="*/ 0 h 274"/>
                <a:gd name="T22" fmla="*/ 170 w 358"/>
                <a:gd name="T23" fmla="*/ 1 h 274"/>
                <a:gd name="T24" fmla="*/ 175 w 358"/>
                <a:gd name="T25" fmla="*/ 4 h 274"/>
                <a:gd name="T26" fmla="*/ 178 w 358"/>
                <a:gd name="T27" fmla="*/ 9 h 274"/>
                <a:gd name="T28" fmla="*/ 179 w 358"/>
                <a:gd name="T29" fmla="*/ 14 h 274"/>
                <a:gd name="T30" fmla="*/ 179 w 358"/>
                <a:gd name="T31" fmla="*/ 123 h 274"/>
                <a:gd name="T32" fmla="*/ 178 w 358"/>
                <a:gd name="T33" fmla="*/ 128 h 274"/>
                <a:gd name="T34" fmla="*/ 175 w 358"/>
                <a:gd name="T35" fmla="*/ 133 h 274"/>
                <a:gd name="T36" fmla="*/ 170 w 358"/>
                <a:gd name="T37" fmla="*/ 137 h 274"/>
                <a:gd name="T38" fmla="*/ 165 w 358"/>
                <a:gd name="T39" fmla="*/ 138 h 274"/>
                <a:gd name="T40" fmla="*/ 15 w 358"/>
                <a:gd name="T41" fmla="*/ 138 h 2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58" h="274">
                  <a:moveTo>
                    <a:pt x="29" y="274"/>
                  </a:moveTo>
                  <a:lnTo>
                    <a:pt x="17" y="272"/>
                  </a:lnTo>
                  <a:lnTo>
                    <a:pt x="8" y="265"/>
                  </a:lnTo>
                  <a:lnTo>
                    <a:pt x="2" y="255"/>
                  </a:lnTo>
                  <a:lnTo>
                    <a:pt x="0" y="244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8" y="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329" y="0"/>
                  </a:lnTo>
                  <a:lnTo>
                    <a:pt x="340" y="2"/>
                  </a:lnTo>
                  <a:lnTo>
                    <a:pt x="350" y="7"/>
                  </a:lnTo>
                  <a:lnTo>
                    <a:pt x="356" y="17"/>
                  </a:lnTo>
                  <a:lnTo>
                    <a:pt x="358" y="28"/>
                  </a:lnTo>
                  <a:lnTo>
                    <a:pt x="358" y="244"/>
                  </a:lnTo>
                  <a:lnTo>
                    <a:pt x="356" y="255"/>
                  </a:lnTo>
                  <a:lnTo>
                    <a:pt x="350" y="265"/>
                  </a:lnTo>
                  <a:lnTo>
                    <a:pt x="340" y="272"/>
                  </a:lnTo>
                  <a:lnTo>
                    <a:pt x="329" y="274"/>
                  </a:lnTo>
                  <a:lnTo>
                    <a:pt x="29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0" name="Freeform 73">
              <a:extLst>
                <a:ext uri="{FF2B5EF4-FFF2-40B4-BE49-F238E27FC236}">
                  <a16:creationId xmlns:a16="http://schemas.microsoft.com/office/drawing/2014/main" xmlns="" id="{1FADB0C9-CDDE-4446-AA9E-BDFC1CC5C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" y="2847"/>
              <a:ext cx="165" cy="124"/>
            </a:xfrm>
            <a:custGeom>
              <a:avLst/>
              <a:gdLst>
                <a:gd name="T0" fmla="*/ 158 w 330"/>
                <a:gd name="T1" fmla="*/ 124 h 248"/>
                <a:gd name="T2" fmla="*/ 161 w 330"/>
                <a:gd name="T3" fmla="*/ 123 h 248"/>
                <a:gd name="T4" fmla="*/ 163 w 330"/>
                <a:gd name="T5" fmla="*/ 121 h 248"/>
                <a:gd name="T6" fmla="*/ 164 w 330"/>
                <a:gd name="T7" fmla="*/ 119 h 248"/>
                <a:gd name="T8" fmla="*/ 165 w 330"/>
                <a:gd name="T9" fmla="*/ 116 h 248"/>
                <a:gd name="T10" fmla="*/ 165 w 330"/>
                <a:gd name="T11" fmla="*/ 8 h 248"/>
                <a:gd name="T12" fmla="*/ 164 w 330"/>
                <a:gd name="T13" fmla="*/ 5 h 248"/>
                <a:gd name="T14" fmla="*/ 163 w 330"/>
                <a:gd name="T15" fmla="*/ 2 h 248"/>
                <a:gd name="T16" fmla="*/ 161 w 330"/>
                <a:gd name="T17" fmla="*/ 1 h 248"/>
                <a:gd name="T18" fmla="*/ 158 w 330"/>
                <a:gd name="T19" fmla="*/ 0 h 248"/>
                <a:gd name="T20" fmla="*/ 8 w 330"/>
                <a:gd name="T21" fmla="*/ 0 h 248"/>
                <a:gd name="T22" fmla="*/ 5 w 330"/>
                <a:gd name="T23" fmla="*/ 1 h 248"/>
                <a:gd name="T24" fmla="*/ 3 w 330"/>
                <a:gd name="T25" fmla="*/ 2 h 248"/>
                <a:gd name="T26" fmla="*/ 1 w 330"/>
                <a:gd name="T27" fmla="*/ 5 h 248"/>
                <a:gd name="T28" fmla="*/ 0 w 330"/>
                <a:gd name="T29" fmla="*/ 8 h 248"/>
                <a:gd name="T30" fmla="*/ 0 w 330"/>
                <a:gd name="T31" fmla="*/ 116 h 248"/>
                <a:gd name="T32" fmla="*/ 1 w 330"/>
                <a:gd name="T33" fmla="*/ 119 h 248"/>
                <a:gd name="T34" fmla="*/ 3 w 330"/>
                <a:gd name="T35" fmla="*/ 121 h 248"/>
                <a:gd name="T36" fmla="*/ 5 w 330"/>
                <a:gd name="T37" fmla="*/ 123 h 248"/>
                <a:gd name="T38" fmla="*/ 8 w 330"/>
                <a:gd name="T39" fmla="*/ 124 h 248"/>
                <a:gd name="T40" fmla="*/ 158 w 330"/>
                <a:gd name="T41" fmla="*/ 124 h 24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0" h="248">
                  <a:moveTo>
                    <a:pt x="315" y="248"/>
                  </a:moveTo>
                  <a:lnTo>
                    <a:pt x="321" y="246"/>
                  </a:lnTo>
                  <a:lnTo>
                    <a:pt x="326" y="242"/>
                  </a:lnTo>
                  <a:lnTo>
                    <a:pt x="328" y="238"/>
                  </a:lnTo>
                  <a:lnTo>
                    <a:pt x="330" y="231"/>
                  </a:lnTo>
                  <a:lnTo>
                    <a:pt x="330" y="15"/>
                  </a:lnTo>
                  <a:lnTo>
                    <a:pt x="328" y="10"/>
                  </a:lnTo>
                  <a:lnTo>
                    <a:pt x="326" y="4"/>
                  </a:lnTo>
                  <a:lnTo>
                    <a:pt x="321" y="2"/>
                  </a:lnTo>
                  <a:lnTo>
                    <a:pt x="315" y="0"/>
                  </a:lnTo>
                  <a:lnTo>
                    <a:pt x="15" y="0"/>
                  </a:lnTo>
                  <a:lnTo>
                    <a:pt x="9" y="2"/>
                  </a:lnTo>
                  <a:lnTo>
                    <a:pt x="5" y="4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0" y="231"/>
                  </a:lnTo>
                  <a:lnTo>
                    <a:pt x="2" y="238"/>
                  </a:lnTo>
                  <a:lnTo>
                    <a:pt x="5" y="242"/>
                  </a:lnTo>
                  <a:lnTo>
                    <a:pt x="9" y="246"/>
                  </a:lnTo>
                  <a:lnTo>
                    <a:pt x="15" y="248"/>
                  </a:lnTo>
                  <a:lnTo>
                    <a:pt x="315" y="248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1" name="Freeform 74">
              <a:extLst>
                <a:ext uri="{FF2B5EF4-FFF2-40B4-BE49-F238E27FC236}">
                  <a16:creationId xmlns:a16="http://schemas.microsoft.com/office/drawing/2014/main" xmlns="" id="{A175F8FE-27BC-4E5B-B00D-F0A7F37F8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0" y="2992"/>
              <a:ext cx="159" cy="26"/>
            </a:xfrm>
            <a:custGeom>
              <a:avLst/>
              <a:gdLst>
                <a:gd name="T0" fmla="*/ 140 w 319"/>
                <a:gd name="T1" fmla="*/ 13 h 52"/>
                <a:gd name="T2" fmla="*/ 121 w 319"/>
                <a:gd name="T3" fmla="*/ 25 h 52"/>
                <a:gd name="T4" fmla="*/ 120 w 319"/>
                <a:gd name="T5" fmla="*/ 26 h 52"/>
                <a:gd name="T6" fmla="*/ 117 w 319"/>
                <a:gd name="T7" fmla="*/ 26 h 52"/>
                <a:gd name="T8" fmla="*/ 32 w 319"/>
                <a:gd name="T9" fmla="*/ 26 h 52"/>
                <a:gd name="T10" fmla="*/ 30 w 319"/>
                <a:gd name="T11" fmla="*/ 26 h 52"/>
                <a:gd name="T12" fmla="*/ 29 w 319"/>
                <a:gd name="T13" fmla="*/ 24 h 52"/>
                <a:gd name="T14" fmla="*/ 13 w 319"/>
                <a:gd name="T15" fmla="*/ 12 h 52"/>
                <a:gd name="T16" fmla="*/ 0 w 319"/>
                <a:gd name="T17" fmla="*/ 0 h 52"/>
                <a:gd name="T18" fmla="*/ 18 w 319"/>
                <a:gd name="T19" fmla="*/ 0 h 52"/>
                <a:gd name="T20" fmla="*/ 136 w 319"/>
                <a:gd name="T21" fmla="*/ 0 h 52"/>
                <a:gd name="T22" fmla="*/ 159 w 319"/>
                <a:gd name="T23" fmla="*/ 0 h 52"/>
                <a:gd name="T24" fmla="*/ 140 w 319"/>
                <a:gd name="T25" fmla="*/ 13 h 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19" h="52">
                  <a:moveTo>
                    <a:pt x="281" y="25"/>
                  </a:moveTo>
                  <a:lnTo>
                    <a:pt x="242" y="50"/>
                  </a:lnTo>
                  <a:lnTo>
                    <a:pt x="240" y="52"/>
                  </a:lnTo>
                  <a:lnTo>
                    <a:pt x="234" y="52"/>
                  </a:lnTo>
                  <a:lnTo>
                    <a:pt x="65" y="52"/>
                  </a:lnTo>
                  <a:lnTo>
                    <a:pt x="60" y="52"/>
                  </a:lnTo>
                  <a:lnTo>
                    <a:pt x="58" y="48"/>
                  </a:lnTo>
                  <a:lnTo>
                    <a:pt x="27" y="23"/>
                  </a:lnTo>
                  <a:lnTo>
                    <a:pt x="0" y="0"/>
                  </a:lnTo>
                  <a:lnTo>
                    <a:pt x="37" y="0"/>
                  </a:lnTo>
                  <a:lnTo>
                    <a:pt x="273" y="0"/>
                  </a:lnTo>
                  <a:lnTo>
                    <a:pt x="319" y="0"/>
                  </a:lnTo>
                  <a:lnTo>
                    <a:pt x="281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2" name="Freeform 75">
              <a:extLst>
                <a:ext uri="{FF2B5EF4-FFF2-40B4-BE49-F238E27FC236}">
                  <a16:creationId xmlns:a16="http://schemas.microsoft.com/office/drawing/2014/main" xmlns="" id="{10114D50-219F-4AAE-B676-72A84315A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" y="2999"/>
              <a:ext cx="90" cy="12"/>
            </a:xfrm>
            <a:custGeom>
              <a:avLst/>
              <a:gdLst>
                <a:gd name="T0" fmla="*/ 14 w 180"/>
                <a:gd name="T1" fmla="*/ 12 h 25"/>
                <a:gd name="T2" fmla="*/ 90 w 180"/>
                <a:gd name="T3" fmla="*/ 12 h 25"/>
                <a:gd name="T4" fmla="*/ 90 w 180"/>
                <a:gd name="T5" fmla="*/ 12 h 25"/>
                <a:gd name="T6" fmla="*/ 21 w 180"/>
                <a:gd name="T7" fmla="*/ 11 h 25"/>
                <a:gd name="T8" fmla="*/ 15 w 180"/>
                <a:gd name="T9" fmla="*/ 0 h 25"/>
                <a:gd name="T10" fmla="*/ 0 w 180"/>
                <a:gd name="T11" fmla="*/ 0 h 25"/>
                <a:gd name="T12" fmla="*/ 14 w 180"/>
                <a:gd name="T13" fmla="*/ 12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0" h="25">
                  <a:moveTo>
                    <a:pt x="28" y="25"/>
                  </a:moveTo>
                  <a:lnTo>
                    <a:pt x="180" y="25"/>
                  </a:lnTo>
                  <a:lnTo>
                    <a:pt x="42" y="23"/>
                  </a:lnTo>
                  <a:lnTo>
                    <a:pt x="30" y="0"/>
                  </a:lnTo>
                  <a:lnTo>
                    <a:pt x="0" y="0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3" name="Freeform 76">
              <a:extLst>
                <a:ext uri="{FF2B5EF4-FFF2-40B4-BE49-F238E27FC236}">
                  <a16:creationId xmlns:a16="http://schemas.microsoft.com/office/drawing/2014/main" xmlns="" id="{6E37AE16-F61A-4C62-911B-C16875FFF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" y="2999"/>
              <a:ext cx="87" cy="12"/>
            </a:xfrm>
            <a:custGeom>
              <a:avLst/>
              <a:gdLst>
                <a:gd name="T0" fmla="*/ 75 w 173"/>
                <a:gd name="T1" fmla="*/ 12 h 25"/>
                <a:gd name="T2" fmla="*/ 87 w 173"/>
                <a:gd name="T3" fmla="*/ 0 h 25"/>
                <a:gd name="T4" fmla="*/ 0 w 173"/>
                <a:gd name="T5" fmla="*/ 0 h 25"/>
                <a:gd name="T6" fmla="*/ 6 w 173"/>
                <a:gd name="T7" fmla="*/ 11 h 25"/>
                <a:gd name="T8" fmla="*/ 75 w 173"/>
                <a:gd name="T9" fmla="*/ 12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" h="25">
                  <a:moveTo>
                    <a:pt x="150" y="25"/>
                  </a:moveTo>
                  <a:lnTo>
                    <a:pt x="173" y="0"/>
                  </a:lnTo>
                  <a:lnTo>
                    <a:pt x="0" y="0"/>
                  </a:lnTo>
                  <a:lnTo>
                    <a:pt x="12" y="23"/>
                  </a:lnTo>
                  <a:lnTo>
                    <a:pt x="150" y="25"/>
                  </a:lnTo>
                  <a:close/>
                </a:path>
              </a:pathLst>
            </a:cu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4" name="Freeform 77">
              <a:extLst>
                <a:ext uri="{FF2B5EF4-FFF2-40B4-BE49-F238E27FC236}">
                  <a16:creationId xmlns:a16="http://schemas.microsoft.com/office/drawing/2014/main" xmlns="" id="{BB68B4E7-EF8A-452D-9FE5-BDB1B68D9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8" y="2999"/>
              <a:ext cx="28" cy="12"/>
            </a:xfrm>
            <a:custGeom>
              <a:avLst/>
              <a:gdLst>
                <a:gd name="T0" fmla="*/ 0 w 56"/>
                <a:gd name="T1" fmla="*/ 12 h 25"/>
                <a:gd name="T2" fmla="*/ 9 w 56"/>
                <a:gd name="T3" fmla="*/ 12 h 25"/>
                <a:gd name="T4" fmla="*/ 28 w 56"/>
                <a:gd name="T5" fmla="*/ 0 h 25"/>
                <a:gd name="T6" fmla="*/ 12 w 56"/>
                <a:gd name="T7" fmla="*/ 0 h 25"/>
                <a:gd name="T8" fmla="*/ 0 w 56"/>
                <a:gd name="T9" fmla="*/ 12 h 25"/>
                <a:gd name="T10" fmla="*/ 0 w 56"/>
                <a:gd name="T11" fmla="*/ 12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6" h="25">
                  <a:moveTo>
                    <a:pt x="0" y="25"/>
                  </a:moveTo>
                  <a:lnTo>
                    <a:pt x="17" y="25"/>
                  </a:lnTo>
                  <a:lnTo>
                    <a:pt x="56" y="0"/>
                  </a:lnTo>
                  <a:lnTo>
                    <a:pt x="23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33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5" name="Freeform 78">
              <a:extLst>
                <a:ext uri="{FF2B5EF4-FFF2-40B4-BE49-F238E27FC236}">
                  <a16:creationId xmlns:a16="http://schemas.microsoft.com/office/drawing/2014/main" xmlns="" id="{31F88CAC-3CF9-46C7-8441-45F1EAC46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1" y="3009"/>
              <a:ext cx="279" cy="71"/>
            </a:xfrm>
            <a:custGeom>
              <a:avLst/>
              <a:gdLst>
                <a:gd name="T0" fmla="*/ 16 w 557"/>
                <a:gd name="T1" fmla="*/ 71 h 142"/>
                <a:gd name="T2" fmla="*/ 10 w 557"/>
                <a:gd name="T3" fmla="*/ 70 h 142"/>
                <a:gd name="T4" fmla="*/ 5 w 557"/>
                <a:gd name="T5" fmla="*/ 66 h 142"/>
                <a:gd name="T6" fmla="*/ 1 w 557"/>
                <a:gd name="T7" fmla="*/ 62 h 142"/>
                <a:gd name="T8" fmla="*/ 0 w 557"/>
                <a:gd name="T9" fmla="*/ 56 h 142"/>
                <a:gd name="T10" fmla="*/ 0 w 557"/>
                <a:gd name="T11" fmla="*/ 15 h 142"/>
                <a:gd name="T12" fmla="*/ 1 w 557"/>
                <a:gd name="T13" fmla="*/ 10 h 142"/>
                <a:gd name="T14" fmla="*/ 5 w 557"/>
                <a:gd name="T15" fmla="*/ 5 h 142"/>
                <a:gd name="T16" fmla="*/ 10 w 557"/>
                <a:gd name="T17" fmla="*/ 1 h 142"/>
                <a:gd name="T18" fmla="*/ 16 w 557"/>
                <a:gd name="T19" fmla="*/ 0 h 142"/>
                <a:gd name="T20" fmla="*/ 262 w 557"/>
                <a:gd name="T21" fmla="*/ 0 h 142"/>
                <a:gd name="T22" fmla="*/ 269 w 557"/>
                <a:gd name="T23" fmla="*/ 1 h 142"/>
                <a:gd name="T24" fmla="*/ 274 w 557"/>
                <a:gd name="T25" fmla="*/ 5 h 142"/>
                <a:gd name="T26" fmla="*/ 278 w 557"/>
                <a:gd name="T27" fmla="*/ 10 h 142"/>
                <a:gd name="T28" fmla="*/ 279 w 557"/>
                <a:gd name="T29" fmla="*/ 15 h 142"/>
                <a:gd name="T30" fmla="*/ 279 w 557"/>
                <a:gd name="T31" fmla="*/ 56 h 142"/>
                <a:gd name="T32" fmla="*/ 278 w 557"/>
                <a:gd name="T33" fmla="*/ 62 h 142"/>
                <a:gd name="T34" fmla="*/ 274 w 557"/>
                <a:gd name="T35" fmla="*/ 66 h 142"/>
                <a:gd name="T36" fmla="*/ 269 w 557"/>
                <a:gd name="T37" fmla="*/ 70 h 142"/>
                <a:gd name="T38" fmla="*/ 262 w 557"/>
                <a:gd name="T39" fmla="*/ 71 h 142"/>
                <a:gd name="T40" fmla="*/ 16 w 557"/>
                <a:gd name="T41" fmla="*/ 71 h 1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57" h="142">
                  <a:moveTo>
                    <a:pt x="31" y="142"/>
                  </a:moveTo>
                  <a:lnTo>
                    <a:pt x="19" y="140"/>
                  </a:lnTo>
                  <a:lnTo>
                    <a:pt x="9" y="132"/>
                  </a:lnTo>
                  <a:lnTo>
                    <a:pt x="2" y="123"/>
                  </a:lnTo>
                  <a:lnTo>
                    <a:pt x="0" y="111"/>
                  </a:lnTo>
                  <a:lnTo>
                    <a:pt x="0" y="30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2"/>
                  </a:lnTo>
                  <a:lnTo>
                    <a:pt x="31" y="0"/>
                  </a:lnTo>
                  <a:lnTo>
                    <a:pt x="524" y="0"/>
                  </a:lnTo>
                  <a:lnTo>
                    <a:pt x="538" y="2"/>
                  </a:lnTo>
                  <a:lnTo>
                    <a:pt x="547" y="9"/>
                  </a:lnTo>
                  <a:lnTo>
                    <a:pt x="555" y="19"/>
                  </a:lnTo>
                  <a:lnTo>
                    <a:pt x="557" y="30"/>
                  </a:lnTo>
                  <a:lnTo>
                    <a:pt x="557" y="111"/>
                  </a:lnTo>
                  <a:lnTo>
                    <a:pt x="555" y="123"/>
                  </a:lnTo>
                  <a:lnTo>
                    <a:pt x="547" y="132"/>
                  </a:lnTo>
                  <a:lnTo>
                    <a:pt x="538" y="140"/>
                  </a:lnTo>
                  <a:lnTo>
                    <a:pt x="524" y="142"/>
                  </a:lnTo>
                  <a:lnTo>
                    <a:pt x="31" y="1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6" name="Freeform 79">
              <a:extLst>
                <a:ext uri="{FF2B5EF4-FFF2-40B4-BE49-F238E27FC236}">
                  <a16:creationId xmlns:a16="http://schemas.microsoft.com/office/drawing/2014/main" xmlns="" id="{108EDA9F-D9AD-4364-942A-EB5A6CACD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5" y="3022"/>
              <a:ext cx="2" cy="1"/>
            </a:xfrm>
            <a:custGeom>
              <a:avLst/>
              <a:gdLst>
                <a:gd name="T0" fmla="*/ 2 w 4"/>
                <a:gd name="T1" fmla="*/ 0 h 1"/>
                <a:gd name="T2" fmla="*/ 1 w 4"/>
                <a:gd name="T3" fmla="*/ 0 h 1"/>
                <a:gd name="T4" fmla="*/ 1 w 4"/>
                <a:gd name="T5" fmla="*/ 0 h 1"/>
                <a:gd name="T6" fmla="*/ 0 w 4"/>
                <a:gd name="T7" fmla="*/ 0 h 1"/>
                <a:gd name="T8" fmla="*/ 0 w 4"/>
                <a:gd name="T9" fmla="*/ 0 h 1"/>
                <a:gd name="T10" fmla="*/ 2 w 4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5D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7" name="Freeform 80">
              <a:extLst>
                <a:ext uri="{FF2B5EF4-FFF2-40B4-BE49-F238E27FC236}">
                  <a16:creationId xmlns:a16="http://schemas.microsoft.com/office/drawing/2014/main" xmlns="" id="{44289160-1A9B-4585-866D-7754E44C9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5" y="3022"/>
              <a:ext cx="43" cy="36"/>
            </a:xfrm>
            <a:custGeom>
              <a:avLst/>
              <a:gdLst>
                <a:gd name="T0" fmla="*/ 0 w 86"/>
                <a:gd name="T1" fmla="*/ 21 h 73"/>
                <a:gd name="T2" fmla="*/ 0 w 86"/>
                <a:gd name="T3" fmla="*/ 36 h 73"/>
                <a:gd name="T4" fmla="*/ 8 w 86"/>
                <a:gd name="T5" fmla="*/ 36 h 73"/>
                <a:gd name="T6" fmla="*/ 13 w 86"/>
                <a:gd name="T7" fmla="*/ 36 h 73"/>
                <a:gd name="T8" fmla="*/ 20 w 86"/>
                <a:gd name="T9" fmla="*/ 36 h 73"/>
                <a:gd name="T10" fmla="*/ 25 w 86"/>
                <a:gd name="T11" fmla="*/ 36 h 73"/>
                <a:gd name="T12" fmla="*/ 29 w 86"/>
                <a:gd name="T13" fmla="*/ 36 h 73"/>
                <a:gd name="T14" fmla="*/ 32 w 86"/>
                <a:gd name="T15" fmla="*/ 36 h 73"/>
                <a:gd name="T16" fmla="*/ 34 w 86"/>
                <a:gd name="T17" fmla="*/ 36 h 73"/>
                <a:gd name="T18" fmla="*/ 35 w 86"/>
                <a:gd name="T19" fmla="*/ 36 h 73"/>
                <a:gd name="T20" fmla="*/ 36 w 86"/>
                <a:gd name="T21" fmla="*/ 35 h 73"/>
                <a:gd name="T22" fmla="*/ 39 w 86"/>
                <a:gd name="T23" fmla="*/ 32 h 73"/>
                <a:gd name="T24" fmla="*/ 42 w 86"/>
                <a:gd name="T25" fmla="*/ 27 h 73"/>
                <a:gd name="T26" fmla="*/ 43 w 86"/>
                <a:gd name="T27" fmla="*/ 21 h 73"/>
                <a:gd name="T28" fmla="*/ 43 w 86"/>
                <a:gd name="T29" fmla="*/ 13 h 73"/>
                <a:gd name="T30" fmla="*/ 42 w 86"/>
                <a:gd name="T31" fmla="*/ 6 h 73"/>
                <a:gd name="T32" fmla="*/ 40 w 86"/>
                <a:gd name="T33" fmla="*/ 1 h 73"/>
                <a:gd name="T34" fmla="*/ 40 w 86"/>
                <a:gd name="T35" fmla="*/ 0 h 73"/>
                <a:gd name="T36" fmla="*/ 39 w 86"/>
                <a:gd name="T37" fmla="*/ 0 h 73"/>
                <a:gd name="T38" fmla="*/ 37 w 86"/>
                <a:gd name="T39" fmla="*/ 0 h 73"/>
                <a:gd name="T40" fmla="*/ 34 w 86"/>
                <a:gd name="T41" fmla="*/ 0 h 73"/>
                <a:gd name="T42" fmla="*/ 29 w 86"/>
                <a:gd name="T43" fmla="*/ 0 h 73"/>
                <a:gd name="T44" fmla="*/ 23 w 86"/>
                <a:gd name="T45" fmla="*/ 0 h 73"/>
                <a:gd name="T46" fmla="*/ 16 w 86"/>
                <a:gd name="T47" fmla="*/ 0 h 73"/>
                <a:gd name="T48" fmla="*/ 9 w 86"/>
                <a:gd name="T49" fmla="*/ 0 h 73"/>
                <a:gd name="T50" fmla="*/ 0 w 86"/>
                <a:gd name="T51" fmla="*/ 0 h 73"/>
                <a:gd name="T52" fmla="*/ 0 w 86"/>
                <a:gd name="T53" fmla="*/ 4 h 73"/>
                <a:gd name="T54" fmla="*/ 0 w 86"/>
                <a:gd name="T55" fmla="*/ 4 h 73"/>
                <a:gd name="T56" fmla="*/ 7 w 86"/>
                <a:gd name="T57" fmla="*/ 5 h 73"/>
                <a:gd name="T58" fmla="*/ 13 w 86"/>
                <a:gd name="T59" fmla="*/ 6 h 73"/>
                <a:gd name="T60" fmla="*/ 16 w 86"/>
                <a:gd name="T61" fmla="*/ 9 h 73"/>
                <a:gd name="T62" fmla="*/ 17 w 86"/>
                <a:gd name="T63" fmla="*/ 12 h 73"/>
                <a:gd name="T64" fmla="*/ 16 w 86"/>
                <a:gd name="T65" fmla="*/ 16 h 73"/>
                <a:gd name="T66" fmla="*/ 13 w 86"/>
                <a:gd name="T67" fmla="*/ 18 h 73"/>
                <a:gd name="T68" fmla="*/ 7 w 86"/>
                <a:gd name="T69" fmla="*/ 20 h 73"/>
                <a:gd name="T70" fmla="*/ 0 w 86"/>
                <a:gd name="T71" fmla="*/ 21 h 73"/>
                <a:gd name="T72" fmla="*/ 0 w 86"/>
                <a:gd name="T73" fmla="*/ 21 h 7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86" h="73">
                  <a:moveTo>
                    <a:pt x="0" y="42"/>
                  </a:moveTo>
                  <a:lnTo>
                    <a:pt x="0" y="73"/>
                  </a:lnTo>
                  <a:lnTo>
                    <a:pt x="15" y="73"/>
                  </a:lnTo>
                  <a:lnTo>
                    <a:pt x="26" y="73"/>
                  </a:lnTo>
                  <a:lnTo>
                    <a:pt x="40" y="73"/>
                  </a:lnTo>
                  <a:lnTo>
                    <a:pt x="50" y="73"/>
                  </a:lnTo>
                  <a:lnTo>
                    <a:pt x="57" y="73"/>
                  </a:lnTo>
                  <a:lnTo>
                    <a:pt x="63" y="73"/>
                  </a:lnTo>
                  <a:lnTo>
                    <a:pt x="67" y="73"/>
                  </a:lnTo>
                  <a:lnTo>
                    <a:pt x="69" y="73"/>
                  </a:lnTo>
                  <a:lnTo>
                    <a:pt x="71" y="71"/>
                  </a:lnTo>
                  <a:lnTo>
                    <a:pt x="78" y="65"/>
                  </a:lnTo>
                  <a:lnTo>
                    <a:pt x="84" y="55"/>
                  </a:lnTo>
                  <a:lnTo>
                    <a:pt x="86" y="42"/>
                  </a:lnTo>
                  <a:lnTo>
                    <a:pt x="86" y="27"/>
                  </a:lnTo>
                  <a:lnTo>
                    <a:pt x="84" y="13"/>
                  </a:lnTo>
                  <a:lnTo>
                    <a:pt x="80" y="3"/>
                  </a:lnTo>
                  <a:lnTo>
                    <a:pt x="80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67" y="0"/>
                  </a:lnTo>
                  <a:lnTo>
                    <a:pt x="57" y="0"/>
                  </a:lnTo>
                  <a:lnTo>
                    <a:pt x="46" y="0"/>
                  </a:lnTo>
                  <a:lnTo>
                    <a:pt x="32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13" y="11"/>
                  </a:lnTo>
                  <a:lnTo>
                    <a:pt x="25" y="13"/>
                  </a:lnTo>
                  <a:lnTo>
                    <a:pt x="32" y="19"/>
                  </a:lnTo>
                  <a:lnTo>
                    <a:pt x="34" y="25"/>
                  </a:lnTo>
                  <a:lnTo>
                    <a:pt x="32" y="32"/>
                  </a:lnTo>
                  <a:lnTo>
                    <a:pt x="25" y="36"/>
                  </a:lnTo>
                  <a:lnTo>
                    <a:pt x="13" y="4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8" name="Freeform 81">
              <a:extLst>
                <a:ext uri="{FF2B5EF4-FFF2-40B4-BE49-F238E27FC236}">
                  <a16:creationId xmlns:a16="http://schemas.microsoft.com/office/drawing/2014/main" xmlns="" id="{C37ECB24-5843-4BDD-AF88-8F7C6A97B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3022"/>
              <a:ext cx="213" cy="52"/>
            </a:xfrm>
            <a:custGeom>
              <a:avLst/>
              <a:gdLst>
                <a:gd name="T0" fmla="*/ 213 w 425"/>
                <a:gd name="T1" fmla="*/ 0 h 103"/>
                <a:gd name="T2" fmla="*/ 186 w 425"/>
                <a:gd name="T3" fmla="*/ 0 h 103"/>
                <a:gd name="T4" fmla="*/ 155 w 425"/>
                <a:gd name="T5" fmla="*/ 0 h 103"/>
                <a:gd name="T6" fmla="*/ 123 w 425"/>
                <a:gd name="T7" fmla="*/ 0 h 103"/>
                <a:gd name="T8" fmla="*/ 92 w 425"/>
                <a:gd name="T9" fmla="*/ 0 h 103"/>
                <a:gd name="T10" fmla="*/ 65 w 425"/>
                <a:gd name="T11" fmla="*/ 0 h 103"/>
                <a:gd name="T12" fmla="*/ 41 w 425"/>
                <a:gd name="T13" fmla="*/ 0 h 103"/>
                <a:gd name="T14" fmla="*/ 24 w 425"/>
                <a:gd name="T15" fmla="*/ 0 h 103"/>
                <a:gd name="T16" fmla="*/ 16 w 425"/>
                <a:gd name="T17" fmla="*/ 0 h 103"/>
                <a:gd name="T18" fmla="*/ 3 w 425"/>
                <a:gd name="T19" fmla="*/ 1 h 103"/>
                <a:gd name="T20" fmla="*/ 0 w 425"/>
                <a:gd name="T21" fmla="*/ 3 h 103"/>
                <a:gd name="T22" fmla="*/ 0 w 425"/>
                <a:gd name="T23" fmla="*/ 8 h 103"/>
                <a:gd name="T24" fmla="*/ 0 w 425"/>
                <a:gd name="T25" fmla="*/ 28 h 103"/>
                <a:gd name="T26" fmla="*/ 2 w 425"/>
                <a:gd name="T27" fmla="*/ 47 h 103"/>
                <a:gd name="T28" fmla="*/ 4 w 425"/>
                <a:gd name="T29" fmla="*/ 52 h 103"/>
                <a:gd name="T30" fmla="*/ 7 w 425"/>
                <a:gd name="T31" fmla="*/ 44 h 103"/>
                <a:gd name="T32" fmla="*/ 13 w 425"/>
                <a:gd name="T33" fmla="*/ 37 h 103"/>
                <a:gd name="T34" fmla="*/ 17 w 425"/>
                <a:gd name="T35" fmla="*/ 36 h 103"/>
                <a:gd name="T36" fmla="*/ 25 w 425"/>
                <a:gd name="T37" fmla="*/ 36 h 103"/>
                <a:gd name="T38" fmla="*/ 34 w 425"/>
                <a:gd name="T39" fmla="*/ 35 h 103"/>
                <a:gd name="T40" fmla="*/ 44 w 425"/>
                <a:gd name="T41" fmla="*/ 35 h 103"/>
                <a:gd name="T42" fmla="*/ 53 w 425"/>
                <a:gd name="T43" fmla="*/ 35 h 103"/>
                <a:gd name="T44" fmla="*/ 67 w 425"/>
                <a:gd name="T45" fmla="*/ 35 h 103"/>
                <a:gd name="T46" fmla="*/ 88 w 425"/>
                <a:gd name="T47" fmla="*/ 35 h 103"/>
                <a:gd name="T48" fmla="*/ 112 w 425"/>
                <a:gd name="T49" fmla="*/ 36 h 103"/>
                <a:gd name="T50" fmla="*/ 138 w 425"/>
                <a:gd name="T51" fmla="*/ 36 h 103"/>
                <a:gd name="T52" fmla="*/ 164 w 425"/>
                <a:gd name="T53" fmla="*/ 36 h 103"/>
                <a:gd name="T54" fmla="*/ 189 w 425"/>
                <a:gd name="T55" fmla="*/ 37 h 103"/>
                <a:gd name="T56" fmla="*/ 213 w 425"/>
                <a:gd name="T57" fmla="*/ 37 h 103"/>
                <a:gd name="T58" fmla="*/ 205 w 425"/>
                <a:gd name="T59" fmla="*/ 20 h 103"/>
                <a:gd name="T60" fmla="*/ 195 w 425"/>
                <a:gd name="T61" fmla="*/ 16 h 103"/>
                <a:gd name="T62" fmla="*/ 195 w 425"/>
                <a:gd name="T63" fmla="*/ 10 h 103"/>
                <a:gd name="T64" fmla="*/ 205 w 425"/>
                <a:gd name="T65" fmla="*/ 6 h 10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25" h="103">
                  <a:moveTo>
                    <a:pt x="425" y="9"/>
                  </a:moveTo>
                  <a:lnTo>
                    <a:pt x="425" y="0"/>
                  </a:lnTo>
                  <a:lnTo>
                    <a:pt x="398" y="0"/>
                  </a:lnTo>
                  <a:lnTo>
                    <a:pt x="371" y="0"/>
                  </a:lnTo>
                  <a:lnTo>
                    <a:pt x="340" y="0"/>
                  </a:lnTo>
                  <a:lnTo>
                    <a:pt x="309" y="0"/>
                  </a:lnTo>
                  <a:lnTo>
                    <a:pt x="278" y="0"/>
                  </a:lnTo>
                  <a:lnTo>
                    <a:pt x="246" y="0"/>
                  </a:lnTo>
                  <a:lnTo>
                    <a:pt x="215" y="0"/>
                  </a:lnTo>
                  <a:lnTo>
                    <a:pt x="184" y="0"/>
                  </a:lnTo>
                  <a:lnTo>
                    <a:pt x="156" y="0"/>
                  </a:lnTo>
                  <a:lnTo>
                    <a:pt x="129" y="0"/>
                  </a:lnTo>
                  <a:lnTo>
                    <a:pt x="104" y="0"/>
                  </a:lnTo>
                  <a:lnTo>
                    <a:pt x="81" y="0"/>
                  </a:lnTo>
                  <a:lnTo>
                    <a:pt x="61" y="0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15" y="0"/>
                  </a:lnTo>
                  <a:lnTo>
                    <a:pt x="6" y="2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55"/>
                  </a:lnTo>
                  <a:lnTo>
                    <a:pt x="2" y="78"/>
                  </a:lnTo>
                  <a:lnTo>
                    <a:pt x="4" y="94"/>
                  </a:lnTo>
                  <a:lnTo>
                    <a:pt x="6" y="101"/>
                  </a:lnTo>
                  <a:lnTo>
                    <a:pt x="8" y="103"/>
                  </a:lnTo>
                  <a:lnTo>
                    <a:pt x="9" y="100"/>
                  </a:lnTo>
                  <a:lnTo>
                    <a:pt x="13" y="88"/>
                  </a:lnTo>
                  <a:lnTo>
                    <a:pt x="19" y="78"/>
                  </a:lnTo>
                  <a:lnTo>
                    <a:pt x="25" y="73"/>
                  </a:lnTo>
                  <a:lnTo>
                    <a:pt x="29" y="73"/>
                  </a:lnTo>
                  <a:lnTo>
                    <a:pt x="34" y="71"/>
                  </a:lnTo>
                  <a:lnTo>
                    <a:pt x="42" y="71"/>
                  </a:lnTo>
                  <a:lnTo>
                    <a:pt x="50" y="71"/>
                  </a:lnTo>
                  <a:lnTo>
                    <a:pt x="57" y="69"/>
                  </a:lnTo>
                  <a:lnTo>
                    <a:pt x="67" y="69"/>
                  </a:lnTo>
                  <a:lnTo>
                    <a:pt x="77" y="69"/>
                  </a:lnTo>
                  <a:lnTo>
                    <a:pt x="88" y="69"/>
                  </a:lnTo>
                  <a:lnTo>
                    <a:pt x="94" y="69"/>
                  </a:lnTo>
                  <a:lnTo>
                    <a:pt x="106" y="69"/>
                  </a:lnTo>
                  <a:lnTo>
                    <a:pt x="119" y="69"/>
                  </a:lnTo>
                  <a:lnTo>
                    <a:pt x="134" y="69"/>
                  </a:lnTo>
                  <a:lnTo>
                    <a:pt x="154" y="69"/>
                  </a:lnTo>
                  <a:lnTo>
                    <a:pt x="175" y="69"/>
                  </a:lnTo>
                  <a:lnTo>
                    <a:pt x="198" y="69"/>
                  </a:lnTo>
                  <a:lnTo>
                    <a:pt x="223" y="71"/>
                  </a:lnTo>
                  <a:lnTo>
                    <a:pt x="250" y="71"/>
                  </a:lnTo>
                  <a:lnTo>
                    <a:pt x="275" y="71"/>
                  </a:lnTo>
                  <a:lnTo>
                    <a:pt x="302" y="71"/>
                  </a:lnTo>
                  <a:lnTo>
                    <a:pt x="328" y="71"/>
                  </a:lnTo>
                  <a:lnTo>
                    <a:pt x="353" y="71"/>
                  </a:lnTo>
                  <a:lnTo>
                    <a:pt x="378" y="73"/>
                  </a:lnTo>
                  <a:lnTo>
                    <a:pt x="403" y="73"/>
                  </a:lnTo>
                  <a:lnTo>
                    <a:pt x="425" y="73"/>
                  </a:lnTo>
                  <a:lnTo>
                    <a:pt x="425" y="42"/>
                  </a:lnTo>
                  <a:lnTo>
                    <a:pt x="409" y="40"/>
                  </a:lnTo>
                  <a:lnTo>
                    <a:pt x="398" y="36"/>
                  </a:lnTo>
                  <a:lnTo>
                    <a:pt x="390" y="32"/>
                  </a:lnTo>
                  <a:lnTo>
                    <a:pt x="388" y="25"/>
                  </a:lnTo>
                  <a:lnTo>
                    <a:pt x="390" y="19"/>
                  </a:lnTo>
                  <a:lnTo>
                    <a:pt x="398" y="13"/>
                  </a:lnTo>
                  <a:lnTo>
                    <a:pt x="409" y="11"/>
                  </a:lnTo>
                  <a:lnTo>
                    <a:pt x="425" y="9"/>
                  </a:lnTo>
                  <a:close/>
                </a:path>
              </a:pathLst>
            </a:custGeom>
            <a:solidFill>
              <a:srgbClr val="9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9" name="Freeform 82">
              <a:extLst>
                <a:ext uri="{FF2B5EF4-FFF2-40B4-BE49-F238E27FC236}">
                  <a16:creationId xmlns:a16="http://schemas.microsoft.com/office/drawing/2014/main" xmlns="" id="{DF0200B6-D34D-463C-B5E5-4A655A914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" y="3022"/>
              <a:ext cx="257" cy="52"/>
            </a:xfrm>
            <a:custGeom>
              <a:avLst/>
              <a:gdLst>
                <a:gd name="T0" fmla="*/ 257 w 513"/>
                <a:gd name="T1" fmla="*/ 43 h 103"/>
                <a:gd name="T2" fmla="*/ 257 w 513"/>
                <a:gd name="T3" fmla="*/ 3 h 103"/>
                <a:gd name="T4" fmla="*/ 257 w 513"/>
                <a:gd name="T5" fmla="*/ 3 h 103"/>
                <a:gd name="T6" fmla="*/ 257 w 513"/>
                <a:gd name="T7" fmla="*/ 2 h 103"/>
                <a:gd name="T8" fmla="*/ 257 w 513"/>
                <a:gd name="T9" fmla="*/ 2 h 103"/>
                <a:gd name="T10" fmla="*/ 256 w 513"/>
                <a:gd name="T11" fmla="*/ 1 h 103"/>
                <a:gd name="T12" fmla="*/ 255 w 513"/>
                <a:gd name="T13" fmla="*/ 1 h 103"/>
                <a:gd name="T14" fmla="*/ 253 w 513"/>
                <a:gd name="T15" fmla="*/ 0 h 103"/>
                <a:gd name="T16" fmla="*/ 252 w 513"/>
                <a:gd name="T17" fmla="*/ 0 h 103"/>
                <a:gd name="T18" fmla="*/ 251 w 513"/>
                <a:gd name="T19" fmla="*/ 0 h 103"/>
                <a:gd name="T20" fmla="*/ 249 w 513"/>
                <a:gd name="T21" fmla="*/ 0 h 103"/>
                <a:gd name="T22" fmla="*/ 249 w 513"/>
                <a:gd name="T23" fmla="*/ 2 h 103"/>
                <a:gd name="T24" fmla="*/ 251 w 513"/>
                <a:gd name="T25" fmla="*/ 7 h 103"/>
                <a:gd name="T26" fmla="*/ 252 w 513"/>
                <a:gd name="T27" fmla="*/ 14 h 103"/>
                <a:gd name="T28" fmla="*/ 252 w 513"/>
                <a:gd name="T29" fmla="*/ 21 h 103"/>
                <a:gd name="T30" fmla="*/ 251 w 513"/>
                <a:gd name="T31" fmla="*/ 28 h 103"/>
                <a:gd name="T32" fmla="*/ 248 w 513"/>
                <a:gd name="T33" fmla="*/ 33 h 103"/>
                <a:gd name="T34" fmla="*/ 244 w 513"/>
                <a:gd name="T35" fmla="*/ 36 h 103"/>
                <a:gd name="T36" fmla="*/ 243 w 513"/>
                <a:gd name="T37" fmla="*/ 37 h 103"/>
                <a:gd name="T38" fmla="*/ 241 w 513"/>
                <a:gd name="T39" fmla="*/ 37 h 103"/>
                <a:gd name="T40" fmla="*/ 235 w 513"/>
                <a:gd name="T41" fmla="*/ 37 h 103"/>
                <a:gd name="T42" fmla="*/ 226 w 513"/>
                <a:gd name="T43" fmla="*/ 37 h 103"/>
                <a:gd name="T44" fmla="*/ 213 w 513"/>
                <a:gd name="T45" fmla="*/ 37 h 103"/>
                <a:gd name="T46" fmla="*/ 199 w 513"/>
                <a:gd name="T47" fmla="*/ 37 h 103"/>
                <a:gd name="T48" fmla="*/ 183 w 513"/>
                <a:gd name="T49" fmla="*/ 36 h 103"/>
                <a:gd name="T50" fmla="*/ 165 w 513"/>
                <a:gd name="T51" fmla="*/ 36 h 103"/>
                <a:gd name="T52" fmla="*/ 147 w 513"/>
                <a:gd name="T53" fmla="*/ 36 h 103"/>
                <a:gd name="T54" fmla="*/ 129 w 513"/>
                <a:gd name="T55" fmla="*/ 36 h 103"/>
                <a:gd name="T56" fmla="*/ 111 w 513"/>
                <a:gd name="T57" fmla="*/ 36 h 103"/>
                <a:gd name="T58" fmla="*/ 94 w 513"/>
                <a:gd name="T59" fmla="*/ 35 h 103"/>
                <a:gd name="T60" fmla="*/ 78 w 513"/>
                <a:gd name="T61" fmla="*/ 35 h 103"/>
                <a:gd name="T62" fmla="*/ 64 w 513"/>
                <a:gd name="T63" fmla="*/ 35 h 103"/>
                <a:gd name="T64" fmla="*/ 53 w 513"/>
                <a:gd name="T65" fmla="*/ 35 h 103"/>
                <a:gd name="T66" fmla="*/ 45 w 513"/>
                <a:gd name="T67" fmla="*/ 35 h 103"/>
                <a:gd name="T68" fmla="*/ 40 w 513"/>
                <a:gd name="T69" fmla="*/ 35 h 103"/>
                <a:gd name="T70" fmla="*/ 35 w 513"/>
                <a:gd name="T71" fmla="*/ 35 h 103"/>
                <a:gd name="T72" fmla="*/ 30 w 513"/>
                <a:gd name="T73" fmla="*/ 35 h 103"/>
                <a:gd name="T74" fmla="*/ 25 w 513"/>
                <a:gd name="T75" fmla="*/ 35 h 103"/>
                <a:gd name="T76" fmla="*/ 21 w 513"/>
                <a:gd name="T77" fmla="*/ 36 h 103"/>
                <a:gd name="T78" fmla="*/ 17 w 513"/>
                <a:gd name="T79" fmla="*/ 36 h 103"/>
                <a:gd name="T80" fmla="*/ 13 w 513"/>
                <a:gd name="T81" fmla="*/ 36 h 103"/>
                <a:gd name="T82" fmla="*/ 11 w 513"/>
                <a:gd name="T83" fmla="*/ 37 h 103"/>
                <a:gd name="T84" fmla="*/ 9 w 513"/>
                <a:gd name="T85" fmla="*/ 37 h 103"/>
                <a:gd name="T86" fmla="*/ 6 w 513"/>
                <a:gd name="T87" fmla="*/ 39 h 103"/>
                <a:gd name="T88" fmla="*/ 3 w 513"/>
                <a:gd name="T89" fmla="*/ 44 h 103"/>
                <a:gd name="T90" fmla="*/ 1 w 513"/>
                <a:gd name="T91" fmla="*/ 50 h 103"/>
                <a:gd name="T92" fmla="*/ 0 w 513"/>
                <a:gd name="T93" fmla="*/ 52 h 103"/>
                <a:gd name="T94" fmla="*/ 247 w 513"/>
                <a:gd name="T95" fmla="*/ 52 h 103"/>
                <a:gd name="T96" fmla="*/ 251 w 513"/>
                <a:gd name="T97" fmla="*/ 51 h 103"/>
                <a:gd name="T98" fmla="*/ 254 w 513"/>
                <a:gd name="T99" fmla="*/ 49 h 103"/>
                <a:gd name="T100" fmla="*/ 256 w 513"/>
                <a:gd name="T101" fmla="*/ 47 h 103"/>
                <a:gd name="T102" fmla="*/ 257 w 513"/>
                <a:gd name="T103" fmla="*/ 43 h 10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3" h="103">
                  <a:moveTo>
                    <a:pt x="513" y="86"/>
                  </a:moveTo>
                  <a:lnTo>
                    <a:pt x="513" y="5"/>
                  </a:lnTo>
                  <a:lnTo>
                    <a:pt x="513" y="3"/>
                  </a:lnTo>
                  <a:lnTo>
                    <a:pt x="511" y="2"/>
                  </a:lnTo>
                  <a:lnTo>
                    <a:pt x="509" y="2"/>
                  </a:lnTo>
                  <a:lnTo>
                    <a:pt x="505" y="0"/>
                  </a:lnTo>
                  <a:lnTo>
                    <a:pt x="503" y="0"/>
                  </a:lnTo>
                  <a:lnTo>
                    <a:pt x="501" y="0"/>
                  </a:lnTo>
                  <a:lnTo>
                    <a:pt x="497" y="0"/>
                  </a:lnTo>
                  <a:lnTo>
                    <a:pt x="497" y="3"/>
                  </a:lnTo>
                  <a:lnTo>
                    <a:pt x="501" y="13"/>
                  </a:lnTo>
                  <a:lnTo>
                    <a:pt x="503" y="27"/>
                  </a:lnTo>
                  <a:lnTo>
                    <a:pt x="503" y="42"/>
                  </a:lnTo>
                  <a:lnTo>
                    <a:pt x="501" y="55"/>
                  </a:lnTo>
                  <a:lnTo>
                    <a:pt x="495" y="65"/>
                  </a:lnTo>
                  <a:lnTo>
                    <a:pt x="488" y="71"/>
                  </a:lnTo>
                  <a:lnTo>
                    <a:pt x="486" y="73"/>
                  </a:lnTo>
                  <a:lnTo>
                    <a:pt x="482" y="73"/>
                  </a:lnTo>
                  <a:lnTo>
                    <a:pt x="470" y="73"/>
                  </a:lnTo>
                  <a:lnTo>
                    <a:pt x="451" y="73"/>
                  </a:lnTo>
                  <a:lnTo>
                    <a:pt x="426" y="73"/>
                  </a:lnTo>
                  <a:lnTo>
                    <a:pt x="397" y="73"/>
                  </a:lnTo>
                  <a:lnTo>
                    <a:pt x="365" y="71"/>
                  </a:lnTo>
                  <a:lnTo>
                    <a:pt x="330" y="71"/>
                  </a:lnTo>
                  <a:lnTo>
                    <a:pt x="294" y="71"/>
                  </a:lnTo>
                  <a:lnTo>
                    <a:pt x="257" y="71"/>
                  </a:lnTo>
                  <a:lnTo>
                    <a:pt x="221" y="71"/>
                  </a:lnTo>
                  <a:lnTo>
                    <a:pt x="188" y="69"/>
                  </a:lnTo>
                  <a:lnTo>
                    <a:pt x="155" y="69"/>
                  </a:lnTo>
                  <a:lnTo>
                    <a:pt x="128" y="69"/>
                  </a:lnTo>
                  <a:lnTo>
                    <a:pt x="105" y="69"/>
                  </a:lnTo>
                  <a:lnTo>
                    <a:pt x="90" y="69"/>
                  </a:lnTo>
                  <a:lnTo>
                    <a:pt x="80" y="69"/>
                  </a:lnTo>
                  <a:lnTo>
                    <a:pt x="69" y="69"/>
                  </a:lnTo>
                  <a:lnTo>
                    <a:pt x="59" y="69"/>
                  </a:lnTo>
                  <a:lnTo>
                    <a:pt x="49" y="69"/>
                  </a:lnTo>
                  <a:lnTo>
                    <a:pt x="42" y="71"/>
                  </a:lnTo>
                  <a:lnTo>
                    <a:pt x="34" y="71"/>
                  </a:lnTo>
                  <a:lnTo>
                    <a:pt x="26" y="71"/>
                  </a:lnTo>
                  <a:lnTo>
                    <a:pt x="21" y="73"/>
                  </a:lnTo>
                  <a:lnTo>
                    <a:pt x="17" y="73"/>
                  </a:lnTo>
                  <a:lnTo>
                    <a:pt x="11" y="78"/>
                  </a:lnTo>
                  <a:lnTo>
                    <a:pt x="5" y="88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493" y="103"/>
                  </a:lnTo>
                  <a:lnTo>
                    <a:pt x="501" y="101"/>
                  </a:lnTo>
                  <a:lnTo>
                    <a:pt x="507" y="98"/>
                  </a:lnTo>
                  <a:lnTo>
                    <a:pt x="511" y="94"/>
                  </a:lnTo>
                  <a:lnTo>
                    <a:pt x="513" y="86"/>
                  </a:lnTo>
                  <a:close/>
                </a:path>
              </a:pathLst>
            </a:cu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0" name="Freeform 83">
              <a:extLst>
                <a:ext uri="{FF2B5EF4-FFF2-40B4-BE49-F238E27FC236}">
                  <a16:creationId xmlns:a16="http://schemas.microsoft.com/office/drawing/2014/main" xmlns="" id="{0F74ED80-CE70-4517-B98F-30C510BF9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" y="3027"/>
              <a:ext cx="35" cy="16"/>
            </a:xfrm>
            <a:custGeom>
              <a:avLst/>
              <a:gdLst>
                <a:gd name="T0" fmla="*/ 18 w 71"/>
                <a:gd name="T1" fmla="*/ 16 h 33"/>
                <a:gd name="T2" fmla="*/ 25 w 71"/>
                <a:gd name="T3" fmla="*/ 15 h 33"/>
                <a:gd name="T4" fmla="*/ 31 w 71"/>
                <a:gd name="T5" fmla="*/ 13 h 33"/>
                <a:gd name="T6" fmla="*/ 34 w 71"/>
                <a:gd name="T7" fmla="*/ 11 h 33"/>
                <a:gd name="T8" fmla="*/ 35 w 71"/>
                <a:gd name="T9" fmla="*/ 8 h 33"/>
                <a:gd name="T10" fmla="*/ 34 w 71"/>
                <a:gd name="T11" fmla="*/ 5 h 33"/>
                <a:gd name="T12" fmla="*/ 31 w 71"/>
                <a:gd name="T13" fmla="*/ 2 h 33"/>
                <a:gd name="T14" fmla="*/ 25 w 71"/>
                <a:gd name="T15" fmla="*/ 1 h 33"/>
                <a:gd name="T16" fmla="*/ 18 w 71"/>
                <a:gd name="T17" fmla="*/ 0 h 33"/>
                <a:gd name="T18" fmla="*/ 10 w 71"/>
                <a:gd name="T19" fmla="*/ 1 h 33"/>
                <a:gd name="T20" fmla="*/ 5 w 71"/>
                <a:gd name="T21" fmla="*/ 2 h 33"/>
                <a:gd name="T22" fmla="*/ 1 w 71"/>
                <a:gd name="T23" fmla="*/ 5 h 33"/>
                <a:gd name="T24" fmla="*/ 0 w 71"/>
                <a:gd name="T25" fmla="*/ 8 h 33"/>
                <a:gd name="T26" fmla="*/ 1 w 71"/>
                <a:gd name="T27" fmla="*/ 11 h 33"/>
                <a:gd name="T28" fmla="*/ 5 w 71"/>
                <a:gd name="T29" fmla="*/ 13 h 33"/>
                <a:gd name="T30" fmla="*/ 10 w 71"/>
                <a:gd name="T31" fmla="*/ 15 h 33"/>
                <a:gd name="T32" fmla="*/ 18 w 71"/>
                <a:gd name="T33" fmla="*/ 16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1" h="33">
                  <a:moveTo>
                    <a:pt x="37" y="33"/>
                  </a:moveTo>
                  <a:lnTo>
                    <a:pt x="50" y="31"/>
                  </a:lnTo>
                  <a:lnTo>
                    <a:pt x="62" y="27"/>
                  </a:lnTo>
                  <a:lnTo>
                    <a:pt x="69" y="23"/>
                  </a:lnTo>
                  <a:lnTo>
                    <a:pt x="71" y="16"/>
                  </a:lnTo>
                  <a:lnTo>
                    <a:pt x="69" y="10"/>
                  </a:lnTo>
                  <a:lnTo>
                    <a:pt x="62" y="4"/>
                  </a:lnTo>
                  <a:lnTo>
                    <a:pt x="50" y="2"/>
                  </a:lnTo>
                  <a:lnTo>
                    <a:pt x="37" y="0"/>
                  </a:lnTo>
                  <a:lnTo>
                    <a:pt x="21" y="2"/>
                  </a:lnTo>
                  <a:lnTo>
                    <a:pt x="10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10" y="27"/>
                  </a:lnTo>
                  <a:lnTo>
                    <a:pt x="21" y="31"/>
                  </a:lnTo>
                  <a:lnTo>
                    <a:pt x="37" y="33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1" name="Freeform 84">
              <a:extLst>
                <a:ext uri="{FF2B5EF4-FFF2-40B4-BE49-F238E27FC236}">
                  <a16:creationId xmlns:a16="http://schemas.microsoft.com/office/drawing/2014/main" xmlns="" id="{BB6A5B4E-5ED4-4596-94BE-89CA69904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8" y="3017"/>
              <a:ext cx="264" cy="57"/>
            </a:xfrm>
            <a:custGeom>
              <a:avLst/>
              <a:gdLst>
                <a:gd name="T0" fmla="*/ 5 w 529"/>
                <a:gd name="T1" fmla="*/ 8 h 113"/>
                <a:gd name="T2" fmla="*/ 6 w 529"/>
                <a:gd name="T3" fmla="*/ 8 h 113"/>
                <a:gd name="T4" fmla="*/ 8 w 529"/>
                <a:gd name="T5" fmla="*/ 6 h 113"/>
                <a:gd name="T6" fmla="*/ 12 w 529"/>
                <a:gd name="T7" fmla="*/ 5 h 113"/>
                <a:gd name="T8" fmla="*/ 20 w 529"/>
                <a:gd name="T9" fmla="*/ 5 h 113"/>
                <a:gd name="T10" fmla="*/ 25 w 529"/>
                <a:gd name="T11" fmla="*/ 5 h 113"/>
                <a:gd name="T12" fmla="*/ 33 w 529"/>
                <a:gd name="T13" fmla="*/ 5 h 113"/>
                <a:gd name="T14" fmla="*/ 46 w 529"/>
                <a:gd name="T15" fmla="*/ 5 h 113"/>
                <a:gd name="T16" fmla="*/ 62 w 529"/>
                <a:gd name="T17" fmla="*/ 5 h 113"/>
                <a:gd name="T18" fmla="*/ 81 w 529"/>
                <a:gd name="T19" fmla="*/ 5 h 113"/>
                <a:gd name="T20" fmla="*/ 100 w 529"/>
                <a:gd name="T21" fmla="*/ 5 h 113"/>
                <a:gd name="T22" fmla="*/ 121 w 529"/>
                <a:gd name="T23" fmla="*/ 5 h 113"/>
                <a:gd name="T24" fmla="*/ 143 w 529"/>
                <a:gd name="T25" fmla="*/ 5 h 113"/>
                <a:gd name="T26" fmla="*/ 164 w 529"/>
                <a:gd name="T27" fmla="*/ 5 h 113"/>
                <a:gd name="T28" fmla="*/ 185 w 529"/>
                <a:gd name="T29" fmla="*/ 5 h 113"/>
                <a:gd name="T30" fmla="*/ 205 w 529"/>
                <a:gd name="T31" fmla="*/ 5 h 113"/>
                <a:gd name="T32" fmla="*/ 222 w 529"/>
                <a:gd name="T33" fmla="*/ 5 h 113"/>
                <a:gd name="T34" fmla="*/ 236 w 529"/>
                <a:gd name="T35" fmla="*/ 5 h 113"/>
                <a:gd name="T36" fmla="*/ 248 w 529"/>
                <a:gd name="T37" fmla="*/ 5 h 113"/>
                <a:gd name="T38" fmla="*/ 254 w 529"/>
                <a:gd name="T39" fmla="*/ 5 h 113"/>
                <a:gd name="T40" fmla="*/ 257 w 529"/>
                <a:gd name="T41" fmla="*/ 5 h 113"/>
                <a:gd name="T42" fmla="*/ 257 w 529"/>
                <a:gd name="T43" fmla="*/ 5 h 113"/>
                <a:gd name="T44" fmla="*/ 258 w 529"/>
                <a:gd name="T45" fmla="*/ 5 h 113"/>
                <a:gd name="T46" fmla="*/ 258 w 529"/>
                <a:gd name="T47" fmla="*/ 5 h 113"/>
                <a:gd name="T48" fmla="*/ 259 w 529"/>
                <a:gd name="T49" fmla="*/ 5 h 113"/>
                <a:gd name="T50" fmla="*/ 260 w 529"/>
                <a:gd name="T51" fmla="*/ 5 h 113"/>
                <a:gd name="T52" fmla="*/ 261 w 529"/>
                <a:gd name="T53" fmla="*/ 5 h 113"/>
                <a:gd name="T54" fmla="*/ 263 w 529"/>
                <a:gd name="T55" fmla="*/ 6 h 113"/>
                <a:gd name="T56" fmla="*/ 264 w 529"/>
                <a:gd name="T57" fmla="*/ 6 h 113"/>
                <a:gd name="T58" fmla="*/ 263 w 529"/>
                <a:gd name="T59" fmla="*/ 3 h 113"/>
                <a:gd name="T60" fmla="*/ 261 w 529"/>
                <a:gd name="T61" fmla="*/ 1 h 113"/>
                <a:gd name="T62" fmla="*/ 258 w 529"/>
                <a:gd name="T63" fmla="*/ 0 h 113"/>
                <a:gd name="T64" fmla="*/ 255 w 529"/>
                <a:gd name="T65" fmla="*/ 0 h 113"/>
                <a:gd name="T66" fmla="*/ 9 w 529"/>
                <a:gd name="T67" fmla="*/ 0 h 113"/>
                <a:gd name="T68" fmla="*/ 5 w 529"/>
                <a:gd name="T69" fmla="*/ 1 h 113"/>
                <a:gd name="T70" fmla="*/ 3 w 529"/>
                <a:gd name="T71" fmla="*/ 2 h 113"/>
                <a:gd name="T72" fmla="*/ 1 w 529"/>
                <a:gd name="T73" fmla="*/ 5 h 113"/>
                <a:gd name="T74" fmla="*/ 0 w 529"/>
                <a:gd name="T75" fmla="*/ 8 h 113"/>
                <a:gd name="T76" fmla="*/ 0 w 529"/>
                <a:gd name="T77" fmla="*/ 48 h 113"/>
                <a:gd name="T78" fmla="*/ 1 w 529"/>
                <a:gd name="T79" fmla="*/ 52 h 113"/>
                <a:gd name="T80" fmla="*/ 3 w 529"/>
                <a:gd name="T81" fmla="*/ 54 h 113"/>
                <a:gd name="T82" fmla="*/ 5 w 529"/>
                <a:gd name="T83" fmla="*/ 56 h 113"/>
                <a:gd name="T84" fmla="*/ 9 w 529"/>
                <a:gd name="T85" fmla="*/ 57 h 113"/>
                <a:gd name="T86" fmla="*/ 8 w 529"/>
                <a:gd name="T87" fmla="*/ 56 h 113"/>
                <a:gd name="T88" fmla="*/ 7 w 529"/>
                <a:gd name="T89" fmla="*/ 52 h 113"/>
                <a:gd name="T90" fmla="*/ 6 w 529"/>
                <a:gd name="T91" fmla="*/ 44 h 113"/>
                <a:gd name="T92" fmla="*/ 5 w 529"/>
                <a:gd name="T93" fmla="*/ 33 h 113"/>
                <a:gd name="T94" fmla="*/ 5 w 529"/>
                <a:gd name="T95" fmla="*/ 20 h 113"/>
                <a:gd name="T96" fmla="*/ 5 w 529"/>
                <a:gd name="T97" fmla="*/ 13 h 113"/>
                <a:gd name="T98" fmla="*/ 5 w 529"/>
                <a:gd name="T99" fmla="*/ 9 h 113"/>
                <a:gd name="T100" fmla="*/ 5 w 529"/>
                <a:gd name="T101" fmla="*/ 8 h 1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29" h="113">
                  <a:moveTo>
                    <a:pt x="10" y="15"/>
                  </a:moveTo>
                  <a:lnTo>
                    <a:pt x="12" y="15"/>
                  </a:lnTo>
                  <a:lnTo>
                    <a:pt x="16" y="12"/>
                  </a:lnTo>
                  <a:lnTo>
                    <a:pt x="25" y="10"/>
                  </a:lnTo>
                  <a:lnTo>
                    <a:pt x="41" y="10"/>
                  </a:lnTo>
                  <a:lnTo>
                    <a:pt x="50" y="10"/>
                  </a:lnTo>
                  <a:lnTo>
                    <a:pt x="67" y="10"/>
                  </a:lnTo>
                  <a:lnTo>
                    <a:pt x="92" y="10"/>
                  </a:lnTo>
                  <a:lnTo>
                    <a:pt x="125" y="10"/>
                  </a:lnTo>
                  <a:lnTo>
                    <a:pt x="162" y="10"/>
                  </a:lnTo>
                  <a:lnTo>
                    <a:pt x="200" y="10"/>
                  </a:lnTo>
                  <a:lnTo>
                    <a:pt x="242" y="10"/>
                  </a:lnTo>
                  <a:lnTo>
                    <a:pt x="287" y="10"/>
                  </a:lnTo>
                  <a:lnTo>
                    <a:pt x="329" y="10"/>
                  </a:lnTo>
                  <a:lnTo>
                    <a:pt x="371" y="10"/>
                  </a:lnTo>
                  <a:lnTo>
                    <a:pt x="410" y="10"/>
                  </a:lnTo>
                  <a:lnTo>
                    <a:pt x="444" y="10"/>
                  </a:lnTo>
                  <a:lnTo>
                    <a:pt x="473" y="10"/>
                  </a:lnTo>
                  <a:lnTo>
                    <a:pt x="496" y="10"/>
                  </a:lnTo>
                  <a:lnTo>
                    <a:pt x="509" y="10"/>
                  </a:lnTo>
                  <a:lnTo>
                    <a:pt x="515" y="10"/>
                  </a:lnTo>
                  <a:lnTo>
                    <a:pt x="517" y="10"/>
                  </a:lnTo>
                  <a:lnTo>
                    <a:pt x="519" y="10"/>
                  </a:lnTo>
                  <a:lnTo>
                    <a:pt x="521" y="10"/>
                  </a:lnTo>
                  <a:lnTo>
                    <a:pt x="523" y="10"/>
                  </a:lnTo>
                  <a:lnTo>
                    <a:pt x="527" y="12"/>
                  </a:lnTo>
                  <a:lnTo>
                    <a:pt x="529" y="12"/>
                  </a:lnTo>
                  <a:lnTo>
                    <a:pt x="527" y="6"/>
                  </a:lnTo>
                  <a:lnTo>
                    <a:pt x="523" y="2"/>
                  </a:lnTo>
                  <a:lnTo>
                    <a:pt x="517" y="0"/>
                  </a:lnTo>
                  <a:lnTo>
                    <a:pt x="511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0" y="96"/>
                  </a:lnTo>
                  <a:lnTo>
                    <a:pt x="2" y="104"/>
                  </a:lnTo>
                  <a:lnTo>
                    <a:pt x="6" y="108"/>
                  </a:lnTo>
                  <a:lnTo>
                    <a:pt x="10" y="111"/>
                  </a:lnTo>
                  <a:lnTo>
                    <a:pt x="18" y="113"/>
                  </a:lnTo>
                  <a:lnTo>
                    <a:pt x="16" y="111"/>
                  </a:lnTo>
                  <a:lnTo>
                    <a:pt x="14" y="104"/>
                  </a:lnTo>
                  <a:lnTo>
                    <a:pt x="12" y="88"/>
                  </a:lnTo>
                  <a:lnTo>
                    <a:pt x="10" y="65"/>
                  </a:lnTo>
                  <a:lnTo>
                    <a:pt x="10" y="40"/>
                  </a:lnTo>
                  <a:lnTo>
                    <a:pt x="10" y="25"/>
                  </a:lnTo>
                  <a:lnTo>
                    <a:pt x="10" y="17"/>
                  </a:lnTo>
                  <a:lnTo>
                    <a:pt x="10" y="15"/>
                  </a:lnTo>
                  <a:close/>
                </a:path>
              </a:pathLst>
            </a:cu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2" name="Freeform 85">
              <a:extLst>
                <a:ext uri="{FF2B5EF4-FFF2-40B4-BE49-F238E27FC236}">
                  <a16:creationId xmlns:a16="http://schemas.microsoft.com/office/drawing/2014/main" xmlns="" id="{0FA15BE7-DF12-44FE-AB9A-44E380B11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" y="3062"/>
              <a:ext cx="340" cy="65"/>
            </a:xfrm>
            <a:custGeom>
              <a:avLst/>
              <a:gdLst>
                <a:gd name="T0" fmla="*/ 17 w 681"/>
                <a:gd name="T1" fmla="*/ 65 h 131"/>
                <a:gd name="T2" fmla="*/ 11 w 681"/>
                <a:gd name="T3" fmla="*/ 63 h 131"/>
                <a:gd name="T4" fmla="*/ 5 w 681"/>
                <a:gd name="T5" fmla="*/ 59 h 131"/>
                <a:gd name="T6" fmla="*/ 1 w 681"/>
                <a:gd name="T7" fmla="*/ 54 h 131"/>
                <a:gd name="T8" fmla="*/ 0 w 681"/>
                <a:gd name="T9" fmla="*/ 47 h 131"/>
                <a:gd name="T10" fmla="*/ 0 w 681"/>
                <a:gd name="T11" fmla="*/ 43 h 131"/>
                <a:gd name="T12" fmla="*/ 4 w 681"/>
                <a:gd name="T13" fmla="*/ 41 h 131"/>
                <a:gd name="T14" fmla="*/ 57 w 681"/>
                <a:gd name="T15" fmla="*/ 9 h 131"/>
                <a:gd name="T16" fmla="*/ 53 w 681"/>
                <a:gd name="T17" fmla="*/ 14 h 131"/>
                <a:gd name="T18" fmla="*/ 54 w 681"/>
                <a:gd name="T19" fmla="*/ 9 h 131"/>
                <a:gd name="T20" fmla="*/ 57 w 681"/>
                <a:gd name="T21" fmla="*/ 4 h 131"/>
                <a:gd name="T22" fmla="*/ 61 w 681"/>
                <a:gd name="T23" fmla="*/ 1 h 131"/>
                <a:gd name="T24" fmla="*/ 67 w 681"/>
                <a:gd name="T25" fmla="*/ 0 h 131"/>
                <a:gd name="T26" fmla="*/ 274 w 681"/>
                <a:gd name="T27" fmla="*/ 0 h 131"/>
                <a:gd name="T28" fmla="*/ 279 w 681"/>
                <a:gd name="T29" fmla="*/ 1 h 131"/>
                <a:gd name="T30" fmla="*/ 283 w 681"/>
                <a:gd name="T31" fmla="*/ 4 h 131"/>
                <a:gd name="T32" fmla="*/ 286 w 681"/>
                <a:gd name="T33" fmla="*/ 9 h 131"/>
                <a:gd name="T34" fmla="*/ 287 w 681"/>
                <a:gd name="T35" fmla="*/ 14 h 131"/>
                <a:gd name="T36" fmla="*/ 283 w 681"/>
                <a:gd name="T37" fmla="*/ 9 h 131"/>
                <a:gd name="T38" fmla="*/ 336 w 681"/>
                <a:gd name="T39" fmla="*/ 41 h 131"/>
                <a:gd name="T40" fmla="*/ 340 w 681"/>
                <a:gd name="T41" fmla="*/ 43 h 131"/>
                <a:gd name="T42" fmla="*/ 340 w 681"/>
                <a:gd name="T43" fmla="*/ 47 h 131"/>
                <a:gd name="T44" fmla="*/ 338 w 681"/>
                <a:gd name="T45" fmla="*/ 54 h 131"/>
                <a:gd name="T46" fmla="*/ 334 w 681"/>
                <a:gd name="T47" fmla="*/ 59 h 131"/>
                <a:gd name="T48" fmla="*/ 329 w 681"/>
                <a:gd name="T49" fmla="*/ 63 h 131"/>
                <a:gd name="T50" fmla="*/ 322 w 681"/>
                <a:gd name="T51" fmla="*/ 65 h 131"/>
                <a:gd name="T52" fmla="*/ 17 w 681"/>
                <a:gd name="T53" fmla="*/ 65 h 13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81" h="131">
                  <a:moveTo>
                    <a:pt x="35" y="131"/>
                  </a:moveTo>
                  <a:lnTo>
                    <a:pt x="22" y="127"/>
                  </a:lnTo>
                  <a:lnTo>
                    <a:pt x="10" y="119"/>
                  </a:lnTo>
                  <a:lnTo>
                    <a:pt x="2" y="108"/>
                  </a:lnTo>
                  <a:lnTo>
                    <a:pt x="0" y="94"/>
                  </a:lnTo>
                  <a:lnTo>
                    <a:pt x="0" y="87"/>
                  </a:lnTo>
                  <a:lnTo>
                    <a:pt x="8" y="83"/>
                  </a:lnTo>
                  <a:lnTo>
                    <a:pt x="114" y="18"/>
                  </a:lnTo>
                  <a:lnTo>
                    <a:pt x="106" y="29"/>
                  </a:lnTo>
                  <a:lnTo>
                    <a:pt x="108" y="18"/>
                  </a:lnTo>
                  <a:lnTo>
                    <a:pt x="114" y="8"/>
                  </a:lnTo>
                  <a:lnTo>
                    <a:pt x="123" y="2"/>
                  </a:lnTo>
                  <a:lnTo>
                    <a:pt x="135" y="0"/>
                  </a:lnTo>
                  <a:lnTo>
                    <a:pt x="548" y="0"/>
                  </a:lnTo>
                  <a:lnTo>
                    <a:pt x="558" y="2"/>
                  </a:lnTo>
                  <a:lnTo>
                    <a:pt x="567" y="8"/>
                  </a:lnTo>
                  <a:lnTo>
                    <a:pt x="573" y="18"/>
                  </a:lnTo>
                  <a:lnTo>
                    <a:pt x="575" y="29"/>
                  </a:lnTo>
                  <a:lnTo>
                    <a:pt x="567" y="18"/>
                  </a:lnTo>
                  <a:lnTo>
                    <a:pt x="673" y="83"/>
                  </a:lnTo>
                  <a:lnTo>
                    <a:pt x="681" y="87"/>
                  </a:lnTo>
                  <a:lnTo>
                    <a:pt x="681" y="94"/>
                  </a:lnTo>
                  <a:lnTo>
                    <a:pt x="677" y="108"/>
                  </a:lnTo>
                  <a:lnTo>
                    <a:pt x="669" y="119"/>
                  </a:lnTo>
                  <a:lnTo>
                    <a:pt x="658" y="127"/>
                  </a:lnTo>
                  <a:lnTo>
                    <a:pt x="644" y="131"/>
                  </a:lnTo>
                  <a:lnTo>
                    <a:pt x="35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3" name="Freeform 86">
              <a:extLst>
                <a:ext uri="{FF2B5EF4-FFF2-40B4-BE49-F238E27FC236}">
                  <a16:creationId xmlns:a16="http://schemas.microsoft.com/office/drawing/2014/main" xmlns="" id="{ECCDDFE0-FD62-46E9-A9E2-08FB1280F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2" y="3078"/>
              <a:ext cx="320" cy="33"/>
            </a:xfrm>
            <a:custGeom>
              <a:avLst/>
              <a:gdLst>
                <a:gd name="T0" fmla="*/ 50 w 640"/>
                <a:gd name="T1" fmla="*/ 2 h 67"/>
                <a:gd name="T2" fmla="*/ 48 w 640"/>
                <a:gd name="T3" fmla="*/ 3 h 67"/>
                <a:gd name="T4" fmla="*/ 44 w 640"/>
                <a:gd name="T5" fmla="*/ 7 h 67"/>
                <a:gd name="T6" fmla="*/ 36 w 640"/>
                <a:gd name="T7" fmla="*/ 11 h 67"/>
                <a:gd name="T8" fmla="*/ 27 w 640"/>
                <a:gd name="T9" fmla="*/ 17 h 67"/>
                <a:gd name="T10" fmla="*/ 19 w 640"/>
                <a:gd name="T11" fmla="*/ 22 h 67"/>
                <a:gd name="T12" fmla="*/ 11 w 640"/>
                <a:gd name="T13" fmla="*/ 28 h 67"/>
                <a:gd name="T14" fmla="*/ 5 w 640"/>
                <a:gd name="T15" fmla="*/ 31 h 67"/>
                <a:gd name="T16" fmla="*/ 1 w 640"/>
                <a:gd name="T17" fmla="*/ 32 h 67"/>
                <a:gd name="T18" fmla="*/ 1 w 640"/>
                <a:gd name="T19" fmla="*/ 32 h 67"/>
                <a:gd name="T20" fmla="*/ 1 w 640"/>
                <a:gd name="T21" fmla="*/ 32 h 67"/>
                <a:gd name="T22" fmla="*/ 0 w 640"/>
                <a:gd name="T23" fmla="*/ 33 h 67"/>
                <a:gd name="T24" fmla="*/ 0 w 640"/>
                <a:gd name="T25" fmla="*/ 33 h 67"/>
                <a:gd name="T26" fmla="*/ 319 w 640"/>
                <a:gd name="T27" fmla="*/ 33 h 67"/>
                <a:gd name="T28" fmla="*/ 320 w 640"/>
                <a:gd name="T29" fmla="*/ 33 h 67"/>
                <a:gd name="T30" fmla="*/ 320 w 640"/>
                <a:gd name="T31" fmla="*/ 32 h 67"/>
                <a:gd name="T32" fmla="*/ 320 w 640"/>
                <a:gd name="T33" fmla="*/ 32 h 67"/>
                <a:gd name="T34" fmla="*/ 320 w 640"/>
                <a:gd name="T35" fmla="*/ 31 h 67"/>
                <a:gd name="T36" fmla="*/ 320 w 640"/>
                <a:gd name="T37" fmla="*/ 31 h 67"/>
                <a:gd name="T38" fmla="*/ 269 w 640"/>
                <a:gd name="T39" fmla="*/ 0 h 67"/>
                <a:gd name="T40" fmla="*/ 263 w 640"/>
                <a:gd name="T41" fmla="*/ 0 h 67"/>
                <a:gd name="T42" fmla="*/ 50 w 640"/>
                <a:gd name="T43" fmla="*/ 2 h 6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0" h="67">
                  <a:moveTo>
                    <a:pt x="100" y="4"/>
                  </a:moveTo>
                  <a:lnTo>
                    <a:pt x="96" y="6"/>
                  </a:lnTo>
                  <a:lnTo>
                    <a:pt x="87" y="14"/>
                  </a:lnTo>
                  <a:lnTo>
                    <a:pt x="71" y="23"/>
                  </a:lnTo>
                  <a:lnTo>
                    <a:pt x="54" y="35"/>
                  </a:lnTo>
                  <a:lnTo>
                    <a:pt x="37" y="44"/>
                  </a:lnTo>
                  <a:lnTo>
                    <a:pt x="21" y="56"/>
                  </a:lnTo>
                  <a:lnTo>
                    <a:pt x="10" y="62"/>
                  </a:lnTo>
                  <a:lnTo>
                    <a:pt x="2" y="65"/>
                  </a:lnTo>
                  <a:lnTo>
                    <a:pt x="0" y="67"/>
                  </a:lnTo>
                  <a:lnTo>
                    <a:pt x="638" y="67"/>
                  </a:lnTo>
                  <a:lnTo>
                    <a:pt x="640" y="67"/>
                  </a:lnTo>
                  <a:lnTo>
                    <a:pt x="640" y="65"/>
                  </a:lnTo>
                  <a:lnTo>
                    <a:pt x="640" y="63"/>
                  </a:lnTo>
                  <a:lnTo>
                    <a:pt x="537" y="0"/>
                  </a:lnTo>
                  <a:lnTo>
                    <a:pt x="525" y="0"/>
                  </a:lnTo>
                  <a:lnTo>
                    <a:pt x="100" y="4"/>
                  </a:lnTo>
                  <a:close/>
                </a:path>
              </a:pathLst>
            </a:cu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4" name="Freeform 87">
              <a:extLst>
                <a:ext uri="{FF2B5EF4-FFF2-40B4-BE49-F238E27FC236}">
                  <a16:creationId xmlns:a16="http://schemas.microsoft.com/office/drawing/2014/main" xmlns="" id="{3E927DDB-6532-4B41-84F9-1E1FAEABF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2" y="3111"/>
              <a:ext cx="320" cy="10"/>
            </a:xfrm>
            <a:custGeom>
              <a:avLst/>
              <a:gdLst>
                <a:gd name="T0" fmla="*/ 0 w 640"/>
                <a:gd name="T1" fmla="*/ 0 h 19"/>
                <a:gd name="T2" fmla="*/ 0 w 640"/>
                <a:gd name="T3" fmla="*/ 2 h 19"/>
                <a:gd name="T4" fmla="*/ 1 w 640"/>
                <a:gd name="T5" fmla="*/ 5 h 19"/>
                <a:gd name="T6" fmla="*/ 3 w 640"/>
                <a:gd name="T7" fmla="*/ 7 h 19"/>
                <a:gd name="T8" fmla="*/ 4 w 640"/>
                <a:gd name="T9" fmla="*/ 10 h 19"/>
                <a:gd name="T10" fmla="*/ 4 w 640"/>
                <a:gd name="T11" fmla="*/ 10 h 19"/>
                <a:gd name="T12" fmla="*/ 5 w 640"/>
                <a:gd name="T13" fmla="*/ 10 h 19"/>
                <a:gd name="T14" fmla="*/ 5 w 640"/>
                <a:gd name="T15" fmla="*/ 10 h 19"/>
                <a:gd name="T16" fmla="*/ 5 w 640"/>
                <a:gd name="T17" fmla="*/ 10 h 19"/>
                <a:gd name="T18" fmla="*/ 310 w 640"/>
                <a:gd name="T19" fmla="*/ 10 h 19"/>
                <a:gd name="T20" fmla="*/ 314 w 640"/>
                <a:gd name="T21" fmla="*/ 9 h 19"/>
                <a:gd name="T22" fmla="*/ 317 w 640"/>
                <a:gd name="T23" fmla="*/ 7 h 19"/>
                <a:gd name="T24" fmla="*/ 319 w 640"/>
                <a:gd name="T25" fmla="*/ 4 h 19"/>
                <a:gd name="T26" fmla="*/ 320 w 640"/>
                <a:gd name="T27" fmla="*/ 0 h 19"/>
                <a:gd name="T28" fmla="*/ 319 w 640"/>
                <a:gd name="T29" fmla="*/ 0 h 19"/>
                <a:gd name="T30" fmla="*/ 0 w 640"/>
                <a:gd name="T31" fmla="*/ 0 h 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40" h="19">
                  <a:moveTo>
                    <a:pt x="0" y="0"/>
                  </a:moveTo>
                  <a:lnTo>
                    <a:pt x="0" y="4"/>
                  </a:lnTo>
                  <a:lnTo>
                    <a:pt x="2" y="10"/>
                  </a:lnTo>
                  <a:lnTo>
                    <a:pt x="6" y="14"/>
                  </a:lnTo>
                  <a:lnTo>
                    <a:pt x="8" y="19"/>
                  </a:lnTo>
                  <a:lnTo>
                    <a:pt x="10" y="19"/>
                  </a:lnTo>
                  <a:lnTo>
                    <a:pt x="619" y="19"/>
                  </a:lnTo>
                  <a:lnTo>
                    <a:pt x="627" y="18"/>
                  </a:lnTo>
                  <a:lnTo>
                    <a:pt x="633" y="14"/>
                  </a:lnTo>
                  <a:lnTo>
                    <a:pt x="638" y="8"/>
                  </a:lnTo>
                  <a:lnTo>
                    <a:pt x="640" y="0"/>
                  </a:lnTo>
                  <a:lnTo>
                    <a:pt x="6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5" name="Freeform 88">
              <a:extLst>
                <a:ext uri="{FF2B5EF4-FFF2-40B4-BE49-F238E27FC236}">
                  <a16:creationId xmlns:a16="http://schemas.microsoft.com/office/drawing/2014/main" xmlns="" id="{35820D2B-49DC-4016-99FC-ED5C7931B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" y="3069"/>
              <a:ext cx="274" cy="52"/>
            </a:xfrm>
            <a:custGeom>
              <a:avLst/>
              <a:gdLst>
                <a:gd name="T0" fmla="*/ 53 w 548"/>
                <a:gd name="T1" fmla="*/ 8 h 103"/>
                <a:gd name="T2" fmla="*/ 0 w 548"/>
                <a:gd name="T3" fmla="*/ 40 h 103"/>
                <a:gd name="T4" fmla="*/ 1 w 548"/>
                <a:gd name="T5" fmla="*/ 44 h 103"/>
                <a:gd name="T6" fmla="*/ 3 w 548"/>
                <a:gd name="T7" fmla="*/ 48 h 103"/>
                <a:gd name="T8" fmla="*/ 6 w 548"/>
                <a:gd name="T9" fmla="*/ 51 h 103"/>
                <a:gd name="T10" fmla="*/ 10 w 548"/>
                <a:gd name="T11" fmla="*/ 52 h 103"/>
                <a:gd name="T12" fmla="*/ 9 w 548"/>
                <a:gd name="T13" fmla="*/ 49 h 103"/>
                <a:gd name="T14" fmla="*/ 7 w 548"/>
                <a:gd name="T15" fmla="*/ 47 h 103"/>
                <a:gd name="T16" fmla="*/ 6 w 548"/>
                <a:gd name="T17" fmla="*/ 44 h 103"/>
                <a:gd name="T18" fmla="*/ 6 w 548"/>
                <a:gd name="T19" fmla="*/ 42 h 103"/>
                <a:gd name="T20" fmla="*/ 6 w 548"/>
                <a:gd name="T21" fmla="*/ 42 h 103"/>
                <a:gd name="T22" fmla="*/ 7 w 548"/>
                <a:gd name="T23" fmla="*/ 41 h 103"/>
                <a:gd name="T24" fmla="*/ 7 w 548"/>
                <a:gd name="T25" fmla="*/ 41 h 103"/>
                <a:gd name="T26" fmla="*/ 7 w 548"/>
                <a:gd name="T27" fmla="*/ 41 h 103"/>
                <a:gd name="T28" fmla="*/ 11 w 548"/>
                <a:gd name="T29" fmla="*/ 40 h 103"/>
                <a:gd name="T30" fmla="*/ 16 w 548"/>
                <a:gd name="T31" fmla="*/ 37 h 103"/>
                <a:gd name="T32" fmla="*/ 24 w 548"/>
                <a:gd name="T33" fmla="*/ 31 h 103"/>
                <a:gd name="T34" fmla="*/ 33 w 548"/>
                <a:gd name="T35" fmla="*/ 26 h 103"/>
                <a:gd name="T36" fmla="*/ 41 w 548"/>
                <a:gd name="T37" fmla="*/ 20 h 103"/>
                <a:gd name="T38" fmla="*/ 49 w 548"/>
                <a:gd name="T39" fmla="*/ 16 h 103"/>
                <a:gd name="T40" fmla="*/ 54 w 548"/>
                <a:gd name="T41" fmla="*/ 12 h 103"/>
                <a:gd name="T42" fmla="*/ 56 w 548"/>
                <a:gd name="T43" fmla="*/ 11 h 103"/>
                <a:gd name="T44" fmla="*/ 268 w 548"/>
                <a:gd name="T45" fmla="*/ 9 h 103"/>
                <a:gd name="T46" fmla="*/ 274 w 548"/>
                <a:gd name="T47" fmla="*/ 9 h 103"/>
                <a:gd name="T48" fmla="*/ 274 w 548"/>
                <a:gd name="T49" fmla="*/ 8 h 103"/>
                <a:gd name="T50" fmla="*/ 273 w 548"/>
                <a:gd name="T51" fmla="*/ 5 h 103"/>
                <a:gd name="T52" fmla="*/ 272 w 548"/>
                <a:gd name="T53" fmla="*/ 2 h 103"/>
                <a:gd name="T54" fmla="*/ 269 w 548"/>
                <a:gd name="T55" fmla="*/ 1 h 103"/>
                <a:gd name="T56" fmla="*/ 267 w 548"/>
                <a:gd name="T57" fmla="*/ 0 h 103"/>
                <a:gd name="T58" fmla="*/ 61 w 548"/>
                <a:gd name="T59" fmla="*/ 0 h 103"/>
                <a:gd name="T60" fmla="*/ 58 w 548"/>
                <a:gd name="T61" fmla="*/ 1 h 103"/>
                <a:gd name="T62" fmla="*/ 56 w 548"/>
                <a:gd name="T63" fmla="*/ 2 h 103"/>
                <a:gd name="T64" fmla="*/ 54 w 548"/>
                <a:gd name="T65" fmla="*/ 5 h 103"/>
                <a:gd name="T66" fmla="*/ 53 w 548"/>
                <a:gd name="T67" fmla="*/ 8 h 10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48" h="103">
                  <a:moveTo>
                    <a:pt x="106" y="15"/>
                  </a:moveTo>
                  <a:lnTo>
                    <a:pt x="0" y="80"/>
                  </a:lnTo>
                  <a:lnTo>
                    <a:pt x="2" y="88"/>
                  </a:lnTo>
                  <a:lnTo>
                    <a:pt x="6" y="96"/>
                  </a:lnTo>
                  <a:lnTo>
                    <a:pt x="11" y="102"/>
                  </a:lnTo>
                  <a:lnTo>
                    <a:pt x="19" y="103"/>
                  </a:lnTo>
                  <a:lnTo>
                    <a:pt x="17" y="98"/>
                  </a:lnTo>
                  <a:lnTo>
                    <a:pt x="13" y="94"/>
                  </a:lnTo>
                  <a:lnTo>
                    <a:pt x="11" y="88"/>
                  </a:lnTo>
                  <a:lnTo>
                    <a:pt x="11" y="84"/>
                  </a:lnTo>
                  <a:lnTo>
                    <a:pt x="13" y="82"/>
                  </a:lnTo>
                  <a:lnTo>
                    <a:pt x="21" y="79"/>
                  </a:lnTo>
                  <a:lnTo>
                    <a:pt x="32" y="73"/>
                  </a:lnTo>
                  <a:lnTo>
                    <a:pt x="48" y="61"/>
                  </a:lnTo>
                  <a:lnTo>
                    <a:pt x="65" y="52"/>
                  </a:lnTo>
                  <a:lnTo>
                    <a:pt x="82" y="40"/>
                  </a:lnTo>
                  <a:lnTo>
                    <a:pt x="98" y="31"/>
                  </a:lnTo>
                  <a:lnTo>
                    <a:pt x="107" y="23"/>
                  </a:lnTo>
                  <a:lnTo>
                    <a:pt x="111" y="21"/>
                  </a:lnTo>
                  <a:lnTo>
                    <a:pt x="536" y="17"/>
                  </a:lnTo>
                  <a:lnTo>
                    <a:pt x="548" y="17"/>
                  </a:lnTo>
                  <a:lnTo>
                    <a:pt x="548" y="15"/>
                  </a:lnTo>
                  <a:lnTo>
                    <a:pt x="546" y="9"/>
                  </a:lnTo>
                  <a:lnTo>
                    <a:pt x="544" y="4"/>
                  </a:lnTo>
                  <a:lnTo>
                    <a:pt x="538" y="2"/>
                  </a:lnTo>
                  <a:lnTo>
                    <a:pt x="534" y="0"/>
                  </a:lnTo>
                  <a:lnTo>
                    <a:pt x="121" y="0"/>
                  </a:lnTo>
                  <a:lnTo>
                    <a:pt x="115" y="2"/>
                  </a:lnTo>
                  <a:lnTo>
                    <a:pt x="111" y="4"/>
                  </a:lnTo>
                  <a:lnTo>
                    <a:pt x="107" y="9"/>
                  </a:lnTo>
                  <a:lnTo>
                    <a:pt x="106" y="15"/>
                  </a:lnTo>
                  <a:close/>
                </a:path>
              </a:pathLst>
            </a:custGeom>
            <a:solidFill>
              <a:srgbClr val="9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6" name="Freeform 89">
              <a:extLst>
                <a:ext uri="{FF2B5EF4-FFF2-40B4-BE49-F238E27FC236}">
                  <a16:creationId xmlns:a16="http://schemas.microsoft.com/office/drawing/2014/main" xmlns="" id="{6518DE84-5D1F-4071-A3A0-22DDE5FC3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5" y="3076"/>
              <a:ext cx="24" cy="4"/>
            </a:xfrm>
            <a:custGeom>
              <a:avLst/>
              <a:gdLst>
                <a:gd name="T0" fmla="*/ 0 w 46"/>
                <a:gd name="T1" fmla="*/ 4 h 10"/>
                <a:gd name="T2" fmla="*/ 1 w 46"/>
                <a:gd name="T3" fmla="*/ 3 h 10"/>
                <a:gd name="T4" fmla="*/ 3 w 46"/>
                <a:gd name="T5" fmla="*/ 2 h 10"/>
                <a:gd name="T6" fmla="*/ 5 w 46"/>
                <a:gd name="T7" fmla="*/ 1 h 10"/>
                <a:gd name="T8" fmla="*/ 9 w 46"/>
                <a:gd name="T9" fmla="*/ 0 h 10"/>
                <a:gd name="T10" fmla="*/ 12 w 46"/>
                <a:gd name="T11" fmla="*/ 0 h 10"/>
                <a:gd name="T12" fmla="*/ 12 w 46"/>
                <a:gd name="T13" fmla="*/ 0 h 10"/>
                <a:gd name="T14" fmla="*/ 13 w 46"/>
                <a:gd name="T15" fmla="*/ 0 h 10"/>
                <a:gd name="T16" fmla="*/ 15 w 46"/>
                <a:gd name="T17" fmla="*/ 0 h 10"/>
                <a:gd name="T18" fmla="*/ 18 w 46"/>
                <a:gd name="T19" fmla="*/ 1 h 10"/>
                <a:gd name="T20" fmla="*/ 21 w 46"/>
                <a:gd name="T21" fmla="*/ 2 h 10"/>
                <a:gd name="T22" fmla="*/ 23 w 46"/>
                <a:gd name="T23" fmla="*/ 3 h 10"/>
                <a:gd name="T24" fmla="*/ 24 w 46"/>
                <a:gd name="T25" fmla="*/ 4 h 10"/>
                <a:gd name="T26" fmla="*/ 0 w 46"/>
                <a:gd name="T27" fmla="*/ 4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0">
                  <a:moveTo>
                    <a:pt x="0" y="10"/>
                  </a:moveTo>
                  <a:lnTo>
                    <a:pt x="2" y="8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5" y="2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7" name="Freeform 90">
              <a:extLst>
                <a:ext uri="{FF2B5EF4-FFF2-40B4-BE49-F238E27FC236}">
                  <a16:creationId xmlns:a16="http://schemas.microsoft.com/office/drawing/2014/main" xmlns="" id="{DDA6EBC7-D744-43D5-8BEC-FCF46CB0E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" y="3076"/>
              <a:ext cx="23" cy="4"/>
            </a:xfrm>
            <a:custGeom>
              <a:avLst/>
              <a:gdLst>
                <a:gd name="T0" fmla="*/ 0 w 46"/>
                <a:gd name="T1" fmla="*/ 4 h 10"/>
                <a:gd name="T2" fmla="*/ 1 w 46"/>
                <a:gd name="T3" fmla="*/ 3 h 10"/>
                <a:gd name="T4" fmla="*/ 3 w 46"/>
                <a:gd name="T5" fmla="*/ 2 h 10"/>
                <a:gd name="T6" fmla="*/ 6 w 46"/>
                <a:gd name="T7" fmla="*/ 1 h 10"/>
                <a:gd name="T8" fmla="*/ 10 w 46"/>
                <a:gd name="T9" fmla="*/ 0 h 10"/>
                <a:gd name="T10" fmla="*/ 12 w 46"/>
                <a:gd name="T11" fmla="*/ 0 h 10"/>
                <a:gd name="T12" fmla="*/ 13 w 46"/>
                <a:gd name="T13" fmla="*/ 0 h 10"/>
                <a:gd name="T14" fmla="*/ 13 w 46"/>
                <a:gd name="T15" fmla="*/ 0 h 10"/>
                <a:gd name="T16" fmla="*/ 15 w 46"/>
                <a:gd name="T17" fmla="*/ 0 h 10"/>
                <a:gd name="T18" fmla="*/ 18 w 46"/>
                <a:gd name="T19" fmla="*/ 1 h 10"/>
                <a:gd name="T20" fmla="*/ 21 w 46"/>
                <a:gd name="T21" fmla="*/ 2 h 10"/>
                <a:gd name="T22" fmla="*/ 22 w 46"/>
                <a:gd name="T23" fmla="*/ 3 h 10"/>
                <a:gd name="T24" fmla="*/ 23 w 46"/>
                <a:gd name="T25" fmla="*/ 4 h 10"/>
                <a:gd name="T26" fmla="*/ 0 w 46"/>
                <a:gd name="T27" fmla="*/ 4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0">
                  <a:moveTo>
                    <a:pt x="0" y="10"/>
                  </a:moveTo>
                  <a:lnTo>
                    <a:pt x="2" y="8"/>
                  </a:lnTo>
                  <a:lnTo>
                    <a:pt x="6" y="4"/>
                  </a:lnTo>
                  <a:lnTo>
                    <a:pt x="12" y="2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5" y="2"/>
                  </a:lnTo>
                  <a:lnTo>
                    <a:pt x="41" y="4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8" name="Freeform 91">
              <a:extLst>
                <a:ext uri="{FF2B5EF4-FFF2-40B4-BE49-F238E27FC236}">
                  <a16:creationId xmlns:a16="http://schemas.microsoft.com/office/drawing/2014/main" xmlns="" id="{5221BE0A-B146-4BF4-A95D-C5D5D3668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5" y="3076"/>
              <a:ext cx="23" cy="4"/>
            </a:xfrm>
            <a:custGeom>
              <a:avLst/>
              <a:gdLst>
                <a:gd name="T0" fmla="*/ 0 w 46"/>
                <a:gd name="T1" fmla="*/ 4 h 10"/>
                <a:gd name="T2" fmla="*/ 1 w 46"/>
                <a:gd name="T3" fmla="*/ 3 h 10"/>
                <a:gd name="T4" fmla="*/ 2 w 46"/>
                <a:gd name="T5" fmla="*/ 2 h 10"/>
                <a:gd name="T6" fmla="*/ 5 w 46"/>
                <a:gd name="T7" fmla="*/ 1 h 10"/>
                <a:gd name="T8" fmla="*/ 9 w 46"/>
                <a:gd name="T9" fmla="*/ 0 h 10"/>
                <a:gd name="T10" fmla="*/ 11 w 46"/>
                <a:gd name="T11" fmla="*/ 0 h 10"/>
                <a:gd name="T12" fmla="*/ 12 w 46"/>
                <a:gd name="T13" fmla="*/ 0 h 10"/>
                <a:gd name="T14" fmla="*/ 12 w 46"/>
                <a:gd name="T15" fmla="*/ 0 h 10"/>
                <a:gd name="T16" fmla="*/ 14 w 46"/>
                <a:gd name="T17" fmla="*/ 0 h 10"/>
                <a:gd name="T18" fmla="*/ 17 w 46"/>
                <a:gd name="T19" fmla="*/ 1 h 10"/>
                <a:gd name="T20" fmla="*/ 21 w 46"/>
                <a:gd name="T21" fmla="*/ 2 h 10"/>
                <a:gd name="T22" fmla="*/ 23 w 46"/>
                <a:gd name="T23" fmla="*/ 3 h 10"/>
                <a:gd name="T24" fmla="*/ 23 w 46"/>
                <a:gd name="T25" fmla="*/ 4 h 10"/>
                <a:gd name="T26" fmla="*/ 0 w 46"/>
                <a:gd name="T27" fmla="*/ 4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0">
                  <a:moveTo>
                    <a:pt x="0" y="10"/>
                  </a:moveTo>
                  <a:lnTo>
                    <a:pt x="2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3" y="2"/>
                  </a:lnTo>
                  <a:lnTo>
                    <a:pt x="41" y="4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9" name="Freeform 92">
              <a:extLst>
                <a:ext uri="{FF2B5EF4-FFF2-40B4-BE49-F238E27FC236}">
                  <a16:creationId xmlns:a16="http://schemas.microsoft.com/office/drawing/2014/main" xmlns="" id="{AE0A969E-A916-41A1-9E13-C284F1864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" y="3076"/>
              <a:ext cx="23" cy="4"/>
            </a:xfrm>
            <a:custGeom>
              <a:avLst/>
              <a:gdLst>
                <a:gd name="T0" fmla="*/ 0 w 46"/>
                <a:gd name="T1" fmla="*/ 4 h 10"/>
                <a:gd name="T2" fmla="*/ 1 w 46"/>
                <a:gd name="T3" fmla="*/ 3 h 10"/>
                <a:gd name="T4" fmla="*/ 2 w 46"/>
                <a:gd name="T5" fmla="*/ 2 h 10"/>
                <a:gd name="T6" fmla="*/ 5 w 46"/>
                <a:gd name="T7" fmla="*/ 1 h 10"/>
                <a:gd name="T8" fmla="*/ 9 w 46"/>
                <a:gd name="T9" fmla="*/ 0 h 10"/>
                <a:gd name="T10" fmla="*/ 11 w 46"/>
                <a:gd name="T11" fmla="*/ 0 h 10"/>
                <a:gd name="T12" fmla="*/ 12 w 46"/>
                <a:gd name="T13" fmla="*/ 0 h 10"/>
                <a:gd name="T14" fmla="*/ 12 w 46"/>
                <a:gd name="T15" fmla="*/ 0 h 10"/>
                <a:gd name="T16" fmla="*/ 13 w 46"/>
                <a:gd name="T17" fmla="*/ 0 h 10"/>
                <a:gd name="T18" fmla="*/ 16 w 46"/>
                <a:gd name="T19" fmla="*/ 1 h 10"/>
                <a:gd name="T20" fmla="*/ 20 w 46"/>
                <a:gd name="T21" fmla="*/ 2 h 10"/>
                <a:gd name="T22" fmla="*/ 22 w 46"/>
                <a:gd name="T23" fmla="*/ 3 h 10"/>
                <a:gd name="T24" fmla="*/ 23 w 46"/>
                <a:gd name="T25" fmla="*/ 4 h 10"/>
                <a:gd name="T26" fmla="*/ 0 w 46"/>
                <a:gd name="T27" fmla="*/ 4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0">
                  <a:moveTo>
                    <a:pt x="0" y="10"/>
                  </a:moveTo>
                  <a:lnTo>
                    <a:pt x="1" y="8"/>
                  </a:lnTo>
                  <a:lnTo>
                    <a:pt x="3" y="4"/>
                  </a:lnTo>
                  <a:lnTo>
                    <a:pt x="9" y="2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0" name="Freeform 93">
              <a:extLst>
                <a:ext uri="{FF2B5EF4-FFF2-40B4-BE49-F238E27FC236}">
                  <a16:creationId xmlns:a16="http://schemas.microsoft.com/office/drawing/2014/main" xmlns="" id="{225C8401-42F3-4513-A99B-2E2A6D721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3" y="3076"/>
              <a:ext cx="23" cy="4"/>
            </a:xfrm>
            <a:custGeom>
              <a:avLst/>
              <a:gdLst>
                <a:gd name="T0" fmla="*/ 0 w 46"/>
                <a:gd name="T1" fmla="*/ 4 h 10"/>
                <a:gd name="T2" fmla="*/ 1 w 46"/>
                <a:gd name="T3" fmla="*/ 3 h 10"/>
                <a:gd name="T4" fmla="*/ 2 w 46"/>
                <a:gd name="T5" fmla="*/ 2 h 10"/>
                <a:gd name="T6" fmla="*/ 5 w 46"/>
                <a:gd name="T7" fmla="*/ 1 h 10"/>
                <a:gd name="T8" fmla="*/ 9 w 46"/>
                <a:gd name="T9" fmla="*/ 0 h 10"/>
                <a:gd name="T10" fmla="*/ 11 w 46"/>
                <a:gd name="T11" fmla="*/ 0 h 10"/>
                <a:gd name="T12" fmla="*/ 12 w 46"/>
                <a:gd name="T13" fmla="*/ 0 h 10"/>
                <a:gd name="T14" fmla="*/ 12 w 46"/>
                <a:gd name="T15" fmla="*/ 0 h 10"/>
                <a:gd name="T16" fmla="*/ 14 w 46"/>
                <a:gd name="T17" fmla="*/ 0 h 10"/>
                <a:gd name="T18" fmla="*/ 17 w 46"/>
                <a:gd name="T19" fmla="*/ 1 h 10"/>
                <a:gd name="T20" fmla="*/ 20 w 46"/>
                <a:gd name="T21" fmla="*/ 2 h 10"/>
                <a:gd name="T22" fmla="*/ 22 w 46"/>
                <a:gd name="T23" fmla="*/ 3 h 10"/>
                <a:gd name="T24" fmla="*/ 23 w 46"/>
                <a:gd name="T25" fmla="*/ 4 h 10"/>
                <a:gd name="T26" fmla="*/ 0 w 46"/>
                <a:gd name="T27" fmla="*/ 4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0">
                  <a:moveTo>
                    <a:pt x="0" y="10"/>
                  </a:moveTo>
                  <a:lnTo>
                    <a:pt x="2" y="8"/>
                  </a:lnTo>
                  <a:lnTo>
                    <a:pt x="4" y="4"/>
                  </a:lnTo>
                  <a:lnTo>
                    <a:pt x="9" y="2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1" name="Freeform 94">
              <a:extLst>
                <a:ext uri="{FF2B5EF4-FFF2-40B4-BE49-F238E27FC236}">
                  <a16:creationId xmlns:a16="http://schemas.microsoft.com/office/drawing/2014/main" xmlns="" id="{734EE834-7364-4418-BDC2-30B10D25F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" y="3076"/>
              <a:ext cx="24" cy="4"/>
            </a:xfrm>
            <a:custGeom>
              <a:avLst/>
              <a:gdLst>
                <a:gd name="T0" fmla="*/ 0 w 46"/>
                <a:gd name="T1" fmla="*/ 4 h 10"/>
                <a:gd name="T2" fmla="*/ 1 w 46"/>
                <a:gd name="T3" fmla="*/ 3 h 10"/>
                <a:gd name="T4" fmla="*/ 2 w 46"/>
                <a:gd name="T5" fmla="*/ 2 h 10"/>
                <a:gd name="T6" fmla="*/ 5 w 46"/>
                <a:gd name="T7" fmla="*/ 1 h 10"/>
                <a:gd name="T8" fmla="*/ 9 w 46"/>
                <a:gd name="T9" fmla="*/ 0 h 10"/>
                <a:gd name="T10" fmla="*/ 11 w 46"/>
                <a:gd name="T11" fmla="*/ 0 h 10"/>
                <a:gd name="T12" fmla="*/ 12 w 46"/>
                <a:gd name="T13" fmla="*/ 0 h 10"/>
                <a:gd name="T14" fmla="*/ 12 w 46"/>
                <a:gd name="T15" fmla="*/ 0 h 10"/>
                <a:gd name="T16" fmla="*/ 14 w 46"/>
                <a:gd name="T17" fmla="*/ 0 h 10"/>
                <a:gd name="T18" fmla="*/ 17 w 46"/>
                <a:gd name="T19" fmla="*/ 1 h 10"/>
                <a:gd name="T20" fmla="*/ 21 w 46"/>
                <a:gd name="T21" fmla="*/ 2 h 10"/>
                <a:gd name="T22" fmla="*/ 23 w 46"/>
                <a:gd name="T23" fmla="*/ 3 h 10"/>
                <a:gd name="T24" fmla="*/ 24 w 46"/>
                <a:gd name="T25" fmla="*/ 4 h 10"/>
                <a:gd name="T26" fmla="*/ 0 w 46"/>
                <a:gd name="T27" fmla="*/ 4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0">
                  <a:moveTo>
                    <a:pt x="0" y="10"/>
                  </a:moveTo>
                  <a:lnTo>
                    <a:pt x="2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3" y="2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2" name="Freeform 95">
              <a:extLst>
                <a:ext uri="{FF2B5EF4-FFF2-40B4-BE49-F238E27FC236}">
                  <a16:creationId xmlns:a16="http://schemas.microsoft.com/office/drawing/2014/main" xmlns="" id="{63811304-AE58-4CE9-A870-5849F71A1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" y="3085"/>
              <a:ext cx="23" cy="5"/>
            </a:xfrm>
            <a:custGeom>
              <a:avLst/>
              <a:gdLst>
                <a:gd name="T0" fmla="*/ 0 w 46"/>
                <a:gd name="T1" fmla="*/ 5 h 10"/>
                <a:gd name="T2" fmla="*/ 1 w 46"/>
                <a:gd name="T3" fmla="*/ 4 h 10"/>
                <a:gd name="T4" fmla="*/ 2 w 46"/>
                <a:gd name="T5" fmla="*/ 2 h 10"/>
                <a:gd name="T6" fmla="*/ 5 w 46"/>
                <a:gd name="T7" fmla="*/ 1 h 10"/>
                <a:gd name="T8" fmla="*/ 9 w 46"/>
                <a:gd name="T9" fmla="*/ 0 h 10"/>
                <a:gd name="T10" fmla="*/ 11 w 46"/>
                <a:gd name="T11" fmla="*/ 0 h 10"/>
                <a:gd name="T12" fmla="*/ 12 w 46"/>
                <a:gd name="T13" fmla="*/ 0 h 10"/>
                <a:gd name="T14" fmla="*/ 12 w 46"/>
                <a:gd name="T15" fmla="*/ 0 h 10"/>
                <a:gd name="T16" fmla="*/ 14 w 46"/>
                <a:gd name="T17" fmla="*/ 0 h 10"/>
                <a:gd name="T18" fmla="*/ 18 w 46"/>
                <a:gd name="T19" fmla="*/ 1 h 10"/>
                <a:gd name="T20" fmla="*/ 20 w 46"/>
                <a:gd name="T21" fmla="*/ 2 h 10"/>
                <a:gd name="T22" fmla="*/ 22 w 46"/>
                <a:gd name="T23" fmla="*/ 4 h 10"/>
                <a:gd name="T24" fmla="*/ 23 w 46"/>
                <a:gd name="T25" fmla="*/ 5 h 10"/>
                <a:gd name="T26" fmla="*/ 0 w 46"/>
                <a:gd name="T27" fmla="*/ 5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0">
                  <a:moveTo>
                    <a:pt x="0" y="10"/>
                  </a:moveTo>
                  <a:lnTo>
                    <a:pt x="2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5" y="2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3" name="Freeform 96">
              <a:extLst>
                <a:ext uri="{FF2B5EF4-FFF2-40B4-BE49-F238E27FC236}">
                  <a16:creationId xmlns:a16="http://schemas.microsoft.com/office/drawing/2014/main" xmlns="" id="{AE144A40-2CB0-498A-8A95-C5D3DD428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" y="3085"/>
              <a:ext cx="24" cy="5"/>
            </a:xfrm>
            <a:custGeom>
              <a:avLst/>
              <a:gdLst>
                <a:gd name="T0" fmla="*/ 0 w 48"/>
                <a:gd name="T1" fmla="*/ 5 h 10"/>
                <a:gd name="T2" fmla="*/ 1 w 48"/>
                <a:gd name="T3" fmla="*/ 4 h 10"/>
                <a:gd name="T4" fmla="*/ 2 w 48"/>
                <a:gd name="T5" fmla="*/ 2 h 10"/>
                <a:gd name="T6" fmla="*/ 5 w 48"/>
                <a:gd name="T7" fmla="*/ 1 h 10"/>
                <a:gd name="T8" fmla="*/ 9 w 48"/>
                <a:gd name="T9" fmla="*/ 0 h 10"/>
                <a:gd name="T10" fmla="*/ 11 w 48"/>
                <a:gd name="T11" fmla="*/ 0 h 10"/>
                <a:gd name="T12" fmla="*/ 12 w 48"/>
                <a:gd name="T13" fmla="*/ 0 h 10"/>
                <a:gd name="T14" fmla="*/ 12 w 48"/>
                <a:gd name="T15" fmla="*/ 0 h 10"/>
                <a:gd name="T16" fmla="*/ 14 w 48"/>
                <a:gd name="T17" fmla="*/ 0 h 10"/>
                <a:gd name="T18" fmla="*/ 18 w 48"/>
                <a:gd name="T19" fmla="*/ 1 h 10"/>
                <a:gd name="T20" fmla="*/ 21 w 48"/>
                <a:gd name="T21" fmla="*/ 2 h 10"/>
                <a:gd name="T22" fmla="*/ 23 w 48"/>
                <a:gd name="T23" fmla="*/ 4 h 10"/>
                <a:gd name="T24" fmla="*/ 24 w 48"/>
                <a:gd name="T25" fmla="*/ 5 h 10"/>
                <a:gd name="T26" fmla="*/ 0 w 48"/>
                <a:gd name="T27" fmla="*/ 5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10">
                  <a:moveTo>
                    <a:pt x="0" y="10"/>
                  </a:moveTo>
                  <a:lnTo>
                    <a:pt x="2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5" y="2"/>
                  </a:lnTo>
                  <a:lnTo>
                    <a:pt x="41" y="4"/>
                  </a:lnTo>
                  <a:lnTo>
                    <a:pt x="46" y="8"/>
                  </a:lnTo>
                  <a:lnTo>
                    <a:pt x="48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4" name="Freeform 97">
              <a:extLst>
                <a:ext uri="{FF2B5EF4-FFF2-40B4-BE49-F238E27FC236}">
                  <a16:creationId xmlns:a16="http://schemas.microsoft.com/office/drawing/2014/main" xmlns="" id="{3295E58A-0198-4C8D-B21A-635A50B7C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" y="3085"/>
              <a:ext cx="24" cy="5"/>
            </a:xfrm>
            <a:custGeom>
              <a:avLst/>
              <a:gdLst>
                <a:gd name="T0" fmla="*/ 0 w 48"/>
                <a:gd name="T1" fmla="*/ 5 h 10"/>
                <a:gd name="T2" fmla="*/ 1 w 48"/>
                <a:gd name="T3" fmla="*/ 4 h 10"/>
                <a:gd name="T4" fmla="*/ 3 w 48"/>
                <a:gd name="T5" fmla="*/ 2 h 10"/>
                <a:gd name="T6" fmla="*/ 5 w 48"/>
                <a:gd name="T7" fmla="*/ 1 h 10"/>
                <a:gd name="T8" fmla="*/ 9 w 48"/>
                <a:gd name="T9" fmla="*/ 0 h 10"/>
                <a:gd name="T10" fmla="*/ 11 w 48"/>
                <a:gd name="T11" fmla="*/ 0 h 10"/>
                <a:gd name="T12" fmla="*/ 12 w 48"/>
                <a:gd name="T13" fmla="*/ 0 h 10"/>
                <a:gd name="T14" fmla="*/ 12 w 48"/>
                <a:gd name="T15" fmla="*/ 0 h 10"/>
                <a:gd name="T16" fmla="*/ 13 w 48"/>
                <a:gd name="T17" fmla="*/ 0 h 10"/>
                <a:gd name="T18" fmla="*/ 17 w 48"/>
                <a:gd name="T19" fmla="*/ 1 h 10"/>
                <a:gd name="T20" fmla="*/ 20 w 48"/>
                <a:gd name="T21" fmla="*/ 2 h 10"/>
                <a:gd name="T22" fmla="*/ 23 w 48"/>
                <a:gd name="T23" fmla="*/ 4 h 10"/>
                <a:gd name="T24" fmla="*/ 24 w 48"/>
                <a:gd name="T25" fmla="*/ 5 h 10"/>
                <a:gd name="T26" fmla="*/ 0 w 48"/>
                <a:gd name="T27" fmla="*/ 5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10">
                  <a:moveTo>
                    <a:pt x="0" y="10"/>
                  </a:moveTo>
                  <a:lnTo>
                    <a:pt x="2" y="8"/>
                  </a:lnTo>
                  <a:lnTo>
                    <a:pt x="5" y="4"/>
                  </a:lnTo>
                  <a:lnTo>
                    <a:pt x="9" y="2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34" y="2"/>
                  </a:lnTo>
                  <a:lnTo>
                    <a:pt x="40" y="4"/>
                  </a:lnTo>
                  <a:lnTo>
                    <a:pt x="46" y="8"/>
                  </a:lnTo>
                  <a:lnTo>
                    <a:pt x="48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5" name="Freeform 98">
              <a:extLst>
                <a:ext uri="{FF2B5EF4-FFF2-40B4-BE49-F238E27FC236}">
                  <a16:creationId xmlns:a16="http://schemas.microsoft.com/office/drawing/2014/main" xmlns="" id="{9D7FE986-60F0-4371-BE87-5677976C4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5" y="3085"/>
              <a:ext cx="23" cy="5"/>
            </a:xfrm>
            <a:custGeom>
              <a:avLst/>
              <a:gdLst>
                <a:gd name="T0" fmla="*/ 0 w 46"/>
                <a:gd name="T1" fmla="*/ 5 h 10"/>
                <a:gd name="T2" fmla="*/ 1 w 46"/>
                <a:gd name="T3" fmla="*/ 4 h 10"/>
                <a:gd name="T4" fmla="*/ 2 w 46"/>
                <a:gd name="T5" fmla="*/ 2 h 10"/>
                <a:gd name="T6" fmla="*/ 5 w 46"/>
                <a:gd name="T7" fmla="*/ 1 h 10"/>
                <a:gd name="T8" fmla="*/ 8 w 46"/>
                <a:gd name="T9" fmla="*/ 0 h 10"/>
                <a:gd name="T10" fmla="*/ 11 w 46"/>
                <a:gd name="T11" fmla="*/ 0 h 10"/>
                <a:gd name="T12" fmla="*/ 11 w 46"/>
                <a:gd name="T13" fmla="*/ 0 h 10"/>
                <a:gd name="T14" fmla="*/ 12 w 46"/>
                <a:gd name="T15" fmla="*/ 0 h 10"/>
                <a:gd name="T16" fmla="*/ 14 w 46"/>
                <a:gd name="T17" fmla="*/ 0 h 10"/>
                <a:gd name="T18" fmla="*/ 16 w 46"/>
                <a:gd name="T19" fmla="*/ 1 h 10"/>
                <a:gd name="T20" fmla="*/ 20 w 46"/>
                <a:gd name="T21" fmla="*/ 2 h 10"/>
                <a:gd name="T22" fmla="*/ 22 w 46"/>
                <a:gd name="T23" fmla="*/ 4 h 10"/>
                <a:gd name="T24" fmla="*/ 23 w 46"/>
                <a:gd name="T25" fmla="*/ 5 h 10"/>
                <a:gd name="T26" fmla="*/ 0 w 46"/>
                <a:gd name="T27" fmla="*/ 5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0">
                  <a:moveTo>
                    <a:pt x="0" y="10"/>
                  </a:moveTo>
                  <a:lnTo>
                    <a:pt x="2" y="8"/>
                  </a:lnTo>
                  <a:lnTo>
                    <a:pt x="4" y="4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6" name="Freeform 99">
              <a:extLst>
                <a:ext uri="{FF2B5EF4-FFF2-40B4-BE49-F238E27FC236}">
                  <a16:creationId xmlns:a16="http://schemas.microsoft.com/office/drawing/2014/main" xmlns="" id="{5CB3EC40-BAE9-4F71-A7FE-07DCBD07D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8" y="3085"/>
              <a:ext cx="24" cy="5"/>
            </a:xfrm>
            <a:custGeom>
              <a:avLst/>
              <a:gdLst>
                <a:gd name="T0" fmla="*/ 0 w 48"/>
                <a:gd name="T1" fmla="*/ 5 h 10"/>
                <a:gd name="T2" fmla="*/ 1 w 48"/>
                <a:gd name="T3" fmla="*/ 4 h 10"/>
                <a:gd name="T4" fmla="*/ 3 w 48"/>
                <a:gd name="T5" fmla="*/ 2 h 10"/>
                <a:gd name="T6" fmla="*/ 5 w 48"/>
                <a:gd name="T7" fmla="*/ 1 h 10"/>
                <a:gd name="T8" fmla="*/ 9 w 48"/>
                <a:gd name="T9" fmla="*/ 0 h 10"/>
                <a:gd name="T10" fmla="*/ 12 w 48"/>
                <a:gd name="T11" fmla="*/ 0 h 10"/>
                <a:gd name="T12" fmla="*/ 13 w 48"/>
                <a:gd name="T13" fmla="*/ 0 h 10"/>
                <a:gd name="T14" fmla="*/ 13 w 48"/>
                <a:gd name="T15" fmla="*/ 0 h 10"/>
                <a:gd name="T16" fmla="*/ 15 w 48"/>
                <a:gd name="T17" fmla="*/ 0 h 10"/>
                <a:gd name="T18" fmla="*/ 18 w 48"/>
                <a:gd name="T19" fmla="*/ 1 h 10"/>
                <a:gd name="T20" fmla="*/ 21 w 48"/>
                <a:gd name="T21" fmla="*/ 2 h 10"/>
                <a:gd name="T22" fmla="*/ 23 w 48"/>
                <a:gd name="T23" fmla="*/ 4 h 10"/>
                <a:gd name="T24" fmla="*/ 24 w 48"/>
                <a:gd name="T25" fmla="*/ 5 h 10"/>
                <a:gd name="T26" fmla="*/ 0 w 48"/>
                <a:gd name="T27" fmla="*/ 5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10">
                  <a:moveTo>
                    <a:pt x="0" y="10"/>
                  </a:moveTo>
                  <a:lnTo>
                    <a:pt x="2" y="8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5" y="2"/>
                  </a:lnTo>
                  <a:lnTo>
                    <a:pt x="42" y="4"/>
                  </a:lnTo>
                  <a:lnTo>
                    <a:pt x="46" y="8"/>
                  </a:lnTo>
                  <a:lnTo>
                    <a:pt x="48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7" name="Freeform 100">
              <a:extLst>
                <a:ext uri="{FF2B5EF4-FFF2-40B4-BE49-F238E27FC236}">
                  <a16:creationId xmlns:a16="http://schemas.microsoft.com/office/drawing/2014/main" xmlns="" id="{59899EA7-0F97-4E84-8852-D50656CB3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" y="3085"/>
              <a:ext cx="23" cy="5"/>
            </a:xfrm>
            <a:custGeom>
              <a:avLst/>
              <a:gdLst>
                <a:gd name="T0" fmla="*/ 0 w 46"/>
                <a:gd name="T1" fmla="*/ 5 h 10"/>
                <a:gd name="T2" fmla="*/ 1 w 46"/>
                <a:gd name="T3" fmla="*/ 4 h 10"/>
                <a:gd name="T4" fmla="*/ 2 w 46"/>
                <a:gd name="T5" fmla="*/ 2 h 10"/>
                <a:gd name="T6" fmla="*/ 5 w 46"/>
                <a:gd name="T7" fmla="*/ 1 h 10"/>
                <a:gd name="T8" fmla="*/ 8 w 46"/>
                <a:gd name="T9" fmla="*/ 0 h 10"/>
                <a:gd name="T10" fmla="*/ 11 w 46"/>
                <a:gd name="T11" fmla="*/ 0 h 10"/>
                <a:gd name="T12" fmla="*/ 11 w 46"/>
                <a:gd name="T13" fmla="*/ 0 h 10"/>
                <a:gd name="T14" fmla="*/ 12 w 46"/>
                <a:gd name="T15" fmla="*/ 0 h 10"/>
                <a:gd name="T16" fmla="*/ 14 w 46"/>
                <a:gd name="T17" fmla="*/ 0 h 10"/>
                <a:gd name="T18" fmla="*/ 17 w 46"/>
                <a:gd name="T19" fmla="*/ 1 h 10"/>
                <a:gd name="T20" fmla="*/ 20 w 46"/>
                <a:gd name="T21" fmla="*/ 2 h 10"/>
                <a:gd name="T22" fmla="*/ 22 w 46"/>
                <a:gd name="T23" fmla="*/ 4 h 10"/>
                <a:gd name="T24" fmla="*/ 23 w 46"/>
                <a:gd name="T25" fmla="*/ 5 h 10"/>
                <a:gd name="T26" fmla="*/ 0 w 46"/>
                <a:gd name="T27" fmla="*/ 5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0">
                  <a:moveTo>
                    <a:pt x="0" y="10"/>
                  </a:moveTo>
                  <a:lnTo>
                    <a:pt x="2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3" y="2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8" name="Freeform 101">
              <a:extLst>
                <a:ext uri="{FF2B5EF4-FFF2-40B4-BE49-F238E27FC236}">
                  <a16:creationId xmlns:a16="http://schemas.microsoft.com/office/drawing/2014/main" xmlns="" id="{384C6FF3-D5CF-49EB-8D50-669765CC5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" y="3085"/>
              <a:ext cx="23" cy="5"/>
            </a:xfrm>
            <a:custGeom>
              <a:avLst/>
              <a:gdLst>
                <a:gd name="T0" fmla="*/ 0 w 46"/>
                <a:gd name="T1" fmla="*/ 5 h 10"/>
                <a:gd name="T2" fmla="*/ 1 w 46"/>
                <a:gd name="T3" fmla="*/ 4 h 10"/>
                <a:gd name="T4" fmla="*/ 2 w 46"/>
                <a:gd name="T5" fmla="*/ 2 h 10"/>
                <a:gd name="T6" fmla="*/ 5 w 46"/>
                <a:gd name="T7" fmla="*/ 1 h 10"/>
                <a:gd name="T8" fmla="*/ 9 w 46"/>
                <a:gd name="T9" fmla="*/ 0 h 10"/>
                <a:gd name="T10" fmla="*/ 11 w 46"/>
                <a:gd name="T11" fmla="*/ 0 h 10"/>
                <a:gd name="T12" fmla="*/ 12 w 46"/>
                <a:gd name="T13" fmla="*/ 0 h 10"/>
                <a:gd name="T14" fmla="*/ 12 w 46"/>
                <a:gd name="T15" fmla="*/ 0 h 10"/>
                <a:gd name="T16" fmla="*/ 14 w 46"/>
                <a:gd name="T17" fmla="*/ 0 h 10"/>
                <a:gd name="T18" fmla="*/ 17 w 46"/>
                <a:gd name="T19" fmla="*/ 1 h 10"/>
                <a:gd name="T20" fmla="*/ 21 w 46"/>
                <a:gd name="T21" fmla="*/ 2 h 10"/>
                <a:gd name="T22" fmla="*/ 23 w 46"/>
                <a:gd name="T23" fmla="*/ 4 h 10"/>
                <a:gd name="T24" fmla="*/ 23 w 46"/>
                <a:gd name="T25" fmla="*/ 5 h 10"/>
                <a:gd name="T26" fmla="*/ 0 w 46"/>
                <a:gd name="T27" fmla="*/ 5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0">
                  <a:moveTo>
                    <a:pt x="0" y="10"/>
                  </a:moveTo>
                  <a:lnTo>
                    <a:pt x="2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3" y="2"/>
                  </a:lnTo>
                  <a:lnTo>
                    <a:pt x="41" y="4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9" name="Freeform 102">
              <a:extLst>
                <a:ext uri="{FF2B5EF4-FFF2-40B4-BE49-F238E27FC236}">
                  <a16:creationId xmlns:a16="http://schemas.microsoft.com/office/drawing/2014/main" xmlns="" id="{504D008B-E920-4EC6-8962-C9B390115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" y="3096"/>
              <a:ext cx="23" cy="5"/>
            </a:xfrm>
            <a:custGeom>
              <a:avLst/>
              <a:gdLst>
                <a:gd name="T0" fmla="*/ 0 w 47"/>
                <a:gd name="T1" fmla="*/ 5 h 9"/>
                <a:gd name="T2" fmla="*/ 1 w 47"/>
                <a:gd name="T3" fmla="*/ 4 h 9"/>
                <a:gd name="T4" fmla="*/ 2 w 47"/>
                <a:gd name="T5" fmla="*/ 2 h 9"/>
                <a:gd name="T6" fmla="*/ 5 w 47"/>
                <a:gd name="T7" fmla="*/ 1 h 9"/>
                <a:gd name="T8" fmla="*/ 8 w 47"/>
                <a:gd name="T9" fmla="*/ 0 h 9"/>
                <a:gd name="T10" fmla="*/ 11 w 47"/>
                <a:gd name="T11" fmla="*/ 0 h 9"/>
                <a:gd name="T12" fmla="*/ 11 w 47"/>
                <a:gd name="T13" fmla="*/ 0 h 9"/>
                <a:gd name="T14" fmla="*/ 12 w 47"/>
                <a:gd name="T15" fmla="*/ 0 h 9"/>
                <a:gd name="T16" fmla="*/ 13 w 47"/>
                <a:gd name="T17" fmla="*/ 0 h 9"/>
                <a:gd name="T18" fmla="*/ 16 w 47"/>
                <a:gd name="T19" fmla="*/ 1 h 9"/>
                <a:gd name="T20" fmla="*/ 20 w 47"/>
                <a:gd name="T21" fmla="*/ 2 h 9"/>
                <a:gd name="T22" fmla="*/ 22 w 47"/>
                <a:gd name="T23" fmla="*/ 4 h 9"/>
                <a:gd name="T24" fmla="*/ 23 w 47"/>
                <a:gd name="T25" fmla="*/ 5 h 9"/>
                <a:gd name="T26" fmla="*/ 0 w 47"/>
                <a:gd name="T27" fmla="*/ 5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7" h="9">
                  <a:moveTo>
                    <a:pt x="0" y="9"/>
                  </a:moveTo>
                  <a:lnTo>
                    <a:pt x="2" y="7"/>
                  </a:lnTo>
                  <a:lnTo>
                    <a:pt x="4" y="3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3" y="1"/>
                  </a:lnTo>
                  <a:lnTo>
                    <a:pt x="41" y="3"/>
                  </a:lnTo>
                  <a:lnTo>
                    <a:pt x="45" y="7"/>
                  </a:lnTo>
                  <a:lnTo>
                    <a:pt x="47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0" name="Freeform 103">
              <a:extLst>
                <a:ext uri="{FF2B5EF4-FFF2-40B4-BE49-F238E27FC236}">
                  <a16:creationId xmlns:a16="http://schemas.microsoft.com/office/drawing/2014/main" xmlns="" id="{C475B6D5-3DC6-4120-B73D-9580D8D0B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9" y="3096"/>
              <a:ext cx="23" cy="5"/>
            </a:xfrm>
            <a:custGeom>
              <a:avLst/>
              <a:gdLst>
                <a:gd name="T0" fmla="*/ 0 w 46"/>
                <a:gd name="T1" fmla="*/ 5 h 9"/>
                <a:gd name="T2" fmla="*/ 1 w 46"/>
                <a:gd name="T3" fmla="*/ 4 h 9"/>
                <a:gd name="T4" fmla="*/ 2 w 46"/>
                <a:gd name="T5" fmla="*/ 2 h 9"/>
                <a:gd name="T6" fmla="*/ 5 w 46"/>
                <a:gd name="T7" fmla="*/ 1 h 9"/>
                <a:gd name="T8" fmla="*/ 8 w 46"/>
                <a:gd name="T9" fmla="*/ 0 h 9"/>
                <a:gd name="T10" fmla="*/ 11 w 46"/>
                <a:gd name="T11" fmla="*/ 0 h 9"/>
                <a:gd name="T12" fmla="*/ 11 w 46"/>
                <a:gd name="T13" fmla="*/ 0 h 9"/>
                <a:gd name="T14" fmla="*/ 12 w 46"/>
                <a:gd name="T15" fmla="*/ 0 h 9"/>
                <a:gd name="T16" fmla="*/ 14 w 46"/>
                <a:gd name="T17" fmla="*/ 0 h 9"/>
                <a:gd name="T18" fmla="*/ 16 w 46"/>
                <a:gd name="T19" fmla="*/ 1 h 9"/>
                <a:gd name="T20" fmla="*/ 20 w 46"/>
                <a:gd name="T21" fmla="*/ 2 h 9"/>
                <a:gd name="T22" fmla="*/ 22 w 46"/>
                <a:gd name="T23" fmla="*/ 4 h 9"/>
                <a:gd name="T24" fmla="*/ 23 w 46"/>
                <a:gd name="T25" fmla="*/ 5 h 9"/>
                <a:gd name="T26" fmla="*/ 0 w 46"/>
                <a:gd name="T27" fmla="*/ 5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9">
                  <a:moveTo>
                    <a:pt x="0" y="9"/>
                  </a:moveTo>
                  <a:lnTo>
                    <a:pt x="2" y="7"/>
                  </a:lnTo>
                  <a:lnTo>
                    <a:pt x="3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2" y="1"/>
                  </a:lnTo>
                  <a:lnTo>
                    <a:pt x="40" y="3"/>
                  </a:lnTo>
                  <a:lnTo>
                    <a:pt x="44" y="7"/>
                  </a:lnTo>
                  <a:lnTo>
                    <a:pt x="46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1" name="Freeform 104">
              <a:extLst>
                <a:ext uri="{FF2B5EF4-FFF2-40B4-BE49-F238E27FC236}">
                  <a16:creationId xmlns:a16="http://schemas.microsoft.com/office/drawing/2014/main" xmlns="" id="{8CC70BAC-457D-4CA4-8AE2-30EA6446E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7" y="3104"/>
              <a:ext cx="171" cy="6"/>
            </a:xfrm>
            <a:custGeom>
              <a:avLst/>
              <a:gdLst>
                <a:gd name="T0" fmla="*/ 0 w 342"/>
                <a:gd name="T1" fmla="*/ 6 h 11"/>
                <a:gd name="T2" fmla="*/ 10 w 342"/>
                <a:gd name="T3" fmla="*/ 0 h 11"/>
                <a:gd name="T4" fmla="*/ 167 w 342"/>
                <a:gd name="T5" fmla="*/ 0 h 11"/>
                <a:gd name="T6" fmla="*/ 171 w 342"/>
                <a:gd name="T7" fmla="*/ 6 h 11"/>
                <a:gd name="T8" fmla="*/ 0 w 342"/>
                <a:gd name="T9" fmla="*/ 6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2" h="11">
                  <a:moveTo>
                    <a:pt x="0" y="11"/>
                  </a:moveTo>
                  <a:lnTo>
                    <a:pt x="19" y="0"/>
                  </a:lnTo>
                  <a:lnTo>
                    <a:pt x="333" y="0"/>
                  </a:lnTo>
                  <a:lnTo>
                    <a:pt x="342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2" name="Freeform 105">
              <a:extLst>
                <a:ext uri="{FF2B5EF4-FFF2-40B4-BE49-F238E27FC236}">
                  <a16:creationId xmlns:a16="http://schemas.microsoft.com/office/drawing/2014/main" xmlns="" id="{FE911914-9AB2-4FEA-BD71-DB09E8583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8" y="3096"/>
              <a:ext cx="23" cy="5"/>
            </a:xfrm>
            <a:custGeom>
              <a:avLst/>
              <a:gdLst>
                <a:gd name="T0" fmla="*/ 0 w 46"/>
                <a:gd name="T1" fmla="*/ 5 h 9"/>
                <a:gd name="T2" fmla="*/ 1 w 46"/>
                <a:gd name="T3" fmla="*/ 4 h 9"/>
                <a:gd name="T4" fmla="*/ 2 w 46"/>
                <a:gd name="T5" fmla="*/ 2 h 9"/>
                <a:gd name="T6" fmla="*/ 5 w 46"/>
                <a:gd name="T7" fmla="*/ 1 h 9"/>
                <a:gd name="T8" fmla="*/ 9 w 46"/>
                <a:gd name="T9" fmla="*/ 0 h 9"/>
                <a:gd name="T10" fmla="*/ 11 w 46"/>
                <a:gd name="T11" fmla="*/ 0 h 9"/>
                <a:gd name="T12" fmla="*/ 12 w 46"/>
                <a:gd name="T13" fmla="*/ 0 h 9"/>
                <a:gd name="T14" fmla="*/ 12 w 46"/>
                <a:gd name="T15" fmla="*/ 0 h 9"/>
                <a:gd name="T16" fmla="*/ 14 w 46"/>
                <a:gd name="T17" fmla="*/ 0 h 9"/>
                <a:gd name="T18" fmla="*/ 18 w 46"/>
                <a:gd name="T19" fmla="*/ 1 h 9"/>
                <a:gd name="T20" fmla="*/ 20 w 46"/>
                <a:gd name="T21" fmla="*/ 2 h 9"/>
                <a:gd name="T22" fmla="*/ 22 w 46"/>
                <a:gd name="T23" fmla="*/ 4 h 9"/>
                <a:gd name="T24" fmla="*/ 23 w 46"/>
                <a:gd name="T25" fmla="*/ 5 h 9"/>
                <a:gd name="T26" fmla="*/ 0 w 46"/>
                <a:gd name="T27" fmla="*/ 5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9">
                  <a:moveTo>
                    <a:pt x="0" y="9"/>
                  </a:moveTo>
                  <a:lnTo>
                    <a:pt x="2" y="7"/>
                  </a:lnTo>
                  <a:lnTo>
                    <a:pt x="4" y="3"/>
                  </a:lnTo>
                  <a:lnTo>
                    <a:pt x="10" y="1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5" y="1"/>
                  </a:lnTo>
                  <a:lnTo>
                    <a:pt x="40" y="3"/>
                  </a:lnTo>
                  <a:lnTo>
                    <a:pt x="44" y="7"/>
                  </a:lnTo>
                  <a:lnTo>
                    <a:pt x="46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3" name="Freeform 106">
              <a:extLst>
                <a:ext uri="{FF2B5EF4-FFF2-40B4-BE49-F238E27FC236}">
                  <a16:creationId xmlns:a16="http://schemas.microsoft.com/office/drawing/2014/main" xmlns="" id="{F615B12A-C539-4D80-8CC9-69CA29076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1" y="3096"/>
              <a:ext cx="23" cy="5"/>
            </a:xfrm>
            <a:custGeom>
              <a:avLst/>
              <a:gdLst>
                <a:gd name="T0" fmla="*/ 0 w 46"/>
                <a:gd name="T1" fmla="*/ 5 h 9"/>
                <a:gd name="T2" fmla="*/ 1 w 46"/>
                <a:gd name="T3" fmla="*/ 4 h 9"/>
                <a:gd name="T4" fmla="*/ 2 w 46"/>
                <a:gd name="T5" fmla="*/ 2 h 9"/>
                <a:gd name="T6" fmla="*/ 5 w 46"/>
                <a:gd name="T7" fmla="*/ 1 h 9"/>
                <a:gd name="T8" fmla="*/ 9 w 46"/>
                <a:gd name="T9" fmla="*/ 0 h 9"/>
                <a:gd name="T10" fmla="*/ 11 w 46"/>
                <a:gd name="T11" fmla="*/ 0 h 9"/>
                <a:gd name="T12" fmla="*/ 12 w 46"/>
                <a:gd name="T13" fmla="*/ 0 h 9"/>
                <a:gd name="T14" fmla="*/ 12 w 46"/>
                <a:gd name="T15" fmla="*/ 0 h 9"/>
                <a:gd name="T16" fmla="*/ 14 w 46"/>
                <a:gd name="T17" fmla="*/ 0 h 9"/>
                <a:gd name="T18" fmla="*/ 18 w 46"/>
                <a:gd name="T19" fmla="*/ 1 h 9"/>
                <a:gd name="T20" fmla="*/ 21 w 46"/>
                <a:gd name="T21" fmla="*/ 2 h 9"/>
                <a:gd name="T22" fmla="*/ 23 w 46"/>
                <a:gd name="T23" fmla="*/ 4 h 9"/>
                <a:gd name="T24" fmla="*/ 23 w 46"/>
                <a:gd name="T25" fmla="*/ 5 h 9"/>
                <a:gd name="T26" fmla="*/ 0 w 46"/>
                <a:gd name="T27" fmla="*/ 5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9">
                  <a:moveTo>
                    <a:pt x="0" y="9"/>
                  </a:moveTo>
                  <a:lnTo>
                    <a:pt x="2" y="7"/>
                  </a:lnTo>
                  <a:lnTo>
                    <a:pt x="4" y="3"/>
                  </a:lnTo>
                  <a:lnTo>
                    <a:pt x="10" y="1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5" y="1"/>
                  </a:lnTo>
                  <a:lnTo>
                    <a:pt x="41" y="3"/>
                  </a:lnTo>
                  <a:lnTo>
                    <a:pt x="45" y="7"/>
                  </a:lnTo>
                  <a:lnTo>
                    <a:pt x="46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4" name="Freeform 107">
              <a:extLst>
                <a:ext uri="{FF2B5EF4-FFF2-40B4-BE49-F238E27FC236}">
                  <a16:creationId xmlns:a16="http://schemas.microsoft.com/office/drawing/2014/main" xmlns="" id="{4D4497B6-8065-4E5A-94B0-05AB00D7C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3096"/>
              <a:ext cx="23" cy="5"/>
            </a:xfrm>
            <a:custGeom>
              <a:avLst/>
              <a:gdLst>
                <a:gd name="T0" fmla="*/ 0 w 46"/>
                <a:gd name="T1" fmla="*/ 5 h 9"/>
                <a:gd name="T2" fmla="*/ 1 w 46"/>
                <a:gd name="T3" fmla="*/ 4 h 9"/>
                <a:gd name="T4" fmla="*/ 2 w 46"/>
                <a:gd name="T5" fmla="*/ 2 h 9"/>
                <a:gd name="T6" fmla="*/ 5 w 46"/>
                <a:gd name="T7" fmla="*/ 1 h 9"/>
                <a:gd name="T8" fmla="*/ 9 w 46"/>
                <a:gd name="T9" fmla="*/ 0 h 9"/>
                <a:gd name="T10" fmla="*/ 11 w 46"/>
                <a:gd name="T11" fmla="*/ 0 h 9"/>
                <a:gd name="T12" fmla="*/ 12 w 46"/>
                <a:gd name="T13" fmla="*/ 0 h 9"/>
                <a:gd name="T14" fmla="*/ 12 w 46"/>
                <a:gd name="T15" fmla="*/ 0 h 9"/>
                <a:gd name="T16" fmla="*/ 14 w 46"/>
                <a:gd name="T17" fmla="*/ 0 h 9"/>
                <a:gd name="T18" fmla="*/ 18 w 46"/>
                <a:gd name="T19" fmla="*/ 1 h 9"/>
                <a:gd name="T20" fmla="*/ 20 w 46"/>
                <a:gd name="T21" fmla="*/ 2 h 9"/>
                <a:gd name="T22" fmla="*/ 22 w 46"/>
                <a:gd name="T23" fmla="*/ 4 h 9"/>
                <a:gd name="T24" fmla="*/ 23 w 46"/>
                <a:gd name="T25" fmla="*/ 5 h 9"/>
                <a:gd name="T26" fmla="*/ 0 w 46"/>
                <a:gd name="T27" fmla="*/ 5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9">
                  <a:moveTo>
                    <a:pt x="0" y="9"/>
                  </a:moveTo>
                  <a:lnTo>
                    <a:pt x="2" y="7"/>
                  </a:lnTo>
                  <a:lnTo>
                    <a:pt x="4" y="3"/>
                  </a:lnTo>
                  <a:lnTo>
                    <a:pt x="10" y="1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5" y="1"/>
                  </a:lnTo>
                  <a:lnTo>
                    <a:pt x="40" y="3"/>
                  </a:lnTo>
                  <a:lnTo>
                    <a:pt x="44" y="7"/>
                  </a:lnTo>
                  <a:lnTo>
                    <a:pt x="46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5" name="Freeform 108">
              <a:extLst>
                <a:ext uri="{FF2B5EF4-FFF2-40B4-BE49-F238E27FC236}">
                  <a16:creationId xmlns:a16="http://schemas.microsoft.com/office/drawing/2014/main" xmlns="" id="{57CA87FE-FCFD-4DDD-8D97-DE171424E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3096"/>
              <a:ext cx="23" cy="5"/>
            </a:xfrm>
            <a:custGeom>
              <a:avLst/>
              <a:gdLst>
                <a:gd name="T0" fmla="*/ 0 w 46"/>
                <a:gd name="T1" fmla="*/ 5 h 9"/>
                <a:gd name="T2" fmla="*/ 1 w 46"/>
                <a:gd name="T3" fmla="*/ 4 h 9"/>
                <a:gd name="T4" fmla="*/ 3 w 46"/>
                <a:gd name="T5" fmla="*/ 2 h 9"/>
                <a:gd name="T6" fmla="*/ 5 w 46"/>
                <a:gd name="T7" fmla="*/ 1 h 9"/>
                <a:gd name="T8" fmla="*/ 9 w 46"/>
                <a:gd name="T9" fmla="*/ 0 h 9"/>
                <a:gd name="T10" fmla="*/ 11 w 46"/>
                <a:gd name="T11" fmla="*/ 0 h 9"/>
                <a:gd name="T12" fmla="*/ 12 w 46"/>
                <a:gd name="T13" fmla="*/ 0 h 9"/>
                <a:gd name="T14" fmla="*/ 12 w 46"/>
                <a:gd name="T15" fmla="*/ 0 h 9"/>
                <a:gd name="T16" fmla="*/ 13 w 46"/>
                <a:gd name="T17" fmla="*/ 0 h 9"/>
                <a:gd name="T18" fmla="*/ 17 w 46"/>
                <a:gd name="T19" fmla="*/ 1 h 9"/>
                <a:gd name="T20" fmla="*/ 20 w 46"/>
                <a:gd name="T21" fmla="*/ 2 h 9"/>
                <a:gd name="T22" fmla="*/ 22 w 46"/>
                <a:gd name="T23" fmla="*/ 4 h 9"/>
                <a:gd name="T24" fmla="*/ 23 w 46"/>
                <a:gd name="T25" fmla="*/ 5 h 9"/>
                <a:gd name="T26" fmla="*/ 0 w 46"/>
                <a:gd name="T27" fmla="*/ 5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9">
                  <a:moveTo>
                    <a:pt x="0" y="9"/>
                  </a:moveTo>
                  <a:lnTo>
                    <a:pt x="1" y="7"/>
                  </a:lnTo>
                  <a:lnTo>
                    <a:pt x="5" y="3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34" y="1"/>
                  </a:lnTo>
                  <a:lnTo>
                    <a:pt x="40" y="3"/>
                  </a:lnTo>
                  <a:lnTo>
                    <a:pt x="44" y="7"/>
                  </a:lnTo>
                  <a:lnTo>
                    <a:pt x="46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6" name="Freeform 109">
              <a:extLst>
                <a:ext uri="{FF2B5EF4-FFF2-40B4-BE49-F238E27FC236}">
                  <a16:creationId xmlns:a16="http://schemas.microsoft.com/office/drawing/2014/main" xmlns="" id="{9448BBDC-79BF-4F04-8E71-0F2F6B1F5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1" y="3094"/>
              <a:ext cx="23" cy="6"/>
            </a:xfrm>
            <a:custGeom>
              <a:avLst/>
              <a:gdLst>
                <a:gd name="T0" fmla="*/ 0 w 46"/>
                <a:gd name="T1" fmla="*/ 6 h 11"/>
                <a:gd name="T2" fmla="*/ 1 w 46"/>
                <a:gd name="T3" fmla="*/ 5 h 11"/>
                <a:gd name="T4" fmla="*/ 2 w 46"/>
                <a:gd name="T5" fmla="*/ 3 h 11"/>
                <a:gd name="T6" fmla="*/ 5 w 46"/>
                <a:gd name="T7" fmla="*/ 1 h 11"/>
                <a:gd name="T8" fmla="*/ 9 w 46"/>
                <a:gd name="T9" fmla="*/ 0 h 11"/>
                <a:gd name="T10" fmla="*/ 12 w 46"/>
                <a:gd name="T11" fmla="*/ 0 h 11"/>
                <a:gd name="T12" fmla="*/ 12 w 46"/>
                <a:gd name="T13" fmla="*/ 0 h 11"/>
                <a:gd name="T14" fmla="*/ 13 w 46"/>
                <a:gd name="T15" fmla="*/ 0 h 11"/>
                <a:gd name="T16" fmla="*/ 14 w 46"/>
                <a:gd name="T17" fmla="*/ 0 h 11"/>
                <a:gd name="T18" fmla="*/ 17 w 46"/>
                <a:gd name="T19" fmla="*/ 1 h 11"/>
                <a:gd name="T20" fmla="*/ 20 w 46"/>
                <a:gd name="T21" fmla="*/ 3 h 11"/>
                <a:gd name="T22" fmla="*/ 22 w 46"/>
                <a:gd name="T23" fmla="*/ 5 h 11"/>
                <a:gd name="T24" fmla="*/ 23 w 46"/>
                <a:gd name="T25" fmla="*/ 6 h 11"/>
                <a:gd name="T26" fmla="*/ 0 w 46"/>
                <a:gd name="T27" fmla="*/ 6 h 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1">
                  <a:moveTo>
                    <a:pt x="0" y="11"/>
                  </a:moveTo>
                  <a:lnTo>
                    <a:pt x="2" y="9"/>
                  </a:lnTo>
                  <a:lnTo>
                    <a:pt x="3" y="5"/>
                  </a:lnTo>
                  <a:lnTo>
                    <a:pt x="9" y="2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4" y="9"/>
                  </a:lnTo>
                  <a:lnTo>
                    <a:pt x="46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7" name="Freeform 110">
              <a:extLst>
                <a:ext uri="{FF2B5EF4-FFF2-40B4-BE49-F238E27FC236}">
                  <a16:creationId xmlns:a16="http://schemas.microsoft.com/office/drawing/2014/main" xmlns="" id="{37808EEE-BD66-4161-8F1C-46778EEB4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" y="3094"/>
              <a:ext cx="23" cy="6"/>
            </a:xfrm>
            <a:custGeom>
              <a:avLst/>
              <a:gdLst>
                <a:gd name="T0" fmla="*/ 0 w 46"/>
                <a:gd name="T1" fmla="*/ 6 h 11"/>
                <a:gd name="T2" fmla="*/ 1 w 46"/>
                <a:gd name="T3" fmla="*/ 5 h 11"/>
                <a:gd name="T4" fmla="*/ 3 w 46"/>
                <a:gd name="T5" fmla="*/ 3 h 11"/>
                <a:gd name="T6" fmla="*/ 5 w 46"/>
                <a:gd name="T7" fmla="*/ 1 h 11"/>
                <a:gd name="T8" fmla="*/ 9 w 46"/>
                <a:gd name="T9" fmla="*/ 0 h 11"/>
                <a:gd name="T10" fmla="*/ 12 w 46"/>
                <a:gd name="T11" fmla="*/ 0 h 11"/>
                <a:gd name="T12" fmla="*/ 13 w 46"/>
                <a:gd name="T13" fmla="*/ 0 h 11"/>
                <a:gd name="T14" fmla="*/ 13 w 46"/>
                <a:gd name="T15" fmla="*/ 0 h 11"/>
                <a:gd name="T16" fmla="*/ 15 w 46"/>
                <a:gd name="T17" fmla="*/ 0 h 11"/>
                <a:gd name="T18" fmla="*/ 17 w 46"/>
                <a:gd name="T19" fmla="*/ 1 h 11"/>
                <a:gd name="T20" fmla="*/ 20 w 46"/>
                <a:gd name="T21" fmla="*/ 3 h 11"/>
                <a:gd name="T22" fmla="*/ 22 w 46"/>
                <a:gd name="T23" fmla="*/ 5 h 11"/>
                <a:gd name="T24" fmla="*/ 23 w 46"/>
                <a:gd name="T25" fmla="*/ 6 h 11"/>
                <a:gd name="T26" fmla="*/ 0 w 46"/>
                <a:gd name="T27" fmla="*/ 6 h 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1">
                  <a:moveTo>
                    <a:pt x="0" y="11"/>
                  </a:moveTo>
                  <a:lnTo>
                    <a:pt x="2" y="9"/>
                  </a:lnTo>
                  <a:lnTo>
                    <a:pt x="6" y="5"/>
                  </a:lnTo>
                  <a:lnTo>
                    <a:pt x="9" y="2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4" y="9"/>
                  </a:lnTo>
                  <a:lnTo>
                    <a:pt x="46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8" name="Freeform 111">
              <a:extLst>
                <a:ext uri="{FF2B5EF4-FFF2-40B4-BE49-F238E27FC236}">
                  <a16:creationId xmlns:a16="http://schemas.microsoft.com/office/drawing/2014/main" xmlns="" id="{42DCD56D-B7D7-4127-B3A7-5125E961B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" y="3104"/>
              <a:ext cx="23" cy="6"/>
            </a:xfrm>
            <a:custGeom>
              <a:avLst/>
              <a:gdLst>
                <a:gd name="T0" fmla="*/ 0 w 46"/>
                <a:gd name="T1" fmla="*/ 6 h 11"/>
                <a:gd name="T2" fmla="*/ 1 w 46"/>
                <a:gd name="T3" fmla="*/ 5 h 11"/>
                <a:gd name="T4" fmla="*/ 2 w 46"/>
                <a:gd name="T5" fmla="*/ 3 h 11"/>
                <a:gd name="T6" fmla="*/ 5 w 46"/>
                <a:gd name="T7" fmla="*/ 1 h 11"/>
                <a:gd name="T8" fmla="*/ 9 w 46"/>
                <a:gd name="T9" fmla="*/ 0 h 11"/>
                <a:gd name="T10" fmla="*/ 12 w 46"/>
                <a:gd name="T11" fmla="*/ 0 h 11"/>
                <a:gd name="T12" fmla="*/ 12 w 46"/>
                <a:gd name="T13" fmla="*/ 0 h 11"/>
                <a:gd name="T14" fmla="*/ 13 w 46"/>
                <a:gd name="T15" fmla="*/ 0 h 11"/>
                <a:gd name="T16" fmla="*/ 15 w 46"/>
                <a:gd name="T17" fmla="*/ 0 h 11"/>
                <a:gd name="T18" fmla="*/ 17 w 46"/>
                <a:gd name="T19" fmla="*/ 1 h 11"/>
                <a:gd name="T20" fmla="*/ 20 w 46"/>
                <a:gd name="T21" fmla="*/ 3 h 11"/>
                <a:gd name="T22" fmla="*/ 22 w 46"/>
                <a:gd name="T23" fmla="*/ 5 h 11"/>
                <a:gd name="T24" fmla="*/ 23 w 46"/>
                <a:gd name="T25" fmla="*/ 6 h 11"/>
                <a:gd name="T26" fmla="*/ 0 w 46"/>
                <a:gd name="T27" fmla="*/ 6 h 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1">
                  <a:moveTo>
                    <a:pt x="0" y="11"/>
                  </a:moveTo>
                  <a:lnTo>
                    <a:pt x="2" y="9"/>
                  </a:lnTo>
                  <a:lnTo>
                    <a:pt x="4" y="6"/>
                  </a:lnTo>
                  <a:lnTo>
                    <a:pt x="9" y="2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4" y="2"/>
                  </a:lnTo>
                  <a:lnTo>
                    <a:pt x="40" y="6"/>
                  </a:lnTo>
                  <a:lnTo>
                    <a:pt x="44" y="9"/>
                  </a:lnTo>
                  <a:lnTo>
                    <a:pt x="46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9" name="Freeform 112">
              <a:extLst>
                <a:ext uri="{FF2B5EF4-FFF2-40B4-BE49-F238E27FC236}">
                  <a16:creationId xmlns:a16="http://schemas.microsoft.com/office/drawing/2014/main" xmlns="" id="{1A858FBE-2D50-4B80-A9BC-A7FA8ECB6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" y="3104"/>
              <a:ext cx="24" cy="6"/>
            </a:xfrm>
            <a:custGeom>
              <a:avLst/>
              <a:gdLst>
                <a:gd name="T0" fmla="*/ 0 w 48"/>
                <a:gd name="T1" fmla="*/ 6 h 11"/>
                <a:gd name="T2" fmla="*/ 1 w 48"/>
                <a:gd name="T3" fmla="*/ 5 h 11"/>
                <a:gd name="T4" fmla="*/ 3 w 48"/>
                <a:gd name="T5" fmla="*/ 3 h 11"/>
                <a:gd name="T6" fmla="*/ 5 w 48"/>
                <a:gd name="T7" fmla="*/ 1 h 11"/>
                <a:gd name="T8" fmla="*/ 9 w 48"/>
                <a:gd name="T9" fmla="*/ 0 h 11"/>
                <a:gd name="T10" fmla="*/ 12 w 48"/>
                <a:gd name="T11" fmla="*/ 0 h 11"/>
                <a:gd name="T12" fmla="*/ 13 w 48"/>
                <a:gd name="T13" fmla="*/ 0 h 11"/>
                <a:gd name="T14" fmla="*/ 13 w 48"/>
                <a:gd name="T15" fmla="*/ 0 h 11"/>
                <a:gd name="T16" fmla="*/ 15 w 48"/>
                <a:gd name="T17" fmla="*/ 0 h 11"/>
                <a:gd name="T18" fmla="*/ 18 w 48"/>
                <a:gd name="T19" fmla="*/ 1 h 11"/>
                <a:gd name="T20" fmla="*/ 21 w 48"/>
                <a:gd name="T21" fmla="*/ 3 h 11"/>
                <a:gd name="T22" fmla="*/ 23 w 48"/>
                <a:gd name="T23" fmla="*/ 5 h 11"/>
                <a:gd name="T24" fmla="*/ 24 w 48"/>
                <a:gd name="T25" fmla="*/ 6 h 11"/>
                <a:gd name="T26" fmla="*/ 0 w 48"/>
                <a:gd name="T27" fmla="*/ 6 h 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11">
                  <a:moveTo>
                    <a:pt x="0" y="11"/>
                  </a:moveTo>
                  <a:lnTo>
                    <a:pt x="2" y="9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5" y="2"/>
                  </a:lnTo>
                  <a:lnTo>
                    <a:pt x="42" y="6"/>
                  </a:lnTo>
                  <a:lnTo>
                    <a:pt x="46" y="9"/>
                  </a:lnTo>
                  <a:lnTo>
                    <a:pt x="48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0" name="Freeform 113">
              <a:extLst>
                <a:ext uri="{FF2B5EF4-FFF2-40B4-BE49-F238E27FC236}">
                  <a16:creationId xmlns:a16="http://schemas.microsoft.com/office/drawing/2014/main" xmlns="" id="{7E5168CD-95F6-48ED-A733-C948FF682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7" y="3104"/>
              <a:ext cx="23" cy="5"/>
            </a:xfrm>
            <a:custGeom>
              <a:avLst/>
              <a:gdLst>
                <a:gd name="T0" fmla="*/ 0 w 46"/>
                <a:gd name="T1" fmla="*/ 5 h 9"/>
                <a:gd name="T2" fmla="*/ 1 w 46"/>
                <a:gd name="T3" fmla="*/ 4 h 9"/>
                <a:gd name="T4" fmla="*/ 2 w 46"/>
                <a:gd name="T5" fmla="*/ 2 h 9"/>
                <a:gd name="T6" fmla="*/ 5 w 46"/>
                <a:gd name="T7" fmla="*/ 1 h 9"/>
                <a:gd name="T8" fmla="*/ 9 w 46"/>
                <a:gd name="T9" fmla="*/ 0 h 9"/>
                <a:gd name="T10" fmla="*/ 11 w 46"/>
                <a:gd name="T11" fmla="*/ 0 h 9"/>
                <a:gd name="T12" fmla="*/ 12 w 46"/>
                <a:gd name="T13" fmla="*/ 0 h 9"/>
                <a:gd name="T14" fmla="*/ 12 w 46"/>
                <a:gd name="T15" fmla="*/ 0 h 9"/>
                <a:gd name="T16" fmla="*/ 14 w 46"/>
                <a:gd name="T17" fmla="*/ 0 h 9"/>
                <a:gd name="T18" fmla="*/ 17 w 46"/>
                <a:gd name="T19" fmla="*/ 1 h 9"/>
                <a:gd name="T20" fmla="*/ 20 w 46"/>
                <a:gd name="T21" fmla="*/ 2 h 9"/>
                <a:gd name="T22" fmla="*/ 22 w 46"/>
                <a:gd name="T23" fmla="*/ 4 h 9"/>
                <a:gd name="T24" fmla="*/ 23 w 46"/>
                <a:gd name="T25" fmla="*/ 5 h 9"/>
                <a:gd name="T26" fmla="*/ 0 w 46"/>
                <a:gd name="T27" fmla="*/ 5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9">
                  <a:moveTo>
                    <a:pt x="0" y="9"/>
                  </a:moveTo>
                  <a:lnTo>
                    <a:pt x="2" y="8"/>
                  </a:lnTo>
                  <a:lnTo>
                    <a:pt x="4" y="4"/>
                  </a:lnTo>
                  <a:lnTo>
                    <a:pt x="9" y="2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3" y="2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6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1" name="Freeform 114">
              <a:extLst>
                <a:ext uri="{FF2B5EF4-FFF2-40B4-BE49-F238E27FC236}">
                  <a16:creationId xmlns:a16="http://schemas.microsoft.com/office/drawing/2014/main" xmlns="" id="{13BA51EE-8B0C-46BC-9D6B-C1527F396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2" y="3104"/>
              <a:ext cx="23" cy="5"/>
            </a:xfrm>
            <a:custGeom>
              <a:avLst/>
              <a:gdLst>
                <a:gd name="T0" fmla="*/ 0 w 46"/>
                <a:gd name="T1" fmla="*/ 5 h 9"/>
                <a:gd name="T2" fmla="*/ 1 w 46"/>
                <a:gd name="T3" fmla="*/ 4 h 9"/>
                <a:gd name="T4" fmla="*/ 2 w 46"/>
                <a:gd name="T5" fmla="*/ 2 h 9"/>
                <a:gd name="T6" fmla="*/ 5 w 46"/>
                <a:gd name="T7" fmla="*/ 1 h 9"/>
                <a:gd name="T8" fmla="*/ 9 w 46"/>
                <a:gd name="T9" fmla="*/ 0 h 9"/>
                <a:gd name="T10" fmla="*/ 11 w 46"/>
                <a:gd name="T11" fmla="*/ 0 h 9"/>
                <a:gd name="T12" fmla="*/ 12 w 46"/>
                <a:gd name="T13" fmla="*/ 0 h 9"/>
                <a:gd name="T14" fmla="*/ 12 w 46"/>
                <a:gd name="T15" fmla="*/ 0 h 9"/>
                <a:gd name="T16" fmla="*/ 14 w 46"/>
                <a:gd name="T17" fmla="*/ 0 h 9"/>
                <a:gd name="T18" fmla="*/ 17 w 46"/>
                <a:gd name="T19" fmla="*/ 1 h 9"/>
                <a:gd name="T20" fmla="*/ 20 w 46"/>
                <a:gd name="T21" fmla="*/ 2 h 9"/>
                <a:gd name="T22" fmla="*/ 22 w 46"/>
                <a:gd name="T23" fmla="*/ 4 h 9"/>
                <a:gd name="T24" fmla="*/ 23 w 46"/>
                <a:gd name="T25" fmla="*/ 5 h 9"/>
                <a:gd name="T26" fmla="*/ 0 w 46"/>
                <a:gd name="T27" fmla="*/ 5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9">
                  <a:moveTo>
                    <a:pt x="0" y="9"/>
                  </a:moveTo>
                  <a:lnTo>
                    <a:pt x="2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3" y="2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6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2" name="Freeform 115">
              <a:extLst>
                <a:ext uri="{FF2B5EF4-FFF2-40B4-BE49-F238E27FC236}">
                  <a16:creationId xmlns:a16="http://schemas.microsoft.com/office/drawing/2014/main" xmlns="" id="{44617C1A-D528-41F9-9679-ACBC7CBDA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3023"/>
              <a:ext cx="13" cy="13"/>
            </a:xfrm>
            <a:custGeom>
              <a:avLst/>
              <a:gdLst>
                <a:gd name="T0" fmla="*/ 7 w 26"/>
                <a:gd name="T1" fmla="*/ 13 h 26"/>
                <a:gd name="T2" fmla="*/ 10 w 26"/>
                <a:gd name="T3" fmla="*/ 13 h 26"/>
                <a:gd name="T4" fmla="*/ 12 w 26"/>
                <a:gd name="T5" fmla="*/ 12 h 26"/>
                <a:gd name="T6" fmla="*/ 13 w 26"/>
                <a:gd name="T7" fmla="*/ 10 h 26"/>
                <a:gd name="T8" fmla="*/ 13 w 26"/>
                <a:gd name="T9" fmla="*/ 7 h 26"/>
                <a:gd name="T10" fmla="*/ 13 w 26"/>
                <a:gd name="T11" fmla="*/ 4 h 26"/>
                <a:gd name="T12" fmla="*/ 12 w 26"/>
                <a:gd name="T13" fmla="*/ 2 h 26"/>
                <a:gd name="T14" fmla="*/ 10 w 26"/>
                <a:gd name="T15" fmla="*/ 1 h 26"/>
                <a:gd name="T16" fmla="*/ 7 w 26"/>
                <a:gd name="T17" fmla="*/ 0 h 26"/>
                <a:gd name="T18" fmla="*/ 4 w 26"/>
                <a:gd name="T19" fmla="*/ 1 h 26"/>
                <a:gd name="T20" fmla="*/ 2 w 26"/>
                <a:gd name="T21" fmla="*/ 2 h 26"/>
                <a:gd name="T22" fmla="*/ 0 w 26"/>
                <a:gd name="T23" fmla="*/ 4 h 26"/>
                <a:gd name="T24" fmla="*/ 0 w 26"/>
                <a:gd name="T25" fmla="*/ 7 h 26"/>
                <a:gd name="T26" fmla="*/ 0 w 26"/>
                <a:gd name="T27" fmla="*/ 10 h 26"/>
                <a:gd name="T28" fmla="*/ 2 w 26"/>
                <a:gd name="T29" fmla="*/ 12 h 26"/>
                <a:gd name="T30" fmla="*/ 4 w 26"/>
                <a:gd name="T31" fmla="*/ 13 h 26"/>
                <a:gd name="T32" fmla="*/ 7 w 26"/>
                <a:gd name="T33" fmla="*/ 13 h 2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3"/>
                  </a:lnTo>
                  <a:lnTo>
                    <a:pt x="25" y="7"/>
                  </a:lnTo>
                  <a:lnTo>
                    <a:pt x="23" y="3"/>
                  </a:lnTo>
                  <a:lnTo>
                    <a:pt x="19" y="1"/>
                  </a:lnTo>
                  <a:lnTo>
                    <a:pt x="13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3" y="23"/>
                  </a:lnTo>
                  <a:lnTo>
                    <a:pt x="7" y="25"/>
                  </a:lnTo>
                  <a:lnTo>
                    <a:pt x="13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3" name="Freeform 116">
              <a:extLst>
                <a:ext uri="{FF2B5EF4-FFF2-40B4-BE49-F238E27FC236}">
                  <a16:creationId xmlns:a16="http://schemas.microsoft.com/office/drawing/2014/main" xmlns="" id="{058C51BD-FA1D-48D8-AB07-59759FDB4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9" y="3023"/>
              <a:ext cx="13" cy="13"/>
            </a:xfrm>
            <a:custGeom>
              <a:avLst/>
              <a:gdLst>
                <a:gd name="T0" fmla="*/ 6 w 27"/>
                <a:gd name="T1" fmla="*/ 13 h 26"/>
                <a:gd name="T2" fmla="*/ 9 w 27"/>
                <a:gd name="T3" fmla="*/ 13 h 26"/>
                <a:gd name="T4" fmla="*/ 11 w 27"/>
                <a:gd name="T5" fmla="*/ 12 h 26"/>
                <a:gd name="T6" fmla="*/ 12 w 27"/>
                <a:gd name="T7" fmla="*/ 10 h 26"/>
                <a:gd name="T8" fmla="*/ 13 w 27"/>
                <a:gd name="T9" fmla="*/ 7 h 26"/>
                <a:gd name="T10" fmla="*/ 12 w 27"/>
                <a:gd name="T11" fmla="*/ 4 h 26"/>
                <a:gd name="T12" fmla="*/ 11 w 27"/>
                <a:gd name="T13" fmla="*/ 2 h 26"/>
                <a:gd name="T14" fmla="*/ 9 w 27"/>
                <a:gd name="T15" fmla="*/ 1 h 26"/>
                <a:gd name="T16" fmla="*/ 6 w 27"/>
                <a:gd name="T17" fmla="*/ 0 h 26"/>
                <a:gd name="T18" fmla="*/ 4 w 27"/>
                <a:gd name="T19" fmla="*/ 1 h 26"/>
                <a:gd name="T20" fmla="*/ 2 w 27"/>
                <a:gd name="T21" fmla="*/ 2 h 26"/>
                <a:gd name="T22" fmla="*/ 1 w 27"/>
                <a:gd name="T23" fmla="*/ 4 h 26"/>
                <a:gd name="T24" fmla="*/ 0 w 27"/>
                <a:gd name="T25" fmla="*/ 7 h 26"/>
                <a:gd name="T26" fmla="*/ 1 w 27"/>
                <a:gd name="T27" fmla="*/ 10 h 26"/>
                <a:gd name="T28" fmla="*/ 2 w 27"/>
                <a:gd name="T29" fmla="*/ 12 h 26"/>
                <a:gd name="T30" fmla="*/ 4 w 27"/>
                <a:gd name="T31" fmla="*/ 13 h 26"/>
                <a:gd name="T32" fmla="*/ 6 w 27"/>
                <a:gd name="T33" fmla="*/ 13 h 2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7" h="26">
                  <a:moveTo>
                    <a:pt x="13" y="26"/>
                  </a:move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7" y="13"/>
                  </a:lnTo>
                  <a:lnTo>
                    <a:pt x="25" y="7"/>
                  </a:lnTo>
                  <a:lnTo>
                    <a:pt x="23" y="3"/>
                  </a:lnTo>
                  <a:lnTo>
                    <a:pt x="19" y="1"/>
                  </a:lnTo>
                  <a:lnTo>
                    <a:pt x="13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2" y="7"/>
                  </a:lnTo>
                  <a:lnTo>
                    <a:pt x="0" y="13"/>
                  </a:lnTo>
                  <a:lnTo>
                    <a:pt x="2" y="19"/>
                  </a:lnTo>
                  <a:lnTo>
                    <a:pt x="4" y="23"/>
                  </a:lnTo>
                  <a:lnTo>
                    <a:pt x="8" y="25"/>
                  </a:lnTo>
                  <a:lnTo>
                    <a:pt x="13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4" name="Freeform 117">
              <a:extLst>
                <a:ext uri="{FF2B5EF4-FFF2-40B4-BE49-F238E27FC236}">
                  <a16:creationId xmlns:a16="http://schemas.microsoft.com/office/drawing/2014/main" xmlns="" id="{84BAA941-8199-4D24-9146-0C3A27F34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1" y="3024"/>
              <a:ext cx="13" cy="12"/>
            </a:xfrm>
            <a:custGeom>
              <a:avLst/>
              <a:gdLst>
                <a:gd name="T0" fmla="*/ 7 w 27"/>
                <a:gd name="T1" fmla="*/ 12 h 25"/>
                <a:gd name="T2" fmla="*/ 9 w 27"/>
                <a:gd name="T3" fmla="*/ 12 h 25"/>
                <a:gd name="T4" fmla="*/ 11 w 27"/>
                <a:gd name="T5" fmla="*/ 11 h 25"/>
                <a:gd name="T6" fmla="*/ 12 w 27"/>
                <a:gd name="T7" fmla="*/ 9 h 25"/>
                <a:gd name="T8" fmla="*/ 13 w 27"/>
                <a:gd name="T9" fmla="*/ 6 h 25"/>
                <a:gd name="T10" fmla="*/ 12 w 27"/>
                <a:gd name="T11" fmla="*/ 4 h 25"/>
                <a:gd name="T12" fmla="*/ 11 w 27"/>
                <a:gd name="T13" fmla="*/ 2 h 25"/>
                <a:gd name="T14" fmla="*/ 9 w 27"/>
                <a:gd name="T15" fmla="*/ 1 h 25"/>
                <a:gd name="T16" fmla="*/ 7 w 27"/>
                <a:gd name="T17" fmla="*/ 0 h 25"/>
                <a:gd name="T18" fmla="*/ 5 w 27"/>
                <a:gd name="T19" fmla="*/ 1 h 25"/>
                <a:gd name="T20" fmla="*/ 2 w 27"/>
                <a:gd name="T21" fmla="*/ 2 h 25"/>
                <a:gd name="T22" fmla="*/ 1 w 27"/>
                <a:gd name="T23" fmla="*/ 4 h 25"/>
                <a:gd name="T24" fmla="*/ 0 w 27"/>
                <a:gd name="T25" fmla="*/ 6 h 25"/>
                <a:gd name="T26" fmla="*/ 1 w 27"/>
                <a:gd name="T27" fmla="*/ 9 h 25"/>
                <a:gd name="T28" fmla="*/ 2 w 27"/>
                <a:gd name="T29" fmla="*/ 11 h 25"/>
                <a:gd name="T30" fmla="*/ 5 w 27"/>
                <a:gd name="T31" fmla="*/ 12 h 25"/>
                <a:gd name="T32" fmla="*/ 7 w 27"/>
                <a:gd name="T33" fmla="*/ 12 h 2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7" h="25">
                  <a:moveTo>
                    <a:pt x="14" y="25"/>
                  </a:moveTo>
                  <a:lnTo>
                    <a:pt x="19" y="25"/>
                  </a:lnTo>
                  <a:lnTo>
                    <a:pt x="23" y="22"/>
                  </a:lnTo>
                  <a:lnTo>
                    <a:pt x="25" y="18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19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10" y="25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5" name="Freeform 118">
              <a:extLst>
                <a:ext uri="{FF2B5EF4-FFF2-40B4-BE49-F238E27FC236}">
                  <a16:creationId xmlns:a16="http://schemas.microsoft.com/office/drawing/2014/main" xmlns="" id="{6CE100DB-8FCE-42BC-A4F7-7FD511A6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7" y="2852"/>
              <a:ext cx="150" cy="94"/>
            </a:xfrm>
            <a:custGeom>
              <a:avLst/>
              <a:gdLst>
                <a:gd name="T0" fmla="*/ 1 w 302"/>
                <a:gd name="T1" fmla="*/ 94 h 188"/>
                <a:gd name="T2" fmla="*/ 0 w 302"/>
                <a:gd name="T3" fmla="*/ 9 h 188"/>
                <a:gd name="T4" fmla="*/ 0 w 302"/>
                <a:gd name="T5" fmla="*/ 8 h 188"/>
                <a:gd name="T6" fmla="*/ 2 w 302"/>
                <a:gd name="T7" fmla="*/ 4 h 188"/>
                <a:gd name="T8" fmla="*/ 5 w 302"/>
                <a:gd name="T9" fmla="*/ 1 h 188"/>
                <a:gd name="T10" fmla="*/ 11 w 302"/>
                <a:gd name="T11" fmla="*/ 0 h 188"/>
                <a:gd name="T12" fmla="*/ 150 w 302"/>
                <a:gd name="T13" fmla="*/ 0 h 188"/>
                <a:gd name="T14" fmla="*/ 20 w 302"/>
                <a:gd name="T15" fmla="*/ 12 h 188"/>
                <a:gd name="T16" fmla="*/ 19 w 302"/>
                <a:gd name="T17" fmla="*/ 13 h 188"/>
                <a:gd name="T18" fmla="*/ 16 w 302"/>
                <a:gd name="T19" fmla="*/ 14 h 188"/>
                <a:gd name="T20" fmla="*/ 12 w 302"/>
                <a:gd name="T21" fmla="*/ 17 h 188"/>
                <a:gd name="T22" fmla="*/ 11 w 302"/>
                <a:gd name="T23" fmla="*/ 23 h 188"/>
                <a:gd name="T24" fmla="*/ 9 w 302"/>
                <a:gd name="T25" fmla="*/ 38 h 188"/>
                <a:gd name="T26" fmla="*/ 7 w 302"/>
                <a:gd name="T27" fmla="*/ 62 h 188"/>
                <a:gd name="T28" fmla="*/ 3 w 302"/>
                <a:gd name="T29" fmla="*/ 85 h 188"/>
                <a:gd name="T30" fmla="*/ 1 w 302"/>
                <a:gd name="T31" fmla="*/ 94 h 18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02" h="188">
                  <a:moveTo>
                    <a:pt x="2" y="188"/>
                  </a:moveTo>
                  <a:lnTo>
                    <a:pt x="0" y="17"/>
                  </a:lnTo>
                  <a:lnTo>
                    <a:pt x="0" y="15"/>
                  </a:lnTo>
                  <a:lnTo>
                    <a:pt x="4" y="7"/>
                  </a:lnTo>
                  <a:lnTo>
                    <a:pt x="10" y="2"/>
                  </a:lnTo>
                  <a:lnTo>
                    <a:pt x="23" y="0"/>
                  </a:lnTo>
                  <a:lnTo>
                    <a:pt x="302" y="0"/>
                  </a:lnTo>
                  <a:lnTo>
                    <a:pt x="41" y="23"/>
                  </a:lnTo>
                  <a:lnTo>
                    <a:pt x="39" y="25"/>
                  </a:lnTo>
                  <a:lnTo>
                    <a:pt x="33" y="28"/>
                  </a:lnTo>
                  <a:lnTo>
                    <a:pt x="25" y="34"/>
                  </a:lnTo>
                  <a:lnTo>
                    <a:pt x="23" y="46"/>
                  </a:lnTo>
                  <a:lnTo>
                    <a:pt x="19" y="75"/>
                  </a:lnTo>
                  <a:lnTo>
                    <a:pt x="14" y="123"/>
                  </a:lnTo>
                  <a:lnTo>
                    <a:pt x="6" y="169"/>
                  </a:lnTo>
                  <a:lnTo>
                    <a:pt x="2" y="188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6" name="Freeform 119">
              <a:extLst>
                <a:ext uri="{FF2B5EF4-FFF2-40B4-BE49-F238E27FC236}">
                  <a16:creationId xmlns:a16="http://schemas.microsoft.com/office/drawing/2014/main" xmlns="" id="{0672D377-F1B7-49E4-82C4-6D220BE37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2" y="2873"/>
              <a:ext cx="150" cy="94"/>
            </a:xfrm>
            <a:custGeom>
              <a:avLst/>
              <a:gdLst>
                <a:gd name="T0" fmla="*/ 149 w 300"/>
                <a:gd name="T1" fmla="*/ 0 h 188"/>
                <a:gd name="T2" fmla="*/ 150 w 300"/>
                <a:gd name="T3" fmla="*/ 86 h 188"/>
                <a:gd name="T4" fmla="*/ 150 w 300"/>
                <a:gd name="T5" fmla="*/ 87 h 188"/>
                <a:gd name="T6" fmla="*/ 148 w 300"/>
                <a:gd name="T7" fmla="*/ 90 h 188"/>
                <a:gd name="T8" fmla="*/ 145 w 300"/>
                <a:gd name="T9" fmla="*/ 93 h 188"/>
                <a:gd name="T10" fmla="*/ 139 w 300"/>
                <a:gd name="T11" fmla="*/ 94 h 188"/>
                <a:gd name="T12" fmla="*/ 0 w 300"/>
                <a:gd name="T13" fmla="*/ 94 h 188"/>
                <a:gd name="T14" fmla="*/ 131 w 300"/>
                <a:gd name="T15" fmla="*/ 83 h 188"/>
                <a:gd name="T16" fmla="*/ 132 w 300"/>
                <a:gd name="T17" fmla="*/ 82 h 188"/>
                <a:gd name="T18" fmla="*/ 136 w 300"/>
                <a:gd name="T19" fmla="*/ 80 h 188"/>
                <a:gd name="T20" fmla="*/ 138 w 300"/>
                <a:gd name="T21" fmla="*/ 77 h 188"/>
                <a:gd name="T22" fmla="*/ 139 w 300"/>
                <a:gd name="T23" fmla="*/ 72 h 188"/>
                <a:gd name="T24" fmla="*/ 141 w 300"/>
                <a:gd name="T25" fmla="*/ 57 h 188"/>
                <a:gd name="T26" fmla="*/ 144 w 300"/>
                <a:gd name="T27" fmla="*/ 33 h 188"/>
                <a:gd name="T28" fmla="*/ 147 w 300"/>
                <a:gd name="T29" fmla="*/ 10 h 188"/>
                <a:gd name="T30" fmla="*/ 149 w 300"/>
                <a:gd name="T31" fmla="*/ 0 h 18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00" h="188">
                  <a:moveTo>
                    <a:pt x="298" y="0"/>
                  </a:moveTo>
                  <a:lnTo>
                    <a:pt x="300" y="171"/>
                  </a:lnTo>
                  <a:lnTo>
                    <a:pt x="300" y="173"/>
                  </a:lnTo>
                  <a:lnTo>
                    <a:pt x="296" y="179"/>
                  </a:lnTo>
                  <a:lnTo>
                    <a:pt x="290" y="186"/>
                  </a:lnTo>
                  <a:lnTo>
                    <a:pt x="278" y="188"/>
                  </a:lnTo>
                  <a:lnTo>
                    <a:pt x="0" y="188"/>
                  </a:lnTo>
                  <a:lnTo>
                    <a:pt x="261" y="165"/>
                  </a:lnTo>
                  <a:lnTo>
                    <a:pt x="263" y="163"/>
                  </a:lnTo>
                  <a:lnTo>
                    <a:pt x="271" y="159"/>
                  </a:lnTo>
                  <a:lnTo>
                    <a:pt x="276" y="154"/>
                  </a:lnTo>
                  <a:lnTo>
                    <a:pt x="278" y="144"/>
                  </a:lnTo>
                  <a:lnTo>
                    <a:pt x="282" y="113"/>
                  </a:lnTo>
                  <a:lnTo>
                    <a:pt x="288" y="65"/>
                  </a:lnTo>
                  <a:lnTo>
                    <a:pt x="294" y="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7" name="Freeform 120">
              <a:extLst>
                <a:ext uri="{FF2B5EF4-FFF2-40B4-BE49-F238E27FC236}">
                  <a16:creationId xmlns:a16="http://schemas.microsoft.com/office/drawing/2014/main" xmlns="" id="{C5C7D28E-7D28-4DEC-8B69-3C584A804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" y="2596"/>
              <a:ext cx="474" cy="255"/>
            </a:xfrm>
            <a:custGeom>
              <a:avLst/>
              <a:gdLst>
                <a:gd name="T0" fmla="*/ 10 w 948"/>
                <a:gd name="T1" fmla="*/ 198 h 509"/>
                <a:gd name="T2" fmla="*/ 30 w 948"/>
                <a:gd name="T3" fmla="*/ 182 h 509"/>
                <a:gd name="T4" fmla="*/ 56 w 948"/>
                <a:gd name="T5" fmla="*/ 171 h 509"/>
                <a:gd name="T6" fmla="*/ 85 w 948"/>
                <a:gd name="T7" fmla="*/ 165 h 509"/>
                <a:gd name="T8" fmla="*/ 114 w 948"/>
                <a:gd name="T9" fmla="*/ 164 h 509"/>
                <a:gd name="T10" fmla="*/ 141 w 948"/>
                <a:gd name="T11" fmla="*/ 165 h 509"/>
                <a:gd name="T12" fmla="*/ 164 w 948"/>
                <a:gd name="T13" fmla="*/ 167 h 509"/>
                <a:gd name="T14" fmla="*/ 179 w 948"/>
                <a:gd name="T15" fmla="*/ 169 h 509"/>
                <a:gd name="T16" fmla="*/ 187 w 948"/>
                <a:gd name="T17" fmla="*/ 170 h 509"/>
                <a:gd name="T18" fmla="*/ 213 w 948"/>
                <a:gd name="T19" fmla="*/ 172 h 509"/>
                <a:gd name="T20" fmla="*/ 256 w 948"/>
                <a:gd name="T21" fmla="*/ 175 h 509"/>
                <a:gd name="T22" fmla="*/ 306 w 948"/>
                <a:gd name="T23" fmla="*/ 177 h 509"/>
                <a:gd name="T24" fmla="*/ 348 w 948"/>
                <a:gd name="T25" fmla="*/ 176 h 509"/>
                <a:gd name="T26" fmla="*/ 374 w 948"/>
                <a:gd name="T27" fmla="*/ 162 h 509"/>
                <a:gd name="T28" fmla="*/ 388 w 948"/>
                <a:gd name="T29" fmla="*/ 144 h 509"/>
                <a:gd name="T30" fmla="*/ 393 w 948"/>
                <a:gd name="T31" fmla="*/ 131 h 509"/>
                <a:gd name="T32" fmla="*/ 394 w 948"/>
                <a:gd name="T33" fmla="*/ 127 h 509"/>
                <a:gd name="T34" fmla="*/ 428 w 948"/>
                <a:gd name="T35" fmla="*/ 26 h 509"/>
                <a:gd name="T36" fmla="*/ 438 w 948"/>
                <a:gd name="T37" fmla="*/ 9 h 509"/>
                <a:gd name="T38" fmla="*/ 449 w 948"/>
                <a:gd name="T39" fmla="*/ 1 h 509"/>
                <a:gd name="T40" fmla="*/ 459 w 948"/>
                <a:gd name="T41" fmla="*/ 0 h 509"/>
                <a:gd name="T42" fmla="*/ 463 w 948"/>
                <a:gd name="T43" fmla="*/ 1 h 509"/>
                <a:gd name="T44" fmla="*/ 472 w 948"/>
                <a:gd name="T45" fmla="*/ 13 h 509"/>
                <a:gd name="T46" fmla="*/ 474 w 948"/>
                <a:gd name="T47" fmla="*/ 31 h 509"/>
                <a:gd name="T48" fmla="*/ 437 w 948"/>
                <a:gd name="T49" fmla="*/ 148 h 509"/>
                <a:gd name="T50" fmla="*/ 422 w 948"/>
                <a:gd name="T51" fmla="*/ 179 h 509"/>
                <a:gd name="T52" fmla="*/ 403 w 948"/>
                <a:gd name="T53" fmla="*/ 200 h 509"/>
                <a:gd name="T54" fmla="*/ 378 w 948"/>
                <a:gd name="T55" fmla="*/ 215 h 509"/>
                <a:gd name="T56" fmla="*/ 348 w 948"/>
                <a:gd name="T57" fmla="*/ 223 h 509"/>
                <a:gd name="T58" fmla="*/ 314 w 948"/>
                <a:gd name="T59" fmla="*/ 227 h 509"/>
                <a:gd name="T60" fmla="*/ 273 w 948"/>
                <a:gd name="T61" fmla="*/ 226 h 509"/>
                <a:gd name="T62" fmla="*/ 227 w 948"/>
                <a:gd name="T63" fmla="*/ 222 h 509"/>
                <a:gd name="T64" fmla="*/ 176 w 948"/>
                <a:gd name="T65" fmla="*/ 217 h 509"/>
                <a:gd name="T66" fmla="*/ 110 w 948"/>
                <a:gd name="T67" fmla="*/ 214 h 509"/>
                <a:gd name="T68" fmla="*/ 68 w 948"/>
                <a:gd name="T69" fmla="*/ 220 h 509"/>
                <a:gd name="T70" fmla="*/ 46 w 948"/>
                <a:gd name="T71" fmla="*/ 231 h 509"/>
                <a:gd name="T72" fmla="*/ 38 w 948"/>
                <a:gd name="T73" fmla="*/ 240 h 509"/>
                <a:gd name="T74" fmla="*/ 34 w 948"/>
                <a:gd name="T75" fmla="*/ 254 h 509"/>
                <a:gd name="T76" fmla="*/ 23 w 948"/>
                <a:gd name="T77" fmla="*/ 252 h 509"/>
                <a:gd name="T78" fmla="*/ 16 w 948"/>
                <a:gd name="T79" fmla="*/ 251 h 509"/>
                <a:gd name="T80" fmla="*/ 6 w 948"/>
                <a:gd name="T81" fmla="*/ 244 h 509"/>
                <a:gd name="T82" fmla="*/ 0 w 948"/>
                <a:gd name="T83" fmla="*/ 231 h 509"/>
                <a:gd name="T84" fmla="*/ 2 w 948"/>
                <a:gd name="T85" fmla="*/ 213 h 50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48" h="509">
                  <a:moveTo>
                    <a:pt x="6" y="418"/>
                  </a:moveTo>
                  <a:lnTo>
                    <a:pt x="19" y="395"/>
                  </a:lnTo>
                  <a:lnTo>
                    <a:pt x="39" y="378"/>
                  </a:lnTo>
                  <a:lnTo>
                    <a:pt x="60" y="363"/>
                  </a:lnTo>
                  <a:lnTo>
                    <a:pt x="85" y="351"/>
                  </a:lnTo>
                  <a:lnTo>
                    <a:pt x="112" y="342"/>
                  </a:lnTo>
                  <a:lnTo>
                    <a:pt x="139" y="336"/>
                  </a:lnTo>
                  <a:lnTo>
                    <a:pt x="169" y="330"/>
                  </a:lnTo>
                  <a:lnTo>
                    <a:pt x="198" y="328"/>
                  </a:lnTo>
                  <a:lnTo>
                    <a:pt x="227" y="328"/>
                  </a:lnTo>
                  <a:lnTo>
                    <a:pt x="256" y="328"/>
                  </a:lnTo>
                  <a:lnTo>
                    <a:pt x="281" y="330"/>
                  </a:lnTo>
                  <a:lnTo>
                    <a:pt x="306" y="332"/>
                  </a:lnTo>
                  <a:lnTo>
                    <a:pt x="327" y="334"/>
                  </a:lnTo>
                  <a:lnTo>
                    <a:pt x="344" y="336"/>
                  </a:lnTo>
                  <a:lnTo>
                    <a:pt x="358" y="338"/>
                  </a:lnTo>
                  <a:lnTo>
                    <a:pt x="365" y="340"/>
                  </a:lnTo>
                  <a:lnTo>
                    <a:pt x="373" y="340"/>
                  </a:lnTo>
                  <a:lnTo>
                    <a:pt x="392" y="342"/>
                  </a:lnTo>
                  <a:lnTo>
                    <a:pt x="425" y="344"/>
                  </a:lnTo>
                  <a:lnTo>
                    <a:pt x="465" y="347"/>
                  </a:lnTo>
                  <a:lnTo>
                    <a:pt x="511" y="349"/>
                  </a:lnTo>
                  <a:lnTo>
                    <a:pt x="561" y="351"/>
                  </a:lnTo>
                  <a:lnTo>
                    <a:pt x="611" y="353"/>
                  </a:lnTo>
                  <a:lnTo>
                    <a:pt x="661" y="355"/>
                  </a:lnTo>
                  <a:lnTo>
                    <a:pt x="696" y="351"/>
                  </a:lnTo>
                  <a:lnTo>
                    <a:pt x="725" y="340"/>
                  </a:lnTo>
                  <a:lnTo>
                    <a:pt x="748" y="324"/>
                  </a:lnTo>
                  <a:lnTo>
                    <a:pt x="763" y="307"/>
                  </a:lnTo>
                  <a:lnTo>
                    <a:pt x="775" y="288"/>
                  </a:lnTo>
                  <a:lnTo>
                    <a:pt x="782" y="272"/>
                  </a:lnTo>
                  <a:lnTo>
                    <a:pt x="786" y="261"/>
                  </a:lnTo>
                  <a:lnTo>
                    <a:pt x="788" y="255"/>
                  </a:lnTo>
                  <a:lnTo>
                    <a:pt x="788" y="253"/>
                  </a:lnTo>
                  <a:lnTo>
                    <a:pt x="788" y="251"/>
                  </a:lnTo>
                  <a:lnTo>
                    <a:pt x="855" y="52"/>
                  </a:lnTo>
                  <a:lnTo>
                    <a:pt x="865" y="30"/>
                  </a:lnTo>
                  <a:lnTo>
                    <a:pt x="876" y="17"/>
                  </a:lnTo>
                  <a:lnTo>
                    <a:pt x="886" y="7"/>
                  </a:lnTo>
                  <a:lnTo>
                    <a:pt x="898" y="2"/>
                  </a:lnTo>
                  <a:lnTo>
                    <a:pt x="907" y="0"/>
                  </a:lnTo>
                  <a:lnTo>
                    <a:pt x="917" y="0"/>
                  </a:lnTo>
                  <a:lnTo>
                    <a:pt x="923" y="2"/>
                  </a:lnTo>
                  <a:lnTo>
                    <a:pt x="925" y="2"/>
                  </a:lnTo>
                  <a:lnTo>
                    <a:pt x="942" y="7"/>
                  </a:lnTo>
                  <a:lnTo>
                    <a:pt x="944" y="25"/>
                  </a:lnTo>
                  <a:lnTo>
                    <a:pt x="948" y="55"/>
                  </a:lnTo>
                  <a:lnTo>
                    <a:pt x="948" y="61"/>
                  </a:lnTo>
                  <a:lnTo>
                    <a:pt x="948" y="67"/>
                  </a:lnTo>
                  <a:lnTo>
                    <a:pt x="873" y="295"/>
                  </a:lnTo>
                  <a:lnTo>
                    <a:pt x="859" y="328"/>
                  </a:lnTo>
                  <a:lnTo>
                    <a:pt x="844" y="357"/>
                  </a:lnTo>
                  <a:lnTo>
                    <a:pt x="827" y="380"/>
                  </a:lnTo>
                  <a:lnTo>
                    <a:pt x="805" y="399"/>
                  </a:lnTo>
                  <a:lnTo>
                    <a:pt x="782" y="417"/>
                  </a:lnTo>
                  <a:lnTo>
                    <a:pt x="755" y="430"/>
                  </a:lnTo>
                  <a:lnTo>
                    <a:pt x="729" y="440"/>
                  </a:lnTo>
                  <a:lnTo>
                    <a:pt x="696" y="445"/>
                  </a:lnTo>
                  <a:lnTo>
                    <a:pt x="663" y="451"/>
                  </a:lnTo>
                  <a:lnTo>
                    <a:pt x="627" y="453"/>
                  </a:lnTo>
                  <a:lnTo>
                    <a:pt x="586" y="453"/>
                  </a:lnTo>
                  <a:lnTo>
                    <a:pt x="546" y="451"/>
                  </a:lnTo>
                  <a:lnTo>
                    <a:pt x="502" y="449"/>
                  </a:lnTo>
                  <a:lnTo>
                    <a:pt x="454" y="443"/>
                  </a:lnTo>
                  <a:lnTo>
                    <a:pt x="404" y="440"/>
                  </a:lnTo>
                  <a:lnTo>
                    <a:pt x="352" y="434"/>
                  </a:lnTo>
                  <a:lnTo>
                    <a:pt x="279" y="428"/>
                  </a:lnTo>
                  <a:lnTo>
                    <a:pt x="219" y="428"/>
                  </a:lnTo>
                  <a:lnTo>
                    <a:pt x="171" y="432"/>
                  </a:lnTo>
                  <a:lnTo>
                    <a:pt x="135" y="440"/>
                  </a:lnTo>
                  <a:lnTo>
                    <a:pt x="108" y="449"/>
                  </a:lnTo>
                  <a:lnTo>
                    <a:pt x="91" y="461"/>
                  </a:lnTo>
                  <a:lnTo>
                    <a:pt x="79" y="470"/>
                  </a:lnTo>
                  <a:lnTo>
                    <a:pt x="75" y="480"/>
                  </a:lnTo>
                  <a:lnTo>
                    <a:pt x="71" y="509"/>
                  </a:lnTo>
                  <a:lnTo>
                    <a:pt x="67" y="507"/>
                  </a:lnTo>
                  <a:lnTo>
                    <a:pt x="58" y="505"/>
                  </a:lnTo>
                  <a:lnTo>
                    <a:pt x="46" y="503"/>
                  </a:lnTo>
                  <a:lnTo>
                    <a:pt x="42" y="503"/>
                  </a:lnTo>
                  <a:lnTo>
                    <a:pt x="31" y="501"/>
                  </a:lnTo>
                  <a:lnTo>
                    <a:pt x="19" y="495"/>
                  </a:lnTo>
                  <a:lnTo>
                    <a:pt x="12" y="488"/>
                  </a:lnTo>
                  <a:lnTo>
                    <a:pt x="6" y="478"/>
                  </a:lnTo>
                  <a:lnTo>
                    <a:pt x="0" y="461"/>
                  </a:lnTo>
                  <a:lnTo>
                    <a:pt x="0" y="441"/>
                  </a:lnTo>
                  <a:lnTo>
                    <a:pt x="4" y="426"/>
                  </a:lnTo>
                  <a:lnTo>
                    <a:pt x="6" y="4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8" name="Freeform 121">
              <a:extLst>
                <a:ext uri="{FF2B5EF4-FFF2-40B4-BE49-F238E27FC236}">
                  <a16:creationId xmlns:a16="http://schemas.microsoft.com/office/drawing/2014/main" xmlns="" id="{B4C97563-953D-42C8-954D-BAD2BD704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" y="2611"/>
              <a:ext cx="446" cy="218"/>
            </a:xfrm>
            <a:custGeom>
              <a:avLst/>
              <a:gdLst>
                <a:gd name="T0" fmla="*/ 423 w 894"/>
                <a:gd name="T1" fmla="*/ 27 h 437"/>
                <a:gd name="T2" fmla="*/ 412 w 894"/>
                <a:gd name="T3" fmla="*/ 58 h 437"/>
                <a:gd name="T4" fmla="*/ 402 w 894"/>
                <a:gd name="T5" fmla="*/ 90 h 437"/>
                <a:gd name="T6" fmla="*/ 394 w 894"/>
                <a:gd name="T7" fmla="*/ 112 h 437"/>
                <a:gd name="T8" fmla="*/ 392 w 894"/>
                <a:gd name="T9" fmla="*/ 119 h 437"/>
                <a:gd name="T10" fmla="*/ 386 w 894"/>
                <a:gd name="T11" fmla="*/ 135 h 437"/>
                <a:gd name="T12" fmla="*/ 369 w 894"/>
                <a:gd name="T13" fmla="*/ 158 h 437"/>
                <a:gd name="T14" fmla="*/ 338 w 894"/>
                <a:gd name="T15" fmla="*/ 174 h 437"/>
                <a:gd name="T16" fmla="*/ 290 w 894"/>
                <a:gd name="T17" fmla="*/ 177 h 437"/>
                <a:gd name="T18" fmla="*/ 240 w 894"/>
                <a:gd name="T19" fmla="*/ 175 h 437"/>
                <a:gd name="T20" fmla="*/ 197 w 894"/>
                <a:gd name="T21" fmla="*/ 172 h 437"/>
                <a:gd name="T22" fmla="*/ 170 w 894"/>
                <a:gd name="T23" fmla="*/ 170 h 437"/>
                <a:gd name="T24" fmla="*/ 164 w 894"/>
                <a:gd name="T25" fmla="*/ 170 h 437"/>
                <a:gd name="T26" fmla="*/ 154 w 894"/>
                <a:gd name="T27" fmla="*/ 168 h 437"/>
                <a:gd name="T28" fmla="*/ 133 w 894"/>
                <a:gd name="T29" fmla="*/ 166 h 437"/>
                <a:gd name="T30" fmla="*/ 108 w 894"/>
                <a:gd name="T31" fmla="*/ 164 h 437"/>
                <a:gd name="T32" fmla="*/ 81 w 894"/>
                <a:gd name="T33" fmla="*/ 164 h 437"/>
                <a:gd name="T34" fmla="*/ 53 w 894"/>
                <a:gd name="T35" fmla="*/ 168 h 437"/>
                <a:gd name="T36" fmla="*/ 28 w 894"/>
                <a:gd name="T37" fmla="*/ 177 h 437"/>
                <a:gd name="T38" fmla="*/ 9 w 894"/>
                <a:gd name="T39" fmla="*/ 191 h 437"/>
                <a:gd name="T40" fmla="*/ 2 w 894"/>
                <a:gd name="T41" fmla="*/ 203 h 437"/>
                <a:gd name="T42" fmla="*/ 0 w 894"/>
                <a:gd name="T43" fmla="*/ 212 h 437"/>
                <a:gd name="T44" fmla="*/ 3 w 894"/>
                <a:gd name="T45" fmla="*/ 212 h 437"/>
                <a:gd name="T46" fmla="*/ 15 w 894"/>
                <a:gd name="T47" fmla="*/ 199 h 437"/>
                <a:gd name="T48" fmla="*/ 41 w 894"/>
                <a:gd name="T49" fmla="*/ 186 h 437"/>
                <a:gd name="T50" fmla="*/ 90 w 894"/>
                <a:gd name="T51" fmla="*/ 180 h 437"/>
                <a:gd name="T52" fmla="*/ 149 w 894"/>
                <a:gd name="T53" fmla="*/ 180 h 437"/>
                <a:gd name="T54" fmla="*/ 196 w 894"/>
                <a:gd name="T55" fmla="*/ 183 h 437"/>
                <a:gd name="T56" fmla="*/ 240 w 894"/>
                <a:gd name="T57" fmla="*/ 187 h 437"/>
                <a:gd name="T58" fmla="*/ 278 w 894"/>
                <a:gd name="T59" fmla="*/ 191 h 437"/>
                <a:gd name="T60" fmla="*/ 313 w 894"/>
                <a:gd name="T61" fmla="*/ 192 h 437"/>
                <a:gd name="T62" fmla="*/ 342 w 894"/>
                <a:gd name="T63" fmla="*/ 190 h 437"/>
                <a:gd name="T64" fmla="*/ 366 w 894"/>
                <a:gd name="T65" fmla="*/ 182 h 437"/>
                <a:gd name="T66" fmla="*/ 384 w 894"/>
                <a:gd name="T67" fmla="*/ 166 h 437"/>
                <a:gd name="T68" fmla="*/ 435 w 894"/>
                <a:gd name="T69" fmla="*/ 18 h 437"/>
                <a:gd name="T70" fmla="*/ 446 w 894"/>
                <a:gd name="T71" fmla="*/ 17 h 437"/>
                <a:gd name="T72" fmla="*/ 446 w 894"/>
                <a:gd name="T73" fmla="*/ 15 h 437"/>
                <a:gd name="T74" fmla="*/ 444 w 894"/>
                <a:gd name="T75" fmla="*/ 0 h 437"/>
                <a:gd name="T76" fmla="*/ 438 w 894"/>
                <a:gd name="T77" fmla="*/ 1 h 437"/>
                <a:gd name="T78" fmla="*/ 427 w 894"/>
                <a:gd name="T79" fmla="*/ 16 h 43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4" h="437">
                  <a:moveTo>
                    <a:pt x="855" y="33"/>
                  </a:moveTo>
                  <a:lnTo>
                    <a:pt x="848" y="54"/>
                  </a:lnTo>
                  <a:lnTo>
                    <a:pt x="838" y="83"/>
                  </a:lnTo>
                  <a:lnTo>
                    <a:pt x="826" y="116"/>
                  </a:lnTo>
                  <a:lnTo>
                    <a:pt x="817" y="148"/>
                  </a:lnTo>
                  <a:lnTo>
                    <a:pt x="805" y="181"/>
                  </a:lnTo>
                  <a:lnTo>
                    <a:pt x="796" y="208"/>
                  </a:lnTo>
                  <a:lnTo>
                    <a:pt x="790" y="225"/>
                  </a:lnTo>
                  <a:lnTo>
                    <a:pt x="788" y="233"/>
                  </a:lnTo>
                  <a:lnTo>
                    <a:pt x="786" y="239"/>
                  </a:lnTo>
                  <a:lnTo>
                    <a:pt x="782" y="252"/>
                  </a:lnTo>
                  <a:lnTo>
                    <a:pt x="773" y="271"/>
                  </a:lnTo>
                  <a:lnTo>
                    <a:pt x="759" y="292"/>
                  </a:lnTo>
                  <a:lnTo>
                    <a:pt x="740" y="316"/>
                  </a:lnTo>
                  <a:lnTo>
                    <a:pt x="711" y="335"/>
                  </a:lnTo>
                  <a:lnTo>
                    <a:pt x="677" y="348"/>
                  </a:lnTo>
                  <a:lnTo>
                    <a:pt x="632" y="354"/>
                  </a:lnTo>
                  <a:lnTo>
                    <a:pt x="582" y="354"/>
                  </a:lnTo>
                  <a:lnTo>
                    <a:pt x="532" y="352"/>
                  </a:lnTo>
                  <a:lnTo>
                    <a:pt x="482" y="350"/>
                  </a:lnTo>
                  <a:lnTo>
                    <a:pt x="434" y="346"/>
                  </a:lnTo>
                  <a:lnTo>
                    <a:pt x="394" y="344"/>
                  </a:lnTo>
                  <a:lnTo>
                    <a:pt x="361" y="342"/>
                  </a:lnTo>
                  <a:lnTo>
                    <a:pt x="340" y="340"/>
                  </a:lnTo>
                  <a:lnTo>
                    <a:pt x="333" y="340"/>
                  </a:lnTo>
                  <a:lnTo>
                    <a:pt x="329" y="340"/>
                  </a:lnTo>
                  <a:lnTo>
                    <a:pt x="321" y="339"/>
                  </a:lnTo>
                  <a:lnTo>
                    <a:pt x="308" y="337"/>
                  </a:lnTo>
                  <a:lnTo>
                    <a:pt x="288" y="335"/>
                  </a:lnTo>
                  <a:lnTo>
                    <a:pt x="267" y="333"/>
                  </a:lnTo>
                  <a:lnTo>
                    <a:pt x="244" y="331"/>
                  </a:lnTo>
                  <a:lnTo>
                    <a:pt x="217" y="329"/>
                  </a:lnTo>
                  <a:lnTo>
                    <a:pt x="190" y="329"/>
                  </a:lnTo>
                  <a:lnTo>
                    <a:pt x="162" y="329"/>
                  </a:lnTo>
                  <a:lnTo>
                    <a:pt x="133" y="333"/>
                  </a:lnTo>
                  <a:lnTo>
                    <a:pt x="106" y="337"/>
                  </a:lnTo>
                  <a:lnTo>
                    <a:pt x="79" y="344"/>
                  </a:lnTo>
                  <a:lnTo>
                    <a:pt x="56" y="354"/>
                  </a:lnTo>
                  <a:lnTo>
                    <a:pt x="35" y="367"/>
                  </a:lnTo>
                  <a:lnTo>
                    <a:pt x="19" y="383"/>
                  </a:lnTo>
                  <a:lnTo>
                    <a:pt x="6" y="402"/>
                  </a:lnTo>
                  <a:lnTo>
                    <a:pt x="4" y="406"/>
                  </a:lnTo>
                  <a:lnTo>
                    <a:pt x="2" y="413"/>
                  </a:lnTo>
                  <a:lnTo>
                    <a:pt x="0" y="425"/>
                  </a:lnTo>
                  <a:lnTo>
                    <a:pt x="2" y="437"/>
                  </a:lnTo>
                  <a:lnTo>
                    <a:pt x="6" y="425"/>
                  </a:lnTo>
                  <a:lnTo>
                    <a:pt x="15" y="412"/>
                  </a:lnTo>
                  <a:lnTo>
                    <a:pt x="31" y="398"/>
                  </a:lnTo>
                  <a:lnTo>
                    <a:pt x="52" y="385"/>
                  </a:lnTo>
                  <a:lnTo>
                    <a:pt x="83" y="373"/>
                  </a:lnTo>
                  <a:lnTo>
                    <a:pt x="125" y="365"/>
                  </a:lnTo>
                  <a:lnTo>
                    <a:pt x="181" y="360"/>
                  </a:lnTo>
                  <a:lnTo>
                    <a:pt x="248" y="358"/>
                  </a:lnTo>
                  <a:lnTo>
                    <a:pt x="298" y="360"/>
                  </a:lnTo>
                  <a:lnTo>
                    <a:pt x="346" y="364"/>
                  </a:lnTo>
                  <a:lnTo>
                    <a:pt x="392" y="367"/>
                  </a:lnTo>
                  <a:lnTo>
                    <a:pt x="436" y="371"/>
                  </a:lnTo>
                  <a:lnTo>
                    <a:pt x="481" y="375"/>
                  </a:lnTo>
                  <a:lnTo>
                    <a:pt x="519" y="379"/>
                  </a:lnTo>
                  <a:lnTo>
                    <a:pt x="557" y="383"/>
                  </a:lnTo>
                  <a:lnTo>
                    <a:pt x="594" y="385"/>
                  </a:lnTo>
                  <a:lnTo>
                    <a:pt x="627" y="385"/>
                  </a:lnTo>
                  <a:lnTo>
                    <a:pt x="657" y="385"/>
                  </a:lnTo>
                  <a:lnTo>
                    <a:pt x="686" y="381"/>
                  </a:lnTo>
                  <a:lnTo>
                    <a:pt x="711" y="373"/>
                  </a:lnTo>
                  <a:lnTo>
                    <a:pt x="734" y="364"/>
                  </a:lnTo>
                  <a:lnTo>
                    <a:pt x="753" y="350"/>
                  </a:lnTo>
                  <a:lnTo>
                    <a:pt x="769" y="333"/>
                  </a:lnTo>
                  <a:lnTo>
                    <a:pt x="782" y="310"/>
                  </a:lnTo>
                  <a:lnTo>
                    <a:pt x="871" y="37"/>
                  </a:lnTo>
                  <a:lnTo>
                    <a:pt x="892" y="37"/>
                  </a:lnTo>
                  <a:lnTo>
                    <a:pt x="894" y="35"/>
                  </a:lnTo>
                  <a:lnTo>
                    <a:pt x="894" y="33"/>
                  </a:lnTo>
                  <a:lnTo>
                    <a:pt x="894" y="31"/>
                  </a:lnTo>
                  <a:lnTo>
                    <a:pt x="890" y="0"/>
                  </a:lnTo>
                  <a:lnTo>
                    <a:pt x="886" y="0"/>
                  </a:lnTo>
                  <a:lnTo>
                    <a:pt x="878" y="2"/>
                  </a:lnTo>
                  <a:lnTo>
                    <a:pt x="867" y="10"/>
                  </a:lnTo>
                  <a:lnTo>
                    <a:pt x="855" y="33"/>
                  </a:lnTo>
                  <a:close/>
                </a:path>
              </a:pathLst>
            </a:custGeom>
            <a:solidFill>
              <a:srgbClr val="E033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9" name="Freeform 122">
              <a:extLst>
                <a:ext uri="{FF2B5EF4-FFF2-40B4-BE49-F238E27FC236}">
                  <a16:creationId xmlns:a16="http://schemas.microsoft.com/office/drawing/2014/main" xmlns="" id="{2564CE49-9329-48ED-B8F8-BBD66E119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" y="2629"/>
              <a:ext cx="444" cy="206"/>
            </a:xfrm>
            <a:custGeom>
              <a:avLst/>
              <a:gdLst>
                <a:gd name="T0" fmla="*/ 383 w 890"/>
                <a:gd name="T1" fmla="*/ 148 h 411"/>
                <a:gd name="T2" fmla="*/ 365 w 890"/>
                <a:gd name="T3" fmla="*/ 164 h 411"/>
                <a:gd name="T4" fmla="*/ 341 w 890"/>
                <a:gd name="T5" fmla="*/ 172 h 411"/>
                <a:gd name="T6" fmla="*/ 312 w 890"/>
                <a:gd name="T7" fmla="*/ 174 h 411"/>
                <a:gd name="T8" fmla="*/ 277 w 890"/>
                <a:gd name="T9" fmla="*/ 173 h 411"/>
                <a:gd name="T10" fmla="*/ 239 w 890"/>
                <a:gd name="T11" fmla="*/ 169 h 411"/>
                <a:gd name="T12" fmla="*/ 195 w 890"/>
                <a:gd name="T13" fmla="*/ 165 h 411"/>
                <a:gd name="T14" fmla="*/ 148 w 890"/>
                <a:gd name="T15" fmla="*/ 162 h 411"/>
                <a:gd name="T16" fmla="*/ 89 w 890"/>
                <a:gd name="T17" fmla="*/ 162 h 411"/>
                <a:gd name="T18" fmla="*/ 40 w 890"/>
                <a:gd name="T19" fmla="*/ 168 h 411"/>
                <a:gd name="T20" fmla="*/ 14 w 890"/>
                <a:gd name="T21" fmla="*/ 181 h 411"/>
                <a:gd name="T22" fmla="*/ 2 w 890"/>
                <a:gd name="T23" fmla="*/ 194 h 411"/>
                <a:gd name="T24" fmla="*/ 2 w 890"/>
                <a:gd name="T25" fmla="*/ 202 h 411"/>
                <a:gd name="T26" fmla="*/ 6 w 890"/>
                <a:gd name="T27" fmla="*/ 205 h 411"/>
                <a:gd name="T28" fmla="*/ 8 w 890"/>
                <a:gd name="T29" fmla="*/ 205 h 411"/>
                <a:gd name="T30" fmla="*/ 9 w 890"/>
                <a:gd name="T31" fmla="*/ 201 h 411"/>
                <a:gd name="T32" fmla="*/ 14 w 890"/>
                <a:gd name="T33" fmla="*/ 194 h 411"/>
                <a:gd name="T34" fmla="*/ 23 w 890"/>
                <a:gd name="T35" fmla="*/ 187 h 411"/>
                <a:gd name="T36" fmla="*/ 38 w 890"/>
                <a:gd name="T37" fmla="*/ 178 h 411"/>
                <a:gd name="T38" fmla="*/ 61 w 890"/>
                <a:gd name="T39" fmla="*/ 171 h 411"/>
                <a:gd name="T40" fmla="*/ 93 w 890"/>
                <a:gd name="T41" fmla="*/ 167 h 411"/>
                <a:gd name="T42" fmla="*/ 136 w 890"/>
                <a:gd name="T43" fmla="*/ 168 h 411"/>
                <a:gd name="T44" fmla="*/ 190 w 890"/>
                <a:gd name="T45" fmla="*/ 173 h 411"/>
                <a:gd name="T46" fmla="*/ 238 w 890"/>
                <a:gd name="T47" fmla="*/ 178 h 411"/>
                <a:gd name="T48" fmla="*/ 280 w 890"/>
                <a:gd name="T49" fmla="*/ 180 h 411"/>
                <a:gd name="T50" fmla="*/ 315 w 890"/>
                <a:gd name="T51" fmla="*/ 179 h 411"/>
                <a:gd name="T52" fmla="*/ 345 w 890"/>
                <a:gd name="T53" fmla="*/ 174 h 411"/>
                <a:gd name="T54" fmla="*/ 369 w 890"/>
                <a:gd name="T55" fmla="*/ 164 h 411"/>
                <a:gd name="T56" fmla="*/ 388 w 890"/>
                <a:gd name="T57" fmla="*/ 147 h 411"/>
                <a:gd name="T58" fmla="*/ 402 w 890"/>
                <a:gd name="T59" fmla="*/ 125 h 411"/>
                <a:gd name="T60" fmla="*/ 415 w 890"/>
                <a:gd name="T61" fmla="*/ 87 h 411"/>
                <a:gd name="T62" fmla="*/ 428 w 890"/>
                <a:gd name="T63" fmla="*/ 48 h 411"/>
                <a:gd name="T64" fmla="*/ 437 w 890"/>
                <a:gd name="T65" fmla="*/ 21 h 411"/>
                <a:gd name="T66" fmla="*/ 442 w 890"/>
                <a:gd name="T67" fmla="*/ 5 h 411"/>
                <a:gd name="T68" fmla="*/ 434 w 890"/>
                <a:gd name="T69" fmla="*/ 0 h 4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890" h="411">
                  <a:moveTo>
                    <a:pt x="780" y="273"/>
                  </a:moveTo>
                  <a:lnTo>
                    <a:pt x="767" y="296"/>
                  </a:lnTo>
                  <a:lnTo>
                    <a:pt x="751" y="313"/>
                  </a:lnTo>
                  <a:lnTo>
                    <a:pt x="732" y="327"/>
                  </a:lnTo>
                  <a:lnTo>
                    <a:pt x="709" y="336"/>
                  </a:lnTo>
                  <a:lnTo>
                    <a:pt x="684" y="344"/>
                  </a:lnTo>
                  <a:lnTo>
                    <a:pt x="655" y="348"/>
                  </a:lnTo>
                  <a:lnTo>
                    <a:pt x="625" y="348"/>
                  </a:lnTo>
                  <a:lnTo>
                    <a:pt x="592" y="348"/>
                  </a:lnTo>
                  <a:lnTo>
                    <a:pt x="555" y="346"/>
                  </a:lnTo>
                  <a:lnTo>
                    <a:pt x="517" y="342"/>
                  </a:lnTo>
                  <a:lnTo>
                    <a:pt x="479" y="338"/>
                  </a:lnTo>
                  <a:lnTo>
                    <a:pt x="434" y="334"/>
                  </a:lnTo>
                  <a:lnTo>
                    <a:pt x="390" y="330"/>
                  </a:lnTo>
                  <a:lnTo>
                    <a:pt x="344" y="327"/>
                  </a:lnTo>
                  <a:lnTo>
                    <a:pt x="296" y="323"/>
                  </a:lnTo>
                  <a:lnTo>
                    <a:pt x="246" y="321"/>
                  </a:lnTo>
                  <a:lnTo>
                    <a:pt x="179" y="323"/>
                  </a:lnTo>
                  <a:lnTo>
                    <a:pt x="123" y="328"/>
                  </a:lnTo>
                  <a:lnTo>
                    <a:pt x="81" y="336"/>
                  </a:lnTo>
                  <a:lnTo>
                    <a:pt x="50" y="348"/>
                  </a:lnTo>
                  <a:lnTo>
                    <a:pt x="29" y="361"/>
                  </a:lnTo>
                  <a:lnTo>
                    <a:pt x="13" y="375"/>
                  </a:lnTo>
                  <a:lnTo>
                    <a:pt x="4" y="388"/>
                  </a:lnTo>
                  <a:lnTo>
                    <a:pt x="0" y="400"/>
                  </a:lnTo>
                  <a:lnTo>
                    <a:pt x="4" y="403"/>
                  </a:lnTo>
                  <a:lnTo>
                    <a:pt x="8" y="407"/>
                  </a:lnTo>
                  <a:lnTo>
                    <a:pt x="12" y="409"/>
                  </a:lnTo>
                  <a:lnTo>
                    <a:pt x="17" y="411"/>
                  </a:lnTo>
                  <a:lnTo>
                    <a:pt x="17" y="409"/>
                  </a:lnTo>
                  <a:lnTo>
                    <a:pt x="19" y="407"/>
                  </a:lnTo>
                  <a:lnTo>
                    <a:pt x="19" y="401"/>
                  </a:lnTo>
                  <a:lnTo>
                    <a:pt x="23" y="396"/>
                  </a:lnTo>
                  <a:lnTo>
                    <a:pt x="29" y="388"/>
                  </a:lnTo>
                  <a:lnTo>
                    <a:pt x="37" y="380"/>
                  </a:lnTo>
                  <a:lnTo>
                    <a:pt x="46" y="373"/>
                  </a:lnTo>
                  <a:lnTo>
                    <a:pt x="60" y="363"/>
                  </a:lnTo>
                  <a:lnTo>
                    <a:pt x="77" y="355"/>
                  </a:lnTo>
                  <a:lnTo>
                    <a:pt x="98" y="350"/>
                  </a:lnTo>
                  <a:lnTo>
                    <a:pt x="123" y="342"/>
                  </a:lnTo>
                  <a:lnTo>
                    <a:pt x="152" y="338"/>
                  </a:lnTo>
                  <a:lnTo>
                    <a:pt x="186" y="334"/>
                  </a:lnTo>
                  <a:lnTo>
                    <a:pt x="227" y="334"/>
                  </a:lnTo>
                  <a:lnTo>
                    <a:pt x="273" y="336"/>
                  </a:lnTo>
                  <a:lnTo>
                    <a:pt x="327" y="340"/>
                  </a:lnTo>
                  <a:lnTo>
                    <a:pt x="381" y="346"/>
                  </a:lnTo>
                  <a:lnTo>
                    <a:pt x="430" y="352"/>
                  </a:lnTo>
                  <a:lnTo>
                    <a:pt x="477" y="355"/>
                  </a:lnTo>
                  <a:lnTo>
                    <a:pt x="521" y="357"/>
                  </a:lnTo>
                  <a:lnTo>
                    <a:pt x="561" y="359"/>
                  </a:lnTo>
                  <a:lnTo>
                    <a:pt x="598" y="359"/>
                  </a:lnTo>
                  <a:lnTo>
                    <a:pt x="632" y="357"/>
                  </a:lnTo>
                  <a:lnTo>
                    <a:pt x="663" y="353"/>
                  </a:lnTo>
                  <a:lnTo>
                    <a:pt x="692" y="348"/>
                  </a:lnTo>
                  <a:lnTo>
                    <a:pt x="717" y="338"/>
                  </a:lnTo>
                  <a:lnTo>
                    <a:pt x="740" y="327"/>
                  </a:lnTo>
                  <a:lnTo>
                    <a:pt x="759" y="313"/>
                  </a:lnTo>
                  <a:lnTo>
                    <a:pt x="778" y="294"/>
                  </a:lnTo>
                  <a:lnTo>
                    <a:pt x="794" y="273"/>
                  </a:lnTo>
                  <a:lnTo>
                    <a:pt x="805" y="250"/>
                  </a:lnTo>
                  <a:lnTo>
                    <a:pt x="817" y="221"/>
                  </a:lnTo>
                  <a:lnTo>
                    <a:pt x="832" y="173"/>
                  </a:lnTo>
                  <a:lnTo>
                    <a:pt x="846" y="133"/>
                  </a:lnTo>
                  <a:lnTo>
                    <a:pt x="857" y="96"/>
                  </a:lnTo>
                  <a:lnTo>
                    <a:pt x="869" y="67"/>
                  </a:lnTo>
                  <a:lnTo>
                    <a:pt x="876" y="42"/>
                  </a:lnTo>
                  <a:lnTo>
                    <a:pt x="882" y="23"/>
                  </a:lnTo>
                  <a:lnTo>
                    <a:pt x="886" y="10"/>
                  </a:lnTo>
                  <a:lnTo>
                    <a:pt x="890" y="0"/>
                  </a:lnTo>
                  <a:lnTo>
                    <a:pt x="869" y="0"/>
                  </a:lnTo>
                  <a:lnTo>
                    <a:pt x="780" y="273"/>
                  </a:lnTo>
                  <a:close/>
                </a:path>
              </a:pathLst>
            </a:custGeom>
            <a:solidFill>
              <a:srgbClr val="990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0" name="Freeform 123">
              <a:extLst>
                <a:ext uri="{FF2B5EF4-FFF2-40B4-BE49-F238E27FC236}">
                  <a16:creationId xmlns:a16="http://schemas.microsoft.com/office/drawing/2014/main" xmlns="" id="{EC3B0455-7E85-43D2-892B-D87379C3D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6" y="2607"/>
              <a:ext cx="25" cy="23"/>
            </a:xfrm>
            <a:custGeom>
              <a:avLst/>
              <a:gdLst>
                <a:gd name="T0" fmla="*/ 17 w 50"/>
                <a:gd name="T1" fmla="*/ 21 h 46"/>
                <a:gd name="T2" fmla="*/ 19 w 50"/>
                <a:gd name="T3" fmla="*/ 20 h 46"/>
                <a:gd name="T4" fmla="*/ 21 w 50"/>
                <a:gd name="T5" fmla="*/ 18 h 46"/>
                <a:gd name="T6" fmla="*/ 21 w 50"/>
                <a:gd name="T7" fmla="*/ 17 h 46"/>
                <a:gd name="T8" fmla="*/ 23 w 50"/>
                <a:gd name="T9" fmla="*/ 16 h 46"/>
                <a:gd name="T10" fmla="*/ 25 w 50"/>
                <a:gd name="T11" fmla="*/ 12 h 46"/>
                <a:gd name="T12" fmla="*/ 25 w 50"/>
                <a:gd name="T13" fmla="*/ 8 h 46"/>
                <a:gd name="T14" fmla="*/ 23 w 50"/>
                <a:gd name="T15" fmla="*/ 5 h 46"/>
                <a:gd name="T16" fmla="*/ 21 w 50"/>
                <a:gd name="T17" fmla="*/ 2 h 46"/>
                <a:gd name="T18" fmla="*/ 18 w 50"/>
                <a:gd name="T19" fmla="*/ 0 h 46"/>
                <a:gd name="T20" fmla="*/ 14 w 50"/>
                <a:gd name="T21" fmla="*/ 0 h 46"/>
                <a:gd name="T22" fmla="*/ 10 w 50"/>
                <a:gd name="T23" fmla="*/ 2 h 46"/>
                <a:gd name="T24" fmla="*/ 7 w 50"/>
                <a:gd name="T25" fmla="*/ 4 h 46"/>
                <a:gd name="T26" fmla="*/ 7 w 50"/>
                <a:gd name="T27" fmla="*/ 5 h 46"/>
                <a:gd name="T28" fmla="*/ 6 w 50"/>
                <a:gd name="T29" fmla="*/ 7 h 46"/>
                <a:gd name="T30" fmla="*/ 6 w 50"/>
                <a:gd name="T31" fmla="*/ 8 h 46"/>
                <a:gd name="T32" fmla="*/ 5 w 50"/>
                <a:gd name="T33" fmla="*/ 9 h 46"/>
                <a:gd name="T34" fmla="*/ 5 w 50"/>
                <a:gd name="T35" fmla="*/ 8 h 46"/>
                <a:gd name="T36" fmla="*/ 5 w 50"/>
                <a:gd name="T37" fmla="*/ 7 h 46"/>
                <a:gd name="T38" fmla="*/ 5 w 50"/>
                <a:gd name="T39" fmla="*/ 7 h 46"/>
                <a:gd name="T40" fmla="*/ 4 w 50"/>
                <a:gd name="T41" fmla="*/ 6 h 46"/>
                <a:gd name="T42" fmla="*/ 2 w 50"/>
                <a:gd name="T43" fmla="*/ 9 h 46"/>
                <a:gd name="T44" fmla="*/ 0 w 50"/>
                <a:gd name="T45" fmla="*/ 13 h 46"/>
                <a:gd name="T46" fmla="*/ 0 w 50"/>
                <a:gd name="T47" fmla="*/ 16 h 46"/>
                <a:gd name="T48" fmla="*/ 2 w 50"/>
                <a:gd name="T49" fmla="*/ 19 h 46"/>
                <a:gd name="T50" fmla="*/ 5 w 50"/>
                <a:gd name="T51" fmla="*/ 22 h 46"/>
                <a:gd name="T52" fmla="*/ 9 w 50"/>
                <a:gd name="T53" fmla="*/ 23 h 46"/>
                <a:gd name="T54" fmla="*/ 13 w 50"/>
                <a:gd name="T55" fmla="*/ 23 h 46"/>
                <a:gd name="T56" fmla="*/ 17 w 50"/>
                <a:gd name="T57" fmla="*/ 21 h 46"/>
                <a:gd name="T58" fmla="*/ 17 w 50"/>
                <a:gd name="T59" fmla="*/ 21 h 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0" h="46">
                  <a:moveTo>
                    <a:pt x="33" y="42"/>
                  </a:moveTo>
                  <a:lnTo>
                    <a:pt x="37" y="40"/>
                  </a:lnTo>
                  <a:lnTo>
                    <a:pt x="41" y="36"/>
                  </a:lnTo>
                  <a:lnTo>
                    <a:pt x="42" y="34"/>
                  </a:lnTo>
                  <a:lnTo>
                    <a:pt x="46" y="31"/>
                  </a:lnTo>
                  <a:lnTo>
                    <a:pt x="50" y="23"/>
                  </a:lnTo>
                  <a:lnTo>
                    <a:pt x="50" y="15"/>
                  </a:lnTo>
                  <a:lnTo>
                    <a:pt x="46" y="9"/>
                  </a:lnTo>
                  <a:lnTo>
                    <a:pt x="41" y="4"/>
                  </a:lnTo>
                  <a:lnTo>
                    <a:pt x="35" y="0"/>
                  </a:lnTo>
                  <a:lnTo>
                    <a:pt x="27" y="0"/>
                  </a:lnTo>
                  <a:lnTo>
                    <a:pt x="19" y="4"/>
                  </a:lnTo>
                  <a:lnTo>
                    <a:pt x="14" y="7"/>
                  </a:lnTo>
                  <a:lnTo>
                    <a:pt x="14" y="9"/>
                  </a:lnTo>
                  <a:lnTo>
                    <a:pt x="12" y="13"/>
                  </a:lnTo>
                  <a:lnTo>
                    <a:pt x="12" y="15"/>
                  </a:lnTo>
                  <a:lnTo>
                    <a:pt x="10" y="17"/>
                  </a:lnTo>
                  <a:lnTo>
                    <a:pt x="10" y="15"/>
                  </a:lnTo>
                  <a:lnTo>
                    <a:pt x="10" y="13"/>
                  </a:lnTo>
                  <a:lnTo>
                    <a:pt x="8" y="11"/>
                  </a:lnTo>
                  <a:lnTo>
                    <a:pt x="4" y="17"/>
                  </a:lnTo>
                  <a:lnTo>
                    <a:pt x="0" y="25"/>
                  </a:lnTo>
                  <a:lnTo>
                    <a:pt x="0" y="32"/>
                  </a:lnTo>
                  <a:lnTo>
                    <a:pt x="4" y="38"/>
                  </a:lnTo>
                  <a:lnTo>
                    <a:pt x="10" y="44"/>
                  </a:lnTo>
                  <a:lnTo>
                    <a:pt x="17" y="46"/>
                  </a:lnTo>
                  <a:lnTo>
                    <a:pt x="25" y="46"/>
                  </a:lnTo>
                  <a:lnTo>
                    <a:pt x="33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1" name="Freeform 124">
              <a:extLst>
                <a:ext uri="{FF2B5EF4-FFF2-40B4-BE49-F238E27FC236}">
                  <a16:creationId xmlns:a16="http://schemas.microsoft.com/office/drawing/2014/main" xmlns="" id="{E55090FA-6D2D-4E51-A451-AE1BA482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8" y="2454"/>
              <a:ext cx="498" cy="450"/>
            </a:xfrm>
            <a:custGeom>
              <a:avLst/>
              <a:gdLst>
                <a:gd name="T0" fmla="*/ 488 w 995"/>
                <a:gd name="T1" fmla="*/ 395 h 899"/>
                <a:gd name="T2" fmla="*/ 453 w 995"/>
                <a:gd name="T3" fmla="*/ 366 h 899"/>
                <a:gd name="T4" fmla="*/ 456 w 995"/>
                <a:gd name="T5" fmla="*/ 357 h 899"/>
                <a:gd name="T6" fmla="*/ 457 w 995"/>
                <a:gd name="T7" fmla="*/ 294 h 899"/>
                <a:gd name="T8" fmla="*/ 454 w 995"/>
                <a:gd name="T9" fmla="*/ 282 h 899"/>
                <a:gd name="T10" fmla="*/ 447 w 995"/>
                <a:gd name="T11" fmla="*/ 271 h 899"/>
                <a:gd name="T12" fmla="*/ 435 w 995"/>
                <a:gd name="T13" fmla="*/ 265 h 899"/>
                <a:gd name="T14" fmla="*/ 423 w 995"/>
                <a:gd name="T15" fmla="*/ 262 h 899"/>
                <a:gd name="T16" fmla="*/ 402 w 995"/>
                <a:gd name="T17" fmla="*/ 257 h 899"/>
                <a:gd name="T18" fmla="*/ 413 w 995"/>
                <a:gd name="T19" fmla="*/ 241 h 899"/>
                <a:gd name="T20" fmla="*/ 415 w 995"/>
                <a:gd name="T21" fmla="*/ 35 h 899"/>
                <a:gd name="T22" fmla="*/ 412 w 995"/>
                <a:gd name="T23" fmla="*/ 22 h 899"/>
                <a:gd name="T24" fmla="*/ 405 w 995"/>
                <a:gd name="T25" fmla="*/ 11 h 899"/>
                <a:gd name="T26" fmla="*/ 394 w 995"/>
                <a:gd name="T27" fmla="*/ 3 h 899"/>
                <a:gd name="T28" fmla="*/ 380 w 995"/>
                <a:gd name="T29" fmla="*/ 0 h 899"/>
                <a:gd name="T30" fmla="*/ 103 w 995"/>
                <a:gd name="T31" fmla="*/ 1 h 899"/>
                <a:gd name="T32" fmla="*/ 90 w 995"/>
                <a:gd name="T33" fmla="*/ 6 h 899"/>
                <a:gd name="T34" fmla="*/ 81 w 995"/>
                <a:gd name="T35" fmla="*/ 16 h 899"/>
                <a:gd name="T36" fmla="*/ 76 w 995"/>
                <a:gd name="T37" fmla="*/ 28 h 899"/>
                <a:gd name="T38" fmla="*/ 75 w 995"/>
                <a:gd name="T39" fmla="*/ 230 h 899"/>
                <a:gd name="T40" fmla="*/ 82 w 995"/>
                <a:gd name="T41" fmla="*/ 249 h 899"/>
                <a:gd name="T42" fmla="*/ 98 w 995"/>
                <a:gd name="T43" fmla="*/ 262 h 899"/>
                <a:gd name="T44" fmla="*/ 70 w 995"/>
                <a:gd name="T45" fmla="*/ 263 h 899"/>
                <a:gd name="T46" fmla="*/ 59 w 995"/>
                <a:gd name="T47" fmla="*/ 267 h 899"/>
                <a:gd name="T48" fmla="*/ 49 w 995"/>
                <a:gd name="T49" fmla="*/ 276 h 899"/>
                <a:gd name="T50" fmla="*/ 44 w 995"/>
                <a:gd name="T51" fmla="*/ 288 h 899"/>
                <a:gd name="T52" fmla="*/ 43 w 995"/>
                <a:gd name="T53" fmla="*/ 351 h 899"/>
                <a:gd name="T54" fmla="*/ 45 w 995"/>
                <a:gd name="T55" fmla="*/ 362 h 899"/>
                <a:gd name="T56" fmla="*/ 50 w 995"/>
                <a:gd name="T57" fmla="*/ 370 h 899"/>
                <a:gd name="T58" fmla="*/ 38 w 995"/>
                <a:gd name="T59" fmla="*/ 378 h 899"/>
                <a:gd name="T60" fmla="*/ 25 w 995"/>
                <a:gd name="T61" fmla="*/ 387 h 899"/>
                <a:gd name="T62" fmla="*/ 15 w 995"/>
                <a:gd name="T63" fmla="*/ 392 h 899"/>
                <a:gd name="T64" fmla="*/ 11 w 995"/>
                <a:gd name="T65" fmla="*/ 395 h 899"/>
                <a:gd name="T66" fmla="*/ 0 w 995"/>
                <a:gd name="T67" fmla="*/ 401 h 899"/>
                <a:gd name="T68" fmla="*/ 0 w 995"/>
                <a:gd name="T69" fmla="*/ 412 h 899"/>
                <a:gd name="T70" fmla="*/ 3 w 995"/>
                <a:gd name="T71" fmla="*/ 427 h 899"/>
                <a:gd name="T72" fmla="*/ 11 w 995"/>
                <a:gd name="T73" fmla="*/ 439 h 899"/>
                <a:gd name="T74" fmla="*/ 21 w 995"/>
                <a:gd name="T75" fmla="*/ 447 h 899"/>
                <a:gd name="T76" fmla="*/ 36 w 995"/>
                <a:gd name="T77" fmla="*/ 450 h 899"/>
                <a:gd name="T78" fmla="*/ 470 w 995"/>
                <a:gd name="T79" fmla="*/ 449 h 899"/>
                <a:gd name="T80" fmla="*/ 483 w 995"/>
                <a:gd name="T81" fmla="*/ 443 h 899"/>
                <a:gd name="T82" fmla="*/ 492 w 995"/>
                <a:gd name="T83" fmla="*/ 434 h 899"/>
                <a:gd name="T84" fmla="*/ 497 w 995"/>
                <a:gd name="T85" fmla="*/ 419 h 899"/>
                <a:gd name="T86" fmla="*/ 498 w 995"/>
                <a:gd name="T87" fmla="*/ 407 h 899"/>
                <a:gd name="T88" fmla="*/ 492 w 995"/>
                <a:gd name="T89" fmla="*/ 397 h 89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995" h="899">
                  <a:moveTo>
                    <a:pt x="984" y="794"/>
                  </a:moveTo>
                  <a:lnTo>
                    <a:pt x="976" y="790"/>
                  </a:lnTo>
                  <a:lnTo>
                    <a:pt x="899" y="742"/>
                  </a:lnTo>
                  <a:lnTo>
                    <a:pt x="905" y="732"/>
                  </a:lnTo>
                  <a:lnTo>
                    <a:pt x="909" y="723"/>
                  </a:lnTo>
                  <a:lnTo>
                    <a:pt x="911" y="713"/>
                  </a:lnTo>
                  <a:lnTo>
                    <a:pt x="913" y="702"/>
                  </a:lnTo>
                  <a:lnTo>
                    <a:pt x="913" y="588"/>
                  </a:lnTo>
                  <a:lnTo>
                    <a:pt x="911" y="575"/>
                  </a:lnTo>
                  <a:lnTo>
                    <a:pt x="907" y="563"/>
                  </a:lnTo>
                  <a:lnTo>
                    <a:pt x="901" y="552"/>
                  </a:lnTo>
                  <a:lnTo>
                    <a:pt x="893" y="542"/>
                  </a:lnTo>
                  <a:lnTo>
                    <a:pt x="882" y="534"/>
                  </a:lnTo>
                  <a:lnTo>
                    <a:pt x="870" y="529"/>
                  </a:lnTo>
                  <a:lnTo>
                    <a:pt x="859" y="525"/>
                  </a:lnTo>
                  <a:lnTo>
                    <a:pt x="845" y="523"/>
                  </a:lnTo>
                  <a:lnTo>
                    <a:pt x="784" y="523"/>
                  </a:lnTo>
                  <a:lnTo>
                    <a:pt x="803" y="513"/>
                  </a:lnTo>
                  <a:lnTo>
                    <a:pt x="817" y="498"/>
                  </a:lnTo>
                  <a:lnTo>
                    <a:pt x="826" y="481"/>
                  </a:lnTo>
                  <a:lnTo>
                    <a:pt x="830" y="459"/>
                  </a:lnTo>
                  <a:lnTo>
                    <a:pt x="830" y="70"/>
                  </a:lnTo>
                  <a:lnTo>
                    <a:pt x="828" y="56"/>
                  </a:lnTo>
                  <a:lnTo>
                    <a:pt x="824" y="43"/>
                  </a:lnTo>
                  <a:lnTo>
                    <a:pt x="818" y="31"/>
                  </a:lnTo>
                  <a:lnTo>
                    <a:pt x="809" y="21"/>
                  </a:lnTo>
                  <a:lnTo>
                    <a:pt x="799" y="12"/>
                  </a:lnTo>
                  <a:lnTo>
                    <a:pt x="788" y="6"/>
                  </a:lnTo>
                  <a:lnTo>
                    <a:pt x="774" y="2"/>
                  </a:lnTo>
                  <a:lnTo>
                    <a:pt x="759" y="0"/>
                  </a:lnTo>
                  <a:lnTo>
                    <a:pt x="221" y="0"/>
                  </a:lnTo>
                  <a:lnTo>
                    <a:pt x="205" y="2"/>
                  </a:lnTo>
                  <a:lnTo>
                    <a:pt x="192" y="6"/>
                  </a:lnTo>
                  <a:lnTo>
                    <a:pt x="180" y="12"/>
                  </a:lnTo>
                  <a:lnTo>
                    <a:pt x="171" y="21"/>
                  </a:lnTo>
                  <a:lnTo>
                    <a:pt x="161" y="31"/>
                  </a:lnTo>
                  <a:lnTo>
                    <a:pt x="155" y="43"/>
                  </a:lnTo>
                  <a:lnTo>
                    <a:pt x="152" y="56"/>
                  </a:lnTo>
                  <a:lnTo>
                    <a:pt x="150" y="70"/>
                  </a:lnTo>
                  <a:lnTo>
                    <a:pt x="150" y="459"/>
                  </a:lnTo>
                  <a:lnTo>
                    <a:pt x="154" y="481"/>
                  </a:lnTo>
                  <a:lnTo>
                    <a:pt x="163" y="498"/>
                  </a:lnTo>
                  <a:lnTo>
                    <a:pt x="177" y="513"/>
                  </a:lnTo>
                  <a:lnTo>
                    <a:pt x="196" y="523"/>
                  </a:lnTo>
                  <a:lnTo>
                    <a:pt x="154" y="523"/>
                  </a:lnTo>
                  <a:lnTo>
                    <a:pt x="140" y="525"/>
                  </a:lnTo>
                  <a:lnTo>
                    <a:pt x="129" y="529"/>
                  </a:lnTo>
                  <a:lnTo>
                    <a:pt x="117" y="534"/>
                  </a:lnTo>
                  <a:lnTo>
                    <a:pt x="106" y="542"/>
                  </a:lnTo>
                  <a:lnTo>
                    <a:pt x="98" y="552"/>
                  </a:lnTo>
                  <a:lnTo>
                    <a:pt x="92" y="563"/>
                  </a:lnTo>
                  <a:lnTo>
                    <a:pt x="88" y="575"/>
                  </a:lnTo>
                  <a:lnTo>
                    <a:pt x="86" y="588"/>
                  </a:lnTo>
                  <a:lnTo>
                    <a:pt x="86" y="702"/>
                  </a:lnTo>
                  <a:lnTo>
                    <a:pt x="88" y="713"/>
                  </a:lnTo>
                  <a:lnTo>
                    <a:pt x="90" y="723"/>
                  </a:lnTo>
                  <a:lnTo>
                    <a:pt x="94" y="730"/>
                  </a:lnTo>
                  <a:lnTo>
                    <a:pt x="100" y="740"/>
                  </a:lnTo>
                  <a:lnTo>
                    <a:pt x="88" y="748"/>
                  </a:lnTo>
                  <a:lnTo>
                    <a:pt x="75" y="755"/>
                  </a:lnTo>
                  <a:lnTo>
                    <a:pt x="61" y="765"/>
                  </a:lnTo>
                  <a:lnTo>
                    <a:pt x="50" y="773"/>
                  </a:lnTo>
                  <a:lnTo>
                    <a:pt x="38" y="778"/>
                  </a:lnTo>
                  <a:lnTo>
                    <a:pt x="29" y="784"/>
                  </a:lnTo>
                  <a:lnTo>
                    <a:pt x="23" y="788"/>
                  </a:lnTo>
                  <a:lnTo>
                    <a:pt x="21" y="790"/>
                  </a:lnTo>
                  <a:lnTo>
                    <a:pt x="9" y="794"/>
                  </a:lnTo>
                  <a:lnTo>
                    <a:pt x="0" y="801"/>
                  </a:lnTo>
                  <a:lnTo>
                    <a:pt x="0" y="813"/>
                  </a:lnTo>
                  <a:lnTo>
                    <a:pt x="0" y="823"/>
                  </a:lnTo>
                  <a:lnTo>
                    <a:pt x="2" y="838"/>
                  </a:lnTo>
                  <a:lnTo>
                    <a:pt x="6" y="853"/>
                  </a:lnTo>
                  <a:lnTo>
                    <a:pt x="11" y="867"/>
                  </a:lnTo>
                  <a:lnTo>
                    <a:pt x="21" y="878"/>
                  </a:lnTo>
                  <a:lnTo>
                    <a:pt x="31" y="886"/>
                  </a:lnTo>
                  <a:lnTo>
                    <a:pt x="42" y="894"/>
                  </a:lnTo>
                  <a:lnTo>
                    <a:pt x="56" y="897"/>
                  </a:lnTo>
                  <a:lnTo>
                    <a:pt x="71" y="899"/>
                  </a:lnTo>
                  <a:lnTo>
                    <a:pt x="924" y="899"/>
                  </a:lnTo>
                  <a:lnTo>
                    <a:pt x="940" y="897"/>
                  </a:lnTo>
                  <a:lnTo>
                    <a:pt x="953" y="894"/>
                  </a:lnTo>
                  <a:lnTo>
                    <a:pt x="965" y="886"/>
                  </a:lnTo>
                  <a:lnTo>
                    <a:pt x="974" y="878"/>
                  </a:lnTo>
                  <a:lnTo>
                    <a:pt x="984" y="867"/>
                  </a:lnTo>
                  <a:lnTo>
                    <a:pt x="989" y="853"/>
                  </a:lnTo>
                  <a:lnTo>
                    <a:pt x="993" y="838"/>
                  </a:lnTo>
                  <a:lnTo>
                    <a:pt x="995" y="823"/>
                  </a:lnTo>
                  <a:lnTo>
                    <a:pt x="995" y="813"/>
                  </a:lnTo>
                  <a:lnTo>
                    <a:pt x="995" y="801"/>
                  </a:lnTo>
                  <a:lnTo>
                    <a:pt x="984" y="7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2" name="Freeform 125">
              <a:extLst>
                <a:ext uri="{FF2B5EF4-FFF2-40B4-BE49-F238E27FC236}">
                  <a16:creationId xmlns:a16="http://schemas.microsoft.com/office/drawing/2014/main" xmlns="" id="{3061CA6C-B1F6-41E3-A6DA-9E07AD705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5" y="2466"/>
              <a:ext cx="316" cy="240"/>
            </a:xfrm>
            <a:custGeom>
              <a:avLst/>
              <a:gdLst>
                <a:gd name="T0" fmla="*/ 23 w 632"/>
                <a:gd name="T1" fmla="*/ 240 h 481"/>
                <a:gd name="T2" fmla="*/ 14 w 632"/>
                <a:gd name="T3" fmla="*/ 238 h 481"/>
                <a:gd name="T4" fmla="*/ 7 w 632"/>
                <a:gd name="T5" fmla="*/ 233 h 481"/>
                <a:gd name="T6" fmla="*/ 2 w 632"/>
                <a:gd name="T7" fmla="*/ 227 h 481"/>
                <a:gd name="T8" fmla="*/ 0 w 632"/>
                <a:gd name="T9" fmla="*/ 218 h 481"/>
                <a:gd name="T10" fmla="*/ 0 w 632"/>
                <a:gd name="T11" fmla="*/ 23 h 481"/>
                <a:gd name="T12" fmla="*/ 2 w 632"/>
                <a:gd name="T13" fmla="*/ 14 h 481"/>
                <a:gd name="T14" fmla="*/ 7 w 632"/>
                <a:gd name="T15" fmla="*/ 7 h 481"/>
                <a:gd name="T16" fmla="*/ 14 w 632"/>
                <a:gd name="T17" fmla="*/ 2 h 481"/>
                <a:gd name="T18" fmla="*/ 23 w 632"/>
                <a:gd name="T19" fmla="*/ 0 h 481"/>
                <a:gd name="T20" fmla="*/ 292 w 632"/>
                <a:gd name="T21" fmla="*/ 0 h 481"/>
                <a:gd name="T22" fmla="*/ 301 w 632"/>
                <a:gd name="T23" fmla="*/ 2 h 481"/>
                <a:gd name="T24" fmla="*/ 309 w 632"/>
                <a:gd name="T25" fmla="*/ 7 h 481"/>
                <a:gd name="T26" fmla="*/ 314 w 632"/>
                <a:gd name="T27" fmla="*/ 14 h 481"/>
                <a:gd name="T28" fmla="*/ 316 w 632"/>
                <a:gd name="T29" fmla="*/ 23 h 481"/>
                <a:gd name="T30" fmla="*/ 316 w 632"/>
                <a:gd name="T31" fmla="*/ 218 h 481"/>
                <a:gd name="T32" fmla="*/ 314 w 632"/>
                <a:gd name="T33" fmla="*/ 227 h 481"/>
                <a:gd name="T34" fmla="*/ 309 w 632"/>
                <a:gd name="T35" fmla="*/ 233 h 481"/>
                <a:gd name="T36" fmla="*/ 301 w 632"/>
                <a:gd name="T37" fmla="*/ 238 h 481"/>
                <a:gd name="T38" fmla="*/ 292 w 632"/>
                <a:gd name="T39" fmla="*/ 240 h 481"/>
                <a:gd name="T40" fmla="*/ 23 w 632"/>
                <a:gd name="T41" fmla="*/ 240 h 48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32" h="481">
                  <a:moveTo>
                    <a:pt x="46" y="481"/>
                  </a:moveTo>
                  <a:lnTo>
                    <a:pt x="27" y="477"/>
                  </a:lnTo>
                  <a:lnTo>
                    <a:pt x="13" y="467"/>
                  </a:lnTo>
                  <a:lnTo>
                    <a:pt x="4" y="454"/>
                  </a:lnTo>
                  <a:lnTo>
                    <a:pt x="0" y="436"/>
                  </a:lnTo>
                  <a:lnTo>
                    <a:pt x="0" y="47"/>
                  </a:ln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584" y="0"/>
                  </a:lnTo>
                  <a:lnTo>
                    <a:pt x="601" y="4"/>
                  </a:lnTo>
                  <a:lnTo>
                    <a:pt x="617" y="14"/>
                  </a:lnTo>
                  <a:lnTo>
                    <a:pt x="628" y="29"/>
                  </a:lnTo>
                  <a:lnTo>
                    <a:pt x="632" y="47"/>
                  </a:lnTo>
                  <a:lnTo>
                    <a:pt x="632" y="436"/>
                  </a:lnTo>
                  <a:lnTo>
                    <a:pt x="628" y="454"/>
                  </a:lnTo>
                  <a:lnTo>
                    <a:pt x="617" y="467"/>
                  </a:lnTo>
                  <a:lnTo>
                    <a:pt x="601" y="477"/>
                  </a:lnTo>
                  <a:lnTo>
                    <a:pt x="584" y="481"/>
                  </a:lnTo>
                  <a:lnTo>
                    <a:pt x="46" y="4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3" name="Freeform 126">
              <a:extLst>
                <a:ext uri="{FF2B5EF4-FFF2-40B4-BE49-F238E27FC236}">
                  <a16:creationId xmlns:a16="http://schemas.microsoft.com/office/drawing/2014/main" xmlns="" id="{F7F22E37-CC38-47FC-9791-5328E11A6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" y="2479"/>
              <a:ext cx="146" cy="214"/>
            </a:xfrm>
            <a:custGeom>
              <a:avLst/>
              <a:gdLst>
                <a:gd name="T0" fmla="*/ 0 w 292"/>
                <a:gd name="T1" fmla="*/ 207 h 429"/>
                <a:gd name="T2" fmla="*/ 0 w 292"/>
                <a:gd name="T3" fmla="*/ 214 h 429"/>
                <a:gd name="T4" fmla="*/ 127 w 292"/>
                <a:gd name="T5" fmla="*/ 214 h 429"/>
                <a:gd name="T6" fmla="*/ 138 w 292"/>
                <a:gd name="T7" fmla="*/ 213 h 429"/>
                <a:gd name="T8" fmla="*/ 143 w 292"/>
                <a:gd name="T9" fmla="*/ 209 h 429"/>
                <a:gd name="T10" fmla="*/ 146 w 292"/>
                <a:gd name="T11" fmla="*/ 206 h 429"/>
                <a:gd name="T12" fmla="*/ 146 w 292"/>
                <a:gd name="T13" fmla="*/ 205 h 429"/>
                <a:gd name="T14" fmla="*/ 146 w 292"/>
                <a:gd name="T15" fmla="*/ 6 h 429"/>
                <a:gd name="T16" fmla="*/ 145 w 292"/>
                <a:gd name="T17" fmla="*/ 3 h 429"/>
                <a:gd name="T18" fmla="*/ 143 w 292"/>
                <a:gd name="T19" fmla="*/ 1 h 429"/>
                <a:gd name="T20" fmla="*/ 142 w 292"/>
                <a:gd name="T21" fmla="*/ 0 h 429"/>
                <a:gd name="T22" fmla="*/ 142 w 292"/>
                <a:gd name="T23" fmla="*/ 0 h 429"/>
                <a:gd name="T24" fmla="*/ 0 w 292"/>
                <a:gd name="T25" fmla="*/ 0 h 429"/>
                <a:gd name="T26" fmla="*/ 0 w 292"/>
                <a:gd name="T27" fmla="*/ 5 h 429"/>
                <a:gd name="T28" fmla="*/ 116 w 292"/>
                <a:gd name="T29" fmla="*/ 5 h 429"/>
                <a:gd name="T30" fmla="*/ 118 w 292"/>
                <a:gd name="T31" fmla="*/ 7 h 429"/>
                <a:gd name="T32" fmla="*/ 125 w 292"/>
                <a:gd name="T33" fmla="*/ 11 h 429"/>
                <a:gd name="T34" fmla="*/ 131 w 292"/>
                <a:gd name="T35" fmla="*/ 19 h 429"/>
                <a:gd name="T36" fmla="*/ 134 w 292"/>
                <a:gd name="T37" fmla="*/ 29 h 429"/>
                <a:gd name="T38" fmla="*/ 134 w 292"/>
                <a:gd name="T39" fmla="*/ 186 h 429"/>
                <a:gd name="T40" fmla="*/ 130 w 292"/>
                <a:gd name="T41" fmla="*/ 198 h 429"/>
                <a:gd name="T42" fmla="*/ 123 w 292"/>
                <a:gd name="T43" fmla="*/ 204 h 429"/>
                <a:gd name="T44" fmla="*/ 117 w 292"/>
                <a:gd name="T45" fmla="*/ 206 h 429"/>
                <a:gd name="T46" fmla="*/ 114 w 292"/>
                <a:gd name="T47" fmla="*/ 206 h 429"/>
                <a:gd name="T48" fmla="*/ 111 w 292"/>
                <a:gd name="T49" fmla="*/ 206 h 429"/>
                <a:gd name="T50" fmla="*/ 104 w 292"/>
                <a:gd name="T51" fmla="*/ 206 h 429"/>
                <a:gd name="T52" fmla="*/ 93 w 292"/>
                <a:gd name="T53" fmla="*/ 206 h 429"/>
                <a:gd name="T54" fmla="*/ 78 w 292"/>
                <a:gd name="T55" fmla="*/ 206 h 429"/>
                <a:gd name="T56" fmla="*/ 61 w 292"/>
                <a:gd name="T57" fmla="*/ 207 h 429"/>
                <a:gd name="T58" fmla="*/ 42 w 292"/>
                <a:gd name="T59" fmla="*/ 207 h 429"/>
                <a:gd name="T60" fmla="*/ 21 w 292"/>
                <a:gd name="T61" fmla="*/ 207 h 429"/>
                <a:gd name="T62" fmla="*/ 0 w 292"/>
                <a:gd name="T63" fmla="*/ 207 h 42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92" h="429">
                  <a:moveTo>
                    <a:pt x="0" y="415"/>
                  </a:moveTo>
                  <a:lnTo>
                    <a:pt x="0" y="429"/>
                  </a:lnTo>
                  <a:lnTo>
                    <a:pt x="254" y="429"/>
                  </a:lnTo>
                  <a:lnTo>
                    <a:pt x="275" y="427"/>
                  </a:lnTo>
                  <a:lnTo>
                    <a:pt x="286" y="419"/>
                  </a:lnTo>
                  <a:lnTo>
                    <a:pt x="292" y="413"/>
                  </a:lnTo>
                  <a:lnTo>
                    <a:pt x="292" y="411"/>
                  </a:lnTo>
                  <a:lnTo>
                    <a:pt x="292" y="12"/>
                  </a:lnTo>
                  <a:lnTo>
                    <a:pt x="290" y="6"/>
                  </a:lnTo>
                  <a:lnTo>
                    <a:pt x="286" y="2"/>
                  </a:lnTo>
                  <a:lnTo>
                    <a:pt x="284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231" y="10"/>
                  </a:lnTo>
                  <a:lnTo>
                    <a:pt x="236" y="14"/>
                  </a:lnTo>
                  <a:lnTo>
                    <a:pt x="250" y="23"/>
                  </a:lnTo>
                  <a:lnTo>
                    <a:pt x="261" y="39"/>
                  </a:lnTo>
                  <a:lnTo>
                    <a:pt x="267" y="58"/>
                  </a:lnTo>
                  <a:lnTo>
                    <a:pt x="267" y="373"/>
                  </a:lnTo>
                  <a:lnTo>
                    <a:pt x="260" y="396"/>
                  </a:lnTo>
                  <a:lnTo>
                    <a:pt x="246" y="408"/>
                  </a:lnTo>
                  <a:lnTo>
                    <a:pt x="233" y="413"/>
                  </a:lnTo>
                  <a:lnTo>
                    <a:pt x="227" y="413"/>
                  </a:lnTo>
                  <a:lnTo>
                    <a:pt x="221" y="413"/>
                  </a:lnTo>
                  <a:lnTo>
                    <a:pt x="208" y="413"/>
                  </a:lnTo>
                  <a:lnTo>
                    <a:pt x="185" y="413"/>
                  </a:lnTo>
                  <a:lnTo>
                    <a:pt x="156" y="413"/>
                  </a:lnTo>
                  <a:lnTo>
                    <a:pt x="121" y="415"/>
                  </a:lnTo>
                  <a:lnTo>
                    <a:pt x="83" y="415"/>
                  </a:lnTo>
                  <a:lnTo>
                    <a:pt x="42" y="415"/>
                  </a:lnTo>
                  <a:lnTo>
                    <a:pt x="0" y="415"/>
                  </a:lnTo>
                  <a:close/>
                </a:path>
              </a:pathLst>
            </a:cu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4" name="Freeform 127">
              <a:extLst>
                <a:ext uri="{FF2B5EF4-FFF2-40B4-BE49-F238E27FC236}">
                  <a16:creationId xmlns:a16="http://schemas.microsoft.com/office/drawing/2014/main" xmlns="" id="{8AC2D3A4-0A57-434D-8C61-650953783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" y="2479"/>
              <a:ext cx="142" cy="214"/>
            </a:xfrm>
            <a:custGeom>
              <a:avLst/>
              <a:gdLst>
                <a:gd name="T0" fmla="*/ 142 w 284"/>
                <a:gd name="T1" fmla="*/ 5 h 429"/>
                <a:gd name="T2" fmla="*/ 142 w 284"/>
                <a:gd name="T3" fmla="*/ 0 h 429"/>
                <a:gd name="T4" fmla="*/ 37 w 284"/>
                <a:gd name="T5" fmla="*/ 0 h 429"/>
                <a:gd name="T6" fmla="*/ 26 w 284"/>
                <a:gd name="T7" fmla="*/ 0 h 429"/>
                <a:gd name="T8" fmla="*/ 18 w 284"/>
                <a:gd name="T9" fmla="*/ 1 h 429"/>
                <a:gd name="T10" fmla="*/ 13 w 284"/>
                <a:gd name="T11" fmla="*/ 2 h 429"/>
                <a:gd name="T12" fmla="*/ 8 w 284"/>
                <a:gd name="T13" fmla="*/ 4 h 429"/>
                <a:gd name="T14" fmla="*/ 5 w 284"/>
                <a:gd name="T15" fmla="*/ 5 h 429"/>
                <a:gd name="T16" fmla="*/ 3 w 284"/>
                <a:gd name="T17" fmla="*/ 7 h 429"/>
                <a:gd name="T18" fmla="*/ 2 w 284"/>
                <a:gd name="T19" fmla="*/ 8 h 429"/>
                <a:gd name="T20" fmla="*/ 2 w 284"/>
                <a:gd name="T21" fmla="*/ 8 h 429"/>
                <a:gd name="T22" fmla="*/ 2 w 284"/>
                <a:gd name="T23" fmla="*/ 31 h 429"/>
                <a:gd name="T24" fmla="*/ 1 w 284"/>
                <a:gd name="T25" fmla="*/ 83 h 429"/>
                <a:gd name="T26" fmla="*/ 0 w 284"/>
                <a:gd name="T27" fmla="*/ 141 h 429"/>
                <a:gd name="T28" fmla="*/ 0 w 284"/>
                <a:gd name="T29" fmla="*/ 180 h 429"/>
                <a:gd name="T30" fmla="*/ 1 w 284"/>
                <a:gd name="T31" fmla="*/ 192 h 429"/>
                <a:gd name="T32" fmla="*/ 2 w 284"/>
                <a:gd name="T33" fmla="*/ 201 h 429"/>
                <a:gd name="T34" fmla="*/ 4 w 284"/>
                <a:gd name="T35" fmla="*/ 208 h 429"/>
                <a:gd name="T36" fmla="*/ 6 w 284"/>
                <a:gd name="T37" fmla="*/ 214 h 429"/>
                <a:gd name="T38" fmla="*/ 142 w 284"/>
                <a:gd name="T39" fmla="*/ 214 h 429"/>
                <a:gd name="T40" fmla="*/ 142 w 284"/>
                <a:gd name="T41" fmla="*/ 207 h 429"/>
                <a:gd name="T42" fmla="*/ 125 w 284"/>
                <a:gd name="T43" fmla="*/ 207 h 429"/>
                <a:gd name="T44" fmla="*/ 108 w 284"/>
                <a:gd name="T45" fmla="*/ 207 h 429"/>
                <a:gd name="T46" fmla="*/ 91 w 284"/>
                <a:gd name="T47" fmla="*/ 207 h 429"/>
                <a:gd name="T48" fmla="*/ 76 w 284"/>
                <a:gd name="T49" fmla="*/ 207 h 429"/>
                <a:gd name="T50" fmla="*/ 63 w 284"/>
                <a:gd name="T51" fmla="*/ 207 h 429"/>
                <a:gd name="T52" fmla="*/ 52 w 284"/>
                <a:gd name="T53" fmla="*/ 207 h 429"/>
                <a:gd name="T54" fmla="*/ 44 w 284"/>
                <a:gd name="T55" fmla="*/ 206 h 429"/>
                <a:gd name="T56" fmla="*/ 39 w 284"/>
                <a:gd name="T57" fmla="*/ 206 h 429"/>
                <a:gd name="T58" fmla="*/ 39 w 284"/>
                <a:gd name="T59" fmla="*/ 206 h 429"/>
                <a:gd name="T60" fmla="*/ 37 w 284"/>
                <a:gd name="T61" fmla="*/ 206 h 429"/>
                <a:gd name="T62" fmla="*/ 36 w 284"/>
                <a:gd name="T63" fmla="*/ 206 h 429"/>
                <a:gd name="T64" fmla="*/ 35 w 284"/>
                <a:gd name="T65" fmla="*/ 205 h 429"/>
                <a:gd name="T66" fmla="*/ 28 w 284"/>
                <a:gd name="T67" fmla="*/ 206 h 429"/>
                <a:gd name="T68" fmla="*/ 20 w 284"/>
                <a:gd name="T69" fmla="*/ 204 h 429"/>
                <a:gd name="T70" fmla="*/ 14 w 284"/>
                <a:gd name="T71" fmla="*/ 191 h 429"/>
                <a:gd name="T72" fmla="*/ 11 w 284"/>
                <a:gd name="T73" fmla="*/ 164 h 429"/>
                <a:gd name="T74" fmla="*/ 11 w 284"/>
                <a:gd name="T75" fmla="*/ 27 h 429"/>
                <a:gd name="T76" fmla="*/ 12 w 284"/>
                <a:gd name="T77" fmla="*/ 23 h 429"/>
                <a:gd name="T78" fmla="*/ 14 w 284"/>
                <a:gd name="T79" fmla="*/ 15 h 429"/>
                <a:gd name="T80" fmla="*/ 23 w 284"/>
                <a:gd name="T81" fmla="*/ 9 h 429"/>
                <a:gd name="T82" fmla="*/ 39 w 284"/>
                <a:gd name="T83" fmla="*/ 5 h 429"/>
                <a:gd name="T84" fmla="*/ 142 w 284"/>
                <a:gd name="T85" fmla="*/ 5 h 42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84" h="429">
                  <a:moveTo>
                    <a:pt x="284" y="10"/>
                  </a:moveTo>
                  <a:lnTo>
                    <a:pt x="284" y="0"/>
                  </a:lnTo>
                  <a:lnTo>
                    <a:pt x="73" y="0"/>
                  </a:lnTo>
                  <a:lnTo>
                    <a:pt x="52" y="0"/>
                  </a:lnTo>
                  <a:lnTo>
                    <a:pt x="36" y="2"/>
                  </a:lnTo>
                  <a:lnTo>
                    <a:pt x="25" y="4"/>
                  </a:lnTo>
                  <a:lnTo>
                    <a:pt x="15" y="8"/>
                  </a:lnTo>
                  <a:lnTo>
                    <a:pt x="9" y="10"/>
                  </a:lnTo>
                  <a:lnTo>
                    <a:pt x="5" y="14"/>
                  </a:lnTo>
                  <a:lnTo>
                    <a:pt x="4" y="16"/>
                  </a:lnTo>
                  <a:lnTo>
                    <a:pt x="4" y="62"/>
                  </a:lnTo>
                  <a:lnTo>
                    <a:pt x="2" y="167"/>
                  </a:lnTo>
                  <a:lnTo>
                    <a:pt x="0" y="283"/>
                  </a:lnTo>
                  <a:lnTo>
                    <a:pt x="0" y="361"/>
                  </a:lnTo>
                  <a:lnTo>
                    <a:pt x="2" y="385"/>
                  </a:lnTo>
                  <a:lnTo>
                    <a:pt x="4" y="402"/>
                  </a:lnTo>
                  <a:lnTo>
                    <a:pt x="7" y="417"/>
                  </a:lnTo>
                  <a:lnTo>
                    <a:pt x="11" y="429"/>
                  </a:lnTo>
                  <a:lnTo>
                    <a:pt x="284" y="429"/>
                  </a:lnTo>
                  <a:lnTo>
                    <a:pt x="284" y="415"/>
                  </a:lnTo>
                  <a:lnTo>
                    <a:pt x="249" y="415"/>
                  </a:lnTo>
                  <a:lnTo>
                    <a:pt x="215" y="415"/>
                  </a:lnTo>
                  <a:lnTo>
                    <a:pt x="182" y="415"/>
                  </a:lnTo>
                  <a:lnTo>
                    <a:pt x="151" y="415"/>
                  </a:lnTo>
                  <a:lnTo>
                    <a:pt x="125" y="415"/>
                  </a:lnTo>
                  <a:lnTo>
                    <a:pt x="103" y="415"/>
                  </a:lnTo>
                  <a:lnTo>
                    <a:pt x="88" y="413"/>
                  </a:lnTo>
                  <a:lnTo>
                    <a:pt x="78" y="413"/>
                  </a:lnTo>
                  <a:lnTo>
                    <a:pt x="77" y="413"/>
                  </a:lnTo>
                  <a:lnTo>
                    <a:pt x="73" y="413"/>
                  </a:lnTo>
                  <a:lnTo>
                    <a:pt x="71" y="413"/>
                  </a:lnTo>
                  <a:lnTo>
                    <a:pt x="69" y="411"/>
                  </a:lnTo>
                  <a:lnTo>
                    <a:pt x="55" y="413"/>
                  </a:lnTo>
                  <a:lnTo>
                    <a:pt x="40" y="408"/>
                  </a:lnTo>
                  <a:lnTo>
                    <a:pt x="27" y="383"/>
                  </a:lnTo>
                  <a:lnTo>
                    <a:pt x="21" y="329"/>
                  </a:lnTo>
                  <a:lnTo>
                    <a:pt x="21" y="54"/>
                  </a:lnTo>
                  <a:lnTo>
                    <a:pt x="23" y="46"/>
                  </a:lnTo>
                  <a:lnTo>
                    <a:pt x="28" y="31"/>
                  </a:lnTo>
                  <a:lnTo>
                    <a:pt x="46" y="18"/>
                  </a:lnTo>
                  <a:lnTo>
                    <a:pt x="77" y="10"/>
                  </a:lnTo>
                  <a:lnTo>
                    <a:pt x="284" y="10"/>
                  </a:lnTo>
                  <a:close/>
                </a:path>
              </a:pathLst>
            </a:cu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5" name="Freeform 128">
              <a:extLst>
                <a:ext uri="{FF2B5EF4-FFF2-40B4-BE49-F238E27FC236}">
                  <a16:creationId xmlns:a16="http://schemas.microsoft.com/office/drawing/2014/main" xmlns="" id="{6A6A771C-BB03-494E-8056-54B670E24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2484"/>
              <a:ext cx="266" cy="202"/>
            </a:xfrm>
            <a:custGeom>
              <a:avLst/>
              <a:gdLst>
                <a:gd name="T0" fmla="*/ 13 w 530"/>
                <a:gd name="T1" fmla="*/ 190 h 403"/>
                <a:gd name="T2" fmla="*/ 244 w 530"/>
                <a:gd name="T3" fmla="*/ 8 h 403"/>
                <a:gd name="T4" fmla="*/ 251 w 530"/>
                <a:gd name="T5" fmla="*/ 11 h 403"/>
                <a:gd name="T6" fmla="*/ 258 w 530"/>
                <a:gd name="T7" fmla="*/ 17 h 403"/>
                <a:gd name="T8" fmla="*/ 264 w 530"/>
                <a:gd name="T9" fmla="*/ 22 h 403"/>
                <a:gd name="T10" fmla="*/ 266 w 530"/>
                <a:gd name="T11" fmla="*/ 24 h 403"/>
                <a:gd name="T12" fmla="*/ 263 w 530"/>
                <a:gd name="T13" fmla="*/ 15 h 403"/>
                <a:gd name="T14" fmla="*/ 257 w 530"/>
                <a:gd name="T15" fmla="*/ 7 h 403"/>
                <a:gd name="T16" fmla="*/ 250 w 530"/>
                <a:gd name="T17" fmla="*/ 2 h 403"/>
                <a:gd name="T18" fmla="*/ 248 w 530"/>
                <a:gd name="T19" fmla="*/ 0 h 403"/>
                <a:gd name="T20" fmla="*/ 28 w 530"/>
                <a:gd name="T21" fmla="*/ 0 h 403"/>
                <a:gd name="T22" fmla="*/ 13 w 530"/>
                <a:gd name="T23" fmla="*/ 4 h 403"/>
                <a:gd name="T24" fmla="*/ 4 w 530"/>
                <a:gd name="T25" fmla="*/ 11 h 403"/>
                <a:gd name="T26" fmla="*/ 1 w 530"/>
                <a:gd name="T27" fmla="*/ 18 h 403"/>
                <a:gd name="T28" fmla="*/ 0 w 530"/>
                <a:gd name="T29" fmla="*/ 22 h 403"/>
                <a:gd name="T30" fmla="*/ 0 w 530"/>
                <a:gd name="T31" fmla="*/ 160 h 403"/>
                <a:gd name="T32" fmla="*/ 3 w 530"/>
                <a:gd name="T33" fmla="*/ 187 h 403"/>
                <a:gd name="T34" fmla="*/ 10 w 530"/>
                <a:gd name="T35" fmla="*/ 199 h 403"/>
                <a:gd name="T36" fmla="*/ 17 w 530"/>
                <a:gd name="T37" fmla="*/ 202 h 403"/>
                <a:gd name="T38" fmla="*/ 24 w 530"/>
                <a:gd name="T39" fmla="*/ 201 h 403"/>
                <a:gd name="T40" fmla="*/ 17 w 530"/>
                <a:gd name="T41" fmla="*/ 198 h 403"/>
                <a:gd name="T42" fmla="*/ 15 w 530"/>
                <a:gd name="T43" fmla="*/ 195 h 403"/>
                <a:gd name="T44" fmla="*/ 13 w 530"/>
                <a:gd name="T45" fmla="*/ 191 h 403"/>
                <a:gd name="T46" fmla="*/ 13 w 530"/>
                <a:gd name="T47" fmla="*/ 190 h 4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30" h="403">
                  <a:moveTo>
                    <a:pt x="25" y="380"/>
                  </a:moveTo>
                  <a:lnTo>
                    <a:pt x="486" y="15"/>
                  </a:lnTo>
                  <a:lnTo>
                    <a:pt x="501" y="21"/>
                  </a:lnTo>
                  <a:lnTo>
                    <a:pt x="515" y="33"/>
                  </a:lnTo>
                  <a:lnTo>
                    <a:pt x="526" y="44"/>
                  </a:lnTo>
                  <a:lnTo>
                    <a:pt x="530" y="48"/>
                  </a:lnTo>
                  <a:lnTo>
                    <a:pt x="524" y="29"/>
                  </a:lnTo>
                  <a:lnTo>
                    <a:pt x="513" y="13"/>
                  </a:lnTo>
                  <a:lnTo>
                    <a:pt x="499" y="4"/>
                  </a:lnTo>
                  <a:lnTo>
                    <a:pt x="494" y="0"/>
                  </a:lnTo>
                  <a:lnTo>
                    <a:pt x="56" y="0"/>
                  </a:lnTo>
                  <a:lnTo>
                    <a:pt x="25" y="8"/>
                  </a:lnTo>
                  <a:lnTo>
                    <a:pt x="7" y="21"/>
                  </a:lnTo>
                  <a:lnTo>
                    <a:pt x="2" y="36"/>
                  </a:lnTo>
                  <a:lnTo>
                    <a:pt x="0" y="44"/>
                  </a:lnTo>
                  <a:lnTo>
                    <a:pt x="0" y="319"/>
                  </a:lnTo>
                  <a:lnTo>
                    <a:pt x="6" y="373"/>
                  </a:lnTo>
                  <a:lnTo>
                    <a:pt x="19" y="398"/>
                  </a:lnTo>
                  <a:lnTo>
                    <a:pt x="34" y="403"/>
                  </a:lnTo>
                  <a:lnTo>
                    <a:pt x="48" y="401"/>
                  </a:lnTo>
                  <a:lnTo>
                    <a:pt x="34" y="396"/>
                  </a:lnTo>
                  <a:lnTo>
                    <a:pt x="29" y="390"/>
                  </a:lnTo>
                  <a:lnTo>
                    <a:pt x="25" y="382"/>
                  </a:lnTo>
                  <a:lnTo>
                    <a:pt x="25" y="380"/>
                  </a:lnTo>
                  <a:close/>
                </a:path>
              </a:pathLst>
            </a:cu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6" name="Freeform 129">
              <a:extLst>
                <a:ext uri="{FF2B5EF4-FFF2-40B4-BE49-F238E27FC236}">
                  <a16:creationId xmlns:a16="http://schemas.microsoft.com/office/drawing/2014/main" xmlns="" id="{C7D78A5A-FC4F-482F-A1C0-B3C5FEAA8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" y="2485"/>
              <a:ext cx="288" cy="212"/>
            </a:xfrm>
            <a:custGeom>
              <a:avLst/>
              <a:gdLst>
                <a:gd name="T0" fmla="*/ 282 w 577"/>
                <a:gd name="T1" fmla="*/ 200 h 424"/>
                <a:gd name="T2" fmla="*/ 282 w 577"/>
                <a:gd name="T3" fmla="*/ 201 h 424"/>
                <a:gd name="T4" fmla="*/ 279 w 577"/>
                <a:gd name="T5" fmla="*/ 204 h 424"/>
                <a:gd name="T6" fmla="*/ 274 w 577"/>
                <a:gd name="T7" fmla="*/ 208 h 424"/>
                <a:gd name="T8" fmla="*/ 263 w 577"/>
                <a:gd name="T9" fmla="*/ 209 h 424"/>
                <a:gd name="T10" fmla="*/ 0 w 577"/>
                <a:gd name="T11" fmla="*/ 209 h 424"/>
                <a:gd name="T12" fmla="*/ 1 w 577"/>
                <a:gd name="T13" fmla="*/ 210 h 424"/>
                <a:gd name="T14" fmla="*/ 1 w 577"/>
                <a:gd name="T15" fmla="*/ 211 h 424"/>
                <a:gd name="T16" fmla="*/ 1 w 577"/>
                <a:gd name="T17" fmla="*/ 211 h 424"/>
                <a:gd name="T18" fmla="*/ 2 w 577"/>
                <a:gd name="T19" fmla="*/ 212 h 424"/>
                <a:gd name="T20" fmla="*/ 3 w 577"/>
                <a:gd name="T21" fmla="*/ 212 h 424"/>
                <a:gd name="T22" fmla="*/ 4 w 577"/>
                <a:gd name="T23" fmla="*/ 212 h 424"/>
                <a:gd name="T24" fmla="*/ 4 w 577"/>
                <a:gd name="T25" fmla="*/ 212 h 424"/>
                <a:gd name="T26" fmla="*/ 5 w 577"/>
                <a:gd name="T27" fmla="*/ 212 h 424"/>
                <a:gd name="T28" fmla="*/ 274 w 577"/>
                <a:gd name="T29" fmla="*/ 212 h 424"/>
                <a:gd name="T30" fmla="*/ 279 w 577"/>
                <a:gd name="T31" fmla="*/ 211 h 424"/>
                <a:gd name="T32" fmla="*/ 284 w 577"/>
                <a:gd name="T33" fmla="*/ 209 h 424"/>
                <a:gd name="T34" fmla="*/ 287 w 577"/>
                <a:gd name="T35" fmla="*/ 205 h 424"/>
                <a:gd name="T36" fmla="*/ 288 w 577"/>
                <a:gd name="T37" fmla="*/ 199 h 424"/>
                <a:gd name="T38" fmla="*/ 288 w 577"/>
                <a:gd name="T39" fmla="*/ 6 h 424"/>
                <a:gd name="T40" fmla="*/ 287 w 577"/>
                <a:gd name="T41" fmla="*/ 4 h 424"/>
                <a:gd name="T42" fmla="*/ 285 w 577"/>
                <a:gd name="T43" fmla="*/ 3 h 424"/>
                <a:gd name="T44" fmla="*/ 284 w 577"/>
                <a:gd name="T45" fmla="*/ 1 h 424"/>
                <a:gd name="T46" fmla="*/ 282 w 577"/>
                <a:gd name="T47" fmla="*/ 0 h 424"/>
                <a:gd name="T48" fmla="*/ 282 w 577"/>
                <a:gd name="T49" fmla="*/ 200 h 42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77" h="424">
                  <a:moveTo>
                    <a:pt x="565" y="399"/>
                  </a:moveTo>
                  <a:lnTo>
                    <a:pt x="565" y="401"/>
                  </a:lnTo>
                  <a:lnTo>
                    <a:pt x="559" y="407"/>
                  </a:lnTo>
                  <a:lnTo>
                    <a:pt x="548" y="415"/>
                  </a:lnTo>
                  <a:lnTo>
                    <a:pt x="527" y="417"/>
                  </a:lnTo>
                  <a:lnTo>
                    <a:pt x="0" y="417"/>
                  </a:lnTo>
                  <a:lnTo>
                    <a:pt x="2" y="419"/>
                  </a:lnTo>
                  <a:lnTo>
                    <a:pt x="2" y="421"/>
                  </a:lnTo>
                  <a:lnTo>
                    <a:pt x="2" y="422"/>
                  </a:lnTo>
                  <a:lnTo>
                    <a:pt x="4" y="424"/>
                  </a:lnTo>
                  <a:lnTo>
                    <a:pt x="6" y="424"/>
                  </a:lnTo>
                  <a:lnTo>
                    <a:pt x="8" y="424"/>
                  </a:lnTo>
                  <a:lnTo>
                    <a:pt x="10" y="424"/>
                  </a:lnTo>
                  <a:lnTo>
                    <a:pt x="548" y="424"/>
                  </a:lnTo>
                  <a:lnTo>
                    <a:pt x="559" y="422"/>
                  </a:lnTo>
                  <a:lnTo>
                    <a:pt x="569" y="417"/>
                  </a:lnTo>
                  <a:lnTo>
                    <a:pt x="575" y="409"/>
                  </a:lnTo>
                  <a:lnTo>
                    <a:pt x="577" y="397"/>
                  </a:lnTo>
                  <a:lnTo>
                    <a:pt x="577" y="11"/>
                  </a:lnTo>
                  <a:lnTo>
                    <a:pt x="575" y="8"/>
                  </a:lnTo>
                  <a:lnTo>
                    <a:pt x="571" y="6"/>
                  </a:lnTo>
                  <a:lnTo>
                    <a:pt x="569" y="2"/>
                  </a:lnTo>
                  <a:lnTo>
                    <a:pt x="565" y="0"/>
                  </a:lnTo>
                  <a:lnTo>
                    <a:pt x="565" y="399"/>
                  </a:lnTo>
                  <a:close/>
                </a:path>
              </a:pathLst>
            </a:cu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7" name="Freeform 130">
              <a:extLst>
                <a:ext uri="{FF2B5EF4-FFF2-40B4-BE49-F238E27FC236}">
                  <a16:creationId xmlns:a16="http://schemas.microsoft.com/office/drawing/2014/main" xmlns="" id="{8A776A1F-4006-45E9-97CA-4C7D992F0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2475"/>
              <a:ext cx="298" cy="222"/>
            </a:xfrm>
            <a:custGeom>
              <a:avLst/>
              <a:gdLst>
                <a:gd name="T0" fmla="*/ 284 w 596"/>
                <a:gd name="T1" fmla="*/ 0 h 443"/>
                <a:gd name="T2" fmla="*/ 15 w 596"/>
                <a:gd name="T3" fmla="*/ 0 h 443"/>
                <a:gd name="T4" fmla="*/ 9 w 596"/>
                <a:gd name="T5" fmla="*/ 1 h 443"/>
                <a:gd name="T6" fmla="*/ 5 w 596"/>
                <a:gd name="T7" fmla="*/ 4 h 443"/>
                <a:gd name="T8" fmla="*/ 1 w 596"/>
                <a:gd name="T9" fmla="*/ 8 h 443"/>
                <a:gd name="T10" fmla="*/ 0 w 596"/>
                <a:gd name="T11" fmla="*/ 14 h 443"/>
                <a:gd name="T12" fmla="*/ 0 w 596"/>
                <a:gd name="T13" fmla="*/ 208 h 443"/>
                <a:gd name="T14" fmla="*/ 1 w 596"/>
                <a:gd name="T15" fmla="*/ 213 h 443"/>
                <a:gd name="T16" fmla="*/ 3 w 596"/>
                <a:gd name="T17" fmla="*/ 217 h 443"/>
                <a:gd name="T18" fmla="*/ 7 w 596"/>
                <a:gd name="T19" fmla="*/ 220 h 443"/>
                <a:gd name="T20" fmla="*/ 12 w 596"/>
                <a:gd name="T21" fmla="*/ 222 h 443"/>
                <a:gd name="T22" fmla="*/ 11 w 596"/>
                <a:gd name="T23" fmla="*/ 221 h 443"/>
                <a:gd name="T24" fmla="*/ 11 w 596"/>
                <a:gd name="T25" fmla="*/ 220 h 443"/>
                <a:gd name="T26" fmla="*/ 11 w 596"/>
                <a:gd name="T27" fmla="*/ 219 h 443"/>
                <a:gd name="T28" fmla="*/ 10 w 596"/>
                <a:gd name="T29" fmla="*/ 218 h 443"/>
                <a:gd name="T30" fmla="*/ 8 w 596"/>
                <a:gd name="T31" fmla="*/ 212 h 443"/>
                <a:gd name="T32" fmla="*/ 6 w 596"/>
                <a:gd name="T33" fmla="*/ 205 h 443"/>
                <a:gd name="T34" fmla="*/ 5 w 596"/>
                <a:gd name="T35" fmla="*/ 196 h 443"/>
                <a:gd name="T36" fmla="*/ 4 w 596"/>
                <a:gd name="T37" fmla="*/ 184 h 443"/>
                <a:gd name="T38" fmla="*/ 4 w 596"/>
                <a:gd name="T39" fmla="*/ 145 h 443"/>
                <a:gd name="T40" fmla="*/ 5 w 596"/>
                <a:gd name="T41" fmla="*/ 87 h 443"/>
                <a:gd name="T42" fmla="*/ 6 w 596"/>
                <a:gd name="T43" fmla="*/ 35 h 443"/>
                <a:gd name="T44" fmla="*/ 6 w 596"/>
                <a:gd name="T45" fmla="*/ 12 h 443"/>
                <a:gd name="T46" fmla="*/ 6 w 596"/>
                <a:gd name="T47" fmla="*/ 12 h 443"/>
                <a:gd name="T48" fmla="*/ 7 w 596"/>
                <a:gd name="T49" fmla="*/ 11 h 443"/>
                <a:gd name="T50" fmla="*/ 9 w 596"/>
                <a:gd name="T51" fmla="*/ 9 h 443"/>
                <a:gd name="T52" fmla="*/ 12 w 596"/>
                <a:gd name="T53" fmla="*/ 8 h 443"/>
                <a:gd name="T54" fmla="*/ 17 w 596"/>
                <a:gd name="T55" fmla="*/ 6 h 443"/>
                <a:gd name="T56" fmla="*/ 22 w 596"/>
                <a:gd name="T57" fmla="*/ 5 h 443"/>
                <a:gd name="T58" fmla="*/ 30 w 596"/>
                <a:gd name="T59" fmla="*/ 4 h 443"/>
                <a:gd name="T60" fmla="*/ 41 w 596"/>
                <a:gd name="T61" fmla="*/ 4 h 443"/>
                <a:gd name="T62" fmla="*/ 288 w 596"/>
                <a:gd name="T63" fmla="*/ 4 h 443"/>
                <a:gd name="T64" fmla="*/ 288 w 596"/>
                <a:gd name="T65" fmla="*/ 4 h 443"/>
                <a:gd name="T66" fmla="*/ 289 w 596"/>
                <a:gd name="T67" fmla="*/ 5 h 443"/>
                <a:gd name="T68" fmla="*/ 291 w 596"/>
                <a:gd name="T69" fmla="*/ 7 h 443"/>
                <a:gd name="T70" fmla="*/ 292 w 596"/>
                <a:gd name="T71" fmla="*/ 10 h 443"/>
                <a:gd name="T72" fmla="*/ 294 w 596"/>
                <a:gd name="T73" fmla="*/ 11 h 443"/>
                <a:gd name="T74" fmla="*/ 295 w 596"/>
                <a:gd name="T75" fmla="*/ 13 h 443"/>
                <a:gd name="T76" fmla="*/ 297 w 596"/>
                <a:gd name="T77" fmla="*/ 14 h 443"/>
                <a:gd name="T78" fmla="*/ 298 w 596"/>
                <a:gd name="T79" fmla="*/ 15 h 443"/>
                <a:gd name="T80" fmla="*/ 298 w 596"/>
                <a:gd name="T81" fmla="*/ 14 h 443"/>
                <a:gd name="T82" fmla="*/ 297 w 596"/>
                <a:gd name="T83" fmla="*/ 8 h 443"/>
                <a:gd name="T84" fmla="*/ 294 w 596"/>
                <a:gd name="T85" fmla="*/ 4 h 443"/>
                <a:gd name="T86" fmla="*/ 289 w 596"/>
                <a:gd name="T87" fmla="*/ 1 h 443"/>
                <a:gd name="T88" fmla="*/ 284 w 596"/>
                <a:gd name="T89" fmla="*/ 0 h 44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596" h="443">
                  <a:moveTo>
                    <a:pt x="567" y="0"/>
                  </a:moveTo>
                  <a:lnTo>
                    <a:pt x="29" y="0"/>
                  </a:lnTo>
                  <a:lnTo>
                    <a:pt x="17" y="2"/>
                  </a:lnTo>
                  <a:lnTo>
                    <a:pt x="10" y="7"/>
                  </a:lnTo>
                  <a:lnTo>
                    <a:pt x="2" y="15"/>
                  </a:lnTo>
                  <a:lnTo>
                    <a:pt x="0" y="27"/>
                  </a:lnTo>
                  <a:lnTo>
                    <a:pt x="0" y="416"/>
                  </a:lnTo>
                  <a:lnTo>
                    <a:pt x="2" y="426"/>
                  </a:lnTo>
                  <a:lnTo>
                    <a:pt x="6" y="434"/>
                  </a:lnTo>
                  <a:lnTo>
                    <a:pt x="13" y="440"/>
                  </a:lnTo>
                  <a:lnTo>
                    <a:pt x="23" y="443"/>
                  </a:lnTo>
                  <a:lnTo>
                    <a:pt x="21" y="441"/>
                  </a:lnTo>
                  <a:lnTo>
                    <a:pt x="21" y="440"/>
                  </a:lnTo>
                  <a:lnTo>
                    <a:pt x="21" y="438"/>
                  </a:lnTo>
                  <a:lnTo>
                    <a:pt x="19" y="436"/>
                  </a:lnTo>
                  <a:lnTo>
                    <a:pt x="15" y="424"/>
                  </a:lnTo>
                  <a:lnTo>
                    <a:pt x="12" y="409"/>
                  </a:lnTo>
                  <a:lnTo>
                    <a:pt x="10" y="392"/>
                  </a:lnTo>
                  <a:lnTo>
                    <a:pt x="8" y="368"/>
                  </a:lnTo>
                  <a:lnTo>
                    <a:pt x="8" y="290"/>
                  </a:lnTo>
                  <a:lnTo>
                    <a:pt x="10" y="174"/>
                  </a:lnTo>
                  <a:lnTo>
                    <a:pt x="12" y="69"/>
                  </a:lnTo>
                  <a:lnTo>
                    <a:pt x="12" y="23"/>
                  </a:lnTo>
                  <a:lnTo>
                    <a:pt x="13" y="21"/>
                  </a:lnTo>
                  <a:lnTo>
                    <a:pt x="17" y="17"/>
                  </a:lnTo>
                  <a:lnTo>
                    <a:pt x="23" y="15"/>
                  </a:lnTo>
                  <a:lnTo>
                    <a:pt x="33" y="11"/>
                  </a:lnTo>
                  <a:lnTo>
                    <a:pt x="44" y="9"/>
                  </a:lnTo>
                  <a:lnTo>
                    <a:pt x="60" y="7"/>
                  </a:lnTo>
                  <a:lnTo>
                    <a:pt x="81" y="7"/>
                  </a:lnTo>
                  <a:lnTo>
                    <a:pt x="576" y="7"/>
                  </a:lnTo>
                  <a:lnTo>
                    <a:pt x="578" y="9"/>
                  </a:lnTo>
                  <a:lnTo>
                    <a:pt x="582" y="13"/>
                  </a:lnTo>
                  <a:lnTo>
                    <a:pt x="584" y="19"/>
                  </a:lnTo>
                  <a:lnTo>
                    <a:pt x="588" y="21"/>
                  </a:lnTo>
                  <a:lnTo>
                    <a:pt x="590" y="25"/>
                  </a:lnTo>
                  <a:lnTo>
                    <a:pt x="594" y="27"/>
                  </a:lnTo>
                  <a:lnTo>
                    <a:pt x="596" y="30"/>
                  </a:lnTo>
                  <a:lnTo>
                    <a:pt x="596" y="27"/>
                  </a:lnTo>
                  <a:lnTo>
                    <a:pt x="594" y="15"/>
                  </a:lnTo>
                  <a:lnTo>
                    <a:pt x="588" y="7"/>
                  </a:lnTo>
                  <a:lnTo>
                    <a:pt x="578" y="2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8" name="Freeform 131">
              <a:extLst>
                <a:ext uri="{FF2B5EF4-FFF2-40B4-BE49-F238E27FC236}">
                  <a16:creationId xmlns:a16="http://schemas.microsoft.com/office/drawing/2014/main" xmlns="" id="{51378F1B-B488-4849-9453-5FB336BEC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1" y="2492"/>
              <a:ext cx="253" cy="195"/>
            </a:xfrm>
            <a:custGeom>
              <a:avLst/>
              <a:gdLst>
                <a:gd name="T0" fmla="*/ 253 w 505"/>
                <a:gd name="T1" fmla="*/ 17 h 390"/>
                <a:gd name="T2" fmla="*/ 251 w 505"/>
                <a:gd name="T3" fmla="*/ 15 h 390"/>
                <a:gd name="T4" fmla="*/ 245 w 505"/>
                <a:gd name="T5" fmla="*/ 9 h 390"/>
                <a:gd name="T6" fmla="*/ 238 w 505"/>
                <a:gd name="T7" fmla="*/ 3 h 390"/>
                <a:gd name="T8" fmla="*/ 231 w 505"/>
                <a:gd name="T9" fmla="*/ 0 h 390"/>
                <a:gd name="T10" fmla="*/ 0 w 505"/>
                <a:gd name="T11" fmla="*/ 183 h 390"/>
                <a:gd name="T12" fmla="*/ 0 w 505"/>
                <a:gd name="T13" fmla="*/ 184 h 390"/>
                <a:gd name="T14" fmla="*/ 2 w 505"/>
                <a:gd name="T15" fmla="*/ 188 h 390"/>
                <a:gd name="T16" fmla="*/ 5 w 505"/>
                <a:gd name="T17" fmla="*/ 191 h 390"/>
                <a:gd name="T18" fmla="*/ 12 w 505"/>
                <a:gd name="T19" fmla="*/ 193 h 390"/>
                <a:gd name="T20" fmla="*/ 13 w 505"/>
                <a:gd name="T21" fmla="*/ 194 h 390"/>
                <a:gd name="T22" fmla="*/ 14 w 505"/>
                <a:gd name="T23" fmla="*/ 194 h 390"/>
                <a:gd name="T24" fmla="*/ 16 w 505"/>
                <a:gd name="T25" fmla="*/ 194 h 390"/>
                <a:gd name="T26" fmla="*/ 16 w 505"/>
                <a:gd name="T27" fmla="*/ 194 h 390"/>
                <a:gd name="T28" fmla="*/ 21 w 505"/>
                <a:gd name="T29" fmla="*/ 194 h 390"/>
                <a:gd name="T30" fmla="*/ 31 w 505"/>
                <a:gd name="T31" fmla="*/ 195 h 390"/>
                <a:gd name="T32" fmla="*/ 42 w 505"/>
                <a:gd name="T33" fmla="*/ 195 h 390"/>
                <a:gd name="T34" fmla="*/ 57 w 505"/>
                <a:gd name="T35" fmla="*/ 195 h 390"/>
                <a:gd name="T36" fmla="*/ 74 w 505"/>
                <a:gd name="T37" fmla="*/ 195 h 390"/>
                <a:gd name="T38" fmla="*/ 92 w 505"/>
                <a:gd name="T39" fmla="*/ 195 h 390"/>
                <a:gd name="T40" fmla="*/ 112 w 505"/>
                <a:gd name="T41" fmla="*/ 195 h 390"/>
                <a:gd name="T42" fmla="*/ 131 w 505"/>
                <a:gd name="T43" fmla="*/ 195 h 390"/>
                <a:gd name="T44" fmla="*/ 150 w 505"/>
                <a:gd name="T45" fmla="*/ 195 h 390"/>
                <a:gd name="T46" fmla="*/ 168 w 505"/>
                <a:gd name="T47" fmla="*/ 195 h 390"/>
                <a:gd name="T48" fmla="*/ 186 w 505"/>
                <a:gd name="T49" fmla="*/ 194 h 390"/>
                <a:gd name="T50" fmla="*/ 201 w 505"/>
                <a:gd name="T51" fmla="*/ 194 h 390"/>
                <a:gd name="T52" fmla="*/ 214 w 505"/>
                <a:gd name="T53" fmla="*/ 194 h 390"/>
                <a:gd name="T54" fmla="*/ 224 w 505"/>
                <a:gd name="T55" fmla="*/ 194 h 390"/>
                <a:gd name="T56" fmla="*/ 231 w 505"/>
                <a:gd name="T57" fmla="*/ 194 h 390"/>
                <a:gd name="T58" fmla="*/ 233 w 505"/>
                <a:gd name="T59" fmla="*/ 194 h 390"/>
                <a:gd name="T60" fmla="*/ 236 w 505"/>
                <a:gd name="T61" fmla="*/ 194 h 390"/>
                <a:gd name="T62" fmla="*/ 242 w 505"/>
                <a:gd name="T63" fmla="*/ 192 h 390"/>
                <a:gd name="T64" fmla="*/ 249 w 505"/>
                <a:gd name="T65" fmla="*/ 186 h 390"/>
                <a:gd name="T66" fmla="*/ 253 w 505"/>
                <a:gd name="T67" fmla="*/ 174 h 390"/>
                <a:gd name="T68" fmla="*/ 253 w 505"/>
                <a:gd name="T69" fmla="*/ 17 h 3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90">
                  <a:moveTo>
                    <a:pt x="505" y="33"/>
                  </a:moveTo>
                  <a:lnTo>
                    <a:pt x="501" y="29"/>
                  </a:lnTo>
                  <a:lnTo>
                    <a:pt x="490" y="18"/>
                  </a:lnTo>
                  <a:lnTo>
                    <a:pt x="476" y="6"/>
                  </a:lnTo>
                  <a:lnTo>
                    <a:pt x="461" y="0"/>
                  </a:lnTo>
                  <a:lnTo>
                    <a:pt x="0" y="365"/>
                  </a:lnTo>
                  <a:lnTo>
                    <a:pt x="0" y="367"/>
                  </a:lnTo>
                  <a:lnTo>
                    <a:pt x="4" y="375"/>
                  </a:lnTo>
                  <a:lnTo>
                    <a:pt x="9" y="381"/>
                  </a:lnTo>
                  <a:lnTo>
                    <a:pt x="23" y="386"/>
                  </a:lnTo>
                  <a:lnTo>
                    <a:pt x="25" y="388"/>
                  </a:lnTo>
                  <a:lnTo>
                    <a:pt x="27" y="388"/>
                  </a:lnTo>
                  <a:lnTo>
                    <a:pt x="31" y="388"/>
                  </a:lnTo>
                  <a:lnTo>
                    <a:pt x="32" y="388"/>
                  </a:lnTo>
                  <a:lnTo>
                    <a:pt x="42" y="388"/>
                  </a:lnTo>
                  <a:lnTo>
                    <a:pt x="61" y="390"/>
                  </a:lnTo>
                  <a:lnTo>
                    <a:pt x="84" y="390"/>
                  </a:lnTo>
                  <a:lnTo>
                    <a:pt x="113" y="390"/>
                  </a:lnTo>
                  <a:lnTo>
                    <a:pt x="148" y="390"/>
                  </a:lnTo>
                  <a:lnTo>
                    <a:pt x="184" y="390"/>
                  </a:lnTo>
                  <a:lnTo>
                    <a:pt x="223" y="390"/>
                  </a:lnTo>
                  <a:lnTo>
                    <a:pt x="261" y="390"/>
                  </a:lnTo>
                  <a:lnTo>
                    <a:pt x="300" y="390"/>
                  </a:lnTo>
                  <a:lnTo>
                    <a:pt x="336" y="390"/>
                  </a:lnTo>
                  <a:lnTo>
                    <a:pt x="371" y="388"/>
                  </a:lnTo>
                  <a:lnTo>
                    <a:pt x="401" y="388"/>
                  </a:lnTo>
                  <a:lnTo>
                    <a:pt x="428" y="388"/>
                  </a:lnTo>
                  <a:lnTo>
                    <a:pt x="448" y="388"/>
                  </a:lnTo>
                  <a:lnTo>
                    <a:pt x="461" y="388"/>
                  </a:lnTo>
                  <a:lnTo>
                    <a:pt x="465" y="388"/>
                  </a:lnTo>
                  <a:lnTo>
                    <a:pt x="471" y="388"/>
                  </a:lnTo>
                  <a:lnTo>
                    <a:pt x="484" y="383"/>
                  </a:lnTo>
                  <a:lnTo>
                    <a:pt x="498" y="371"/>
                  </a:lnTo>
                  <a:lnTo>
                    <a:pt x="505" y="348"/>
                  </a:lnTo>
                  <a:lnTo>
                    <a:pt x="505" y="33"/>
                  </a:lnTo>
                  <a:close/>
                </a:path>
              </a:pathLst>
            </a:custGeom>
            <a:solidFill>
              <a:srgbClr val="9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9" name="Freeform 132">
              <a:extLst>
                <a:ext uri="{FF2B5EF4-FFF2-40B4-BE49-F238E27FC236}">
                  <a16:creationId xmlns:a16="http://schemas.microsoft.com/office/drawing/2014/main" xmlns="" id="{B9790FB2-E2CF-40DB-915B-C03537A09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" y="2490"/>
              <a:ext cx="251" cy="192"/>
            </a:xfrm>
            <a:custGeom>
              <a:avLst/>
              <a:gdLst>
                <a:gd name="T0" fmla="*/ 21 w 502"/>
                <a:gd name="T1" fmla="*/ 192 h 385"/>
                <a:gd name="T2" fmla="*/ 13 w 502"/>
                <a:gd name="T3" fmla="*/ 190 h 385"/>
                <a:gd name="T4" fmla="*/ 6 w 502"/>
                <a:gd name="T5" fmla="*/ 185 h 385"/>
                <a:gd name="T6" fmla="*/ 2 w 502"/>
                <a:gd name="T7" fmla="*/ 179 h 385"/>
                <a:gd name="T8" fmla="*/ 0 w 502"/>
                <a:gd name="T9" fmla="*/ 171 h 385"/>
                <a:gd name="T10" fmla="*/ 0 w 502"/>
                <a:gd name="T11" fmla="*/ 20 h 385"/>
                <a:gd name="T12" fmla="*/ 2 w 502"/>
                <a:gd name="T13" fmla="*/ 12 h 385"/>
                <a:gd name="T14" fmla="*/ 6 w 502"/>
                <a:gd name="T15" fmla="*/ 6 h 385"/>
                <a:gd name="T16" fmla="*/ 13 w 502"/>
                <a:gd name="T17" fmla="*/ 2 h 385"/>
                <a:gd name="T18" fmla="*/ 21 w 502"/>
                <a:gd name="T19" fmla="*/ 0 h 385"/>
                <a:gd name="T20" fmla="*/ 230 w 502"/>
                <a:gd name="T21" fmla="*/ 0 h 385"/>
                <a:gd name="T22" fmla="*/ 239 w 502"/>
                <a:gd name="T23" fmla="*/ 2 h 385"/>
                <a:gd name="T24" fmla="*/ 245 w 502"/>
                <a:gd name="T25" fmla="*/ 6 h 385"/>
                <a:gd name="T26" fmla="*/ 249 w 502"/>
                <a:gd name="T27" fmla="*/ 12 h 385"/>
                <a:gd name="T28" fmla="*/ 251 w 502"/>
                <a:gd name="T29" fmla="*/ 20 h 385"/>
                <a:gd name="T30" fmla="*/ 251 w 502"/>
                <a:gd name="T31" fmla="*/ 171 h 385"/>
                <a:gd name="T32" fmla="*/ 249 w 502"/>
                <a:gd name="T33" fmla="*/ 179 h 385"/>
                <a:gd name="T34" fmla="*/ 245 w 502"/>
                <a:gd name="T35" fmla="*/ 185 h 385"/>
                <a:gd name="T36" fmla="*/ 239 w 502"/>
                <a:gd name="T37" fmla="*/ 190 h 385"/>
                <a:gd name="T38" fmla="*/ 230 w 502"/>
                <a:gd name="T39" fmla="*/ 192 h 385"/>
                <a:gd name="T40" fmla="*/ 21 w 502"/>
                <a:gd name="T41" fmla="*/ 192 h 3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02" h="385">
                  <a:moveTo>
                    <a:pt x="41" y="385"/>
                  </a:moveTo>
                  <a:lnTo>
                    <a:pt x="25" y="381"/>
                  </a:lnTo>
                  <a:lnTo>
                    <a:pt x="12" y="371"/>
                  </a:lnTo>
                  <a:lnTo>
                    <a:pt x="4" y="358"/>
                  </a:lnTo>
                  <a:lnTo>
                    <a:pt x="0" y="342"/>
                  </a:lnTo>
                  <a:lnTo>
                    <a:pt x="0" y="41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5" y="4"/>
                  </a:lnTo>
                  <a:lnTo>
                    <a:pt x="41" y="0"/>
                  </a:lnTo>
                  <a:lnTo>
                    <a:pt x="460" y="0"/>
                  </a:lnTo>
                  <a:lnTo>
                    <a:pt x="477" y="4"/>
                  </a:lnTo>
                  <a:lnTo>
                    <a:pt x="490" y="12"/>
                  </a:lnTo>
                  <a:lnTo>
                    <a:pt x="498" y="25"/>
                  </a:lnTo>
                  <a:lnTo>
                    <a:pt x="502" y="41"/>
                  </a:lnTo>
                  <a:lnTo>
                    <a:pt x="502" y="342"/>
                  </a:lnTo>
                  <a:lnTo>
                    <a:pt x="498" y="358"/>
                  </a:lnTo>
                  <a:lnTo>
                    <a:pt x="490" y="371"/>
                  </a:lnTo>
                  <a:lnTo>
                    <a:pt x="477" y="381"/>
                  </a:lnTo>
                  <a:lnTo>
                    <a:pt x="460" y="385"/>
                  </a:lnTo>
                  <a:lnTo>
                    <a:pt x="41" y="3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0" name="Freeform 133">
              <a:extLst>
                <a:ext uri="{FF2B5EF4-FFF2-40B4-BE49-F238E27FC236}">
                  <a16:creationId xmlns:a16="http://schemas.microsoft.com/office/drawing/2014/main" xmlns="" id="{8E0AC987-9E7C-4EE4-B022-1B96477BE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" y="2500"/>
              <a:ext cx="231" cy="172"/>
            </a:xfrm>
            <a:custGeom>
              <a:avLst/>
              <a:gdLst>
                <a:gd name="T0" fmla="*/ 220 w 464"/>
                <a:gd name="T1" fmla="*/ 172 h 343"/>
                <a:gd name="T2" fmla="*/ 224 w 464"/>
                <a:gd name="T3" fmla="*/ 171 h 343"/>
                <a:gd name="T4" fmla="*/ 228 w 464"/>
                <a:gd name="T5" fmla="*/ 169 h 343"/>
                <a:gd name="T6" fmla="*/ 230 w 464"/>
                <a:gd name="T7" fmla="*/ 165 h 343"/>
                <a:gd name="T8" fmla="*/ 231 w 464"/>
                <a:gd name="T9" fmla="*/ 160 h 343"/>
                <a:gd name="T10" fmla="*/ 231 w 464"/>
                <a:gd name="T11" fmla="*/ 10 h 343"/>
                <a:gd name="T12" fmla="*/ 230 w 464"/>
                <a:gd name="T13" fmla="*/ 6 h 343"/>
                <a:gd name="T14" fmla="*/ 228 w 464"/>
                <a:gd name="T15" fmla="*/ 3 h 343"/>
                <a:gd name="T16" fmla="*/ 224 w 464"/>
                <a:gd name="T17" fmla="*/ 1 h 343"/>
                <a:gd name="T18" fmla="*/ 220 w 464"/>
                <a:gd name="T19" fmla="*/ 0 h 343"/>
                <a:gd name="T20" fmla="*/ 11 w 464"/>
                <a:gd name="T21" fmla="*/ 0 h 343"/>
                <a:gd name="T22" fmla="*/ 7 w 464"/>
                <a:gd name="T23" fmla="*/ 1 h 343"/>
                <a:gd name="T24" fmla="*/ 3 w 464"/>
                <a:gd name="T25" fmla="*/ 3 h 343"/>
                <a:gd name="T26" fmla="*/ 1 w 464"/>
                <a:gd name="T27" fmla="*/ 6 h 343"/>
                <a:gd name="T28" fmla="*/ 0 w 464"/>
                <a:gd name="T29" fmla="*/ 10 h 343"/>
                <a:gd name="T30" fmla="*/ 0 w 464"/>
                <a:gd name="T31" fmla="*/ 160 h 343"/>
                <a:gd name="T32" fmla="*/ 1 w 464"/>
                <a:gd name="T33" fmla="*/ 165 h 343"/>
                <a:gd name="T34" fmla="*/ 3 w 464"/>
                <a:gd name="T35" fmla="*/ 169 h 343"/>
                <a:gd name="T36" fmla="*/ 7 w 464"/>
                <a:gd name="T37" fmla="*/ 171 h 343"/>
                <a:gd name="T38" fmla="*/ 11 w 464"/>
                <a:gd name="T39" fmla="*/ 172 h 343"/>
                <a:gd name="T40" fmla="*/ 220 w 464"/>
                <a:gd name="T41" fmla="*/ 172 h 3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64" h="343">
                  <a:moveTo>
                    <a:pt x="441" y="343"/>
                  </a:moveTo>
                  <a:lnTo>
                    <a:pt x="450" y="342"/>
                  </a:lnTo>
                  <a:lnTo>
                    <a:pt x="458" y="338"/>
                  </a:lnTo>
                  <a:lnTo>
                    <a:pt x="462" y="330"/>
                  </a:lnTo>
                  <a:lnTo>
                    <a:pt x="464" y="320"/>
                  </a:lnTo>
                  <a:lnTo>
                    <a:pt x="464" y="19"/>
                  </a:lnTo>
                  <a:lnTo>
                    <a:pt x="462" y="11"/>
                  </a:lnTo>
                  <a:lnTo>
                    <a:pt x="458" y="5"/>
                  </a:lnTo>
                  <a:lnTo>
                    <a:pt x="450" y="1"/>
                  </a:lnTo>
                  <a:lnTo>
                    <a:pt x="441" y="0"/>
                  </a:lnTo>
                  <a:lnTo>
                    <a:pt x="22" y="0"/>
                  </a:lnTo>
                  <a:lnTo>
                    <a:pt x="14" y="1"/>
                  </a:lnTo>
                  <a:lnTo>
                    <a:pt x="6" y="5"/>
                  </a:lnTo>
                  <a:lnTo>
                    <a:pt x="2" y="11"/>
                  </a:lnTo>
                  <a:lnTo>
                    <a:pt x="0" y="19"/>
                  </a:lnTo>
                  <a:lnTo>
                    <a:pt x="0" y="320"/>
                  </a:lnTo>
                  <a:lnTo>
                    <a:pt x="2" y="330"/>
                  </a:lnTo>
                  <a:lnTo>
                    <a:pt x="6" y="338"/>
                  </a:lnTo>
                  <a:lnTo>
                    <a:pt x="14" y="342"/>
                  </a:lnTo>
                  <a:lnTo>
                    <a:pt x="22" y="343"/>
                  </a:lnTo>
                  <a:lnTo>
                    <a:pt x="441" y="343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1" name="Freeform 134">
              <a:extLst>
                <a:ext uri="{FF2B5EF4-FFF2-40B4-BE49-F238E27FC236}">
                  <a16:creationId xmlns:a16="http://schemas.microsoft.com/office/drawing/2014/main" xmlns="" id="{ADD8F688-8E14-4E1B-9BAD-9CC4862A4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2702"/>
              <a:ext cx="225" cy="36"/>
            </a:xfrm>
            <a:custGeom>
              <a:avLst/>
              <a:gdLst>
                <a:gd name="T0" fmla="*/ 198 w 449"/>
                <a:gd name="T1" fmla="*/ 17 h 73"/>
                <a:gd name="T2" fmla="*/ 171 w 449"/>
                <a:gd name="T3" fmla="*/ 34 h 73"/>
                <a:gd name="T4" fmla="*/ 168 w 449"/>
                <a:gd name="T5" fmla="*/ 36 h 73"/>
                <a:gd name="T6" fmla="*/ 165 w 449"/>
                <a:gd name="T7" fmla="*/ 36 h 73"/>
                <a:gd name="T8" fmla="*/ 47 w 449"/>
                <a:gd name="T9" fmla="*/ 36 h 73"/>
                <a:gd name="T10" fmla="*/ 43 w 449"/>
                <a:gd name="T11" fmla="*/ 36 h 73"/>
                <a:gd name="T12" fmla="*/ 40 w 449"/>
                <a:gd name="T13" fmla="*/ 34 h 73"/>
                <a:gd name="T14" fmla="*/ 20 w 449"/>
                <a:gd name="T15" fmla="*/ 16 h 73"/>
                <a:gd name="T16" fmla="*/ 0 w 449"/>
                <a:gd name="T17" fmla="*/ 0 h 73"/>
                <a:gd name="T18" fmla="*/ 26 w 449"/>
                <a:gd name="T19" fmla="*/ 0 h 73"/>
                <a:gd name="T20" fmla="*/ 193 w 449"/>
                <a:gd name="T21" fmla="*/ 0 h 73"/>
                <a:gd name="T22" fmla="*/ 225 w 449"/>
                <a:gd name="T23" fmla="*/ 0 h 73"/>
                <a:gd name="T24" fmla="*/ 198 w 449"/>
                <a:gd name="T25" fmla="*/ 17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49" h="73">
                  <a:moveTo>
                    <a:pt x="396" y="35"/>
                  </a:moveTo>
                  <a:lnTo>
                    <a:pt x="342" y="69"/>
                  </a:lnTo>
                  <a:lnTo>
                    <a:pt x="336" y="73"/>
                  </a:lnTo>
                  <a:lnTo>
                    <a:pt x="330" y="73"/>
                  </a:lnTo>
                  <a:lnTo>
                    <a:pt x="94" y="73"/>
                  </a:lnTo>
                  <a:lnTo>
                    <a:pt x="86" y="73"/>
                  </a:lnTo>
                  <a:lnTo>
                    <a:pt x="80" y="69"/>
                  </a:lnTo>
                  <a:lnTo>
                    <a:pt x="40" y="33"/>
                  </a:lnTo>
                  <a:lnTo>
                    <a:pt x="0" y="0"/>
                  </a:lnTo>
                  <a:lnTo>
                    <a:pt x="52" y="0"/>
                  </a:lnTo>
                  <a:lnTo>
                    <a:pt x="386" y="0"/>
                  </a:lnTo>
                  <a:lnTo>
                    <a:pt x="449" y="0"/>
                  </a:lnTo>
                  <a:lnTo>
                    <a:pt x="396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2" name="Freeform 135">
              <a:extLst>
                <a:ext uri="{FF2B5EF4-FFF2-40B4-BE49-F238E27FC236}">
                  <a16:creationId xmlns:a16="http://schemas.microsoft.com/office/drawing/2014/main" xmlns="" id="{E38CF430-D1D1-4B57-9E27-ABFC541EA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" y="2712"/>
              <a:ext cx="128" cy="17"/>
            </a:xfrm>
            <a:custGeom>
              <a:avLst/>
              <a:gdLst>
                <a:gd name="T0" fmla="*/ 21 w 255"/>
                <a:gd name="T1" fmla="*/ 17 h 35"/>
                <a:gd name="T2" fmla="*/ 127 w 255"/>
                <a:gd name="T3" fmla="*/ 17 h 35"/>
                <a:gd name="T4" fmla="*/ 128 w 255"/>
                <a:gd name="T5" fmla="*/ 17 h 35"/>
                <a:gd name="T6" fmla="*/ 31 w 255"/>
                <a:gd name="T7" fmla="*/ 16 h 35"/>
                <a:gd name="T8" fmla="*/ 23 w 255"/>
                <a:gd name="T9" fmla="*/ 0 h 35"/>
                <a:gd name="T10" fmla="*/ 0 w 255"/>
                <a:gd name="T11" fmla="*/ 0 h 35"/>
                <a:gd name="T12" fmla="*/ 21 w 255"/>
                <a:gd name="T13" fmla="*/ 17 h 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5" h="35">
                  <a:moveTo>
                    <a:pt x="42" y="35"/>
                  </a:moveTo>
                  <a:lnTo>
                    <a:pt x="253" y="35"/>
                  </a:lnTo>
                  <a:lnTo>
                    <a:pt x="255" y="35"/>
                  </a:lnTo>
                  <a:lnTo>
                    <a:pt x="61" y="33"/>
                  </a:lnTo>
                  <a:lnTo>
                    <a:pt x="46" y="0"/>
                  </a:lnTo>
                  <a:lnTo>
                    <a:pt x="0" y="0"/>
                  </a:lnTo>
                  <a:lnTo>
                    <a:pt x="42" y="35"/>
                  </a:lnTo>
                  <a:close/>
                </a:path>
              </a:pathLst>
            </a:cu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3" name="Freeform 136">
              <a:extLst>
                <a:ext uri="{FF2B5EF4-FFF2-40B4-BE49-F238E27FC236}">
                  <a16:creationId xmlns:a16="http://schemas.microsoft.com/office/drawing/2014/main" xmlns="" id="{D83AA239-20BB-408C-A91F-EB8D22AE3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" y="2712"/>
              <a:ext cx="120" cy="17"/>
            </a:xfrm>
            <a:custGeom>
              <a:avLst/>
              <a:gdLst>
                <a:gd name="T0" fmla="*/ 105 w 240"/>
                <a:gd name="T1" fmla="*/ 17 h 35"/>
                <a:gd name="T2" fmla="*/ 120 w 240"/>
                <a:gd name="T3" fmla="*/ 0 h 35"/>
                <a:gd name="T4" fmla="*/ 0 w 240"/>
                <a:gd name="T5" fmla="*/ 0 h 35"/>
                <a:gd name="T6" fmla="*/ 8 w 240"/>
                <a:gd name="T7" fmla="*/ 16 h 35"/>
                <a:gd name="T8" fmla="*/ 105 w 240"/>
                <a:gd name="T9" fmla="*/ 1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0" h="35">
                  <a:moveTo>
                    <a:pt x="209" y="35"/>
                  </a:moveTo>
                  <a:lnTo>
                    <a:pt x="240" y="0"/>
                  </a:lnTo>
                  <a:lnTo>
                    <a:pt x="0" y="0"/>
                  </a:lnTo>
                  <a:lnTo>
                    <a:pt x="15" y="33"/>
                  </a:lnTo>
                  <a:lnTo>
                    <a:pt x="209" y="35"/>
                  </a:lnTo>
                  <a:close/>
                </a:path>
              </a:pathLst>
            </a:cu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4" name="Freeform 137">
              <a:extLst>
                <a:ext uri="{FF2B5EF4-FFF2-40B4-BE49-F238E27FC236}">
                  <a16:creationId xmlns:a16="http://schemas.microsoft.com/office/drawing/2014/main" xmlns="" id="{707D2C87-9D70-4A9E-939E-801003657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7" y="2712"/>
              <a:ext cx="40" cy="17"/>
            </a:xfrm>
            <a:custGeom>
              <a:avLst/>
              <a:gdLst>
                <a:gd name="T0" fmla="*/ 0 w 81"/>
                <a:gd name="T1" fmla="*/ 17 h 35"/>
                <a:gd name="T2" fmla="*/ 12 w 81"/>
                <a:gd name="T3" fmla="*/ 17 h 35"/>
                <a:gd name="T4" fmla="*/ 40 w 81"/>
                <a:gd name="T5" fmla="*/ 0 h 35"/>
                <a:gd name="T6" fmla="*/ 16 w 81"/>
                <a:gd name="T7" fmla="*/ 0 h 35"/>
                <a:gd name="T8" fmla="*/ 1 w 81"/>
                <a:gd name="T9" fmla="*/ 17 h 35"/>
                <a:gd name="T10" fmla="*/ 0 w 81"/>
                <a:gd name="T11" fmla="*/ 17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1" h="35">
                  <a:moveTo>
                    <a:pt x="0" y="35"/>
                  </a:moveTo>
                  <a:lnTo>
                    <a:pt x="25" y="35"/>
                  </a:lnTo>
                  <a:lnTo>
                    <a:pt x="81" y="0"/>
                  </a:lnTo>
                  <a:lnTo>
                    <a:pt x="33" y="0"/>
                  </a:lnTo>
                  <a:lnTo>
                    <a:pt x="2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33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5" name="Freeform 138">
              <a:extLst>
                <a:ext uri="{FF2B5EF4-FFF2-40B4-BE49-F238E27FC236}">
                  <a16:creationId xmlns:a16="http://schemas.microsoft.com/office/drawing/2014/main" xmlns="" id="{B2FA0AEF-D93F-4F23-B5DA-B779B19D8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2727"/>
              <a:ext cx="390" cy="100"/>
            </a:xfrm>
            <a:custGeom>
              <a:avLst/>
              <a:gdLst>
                <a:gd name="T0" fmla="*/ 22 w 781"/>
                <a:gd name="T1" fmla="*/ 100 h 200"/>
                <a:gd name="T2" fmla="*/ 13 w 781"/>
                <a:gd name="T3" fmla="*/ 98 h 200"/>
                <a:gd name="T4" fmla="*/ 7 w 781"/>
                <a:gd name="T5" fmla="*/ 93 h 200"/>
                <a:gd name="T6" fmla="*/ 2 w 781"/>
                <a:gd name="T7" fmla="*/ 87 h 200"/>
                <a:gd name="T8" fmla="*/ 0 w 781"/>
                <a:gd name="T9" fmla="*/ 78 h 200"/>
                <a:gd name="T10" fmla="*/ 0 w 781"/>
                <a:gd name="T11" fmla="*/ 21 h 200"/>
                <a:gd name="T12" fmla="*/ 2 w 781"/>
                <a:gd name="T13" fmla="*/ 13 h 200"/>
                <a:gd name="T14" fmla="*/ 7 w 781"/>
                <a:gd name="T15" fmla="*/ 6 h 200"/>
                <a:gd name="T16" fmla="*/ 13 w 781"/>
                <a:gd name="T17" fmla="*/ 2 h 200"/>
                <a:gd name="T18" fmla="*/ 22 w 781"/>
                <a:gd name="T19" fmla="*/ 0 h 200"/>
                <a:gd name="T20" fmla="*/ 368 w 781"/>
                <a:gd name="T21" fmla="*/ 0 h 200"/>
                <a:gd name="T22" fmla="*/ 377 w 781"/>
                <a:gd name="T23" fmla="*/ 2 h 200"/>
                <a:gd name="T24" fmla="*/ 383 w 781"/>
                <a:gd name="T25" fmla="*/ 6 h 200"/>
                <a:gd name="T26" fmla="*/ 388 w 781"/>
                <a:gd name="T27" fmla="*/ 13 h 200"/>
                <a:gd name="T28" fmla="*/ 390 w 781"/>
                <a:gd name="T29" fmla="*/ 21 h 200"/>
                <a:gd name="T30" fmla="*/ 390 w 781"/>
                <a:gd name="T31" fmla="*/ 78 h 200"/>
                <a:gd name="T32" fmla="*/ 388 w 781"/>
                <a:gd name="T33" fmla="*/ 87 h 200"/>
                <a:gd name="T34" fmla="*/ 383 w 781"/>
                <a:gd name="T35" fmla="*/ 93 h 200"/>
                <a:gd name="T36" fmla="*/ 377 w 781"/>
                <a:gd name="T37" fmla="*/ 98 h 200"/>
                <a:gd name="T38" fmla="*/ 368 w 781"/>
                <a:gd name="T39" fmla="*/ 100 h 200"/>
                <a:gd name="T40" fmla="*/ 22 w 781"/>
                <a:gd name="T41" fmla="*/ 100 h 2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81" h="200">
                  <a:moveTo>
                    <a:pt x="45" y="200"/>
                  </a:moveTo>
                  <a:lnTo>
                    <a:pt x="27" y="196"/>
                  </a:lnTo>
                  <a:lnTo>
                    <a:pt x="14" y="186"/>
                  </a:lnTo>
                  <a:lnTo>
                    <a:pt x="4" y="173"/>
                  </a:lnTo>
                  <a:lnTo>
                    <a:pt x="0" y="156"/>
                  </a:lnTo>
                  <a:lnTo>
                    <a:pt x="0" y="42"/>
                  </a:lnTo>
                  <a:lnTo>
                    <a:pt x="4" y="25"/>
                  </a:lnTo>
                  <a:lnTo>
                    <a:pt x="14" y="11"/>
                  </a:lnTo>
                  <a:lnTo>
                    <a:pt x="27" y="4"/>
                  </a:lnTo>
                  <a:lnTo>
                    <a:pt x="45" y="0"/>
                  </a:lnTo>
                  <a:lnTo>
                    <a:pt x="736" y="0"/>
                  </a:lnTo>
                  <a:lnTo>
                    <a:pt x="754" y="4"/>
                  </a:lnTo>
                  <a:lnTo>
                    <a:pt x="767" y="11"/>
                  </a:lnTo>
                  <a:lnTo>
                    <a:pt x="777" y="25"/>
                  </a:lnTo>
                  <a:lnTo>
                    <a:pt x="781" y="42"/>
                  </a:lnTo>
                  <a:lnTo>
                    <a:pt x="781" y="156"/>
                  </a:lnTo>
                  <a:lnTo>
                    <a:pt x="777" y="173"/>
                  </a:lnTo>
                  <a:lnTo>
                    <a:pt x="767" y="186"/>
                  </a:lnTo>
                  <a:lnTo>
                    <a:pt x="754" y="196"/>
                  </a:lnTo>
                  <a:lnTo>
                    <a:pt x="736" y="200"/>
                  </a:lnTo>
                  <a:lnTo>
                    <a:pt x="45" y="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6" name="Freeform 139">
              <a:extLst>
                <a:ext uri="{FF2B5EF4-FFF2-40B4-BE49-F238E27FC236}">
                  <a16:creationId xmlns:a16="http://schemas.microsoft.com/office/drawing/2014/main" xmlns="" id="{034AD049-065D-4AC4-9D2D-19F4261F1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4" y="2744"/>
              <a:ext cx="2" cy="1"/>
            </a:xfrm>
            <a:custGeom>
              <a:avLst/>
              <a:gdLst>
                <a:gd name="T0" fmla="*/ 2 w 6"/>
                <a:gd name="T1" fmla="*/ 0 h 1"/>
                <a:gd name="T2" fmla="*/ 1 w 6"/>
                <a:gd name="T3" fmla="*/ 0 h 1"/>
                <a:gd name="T4" fmla="*/ 1 w 6"/>
                <a:gd name="T5" fmla="*/ 0 h 1"/>
                <a:gd name="T6" fmla="*/ 0 w 6"/>
                <a:gd name="T7" fmla="*/ 0 h 1"/>
                <a:gd name="T8" fmla="*/ 0 w 6"/>
                <a:gd name="T9" fmla="*/ 0 h 1"/>
                <a:gd name="T10" fmla="*/ 2 w 6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5D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7" name="Freeform 140">
              <a:extLst>
                <a:ext uri="{FF2B5EF4-FFF2-40B4-BE49-F238E27FC236}">
                  <a16:creationId xmlns:a16="http://schemas.microsoft.com/office/drawing/2014/main" xmlns="" id="{EF9AF80E-3A87-424E-9FC6-0FB5A9223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" y="2744"/>
              <a:ext cx="61" cy="51"/>
            </a:xfrm>
            <a:custGeom>
              <a:avLst/>
              <a:gdLst>
                <a:gd name="T0" fmla="*/ 0 w 123"/>
                <a:gd name="T1" fmla="*/ 30 h 102"/>
                <a:gd name="T2" fmla="*/ 0 w 123"/>
                <a:gd name="T3" fmla="*/ 51 h 102"/>
                <a:gd name="T4" fmla="*/ 10 w 123"/>
                <a:gd name="T5" fmla="*/ 51 h 102"/>
                <a:gd name="T6" fmla="*/ 20 w 123"/>
                <a:gd name="T7" fmla="*/ 51 h 102"/>
                <a:gd name="T8" fmla="*/ 28 w 123"/>
                <a:gd name="T9" fmla="*/ 51 h 102"/>
                <a:gd name="T10" fmla="*/ 35 w 123"/>
                <a:gd name="T11" fmla="*/ 51 h 102"/>
                <a:gd name="T12" fmla="*/ 41 w 123"/>
                <a:gd name="T13" fmla="*/ 51 h 102"/>
                <a:gd name="T14" fmla="*/ 45 w 123"/>
                <a:gd name="T15" fmla="*/ 51 h 102"/>
                <a:gd name="T16" fmla="*/ 48 w 123"/>
                <a:gd name="T17" fmla="*/ 51 h 102"/>
                <a:gd name="T18" fmla="*/ 49 w 123"/>
                <a:gd name="T19" fmla="*/ 51 h 102"/>
                <a:gd name="T20" fmla="*/ 51 w 123"/>
                <a:gd name="T21" fmla="*/ 49 h 102"/>
                <a:gd name="T22" fmla="*/ 55 w 123"/>
                <a:gd name="T23" fmla="*/ 46 h 102"/>
                <a:gd name="T24" fmla="*/ 59 w 123"/>
                <a:gd name="T25" fmla="*/ 38 h 102"/>
                <a:gd name="T26" fmla="*/ 61 w 123"/>
                <a:gd name="T27" fmla="*/ 29 h 102"/>
                <a:gd name="T28" fmla="*/ 60 w 123"/>
                <a:gd name="T29" fmla="*/ 19 h 102"/>
                <a:gd name="T30" fmla="*/ 59 w 123"/>
                <a:gd name="T31" fmla="*/ 10 h 102"/>
                <a:gd name="T32" fmla="*/ 58 w 123"/>
                <a:gd name="T33" fmla="*/ 3 h 102"/>
                <a:gd name="T34" fmla="*/ 57 w 123"/>
                <a:gd name="T35" fmla="*/ 0 h 102"/>
                <a:gd name="T36" fmla="*/ 56 w 123"/>
                <a:gd name="T37" fmla="*/ 0 h 102"/>
                <a:gd name="T38" fmla="*/ 53 w 123"/>
                <a:gd name="T39" fmla="*/ 0 h 102"/>
                <a:gd name="T40" fmla="*/ 48 w 123"/>
                <a:gd name="T41" fmla="*/ 0 h 102"/>
                <a:gd name="T42" fmla="*/ 41 w 123"/>
                <a:gd name="T43" fmla="*/ 0 h 102"/>
                <a:gd name="T44" fmla="*/ 32 w 123"/>
                <a:gd name="T45" fmla="*/ 0 h 102"/>
                <a:gd name="T46" fmla="*/ 23 w 123"/>
                <a:gd name="T47" fmla="*/ 0 h 102"/>
                <a:gd name="T48" fmla="*/ 12 w 123"/>
                <a:gd name="T49" fmla="*/ 0 h 102"/>
                <a:gd name="T50" fmla="*/ 0 w 123"/>
                <a:gd name="T51" fmla="*/ 0 h 102"/>
                <a:gd name="T52" fmla="*/ 0 w 123"/>
                <a:gd name="T53" fmla="*/ 7 h 102"/>
                <a:gd name="T54" fmla="*/ 0 w 123"/>
                <a:gd name="T55" fmla="*/ 7 h 102"/>
                <a:gd name="T56" fmla="*/ 9 w 123"/>
                <a:gd name="T57" fmla="*/ 8 h 102"/>
                <a:gd name="T58" fmla="*/ 17 w 123"/>
                <a:gd name="T59" fmla="*/ 10 h 102"/>
                <a:gd name="T60" fmla="*/ 23 w 123"/>
                <a:gd name="T61" fmla="*/ 14 h 102"/>
                <a:gd name="T62" fmla="*/ 25 w 123"/>
                <a:gd name="T63" fmla="*/ 18 h 102"/>
                <a:gd name="T64" fmla="*/ 23 w 123"/>
                <a:gd name="T65" fmla="*/ 23 h 102"/>
                <a:gd name="T66" fmla="*/ 17 w 123"/>
                <a:gd name="T67" fmla="*/ 26 h 102"/>
                <a:gd name="T68" fmla="*/ 9 w 123"/>
                <a:gd name="T69" fmla="*/ 29 h 102"/>
                <a:gd name="T70" fmla="*/ 0 w 123"/>
                <a:gd name="T71" fmla="*/ 30 h 102"/>
                <a:gd name="T72" fmla="*/ 0 w 123"/>
                <a:gd name="T73" fmla="*/ 30 h 10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3" h="102">
                  <a:moveTo>
                    <a:pt x="0" y="60"/>
                  </a:moveTo>
                  <a:lnTo>
                    <a:pt x="0" y="102"/>
                  </a:lnTo>
                  <a:lnTo>
                    <a:pt x="21" y="102"/>
                  </a:lnTo>
                  <a:lnTo>
                    <a:pt x="40" y="102"/>
                  </a:lnTo>
                  <a:lnTo>
                    <a:pt x="56" y="102"/>
                  </a:lnTo>
                  <a:lnTo>
                    <a:pt x="71" y="102"/>
                  </a:lnTo>
                  <a:lnTo>
                    <a:pt x="82" y="102"/>
                  </a:lnTo>
                  <a:lnTo>
                    <a:pt x="90" y="102"/>
                  </a:lnTo>
                  <a:lnTo>
                    <a:pt x="96" y="102"/>
                  </a:lnTo>
                  <a:lnTo>
                    <a:pt x="98" y="102"/>
                  </a:lnTo>
                  <a:lnTo>
                    <a:pt x="102" y="98"/>
                  </a:lnTo>
                  <a:lnTo>
                    <a:pt x="111" y="91"/>
                  </a:lnTo>
                  <a:lnTo>
                    <a:pt x="119" y="75"/>
                  </a:lnTo>
                  <a:lnTo>
                    <a:pt x="123" y="58"/>
                  </a:lnTo>
                  <a:lnTo>
                    <a:pt x="121" y="37"/>
                  </a:lnTo>
                  <a:lnTo>
                    <a:pt x="119" y="20"/>
                  </a:lnTo>
                  <a:lnTo>
                    <a:pt x="117" y="6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07" y="0"/>
                  </a:lnTo>
                  <a:lnTo>
                    <a:pt x="96" y="0"/>
                  </a:lnTo>
                  <a:lnTo>
                    <a:pt x="82" y="0"/>
                  </a:lnTo>
                  <a:lnTo>
                    <a:pt x="65" y="0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19" y="16"/>
                  </a:lnTo>
                  <a:lnTo>
                    <a:pt x="34" y="20"/>
                  </a:lnTo>
                  <a:lnTo>
                    <a:pt x="46" y="27"/>
                  </a:lnTo>
                  <a:lnTo>
                    <a:pt x="50" y="35"/>
                  </a:lnTo>
                  <a:lnTo>
                    <a:pt x="46" y="45"/>
                  </a:lnTo>
                  <a:lnTo>
                    <a:pt x="34" y="52"/>
                  </a:lnTo>
                  <a:lnTo>
                    <a:pt x="19" y="58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9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8" name="Freeform 141">
              <a:extLst>
                <a:ext uri="{FF2B5EF4-FFF2-40B4-BE49-F238E27FC236}">
                  <a16:creationId xmlns:a16="http://schemas.microsoft.com/office/drawing/2014/main" xmlns="" id="{745E6ABA-3D3D-41CA-926B-BCD15516D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2744"/>
              <a:ext cx="296" cy="73"/>
            </a:xfrm>
            <a:custGeom>
              <a:avLst/>
              <a:gdLst>
                <a:gd name="T0" fmla="*/ 296 w 592"/>
                <a:gd name="T1" fmla="*/ 0 h 146"/>
                <a:gd name="T2" fmla="*/ 259 w 592"/>
                <a:gd name="T3" fmla="*/ 0 h 146"/>
                <a:gd name="T4" fmla="*/ 216 w 592"/>
                <a:gd name="T5" fmla="*/ 0 h 146"/>
                <a:gd name="T6" fmla="*/ 172 w 592"/>
                <a:gd name="T7" fmla="*/ 0 h 146"/>
                <a:gd name="T8" fmla="*/ 129 w 592"/>
                <a:gd name="T9" fmla="*/ 0 h 146"/>
                <a:gd name="T10" fmla="*/ 89 w 592"/>
                <a:gd name="T11" fmla="*/ 0 h 146"/>
                <a:gd name="T12" fmla="*/ 56 w 592"/>
                <a:gd name="T13" fmla="*/ 0 h 146"/>
                <a:gd name="T14" fmla="*/ 32 w 592"/>
                <a:gd name="T15" fmla="*/ 0 h 146"/>
                <a:gd name="T16" fmla="*/ 20 w 592"/>
                <a:gd name="T17" fmla="*/ 0 h 146"/>
                <a:gd name="T18" fmla="*/ 3 w 592"/>
                <a:gd name="T19" fmla="*/ 2 h 146"/>
                <a:gd name="T20" fmla="*/ 0 w 592"/>
                <a:gd name="T21" fmla="*/ 4 h 146"/>
                <a:gd name="T22" fmla="*/ 0 w 592"/>
                <a:gd name="T23" fmla="*/ 11 h 146"/>
                <a:gd name="T24" fmla="*/ 0 w 592"/>
                <a:gd name="T25" fmla="*/ 38 h 146"/>
                <a:gd name="T26" fmla="*/ 3 w 592"/>
                <a:gd name="T27" fmla="*/ 66 h 146"/>
                <a:gd name="T28" fmla="*/ 5 w 592"/>
                <a:gd name="T29" fmla="*/ 73 h 146"/>
                <a:gd name="T30" fmla="*/ 9 w 592"/>
                <a:gd name="T31" fmla="*/ 63 h 146"/>
                <a:gd name="T32" fmla="*/ 18 w 592"/>
                <a:gd name="T33" fmla="*/ 51 h 146"/>
                <a:gd name="T34" fmla="*/ 24 w 592"/>
                <a:gd name="T35" fmla="*/ 50 h 146"/>
                <a:gd name="T36" fmla="*/ 35 w 592"/>
                <a:gd name="T37" fmla="*/ 49 h 146"/>
                <a:gd name="T38" fmla="*/ 47 w 592"/>
                <a:gd name="T39" fmla="*/ 49 h 146"/>
                <a:gd name="T40" fmla="*/ 63 w 592"/>
                <a:gd name="T41" fmla="*/ 49 h 146"/>
                <a:gd name="T42" fmla="*/ 73 w 592"/>
                <a:gd name="T43" fmla="*/ 49 h 146"/>
                <a:gd name="T44" fmla="*/ 94 w 592"/>
                <a:gd name="T45" fmla="*/ 49 h 146"/>
                <a:gd name="T46" fmla="*/ 122 w 592"/>
                <a:gd name="T47" fmla="*/ 49 h 146"/>
                <a:gd name="T48" fmla="*/ 156 w 592"/>
                <a:gd name="T49" fmla="*/ 49 h 146"/>
                <a:gd name="T50" fmla="*/ 192 w 592"/>
                <a:gd name="T51" fmla="*/ 50 h 146"/>
                <a:gd name="T52" fmla="*/ 229 w 592"/>
                <a:gd name="T53" fmla="*/ 50 h 146"/>
                <a:gd name="T54" fmla="*/ 264 w 592"/>
                <a:gd name="T55" fmla="*/ 51 h 146"/>
                <a:gd name="T56" fmla="*/ 296 w 592"/>
                <a:gd name="T57" fmla="*/ 51 h 146"/>
                <a:gd name="T58" fmla="*/ 287 w 592"/>
                <a:gd name="T59" fmla="*/ 29 h 146"/>
                <a:gd name="T60" fmla="*/ 273 w 592"/>
                <a:gd name="T61" fmla="*/ 23 h 146"/>
                <a:gd name="T62" fmla="*/ 273 w 592"/>
                <a:gd name="T63" fmla="*/ 14 h 146"/>
                <a:gd name="T64" fmla="*/ 287 w 592"/>
                <a:gd name="T65" fmla="*/ 8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92" h="146">
                  <a:moveTo>
                    <a:pt x="592" y="14"/>
                  </a:moveTo>
                  <a:lnTo>
                    <a:pt x="592" y="0"/>
                  </a:lnTo>
                  <a:lnTo>
                    <a:pt x="555" y="0"/>
                  </a:lnTo>
                  <a:lnTo>
                    <a:pt x="517" y="0"/>
                  </a:lnTo>
                  <a:lnTo>
                    <a:pt x="475" y="0"/>
                  </a:lnTo>
                  <a:lnTo>
                    <a:pt x="432" y="0"/>
                  </a:lnTo>
                  <a:lnTo>
                    <a:pt x="388" y="0"/>
                  </a:lnTo>
                  <a:lnTo>
                    <a:pt x="344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15" y="0"/>
                  </a:lnTo>
                  <a:lnTo>
                    <a:pt x="177" y="0"/>
                  </a:lnTo>
                  <a:lnTo>
                    <a:pt x="142" y="0"/>
                  </a:lnTo>
                  <a:lnTo>
                    <a:pt x="111" y="0"/>
                  </a:lnTo>
                  <a:lnTo>
                    <a:pt x="84" y="0"/>
                  </a:lnTo>
                  <a:lnTo>
                    <a:pt x="63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19" y="2"/>
                  </a:lnTo>
                  <a:lnTo>
                    <a:pt x="6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0" y="43"/>
                  </a:lnTo>
                  <a:lnTo>
                    <a:pt x="0" y="75"/>
                  </a:lnTo>
                  <a:lnTo>
                    <a:pt x="2" y="110"/>
                  </a:lnTo>
                  <a:lnTo>
                    <a:pt x="6" y="131"/>
                  </a:lnTo>
                  <a:lnTo>
                    <a:pt x="8" y="143"/>
                  </a:lnTo>
                  <a:lnTo>
                    <a:pt x="10" y="146"/>
                  </a:lnTo>
                  <a:lnTo>
                    <a:pt x="11" y="141"/>
                  </a:lnTo>
                  <a:lnTo>
                    <a:pt x="17" y="125"/>
                  </a:lnTo>
                  <a:lnTo>
                    <a:pt x="25" y="110"/>
                  </a:lnTo>
                  <a:lnTo>
                    <a:pt x="35" y="102"/>
                  </a:lnTo>
                  <a:lnTo>
                    <a:pt x="40" y="102"/>
                  </a:lnTo>
                  <a:lnTo>
                    <a:pt x="48" y="100"/>
                  </a:lnTo>
                  <a:lnTo>
                    <a:pt x="58" y="100"/>
                  </a:lnTo>
                  <a:lnTo>
                    <a:pt x="69" y="98"/>
                  </a:lnTo>
                  <a:lnTo>
                    <a:pt x="81" y="98"/>
                  </a:lnTo>
                  <a:lnTo>
                    <a:pt x="94" y="97"/>
                  </a:lnTo>
                  <a:lnTo>
                    <a:pt x="109" y="97"/>
                  </a:lnTo>
                  <a:lnTo>
                    <a:pt x="125" y="97"/>
                  </a:lnTo>
                  <a:lnTo>
                    <a:pt x="133" y="97"/>
                  </a:lnTo>
                  <a:lnTo>
                    <a:pt x="146" y="97"/>
                  </a:lnTo>
                  <a:lnTo>
                    <a:pt x="165" y="97"/>
                  </a:lnTo>
                  <a:lnTo>
                    <a:pt x="188" y="97"/>
                  </a:lnTo>
                  <a:lnTo>
                    <a:pt x="215" y="97"/>
                  </a:lnTo>
                  <a:lnTo>
                    <a:pt x="244" y="98"/>
                  </a:lnTo>
                  <a:lnTo>
                    <a:pt x="277" y="98"/>
                  </a:lnTo>
                  <a:lnTo>
                    <a:pt x="311" y="98"/>
                  </a:lnTo>
                  <a:lnTo>
                    <a:pt x="348" y="98"/>
                  </a:lnTo>
                  <a:lnTo>
                    <a:pt x="384" y="100"/>
                  </a:lnTo>
                  <a:lnTo>
                    <a:pt x="421" y="100"/>
                  </a:lnTo>
                  <a:lnTo>
                    <a:pt x="457" y="100"/>
                  </a:lnTo>
                  <a:lnTo>
                    <a:pt x="494" y="100"/>
                  </a:lnTo>
                  <a:lnTo>
                    <a:pt x="528" y="102"/>
                  </a:lnTo>
                  <a:lnTo>
                    <a:pt x="561" y="102"/>
                  </a:lnTo>
                  <a:lnTo>
                    <a:pt x="592" y="102"/>
                  </a:lnTo>
                  <a:lnTo>
                    <a:pt x="592" y="60"/>
                  </a:lnTo>
                  <a:lnTo>
                    <a:pt x="573" y="58"/>
                  </a:lnTo>
                  <a:lnTo>
                    <a:pt x="555" y="52"/>
                  </a:lnTo>
                  <a:lnTo>
                    <a:pt x="546" y="45"/>
                  </a:lnTo>
                  <a:lnTo>
                    <a:pt x="542" y="35"/>
                  </a:lnTo>
                  <a:lnTo>
                    <a:pt x="546" y="27"/>
                  </a:lnTo>
                  <a:lnTo>
                    <a:pt x="555" y="20"/>
                  </a:lnTo>
                  <a:lnTo>
                    <a:pt x="573" y="16"/>
                  </a:lnTo>
                  <a:lnTo>
                    <a:pt x="592" y="14"/>
                  </a:lnTo>
                  <a:close/>
                </a:path>
              </a:pathLst>
            </a:custGeom>
            <a:solidFill>
              <a:srgbClr val="9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9" name="Freeform 142">
              <a:extLst>
                <a:ext uri="{FF2B5EF4-FFF2-40B4-BE49-F238E27FC236}">
                  <a16:creationId xmlns:a16="http://schemas.microsoft.com/office/drawing/2014/main" xmlns="" id="{01600C74-EA82-432A-A0C9-DE6BD6CB9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5" y="2744"/>
              <a:ext cx="358" cy="73"/>
            </a:xfrm>
            <a:custGeom>
              <a:avLst/>
              <a:gdLst>
                <a:gd name="T0" fmla="*/ 358 w 716"/>
                <a:gd name="T1" fmla="*/ 61 h 146"/>
                <a:gd name="T2" fmla="*/ 358 w 716"/>
                <a:gd name="T3" fmla="*/ 4 h 146"/>
                <a:gd name="T4" fmla="*/ 358 w 716"/>
                <a:gd name="T5" fmla="*/ 4 h 146"/>
                <a:gd name="T6" fmla="*/ 358 w 716"/>
                <a:gd name="T7" fmla="*/ 3 h 146"/>
                <a:gd name="T8" fmla="*/ 358 w 716"/>
                <a:gd name="T9" fmla="*/ 2 h 146"/>
                <a:gd name="T10" fmla="*/ 358 w 716"/>
                <a:gd name="T11" fmla="*/ 1 h 146"/>
                <a:gd name="T12" fmla="*/ 357 w 716"/>
                <a:gd name="T13" fmla="*/ 0 h 146"/>
                <a:gd name="T14" fmla="*/ 355 w 716"/>
                <a:gd name="T15" fmla="*/ 0 h 146"/>
                <a:gd name="T16" fmla="*/ 353 w 716"/>
                <a:gd name="T17" fmla="*/ 0 h 146"/>
                <a:gd name="T18" fmla="*/ 352 w 716"/>
                <a:gd name="T19" fmla="*/ 0 h 146"/>
                <a:gd name="T20" fmla="*/ 349 w 716"/>
                <a:gd name="T21" fmla="*/ 0 h 146"/>
                <a:gd name="T22" fmla="*/ 350 w 716"/>
                <a:gd name="T23" fmla="*/ 3 h 146"/>
                <a:gd name="T24" fmla="*/ 351 w 716"/>
                <a:gd name="T25" fmla="*/ 10 h 146"/>
                <a:gd name="T26" fmla="*/ 352 w 716"/>
                <a:gd name="T27" fmla="*/ 19 h 146"/>
                <a:gd name="T28" fmla="*/ 353 w 716"/>
                <a:gd name="T29" fmla="*/ 29 h 146"/>
                <a:gd name="T30" fmla="*/ 351 w 716"/>
                <a:gd name="T31" fmla="*/ 38 h 146"/>
                <a:gd name="T32" fmla="*/ 347 w 716"/>
                <a:gd name="T33" fmla="*/ 46 h 146"/>
                <a:gd name="T34" fmla="*/ 342 w 716"/>
                <a:gd name="T35" fmla="*/ 49 h 146"/>
                <a:gd name="T36" fmla="*/ 340 w 716"/>
                <a:gd name="T37" fmla="*/ 51 h 146"/>
                <a:gd name="T38" fmla="*/ 337 w 716"/>
                <a:gd name="T39" fmla="*/ 51 h 146"/>
                <a:gd name="T40" fmla="*/ 329 w 716"/>
                <a:gd name="T41" fmla="*/ 51 h 146"/>
                <a:gd name="T42" fmla="*/ 316 w 716"/>
                <a:gd name="T43" fmla="*/ 51 h 146"/>
                <a:gd name="T44" fmla="*/ 299 w 716"/>
                <a:gd name="T45" fmla="*/ 51 h 146"/>
                <a:gd name="T46" fmla="*/ 279 w 716"/>
                <a:gd name="T47" fmla="*/ 50 h 146"/>
                <a:gd name="T48" fmla="*/ 257 w 716"/>
                <a:gd name="T49" fmla="*/ 50 h 146"/>
                <a:gd name="T50" fmla="*/ 232 w 716"/>
                <a:gd name="T51" fmla="*/ 50 h 146"/>
                <a:gd name="T52" fmla="*/ 207 w 716"/>
                <a:gd name="T53" fmla="*/ 49 h 146"/>
                <a:gd name="T54" fmla="*/ 181 w 716"/>
                <a:gd name="T55" fmla="*/ 49 h 146"/>
                <a:gd name="T56" fmla="*/ 156 w 716"/>
                <a:gd name="T57" fmla="*/ 49 h 146"/>
                <a:gd name="T58" fmla="*/ 132 w 716"/>
                <a:gd name="T59" fmla="*/ 49 h 146"/>
                <a:gd name="T60" fmla="*/ 111 w 716"/>
                <a:gd name="T61" fmla="*/ 49 h 146"/>
                <a:gd name="T62" fmla="*/ 91 w 716"/>
                <a:gd name="T63" fmla="*/ 49 h 146"/>
                <a:gd name="T64" fmla="*/ 76 w 716"/>
                <a:gd name="T65" fmla="*/ 49 h 146"/>
                <a:gd name="T66" fmla="*/ 64 w 716"/>
                <a:gd name="T67" fmla="*/ 49 h 146"/>
                <a:gd name="T68" fmla="*/ 58 w 716"/>
                <a:gd name="T69" fmla="*/ 49 h 146"/>
                <a:gd name="T70" fmla="*/ 50 w 716"/>
                <a:gd name="T71" fmla="*/ 49 h 146"/>
                <a:gd name="T72" fmla="*/ 42 w 716"/>
                <a:gd name="T73" fmla="*/ 49 h 146"/>
                <a:gd name="T74" fmla="*/ 36 w 716"/>
                <a:gd name="T75" fmla="*/ 49 h 146"/>
                <a:gd name="T76" fmla="*/ 30 w 716"/>
                <a:gd name="T77" fmla="*/ 49 h 146"/>
                <a:gd name="T78" fmla="*/ 24 w 716"/>
                <a:gd name="T79" fmla="*/ 50 h 146"/>
                <a:gd name="T80" fmla="*/ 19 w 716"/>
                <a:gd name="T81" fmla="*/ 50 h 146"/>
                <a:gd name="T82" fmla="*/ 15 w 716"/>
                <a:gd name="T83" fmla="*/ 51 h 146"/>
                <a:gd name="T84" fmla="*/ 13 w 716"/>
                <a:gd name="T85" fmla="*/ 51 h 146"/>
                <a:gd name="T86" fmla="*/ 8 w 716"/>
                <a:gd name="T87" fmla="*/ 55 h 146"/>
                <a:gd name="T88" fmla="*/ 4 w 716"/>
                <a:gd name="T89" fmla="*/ 63 h 146"/>
                <a:gd name="T90" fmla="*/ 1 w 716"/>
                <a:gd name="T91" fmla="*/ 71 h 146"/>
                <a:gd name="T92" fmla="*/ 0 w 716"/>
                <a:gd name="T93" fmla="*/ 73 h 146"/>
                <a:gd name="T94" fmla="*/ 346 w 716"/>
                <a:gd name="T95" fmla="*/ 73 h 146"/>
                <a:gd name="T96" fmla="*/ 351 w 716"/>
                <a:gd name="T97" fmla="*/ 73 h 146"/>
                <a:gd name="T98" fmla="*/ 355 w 716"/>
                <a:gd name="T99" fmla="*/ 70 h 146"/>
                <a:gd name="T100" fmla="*/ 357 w 716"/>
                <a:gd name="T101" fmla="*/ 66 h 146"/>
                <a:gd name="T102" fmla="*/ 358 w 716"/>
                <a:gd name="T103" fmla="*/ 61 h 14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16" h="146">
                  <a:moveTo>
                    <a:pt x="716" y="122"/>
                  </a:moveTo>
                  <a:lnTo>
                    <a:pt x="716" y="8"/>
                  </a:lnTo>
                  <a:lnTo>
                    <a:pt x="716" y="6"/>
                  </a:lnTo>
                  <a:lnTo>
                    <a:pt x="716" y="4"/>
                  </a:lnTo>
                  <a:lnTo>
                    <a:pt x="716" y="2"/>
                  </a:lnTo>
                  <a:lnTo>
                    <a:pt x="713" y="0"/>
                  </a:lnTo>
                  <a:lnTo>
                    <a:pt x="709" y="0"/>
                  </a:lnTo>
                  <a:lnTo>
                    <a:pt x="705" y="0"/>
                  </a:lnTo>
                  <a:lnTo>
                    <a:pt x="703" y="0"/>
                  </a:lnTo>
                  <a:lnTo>
                    <a:pt x="697" y="0"/>
                  </a:lnTo>
                  <a:lnTo>
                    <a:pt x="699" y="6"/>
                  </a:lnTo>
                  <a:lnTo>
                    <a:pt x="701" y="20"/>
                  </a:lnTo>
                  <a:lnTo>
                    <a:pt x="703" y="37"/>
                  </a:lnTo>
                  <a:lnTo>
                    <a:pt x="705" y="58"/>
                  </a:lnTo>
                  <a:lnTo>
                    <a:pt x="701" y="75"/>
                  </a:lnTo>
                  <a:lnTo>
                    <a:pt x="693" y="91"/>
                  </a:lnTo>
                  <a:lnTo>
                    <a:pt x="684" y="98"/>
                  </a:lnTo>
                  <a:lnTo>
                    <a:pt x="680" y="102"/>
                  </a:lnTo>
                  <a:lnTo>
                    <a:pt x="674" y="102"/>
                  </a:lnTo>
                  <a:lnTo>
                    <a:pt x="657" y="102"/>
                  </a:lnTo>
                  <a:lnTo>
                    <a:pt x="632" y="102"/>
                  </a:lnTo>
                  <a:lnTo>
                    <a:pt x="597" y="102"/>
                  </a:lnTo>
                  <a:lnTo>
                    <a:pt x="557" y="100"/>
                  </a:lnTo>
                  <a:lnTo>
                    <a:pt x="513" y="100"/>
                  </a:lnTo>
                  <a:lnTo>
                    <a:pt x="463" y="100"/>
                  </a:lnTo>
                  <a:lnTo>
                    <a:pt x="413" y="98"/>
                  </a:lnTo>
                  <a:lnTo>
                    <a:pt x="361" y="98"/>
                  </a:lnTo>
                  <a:lnTo>
                    <a:pt x="311" y="98"/>
                  </a:lnTo>
                  <a:lnTo>
                    <a:pt x="263" y="98"/>
                  </a:lnTo>
                  <a:lnTo>
                    <a:pt x="221" y="97"/>
                  </a:lnTo>
                  <a:lnTo>
                    <a:pt x="182" y="97"/>
                  </a:lnTo>
                  <a:lnTo>
                    <a:pt x="151" y="97"/>
                  </a:lnTo>
                  <a:lnTo>
                    <a:pt x="128" y="97"/>
                  </a:lnTo>
                  <a:lnTo>
                    <a:pt x="115" y="97"/>
                  </a:lnTo>
                  <a:lnTo>
                    <a:pt x="99" y="97"/>
                  </a:lnTo>
                  <a:lnTo>
                    <a:pt x="84" y="97"/>
                  </a:lnTo>
                  <a:lnTo>
                    <a:pt x="71" y="98"/>
                  </a:lnTo>
                  <a:lnTo>
                    <a:pt x="59" y="98"/>
                  </a:lnTo>
                  <a:lnTo>
                    <a:pt x="48" y="100"/>
                  </a:lnTo>
                  <a:lnTo>
                    <a:pt x="38" y="100"/>
                  </a:lnTo>
                  <a:lnTo>
                    <a:pt x="30" y="102"/>
                  </a:lnTo>
                  <a:lnTo>
                    <a:pt x="25" y="102"/>
                  </a:lnTo>
                  <a:lnTo>
                    <a:pt x="15" y="110"/>
                  </a:lnTo>
                  <a:lnTo>
                    <a:pt x="7" y="125"/>
                  </a:lnTo>
                  <a:lnTo>
                    <a:pt x="1" y="141"/>
                  </a:lnTo>
                  <a:lnTo>
                    <a:pt x="0" y="146"/>
                  </a:lnTo>
                  <a:lnTo>
                    <a:pt x="691" y="146"/>
                  </a:lnTo>
                  <a:lnTo>
                    <a:pt x="701" y="145"/>
                  </a:lnTo>
                  <a:lnTo>
                    <a:pt x="709" y="139"/>
                  </a:lnTo>
                  <a:lnTo>
                    <a:pt x="714" y="131"/>
                  </a:lnTo>
                  <a:lnTo>
                    <a:pt x="716" y="122"/>
                  </a:lnTo>
                  <a:close/>
                </a:path>
              </a:pathLst>
            </a:cu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0" name="Freeform 143">
              <a:extLst>
                <a:ext uri="{FF2B5EF4-FFF2-40B4-BE49-F238E27FC236}">
                  <a16:creationId xmlns:a16="http://schemas.microsoft.com/office/drawing/2014/main" xmlns="" id="{343EB4C9-1EA5-44C0-ABFC-6A4F301EF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1" y="2751"/>
              <a:ext cx="50" cy="23"/>
            </a:xfrm>
            <a:custGeom>
              <a:avLst/>
              <a:gdLst>
                <a:gd name="T0" fmla="*/ 25 w 100"/>
                <a:gd name="T1" fmla="*/ 23 h 46"/>
                <a:gd name="T2" fmla="*/ 35 w 100"/>
                <a:gd name="T3" fmla="*/ 22 h 46"/>
                <a:gd name="T4" fmla="*/ 42 w 100"/>
                <a:gd name="T5" fmla="*/ 19 h 46"/>
                <a:gd name="T6" fmla="*/ 48 w 100"/>
                <a:gd name="T7" fmla="*/ 16 h 46"/>
                <a:gd name="T8" fmla="*/ 50 w 100"/>
                <a:gd name="T9" fmla="*/ 11 h 46"/>
                <a:gd name="T10" fmla="*/ 48 w 100"/>
                <a:gd name="T11" fmla="*/ 7 h 46"/>
                <a:gd name="T12" fmla="*/ 42 w 100"/>
                <a:gd name="T13" fmla="*/ 3 h 46"/>
                <a:gd name="T14" fmla="*/ 35 w 100"/>
                <a:gd name="T15" fmla="*/ 1 h 46"/>
                <a:gd name="T16" fmla="*/ 25 w 100"/>
                <a:gd name="T17" fmla="*/ 0 h 46"/>
                <a:gd name="T18" fmla="*/ 16 w 100"/>
                <a:gd name="T19" fmla="*/ 1 h 46"/>
                <a:gd name="T20" fmla="*/ 7 w 100"/>
                <a:gd name="T21" fmla="*/ 3 h 46"/>
                <a:gd name="T22" fmla="*/ 2 w 100"/>
                <a:gd name="T23" fmla="*/ 7 h 46"/>
                <a:gd name="T24" fmla="*/ 0 w 100"/>
                <a:gd name="T25" fmla="*/ 11 h 46"/>
                <a:gd name="T26" fmla="*/ 2 w 100"/>
                <a:gd name="T27" fmla="*/ 16 h 46"/>
                <a:gd name="T28" fmla="*/ 7 w 100"/>
                <a:gd name="T29" fmla="*/ 19 h 46"/>
                <a:gd name="T30" fmla="*/ 16 w 100"/>
                <a:gd name="T31" fmla="*/ 22 h 46"/>
                <a:gd name="T32" fmla="*/ 25 w 100"/>
                <a:gd name="T33" fmla="*/ 23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" h="46">
                  <a:moveTo>
                    <a:pt x="50" y="46"/>
                  </a:moveTo>
                  <a:lnTo>
                    <a:pt x="69" y="44"/>
                  </a:lnTo>
                  <a:lnTo>
                    <a:pt x="84" y="38"/>
                  </a:lnTo>
                  <a:lnTo>
                    <a:pt x="96" y="31"/>
                  </a:lnTo>
                  <a:lnTo>
                    <a:pt x="100" y="21"/>
                  </a:lnTo>
                  <a:lnTo>
                    <a:pt x="96" y="13"/>
                  </a:lnTo>
                  <a:lnTo>
                    <a:pt x="84" y="6"/>
                  </a:lnTo>
                  <a:lnTo>
                    <a:pt x="69" y="2"/>
                  </a:lnTo>
                  <a:lnTo>
                    <a:pt x="50" y="0"/>
                  </a:lnTo>
                  <a:lnTo>
                    <a:pt x="31" y="2"/>
                  </a:lnTo>
                  <a:lnTo>
                    <a:pt x="13" y="6"/>
                  </a:lnTo>
                  <a:lnTo>
                    <a:pt x="4" y="13"/>
                  </a:lnTo>
                  <a:lnTo>
                    <a:pt x="0" y="21"/>
                  </a:lnTo>
                  <a:lnTo>
                    <a:pt x="4" y="31"/>
                  </a:lnTo>
                  <a:lnTo>
                    <a:pt x="13" y="38"/>
                  </a:lnTo>
                  <a:lnTo>
                    <a:pt x="31" y="44"/>
                  </a:lnTo>
                  <a:lnTo>
                    <a:pt x="50" y="46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1" name="Freeform 144">
              <a:extLst>
                <a:ext uri="{FF2B5EF4-FFF2-40B4-BE49-F238E27FC236}">
                  <a16:creationId xmlns:a16="http://schemas.microsoft.com/office/drawing/2014/main" xmlns="" id="{2624778D-CB80-4903-A955-C2888CF08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" y="2737"/>
              <a:ext cx="371" cy="80"/>
            </a:xfrm>
            <a:custGeom>
              <a:avLst/>
              <a:gdLst>
                <a:gd name="T0" fmla="*/ 8 w 741"/>
                <a:gd name="T1" fmla="*/ 11 h 161"/>
                <a:gd name="T2" fmla="*/ 9 w 741"/>
                <a:gd name="T3" fmla="*/ 10 h 161"/>
                <a:gd name="T4" fmla="*/ 11 w 741"/>
                <a:gd name="T5" fmla="*/ 9 h 161"/>
                <a:gd name="T6" fmla="*/ 17 w 741"/>
                <a:gd name="T7" fmla="*/ 8 h 161"/>
                <a:gd name="T8" fmla="*/ 28 w 741"/>
                <a:gd name="T9" fmla="*/ 7 h 161"/>
                <a:gd name="T10" fmla="*/ 35 w 741"/>
                <a:gd name="T11" fmla="*/ 7 h 161"/>
                <a:gd name="T12" fmla="*/ 47 w 741"/>
                <a:gd name="T13" fmla="*/ 7 h 161"/>
                <a:gd name="T14" fmla="*/ 65 w 741"/>
                <a:gd name="T15" fmla="*/ 7 h 161"/>
                <a:gd name="T16" fmla="*/ 87 w 741"/>
                <a:gd name="T17" fmla="*/ 7 h 161"/>
                <a:gd name="T18" fmla="*/ 113 w 741"/>
                <a:gd name="T19" fmla="*/ 7 h 161"/>
                <a:gd name="T20" fmla="*/ 141 w 741"/>
                <a:gd name="T21" fmla="*/ 7 h 161"/>
                <a:gd name="T22" fmla="*/ 171 w 741"/>
                <a:gd name="T23" fmla="*/ 7 h 161"/>
                <a:gd name="T24" fmla="*/ 202 w 741"/>
                <a:gd name="T25" fmla="*/ 7 h 161"/>
                <a:gd name="T26" fmla="*/ 232 w 741"/>
                <a:gd name="T27" fmla="*/ 7 h 161"/>
                <a:gd name="T28" fmla="*/ 260 w 741"/>
                <a:gd name="T29" fmla="*/ 7 h 161"/>
                <a:gd name="T30" fmla="*/ 287 w 741"/>
                <a:gd name="T31" fmla="*/ 7 h 161"/>
                <a:gd name="T32" fmla="*/ 311 w 741"/>
                <a:gd name="T33" fmla="*/ 7 h 161"/>
                <a:gd name="T34" fmla="*/ 332 w 741"/>
                <a:gd name="T35" fmla="*/ 7 h 161"/>
                <a:gd name="T36" fmla="*/ 348 w 741"/>
                <a:gd name="T37" fmla="*/ 7 h 161"/>
                <a:gd name="T38" fmla="*/ 357 w 741"/>
                <a:gd name="T39" fmla="*/ 7 h 161"/>
                <a:gd name="T40" fmla="*/ 361 w 741"/>
                <a:gd name="T41" fmla="*/ 7 h 161"/>
                <a:gd name="T42" fmla="*/ 361 w 741"/>
                <a:gd name="T43" fmla="*/ 7 h 161"/>
                <a:gd name="T44" fmla="*/ 362 w 741"/>
                <a:gd name="T45" fmla="*/ 7 h 161"/>
                <a:gd name="T46" fmla="*/ 363 w 741"/>
                <a:gd name="T47" fmla="*/ 7 h 161"/>
                <a:gd name="T48" fmla="*/ 364 w 741"/>
                <a:gd name="T49" fmla="*/ 7 h 161"/>
                <a:gd name="T50" fmla="*/ 365 w 741"/>
                <a:gd name="T51" fmla="*/ 7 h 161"/>
                <a:gd name="T52" fmla="*/ 367 w 741"/>
                <a:gd name="T53" fmla="*/ 7 h 161"/>
                <a:gd name="T54" fmla="*/ 369 w 741"/>
                <a:gd name="T55" fmla="*/ 7 h 161"/>
                <a:gd name="T56" fmla="*/ 371 w 741"/>
                <a:gd name="T57" fmla="*/ 8 h 161"/>
                <a:gd name="T58" fmla="*/ 369 w 741"/>
                <a:gd name="T59" fmla="*/ 5 h 161"/>
                <a:gd name="T60" fmla="*/ 366 w 741"/>
                <a:gd name="T61" fmla="*/ 3 h 161"/>
                <a:gd name="T62" fmla="*/ 363 w 741"/>
                <a:gd name="T63" fmla="*/ 1 h 161"/>
                <a:gd name="T64" fmla="*/ 358 w 741"/>
                <a:gd name="T65" fmla="*/ 0 h 161"/>
                <a:gd name="T66" fmla="*/ 13 w 741"/>
                <a:gd name="T67" fmla="*/ 0 h 161"/>
                <a:gd name="T68" fmla="*/ 8 w 741"/>
                <a:gd name="T69" fmla="*/ 1 h 161"/>
                <a:gd name="T70" fmla="*/ 4 w 741"/>
                <a:gd name="T71" fmla="*/ 4 h 161"/>
                <a:gd name="T72" fmla="*/ 1 w 741"/>
                <a:gd name="T73" fmla="*/ 7 h 161"/>
                <a:gd name="T74" fmla="*/ 0 w 741"/>
                <a:gd name="T75" fmla="*/ 11 h 161"/>
                <a:gd name="T76" fmla="*/ 0 w 741"/>
                <a:gd name="T77" fmla="*/ 68 h 161"/>
                <a:gd name="T78" fmla="*/ 1 w 741"/>
                <a:gd name="T79" fmla="*/ 73 h 161"/>
                <a:gd name="T80" fmla="*/ 4 w 741"/>
                <a:gd name="T81" fmla="*/ 77 h 161"/>
                <a:gd name="T82" fmla="*/ 8 w 741"/>
                <a:gd name="T83" fmla="*/ 80 h 161"/>
                <a:gd name="T84" fmla="*/ 13 w 741"/>
                <a:gd name="T85" fmla="*/ 80 h 161"/>
                <a:gd name="T86" fmla="*/ 12 w 741"/>
                <a:gd name="T87" fmla="*/ 79 h 161"/>
                <a:gd name="T88" fmla="*/ 11 w 741"/>
                <a:gd name="T89" fmla="*/ 73 h 161"/>
                <a:gd name="T90" fmla="*/ 9 w 741"/>
                <a:gd name="T91" fmla="*/ 62 h 161"/>
                <a:gd name="T92" fmla="*/ 8 w 741"/>
                <a:gd name="T93" fmla="*/ 45 h 161"/>
                <a:gd name="T94" fmla="*/ 8 w 741"/>
                <a:gd name="T95" fmla="*/ 29 h 161"/>
                <a:gd name="T96" fmla="*/ 8 w 741"/>
                <a:gd name="T97" fmla="*/ 18 h 161"/>
                <a:gd name="T98" fmla="*/ 8 w 741"/>
                <a:gd name="T99" fmla="*/ 13 h 161"/>
                <a:gd name="T100" fmla="*/ 8 w 741"/>
                <a:gd name="T101" fmla="*/ 11 h 16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41" h="161">
                  <a:moveTo>
                    <a:pt x="15" y="23"/>
                  </a:moveTo>
                  <a:lnTo>
                    <a:pt x="17" y="21"/>
                  </a:lnTo>
                  <a:lnTo>
                    <a:pt x="21" y="19"/>
                  </a:lnTo>
                  <a:lnTo>
                    <a:pt x="34" y="17"/>
                  </a:lnTo>
                  <a:lnTo>
                    <a:pt x="55" y="15"/>
                  </a:lnTo>
                  <a:lnTo>
                    <a:pt x="69" y="15"/>
                  </a:lnTo>
                  <a:lnTo>
                    <a:pt x="94" y="15"/>
                  </a:lnTo>
                  <a:lnTo>
                    <a:pt x="130" y="15"/>
                  </a:lnTo>
                  <a:lnTo>
                    <a:pt x="174" y="15"/>
                  </a:lnTo>
                  <a:lnTo>
                    <a:pt x="226" y="15"/>
                  </a:lnTo>
                  <a:lnTo>
                    <a:pt x="282" y="15"/>
                  </a:lnTo>
                  <a:lnTo>
                    <a:pt x="342" y="15"/>
                  </a:lnTo>
                  <a:lnTo>
                    <a:pt x="403" y="15"/>
                  </a:lnTo>
                  <a:lnTo>
                    <a:pt x="463" y="15"/>
                  </a:lnTo>
                  <a:lnTo>
                    <a:pt x="520" y="15"/>
                  </a:lnTo>
                  <a:lnTo>
                    <a:pt x="574" y="15"/>
                  </a:lnTo>
                  <a:lnTo>
                    <a:pt x="622" y="15"/>
                  </a:lnTo>
                  <a:lnTo>
                    <a:pt x="664" y="15"/>
                  </a:lnTo>
                  <a:lnTo>
                    <a:pt x="695" y="15"/>
                  </a:lnTo>
                  <a:lnTo>
                    <a:pt x="714" y="15"/>
                  </a:lnTo>
                  <a:lnTo>
                    <a:pt x="722" y="15"/>
                  </a:lnTo>
                  <a:lnTo>
                    <a:pt x="724" y="15"/>
                  </a:lnTo>
                  <a:lnTo>
                    <a:pt x="726" y="15"/>
                  </a:lnTo>
                  <a:lnTo>
                    <a:pt x="728" y="15"/>
                  </a:lnTo>
                  <a:lnTo>
                    <a:pt x="730" y="15"/>
                  </a:lnTo>
                  <a:lnTo>
                    <a:pt x="734" y="15"/>
                  </a:lnTo>
                  <a:lnTo>
                    <a:pt x="738" y="15"/>
                  </a:lnTo>
                  <a:lnTo>
                    <a:pt x="741" y="17"/>
                  </a:lnTo>
                  <a:lnTo>
                    <a:pt x="738" y="10"/>
                  </a:lnTo>
                  <a:lnTo>
                    <a:pt x="732" y="6"/>
                  </a:lnTo>
                  <a:lnTo>
                    <a:pt x="726" y="2"/>
                  </a:lnTo>
                  <a:lnTo>
                    <a:pt x="716" y="0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8"/>
                  </a:lnTo>
                  <a:lnTo>
                    <a:pt x="1" y="15"/>
                  </a:lnTo>
                  <a:lnTo>
                    <a:pt x="0" y="23"/>
                  </a:lnTo>
                  <a:lnTo>
                    <a:pt x="0" y="137"/>
                  </a:lnTo>
                  <a:lnTo>
                    <a:pt x="1" y="146"/>
                  </a:lnTo>
                  <a:lnTo>
                    <a:pt x="7" y="154"/>
                  </a:lnTo>
                  <a:lnTo>
                    <a:pt x="15" y="160"/>
                  </a:lnTo>
                  <a:lnTo>
                    <a:pt x="25" y="161"/>
                  </a:lnTo>
                  <a:lnTo>
                    <a:pt x="23" y="158"/>
                  </a:lnTo>
                  <a:lnTo>
                    <a:pt x="21" y="146"/>
                  </a:lnTo>
                  <a:lnTo>
                    <a:pt x="17" y="125"/>
                  </a:lnTo>
                  <a:lnTo>
                    <a:pt x="15" y="90"/>
                  </a:lnTo>
                  <a:lnTo>
                    <a:pt x="15" y="58"/>
                  </a:lnTo>
                  <a:lnTo>
                    <a:pt x="15" y="37"/>
                  </a:lnTo>
                  <a:lnTo>
                    <a:pt x="15" y="27"/>
                  </a:lnTo>
                  <a:lnTo>
                    <a:pt x="15" y="23"/>
                  </a:lnTo>
                  <a:close/>
                </a:path>
              </a:pathLst>
            </a:cu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2" name="Freeform 145">
              <a:extLst>
                <a:ext uri="{FF2B5EF4-FFF2-40B4-BE49-F238E27FC236}">
                  <a16:creationId xmlns:a16="http://schemas.microsoft.com/office/drawing/2014/main" xmlns="" id="{83FB290A-BB4E-4A93-913A-4058BDEBD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9" y="2800"/>
              <a:ext cx="475" cy="92"/>
            </a:xfrm>
            <a:custGeom>
              <a:avLst/>
              <a:gdLst>
                <a:gd name="T0" fmla="*/ 24 w 949"/>
                <a:gd name="T1" fmla="*/ 92 h 184"/>
                <a:gd name="T2" fmla="*/ 15 w 949"/>
                <a:gd name="T3" fmla="*/ 90 h 184"/>
                <a:gd name="T4" fmla="*/ 7 w 949"/>
                <a:gd name="T5" fmla="*/ 85 h 184"/>
                <a:gd name="T6" fmla="*/ 2 w 949"/>
                <a:gd name="T7" fmla="*/ 76 h 184"/>
                <a:gd name="T8" fmla="*/ 0 w 949"/>
                <a:gd name="T9" fmla="*/ 66 h 184"/>
                <a:gd name="T10" fmla="*/ 0 w 949"/>
                <a:gd name="T11" fmla="*/ 61 h 184"/>
                <a:gd name="T12" fmla="*/ 5 w 949"/>
                <a:gd name="T13" fmla="*/ 58 h 184"/>
                <a:gd name="T14" fmla="*/ 78 w 949"/>
                <a:gd name="T15" fmla="*/ 13 h 184"/>
                <a:gd name="T16" fmla="*/ 74 w 949"/>
                <a:gd name="T17" fmla="*/ 20 h 184"/>
                <a:gd name="T18" fmla="*/ 76 w 949"/>
                <a:gd name="T19" fmla="*/ 13 h 184"/>
                <a:gd name="T20" fmla="*/ 80 w 949"/>
                <a:gd name="T21" fmla="*/ 6 h 184"/>
                <a:gd name="T22" fmla="*/ 86 w 949"/>
                <a:gd name="T23" fmla="*/ 2 h 184"/>
                <a:gd name="T24" fmla="*/ 92 w 949"/>
                <a:gd name="T25" fmla="*/ 0 h 184"/>
                <a:gd name="T26" fmla="*/ 382 w 949"/>
                <a:gd name="T27" fmla="*/ 0 h 184"/>
                <a:gd name="T28" fmla="*/ 389 w 949"/>
                <a:gd name="T29" fmla="*/ 2 h 184"/>
                <a:gd name="T30" fmla="*/ 396 w 949"/>
                <a:gd name="T31" fmla="*/ 6 h 184"/>
                <a:gd name="T32" fmla="*/ 400 w 949"/>
                <a:gd name="T33" fmla="*/ 13 h 184"/>
                <a:gd name="T34" fmla="*/ 402 w 949"/>
                <a:gd name="T35" fmla="*/ 20 h 184"/>
                <a:gd name="T36" fmla="*/ 396 w 949"/>
                <a:gd name="T37" fmla="*/ 13 h 184"/>
                <a:gd name="T38" fmla="*/ 471 w 949"/>
                <a:gd name="T39" fmla="*/ 58 h 184"/>
                <a:gd name="T40" fmla="*/ 475 w 949"/>
                <a:gd name="T41" fmla="*/ 61 h 184"/>
                <a:gd name="T42" fmla="*/ 475 w 949"/>
                <a:gd name="T43" fmla="*/ 66 h 184"/>
                <a:gd name="T44" fmla="*/ 473 w 949"/>
                <a:gd name="T45" fmla="*/ 76 h 184"/>
                <a:gd name="T46" fmla="*/ 468 w 949"/>
                <a:gd name="T47" fmla="*/ 85 h 184"/>
                <a:gd name="T48" fmla="*/ 460 w 949"/>
                <a:gd name="T49" fmla="*/ 90 h 184"/>
                <a:gd name="T50" fmla="*/ 451 w 949"/>
                <a:gd name="T51" fmla="*/ 92 h 184"/>
                <a:gd name="T52" fmla="*/ 24 w 949"/>
                <a:gd name="T53" fmla="*/ 92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949" h="184">
                  <a:moveTo>
                    <a:pt x="48" y="184"/>
                  </a:moveTo>
                  <a:lnTo>
                    <a:pt x="29" y="180"/>
                  </a:lnTo>
                  <a:lnTo>
                    <a:pt x="13" y="169"/>
                  </a:lnTo>
                  <a:lnTo>
                    <a:pt x="4" y="152"/>
                  </a:lnTo>
                  <a:lnTo>
                    <a:pt x="0" y="131"/>
                  </a:lnTo>
                  <a:lnTo>
                    <a:pt x="0" y="121"/>
                  </a:lnTo>
                  <a:lnTo>
                    <a:pt x="9" y="115"/>
                  </a:lnTo>
                  <a:lnTo>
                    <a:pt x="156" y="25"/>
                  </a:lnTo>
                  <a:lnTo>
                    <a:pt x="148" y="40"/>
                  </a:lnTo>
                  <a:lnTo>
                    <a:pt x="152" y="25"/>
                  </a:lnTo>
                  <a:lnTo>
                    <a:pt x="159" y="11"/>
                  </a:lnTo>
                  <a:lnTo>
                    <a:pt x="171" y="4"/>
                  </a:lnTo>
                  <a:lnTo>
                    <a:pt x="184" y="0"/>
                  </a:lnTo>
                  <a:lnTo>
                    <a:pt x="763" y="0"/>
                  </a:lnTo>
                  <a:lnTo>
                    <a:pt x="778" y="4"/>
                  </a:lnTo>
                  <a:lnTo>
                    <a:pt x="792" y="11"/>
                  </a:lnTo>
                  <a:lnTo>
                    <a:pt x="799" y="25"/>
                  </a:lnTo>
                  <a:lnTo>
                    <a:pt x="803" y="40"/>
                  </a:lnTo>
                  <a:lnTo>
                    <a:pt x="792" y="25"/>
                  </a:lnTo>
                  <a:lnTo>
                    <a:pt x="942" y="115"/>
                  </a:lnTo>
                  <a:lnTo>
                    <a:pt x="949" y="121"/>
                  </a:lnTo>
                  <a:lnTo>
                    <a:pt x="949" y="131"/>
                  </a:lnTo>
                  <a:lnTo>
                    <a:pt x="945" y="152"/>
                  </a:lnTo>
                  <a:lnTo>
                    <a:pt x="936" y="169"/>
                  </a:lnTo>
                  <a:lnTo>
                    <a:pt x="920" y="180"/>
                  </a:lnTo>
                  <a:lnTo>
                    <a:pt x="901" y="184"/>
                  </a:lnTo>
                  <a:lnTo>
                    <a:pt x="48" y="1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3" name="Freeform 146">
              <a:extLst>
                <a:ext uri="{FF2B5EF4-FFF2-40B4-BE49-F238E27FC236}">
                  <a16:creationId xmlns:a16="http://schemas.microsoft.com/office/drawing/2014/main" xmlns="" id="{78077711-BDCA-4CEC-AC2D-D82B7E9B4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7" y="2821"/>
              <a:ext cx="447" cy="48"/>
            </a:xfrm>
            <a:custGeom>
              <a:avLst/>
              <a:gdLst>
                <a:gd name="T0" fmla="*/ 69 w 896"/>
                <a:gd name="T1" fmla="*/ 4 h 96"/>
                <a:gd name="T2" fmla="*/ 66 w 896"/>
                <a:gd name="T3" fmla="*/ 6 h 96"/>
                <a:gd name="T4" fmla="*/ 60 w 896"/>
                <a:gd name="T5" fmla="*/ 11 h 96"/>
                <a:gd name="T6" fmla="*/ 49 w 896"/>
                <a:gd name="T7" fmla="*/ 17 h 96"/>
                <a:gd name="T8" fmla="*/ 37 w 896"/>
                <a:gd name="T9" fmla="*/ 24 h 96"/>
                <a:gd name="T10" fmla="*/ 25 w 896"/>
                <a:gd name="T11" fmla="*/ 32 h 96"/>
                <a:gd name="T12" fmla="*/ 14 w 896"/>
                <a:gd name="T13" fmla="*/ 39 h 96"/>
                <a:gd name="T14" fmla="*/ 6 w 896"/>
                <a:gd name="T15" fmla="*/ 45 h 96"/>
                <a:gd name="T16" fmla="*/ 2 w 896"/>
                <a:gd name="T17" fmla="*/ 46 h 96"/>
                <a:gd name="T18" fmla="*/ 1 w 896"/>
                <a:gd name="T19" fmla="*/ 46 h 96"/>
                <a:gd name="T20" fmla="*/ 1 w 896"/>
                <a:gd name="T21" fmla="*/ 47 h 96"/>
                <a:gd name="T22" fmla="*/ 0 w 896"/>
                <a:gd name="T23" fmla="*/ 47 h 96"/>
                <a:gd name="T24" fmla="*/ 0 w 896"/>
                <a:gd name="T25" fmla="*/ 48 h 96"/>
                <a:gd name="T26" fmla="*/ 446 w 896"/>
                <a:gd name="T27" fmla="*/ 48 h 96"/>
                <a:gd name="T28" fmla="*/ 447 w 896"/>
                <a:gd name="T29" fmla="*/ 47 h 96"/>
                <a:gd name="T30" fmla="*/ 447 w 896"/>
                <a:gd name="T31" fmla="*/ 46 h 96"/>
                <a:gd name="T32" fmla="*/ 447 w 896"/>
                <a:gd name="T33" fmla="*/ 45 h 96"/>
                <a:gd name="T34" fmla="*/ 447 w 896"/>
                <a:gd name="T35" fmla="*/ 45 h 96"/>
                <a:gd name="T36" fmla="*/ 447 w 896"/>
                <a:gd name="T37" fmla="*/ 45 h 96"/>
                <a:gd name="T38" fmla="*/ 374 w 896"/>
                <a:gd name="T39" fmla="*/ 0 h 96"/>
                <a:gd name="T40" fmla="*/ 367 w 896"/>
                <a:gd name="T41" fmla="*/ 1 h 96"/>
                <a:gd name="T42" fmla="*/ 69 w 896"/>
                <a:gd name="T43" fmla="*/ 4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96" h="96">
                  <a:moveTo>
                    <a:pt x="139" y="8"/>
                  </a:moveTo>
                  <a:lnTo>
                    <a:pt x="133" y="12"/>
                  </a:lnTo>
                  <a:lnTo>
                    <a:pt x="120" y="21"/>
                  </a:lnTo>
                  <a:lnTo>
                    <a:pt x="98" y="33"/>
                  </a:lnTo>
                  <a:lnTo>
                    <a:pt x="75" y="48"/>
                  </a:lnTo>
                  <a:lnTo>
                    <a:pt x="50" y="64"/>
                  </a:lnTo>
                  <a:lnTo>
                    <a:pt x="29" y="77"/>
                  </a:lnTo>
                  <a:lnTo>
                    <a:pt x="12" y="89"/>
                  </a:lnTo>
                  <a:lnTo>
                    <a:pt x="4" y="92"/>
                  </a:lnTo>
                  <a:lnTo>
                    <a:pt x="2" y="92"/>
                  </a:lnTo>
                  <a:lnTo>
                    <a:pt x="2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894" y="96"/>
                  </a:lnTo>
                  <a:lnTo>
                    <a:pt x="896" y="94"/>
                  </a:lnTo>
                  <a:lnTo>
                    <a:pt x="896" y="92"/>
                  </a:lnTo>
                  <a:lnTo>
                    <a:pt x="896" y="90"/>
                  </a:lnTo>
                  <a:lnTo>
                    <a:pt x="896" y="89"/>
                  </a:lnTo>
                  <a:lnTo>
                    <a:pt x="750" y="0"/>
                  </a:lnTo>
                  <a:lnTo>
                    <a:pt x="735" y="2"/>
                  </a:lnTo>
                  <a:lnTo>
                    <a:pt x="139" y="8"/>
                  </a:lnTo>
                  <a:close/>
                </a:path>
              </a:pathLst>
            </a:cu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4" name="Freeform 147">
              <a:extLst>
                <a:ext uri="{FF2B5EF4-FFF2-40B4-BE49-F238E27FC236}">
                  <a16:creationId xmlns:a16="http://schemas.microsoft.com/office/drawing/2014/main" xmlns="" id="{4FBDF46B-EB0D-429C-9211-0D061CB24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7" y="2868"/>
              <a:ext cx="447" cy="15"/>
            </a:xfrm>
            <a:custGeom>
              <a:avLst/>
              <a:gdLst>
                <a:gd name="T0" fmla="*/ 0 w 896"/>
                <a:gd name="T1" fmla="*/ 1 h 29"/>
                <a:gd name="T2" fmla="*/ 0 w 896"/>
                <a:gd name="T3" fmla="*/ 4 h 29"/>
                <a:gd name="T4" fmla="*/ 1 w 896"/>
                <a:gd name="T5" fmla="*/ 7 h 29"/>
                <a:gd name="T6" fmla="*/ 3 w 896"/>
                <a:gd name="T7" fmla="*/ 11 h 29"/>
                <a:gd name="T8" fmla="*/ 5 w 896"/>
                <a:gd name="T9" fmla="*/ 14 h 29"/>
                <a:gd name="T10" fmla="*/ 6 w 896"/>
                <a:gd name="T11" fmla="*/ 15 h 29"/>
                <a:gd name="T12" fmla="*/ 6 w 896"/>
                <a:gd name="T13" fmla="*/ 15 h 29"/>
                <a:gd name="T14" fmla="*/ 6 w 896"/>
                <a:gd name="T15" fmla="*/ 15 h 29"/>
                <a:gd name="T16" fmla="*/ 7 w 896"/>
                <a:gd name="T17" fmla="*/ 15 h 29"/>
                <a:gd name="T18" fmla="*/ 433 w 896"/>
                <a:gd name="T19" fmla="*/ 15 h 29"/>
                <a:gd name="T20" fmla="*/ 439 w 896"/>
                <a:gd name="T21" fmla="*/ 14 h 29"/>
                <a:gd name="T22" fmla="*/ 442 w 896"/>
                <a:gd name="T23" fmla="*/ 10 h 29"/>
                <a:gd name="T24" fmla="*/ 445 w 896"/>
                <a:gd name="T25" fmla="*/ 6 h 29"/>
                <a:gd name="T26" fmla="*/ 447 w 896"/>
                <a:gd name="T27" fmla="*/ 0 h 29"/>
                <a:gd name="T28" fmla="*/ 446 w 896"/>
                <a:gd name="T29" fmla="*/ 1 h 29"/>
                <a:gd name="T30" fmla="*/ 0 w 896"/>
                <a:gd name="T31" fmla="*/ 1 h 2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96" h="29">
                  <a:moveTo>
                    <a:pt x="0" y="2"/>
                  </a:moveTo>
                  <a:lnTo>
                    <a:pt x="0" y="8"/>
                  </a:lnTo>
                  <a:lnTo>
                    <a:pt x="2" y="14"/>
                  </a:lnTo>
                  <a:lnTo>
                    <a:pt x="6" y="21"/>
                  </a:lnTo>
                  <a:lnTo>
                    <a:pt x="10" y="27"/>
                  </a:lnTo>
                  <a:lnTo>
                    <a:pt x="12" y="29"/>
                  </a:lnTo>
                  <a:lnTo>
                    <a:pt x="14" y="29"/>
                  </a:lnTo>
                  <a:lnTo>
                    <a:pt x="867" y="29"/>
                  </a:lnTo>
                  <a:lnTo>
                    <a:pt x="879" y="27"/>
                  </a:lnTo>
                  <a:lnTo>
                    <a:pt x="886" y="20"/>
                  </a:lnTo>
                  <a:lnTo>
                    <a:pt x="892" y="12"/>
                  </a:lnTo>
                  <a:lnTo>
                    <a:pt x="896" y="0"/>
                  </a:lnTo>
                  <a:lnTo>
                    <a:pt x="89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5" name="Freeform 148">
              <a:extLst>
                <a:ext uri="{FF2B5EF4-FFF2-40B4-BE49-F238E27FC236}">
                  <a16:creationId xmlns:a16="http://schemas.microsoft.com/office/drawing/2014/main" xmlns="" id="{3CF81478-F764-4055-8ACD-1BE515554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" y="2810"/>
              <a:ext cx="382" cy="72"/>
            </a:xfrm>
            <a:custGeom>
              <a:avLst/>
              <a:gdLst>
                <a:gd name="T0" fmla="*/ 74 w 765"/>
                <a:gd name="T1" fmla="*/ 11 h 144"/>
                <a:gd name="T2" fmla="*/ 0 w 765"/>
                <a:gd name="T3" fmla="*/ 56 h 144"/>
                <a:gd name="T4" fmla="*/ 1 w 765"/>
                <a:gd name="T5" fmla="*/ 62 h 144"/>
                <a:gd name="T6" fmla="*/ 4 w 765"/>
                <a:gd name="T7" fmla="*/ 68 h 144"/>
                <a:gd name="T8" fmla="*/ 7 w 765"/>
                <a:gd name="T9" fmla="*/ 71 h 144"/>
                <a:gd name="T10" fmla="*/ 12 w 765"/>
                <a:gd name="T11" fmla="*/ 72 h 144"/>
                <a:gd name="T12" fmla="*/ 10 w 765"/>
                <a:gd name="T13" fmla="*/ 69 h 144"/>
                <a:gd name="T14" fmla="*/ 8 w 765"/>
                <a:gd name="T15" fmla="*/ 66 h 144"/>
                <a:gd name="T16" fmla="*/ 7 w 765"/>
                <a:gd name="T17" fmla="*/ 63 h 144"/>
                <a:gd name="T18" fmla="*/ 7 w 765"/>
                <a:gd name="T19" fmla="*/ 60 h 144"/>
                <a:gd name="T20" fmla="*/ 7 w 765"/>
                <a:gd name="T21" fmla="*/ 59 h 144"/>
                <a:gd name="T22" fmla="*/ 8 w 765"/>
                <a:gd name="T23" fmla="*/ 59 h 144"/>
                <a:gd name="T24" fmla="*/ 8 w 765"/>
                <a:gd name="T25" fmla="*/ 58 h 144"/>
                <a:gd name="T26" fmla="*/ 9 w 765"/>
                <a:gd name="T27" fmla="*/ 58 h 144"/>
                <a:gd name="T28" fmla="*/ 13 w 765"/>
                <a:gd name="T29" fmla="*/ 56 h 144"/>
                <a:gd name="T30" fmla="*/ 22 w 765"/>
                <a:gd name="T31" fmla="*/ 50 h 144"/>
                <a:gd name="T32" fmla="*/ 32 w 765"/>
                <a:gd name="T33" fmla="*/ 44 h 144"/>
                <a:gd name="T34" fmla="*/ 45 w 765"/>
                <a:gd name="T35" fmla="*/ 36 h 144"/>
                <a:gd name="T36" fmla="*/ 56 w 765"/>
                <a:gd name="T37" fmla="*/ 28 h 144"/>
                <a:gd name="T38" fmla="*/ 67 w 765"/>
                <a:gd name="T39" fmla="*/ 22 h 144"/>
                <a:gd name="T40" fmla="*/ 74 w 765"/>
                <a:gd name="T41" fmla="*/ 18 h 144"/>
                <a:gd name="T42" fmla="*/ 77 w 765"/>
                <a:gd name="T43" fmla="*/ 16 h 144"/>
                <a:gd name="T44" fmla="*/ 375 w 765"/>
                <a:gd name="T45" fmla="*/ 13 h 144"/>
                <a:gd name="T46" fmla="*/ 382 w 765"/>
                <a:gd name="T47" fmla="*/ 12 h 144"/>
                <a:gd name="T48" fmla="*/ 382 w 765"/>
                <a:gd name="T49" fmla="*/ 11 h 144"/>
                <a:gd name="T50" fmla="*/ 381 w 765"/>
                <a:gd name="T51" fmla="*/ 7 h 144"/>
                <a:gd name="T52" fmla="*/ 379 w 765"/>
                <a:gd name="T53" fmla="*/ 3 h 144"/>
                <a:gd name="T54" fmla="*/ 375 w 765"/>
                <a:gd name="T55" fmla="*/ 1 h 144"/>
                <a:gd name="T56" fmla="*/ 372 w 765"/>
                <a:gd name="T57" fmla="*/ 0 h 144"/>
                <a:gd name="T58" fmla="*/ 82 w 765"/>
                <a:gd name="T59" fmla="*/ 0 h 144"/>
                <a:gd name="T60" fmla="*/ 79 w 765"/>
                <a:gd name="T61" fmla="*/ 1 h 144"/>
                <a:gd name="T62" fmla="*/ 77 w 765"/>
                <a:gd name="T63" fmla="*/ 3 h 144"/>
                <a:gd name="T64" fmla="*/ 75 w 765"/>
                <a:gd name="T65" fmla="*/ 7 h 144"/>
                <a:gd name="T66" fmla="*/ 74 w 765"/>
                <a:gd name="T67" fmla="*/ 11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765" h="144">
                  <a:moveTo>
                    <a:pt x="148" y="21"/>
                  </a:moveTo>
                  <a:lnTo>
                    <a:pt x="0" y="112"/>
                  </a:lnTo>
                  <a:lnTo>
                    <a:pt x="2" y="123"/>
                  </a:lnTo>
                  <a:lnTo>
                    <a:pt x="8" y="135"/>
                  </a:lnTo>
                  <a:lnTo>
                    <a:pt x="15" y="142"/>
                  </a:lnTo>
                  <a:lnTo>
                    <a:pt x="25" y="144"/>
                  </a:lnTo>
                  <a:lnTo>
                    <a:pt x="21" y="138"/>
                  </a:lnTo>
                  <a:lnTo>
                    <a:pt x="17" y="131"/>
                  </a:lnTo>
                  <a:lnTo>
                    <a:pt x="15" y="125"/>
                  </a:lnTo>
                  <a:lnTo>
                    <a:pt x="15" y="119"/>
                  </a:lnTo>
                  <a:lnTo>
                    <a:pt x="15" y="117"/>
                  </a:lnTo>
                  <a:lnTo>
                    <a:pt x="17" y="117"/>
                  </a:lnTo>
                  <a:lnTo>
                    <a:pt x="17" y="115"/>
                  </a:lnTo>
                  <a:lnTo>
                    <a:pt x="19" y="115"/>
                  </a:lnTo>
                  <a:lnTo>
                    <a:pt x="27" y="112"/>
                  </a:lnTo>
                  <a:lnTo>
                    <a:pt x="44" y="100"/>
                  </a:lnTo>
                  <a:lnTo>
                    <a:pt x="65" y="87"/>
                  </a:lnTo>
                  <a:lnTo>
                    <a:pt x="90" y="71"/>
                  </a:lnTo>
                  <a:lnTo>
                    <a:pt x="113" y="56"/>
                  </a:lnTo>
                  <a:lnTo>
                    <a:pt x="135" y="44"/>
                  </a:lnTo>
                  <a:lnTo>
                    <a:pt x="148" y="35"/>
                  </a:lnTo>
                  <a:lnTo>
                    <a:pt x="154" y="31"/>
                  </a:lnTo>
                  <a:lnTo>
                    <a:pt x="750" y="25"/>
                  </a:lnTo>
                  <a:lnTo>
                    <a:pt x="765" y="23"/>
                  </a:lnTo>
                  <a:lnTo>
                    <a:pt x="765" y="21"/>
                  </a:lnTo>
                  <a:lnTo>
                    <a:pt x="763" y="14"/>
                  </a:lnTo>
                  <a:lnTo>
                    <a:pt x="759" y="6"/>
                  </a:lnTo>
                  <a:lnTo>
                    <a:pt x="751" y="2"/>
                  </a:lnTo>
                  <a:lnTo>
                    <a:pt x="744" y="0"/>
                  </a:lnTo>
                  <a:lnTo>
                    <a:pt x="165" y="0"/>
                  </a:lnTo>
                  <a:lnTo>
                    <a:pt x="158" y="2"/>
                  </a:lnTo>
                  <a:lnTo>
                    <a:pt x="154" y="6"/>
                  </a:lnTo>
                  <a:lnTo>
                    <a:pt x="150" y="14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6" name="Freeform 149">
              <a:extLst>
                <a:ext uri="{FF2B5EF4-FFF2-40B4-BE49-F238E27FC236}">
                  <a16:creationId xmlns:a16="http://schemas.microsoft.com/office/drawing/2014/main" xmlns="" id="{08CDD211-0CFA-47AB-ACC6-95612F8A6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" y="2819"/>
              <a:ext cx="32" cy="8"/>
            </a:xfrm>
            <a:custGeom>
              <a:avLst/>
              <a:gdLst>
                <a:gd name="T0" fmla="*/ 0 w 66"/>
                <a:gd name="T1" fmla="*/ 8 h 16"/>
                <a:gd name="T2" fmla="*/ 1 w 66"/>
                <a:gd name="T3" fmla="*/ 7 h 16"/>
                <a:gd name="T4" fmla="*/ 4 w 66"/>
                <a:gd name="T5" fmla="*/ 4 h 16"/>
                <a:gd name="T6" fmla="*/ 8 w 66"/>
                <a:gd name="T7" fmla="*/ 1 h 16"/>
                <a:gd name="T8" fmla="*/ 12 w 66"/>
                <a:gd name="T9" fmla="*/ 0 h 16"/>
                <a:gd name="T10" fmla="*/ 15 w 66"/>
                <a:gd name="T11" fmla="*/ 0 h 16"/>
                <a:gd name="T12" fmla="*/ 16 w 66"/>
                <a:gd name="T13" fmla="*/ 0 h 16"/>
                <a:gd name="T14" fmla="*/ 17 w 66"/>
                <a:gd name="T15" fmla="*/ 0 h 16"/>
                <a:gd name="T16" fmla="*/ 19 w 66"/>
                <a:gd name="T17" fmla="*/ 0 h 16"/>
                <a:gd name="T18" fmla="*/ 23 w 66"/>
                <a:gd name="T19" fmla="*/ 1 h 16"/>
                <a:gd name="T20" fmla="*/ 27 w 66"/>
                <a:gd name="T21" fmla="*/ 4 h 16"/>
                <a:gd name="T22" fmla="*/ 31 w 66"/>
                <a:gd name="T23" fmla="*/ 7 h 16"/>
                <a:gd name="T24" fmla="*/ 32 w 66"/>
                <a:gd name="T25" fmla="*/ 8 h 16"/>
                <a:gd name="T26" fmla="*/ 0 w 66"/>
                <a:gd name="T27" fmla="*/ 8 h 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6" h="16">
                  <a:moveTo>
                    <a:pt x="0" y="16"/>
                  </a:moveTo>
                  <a:lnTo>
                    <a:pt x="2" y="14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48" y="2"/>
                  </a:lnTo>
                  <a:lnTo>
                    <a:pt x="56" y="8"/>
                  </a:lnTo>
                  <a:lnTo>
                    <a:pt x="64" y="14"/>
                  </a:lnTo>
                  <a:lnTo>
                    <a:pt x="66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7" name="Freeform 150">
              <a:extLst>
                <a:ext uri="{FF2B5EF4-FFF2-40B4-BE49-F238E27FC236}">
                  <a16:creationId xmlns:a16="http://schemas.microsoft.com/office/drawing/2014/main" xmlns="" id="{3DA1F16A-D85B-4077-BE98-6EF25FB40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1" y="2819"/>
              <a:ext cx="32" cy="8"/>
            </a:xfrm>
            <a:custGeom>
              <a:avLst/>
              <a:gdLst>
                <a:gd name="T0" fmla="*/ 0 w 66"/>
                <a:gd name="T1" fmla="*/ 8 h 16"/>
                <a:gd name="T2" fmla="*/ 1 w 66"/>
                <a:gd name="T3" fmla="*/ 7 h 16"/>
                <a:gd name="T4" fmla="*/ 3 w 66"/>
                <a:gd name="T5" fmla="*/ 4 h 16"/>
                <a:gd name="T6" fmla="*/ 7 w 66"/>
                <a:gd name="T7" fmla="*/ 1 h 16"/>
                <a:gd name="T8" fmla="*/ 11 w 66"/>
                <a:gd name="T9" fmla="*/ 0 h 16"/>
                <a:gd name="T10" fmla="*/ 15 w 66"/>
                <a:gd name="T11" fmla="*/ 0 h 16"/>
                <a:gd name="T12" fmla="*/ 16 w 66"/>
                <a:gd name="T13" fmla="*/ 0 h 16"/>
                <a:gd name="T14" fmla="*/ 16 w 66"/>
                <a:gd name="T15" fmla="*/ 0 h 16"/>
                <a:gd name="T16" fmla="*/ 19 w 66"/>
                <a:gd name="T17" fmla="*/ 0 h 16"/>
                <a:gd name="T18" fmla="*/ 23 w 66"/>
                <a:gd name="T19" fmla="*/ 1 h 16"/>
                <a:gd name="T20" fmla="*/ 28 w 66"/>
                <a:gd name="T21" fmla="*/ 4 h 16"/>
                <a:gd name="T22" fmla="*/ 31 w 66"/>
                <a:gd name="T23" fmla="*/ 7 h 16"/>
                <a:gd name="T24" fmla="*/ 32 w 66"/>
                <a:gd name="T25" fmla="*/ 8 h 16"/>
                <a:gd name="T26" fmla="*/ 0 w 66"/>
                <a:gd name="T27" fmla="*/ 8 h 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6" h="16">
                  <a:moveTo>
                    <a:pt x="0" y="16"/>
                  </a:moveTo>
                  <a:lnTo>
                    <a:pt x="2" y="14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8" y="2"/>
                  </a:lnTo>
                  <a:lnTo>
                    <a:pt x="58" y="8"/>
                  </a:lnTo>
                  <a:lnTo>
                    <a:pt x="64" y="14"/>
                  </a:lnTo>
                  <a:lnTo>
                    <a:pt x="66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8" name="Freeform 151">
              <a:extLst>
                <a:ext uri="{FF2B5EF4-FFF2-40B4-BE49-F238E27FC236}">
                  <a16:creationId xmlns:a16="http://schemas.microsoft.com/office/drawing/2014/main" xmlns="" id="{8919361B-2230-4BDF-83D1-4DD2F90DC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9" y="2819"/>
              <a:ext cx="31" cy="8"/>
            </a:xfrm>
            <a:custGeom>
              <a:avLst/>
              <a:gdLst>
                <a:gd name="T0" fmla="*/ 0 w 64"/>
                <a:gd name="T1" fmla="*/ 8 h 16"/>
                <a:gd name="T2" fmla="*/ 1 w 64"/>
                <a:gd name="T3" fmla="*/ 7 h 16"/>
                <a:gd name="T4" fmla="*/ 3 w 64"/>
                <a:gd name="T5" fmla="*/ 4 h 16"/>
                <a:gd name="T6" fmla="*/ 6 w 64"/>
                <a:gd name="T7" fmla="*/ 1 h 16"/>
                <a:gd name="T8" fmla="*/ 11 w 64"/>
                <a:gd name="T9" fmla="*/ 0 h 16"/>
                <a:gd name="T10" fmla="*/ 14 w 64"/>
                <a:gd name="T11" fmla="*/ 0 h 16"/>
                <a:gd name="T12" fmla="*/ 15 w 64"/>
                <a:gd name="T13" fmla="*/ 0 h 16"/>
                <a:gd name="T14" fmla="*/ 15 w 64"/>
                <a:gd name="T15" fmla="*/ 0 h 16"/>
                <a:gd name="T16" fmla="*/ 18 w 64"/>
                <a:gd name="T17" fmla="*/ 0 h 16"/>
                <a:gd name="T18" fmla="*/ 23 w 64"/>
                <a:gd name="T19" fmla="*/ 1 h 16"/>
                <a:gd name="T20" fmla="*/ 26 w 64"/>
                <a:gd name="T21" fmla="*/ 4 h 16"/>
                <a:gd name="T22" fmla="*/ 30 w 64"/>
                <a:gd name="T23" fmla="*/ 7 h 16"/>
                <a:gd name="T24" fmla="*/ 31 w 64"/>
                <a:gd name="T25" fmla="*/ 8 h 16"/>
                <a:gd name="T26" fmla="*/ 0 w 64"/>
                <a:gd name="T27" fmla="*/ 8 h 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4" h="16">
                  <a:moveTo>
                    <a:pt x="0" y="16"/>
                  </a:move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7" y="2"/>
                  </a:lnTo>
                  <a:lnTo>
                    <a:pt x="54" y="8"/>
                  </a:lnTo>
                  <a:lnTo>
                    <a:pt x="62" y="14"/>
                  </a:lnTo>
                  <a:lnTo>
                    <a:pt x="64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9" name="Freeform 152">
              <a:extLst>
                <a:ext uri="{FF2B5EF4-FFF2-40B4-BE49-F238E27FC236}">
                  <a16:creationId xmlns:a16="http://schemas.microsoft.com/office/drawing/2014/main" xmlns="" id="{76A3DE3B-D90B-4C1D-B67C-E234A6EB3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2819"/>
              <a:ext cx="32" cy="8"/>
            </a:xfrm>
            <a:custGeom>
              <a:avLst/>
              <a:gdLst>
                <a:gd name="T0" fmla="*/ 0 w 65"/>
                <a:gd name="T1" fmla="*/ 8 h 16"/>
                <a:gd name="T2" fmla="*/ 0 w 65"/>
                <a:gd name="T3" fmla="*/ 7 h 16"/>
                <a:gd name="T4" fmla="*/ 2 w 65"/>
                <a:gd name="T5" fmla="*/ 4 h 16"/>
                <a:gd name="T6" fmla="*/ 6 w 65"/>
                <a:gd name="T7" fmla="*/ 1 h 16"/>
                <a:gd name="T8" fmla="*/ 11 w 65"/>
                <a:gd name="T9" fmla="*/ 0 h 16"/>
                <a:gd name="T10" fmla="*/ 15 w 65"/>
                <a:gd name="T11" fmla="*/ 0 h 16"/>
                <a:gd name="T12" fmla="*/ 16 w 65"/>
                <a:gd name="T13" fmla="*/ 0 h 16"/>
                <a:gd name="T14" fmla="*/ 16 w 65"/>
                <a:gd name="T15" fmla="*/ 0 h 16"/>
                <a:gd name="T16" fmla="*/ 19 w 65"/>
                <a:gd name="T17" fmla="*/ 0 h 16"/>
                <a:gd name="T18" fmla="*/ 24 w 65"/>
                <a:gd name="T19" fmla="*/ 1 h 16"/>
                <a:gd name="T20" fmla="*/ 27 w 65"/>
                <a:gd name="T21" fmla="*/ 4 h 16"/>
                <a:gd name="T22" fmla="*/ 31 w 65"/>
                <a:gd name="T23" fmla="*/ 7 h 16"/>
                <a:gd name="T24" fmla="*/ 32 w 65"/>
                <a:gd name="T25" fmla="*/ 8 h 16"/>
                <a:gd name="T26" fmla="*/ 0 w 65"/>
                <a:gd name="T27" fmla="*/ 8 h 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5" h="16">
                  <a:moveTo>
                    <a:pt x="0" y="16"/>
                  </a:moveTo>
                  <a:lnTo>
                    <a:pt x="1" y="14"/>
                  </a:lnTo>
                  <a:lnTo>
                    <a:pt x="5" y="8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8" y="2"/>
                  </a:lnTo>
                  <a:lnTo>
                    <a:pt x="55" y="8"/>
                  </a:lnTo>
                  <a:lnTo>
                    <a:pt x="63" y="14"/>
                  </a:lnTo>
                  <a:lnTo>
                    <a:pt x="65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0" name="Freeform 153">
              <a:extLst>
                <a:ext uri="{FF2B5EF4-FFF2-40B4-BE49-F238E27FC236}">
                  <a16:creationId xmlns:a16="http://schemas.microsoft.com/office/drawing/2014/main" xmlns="" id="{ABE5B90C-2225-4D5F-B8CE-6EF57220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4" y="2819"/>
              <a:ext cx="33" cy="8"/>
            </a:xfrm>
            <a:custGeom>
              <a:avLst/>
              <a:gdLst>
                <a:gd name="T0" fmla="*/ 0 w 65"/>
                <a:gd name="T1" fmla="*/ 8 h 16"/>
                <a:gd name="T2" fmla="*/ 1 w 65"/>
                <a:gd name="T3" fmla="*/ 7 h 16"/>
                <a:gd name="T4" fmla="*/ 4 w 65"/>
                <a:gd name="T5" fmla="*/ 4 h 16"/>
                <a:gd name="T6" fmla="*/ 8 w 65"/>
                <a:gd name="T7" fmla="*/ 1 h 16"/>
                <a:gd name="T8" fmla="*/ 13 w 65"/>
                <a:gd name="T9" fmla="*/ 0 h 16"/>
                <a:gd name="T10" fmla="*/ 16 w 65"/>
                <a:gd name="T11" fmla="*/ 0 h 16"/>
                <a:gd name="T12" fmla="*/ 16 w 65"/>
                <a:gd name="T13" fmla="*/ 0 h 16"/>
                <a:gd name="T14" fmla="*/ 17 w 65"/>
                <a:gd name="T15" fmla="*/ 0 h 16"/>
                <a:gd name="T16" fmla="*/ 20 w 65"/>
                <a:gd name="T17" fmla="*/ 0 h 16"/>
                <a:gd name="T18" fmla="*/ 24 w 65"/>
                <a:gd name="T19" fmla="*/ 1 h 16"/>
                <a:gd name="T20" fmla="*/ 28 w 65"/>
                <a:gd name="T21" fmla="*/ 4 h 16"/>
                <a:gd name="T22" fmla="*/ 32 w 65"/>
                <a:gd name="T23" fmla="*/ 7 h 16"/>
                <a:gd name="T24" fmla="*/ 33 w 65"/>
                <a:gd name="T25" fmla="*/ 8 h 16"/>
                <a:gd name="T26" fmla="*/ 0 w 65"/>
                <a:gd name="T27" fmla="*/ 8 h 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5" h="16">
                  <a:moveTo>
                    <a:pt x="0" y="16"/>
                  </a:moveTo>
                  <a:lnTo>
                    <a:pt x="2" y="14"/>
                  </a:lnTo>
                  <a:lnTo>
                    <a:pt x="7" y="8"/>
                  </a:lnTo>
                  <a:lnTo>
                    <a:pt x="15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8" y="2"/>
                  </a:lnTo>
                  <a:lnTo>
                    <a:pt x="55" y="8"/>
                  </a:lnTo>
                  <a:lnTo>
                    <a:pt x="63" y="14"/>
                  </a:lnTo>
                  <a:lnTo>
                    <a:pt x="65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1" name="Freeform 154">
              <a:extLst>
                <a:ext uri="{FF2B5EF4-FFF2-40B4-BE49-F238E27FC236}">
                  <a16:creationId xmlns:a16="http://schemas.microsoft.com/office/drawing/2014/main" xmlns="" id="{3587D082-8CC6-4037-986E-10FAB8E47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2819"/>
              <a:ext cx="32" cy="8"/>
            </a:xfrm>
            <a:custGeom>
              <a:avLst/>
              <a:gdLst>
                <a:gd name="T0" fmla="*/ 0 w 63"/>
                <a:gd name="T1" fmla="*/ 8 h 16"/>
                <a:gd name="T2" fmla="*/ 1 w 63"/>
                <a:gd name="T3" fmla="*/ 7 h 16"/>
                <a:gd name="T4" fmla="*/ 3 w 63"/>
                <a:gd name="T5" fmla="*/ 4 h 16"/>
                <a:gd name="T6" fmla="*/ 6 w 63"/>
                <a:gd name="T7" fmla="*/ 1 h 16"/>
                <a:gd name="T8" fmla="*/ 11 w 63"/>
                <a:gd name="T9" fmla="*/ 0 h 16"/>
                <a:gd name="T10" fmla="*/ 15 w 63"/>
                <a:gd name="T11" fmla="*/ 0 h 16"/>
                <a:gd name="T12" fmla="*/ 15 w 63"/>
                <a:gd name="T13" fmla="*/ 0 h 16"/>
                <a:gd name="T14" fmla="*/ 15 w 63"/>
                <a:gd name="T15" fmla="*/ 0 h 16"/>
                <a:gd name="T16" fmla="*/ 18 w 63"/>
                <a:gd name="T17" fmla="*/ 0 h 16"/>
                <a:gd name="T18" fmla="*/ 23 w 63"/>
                <a:gd name="T19" fmla="*/ 1 h 16"/>
                <a:gd name="T20" fmla="*/ 27 w 63"/>
                <a:gd name="T21" fmla="*/ 4 h 16"/>
                <a:gd name="T22" fmla="*/ 31 w 63"/>
                <a:gd name="T23" fmla="*/ 7 h 16"/>
                <a:gd name="T24" fmla="*/ 32 w 63"/>
                <a:gd name="T25" fmla="*/ 8 h 16"/>
                <a:gd name="T26" fmla="*/ 0 w 63"/>
                <a:gd name="T27" fmla="*/ 8 h 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3" h="16">
                  <a:moveTo>
                    <a:pt x="0" y="16"/>
                  </a:moveTo>
                  <a:lnTo>
                    <a:pt x="2" y="14"/>
                  </a:lnTo>
                  <a:lnTo>
                    <a:pt x="5" y="8"/>
                  </a:lnTo>
                  <a:lnTo>
                    <a:pt x="11" y="2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6" y="2"/>
                  </a:lnTo>
                  <a:lnTo>
                    <a:pt x="54" y="8"/>
                  </a:lnTo>
                  <a:lnTo>
                    <a:pt x="61" y="14"/>
                  </a:lnTo>
                  <a:lnTo>
                    <a:pt x="63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2" name="Freeform 155">
              <a:extLst>
                <a:ext uri="{FF2B5EF4-FFF2-40B4-BE49-F238E27FC236}">
                  <a16:creationId xmlns:a16="http://schemas.microsoft.com/office/drawing/2014/main" xmlns="" id="{49CE54AA-9AD8-4D3B-9285-6131E6622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2833"/>
              <a:ext cx="32" cy="6"/>
            </a:xfrm>
            <a:custGeom>
              <a:avLst/>
              <a:gdLst>
                <a:gd name="T0" fmla="*/ 0 w 65"/>
                <a:gd name="T1" fmla="*/ 6 h 14"/>
                <a:gd name="T2" fmla="*/ 1 w 65"/>
                <a:gd name="T3" fmla="*/ 5 h 14"/>
                <a:gd name="T4" fmla="*/ 4 w 65"/>
                <a:gd name="T5" fmla="*/ 3 h 14"/>
                <a:gd name="T6" fmla="*/ 7 w 65"/>
                <a:gd name="T7" fmla="*/ 1 h 14"/>
                <a:gd name="T8" fmla="*/ 12 w 65"/>
                <a:gd name="T9" fmla="*/ 0 h 14"/>
                <a:gd name="T10" fmla="*/ 15 w 65"/>
                <a:gd name="T11" fmla="*/ 0 h 14"/>
                <a:gd name="T12" fmla="*/ 16 w 65"/>
                <a:gd name="T13" fmla="*/ 0 h 14"/>
                <a:gd name="T14" fmla="*/ 16 w 65"/>
                <a:gd name="T15" fmla="*/ 0 h 14"/>
                <a:gd name="T16" fmla="*/ 19 w 65"/>
                <a:gd name="T17" fmla="*/ 0 h 14"/>
                <a:gd name="T18" fmla="*/ 24 w 65"/>
                <a:gd name="T19" fmla="*/ 1 h 14"/>
                <a:gd name="T20" fmla="*/ 28 w 65"/>
                <a:gd name="T21" fmla="*/ 3 h 14"/>
                <a:gd name="T22" fmla="*/ 31 w 65"/>
                <a:gd name="T23" fmla="*/ 5 h 14"/>
                <a:gd name="T24" fmla="*/ 32 w 65"/>
                <a:gd name="T25" fmla="*/ 6 h 14"/>
                <a:gd name="T26" fmla="*/ 0 w 65"/>
                <a:gd name="T27" fmla="*/ 6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5" h="14">
                  <a:moveTo>
                    <a:pt x="0" y="14"/>
                  </a:moveTo>
                  <a:lnTo>
                    <a:pt x="2" y="12"/>
                  </a:lnTo>
                  <a:lnTo>
                    <a:pt x="8" y="6"/>
                  </a:lnTo>
                  <a:lnTo>
                    <a:pt x="15" y="2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8" y="2"/>
                  </a:lnTo>
                  <a:lnTo>
                    <a:pt x="56" y="6"/>
                  </a:lnTo>
                  <a:lnTo>
                    <a:pt x="63" y="12"/>
                  </a:lnTo>
                  <a:lnTo>
                    <a:pt x="65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3" name="Freeform 156">
              <a:extLst>
                <a:ext uri="{FF2B5EF4-FFF2-40B4-BE49-F238E27FC236}">
                  <a16:creationId xmlns:a16="http://schemas.microsoft.com/office/drawing/2014/main" xmlns="" id="{D6D6B957-43FD-4A16-9255-B9C35F2FE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2833"/>
              <a:ext cx="31" cy="6"/>
            </a:xfrm>
            <a:custGeom>
              <a:avLst/>
              <a:gdLst>
                <a:gd name="T0" fmla="*/ 0 w 63"/>
                <a:gd name="T1" fmla="*/ 6 h 14"/>
                <a:gd name="T2" fmla="*/ 1 w 63"/>
                <a:gd name="T3" fmla="*/ 5 h 14"/>
                <a:gd name="T4" fmla="*/ 3 w 63"/>
                <a:gd name="T5" fmla="*/ 3 h 14"/>
                <a:gd name="T6" fmla="*/ 6 w 63"/>
                <a:gd name="T7" fmla="*/ 1 h 14"/>
                <a:gd name="T8" fmla="*/ 11 w 63"/>
                <a:gd name="T9" fmla="*/ 0 h 14"/>
                <a:gd name="T10" fmla="*/ 15 w 63"/>
                <a:gd name="T11" fmla="*/ 0 h 14"/>
                <a:gd name="T12" fmla="*/ 16 w 63"/>
                <a:gd name="T13" fmla="*/ 0 h 14"/>
                <a:gd name="T14" fmla="*/ 16 w 63"/>
                <a:gd name="T15" fmla="*/ 0 h 14"/>
                <a:gd name="T16" fmla="*/ 19 w 63"/>
                <a:gd name="T17" fmla="*/ 0 h 14"/>
                <a:gd name="T18" fmla="*/ 23 w 63"/>
                <a:gd name="T19" fmla="*/ 1 h 14"/>
                <a:gd name="T20" fmla="*/ 27 w 63"/>
                <a:gd name="T21" fmla="*/ 3 h 14"/>
                <a:gd name="T22" fmla="*/ 31 w 63"/>
                <a:gd name="T23" fmla="*/ 5 h 14"/>
                <a:gd name="T24" fmla="*/ 31 w 63"/>
                <a:gd name="T25" fmla="*/ 6 h 14"/>
                <a:gd name="T26" fmla="*/ 0 w 63"/>
                <a:gd name="T27" fmla="*/ 6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3" h="14">
                  <a:moveTo>
                    <a:pt x="0" y="14"/>
                  </a:moveTo>
                  <a:lnTo>
                    <a:pt x="2" y="12"/>
                  </a:lnTo>
                  <a:lnTo>
                    <a:pt x="6" y="6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6" y="2"/>
                  </a:lnTo>
                  <a:lnTo>
                    <a:pt x="54" y="6"/>
                  </a:lnTo>
                  <a:lnTo>
                    <a:pt x="62" y="12"/>
                  </a:lnTo>
                  <a:lnTo>
                    <a:pt x="63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4" name="Freeform 157">
              <a:extLst>
                <a:ext uri="{FF2B5EF4-FFF2-40B4-BE49-F238E27FC236}">
                  <a16:creationId xmlns:a16="http://schemas.microsoft.com/office/drawing/2014/main" xmlns="" id="{B2D9E815-3391-4022-AE31-CD194D8CE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8" y="2833"/>
              <a:ext cx="31" cy="6"/>
            </a:xfrm>
            <a:custGeom>
              <a:avLst/>
              <a:gdLst>
                <a:gd name="T0" fmla="*/ 0 w 64"/>
                <a:gd name="T1" fmla="*/ 6 h 14"/>
                <a:gd name="T2" fmla="*/ 1 w 64"/>
                <a:gd name="T3" fmla="*/ 5 h 14"/>
                <a:gd name="T4" fmla="*/ 3 w 64"/>
                <a:gd name="T5" fmla="*/ 3 h 14"/>
                <a:gd name="T6" fmla="*/ 7 w 64"/>
                <a:gd name="T7" fmla="*/ 1 h 14"/>
                <a:gd name="T8" fmla="*/ 11 w 64"/>
                <a:gd name="T9" fmla="*/ 0 h 14"/>
                <a:gd name="T10" fmla="*/ 15 w 64"/>
                <a:gd name="T11" fmla="*/ 0 h 14"/>
                <a:gd name="T12" fmla="*/ 16 w 64"/>
                <a:gd name="T13" fmla="*/ 0 h 14"/>
                <a:gd name="T14" fmla="*/ 16 w 64"/>
                <a:gd name="T15" fmla="*/ 0 h 14"/>
                <a:gd name="T16" fmla="*/ 19 w 64"/>
                <a:gd name="T17" fmla="*/ 0 h 14"/>
                <a:gd name="T18" fmla="*/ 23 w 64"/>
                <a:gd name="T19" fmla="*/ 1 h 14"/>
                <a:gd name="T20" fmla="*/ 27 w 64"/>
                <a:gd name="T21" fmla="*/ 3 h 14"/>
                <a:gd name="T22" fmla="*/ 30 w 64"/>
                <a:gd name="T23" fmla="*/ 5 h 14"/>
                <a:gd name="T24" fmla="*/ 31 w 64"/>
                <a:gd name="T25" fmla="*/ 6 h 14"/>
                <a:gd name="T26" fmla="*/ 0 w 64"/>
                <a:gd name="T27" fmla="*/ 6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4" h="14">
                  <a:moveTo>
                    <a:pt x="0" y="14"/>
                  </a:move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8" y="2"/>
                  </a:lnTo>
                  <a:lnTo>
                    <a:pt x="56" y="6"/>
                  </a:lnTo>
                  <a:lnTo>
                    <a:pt x="62" y="12"/>
                  </a:lnTo>
                  <a:lnTo>
                    <a:pt x="64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5" name="Freeform 158">
              <a:extLst>
                <a:ext uri="{FF2B5EF4-FFF2-40B4-BE49-F238E27FC236}">
                  <a16:creationId xmlns:a16="http://schemas.microsoft.com/office/drawing/2014/main" xmlns="" id="{617E29B9-F29A-4ADD-A317-B5441F515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6" y="2833"/>
              <a:ext cx="32" cy="6"/>
            </a:xfrm>
            <a:custGeom>
              <a:avLst/>
              <a:gdLst>
                <a:gd name="T0" fmla="*/ 0 w 66"/>
                <a:gd name="T1" fmla="*/ 6 h 14"/>
                <a:gd name="T2" fmla="*/ 1 w 66"/>
                <a:gd name="T3" fmla="*/ 5 h 14"/>
                <a:gd name="T4" fmla="*/ 4 w 66"/>
                <a:gd name="T5" fmla="*/ 3 h 14"/>
                <a:gd name="T6" fmla="*/ 8 w 66"/>
                <a:gd name="T7" fmla="*/ 1 h 14"/>
                <a:gd name="T8" fmla="*/ 12 w 66"/>
                <a:gd name="T9" fmla="*/ 0 h 14"/>
                <a:gd name="T10" fmla="*/ 16 w 66"/>
                <a:gd name="T11" fmla="*/ 0 h 14"/>
                <a:gd name="T12" fmla="*/ 16 w 66"/>
                <a:gd name="T13" fmla="*/ 0 h 14"/>
                <a:gd name="T14" fmla="*/ 17 w 66"/>
                <a:gd name="T15" fmla="*/ 0 h 14"/>
                <a:gd name="T16" fmla="*/ 20 w 66"/>
                <a:gd name="T17" fmla="*/ 0 h 14"/>
                <a:gd name="T18" fmla="*/ 24 w 66"/>
                <a:gd name="T19" fmla="*/ 1 h 14"/>
                <a:gd name="T20" fmla="*/ 28 w 66"/>
                <a:gd name="T21" fmla="*/ 3 h 14"/>
                <a:gd name="T22" fmla="*/ 31 w 66"/>
                <a:gd name="T23" fmla="*/ 5 h 14"/>
                <a:gd name="T24" fmla="*/ 32 w 66"/>
                <a:gd name="T25" fmla="*/ 6 h 14"/>
                <a:gd name="T26" fmla="*/ 0 w 66"/>
                <a:gd name="T27" fmla="*/ 6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6" h="14">
                  <a:moveTo>
                    <a:pt x="0" y="14"/>
                  </a:moveTo>
                  <a:lnTo>
                    <a:pt x="2" y="12"/>
                  </a:lnTo>
                  <a:lnTo>
                    <a:pt x="8" y="6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41" y="0"/>
                  </a:lnTo>
                  <a:lnTo>
                    <a:pt x="50" y="2"/>
                  </a:lnTo>
                  <a:lnTo>
                    <a:pt x="58" y="6"/>
                  </a:lnTo>
                  <a:lnTo>
                    <a:pt x="64" y="12"/>
                  </a:lnTo>
                  <a:lnTo>
                    <a:pt x="66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6" name="Freeform 159">
              <a:extLst>
                <a:ext uri="{FF2B5EF4-FFF2-40B4-BE49-F238E27FC236}">
                  <a16:creationId xmlns:a16="http://schemas.microsoft.com/office/drawing/2014/main" xmlns="" id="{EFB3640F-C9F8-44CF-8D2F-5C28589A7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4" y="2833"/>
              <a:ext cx="32" cy="6"/>
            </a:xfrm>
            <a:custGeom>
              <a:avLst/>
              <a:gdLst>
                <a:gd name="T0" fmla="*/ 0 w 66"/>
                <a:gd name="T1" fmla="*/ 6 h 14"/>
                <a:gd name="T2" fmla="*/ 1 w 66"/>
                <a:gd name="T3" fmla="*/ 5 h 14"/>
                <a:gd name="T4" fmla="*/ 3 w 66"/>
                <a:gd name="T5" fmla="*/ 3 h 14"/>
                <a:gd name="T6" fmla="*/ 6 w 66"/>
                <a:gd name="T7" fmla="*/ 1 h 14"/>
                <a:gd name="T8" fmla="*/ 10 w 66"/>
                <a:gd name="T9" fmla="*/ 0 h 14"/>
                <a:gd name="T10" fmla="*/ 14 w 66"/>
                <a:gd name="T11" fmla="*/ 0 h 14"/>
                <a:gd name="T12" fmla="*/ 15 w 66"/>
                <a:gd name="T13" fmla="*/ 0 h 14"/>
                <a:gd name="T14" fmla="*/ 15 w 66"/>
                <a:gd name="T15" fmla="*/ 0 h 14"/>
                <a:gd name="T16" fmla="*/ 18 w 66"/>
                <a:gd name="T17" fmla="*/ 0 h 14"/>
                <a:gd name="T18" fmla="*/ 22 w 66"/>
                <a:gd name="T19" fmla="*/ 1 h 14"/>
                <a:gd name="T20" fmla="*/ 27 w 66"/>
                <a:gd name="T21" fmla="*/ 3 h 14"/>
                <a:gd name="T22" fmla="*/ 31 w 66"/>
                <a:gd name="T23" fmla="*/ 5 h 14"/>
                <a:gd name="T24" fmla="*/ 32 w 66"/>
                <a:gd name="T25" fmla="*/ 6 h 14"/>
                <a:gd name="T26" fmla="*/ 0 w 66"/>
                <a:gd name="T27" fmla="*/ 6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6" h="14">
                  <a:moveTo>
                    <a:pt x="0" y="14"/>
                  </a:move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6" y="2"/>
                  </a:lnTo>
                  <a:lnTo>
                    <a:pt x="56" y="6"/>
                  </a:lnTo>
                  <a:lnTo>
                    <a:pt x="64" y="12"/>
                  </a:lnTo>
                  <a:lnTo>
                    <a:pt x="66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7" name="Freeform 160">
              <a:extLst>
                <a:ext uri="{FF2B5EF4-FFF2-40B4-BE49-F238E27FC236}">
                  <a16:creationId xmlns:a16="http://schemas.microsoft.com/office/drawing/2014/main" xmlns="" id="{88117555-6494-47DB-A40E-E9F4C6C5D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" y="2833"/>
              <a:ext cx="31" cy="6"/>
            </a:xfrm>
            <a:custGeom>
              <a:avLst/>
              <a:gdLst>
                <a:gd name="T0" fmla="*/ 0 w 64"/>
                <a:gd name="T1" fmla="*/ 6 h 14"/>
                <a:gd name="T2" fmla="*/ 1 w 64"/>
                <a:gd name="T3" fmla="*/ 5 h 14"/>
                <a:gd name="T4" fmla="*/ 3 w 64"/>
                <a:gd name="T5" fmla="*/ 3 h 14"/>
                <a:gd name="T6" fmla="*/ 7 w 64"/>
                <a:gd name="T7" fmla="*/ 1 h 14"/>
                <a:gd name="T8" fmla="*/ 11 w 64"/>
                <a:gd name="T9" fmla="*/ 0 h 14"/>
                <a:gd name="T10" fmla="*/ 15 w 64"/>
                <a:gd name="T11" fmla="*/ 0 h 14"/>
                <a:gd name="T12" fmla="*/ 16 w 64"/>
                <a:gd name="T13" fmla="*/ 0 h 14"/>
                <a:gd name="T14" fmla="*/ 16 w 64"/>
                <a:gd name="T15" fmla="*/ 0 h 14"/>
                <a:gd name="T16" fmla="*/ 19 w 64"/>
                <a:gd name="T17" fmla="*/ 0 h 14"/>
                <a:gd name="T18" fmla="*/ 23 w 64"/>
                <a:gd name="T19" fmla="*/ 1 h 14"/>
                <a:gd name="T20" fmla="*/ 27 w 64"/>
                <a:gd name="T21" fmla="*/ 3 h 14"/>
                <a:gd name="T22" fmla="*/ 30 w 64"/>
                <a:gd name="T23" fmla="*/ 5 h 14"/>
                <a:gd name="T24" fmla="*/ 31 w 64"/>
                <a:gd name="T25" fmla="*/ 6 h 14"/>
                <a:gd name="T26" fmla="*/ 0 w 64"/>
                <a:gd name="T27" fmla="*/ 6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4" h="14">
                  <a:moveTo>
                    <a:pt x="0" y="14"/>
                  </a:move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8" y="2"/>
                  </a:lnTo>
                  <a:lnTo>
                    <a:pt x="56" y="6"/>
                  </a:lnTo>
                  <a:lnTo>
                    <a:pt x="62" y="12"/>
                  </a:lnTo>
                  <a:lnTo>
                    <a:pt x="64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8" name="Freeform 161">
              <a:extLst>
                <a:ext uri="{FF2B5EF4-FFF2-40B4-BE49-F238E27FC236}">
                  <a16:creationId xmlns:a16="http://schemas.microsoft.com/office/drawing/2014/main" xmlns="" id="{A9C8EE3A-CEAB-4377-A603-8DFBDE9B3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" y="2833"/>
              <a:ext cx="32" cy="6"/>
            </a:xfrm>
            <a:custGeom>
              <a:avLst/>
              <a:gdLst>
                <a:gd name="T0" fmla="*/ 0 w 65"/>
                <a:gd name="T1" fmla="*/ 6 h 14"/>
                <a:gd name="T2" fmla="*/ 0 w 65"/>
                <a:gd name="T3" fmla="*/ 5 h 14"/>
                <a:gd name="T4" fmla="*/ 3 w 65"/>
                <a:gd name="T5" fmla="*/ 3 h 14"/>
                <a:gd name="T6" fmla="*/ 7 w 65"/>
                <a:gd name="T7" fmla="*/ 1 h 14"/>
                <a:gd name="T8" fmla="*/ 12 w 65"/>
                <a:gd name="T9" fmla="*/ 0 h 14"/>
                <a:gd name="T10" fmla="*/ 16 w 65"/>
                <a:gd name="T11" fmla="*/ 0 h 14"/>
                <a:gd name="T12" fmla="*/ 16 w 65"/>
                <a:gd name="T13" fmla="*/ 0 h 14"/>
                <a:gd name="T14" fmla="*/ 17 w 65"/>
                <a:gd name="T15" fmla="*/ 0 h 14"/>
                <a:gd name="T16" fmla="*/ 20 w 65"/>
                <a:gd name="T17" fmla="*/ 0 h 14"/>
                <a:gd name="T18" fmla="*/ 24 w 65"/>
                <a:gd name="T19" fmla="*/ 1 h 14"/>
                <a:gd name="T20" fmla="*/ 28 w 65"/>
                <a:gd name="T21" fmla="*/ 3 h 14"/>
                <a:gd name="T22" fmla="*/ 31 w 65"/>
                <a:gd name="T23" fmla="*/ 5 h 14"/>
                <a:gd name="T24" fmla="*/ 32 w 65"/>
                <a:gd name="T25" fmla="*/ 6 h 14"/>
                <a:gd name="T26" fmla="*/ 0 w 65"/>
                <a:gd name="T27" fmla="*/ 6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5" h="14">
                  <a:moveTo>
                    <a:pt x="0" y="14"/>
                  </a:moveTo>
                  <a:lnTo>
                    <a:pt x="1" y="12"/>
                  </a:lnTo>
                  <a:lnTo>
                    <a:pt x="7" y="6"/>
                  </a:lnTo>
                  <a:lnTo>
                    <a:pt x="15" y="2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9" y="2"/>
                  </a:lnTo>
                  <a:lnTo>
                    <a:pt x="57" y="6"/>
                  </a:lnTo>
                  <a:lnTo>
                    <a:pt x="63" y="12"/>
                  </a:lnTo>
                  <a:lnTo>
                    <a:pt x="65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9" name="Freeform 162">
              <a:extLst>
                <a:ext uri="{FF2B5EF4-FFF2-40B4-BE49-F238E27FC236}">
                  <a16:creationId xmlns:a16="http://schemas.microsoft.com/office/drawing/2014/main" xmlns="" id="{13C931BF-7AB1-4114-B36E-554F844C0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7" y="2847"/>
              <a:ext cx="33" cy="8"/>
            </a:xfrm>
            <a:custGeom>
              <a:avLst/>
              <a:gdLst>
                <a:gd name="T0" fmla="*/ 0 w 65"/>
                <a:gd name="T1" fmla="*/ 8 h 15"/>
                <a:gd name="T2" fmla="*/ 1 w 65"/>
                <a:gd name="T3" fmla="*/ 7 h 15"/>
                <a:gd name="T4" fmla="*/ 4 w 65"/>
                <a:gd name="T5" fmla="*/ 4 h 15"/>
                <a:gd name="T6" fmla="*/ 8 w 65"/>
                <a:gd name="T7" fmla="*/ 1 h 15"/>
                <a:gd name="T8" fmla="*/ 13 w 65"/>
                <a:gd name="T9" fmla="*/ 0 h 15"/>
                <a:gd name="T10" fmla="*/ 17 w 65"/>
                <a:gd name="T11" fmla="*/ 0 h 15"/>
                <a:gd name="T12" fmla="*/ 17 w 65"/>
                <a:gd name="T13" fmla="*/ 0 h 15"/>
                <a:gd name="T14" fmla="*/ 18 w 65"/>
                <a:gd name="T15" fmla="*/ 0 h 15"/>
                <a:gd name="T16" fmla="*/ 20 w 65"/>
                <a:gd name="T17" fmla="*/ 0 h 15"/>
                <a:gd name="T18" fmla="*/ 24 w 65"/>
                <a:gd name="T19" fmla="*/ 1 h 15"/>
                <a:gd name="T20" fmla="*/ 28 w 65"/>
                <a:gd name="T21" fmla="*/ 4 h 15"/>
                <a:gd name="T22" fmla="*/ 32 w 65"/>
                <a:gd name="T23" fmla="*/ 7 h 15"/>
                <a:gd name="T24" fmla="*/ 33 w 65"/>
                <a:gd name="T25" fmla="*/ 8 h 15"/>
                <a:gd name="T26" fmla="*/ 0 w 65"/>
                <a:gd name="T27" fmla="*/ 8 h 1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5" h="15">
                  <a:moveTo>
                    <a:pt x="0" y="15"/>
                  </a:moveTo>
                  <a:lnTo>
                    <a:pt x="2" y="13"/>
                  </a:lnTo>
                  <a:lnTo>
                    <a:pt x="8" y="8"/>
                  </a:lnTo>
                  <a:lnTo>
                    <a:pt x="15" y="2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8" y="2"/>
                  </a:lnTo>
                  <a:lnTo>
                    <a:pt x="56" y="8"/>
                  </a:lnTo>
                  <a:lnTo>
                    <a:pt x="63" y="13"/>
                  </a:lnTo>
                  <a:lnTo>
                    <a:pt x="65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60" name="Freeform 163">
              <a:extLst>
                <a:ext uri="{FF2B5EF4-FFF2-40B4-BE49-F238E27FC236}">
                  <a16:creationId xmlns:a16="http://schemas.microsoft.com/office/drawing/2014/main" xmlns="" id="{5052FFE1-8406-4E72-AE94-5E646619D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" y="2847"/>
              <a:ext cx="33" cy="8"/>
            </a:xfrm>
            <a:custGeom>
              <a:avLst/>
              <a:gdLst>
                <a:gd name="T0" fmla="*/ 0 w 65"/>
                <a:gd name="T1" fmla="*/ 8 h 15"/>
                <a:gd name="T2" fmla="*/ 1 w 65"/>
                <a:gd name="T3" fmla="*/ 7 h 15"/>
                <a:gd name="T4" fmla="*/ 3 w 65"/>
                <a:gd name="T5" fmla="*/ 4 h 15"/>
                <a:gd name="T6" fmla="*/ 7 w 65"/>
                <a:gd name="T7" fmla="*/ 1 h 15"/>
                <a:gd name="T8" fmla="*/ 12 w 65"/>
                <a:gd name="T9" fmla="*/ 0 h 15"/>
                <a:gd name="T10" fmla="*/ 16 w 65"/>
                <a:gd name="T11" fmla="*/ 0 h 15"/>
                <a:gd name="T12" fmla="*/ 17 w 65"/>
                <a:gd name="T13" fmla="*/ 0 h 15"/>
                <a:gd name="T14" fmla="*/ 17 w 65"/>
                <a:gd name="T15" fmla="*/ 0 h 15"/>
                <a:gd name="T16" fmla="*/ 19 w 65"/>
                <a:gd name="T17" fmla="*/ 0 h 15"/>
                <a:gd name="T18" fmla="*/ 24 w 65"/>
                <a:gd name="T19" fmla="*/ 1 h 15"/>
                <a:gd name="T20" fmla="*/ 29 w 65"/>
                <a:gd name="T21" fmla="*/ 4 h 15"/>
                <a:gd name="T22" fmla="*/ 32 w 65"/>
                <a:gd name="T23" fmla="*/ 7 h 15"/>
                <a:gd name="T24" fmla="*/ 33 w 65"/>
                <a:gd name="T25" fmla="*/ 8 h 15"/>
                <a:gd name="T26" fmla="*/ 0 w 65"/>
                <a:gd name="T27" fmla="*/ 8 h 1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5" h="15">
                  <a:moveTo>
                    <a:pt x="0" y="15"/>
                  </a:moveTo>
                  <a:lnTo>
                    <a:pt x="2" y="13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8" y="2"/>
                  </a:lnTo>
                  <a:lnTo>
                    <a:pt x="58" y="8"/>
                  </a:lnTo>
                  <a:lnTo>
                    <a:pt x="63" y="13"/>
                  </a:lnTo>
                  <a:lnTo>
                    <a:pt x="65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61" name="Freeform 164">
              <a:extLst>
                <a:ext uri="{FF2B5EF4-FFF2-40B4-BE49-F238E27FC236}">
                  <a16:creationId xmlns:a16="http://schemas.microsoft.com/office/drawing/2014/main" xmlns="" id="{7598B10A-D210-4B7D-81F6-37555C23B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" y="2859"/>
              <a:ext cx="240" cy="8"/>
            </a:xfrm>
            <a:custGeom>
              <a:avLst/>
              <a:gdLst>
                <a:gd name="T0" fmla="*/ 0 w 478"/>
                <a:gd name="T1" fmla="*/ 8 h 17"/>
                <a:gd name="T2" fmla="*/ 13 w 478"/>
                <a:gd name="T3" fmla="*/ 0 h 17"/>
                <a:gd name="T4" fmla="*/ 233 w 478"/>
                <a:gd name="T5" fmla="*/ 1 h 17"/>
                <a:gd name="T6" fmla="*/ 240 w 478"/>
                <a:gd name="T7" fmla="*/ 8 h 17"/>
                <a:gd name="T8" fmla="*/ 0 w 478"/>
                <a:gd name="T9" fmla="*/ 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8" h="17">
                  <a:moveTo>
                    <a:pt x="0" y="17"/>
                  </a:moveTo>
                  <a:lnTo>
                    <a:pt x="25" y="0"/>
                  </a:lnTo>
                  <a:lnTo>
                    <a:pt x="465" y="2"/>
                  </a:lnTo>
                  <a:lnTo>
                    <a:pt x="478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62" name="Freeform 165">
              <a:extLst>
                <a:ext uri="{FF2B5EF4-FFF2-40B4-BE49-F238E27FC236}">
                  <a16:creationId xmlns:a16="http://schemas.microsoft.com/office/drawing/2014/main" xmlns="" id="{38D48BE7-BC1B-43C3-A522-AE3A17D00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847"/>
              <a:ext cx="32" cy="8"/>
            </a:xfrm>
            <a:custGeom>
              <a:avLst/>
              <a:gdLst>
                <a:gd name="T0" fmla="*/ 0 w 65"/>
                <a:gd name="T1" fmla="*/ 8 h 15"/>
                <a:gd name="T2" fmla="*/ 1 w 65"/>
                <a:gd name="T3" fmla="*/ 7 h 15"/>
                <a:gd name="T4" fmla="*/ 4 w 65"/>
                <a:gd name="T5" fmla="*/ 4 h 15"/>
                <a:gd name="T6" fmla="*/ 8 w 65"/>
                <a:gd name="T7" fmla="*/ 1 h 15"/>
                <a:gd name="T8" fmla="*/ 12 w 65"/>
                <a:gd name="T9" fmla="*/ 0 h 15"/>
                <a:gd name="T10" fmla="*/ 15 w 65"/>
                <a:gd name="T11" fmla="*/ 0 h 15"/>
                <a:gd name="T12" fmla="*/ 16 w 65"/>
                <a:gd name="T13" fmla="*/ 0 h 15"/>
                <a:gd name="T14" fmla="*/ 16 w 65"/>
                <a:gd name="T15" fmla="*/ 0 h 15"/>
                <a:gd name="T16" fmla="*/ 19 w 65"/>
                <a:gd name="T17" fmla="*/ 0 h 15"/>
                <a:gd name="T18" fmla="*/ 24 w 65"/>
                <a:gd name="T19" fmla="*/ 1 h 15"/>
                <a:gd name="T20" fmla="*/ 28 w 65"/>
                <a:gd name="T21" fmla="*/ 4 h 15"/>
                <a:gd name="T22" fmla="*/ 32 w 65"/>
                <a:gd name="T23" fmla="*/ 7 h 15"/>
                <a:gd name="T24" fmla="*/ 32 w 65"/>
                <a:gd name="T25" fmla="*/ 8 h 15"/>
                <a:gd name="T26" fmla="*/ 0 w 65"/>
                <a:gd name="T27" fmla="*/ 8 h 1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5" h="15">
                  <a:moveTo>
                    <a:pt x="0" y="15"/>
                  </a:moveTo>
                  <a:lnTo>
                    <a:pt x="2" y="13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8" y="2"/>
                  </a:lnTo>
                  <a:lnTo>
                    <a:pt x="56" y="8"/>
                  </a:lnTo>
                  <a:lnTo>
                    <a:pt x="64" y="13"/>
                  </a:lnTo>
                  <a:lnTo>
                    <a:pt x="65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63" name="Freeform 166">
              <a:extLst>
                <a:ext uri="{FF2B5EF4-FFF2-40B4-BE49-F238E27FC236}">
                  <a16:creationId xmlns:a16="http://schemas.microsoft.com/office/drawing/2014/main" xmlns="" id="{FD310A43-8901-4B3E-ABDA-E8D376B96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2847"/>
              <a:ext cx="32" cy="8"/>
            </a:xfrm>
            <a:custGeom>
              <a:avLst/>
              <a:gdLst>
                <a:gd name="T0" fmla="*/ 0 w 66"/>
                <a:gd name="T1" fmla="*/ 8 h 15"/>
                <a:gd name="T2" fmla="*/ 1 w 66"/>
                <a:gd name="T3" fmla="*/ 7 h 15"/>
                <a:gd name="T4" fmla="*/ 3 w 66"/>
                <a:gd name="T5" fmla="*/ 4 h 15"/>
                <a:gd name="T6" fmla="*/ 7 w 66"/>
                <a:gd name="T7" fmla="*/ 1 h 15"/>
                <a:gd name="T8" fmla="*/ 11 w 66"/>
                <a:gd name="T9" fmla="*/ 0 h 15"/>
                <a:gd name="T10" fmla="*/ 15 w 66"/>
                <a:gd name="T11" fmla="*/ 0 h 15"/>
                <a:gd name="T12" fmla="*/ 16 w 66"/>
                <a:gd name="T13" fmla="*/ 0 h 15"/>
                <a:gd name="T14" fmla="*/ 16 w 66"/>
                <a:gd name="T15" fmla="*/ 0 h 15"/>
                <a:gd name="T16" fmla="*/ 19 w 66"/>
                <a:gd name="T17" fmla="*/ 0 h 15"/>
                <a:gd name="T18" fmla="*/ 23 w 66"/>
                <a:gd name="T19" fmla="*/ 1 h 15"/>
                <a:gd name="T20" fmla="*/ 27 w 66"/>
                <a:gd name="T21" fmla="*/ 4 h 15"/>
                <a:gd name="T22" fmla="*/ 31 w 66"/>
                <a:gd name="T23" fmla="*/ 7 h 15"/>
                <a:gd name="T24" fmla="*/ 32 w 66"/>
                <a:gd name="T25" fmla="*/ 8 h 15"/>
                <a:gd name="T26" fmla="*/ 0 w 66"/>
                <a:gd name="T27" fmla="*/ 8 h 1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6" h="15">
                  <a:moveTo>
                    <a:pt x="0" y="15"/>
                  </a:moveTo>
                  <a:lnTo>
                    <a:pt x="2" y="13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8" y="2"/>
                  </a:lnTo>
                  <a:lnTo>
                    <a:pt x="56" y="8"/>
                  </a:lnTo>
                  <a:lnTo>
                    <a:pt x="64" y="13"/>
                  </a:lnTo>
                  <a:lnTo>
                    <a:pt x="66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64" name="Freeform 167">
              <a:extLst>
                <a:ext uri="{FF2B5EF4-FFF2-40B4-BE49-F238E27FC236}">
                  <a16:creationId xmlns:a16="http://schemas.microsoft.com/office/drawing/2014/main" xmlns="" id="{342C0ED7-7488-4A1A-838F-9CC0BE1B1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2847"/>
              <a:ext cx="31" cy="8"/>
            </a:xfrm>
            <a:custGeom>
              <a:avLst/>
              <a:gdLst>
                <a:gd name="T0" fmla="*/ 0 w 64"/>
                <a:gd name="T1" fmla="*/ 8 h 15"/>
                <a:gd name="T2" fmla="*/ 1 w 64"/>
                <a:gd name="T3" fmla="*/ 7 h 15"/>
                <a:gd name="T4" fmla="*/ 4 w 64"/>
                <a:gd name="T5" fmla="*/ 4 h 15"/>
                <a:gd name="T6" fmla="*/ 8 w 64"/>
                <a:gd name="T7" fmla="*/ 1 h 15"/>
                <a:gd name="T8" fmla="*/ 12 w 64"/>
                <a:gd name="T9" fmla="*/ 0 h 15"/>
                <a:gd name="T10" fmla="*/ 15 w 64"/>
                <a:gd name="T11" fmla="*/ 0 h 15"/>
                <a:gd name="T12" fmla="*/ 16 w 64"/>
                <a:gd name="T13" fmla="*/ 0 h 15"/>
                <a:gd name="T14" fmla="*/ 16 w 64"/>
                <a:gd name="T15" fmla="*/ 0 h 15"/>
                <a:gd name="T16" fmla="*/ 19 w 64"/>
                <a:gd name="T17" fmla="*/ 0 h 15"/>
                <a:gd name="T18" fmla="*/ 23 w 64"/>
                <a:gd name="T19" fmla="*/ 1 h 15"/>
                <a:gd name="T20" fmla="*/ 27 w 64"/>
                <a:gd name="T21" fmla="*/ 4 h 15"/>
                <a:gd name="T22" fmla="*/ 30 w 64"/>
                <a:gd name="T23" fmla="*/ 7 h 15"/>
                <a:gd name="T24" fmla="*/ 31 w 64"/>
                <a:gd name="T25" fmla="*/ 8 h 15"/>
                <a:gd name="T26" fmla="*/ 0 w 64"/>
                <a:gd name="T27" fmla="*/ 8 h 1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4" h="15">
                  <a:moveTo>
                    <a:pt x="0" y="15"/>
                  </a:moveTo>
                  <a:lnTo>
                    <a:pt x="2" y="13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8" y="2"/>
                  </a:lnTo>
                  <a:lnTo>
                    <a:pt x="56" y="8"/>
                  </a:lnTo>
                  <a:lnTo>
                    <a:pt x="62" y="13"/>
                  </a:lnTo>
                  <a:lnTo>
                    <a:pt x="64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65" name="Freeform 168">
              <a:extLst>
                <a:ext uri="{FF2B5EF4-FFF2-40B4-BE49-F238E27FC236}">
                  <a16:creationId xmlns:a16="http://schemas.microsoft.com/office/drawing/2014/main" xmlns="" id="{0ED6513B-D4B7-4269-BA53-B69D7C7E8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" y="2847"/>
              <a:ext cx="31" cy="8"/>
            </a:xfrm>
            <a:custGeom>
              <a:avLst/>
              <a:gdLst>
                <a:gd name="T0" fmla="*/ 0 w 64"/>
                <a:gd name="T1" fmla="*/ 8 h 15"/>
                <a:gd name="T2" fmla="*/ 1 w 64"/>
                <a:gd name="T3" fmla="*/ 7 h 15"/>
                <a:gd name="T4" fmla="*/ 3 w 64"/>
                <a:gd name="T5" fmla="*/ 4 h 15"/>
                <a:gd name="T6" fmla="*/ 7 w 64"/>
                <a:gd name="T7" fmla="*/ 1 h 15"/>
                <a:gd name="T8" fmla="*/ 11 w 64"/>
                <a:gd name="T9" fmla="*/ 0 h 15"/>
                <a:gd name="T10" fmla="*/ 14 w 64"/>
                <a:gd name="T11" fmla="*/ 0 h 15"/>
                <a:gd name="T12" fmla="*/ 15 w 64"/>
                <a:gd name="T13" fmla="*/ 0 h 15"/>
                <a:gd name="T14" fmla="*/ 16 w 64"/>
                <a:gd name="T15" fmla="*/ 0 h 15"/>
                <a:gd name="T16" fmla="*/ 18 w 64"/>
                <a:gd name="T17" fmla="*/ 0 h 15"/>
                <a:gd name="T18" fmla="*/ 22 w 64"/>
                <a:gd name="T19" fmla="*/ 1 h 15"/>
                <a:gd name="T20" fmla="*/ 26 w 64"/>
                <a:gd name="T21" fmla="*/ 4 h 15"/>
                <a:gd name="T22" fmla="*/ 30 w 64"/>
                <a:gd name="T23" fmla="*/ 7 h 15"/>
                <a:gd name="T24" fmla="*/ 31 w 64"/>
                <a:gd name="T25" fmla="*/ 8 h 15"/>
                <a:gd name="T26" fmla="*/ 0 w 64"/>
                <a:gd name="T27" fmla="*/ 8 h 1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4" h="15">
                  <a:moveTo>
                    <a:pt x="0" y="15"/>
                  </a:moveTo>
                  <a:lnTo>
                    <a:pt x="2" y="13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46" y="2"/>
                  </a:lnTo>
                  <a:lnTo>
                    <a:pt x="54" y="8"/>
                  </a:lnTo>
                  <a:lnTo>
                    <a:pt x="62" y="13"/>
                  </a:lnTo>
                  <a:lnTo>
                    <a:pt x="64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66" name="Freeform 169">
              <a:extLst>
                <a:ext uri="{FF2B5EF4-FFF2-40B4-BE49-F238E27FC236}">
                  <a16:creationId xmlns:a16="http://schemas.microsoft.com/office/drawing/2014/main" xmlns="" id="{9F3AF959-B162-4464-821B-B2ACE2D64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" y="2846"/>
              <a:ext cx="32" cy="7"/>
            </a:xfrm>
            <a:custGeom>
              <a:avLst/>
              <a:gdLst>
                <a:gd name="T0" fmla="*/ 0 w 66"/>
                <a:gd name="T1" fmla="*/ 7 h 14"/>
                <a:gd name="T2" fmla="*/ 1 w 66"/>
                <a:gd name="T3" fmla="*/ 6 h 14"/>
                <a:gd name="T4" fmla="*/ 3 w 66"/>
                <a:gd name="T5" fmla="*/ 3 h 14"/>
                <a:gd name="T6" fmla="*/ 6 w 66"/>
                <a:gd name="T7" fmla="*/ 1 h 14"/>
                <a:gd name="T8" fmla="*/ 10 w 66"/>
                <a:gd name="T9" fmla="*/ 0 h 14"/>
                <a:gd name="T10" fmla="*/ 14 w 66"/>
                <a:gd name="T11" fmla="*/ 0 h 14"/>
                <a:gd name="T12" fmla="*/ 15 w 66"/>
                <a:gd name="T13" fmla="*/ 0 h 14"/>
                <a:gd name="T14" fmla="*/ 15 w 66"/>
                <a:gd name="T15" fmla="*/ 0 h 14"/>
                <a:gd name="T16" fmla="*/ 18 w 66"/>
                <a:gd name="T17" fmla="*/ 0 h 14"/>
                <a:gd name="T18" fmla="*/ 22 w 66"/>
                <a:gd name="T19" fmla="*/ 1 h 14"/>
                <a:gd name="T20" fmla="*/ 27 w 66"/>
                <a:gd name="T21" fmla="*/ 3 h 14"/>
                <a:gd name="T22" fmla="*/ 31 w 66"/>
                <a:gd name="T23" fmla="*/ 6 h 14"/>
                <a:gd name="T24" fmla="*/ 32 w 66"/>
                <a:gd name="T25" fmla="*/ 7 h 14"/>
                <a:gd name="T26" fmla="*/ 0 w 66"/>
                <a:gd name="T27" fmla="*/ 7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6" h="14">
                  <a:moveTo>
                    <a:pt x="0" y="14"/>
                  </a:move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6" y="2"/>
                  </a:lnTo>
                  <a:lnTo>
                    <a:pt x="56" y="6"/>
                  </a:lnTo>
                  <a:lnTo>
                    <a:pt x="64" y="12"/>
                  </a:lnTo>
                  <a:lnTo>
                    <a:pt x="66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67" name="Freeform 170">
              <a:extLst>
                <a:ext uri="{FF2B5EF4-FFF2-40B4-BE49-F238E27FC236}">
                  <a16:creationId xmlns:a16="http://schemas.microsoft.com/office/drawing/2014/main" xmlns="" id="{A53CCA24-A41B-4072-917A-270313BEF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8" y="2846"/>
              <a:ext cx="31" cy="7"/>
            </a:xfrm>
            <a:custGeom>
              <a:avLst/>
              <a:gdLst>
                <a:gd name="T0" fmla="*/ 0 w 64"/>
                <a:gd name="T1" fmla="*/ 7 h 14"/>
                <a:gd name="T2" fmla="*/ 1 w 64"/>
                <a:gd name="T3" fmla="*/ 6 h 14"/>
                <a:gd name="T4" fmla="*/ 3 w 64"/>
                <a:gd name="T5" fmla="*/ 3 h 14"/>
                <a:gd name="T6" fmla="*/ 6 w 64"/>
                <a:gd name="T7" fmla="*/ 1 h 14"/>
                <a:gd name="T8" fmla="*/ 10 w 64"/>
                <a:gd name="T9" fmla="*/ 0 h 14"/>
                <a:gd name="T10" fmla="*/ 14 w 64"/>
                <a:gd name="T11" fmla="*/ 0 h 14"/>
                <a:gd name="T12" fmla="*/ 15 w 64"/>
                <a:gd name="T13" fmla="*/ 0 h 14"/>
                <a:gd name="T14" fmla="*/ 15 w 64"/>
                <a:gd name="T15" fmla="*/ 0 h 14"/>
                <a:gd name="T16" fmla="*/ 18 w 64"/>
                <a:gd name="T17" fmla="*/ 0 h 14"/>
                <a:gd name="T18" fmla="*/ 22 w 64"/>
                <a:gd name="T19" fmla="*/ 1 h 14"/>
                <a:gd name="T20" fmla="*/ 26 w 64"/>
                <a:gd name="T21" fmla="*/ 3 h 14"/>
                <a:gd name="T22" fmla="*/ 30 w 64"/>
                <a:gd name="T23" fmla="*/ 6 h 14"/>
                <a:gd name="T24" fmla="*/ 31 w 64"/>
                <a:gd name="T25" fmla="*/ 7 h 14"/>
                <a:gd name="T26" fmla="*/ 0 w 64"/>
                <a:gd name="T27" fmla="*/ 7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4" h="14">
                  <a:moveTo>
                    <a:pt x="0" y="14"/>
                  </a:move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6" y="2"/>
                  </a:lnTo>
                  <a:lnTo>
                    <a:pt x="54" y="6"/>
                  </a:lnTo>
                  <a:lnTo>
                    <a:pt x="62" y="12"/>
                  </a:lnTo>
                  <a:lnTo>
                    <a:pt x="64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68" name="Freeform 171">
              <a:extLst>
                <a:ext uri="{FF2B5EF4-FFF2-40B4-BE49-F238E27FC236}">
                  <a16:creationId xmlns:a16="http://schemas.microsoft.com/office/drawing/2014/main" xmlns="" id="{73123398-EAE1-4299-8730-6AC99D824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" y="2860"/>
              <a:ext cx="32" cy="7"/>
            </a:xfrm>
            <a:custGeom>
              <a:avLst/>
              <a:gdLst>
                <a:gd name="T0" fmla="*/ 0 w 63"/>
                <a:gd name="T1" fmla="*/ 7 h 15"/>
                <a:gd name="T2" fmla="*/ 1 w 63"/>
                <a:gd name="T3" fmla="*/ 6 h 15"/>
                <a:gd name="T4" fmla="*/ 3 w 63"/>
                <a:gd name="T5" fmla="*/ 4 h 15"/>
                <a:gd name="T6" fmla="*/ 6 w 63"/>
                <a:gd name="T7" fmla="*/ 1 h 15"/>
                <a:gd name="T8" fmla="*/ 11 w 63"/>
                <a:gd name="T9" fmla="*/ 0 h 15"/>
                <a:gd name="T10" fmla="*/ 14 w 63"/>
                <a:gd name="T11" fmla="*/ 0 h 15"/>
                <a:gd name="T12" fmla="*/ 15 w 63"/>
                <a:gd name="T13" fmla="*/ 0 h 15"/>
                <a:gd name="T14" fmla="*/ 15 w 63"/>
                <a:gd name="T15" fmla="*/ 0 h 15"/>
                <a:gd name="T16" fmla="*/ 18 w 63"/>
                <a:gd name="T17" fmla="*/ 0 h 15"/>
                <a:gd name="T18" fmla="*/ 23 w 63"/>
                <a:gd name="T19" fmla="*/ 1 h 15"/>
                <a:gd name="T20" fmla="*/ 27 w 63"/>
                <a:gd name="T21" fmla="*/ 4 h 15"/>
                <a:gd name="T22" fmla="*/ 31 w 63"/>
                <a:gd name="T23" fmla="*/ 6 h 15"/>
                <a:gd name="T24" fmla="*/ 32 w 63"/>
                <a:gd name="T25" fmla="*/ 7 h 15"/>
                <a:gd name="T26" fmla="*/ 0 w 63"/>
                <a:gd name="T27" fmla="*/ 7 h 1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3" h="15">
                  <a:moveTo>
                    <a:pt x="0" y="15"/>
                  </a:moveTo>
                  <a:lnTo>
                    <a:pt x="1" y="13"/>
                  </a:lnTo>
                  <a:lnTo>
                    <a:pt x="5" y="8"/>
                  </a:lnTo>
                  <a:lnTo>
                    <a:pt x="11" y="2"/>
                  </a:lnTo>
                  <a:lnTo>
                    <a:pt x="21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6" y="2"/>
                  </a:lnTo>
                  <a:lnTo>
                    <a:pt x="53" y="8"/>
                  </a:lnTo>
                  <a:lnTo>
                    <a:pt x="61" y="13"/>
                  </a:lnTo>
                  <a:lnTo>
                    <a:pt x="63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69" name="Freeform 172">
              <a:extLst>
                <a:ext uri="{FF2B5EF4-FFF2-40B4-BE49-F238E27FC236}">
                  <a16:creationId xmlns:a16="http://schemas.microsoft.com/office/drawing/2014/main" xmlns="" id="{FF364A8C-7E14-4F87-9006-E0CE81478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" y="2860"/>
              <a:ext cx="33" cy="7"/>
            </a:xfrm>
            <a:custGeom>
              <a:avLst/>
              <a:gdLst>
                <a:gd name="T0" fmla="*/ 0 w 65"/>
                <a:gd name="T1" fmla="*/ 7 h 15"/>
                <a:gd name="T2" fmla="*/ 1 w 65"/>
                <a:gd name="T3" fmla="*/ 6 h 15"/>
                <a:gd name="T4" fmla="*/ 3 w 65"/>
                <a:gd name="T5" fmla="*/ 4 h 15"/>
                <a:gd name="T6" fmla="*/ 7 w 65"/>
                <a:gd name="T7" fmla="*/ 1 h 15"/>
                <a:gd name="T8" fmla="*/ 12 w 65"/>
                <a:gd name="T9" fmla="*/ 0 h 15"/>
                <a:gd name="T10" fmla="*/ 15 w 65"/>
                <a:gd name="T11" fmla="*/ 0 h 15"/>
                <a:gd name="T12" fmla="*/ 16 w 65"/>
                <a:gd name="T13" fmla="*/ 0 h 15"/>
                <a:gd name="T14" fmla="*/ 16 w 65"/>
                <a:gd name="T15" fmla="*/ 0 h 15"/>
                <a:gd name="T16" fmla="*/ 19 w 65"/>
                <a:gd name="T17" fmla="*/ 0 h 15"/>
                <a:gd name="T18" fmla="*/ 24 w 65"/>
                <a:gd name="T19" fmla="*/ 1 h 15"/>
                <a:gd name="T20" fmla="*/ 28 w 65"/>
                <a:gd name="T21" fmla="*/ 4 h 15"/>
                <a:gd name="T22" fmla="*/ 32 w 65"/>
                <a:gd name="T23" fmla="*/ 6 h 15"/>
                <a:gd name="T24" fmla="*/ 33 w 65"/>
                <a:gd name="T25" fmla="*/ 7 h 15"/>
                <a:gd name="T26" fmla="*/ 0 w 65"/>
                <a:gd name="T27" fmla="*/ 7 h 1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5" h="15">
                  <a:moveTo>
                    <a:pt x="0" y="15"/>
                  </a:moveTo>
                  <a:lnTo>
                    <a:pt x="2" y="13"/>
                  </a:lnTo>
                  <a:lnTo>
                    <a:pt x="5" y="8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8" y="2"/>
                  </a:lnTo>
                  <a:lnTo>
                    <a:pt x="55" y="8"/>
                  </a:lnTo>
                  <a:lnTo>
                    <a:pt x="63" y="13"/>
                  </a:lnTo>
                  <a:lnTo>
                    <a:pt x="65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0" name="Freeform 173">
              <a:extLst>
                <a:ext uri="{FF2B5EF4-FFF2-40B4-BE49-F238E27FC236}">
                  <a16:creationId xmlns:a16="http://schemas.microsoft.com/office/drawing/2014/main" xmlns="" id="{4182665A-F1A0-42E7-9B4B-C9B92B29B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" y="2859"/>
              <a:ext cx="33" cy="6"/>
            </a:xfrm>
            <a:custGeom>
              <a:avLst/>
              <a:gdLst>
                <a:gd name="T0" fmla="*/ 0 w 65"/>
                <a:gd name="T1" fmla="*/ 6 h 14"/>
                <a:gd name="T2" fmla="*/ 1 w 65"/>
                <a:gd name="T3" fmla="*/ 5 h 14"/>
                <a:gd name="T4" fmla="*/ 4 w 65"/>
                <a:gd name="T5" fmla="*/ 3 h 14"/>
                <a:gd name="T6" fmla="*/ 8 w 65"/>
                <a:gd name="T7" fmla="*/ 1 h 14"/>
                <a:gd name="T8" fmla="*/ 13 w 65"/>
                <a:gd name="T9" fmla="*/ 0 h 14"/>
                <a:gd name="T10" fmla="*/ 17 w 65"/>
                <a:gd name="T11" fmla="*/ 0 h 14"/>
                <a:gd name="T12" fmla="*/ 18 w 65"/>
                <a:gd name="T13" fmla="*/ 0 h 14"/>
                <a:gd name="T14" fmla="*/ 18 w 65"/>
                <a:gd name="T15" fmla="*/ 0 h 14"/>
                <a:gd name="T16" fmla="*/ 20 w 65"/>
                <a:gd name="T17" fmla="*/ 0 h 14"/>
                <a:gd name="T18" fmla="*/ 25 w 65"/>
                <a:gd name="T19" fmla="*/ 1 h 14"/>
                <a:gd name="T20" fmla="*/ 29 w 65"/>
                <a:gd name="T21" fmla="*/ 3 h 14"/>
                <a:gd name="T22" fmla="*/ 32 w 65"/>
                <a:gd name="T23" fmla="*/ 5 h 14"/>
                <a:gd name="T24" fmla="*/ 33 w 65"/>
                <a:gd name="T25" fmla="*/ 6 h 14"/>
                <a:gd name="T26" fmla="*/ 0 w 65"/>
                <a:gd name="T27" fmla="*/ 6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5" h="14">
                  <a:moveTo>
                    <a:pt x="0" y="14"/>
                  </a:moveTo>
                  <a:lnTo>
                    <a:pt x="2" y="12"/>
                  </a:lnTo>
                  <a:lnTo>
                    <a:pt x="8" y="6"/>
                  </a:lnTo>
                  <a:lnTo>
                    <a:pt x="15" y="2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50" y="2"/>
                  </a:lnTo>
                  <a:lnTo>
                    <a:pt x="58" y="6"/>
                  </a:lnTo>
                  <a:lnTo>
                    <a:pt x="63" y="12"/>
                  </a:lnTo>
                  <a:lnTo>
                    <a:pt x="65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1" name="Freeform 174">
              <a:extLst>
                <a:ext uri="{FF2B5EF4-FFF2-40B4-BE49-F238E27FC236}">
                  <a16:creationId xmlns:a16="http://schemas.microsoft.com/office/drawing/2014/main" xmlns="" id="{82B4E497-D794-4793-B33F-A348403D6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2859"/>
              <a:ext cx="34" cy="6"/>
            </a:xfrm>
            <a:custGeom>
              <a:avLst/>
              <a:gdLst>
                <a:gd name="T0" fmla="*/ 0 w 67"/>
                <a:gd name="T1" fmla="*/ 6 h 14"/>
                <a:gd name="T2" fmla="*/ 1 w 67"/>
                <a:gd name="T3" fmla="*/ 5 h 14"/>
                <a:gd name="T4" fmla="*/ 3 w 67"/>
                <a:gd name="T5" fmla="*/ 3 h 14"/>
                <a:gd name="T6" fmla="*/ 7 w 67"/>
                <a:gd name="T7" fmla="*/ 1 h 14"/>
                <a:gd name="T8" fmla="*/ 12 w 67"/>
                <a:gd name="T9" fmla="*/ 0 h 14"/>
                <a:gd name="T10" fmla="*/ 16 w 67"/>
                <a:gd name="T11" fmla="*/ 0 h 14"/>
                <a:gd name="T12" fmla="*/ 17 w 67"/>
                <a:gd name="T13" fmla="*/ 0 h 14"/>
                <a:gd name="T14" fmla="*/ 17 w 67"/>
                <a:gd name="T15" fmla="*/ 0 h 14"/>
                <a:gd name="T16" fmla="*/ 19 w 67"/>
                <a:gd name="T17" fmla="*/ 0 h 14"/>
                <a:gd name="T18" fmla="*/ 24 w 67"/>
                <a:gd name="T19" fmla="*/ 1 h 14"/>
                <a:gd name="T20" fmla="*/ 29 w 67"/>
                <a:gd name="T21" fmla="*/ 3 h 14"/>
                <a:gd name="T22" fmla="*/ 33 w 67"/>
                <a:gd name="T23" fmla="*/ 5 h 14"/>
                <a:gd name="T24" fmla="*/ 34 w 67"/>
                <a:gd name="T25" fmla="*/ 6 h 14"/>
                <a:gd name="T26" fmla="*/ 0 w 67"/>
                <a:gd name="T27" fmla="*/ 6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7" h="14">
                  <a:moveTo>
                    <a:pt x="0" y="14"/>
                  </a:moveTo>
                  <a:lnTo>
                    <a:pt x="2" y="12"/>
                  </a:lnTo>
                  <a:lnTo>
                    <a:pt x="6" y="6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8" y="2"/>
                  </a:lnTo>
                  <a:lnTo>
                    <a:pt x="58" y="6"/>
                  </a:lnTo>
                  <a:lnTo>
                    <a:pt x="65" y="12"/>
                  </a:lnTo>
                  <a:lnTo>
                    <a:pt x="67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2" name="Freeform 175">
              <a:extLst>
                <a:ext uri="{FF2B5EF4-FFF2-40B4-BE49-F238E27FC236}">
                  <a16:creationId xmlns:a16="http://schemas.microsoft.com/office/drawing/2014/main" xmlns="" id="{0A8DCFA5-4AE4-4564-8413-95588476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2745"/>
              <a:ext cx="19" cy="19"/>
            </a:xfrm>
            <a:custGeom>
              <a:avLst/>
              <a:gdLst>
                <a:gd name="T0" fmla="*/ 10 w 39"/>
                <a:gd name="T1" fmla="*/ 19 h 39"/>
                <a:gd name="T2" fmla="*/ 13 w 39"/>
                <a:gd name="T3" fmla="*/ 18 h 39"/>
                <a:gd name="T4" fmla="*/ 16 w 39"/>
                <a:gd name="T5" fmla="*/ 16 h 39"/>
                <a:gd name="T6" fmla="*/ 18 w 39"/>
                <a:gd name="T7" fmla="*/ 13 h 39"/>
                <a:gd name="T8" fmla="*/ 19 w 39"/>
                <a:gd name="T9" fmla="*/ 10 h 39"/>
                <a:gd name="T10" fmla="*/ 18 w 39"/>
                <a:gd name="T11" fmla="*/ 6 h 39"/>
                <a:gd name="T12" fmla="*/ 16 w 39"/>
                <a:gd name="T13" fmla="*/ 3 h 39"/>
                <a:gd name="T14" fmla="*/ 13 w 39"/>
                <a:gd name="T15" fmla="*/ 1 h 39"/>
                <a:gd name="T16" fmla="*/ 10 w 39"/>
                <a:gd name="T17" fmla="*/ 0 h 39"/>
                <a:gd name="T18" fmla="*/ 6 w 39"/>
                <a:gd name="T19" fmla="*/ 1 h 39"/>
                <a:gd name="T20" fmla="*/ 3 w 39"/>
                <a:gd name="T21" fmla="*/ 3 h 39"/>
                <a:gd name="T22" fmla="*/ 1 w 39"/>
                <a:gd name="T23" fmla="*/ 6 h 39"/>
                <a:gd name="T24" fmla="*/ 0 w 39"/>
                <a:gd name="T25" fmla="*/ 10 h 39"/>
                <a:gd name="T26" fmla="*/ 1 w 39"/>
                <a:gd name="T27" fmla="*/ 13 h 39"/>
                <a:gd name="T28" fmla="*/ 3 w 39"/>
                <a:gd name="T29" fmla="*/ 16 h 39"/>
                <a:gd name="T30" fmla="*/ 6 w 39"/>
                <a:gd name="T31" fmla="*/ 18 h 39"/>
                <a:gd name="T32" fmla="*/ 10 w 39"/>
                <a:gd name="T33" fmla="*/ 19 h 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9" h="39">
                  <a:moveTo>
                    <a:pt x="20" y="39"/>
                  </a:moveTo>
                  <a:lnTo>
                    <a:pt x="27" y="37"/>
                  </a:lnTo>
                  <a:lnTo>
                    <a:pt x="33" y="33"/>
                  </a:lnTo>
                  <a:lnTo>
                    <a:pt x="37" y="27"/>
                  </a:lnTo>
                  <a:lnTo>
                    <a:pt x="39" y="20"/>
                  </a:lnTo>
                  <a:lnTo>
                    <a:pt x="37" y="12"/>
                  </a:lnTo>
                  <a:lnTo>
                    <a:pt x="33" y="6"/>
                  </a:lnTo>
                  <a:lnTo>
                    <a:pt x="27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2" y="27"/>
                  </a:lnTo>
                  <a:lnTo>
                    <a:pt x="6" y="33"/>
                  </a:lnTo>
                  <a:lnTo>
                    <a:pt x="12" y="37"/>
                  </a:lnTo>
                  <a:lnTo>
                    <a:pt x="2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3" name="Freeform 176">
              <a:extLst>
                <a:ext uri="{FF2B5EF4-FFF2-40B4-BE49-F238E27FC236}">
                  <a16:creationId xmlns:a16="http://schemas.microsoft.com/office/drawing/2014/main" xmlns="" id="{DCD18A72-5799-43A6-ACE6-CCA49EDC1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1" y="2745"/>
              <a:ext cx="18" cy="19"/>
            </a:xfrm>
            <a:custGeom>
              <a:avLst/>
              <a:gdLst>
                <a:gd name="T0" fmla="*/ 10 w 36"/>
                <a:gd name="T1" fmla="*/ 19 h 39"/>
                <a:gd name="T2" fmla="*/ 14 w 36"/>
                <a:gd name="T3" fmla="*/ 18 h 39"/>
                <a:gd name="T4" fmla="*/ 16 w 36"/>
                <a:gd name="T5" fmla="*/ 16 h 39"/>
                <a:gd name="T6" fmla="*/ 17 w 36"/>
                <a:gd name="T7" fmla="*/ 13 h 39"/>
                <a:gd name="T8" fmla="*/ 18 w 36"/>
                <a:gd name="T9" fmla="*/ 10 h 39"/>
                <a:gd name="T10" fmla="*/ 17 w 36"/>
                <a:gd name="T11" fmla="*/ 6 h 39"/>
                <a:gd name="T12" fmla="*/ 16 w 36"/>
                <a:gd name="T13" fmla="*/ 3 h 39"/>
                <a:gd name="T14" fmla="*/ 14 w 36"/>
                <a:gd name="T15" fmla="*/ 1 h 39"/>
                <a:gd name="T16" fmla="*/ 10 w 36"/>
                <a:gd name="T17" fmla="*/ 0 h 39"/>
                <a:gd name="T18" fmla="*/ 6 w 36"/>
                <a:gd name="T19" fmla="*/ 1 h 39"/>
                <a:gd name="T20" fmla="*/ 3 w 36"/>
                <a:gd name="T21" fmla="*/ 3 h 39"/>
                <a:gd name="T22" fmla="*/ 1 w 36"/>
                <a:gd name="T23" fmla="*/ 6 h 39"/>
                <a:gd name="T24" fmla="*/ 0 w 36"/>
                <a:gd name="T25" fmla="*/ 10 h 39"/>
                <a:gd name="T26" fmla="*/ 1 w 36"/>
                <a:gd name="T27" fmla="*/ 13 h 39"/>
                <a:gd name="T28" fmla="*/ 3 w 36"/>
                <a:gd name="T29" fmla="*/ 16 h 39"/>
                <a:gd name="T30" fmla="*/ 6 w 36"/>
                <a:gd name="T31" fmla="*/ 18 h 39"/>
                <a:gd name="T32" fmla="*/ 10 w 36"/>
                <a:gd name="T33" fmla="*/ 19 h 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6" h="39">
                  <a:moveTo>
                    <a:pt x="19" y="39"/>
                  </a:moveTo>
                  <a:lnTo>
                    <a:pt x="27" y="37"/>
                  </a:lnTo>
                  <a:lnTo>
                    <a:pt x="31" y="33"/>
                  </a:lnTo>
                  <a:lnTo>
                    <a:pt x="34" y="27"/>
                  </a:lnTo>
                  <a:lnTo>
                    <a:pt x="36" y="20"/>
                  </a:lnTo>
                  <a:lnTo>
                    <a:pt x="34" y="12"/>
                  </a:lnTo>
                  <a:lnTo>
                    <a:pt x="31" y="6"/>
                  </a:lnTo>
                  <a:lnTo>
                    <a:pt x="27" y="2"/>
                  </a:lnTo>
                  <a:lnTo>
                    <a:pt x="19" y="0"/>
                  </a:lnTo>
                  <a:lnTo>
                    <a:pt x="11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2" y="27"/>
                  </a:lnTo>
                  <a:lnTo>
                    <a:pt x="6" y="33"/>
                  </a:lnTo>
                  <a:lnTo>
                    <a:pt x="11" y="37"/>
                  </a:lnTo>
                  <a:lnTo>
                    <a:pt x="19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4" name="Freeform 177">
              <a:extLst>
                <a:ext uri="{FF2B5EF4-FFF2-40B4-BE49-F238E27FC236}">
                  <a16:creationId xmlns:a16="http://schemas.microsoft.com/office/drawing/2014/main" xmlns="" id="{CF86FCD4-9B3F-4413-9909-2EEA7652D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2" y="2746"/>
              <a:ext cx="18" cy="18"/>
            </a:xfrm>
            <a:custGeom>
              <a:avLst/>
              <a:gdLst>
                <a:gd name="T0" fmla="*/ 10 w 37"/>
                <a:gd name="T1" fmla="*/ 18 h 37"/>
                <a:gd name="T2" fmla="*/ 13 w 37"/>
                <a:gd name="T3" fmla="*/ 17 h 37"/>
                <a:gd name="T4" fmla="*/ 15 w 37"/>
                <a:gd name="T5" fmla="*/ 15 h 37"/>
                <a:gd name="T6" fmla="*/ 17 w 37"/>
                <a:gd name="T7" fmla="*/ 12 h 37"/>
                <a:gd name="T8" fmla="*/ 18 w 37"/>
                <a:gd name="T9" fmla="*/ 9 h 37"/>
                <a:gd name="T10" fmla="*/ 17 w 37"/>
                <a:gd name="T11" fmla="*/ 6 h 37"/>
                <a:gd name="T12" fmla="*/ 15 w 37"/>
                <a:gd name="T13" fmla="*/ 3 h 37"/>
                <a:gd name="T14" fmla="*/ 13 w 37"/>
                <a:gd name="T15" fmla="*/ 1 h 37"/>
                <a:gd name="T16" fmla="*/ 10 w 37"/>
                <a:gd name="T17" fmla="*/ 0 h 37"/>
                <a:gd name="T18" fmla="*/ 6 w 37"/>
                <a:gd name="T19" fmla="*/ 1 h 37"/>
                <a:gd name="T20" fmla="*/ 3 w 37"/>
                <a:gd name="T21" fmla="*/ 3 h 37"/>
                <a:gd name="T22" fmla="*/ 1 w 37"/>
                <a:gd name="T23" fmla="*/ 6 h 37"/>
                <a:gd name="T24" fmla="*/ 0 w 37"/>
                <a:gd name="T25" fmla="*/ 9 h 37"/>
                <a:gd name="T26" fmla="*/ 1 w 37"/>
                <a:gd name="T27" fmla="*/ 12 h 37"/>
                <a:gd name="T28" fmla="*/ 3 w 37"/>
                <a:gd name="T29" fmla="*/ 15 h 37"/>
                <a:gd name="T30" fmla="*/ 6 w 37"/>
                <a:gd name="T31" fmla="*/ 17 h 37"/>
                <a:gd name="T32" fmla="*/ 10 w 37"/>
                <a:gd name="T33" fmla="*/ 18 h 3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7" h="37">
                  <a:moveTo>
                    <a:pt x="20" y="37"/>
                  </a:moveTo>
                  <a:lnTo>
                    <a:pt x="27" y="35"/>
                  </a:lnTo>
                  <a:lnTo>
                    <a:pt x="31" y="31"/>
                  </a:lnTo>
                  <a:lnTo>
                    <a:pt x="35" y="25"/>
                  </a:lnTo>
                  <a:lnTo>
                    <a:pt x="37" y="18"/>
                  </a:lnTo>
                  <a:lnTo>
                    <a:pt x="35" y="12"/>
                  </a:lnTo>
                  <a:lnTo>
                    <a:pt x="31" y="6"/>
                  </a:lnTo>
                  <a:lnTo>
                    <a:pt x="27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2" y="25"/>
                  </a:lnTo>
                  <a:lnTo>
                    <a:pt x="6" y="31"/>
                  </a:lnTo>
                  <a:lnTo>
                    <a:pt x="12" y="35"/>
                  </a:lnTo>
                  <a:lnTo>
                    <a:pt x="2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5" name="Freeform 178">
              <a:extLst>
                <a:ext uri="{FF2B5EF4-FFF2-40B4-BE49-F238E27FC236}">
                  <a16:creationId xmlns:a16="http://schemas.microsoft.com/office/drawing/2014/main" xmlns="" id="{DAF389F6-4D9C-42C1-8D94-A7034FC62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" y="2506"/>
              <a:ext cx="211" cy="132"/>
            </a:xfrm>
            <a:custGeom>
              <a:avLst/>
              <a:gdLst>
                <a:gd name="T0" fmla="*/ 0 w 421"/>
                <a:gd name="T1" fmla="*/ 132 h 263"/>
                <a:gd name="T2" fmla="*/ 0 w 421"/>
                <a:gd name="T3" fmla="*/ 12 h 263"/>
                <a:gd name="T4" fmla="*/ 0 w 421"/>
                <a:gd name="T5" fmla="*/ 10 h 263"/>
                <a:gd name="T6" fmla="*/ 2 w 421"/>
                <a:gd name="T7" fmla="*/ 6 h 263"/>
                <a:gd name="T8" fmla="*/ 6 w 421"/>
                <a:gd name="T9" fmla="*/ 2 h 263"/>
                <a:gd name="T10" fmla="*/ 15 w 421"/>
                <a:gd name="T11" fmla="*/ 0 h 263"/>
                <a:gd name="T12" fmla="*/ 211 w 421"/>
                <a:gd name="T13" fmla="*/ 0 h 263"/>
                <a:gd name="T14" fmla="*/ 28 w 421"/>
                <a:gd name="T15" fmla="*/ 17 h 263"/>
                <a:gd name="T16" fmla="*/ 26 w 421"/>
                <a:gd name="T17" fmla="*/ 18 h 263"/>
                <a:gd name="T18" fmla="*/ 21 w 421"/>
                <a:gd name="T19" fmla="*/ 20 h 263"/>
                <a:gd name="T20" fmla="*/ 17 w 421"/>
                <a:gd name="T21" fmla="*/ 24 h 263"/>
                <a:gd name="T22" fmla="*/ 15 w 421"/>
                <a:gd name="T23" fmla="*/ 32 h 263"/>
                <a:gd name="T24" fmla="*/ 13 w 421"/>
                <a:gd name="T25" fmla="*/ 52 h 263"/>
                <a:gd name="T26" fmla="*/ 8 w 421"/>
                <a:gd name="T27" fmla="*/ 86 h 263"/>
                <a:gd name="T28" fmla="*/ 2 w 421"/>
                <a:gd name="T29" fmla="*/ 117 h 263"/>
                <a:gd name="T30" fmla="*/ 0 w 421"/>
                <a:gd name="T31" fmla="*/ 132 h 2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1" h="263">
                  <a:moveTo>
                    <a:pt x="0" y="263"/>
                  </a:moveTo>
                  <a:lnTo>
                    <a:pt x="0" y="23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11" y="4"/>
                  </a:lnTo>
                  <a:lnTo>
                    <a:pt x="29" y="0"/>
                  </a:lnTo>
                  <a:lnTo>
                    <a:pt x="421" y="0"/>
                  </a:lnTo>
                  <a:lnTo>
                    <a:pt x="56" y="33"/>
                  </a:lnTo>
                  <a:lnTo>
                    <a:pt x="52" y="35"/>
                  </a:lnTo>
                  <a:lnTo>
                    <a:pt x="42" y="39"/>
                  </a:lnTo>
                  <a:lnTo>
                    <a:pt x="33" y="48"/>
                  </a:lnTo>
                  <a:lnTo>
                    <a:pt x="29" y="63"/>
                  </a:lnTo>
                  <a:lnTo>
                    <a:pt x="25" y="104"/>
                  </a:lnTo>
                  <a:lnTo>
                    <a:pt x="15" y="171"/>
                  </a:lnTo>
                  <a:lnTo>
                    <a:pt x="4" y="234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6" name="Freeform 179">
              <a:extLst>
                <a:ext uri="{FF2B5EF4-FFF2-40B4-BE49-F238E27FC236}">
                  <a16:creationId xmlns:a16="http://schemas.microsoft.com/office/drawing/2014/main" xmlns="" id="{F2284B22-9946-4FBA-88FD-0CBA0522B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9" y="2536"/>
              <a:ext cx="211" cy="131"/>
            </a:xfrm>
            <a:custGeom>
              <a:avLst/>
              <a:gdLst>
                <a:gd name="T0" fmla="*/ 210 w 421"/>
                <a:gd name="T1" fmla="*/ 0 h 263"/>
                <a:gd name="T2" fmla="*/ 211 w 421"/>
                <a:gd name="T3" fmla="*/ 119 h 263"/>
                <a:gd name="T4" fmla="*/ 211 w 421"/>
                <a:gd name="T5" fmla="*/ 121 h 263"/>
                <a:gd name="T6" fmla="*/ 209 w 421"/>
                <a:gd name="T7" fmla="*/ 124 h 263"/>
                <a:gd name="T8" fmla="*/ 204 w 421"/>
                <a:gd name="T9" fmla="*/ 129 h 263"/>
                <a:gd name="T10" fmla="*/ 196 w 421"/>
                <a:gd name="T11" fmla="*/ 131 h 263"/>
                <a:gd name="T12" fmla="*/ 0 w 421"/>
                <a:gd name="T13" fmla="*/ 131 h 263"/>
                <a:gd name="T14" fmla="*/ 183 w 421"/>
                <a:gd name="T15" fmla="*/ 115 h 263"/>
                <a:gd name="T16" fmla="*/ 185 w 421"/>
                <a:gd name="T17" fmla="*/ 114 h 263"/>
                <a:gd name="T18" fmla="*/ 190 w 421"/>
                <a:gd name="T19" fmla="*/ 112 h 263"/>
                <a:gd name="T20" fmla="*/ 194 w 421"/>
                <a:gd name="T21" fmla="*/ 107 h 263"/>
                <a:gd name="T22" fmla="*/ 196 w 421"/>
                <a:gd name="T23" fmla="*/ 100 h 263"/>
                <a:gd name="T24" fmla="*/ 198 w 421"/>
                <a:gd name="T25" fmla="*/ 79 h 263"/>
                <a:gd name="T26" fmla="*/ 203 w 421"/>
                <a:gd name="T27" fmla="*/ 46 h 263"/>
                <a:gd name="T28" fmla="*/ 208 w 421"/>
                <a:gd name="T29" fmla="*/ 14 h 263"/>
                <a:gd name="T30" fmla="*/ 210 w 421"/>
                <a:gd name="T31" fmla="*/ 0 h 2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1" h="263">
                  <a:moveTo>
                    <a:pt x="419" y="0"/>
                  </a:moveTo>
                  <a:lnTo>
                    <a:pt x="421" y="238"/>
                  </a:lnTo>
                  <a:lnTo>
                    <a:pt x="421" y="242"/>
                  </a:lnTo>
                  <a:lnTo>
                    <a:pt x="417" y="249"/>
                  </a:lnTo>
                  <a:lnTo>
                    <a:pt x="408" y="259"/>
                  </a:lnTo>
                  <a:lnTo>
                    <a:pt x="392" y="263"/>
                  </a:lnTo>
                  <a:lnTo>
                    <a:pt x="0" y="263"/>
                  </a:lnTo>
                  <a:lnTo>
                    <a:pt x="365" y="230"/>
                  </a:lnTo>
                  <a:lnTo>
                    <a:pt x="369" y="228"/>
                  </a:lnTo>
                  <a:lnTo>
                    <a:pt x="379" y="224"/>
                  </a:lnTo>
                  <a:lnTo>
                    <a:pt x="388" y="215"/>
                  </a:lnTo>
                  <a:lnTo>
                    <a:pt x="392" y="201"/>
                  </a:lnTo>
                  <a:lnTo>
                    <a:pt x="396" y="159"/>
                  </a:lnTo>
                  <a:lnTo>
                    <a:pt x="406" y="92"/>
                  </a:lnTo>
                  <a:lnTo>
                    <a:pt x="415" y="28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7" name="Freeform 180">
              <a:extLst>
                <a:ext uri="{FF2B5EF4-FFF2-40B4-BE49-F238E27FC236}">
                  <a16:creationId xmlns:a16="http://schemas.microsoft.com/office/drawing/2014/main" xmlns="" id="{0ADD33B7-69DA-4E8E-8A61-23396DAB1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5" y="2060"/>
              <a:ext cx="355" cy="321"/>
            </a:xfrm>
            <a:custGeom>
              <a:avLst/>
              <a:gdLst>
                <a:gd name="T0" fmla="*/ 347 w 711"/>
                <a:gd name="T1" fmla="*/ 282 h 641"/>
                <a:gd name="T2" fmla="*/ 322 w 711"/>
                <a:gd name="T3" fmla="*/ 261 h 641"/>
                <a:gd name="T4" fmla="*/ 325 w 711"/>
                <a:gd name="T5" fmla="*/ 254 h 641"/>
                <a:gd name="T6" fmla="*/ 325 w 711"/>
                <a:gd name="T7" fmla="*/ 210 h 641"/>
                <a:gd name="T8" fmla="*/ 319 w 711"/>
                <a:gd name="T9" fmla="*/ 193 h 641"/>
                <a:gd name="T10" fmla="*/ 301 w 711"/>
                <a:gd name="T11" fmla="*/ 186 h 641"/>
                <a:gd name="T12" fmla="*/ 285 w 711"/>
                <a:gd name="T13" fmla="*/ 183 h 641"/>
                <a:gd name="T14" fmla="*/ 295 w 711"/>
                <a:gd name="T15" fmla="*/ 170 h 641"/>
                <a:gd name="T16" fmla="*/ 295 w 711"/>
                <a:gd name="T17" fmla="*/ 25 h 641"/>
                <a:gd name="T18" fmla="*/ 288 w 711"/>
                <a:gd name="T19" fmla="*/ 8 h 641"/>
                <a:gd name="T20" fmla="*/ 270 w 711"/>
                <a:gd name="T21" fmla="*/ 0 h 641"/>
                <a:gd name="T22" fmla="*/ 68 w 711"/>
                <a:gd name="T23" fmla="*/ 2 h 641"/>
                <a:gd name="T24" fmla="*/ 55 w 711"/>
                <a:gd name="T25" fmla="*/ 16 h 641"/>
                <a:gd name="T26" fmla="*/ 53 w 711"/>
                <a:gd name="T27" fmla="*/ 162 h 641"/>
                <a:gd name="T28" fmla="*/ 58 w 711"/>
                <a:gd name="T29" fmla="*/ 177 h 641"/>
                <a:gd name="T30" fmla="*/ 70 w 711"/>
                <a:gd name="T31" fmla="*/ 186 h 641"/>
                <a:gd name="T32" fmla="*/ 45 w 711"/>
                <a:gd name="T33" fmla="*/ 188 h 641"/>
                <a:gd name="T34" fmla="*/ 32 w 711"/>
                <a:gd name="T35" fmla="*/ 201 h 641"/>
                <a:gd name="T36" fmla="*/ 30 w 711"/>
                <a:gd name="T37" fmla="*/ 250 h 641"/>
                <a:gd name="T38" fmla="*/ 31 w 711"/>
                <a:gd name="T39" fmla="*/ 258 h 641"/>
                <a:gd name="T40" fmla="*/ 35 w 711"/>
                <a:gd name="T41" fmla="*/ 264 h 641"/>
                <a:gd name="T42" fmla="*/ 25 w 711"/>
                <a:gd name="T43" fmla="*/ 270 h 641"/>
                <a:gd name="T44" fmla="*/ 17 w 711"/>
                <a:gd name="T45" fmla="*/ 276 h 641"/>
                <a:gd name="T46" fmla="*/ 9 w 711"/>
                <a:gd name="T47" fmla="*/ 280 h 641"/>
                <a:gd name="T48" fmla="*/ 6 w 711"/>
                <a:gd name="T49" fmla="*/ 282 h 641"/>
                <a:gd name="T50" fmla="*/ 0 w 711"/>
                <a:gd name="T51" fmla="*/ 286 h 641"/>
                <a:gd name="T52" fmla="*/ 0 w 711"/>
                <a:gd name="T53" fmla="*/ 294 h 641"/>
                <a:gd name="T54" fmla="*/ 6 w 711"/>
                <a:gd name="T55" fmla="*/ 313 h 641"/>
                <a:gd name="T56" fmla="*/ 25 w 711"/>
                <a:gd name="T57" fmla="*/ 321 h 641"/>
                <a:gd name="T58" fmla="*/ 340 w 711"/>
                <a:gd name="T59" fmla="*/ 319 h 641"/>
                <a:gd name="T60" fmla="*/ 353 w 711"/>
                <a:gd name="T61" fmla="*/ 305 h 641"/>
                <a:gd name="T62" fmla="*/ 355 w 711"/>
                <a:gd name="T63" fmla="*/ 290 h 641"/>
                <a:gd name="T64" fmla="*/ 350 w 711"/>
                <a:gd name="T65" fmla="*/ 283 h 64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11" h="641">
                  <a:moveTo>
                    <a:pt x="701" y="566"/>
                  </a:moveTo>
                  <a:lnTo>
                    <a:pt x="695" y="563"/>
                  </a:lnTo>
                  <a:lnTo>
                    <a:pt x="641" y="528"/>
                  </a:lnTo>
                  <a:lnTo>
                    <a:pt x="645" y="522"/>
                  </a:lnTo>
                  <a:lnTo>
                    <a:pt x="649" y="515"/>
                  </a:lnTo>
                  <a:lnTo>
                    <a:pt x="651" y="507"/>
                  </a:lnTo>
                  <a:lnTo>
                    <a:pt x="651" y="499"/>
                  </a:lnTo>
                  <a:lnTo>
                    <a:pt x="651" y="419"/>
                  </a:lnTo>
                  <a:lnTo>
                    <a:pt x="647" y="401"/>
                  </a:lnTo>
                  <a:lnTo>
                    <a:pt x="638" y="386"/>
                  </a:lnTo>
                  <a:lnTo>
                    <a:pt x="622" y="376"/>
                  </a:lnTo>
                  <a:lnTo>
                    <a:pt x="603" y="372"/>
                  </a:lnTo>
                  <a:lnTo>
                    <a:pt x="557" y="372"/>
                  </a:lnTo>
                  <a:lnTo>
                    <a:pt x="570" y="365"/>
                  </a:lnTo>
                  <a:lnTo>
                    <a:pt x="582" y="353"/>
                  </a:lnTo>
                  <a:lnTo>
                    <a:pt x="590" y="340"/>
                  </a:lnTo>
                  <a:lnTo>
                    <a:pt x="591" y="324"/>
                  </a:lnTo>
                  <a:lnTo>
                    <a:pt x="591" y="50"/>
                  </a:lnTo>
                  <a:lnTo>
                    <a:pt x="588" y="31"/>
                  </a:lnTo>
                  <a:lnTo>
                    <a:pt x="576" y="15"/>
                  </a:lnTo>
                  <a:lnTo>
                    <a:pt x="561" y="4"/>
                  </a:lnTo>
                  <a:lnTo>
                    <a:pt x="541" y="0"/>
                  </a:lnTo>
                  <a:lnTo>
                    <a:pt x="155" y="0"/>
                  </a:lnTo>
                  <a:lnTo>
                    <a:pt x="136" y="4"/>
                  </a:lnTo>
                  <a:lnTo>
                    <a:pt x="121" y="15"/>
                  </a:lnTo>
                  <a:lnTo>
                    <a:pt x="111" y="31"/>
                  </a:lnTo>
                  <a:lnTo>
                    <a:pt x="107" y="50"/>
                  </a:lnTo>
                  <a:lnTo>
                    <a:pt x="107" y="324"/>
                  </a:lnTo>
                  <a:lnTo>
                    <a:pt x="109" y="340"/>
                  </a:lnTo>
                  <a:lnTo>
                    <a:pt x="117" y="353"/>
                  </a:lnTo>
                  <a:lnTo>
                    <a:pt x="126" y="365"/>
                  </a:lnTo>
                  <a:lnTo>
                    <a:pt x="140" y="372"/>
                  </a:lnTo>
                  <a:lnTo>
                    <a:pt x="109" y="372"/>
                  </a:lnTo>
                  <a:lnTo>
                    <a:pt x="90" y="376"/>
                  </a:lnTo>
                  <a:lnTo>
                    <a:pt x="74" y="386"/>
                  </a:lnTo>
                  <a:lnTo>
                    <a:pt x="65" y="401"/>
                  </a:lnTo>
                  <a:lnTo>
                    <a:pt x="61" y="419"/>
                  </a:lnTo>
                  <a:lnTo>
                    <a:pt x="61" y="499"/>
                  </a:lnTo>
                  <a:lnTo>
                    <a:pt x="61" y="507"/>
                  </a:lnTo>
                  <a:lnTo>
                    <a:pt x="63" y="515"/>
                  </a:lnTo>
                  <a:lnTo>
                    <a:pt x="67" y="520"/>
                  </a:lnTo>
                  <a:lnTo>
                    <a:pt x="71" y="528"/>
                  </a:lnTo>
                  <a:lnTo>
                    <a:pt x="61" y="534"/>
                  </a:lnTo>
                  <a:lnTo>
                    <a:pt x="51" y="540"/>
                  </a:lnTo>
                  <a:lnTo>
                    <a:pt x="42" y="545"/>
                  </a:lnTo>
                  <a:lnTo>
                    <a:pt x="34" y="551"/>
                  </a:lnTo>
                  <a:lnTo>
                    <a:pt x="25" y="555"/>
                  </a:lnTo>
                  <a:lnTo>
                    <a:pt x="19" y="559"/>
                  </a:lnTo>
                  <a:lnTo>
                    <a:pt x="15" y="563"/>
                  </a:lnTo>
                  <a:lnTo>
                    <a:pt x="13" y="563"/>
                  </a:lnTo>
                  <a:lnTo>
                    <a:pt x="7" y="566"/>
                  </a:lnTo>
                  <a:lnTo>
                    <a:pt x="0" y="572"/>
                  </a:lnTo>
                  <a:lnTo>
                    <a:pt x="0" y="580"/>
                  </a:lnTo>
                  <a:lnTo>
                    <a:pt x="0" y="588"/>
                  </a:lnTo>
                  <a:lnTo>
                    <a:pt x="3" y="609"/>
                  </a:lnTo>
                  <a:lnTo>
                    <a:pt x="13" y="626"/>
                  </a:lnTo>
                  <a:lnTo>
                    <a:pt x="30" y="638"/>
                  </a:lnTo>
                  <a:lnTo>
                    <a:pt x="50" y="641"/>
                  </a:lnTo>
                  <a:lnTo>
                    <a:pt x="659" y="641"/>
                  </a:lnTo>
                  <a:lnTo>
                    <a:pt x="680" y="638"/>
                  </a:lnTo>
                  <a:lnTo>
                    <a:pt x="695" y="626"/>
                  </a:lnTo>
                  <a:lnTo>
                    <a:pt x="707" y="609"/>
                  </a:lnTo>
                  <a:lnTo>
                    <a:pt x="711" y="588"/>
                  </a:lnTo>
                  <a:lnTo>
                    <a:pt x="711" y="580"/>
                  </a:lnTo>
                  <a:lnTo>
                    <a:pt x="711" y="572"/>
                  </a:lnTo>
                  <a:lnTo>
                    <a:pt x="701" y="5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8" name="Freeform 181">
              <a:extLst>
                <a:ext uri="{FF2B5EF4-FFF2-40B4-BE49-F238E27FC236}">
                  <a16:creationId xmlns:a16="http://schemas.microsoft.com/office/drawing/2014/main" xmlns="" id="{E3069E17-A292-4019-BF80-96769FD69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" y="2068"/>
              <a:ext cx="226" cy="172"/>
            </a:xfrm>
            <a:custGeom>
              <a:avLst/>
              <a:gdLst>
                <a:gd name="T0" fmla="*/ 16 w 451"/>
                <a:gd name="T1" fmla="*/ 172 h 344"/>
                <a:gd name="T2" fmla="*/ 11 w 451"/>
                <a:gd name="T3" fmla="*/ 171 h 344"/>
                <a:gd name="T4" fmla="*/ 5 w 451"/>
                <a:gd name="T5" fmla="*/ 167 h 344"/>
                <a:gd name="T6" fmla="*/ 1 w 451"/>
                <a:gd name="T7" fmla="*/ 162 h 344"/>
                <a:gd name="T8" fmla="*/ 0 w 451"/>
                <a:gd name="T9" fmla="*/ 155 h 344"/>
                <a:gd name="T10" fmla="*/ 0 w 451"/>
                <a:gd name="T11" fmla="*/ 18 h 344"/>
                <a:gd name="T12" fmla="*/ 1 w 451"/>
                <a:gd name="T13" fmla="*/ 11 h 344"/>
                <a:gd name="T14" fmla="*/ 5 w 451"/>
                <a:gd name="T15" fmla="*/ 5 h 344"/>
                <a:gd name="T16" fmla="*/ 11 w 451"/>
                <a:gd name="T17" fmla="*/ 1 h 344"/>
                <a:gd name="T18" fmla="*/ 16 w 451"/>
                <a:gd name="T19" fmla="*/ 0 h 344"/>
                <a:gd name="T20" fmla="*/ 209 w 451"/>
                <a:gd name="T21" fmla="*/ 0 h 344"/>
                <a:gd name="T22" fmla="*/ 216 w 451"/>
                <a:gd name="T23" fmla="*/ 1 h 344"/>
                <a:gd name="T24" fmla="*/ 221 w 451"/>
                <a:gd name="T25" fmla="*/ 5 h 344"/>
                <a:gd name="T26" fmla="*/ 225 w 451"/>
                <a:gd name="T27" fmla="*/ 11 h 344"/>
                <a:gd name="T28" fmla="*/ 226 w 451"/>
                <a:gd name="T29" fmla="*/ 18 h 344"/>
                <a:gd name="T30" fmla="*/ 226 w 451"/>
                <a:gd name="T31" fmla="*/ 155 h 344"/>
                <a:gd name="T32" fmla="*/ 225 w 451"/>
                <a:gd name="T33" fmla="*/ 162 h 344"/>
                <a:gd name="T34" fmla="*/ 221 w 451"/>
                <a:gd name="T35" fmla="*/ 167 h 344"/>
                <a:gd name="T36" fmla="*/ 216 w 451"/>
                <a:gd name="T37" fmla="*/ 171 h 344"/>
                <a:gd name="T38" fmla="*/ 209 w 451"/>
                <a:gd name="T39" fmla="*/ 172 h 344"/>
                <a:gd name="T40" fmla="*/ 16 w 451"/>
                <a:gd name="T41" fmla="*/ 172 h 3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51" h="344">
                  <a:moveTo>
                    <a:pt x="32" y="344"/>
                  </a:moveTo>
                  <a:lnTo>
                    <a:pt x="21" y="342"/>
                  </a:lnTo>
                  <a:lnTo>
                    <a:pt x="9" y="334"/>
                  </a:lnTo>
                  <a:lnTo>
                    <a:pt x="1" y="323"/>
                  </a:lnTo>
                  <a:lnTo>
                    <a:pt x="0" y="309"/>
                  </a:lnTo>
                  <a:lnTo>
                    <a:pt x="0" y="35"/>
                  </a:lnTo>
                  <a:lnTo>
                    <a:pt x="1" y="21"/>
                  </a:lnTo>
                  <a:lnTo>
                    <a:pt x="9" y="10"/>
                  </a:lnTo>
                  <a:lnTo>
                    <a:pt x="21" y="2"/>
                  </a:lnTo>
                  <a:lnTo>
                    <a:pt x="32" y="0"/>
                  </a:lnTo>
                  <a:lnTo>
                    <a:pt x="418" y="0"/>
                  </a:lnTo>
                  <a:lnTo>
                    <a:pt x="432" y="2"/>
                  </a:lnTo>
                  <a:lnTo>
                    <a:pt x="442" y="10"/>
                  </a:lnTo>
                  <a:lnTo>
                    <a:pt x="449" y="21"/>
                  </a:lnTo>
                  <a:lnTo>
                    <a:pt x="451" y="35"/>
                  </a:lnTo>
                  <a:lnTo>
                    <a:pt x="451" y="309"/>
                  </a:lnTo>
                  <a:lnTo>
                    <a:pt x="449" y="323"/>
                  </a:lnTo>
                  <a:lnTo>
                    <a:pt x="442" y="334"/>
                  </a:lnTo>
                  <a:lnTo>
                    <a:pt x="432" y="342"/>
                  </a:lnTo>
                  <a:lnTo>
                    <a:pt x="418" y="344"/>
                  </a:lnTo>
                  <a:lnTo>
                    <a:pt x="32" y="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9" name="Freeform 182">
              <a:extLst>
                <a:ext uri="{FF2B5EF4-FFF2-40B4-BE49-F238E27FC236}">
                  <a16:creationId xmlns:a16="http://schemas.microsoft.com/office/drawing/2014/main" xmlns="" id="{6BDC3BA8-DC81-45D3-8136-30415FE42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8" y="2079"/>
              <a:ext cx="104" cy="152"/>
            </a:xfrm>
            <a:custGeom>
              <a:avLst/>
              <a:gdLst>
                <a:gd name="T0" fmla="*/ 0 w 210"/>
                <a:gd name="T1" fmla="*/ 147 h 306"/>
                <a:gd name="T2" fmla="*/ 0 w 210"/>
                <a:gd name="T3" fmla="*/ 152 h 306"/>
                <a:gd name="T4" fmla="*/ 90 w 210"/>
                <a:gd name="T5" fmla="*/ 152 h 306"/>
                <a:gd name="T6" fmla="*/ 97 w 210"/>
                <a:gd name="T7" fmla="*/ 151 h 306"/>
                <a:gd name="T8" fmla="*/ 101 w 210"/>
                <a:gd name="T9" fmla="*/ 148 h 306"/>
                <a:gd name="T10" fmla="*/ 103 w 210"/>
                <a:gd name="T11" fmla="*/ 146 h 306"/>
                <a:gd name="T12" fmla="*/ 104 w 210"/>
                <a:gd name="T13" fmla="*/ 145 h 306"/>
                <a:gd name="T14" fmla="*/ 104 w 210"/>
                <a:gd name="T15" fmla="*/ 3 h 306"/>
                <a:gd name="T16" fmla="*/ 103 w 210"/>
                <a:gd name="T17" fmla="*/ 2 h 306"/>
                <a:gd name="T18" fmla="*/ 101 w 210"/>
                <a:gd name="T19" fmla="*/ 1 h 306"/>
                <a:gd name="T20" fmla="*/ 100 w 210"/>
                <a:gd name="T21" fmla="*/ 0 h 306"/>
                <a:gd name="T22" fmla="*/ 100 w 210"/>
                <a:gd name="T23" fmla="*/ 0 h 306"/>
                <a:gd name="T24" fmla="*/ 0 w 210"/>
                <a:gd name="T25" fmla="*/ 0 h 306"/>
                <a:gd name="T26" fmla="*/ 0 w 210"/>
                <a:gd name="T27" fmla="*/ 3 h 306"/>
                <a:gd name="T28" fmla="*/ 82 w 210"/>
                <a:gd name="T29" fmla="*/ 3 h 306"/>
                <a:gd name="T30" fmla="*/ 84 w 210"/>
                <a:gd name="T31" fmla="*/ 4 h 306"/>
                <a:gd name="T32" fmla="*/ 89 w 210"/>
                <a:gd name="T33" fmla="*/ 8 h 306"/>
                <a:gd name="T34" fmla="*/ 93 w 210"/>
                <a:gd name="T35" fmla="*/ 13 h 306"/>
                <a:gd name="T36" fmla="*/ 94 w 210"/>
                <a:gd name="T37" fmla="*/ 20 h 306"/>
                <a:gd name="T38" fmla="*/ 94 w 210"/>
                <a:gd name="T39" fmla="*/ 132 h 306"/>
                <a:gd name="T40" fmla="*/ 92 w 210"/>
                <a:gd name="T41" fmla="*/ 141 h 306"/>
                <a:gd name="T42" fmla="*/ 87 w 210"/>
                <a:gd name="T43" fmla="*/ 144 h 306"/>
                <a:gd name="T44" fmla="*/ 82 w 210"/>
                <a:gd name="T45" fmla="*/ 146 h 306"/>
                <a:gd name="T46" fmla="*/ 80 w 210"/>
                <a:gd name="T47" fmla="*/ 146 h 306"/>
                <a:gd name="T48" fmla="*/ 78 w 210"/>
                <a:gd name="T49" fmla="*/ 146 h 306"/>
                <a:gd name="T50" fmla="*/ 73 w 210"/>
                <a:gd name="T51" fmla="*/ 146 h 306"/>
                <a:gd name="T52" fmla="*/ 65 w 210"/>
                <a:gd name="T53" fmla="*/ 146 h 306"/>
                <a:gd name="T54" fmla="*/ 54 w 210"/>
                <a:gd name="T55" fmla="*/ 146 h 306"/>
                <a:gd name="T56" fmla="*/ 43 w 210"/>
                <a:gd name="T57" fmla="*/ 147 h 306"/>
                <a:gd name="T58" fmla="*/ 29 w 210"/>
                <a:gd name="T59" fmla="*/ 147 h 306"/>
                <a:gd name="T60" fmla="*/ 14 w 210"/>
                <a:gd name="T61" fmla="*/ 147 h 306"/>
                <a:gd name="T62" fmla="*/ 0 w 210"/>
                <a:gd name="T63" fmla="*/ 147 h 30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0" h="306">
                  <a:moveTo>
                    <a:pt x="0" y="296"/>
                  </a:moveTo>
                  <a:lnTo>
                    <a:pt x="0" y="306"/>
                  </a:lnTo>
                  <a:lnTo>
                    <a:pt x="181" y="306"/>
                  </a:lnTo>
                  <a:lnTo>
                    <a:pt x="196" y="304"/>
                  </a:lnTo>
                  <a:lnTo>
                    <a:pt x="204" y="298"/>
                  </a:lnTo>
                  <a:lnTo>
                    <a:pt x="208" y="294"/>
                  </a:lnTo>
                  <a:lnTo>
                    <a:pt x="210" y="292"/>
                  </a:lnTo>
                  <a:lnTo>
                    <a:pt x="210" y="6"/>
                  </a:lnTo>
                  <a:lnTo>
                    <a:pt x="208" y="4"/>
                  </a:lnTo>
                  <a:lnTo>
                    <a:pt x="204" y="2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6" y="6"/>
                  </a:lnTo>
                  <a:lnTo>
                    <a:pt x="170" y="8"/>
                  </a:lnTo>
                  <a:lnTo>
                    <a:pt x="179" y="16"/>
                  </a:lnTo>
                  <a:lnTo>
                    <a:pt x="187" y="27"/>
                  </a:lnTo>
                  <a:lnTo>
                    <a:pt x="189" y="41"/>
                  </a:lnTo>
                  <a:lnTo>
                    <a:pt x="189" y="265"/>
                  </a:lnTo>
                  <a:lnTo>
                    <a:pt x="185" y="283"/>
                  </a:lnTo>
                  <a:lnTo>
                    <a:pt x="175" y="290"/>
                  </a:lnTo>
                  <a:lnTo>
                    <a:pt x="166" y="294"/>
                  </a:lnTo>
                  <a:lnTo>
                    <a:pt x="162" y="294"/>
                  </a:lnTo>
                  <a:lnTo>
                    <a:pt x="158" y="294"/>
                  </a:lnTo>
                  <a:lnTo>
                    <a:pt x="148" y="294"/>
                  </a:lnTo>
                  <a:lnTo>
                    <a:pt x="131" y="294"/>
                  </a:lnTo>
                  <a:lnTo>
                    <a:pt x="110" y="294"/>
                  </a:lnTo>
                  <a:lnTo>
                    <a:pt x="87" y="296"/>
                  </a:lnTo>
                  <a:lnTo>
                    <a:pt x="58" y="296"/>
                  </a:lnTo>
                  <a:lnTo>
                    <a:pt x="29" y="296"/>
                  </a:lnTo>
                  <a:lnTo>
                    <a:pt x="0" y="296"/>
                  </a:lnTo>
                  <a:close/>
                </a:path>
              </a:pathLst>
            </a:cu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80" name="Freeform 183">
              <a:extLst>
                <a:ext uri="{FF2B5EF4-FFF2-40B4-BE49-F238E27FC236}">
                  <a16:creationId xmlns:a16="http://schemas.microsoft.com/office/drawing/2014/main" xmlns="" id="{542F62D7-8BA5-4799-8C7C-CD1302E1B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" y="2079"/>
              <a:ext cx="102" cy="152"/>
            </a:xfrm>
            <a:custGeom>
              <a:avLst/>
              <a:gdLst>
                <a:gd name="T0" fmla="*/ 102 w 203"/>
                <a:gd name="T1" fmla="*/ 3 h 306"/>
                <a:gd name="T2" fmla="*/ 102 w 203"/>
                <a:gd name="T3" fmla="*/ 0 h 306"/>
                <a:gd name="T4" fmla="*/ 26 w 203"/>
                <a:gd name="T5" fmla="*/ 0 h 306"/>
                <a:gd name="T6" fmla="*/ 13 w 203"/>
                <a:gd name="T7" fmla="*/ 0 h 306"/>
                <a:gd name="T8" fmla="*/ 5 w 203"/>
                <a:gd name="T9" fmla="*/ 2 h 306"/>
                <a:gd name="T10" fmla="*/ 2 w 203"/>
                <a:gd name="T11" fmla="*/ 4 h 306"/>
                <a:gd name="T12" fmla="*/ 1 w 203"/>
                <a:gd name="T13" fmla="*/ 5 h 306"/>
                <a:gd name="T14" fmla="*/ 1 w 203"/>
                <a:gd name="T15" fmla="*/ 21 h 306"/>
                <a:gd name="T16" fmla="*/ 1 w 203"/>
                <a:gd name="T17" fmla="*/ 58 h 306"/>
                <a:gd name="T18" fmla="*/ 0 w 203"/>
                <a:gd name="T19" fmla="*/ 99 h 306"/>
                <a:gd name="T20" fmla="*/ 0 w 203"/>
                <a:gd name="T21" fmla="*/ 127 h 306"/>
                <a:gd name="T22" fmla="*/ 0 w 203"/>
                <a:gd name="T23" fmla="*/ 135 h 306"/>
                <a:gd name="T24" fmla="*/ 1 w 203"/>
                <a:gd name="T25" fmla="*/ 143 h 306"/>
                <a:gd name="T26" fmla="*/ 3 w 203"/>
                <a:gd name="T27" fmla="*/ 148 h 306"/>
                <a:gd name="T28" fmla="*/ 5 w 203"/>
                <a:gd name="T29" fmla="*/ 152 h 306"/>
                <a:gd name="T30" fmla="*/ 102 w 203"/>
                <a:gd name="T31" fmla="*/ 152 h 306"/>
                <a:gd name="T32" fmla="*/ 102 w 203"/>
                <a:gd name="T33" fmla="*/ 147 h 306"/>
                <a:gd name="T34" fmla="*/ 89 w 203"/>
                <a:gd name="T35" fmla="*/ 147 h 306"/>
                <a:gd name="T36" fmla="*/ 77 w 203"/>
                <a:gd name="T37" fmla="*/ 147 h 306"/>
                <a:gd name="T38" fmla="*/ 65 w 203"/>
                <a:gd name="T39" fmla="*/ 147 h 306"/>
                <a:gd name="T40" fmla="*/ 54 w 203"/>
                <a:gd name="T41" fmla="*/ 147 h 306"/>
                <a:gd name="T42" fmla="*/ 45 w 203"/>
                <a:gd name="T43" fmla="*/ 147 h 306"/>
                <a:gd name="T44" fmla="*/ 38 w 203"/>
                <a:gd name="T45" fmla="*/ 147 h 306"/>
                <a:gd name="T46" fmla="*/ 32 w 203"/>
                <a:gd name="T47" fmla="*/ 146 h 306"/>
                <a:gd name="T48" fmla="*/ 28 w 203"/>
                <a:gd name="T49" fmla="*/ 146 h 306"/>
                <a:gd name="T50" fmla="*/ 27 w 203"/>
                <a:gd name="T51" fmla="*/ 146 h 306"/>
                <a:gd name="T52" fmla="*/ 26 w 203"/>
                <a:gd name="T53" fmla="*/ 145 h 306"/>
                <a:gd name="T54" fmla="*/ 25 w 203"/>
                <a:gd name="T55" fmla="*/ 145 h 306"/>
                <a:gd name="T56" fmla="*/ 24 w 203"/>
                <a:gd name="T57" fmla="*/ 145 h 306"/>
                <a:gd name="T58" fmla="*/ 20 w 203"/>
                <a:gd name="T59" fmla="*/ 146 h 306"/>
                <a:gd name="T60" fmla="*/ 15 w 203"/>
                <a:gd name="T61" fmla="*/ 144 h 306"/>
                <a:gd name="T62" fmla="*/ 9 w 203"/>
                <a:gd name="T63" fmla="*/ 135 h 306"/>
                <a:gd name="T64" fmla="*/ 7 w 203"/>
                <a:gd name="T65" fmla="*/ 116 h 306"/>
                <a:gd name="T66" fmla="*/ 7 w 203"/>
                <a:gd name="T67" fmla="*/ 18 h 306"/>
                <a:gd name="T68" fmla="*/ 8 w 203"/>
                <a:gd name="T69" fmla="*/ 15 h 306"/>
                <a:gd name="T70" fmla="*/ 10 w 203"/>
                <a:gd name="T71" fmla="*/ 10 h 306"/>
                <a:gd name="T72" fmla="*/ 16 w 203"/>
                <a:gd name="T73" fmla="*/ 5 h 306"/>
                <a:gd name="T74" fmla="*/ 27 w 203"/>
                <a:gd name="T75" fmla="*/ 3 h 306"/>
                <a:gd name="T76" fmla="*/ 102 w 203"/>
                <a:gd name="T77" fmla="*/ 3 h 30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03" h="306">
                  <a:moveTo>
                    <a:pt x="203" y="6"/>
                  </a:moveTo>
                  <a:lnTo>
                    <a:pt x="203" y="0"/>
                  </a:lnTo>
                  <a:lnTo>
                    <a:pt x="52" y="0"/>
                  </a:lnTo>
                  <a:lnTo>
                    <a:pt x="25" y="0"/>
                  </a:lnTo>
                  <a:lnTo>
                    <a:pt x="9" y="4"/>
                  </a:lnTo>
                  <a:lnTo>
                    <a:pt x="4" y="8"/>
                  </a:lnTo>
                  <a:lnTo>
                    <a:pt x="2" y="10"/>
                  </a:lnTo>
                  <a:lnTo>
                    <a:pt x="2" y="43"/>
                  </a:lnTo>
                  <a:lnTo>
                    <a:pt x="2" y="117"/>
                  </a:lnTo>
                  <a:lnTo>
                    <a:pt x="0" y="200"/>
                  </a:lnTo>
                  <a:lnTo>
                    <a:pt x="0" y="256"/>
                  </a:lnTo>
                  <a:lnTo>
                    <a:pt x="0" y="271"/>
                  </a:lnTo>
                  <a:lnTo>
                    <a:pt x="2" y="287"/>
                  </a:lnTo>
                  <a:lnTo>
                    <a:pt x="6" y="298"/>
                  </a:lnTo>
                  <a:lnTo>
                    <a:pt x="9" y="306"/>
                  </a:lnTo>
                  <a:lnTo>
                    <a:pt x="203" y="306"/>
                  </a:lnTo>
                  <a:lnTo>
                    <a:pt x="203" y="296"/>
                  </a:lnTo>
                  <a:lnTo>
                    <a:pt x="178" y="296"/>
                  </a:lnTo>
                  <a:lnTo>
                    <a:pt x="153" y="296"/>
                  </a:lnTo>
                  <a:lnTo>
                    <a:pt x="129" y="296"/>
                  </a:lnTo>
                  <a:lnTo>
                    <a:pt x="107" y="296"/>
                  </a:lnTo>
                  <a:lnTo>
                    <a:pt x="90" y="296"/>
                  </a:lnTo>
                  <a:lnTo>
                    <a:pt x="75" y="296"/>
                  </a:lnTo>
                  <a:lnTo>
                    <a:pt x="63" y="294"/>
                  </a:lnTo>
                  <a:lnTo>
                    <a:pt x="55" y="294"/>
                  </a:lnTo>
                  <a:lnTo>
                    <a:pt x="54" y="294"/>
                  </a:lnTo>
                  <a:lnTo>
                    <a:pt x="52" y="292"/>
                  </a:lnTo>
                  <a:lnTo>
                    <a:pt x="50" y="292"/>
                  </a:lnTo>
                  <a:lnTo>
                    <a:pt x="48" y="292"/>
                  </a:lnTo>
                  <a:lnTo>
                    <a:pt x="40" y="294"/>
                  </a:lnTo>
                  <a:lnTo>
                    <a:pt x="29" y="290"/>
                  </a:lnTo>
                  <a:lnTo>
                    <a:pt x="17" y="271"/>
                  </a:lnTo>
                  <a:lnTo>
                    <a:pt x="13" y="233"/>
                  </a:lnTo>
                  <a:lnTo>
                    <a:pt x="13" y="37"/>
                  </a:lnTo>
                  <a:lnTo>
                    <a:pt x="15" y="31"/>
                  </a:lnTo>
                  <a:lnTo>
                    <a:pt x="19" y="21"/>
                  </a:lnTo>
                  <a:lnTo>
                    <a:pt x="32" y="10"/>
                  </a:lnTo>
                  <a:lnTo>
                    <a:pt x="54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81" name="Freeform 184">
              <a:extLst>
                <a:ext uri="{FF2B5EF4-FFF2-40B4-BE49-F238E27FC236}">
                  <a16:creationId xmlns:a16="http://schemas.microsoft.com/office/drawing/2014/main" xmlns="" id="{097F2776-E4B4-495B-BE4F-652431912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" y="2082"/>
              <a:ext cx="189" cy="144"/>
            </a:xfrm>
            <a:custGeom>
              <a:avLst/>
              <a:gdLst>
                <a:gd name="T0" fmla="*/ 9 w 379"/>
                <a:gd name="T1" fmla="*/ 136 h 288"/>
                <a:gd name="T2" fmla="*/ 174 w 379"/>
                <a:gd name="T3" fmla="*/ 5 h 288"/>
                <a:gd name="T4" fmla="*/ 180 w 379"/>
                <a:gd name="T5" fmla="*/ 7 h 288"/>
                <a:gd name="T6" fmla="*/ 184 w 379"/>
                <a:gd name="T7" fmla="*/ 12 h 288"/>
                <a:gd name="T8" fmla="*/ 188 w 379"/>
                <a:gd name="T9" fmla="*/ 16 h 288"/>
                <a:gd name="T10" fmla="*/ 189 w 379"/>
                <a:gd name="T11" fmla="*/ 18 h 288"/>
                <a:gd name="T12" fmla="*/ 188 w 379"/>
                <a:gd name="T13" fmla="*/ 11 h 288"/>
                <a:gd name="T14" fmla="*/ 184 w 379"/>
                <a:gd name="T15" fmla="*/ 5 h 288"/>
                <a:gd name="T16" fmla="*/ 180 w 379"/>
                <a:gd name="T17" fmla="*/ 1 h 288"/>
                <a:gd name="T18" fmla="*/ 178 w 379"/>
                <a:gd name="T19" fmla="*/ 0 h 288"/>
                <a:gd name="T20" fmla="*/ 20 w 379"/>
                <a:gd name="T21" fmla="*/ 0 h 288"/>
                <a:gd name="T22" fmla="*/ 9 w 379"/>
                <a:gd name="T23" fmla="*/ 2 h 288"/>
                <a:gd name="T24" fmla="*/ 3 w 379"/>
                <a:gd name="T25" fmla="*/ 8 h 288"/>
                <a:gd name="T26" fmla="*/ 1 w 379"/>
                <a:gd name="T27" fmla="*/ 13 h 288"/>
                <a:gd name="T28" fmla="*/ 0 w 379"/>
                <a:gd name="T29" fmla="*/ 16 h 288"/>
                <a:gd name="T30" fmla="*/ 0 w 379"/>
                <a:gd name="T31" fmla="*/ 114 h 288"/>
                <a:gd name="T32" fmla="*/ 2 w 379"/>
                <a:gd name="T33" fmla="*/ 133 h 288"/>
                <a:gd name="T34" fmla="*/ 8 w 379"/>
                <a:gd name="T35" fmla="*/ 142 h 288"/>
                <a:gd name="T36" fmla="*/ 13 w 379"/>
                <a:gd name="T37" fmla="*/ 144 h 288"/>
                <a:gd name="T38" fmla="*/ 17 w 379"/>
                <a:gd name="T39" fmla="*/ 143 h 288"/>
                <a:gd name="T40" fmla="*/ 12 w 379"/>
                <a:gd name="T41" fmla="*/ 141 h 288"/>
                <a:gd name="T42" fmla="*/ 10 w 379"/>
                <a:gd name="T43" fmla="*/ 139 h 288"/>
                <a:gd name="T44" fmla="*/ 9 w 379"/>
                <a:gd name="T45" fmla="*/ 137 h 288"/>
                <a:gd name="T46" fmla="*/ 9 w 379"/>
                <a:gd name="T47" fmla="*/ 136 h 2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79" h="288">
                  <a:moveTo>
                    <a:pt x="19" y="271"/>
                  </a:moveTo>
                  <a:lnTo>
                    <a:pt x="348" y="10"/>
                  </a:lnTo>
                  <a:lnTo>
                    <a:pt x="360" y="13"/>
                  </a:lnTo>
                  <a:lnTo>
                    <a:pt x="369" y="23"/>
                  </a:lnTo>
                  <a:lnTo>
                    <a:pt x="377" y="31"/>
                  </a:lnTo>
                  <a:lnTo>
                    <a:pt x="379" y="35"/>
                  </a:lnTo>
                  <a:lnTo>
                    <a:pt x="377" y="21"/>
                  </a:lnTo>
                  <a:lnTo>
                    <a:pt x="369" y="10"/>
                  </a:lnTo>
                  <a:lnTo>
                    <a:pt x="360" y="2"/>
                  </a:lnTo>
                  <a:lnTo>
                    <a:pt x="356" y="0"/>
                  </a:lnTo>
                  <a:lnTo>
                    <a:pt x="41" y="0"/>
                  </a:lnTo>
                  <a:lnTo>
                    <a:pt x="19" y="4"/>
                  </a:lnTo>
                  <a:lnTo>
                    <a:pt x="6" y="15"/>
                  </a:lnTo>
                  <a:lnTo>
                    <a:pt x="2" y="25"/>
                  </a:lnTo>
                  <a:lnTo>
                    <a:pt x="0" y="31"/>
                  </a:lnTo>
                  <a:lnTo>
                    <a:pt x="0" y="227"/>
                  </a:lnTo>
                  <a:lnTo>
                    <a:pt x="4" y="265"/>
                  </a:lnTo>
                  <a:lnTo>
                    <a:pt x="16" y="284"/>
                  </a:lnTo>
                  <a:lnTo>
                    <a:pt x="27" y="288"/>
                  </a:lnTo>
                  <a:lnTo>
                    <a:pt x="35" y="286"/>
                  </a:lnTo>
                  <a:lnTo>
                    <a:pt x="25" y="282"/>
                  </a:lnTo>
                  <a:lnTo>
                    <a:pt x="21" y="277"/>
                  </a:lnTo>
                  <a:lnTo>
                    <a:pt x="19" y="273"/>
                  </a:lnTo>
                  <a:lnTo>
                    <a:pt x="19" y="271"/>
                  </a:lnTo>
                  <a:close/>
                </a:path>
              </a:pathLst>
            </a:cu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82" name="Freeform 185">
              <a:extLst>
                <a:ext uri="{FF2B5EF4-FFF2-40B4-BE49-F238E27FC236}">
                  <a16:creationId xmlns:a16="http://schemas.microsoft.com/office/drawing/2014/main" xmlns="" id="{E7E384CC-58EE-42A1-B453-8ABFF9F1C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1" y="2082"/>
              <a:ext cx="204" cy="151"/>
            </a:xfrm>
            <a:custGeom>
              <a:avLst/>
              <a:gdLst>
                <a:gd name="T0" fmla="*/ 201 w 410"/>
                <a:gd name="T1" fmla="*/ 142 h 304"/>
                <a:gd name="T2" fmla="*/ 200 w 410"/>
                <a:gd name="T3" fmla="*/ 143 h 304"/>
                <a:gd name="T4" fmla="*/ 198 w 410"/>
                <a:gd name="T5" fmla="*/ 145 h 304"/>
                <a:gd name="T6" fmla="*/ 194 w 410"/>
                <a:gd name="T7" fmla="*/ 148 h 304"/>
                <a:gd name="T8" fmla="*/ 187 w 410"/>
                <a:gd name="T9" fmla="*/ 149 h 304"/>
                <a:gd name="T10" fmla="*/ 0 w 410"/>
                <a:gd name="T11" fmla="*/ 149 h 304"/>
                <a:gd name="T12" fmla="*/ 0 w 410"/>
                <a:gd name="T13" fmla="*/ 150 h 304"/>
                <a:gd name="T14" fmla="*/ 0 w 410"/>
                <a:gd name="T15" fmla="*/ 150 h 304"/>
                <a:gd name="T16" fmla="*/ 0 w 410"/>
                <a:gd name="T17" fmla="*/ 150 h 304"/>
                <a:gd name="T18" fmla="*/ 0 w 410"/>
                <a:gd name="T19" fmla="*/ 151 h 304"/>
                <a:gd name="T20" fmla="*/ 1 w 410"/>
                <a:gd name="T21" fmla="*/ 151 h 304"/>
                <a:gd name="T22" fmla="*/ 2 w 410"/>
                <a:gd name="T23" fmla="*/ 151 h 304"/>
                <a:gd name="T24" fmla="*/ 2 w 410"/>
                <a:gd name="T25" fmla="*/ 151 h 304"/>
                <a:gd name="T26" fmla="*/ 2 w 410"/>
                <a:gd name="T27" fmla="*/ 151 h 304"/>
                <a:gd name="T28" fmla="*/ 194 w 410"/>
                <a:gd name="T29" fmla="*/ 151 h 304"/>
                <a:gd name="T30" fmla="*/ 198 w 410"/>
                <a:gd name="T31" fmla="*/ 150 h 304"/>
                <a:gd name="T32" fmla="*/ 201 w 410"/>
                <a:gd name="T33" fmla="*/ 148 h 304"/>
                <a:gd name="T34" fmla="*/ 203 w 410"/>
                <a:gd name="T35" fmla="*/ 145 h 304"/>
                <a:gd name="T36" fmla="*/ 204 w 410"/>
                <a:gd name="T37" fmla="*/ 140 h 304"/>
                <a:gd name="T38" fmla="*/ 204 w 410"/>
                <a:gd name="T39" fmla="*/ 5 h 304"/>
                <a:gd name="T40" fmla="*/ 203 w 410"/>
                <a:gd name="T41" fmla="*/ 4 h 304"/>
                <a:gd name="T42" fmla="*/ 203 w 410"/>
                <a:gd name="T43" fmla="*/ 3 h 304"/>
                <a:gd name="T44" fmla="*/ 202 w 410"/>
                <a:gd name="T45" fmla="*/ 1 h 304"/>
                <a:gd name="T46" fmla="*/ 201 w 410"/>
                <a:gd name="T47" fmla="*/ 0 h 304"/>
                <a:gd name="T48" fmla="*/ 201 w 410"/>
                <a:gd name="T49" fmla="*/ 142 h 30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10" h="304">
                  <a:moveTo>
                    <a:pt x="404" y="286"/>
                  </a:moveTo>
                  <a:lnTo>
                    <a:pt x="402" y="288"/>
                  </a:lnTo>
                  <a:lnTo>
                    <a:pt x="398" y="292"/>
                  </a:lnTo>
                  <a:lnTo>
                    <a:pt x="390" y="298"/>
                  </a:lnTo>
                  <a:lnTo>
                    <a:pt x="375" y="300"/>
                  </a:lnTo>
                  <a:lnTo>
                    <a:pt x="0" y="300"/>
                  </a:lnTo>
                  <a:lnTo>
                    <a:pt x="0" y="302"/>
                  </a:lnTo>
                  <a:lnTo>
                    <a:pt x="0" y="304"/>
                  </a:lnTo>
                  <a:lnTo>
                    <a:pt x="2" y="304"/>
                  </a:lnTo>
                  <a:lnTo>
                    <a:pt x="4" y="304"/>
                  </a:lnTo>
                  <a:lnTo>
                    <a:pt x="390" y="304"/>
                  </a:lnTo>
                  <a:lnTo>
                    <a:pt x="398" y="302"/>
                  </a:lnTo>
                  <a:lnTo>
                    <a:pt x="404" y="298"/>
                  </a:lnTo>
                  <a:lnTo>
                    <a:pt x="408" y="292"/>
                  </a:lnTo>
                  <a:lnTo>
                    <a:pt x="410" y="282"/>
                  </a:lnTo>
                  <a:lnTo>
                    <a:pt x="410" y="10"/>
                  </a:lnTo>
                  <a:lnTo>
                    <a:pt x="408" y="8"/>
                  </a:lnTo>
                  <a:lnTo>
                    <a:pt x="408" y="6"/>
                  </a:lnTo>
                  <a:lnTo>
                    <a:pt x="406" y="2"/>
                  </a:lnTo>
                  <a:lnTo>
                    <a:pt x="404" y="0"/>
                  </a:lnTo>
                  <a:lnTo>
                    <a:pt x="404" y="286"/>
                  </a:lnTo>
                  <a:close/>
                </a:path>
              </a:pathLst>
            </a:cu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83" name="Freeform 186">
              <a:extLst>
                <a:ext uri="{FF2B5EF4-FFF2-40B4-BE49-F238E27FC236}">
                  <a16:creationId xmlns:a16="http://schemas.microsoft.com/office/drawing/2014/main" xmlns="" id="{37556575-C341-41E6-B674-3A823429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" y="2075"/>
              <a:ext cx="212" cy="158"/>
            </a:xfrm>
            <a:custGeom>
              <a:avLst/>
              <a:gdLst>
                <a:gd name="T0" fmla="*/ 202 w 425"/>
                <a:gd name="T1" fmla="*/ 0 h 317"/>
                <a:gd name="T2" fmla="*/ 9 w 425"/>
                <a:gd name="T3" fmla="*/ 0 h 317"/>
                <a:gd name="T4" fmla="*/ 6 w 425"/>
                <a:gd name="T5" fmla="*/ 1 h 317"/>
                <a:gd name="T6" fmla="*/ 3 w 425"/>
                <a:gd name="T7" fmla="*/ 2 h 317"/>
                <a:gd name="T8" fmla="*/ 1 w 425"/>
                <a:gd name="T9" fmla="*/ 6 h 317"/>
                <a:gd name="T10" fmla="*/ 0 w 425"/>
                <a:gd name="T11" fmla="*/ 10 h 317"/>
                <a:gd name="T12" fmla="*/ 0 w 425"/>
                <a:gd name="T13" fmla="*/ 147 h 317"/>
                <a:gd name="T14" fmla="*/ 1 w 425"/>
                <a:gd name="T15" fmla="*/ 151 h 317"/>
                <a:gd name="T16" fmla="*/ 3 w 425"/>
                <a:gd name="T17" fmla="*/ 154 h 317"/>
                <a:gd name="T18" fmla="*/ 5 w 425"/>
                <a:gd name="T19" fmla="*/ 157 h 317"/>
                <a:gd name="T20" fmla="*/ 7 w 425"/>
                <a:gd name="T21" fmla="*/ 158 h 317"/>
                <a:gd name="T22" fmla="*/ 7 w 425"/>
                <a:gd name="T23" fmla="*/ 157 h 317"/>
                <a:gd name="T24" fmla="*/ 7 w 425"/>
                <a:gd name="T25" fmla="*/ 157 h 317"/>
                <a:gd name="T26" fmla="*/ 7 w 425"/>
                <a:gd name="T27" fmla="*/ 157 h 317"/>
                <a:gd name="T28" fmla="*/ 7 w 425"/>
                <a:gd name="T29" fmla="*/ 156 h 317"/>
                <a:gd name="T30" fmla="*/ 6 w 425"/>
                <a:gd name="T31" fmla="*/ 152 h 317"/>
                <a:gd name="T32" fmla="*/ 4 w 425"/>
                <a:gd name="T33" fmla="*/ 147 h 317"/>
                <a:gd name="T34" fmla="*/ 3 w 425"/>
                <a:gd name="T35" fmla="*/ 139 h 317"/>
                <a:gd name="T36" fmla="*/ 3 w 425"/>
                <a:gd name="T37" fmla="*/ 131 h 317"/>
                <a:gd name="T38" fmla="*/ 3 w 425"/>
                <a:gd name="T39" fmla="*/ 103 h 317"/>
                <a:gd name="T40" fmla="*/ 4 w 425"/>
                <a:gd name="T41" fmla="*/ 62 h 317"/>
                <a:gd name="T42" fmla="*/ 4 w 425"/>
                <a:gd name="T43" fmla="*/ 25 h 317"/>
                <a:gd name="T44" fmla="*/ 4 w 425"/>
                <a:gd name="T45" fmla="*/ 8 h 317"/>
                <a:gd name="T46" fmla="*/ 5 w 425"/>
                <a:gd name="T47" fmla="*/ 7 h 317"/>
                <a:gd name="T48" fmla="*/ 7 w 425"/>
                <a:gd name="T49" fmla="*/ 5 h 317"/>
                <a:gd name="T50" fmla="*/ 15 w 425"/>
                <a:gd name="T51" fmla="*/ 3 h 317"/>
                <a:gd name="T52" fmla="*/ 29 w 425"/>
                <a:gd name="T53" fmla="*/ 3 h 317"/>
                <a:gd name="T54" fmla="*/ 205 w 425"/>
                <a:gd name="T55" fmla="*/ 3 h 317"/>
                <a:gd name="T56" fmla="*/ 205 w 425"/>
                <a:gd name="T57" fmla="*/ 3 h 317"/>
                <a:gd name="T58" fmla="*/ 206 w 425"/>
                <a:gd name="T59" fmla="*/ 4 h 317"/>
                <a:gd name="T60" fmla="*/ 208 w 425"/>
                <a:gd name="T61" fmla="*/ 5 h 317"/>
                <a:gd name="T62" fmla="*/ 209 w 425"/>
                <a:gd name="T63" fmla="*/ 6 h 317"/>
                <a:gd name="T64" fmla="*/ 210 w 425"/>
                <a:gd name="T65" fmla="*/ 7 h 317"/>
                <a:gd name="T66" fmla="*/ 211 w 425"/>
                <a:gd name="T67" fmla="*/ 9 h 317"/>
                <a:gd name="T68" fmla="*/ 211 w 425"/>
                <a:gd name="T69" fmla="*/ 10 h 317"/>
                <a:gd name="T70" fmla="*/ 212 w 425"/>
                <a:gd name="T71" fmla="*/ 11 h 317"/>
                <a:gd name="T72" fmla="*/ 212 w 425"/>
                <a:gd name="T73" fmla="*/ 10 h 317"/>
                <a:gd name="T74" fmla="*/ 211 w 425"/>
                <a:gd name="T75" fmla="*/ 6 h 317"/>
                <a:gd name="T76" fmla="*/ 209 w 425"/>
                <a:gd name="T77" fmla="*/ 2 h 317"/>
                <a:gd name="T78" fmla="*/ 206 w 425"/>
                <a:gd name="T79" fmla="*/ 1 h 317"/>
                <a:gd name="T80" fmla="*/ 202 w 425"/>
                <a:gd name="T81" fmla="*/ 0 h 31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425" h="317">
                  <a:moveTo>
                    <a:pt x="405" y="0"/>
                  </a:moveTo>
                  <a:lnTo>
                    <a:pt x="19" y="0"/>
                  </a:lnTo>
                  <a:lnTo>
                    <a:pt x="12" y="2"/>
                  </a:lnTo>
                  <a:lnTo>
                    <a:pt x="6" y="5"/>
                  </a:lnTo>
                  <a:lnTo>
                    <a:pt x="2" y="13"/>
                  </a:lnTo>
                  <a:lnTo>
                    <a:pt x="0" y="21"/>
                  </a:lnTo>
                  <a:lnTo>
                    <a:pt x="0" y="295"/>
                  </a:lnTo>
                  <a:lnTo>
                    <a:pt x="2" y="303"/>
                  </a:lnTo>
                  <a:lnTo>
                    <a:pt x="6" y="309"/>
                  </a:lnTo>
                  <a:lnTo>
                    <a:pt x="10" y="315"/>
                  </a:lnTo>
                  <a:lnTo>
                    <a:pt x="15" y="317"/>
                  </a:lnTo>
                  <a:lnTo>
                    <a:pt x="15" y="315"/>
                  </a:lnTo>
                  <a:lnTo>
                    <a:pt x="15" y="313"/>
                  </a:lnTo>
                  <a:lnTo>
                    <a:pt x="12" y="305"/>
                  </a:lnTo>
                  <a:lnTo>
                    <a:pt x="8" y="294"/>
                  </a:lnTo>
                  <a:lnTo>
                    <a:pt x="6" y="278"/>
                  </a:lnTo>
                  <a:lnTo>
                    <a:pt x="6" y="263"/>
                  </a:lnTo>
                  <a:lnTo>
                    <a:pt x="6" y="207"/>
                  </a:lnTo>
                  <a:lnTo>
                    <a:pt x="8" y="124"/>
                  </a:lnTo>
                  <a:lnTo>
                    <a:pt x="8" y="50"/>
                  </a:lnTo>
                  <a:lnTo>
                    <a:pt x="8" y="17"/>
                  </a:lnTo>
                  <a:lnTo>
                    <a:pt x="10" y="15"/>
                  </a:lnTo>
                  <a:lnTo>
                    <a:pt x="15" y="11"/>
                  </a:lnTo>
                  <a:lnTo>
                    <a:pt x="31" y="7"/>
                  </a:lnTo>
                  <a:lnTo>
                    <a:pt x="58" y="7"/>
                  </a:lnTo>
                  <a:lnTo>
                    <a:pt x="411" y="7"/>
                  </a:lnTo>
                  <a:lnTo>
                    <a:pt x="413" y="9"/>
                  </a:lnTo>
                  <a:lnTo>
                    <a:pt x="417" y="11"/>
                  </a:lnTo>
                  <a:lnTo>
                    <a:pt x="419" y="13"/>
                  </a:lnTo>
                  <a:lnTo>
                    <a:pt x="421" y="15"/>
                  </a:lnTo>
                  <a:lnTo>
                    <a:pt x="423" y="19"/>
                  </a:lnTo>
                  <a:lnTo>
                    <a:pt x="423" y="21"/>
                  </a:lnTo>
                  <a:lnTo>
                    <a:pt x="425" y="23"/>
                  </a:lnTo>
                  <a:lnTo>
                    <a:pt x="425" y="21"/>
                  </a:lnTo>
                  <a:lnTo>
                    <a:pt x="423" y="13"/>
                  </a:lnTo>
                  <a:lnTo>
                    <a:pt x="419" y="5"/>
                  </a:lnTo>
                  <a:lnTo>
                    <a:pt x="413" y="2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84" name="Freeform 187">
              <a:extLst>
                <a:ext uri="{FF2B5EF4-FFF2-40B4-BE49-F238E27FC236}">
                  <a16:creationId xmlns:a16="http://schemas.microsoft.com/office/drawing/2014/main" xmlns="" id="{3452D7D0-D513-45B8-8F49-2B8A45912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" y="2086"/>
              <a:ext cx="180" cy="140"/>
            </a:xfrm>
            <a:custGeom>
              <a:avLst/>
              <a:gdLst>
                <a:gd name="T0" fmla="*/ 180 w 360"/>
                <a:gd name="T1" fmla="*/ 13 h 278"/>
                <a:gd name="T2" fmla="*/ 179 w 360"/>
                <a:gd name="T3" fmla="*/ 11 h 278"/>
                <a:gd name="T4" fmla="*/ 175 w 360"/>
                <a:gd name="T5" fmla="*/ 7 h 278"/>
                <a:gd name="T6" fmla="*/ 171 w 360"/>
                <a:gd name="T7" fmla="*/ 2 h 278"/>
                <a:gd name="T8" fmla="*/ 165 w 360"/>
                <a:gd name="T9" fmla="*/ 0 h 278"/>
                <a:gd name="T10" fmla="*/ 0 w 360"/>
                <a:gd name="T11" fmla="*/ 131 h 278"/>
                <a:gd name="T12" fmla="*/ 0 w 360"/>
                <a:gd name="T13" fmla="*/ 132 h 278"/>
                <a:gd name="T14" fmla="*/ 1 w 360"/>
                <a:gd name="T15" fmla="*/ 134 h 278"/>
                <a:gd name="T16" fmla="*/ 3 w 360"/>
                <a:gd name="T17" fmla="*/ 137 h 278"/>
                <a:gd name="T18" fmla="*/ 8 w 360"/>
                <a:gd name="T19" fmla="*/ 139 h 278"/>
                <a:gd name="T20" fmla="*/ 9 w 360"/>
                <a:gd name="T21" fmla="*/ 139 h 278"/>
                <a:gd name="T22" fmla="*/ 10 w 360"/>
                <a:gd name="T23" fmla="*/ 139 h 278"/>
                <a:gd name="T24" fmla="*/ 11 w 360"/>
                <a:gd name="T25" fmla="*/ 140 h 278"/>
                <a:gd name="T26" fmla="*/ 12 w 360"/>
                <a:gd name="T27" fmla="*/ 140 h 278"/>
                <a:gd name="T28" fmla="*/ 16 w 360"/>
                <a:gd name="T29" fmla="*/ 140 h 278"/>
                <a:gd name="T30" fmla="*/ 22 w 360"/>
                <a:gd name="T31" fmla="*/ 140 h 278"/>
                <a:gd name="T32" fmla="*/ 30 w 360"/>
                <a:gd name="T33" fmla="*/ 140 h 278"/>
                <a:gd name="T34" fmla="*/ 41 w 360"/>
                <a:gd name="T35" fmla="*/ 140 h 278"/>
                <a:gd name="T36" fmla="*/ 53 w 360"/>
                <a:gd name="T37" fmla="*/ 140 h 278"/>
                <a:gd name="T38" fmla="*/ 66 w 360"/>
                <a:gd name="T39" fmla="*/ 140 h 278"/>
                <a:gd name="T40" fmla="*/ 79 w 360"/>
                <a:gd name="T41" fmla="*/ 140 h 278"/>
                <a:gd name="T42" fmla="*/ 94 w 360"/>
                <a:gd name="T43" fmla="*/ 140 h 278"/>
                <a:gd name="T44" fmla="*/ 107 w 360"/>
                <a:gd name="T45" fmla="*/ 140 h 278"/>
                <a:gd name="T46" fmla="*/ 121 w 360"/>
                <a:gd name="T47" fmla="*/ 140 h 278"/>
                <a:gd name="T48" fmla="*/ 133 w 360"/>
                <a:gd name="T49" fmla="*/ 140 h 278"/>
                <a:gd name="T50" fmla="*/ 145 w 360"/>
                <a:gd name="T51" fmla="*/ 140 h 278"/>
                <a:gd name="T52" fmla="*/ 153 w 360"/>
                <a:gd name="T53" fmla="*/ 140 h 278"/>
                <a:gd name="T54" fmla="*/ 161 w 360"/>
                <a:gd name="T55" fmla="*/ 140 h 278"/>
                <a:gd name="T56" fmla="*/ 165 w 360"/>
                <a:gd name="T57" fmla="*/ 140 h 278"/>
                <a:gd name="T58" fmla="*/ 167 w 360"/>
                <a:gd name="T59" fmla="*/ 140 h 278"/>
                <a:gd name="T60" fmla="*/ 169 w 360"/>
                <a:gd name="T61" fmla="*/ 140 h 278"/>
                <a:gd name="T62" fmla="*/ 173 w 360"/>
                <a:gd name="T63" fmla="*/ 138 h 278"/>
                <a:gd name="T64" fmla="*/ 178 w 360"/>
                <a:gd name="T65" fmla="*/ 134 h 278"/>
                <a:gd name="T66" fmla="*/ 180 w 360"/>
                <a:gd name="T67" fmla="*/ 125 h 278"/>
                <a:gd name="T68" fmla="*/ 180 w 360"/>
                <a:gd name="T69" fmla="*/ 13 h 2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60" h="278">
                  <a:moveTo>
                    <a:pt x="360" y="25"/>
                  </a:moveTo>
                  <a:lnTo>
                    <a:pt x="358" y="21"/>
                  </a:lnTo>
                  <a:lnTo>
                    <a:pt x="350" y="13"/>
                  </a:lnTo>
                  <a:lnTo>
                    <a:pt x="341" y="3"/>
                  </a:lnTo>
                  <a:lnTo>
                    <a:pt x="329" y="0"/>
                  </a:lnTo>
                  <a:lnTo>
                    <a:pt x="0" y="261"/>
                  </a:lnTo>
                  <a:lnTo>
                    <a:pt x="0" y="263"/>
                  </a:lnTo>
                  <a:lnTo>
                    <a:pt x="2" y="267"/>
                  </a:lnTo>
                  <a:lnTo>
                    <a:pt x="6" y="272"/>
                  </a:lnTo>
                  <a:lnTo>
                    <a:pt x="16" y="276"/>
                  </a:lnTo>
                  <a:lnTo>
                    <a:pt x="18" y="276"/>
                  </a:lnTo>
                  <a:lnTo>
                    <a:pt x="20" y="276"/>
                  </a:lnTo>
                  <a:lnTo>
                    <a:pt x="22" y="278"/>
                  </a:lnTo>
                  <a:lnTo>
                    <a:pt x="23" y="278"/>
                  </a:lnTo>
                  <a:lnTo>
                    <a:pt x="31" y="278"/>
                  </a:lnTo>
                  <a:lnTo>
                    <a:pt x="43" y="278"/>
                  </a:lnTo>
                  <a:lnTo>
                    <a:pt x="60" y="278"/>
                  </a:lnTo>
                  <a:lnTo>
                    <a:pt x="81" y="278"/>
                  </a:lnTo>
                  <a:lnTo>
                    <a:pt x="106" y="278"/>
                  </a:lnTo>
                  <a:lnTo>
                    <a:pt x="131" y="278"/>
                  </a:lnTo>
                  <a:lnTo>
                    <a:pt x="158" y="278"/>
                  </a:lnTo>
                  <a:lnTo>
                    <a:pt x="187" y="278"/>
                  </a:lnTo>
                  <a:lnTo>
                    <a:pt x="214" y="278"/>
                  </a:lnTo>
                  <a:lnTo>
                    <a:pt x="241" y="278"/>
                  </a:lnTo>
                  <a:lnTo>
                    <a:pt x="266" y="278"/>
                  </a:lnTo>
                  <a:lnTo>
                    <a:pt x="289" y="278"/>
                  </a:lnTo>
                  <a:lnTo>
                    <a:pt x="306" y="278"/>
                  </a:lnTo>
                  <a:lnTo>
                    <a:pt x="321" y="278"/>
                  </a:lnTo>
                  <a:lnTo>
                    <a:pt x="329" y="278"/>
                  </a:lnTo>
                  <a:lnTo>
                    <a:pt x="333" y="278"/>
                  </a:lnTo>
                  <a:lnTo>
                    <a:pt x="337" y="278"/>
                  </a:lnTo>
                  <a:lnTo>
                    <a:pt x="346" y="274"/>
                  </a:lnTo>
                  <a:lnTo>
                    <a:pt x="356" y="267"/>
                  </a:lnTo>
                  <a:lnTo>
                    <a:pt x="360" y="249"/>
                  </a:lnTo>
                  <a:lnTo>
                    <a:pt x="360" y="25"/>
                  </a:lnTo>
                  <a:close/>
                </a:path>
              </a:pathLst>
            </a:custGeom>
            <a:solidFill>
              <a:srgbClr val="9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85" name="Freeform 188">
              <a:extLst>
                <a:ext uri="{FF2B5EF4-FFF2-40B4-BE49-F238E27FC236}">
                  <a16:creationId xmlns:a16="http://schemas.microsoft.com/office/drawing/2014/main" xmlns="" id="{6F252B64-F77D-419B-B4F6-747E88D0F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8" y="2085"/>
              <a:ext cx="179" cy="138"/>
            </a:xfrm>
            <a:custGeom>
              <a:avLst/>
              <a:gdLst>
                <a:gd name="T0" fmla="*/ 15 w 357"/>
                <a:gd name="T1" fmla="*/ 138 h 274"/>
                <a:gd name="T2" fmla="*/ 9 w 357"/>
                <a:gd name="T3" fmla="*/ 137 h 274"/>
                <a:gd name="T4" fmla="*/ 4 w 357"/>
                <a:gd name="T5" fmla="*/ 133 h 274"/>
                <a:gd name="T6" fmla="*/ 1 w 357"/>
                <a:gd name="T7" fmla="*/ 129 h 274"/>
                <a:gd name="T8" fmla="*/ 0 w 357"/>
                <a:gd name="T9" fmla="*/ 124 h 274"/>
                <a:gd name="T10" fmla="*/ 0 w 357"/>
                <a:gd name="T11" fmla="*/ 15 h 274"/>
                <a:gd name="T12" fmla="*/ 1 w 357"/>
                <a:gd name="T13" fmla="*/ 9 h 274"/>
                <a:gd name="T14" fmla="*/ 4 w 357"/>
                <a:gd name="T15" fmla="*/ 4 h 274"/>
                <a:gd name="T16" fmla="*/ 9 w 357"/>
                <a:gd name="T17" fmla="*/ 1 h 274"/>
                <a:gd name="T18" fmla="*/ 15 w 357"/>
                <a:gd name="T19" fmla="*/ 0 h 274"/>
                <a:gd name="T20" fmla="*/ 164 w 357"/>
                <a:gd name="T21" fmla="*/ 0 h 274"/>
                <a:gd name="T22" fmla="*/ 170 w 357"/>
                <a:gd name="T23" fmla="*/ 1 h 274"/>
                <a:gd name="T24" fmla="*/ 175 w 357"/>
                <a:gd name="T25" fmla="*/ 4 h 274"/>
                <a:gd name="T26" fmla="*/ 178 w 357"/>
                <a:gd name="T27" fmla="*/ 9 h 274"/>
                <a:gd name="T28" fmla="*/ 179 w 357"/>
                <a:gd name="T29" fmla="*/ 15 h 274"/>
                <a:gd name="T30" fmla="*/ 179 w 357"/>
                <a:gd name="T31" fmla="*/ 124 h 274"/>
                <a:gd name="T32" fmla="*/ 178 w 357"/>
                <a:gd name="T33" fmla="*/ 129 h 274"/>
                <a:gd name="T34" fmla="*/ 175 w 357"/>
                <a:gd name="T35" fmla="*/ 133 h 274"/>
                <a:gd name="T36" fmla="*/ 170 w 357"/>
                <a:gd name="T37" fmla="*/ 137 h 274"/>
                <a:gd name="T38" fmla="*/ 164 w 357"/>
                <a:gd name="T39" fmla="*/ 138 h 274"/>
                <a:gd name="T40" fmla="*/ 15 w 357"/>
                <a:gd name="T41" fmla="*/ 138 h 2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57" h="274">
                  <a:moveTo>
                    <a:pt x="29" y="274"/>
                  </a:moveTo>
                  <a:lnTo>
                    <a:pt x="17" y="273"/>
                  </a:lnTo>
                  <a:lnTo>
                    <a:pt x="7" y="265"/>
                  </a:lnTo>
                  <a:lnTo>
                    <a:pt x="2" y="257"/>
                  </a:lnTo>
                  <a:lnTo>
                    <a:pt x="0" y="246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7" y="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328" y="0"/>
                  </a:lnTo>
                  <a:lnTo>
                    <a:pt x="340" y="2"/>
                  </a:lnTo>
                  <a:lnTo>
                    <a:pt x="349" y="7"/>
                  </a:lnTo>
                  <a:lnTo>
                    <a:pt x="355" y="17"/>
                  </a:lnTo>
                  <a:lnTo>
                    <a:pt x="357" y="29"/>
                  </a:lnTo>
                  <a:lnTo>
                    <a:pt x="357" y="246"/>
                  </a:lnTo>
                  <a:lnTo>
                    <a:pt x="355" y="257"/>
                  </a:lnTo>
                  <a:lnTo>
                    <a:pt x="349" y="265"/>
                  </a:lnTo>
                  <a:lnTo>
                    <a:pt x="340" y="273"/>
                  </a:lnTo>
                  <a:lnTo>
                    <a:pt x="328" y="274"/>
                  </a:lnTo>
                  <a:lnTo>
                    <a:pt x="29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86" name="Freeform 189">
              <a:extLst>
                <a:ext uri="{FF2B5EF4-FFF2-40B4-BE49-F238E27FC236}">
                  <a16:creationId xmlns:a16="http://schemas.microsoft.com/office/drawing/2014/main" xmlns="" id="{5C13DEF3-47A5-43EA-AC94-0BF83B010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" y="2092"/>
              <a:ext cx="165" cy="124"/>
            </a:xfrm>
            <a:custGeom>
              <a:avLst/>
              <a:gdLst>
                <a:gd name="T0" fmla="*/ 157 w 331"/>
                <a:gd name="T1" fmla="*/ 124 h 248"/>
                <a:gd name="T2" fmla="*/ 160 w 331"/>
                <a:gd name="T3" fmla="*/ 123 h 248"/>
                <a:gd name="T4" fmla="*/ 163 w 331"/>
                <a:gd name="T5" fmla="*/ 121 h 248"/>
                <a:gd name="T6" fmla="*/ 164 w 331"/>
                <a:gd name="T7" fmla="*/ 119 h 248"/>
                <a:gd name="T8" fmla="*/ 165 w 331"/>
                <a:gd name="T9" fmla="*/ 117 h 248"/>
                <a:gd name="T10" fmla="*/ 165 w 331"/>
                <a:gd name="T11" fmla="*/ 8 h 248"/>
                <a:gd name="T12" fmla="*/ 164 w 331"/>
                <a:gd name="T13" fmla="*/ 5 h 248"/>
                <a:gd name="T14" fmla="*/ 163 w 331"/>
                <a:gd name="T15" fmla="*/ 2 h 248"/>
                <a:gd name="T16" fmla="*/ 160 w 331"/>
                <a:gd name="T17" fmla="*/ 1 h 248"/>
                <a:gd name="T18" fmla="*/ 157 w 331"/>
                <a:gd name="T19" fmla="*/ 0 h 248"/>
                <a:gd name="T20" fmla="*/ 8 w 331"/>
                <a:gd name="T21" fmla="*/ 0 h 248"/>
                <a:gd name="T22" fmla="*/ 5 w 331"/>
                <a:gd name="T23" fmla="*/ 1 h 248"/>
                <a:gd name="T24" fmla="*/ 3 w 331"/>
                <a:gd name="T25" fmla="*/ 2 h 248"/>
                <a:gd name="T26" fmla="*/ 1 w 331"/>
                <a:gd name="T27" fmla="*/ 5 h 248"/>
                <a:gd name="T28" fmla="*/ 0 w 331"/>
                <a:gd name="T29" fmla="*/ 8 h 248"/>
                <a:gd name="T30" fmla="*/ 0 w 331"/>
                <a:gd name="T31" fmla="*/ 117 h 248"/>
                <a:gd name="T32" fmla="*/ 1 w 331"/>
                <a:gd name="T33" fmla="*/ 119 h 248"/>
                <a:gd name="T34" fmla="*/ 3 w 331"/>
                <a:gd name="T35" fmla="*/ 121 h 248"/>
                <a:gd name="T36" fmla="*/ 5 w 331"/>
                <a:gd name="T37" fmla="*/ 123 h 248"/>
                <a:gd name="T38" fmla="*/ 8 w 331"/>
                <a:gd name="T39" fmla="*/ 124 h 248"/>
                <a:gd name="T40" fmla="*/ 157 w 331"/>
                <a:gd name="T41" fmla="*/ 124 h 24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1" h="248">
                  <a:moveTo>
                    <a:pt x="315" y="248"/>
                  </a:moveTo>
                  <a:lnTo>
                    <a:pt x="321" y="246"/>
                  </a:lnTo>
                  <a:lnTo>
                    <a:pt x="327" y="242"/>
                  </a:lnTo>
                  <a:lnTo>
                    <a:pt x="329" y="238"/>
                  </a:lnTo>
                  <a:lnTo>
                    <a:pt x="331" y="233"/>
                  </a:lnTo>
                  <a:lnTo>
                    <a:pt x="331" y="16"/>
                  </a:lnTo>
                  <a:lnTo>
                    <a:pt x="329" y="10"/>
                  </a:lnTo>
                  <a:lnTo>
                    <a:pt x="327" y="4"/>
                  </a:lnTo>
                  <a:lnTo>
                    <a:pt x="321" y="2"/>
                  </a:lnTo>
                  <a:lnTo>
                    <a:pt x="315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233"/>
                  </a:lnTo>
                  <a:lnTo>
                    <a:pt x="2" y="238"/>
                  </a:lnTo>
                  <a:lnTo>
                    <a:pt x="6" y="242"/>
                  </a:lnTo>
                  <a:lnTo>
                    <a:pt x="10" y="246"/>
                  </a:lnTo>
                  <a:lnTo>
                    <a:pt x="16" y="248"/>
                  </a:lnTo>
                  <a:lnTo>
                    <a:pt x="315" y="248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87" name="Freeform 190">
              <a:extLst>
                <a:ext uri="{FF2B5EF4-FFF2-40B4-BE49-F238E27FC236}">
                  <a16:creationId xmlns:a16="http://schemas.microsoft.com/office/drawing/2014/main" xmlns="" id="{15FE6182-E736-4CCF-B80C-CC8EA648D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3" y="2237"/>
              <a:ext cx="159" cy="26"/>
            </a:xfrm>
            <a:custGeom>
              <a:avLst/>
              <a:gdLst>
                <a:gd name="T0" fmla="*/ 140 w 319"/>
                <a:gd name="T1" fmla="*/ 13 h 52"/>
                <a:gd name="T2" fmla="*/ 121 w 319"/>
                <a:gd name="T3" fmla="*/ 25 h 52"/>
                <a:gd name="T4" fmla="*/ 119 w 319"/>
                <a:gd name="T5" fmla="*/ 26 h 52"/>
                <a:gd name="T6" fmla="*/ 117 w 319"/>
                <a:gd name="T7" fmla="*/ 26 h 52"/>
                <a:gd name="T8" fmla="*/ 32 w 319"/>
                <a:gd name="T9" fmla="*/ 26 h 52"/>
                <a:gd name="T10" fmla="*/ 29 w 319"/>
                <a:gd name="T11" fmla="*/ 26 h 52"/>
                <a:gd name="T12" fmla="*/ 27 w 319"/>
                <a:gd name="T13" fmla="*/ 24 h 52"/>
                <a:gd name="T14" fmla="*/ 12 w 319"/>
                <a:gd name="T15" fmla="*/ 12 h 52"/>
                <a:gd name="T16" fmla="*/ 0 w 319"/>
                <a:gd name="T17" fmla="*/ 0 h 52"/>
                <a:gd name="T18" fmla="*/ 18 w 319"/>
                <a:gd name="T19" fmla="*/ 0 h 52"/>
                <a:gd name="T20" fmla="*/ 136 w 319"/>
                <a:gd name="T21" fmla="*/ 0 h 52"/>
                <a:gd name="T22" fmla="*/ 159 w 319"/>
                <a:gd name="T23" fmla="*/ 0 h 52"/>
                <a:gd name="T24" fmla="*/ 140 w 319"/>
                <a:gd name="T25" fmla="*/ 13 h 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19" h="52">
                  <a:moveTo>
                    <a:pt x="280" y="25"/>
                  </a:moveTo>
                  <a:lnTo>
                    <a:pt x="242" y="50"/>
                  </a:lnTo>
                  <a:lnTo>
                    <a:pt x="238" y="52"/>
                  </a:lnTo>
                  <a:lnTo>
                    <a:pt x="234" y="52"/>
                  </a:lnTo>
                  <a:lnTo>
                    <a:pt x="65" y="52"/>
                  </a:lnTo>
                  <a:lnTo>
                    <a:pt x="59" y="52"/>
                  </a:lnTo>
                  <a:lnTo>
                    <a:pt x="55" y="48"/>
                  </a:lnTo>
                  <a:lnTo>
                    <a:pt x="25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272" y="0"/>
                  </a:lnTo>
                  <a:lnTo>
                    <a:pt x="319" y="0"/>
                  </a:lnTo>
                  <a:lnTo>
                    <a:pt x="28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88" name="Freeform 191">
              <a:extLst>
                <a:ext uri="{FF2B5EF4-FFF2-40B4-BE49-F238E27FC236}">
                  <a16:creationId xmlns:a16="http://schemas.microsoft.com/office/drawing/2014/main" xmlns="" id="{8A4F2665-476A-473C-8BA6-6424B18E1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1" y="2244"/>
              <a:ext cx="90" cy="12"/>
            </a:xfrm>
            <a:custGeom>
              <a:avLst/>
              <a:gdLst>
                <a:gd name="T0" fmla="*/ 14 w 181"/>
                <a:gd name="T1" fmla="*/ 12 h 25"/>
                <a:gd name="T2" fmla="*/ 90 w 181"/>
                <a:gd name="T3" fmla="*/ 12 h 25"/>
                <a:gd name="T4" fmla="*/ 90 w 181"/>
                <a:gd name="T5" fmla="*/ 12 h 25"/>
                <a:gd name="T6" fmla="*/ 21 w 181"/>
                <a:gd name="T7" fmla="*/ 11 h 25"/>
                <a:gd name="T8" fmla="*/ 15 w 181"/>
                <a:gd name="T9" fmla="*/ 0 h 25"/>
                <a:gd name="T10" fmla="*/ 0 w 181"/>
                <a:gd name="T11" fmla="*/ 0 h 25"/>
                <a:gd name="T12" fmla="*/ 14 w 181"/>
                <a:gd name="T13" fmla="*/ 12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1" h="25">
                  <a:moveTo>
                    <a:pt x="29" y="25"/>
                  </a:moveTo>
                  <a:lnTo>
                    <a:pt x="181" y="25"/>
                  </a:lnTo>
                  <a:lnTo>
                    <a:pt x="42" y="23"/>
                  </a:lnTo>
                  <a:lnTo>
                    <a:pt x="31" y="0"/>
                  </a:lnTo>
                  <a:lnTo>
                    <a:pt x="0" y="0"/>
                  </a:lnTo>
                  <a:lnTo>
                    <a:pt x="29" y="25"/>
                  </a:lnTo>
                  <a:close/>
                </a:path>
              </a:pathLst>
            </a:cu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89" name="Freeform 192">
              <a:extLst>
                <a:ext uri="{FF2B5EF4-FFF2-40B4-BE49-F238E27FC236}">
                  <a16:creationId xmlns:a16="http://schemas.microsoft.com/office/drawing/2014/main" xmlns="" id="{8946E5D4-EF66-4AD4-B042-711C1337A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" y="2244"/>
              <a:ext cx="87" cy="12"/>
            </a:xfrm>
            <a:custGeom>
              <a:avLst/>
              <a:gdLst>
                <a:gd name="T0" fmla="*/ 75 w 173"/>
                <a:gd name="T1" fmla="*/ 12 h 25"/>
                <a:gd name="T2" fmla="*/ 87 w 173"/>
                <a:gd name="T3" fmla="*/ 0 h 25"/>
                <a:gd name="T4" fmla="*/ 0 w 173"/>
                <a:gd name="T5" fmla="*/ 0 h 25"/>
                <a:gd name="T6" fmla="*/ 6 w 173"/>
                <a:gd name="T7" fmla="*/ 11 h 25"/>
                <a:gd name="T8" fmla="*/ 75 w 173"/>
                <a:gd name="T9" fmla="*/ 12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" h="25">
                  <a:moveTo>
                    <a:pt x="150" y="25"/>
                  </a:moveTo>
                  <a:lnTo>
                    <a:pt x="173" y="0"/>
                  </a:lnTo>
                  <a:lnTo>
                    <a:pt x="0" y="0"/>
                  </a:lnTo>
                  <a:lnTo>
                    <a:pt x="11" y="23"/>
                  </a:lnTo>
                  <a:lnTo>
                    <a:pt x="150" y="25"/>
                  </a:lnTo>
                  <a:close/>
                </a:path>
              </a:pathLst>
            </a:cu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90" name="Freeform 193">
              <a:extLst>
                <a:ext uri="{FF2B5EF4-FFF2-40B4-BE49-F238E27FC236}">
                  <a16:creationId xmlns:a16="http://schemas.microsoft.com/office/drawing/2014/main" xmlns="" id="{FBE3A2BB-B0FE-4B11-AB98-D16ACF36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" y="2244"/>
              <a:ext cx="28" cy="12"/>
            </a:xfrm>
            <a:custGeom>
              <a:avLst/>
              <a:gdLst>
                <a:gd name="T0" fmla="*/ 0 w 55"/>
                <a:gd name="T1" fmla="*/ 12 h 25"/>
                <a:gd name="T2" fmla="*/ 9 w 55"/>
                <a:gd name="T3" fmla="*/ 12 h 25"/>
                <a:gd name="T4" fmla="*/ 28 w 55"/>
                <a:gd name="T5" fmla="*/ 0 h 25"/>
                <a:gd name="T6" fmla="*/ 12 w 55"/>
                <a:gd name="T7" fmla="*/ 0 h 25"/>
                <a:gd name="T8" fmla="*/ 0 w 55"/>
                <a:gd name="T9" fmla="*/ 12 h 25"/>
                <a:gd name="T10" fmla="*/ 0 w 55"/>
                <a:gd name="T11" fmla="*/ 12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" h="25">
                  <a:moveTo>
                    <a:pt x="0" y="25"/>
                  </a:moveTo>
                  <a:lnTo>
                    <a:pt x="17" y="25"/>
                  </a:lnTo>
                  <a:lnTo>
                    <a:pt x="55" y="0"/>
                  </a:lnTo>
                  <a:lnTo>
                    <a:pt x="23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33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91" name="Freeform 194">
              <a:extLst>
                <a:ext uri="{FF2B5EF4-FFF2-40B4-BE49-F238E27FC236}">
                  <a16:creationId xmlns:a16="http://schemas.microsoft.com/office/drawing/2014/main" xmlns="" id="{4F57F6DC-9339-4D1A-9D9F-E0F5A4F84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4" y="2254"/>
              <a:ext cx="278" cy="71"/>
            </a:xfrm>
            <a:custGeom>
              <a:avLst/>
              <a:gdLst>
                <a:gd name="T0" fmla="*/ 16 w 556"/>
                <a:gd name="T1" fmla="*/ 71 h 142"/>
                <a:gd name="T2" fmla="*/ 10 w 556"/>
                <a:gd name="T3" fmla="*/ 70 h 142"/>
                <a:gd name="T4" fmla="*/ 5 w 556"/>
                <a:gd name="T5" fmla="*/ 66 h 142"/>
                <a:gd name="T6" fmla="*/ 1 w 556"/>
                <a:gd name="T7" fmla="*/ 62 h 142"/>
                <a:gd name="T8" fmla="*/ 0 w 556"/>
                <a:gd name="T9" fmla="*/ 56 h 142"/>
                <a:gd name="T10" fmla="*/ 0 w 556"/>
                <a:gd name="T11" fmla="*/ 16 h 142"/>
                <a:gd name="T12" fmla="*/ 1 w 556"/>
                <a:gd name="T13" fmla="*/ 10 h 142"/>
                <a:gd name="T14" fmla="*/ 5 w 556"/>
                <a:gd name="T15" fmla="*/ 5 h 142"/>
                <a:gd name="T16" fmla="*/ 10 w 556"/>
                <a:gd name="T17" fmla="*/ 1 h 142"/>
                <a:gd name="T18" fmla="*/ 16 w 556"/>
                <a:gd name="T19" fmla="*/ 0 h 142"/>
                <a:gd name="T20" fmla="*/ 263 w 556"/>
                <a:gd name="T21" fmla="*/ 0 h 142"/>
                <a:gd name="T22" fmla="*/ 268 w 556"/>
                <a:gd name="T23" fmla="*/ 1 h 142"/>
                <a:gd name="T24" fmla="*/ 273 w 556"/>
                <a:gd name="T25" fmla="*/ 5 h 142"/>
                <a:gd name="T26" fmla="*/ 277 w 556"/>
                <a:gd name="T27" fmla="*/ 10 h 142"/>
                <a:gd name="T28" fmla="*/ 278 w 556"/>
                <a:gd name="T29" fmla="*/ 16 h 142"/>
                <a:gd name="T30" fmla="*/ 278 w 556"/>
                <a:gd name="T31" fmla="*/ 56 h 142"/>
                <a:gd name="T32" fmla="*/ 277 w 556"/>
                <a:gd name="T33" fmla="*/ 62 h 142"/>
                <a:gd name="T34" fmla="*/ 273 w 556"/>
                <a:gd name="T35" fmla="*/ 66 h 142"/>
                <a:gd name="T36" fmla="*/ 268 w 556"/>
                <a:gd name="T37" fmla="*/ 70 h 142"/>
                <a:gd name="T38" fmla="*/ 263 w 556"/>
                <a:gd name="T39" fmla="*/ 71 h 142"/>
                <a:gd name="T40" fmla="*/ 16 w 556"/>
                <a:gd name="T41" fmla="*/ 71 h 1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56" h="142">
                  <a:moveTo>
                    <a:pt x="31" y="142"/>
                  </a:moveTo>
                  <a:lnTo>
                    <a:pt x="20" y="140"/>
                  </a:lnTo>
                  <a:lnTo>
                    <a:pt x="10" y="132"/>
                  </a:lnTo>
                  <a:lnTo>
                    <a:pt x="2" y="123"/>
                  </a:lnTo>
                  <a:lnTo>
                    <a:pt x="0" y="111"/>
                  </a:lnTo>
                  <a:lnTo>
                    <a:pt x="0" y="31"/>
                  </a:lnTo>
                  <a:lnTo>
                    <a:pt x="2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1" y="0"/>
                  </a:lnTo>
                  <a:lnTo>
                    <a:pt x="525" y="0"/>
                  </a:lnTo>
                  <a:lnTo>
                    <a:pt x="536" y="2"/>
                  </a:lnTo>
                  <a:lnTo>
                    <a:pt x="546" y="9"/>
                  </a:lnTo>
                  <a:lnTo>
                    <a:pt x="554" y="19"/>
                  </a:lnTo>
                  <a:lnTo>
                    <a:pt x="556" y="31"/>
                  </a:lnTo>
                  <a:lnTo>
                    <a:pt x="556" y="111"/>
                  </a:lnTo>
                  <a:lnTo>
                    <a:pt x="554" y="123"/>
                  </a:lnTo>
                  <a:lnTo>
                    <a:pt x="546" y="132"/>
                  </a:lnTo>
                  <a:lnTo>
                    <a:pt x="536" y="140"/>
                  </a:lnTo>
                  <a:lnTo>
                    <a:pt x="525" y="142"/>
                  </a:lnTo>
                  <a:lnTo>
                    <a:pt x="31" y="1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92" name="Freeform 195">
              <a:extLst>
                <a:ext uri="{FF2B5EF4-FFF2-40B4-BE49-F238E27FC236}">
                  <a16:creationId xmlns:a16="http://schemas.microsoft.com/office/drawing/2014/main" xmlns="" id="{2A17B6AA-746C-49F7-B7B1-5299506A0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" y="2267"/>
              <a:ext cx="44" cy="36"/>
            </a:xfrm>
            <a:custGeom>
              <a:avLst/>
              <a:gdLst>
                <a:gd name="T0" fmla="*/ 0 w 89"/>
                <a:gd name="T1" fmla="*/ 21 h 73"/>
                <a:gd name="T2" fmla="*/ 0 w 89"/>
                <a:gd name="T3" fmla="*/ 36 h 73"/>
                <a:gd name="T4" fmla="*/ 8 w 89"/>
                <a:gd name="T5" fmla="*/ 36 h 73"/>
                <a:gd name="T6" fmla="*/ 14 w 89"/>
                <a:gd name="T7" fmla="*/ 36 h 73"/>
                <a:gd name="T8" fmla="*/ 20 w 89"/>
                <a:gd name="T9" fmla="*/ 36 h 73"/>
                <a:gd name="T10" fmla="*/ 25 w 89"/>
                <a:gd name="T11" fmla="*/ 36 h 73"/>
                <a:gd name="T12" fmla="*/ 29 w 89"/>
                <a:gd name="T13" fmla="*/ 36 h 73"/>
                <a:gd name="T14" fmla="*/ 32 w 89"/>
                <a:gd name="T15" fmla="*/ 36 h 73"/>
                <a:gd name="T16" fmla="*/ 33 w 89"/>
                <a:gd name="T17" fmla="*/ 36 h 73"/>
                <a:gd name="T18" fmla="*/ 34 w 89"/>
                <a:gd name="T19" fmla="*/ 36 h 73"/>
                <a:gd name="T20" fmla="*/ 36 w 89"/>
                <a:gd name="T21" fmla="*/ 35 h 73"/>
                <a:gd name="T22" fmla="*/ 39 w 89"/>
                <a:gd name="T23" fmla="*/ 32 h 73"/>
                <a:gd name="T24" fmla="*/ 42 w 89"/>
                <a:gd name="T25" fmla="*/ 27 h 73"/>
                <a:gd name="T26" fmla="*/ 44 w 89"/>
                <a:gd name="T27" fmla="*/ 21 h 73"/>
                <a:gd name="T28" fmla="*/ 44 w 89"/>
                <a:gd name="T29" fmla="*/ 13 h 73"/>
                <a:gd name="T30" fmla="*/ 43 w 89"/>
                <a:gd name="T31" fmla="*/ 6 h 73"/>
                <a:gd name="T32" fmla="*/ 41 w 89"/>
                <a:gd name="T33" fmla="*/ 2 h 73"/>
                <a:gd name="T34" fmla="*/ 41 w 89"/>
                <a:gd name="T35" fmla="*/ 0 h 73"/>
                <a:gd name="T36" fmla="*/ 40 w 89"/>
                <a:gd name="T37" fmla="*/ 0 h 73"/>
                <a:gd name="T38" fmla="*/ 38 w 89"/>
                <a:gd name="T39" fmla="*/ 0 h 73"/>
                <a:gd name="T40" fmla="*/ 34 w 89"/>
                <a:gd name="T41" fmla="*/ 0 h 73"/>
                <a:gd name="T42" fmla="*/ 30 w 89"/>
                <a:gd name="T43" fmla="*/ 0 h 73"/>
                <a:gd name="T44" fmla="*/ 24 w 89"/>
                <a:gd name="T45" fmla="*/ 0 h 73"/>
                <a:gd name="T46" fmla="*/ 17 w 89"/>
                <a:gd name="T47" fmla="*/ 0 h 73"/>
                <a:gd name="T48" fmla="*/ 8 w 89"/>
                <a:gd name="T49" fmla="*/ 0 h 73"/>
                <a:gd name="T50" fmla="*/ 0 w 89"/>
                <a:gd name="T51" fmla="*/ 0 h 73"/>
                <a:gd name="T52" fmla="*/ 0 w 89"/>
                <a:gd name="T53" fmla="*/ 4 h 73"/>
                <a:gd name="T54" fmla="*/ 0 w 89"/>
                <a:gd name="T55" fmla="*/ 4 h 73"/>
                <a:gd name="T56" fmla="*/ 8 w 89"/>
                <a:gd name="T57" fmla="*/ 5 h 73"/>
                <a:gd name="T58" fmla="*/ 13 w 89"/>
                <a:gd name="T59" fmla="*/ 6 h 73"/>
                <a:gd name="T60" fmla="*/ 17 w 89"/>
                <a:gd name="T61" fmla="*/ 9 h 73"/>
                <a:gd name="T62" fmla="*/ 18 w 89"/>
                <a:gd name="T63" fmla="*/ 12 h 73"/>
                <a:gd name="T64" fmla="*/ 17 w 89"/>
                <a:gd name="T65" fmla="*/ 16 h 73"/>
                <a:gd name="T66" fmla="*/ 13 w 89"/>
                <a:gd name="T67" fmla="*/ 19 h 73"/>
                <a:gd name="T68" fmla="*/ 8 w 89"/>
                <a:gd name="T69" fmla="*/ 20 h 73"/>
                <a:gd name="T70" fmla="*/ 0 w 89"/>
                <a:gd name="T71" fmla="*/ 21 h 73"/>
                <a:gd name="T72" fmla="*/ 0 w 89"/>
                <a:gd name="T73" fmla="*/ 21 h 7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89" h="73">
                  <a:moveTo>
                    <a:pt x="0" y="42"/>
                  </a:moveTo>
                  <a:lnTo>
                    <a:pt x="0" y="73"/>
                  </a:lnTo>
                  <a:lnTo>
                    <a:pt x="16" y="73"/>
                  </a:lnTo>
                  <a:lnTo>
                    <a:pt x="29" y="73"/>
                  </a:lnTo>
                  <a:lnTo>
                    <a:pt x="41" y="73"/>
                  </a:lnTo>
                  <a:lnTo>
                    <a:pt x="50" y="73"/>
                  </a:lnTo>
                  <a:lnTo>
                    <a:pt x="58" y="73"/>
                  </a:lnTo>
                  <a:lnTo>
                    <a:pt x="64" y="73"/>
                  </a:lnTo>
                  <a:lnTo>
                    <a:pt x="67" y="73"/>
                  </a:lnTo>
                  <a:lnTo>
                    <a:pt x="69" y="73"/>
                  </a:lnTo>
                  <a:lnTo>
                    <a:pt x="73" y="71"/>
                  </a:lnTo>
                  <a:lnTo>
                    <a:pt x="79" y="65"/>
                  </a:lnTo>
                  <a:lnTo>
                    <a:pt x="85" y="55"/>
                  </a:lnTo>
                  <a:lnTo>
                    <a:pt x="89" y="42"/>
                  </a:lnTo>
                  <a:lnTo>
                    <a:pt x="89" y="27"/>
                  </a:lnTo>
                  <a:lnTo>
                    <a:pt x="87" y="13"/>
                  </a:lnTo>
                  <a:lnTo>
                    <a:pt x="83" y="4"/>
                  </a:lnTo>
                  <a:lnTo>
                    <a:pt x="83" y="0"/>
                  </a:lnTo>
                  <a:lnTo>
                    <a:pt x="81" y="0"/>
                  </a:lnTo>
                  <a:lnTo>
                    <a:pt x="77" y="0"/>
                  </a:lnTo>
                  <a:lnTo>
                    <a:pt x="69" y="0"/>
                  </a:lnTo>
                  <a:lnTo>
                    <a:pt x="60" y="0"/>
                  </a:lnTo>
                  <a:lnTo>
                    <a:pt x="48" y="0"/>
                  </a:lnTo>
                  <a:lnTo>
                    <a:pt x="35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16" y="11"/>
                  </a:lnTo>
                  <a:lnTo>
                    <a:pt x="27" y="13"/>
                  </a:lnTo>
                  <a:lnTo>
                    <a:pt x="35" y="19"/>
                  </a:lnTo>
                  <a:lnTo>
                    <a:pt x="37" y="25"/>
                  </a:lnTo>
                  <a:lnTo>
                    <a:pt x="35" y="32"/>
                  </a:lnTo>
                  <a:lnTo>
                    <a:pt x="27" y="38"/>
                  </a:lnTo>
                  <a:lnTo>
                    <a:pt x="16" y="4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93" name="Freeform 196">
              <a:extLst>
                <a:ext uri="{FF2B5EF4-FFF2-40B4-BE49-F238E27FC236}">
                  <a16:creationId xmlns:a16="http://schemas.microsoft.com/office/drawing/2014/main" xmlns="" id="{80B7D0C5-E96F-4D32-88F5-C86A45D88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6" y="2267"/>
              <a:ext cx="211" cy="52"/>
            </a:xfrm>
            <a:custGeom>
              <a:avLst/>
              <a:gdLst>
                <a:gd name="T0" fmla="*/ 211 w 423"/>
                <a:gd name="T1" fmla="*/ 0 h 104"/>
                <a:gd name="T2" fmla="*/ 184 w 423"/>
                <a:gd name="T3" fmla="*/ 0 h 104"/>
                <a:gd name="T4" fmla="*/ 155 w 423"/>
                <a:gd name="T5" fmla="*/ 0 h 104"/>
                <a:gd name="T6" fmla="*/ 123 w 423"/>
                <a:gd name="T7" fmla="*/ 0 h 104"/>
                <a:gd name="T8" fmla="*/ 92 w 423"/>
                <a:gd name="T9" fmla="*/ 0 h 104"/>
                <a:gd name="T10" fmla="*/ 64 w 423"/>
                <a:gd name="T11" fmla="*/ 0 h 104"/>
                <a:gd name="T12" fmla="*/ 40 w 423"/>
                <a:gd name="T13" fmla="*/ 0 h 104"/>
                <a:gd name="T14" fmla="*/ 24 w 423"/>
                <a:gd name="T15" fmla="*/ 0 h 104"/>
                <a:gd name="T16" fmla="*/ 15 w 423"/>
                <a:gd name="T17" fmla="*/ 0 h 104"/>
                <a:gd name="T18" fmla="*/ 3 w 423"/>
                <a:gd name="T19" fmla="*/ 1 h 104"/>
                <a:gd name="T20" fmla="*/ 0 w 423"/>
                <a:gd name="T21" fmla="*/ 3 h 104"/>
                <a:gd name="T22" fmla="*/ 0 w 423"/>
                <a:gd name="T23" fmla="*/ 8 h 104"/>
                <a:gd name="T24" fmla="*/ 0 w 423"/>
                <a:gd name="T25" fmla="*/ 28 h 104"/>
                <a:gd name="T26" fmla="*/ 2 w 423"/>
                <a:gd name="T27" fmla="*/ 47 h 104"/>
                <a:gd name="T28" fmla="*/ 4 w 423"/>
                <a:gd name="T29" fmla="*/ 52 h 104"/>
                <a:gd name="T30" fmla="*/ 7 w 423"/>
                <a:gd name="T31" fmla="*/ 44 h 104"/>
                <a:gd name="T32" fmla="*/ 12 w 423"/>
                <a:gd name="T33" fmla="*/ 37 h 104"/>
                <a:gd name="T34" fmla="*/ 17 w 423"/>
                <a:gd name="T35" fmla="*/ 36 h 104"/>
                <a:gd name="T36" fmla="*/ 24 w 423"/>
                <a:gd name="T37" fmla="*/ 36 h 104"/>
                <a:gd name="T38" fmla="*/ 34 w 423"/>
                <a:gd name="T39" fmla="*/ 35 h 104"/>
                <a:gd name="T40" fmla="*/ 44 w 423"/>
                <a:gd name="T41" fmla="*/ 35 h 104"/>
                <a:gd name="T42" fmla="*/ 52 w 423"/>
                <a:gd name="T43" fmla="*/ 35 h 104"/>
                <a:gd name="T44" fmla="*/ 67 w 423"/>
                <a:gd name="T45" fmla="*/ 35 h 104"/>
                <a:gd name="T46" fmla="*/ 87 w 423"/>
                <a:gd name="T47" fmla="*/ 36 h 104"/>
                <a:gd name="T48" fmla="*/ 111 w 423"/>
                <a:gd name="T49" fmla="*/ 36 h 104"/>
                <a:gd name="T50" fmla="*/ 137 w 423"/>
                <a:gd name="T51" fmla="*/ 36 h 104"/>
                <a:gd name="T52" fmla="*/ 163 w 423"/>
                <a:gd name="T53" fmla="*/ 37 h 104"/>
                <a:gd name="T54" fmla="*/ 189 w 423"/>
                <a:gd name="T55" fmla="*/ 37 h 104"/>
                <a:gd name="T56" fmla="*/ 211 w 423"/>
                <a:gd name="T57" fmla="*/ 37 h 104"/>
                <a:gd name="T58" fmla="*/ 205 w 423"/>
                <a:gd name="T59" fmla="*/ 20 h 104"/>
                <a:gd name="T60" fmla="*/ 195 w 423"/>
                <a:gd name="T61" fmla="*/ 16 h 104"/>
                <a:gd name="T62" fmla="*/ 195 w 423"/>
                <a:gd name="T63" fmla="*/ 10 h 104"/>
                <a:gd name="T64" fmla="*/ 205 w 423"/>
                <a:gd name="T65" fmla="*/ 6 h 1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23" h="104">
                  <a:moveTo>
                    <a:pt x="423" y="9"/>
                  </a:moveTo>
                  <a:lnTo>
                    <a:pt x="423" y="0"/>
                  </a:lnTo>
                  <a:lnTo>
                    <a:pt x="398" y="0"/>
                  </a:lnTo>
                  <a:lnTo>
                    <a:pt x="369" y="0"/>
                  </a:lnTo>
                  <a:lnTo>
                    <a:pt x="341" y="0"/>
                  </a:lnTo>
                  <a:lnTo>
                    <a:pt x="310" y="0"/>
                  </a:lnTo>
                  <a:lnTo>
                    <a:pt x="277" y="0"/>
                  </a:lnTo>
                  <a:lnTo>
                    <a:pt x="246" y="0"/>
                  </a:lnTo>
                  <a:lnTo>
                    <a:pt x="216" y="0"/>
                  </a:lnTo>
                  <a:lnTo>
                    <a:pt x="185" y="0"/>
                  </a:lnTo>
                  <a:lnTo>
                    <a:pt x="156" y="0"/>
                  </a:lnTo>
                  <a:lnTo>
                    <a:pt x="129" y="0"/>
                  </a:lnTo>
                  <a:lnTo>
                    <a:pt x="104" y="0"/>
                  </a:lnTo>
                  <a:lnTo>
                    <a:pt x="81" y="0"/>
                  </a:lnTo>
                  <a:lnTo>
                    <a:pt x="62" y="0"/>
                  </a:lnTo>
                  <a:lnTo>
                    <a:pt x="48" y="0"/>
                  </a:lnTo>
                  <a:lnTo>
                    <a:pt x="37" y="0"/>
                  </a:lnTo>
                  <a:lnTo>
                    <a:pt x="31" y="0"/>
                  </a:lnTo>
                  <a:lnTo>
                    <a:pt x="16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15"/>
                  </a:lnTo>
                  <a:lnTo>
                    <a:pt x="0" y="31"/>
                  </a:lnTo>
                  <a:lnTo>
                    <a:pt x="0" y="55"/>
                  </a:lnTo>
                  <a:lnTo>
                    <a:pt x="2" y="79"/>
                  </a:lnTo>
                  <a:lnTo>
                    <a:pt x="4" y="94"/>
                  </a:lnTo>
                  <a:lnTo>
                    <a:pt x="6" y="102"/>
                  </a:lnTo>
                  <a:lnTo>
                    <a:pt x="8" y="104"/>
                  </a:lnTo>
                  <a:lnTo>
                    <a:pt x="10" y="100"/>
                  </a:lnTo>
                  <a:lnTo>
                    <a:pt x="14" y="88"/>
                  </a:lnTo>
                  <a:lnTo>
                    <a:pt x="20" y="79"/>
                  </a:lnTo>
                  <a:lnTo>
                    <a:pt x="25" y="73"/>
                  </a:lnTo>
                  <a:lnTo>
                    <a:pt x="29" y="73"/>
                  </a:lnTo>
                  <a:lnTo>
                    <a:pt x="35" y="71"/>
                  </a:lnTo>
                  <a:lnTo>
                    <a:pt x="41" y="71"/>
                  </a:lnTo>
                  <a:lnTo>
                    <a:pt x="48" y="71"/>
                  </a:lnTo>
                  <a:lnTo>
                    <a:pt x="58" y="69"/>
                  </a:lnTo>
                  <a:lnTo>
                    <a:pt x="68" y="69"/>
                  </a:lnTo>
                  <a:lnTo>
                    <a:pt x="77" y="69"/>
                  </a:lnTo>
                  <a:lnTo>
                    <a:pt x="89" y="69"/>
                  </a:lnTo>
                  <a:lnTo>
                    <a:pt x="95" y="69"/>
                  </a:lnTo>
                  <a:lnTo>
                    <a:pt x="104" y="69"/>
                  </a:lnTo>
                  <a:lnTo>
                    <a:pt x="118" y="69"/>
                  </a:lnTo>
                  <a:lnTo>
                    <a:pt x="135" y="69"/>
                  </a:lnTo>
                  <a:lnTo>
                    <a:pt x="154" y="69"/>
                  </a:lnTo>
                  <a:lnTo>
                    <a:pt x="175" y="71"/>
                  </a:lnTo>
                  <a:lnTo>
                    <a:pt x="198" y="71"/>
                  </a:lnTo>
                  <a:lnTo>
                    <a:pt x="223" y="71"/>
                  </a:lnTo>
                  <a:lnTo>
                    <a:pt x="248" y="71"/>
                  </a:lnTo>
                  <a:lnTo>
                    <a:pt x="275" y="71"/>
                  </a:lnTo>
                  <a:lnTo>
                    <a:pt x="302" y="73"/>
                  </a:lnTo>
                  <a:lnTo>
                    <a:pt x="327" y="73"/>
                  </a:lnTo>
                  <a:lnTo>
                    <a:pt x="354" y="73"/>
                  </a:lnTo>
                  <a:lnTo>
                    <a:pt x="379" y="73"/>
                  </a:lnTo>
                  <a:lnTo>
                    <a:pt x="402" y="73"/>
                  </a:lnTo>
                  <a:lnTo>
                    <a:pt x="423" y="73"/>
                  </a:lnTo>
                  <a:lnTo>
                    <a:pt x="423" y="42"/>
                  </a:lnTo>
                  <a:lnTo>
                    <a:pt x="410" y="40"/>
                  </a:lnTo>
                  <a:lnTo>
                    <a:pt x="398" y="38"/>
                  </a:lnTo>
                  <a:lnTo>
                    <a:pt x="390" y="32"/>
                  </a:lnTo>
                  <a:lnTo>
                    <a:pt x="387" y="25"/>
                  </a:lnTo>
                  <a:lnTo>
                    <a:pt x="390" y="19"/>
                  </a:lnTo>
                  <a:lnTo>
                    <a:pt x="398" y="13"/>
                  </a:lnTo>
                  <a:lnTo>
                    <a:pt x="410" y="11"/>
                  </a:lnTo>
                  <a:lnTo>
                    <a:pt x="423" y="9"/>
                  </a:lnTo>
                  <a:close/>
                </a:path>
              </a:pathLst>
            </a:custGeom>
            <a:solidFill>
              <a:srgbClr val="9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94" name="Freeform 197">
              <a:extLst>
                <a:ext uri="{FF2B5EF4-FFF2-40B4-BE49-F238E27FC236}">
                  <a16:creationId xmlns:a16="http://schemas.microsoft.com/office/drawing/2014/main" xmlns="" id="{2871C6D2-D645-40C2-9AB9-5412E39DD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" y="2267"/>
              <a:ext cx="255" cy="52"/>
            </a:xfrm>
            <a:custGeom>
              <a:avLst/>
              <a:gdLst>
                <a:gd name="T0" fmla="*/ 255 w 511"/>
                <a:gd name="T1" fmla="*/ 43 h 104"/>
                <a:gd name="T2" fmla="*/ 255 w 511"/>
                <a:gd name="T3" fmla="*/ 3 h 104"/>
                <a:gd name="T4" fmla="*/ 255 w 511"/>
                <a:gd name="T5" fmla="*/ 3 h 104"/>
                <a:gd name="T6" fmla="*/ 255 w 511"/>
                <a:gd name="T7" fmla="*/ 2 h 104"/>
                <a:gd name="T8" fmla="*/ 255 w 511"/>
                <a:gd name="T9" fmla="*/ 2 h 104"/>
                <a:gd name="T10" fmla="*/ 255 w 511"/>
                <a:gd name="T11" fmla="*/ 1 h 104"/>
                <a:gd name="T12" fmla="*/ 254 w 511"/>
                <a:gd name="T13" fmla="*/ 1 h 104"/>
                <a:gd name="T14" fmla="*/ 252 w 511"/>
                <a:gd name="T15" fmla="*/ 0 h 104"/>
                <a:gd name="T16" fmla="*/ 252 w 511"/>
                <a:gd name="T17" fmla="*/ 0 h 104"/>
                <a:gd name="T18" fmla="*/ 251 w 511"/>
                <a:gd name="T19" fmla="*/ 0 h 104"/>
                <a:gd name="T20" fmla="*/ 249 w 511"/>
                <a:gd name="T21" fmla="*/ 0 h 104"/>
                <a:gd name="T22" fmla="*/ 249 w 511"/>
                <a:gd name="T23" fmla="*/ 2 h 104"/>
                <a:gd name="T24" fmla="*/ 251 w 511"/>
                <a:gd name="T25" fmla="*/ 7 h 104"/>
                <a:gd name="T26" fmla="*/ 252 w 511"/>
                <a:gd name="T27" fmla="*/ 14 h 104"/>
                <a:gd name="T28" fmla="*/ 252 w 511"/>
                <a:gd name="T29" fmla="*/ 21 h 104"/>
                <a:gd name="T30" fmla="*/ 250 w 511"/>
                <a:gd name="T31" fmla="*/ 28 h 104"/>
                <a:gd name="T32" fmla="*/ 247 w 511"/>
                <a:gd name="T33" fmla="*/ 33 h 104"/>
                <a:gd name="T34" fmla="*/ 244 w 511"/>
                <a:gd name="T35" fmla="*/ 36 h 104"/>
                <a:gd name="T36" fmla="*/ 242 w 511"/>
                <a:gd name="T37" fmla="*/ 37 h 104"/>
                <a:gd name="T38" fmla="*/ 240 w 511"/>
                <a:gd name="T39" fmla="*/ 37 h 104"/>
                <a:gd name="T40" fmla="*/ 234 w 511"/>
                <a:gd name="T41" fmla="*/ 37 h 104"/>
                <a:gd name="T42" fmla="*/ 225 w 511"/>
                <a:gd name="T43" fmla="*/ 37 h 104"/>
                <a:gd name="T44" fmla="*/ 212 w 511"/>
                <a:gd name="T45" fmla="*/ 37 h 104"/>
                <a:gd name="T46" fmla="*/ 198 w 511"/>
                <a:gd name="T47" fmla="*/ 37 h 104"/>
                <a:gd name="T48" fmla="*/ 182 w 511"/>
                <a:gd name="T49" fmla="*/ 36 h 104"/>
                <a:gd name="T50" fmla="*/ 164 w 511"/>
                <a:gd name="T51" fmla="*/ 36 h 104"/>
                <a:gd name="T52" fmla="*/ 147 w 511"/>
                <a:gd name="T53" fmla="*/ 36 h 104"/>
                <a:gd name="T54" fmla="*/ 129 w 511"/>
                <a:gd name="T55" fmla="*/ 36 h 104"/>
                <a:gd name="T56" fmla="*/ 110 w 511"/>
                <a:gd name="T57" fmla="*/ 36 h 104"/>
                <a:gd name="T58" fmla="*/ 93 w 511"/>
                <a:gd name="T59" fmla="*/ 35 h 104"/>
                <a:gd name="T60" fmla="*/ 78 w 511"/>
                <a:gd name="T61" fmla="*/ 35 h 104"/>
                <a:gd name="T62" fmla="*/ 64 w 511"/>
                <a:gd name="T63" fmla="*/ 35 h 104"/>
                <a:gd name="T64" fmla="*/ 53 w 511"/>
                <a:gd name="T65" fmla="*/ 35 h 104"/>
                <a:gd name="T66" fmla="*/ 45 w 511"/>
                <a:gd name="T67" fmla="*/ 35 h 104"/>
                <a:gd name="T68" fmla="*/ 40 w 511"/>
                <a:gd name="T69" fmla="*/ 35 h 104"/>
                <a:gd name="T70" fmla="*/ 34 w 511"/>
                <a:gd name="T71" fmla="*/ 35 h 104"/>
                <a:gd name="T72" fmla="*/ 30 w 511"/>
                <a:gd name="T73" fmla="*/ 35 h 104"/>
                <a:gd name="T74" fmla="*/ 25 w 511"/>
                <a:gd name="T75" fmla="*/ 35 h 104"/>
                <a:gd name="T76" fmla="*/ 20 w 511"/>
                <a:gd name="T77" fmla="*/ 36 h 104"/>
                <a:gd name="T78" fmla="*/ 16 w 511"/>
                <a:gd name="T79" fmla="*/ 36 h 104"/>
                <a:gd name="T80" fmla="*/ 13 w 511"/>
                <a:gd name="T81" fmla="*/ 36 h 104"/>
                <a:gd name="T82" fmla="*/ 10 w 511"/>
                <a:gd name="T83" fmla="*/ 37 h 104"/>
                <a:gd name="T84" fmla="*/ 8 w 511"/>
                <a:gd name="T85" fmla="*/ 37 h 104"/>
                <a:gd name="T86" fmla="*/ 6 w 511"/>
                <a:gd name="T87" fmla="*/ 40 h 104"/>
                <a:gd name="T88" fmla="*/ 3 w 511"/>
                <a:gd name="T89" fmla="*/ 44 h 104"/>
                <a:gd name="T90" fmla="*/ 1 w 511"/>
                <a:gd name="T91" fmla="*/ 50 h 104"/>
                <a:gd name="T92" fmla="*/ 0 w 511"/>
                <a:gd name="T93" fmla="*/ 52 h 104"/>
                <a:gd name="T94" fmla="*/ 247 w 511"/>
                <a:gd name="T95" fmla="*/ 52 h 104"/>
                <a:gd name="T96" fmla="*/ 251 w 511"/>
                <a:gd name="T97" fmla="*/ 51 h 104"/>
                <a:gd name="T98" fmla="*/ 252 w 511"/>
                <a:gd name="T99" fmla="*/ 49 h 104"/>
                <a:gd name="T100" fmla="*/ 254 w 511"/>
                <a:gd name="T101" fmla="*/ 47 h 104"/>
                <a:gd name="T102" fmla="*/ 255 w 511"/>
                <a:gd name="T103" fmla="*/ 43 h 10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1" h="104">
                  <a:moveTo>
                    <a:pt x="511" y="86"/>
                  </a:moveTo>
                  <a:lnTo>
                    <a:pt x="511" y="6"/>
                  </a:lnTo>
                  <a:lnTo>
                    <a:pt x="511" y="4"/>
                  </a:lnTo>
                  <a:lnTo>
                    <a:pt x="511" y="2"/>
                  </a:lnTo>
                  <a:lnTo>
                    <a:pt x="509" y="2"/>
                  </a:lnTo>
                  <a:lnTo>
                    <a:pt x="505" y="0"/>
                  </a:lnTo>
                  <a:lnTo>
                    <a:pt x="504" y="0"/>
                  </a:lnTo>
                  <a:lnTo>
                    <a:pt x="502" y="0"/>
                  </a:lnTo>
                  <a:lnTo>
                    <a:pt x="498" y="0"/>
                  </a:lnTo>
                  <a:lnTo>
                    <a:pt x="498" y="4"/>
                  </a:lnTo>
                  <a:lnTo>
                    <a:pt x="502" y="13"/>
                  </a:lnTo>
                  <a:lnTo>
                    <a:pt x="504" y="27"/>
                  </a:lnTo>
                  <a:lnTo>
                    <a:pt x="504" y="42"/>
                  </a:lnTo>
                  <a:lnTo>
                    <a:pt x="500" y="55"/>
                  </a:lnTo>
                  <a:lnTo>
                    <a:pt x="494" y="65"/>
                  </a:lnTo>
                  <a:lnTo>
                    <a:pt x="488" y="71"/>
                  </a:lnTo>
                  <a:lnTo>
                    <a:pt x="484" y="73"/>
                  </a:lnTo>
                  <a:lnTo>
                    <a:pt x="481" y="73"/>
                  </a:lnTo>
                  <a:lnTo>
                    <a:pt x="469" y="73"/>
                  </a:lnTo>
                  <a:lnTo>
                    <a:pt x="450" y="73"/>
                  </a:lnTo>
                  <a:lnTo>
                    <a:pt x="425" y="73"/>
                  </a:lnTo>
                  <a:lnTo>
                    <a:pt x="396" y="73"/>
                  </a:lnTo>
                  <a:lnTo>
                    <a:pt x="365" y="71"/>
                  </a:lnTo>
                  <a:lnTo>
                    <a:pt x="329" y="71"/>
                  </a:lnTo>
                  <a:lnTo>
                    <a:pt x="294" y="71"/>
                  </a:lnTo>
                  <a:lnTo>
                    <a:pt x="258" y="71"/>
                  </a:lnTo>
                  <a:lnTo>
                    <a:pt x="221" y="71"/>
                  </a:lnTo>
                  <a:lnTo>
                    <a:pt x="186" y="69"/>
                  </a:lnTo>
                  <a:lnTo>
                    <a:pt x="156" y="69"/>
                  </a:lnTo>
                  <a:lnTo>
                    <a:pt x="129" y="69"/>
                  </a:lnTo>
                  <a:lnTo>
                    <a:pt x="106" y="69"/>
                  </a:lnTo>
                  <a:lnTo>
                    <a:pt x="90" y="69"/>
                  </a:lnTo>
                  <a:lnTo>
                    <a:pt x="81" y="69"/>
                  </a:lnTo>
                  <a:lnTo>
                    <a:pt x="69" y="69"/>
                  </a:lnTo>
                  <a:lnTo>
                    <a:pt x="60" y="69"/>
                  </a:lnTo>
                  <a:lnTo>
                    <a:pt x="50" y="69"/>
                  </a:lnTo>
                  <a:lnTo>
                    <a:pt x="40" y="71"/>
                  </a:lnTo>
                  <a:lnTo>
                    <a:pt x="33" y="71"/>
                  </a:lnTo>
                  <a:lnTo>
                    <a:pt x="27" y="71"/>
                  </a:lnTo>
                  <a:lnTo>
                    <a:pt x="21" y="73"/>
                  </a:lnTo>
                  <a:lnTo>
                    <a:pt x="17" y="73"/>
                  </a:lnTo>
                  <a:lnTo>
                    <a:pt x="12" y="79"/>
                  </a:lnTo>
                  <a:lnTo>
                    <a:pt x="6" y="88"/>
                  </a:lnTo>
                  <a:lnTo>
                    <a:pt x="2" y="100"/>
                  </a:lnTo>
                  <a:lnTo>
                    <a:pt x="0" y="104"/>
                  </a:lnTo>
                  <a:lnTo>
                    <a:pt x="494" y="104"/>
                  </a:lnTo>
                  <a:lnTo>
                    <a:pt x="502" y="102"/>
                  </a:lnTo>
                  <a:lnTo>
                    <a:pt x="505" y="98"/>
                  </a:lnTo>
                  <a:lnTo>
                    <a:pt x="509" y="94"/>
                  </a:lnTo>
                  <a:lnTo>
                    <a:pt x="511" y="86"/>
                  </a:lnTo>
                  <a:close/>
                </a:path>
              </a:pathLst>
            </a:cu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95" name="Freeform 198">
              <a:extLst>
                <a:ext uri="{FF2B5EF4-FFF2-40B4-BE49-F238E27FC236}">
                  <a16:creationId xmlns:a16="http://schemas.microsoft.com/office/drawing/2014/main" xmlns="" id="{73318939-CCB1-4FEE-A345-01A1CEFD4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9" y="2272"/>
              <a:ext cx="36" cy="16"/>
            </a:xfrm>
            <a:custGeom>
              <a:avLst/>
              <a:gdLst>
                <a:gd name="T0" fmla="*/ 18 w 73"/>
                <a:gd name="T1" fmla="*/ 16 h 33"/>
                <a:gd name="T2" fmla="*/ 26 w 73"/>
                <a:gd name="T3" fmla="*/ 15 h 33"/>
                <a:gd name="T4" fmla="*/ 31 w 73"/>
                <a:gd name="T5" fmla="*/ 14 h 33"/>
                <a:gd name="T6" fmla="*/ 35 w 73"/>
                <a:gd name="T7" fmla="*/ 11 h 33"/>
                <a:gd name="T8" fmla="*/ 36 w 73"/>
                <a:gd name="T9" fmla="*/ 8 h 33"/>
                <a:gd name="T10" fmla="*/ 35 w 73"/>
                <a:gd name="T11" fmla="*/ 5 h 33"/>
                <a:gd name="T12" fmla="*/ 31 w 73"/>
                <a:gd name="T13" fmla="*/ 2 h 33"/>
                <a:gd name="T14" fmla="*/ 26 w 73"/>
                <a:gd name="T15" fmla="*/ 1 h 33"/>
                <a:gd name="T16" fmla="*/ 18 w 73"/>
                <a:gd name="T17" fmla="*/ 0 h 33"/>
                <a:gd name="T18" fmla="*/ 11 w 73"/>
                <a:gd name="T19" fmla="*/ 1 h 33"/>
                <a:gd name="T20" fmla="*/ 5 w 73"/>
                <a:gd name="T21" fmla="*/ 2 h 33"/>
                <a:gd name="T22" fmla="*/ 1 w 73"/>
                <a:gd name="T23" fmla="*/ 5 h 33"/>
                <a:gd name="T24" fmla="*/ 0 w 73"/>
                <a:gd name="T25" fmla="*/ 8 h 33"/>
                <a:gd name="T26" fmla="*/ 1 w 73"/>
                <a:gd name="T27" fmla="*/ 11 h 33"/>
                <a:gd name="T28" fmla="*/ 5 w 73"/>
                <a:gd name="T29" fmla="*/ 14 h 33"/>
                <a:gd name="T30" fmla="*/ 11 w 73"/>
                <a:gd name="T31" fmla="*/ 15 h 33"/>
                <a:gd name="T32" fmla="*/ 18 w 73"/>
                <a:gd name="T33" fmla="*/ 16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3" h="33">
                  <a:moveTo>
                    <a:pt x="36" y="33"/>
                  </a:moveTo>
                  <a:lnTo>
                    <a:pt x="52" y="31"/>
                  </a:lnTo>
                  <a:lnTo>
                    <a:pt x="63" y="29"/>
                  </a:lnTo>
                  <a:lnTo>
                    <a:pt x="71" y="23"/>
                  </a:lnTo>
                  <a:lnTo>
                    <a:pt x="73" y="16"/>
                  </a:lnTo>
                  <a:lnTo>
                    <a:pt x="71" y="10"/>
                  </a:lnTo>
                  <a:lnTo>
                    <a:pt x="63" y="4"/>
                  </a:lnTo>
                  <a:lnTo>
                    <a:pt x="52" y="2"/>
                  </a:lnTo>
                  <a:lnTo>
                    <a:pt x="36" y="0"/>
                  </a:lnTo>
                  <a:lnTo>
                    <a:pt x="23" y="2"/>
                  </a:lnTo>
                  <a:lnTo>
                    <a:pt x="11" y="4"/>
                  </a:lnTo>
                  <a:lnTo>
                    <a:pt x="3" y="10"/>
                  </a:lnTo>
                  <a:lnTo>
                    <a:pt x="0" y="16"/>
                  </a:lnTo>
                  <a:lnTo>
                    <a:pt x="3" y="23"/>
                  </a:lnTo>
                  <a:lnTo>
                    <a:pt x="11" y="29"/>
                  </a:lnTo>
                  <a:lnTo>
                    <a:pt x="23" y="31"/>
                  </a:lnTo>
                  <a:lnTo>
                    <a:pt x="36" y="33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96" name="Freeform 199">
              <a:extLst>
                <a:ext uri="{FF2B5EF4-FFF2-40B4-BE49-F238E27FC236}">
                  <a16:creationId xmlns:a16="http://schemas.microsoft.com/office/drawing/2014/main" xmlns="" id="{E801426C-DA3C-4824-A2A7-7736246D2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1" y="2262"/>
              <a:ext cx="264" cy="57"/>
            </a:xfrm>
            <a:custGeom>
              <a:avLst/>
              <a:gdLst>
                <a:gd name="T0" fmla="*/ 5 w 528"/>
                <a:gd name="T1" fmla="*/ 8 h 114"/>
                <a:gd name="T2" fmla="*/ 6 w 528"/>
                <a:gd name="T3" fmla="*/ 8 h 114"/>
                <a:gd name="T4" fmla="*/ 8 w 528"/>
                <a:gd name="T5" fmla="*/ 6 h 114"/>
                <a:gd name="T6" fmla="*/ 13 w 528"/>
                <a:gd name="T7" fmla="*/ 5 h 114"/>
                <a:gd name="T8" fmla="*/ 20 w 528"/>
                <a:gd name="T9" fmla="*/ 5 h 114"/>
                <a:gd name="T10" fmla="*/ 25 w 528"/>
                <a:gd name="T11" fmla="*/ 5 h 114"/>
                <a:gd name="T12" fmla="*/ 34 w 528"/>
                <a:gd name="T13" fmla="*/ 5 h 114"/>
                <a:gd name="T14" fmla="*/ 46 w 528"/>
                <a:gd name="T15" fmla="*/ 5 h 114"/>
                <a:gd name="T16" fmla="*/ 63 w 528"/>
                <a:gd name="T17" fmla="*/ 5 h 114"/>
                <a:gd name="T18" fmla="*/ 81 w 528"/>
                <a:gd name="T19" fmla="*/ 5 h 114"/>
                <a:gd name="T20" fmla="*/ 100 w 528"/>
                <a:gd name="T21" fmla="*/ 5 h 114"/>
                <a:gd name="T22" fmla="*/ 121 w 528"/>
                <a:gd name="T23" fmla="*/ 5 h 114"/>
                <a:gd name="T24" fmla="*/ 143 w 528"/>
                <a:gd name="T25" fmla="*/ 5 h 114"/>
                <a:gd name="T26" fmla="*/ 164 w 528"/>
                <a:gd name="T27" fmla="*/ 5 h 114"/>
                <a:gd name="T28" fmla="*/ 186 w 528"/>
                <a:gd name="T29" fmla="*/ 5 h 114"/>
                <a:gd name="T30" fmla="*/ 205 w 528"/>
                <a:gd name="T31" fmla="*/ 5 h 114"/>
                <a:gd name="T32" fmla="*/ 222 w 528"/>
                <a:gd name="T33" fmla="*/ 5 h 114"/>
                <a:gd name="T34" fmla="*/ 237 w 528"/>
                <a:gd name="T35" fmla="*/ 5 h 114"/>
                <a:gd name="T36" fmla="*/ 248 w 528"/>
                <a:gd name="T37" fmla="*/ 5 h 114"/>
                <a:gd name="T38" fmla="*/ 255 w 528"/>
                <a:gd name="T39" fmla="*/ 5 h 114"/>
                <a:gd name="T40" fmla="*/ 258 w 528"/>
                <a:gd name="T41" fmla="*/ 5 h 114"/>
                <a:gd name="T42" fmla="*/ 258 w 528"/>
                <a:gd name="T43" fmla="*/ 5 h 114"/>
                <a:gd name="T44" fmla="*/ 258 w 528"/>
                <a:gd name="T45" fmla="*/ 5 h 114"/>
                <a:gd name="T46" fmla="*/ 259 w 528"/>
                <a:gd name="T47" fmla="*/ 5 h 114"/>
                <a:gd name="T48" fmla="*/ 260 w 528"/>
                <a:gd name="T49" fmla="*/ 5 h 114"/>
                <a:gd name="T50" fmla="*/ 261 w 528"/>
                <a:gd name="T51" fmla="*/ 5 h 114"/>
                <a:gd name="T52" fmla="*/ 261 w 528"/>
                <a:gd name="T53" fmla="*/ 5 h 114"/>
                <a:gd name="T54" fmla="*/ 263 w 528"/>
                <a:gd name="T55" fmla="*/ 6 h 114"/>
                <a:gd name="T56" fmla="*/ 264 w 528"/>
                <a:gd name="T57" fmla="*/ 6 h 114"/>
                <a:gd name="T58" fmla="*/ 263 w 528"/>
                <a:gd name="T59" fmla="*/ 4 h 114"/>
                <a:gd name="T60" fmla="*/ 261 w 528"/>
                <a:gd name="T61" fmla="*/ 2 h 114"/>
                <a:gd name="T62" fmla="*/ 259 w 528"/>
                <a:gd name="T63" fmla="*/ 1 h 114"/>
                <a:gd name="T64" fmla="*/ 256 w 528"/>
                <a:gd name="T65" fmla="*/ 0 h 114"/>
                <a:gd name="T66" fmla="*/ 9 w 528"/>
                <a:gd name="T67" fmla="*/ 0 h 114"/>
                <a:gd name="T68" fmla="*/ 5 w 528"/>
                <a:gd name="T69" fmla="*/ 1 h 114"/>
                <a:gd name="T70" fmla="*/ 3 w 528"/>
                <a:gd name="T71" fmla="*/ 2 h 114"/>
                <a:gd name="T72" fmla="*/ 1 w 528"/>
                <a:gd name="T73" fmla="*/ 5 h 114"/>
                <a:gd name="T74" fmla="*/ 0 w 528"/>
                <a:gd name="T75" fmla="*/ 8 h 114"/>
                <a:gd name="T76" fmla="*/ 0 w 528"/>
                <a:gd name="T77" fmla="*/ 48 h 114"/>
                <a:gd name="T78" fmla="*/ 1 w 528"/>
                <a:gd name="T79" fmla="*/ 52 h 114"/>
                <a:gd name="T80" fmla="*/ 3 w 528"/>
                <a:gd name="T81" fmla="*/ 54 h 114"/>
                <a:gd name="T82" fmla="*/ 5 w 528"/>
                <a:gd name="T83" fmla="*/ 56 h 114"/>
                <a:gd name="T84" fmla="*/ 9 w 528"/>
                <a:gd name="T85" fmla="*/ 57 h 114"/>
                <a:gd name="T86" fmla="*/ 8 w 528"/>
                <a:gd name="T87" fmla="*/ 56 h 114"/>
                <a:gd name="T88" fmla="*/ 7 w 528"/>
                <a:gd name="T89" fmla="*/ 52 h 114"/>
                <a:gd name="T90" fmla="*/ 6 w 528"/>
                <a:gd name="T91" fmla="*/ 45 h 114"/>
                <a:gd name="T92" fmla="*/ 5 w 528"/>
                <a:gd name="T93" fmla="*/ 33 h 114"/>
                <a:gd name="T94" fmla="*/ 5 w 528"/>
                <a:gd name="T95" fmla="*/ 21 h 114"/>
                <a:gd name="T96" fmla="*/ 5 w 528"/>
                <a:gd name="T97" fmla="*/ 13 h 114"/>
                <a:gd name="T98" fmla="*/ 5 w 528"/>
                <a:gd name="T99" fmla="*/ 9 h 114"/>
                <a:gd name="T100" fmla="*/ 5 w 528"/>
                <a:gd name="T101" fmla="*/ 8 h 11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28" h="114">
                  <a:moveTo>
                    <a:pt x="9" y="16"/>
                  </a:moveTo>
                  <a:lnTo>
                    <a:pt x="11" y="16"/>
                  </a:lnTo>
                  <a:lnTo>
                    <a:pt x="15" y="12"/>
                  </a:lnTo>
                  <a:lnTo>
                    <a:pt x="25" y="10"/>
                  </a:lnTo>
                  <a:lnTo>
                    <a:pt x="40" y="10"/>
                  </a:lnTo>
                  <a:lnTo>
                    <a:pt x="50" y="10"/>
                  </a:lnTo>
                  <a:lnTo>
                    <a:pt x="67" y="10"/>
                  </a:lnTo>
                  <a:lnTo>
                    <a:pt x="92" y="10"/>
                  </a:lnTo>
                  <a:lnTo>
                    <a:pt x="125" y="10"/>
                  </a:lnTo>
                  <a:lnTo>
                    <a:pt x="161" y="10"/>
                  </a:lnTo>
                  <a:lnTo>
                    <a:pt x="200" y="10"/>
                  </a:lnTo>
                  <a:lnTo>
                    <a:pt x="242" y="10"/>
                  </a:lnTo>
                  <a:lnTo>
                    <a:pt x="286" y="10"/>
                  </a:lnTo>
                  <a:lnTo>
                    <a:pt x="328" y="10"/>
                  </a:lnTo>
                  <a:lnTo>
                    <a:pt x="371" y="10"/>
                  </a:lnTo>
                  <a:lnTo>
                    <a:pt x="409" y="10"/>
                  </a:lnTo>
                  <a:lnTo>
                    <a:pt x="444" y="10"/>
                  </a:lnTo>
                  <a:lnTo>
                    <a:pt x="473" y="10"/>
                  </a:lnTo>
                  <a:lnTo>
                    <a:pt x="496" y="10"/>
                  </a:lnTo>
                  <a:lnTo>
                    <a:pt x="509" y="10"/>
                  </a:lnTo>
                  <a:lnTo>
                    <a:pt x="515" y="10"/>
                  </a:lnTo>
                  <a:lnTo>
                    <a:pt x="517" y="10"/>
                  </a:lnTo>
                  <a:lnTo>
                    <a:pt x="519" y="10"/>
                  </a:lnTo>
                  <a:lnTo>
                    <a:pt x="521" y="10"/>
                  </a:lnTo>
                  <a:lnTo>
                    <a:pt x="522" y="10"/>
                  </a:lnTo>
                  <a:lnTo>
                    <a:pt x="526" y="12"/>
                  </a:lnTo>
                  <a:lnTo>
                    <a:pt x="528" y="12"/>
                  </a:lnTo>
                  <a:lnTo>
                    <a:pt x="526" y="8"/>
                  </a:lnTo>
                  <a:lnTo>
                    <a:pt x="522" y="4"/>
                  </a:lnTo>
                  <a:lnTo>
                    <a:pt x="517" y="2"/>
                  </a:lnTo>
                  <a:lnTo>
                    <a:pt x="511" y="0"/>
                  </a:lnTo>
                  <a:lnTo>
                    <a:pt x="17" y="0"/>
                  </a:lnTo>
                  <a:lnTo>
                    <a:pt x="9" y="2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96"/>
                  </a:lnTo>
                  <a:lnTo>
                    <a:pt x="2" y="104"/>
                  </a:lnTo>
                  <a:lnTo>
                    <a:pt x="6" y="108"/>
                  </a:lnTo>
                  <a:lnTo>
                    <a:pt x="9" y="112"/>
                  </a:lnTo>
                  <a:lnTo>
                    <a:pt x="17" y="114"/>
                  </a:lnTo>
                  <a:lnTo>
                    <a:pt x="15" y="112"/>
                  </a:lnTo>
                  <a:lnTo>
                    <a:pt x="13" y="104"/>
                  </a:lnTo>
                  <a:lnTo>
                    <a:pt x="11" y="89"/>
                  </a:lnTo>
                  <a:lnTo>
                    <a:pt x="9" y="65"/>
                  </a:lnTo>
                  <a:lnTo>
                    <a:pt x="9" y="41"/>
                  </a:lnTo>
                  <a:lnTo>
                    <a:pt x="9" y="25"/>
                  </a:lnTo>
                  <a:lnTo>
                    <a:pt x="9" y="17"/>
                  </a:lnTo>
                  <a:lnTo>
                    <a:pt x="9" y="16"/>
                  </a:lnTo>
                  <a:close/>
                </a:path>
              </a:pathLst>
            </a:cu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97" name="Freeform 200">
              <a:extLst>
                <a:ext uri="{FF2B5EF4-FFF2-40B4-BE49-F238E27FC236}">
                  <a16:creationId xmlns:a16="http://schemas.microsoft.com/office/drawing/2014/main" xmlns="" id="{577C6665-A934-4FE4-9069-F4BFE5AB0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" y="2307"/>
              <a:ext cx="340" cy="66"/>
            </a:xfrm>
            <a:custGeom>
              <a:avLst/>
              <a:gdLst>
                <a:gd name="T0" fmla="*/ 18 w 678"/>
                <a:gd name="T1" fmla="*/ 66 h 131"/>
                <a:gd name="T2" fmla="*/ 11 w 678"/>
                <a:gd name="T3" fmla="*/ 65 h 131"/>
                <a:gd name="T4" fmla="*/ 5 w 678"/>
                <a:gd name="T5" fmla="*/ 61 h 131"/>
                <a:gd name="T6" fmla="*/ 1 w 678"/>
                <a:gd name="T7" fmla="*/ 55 h 131"/>
                <a:gd name="T8" fmla="*/ 0 w 678"/>
                <a:gd name="T9" fmla="*/ 48 h 131"/>
                <a:gd name="T10" fmla="*/ 0 w 678"/>
                <a:gd name="T11" fmla="*/ 44 h 131"/>
                <a:gd name="T12" fmla="*/ 3 w 678"/>
                <a:gd name="T13" fmla="*/ 42 h 131"/>
                <a:gd name="T14" fmla="*/ 57 w 678"/>
                <a:gd name="T15" fmla="*/ 10 h 131"/>
                <a:gd name="T16" fmla="*/ 53 w 678"/>
                <a:gd name="T17" fmla="*/ 15 h 131"/>
                <a:gd name="T18" fmla="*/ 54 w 678"/>
                <a:gd name="T19" fmla="*/ 9 h 131"/>
                <a:gd name="T20" fmla="*/ 57 w 678"/>
                <a:gd name="T21" fmla="*/ 4 h 131"/>
                <a:gd name="T22" fmla="*/ 61 w 678"/>
                <a:gd name="T23" fmla="*/ 1 h 131"/>
                <a:gd name="T24" fmla="*/ 67 w 678"/>
                <a:gd name="T25" fmla="*/ 0 h 131"/>
                <a:gd name="T26" fmla="*/ 274 w 678"/>
                <a:gd name="T27" fmla="*/ 0 h 131"/>
                <a:gd name="T28" fmla="*/ 279 w 678"/>
                <a:gd name="T29" fmla="*/ 1 h 131"/>
                <a:gd name="T30" fmla="*/ 283 w 678"/>
                <a:gd name="T31" fmla="*/ 4 h 131"/>
                <a:gd name="T32" fmla="*/ 286 w 678"/>
                <a:gd name="T33" fmla="*/ 9 h 131"/>
                <a:gd name="T34" fmla="*/ 287 w 678"/>
                <a:gd name="T35" fmla="*/ 15 h 131"/>
                <a:gd name="T36" fmla="*/ 284 w 678"/>
                <a:gd name="T37" fmla="*/ 10 h 131"/>
                <a:gd name="T38" fmla="*/ 337 w 678"/>
                <a:gd name="T39" fmla="*/ 42 h 131"/>
                <a:gd name="T40" fmla="*/ 340 w 678"/>
                <a:gd name="T41" fmla="*/ 44 h 131"/>
                <a:gd name="T42" fmla="*/ 340 w 678"/>
                <a:gd name="T43" fmla="*/ 48 h 131"/>
                <a:gd name="T44" fmla="*/ 339 w 678"/>
                <a:gd name="T45" fmla="*/ 55 h 131"/>
                <a:gd name="T46" fmla="*/ 335 w 678"/>
                <a:gd name="T47" fmla="*/ 61 h 131"/>
                <a:gd name="T48" fmla="*/ 329 w 678"/>
                <a:gd name="T49" fmla="*/ 65 h 131"/>
                <a:gd name="T50" fmla="*/ 323 w 678"/>
                <a:gd name="T51" fmla="*/ 66 h 131"/>
                <a:gd name="T52" fmla="*/ 18 w 678"/>
                <a:gd name="T53" fmla="*/ 66 h 13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78" h="131">
                  <a:moveTo>
                    <a:pt x="35" y="131"/>
                  </a:moveTo>
                  <a:lnTo>
                    <a:pt x="21" y="129"/>
                  </a:lnTo>
                  <a:lnTo>
                    <a:pt x="10" y="121"/>
                  </a:lnTo>
                  <a:lnTo>
                    <a:pt x="2" y="110"/>
                  </a:lnTo>
                  <a:lnTo>
                    <a:pt x="0" y="95"/>
                  </a:lnTo>
                  <a:lnTo>
                    <a:pt x="0" y="87"/>
                  </a:lnTo>
                  <a:lnTo>
                    <a:pt x="6" y="83"/>
                  </a:lnTo>
                  <a:lnTo>
                    <a:pt x="113" y="20"/>
                  </a:lnTo>
                  <a:lnTo>
                    <a:pt x="106" y="29"/>
                  </a:lnTo>
                  <a:lnTo>
                    <a:pt x="108" y="18"/>
                  </a:lnTo>
                  <a:lnTo>
                    <a:pt x="113" y="8"/>
                  </a:lnTo>
                  <a:lnTo>
                    <a:pt x="121" y="2"/>
                  </a:lnTo>
                  <a:lnTo>
                    <a:pt x="133" y="0"/>
                  </a:lnTo>
                  <a:lnTo>
                    <a:pt x="546" y="0"/>
                  </a:lnTo>
                  <a:lnTo>
                    <a:pt x="557" y="2"/>
                  </a:lnTo>
                  <a:lnTo>
                    <a:pt x="565" y="8"/>
                  </a:lnTo>
                  <a:lnTo>
                    <a:pt x="571" y="18"/>
                  </a:lnTo>
                  <a:lnTo>
                    <a:pt x="573" y="29"/>
                  </a:lnTo>
                  <a:lnTo>
                    <a:pt x="567" y="20"/>
                  </a:lnTo>
                  <a:lnTo>
                    <a:pt x="673" y="83"/>
                  </a:lnTo>
                  <a:lnTo>
                    <a:pt x="678" y="87"/>
                  </a:lnTo>
                  <a:lnTo>
                    <a:pt x="678" y="95"/>
                  </a:lnTo>
                  <a:lnTo>
                    <a:pt x="676" y="110"/>
                  </a:lnTo>
                  <a:lnTo>
                    <a:pt x="669" y="121"/>
                  </a:lnTo>
                  <a:lnTo>
                    <a:pt x="657" y="129"/>
                  </a:lnTo>
                  <a:lnTo>
                    <a:pt x="644" y="131"/>
                  </a:lnTo>
                  <a:lnTo>
                    <a:pt x="35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98" name="Freeform 201">
              <a:extLst>
                <a:ext uri="{FF2B5EF4-FFF2-40B4-BE49-F238E27FC236}">
                  <a16:creationId xmlns:a16="http://schemas.microsoft.com/office/drawing/2014/main" xmlns="" id="{4F03DC7C-99DB-4AAB-BB39-AB02B014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" y="2323"/>
              <a:ext cx="320" cy="33"/>
            </a:xfrm>
            <a:custGeom>
              <a:avLst/>
              <a:gdLst>
                <a:gd name="T0" fmla="*/ 50 w 640"/>
                <a:gd name="T1" fmla="*/ 2 h 67"/>
                <a:gd name="T2" fmla="*/ 48 w 640"/>
                <a:gd name="T3" fmla="*/ 3 h 67"/>
                <a:gd name="T4" fmla="*/ 43 w 640"/>
                <a:gd name="T5" fmla="*/ 7 h 67"/>
                <a:gd name="T6" fmla="*/ 36 w 640"/>
                <a:gd name="T7" fmla="*/ 11 h 67"/>
                <a:gd name="T8" fmla="*/ 27 w 640"/>
                <a:gd name="T9" fmla="*/ 17 h 67"/>
                <a:gd name="T10" fmla="*/ 18 w 640"/>
                <a:gd name="T11" fmla="*/ 22 h 67"/>
                <a:gd name="T12" fmla="*/ 11 w 640"/>
                <a:gd name="T13" fmla="*/ 28 h 67"/>
                <a:gd name="T14" fmla="*/ 5 w 640"/>
                <a:gd name="T15" fmla="*/ 31 h 67"/>
                <a:gd name="T16" fmla="*/ 1 w 640"/>
                <a:gd name="T17" fmla="*/ 33 h 67"/>
                <a:gd name="T18" fmla="*/ 1 w 640"/>
                <a:gd name="T19" fmla="*/ 33 h 67"/>
                <a:gd name="T20" fmla="*/ 1 w 640"/>
                <a:gd name="T21" fmla="*/ 33 h 67"/>
                <a:gd name="T22" fmla="*/ 0 w 640"/>
                <a:gd name="T23" fmla="*/ 33 h 67"/>
                <a:gd name="T24" fmla="*/ 0 w 640"/>
                <a:gd name="T25" fmla="*/ 33 h 67"/>
                <a:gd name="T26" fmla="*/ 319 w 640"/>
                <a:gd name="T27" fmla="*/ 33 h 67"/>
                <a:gd name="T28" fmla="*/ 320 w 640"/>
                <a:gd name="T29" fmla="*/ 33 h 67"/>
                <a:gd name="T30" fmla="*/ 320 w 640"/>
                <a:gd name="T31" fmla="*/ 33 h 67"/>
                <a:gd name="T32" fmla="*/ 320 w 640"/>
                <a:gd name="T33" fmla="*/ 33 h 67"/>
                <a:gd name="T34" fmla="*/ 320 w 640"/>
                <a:gd name="T35" fmla="*/ 32 h 67"/>
                <a:gd name="T36" fmla="*/ 320 w 640"/>
                <a:gd name="T37" fmla="*/ 32 h 67"/>
                <a:gd name="T38" fmla="*/ 268 w 640"/>
                <a:gd name="T39" fmla="*/ 0 h 67"/>
                <a:gd name="T40" fmla="*/ 263 w 640"/>
                <a:gd name="T41" fmla="*/ 0 h 67"/>
                <a:gd name="T42" fmla="*/ 50 w 640"/>
                <a:gd name="T43" fmla="*/ 2 h 6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0" h="67">
                  <a:moveTo>
                    <a:pt x="100" y="4"/>
                  </a:moveTo>
                  <a:lnTo>
                    <a:pt x="96" y="6"/>
                  </a:lnTo>
                  <a:lnTo>
                    <a:pt x="86" y="14"/>
                  </a:lnTo>
                  <a:lnTo>
                    <a:pt x="71" y="23"/>
                  </a:lnTo>
                  <a:lnTo>
                    <a:pt x="54" y="35"/>
                  </a:lnTo>
                  <a:lnTo>
                    <a:pt x="36" y="44"/>
                  </a:lnTo>
                  <a:lnTo>
                    <a:pt x="21" y="56"/>
                  </a:lnTo>
                  <a:lnTo>
                    <a:pt x="10" y="62"/>
                  </a:lnTo>
                  <a:lnTo>
                    <a:pt x="2" y="66"/>
                  </a:lnTo>
                  <a:lnTo>
                    <a:pt x="0" y="67"/>
                  </a:lnTo>
                  <a:lnTo>
                    <a:pt x="638" y="67"/>
                  </a:lnTo>
                  <a:lnTo>
                    <a:pt x="640" y="67"/>
                  </a:lnTo>
                  <a:lnTo>
                    <a:pt x="640" y="66"/>
                  </a:lnTo>
                  <a:lnTo>
                    <a:pt x="640" y="64"/>
                  </a:lnTo>
                  <a:lnTo>
                    <a:pt x="536" y="0"/>
                  </a:lnTo>
                  <a:lnTo>
                    <a:pt x="525" y="0"/>
                  </a:lnTo>
                  <a:lnTo>
                    <a:pt x="100" y="4"/>
                  </a:lnTo>
                  <a:close/>
                </a:path>
              </a:pathLst>
            </a:cu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99" name="Freeform 202">
              <a:extLst>
                <a:ext uri="{FF2B5EF4-FFF2-40B4-BE49-F238E27FC236}">
                  <a16:creationId xmlns:a16="http://schemas.microsoft.com/office/drawing/2014/main" xmlns="" id="{FA6828CA-11AF-4020-8791-9BC2F7CDB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" y="2356"/>
              <a:ext cx="320" cy="10"/>
            </a:xfrm>
            <a:custGeom>
              <a:avLst/>
              <a:gdLst>
                <a:gd name="T0" fmla="*/ 0 w 640"/>
                <a:gd name="T1" fmla="*/ 0 h 20"/>
                <a:gd name="T2" fmla="*/ 0 w 640"/>
                <a:gd name="T3" fmla="*/ 2 h 20"/>
                <a:gd name="T4" fmla="*/ 1 w 640"/>
                <a:gd name="T5" fmla="*/ 5 h 20"/>
                <a:gd name="T6" fmla="*/ 2 w 640"/>
                <a:gd name="T7" fmla="*/ 7 h 20"/>
                <a:gd name="T8" fmla="*/ 4 w 640"/>
                <a:gd name="T9" fmla="*/ 10 h 20"/>
                <a:gd name="T10" fmla="*/ 4 w 640"/>
                <a:gd name="T11" fmla="*/ 10 h 20"/>
                <a:gd name="T12" fmla="*/ 4 w 640"/>
                <a:gd name="T13" fmla="*/ 10 h 20"/>
                <a:gd name="T14" fmla="*/ 4 w 640"/>
                <a:gd name="T15" fmla="*/ 10 h 20"/>
                <a:gd name="T16" fmla="*/ 5 w 640"/>
                <a:gd name="T17" fmla="*/ 10 h 20"/>
                <a:gd name="T18" fmla="*/ 310 w 640"/>
                <a:gd name="T19" fmla="*/ 10 h 20"/>
                <a:gd name="T20" fmla="*/ 313 w 640"/>
                <a:gd name="T21" fmla="*/ 9 h 20"/>
                <a:gd name="T22" fmla="*/ 316 w 640"/>
                <a:gd name="T23" fmla="*/ 7 h 20"/>
                <a:gd name="T24" fmla="*/ 319 w 640"/>
                <a:gd name="T25" fmla="*/ 4 h 20"/>
                <a:gd name="T26" fmla="*/ 320 w 640"/>
                <a:gd name="T27" fmla="*/ 0 h 20"/>
                <a:gd name="T28" fmla="*/ 319 w 640"/>
                <a:gd name="T29" fmla="*/ 0 h 20"/>
                <a:gd name="T30" fmla="*/ 0 w 640"/>
                <a:gd name="T31" fmla="*/ 0 h 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40" h="20">
                  <a:moveTo>
                    <a:pt x="0" y="0"/>
                  </a:moveTo>
                  <a:lnTo>
                    <a:pt x="0" y="4"/>
                  </a:lnTo>
                  <a:lnTo>
                    <a:pt x="2" y="10"/>
                  </a:lnTo>
                  <a:lnTo>
                    <a:pt x="4" y="14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619" y="20"/>
                  </a:lnTo>
                  <a:lnTo>
                    <a:pt x="626" y="18"/>
                  </a:lnTo>
                  <a:lnTo>
                    <a:pt x="632" y="14"/>
                  </a:lnTo>
                  <a:lnTo>
                    <a:pt x="638" y="8"/>
                  </a:lnTo>
                  <a:lnTo>
                    <a:pt x="640" y="0"/>
                  </a:lnTo>
                  <a:lnTo>
                    <a:pt x="6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00" name="Freeform 203">
              <a:extLst>
                <a:ext uri="{FF2B5EF4-FFF2-40B4-BE49-F238E27FC236}">
                  <a16:creationId xmlns:a16="http://schemas.microsoft.com/office/drawing/2014/main" xmlns="" id="{90865B9B-D216-49BA-B53E-DD1788B09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" y="2314"/>
              <a:ext cx="274" cy="52"/>
            </a:xfrm>
            <a:custGeom>
              <a:avLst/>
              <a:gdLst>
                <a:gd name="T0" fmla="*/ 53 w 548"/>
                <a:gd name="T1" fmla="*/ 8 h 104"/>
                <a:gd name="T2" fmla="*/ 0 w 548"/>
                <a:gd name="T3" fmla="*/ 41 h 104"/>
                <a:gd name="T4" fmla="*/ 1 w 548"/>
                <a:gd name="T5" fmla="*/ 44 h 104"/>
                <a:gd name="T6" fmla="*/ 3 w 548"/>
                <a:gd name="T7" fmla="*/ 48 h 104"/>
                <a:gd name="T8" fmla="*/ 6 w 548"/>
                <a:gd name="T9" fmla="*/ 51 h 104"/>
                <a:gd name="T10" fmla="*/ 10 w 548"/>
                <a:gd name="T11" fmla="*/ 52 h 104"/>
                <a:gd name="T12" fmla="*/ 8 w 548"/>
                <a:gd name="T13" fmla="*/ 49 h 104"/>
                <a:gd name="T14" fmla="*/ 7 w 548"/>
                <a:gd name="T15" fmla="*/ 47 h 104"/>
                <a:gd name="T16" fmla="*/ 6 w 548"/>
                <a:gd name="T17" fmla="*/ 44 h 104"/>
                <a:gd name="T18" fmla="*/ 6 w 548"/>
                <a:gd name="T19" fmla="*/ 42 h 104"/>
                <a:gd name="T20" fmla="*/ 6 w 548"/>
                <a:gd name="T21" fmla="*/ 42 h 104"/>
                <a:gd name="T22" fmla="*/ 7 w 548"/>
                <a:gd name="T23" fmla="*/ 42 h 104"/>
                <a:gd name="T24" fmla="*/ 7 w 548"/>
                <a:gd name="T25" fmla="*/ 42 h 104"/>
                <a:gd name="T26" fmla="*/ 7 w 548"/>
                <a:gd name="T27" fmla="*/ 42 h 104"/>
                <a:gd name="T28" fmla="*/ 11 w 548"/>
                <a:gd name="T29" fmla="*/ 40 h 104"/>
                <a:gd name="T30" fmla="*/ 17 w 548"/>
                <a:gd name="T31" fmla="*/ 37 h 104"/>
                <a:gd name="T32" fmla="*/ 24 w 548"/>
                <a:gd name="T33" fmla="*/ 31 h 104"/>
                <a:gd name="T34" fmla="*/ 33 w 548"/>
                <a:gd name="T35" fmla="*/ 26 h 104"/>
                <a:gd name="T36" fmla="*/ 42 w 548"/>
                <a:gd name="T37" fmla="*/ 20 h 104"/>
                <a:gd name="T38" fmla="*/ 49 w 548"/>
                <a:gd name="T39" fmla="*/ 16 h 104"/>
                <a:gd name="T40" fmla="*/ 54 w 548"/>
                <a:gd name="T41" fmla="*/ 12 h 104"/>
                <a:gd name="T42" fmla="*/ 56 w 548"/>
                <a:gd name="T43" fmla="*/ 11 h 104"/>
                <a:gd name="T44" fmla="*/ 269 w 548"/>
                <a:gd name="T45" fmla="*/ 9 h 104"/>
                <a:gd name="T46" fmla="*/ 274 w 548"/>
                <a:gd name="T47" fmla="*/ 9 h 104"/>
                <a:gd name="T48" fmla="*/ 273 w 548"/>
                <a:gd name="T49" fmla="*/ 8 h 104"/>
                <a:gd name="T50" fmla="*/ 272 w 548"/>
                <a:gd name="T51" fmla="*/ 5 h 104"/>
                <a:gd name="T52" fmla="*/ 271 w 548"/>
                <a:gd name="T53" fmla="*/ 2 h 104"/>
                <a:gd name="T54" fmla="*/ 269 w 548"/>
                <a:gd name="T55" fmla="*/ 1 h 104"/>
                <a:gd name="T56" fmla="*/ 267 w 548"/>
                <a:gd name="T57" fmla="*/ 0 h 104"/>
                <a:gd name="T58" fmla="*/ 60 w 548"/>
                <a:gd name="T59" fmla="*/ 0 h 104"/>
                <a:gd name="T60" fmla="*/ 58 w 548"/>
                <a:gd name="T61" fmla="*/ 1 h 104"/>
                <a:gd name="T62" fmla="*/ 55 w 548"/>
                <a:gd name="T63" fmla="*/ 2 h 104"/>
                <a:gd name="T64" fmla="*/ 54 w 548"/>
                <a:gd name="T65" fmla="*/ 5 h 104"/>
                <a:gd name="T66" fmla="*/ 53 w 548"/>
                <a:gd name="T67" fmla="*/ 8 h 10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48" h="104">
                  <a:moveTo>
                    <a:pt x="106" y="15"/>
                  </a:moveTo>
                  <a:lnTo>
                    <a:pt x="0" y="81"/>
                  </a:lnTo>
                  <a:lnTo>
                    <a:pt x="2" y="88"/>
                  </a:lnTo>
                  <a:lnTo>
                    <a:pt x="6" y="96"/>
                  </a:lnTo>
                  <a:lnTo>
                    <a:pt x="12" y="102"/>
                  </a:lnTo>
                  <a:lnTo>
                    <a:pt x="20" y="104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12" y="88"/>
                  </a:lnTo>
                  <a:lnTo>
                    <a:pt x="12" y="84"/>
                  </a:lnTo>
                  <a:lnTo>
                    <a:pt x="14" y="83"/>
                  </a:lnTo>
                  <a:lnTo>
                    <a:pt x="22" y="79"/>
                  </a:lnTo>
                  <a:lnTo>
                    <a:pt x="33" y="73"/>
                  </a:lnTo>
                  <a:lnTo>
                    <a:pt x="48" y="61"/>
                  </a:lnTo>
                  <a:lnTo>
                    <a:pt x="66" y="52"/>
                  </a:lnTo>
                  <a:lnTo>
                    <a:pt x="83" y="40"/>
                  </a:lnTo>
                  <a:lnTo>
                    <a:pt x="98" y="31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537" y="17"/>
                  </a:lnTo>
                  <a:lnTo>
                    <a:pt x="548" y="17"/>
                  </a:lnTo>
                  <a:lnTo>
                    <a:pt x="546" y="15"/>
                  </a:lnTo>
                  <a:lnTo>
                    <a:pt x="544" y="10"/>
                  </a:lnTo>
                  <a:lnTo>
                    <a:pt x="542" y="4"/>
                  </a:lnTo>
                  <a:lnTo>
                    <a:pt x="538" y="2"/>
                  </a:lnTo>
                  <a:lnTo>
                    <a:pt x="533" y="0"/>
                  </a:lnTo>
                  <a:lnTo>
                    <a:pt x="120" y="0"/>
                  </a:lnTo>
                  <a:lnTo>
                    <a:pt x="116" y="2"/>
                  </a:lnTo>
                  <a:lnTo>
                    <a:pt x="110" y="4"/>
                  </a:lnTo>
                  <a:lnTo>
                    <a:pt x="108" y="10"/>
                  </a:lnTo>
                  <a:lnTo>
                    <a:pt x="106" y="15"/>
                  </a:lnTo>
                  <a:close/>
                </a:path>
              </a:pathLst>
            </a:custGeom>
            <a:solidFill>
              <a:srgbClr val="9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01" name="Freeform 204">
              <a:extLst>
                <a:ext uri="{FF2B5EF4-FFF2-40B4-BE49-F238E27FC236}">
                  <a16:creationId xmlns:a16="http://schemas.microsoft.com/office/drawing/2014/main" xmlns="" id="{51A2581A-62D4-4340-831C-B112A67C2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" y="2321"/>
              <a:ext cx="23" cy="4"/>
            </a:xfrm>
            <a:custGeom>
              <a:avLst/>
              <a:gdLst>
                <a:gd name="T0" fmla="*/ 0 w 46"/>
                <a:gd name="T1" fmla="*/ 4 h 10"/>
                <a:gd name="T2" fmla="*/ 1 w 46"/>
                <a:gd name="T3" fmla="*/ 3 h 10"/>
                <a:gd name="T4" fmla="*/ 3 w 46"/>
                <a:gd name="T5" fmla="*/ 2 h 10"/>
                <a:gd name="T6" fmla="*/ 5 w 46"/>
                <a:gd name="T7" fmla="*/ 1 h 10"/>
                <a:gd name="T8" fmla="*/ 9 w 46"/>
                <a:gd name="T9" fmla="*/ 0 h 10"/>
                <a:gd name="T10" fmla="*/ 11 w 46"/>
                <a:gd name="T11" fmla="*/ 0 h 10"/>
                <a:gd name="T12" fmla="*/ 12 w 46"/>
                <a:gd name="T13" fmla="*/ 0 h 10"/>
                <a:gd name="T14" fmla="*/ 12 w 46"/>
                <a:gd name="T15" fmla="*/ 0 h 10"/>
                <a:gd name="T16" fmla="*/ 13 w 46"/>
                <a:gd name="T17" fmla="*/ 0 h 10"/>
                <a:gd name="T18" fmla="*/ 17 w 46"/>
                <a:gd name="T19" fmla="*/ 1 h 10"/>
                <a:gd name="T20" fmla="*/ 20 w 46"/>
                <a:gd name="T21" fmla="*/ 2 h 10"/>
                <a:gd name="T22" fmla="*/ 22 w 46"/>
                <a:gd name="T23" fmla="*/ 3 h 10"/>
                <a:gd name="T24" fmla="*/ 23 w 46"/>
                <a:gd name="T25" fmla="*/ 4 h 10"/>
                <a:gd name="T26" fmla="*/ 0 w 46"/>
                <a:gd name="T27" fmla="*/ 4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0">
                  <a:moveTo>
                    <a:pt x="0" y="10"/>
                  </a:moveTo>
                  <a:lnTo>
                    <a:pt x="1" y="8"/>
                  </a:lnTo>
                  <a:lnTo>
                    <a:pt x="5" y="4"/>
                  </a:lnTo>
                  <a:lnTo>
                    <a:pt x="9" y="2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34" y="2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02" name="Freeform 205">
              <a:extLst>
                <a:ext uri="{FF2B5EF4-FFF2-40B4-BE49-F238E27FC236}">
                  <a16:creationId xmlns:a16="http://schemas.microsoft.com/office/drawing/2014/main" xmlns="" id="{947037B6-4AB2-4057-8A48-052E7C7D8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" y="2321"/>
              <a:ext cx="23" cy="4"/>
            </a:xfrm>
            <a:custGeom>
              <a:avLst/>
              <a:gdLst>
                <a:gd name="T0" fmla="*/ 0 w 46"/>
                <a:gd name="T1" fmla="*/ 4 h 10"/>
                <a:gd name="T2" fmla="*/ 1 w 46"/>
                <a:gd name="T3" fmla="*/ 3 h 10"/>
                <a:gd name="T4" fmla="*/ 3 w 46"/>
                <a:gd name="T5" fmla="*/ 2 h 10"/>
                <a:gd name="T6" fmla="*/ 5 w 46"/>
                <a:gd name="T7" fmla="*/ 1 h 10"/>
                <a:gd name="T8" fmla="*/ 9 w 46"/>
                <a:gd name="T9" fmla="*/ 0 h 10"/>
                <a:gd name="T10" fmla="*/ 12 w 46"/>
                <a:gd name="T11" fmla="*/ 0 h 10"/>
                <a:gd name="T12" fmla="*/ 12 w 46"/>
                <a:gd name="T13" fmla="*/ 0 h 10"/>
                <a:gd name="T14" fmla="*/ 13 w 46"/>
                <a:gd name="T15" fmla="*/ 0 h 10"/>
                <a:gd name="T16" fmla="*/ 15 w 46"/>
                <a:gd name="T17" fmla="*/ 0 h 10"/>
                <a:gd name="T18" fmla="*/ 17 w 46"/>
                <a:gd name="T19" fmla="*/ 1 h 10"/>
                <a:gd name="T20" fmla="*/ 20 w 46"/>
                <a:gd name="T21" fmla="*/ 2 h 10"/>
                <a:gd name="T22" fmla="*/ 22 w 46"/>
                <a:gd name="T23" fmla="*/ 3 h 10"/>
                <a:gd name="T24" fmla="*/ 23 w 46"/>
                <a:gd name="T25" fmla="*/ 4 h 10"/>
                <a:gd name="T26" fmla="*/ 0 w 46"/>
                <a:gd name="T27" fmla="*/ 4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0">
                  <a:moveTo>
                    <a:pt x="0" y="10"/>
                  </a:moveTo>
                  <a:lnTo>
                    <a:pt x="2" y="8"/>
                  </a:lnTo>
                  <a:lnTo>
                    <a:pt x="5" y="4"/>
                  </a:lnTo>
                  <a:lnTo>
                    <a:pt x="9" y="2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4" y="2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03" name="Freeform 206">
              <a:extLst>
                <a:ext uri="{FF2B5EF4-FFF2-40B4-BE49-F238E27FC236}">
                  <a16:creationId xmlns:a16="http://schemas.microsoft.com/office/drawing/2014/main" xmlns="" id="{E44CC2D5-4C49-4B26-B91F-FA1DFBFDB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" y="2321"/>
              <a:ext cx="24" cy="4"/>
            </a:xfrm>
            <a:custGeom>
              <a:avLst/>
              <a:gdLst>
                <a:gd name="T0" fmla="*/ 0 w 48"/>
                <a:gd name="T1" fmla="*/ 4 h 10"/>
                <a:gd name="T2" fmla="*/ 1 w 48"/>
                <a:gd name="T3" fmla="*/ 3 h 10"/>
                <a:gd name="T4" fmla="*/ 3 w 48"/>
                <a:gd name="T5" fmla="*/ 2 h 10"/>
                <a:gd name="T6" fmla="*/ 5 w 48"/>
                <a:gd name="T7" fmla="*/ 1 h 10"/>
                <a:gd name="T8" fmla="*/ 9 w 48"/>
                <a:gd name="T9" fmla="*/ 0 h 10"/>
                <a:gd name="T10" fmla="*/ 11 w 48"/>
                <a:gd name="T11" fmla="*/ 0 h 10"/>
                <a:gd name="T12" fmla="*/ 12 w 48"/>
                <a:gd name="T13" fmla="*/ 0 h 10"/>
                <a:gd name="T14" fmla="*/ 13 w 48"/>
                <a:gd name="T15" fmla="*/ 0 h 10"/>
                <a:gd name="T16" fmla="*/ 14 w 48"/>
                <a:gd name="T17" fmla="*/ 0 h 10"/>
                <a:gd name="T18" fmla="*/ 18 w 48"/>
                <a:gd name="T19" fmla="*/ 1 h 10"/>
                <a:gd name="T20" fmla="*/ 20 w 48"/>
                <a:gd name="T21" fmla="*/ 2 h 10"/>
                <a:gd name="T22" fmla="*/ 23 w 48"/>
                <a:gd name="T23" fmla="*/ 3 h 10"/>
                <a:gd name="T24" fmla="*/ 24 w 48"/>
                <a:gd name="T25" fmla="*/ 4 h 10"/>
                <a:gd name="T26" fmla="*/ 0 w 48"/>
                <a:gd name="T27" fmla="*/ 4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10">
                  <a:moveTo>
                    <a:pt x="0" y="10"/>
                  </a:moveTo>
                  <a:lnTo>
                    <a:pt x="2" y="8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35" y="2"/>
                  </a:lnTo>
                  <a:lnTo>
                    <a:pt x="40" y="4"/>
                  </a:lnTo>
                  <a:lnTo>
                    <a:pt x="46" y="8"/>
                  </a:lnTo>
                  <a:lnTo>
                    <a:pt x="48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04" name="Freeform 207">
              <a:extLst>
                <a:ext uri="{FF2B5EF4-FFF2-40B4-BE49-F238E27FC236}">
                  <a16:creationId xmlns:a16="http://schemas.microsoft.com/office/drawing/2014/main" xmlns="" id="{AF099FC7-881E-4641-849A-3A0E25218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3" y="2321"/>
              <a:ext cx="23" cy="4"/>
            </a:xfrm>
            <a:custGeom>
              <a:avLst/>
              <a:gdLst>
                <a:gd name="T0" fmla="*/ 0 w 46"/>
                <a:gd name="T1" fmla="*/ 4 h 10"/>
                <a:gd name="T2" fmla="*/ 1 w 46"/>
                <a:gd name="T3" fmla="*/ 3 h 10"/>
                <a:gd name="T4" fmla="*/ 2 w 46"/>
                <a:gd name="T5" fmla="*/ 2 h 10"/>
                <a:gd name="T6" fmla="*/ 5 w 46"/>
                <a:gd name="T7" fmla="*/ 1 h 10"/>
                <a:gd name="T8" fmla="*/ 8 w 46"/>
                <a:gd name="T9" fmla="*/ 0 h 10"/>
                <a:gd name="T10" fmla="*/ 11 w 46"/>
                <a:gd name="T11" fmla="*/ 0 h 10"/>
                <a:gd name="T12" fmla="*/ 12 w 46"/>
                <a:gd name="T13" fmla="*/ 0 h 10"/>
                <a:gd name="T14" fmla="*/ 12 w 46"/>
                <a:gd name="T15" fmla="*/ 0 h 10"/>
                <a:gd name="T16" fmla="*/ 14 w 46"/>
                <a:gd name="T17" fmla="*/ 0 h 10"/>
                <a:gd name="T18" fmla="*/ 17 w 46"/>
                <a:gd name="T19" fmla="*/ 1 h 10"/>
                <a:gd name="T20" fmla="*/ 20 w 46"/>
                <a:gd name="T21" fmla="*/ 2 h 10"/>
                <a:gd name="T22" fmla="*/ 22 w 46"/>
                <a:gd name="T23" fmla="*/ 3 h 10"/>
                <a:gd name="T24" fmla="*/ 23 w 46"/>
                <a:gd name="T25" fmla="*/ 4 h 10"/>
                <a:gd name="T26" fmla="*/ 0 w 46"/>
                <a:gd name="T27" fmla="*/ 4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0">
                  <a:moveTo>
                    <a:pt x="0" y="10"/>
                  </a:moveTo>
                  <a:lnTo>
                    <a:pt x="2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3" y="2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05" name="Freeform 208">
              <a:extLst>
                <a:ext uri="{FF2B5EF4-FFF2-40B4-BE49-F238E27FC236}">
                  <a16:creationId xmlns:a16="http://schemas.microsoft.com/office/drawing/2014/main" xmlns="" id="{3636A809-FD73-4075-8F13-AF1468C72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2321"/>
              <a:ext cx="24" cy="4"/>
            </a:xfrm>
            <a:custGeom>
              <a:avLst/>
              <a:gdLst>
                <a:gd name="T0" fmla="*/ 0 w 48"/>
                <a:gd name="T1" fmla="*/ 4 h 10"/>
                <a:gd name="T2" fmla="*/ 1 w 48"/>
                <a:gd name="T3" fmla="*/ 3 h 10"/>
                <a:gd name="T4" fmla="*/ 3 w 48"/>
                <a:gd name="T5" fmla="*/ 2 h 10"/>
                <a:gd name="T6" fmla="*/ 5 w 48"/>
                <a:gd name="T7" fmla="*/ 1 h 10"/>
                <a:gd name="T8" fmla="*/ 9 w 48"/>
                <a:gd name="T9" fmla="*/ 0 h 10"/>
                <a:gd name="T10" fmla="*/ 12 w 48"/>
                <a:gd name="T11" fmla="*/ 0 h 10"/>
                <a:gd name="T12" fmla="*/ 13 w 48"/>
                <a:gd name="T13" fmla="*/ 0 h 10"/>
                <a:gd name="T14" fmla="*/ 13 w 48"/>
                <a:gd name="T15" fmla="*/ 0 h 10"/>
                <a:gd name="T16" fmla="*/ 15 w 48"/>
                <a:gd name="T17" fmla="*/ 0 h 10"/>
                <a:gd name="T18" fmla="*/ 18 w 48"/>
                <a:gd name="T19" fmla="*/ 1 h 10"/>
                <a:gd name="T20" fmla="*/ 22 w 48"/>
                <a:gd name="T21" fmla="*/ 2 h 10"/>
                <a:gd name="T22" fmla="*/ 24 w 48"/>
                <a:gd name="T23" fmla="*/ 3 h 10"/>
                <a:gd name="T24" fmla="*/ 24 w 48"/>
                <a:gd name="T25" fmla="*/ 4 h 10"/>
                <a:gd name="T26" fmla="*/ 0 w 48"/>
                <a:gd name="T27" fmla="*/ 4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10">
                  <a:moveTo>
                    <a:pt x="0" y="10"/>
                  </a:moveTo>
                  <a:lnTo>
                    <a:pt x="2" y="8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5" y="2"/>
                  </a:lnTo>
                  <a:lnTo>
                    <a:pt x="43" y="4"/>
                  </a:lnTo>
                  <a:lnTo>
                    <a:pt x="47" y="8"/>
                  </a:lnTo>
                  <a:lnTo>
                    <a:pt x="48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06" name="Freeform 209">
              <a:extLst>
                <a:ext uri="{FF2B5EF4-FFF2-40B4-BE49-F238E27FC236}">
                  <a16:creationId xmlns:a16="http://schemas.microsoft.com/office/drawing/2014/main" xmlns="" id="{9096B5B7-97BE-42E5-BF62-A04B2373D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1" y="2321"/>
              <a:ext cx="23" cy="4"/>
            </a:xfrm>
            <a:custGeom>
              <a:avLst/>
              <a:gdLst>
                <a:gd name="T0" fmla="*/ 0 w 47"/>
                <a:gd name="T1" fmla="*/ 4 h 10"/>
                <a:gd name="T2" fmla="*/ 1 w 47"/>
                <a:gd name="T3" fmla="*/ 3 h 10"/>
                <a:gd name="T4" fmla="*/ 2 w 47"/>
                <a:gd name="T5" fmla="*/ 2 h 10"/>
                <a:gd name="T6" fmla="*/ 5 w 47"/>
                <a:gd name="T7" fmla="*/ 1 h 10"/>
                <a:gd name="T8" fmla="*/ 8 w 47"/>
                <a:gd name="T9" fmla="*/ 0 h 10"/>
                <a:gd name="T10" fmla="*/ 11 w 47"/>
                <a:gd name="T11" fmla="*/ 0 h 10"/>
                <a:gd name="T12" fmla="*/ 12 w 47"/>
                <a:gd name="T13" fmla="*/ 0 h 10"/>
                <a:gd name="T14" fmla="*/ 12 w 47"/>
                <a:gd name="T15" fmla="*/ 0 h 10"/>
                <a:gd name="T16" fmla="*/ 13 w 47"/>
                <a:gd name="T17" fmla="*/ 0 h 10"/>
                <a:gd name="T18" fmla="*/ 16 w 47"/>
                <a:gd name="T19" fmla="*/ 1 h 10"/>
                <a:gd name="T20" fmla="*/ 20 w 47"/>
                <a:gd name="T21" fmla="*/ 2 h 10"/>
                <a:gd name="T22" fmla="*/ 22 w 47"/>
                <a:gd name="T23" fmla="*/ 3 h 10"/>
                <a:gd name="T24" fmla="*/ 23 w 47"/>
                <a:gd name="T25" fmla="*/ 4 h 10"/>
                <a:gd name="T26" fmla="*/ 0 w 47"/>
                <a:gd name="T27" fmla="*/ 4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7" h="10">
                  <a:moveTo>
                    <a:pt x="0" y="10"/>
                  </a:moveTo>
                  <a:lnTo>
                    <a:pt x="2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3" y="2"/>
                  </a:lnTo>
                  <a:lnTo>
                    <a:pt x="41" y="4"/>
                  </a:lnTo>
                  <a:lnTo>
                    <a:pt x="45" y="8"/>
                  </a:lnTo>
                  <a:lnTo>
                    <a:pt x="47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07" name="Freeform 210">
              <a:extLst>
                <a:ext uri="{FF2B5EF4-FFF2-40B4-BE49-F238E27FC236}">
                  <a16:creationId xmlns:a16="http://schemas.microsoft.com/office/drawing/2014/main" xmlns="" id="{46BD3C8E-6CE5-4625-A81B-94732203F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4" y="2330"/>
              <a:ext cx="23" cy="5"/>
            </a:xfrm>
            <a:custGeom>
              <a:avLst/>
              <a:gdLst>
                <a:gd name="T0" fmla="*/ 0 w 46"/>
                <a:gd name="T1" fmla="*/ 5 h 9"/>
                <a:gd name="T2" fmla="*/ 1 w 46"/>
                <a:gd name="T3" fmla="*/ 4 h 9"/>
                <a:gd name="T4" fmla="*/ 2 w 46"/>
                <a:gd name="T5" fmla="*/ 2 h 9"/>
                <a:gd name="T6" fmla="*/ 5 w 46"/>
                <a:gd name="T7" fmla="*/ 1 h 9"/>
                <a:gd name="T8" fmla="*/ 8 w 46"/>
                <a:gd name="T9" fmla="*/ 0 h 9"/>
                <a:gd name="T10" fmla="*/ 11 w 46"/>
                <a:gd name="T11" fmla="*/ 0 h 9"/>
                <a:gd name="T12" fmla="*/ 12 w 46"/>
                <a:gd name="T13" fmla="*/ 0 h 9"/>
                <a:gd name="T14" fmla="*/ 12 w 46"/>
                <a:gd name="T15" fmla="*/ 0 h 9"/>
                <a:gd name="T16" fmla="*/ 14 w 46"/>
                <a:gd name="T17" fmla="*/ 0 h 9"/>
                <a:gd name="T18" fmla="*/ 17 w 46"/>
                <a:gd name="T19" fmla="*/ 1 h 9"/>
                <a:gd name="T20" fmla="*/ 20 w 46"/>
                <a:gd name="T21" fmla="*/ 2 h 9"/>
                <a:gd name="T22" fmla="*/ 22 w 46"/>
                <a:gd name="T23" fmla="*/ 4 h 9"/>
                <a:gd name="T24" fmla="*/ 23 w 46"/>
                <a:gd name="T25" fmla="*/ 5 h 9"/>
                <a:gd name="T26" fmla="*/ 0 w 46"/>
                <a:gd name="T27" fmla="*/ 5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9">
                  <a:moveTo>
                    <a:pt x="0" y="9"/>
                  </a:moveTo>
                  <a:lnTo>
                    <a:pt x="2" y="7"/>
                  </a:lnTo>
                  <a:lnTo>
                    <a:pt x="4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4" y="1"/>
                  </a:lnTo>
                  <a:lnTo>
                    <a:pt x="40" y="3"/>
                  </a:lnTo>
                  <a:lnTo>
                    <a:pt x="44" y="7"/>
                  </a:lnTo>
                  <a:lnTo>
                    <a:pt x="46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08" name="Freeform 211">
              <a:extLst>
                <a:ext uri="{FF2B5EF4-FFF2-40B4-BE49-F238E27FC236}">
                  <a16:creationId xmlns:a16="http://schemas.microsoft.com/office/drawing/2014/main" xmlns="" id="{C00C42D9-42DE-42A5-8D1B-101DB6133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9" y="2330"/>
              <a:ext cx="23" cy="5"/>
            </a:xfrm>
            <a:custGeom>
              <a:avLst/>
              <a:gdLst>
                <a:gd name="T0" fmla="*/ 0 w 46"/>
                <a:gd name="T1" fmla="*/ 5 h 9"/>
                <a:gd name="T2" fmla="*/ 1 w 46"/>
                <a:gd name="T3" fmla="*/ 4 h 9"/>
                <a:gd name="T4" fmla="*/ 2 w 46"/>
                <a:gd name="T5" fmla="*/ 2 h 9"/>
                <a:gd name="T6" fmla="*/ 5 w 46"/>
                <a:gd name="T7" fmla="*/ 1 h 9"/>
                <a:gd name="T8" fmla="*/ 9 w 46"/>
                <a:gd name="T9" fmla="*/ 0 h 9"/>
                <a:gd name="T10" fmla="*/ 11 w 46"/>
                <a:gd name="T11" fmla="*/ 0 h 9"/>
                <a:gd name="T12" fmla="*/ 12 w 46"/>
                <a:gd name="T13" fmla="*/ 0 h 9"/>
                <a:gd name="T14" fmla="*/ 12 w 46"/>
                <a:gd name="T15" fmla="*/ 0 h 9"/>
                <a:gd name="T16" fmla="*/ 14 w 46"/>
                <a:gd name="T17" fmla="*/ 0 h 9"/>
                <a:gd name="T18" fmla="*/ 17 w 46"/>
                <a:gd name="T19" fmla="*/ 1 h 9"/>
                <a:gd name="T20" fmla="*/ 20 w 46"/>
                <a:gd name="T21" fmla="*/ 2 h 9"/>
                <a:gd name="T22" fmla="*/ 22 w 46"/>
                <a:gd name="T23" fmla="*/ 4 h 9"/>
                <a:gd name="T24" fmla="*/ 23 w 46"/>
                <a:gd name="T25" fmla="*/ 5 h 9"/>
                <a:gd name="T26" fmla="*/ 0 w 46"/>
                <a:gd name="T27" fmla="*/ 5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9">
                  <a:moveTo>
                    <a:pt x="0" y="9"/>
                  </a:moveTo>
                  <a:lnTo>
                    <a:pt x="2" y="7"/>
                  </a:lnTo>
                  <a:lnTo>
                    <a:pt x="4" y="3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4" y="1"/>
                  </a:lnTo>
                  <a:lnTo>
                    <a:pt x="40" y="3"/>
                  </a:lnTo>
                  <a:lnTo>
                    <a:pt x="44" y="7"/>
                  </a:lnTo>
                  <a:lnTo>
                    <a:pt x="46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09" name="Freeform 212">
              <a:extLst>
                <a:ext uri="{FF2B5EF4-FFF2-40B4-BE49-F238E27FC236}">
                  <a16:creationId xmlns:a16="http://schemas.microsoft.com/office/drawing/2014/main" xmlns="" id="{B109C8E7-8A3A-4399-B44A-8ECAB1EE2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3" y="2330"/>
              <a:ext cx="23" cy="5"/>
            </a:xfrm>
            <a:custGeom>
              <a:avLst/>
              <a:gdLst>
                <a:gd name="T0" fmla="*/ 0 w 46"/>
                <a:gd name="T1" fmla="*/ 5 h 9"/>
                <a:gd name="T2" fmla="*/ 1 w 46"/>
                <a:gd name="T3" fmla="*/ 4 h 9"/>
                <a:gd name="T4" fmla="*/ 2 w 46"/>
                <a:gd name="T5" fmla="*/ 2 h 9"/>
                <a:gd name="T6" fmla="*/ 5 w 46"/>
                <a:gd name="T7" fmla="*/ 1 h 9"/>
                <a:gd name="T8" fmla="*/ 8 w 46"/>
                <a:gd name="T9" fmla="*/ 0 h 9"/>
                <a:gd name="T10" fmla="*/ 11 w 46"/>
                <a:gd name="T11" fmla="*/ 0 h 9"/>
                <a:gd name="T12" fmla="*/ 12 w 46"/>
                <a:gd name="T13" fmla="*/ 0 h 9"/>
                <a:gd name="T14" fmla="*/ 12 w 46"/>
                <a:gd name="T15" fmla="*/ 0 h 9"/>
                <a:gd name="T16" fmla="*/ 14 w 46"/>
                <a:gd name="T17" fmla="*/ 0 h 9"/>
                <a:gd name="T18" fmla="*/ 18 w 46"/>
                <a:gd name="T19" fmla="*/ 1 h 9"/>
                <a:gd name="T20" fmla="*/ 20 w 46"/>
                <a:gd name="T21" fmla="*/ 2 h 9"/>
                <a:gd name="T22" fmla="*/ 22 w 46"/>
                <a:gd name="T23" fmla="*/ 4 h 9"/>
                <a:gd name="T24" fmla="*/ 23 w 46"/>
                <a:gd name="T25" fmla="*/ 5 h 9"/>
                <a:gd name="T26" fmla="*/ 0 w 46"/>
                <a:gd name="T27" fmla="*/ 5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9">
                  <a:moveTo>
                    <a:pt x="0" y="9"/>
                  </a:moveTo>
                  <a:lnTo>
                    <a:pt x="2" y="7"/>
                  </a:lnTo>
                  <a:lnTo>
                    <a:pt x="4" y="3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5" y="1"/>
                  </a:lnTo>
                  <a:lnTo>
                    <a:pt x="40" y="3"/>
                  </a:lnTo>
                  <a:lnTo>
                    <a:pt x="44" y="7"/>
                  </a:lnTo>
                  <a:lnTo>
                    <a:pt x="46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10" name="Freeform 213">
              <a:extLst>
                <a:ext uri="{FF2B5EF4-FFF2-40B4-BE49-F238E27FC236}">
                  <a16:creationId xmlns:a16="http://schemas.microsoft.com/office/drawing/2014/main" xmlns="" id="{4E083800-FA44-46F5-920F-1E63975D7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7" y="2330"/>
              <a:ext cx="23" cy="5"/>
            </a:xfrm>
            <a:custGeom>
              <a:avLst/>
              <a:gdLst>
                <a:gd name="T0" fmla="*/ 0 w 46"/>
                <a:gd name="T1" fmla="*/ 5 h 9"/>
                <a:gd name="T2" fmla="*/ 1 w 46"/>
                <a:gd name="T3" fmla="*/ 4 h 9"/>
                <a:gd name="T4" fmla="*/ 3 w 46"/>
                <a:gd name="T5" fmla="*/ 2 h 9"/>
                <a:gd name="T6" fmla="*/ 5 w 46"/>
                <a:gd name="T7" fmla="*/ 1 h 9"/>
                <a:gd name="T8" fmla="*/ 9 w 46"/>
                <a:gd name="T9" fmla="*/ 0 h 9"/>
                <a:gd name="T10" fmla="*/ 11 w 46"/>
                <a:gd name="T11" fmla="*/ 0 h 9"/>
                <a:gd name="T12" fmla="*/ 12 w 46"/>
                <a:gd name="T13" fmla="*/ 0 h 9"/>
                <a:gd name="T14" fmla="*/ 12 w 46"/>
                <a:gd name="T15" fmla="*/ 0 h 9"/>
                <a:gd name="T16" fmla="*/ 14 w 46"/>
                <a:gd name="T17" fmla="*/ 0 h 9"/>
                <a:gd name="T18" fmla="*/ 18 w 46"/>
                <a:gd name="T19" fmla="*/ 1 h 9"/>
                <a:gd name="T20" fmla="*/ 21 w 46"/>
                <a:gd name="T21" fmla="*/ 2 h 9"/>
                <a:gd name="T22" fmla="*/ 23 w 46"/>
                <a:gd name="T23" fmla="*/ 4 h 9"/>
                <a:gd name="T24" fmla="*/ 23 w 46"/>
                <a:gd name="T25" fmla="*/ 5 h 9"/>
                <a:gd name="T26" fmla="*/ 0 w 46"/>
                <a:gd name="T27" fmla="*/ 5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9">
                  <a:moveTo>
                    <a:pt x="0" y="9"/>
                  </a:moveTo>
                  <a:lnTo>
                    <a:pt x="2" y="7"/>
                  </a:lnTo>
                  <a:lnTo>
                    <a:pt x="6" y="3"/>
                  </a:lnTo>
                  <a:lnTo>
                    <a:pt x="10" y="1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5" y="1"/>
                  </a:lnTo>
                  <a:lnTo>
                    <a:pt x="41" y="3"/>
                  </a:lnTo>
                  <a:lnTo>
                    <a:pt x="45" y="7"/>
                  </a:lnTo>
                  <a:lnTo>
                    <a:pt x="46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11" name="Freeform 214">
              <a:extLst>
                <a:ext uri="{FF2B5EF4-FFF2-40B4-BE49-F238E27FC236}">
                  <a16:creationId xmlns:a16="http://schemas.microsoft.com/office/drawing/2014/main" xmlns="" id="{F55613A1-59FA-40DA-8C34-C4F6EF93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" y="2330"/>
              <a:ext cx="23" cy="5"/>
            </a:xfrm>
            <a:custGeom>
              <a:avLst/>
              <a:gdLst>
                <a:gd name="T0" fmla="*/ 0 w 46"/>
                <a:gd name="T1" fmla="*/ 5 h 9"/>
                <a:gd name="T2" fmla="*/ 1 w 46"/>
                <a:gd name="T3" fmla="*/ 4 h 9"/>
                <a:gd name="T4" fmla="*/ 2 w 46"/>
                <a:gd name="T5" fmla="*/ 2 h 9"/>
                <a:gd name="T6" fmla="*/ 5 w 46"/>
                <a:gd name="T7" fmla="*/ 1 h 9"/>
                <a:gd name="T8" fmla="*/ 9 w 46"/>
                <a:gd name="T9" fmla="*/ 0 h 9"/>
                <a:gd name="T10" fmla="*/ 12 w 46"/>
                <a:gd name="T11" fmla="*/ 0 h 9"/>
                <a:gd name="T12" fmla="*/ 12 w 46"/>
                <a:gd name="T13" fmla="*/ 0 h 9"/>
                <a:gd name="T14" fmla="*/ 13 w 46"/>
                <a:gd name="T15" fmla="*/ 0 h 9"/>
                <a:gd name="T16" fmla="*/ 14 w 46"/>
                <a:gd name="T17" fmla="*/ 0 h 9"/>
                <a:gd name="T18" fmla="*/ 17 w 46"/>
                <a:gd name="T19" fmla="*/ 1 h 9"/>
                <a:gd name="T20" fmla="*/ 20 w 46"/>
                <a:gd name="T21" fmla="*/ 2 h 9"/>
                <a:gd name="T22" fmla="*/ 22 w 46"/>
                <a:gd name="T23" fmla="*/ 4 h 9"/>
                <a:gd name="T24" fmla="*/ 23 w 46"/>
                <a:gd name="T25" fmla="*/ 5 h 9"/>
                <a:gd name="T26" fmla="*/ 0 w 46"/>
                <a:gd name="T27" fmla="*/ 5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9">
                  <a:moveTo>
                    <a:pt x="0" y="9"/>
                  </a:moveTo>
                  <a:lnTo>
                    <a:pt x="1" y="7"/>
                  </a:lnTo>
                  <a:lnTo>
                    <a:pt x="3" y="3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40" y="3"/>
                  </a:lnTo>
                  <a:lnTo>
                    <a:pt x="44" y="7"/>
                  </a:lnTo>
                  <a:lnTo>
                    <a:pt x="46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12" name="Freeform 215">
              <a:extLst>
                <a:ext uri="{FF2B5EF4-FFF2-40B4-BE49-F238E27FC236}">
                  <a16:creationId xmlns:a16="http://schemas.microsoft.com/office/drawing/2014/main" xmlns="" id="{1D1175ED-49F3-45FF-B4EF-51A9EBCB0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" y="2330"/>
              <a:ext cx="23" cy="5"/>
            </a:xfrm>
            <a:custGeom>
              <a:avLst/>
              <a:gdLst>
                <a:gd name="T0" fmla="*/ 0 w 46"/>
                <a:gd name="T1" fmla="*/ 5 h 9"/>
                <a:gd name="T2" fmla="*/ 1 w 46"/>
                <a:gd name="T3" fmla="*/ 4 h 9"/>
                <a:gd name="T4" fmla="*/ 3 w 46"/>
                <a:gd name="T5" fmla="*/ 2 h 9"/>
                <a:gd name="T6" fmla="*/ 5 w 46"/>
                <a:gd name="T7" fmla="*/ 1 h 9"/>
                <a:gd name="T8" fmla="*/ 9 w 46"/>
                <a:gd name="T9" fmla="*/ 0 h 9"/>
                <a:gd name="T10" fmla="*/ 11 w 46"/>
                <a:gd name="T11" fmla="*/ 0 h 9"/>
                <a:gd name="T12" fmla="*/ 12 w 46"/>
                <a:gd name="T13" fmla="*/ 0 h 9"/>
                <a:gd name="T14" fmla="*/ 12 w 46"/>
                <a:gd name="T15" fmla="*/ 0 h 9"/>
                <a:gd name="T16" fmla="*/ 14 w 46"/>
                <a:gd name="T17" fmla="*/ 0 h 9"/>
                <a:gd name="T18" fmla="*/ 17 w 46"/>
                <a:gd name="T19" fmla="*/ 1 h 9"/>
                <a:gd name="T20" fmla="*/ 20 w 46"/>
                <a:gd name="T21" fmla="*/ 2 h 9"/>
                <a:gd name="T22" fmla="*/ 22 w 46"/>
                <a:gd name="T23" fmla="*/ 4 h 9"/>
                <a:gd name="T24" fmla="*/ 23 w 46"/>
                <a:gd name="T25" fmla="*/ 5 h 9"/>
                <a:gd name="T26" fmla="*/ 0 w 46"/>
                <a:gd name="T27" fmla="*/ 5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9">
                  <a:moveTo>
                    <a:pt x="0" y="9"/>
                  </a:moveTo>
                  <a:lnTo>
                    <a:pt x="2" y="7"/>
                  </a:lnTo>
                  <a:lnTo>
                    <a:pt x="6" y="3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4" y="1"/>
                  </a:lnTo>
                  <a:lnTo>
                    <a:pt x="40" y="3"/>
                  </a:lnTo>
                  <a:lnTo>
                    <a:pt x="44" y="7"/>
                  </a:lnTo>
                  <a:lnTo>
                    <a:pt x="46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13" name="Freeform 216">
              <a:extLst>
                <a:ext uri="{FF2B5EF4-FFF2-40B4-BE49-F238E27FC236}">
                  <a16:creationId xmlns:a16="http://schemas.microsoft.com/office/drawing/2014/main" xmlns="" id="{B9A4295A-7925-40F6-8EF3-4755571D4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2330"/>
              <a:ext cx="23" cy="5"/>
            </a:xfrm>
            <a:custGeom>
              <a:avLst/>
              <a:gdLst>
                <a:gd name="T0" fmla="*/ 0 w 46"/>
                <a:gd name="T1" fmla="*/ 5 h 9"/>
                <a:gd name="T2" fmla="*/ 1 w 46"/>
                <a:gd name="T3" fmla="*/ 4 h 9"/>
                <a:gd name="T4" fmla="*/ 2 w 46"/>
                <a:gd name="T5" fmla="*/ 2 h 9"/>
                <a:gd name="T6" fmla="*/ 5 w 46"/>
                <a:gd name="T7" fmla="*/ 1 h 9"/>
                <a:gd name="T8" fmla="*/ 8 w 46"/>
                <a:gd name="T9" fmla="*/ 0 h 9"/>
                <a:gd name="T10" fmla="*/ 10 w 46"/>
                <a:gd name="T11" fmla="*/ 0 h 9"/>
                <a:gd name="T12" fmla="*/ 11 w 46"/>
                <a:gd name="T13" fmla="*/ 0 h 9"/>
                <a:gd name="T14" fmla="*/ 12 w 46"/>
                <a:gd name="T15" fmla="*/ 0 h 9"/>
                <a:gd name="T16" fmla="*/ 13 w 46"/>
                <a:gd name="T17" fmla="*/ 0 h 9"/>
                <a:gd name="T18" fmla="*/ 17 w 46"/>
                <a:gd name="T19" fmla="*/ 1 h 9"/>
                <a:gd name="T20" fmla="*/ 19 w 46"/>
                <a:gd name="T21" fmla="*/ 2 h 9"/>
                <a:gd name="T22" fmla="*/ 22 w 46"/>
                <a:gd name="T23" fmla="*/ 4 h 9"/>
                <a:gd name="T24" fmla="*/ 23 w 46"/>
                <a:gd name="T25" fmla="*/ 5 h 9"/>
                <a:gd name="T26" fmla="*/ 0 w 46"/>
                <a:gd name="T27" fmla="*/ 5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9">
                  <a:moveTo>
                    <a:pt x="0" y="9"/>
                  </a:moveTo>
                  <a:lnTo>
                    <a:pt x="2" y="7"/>
                  </a:lnTo>
                  <a:lnTo>
                    <a:pt x="4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33" y="1"/>
                  </a:lnTo>
                  <a:lnTo>
                    <a:pt x="38" y="3"/>
                  </a:lnTo>
                  <a:lnTo>
                    <a:pt x="44" y="7"/>
                  </a:lnTo>
                  <a:lnTo>
                    <a:pt x="46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14" name="Freeform 217">
              <a:extLst>
                <a:ext uri="{FF2B5EF4-FFF2-40B4-BE49-F238E27FC236}">
                  <a16:creationId xmlns:a16="http://schemas.microsoft.com/office/drawing/2014/main" xmlns="" id="{97C5640E-1A28-499F-BB88-780E3795D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" y="2341"/>
              <a:ext cx="24" cy="6"/>
            </a:xfrm>
            <a:custGeom>
              <a:avLst/>
              <a:gdLst>
                <a:gd name="T0" fmla="*/ 0 w 48"/>
                <a:gd name="T1" fmla="*/ 6 h 11"/>
                <a:gd name="T2" fmla="*/ 1 w 48"/>
                <a:gd name="T3" fmla="*/ 5 h 11"/>
                <a:gd name="T4" fmla="*/ 3 w 48"/>
                <a:gd name="T5" fmla="*/ 3 h 11"/>
                <a:gd name="T6" fmla="*/ 5 w 48"/>
                <a:gd name="T7" fmla="*/ 1 h 11"/>
                <a:gd name="T8" fmla="*/ 9 w 48"/>
                <a:gd name="T9" fmla="*/ 0 h 11"/>
                <a:gd name="T10" fmla="*/ 11 w 48"/>
                <a:gd name="T11" fmla="*/ 0 h 11"/>
                <a:gd name="T12" fmla="*/ 12 w 48"/>
                <a:gd name="T13" fmla="*/ 0 h 11"/>
                <a:gd name="T14" fmla="*/ 12 w 48"/>
                <a:gd name="T15" fmla="*/ 0 h 11"/>
                <a:gd name="T16" fmla="*/ 14 w 48"/>
                <a:gd name="T17" fmla="*/ 0 h 11"/>
                <a:gd name="T18" fmla="*/ 18 w 48"/>
                <a:gd name="T19" fmla="*/ 1 h 11"/>
                <a:gd name="T20" fmla="*/ 20 w 48"/>
                <a:gd name="T21" fmla="*/ 3 h 11"/>
                <a:gd name="T22" fmla="*/ 23 w 48"/>
                <a:gd name="T23" fmla="*/ 5 h 11"/>
                <a:gd name="T24" fmla="*/ 24 w 48"/>
                <a:gd name="T25" fmla="*/ 6 h 11"/>
                <a:gd name="T26" fmla="*/ 0 w 48"/>
                <a:gd name="T27" fmla="*/ 6 h 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11">
                  <a:moveTo>
                    <a:pt x="0" y="11"/>
                  </a:moveTo>
                  <a:lnTo>
                    <a:pt x="2" y="9"/>
                  </a:lnTo>
                  <a:lnTo>
                    <a:pt x="6" y="5"/>
                  </a:lnTo>
                  <a:lnTo>
                    <a:pt x="10" y="2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5" y="2"/>
                  </a:lnTo>
                  <a:lnTo>
                    <a:pt x="40" y="5"/>
                  </a:lnTo>
                  <a:lnTo>
                    <a:pt x="46" y="9"/>
                  </a:lnTo>
                  <a:lnTo>
                    <a:pt x="48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15" name="Freeform 218">
              <a:extLst>
                <a:ext uri="{FF2B5EF4-FFF2-40B4-BE49-F238E27FC236}">
                  <a16:creationId xmlns:a16="http://schemas.microsoft.com/office/drawing/2014/main" xmlns="" id="{03EAB0DE-8DF4-4019-9859-9D359EEB1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" y="2341"/>
              <a:ext cx="23" cy="6"/>
            </a:xfrm>
            <a:custGeom>
              <a:avLst/>
              <a:gdLst>
                <a:gd name="T0" fmla="*/ 0 w 46"/>
                <a:gd name="T1" fmla="*/ 6 h 11"/>
                <a:gd name="T2" fmla="*/ 1 w 46"/>
                <a:gd name="T3" fmla="*/ 5 h 11"/>
                <a:gd name="T4" fmla="*/ 2 w 46"/>
                <a:gd name="T5" fmla="*/ 3 h 11"/>
                <a:gd name="T6" fmla="*/ 5 w 46"/>
                <a:gd name="T7" fmla="*/ 1 h 11"/>
                <a:gd name="T8" fmla="*/ 8 w 46"/>
                <a:gd name="T9" fmla="*/ 0 h 11"/>
                <a:gd name="T10" fmla="*/ 11 w 46"/>
                <a:gd name="T11" fmla="*/ 0 h 11"/>
                <a:gd name="T12" fmla="*/ 11 w 46"/>
                <a:gd name="T13" fmla="*/ 0 h 11"/>
                <a:gd name="T14" fmla="*/ 12 w 46"/>
                <a:gd name="T15" fmla="*/ 0 h 11"/>
                <a:gd name="T16" fmla="*/ 14 w 46"/>
                <a:gd name="T17" fmla="*/ 0 h 11"/>
                <a:gd name="T18" fmla="*/ 17 w 46"/>
                <a:gd name="T19" fmla="*/ 1 h 11"/>
                <a:gd name="T20" fmla="*/ 21 w 46"/>
                <a:gd name="T21" fmla="*/ 3 h 11"/>
                <a:gd name="T22" fmla="*/ 22 w 46"/>
                <a:gd name="T23" fmla="*/ 5 h 11"/>
                <a:gd name="T24" fmla="*/ 23 w 46"/>
                <a:gd name="T25" fmla="*/ 6 h 11"/>
                <a:gd name="T26" fmla="*/ 0 w 46"/>
                <a:gd name="T27" fmla="*/ 6 h 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1">
                  <a:moveTo>
                    <a:pt x="0" y="11"/>
                  </a:moveTo>
                  <a:lnTo>
                    <a:pt x="2" y="9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3" y="2"/>
                  </a:lnTo>
                  <a:lnTo>
                    <a:pt x="41" y="5"/>
                  </a:lnTo>
                  <a:lnTo>
                    <a:pt x="44" y="9"/>
                  </a:lnTo>
                  <a:lnTo>
                    <a:pt x="46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16" name="Freeform 219">
              <a:extLst>
                <a:ext uri="{FF2B5EF4-FFF2-40B4-BE49-F238E27FC236}">
                  <a16:creationId xmlns:a16="http://schemas.microsoft.com/office/drawing/2014/main" xmlns="" id="{7AF96F86-C0CF-444A-AF32-81CA092C7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" y="2349"/>
              <a:ext cx="171" cy="6"/>
            </a:xfrm>
            <a:custGeom>
              <a:avLst/>
              <a:gdLst>
                <a:gd name="T0" fmla="*/ 0 w 342"/>
                <a:gd name="T1" fmla="*/ 6 h 12"/>
                <a:gd name="T2" fmla="*/ 10 w 342"/>
                <a:gd name="T3" fmla="*/ 0 h 12"/>
                <a:gd name="T4" fmla="*/ 166 w 342"/>
                <a:gd name="T5" fmla="*/ 0 h 12"/>
                <a:gd name="T6" fmla="*/ 171 w 342"/>
                <a:gd name="T7" fmla="*/ 6 h 12"/>
                <a:gd name="T8" fmla="*/ 0 w 342"/>
                <a:gd name="T9" fmla="*/ 6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2" h="12">
                  <a:moveTo>
                    <a:pt x="0" y="12"/>
                  </a:moveTo>
                  <a:lnTo>
                    <a:pt x="19" y="0"/>
                  </a:lnTo>
                  <a:lnTo>
                    <a:pt x="332" y="0"/>
                  </a:lnTo>
                  <a:lnTo>
                    <a:pt x="342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17" name="Freeform 220">
              <a:extLst>
                <a:ext uri="{FF2B5EF4-FFF2-40B4-BE49-F238E27FC236}">
                  <a16:creationId xmlns:a16="http://schemas.microsoft.com/office/drawing/2014/main" xmlns="" id="{67C82FCF-2475-42FE-A449-5A63CD6BE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1" y="2341"/>
              <a:ext cx="23" cy="6"/>
            </a:xfrm>
            <a:custGeom>
              <a:avLst/>
              <a:gdLst>
                <a:gd name="T0" fmla="*/ 0 w 46"/>
                <a:gd name="T1" fmla="*/ 6 h 11"/>
                <a:gd name="T2" fmla="*/ 1 w 46"/>
                <a:gd name="T3" fmla="*/ 5 h 11"/>
                <a:gd name="T4" fmla="*/ 2 w 46"/>
                <a:gd name="T5" fmla="*/ 3 h 11"/>
                <a:gd name="T6" fmla="*/ 5 w 46"/>
                <a:gd name="T7" fmla="*/ 1 h 11"/>
                <a:gd name="T8" fmla="*/ 8 w 46"/>
                <a:gd name="T9" fmla="*/ 0 h 11"/>
                <a:gd name="T10" fmla="*/ 11 w 46"/>
                <a:gd name="T11" fmla="*/ 0 h 11"/>
                <a:gd name="T12" fmla="*/ 12 w 46"/>
                <a:gd name="T13" fmla="*/ 0 h 11"/>
                <a:gd name="T14" fmla="*/ 12 w 46"/>
                <a:gd name="T15" fmla="*/ 0 h 11"/>
                <a:gd name="T16" fmla="*/ 14 w 46"/>
                <a:gd name="T17" fmla="*/ 0 h 11"/>
                <a:gd name="T18" fmla="*/ 17 w 46"/>
                <a:gd name="T19" fmla="*/ 1 h 11"/>
                <a:gd name="T20" fmla="*/ 20 w 46"/>
                <a:gd name="T21" fmla="*/ 3 h 11"/>
                <a:gd name="T22" fmla="*/ 22 w 46"/>
                <a:gd name="T23" fmla="*/ 5 h 11"/>
                <a:gd name="T24" fmla="*/ 23 w 46"/>
                <a:gd name="T25" fmla="*/ 6 h 11"/>
                <a:gd name="T26" fmla="*/ 0 w 46"/>
                <a:gd name="T27" fmla="*/ 6 h 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1">
                  <a:moveTo>
                    <a:pt x="0" y="11"/>
                  </a:moveTo>
                  <a:lnTo>
                    <a:pt x="2" y="9"/>
                  </a:lnTo>
                  <a:lnTo>
                    <a:pt x="3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4" y="9"/>
                  </a:lnTo>
                  <a:lnTo>
                    <a:pt x="46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18" name="Freeform 221">
              <a:extLst>
                <a:ext uri="{FF2B5EF4-FFF2-40B4-BE49-F238E27FC236}">
                  <a16:creationId xmlns:a16="http://schemas.microsoft.com/office/drawing/2014/main" xmlns="" id="{3BFE16A8-D3CB-49E2-9898-B36D1026F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" y="2341"/>
              <a:ext cx="24" cy="6"/>
            </a:xfrm>
            <a:custGeom>
              <a:avLst/>
              <a:gdLst>
                <a:gd name="T0" fmla="*/ 0 w 46"/>
                <a:gd name="T1" fmla="*/ 6 h 11"/>
                <a:gd name="T2" fmla="*/ 1 w 46"/>
                <a:gd name="T3" fmla="*/ 5 h 11"/>
                <a:gd name="T4" fmla="*/ 2 w 46"/>
                <a:gd name="T5" fmla="*/ 3 h 11"/>
                <a:gd name="T6" fmla="*/ 5 w 46"/>
                <a:gd name="T7" fmla="*/ 1 h 11"/>
                <a:gd name="T8" fmla="*/ 8 w 46"/>
                <a:gd name="T9" fmla="*/ 0 h 11"/>
                <a:gd name="T10" fmla="*/ 11 w 46"/>
                <a:gd name="T11" fmla="*/ 0 h 11"/>
                <a:gd name="T12" fmla="*/ 12 w 46"/>
                <a:gd name="T13" fmla="*/ 0 h 11"/>
                <a:gd name="T14" fmla="*/ 12 w 46"/>
                <a:gd name="T15" fmla="*/ 0 h 11"/>
                <a:gd name="T16" fmla="*/ 14 w 46"/>
                <a:gd name="T17" fmla="*/ 0 h 11"/>
                <a:gd name="T18" fmla="*/ 18 w 46"/>
                <a:gd name="T19" fmla="*/ 1 h 11"/>
                <a:gd name="T20" fmla="*/ 21 w 46"/>
                <a:gd name="T21" fmla="*/ 3 h 11"/>
                <a:gd name="T22" fmla="*/ 23 w 46"/>
                <a:gd name="T23" fmla="*/ 5 h 11"/>
                <a:gd name="T24" fmla="*/ 24 w 46"/>
                <a:gd name="T25" fmla="*/ 6 h 11"/>
                <a:gd name="T26" fmla="*/ 0 w 46"/>
                <a:gd name="T27" fmla="*/ 6 h 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1">
                  <a:moveTo>
                    <a:pt x="0" y="11"/>
                  </a:moveTo>
                  <a:lnTo>
                    <a:pt x="2" y="9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4" y="9"/>
                  </a:lnTo>
                  <a:lnTo>
                    <a:pt x="46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19" name="Freeform 222">
              <a:extLst>
                <a:ext uri="{FF2B5EF4-FFF2-40B4-BE49-F238E27FC236}">
                  <a16:creationId xmlns:a16="http://schemas.microsoft.com/office/drawing/2014/main" xmlns="" id="{0C5039A0-B6D2-41B8-997F-556DEE751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5" y="2341"/>
              <a:ext cx="24" cy="6"/>
            </a:xfrm>
            <a:custGeom>
              <a:avLst/>
              <a:gdLst>
                <a:gd name="T0" fmla="*/ 0 w 48"/>
                <a:gd name="T1" fmla="*/ 6 h 11"/>
                <a:gd name="T2" fmla="*/ 1 w 48"/>
                <a:gd name="T3" fmla="*/ 5 h 11"/>
                <a:gd name="T4" fmla="*/ 3 w 48"/>
                <a:gd name="T5" fmla="*/ 3 h 11"/>
                <a:gd name="T6" fmla="*/ 5 w 48"/>
                <a:gd name="T7" fmla="*/ 1 h 11"/>
                <a:gd name="T8" fmla="*/ 9 w 48"/>
                <a:gd name="T9" fmla="*/ 0 h 11"/>
                <a:gd name="T10" fmla="*/ 11 w 48"/>
                <a:gd name="T11" fmla="*/ 0 h 11"/>
                <a:gd name="T12" fmla="*/ 12 w 48"/>
                <a:gd name="T13" fmla="*/ 0 h 11"/>
                <a:gd name="T14" fmla="*/ 12 w 48"/>
                <a:gd name="T15" fmla="*/ 0 h 11"/>
                <a:gd name="T16" fmla="*/ 13 w 48"/>
                <a:gd name="T17" fmla="*/ 0 h 11"/>
                <a:gd name="T18" fmla="*/ 17 w 48"/>
                <a:gd name="T19" fmla="*/ 1 h 11"/>
                <a:gd name="T20" fmla="*/ 20 w 48"/>
                <a:gd name="T21" fmla="*/ 3 h 11"/>
                <a:gd name="T22" fmla="*/ 23 w 48"/>
                <a:gd name="T23" fmla="*/ 5 h 11"/>
                <a:gd name="T24" fmla="*/ 24 w 48"/>
                <a:gd name="T25" fmla="*/ 6 h 11"/>
                <a:gd name="T26" fmla="*/ 0 w 48"/>
                <a:gd name="T27" fmla="*/ 6 h 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11">
                  <a:moveTo>
                    <a:pt x="0" y="11"/>
                  </a:moveTo>
                  <a:lnTo>
                    <a:pt x="1" y="9"/>
                  </a:lnTo>
                  <a:lnTo>
                    <a:pt x="5" y="5"/>
                  </a:lnTo>
                  <a:lnTo>
                    <a:pt x="9" y="2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6" y="9"/>
                  </a:lnTo>
                  <a:lnTo>
                    <a:pt x="48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20" name="Freeform 223">
              <a:extLst>
                <a:ext uri="{FF2B5EF4-FFF2-40B4-BE49-F238E27FC236}">
                  <a16:creationId xmlns:a16="http://schemas.microsoft.com/office/drawing/2014/main" xmlns="" id="{9DF89146-DE96-4118-A9BE-6BF8811F2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" y="2341"/>
              <a:ext cx="23" cy="6"/>
            </a:xfrm>
            <a:custGeom>
              <a:avLst/>
              <a:gdLst>
                <a:gd name="T0" fmla="*/ 0 w 46"/>
                <a:gd name="T1" fmla="*/ 6 h 11"/>
                <a:gd name="T2" fmla="*/ 1 w 46"/>
                <a:gd name="T3" fmla="*/ 5 h 11"/>
                <a:gd name="T4" fmla="*/ 2 w 46"/>
                <a:gd name="T5" fmla="*/ 3 h 11"/>
                <a:gd name="T6" fmla="*/ 5 w 46"/>
                <a:gd name="T7" fmla="*/ 1 h 11"/>
                <a:gd name="T8" fmla="*/ 9 w 46"/>
                <a:gd name="T9" fmla="*/ 0 h 11"/>
                <a:gd name="T10" fmla="*/ 11 w 46"/>
                <a:gd name="T11" fmla="*/ 0 h 11"/>
                <a:gd name="T12" fmla="*/ 12 w 46"/>
                <a:gd name="T13" fmla="*/ 0 h 11"/>
                <a:gd name="T14" fmla="*/ 12 w 46"/>
                <a:gd name="T15" fmla="*/ 0 h 11"/>
                <a:gd name="T16" fmla="*/ 14 w 46"/>
                <a:gd name="T17" fmla="*/ 0 h 11"/>
                <a:gd name="T18" fmla="*/ 18 w 46"/>
                <a:gd name="T19" fmla="*/ 1 h 11"/>
                <a:gd name="T20" fmla="*/ 20 w 46"/>
                <a:gd name="T21" fmla="*/ 3 h 11"/>
                <a:gd name="T22" fmla="*/ 22 w 46"/>
                <a:gd name="T23" fmla="*/ 5 h 11"/>
                <a:gd name="T24" fmla="*/ 23 w 46"/>
                <a:gd name="T25" fmla="*/ 6 h 11"/>
                <a:gd name="T26" fmla="*/ 0 w 46"/>
                <a:gd name="T27" fmla="*/ 6 h 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1">
                  <a:moveTo>
                    <a:pt x="0" y="11"/>
                  </a:moveTo>
                  <a:lnTo>
                    <a:pt x="2" y="9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5" y="2"/>
                  </a:lnTo>
                  <a:lnTo>
                    <a:pt x="40" y="5"/>
                  </a:lnTo>
                  <a:lnTo>
                    <a:pt x="44" y="9"/>
                  </a:lnTo>
                  <a:lnTo>
                    <a:pt x="46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21" name="Freeform 224">
              <a:extLst>
                <a:ext uri="{FF2B5EF4-FFF2-40B4-BE49-F238E27FC236}">
                  <a16:creationId xmlns:a16="http://schemas.microsoft.com/office/drawing/2014/main" xmlns="" id="{FC80B66E-7E59-4545-8421-60A232921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2340"/>
              <a:ext cx="23" cy="5"/>
            </a:xfrm>
            <a:custGeom>
              <a:avLst/>
              <a:gdLst>
                <a:gd name="T0" fmla="*/ 0 w 46"/>
                <a:gd name="T1" fmla="*/ 5 h 9"/>
                <a:gd name="T2" fmla="*/ 1 w 46"/>
                <a:gd name="T3" fmla="*/ 4 h 9"/>
                <a:gd name="T4" fmla="*/ 2 w 46"/>
                <a:gd name="T5" fmla="*/ 2 h 9"/>
                <a:gd name="T6" fmla="*/ 5 w 46"/>
                <a:gd name="T7" fmla="*/ 1 h 9"/>
                <a:gd name="T8" fmla="*/ 9 w 46"/>
                <a:gd name="T9" fmla="*/ 0 h 9"/>
                <a:gd name="T10" fmla="*/ 12 w 46"/>
                <a:gd name="T11" fmla="*/ 0 h 9"/>
                <a:gd name="T12" fmla="*/ 12 w 46"/>
                <a:gd name="T13" fmla="*/ 0 h 9"/>
                <a:gd name="T14" fmla="*/ 13 w 46"/>
                <a:gd name="T15" fmla="*/ 0 h 9"/>
                <a:gd name="T16" fmla="*/ 15 w 46"/>
                <a:gd name="T17" fmla="*/ 0 h 9"/>
                <a:gd name="T18" fmla="*/ 18 w 46"/>
                <a:gd name="T19" fmla="*/ 1 h 9"/>
                <a:gd name="T20" fmla="*/ 21 w 46"/>
                <a:gd name="T21" fmla="*/ 2 h 9"/>
                <a:gd name="T22" fmla="*/ 22 w 46"/>
                <a:gd name="T23" fmla="*/ 4 h 9"/>
                <a:gd name="T24" fmla="*/ 23 w 46"/>
                <a:gd name="T25" fmla="*/ 5 h 9"/>
                <a:gd name="T26" fmla="*/ 0 w 46"/>
                <a:gd name="T27" fmla="*/ 5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9">
                  <a:moveTo>
                    <a:pt x="0" y="9"/>
                  </a:moveTo>
                  <a:lnTo>
                    <a:pt x="2" y="7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5" y="2"/>
                  </a:lnTo>
                  <a:lnTo>
                    <a:pt x="41" y="4"/>
                  </a:lnTo>
                  <a:lnTo>
                    <a:pt x="44" y="7"/>
                  </a:lnTo>
                  <a:lnTo>
                    <a:pt x="46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22" name="Freeform 225">
              <a:extLst>
                <a:ext uri="{FF2B5EF4-FFF2-40B4-BE49-F238E27FC236}">
                  <a16:creationId xmlns:a16="http://schemas.microsoft.com/office/drawing/2014/main" xmlns="" id="{B1556440-EFC2-40A6-AB47-FFEB471CD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9" y="2340"/>
              <a:ext cx="23" cy="5"/>
            </a:xfrm>
            <a:custGeom>
              <a:avLst/>
              <a:gdLst>
                <a:gd name="T0" fmla="*/ 0 w 46"/>
                <a:gd name="T1" fmla="*/ 5 h 9"/>
                <a:gd name="T2" fmla="*/ 1 w 46"/>
                <a:gd name="T3" fmla="*/ 4 h 9"/>
                <a:gd name="T4" fmla="*/ 3 w 46"/>
                <a:gd name="T5" fmla="*/ 2 h 9"/>
                <a:gd name="T6" fmla="*/ 5 w 46"/>
                <a:gd name="T7" fmla="*/ 1 h 9"/>
                <a:gd name="T8" fmla="*/ 9 w 46"/>
                <a:gd name="T9" fmla="*/ 0 h 9"/>
                <a:gd name="T10" fmla="*/ 12 w 46"/>
                <a:gd name="T11" fmla="*/ 0 h 9"/>
                <a:gd name="T12" fmla="*/ 12 w 46"/>
                <a:gd name="T13" fmla="*/ 0 h 9"/>
                <a:gd name="T14" fmla="*/ 13 w 46"/>
                <a:gd name="T15" fmla="*/ 0 h 9"/>
                <a:gd name="T16" fmla="*/ 15 w 46"/>
                <a:gd name="T17" fmla="*/ 0 h 9"/>
                <a:gd name="T18" fmla="*/ 18 w 46"/>
                <a:gd name="T19" fmla="*/ 1 h 9"/>
                <a:gd name="T20" fmla="*/ 21 w 46"/>
                <a:gd name="T21" fmla="*/ 2 h 9"/>
                <a:gd name="T22" fmla="*/ 23 w 46"/>
                <a:gd name="T23" fmla="*/ 4 h 9"/>
                <a:gd name="T24" fmla="*/ 23 w 46"/>
                <a:gd name="T25" fmla="*/ 5 h 9"/>
                <a:gd name="T26" fmla="*/ 0 w 46"/>
                <a:gd name="T27" fmla="*/ 5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9">
                  <a:moveTo>
                    <a:pt x="0" y="9"/>
                  </a:moveTo>
                  <a:lnTo>
                    <a:pt x="2" y="7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5" y="2"/>
                  </a:lnTo>
                  <a:lnTo>
                    <a:pt x="41" y="4"/>
                  </a:lnTo>
                  <a:lnTo>
                    <a:pt x="45" y="7"/>
                  </a:lnTo>
                  <a:lnTo>
                    <a:pt x="46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23" name="Freeform 226">
              <a:extLst>
                <a:ext uri="{FF2B5EF4-FFF2-40B4-BE49-F238E27FC236}">
                  <a16:creationId xmlns:a16="http://schemas.microsoft.com/office/drawing/2014/main" xmlns="" id="{743F4CDB-57D2-4555-B617-847E4E598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" y="2349"/>
              <a:ext cx="23" cy="6"/>
            </a:xfrm>
            <a:custGeom>
              <a:avLst/>
              <a:gdLst>
                <a:gd name="T0" fmla="*/ 0 w 46"/>
                <a:gd name="T1" fmla="*/ 6 h 12"/>
                <a:gd name="T2" fmla="*/ 1 w 46"/>
                <a:gd name="T3" fmla="*/ 5 h 12"/>
                <a:gd name="T4" fmla="*/ 2 w 46"/>
                <a:gd name="T5" fmla="*/ 3 h 12"/>
                <a:gd name="T6" fmla="*/ 5 w 46"/>
                <a:gd name="T7" fmla="*/ 1 h 12"/>
                <a:gd name="T8" fmla="*/ 9 w 46"/>
                <a:gd name="T9" fmla="*/ 0 h 12"/>
                <a:gd name="T10" fmla="*/ 12 w 46"/>
                <a:gd name="T11" fmla="*/ 0 h 12"/>
                <a:gd name="T12" fmla="*/ 12 w 46"/>
                <a:gd name="T13" fmla="*/ 0 h 12"/>
                <a:gd name="T14" fmla="*/ 13 w 46"/>
                <a:gd name="T15" fmla="*/ 0 h 12"/>
                <a:gd name="T16" fmla="*/ 15 w 46"/>
                <a:gd name="T17" fmla="*/ 0 h 12"/>
                <a:gd name="T18" fmla="*/ 18 w 46"/>
                <a:gd name="T19" fmla="*/ 1 h 12"/>
                <a:gd name="T20" fmla="*/ 21 w 46"/>
                <a:gd name="T21" fmla="*/ 3 h 12"/>
                <a:gd name="T22" fmla="*/ 23 w 46"/>
                <a:gd name="T23" fmla="*/ 5 h 12"/>
                <a:gd name="T24" fmla="*/ 23 w 46"/>
                <a:gd name="T25" fmla="*/ 6 h 12"/>
                <a:gd name="T26" fmla="*/ 0 w 46"/>
                <a:gd name="T27" fmla="*/ 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2">
                  <a:moveTo>
                    <a:pt x="0" y="12"/>
                  </a:move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5" y="2"/>
                  </a:lnTo>
                  <a:lnTo>
                    <a:pt x="41" y="6"/>
                  </a:lnTo>
                  <a:lnTo>
                    <a:pt x="45" y="10"/>
                  </a:lnTo>
                  <a:lnTo>
                    <a:pt x="46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24" name="Freeform 227">
              <a:extLst>
                <a:ext uri="{FF2B5EF4-FFF2-40B4-BE49-F238E27FC236}">
                  <a16:creationId xmlns:a16="http://schemas.microsoft.com/office/drawing/2014/main" xmlns="" id="{6ECB4FC3-02F4-4B5B-A924-48AA210E2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" y="2349"/>
              <a:ext cx="23" cy="6"/>
            </a:xfrm>
            <a:custGeom>
              <a:avLst/>
              <a:gdLst>
                <a:gd name="T0" fmla="*/ 0 w 47"/>
                <a:gd name="T1" fmla="*/ 6 h 12"/>
                <a:gd name="T2" fmla="*/ 1 w 47"/>
                <a:gd name="T3" fmla="*/ 5 h 12"/>
                <a:gd name="T4" fmla="*/ 3 w 47"/>
                <a:gd name="T5" fmla="*/ 3 h 12"/>
                <a:gd name="T6" fmla="*/ 5 w 47"/>
                <a:gd name="T7" fmla="*/ 1 h 12"/>
                <a:gd name="T8" fmla="*/ 9 w 47"/>
                <a:gd name="T9" fmla="*/ 0 h 12"/>
                <a:gd name="T10" fmla="*/ 12 w 47"/>
                <a:gd name="T11" fmla="*/ 0 h 12"/>
                <a:gd name="T12" fmla="*/ 12 w 47"/>
                <a:gd name="T13" fmla="*/ 0 h 12"/>
                <a:gd name="T14" fmla="*/ 12 w 47"/>
                <a:gd name="T15" fmla="*/ 0 h 12"/>
                <a:gd name="T16" fmla="*/ 14 w 47"/>
                <a:gd name="T17" fmla="*/ 0 h 12"/>
                <a:gd name="T18" fmla="*/ 17 w 47"/>
                <a:gd name="T19" fmla="*/ 1 h 12"/>
                <a:gd name="T20" fmla="*/ 20 w 47"/>
                <a:gd name="T21" fmla="*/ 3 h 12"/>
                <a:gd name="T22" fmla="*/ 22 w 47"/>
                <a:gd name="T23" fmla="*/ 5 h 12"/>
                <a:gd name="T24" fmla="*/ 23 w 47"/>
                <a:gd name="T25" fmla="*/ 6 h 12"/>
                <a:gd name="T26" fmla="*/ 0 w 47"/>
                <a:gd name="T27" fmla="*/ 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7" h="12">
                  <a:moveTo>
                    <a:pt x="0" y="12"/>
                  </a:moveTo>
                  <a:lnTo>
                    <a:pt x="2" y="10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5" y="2"/>
                  </a:lnTo>
                  <a:lnTo>
                    <a:pt x="41" y="6"/>
                  </a:lnTo>
                  <a:lnTo>
                    <a:pt x="45" y="10"/>
                  </a:lnTo>
                  <a:lnTo>
                    <a:pt x="47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25" name="Freeform 228">
              <a:extLst>
                <a:ext uri="{FF2B5EF4-FFF2-40B4-BE49-F238E27FC236}">
                  <a16:creationId xmlns:a16="http://schemas.microsoft.com/office/drawing/2014/main" xmlns="" id="{B71946A5-3AAA-40C7-9ACC-0CCB0D8CD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" y="2349"/>
              <a:ext cx="23" cy="5"/>
            </a:xfrm>
            <a:custGeom>
              <a:avLst/>
              <a:gdLst>
                <a:gd name="T0" fmla="*/ 0 w 47"/>
                <a:gd name="T1" fmla="*/ 5 h 10"/>
                <a:gd name="T2" fmla="*/ 1 w 47"/>
                <a:gd name="T3" fmla="*/ 4 h 10"/>
                <a:gd name="T4" fmla="*/ 2 w 47"/>
                <a:gd name="T5" fmla="*/ 2 h 10"/>
                <a:gd name="T6" fmla="*/ 5 w 47"/>
                <a:gd name="T7" fmla="*/ 1 h 10"/>
                <a:gd name="T8" fmla="*/ 9 w 47"/>
                <a:gd name="T9" fmla="*/ 0 h 10"/>
                <a:gd name="T10" fmla="*/ 11 w 47"/>
                <a:gd name="T11" fmla="*/ 0 h 10"/>
                <a:gd name="T12" fmla="*/ 11 w 47"/>
                <a:gd name="T13" fmla="*/ 0 h 10"/>
                <a:gd name="T14" fmla="*/ 11 w 47"/>
                <a:gd name="T15" fmla="*/ 0 h 10"/>
                <a:gd name="T16" fmla="*/ 13 w 47"/>
                <a:gd name="T17" fmla="*/ 0 h 10"/>
                <a:gd name="T18" fmla="*/ 16 w 47"/>
                <a:gd name="T19" fmla="*/ 1 h 10"/>
                <a:gd name="T20" fmla="*/ 20 w 47"/>
                <a:gd name="T21" fmla="*/ 2 h 10"/>
                <a:gd name="T22" fmla="*/ 22 w 47"/>
                <a:gd name="T23" fmla="*/ 4 h 10"/>
                <a:gd name="T24" fmla="*/ 23 w 47"/>
                <a:gd name="T25" fmla="*/ 5 h 10"/>
                <a:gd name="T26" fmla="*/ 0 w 47"/>
                <a:gd name="T27" fmla="*/ 5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7" h="10">
                  <a:moveTo>
                    <a:pt x="0" y="10"/>
                  </a:moveTo>
                  <a:lnTo>
                    <a:pt x="2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3" y="2"/>
                  </a:lnTo>
                  <a:lnTo>
                    <a:pt x="41" y="4"/>
                  </a:lnTo>
                  <a:lnTo>
                    <a:pt x="45" y="8"/>
                  </a:lnTo>
                  <a:lnTo>
                    <a:pt x="47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26" name="Freeform 229">
              <a:extLst>
                <a:ext uri="{FF2B5EF4-FFF2-40B4-BE49-F238E27FC236}">
                  <a16:creationId xmlns:a16="http://schemas.microsoft.com/office/drawing/2014/main" xmlns="" id="{4EE6CF9D-EB90-4AFD-9EEF-76793A379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" y="2349"/>
              <a:ext cx="23" cy="5"/>
            </a:xfrm>
            <a:custGeom>
              <a:avLst/>
              <a:gdLst>
                <a:gd name="T0" fmla="*/ 0 w 46"/>
                <a:gd name="T1" fmla="*/ 5 h 10"/>
                <a:gd name="T2" fmla="*/ 1 w 46"/>
                <a:gd name="T3" fmla="*/ 4 h 10"/>
                <a:gd name="T4" fmla="*/ 2 w 46"/>
                <a:gd name="T5" fmla="*/ 2 h 10"/>
                <a:gd name="T6" fmla="*/ 5 w 46"/>
                <a:gd name="T7" fmla="*/ 1 h 10"/>
                <a:gd name="T8" fmla="*/ 9 w 46"/>
                <a:gd name="T9" fmla="*/ 0 h 10"/>
                <a:gd name="T10" fmla="*/ 11 w 46"/>
                <a:gd name="T11" fmla="*/ 0 h 10"/>
                <a:gd name="T12" fmla="*/ 12 w 46"/>
                <a:gd name="T13" fmla="*/ 0 h 10"/>
                <a:gd name="T14" fmla="*/ 12 w 46"/>
                <a:gd name="T15" fmla="*/ 0 h 10"/>
                <a:gd name="T16" fmla="*/ 14 w 46"/>
                <a:gd name="T17" fmla="*/ 0 h 10"/>
                <a:gd name="T18" fmla="*/ 16 w 46"/>
                <a:gd name="T19" fmla="*/ 1 h 10"/>
                <a:gd name="T20" fmla="*/ 20 w 46"/>
                <a:gd name="T21" fmla="*/ 2 h 10"/>
                <a:gd name="T22" fmla="*/ 22 w 46"/>
                <a:gd name="T23" fmla="*/ 4 h 10"/>
                <a:gd name="T24" fmla="*/ 23 w 46"/>
                <a:gd name="T25" fmla="*/ 5 h 10"/>
                <a:gd name="T26" fmla="*/ 0 w 46"/>
                <a:gd name="T27" fmla="*/ 5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0">
                  <a:moveTo>
                    <a:pt x="0" y="10"/>
                  </a:moveTo>
                  <a:lnTo>
                    <a:pt x="2" y="8"/>
                  </a:lnTo>
                  <a:lnTo>
                    <a:pt x="3" y="4"/>
                  </a:lnTo>
                  <a:lnTo>
                    <a:pt x="9" y="2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27" name="Rectangle 230">
              <a:extLst>
                <a:ext uri="{FF2B5EF4-FFF2-40B4-BE49-F238E27FC236}">
                  <a16:creationId xmlns:a16="http://schemas.microsoft.com/office/drawing/2014/main" xmlns="" id="{B5FDDA8F-6037-48CA-8429-35D45573B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" y="2277"/>
              <a:ext cx="6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928" name="Freeform 231">
              <a:extLst>
                <a:ext uri="{FF2B5EF4-FFF2-40B4-BE49-F238E27FC236}">
                  <a16:creationId xmlns:a16="http://schemas.microsoft.com/office/drawing/2014/main" xmlns="" id="{63B8ACCB-4A07-4ECC-ABCC-9BC81394E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" y="2268"/>
              <a:ext cx="14" cy="13"/>
            </a:xfrm>
            <a:custGeom>
              <a:avLst/>
              <a:gdLst>
                <a:gd name="T0" fmla="*/ 7 w 27"/>
                <a:gd name="T1" fmla="*/ 13 h 27"/>
                <a:gd name="T2" fmla="*/ 9 w 27"/>
                <a:gd name="T3" fmla="*/ 12 h 27"/>
                <a:gd name="T4" fmla="*/ 12 w 27"/>
                <a:gd name="T5" fmla="*/ 11 h 27"/>
                <a:gd name="T6" fmla="*/ 13 w 27"/>
                <a:gd name="T7" fmla="*/ 9 h 27"/>
                <a:gd name="T8" fmla="*/ 14 w 27"/>
                <a:gd name="T9" fmla="*/ 6 h 27"/>
                <a:gd name="T10" fmla="*/ 13 w 27"/>
                <a:gd name="T11" fmla="*/ 4 h 27"/>
                <a:gd name="T12" fmla="*/ 12 w 27"/>
                <a:gd name="T13" fmla="*/ 2 h 27"/>
                <a:gd name="T14" fmla="*/ 9 w 27"/>
                <a:gd name="T15" fmla="*/ 1 h 27"/>
                <a:gd name="T16" fmla="*/ 7 w 27"/>
                <a:gd name="T17" fmla="*/ 0 h 27"/>
                <a:gd name="T18" fmla="*/ 4 w 27"/>
                <a:gd name="T19" fmla="*/ 1 h 27"/>
                <a:gd name="T20" fmla="*/ 2 w 27"/>
                <a:gd name="T21" fmla="*/ 2 h 27"/>
                <a:gd name="T22" fmla="*/ 0 w 27"/>
                <a:gd name="T23" fmla="*/ 4 h 27"/>
                <a:gd name="T24" fmla="*/ 0 w 27"/>
                <a:gd name="T25" fmla="*/ 6 h 27"/>
                <a:gd name="T26" fmla="*/ 0 w 27"/>
                <a:gd name="T27" fmla="*/ 9 h 27"/>
                <a:gd name="T28" fmla="*/ 2 w 27"/>
                <a:gd name="T29" fmla="*/ 11 h 27"/>
                <a:gd name="T30" fmla="*/ 4 w 27"/>
                <a:gd name="T31" fmla="*/ 12 h 27"/>
                <a:gd name="T32" fmla="*/ 7 w 27"/>
                <a:gd name="T33" fmla="*/ 13 h 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7" h="27">
                  <a:moveTo>
                    <a:pt x="14" y="27"/>
                  </a:moveTo>
                  <a:lnTo>
                    <a:pt x="17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7" y="13"/>
                  </a:lnTo>
                  <a:lnTo>
                    <a:pt x="25" y="9"/>
                  </a:lnTo>
                  <a:lnTo>
                    <a:pt x="23" y="4"/>
                  </a:lnTo>
                  <a:lnTo>
                    <a:pt x="17" y="2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9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4" y="23"/>
                  </a:lnTo>
                  <a:lnTo>
                    <a:pt x="8" y="25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29" name="Freeform 232">
              <a:extLst>
                <a:ext uri="{FF2B5EF4-FFF2-40B4-BE49-F238E27FC236}">
                  <a16:creationId xmlns:a16="http://schemas.microsoft.com/office/drawing/2014/main" xmlns="" id="{3E7B8B7D-30CA-42DF-8927-9330A8EB3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" y="2268"/>
              <a:ext cx="14" cy="13"/>
            </a:xfrm>
            <a:custGeom>
              <a:avLst/>
              <a:gdLst>
                <a:gd name="T0" fmla="*/ 7 w 27"/>
                <a:gd name="T1" fmla="*/ 13 h 27"/>
                <a:gd name="T2" fmla="*/ 10 w 27"/>
                <a:gd name="T3" fmla="*/ 12 h 27"/>
                <a:gd name="T4" fmla="*/ 12 w 27"/>
                <a:gd name="T5" fmla="*/ 11 h 27"/>
                <a:gd name="T6" fmla="*/ 13 w 27"/>
                <a:gd name="T7" fmla="*/ 9 h 27"/>
                <a:gd name="T8" fmla="*/ 14 w 27"/>
                <a:gd name="T9" fmla="*/ 6 h 27"/>
                <a:gd name="T10" fmla="*/ 13 w 27"/>
                <a:gd name="T11" fmla="*/ 4 h 27"/>
                <a:gd name="T12" fmla="*/ 12 w 27"/>
                <a:gd name="T13" fmla="*/ 2 h 27"/>
                <a:gd name="T14" fmla="*/ 10 w 27"/>
                <a:gd name="T15" fmla="*/ 1 h 27"/>
                <a:gd name="T16" fmla="*/ 7 w 27"/>
                <a:gd name="T17" fmla="*/ 0 h 27"/>
                <a:gd name="T18" fmla="*/ 4 w 27"/>
                <a:gd name="T19" fmla="*/ 1 h 27"/>
                <a:gd name="T20" fmla="*/ 2 w 27"/>
                <a:gd name="T21" fmla="*/ 2 h 27"/>
                <a:gd name="T22" fmla="*/ 1 w 27"/>
                <a:gd name="T23" fmla="*/ 4 h 27"/>
                <a:gd name="T24" fmla="*/ 0 w 27"/>
                <a:gd name="T25" fmla="*/ 6 h 27"/>
                <a:gd name="T26" fmla="*/ 1 w 27"/>
                <a:gd name="T27" fmla="*/ 9 h 27"/>
                <a:gd name="T28" fmla="*/ 2 w 27"/>
                <a:gd name="T29" fmla="*/ 11 h 27"/>
                <a:gd name="T30" fmla="*/ 4 w 27"/>
                <a:gd name="T31" fmla="*/ 12 h 27"/>
                <a:gd name="T32" fmla="*/ 7 w 27"/>
                <a:gd name="T33" fmla="*/ 13 h 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7" h="27">
                  <a:moveTo>
                    <a:pt x="14" y="27"/>
                  </a:moveTo>
                  <a:lnTo>
                    <a:pt x="20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7" y="13"/>
                  </a:lnTo>
                  <a:lnTo>
                    <a:pt x="25" y="9"/>
                  </a:lnTo>
                  <a:lnTo>
                    <a:pt x="23" y="4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9"/>
                  </a:lnTo>
                  <a:lnTo>
                    <a:pt x="0" y="13"/>
                  </a:lnTo>
                  <a:lnTo>
                    <a:pt x="2" y="19"/>
                  </a:lnTo>
                  <a:lnTo>
                    <a:pt x="4" y="23"/>
                  </a:lnTo>
                  <a:lnTo>
                    <a:pt x="8" y="25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30" name="Freeform 233">
              <a:extLst>
                <a:ext uri="{FF2B5EF4-FFF2-40B4-BE49-F238E27FC236}">
                  <a16:creationId xmlns:a16="http://schemas.microsoft.com/office/drawing/2014/main" xmlns="" id="{4069409D-0B0E-406A-B647-514208117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4" y="2269"/>
              <a:ext cx="14" cy="12"/>
            </a:xfrm>
            <a:custGeom>
              <a:avLst/>
              <a:gdLst>
                <a:gd name="T0" fmla="*/ 7 w 27"/>
                <a:gd name="T1" fmla="*/ 12 h 25"/>
                <a:gd name="T2" fmla="*/ 10 w 27"/>
                <a:gd name="T3" fmla="*/ 12 h 25"/>
                <a:gd name="T4" fmla="*/ 12 w 27"/>
                <a:gd name="T5" fmla="*/ 10 h 25"/>
                <a:gd name="T6" fmla="*/ 13 w 27"/>
                <a:gd name="T7" fmla="*/ 8 h 25"/>
                <a:gd name="T8" fmla="*/ 14 w 27"/>
                <a:gd name="T9" fmla="*/ 5 h 25"/>
                <a:gd name="T10" fmla="*/ 13 w 27"/>
                <a:gd name="T11" fmla="*/ 3 h 25"/>
                <a:gd name="T12" fmla="*/ 12 w 27"/>
                <a:gd name="T13" fmla="*/ 1 h 25"/>
                <a:gd name="T14" fmla="*/ 10 w 27"/>
                <a:gd name="T15" fmla="*/ 1 h 25"/>
                <a:gd name="T16" fmla="*/ 7 w 27"/>
                <a:gd name="T17" fmla="*/ 0 h 25"/>
                <a:gd name="T18" fmla="*/ 4 w 27"/>
                <a:gd name="T19" fmla="*/ 1 h 25"/>
                <a:gd name="T20" fmla="*/ 2 w 27"/>
                <a:gd name="T21" fmla="*/ 1 h 25"/>
                <a:gd name="T22" fmla="*/ 1 w 27"/>
                <a:gd name="T23" fmla="*/ 3 h 25"/>
                <a:gd name="T24" fmla="*/ 0 w 27"/>
                <a:gd name="T25" fmla="*/ 5 h 25"/>
                <a:gd name="T26" fmla="*/ 1 w 27"/>
                <a:gd name="T27" fmla="*/ 8 h 25"/>
                <a:gd name="T28" fmla="*/ 2 w 27"/>
                <a:gd name="T29" fmla="*/ 10 h 25"/>
                <a:gd name="T30" fmla="*/ 4 w 27"/>
                <a:gd name="T31" fmla="*/ 12 h 25"/>
                <a:gd name="T32" fmla="*/ 7 w 27"/>
                <a:gd name="T33" fmla="*/ 12 h 2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7" h="25">
                  <a:moveTo>
                    <a:pt x="13" y="25"/>
                  </a:moveTo>
                  <a:lnTo>
                    <a:pt x="19" y="25"/>
                  </a:lnTo>
                  <a:lnTo>
                    <a:pt x="23" y="21"/>
                  </a:lnTo>
                  <a:lnTo>
                    <a:pt x="25" y="17"/>
                  </a:lnTo>
                  <a:lnTo>
                    <a:pt x="27" y="11"/>
                  </a:lnTo>
                  <a:lnTo>
                    <a:pt x="25" y="7"/>
                  </a:lnTo>
                  <a:lnTo>
                    <a:pt x="23" y="3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7" y="2"/>
                  </a:lnTo>
                  <a:lnTo>
                    <a:pt x="3" y="3"/>
                  </a:lnTo>
                  <a:lnTo>
                    <a:pt x="2" y="7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3" y="21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31" name="Freeform 234">
              <a:extLst>
                <a:ext uri="{FF2B5EF4-FFF2-40B4-BE49-F238E27FC236}">
                  <a16:creationId xmlns:a16="http://schemas.microsoft.com/office/drawing/2014/main" xmlns="" id="{F7A196BC-7CBB-494C-8E57-2BD30A9FF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" y="2097"/>
              <a:ext cx="151" cy="94"/>
            </a:xfrm>
            <a:custGeom>
              <a:avLst/>
              <a:gdLst>
                <a:gd name="T0" fmla="*/ 1 w 301"/>
                <a:gd name="T1" fmla="*/ 94 h 188"/>
                <a:gd name="T2" fmla="*/ 0 w 301"/>
                <a:gd name="T3" fmla="*/ 9 h 188"/>
                <a:gd name="T4" fmla="*/ 0 w 301"/>
                <a:gd name="T5" fmla="*/ 8 h 188"/>
                <a:gd name="T6" fmla="*/ 2 w 301"/>
                <a:gd name="T7" fmla="*/ 4 h 188"/>
                <a:gd name="T8" fmla="*/ 5 w 301"/>
                <a:gd name="T9" fmla="*/ 1 h 188"/>
                <a:gd name="T10" fmla="*/ 11 w 301"/>
                <a:gd name="T11" fmla="*/ 0 h 188"/>
                <a:gd name="T12" fmla="*/ 151 w 301"/>
                <a:gd name="T13" fmla="*/ 0 h 188"/>
                <a:gd name="T14" fmla="*/ 20 w 301"/>
                <a:gd name="T15" fmla="*/ 12 h 188"/>
                <a:gd name="T16" fmla="*/ 18 w 301"/>
                <a:gd name="T17" fmla="*/ 13 h 188"/>
                <a:gd name="T18" fmla="*/ 16 w 301"/>
                <a:gd name="T19" fmla="*/ 15 h 188"/>
                <a:gd name="T20" fmla="*/ 13 w 301"/>
                <a:gd name="T21" fmla="*/ 17 h 188"/>
                <a:gd name="T22" fmla="*/ 11 w 301"/>
                <a:gd name="T23" fmla="*/ 23 h 188"/>
                <a:gd name="T24" fmla="*/ 9 w 301"/>
                <a:gd name="T25" fmla="*/ 38 h 188"/>
                <a:gd name="T26" fmla="*/ 6 w 301"/>
                <a:gd name="T27" fmla="*/ 62 h 188"/>
                <a:gd name="T28" fmla="*/ 3 w 301"/>
                <a:gd name="T29" fmla="*/ 85 h 188"/>
                <a:gd name="T30" fmla="*/ 1 w 301"/>
                <a:gd name="T31" fmla="*/ 94 h 18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01" h="188">
                  <a:moveTo>
                    <a:pt x="2" y="188"/>
                  </a:moveTo>
                  <a:lnTo>
                    <a:pt x="0" y="17"/>
                  </a:lnTo>
                  <a:lnTo>
                    <a:pt x="0" y="15"/>
                  </a:lnTo>
                  <a:lnTo>
                    <a:pt x="4" y="7"/>
                  </a:lnTo>
                  <a:lnTo>
                    <a:pt x="9" y="2"/>
                  </a:lnTo>
                  <a:lnTo>
                    <a:pt x="21" y="0"/>
                  </a:lnTo>
                  <a:lnTo>
                    <a:pt x="301" y="0"/>
                  </a:lnTo>
                  <a:lnTo>
                    <a:pt x="40" y="23"/>
                  </a:lnTo>
                  <a:lnTo>
                    <a:pt x="36" y="25"/>
                  </a:lnTo>
                  <a:lnTo>
                    <a:pt x="31" y="29"/>
                  </a:lnTo>
                  <a:lnTo>
                    <a:pt x="25" y="34"/>
                  </a:lnTo>
                  <a:lnTo>
                    <a:pt x="21" y="46"/>
                  </a:lnTo>
                  <a:lnTo>
                    <a:pt x="17" y="75"/>
                  </a:lnTo>
                  <a:lnTo>
                    <a:pt x="11" y="123"/>
                  </a:lnTo>
                  <a:lnTo>
                    <a:pt x="6" y="169"/>
                  </a:lnTo>
                  <a:lnTo>
                    <a:pt x="2" y="188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32" name="Freeform 235">
              <a:extLst>
                <a:ext uri="{FF2B5EF4-FFF2-40B4-BE49-F238E27FC236}">
                  <a16:creationId xmlns:a16="http://schemas.microsoft.com/office/drawing/2014/main" xmlns="" id="{10C3B89F-8D1C-4CA9-86D8-9FFB30366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" y="2118"/>
              <a:ext cx="150" cy="94"/>
            </a:xfrm>
            <a:custGeom>
              <a:avLst/>
              <a:gdLst>
                <a:gd name="T0" fmla="*/ 149 w 300"/>
                <a:gd name="T1" fmla="*/ 0 h 188"/>
                <a:gd name="T2" fmla="*/ 150 w 300"/>
                <a:gd name="T3" fmla="*/ 86 h 188"/>
                <a:gd name="T4" fmla="*/ 150 w 300"/>
                <a:gd name="T5" fmla="*/ 87 h 188"/>
                <a:gd name="T6" fmla="*/ 148 w 300"/>
                <a:gd name="T7" fmla="*/ 90 h 188"/>
                <a:gd name="T8" fmla="*/ 145 w 300"/>
                <a:gd name="T9" fmla="*/ 93 h 188"/>
                <a:gd name="T10" fmla="*/ 140 w 300"/>
                <a:gd name="T11" fmla="*/ 94 h 188"/>
                <a:gd name="T12" fmla="*/ 0 w 300"/>
                <a:gd name="T13" fmla="*/ 94 h 188"/>
                <a:gd name="T14" fmla="*/ 130 w 300"/>
                <a:gd name="T15" fmla="*/ 83 h 188"/>
                <a:gd name="T16" fmla="*/ 132 w 300"/>
                <a:gd name="T17" fmla="*/ 82 h 188"/>
                <a:gd name="T18" fmla="*/ 135 w 300"/>
                <a:gd name="T19" fmla="*/ 80 h 188"/>
                <a:gd name="T20" fmla="*/ 138 w 300"/>
                <a:gd name="T21" fmla="*/ 77 h 188"/>
                <a:gd name="T22" fmla="*/ 140 w 300"/>
                <a:gd name="T23" fmla="*/ 72 h 188"/>
                <a:gd name="T24" fmla="*/ 142 w 300"/>
                <a:gd name="T25" fmla="*/ 57 h 188"/>
                <a:gd name="T26" fmla="*/ 145 w 300"/>
                <a:gd name="T27" fmla="*/ 33 h 188"/>
                <a:gd name="T28" fmla="*/ 147 w 300"/>
                <a:gd name="T29" fmla="*/ 10 h 188"/>
                <a:gd name="T30" fmla="*/ 149 w 300"/>
                <a:gd name="T31" fmla="*/ 0 h 18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00" h="188">
                  <a:moveTo>
                    <a:pt x="298" y="0"/>
                  </a:moveTo>
                  <a:lnTo>
                    <a:pt x="300" y="171"/>
                  </a:lnTo>
                  <a:lnTo>
                    <a:pt x="300" y="173"/>
                  </a:lnTo>
                  <a:lnTo>
                    <a:pt x="296" y="179"/>
                  </a:lnTo>
                  <a:lnTo>
                    <a:pt x="290" y="186"/>
                  </a:lnTo>
                  <a:lnTo>
                    <a:pt x="279" y="188"/>
                  </a:lnTo>
                  <a:lnTo>
                    <a:pt x="0" y="188"/>
                  </a:lnTo>
                  <a:lnTo>
                    <a:pt x="260" y="165"/>
                  </a:lnTo>
                  <a:lnTo>
                    <a:pt x="264" y="163"/>
                  </a:lnTo>
                  <a:lnTo>
                    <a:pt x="269" y="159"/>
                  </a:lnTo>
                  <a:lnTo>
                    <a:pt x="275" y="154"/>
                  </a:lnTo>
                  <a:lnTo>
                    <a:pt x="279" y="144"/>
                  </a:lnTo>
                  <a:lnTo>
                    <a:pt x="283" y="113"/>
                  </a:lnTo>
                  <a:lnTo>
                    <a:pt x="289" y="65"/>
                  </a:lnTo>
                  <a:lnTo>
                    <a:pt x="294" y="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33" name="Freeform 236">
              <a:extLst>
                <a:ext uri="{FF2B5EF4-FFF2-40B4-BE49-F238E27FC236}">
                  <a16:creationId xmlns:a16="http://schemas.microsoft.com/office/drawing/2014/main" xmlns="" id="{EA90901D-257C-41FA-897A-4CBAE8C2A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1" y="2436"/>
              <a:ext cx="356" cy="322"/>
            </a:xfrm>
            <a:custGeom>
              <a:avLst/>
              <a:gdLst>
                <a:gd name="T0" fmla="*/ 348 w 711"/>
                <a:gd name="T1" fmla="*/ 283 h 643"/>
                <a:gd name="T2" fmla="*/ 323 w 711"/>
                <a:gd name="T3" fmla="*/ 262 h 643"/>
                <a:gd name="T4" fmla="*/ 326 w 711"/>
                <a:gd name="T5" fmla="*/ 255 h 643"/>
                <a:gd name="T6" fmla="*/ 326 w 711"/>
                <a:gd name="T7" fmla="*/ 211 h 643"/>
                <a:gd name="T8" fmla="*/ 319 w 711"/>
                <a:gd name="T9" fmla="*/ 194 h 643"/>
                <a:gd name="T10" fmla="*/ 302 w 711"/>
                <a:gd name="T11" fmla="*/ 187 h 643"/>
                <a:gd name="T12" fmla="*/ 286 w 711"/>
                <a:gd name="T13" fmla="*/ 184 h 643"/>
                <a:gd name="T14" fmla="*/ 295 w 711"/>
                <a:gd name="T15" fmla="*/ 171 h 643"/>
                <a:gd name="T16" fmla="*/ 296 w 711"/>
                <a:gd name="T17" fmla="*/ 25 h 643"/>
                <a:gd name="T18" fmla="*/ 289 w 711"/>
                <a:gd name="T19" fmla="*/ 8 h 643"/>
                <a:gd name="T20" fmla="*/ 271 w 711"/>
                <a:gd name="T21" fmla="*/ 0 h 643"/>
                <a:gd name="T22" fmla="*/ 68 w 711"/>
                <a:gd name="T23" fmla="*/ 2 h 643"/>
                <a:gd name="T24" fmla="*/ 56 w 711"/>
                <a:gd name="T25" fmla="*/ 16 h 643"/>
                <a:gd name="T26" fmla="*/ 54 w 711"/>
                <a:gd name="T27" fmla="*/ 163 h 643"/>
                <a:gd name="T28" fmla="*/ 59 w 711"/>
                <a:gd name="T29" fmla="*/ 178 h 643"/>
                <a:gd name="T30" fmla="*/ 70 w 711"/>
                <a:gd name="T31" fmla="*/ 187 h 643"/>
                <a:gd name="T32" fmla="*/ 45 w 711"/>
                <a:gd name="T33" fmla="*/ 189 h 643"/>
                <a:gd name="T34" fmla="*/ 33 w 711"/>
                <a:gd name="T35" fmla="*/ 202 h 643"/>
                <a:gd name="T36" fmla="*/ 31 w 711"/>
                <a:gd name="T37" fmla="*/ 251 h 643"/>
                <a:gd name="T38" fmla="*/ 32 w 711"/>
                <a:gd name="T39" fmla="*/ 259 h 643"/>
                <a:gd name="T40" fmla="*/ 36 w 711"/>
                <a:gd name="T41" fmla="*/ 265 h 643"/>
                <a:gd name="T42" fmla="*/ 26 w 711"/>
                <a:gd name="T43" fmla="*/ 271 h 643"/>
                <a:gd name="T44" fmla="*/ 18 w 711"/>
                <a:gd name="T45" fmla="*/ 277 h 643"/>
                <a:gd name="T46" fmla="*/ 10 w 711"/>
                <a:gd name="T47" fmla="*/ 281 h 643"/>
                <a:gd name="T48" fmla="*/ 7 w 711"/>
                <a:gd name="T49" fmla="*/ 283 h 643"/>
                <a:gd name="T50" fmla="*/ 0 w 711"/>
                <a:gd name="T51" fmla="*/ 286 h 643"/>
                <a:gd name="T52" fmla="*/ 0 w 711"/>
                <a:gd name="T53" fmla="*/ 295 h 643"/>
                <a:gd name="T54" fmla="*/ 7 w 711"/>
                <a:gd name="T55" fmla="*/ 314 h 643"/>
                <a:gd name="T56" fmla="*/ 25 w 711"/>
                <a:gd name="T57" fmla="*/ 322 h 643"/>
                <a:gd name="T58" fmla="*/ 340 w 711"/>
                <a:gd name="T59" fmla="*/ 320 h 643"/>
                <a:gd name="T60" fmla="*/ 354 w 711"/>
                <a:gd name="T61" fmla="*/ 306 h 643"/>
                <a:gd name="T62" fmla="*/ 356 w 711"/>
                <a:gd name="T63" fmla="*/ 291 h 643"/>
                <a:gd name="T64" fmla="*/ 351 w 711"/>
                <a:gd name="T65" fmla="*/ 284 h 6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11" h="643">
                  <a:moveTo>
                    <a:pt x="701" y="568"/>
                  </a:moveTo>
                  <a:lnTo>
                    <a:pt x="696" y="565"/>
                  </a:lnTo>
                  <a:lnTo>
                    <a:pt x="642" y="530"/>
                  </a:lnTo>
                  <a:lnTo>
                    <a:pt x="646" y="524"/>
                  </a:lnTo>
                  <a:lnTo>
                    <a:pt x="650" y="517"/>
                  </a:lnTo>
                  <a:lnTo>
                    <a:pt x="651" y="509"/>
                  </a:lnTo>
                  <a:lnTo>
                    <a:pt x="651" y="501"/>
                  </a:lnTo>
                  <a:lnTo>
                    <a:pt x="651" y="421"/>
                  </a:lnTo>
                  <a:lnTo>
                    <a:pt x="648" y="403"/>
                  </a:lnTo>
                  <a:lnTo>
                    <a:pt x="638" y="388"/>
                  </a:lnTo>
                  <a:lnTo>
                    <a:pt x="623" y="378"/>
                  </a:lnTo>
                  <a:lnTo>
                    <a:pt x="603" y="374"/>
                  </a:lnTo>
                  <a:lnTo>
                    <a:pt x="557" y="374"/>
                  </a:lnTo>
                  <a:lnTo>
                    <a:pt x="571" y="367"/>
                  </a:lnTo>
                  <a:lnTo>
                    <a:pt x="582" y="355"/>
                  </a:lnTo>
                  <a:lnTo>
                    <a:pt x="590" y="342"/>
                  </a:lnTo>
                  <a:lnTo>
                    <a:pt x="592" y="326"/>
                  </a:lnTo>
                  <a:lnTo>
                    <a:pt x="592" y="50"/>
                  </a:lnTo>
                  <a:lnTo>
                    <a:pt x="588" y="31"/>
                  </a:lnTo>
                  <a:lnTo>
                    <a:pt x="577" y="15"/>
                  </a:lnTo>
                  <a:lnTo>
                    <a:pt x="561" y="4"/>
                  </a:lnTo>
                  <a:lnTo>
                    <a:pt x="542" y="0"/>
                  </a:lnTo>
                  <a:lnTo>
                    <a:pt x="156" y="0"/>
                  </a:lnTo>
                  <a:lnTo>
                    <a:pt x="136" y="4"/>
                  </a:lnTo>
                  <a:lnTo>
                    <a:pt x="121" y="15"/>
                  </a:lnTo>
                  <a:lnTo>
                    <a:pt x="111" y="31"/>
                  </a:lnTo>
                  <a:lnTo>
                    <a:pt x="108" y="50"/>
                  </a:lnTo>
                  <a:lnTo>
                    <a:pt x="108" y="326"/>
                  </a:lnTo>
                  <a:lnTo>
                    <a:pt x="110" y="342"/>
                  </a:lnTo>
                  <a:lnTo>
                    <a:pt x="117" y="355"/>
                  </a:lnTo>
                  <a:lnTo>
                    <a:pt x="127" y="367"/>
                  </a:lnTo>
                  <a:lnTo>
                    <a:pt x="140" y="374"/>
                  </a:lnTo>
                  <a:lnTo>
                    <a:pt x="108" y="374"/>
                  </a:lnTo>
                  <a:lnTo>
                    <a:pt x="90" y="378"/>
                  </a:lnTo>
                  <a:lnTo>
                    <a:pt x="75" y="388"/>
                  </a:lnTo>
                  <a:lnTo>
                    <a:pt x="65" y="403"/>
                  </a:lnTo>
                  <a:lnTo>
                    <a:pt x="61" y="421"/>
                  </a:lnTo>
                  <a:lnTo>
                    <a:pt x="61" y="501"/>
                  </a:lnTo>
                  <a:lnTo>
                    <a:pt x="61" y="509"/>
                  </a:lnTo>
                  <a:lnTo>
                    <a:pt x="63" y="517"/>
                  </a:lnTo>
                  <a:lnTo>
                    <a:pt x="67" y="522"/>
                  </a:lnTo>
                  <a:lnTo>
                    <a:pt x="71" y="530"/>
                  </a:lnTo>
                  <a:lnTo>
                    <a:pt x="61" y="536"/>
                  </a:lnTo>
                  <a:lnTo>
                    <a:pt x="52" y="542"/>
                  </a:lnTo>
                  <a:lnTo>
                    <a:pt x="42" y="547"/>
                  </a:lnTo>
                  <a:lnTo>
                    <a:pt x="35" y="553"/>
                  </a:lnTo>
                  <a:lnTo>
                    <a:pt x="25" y="557"/>
                  </a:lnTo>
                  <a:lnTo>
                    <a:pt x="19" y="561"/>
                  </a:lnTo>
                  <a:lnTo>
                    <a:pt x="15" y="565"/>
                  </a:lnTo>
                  <a:lnTo>
                    <a:pt x="13" y="565"/>
                  </a:lnTo>
                  <a:lnTo>
                    <a:pt x="8" y="568"/>
                  </a:lnTo>
                  <a:lnTo>
                    <a:pt x="0" y="572"/>
                  </a:lnTo>
                  <a:lnTo>
                    <a:pt x="0" y="582"/>
                  </a:lnTo>
                  <a:lnTo>
                    <a:pt x="0" y="590"/>
                  </a:lnTo>
                  <a:lnTo>
                    <a:pt x="4" y="611"/>
                  </a:lnTo>
                  <a:lnTo>
                    <a:pt x="13" y="628"/>
                  </a:lnTo>
                  <a:lnTo>
                    <a:pt x="31" y="640"/>
                  </a:lnTo>
                  <a:lnTo>
                    <a:pt x="50" y="643"/>
                  </a:lnTo>
                  <a:lnTo>
                    <a:pt x="659" y="643"/>
                  </a:lnTo>
                  <a:lnTo>
                    <a:pt x="680" y="640"/>
                  </a:lnTo>
                  <a:lnTo>
                    <a:pt x="696" y="628"/>
                  </a:lnTo>
                  <a:lnTo>
                    <a:pt x="707" y="611"/>
                  </a:lnTo>
                  <a:lnTo>
                    <a:pt x="711" y="590"/>
                  </a:lnTo>
                  <a:lnTo>
                    <a:pt x="711" y="582"/>
                  </a:lnTo>
                  <a:lnTo>
                    <a:pt x="711" y="572"/>
                  </a:lnTo>
                  <a:lnTo>
                    <a:pt x="701" y="5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34" name="Freeform 237">
              <a:extLst>
                <a:ext uri="{FF2B5EF4-FFF2-40B4-BE49-F238E27FC236}">
                  <a16:creationId xmlns:a16="http://schemas.microsoft.com/office/drawing/2014/main" xmlns="" id="{ED767F4C-A964-44E5-8A4F-3BACABAA9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" y="2445"/>
              <a:ext cx="226" cy="172"/>
            </a:xfrm>
            <a:custGeom>
              <a:avLst/>
              <a:gdLst>
                <a:gd name="T0" fmla="*/ 17 w 452"/>
                <a:gd name="T1" fmla="*/ 172 h 344"/>
                <a:gd name="T2" fmla="*/ 11 w 452"/>
                <a:gd name="T3" fmla="*/ 171 h 344"/>
                <a:gd name="T4" fmla="*/ 5 w 452"/>
                <a:gd name="T5" fmla="*/ 167 h 344"/>
                <a:gd name="T6" fmla="*/ 1 w 452"/>
                <a:gd name="T7" fmla="*/ 162 h 344"/>
                <a:gd name="T8" fmla="*/ 0 w 452"/>
                <a:gd name="T9" fmla="*/ 155 h 344"/>
                <a:gd name="T10" fmla="*/ 0 w 452"/>
                <a:gd name="T11" fmla="*/ 17 h 344"/>
                <a:gd name="T12" fmla="*/ 1 w 452"/>
                <a:gd name="T13" fmla="*/ 11 h 344"/>
                <a:gd name="T14" fmla="*/ 5 w 452"/>
                <a:gd name="T15" fmla="*/ 5 h 344"/>
                <a:gd name="T16" fmla="*/ 11 w 452"/>
                <a:gd name="T17" fmla="*/ 1 h 344"/>
                <a:gd name="T18" fmla="*/ 17 w 452"/>
                <a:gd name="T19" fmla="*/ 0 h 344"/>
                <a:gd name="T20" fmla="*/ 210 w 452"/>
                <a:gd name="T21" fmla="*/ 0 h 344"/>
                <a:gd name="T22" fmla="*/ 216 w 452"/>
                <a:gd name="T23" fmla="*/ 1 h 344"/>
                <a:gd name="T24" fmla="*/ 221 w 452"/>
                <a:gd name="T25" fmla="*/ 5 h 344"/>
                <a:gd name="T26" fmla="*/ 225 w 452"/>
                <a:gd name="T27" fmla="*/ 11 h 344"/>
                <a:gd name="T28" fmla="*/ 226 w 452"/>
                <a:gd name="T29" fmla="*/ 17 h 344"/>
                <a:gd name="T30" fmla="*/ 226 w 452"/>
                <a:gd name="T31" fmla="*/ 155 h 344"/>
                <a:gd name="T32" fmla="*/ 225 w 452"/>
                <a:gd name="T33" fmla="*/ 162 h 344"/>
                <a:gd name="T34" fmla="*/ 221 w 452"/>
                <a:gd name="T35" fmla="*/ 167 h 344"/>
                <a:gd name="T36" fmla="*/ 216 w 452"/>
                <a:gd name="T37" fmla="*/ 171 h 344"/>
                <a:gd name="T38" fmla="*/ 210 w 452"/>
                <a:gd name="T39" fmla="*/ 172 h 344"/>
                <a:gd name="T40" fmla="*/ 17 w 452"/>
                <a:gd name="T41" fmla="*/ 172 h 3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52" h="344">
                  <a:moveTo>
                    <a:pt x="33" y="344"/>
                  </a:moveTo>
                  <a:lnTo>
                    <a:pt x="21" y="342"/>
                  </a:lnTo>
                  <a:lnTo>
                    <a:pt x="10" y="334"/>
                  </a:lnTo>
                  <a:lnTo>
                    <a:pt x="2" y="323"/>
                  </a:lnTo>
                  <a:lnTo>
                    <a:pt x="0" y="309"/>
                  </a:lnTo>
                  <a:lnTo>
                    <a:pt x="0" y="33"/>
                  </a:lnTo>
                  <a:lnTo>
                    <a:pt x="2" y="21"/>
                  </a:lnTo>
                  <a:lnTo>
                    <a:pt x="10" y="10"/>
                  </a:lnTo>
                  <a:lnTo>
                    <a:pt x="21" y="2"/>
                  </a:lnTo>
                  <a:lnTo>
                    <a:pt x="33" y="0"/>
                  </a:lnTo>
                  <a:lnTo>
                    <a:pt x="419" y="0"/>
                  </a:lnTo>
                  <a:lnTo>
                    <a:pt x="432" y="2"/>
                  </a:lnTo>
                  <a:lnTo>
                    <a:pt x="442" y="10"/>
                  </a:lnTo>
                  <a:lnTo>
                    <a:pt x="450" y="21"/>
                  </a:lnTo>
                  <a:lnTo>
                    <a:pt x="452" y="33"/>
                  </a:lnTo>
                  <a:lnTo>
                    <a:pt x="452" y="309"/>
                  </a:lnTo>
                  <a:lnTo>
                    <a:pt x="450" y="323"/>
                  </a:lnTo>
                  <a:lnTo>
                    <a:pt x="442" y="334"/>
                  </a:lnTo>
                  <a:lnTo>
                    <a:pt x="432" y="342"/>
                  </a:lnTo>
                  <a:lnTo>
                    <a:pt x="419" y="344"/>
                  </a:lnTo>
                  <a:lnTo>
                    <a:pt x="33" y="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35" name="Freeform 238">
              <a:extLst>
                <a:ext uri="{FF2B5EF4-FFF2-40B4-BE49-F238E27FC236}">
                  <a16:creationId xmlns:a16="http://schemas.microsoft.com/office/drawing/2014/main" xmlns="" id="{891C3D8C-E58E-4ED5-82FF-C3DD13737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" y="2454"/>
              <a:ext cx="105" cy="154"/>
            </a:xfrm>
            <a:custGeom>
              <a:avLst/>
              <a:gdLst>
                <a:gd name="T0" fmla="*/ 0 w 209"/>
                <a:gd name="T1" fmla="*/ 148 h 308"/>
                <a:gd name="T2" fmla="*/ 0 w 209"/>
                <a:gd name="T3" fmla="*/ 154 h 308"/>
                <a:gd name="T4" fmla="*/ 91 w 209"/>
                <a:gd name="T5" fmla="*/ 154 h 308"/>
                <a:gd name="T6" fmla="*/ 98 w 209"/>
                <a:gd name="T7" fmla="*/ 153 h 308"/>
                <a:gd name="T8" fmla="*/ 102 w 209"/>
                <a:gd name="T9" fmla="*/ 150 h 308"/>
                <a:gd name="T10" fmla="*/ 104 w 209"/>
                <a:gd name="T11" fmla="*/ 148 h 308"/>
                <a:gd name="T12" fmla="*/ 105 w 209"/>
                <a:gd name="T13" fmla="*/ 147 h 308"/>
                <a:gd name="T14" fmla="*/ 105 w 209"/>
                <a:gd name="T15" fmla="*/ 4 h 308"/>
                <a:gd name="T16" fmla="*/ 104 w 209"/>
                <a:gd name="T17" fmla="*/ 3 h 308"/>
                <a:gd name="T18" fmla="*/ 102 w 209"/>
                <a:gd name="T19" fmla="*/ 1 h 308"/>
                <a:gd name="T20" fmla="*/ 101 w 209"/>
                <a:gd name="T21" fmla="*/ 0 h 308"/>
                <a:gd name="T22" fmla="*/ 101 w 209"/>
                <a:gd name="T23" fmla="*/ 0 h 308"/>
                <a:gd name="T24" fmla="*/ 0 w 209"/>
                <a:gd name="T25" fmla="*/ 0 h 308"/>
                <a:gd name="T26" fmla="*/ 0 w 209"/>
                <a:gd name="T27" fmla="*/ 4 h 308"/>
                <a:gd name="T28" fmla="*/ 83 w 209"/>
                <a:gd name="T29" fmla="*/ 4 h 308"/>
                <a:gd name="T30" fmla="*/ 85 w 209"/>
                <a:gd name="T31" fmla="*/ 5 h 308"/>
                <a:gd name="T32" fmla="*/ 90 w 209"/>
                <a:gd name="T33" fmla="*/ 9 h 308"/>
                <a:gd name="T34" fmla="*/ 93 w 209"/>
                <a:gd name="T35" fmla="*/ 14 h 308"/>
                <a:gd name="T36" fmla="*/ 94 w 209"/>
                <a:gd name="T37" fmla="*/ 21 h 308"/>
                <a:gd name="T38" fmla="*/ 94 w 209"/>
                <a:gd name="T39" fmla="*/ 134 h 308"/>
                <a:gd name="T40" fmla="*/ 92 w 209"/>
                <a:gd name="T41" fmla="*/ 143 h 308"/>
                <a:gd name="T42" fmla="*/ 88 w 209"/>
                <a:gd name="T43" fmla="*/ 146 h 308"/>
                <a:gd name="T44" fmla="*/ 83 w 209"/>
                <a:gd name="T45" fmla="*/ 148 h 308"/>
                <a:gd name="T46" fmla="*/ 81 w 209"/>
                <a:gd name="T47" fmla="*/ 148 h 308"/>
                <a:gd name="T48" fmla="*/ 79 w 209"/>
                <a:gd name="T49" fmla="*/ 148 h 308"/>
                <a:gd name="T50" fmla="*/ 74 w 209"/>
                <a:gd name="T51" fmla="*/ 148 h 308"/>
                <a:gd name="T52" fmla="*/ 66 w 209"/>
                <a:gd name="T53" fmla="*/ 148 h 308"/>
                <a:gd name="T54" fmla="*/ 55 w 209"/>
                <a:gd name="T55" fmla="*/ 148 h 308"/>
                <a:gd name="T56" fmla="*/ 43 w 209"/>
                <a:gd name="T57" fmla="*/ 148 h 308"/>
                <a:gd name="T58" fmla="*/ 29 w 209"/>
                <a:gd name="T59" fmla="*/ 148 h 308"/>
                <a:gd name="T60" fmla="*/ 15 w 209"/>
                <a:gd name="T61" fmla="*/ 148 h 308"/>
                <a:gd name="T62" fmla="*/ 0 w 209"/>
                <a:gd name="T63" fmla="*/ 148 h 30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09" h="308">
                  <a:moveTo>
                    <a:pt x="0" y="296"/>
                  </a:moveTo>
                  <a:lnTo>
                    <a:pt x="0" y="308"/>
                  </a:lnTo>
                  <a:lnTo>
                    <a:pt x="181" y="308"/>
                  </a:lnTo>
                  <a:lnTo>
                    <a:pt x="196" y="306"/>
                  </a:lnTo>
                  <a:lnTo>
                    <a:pt x="204" y="300"/>
                  </a:lnTo>
                  <a:lnTo>
                    <a:pt x="207" y="296"/>
                  </a:lnTo>
                  <a:lnTo>
                    <a:pt x="209" y="294"/>
                  </a:lnTo>
                  <a:lnTo>
                    <a:pt x="209" y="8"/>
                  </a:lnTo>
                  <a:lnTo>
                    <a:pt x="207" y="6"/>
                  </a:lnTo>
                  <a:lnTo>
                    <a:pt x="204" y="2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165" y="8"/>
                  </a:lnTo>
                  <a:lnTo>
                    <a:pt x="169" y="10"/>
                  </a:lnTo>
                  <a:lnTo>
                    <a:pt x="179" y="18"/>
                  </a:lnTo>
                  <a:lnTo>
                    <a:pt x="186" y="27"/>
                  </a:lnTo>
                  <a:lnTo>
                    <a:pt x="188" y="41"/>
                  </a:lnTo>
                  <a:lnTo>
                    <a:pt x="188" y="267"/>
                  </a:lnTo>
                  <a:lnTo>
                    <a:pt x="184" y="285"/>
                  </a:lnTo>
                  <a:lnTo>
                    <a:pt x="175" y="292"/>
                  </a:lnTo>
                  <a:lnTo>
                    <a:pt x="165" y="296"/>
                  </a:lnTo>
                  <a:lnTo>
                    <a:pt x="161" y="296"/>
                  </a:lnTo>
                  <a:lnTo>
                    <a:pt x="157" y="296"/>
                  </a:lnTo>
                  <a:lnTo>
                    <a:pt x="148" y="296"/>
                  </a:lnTo>
                  <a:lnTo>
                    <a:pt x="131" y="296"/>
                  </a:lnTo>
                  <a:lnTo>
                    <a:pt x="109" y="296"/>
                  </a:lnTo>
                  <a:lnTo>
                    <a:pt x="86" y="296"/>
                  </a:lnTo>
                  <a:lnTo>
                    <a:pt x="58" y="296"/>
                  </a:lnTo>
                  <a:lnTo>
                    <a:pt x="29" y="296"/>
                  </a:lnTo>
                  <a:lnTo>
                    <a:pt x="0" y="296"/>
                  </a:lnTo>
                  <a:close/>
                </a:path>
              </a:pathLst>
            </a:cu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36" name="Freeform 239">
              <a:extLst>
                <a:ext uri="{FF2B5EF4-FFF2-40B4-BE49-F238E27FC236}">
                  <a16:creationId xmlns:a16="http://schemas.microsoft.com/office/drawing/2014/main" xmlns="" id="{241A7FAF-3515-49DF-A451-EA55295D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" y="2454"/>
              <a:ext cx="101" cy="154"/>
            </a:xfrm>
            <a:custGeom>
              <a:avLst/>
              <a:gdLst>
                <a:gd name="T0" fmla="*/ 101 w 204"/>
                <a:gd name="T1" fmla="*/ 4 h 308"/>
                <a:gd name="T2" fmla="*/ 101 w 204"/>
                <a:gd name="T3" fmla="*/ 0 h 308"/>
                <a:gd name="T4" fmla="*/ 26 w 204"/>
                <a:gd name="T5" fmla="*/ 0 h 308"/>
                <a:gd name="T6" fmla="*/ 12 w 204"/>
                <a:gd name="T7" fmla="*/ 1 h 308"/>
                <a:gd name="T8" fmla="*/ 5 w 204"/>
                <a:gd name="T9" fmla="*/ 3 h 308"/>
                <a:gd name="T10" fmla="*/ 2 w 204"/>
                <a:gd name="T11" fmla="*/ 5 h 308"/>
                <a:gd name="T12" fmla="*/ 1 w 204"/>
                <a:gd name="T13" fmla="*/ 6 h 308"/>
                <a:gd name="T14" fmla="*/ 1 w 204"/>
                <a:gd name="T15" fmla="*/ 23 h 308"/>
                <a:gd name="T16" fmla="*/ 1 w 204"/>
                <a:gd name="T17" fmla="*/ 60 h 308"/>
                <a:gd name="T18" fmla="*/ 0 w 204"/>
                <a:gd name="T19" fmla="*/ 101 h 308"/>
                <a:gd name="T20" fmla="*/ 0 w 204"/>
                <a:gd name="T21" fmla="*/ 129 h 308"/>
                <a:gd name="T22" fmla="*/ 0 w 204"/>
                <a:gd name="T23" fmla="*/ 137 h 308"/>
                <a:gd name="T24" fmla="*/ 1 w 204"/>
                <a:gd name="T25" fmla="*/ 144 h 308"/>
                <a:gd name="T26" fmla="*/ 3 w 204"/>
                <a:gd name="T27" fmla="*/ 149 h 308"/>
                <a:gd name="T28" fmla="*/ 5 w 204"/>
                <a:gd name="T29" fmla="*/ 154 h 308"/>
                <a:gd name="T30" fmla="*/ 101 w 204"/>
                <a:gd name="T31" fmla="*/ 154 h 308"/>
                <a:gd name="T32" fmla="*/ 101 w 204"/>
                <a:gd name="T33" fmla="*/ 148 h 308"/>
                <a:gd name="T34" fmla="*/ 89 w 204"/>
                <a:gd name="T35" fmla="*/ 148 h 308"/>
                <a:gd name="T36" fmla="*/ 76 w 204"/>
                <a:gd name="T37" fmla="*/ 148 h 308"/>
                <a:gd name="T38" fmla="*/ 64 w 204"/>
                <a:gd name="T39" fmla="*/ 148 h 308"/>
                <a:gd name="T40" fmla="*/ 53 w 204"/>
                <a:gd name="T41" fmla="*/ 148 h 308"/>
                <a:gd name="T42" fmla="*/ 45 w 204"/>
                <a:gd name="T43" fmla="*/ 148 h 308"/>
                <a:gd name="T44" fmla="*/ 37 w 204"/>
                <a:gd name="T45" fmla="*/ 148 h 308"/>
                <a:gd name="T46" fmla="*/ 32 w 204"/>
                <a:gd name="T47" fmla="*/ 148 h 308"/>
                <a:gd name="T48" fmla="*/ 28 w 204"/>
                <a:gd name="T49" fmla="*/ 148 h 308"/>
                <a:gd name="T50" fmla="*/ 27 w 204"/>
                <a:gd name="T51" fmla="*/ 148 h 308"/>
                <a:gd name="T52" fmla="*/ 26 w 204"/>
                <a:gd name="T53" fmla="*/ 147 h 308"/>
                <a:gd name="T54" fmla="*/ 25 w 204"/>
                <a:gd name="T55" fmla="*/ 147 h 308"/>
                <a:gd name="T56" fmla="*/ 24 w 204"/>
                <a:gd name="T57" fmla="*/ 147 h 308"/>
                <a:gd name="T58" fmla="*/ 20 w 204"/>
                <a:gd name="T59" fmla="*/ 148 h 308"/>
                <a:gd name="T60" fmla="*/ 14 w 204"/>
                <a:gd name="T61" fmla="*/ 145 h 308"/>
                <a:gd name="T62" fmla="*/ 8 w 204"/>
                <a:gd name="T63" fmla="*/ 137 h 308"/>
                <a:gd name="T64" fmla="*/ 7 w 204"/>
                <a:gd name="T65" fmla="*/ 118 h 308"/>
                <a:gd name="T66" fmla="*/ 7 w 204"/>
                <a:gd name="T67" fmla="*/ 20 h 308"/>
                <a:gd name="T68" fmla="*/ 7 w 204"/>
                <a:gd name="T69" fmla="*/ 17 h 308"/>
                <a:gd name="T70" fmla="*/ 9 w 204"/>
                <a:gd name="T71" fmla="*/ 12 h 308"/>
                <a:gd name="T72" fmla="*/ 15 w 204"/>
                <a:gd name="T73" fmla="*/ 6 h 308"/>
                <a:gd name="T74" fmla="*/ 27 w 204"/>
                <a:gd name="T75" fmla="*/ 4 h 308"/>
                <a:gd name="T76" fmla="*/ 101 w 204"/>
                <a:gd name="T77" fmla="*/ 4 h 3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04" h="308">
                  <a:moveTo>
                    <a:pt x="204" y="8"/>
                  </a:moveTo>
                  <a:lnTo>
                    <a:pt x="204" y="0"/>
                  </a:lnTo>
                  <a:lnTo>
                    <a:pt x="52" y="0"/>
                  </a:lnTo>
                  <a:lnTo>
                    <a:pt x="25" y="2"/>
                  </a:lnTo>
                  <a:lnTo>
                    <a:pt x="10" y="6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45"/>
                  </a:lnTo>
                  <a:lnTo>
                    <a:pt x="2" y="119"/>
                  </a:lnTo>
                  <a:lnTo>
                    <a:pt x="0" y="202"/>
                  </a:lnTo>
                  <a:lnTo>
                    <a:pt x="0" y="258"/>
                  </a:lnTo>
                  <a:lnTo>
                    <a:pt x="0" y="273"/>
                  </a:lnTo>
                  <a:lnTo>
                    <a:pt x="2" y="287"/>
                  </a:lnTo>
                  <a:lnTo>
                    <a:pt x="6" y="298"/>
                  </a:lnTo>
                  <a:lnTo>
                    <a:pt x="10" y="308"/>
                  </a:lnTo>
                  <a:lnTo>
                    <a:pt x="204" y="308"/>
                  </a:lnTo>
                  <a:lnTo>
                    <a:pt x="204" y="296"/>
                  </a:lnTo>
                  <a:lnTo>
                    <a:pt x="179" y="296"/>
                  </a:lnTo>
                  <a:lnTo>
                    <a:pt x="154" y="296"/>
                  </a:lnTo>
                  <a:lnTo>
                    <a:pt x="129" y="296"/>
                  </a:lnTo>
                  <a:lnTo>
                    <a:pt x="108" y="296"/>
                  </a:lnTo>
                  <a:lnTo>
                    <a:pt x="91" y="296"/>
                  </a:lnTo>
                  <a:lnTo>
                    <a:pt x="75" y="296"/>
                  </a:lnTo>
                  <a:lnTo>
                    <a:pt x="64" y="296"/>
                  </a:lnTo>
                  <a:lnTo>
                    <a:pt x="56" y="296"/>
                  </a:lnTo>
                  <a:lnTo>
                    <a:pt x="54" y="296"/>
                  </a:lnTo>
                  <a:lnTo>
                    <a:pt x="52" y="294"/>
                  </a:lnTo>
                  <a:lnTo>
                    <a:pt x="50" y="294"/>
                  </a:lnTo>
                  <a:lnTo>
                    <a:pt x="48" y="294"/>
                  </a:lnTo>
                  <a:lnTo>
                    <a:pt x="41" y="296"/>
                  </a:lnTo>
                  <a:lnTo>
                    <a:pt x="29" y="290"/>
                  </a:lnTo>
                  <a:lnTo>
                    <a:pt x="17" y="273"/>
                  </a:lnTo>
                  <a:lnTo>
                    <a:pt x="14" y="235"/>
                  </a:lnTo>
                  <a:lnTo>
                    <a:pt x="14" y="39"/>
                  </a:lnTo>
                  <a:lnTo>
                    <a:pt x="14" y="33"/>
                  </a:lnTo>
                  <a:lnTo>
                    <a:pt x="19" y="23"/>
                  </a:lnTo>
                  <a:lnTo>
                    <a:pt x="31" y="12"/>
                  </a:lnTo>
                  <a:lnTo>
                    <a:pt x="54" y="8"/>
                  </a:lnTo>
                  <a:lnTo>
                    <a:pt x="204" y="8"/>
                  </a:lnTo>
                  <a:close/>
                </a:path>
              </a:pathLst>
            </a:cu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37" name="Freeform 240">
              <a:extLst>
                <a:ext uri="{FF2B5EF4-FFF2-40B4-BE49-F238E27FC236}">
                  <a16:creationId xmlns:a16="http://schemas.microsoft.com/office/drawing/2014/main" xmlns="" id="{5CBD1C53-6985-4E58-A18F-845F57F76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9" y="2458"/>
              <a:ext cx="190" cy="144"/>
            </a:xfrm>
            <a:custGeom>
              <a:avLst/>
              <a:gdLst>
                <a:gd name="T0" fmla="*/ 10 w 378"/>
                <a:gd name="T1" fmla="*/ 136 h 288"/>
                <a:gd name="T2" fmla="*/ 174 w 378"/>
                <a:gd name="T3" fmla="*/ 5 h 288"/>
                <a:gd name="T4" fmla="*/ 180 w 378"/>
                <a:gd name="T5" fmla="*/ 7 h 288"/>
                <a:gd name="T6" fmla="*/ 185 w 378"/>
                <a:gd name="T7" fmla="*/ 11 h 288"/>
                <a:gd name="T8" fmla="*/ 189 w 378"/>
                <a:gd name="T9" fmla="*/ 15 h 288"/>
                <a:gd name="T10" fmla="*/ 190 w 378"/>
                <a:gd name="T11" fmla="*/ 17 h 288"/>
                <a:gd name="T12" fmla="*/ 189 w 378"/>
                <a:gd name="T13" fmla="*/ 10 h 288"/>
                <a:gd name="T14" fmla="*/ 185 w 378"/>
                <a:gd name="T15" fmla="*/ 5 h 288"/>
                <a:gd name="T16" fmla="*/ 180 w 378"/>
                <a:gd name="T17" fmla="*/ 1 h 288"/>
                <a:gd name="T18" fmla="*/ 178 w 378"/>
                <a:gd name="T19" fmla="*/ 0 h 288"/>
                <a:gd name="T20" fmla="*/ 20 w 378"/>
                <a:gd name="T21" fmla="*/ 0 h 288"/>
                <a:gd name="T22" fmla="*/ 9 w 378"/>
                <a:gd name="T23" fmla="*/ 2 h 288"/>
                <a:gd name="T24" fmla="*/ 3 w 378"/>
                <a:gd name="T25" fmla="*/ 8 h 288"/>
                <a:gd name="T26" fmla="*/ 0 w 378"/>
                <a:gd name="T27" fmla="*/ 13 h 288"/>
                <a:gd name="T28" fmla="*/ 0 w 378"/>
                <a:gd name="T29" fmla="*/ 16 h 288"/>
                <a:gd name="T30" fmla="*/ 0 w 378"/>
                <a:gd name="T31" fmla="*/ 114 h 288"/>
                <a:gd name="T32" fmla="*/ 2 w 378"/>
                <a:gd name="T33" fmla="*/ 133 h 288"/>
                <a:gd name="T34" fmla="*/ 8 w 378"/>
                <a:gd name="T35" fmla="*/ 141 h 288"/>
                <a:gd name="T36" fmla="*/ 14 w 378"/>
                <a:gd name="T37" fmla="*/ 144 h 288"/>
                <a:gd name="T38" fmla="*/ 17 w 378"/>
                <a:gd name="T39" fmla="*/ 143 h 288"/>
                <a:gd name="T40" fmla="*/ 13 w 378"/>
                <a:gd name="T41" fmla="*/ 141 h 288"/>
                <a:gd name="T42" fmla="*/ 11 w 378"/>
                <a:gd name="T43" fmla="*/ 139 h 288"/>
                <a:gd name="T44" fmla="*/ 10 w 378"/>
                <a:gd name="T45" fmla="*/ 137 h 288"/>
                <a:gd name="T46" fmla="*/ 10 w 378"/>
                <a:gd name="T47" fmla="*/ 136 h 2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78" h="288">
                  <a:moveTo>
                    <a:pt x="19" y="271"/>
                  </a:moveTo>
                  <a:lnTo>
                    <a:pt x="347" y="10"/>
                  </a:lnTo>
                  <a:lnTo>
                    <a:pt x="359" y="13"/>
                  </a:lnTo>
                  <a:lnTo>
                    <a:pt x="369" y="21"/>
                  </a:lnTo>
                  <a:lnTo>
                    <a:pt x="376" y="29"/>
                  </a:lnTo>
                  <a:lnTo>
                    <a:pt x="378" y="33"/>
                  </a:lnTo>
                  <a:lnTo>
                    <a:pt x="376" y="19"/>
                  </a:lnTo>
                  <a:lnTo>
                    <a:pt x="369" y="10"/>
                  </a:lnTo>
                  <a:lnTo>
                    <a:pt x="359" y="2"/>
                  </a:lnTo>
                  <a:lnTo>
                    <a:pt x="355" y="0"/>
                  </a:lnTo>
                  <a:lnTo>
                    <a:pt x="40" y="0"/>
                  </a:lnTo>
                  <a:lnTo>
                    <a:pt x="17" y="4"/>
                  </a:lnTo>
                  <a:lnTo>
                    <a:pt x="5" y="15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227"/>
                  </a:lnTo>
                  <a:lnTo>
                    <a:pt x="3" y="265"/>
                  </a:lnTo>
                  <a:lnTo>
                    <a:pt x="15" y="282"/>
                  </a:lnTo>
                  <a:lnTo>
                    <a:pt x="27" y="288"/>
                  </a:lnTo>
                  <a:lnTo>
                    <a:pt x="34" y="286"/>
                  </a:lnTo>
                  <a:lnTo>
                    <a:pt x="25" y="282"/>
                  </a:lnTo>
                  <a:lnTo>
                    <a:pt x="21" y="277"/>
                  </a:lnTo>
                  <a:lnTo>
                    <a:pt x="19" y="273"/>
                  </a:lnTo>
                  <a:lnTo>
                    <a:pt x="19" y="271"/>
                  </a:lnTo>
                  <a:close/>
                </a:path>
              </a:pathLst>
            </a:cu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38" name="Freeform 241">
              <a:extLst>
                <a:ext uri="{FF2B5EF4-FFF2-40B4-BE49-F238E27FC236}">
                  <a16:creationId xmlns:a16="http://schemas.microsoft.com/office/drawing/2014/main" xmlns="" id="{761DB5C3-1ACB-4627-93DC-F3AC1271A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7" y="2458"/>
              <a:ext cx="205" cy="152"/>
            </a:xfrm>
            <a:custGeom>
              <a:avLst/>
              <a:gdLst>
                <a:gd name="T0" fmla="*/ 202 w 409"/>
                <a:gd name="T1" fmla="*/ 143 h 304"/>
                <a:gd name="T2" fmla="*/ 201 w 409"/>
                <a:gd name="T3" fmla="*/ 144 h 304"/>
                <a:gd name="T4" fmla="*/ 199 w 409"/>
                <a:gd name="T5" fmla="*/ 146 h 304"/>
                <a:gd name="T6" fmla="*/ 195 w 409"/>
                <a:gd name="T7" fmla="*/ 149 h 304"/>
                <a:gd name="T8" fmla="*/ 188 w 409"/>
                <a:gd name="T9" fmla="*/ 150 h 304"/>
                <a:gd name="T10" fmla="*/ 0 w 409"/>
                <a:gd name="T11" fmla="*/ 150 h 304"/>
                <a:gd name="T12" fmla="*/ 0 w 409"/>
                <a:gd name="T13" fmla="*/ 151 h 304"/>
                <a:gd name="T14" fmla="*/ 0 w 409"/>
                <a:gd name="T15" fmla="*/ 151 h 304"/>
                <a:gd name="T16" fmla="*/ 0 w 409"/>
                <a:gd name="T17" fmla="*/ 151 h 304"/>
                <a:gd name="T18" fmla="*/ 0 w 409"/>
                <a:gd name="T19" fmla="*/ 152 h 304"/>
                <a:gd name="T20" fmla="*/ 1 w 409"/>
                <a:gd name="T21" fmla="*/ 152 h 304"/>
                <a:gd name="T22" fmla="*/ 2 w 409"/>
                <a:gd name="T23" fmla="*/ 152 h 304"/>
                <a:gd name="T24" fmla="*/ 2 w 409"/>
                <a:gd name="T25" fmla="*/ 152 h 304"/>
                <a:gd name="T26" fmla="*/ 2 w 409"/>
                <a:gd name="T27" fmla="*/ 152 h 304"/>
                <a:gd name="T28" fmla="*/ 195 w 409"/>
                <a:gd name="T29" fmla="*/ 152 h 304"/>
                <a:gd name="T30" fmla="*/ 199 w 409"/>
                <a:gd name="T31" fmla="*/ 151 h 304"/>
                <a:gd name="T32" fmla="*/ 202 w 409"/>
                <a:gd name="T33" fmla="*/ 149 h 304"/>
                <a:gd name="T34" fmla="*/ 204 w 409"/>
                <a:gd name="T35" fmla="*/ 146 h 304"/>
                <a:gd name="T36" fmla="*/ 205 w 409"/>
                <a:gd name="T37" fmla="*/ 141 h 304"/>
                <a:gd name="T38" fmla="*/ 205 w 409"/>
                <a:gd name="T39" fmla="*/ 5 h 304"/>
                <a:gd name="T40" fmla="*/ 204 w 409"/>
                <a:gd name="T41" fmla="*/ 4 h 304"/>
                <a:gd name="T42" fmla="*/ 204 w 409"/>
                <a:gd name="T43" fmla="*/ 2 h 304"/>
                <a:gd name="T44" fmla="*/ 203 w 409"/>
                <a:gd name="T45" fmla="*/ 1 h 304"/>
                <a:gd name="T46" fmla="*/ 202 w 409"/>
                <a:gd name="T47" fmla="*/ 0 h 304"/>
                <a:gd name="T48" fmla="*/ 202 w 409"/>
                <a:gd name="T49" fmla="*/ 143 h 30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9" h="304">
                  <a:moveTo>
                    <a:pt x="403" y="286"/>
                  </a:moveTo>
                  <a:lnTo>
                    <a:pt x="401" y="288"/>
                  </a:lnTo>
                  <a:lnTo>
                    <a:pt x="398" y="292"/>
                  </a:lnTo>
                  <a:lnTo>
                    <a:pt x="390" y="298"/>
                  </a:lnTo>
                  <a:lnTo>
                    <a:pt x="375" y="300"/>
                  </a:lnTo>
                  <a:lnTo>
                    <a:pt x="0" y="300"/>
                  </a:lnTo>
                  <a:lnTo>
                    <a:pt x="0" y="302"/>
                  </a:lnTo>
                  <a:lnTo>
                    <a:pt x="0" y="304"/>
                  </a:lnTo>
                  <a:lnTo>
                    <a:pt x="2" y="304"/>
                  </a:lnTo>
                  <a:lnTo>
                    <a:pt x="4" y="304"/>
                  </a:lnTo>
                  <a:lnTo>
                    <a:pt x="390" y="304"/>
                  </a:lnTo>
                  <a:lnTo>
                    <a:pt x="398" y="302"/>
                  </a:lnTo>
                  <a:lnTo>
                    <a:pt x="403" y="298"/>
                  </a:lnTo>
                  <a:lnTo>
                    <a:pt x="407" y="292"/>
                  </a:lnTo>
                  <a:lnTo>
                    <a:pt x="409" y="282"/>
                  </a:lnTo>
                  <a:lnTo>
                    <a:pt x="409" y="10"/>
                  </a:lnTo>
                  <a:lnTo>
                    <a:pt x="407" y="8"/>
                  </a:lnTo>
                  <a:lnTo>
                    <a:pt x="407" y="4"/>
                  </a:lnTo>
                  <a:lnTo>
                    <a:pt x="405" y="2"/>
                  </a:lnTo>
                  <a:lnTo>
                    <a:pt x="403" y="0"/>
                  </a:lnTo>
                  <a:lnTo>
                    <a:pt x="403" y="286"/>
                  </a:lnTo>
                  <a:close/>
                </a:path>
              </a:pathLst>
            </a:cu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39" name="Freeform 242">
              <a:extLst>
                <a:ext uri="{FF2B5EF4-FFF2-40B4-BE49-F238E27FC236}">
                  <a16:creationId xmlns:a16="http://schemas.microsoft.com/office/drawing/2014/main" xmlns="" id="{3AE8B4B5-6091-4AD9-BDE6-3293D9895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0" y="2451"/>
              <a:ext cx="212" cy="159"/>
            </a:xfrm>
            <a:custGeom>
              <a:avLst/>
              <a:gdLst>
                <a:gd name="T0" fmla="*/ 203 w 425"/>
                <a:gd name="T1" fmla="*/ 0 h 317"/>
                <a:gd name="T2" fmla="*/ 10 w 425"/>
                <a:gd name="T3" fmla="*/ 0 h 317"/>
                <a:gd name="T4" fmla="*/ 6 w 425"/>
                <a:gd name="T5" fmla="*/ 1 h 317"/>
                <a:gd name="T6" fmla="*/ 3 w 425"/>
                <a:gd name="T7" fmla="*/ 3 h 317"/>
                <a:gd name="T8" fmla="*/ 1 w 425"/>
                <a:gd name="T9" fmla="*/ 6 h 317"/>
                <a:gd name="T10" fmla="*/ 0 w 425"/>
                <a:gd name="T11" fmla="*/ 10 h 317"/>
                <a:gd name="T12" fmla="*/ 0 w 425"/>
                <a:gd name="T13" fmla="*/ 148 h 317"/>
                <a:gd name="T14" fmla="*/ 1 w 425"/>
                <a:gd name="T15" fmla="*/ 152 h 317"/>
                <a:gd name="T16" fmla="*/ 3 w 425"/>
                <a:gd name="T17" fmla="*/ 155 h 317"/>
                <a:gd name="T18" fmla="*/ 5 w 425"/>
                <a:gd name="T19" fmla="*/ 158 h 317"/>
                <a:gd name="T20" fmla="*/ 8 w 425"/>
                <a:gd name="T21" fmla="*/ 159 h 317"/>
                <a:gd name="T22" fmla="*/ 8 w 425"/>
                <a:gd name="T23" fmla="*/ 158 h 317"/>
                <a:gd name="T24" fmla="*/ 8 w 425"/>
                <a:gd name="T25" fmla="*/ 158 h 317"/>
                <a:gd name="T26" fmla="*/ 8 w 425"/>
                <a:gd name="T27" fmla="*/ 158 h 317"/>
                <a:gd name="T28" fmla="*/ 8 w 425"/>
                <a:gd name="T29" fmla="*/ 157 h 317"/>
                <a:gd name="T30" fmla="*/ 6 w 425"/>
                <a:gd name="T31" fmla="*/ 152 h 317"/>
                <a:gd name="T32" fmla="*/ 4 w 425"/>
                <a:gd name="T33" fmla="*/ 146 h 317"/>
                <a:gd name="T34" fmla="*/ 3 w 425"/>
                <a:gd name="T35" fmla="*/ 139 h 317"/>
                <a:gd name="T36" fmla="*/ 3 w 425"/>
                <a:gd name="T37" fmla="*/ 132 h 317"/>
                <a:gd name="T38" fmla="*/ 3 w 425"/>
                <a:gd name="T39" fmla="*/ 104 h 317"/>
                <a:gd name="T40" fmla="*/ 4 w 425"/>
                <a:gd name="T41" fmla="*/ 62 h 317"/>
                <a:gd name="T42" fmla="*/ 4 w 425"/>
                <a:gd name="T43" fmla="*/ 25 h 317"/>
                <a:gd name="T44" fmla="*/ 4 w 425"/>
                <a:gd name="T45" fmla="*/ 9 h 317"/>
                <a:gd name="T46" fmla="*/ 5 w 425"/>
                <a:gd name="T47" fmla="*/ 8 h 317"/>
                <a:gd name="T48" fmla="*/ 8 w 425"/>
                <a:gd name="T49" fmla="*/ 6 h 317"/>
                <a:gd name="T50" fmla="*/ 15 w 425"/>
                <a:gd name="T51" fmla="*/ 4 h 317"/>
                <a:gd name="T52" fmla="*/ 29 w 425"/>
                <a:gd name="T53" fmla="*/ 3 h 317"/>
                <a:gd name="T54" fmla="*/ 206 w 425"/>
                <a:gd name="T55" fmla="*/ 3 h 317"/>
                <a:gd name="T56" fmla="*/ 206 w 425"/>
                <a:gd name="T57" fmla="*/ 3 h 317"/>
                <a:gd name="T58" fmla="*/ 207 w 425"/>
                <a:gd name="T59" fmla="*/ 4 h 317"/>
                <a:gd name="T60" fmla="*/ 208 w 425"/>
                <a:gd name="T61" fmla="*/ 6 h 317"/>
                <a:gd name="T62" fmla="*/ 209 w 425"/>
                <a:gd name="T63" fmla="*/ 7 h 317"/>
                <a:gd name="T64" fmla="*/ 210 w 425"/>
                <a:gd name="T65" fmla="*/ 8 h 317"/>
                <a:gd name="T66" fmla="*/ 211 w 425"/>
                <a:gd name="T67" fmla="*/ 9 h 317"/>
                <a:gd name="T68" fmla="*/ 211 w 425"/>
                <a:gd name="T69" fmla="*/ 11 h 317"/>
                <a:gd name="T70" fmla="*/ 212 w 425"/>
                <a:gd name="T71" fmla="*/ 12 h 317"/>
                <a:gd name="T72" fmla="*/ 212 w 425"/>
                <a:gd name="T73" fmla="*/ 10 h 317"/>
                <a:gd name="T74" fmla="*/ 211 w 425"/>
                <a:gd name="T75" fmla="*/ 6 h 317"/>
                <a:gd name="T76" fmla="*/ 209 w 425"/>
                <a:gd name="T77" fmla="*/ 3 h 317"/>
                <a:gd name="T78" fmla="*/ 207 w 425"/>
                <a:gd name="T79" fmla="*/ 1 h 317"/>
                <a:gd name="T80" fmla="*/ 203 w 425"/>
                <a:gd name="T81" fmla="*/ 0 h 31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425" h="317">
                  <a:moveTo>
                    <a:pt x="406" y="0"/>
                  </a:moveTo>
                  <a:lnTo>
                    <a:pt x="20" y="0"/>
                  </a:lnTo>
                  <a:lnTo>
                    <a:pt x="12" y="2"/>
                  </a:lnTo>
                  <a:lnTo>
                    <a:pt x="6" y="5"/>
                  </a:lnTo>
                  <a:lnTo>
                    <a:pt x="2" y="11"/>
                  </a:lnTo>
                  <a:lnTo>
                    <a:pt x="0" y="19"/>
                  </a:lnTo>
                  <a:lnTo>
                    <a:pt x="0" y="295"/>
                  </a:lnTo>
                  <a:lnTo>
                    <a:pt x="2" y="303"/>
                  </a:lnTo>
                  <a:lnTo>
                    <a:pt x="6" y="309"/>
                  </a:lnTo>
                  <a:lnTo>
                    <a:pt x="10" y="315"/>
                  </a:lnTo>
                  <a:lnTo>
                    <a:pt x="16" y="317"/>
                  </a:lnTo>
                  <a:lnTo>
                    <a:pt x="16" y="315"/>
                  </a:lnTo>
                  <a:lnTo>
                    <a:pt x="16" y="313"/>
                  </a:lnTo>
                  <a:lnTo>
                    <a:pt x="12" y="303"/>
                  </a:lnTo>
                  <a:lnTo>
                    <a:pt x="8" y="292"/>
                  </a:lnTo>
                  <a:lnTo>
                    <a:pt x="6" y="278"/>
                  </a:lnTo>
                  <a:lnTo>
                    <a:pt x="6" y="263"/>
                  </a:lnTo>
                  <a:lnTo>
                    <a:pt x="6" y="207"/>
                  </a:lnTo>
                  <a:lnTo>
                    <a:pt x="8" y="124"/>
                  </a:lnTo>
                  <a:lnTo>
                    <a:pt x="8" y="50"/>
                  </a:lnTo>
                  <a:lnTo>
                    <a:pt x="8" y="17"/>
                  </a:lnTo>
                  <a:lnTo>
                    <a:pt x="10" y="15"/>
                  </a:lnTo>
                  <a:lnTo>
                    <a:pt x="16" y="11"/>
                  </a:lnTo>
                  <a:lnTo>
                    <a:pt x="31" y="7"/>
                  </a:lnTo>
                  <a:lnTo>
                    <a:pt x="58" y="5"/>
                  </a:lnTo>
                  <a:lnTo>
                    <a:pt x="412" y="5"/>
                  </a:lnTo>
                  <a:lnTo>
                    <a:pt x="414" y="7"/>
                  </a:lnTo>
                  <a:lnTo>
                    <a:pt x="417" y="11"/>
                  </a:lnTo>
                  <a:lnTo>
                    <a:pt x="419" y="13"/>
                  </a:lnTo>
                  <a:lnTo>
                    <a:pt x="421" y="15"/>
                  </a:lnTo>
                  <a:lnTo>
                    <a:pt x="423" y="17"/>
                  </a:lnTo>
                  <a:lnTo>
                    <a:pt x="423" y="21"/>
                  </a:lnTo>
                  <a:lnTo>
                    <a:pt x="425" y="23"/>
                  </a:lnTo>
                  <a:lnTo>
                    <a:pt x="425" y="19"/>
                  </a:lnTo>
                  <a:lnTo>
                    <a:pt x="423" y="11"/>
                  </a:lnTo>
                  <a:lnTo>
                    <a:pt x="419" y="5"/>
                  </a:lnTo>
                  <a:lnTo>
                    <a:pt x="414" y="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40" name="Freeform 243">
              <a:extLst>
                <a:ext uri="{FF2B5EF4-FFF2-40B4-BE49-F238E27FC236}">
                  <a16:creationId xmlns:a16="http://schemas.microsoft.com/office/drawing/2014/main" xmlns="" id="{D499E63A-F582-4DDD-9BD7-465827BFD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9" y="2463"/>
              <a:ext cx="180" cy="139"/>
            </a:xfrm>
            <a:custGeom>
              <a:avLst/>
              <a:gdLst>
                <a:gd name="T0" fmla="*/ 180 w 359"/>
                <a:gd name="T1" fmla="*/ 12 h 278"/>
                <a:gd name="T2" fmla="*/ 179 w 359"/>
                <a:gd name="T3" fmla="*/ 10 h 278"/>
                <a:gd name="T4" fmla="*/ 175 w 359"/>
                <a:gd name="T5" fmla="*/ 6 h 278"/>
                <a:gd name="T6" fmla="*/ 170 w 359"/>
                <a:gd name="T7" fmla="*/ 2 h 278"/>
                <a:gd name="T8" fmla="*/ 164 w 359"/>
                <a:gd name="T9" fmla="*/ 0 h 278"/>
                <a:gd name="T10" fmla="*/ 0 w 359"/>
                <a:gd name="T11" fmla="*/ 131 h 278"/>
                <a:gd name="T12" fmla="*/ 0 w 359"/>
                <a:gd name="T13" fmla="*/ 132 h 278"/>
                <a:gd name="T14" fmla="*/ 1 w 359"/>
                <a:gd name="T15" fmla="*/ 134 h 278"/>
                <a:gd name="T16" fmla="*/ 3 w 359"/>
                <a:gd name="T17" fmla="*/ 136 h 278"/>
                <a:gd name="T18" fmla="*/ 8 w 359"/>
                <a:gd name="T19" fmla="*/ 138 h 278"/>
                <a:gd name="T20" fmla="*/ 9 w 359"/>
                <a:gd name="T21" fmla="*/ 138 h 278"/>
                <a:gd name="T22" fmla="*/ 10 w 359"/>
                <a:gd name="T23" fmla="*/ 138 h 278"/>
                <a:gd name="T24" fmla="*/ 11 w 359"/>
                <a:gd name="T25" fmla="*/ 139 h 278"/>
                <a:gd name="T26" fmla="*/ 12 w 359"/>
                <a:gd name="T27" fmla="*/ 139 h 278"/>
                <a:gd name="T28" fmla="*/ 16 w 359"/>
                <a:gd name="T29" fmla="*/ 139 h 278"/>
                <a:gd name="T30" fmla="*/ 21 w 359"/>
                <a:gd name="T31" fmla="*/ 139 h 278"/>
                <a:gd name="T32" fmla="*/ 30 w 359"/>
                <a:gd name="T33" fmla="*/ 139 h 278"/>
                <a:gd name="T34" fmla="*/ 41 w 359"/>
                <a:gd name="T35" fmla="*/ 139 h 278"/>
                <a:gd name="T36" fmla="*/ 53 w 359"/>
                <a:gd name="T37" fmla="*/ 139 h 278"/>
                <a:gd name="T38" fmla="*/ 66 w 359"/>
                <a:gd name="T39" fmla="*/ 139 h 278"/>
                <a:gd name="T40" fmla="*/ 79 w 359"/>
                <a:gd name="T41" fmla="*/ 139 h 278"/>
                <a:gd name="T42" fmla="*/ 93 w 359"/>
                <a:gd name="T43" fmla="*/ 139 h 278"/>
                <a:gd name="T44" fmla="*/ 107 w 359"/>
                <a:gd name="T45" fmla="*/ 139 h 278"/>
                <a:gd name="T46" fmla="*/ 120 w 359"/>
                <a:gd name="T47" fmla="*/ 139 h 278"/>
                <a:gd name="T48" fmla="*/ 133 w 359"/>
                <a:gd name="T49" fmla="*/ 139 h 278"/>
                <a:gd name="T50" fmla="*/ 144 w 359"/>
                <a:gd name="T51" fmla="*/ 139 h 278"/>
                <a:gd name="T52" fmla="*/ 153 w 359"/>
                <a:gd name="T53" fmla="*/ 139 h 278"/>
                <a:gd name="T54" fmla="*/ 161 w 359"/>
                <a:gd name="T55" fmla="*/ 139 h 278"/>
                <a:gd name="T56" fmla="*/ 164 w 359"/>
                <a:gd name="T57" fmla="*/ 139 h 278"/>
                <a:gd name="T58" fmla="*/ 166 w 359"/>
                <a:gd name="T59" fmla="*/ 139 h 278"/>
                <a:gd name="T60" fmla="*/ 168 w 359"/>
                <a:gd name="T61" fmla="*/ 139 h 278"/>
                <a:gd name="T62" fmla="*/ 173 w 359"/>
                <a:gd name="T63" fmla="*/ 137 h 278"/>
                <a:gd name="T64" fmla="*/ 178 w 359"/>
                <a:gd name="T65" fmla="*/ 134 h 278"/>
                <a:gd name="T66" fmla="*/ 180 w 359"/>
                <a:gd name="T67" fmla="*/ 125 h 278"/>
                <a:gd name="T68" fmla="*/ 180 w 359"/>
                <a:gd name="T69" fmla="*/ 12 h 2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9" h="278">
                  <a:moveTo>
                    <a:pt x="359" y="23"/>
                  </a:moveTo>
                  <a:lnTo>
                    <a:pt x="357" y="19"/>
                  </a:lnTo>
                  <a:lnTo>
                    <a:pt x="350" y="11"/>
                  </a:lnTo>
                  <a:lnTo>
                    <a:pt x="340" y="3"/>
                  </a:lnTo>
                  <a:lnTo>
                    <a:pt x="328" y="0"/>
                  </a:lnTo>
                  <a:lnTo>
                    <a:pt x="0" y="261"/>
                  </a:lnTo>
                  <a:lnTo>
                    <a:pt x="0" y="263"/>
                  </a:lnTo>
                  <a:lnTo>
                    <a:pt x="2" y="267"/>
                  </a:lnTo>
                  <a:lnTo>
                    <a:pt x="6" y="272"/>
                  </a:lnTo>
                  <a:lnTo>
                    <a:pt x="15" y="276"/>
                  </a:lnTo>
                  <a:lnTo>
                    <a:pt x="17" y="276"/>
                  </a:lnTo>
                  <a:lnTo>
                    <a:pt x="19" y="276"/>
                  </a:lnTo>
                  <a:lnTo>
                    <a:pt x="21" y="278"/>
                  </a:lnTo>
                  <a:lnTo>
                    <a:pt x="23" y="278"/>
                  </a:lnTo>
                  <a:lnTo>
                    <a:pt x="31" y="278"/>
                  </a:lnTo>
                  <a:lnTo>
                    <a:pt x="42" y="278"/>
                  </a:lnTo>
                  <a:lnTo>
                    <a:pt x="59" y="278"/>
                  </a:lnTo>
                  <a:lnTo>
                    <a:pt x="81" y="278"/>
                  </a:lnTo>
                  <a:lnTo>
                    <a:pt x="106" y="278"/>
                  </a:lnTo>
                  <a:lnTo>
                    <a:pt x="131" y="278"/>
                  </a:lnTo>
                  <a:lnTo>
                    <a:pt x="157" y="278"/>
                  </a:lnTo>
                  <a:lnTo>
                    <a:pt x="186" y="278"/>
                  </a:lnTo>
                  <a:lnTo>
                    <a:pt x="213" y="278"/>
                  </a:lnTo>
                  <a:lnTo>
                    <a:pt x="240" y="278"/>
                  </a:lnTo>
                  <a:lnTo>
                    <a:pt x="265" y="278"/>
                  </a:lnTo>
                  <a:lnTo>
                    <a:pt x="288" y="278"/>
                  </a:lnTo>
                  <a:lnTo>
                    <a:pt x="305" y="278"/>
                  </a:lnTo>
                  <a:lnTo>
                    <a:pt x="321" y="278"/>
                  </a:lnTo>
                  <a:lnTo>
                    <a:pt x="328" y="278"/>
                  </a:lnTo>
                  <a:lnTo>
                    <a:pt x="332" y="278"/>
                  </a:lnTo>
                  <a:lnTo>
                    <a:pt x="336" y="278"/>
                  </a:lnTo>
                  <a:lnTo>
                    <a:pt x="346" y="274"/>
                  </a:lnTo>
                  <a:lnTo>
                    <a:pt x="355" y="267"/>
                  </a:lnTo>
                  <a:lnTo>
                    <a:pt x="359" y="249"/>
                  </a:lnTo>
                  <a:lnTo>
                    <a:pt x="359" y="23"/>
                  </a:lnTo>
                  <a:close/>
                </a:path>
              </a:pathLst>
            </a:custGeom>
            <a:solidFill>
              <a:srgbClr val="9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41" name="Freeform 244">
              <a:extLst>
                <a:ext uri="{FF2B5EF4-FFF2-40B4-BE49-F238E27FC236}">
                  <a16:creationId xmlns:a16="http://schemas.microsoft.com/office/drawing/2014/main" xmlns="" id="{1B4E4BE5-8D1D-453F-B4B5-49F4B7FCE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" y="2462"/>
              <a:ext cx="179" cy="137"/>
            </a:xfrm>
            <a:custGeom>
              <a:avLst/>
              <a:gdLst>
                <a:gd name="T0" fmla="*/ 15 w 358"/>
                <a:gd name="T1" fmla="*/ 137 h 274"/>
                <a:gd name="T2" fmla="*/ 9 w 358"/>
                <a:gd name="T3" fmla="*/ 137 h 274"/>
                <a:gd name="T4" fmla="*/ 4 w 358"/>
                <a:gd name="T5" fmla="*/ 133 h 274"/>
                <a:gd name="T6" fmla="*/ 1 w 358"/>
                <a:gd name="T7" fmla="*/ 128 h 274"/>
                <a:gd name="T8" fmla="*/ 0 w 358"/>
                <a:gd name="T9" fmla="*/ 122 h 274"/>
                <a:gd name="T10" fmla="*/ 0 w 358"/>
                <a:gd name="T11" fmla="*/ 15 h 274"/>
                <a:gd name="T12" fmla="*/ 1 w 358"/>
                <a:gd name="T13" fmla="*/ 9 h 274"/>
                <a:gd name="T14" fmla="*/ 4 w 358"/>
                <a:gd name="T15" fmla="*/ 4 h 274"/>
                <a:gd name="T16" fmla="*/ 9 w 358"/>
                <a:gd name="T17" fmla="*/ 1 h 274"/>
                <a:gd name="T18" fmla="*/ 15 w 358"/>
                <a:gd name="T19" fmla="*/ 0 h 274"/>
                <a:gd name="T20" fmla="*/ 164 w 358"/>
                <a:gd name="T21" fmla="*/ 0 h 274"/>
                <a:gd name="T22" fmla="*/ 169 w 358"/>
                <a:gd name="T23" fmla="*/ 1 h 274"/>
                <a:gd name="T24" fmla="*/ 174 w 358"/>
                <a:gd name="T25" fmla="*/ 4 h 274"/>
                <a:gd name="T26" fmla="*/ 178 w 358"/>
                <a:gd name="T27" fmla="*/ 9 h 274"/>
                <a:gd name="T28" fmla="*/ 179 w 358"/>
                <a:gd name="T29" fmla="*/ 15 h 274"/>
                <a:gd name="T30" fmla="*/ 179 w 358"/>
                <a:gd name="T31" fmla="*/ 122 h 274"/>
                <a:gd name="T32" fmla="*/ 178 w 358"/>
                <a:gd name="T33" fmla="*/ 128 h 274"/>
                <a:gd name="T34" fmla="*/ 174 w 358"/>
                <a:gd name="T35" fmla="*/ 133 h 274"/>
                <a:gd name="T36" fmla="*/ 169 w 358"/>
                <a:gd name="T37" fmla="*/ 137 h 274"/>
                <a:gd name="T38" fmla="*/ 164 w 358"/>
                <a:gd name="T39" fmla="*/ 137 h 274"/>
                <a:gd name="T40" fmla="*/ 15 w 358"/>
                <a:gd name="T41" fmla="*/ 137 h 2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58" h="274">
                  <a:moveTo>
                    <a:pt x="29" y="274"/>
                  </a:moveTo>
                  <a:lnTo>
                    <a:pt x="17" y="273"/>
                  </a:lnTo>
                  <a:lnTo>
                    <a:pt x="8" y="265"/>
                  </a:lnTo>
                  <a:lnTo>
                    <a:pt x="2" y="255"/>
                  </a:lnTo>
                  <a:lnTo>
                    <a:pt x="0" y="244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8" y="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327" y="0"/>
                  </a:lnTo>
                  <a:lnTo>
                    <a:pt x="338" y="2"/>
                  </a:lnTo>
                  <a:lnTo>
                    <a:pt x="348" y="7"/>
                  </a:lnTo>
                  <a:lnTo>
                    <a:pt x="356" y="17"/>
                  </a:lnTo>
                  <a:lnTo>
                    <a:pt x="358" y="29"/>
                  </a:lnTo>
                  <a:lnTo>
                    <a:pt x="358" y="244"/>
                  </a:lnTo>
                  <a:lnTo>
                    <a:pt x="356" y="255"/>
                  </a:lnTo>
                  <a:lnTo>
                    <a:pt x="348" y="265"/>
                  </a:lnTo>
                  <a:lnTo>
                    <a:pt x="338" y="273"/>
                  </a:lnTo>
                  <a:lnTo>
                    <a:pt x="327" y="274"/>
                  </a:lnTo>
                  <a:lnTo>
                    <a:pt x="29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42" name="Freeform 245">
              <a:extLst>
                <a:ext uri="{FF2B5EF4-FFF2-40B4-BE49-F238E27FC236}">
                  <a16:creationId xmlns:a16="http://schemas.microsoft.com/office/drawing/2014/main" xmlns="" id="{B05CE81C-1100-4544-9DFB-BDDCA70B7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" y="2469"/>
              <a:ext cx="165" cy="123"/>
            </a:xfrm>
            <a:custGeom>
              <a:avLst/>
              <a:gdLst>
                <a:gd name="T0" fmla="*/ 157 w 330"/>
                <a:gd name="T1" fmla="*/ 123 h 248"/>
                <a:gd name="T2" fmla="*/ 161 w 330"/>
                <a:gd name="T3" fmla="*/ 122 h 248"/>
                <a:gd name="T4" fmla="*/ 162 w 330"/>
                <a:gd name="T5" fmla="*/ 120 h 248"/>
                <a:gd name="T6" fmla="*/ 164 w 330"/>
                <a:gd name="T7" fmla="*/ 118 h 248"/>
                <a:gd name="T8" fmla="*/ 165 w 330"/>
                <a:gd name="T9" fmla="*/ 115 h 248"/>
                <a:gd name="T10" fmla="*/ 165 w 330"/>
                <a:gd name="T11" fmla="*/ 8 h 248"/>
                <a:gd name="T12" fmla="*/ 164 w 330"/>
                <a:gd name="T13" fmla="*/ 5 h 248"/>
                <a:gd name="T14" fmla="*/ 162 w 330"/>
                <a:gd name="T15" fmla="*/ 2 h 248"/>
                <a:gd name="T16" fmla="*/ 161 w 330"/>
                <a:gd name="T17" fmla="*/ 1 h 248"/>
                <a:gd name="T18" fmla="*/ 157 w 330"/>
                <a:gd name="T19" fmla="*/ 0 h 248"/>
                <a:gd name="T20" fmla="*/ 8 w 330"/>
                <a:gd name="T21" fmla="*/ 0 h 248"/>
                <a:gd name="T22" fmla="*/ 5 w 330"/>
                <a:gd name="T23" fmla="*/ 1 h 248"/>
                <a:gd name="T24" fmla="*/ 3 w 330"/>
                <a:gd name="T25" fmla="*/ 2 h 248"/>
                <a:gd name="T26" fmla="*/ 1 w 330"/>
                <a:gd name="T27" fmla="*/ 5 h 248"/>
                <a:gd name="T28" fmla="*/ 0 w 330"/>
                <a:gd name="T29" fmla="*/ 8 h 248"/>
                <a:gd name="T30" fmla="*/ 0 w 330"/>
                <a:gd name="T31" fmla="*/ 115 h 248"/>
                <a:gd name="T32" fmla="*/ 1 w 330"/>
                <a:gd name="T33" fmla="*/ 118 h 248"/>
                <a:gd name="T34" fmla="*/ 3 w 330"/>
                <a:gd name="T35" fmla="*/ 120 h 248"/>
                <a:gd name="T36" fmla="*/ 5 w 330"/>
                <a:gd name="T37" fmla="*/ 122 h 248"/>
                <a:gd name="T38" fmla="*/ 8 w 330"/>
                <a:gd name="T39" fmla="*/ 123 h 248"/>
                <a:gd name="T40" fmla="*/ 157 w 330"/>
                <a:gd name="T41" fmla="*/ 123 h 24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0" h="248">
                  <a:moveTo>
                    <a:pt x="313" y="248"/>
                  </a:moveTo>
                  <a:lnTo>
                    <a:pt x="321" y="246"/>
                  </a:lnTo>
                  <a:lnTo>
                    <a:pt x="324" y="242"/>
                  </a:lnTo>
                  <a:lnTo>
                    <a:pt x="328" y="238"/>
                  </a:lnTo>
                  <a:lnTo>
                    <a:pt x="330" y="231"/>
                  </a:lnTo>
                  <a:lnTo>
                    <a:pt x="330" y="16"/>
                  </a:lnTo>
                  <a:lnTo>
                    <a:pt x="328" y="10"/>
                  </a:lnTo>
                  <a:lnTo>
                    <a:pt x="324" y="4"/>
                  </a:lnTo>
                  <a:lnTo>
                    <a:pt x="321" y="2"/>
                  </a:lnTo>
                  <a:lnTo>
                    <a:pt x="313" y="0"/>
                  </a:lnTo>
                  <a:lnTo>
                    <a:pt x="15" y="0"/>
                  </a:lnTo>
                  <a:lnTo>
                    <a:pt x="9" y="2"/>
                  </a:lnTo>
                  <a:lnTo>
                    <a:pt x="5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231"/>
                  </a:lnTo>
                  <a:lnTo>
                    <a:pt x="2" y="238"/>
                  </a:lnTo>
                  <a:lnTo>
                    <a:pt x="5" y="242"/>
                  </a:lnTo>
                  <a:lnTo>
                    <a:pt x="9" y="246"/>
                  </a:lnTo>
                  <a:lnTo>
                    <a:pt x="15" y="248"/>
                  </a:lnTo>
                  <a:lnTo>
                    <a:pt x="313" y="248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43" name="Freeform 246">
              <a:extLst>
                <a:ext uri="{FF2B5EF4-FFF2-40B4-BE49-F238E27FC236}">
                  <a16:creationId xmlns:a16="http://schemas.microsoft.com/office/drawing/2014/main" xmlns="" id="{55ADCFF5-380F-4956-B2DA-071A7039D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" y="2614"/>
              <a:ext cx="160" cy="26"/>
            </a:xfrm>
            <a:custGeom>
              <a:avLst/>
              <a:gdLst>
                <a:gd name="T0" fmla="*/ 141 w 321"/>
                <a:gd name="T1" fmla="*/ 13 h 52"/>
                <a:gd name="T2" fmla="*/ 122 w 321"/>
                <a:gd name="T3" fmla="*/ 25 h 52"/>
                <a:gd name="T4" fmla="*/ 120 w 321"/>
                <a:gd name="T5" fmla="*/ 26 h 52"/>
                <a:gd name="T6" fmla="*/ 118 w 321"/>
                <a:gd name="T7" fmla="*/ 26 h 52"/>
                <a:gd name="T8" fmla="*/ 33 w 321"/>
                <a:gd name="T9" fmla="*/ 26 h 52"/>
                <a:gd name="T10" fmla="*/ 31 w 321"/>
                <a:gd name="T11" fmla="*/ 26 h 52"/>
                <a:gd name="T12" fmla="*/ 29 w 321"/>
                <a:gd name="T13" fmla="*/ 24 h 52"/>
                <a:gd name="T14" fmla="*/ 13 w 321"/>
                <a:gd name="T15" fmla="*/ 12 h 52"/>
                <a:gd name="T16" fmla="*/ 0 w 321"/>
                <a:gd name="T17" fmla="*/ 0 h 52"/>
                <a:gd name="T18" fmla="*/ 18 w 321"/>
                <a:gd name="T19" fmla="*/ 0 h 52"/>
                <a:gd name="T20" fmla="*/ 137 w 321"/>
                <a:gd name="T21" fmla="*/ 0 h 52"/>
                <a:gd name="T22" fmla="*/ 160 w 321"/>
                <a:gd name="T23" fmla="*/ 0 h 52"/>
                <a:gd name="T24" fmla="*/ 141 w 321"/>
                <a:gd name="T25" fmla="*/ 13 h 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21" h="52">
                  <a:moveTo>
                    <a:pt x="283" y="25"/>
                  </a:moveTo>
                  <a:lnTo>
                    <a:pt x="244" y="50"/>
                  </a:lnTo>
                  <a:lnTo>
                    <a:pt x="240" y="52"/>
                  </a:lnTo>
                  <a:lnTo>
                    <a:pt x="236" y="52"/>
                  </a:lnTo>
                  <a:lnTo>
                    <a:pt x="67" y="52"/>
                  </a:lnTo>
                  <a:lnTo>
                    <a:pt x="62" y="52"/>
                  </a:lnTo>
                  <a:lnTo>
                    <a:pt x="58" y="48"/>
                  </a:lnTo>
                  <a:lnTo>
                    <a:pt x="27" y="23"/>
                  </a:lnTo>
                  <a:lnTo>
                    <a:pt x="0" y="0"/>
                  </a:lnTo>
                  <a:lnTo>
                    <a:pt x="37" y="0"/>
                  </a:lnTo>
                  <a:lnTo>
                    <a:pt x="275" y="0"/>
                  </a:lnTo>
                  <a:lnTo>
                    <a:pt x="321" y="0"/>
                  </a:lnTo>
                  <a:lnTo>
                    <a:pt x="283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44" name="Freeform 247">
              <a:extLst>
                <a:ext uri="{FF2B5EF4-FFF2-40B4-BE49-F238E27FC236}">
                  <a16:creationId xmlns:a16="http://schemas.microsoft.com/office/drawing/2014/main" xmlns="" id="{846A7513-CC52-40C1-B82D-3EF01D3D8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2620"/>
              <a:ext cx="91" cy="13"/>
            </a:xfrm>
            <a:custGeom>
              <a:avLst/>
              <a:gdLst>
                <a:gd name="T0" fmla="*/ 15 w 182"/>
                <a:gd name="T1" fmla="*/ 13 h 25"/>
                <a:gd name="T2" fmla="*/ 91 w 182"/>
                <a:gd name="T3" fmla="*/ 13 h 25"/>
                <a:gd name="T4" fmla="*/ 91 w 182"/>
                <a:gd name="T5" fmla="*/ 13 h 25"/>
                <a:gd name="T6" fmla="*/ 22 w 182"/>
                <a:gd name="T7" fmla="*/ 12 h 25"/>
                <a:gd name="T8" fmla="*/ 16 w 182"/>
                <a:gd name="T9" fmla="*/ 0 h 25"/>
                <a:gd name="T10" fmla="*/ 0 w 182"/>
                <a:gd name="T11" fmla="*/ 0 h 25"/>
                <a:gd name="T12" fmla="*/ 15 w 182"/>
                <a:gd name="T13" fmla="*/ 13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" h="25">
                  <a:moveTo>
                    <a:pt x="30" y="25"/>
                  </a:moveTo>
                  <a:lnTo>
                    <a:pt x="182" y="25"/>
                  </a:lnTo>
                  <a:lnTo>
                    <a:pt x="44" y="23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0" y="25"/>
                  </a:lnTo>
                  <a:close/>
                </a:path>
              </a:pathLst>
            </a:cu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45" name="Freeform 248">
              <a:extLst>
                <a:ext uri="{FF2B5EF4-FFF2-40B4-BE49-F238E27FC236}">
                  <a16:creationId xmlns:a16="http://schemas.microsoft.com/office/drawing/2014/main" xmlns="" id="{E23030DD-3FA4-48E9-8A18-9BA758157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" y="2620"/>
              <a:ext cx="87" cy="13"/>
            </a:xfrm>
            <a:custGeom>
              <a:avLst/>
              <a:gdLst>
                <a:gd name="T0" fmla="*/ 75 w 173"/>
                <a:gd name="T1" fmla="*/ 13 h 25"/>
                <a:gd name="T2" fmla="*/ 87 w 173"/>
                <a:gd name="T3" fmla="*/ 0 h 25"/>
                <a:gd name="T4" fmla="*/ 0 w 173"/>
                <a:gd name="T5" fmla="*/ 0 h 25"/>
                <a:gd name="T6" fmla="*/ 6 w 173"/>
                <a:gd name="T7" fmla="*/ 12 h 25"/>
                <a:gd name="T8" fmla="*/ 75 w 173"/>
                <a:gd name="T9" fmla="*/ 13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" h="25">
                  <a:moveTo>
                    <a:pt x="150" y="25"/>
                  </a:moveTo>
                  <a:lnTo>
                    <a:pt x="173" y="0"/>
                  </a:lnTo>
                  <a:lnTo>
                    <a:pt x="0" y="0"/>
                  </a:lnTo>
                  <a:lnTo>
                    <a:pt x="12" y="23"/>
                  </a:lnTo>
                  <a:lnTo>
                    <a:pt x="150" y="25"/>
                  </a:lnTo>
                  <a:close/>
                </a:path>
              </a:pathLst>
            </a:cu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46" name="Freeform 249">
              <a:extLst>
                <a:ext uri="{FF2B5EF4-FFF2-40B4-BE49-F238E27FC236}">
                  <a16:creationId xmlns:a16="http://schemas.microsoft.com/office/drawing/2014/main" xmlns="" id="{5B9B5B35-C115-4664-B7D2-DFDA1849F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8" y="2620"/>
              <a:ext cx="28" cy="13"/>
            </a:xfrm>
            <a:custGeom>
              <a:avLst/>
              <a:gdLst>
                <a:gd name="T0" fmla="*/ 0 w 56"/>
                <a:gd name="T1" fmla="*/ 13 h 25"/>
                <a:gd name="T2" fmla="*/ 9 w 56"/>
                <a:gd name="T3" fmla="*/ 13 h 25"/>
                <a:gd name="T4" fmla="*/ 28 w 56"/>
                <a:gd name="T5" fmla="*/ 0 h 25"/>
                <a:gd name="T6" fmla="*/ 12 w 56"/>
                <a:gd name="T7" fmla="*/ 0 h 25"/>
                <a:gd name="T8" fmla="*/ 0 w 56"/>
                <a:gd name="T9" fmla="*/ 13 h 25"/>
                <a:gd name="T10" fmla="*/ 0 w 56"/>
                <a:gd name="T11" fmla="*/ 13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6" h="25">
                  <a:moveTo>
                    <a:pt x="0" y="25"/>
                  </a:moveTo>
                  <a:lnTo>
                    <a:pt x="17" y="25"/>
                  </a:lnTo>
                  <a:lnTo>
                    <a:pt x="56" y="0"/>
                  </a:lnTo>
                  <a:lnTo>
                    <a:pt x="23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33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47" name="Freeform 250">
              <a:extLst>
                <a:ext uri="{FF2B5EF4-FFF2-40B4-BE49-F238E27FC236}">
                  <a16:creationId xmlns:a16="http://schemas.microsoft.com/office/drawing/2014/main" xmlns="" id="{73EAA353-E14B-415D-BEA6-78BA154DB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1" y="2631"/>
              <a:ext cx="278" cy="71"/>
            </a:xfrm>
            <a:custGeom>
              <a:avLst/>
              <a:gdLst>
                <a:gd name="T0" fmla="*/ 15 w 555"/>
                <a:gd name="T1" fmla="*/ 71 h 142"/>
                <a:gd name="T2" fmla="*/ 9 w 555"/>
                <a:gd name="T3" fmla="*/ 70 h 142"/>
                <a:gd name="T4" fmla="*/ 5 w 555"/>
                <a:gd name="T5" fmla="*/ 66 h 142"/>
                <a:gd name="T6" fmla="*/ 1 w 555"/>
                <a:gd name="T7" fmla="*/ 62 h 142"/>
                <a:gd name="T8" fmla="*/ 0 w 555"/>
                <a:gd name="T9" fmla="*/ 56 h 142"/>
                <a:gd name="T10" fmla="*/ 0 w 555"/>
                <a:gd name="T11" fmla="*/ 16 h 142"/>
                <a:gd name="T12" fmla="*/ 1 w 555"/>
                <a:gd name="T13" fmla="*/ 10 h 142"/>
                <a:gd name="T14" fmla="*/ 5 w 555"/>
                <a:gd name="T15" fmla="*/ 5 h 142"/>
                <a:gd name="T16" fmla="*/ 9 w 555"/>
                <a:gd name="T17" fmla="*/ 1 h 142"/>
                <a:gd name="T18" fmla="*/ 15 w 555"/>
                <a:gd name="T19" fmla="*/ 0 h 142"/>
                <a:gd name="T20" fmla="*/ 262 w 555"/>
                <a:gd name="T21" fmla="*/ 0 h 142"/>
                <a:gd name="T22" fmla="*/ 268 w 555"/>
                <a:gd name="T23" fmla="*/ 1 h 142"/>
                <a:gd name="T24" fmla="*/ 273 w 555"/>
                <a:gd name="T25" fmla="*/ 5 h 142"/>
                <a:gd name="T26" fmla="*/ 277 w 555"/>
                <a:gd name="T27" fmla="*/ 10 h 142"/>
                <a:gd name="T28" fmla="*/ 278 w 555"/>
                <a:gd name="T29" fmla="*/ 16 h 142"/>
                <a:gd name="T30" fmla="*/ 278 w 555"/>
                <a:gd name="T31" fmla="*/ 56 h 142"/>
                <a:gd name="T32" fmla="*/ 277 w 555"/>
                <a:gd name="T33" fmla="*/ 62 h 142"/>
                <a:gd name="T34" fmla="*/ 273 w 555"/>
                <a:gd name="T35" fmla="*/ 66 h 142"/>
                <a:gd name="T36" fmla="*/ 268 w 555"/>
                <a:gd name="T37" fmla="*/ 70 h 142"/>
                <a:gd name="T38" fmla="*/ 262 w 555"/>
                <a:gd name="T39" fmla="*/ 71 h 142"/>
                <a:gd name="T40" fmla="*/ 15 w 555"/>
                <a:gd name="T41" fmla="*/ 71 h 1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55" h="142">
                  <a:moveTo>
                    <a:pt x="29" y="142"/>
                  </a:moveTo>
                  <a:lnTo>
                    <a:pt x="17" y="140"/>
                  </a:lnTo>
                  <a:lnTo>
                    <a:pt x="9" y="132"/>
                  </a:lnTo>
                  <a:lnTo>
                    <a:pt x="2" y="123"/>
                  </a:lnTo>
                  <a:lnTo>
                    <a:pt x="0" y="111"/>
                  </a:lnTo>
                  <a:lnTo>
                    <a:pt x="0" y="31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524" y="0"/>
                  </a:lnTo>
                  <a:lnTo>
                    <a:pt x="536" y="2"/>
                  </a:lnTo>
                  <a:lnTo>
                    <a:pt x="546" y="9"/>
                  </a:lnTo>
                  <a:lnTo>
                    <a:pt x="553" y="19"/>
                  </a:lnTo>
                  <a:lnTo>
                    <a:pt x="555" y="31"/>
                  </a:lnTo>
                  <a:lnTo>
                    <a:pt x="555" y="111"/>
                  </a:lnTo>
                  <a:lnTo>
                    <a:pt x="553" y="123"/>
                  </a:lnTo>
                  <a:lnTo>
                    <a:pt x="546" y="132"/>
                  </a:lnTo>
                  <a:lnTo>
                    <a:pt x="536" y="140"/>
                  </a:lnTo>
                  <a:lnTo>
                    <a:pt x="524" y="142"/>
                  </a:lnTo>
                  <a:lnTo>
                    <a:pt x="29" y="1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48" name="Freeform 251">
              <a:extLst>
                <a:ext uri="{FF2B5EF4-FFF2-40B4-BE49-F238E27FC236}">
                  <a16:creationId xmlns:a16="http://schemas.microsoft.com/office/drawing/2014/main" xmlns="" id="{674EA84B-78B8-4F17-B153-2C5311F1E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5" y="2643"/>
              <a:ext cx="2" cy="1"/>
            </a:xfrm>
            <a:custGeom>
              <a:avLst/>
              <a:gdLst>
                <a:gd name="T0" fmla="*/ 2 w 4"/>
                <a:gd name="T1" fmla="*/ 0 h 1"/>
                <a:gd name="T2" fmla="*/ 1 w 4"/>
                <a:gd name="T3" fmla="*/ 0 h 1"/>
                <a:gd name="T4" fmla="*/ 0 w 4"/>
                <a:gd name="T5" fmla="*/ 0 h 1"/>
                <a:gd name="T6" fmla="*/ 0 w 4"/>
                <a:gd name="T7" fmla="*/ 0 h 1"/>
                <a:gd name="T8" fmla="*/ 0 w 4"/>
                <a:gd name="T9" fmla="*/ 0 h 1"/>
                <a:gd name="T10" fmla="*/ 2 w 4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5D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49" name="Freeform 252">
              <a:extLst>
                <a:ext uri="{FF2B5EF4-FFF2-40B4-BE49-F238E27FC236}">
                  <a16:creationId xmlns:a16="http://schemas.microsoft.com/office/drawing/2014/main" xmlns="" id="{7E63CFBE-7C90-454D-AC50-E3C409B93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" y="2643"/>
              <a:ext cx="44" cy="37"/>
            </a:xfrm>
            <a:custGeom>
              <a:avLst/>
              <a:gdLst>
                <a:gd name="T0" fmla="*/ 0 w 88"/>
                <a:gd name="T1" fmla="*/ 21 h 73"/>
                <a:gd name="T2" fmla="*/ 0 w 88"/>
                <a:gd name="T3" fmla="*/ 37 h 73"/>
                <a:gd name="T4" fmla="*/ 8 w 88"/>
                <a:gd name="T5" fmla="*/ 37 h 73"/>
                <a:gd name="T6" fmla="*/ 14 w 88"/>
                <a:gd name="T7" fmla="*/ 37 h 73"/>
                <a:gd name="T8" fmla="*/ 20 w 88"/>
                <a:gd name="T9" fmla="*/ 37 h 73"/>
                <a:gd name="T10" fmla="*/ 25 w 88"/>
                <a:gd name="T11" fmla="*/ 37 h 73"/>
                <a:gd name="T12" fmla="*/ 29 w 88"/>
                <a:gd name="T13" fmla="*/ 37 h 73"/>
                <a:gd name="T14" fmla="*/ 32 w 88"/>
                <a:gd name="T15" fmla="*/ 37 h 73"/>
                <a:gd name="T16" fmla="*/ 34 w 88"/>
                <a:gd name="T17" fmla="*/ 37 h 73"/>
                <a:gd name="T18" fmla="*/ 35 w 88"/>
                <a:gd name="T19" fmla="*/ 37 h 73"/>
                <a:gd name="T20" fmla="*/ 37 w 88"/>
                <a:gd name="T21" fmla="*/ 36 h 73"/>
                <a:gd name="T22" fmla="*/ 39 w 88"/>
                <a:gd name="T23" fmla="*/ 33 h 73"/>
                <a:gd name="T24" fmla="*/ 42 w 88"/>
                <a:gd name="T25" fmla="*/ 28 h 73"/>
                <a:gd name="T26" fmla="*/ 44 w 88"/>
                <a:gd name="T27" fmla="*/ 21 h 73"/>
                <a:gd name="T28" fmla="*/ 44 w 88"/>
                <a:gd name="T29" fmla="*/ 14 h 73"/>
                <a:gd name="T30" fmla="*/ 43 w 88"/>
                <a:gd name="T31" fmla="*/ 7 h 73"/>
                <a:gd name="T32" fmla="*/ 41 w 88"/>
                <a:gd name="T33" fmla="*/ 2 h 73"/>
                <a:gd name="T34" fmla="*/ 41 w 88"/>
                <a:gd name="T35" fmla="*/ 0 h 73"/>
                <a:gd name="T36" fmla="*/ 40 w 88"/>
                <a:gd name="T37" fmla="*/ 0 h 73"/>
                <a:gd name="T38" fmla="*/ 38 w 88"/>
                <a:gd name="T39" fmla="*/ 0 h 73"/>
                <a:gd name="T40" fmla="*/ 35 w 88"/>
                <a:gd name="T41" fmla="*/ 0 h 73"/>
                <a:gd name="T42" fmla="*/ 30 w 88"/>
                <a:gd name="T43" fmla="*/ 0 h 73"/>
                <a:gd name="T44" fmla="*/ 24 w 88"/>
                <a:gd name="T45" fmla="*/ 0 h 73"/>
                <a:gd name="T46" fmla="*/ 17 w 88"/>
                <a:gd name="T47" fmla="*/ 0 h 73"/>
                <a:gd name="T48" fmla="*/ 9 w 88"/>
                <a:gd name="T49" fmla="*/ 0 h 73"/>
                <a:gd name="T50" fmla="*/ 0 w 88"/>
                <a:gd name="T51" fmla="*/ 0 h 73"/>
                <a:gd name="T52" fmla="*/ 0 w 88"/>
                <a:gd name="T53" fmla="*/ 5 h 73"/>
                <a:gd name="T54" fmla="*/ 0 w 88"/>
                <a:gd name="T55" fmla="*/ 5 h 73"/>
                <a:gd name="T56" fmla="*/ 7 w 88"/>
                <a:gd name="T57" fmla="*/ 6 h 73"/>
                <a:gd name="T58" fmla="*/ 13 w 88"/>
                <a:gd name="T59" fmla="*/ 7 h 73"/>
                <a:gd name="T60" fmla="*/ 16 w 88"/>
                <a:gd name="T61" fmla="*/ 10 h 73"/>
                <a:gd name="T62" fmla="*/ 18 w 88"/>
                <a:gd name="T63" fmla="*/ 13 h 73"/>
                <a:gd name="T64" fmla="*/ 16 w 88"/>
                <a:gd name="T65" fmla="*/ 16 h 73"/>
                <a:gd name="T66" fmla="*/ 13 w 88"/>
                <a:gd name="T67" fmla="*/ 18 h 73"/>
                <a:gd name="T68" fmla="*/ 7 w 88"/>
                <a:gd name="T69" fmla="*/ 20 h 73"/>
                <a:gd name="T70" fmla="*/ 0 w 88"/>
                <a:gd name="T71" fmla="*/ 21 h 73"/>
                <a:gd name="T72" fmla="*/ 0 w 88"/>
                <a:gd name="T73" fmla="*/ 21 h 7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88" h="73">
                  <a:moveTo>
                    <a:pt x="0" y="42"/>
                  </a:moveTo>
                  <a:lnTo>
                    <a:pt x="0" y="73"/>
                  </a:lnTo>
                  <a:lnTo>
                    <a:pt x="15" y="73"/>
                  </a:lnTo>
                  <a:lnTo>
                    <a:pt x="28" y="73"/>
                  </a:lnTo>
                  <a:lnTo>
                    <a:pt x="40" y="73"/>
                  </a:lnTo>
                  <a:lnTo>
                    <a:pt x="50" y="73"/>
                  </a:lnTo>
                  <a:lnTo>
                    <a:pt x="57" y="73"/>
                  </a:lnTo>
                  <a:lnTo>
                    <a:pt x="63" y="73"/>
                  </a:lnTo>
                  <a:lnTo>
                    <a:pt x="67" y="73"/>
                  </a:lnTo>
                  <a:lnTo>
                    <a:pt x="69" y="73"/>
                  </a:lnTo>
                  <a:lnTo>
                    <a:pt x="73" y="71"/>
                  </a:lnTo>
                  <a:lnTo>
                    <a:pt x="78" y="65"/>
                  </a:lnTo>
                  <a:lnTo>
                    <a:pt x="84" y="56"/>
                  </a:lnTo>
                  <a:lnTo>
                    <a:pt x="88" y="42"/>
                  </a:lnTo>
                  <a:lnTo>
                    <a:pt x="88" y="27"/>
                  </a:lnTo>
                  <a:lnTo>
                    <a:pt x="86" y="13"/>
                  </a:lnTo>
                  <a:lnTo>
                    <a:pt x="82" y="4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69" y="0"/>
                  </a:lnTo>
                  <a:lnTo>
                    <a:pt x="59" y="0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13" y="11"/>
                  </a:lnTo>
                  <a:lnTo>
                    <a:pt x="25" y="13"/>
                  </a:lnTo>
                  <a:lnTo>
                    <a:pt x="32" y="19"/>
                  </a:lnTo>
                  <a:lnTo>
                    <a:pt x="36" y="25"/>
                  </a:lnTo>
                  <a:lnTo>
                    <a:pt x="32" y="32"/>
                  </a:lnTo>
                  <a:lnTo>
                    <a:pt x="25" y="36"/>
                  </a:lnTo>
                  <a:lnTo>
                    <a:pt x="13" y="4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50" name="Freeform 253">
              <a:extLst>
                <a:ext uri="{FF2B5EF4-FFF2-40B4-BE49-F238E27FC236}">
                  <a16:creationId xmlns:a16="http://schemas.microsoft.com/office/drawing/2014/main" xmlns="" id="{AA0C3C5E-9A13-4D37-888E-790C674A0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643"/>
              <a:ext cx="212" cy="52"/>
            </a:xfrm>
            <a:custGeom>
              <a:avLst/>
              <a:gdLst>
                <a:gd name="T0" fmla="*/ 212 w 423"/>
                <a:gd name="T1" fmla="*/ 0 h 104"/>
                <a:gd name="T2" fmla="*/ 185 w 423"/>
                <a:gd name="T3" fmla="*/ 0 h 104"/>
                <a:gd name="T4" fmla="*/ 155 w 423"/>
                <a:gd name="T5" fmla="*/ 0 h 104"/>
                <a:gd name="T6" fmla="*/ 123 w 423"/>
                <a:gd name="T7" fmla="*/ 0 h 104"/>
                <a:gd name="T8" fmla="*/ 92 w 423"/>
                <a:gd name="T9" fmla="*/ 0 h 104"/>
                <a:gd name="T10" fmla="*/ 64 w 423"/>
                <a:gd name="T11" fmla="*/ 0 h 104"/>
                <a:gd name="T12" fmla="*/ 41 w 423"/>
                <a:gd name="T13" fmla="*/ 0 h 104"/>
                <a:gd name="T14" fmla="*/ 23 w 423"/>
                <a:gd name="T15" fmla="*/ 0 h 104"/>
                <a:gd name="T16" fmla="*/ 15 w 423"/>
                <a:gd name="T17" fmla="*/ 0 h 104"/>
                <a:gd name="T18" fmla="*/ 3 w 423"/>
                <a:gd name="T19" fmla="*/ 1 h 104"/>
                <a:gd name="T20" fmla="*/ 0 w 423"/>
                <a:gd name="T21" fmla="*/ 3 h 104"/>
                <a:gd name="T22" fmla="*/ 0 w 423"/>
                <a:gd name="T23" fmla="*/ 8 h 104"/>
                <a:gd name="T24" fmla="*/ 0 w 423"/>
                <a:gd name="T25" fmla="*/ 28 h 104"/>
                <a:gd name="T26" fmla="*/ 2 w 423"/>
                <a:gd name="T27" fmla="*/ 47 h 104"/>
                <a:gd name="T28" fmla="*/ 3 w 423"/>
                <a:gd name="T29" fmla="*/ 52 h 104"/>
                <a:gd name="T30" fmla="*/ 7 w 423"/>
                <a:gd name="T31" fmla="*/ 44 h 104"/>
                <a:gd name="T32" fmla="*/ 13 w 423"/>
                <a:gd name="T33" fmla="*/ 37 h 104"/>
                <a:gd name="T34" fmla="*/ 17 w 423"/>
                <a:gd name="T35" fmla="*/ 36 h 104"/>
                <a:gd name="T36" fmla="*/ 24 w 423"/>
                <a:gd name="T37" fmla="*/ 36 h 104"/>
                <a:gd name="T38" fmla="*/ 34 w 423"/>
                <a:gd name="T39" fmla="*/ 35 h 104"/>
                <a:gd name="T40" fmla="*/ 44 w 423"/>
                <a:gd name="T41" fmla="*/ 35 h 104"/>
                <a:gd name="T42" fmla="*/ 52 w 423"/>
                <a:gd name="T43" fmla="*/ 35 h 104"/>
                <a:gd name="T44" fmla="*/ 67 w 423"/>
                <a:gd name="T45" fmla="*/ 35 h 104"/>
                <a:gd name="T46" fmla="*/ 88 w 423"/>
                <a:gd name="T47" fmla="*/ 35 h 104"/>
                <a:gd name="T48" fmla="*/ 112 w 423"/>
                <a:gd name="T49" fmla="*/ 36 h 104"/>
                <a:gd name="T50" fmla="*/ 138 w 423"/>
                <a:gd name="T51" fmla="*/ 36 h 104"/>
                <a:gd name="T52" fmla="*/ 164 w 423"/>
                <a:gd name="T53" fmla="*/ 36 h 104"/>
                <a:gd name="T54" fmla="*/ 189 w 423"/>
                <a:gd name="T55" fmla="*/ 37 h 104"/>
                <a:gd name="T56" fmla="*/ 212 w 423"/>
                <a:gd name="T57" fmla="*/ 37 h 104"/>
                <a:gd name="T58" fmla="*/ 205 w 423"/>
                <a:gd name="T59" fmla="*/ 20 h 104"/>
                <a:gd name="T60" fmla="*/ 195 w 423"/>
                <a:gd name="T61" fmla="*/ 16 h 104"/>
                <a:gd name="T62" fmla="*/ 195 w 423"/>
                <a:gd name="T63" fmla="*/ 10 h 104"/>
                <a:gd name="T64" fmla="*/ 205 w 423"/>
                <a:gd name="T65" fmla="*/ 6 h 1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23" h="104">
                  <a:moveTo>
                    <a:pt x="423" y="9"/>
                  </a:moveTo>
                  <a:lnTo>
                    <a:pt x="423" y="0"/>
                  </a:lnTo>
                  <a:lnTo>
                    <a:pt x="398" y="0"/>
                  </a:lnTo>
                  <a:lnTo>
                    <a:pt x="369" y="0"/>
                  </a:lnTo>
                  <a:lnTo>
                    <a:pt x="340" y="0"/>
                  </a:lnTo>
                  <a:lnTo>
                    <a:pt x="309" y="0"/>
                  </a:lnTo>
                  <a:lnTo>
                    <a:pt x="277" y="0"/>
                  </a:lnTo>
                  <a:lnTo>
                    <a:pt x="246" y="0"/>
                  </a:lnTo>
                  <a:lnTo>
                    <a:pt x="215" y="0"/>
                  </a:lnTo>
                  <a:lnTo>
                    <a:pt x="184" y="0"/>
                  </a:lnTo>
                  <a:lnTo>
                    <a:pt x="156" y="0"/>
                  </a:lnTo>
                  <a:lnTo>
                    <a:pt x="127" y="0"/>
                  </a:lnTo>
                  <a:lnTo>
                    <a:pt x="102" y="0"/>
                  </a:lnTo>
                  <a:lnTo>
                    <a:pt x="81" y="0"/>
                  </a:lnTo>
                  <a:lnTo>
                    <a:pt x="61" y="0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13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15"/>
                  </a:lnTo>
                  <a:lnTo>
                    <a:pt x="0" y="31"/>
                  </a:lnTo>
                  <a:lnTo>
                    <a:pt x="0" y="56"/>
                  </a:lnTo>
                  <a:lnTo>
                    <a:pt x="0" y="79"/>
                  </a:lnTo>
                  <a:lnTo>
                    <a:pt x="4" y="94"/>
                  </a:lnTo>
                  <a:lnTo>
                    <a:pt x="6" y="102"/>
                  </a:lnTo>
                  <a:lnTo>
                    <a:pt x="6" y="104"/>
                  </a:lnTo>
                  <a:lnTo>
                    <a:pt x="8" y="100"/>
                  </a:lnTo>
                  <a:lnTo>
                    <a:pt x="13" y="88"/>
                  </a:lnTo>
                  <a:lnTo>
                    <a:pt x="19" y="79"/>
                  </a:lnTo>
                  <a:lnTo>
                    <a:pt x="25" y="73"/>
                  </a:lnTo>
                  <a:lnTo>
                    <a:pt x="29" y="73"/>
                  </a:lnTo>
                  <a:lnTo>
                    <a:pt x="34" y="71"/>
                  </a:lnTo>
                  <a:lnTo>
                    <a:pt x="40" y="71"/>
                  </a:lnTo>
                  <a:lnTo>
                    <a:pt x="48" y="71"/>
                  </a:lnTo>
                  <a:lnTo>
                    <a:pt x="57" y="69"/>
                  </a:lnTo>
                  <a:lnTo>
                    <a:pt x="67" y="69"/>
                  </a:lnTo>
                  <a:lnTo>
                    <a:pt x="77" y="69"/>
                  </a:lnTo>
                  <a:lnTo>
                    <a:pt x="88" y="69"/>
                  </a:lnTo>
                  <a:lnTo>
                    <a:pt x="94" y="69"/>
                  </a:lnTo>
                  <a:lnTo>
                    <a:pt x="104" y="69"/>
                  </a:lnTo>
                  <a:lnTo>
                    <a:pt x="117" y="69"/>
                  </a:lnTo>
                  <a:lnTo>
                    <a:pt x="134" y="69"/>
                  </a:lnTo>
                  <a:lnTo>
                    <a:pt x="154" y="69"/>
                  </a:lnTo>
                  <a:lnTo>
                    <a:pt x="175" y="69"/>
                  </a:lnTo>
                  <a:lnTo>
                    <a:pt x="198" y="69"/>
                  </a:lnTo>
                  <a:lnTo>
                    <a:pt x="223" y="71"/>
                  </a:lnTo>
                  <a:lnTo>
                    <a:pt x="248" y="71"/>
                  </a:lnTo>
                  <a:lnTo>
                    <a:pt x="275" y="71"/>
                  </a:lnTo>
                  <a:lnTo>
                    <a:pt x="302" y="71"/>
                  </a:lnTo>
                  <a:lnTo>
                    <a:pt x="327" y="71"/>
                  </a:lnTo>
                  <a:lnTo>
                    <a:pt x="353" y="71"/>
                  </a:lnTo>
                  <a:lnTo>
                    <a:pt x="378" y="73"/>
                  </a:lnTo>
                  <a:lnTo>
                    <a:pt x="401" y="73"/>
                  </a:lnTo>
                  <a:lnTo>
                    <a:pt x="423" y="73"/>
                  </a:lnTo>
                  <a:lnTo>
                    <a:pt x="423" y="42"/>
                  </a:lnTo>
                  <a:lnTo>
                    <a:pt x="409" y="40"/>
                  </a:lnTo>
                  <a:lnTo>
                    <a:pt x="398" y="36"/>
                  </a:lnTo>
                  <a:lnTo>
                    <a:pt x="390" y="32"/>
                  </a:lnTo>
                  <a:lnTo>
                    <a:pt x="386" y="25"/>
                  </a:lnTo>
                  <a:lnTo>
                    <a:pt x="390" y="19"/>
                  </a:lnTo>
                  <a:lnTo>
                    <a:pt x="398" y="13"/>
                  </a:lnTo>
                  <a:lnTo>
                    <a:pt x="409" y="11"/>
                  </a:lnTo>
                  <a:lnTo>
                    <a:pt x="423" y="9"/>
                  </a:lnTo>
                  <a:close/>
                </a:path>
              </a:pathLst>
            </a:custGeom>
            <a:solidFill>
              <a:srgbClr val="9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51" name="Freeform 254">
              <a:extLst>
                <a:ext uri="{FF2B5EF4-FFF2-40B4-BE49-F238E27FC236}">
                  <a16:creationId xmlns:a16="http://schemas.microsoft.com/office/drawing/2014/main" xmlns="" id="{5DD7C22E-46F2-464D-B684-23C30E139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" y="2643"/>
              <a:ext cx="257" cy="52"/>
            </a:xfrm>
            <a:custGeom>
              <a:avLst/>
              <a:gdLst>
                <a:gd name="T0" fmla="*/ 257 w 513"/>
                <a:gd name="T1" fmla="*/ 43 h 104"/>
                <a:gd name="T2" fmla="*/ 257 w 513"/>
                <a:gd name="T3" fmla="*/ 3 h 104"/>
                <a:gd name="T4" fmla="*/ 257 w 513"/>
                <a:gd name="T5" fmla="*/ 3 h 104"/>
                <a:gd name="T6" fmla="*/ 257 w 513"/>
                <a:gd name="T7" fmla="*/ 2 h 104"/>
                <a:gd name="T8" fmla="*/ 257 w 513"/>
                <a:gd name="T9" fmla="*/ 2 h 104"/>
                <a:gd name="T10" fmla="*/ 257 w 513"/>
                <a:gd name="T11" fmla="*/ 1 h 104"/>
                <a:gd name="T12" fmla="*/ 256 w 513"/>
                <a:gd name="T13" fmla="*/ 1 h 104"/>
                <a:gd name="T14" fmla="*/ 254 w 513"/>
                <a:gd name="T15" fmla="*/ 0 h 104"/>
                <a:gd name="T16" fmla="*/ 253 w 513"/>
                <a:gd name="T17" fmla="*/ 0 h 104"/>
                <a:gd name="T18" fmla="*/ 252 w 513"/>
                <a:gd name="T19" fmla="*/ 0 h 104"/>
                <a:gd name="T20" fmla="*/ 250 w 513"/>
                <a:gd name="T21" fmla="*/ 0 h 104"/>
                <a:gd name="T22" fmla="*/ 250 w 513"/>
                <a:gd name="T23" fmla="*/ 2 h 104"/>
                <a:gd name="T24" fmla="*/ 252 w 513"/>
                <a:gd name="T25" fmla="*/ 7 h 104"/>
                <a:gd name="T26" fmla="*/ 253 w 513"/>
                <a:gd name="T27" fmla="*/ 14 h 104"/>
                <a:gd name="T28" fmla="*/ 253 w 513"/>
                <a:gd name="T29" fmla="*/ 21 h 104"/>
                <a:gd name="T30" fmla="*/ 251 w 513"/>
                <a:gd name="T31" fmla="*/ 28 h 104"/>
                <a:gd name="T32" fmla="*/ 248 w 513"/>
                <a:gd name="T33" fmla="*/ 33 h 104"/>
                <a:gd name="T34" fmla="*/ 245 w 513"/>
                <a:gd name="T35" fmla="*/ 36 h 104"/>
                <a:gd name="T36" fmla="*/ 243 w 513"/>
                <a:gd name="T37" fmla="*/ 37 h 104"/>
                <a:gd name="T38" fmla="*/ 241 w 513"/>
                <a:gd name="T39" fmla="*/ 37 h 104"/>
                <a:gd name="T40" fmla="*/ 235 w 513"/>
                <a:gd name="T41" fmla="*/ 37 h 104"/>
                <a:gd name="T42" fmla="*/ 226 w 513"/>
                <a:gd name="T43" fmla="*/ 37 h 104"/>
                <a:gd name="T44" fmla="*/ 213 w 513"/>
                <a:gd name="T45" fmla="*/ 37 h 104"/>
                <a:gd name="T46" fmla="*/ 199 w 513"/>
                <a:gd name="T47" fmla="*/ 37 h 104"/>
                <a:gd name="T48" fmla="*/ 184 w 513"/>
                <a:gd name="T49" fmla="*/ 36 h 104"/>
                <a:gd name="T50" fmla="*/ 165 w 513"/>
                <a:gd name="T51" fmla="*/ 36 h 104"/>
                <a:gd name="T52" fmla="*/ 148 w 513"/>
                <a:gd name="T53" fmla="*/ 36 h 104"/>
                <a:gd name="T54" fmla="*/ 130 w 513"/>
                <a:gd name="T55" fmla="*/ 36 h 104"/>
                <a:gd name="T56" fmla="*/ 112 w 513"/>
                <a:gd name="T57" fmla="*/ 36 h 104"/>
                <a:gd name="T58" fmla="*/ 94 w 513"/>
                <a:gd name="T59" fmla="*/ 35 h 104"/>
                <a:gd name="T60" fmla="*/ 79 w 513"/>
                <a:gd name="T61" fmla="*/ 35 h 104"/>
                <a:gd name="T62" fmla="*/ 65 w 513"/>
                <a:gd name="T63" fmla="*/ 35 h 104"/>
                <a:gd name="T64" fmla="*/ 54 w 513"/>
                <a:gd name="T65" fmla="*/ 35 h 104"/>
                <a:gd name="T66" fmla="*/ 46 w 513"/>
                <a:gd name="T67" fmla="*/ 35 h 104"/>
                <a:gd name="T68" fmla="*/ 41 w 513"/>
                <a:gd name="T69" fmla="*/ 35 h 104"/>
                <a:gd name="T70" fmla="*/ 36 w 513"/>
                <a:gd name="T71" fmla="*/ 35 h 104"/>
                <a:gd name="T72" fmla="*/ 31 w 513"/>
                <a:gd name="T73" fmla="*/ 35 h 104"/>
                <a:gd name="T74" fmla="*/ 26 w 513"/>
                <a:gd name="T75" fmla="*/ 35 h 104"/>
                <a:gd name="T76" fmla="*/ 21 w 513"/>
                <a:gd name="T77" fmla="*/ 36 h 104"/>
                <a:gd name="T78" fmla="*/ 17 w 513"/>
                <a:gd name="T79" fmla="*/ 36 h 104"/>
                <a:gd name="T80" fmla="*/ 14 w 513"/>
                <a:gd name="T81" fmla="*/ 36 h 104"/>
                <a:gd name="T82" fmla="*/ 12 w 513"/>
                <a:gd name="T83" fmla="*/ 37 h 104"/>
                <a:gd name="T84" fmla="*/ 10 w 513"/>
                <a:gd name="T85" fmla="*/ 37 h 104"/>
                <a:gd name="T86" fmla="*/ 7 w 513"/>
                <a:gd name="T87" fmla="*/ 40 h 104"/>
                <a:gd name="T88" fmla="*/ 4 w 513"/>
                <a:gd name="T89" fmla="*/ 44 h 104"/>
                <a:gd name="T90" fmla="*/ 1 w 513"/>
                <a:gd name="T91" fmla="*/ 50 h 104"/>
                <a:gd name="T92" fmla="*/ 0 w 513"/>
                <a:gd name="T93" fmla="*/ 52 h 104"/>
                <a:gd name="T94" fmla="*/ 248 w 513"/>
                <a:gd name="T95" fmla="*/ 52 h 104"/>
                <a:gd name="T96" fmla="*/ 252 w 513"/>
                <a:gd name="T97" fmla="*/ 51 h 104"/>
                <a:gd name="T98" fmla="*/ 254 w 513"/>
                <a:gd name="T99" fmla="*/ 49 h 104"/>
                <a:gd name="T100" fmla="*/ 256 w 513"/>
                <a:gd name="T101" fmla="*/ 47 h 104"/>
                <a:gd name="T102" fmla="*/ 257 w 513"/>
                <a:gd name="T103" fmla="*/ 43 h 10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3" h="104">
                  <a:moveTo>
                    <a:pt x="513" y="86"/>
                  </a:moveTo>
                  <a:lnTo>
                    <a:pt x="513" y="6"/>
                  </a:lnTo>
                  <a:lnTo>
                    <a:pt x="513" y="4"/>
                  </a:lnTo>
                  <a:lnTo>
                    <a:pt x="513" y="2"/>
                  </a:lnTo>
                  <a:lnTo>
                    <a:pt x="511" y="2"/>
                  </a:lnTo>
                  <a:lnTo>
                    <a:pt x="507" y="0"/>
                  </a:lnTo>
                  <a:lnTo>
                    <a:pt x="505" y="0"/>
                  </a:lnTo>
                  <a:lnTo>
                    <a:pt x="503" y="0"/>
                  </a:lnTo>
                  <a:lnTo>
                    <a:pt x="499" y="0"/>
                  </a:lnTo>
                  <a:lnTo>
                    <a:pt x="499" y="4"/>
                  </a:lnTo>
                  <a:lnTo>
                    <a:pt x="503" y="13"/>
                  </a:lnTo>
                  <a:lnTo>
                    <a:pt x="505" y="27"/>
                  </a:lnTo>
                  <a:lnTo>
                    <a:pt x="505" y="42"/>
                  </a:lnTo>
                  <a:lnTo>
                    <a:pt x="501" y="56"/>
                  </a:lnTo>
                  <a:lnTo>
                    <a:pt x="495" y="65"/>
                  </a:lnTo>
                  <a:lnTo>
                    <a:pt x="490" y="71"/>
                  </a:lnTo>
                  <a:lnTo>
                    <a:pt x="486" y="73"/>
                  </a:lnTo>
                  <a:lnTo>
                    <a:pt x="482" y="73"/>
                  </a:lnTo>
                  <a:lnTo>
                    <a:pt x="470" y="73"/>
                  </a:lnTo>
                  <a:lnTo>
                    <a:pt x="451" y="73"/>
                  </a:lnTo>
                  <a:lnTo>
                    <a:pt x="426" y="73"/>
                  </a:lnTo>
                  <a:lnTo>
                    <a:pt x="397" y="73"/>
                  </a:lnTo>
                  <a:lnTo>
                    <a:pt x="367" y="71"/>
                  </a:lnTo>
                  <a:lnTo>
                    <a:pt x="330" y="71"/>
                  </a:lnTo>
                  <a:lnTo>
                    <a:pt x="296" y="71"/>
                  </a:lnTo>
                  <a:lnTo>
                    <a:pt x="259" y="71"/>
                  </a:lnTo>
                  <a:lnTo>
                    <a:pt x="223" y="71"/>
                  </a:lnTo>
                  <a:lnTo>
                    <a:pt x="188" y="69"/>
                  </a:lnTo>
                  <a:lnTo>
                    <a:pt x="157" y="69"/>
                  </a:lnTo>
                  <a:lnTo>
                    <a:pt x="130" y="69"/>
                  </a:lnTo>
                  <a:lnTo>
                    <a:pt x="107" y="69"/>
                  </a:lnTo>
                  <a:lnTo>
                    <a:pt x="92" y="69"/>
                  </a:lnTo>
                  <a:lnTo>
                    <a:pt x="82" y="69"/>
                  </a:lnTo>
                  <a:lnTo>
                    <a:pt x="71" y="69"/>
                  </a:lnTo>
                  <a:lnTo>
                    <a:pt x="61" y="69"/>
                  </a:lnTo>
                  <a:lnTo>
                    <a:pt x="51" y="69"/>
                  </a:lnTo>
                  <a:lnTo>
                    <a:pt x="42" y="71"/>
                  </a:lnTo>
                  <a:lnTo>
                    <a:pt x="34" y="71"/>
                  </a:lnTo>
                  <a:lnTo>
                    <a:pt x="28" y="71"/>
                  </a:lnTo>
                  <a:lnTo>
                    <a:pt x="23" y="73"/>
                  </a:lnTo>
                  <a:lnTo>
                    <a:pt x="19" y="73"/>
                  </a:lnTo>
                  <a:lnTo>
                    <a:pt x="13" y="79"/>
                  </a:lnTo>
                  <a:lnTo>
                    <a:pt x="7" y="88"/>
                  </a:lnTo>
                  <a:lnTo>
                    <a:pt x="2" y="100"/>
                  </a:lnTo>
                  <a:lnTo>
                    <a:pt x="0" y="104"/>
                  </a:lnTo>
                  <a:lnTo>
                    <a:pt x="495" y="104"/>
                  </a:lnTo>
                  <a:lnTo>
                    <a:pt x="503" y="102"/>
                  </a:lnTo>
                  <a:lnTo>
                    <a:pt x="507" y="98"/>
                  </a:lnTo>
                  <a:lnTo>
                    <a:pt x="511" y="94"/>
                  </a:lnTo>
                  <a:lnTo>
                    <a:pt x="513" y="86"/>
                  </a:lnTo>
                  <a:close/>
                </a:path>
              </a:pathLst>
            </a:cu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52" name="Freeform 255">
              <a:extLst>
                <a:ext uri="{FF2B5EF4-FFF2-40B4-BE49-F238E27FC236}">
                  <a16:creationId xmlns:a16="http://schemas.microsoft.com/office/drawing/2014/main" xmlns="" id="{5A2F81D8-8CDF-47D0-8830-4F9579644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" y="2648"/>
              <a:ext cx="36" cy="17"/>
            </a:xfrm>
            <a:custGeom>
              <a:avLst/>
              <a:gdLst>
                <a:gd name="T0" fmla="*/ 18 w 73"/>
                <a:gd name="T1" fmla="*/ 17 h 33"/>
                <a:gd name="T2" fmla="*/ 25 w 73"/>
                <a:gd name="T3" fmla="*/ 16 h 33"/>
                <a:gd name="T4" fmla="*/ 31 w 73"/>
                <a:gd name="T5" fmla="*/ 14 h 33"/>
                <a:gd name="T6" fmla="*/ 34 w 73"/>
                <a:gd name="T7" fmla="*/ 12 h 33"/>
                <a:gd name="T8" fmla="*/ 36 w 73"/>
                <a:gd name="T9" fmla="*/ 8 h 33"/>
                <a:gd name="T10" fmla="*/ 34 w 73"/>
                <a:gd name="T11" fmla="*/ 5 h 33"/>
                <a:gd name="T12" fmla="*/ 31 w 73"/>
                <a:gd name="T13" fmla="*/ 2 h 33"/>
                <a:gd name="T14" fmla="*/ 25 w 73"/>
                <a:gd name="T15" fmla="*/ 1 h 33"/>
                <a:gd name="T16" fmla="*/ 18 w 73"/>
                <a:gd name="T17" fmla="*/ 0 h 33"/>
                <a:gd name="T18" fmla="*/ 11 w 73"/>
                <a:gd name="T19" fmla="*/ 1 h 33"/>
                <a:gd name="T20" fmla="*/ 6 w 73"/>
                <a:gd name="T21" fmla="*/ 2 h 33"/>
                <a:gd name="T22" fmla="*/ 2 w 73"/>
                <a:gd name="T23" fmla="*/ 5 h 33"/>
                <a:gd name="T24" fmla="*/ 0 w 73"/>
                <a:gd name="T25" fmla="*/ 8 h 33"/>
                <a:gd name="T26" fmla="*/ 2 w 73"/>
                <a:gd name="T27" fmla="*/ 12 h 33"/>
                <a:gd name="T28" fmla="*/ 6 w 73"/>
                <a:gd name="T29" fmla="*/ 14 h 33"/>
                <a:gd name="T30" fmla="*/ 11 w 73"/>
                <a:gd name="T31" fmla="*/ 16 h 33"/>
                <a:gd name="T32" fmla="*/ 18 w 73"/>
                <a:gd name="T33" fmla="*/ 17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3" h="33">
                  <a:moveTo>
                    <a:pt x="37" y="33"/>
                  </a:moveTo>
                  <a:lnTo>
                    <a:pt x="50" y="31"/>
                  </a:lnTo>
                  <a:lnTo>
                    <a:pt x="62" y="27"/>
                  </a:lnTo>
                  <a:lnTo>
                    <a:pt x="69" y="23"/>
                  </a:lnTo>
                  <a:lnTo>
                    <a:pt x="73" y="16"/>
                  </a:lnTo>
                  <a:lnTo>
                    <a:pt x="69" y="10"/>
                  </a:lnTo>
                  <a:lnTo>
                    <a:pt x="62" y="4"/>
                  </a:lnTo>
                  <a:lnTo>
                    <a:pt x="50" y="2"/>
                  </a:lnTo>
                  <a:lnTo>
                    <a:pt x="37" y="0"/>
                  </a:lnTo>
                  <a:lnTo>
                    <a:pt x="23" y="2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0" y="16"/>
                  </a:lnTo>
                  <a:lnTo>
                    <a:pt x="4" y="23"/>
                  </a:lnTo>
                  <a:lnTo>
                    <a:pt x="12" y="27"/>
                  </a:lnTo>
                  <a:lnTo>
                    <a:pt x="23" y="31"/>
                  </a:lnTo>
                  <a:lnTo>
                    <a:pt x="37" y="33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53" name="Freeform 256">
              <a:extLst>
                <a:ext uri="{FF2B5EF4-FFF2-40B4-BE49-F238E27FC236}">
                  <a16:creationId xmlns:a16="http://schemas.microsoft.com/office/drawing/2014/main" xmlns="" id="{023BFAA9-5C12-47A4-BCB2-58DA8D2C1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8" y="2639"/>
              <a:ext cx="264" cy="56"/>
            </a:xfrm>
            <a:custGeom>
              <a:avLst/>
              <a:gdLst>
                <a:gd name="T0" fmla="*/ 5 w 529"/>
                <a:gd name="T1" fmla="*/ 8 h 114"/>
                <a:gd name="T2" fmla="*/ 6 w 529"/>
                <a:gd name="T3" fmla="*/ 8 h 114"/>
                <a:gd name="T4" fmla="*/ 8 w 529"/>
                <a:gd name="T5" fmla="*/ 6 h 114"/>
                <a:gd name="T6" fmla="*/ 11 w 529"/>
                <a:gd name="T7" fmla="*/ 5 h 114"/>
                <a:gd name="T8" fmla="*/ 19 w 529"/>
                <a:gd name="T9" fmla="*/ 5 h 114"/>
                <a:gd name="T10" fmla="*/ 24 w 529"/>
                <a:gd name="T11" fmla="*/ 5 h 114"/>
                <a:gd name="T12" fmla="*/ 33 w 529"/>
                <a:gd name="T13" fmla="*/ 5 h 114"/>
                <a:gd name="T14" fmla="*/ 46 w 529"/>
                <a:gd name="T15" fmla="*/ 5 h 114"/>
                <a:gd name="T16" fmla="*/ 61 w 529"/>
                <a:gd name="T17" fmla="*/ 5 h 114"/>
                <a:gd name="T18" fmla="*/ 80 w 529"/>
                <a:gd name="T19" fmla="*/ 5 h 114"/>
                <a:gd name="T20" fmla="*/ 100 w 529"/>
                <a:gd name="T21" fmla="*/ 5 h 114"/>
                <a:gd name="T22" fmla="*/ 121 w 529"/>
                <a:gd name="T23" fmla="*/ 5 h 114"/>
                <a:gd name="T24" fmla="*/ 143 w 529"/>
                <a:gd name="T25" fmla="*/ 5 h 114"/>
                <a:gd name="T26" fmla="*/ 164 w 529"/>
                <a:gd name="T27" fmla="*/ 5 h 114"/>
                <a:gd name="T28" fmla="*/ 185 w 529"/>
                <a:gd name="T29" fmla="*/ 5 h 114"/>
                <a:gd name="T30" fmla="*/ 205 w 529"/>
                <a:gd name="T31" fmla="*/ 5 h 114"/>
                <a:gd name="T32" fmla="*/ 222 w 529"/>
                <a:gd name="T33" fmla="*/ 5 h 114"/>
                <a:gd name="T34" fmla="*/ 236 w 529"/>
                <a:gd name="T35" fmla="*/ 5 h 114"/>
                <a:gd name="T36" fmla="*/ 248 w 529"/>
                <a:gd name="T37" fmla="*/ 5 h 114"/>
                <a:gd name="T38" fmla="*/ 254 w 529"/>
                <a:gd name="T39" fmla="*/ 5 h 114"/>
                <a:gd name="T40" fmla="*/ 257 w 529"/>
                <a:gd name="T41" fmla="*/ 5 h 114"/>
                <a:gd name="T42" fmla="*/ 257 w 529"/>
                <a:gd name="T43" fmla="*/ 5 h 114"/>
                <a:gd name="T44" fmla="*/ 257 w 529"/>
                <a:gd name="T45" fmla="*/ 5 h 114"/>
                <a:gd name="T46" fmla="*/ 258 w 529"/>
                <a:gd name="T47" fmla="*/ 5 h 114"/>
                <a:gd name="T48" fmla="*/ 259 w 529"/>
                <a:gd name="T49" fmla="*/ 5 h 114"/>
                <a:gd name="T50" fmla="*/ 260 w 529"/>
                <a:gd name="T51" fmla="*/ 5 h 114"/>
                <a:gd name="T52" fmla="*/ 261 w 529"/>
                <a:gd name="T53" fmla="*/ 5 h 114"/>
                <a:gd name="T54" fmla="*/ 263 w 529"/>
                <a:gd name="T55" fmla="*/ 6 h 114"/>
                <a:gd name="T56" fmla="*/ 264 w 529"/>
                <a:gd name="T57" fmla="*/ 6 h 114"/>
                <a:gd name="T58" fmla="*/ 263 w 529"/>
                <a:gd name="T59" fmla="*/ 3 h 114"/>
                <a:gd name="T60" fmla="*/ 261 w 529"/>
                <a:gd name="T61" fmla="*/ 1 h 114"/>
                <a:gd name="T62" fmla="*/ 258 w 529"/>
                <a:gd name="T63" fmla="*/ 0 h 114"/>
                <a:gd name="T64" fmla="*/ 255 w 529"/>
                <a:gd name="T65" fmla="*/ 0 h 114"/>
                <a:gd name="T66" fmla="*/ 8 w 529"/>
                <a:gd name="T67" fmla="*/ 0 h 114"/>
                <a:gd name="T68" fmla="*/ 5 w 529"/>
                <a:gd name="T69" fmla="*/ 1 h 114"/>
                <a:gd name="T70" fmla="*/ 3 w 529"/>
                <a:gd name="T71" fmla="*/ 2 h 114"/>
                <a:gd name="T72" fmla="*/ 1 w 529"/>
                <a:gd name="T73" fmla="*/ 5 h 114"/>
                <a:gd name="T74" fmla="*/ 0 w 529"/>
                <a:gd name="T75" fmla="*/ 8 h 114"/>
                <a:gd name="T76" fmla="*/ 0 w 529"/>
                <a:gd name="T77" fmla="*/ 47 h 114"/>
                <a:gd name="T78" fmla="*/ 1 w 529"/>
                <a:gd name="T79" fmla="*/ 51 h 114"/>
                <a:gd name="T80" fmla="*/ 3 w 529"/>
                <a:gd name="T81" fmla="*/ 53 h 114"/>
                <a:gd name="T82" fmla="*/ 5 w 529"/>
                <a:gd name="T83" fmla="*/ 55 h 114"/>
                <a:gd name="T84" fmla="*/ 8 w 529"/>
                <a:gd name="T85" fmla="*/ 56 h 114"/>
                <a:gd name="T86" fmla="*/ 8 w 529"/>
                <a:gd name="T87" fmla="*/ 55 h 114"/>
                <a:gd name="T88" fmla="*/ 7 w 529"/>
                <a:gd name="T89" fmla="*/ 51 h 114"/>
                <a:gd name="T90" fmla="*/ 5 w 529"/>
                <a:gd name="T91" fmla="*/ 44 h 114"/>
                <a:gd name="T92" fmla="*/ 5 w 529"/>
                <a:gd name="T93" fmla="*/ 32 h 114"/>
                <a:gd name="T94" fmla="*/ 5 w 529"/>
                <a:gd name="T95" fmla="*/ 20 h 114"/>
                <a:gd name="T96" fmla="*/ 5 w 529"/>
                <a:gd name="T97" fmla="*/ 12 h 114"/>
                <a:gd name="T98" fmla="*/ 5 w 529"/>
                <a:gd name="T99" fmla="*/ 8 h 114"/>
                <a:gd name="T100" fmla="*/ 5 w 529"/>
                <a:gd name="T101" fmla="*/ 8 h 11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29" h="114">
                  <a:moveTo>
                    <a:pt x="10" y="16"/>
                  </a:moveTo>
                  <a:lnTo>
                    <a:pt x="12" y="16"/>
                  </a:lnTo>
                  <a:lnTo>
                    <a:pt x="16" y="12"/>
                  </a:lnTo>
                  <a:lnTo>
                    <a:pt x="23" y="10"/>
                  </a:lnTo>
                  <a:lnTo>
                    <a:pt x="39" y="10"/>
                  </a:lnTo>
                  <a:lnTo>
                    <a:pt x="48" y="10"/>
                  </a:lnTo>
                  <a:lnTo>
                    <a:pt x="66" y="10"/>
                  </a:lnTo>
                  <a:lnTo>
                    <a:pt x="92" y="10"/>
                  </a:lnTo>
                  <a:lnTo>
                    <a:pt x="123" y="10"/>
                  </a:lnTo>
                  <a:lnTo>
                    <a:pt x="160" y="10"/>
                  </a:lnTo>
                  <a:lnTo>
                    <a:pt x="200" y="10"/>
                  </a:lnTo>
                  <a:lnTo>
                    <a:pt x="242" y="10"/>
                  </a:lnTo>
                  <a:lnTo>
                    <a:pt x="287" y="10"/>
                  </a:lnTo>
                  <a:lnTo>
                    <a:pt x="329" y="10"/>
                  </a:lnTo>
                  <a:lnTo>
                    <a:pt x="371" y="10"/>
                  </a:lnTo>
                  <a:lnTo>
                    <a:pt x="410" y="10"/>
                  </a:lnTo>
                  <a:lnTo>
                    <a:pt x="444" y="10"/>
                  </a:lnTo>
                  <a:lnTo>
                    <a:pt x="473" y="10"/>
                  </a:lnTo>
                  <a:lnTo>
                    <a:pt x="496" y="10"/>
                  </a:lnTo>
                  <a:lnTo>
                    <a:pt x="509" y="10"/>
                  </a:lnTo>
                  <a:lnTo>
                    <a:pt x="515" y="10"/>
                  </a:lnTo>
                  <a:lnTo>
                    <a:pt x="517" y="10"/>
                  </a:lnTo>
                  <a:lnTo>
                    <a:pt x="519" y="10"/>
                  </a:lnTo>
                  <a:lnTo>
                    <a:pt x="521" y="10"/>
                  </a:lnTo>
                  <a:lnTo>
                    <a:pt x="523" y="10"/>
                  </a:lnTo>
                  <a:lnTo>
                    <a:pt x="527" y="12"/>
                  </a:lnTo>
                  <a:lnTo>
                    <a:pt x="529" y="12"/>
                  </a:lnTo>
                  <a:lnTo>
                    <a:pt x="527" y="6"/>
                  </a:lnTo>
                  <a:lnTo>
                    <a:pt x="523" y="2"/>
                  </a:lnTo>
                  <a:lnTo>
                    <a:pt x="517" y="0"/>
                  </a:lnTo>
                  <a:lnTo>
                    <a:pt x="511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96"/>
                  </a:lnTo>
                  <a:lnTo>
                    <a:pt x="2" y="104"/>
                  </a:lnTo>
                  <a:lnTo>
                    <a:pt x="6" y="108"/>
                  </a:lnTo>
                  <a:lnTo>
                    <a:pt x="10" y="112"/>
                  </a:lnTo>
                  <a:lnTo>
                    <a:pt x="16" y="114"/>
                  </a:lnTo>
                  <a:lnTo>
                    <a:pt x="16" y="112"/>
                  </a:lnTo>
                  <a:lnTo>
                    <a:pt x="14" y="104"/>
                  </a:lnTo>
                  <a:lnTo>
                    <a:pt x="10" y="89"/>
                  </a:lnTo>
                  <a:lnTo>
                    <a:pt x="10" y="66"/>
                  </a:lnTo>
                  <a:lnTo>
                    <a:pt x="10" y="41"/>
                  </a:lnTo>
                  <a:lnTo>
                    <a:pt x="10" y="25"/>
                  </a:lnTo>
                  <a:lnTo>
                    <a:pt x="10" y="17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54" name="Freeform 257">
              <a:extLst>
                <a:ext uri="{FF2B5EF4-FFF2-40B4-BE49-F238E27FC236}">
                  <a16:creationId xmlns:a16="http://schemas.microsoft.com/office/drawing/2014/main" xmlns="" id="{64AA52FA-BDB3-4630-931F-DE4DBE6D8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" y="2684"/>
              <a:ext cx="339" cy="65"/>
            </a:xfrm>
            <a:custGeom>
              <a:avLst/>
              <a:gdLst>
                <a:gd name="T0" fmla="*/ 17 w 679"/>
                <a:gd name="T1" fmla="*/ 65 h 131"/>
                <a:gd name="T2" fmla="*/ 11 w 679"/>
                <a:gd name="T3" fmla="*/ 63 h 131"/>
                <a:gd name="T4" fmla="*/ 5 w 679"/>
                <a:gd name="T5" fmla="*/ 60 h 131"/>
                <a:gd name="T6" fmla="*/ 1 w 679"/>
                <a:gd name="T7" fmla="*/ 54 h 131"/>
                <a:gd name="T8" fmla="*/ 0 w 679"/>
                <a:gd name="T9" fmla="*/ 47 h 131"/>
                <a:gd name="T10" fmla="*/ 0 w 679"/>
                <a:gd name="T11" fmla="*/ 43 h 131"/>
                <a:gd name="T12" fmla="*/ 3 w 679"/>
                <a:gd name="T13" fmla="*/ 41 h 131"/>
                <a:gd name="T14" fmla="*/ 57 w 679"/>
                <a:gd name="T15" fmla="*/ 9 h 131"/>
                <a:gd name="T16" fmla="*/ 53 w 679"/>
                <a:gd name="T17" fmla="*/ 14 h 131"/>
                <a:gd name="T18" fmla="*/ 54 w 679"/>
                <a:gd name="T19" fmla="*/ 9 h 131"/>
                <a:gd name="T20" fmla="*/ 57 w 679"/>
                <a:gd name="T21" fmla="*/ 4 h 131"/>
                <a:gd name="T22" fmla="*/ 60 w 679"/>
                <a:gd name="T23" fmla="*/ 1 h 131"/>
                <a:gd name="T24" fmla="*/ 66 w 679"/>
                <a:gd name="T25" fmla="*/ 0 h 131"/>
                <a:gd name="T26" fmla="*/ 273 w 679"/>
                <a:gd name="T27" fmla="*/ 0 h 131"/>
                <a:gd name="T28" fmla="*/ 279 w 679"/>
                <a:gd name="T29" fmla="*/ 1 h 131"/>
                <a:gd name="T30" fmla="*/ 282 w 679"/>
                <a:gd name="T31" fmla="*/ 4 h 131"/>
                <a:gd name="T32" fmla="*/ 285 w 679"/>
                <a:gd name="T33" fmla="*/ 9 h 131"/>
                <a:gd name="T34" fmla="*/ 286 w 679"/>
                <a:gd name="T35" fmla="*/ 14 h 131"/>
                <a:gd name="T36" fmla="*/ 283 w 679"/>
                <a:gd name="T37" fmla="*/ 9 h 131"/>
                <a:gd name="T38" fmla="*/ 336 w 679"/>
                <a:gd name="T39" fmla="*/ 41 h 131"/>
                <a:gd name="T40" fmla="*/ 339 w 679"/>
                <a:gd name="T41" fmla="*/ 43 h 131"/>
                <a:gd name="T42" fmla="*/ 339 w 679"/>
                <a:gd name="T43" fmla="*/ 47 h 131"/>
                <a:gd name="T44" fmla="*/ 338 w 679"/>
                <a:gd name="T45" fmla="*/ 54 h 131"/>
                <a:gd name="T46" fmla="*/ 334 w 679"/>
                <a:gd name="T47" fmla="*/ 60 h 131"/>
                <a:gd name="T48" fmla="*/ 329 w 679"/>
                <a:gd name="T49" fmla="*/ 63 h 131"/>
                <a:gd name="T50" fmla="*/ 322 w 679"/>
                <a:gd name="T51" fmla="*/ 65 h 131"/>
                <a:gd name="T52" fmla="*/ 17 w 679"/>
                <a:gd name="T53" fmla="*/ 65 h 13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79" h="131">
                  <a:moveTo>
                    <a:pt x="35" y="131"/>
                  </a:moveTo>
                  <a:lnTo>
                    <a:pt x="22" y="127"/>
                  </a:lnTo>
                  <a:lnTo>
                    <a:pt x="10" y="120"/>
                  </a:lnTo>
                  <a:lnTo>
                    <a:pt x="2" y="108"/>
                  </a:lnTo>
                  <a:lnTo>
                    <a:pt x="0" y="95"/>
                  </a:lnTo>
                  <a:lnTo>
                    <a:pt x="0" y="87"/>
                  </a:lnTo>
                  <a:lnTo>
                    <a:pt x="6" y="83"/>
                  </a:lnTo>
                  <a:lnTo>
                    <a:pt x="114" y="18"/>
                  </a:lnTo>
                  <a:lnTo>
                    <a:pt x="106" y="29"/>
                  </a:lnTo>
                  <a:lnTo>
                    <a:pt x="108" y="18"/>
                  </a:lnTo>
                  <a:lnTo>
                    <a:pt x="114" y="8"/>
                  </a:lnTo>
                  <a:lnTo>
                    <a:pt x="121" y="2"/>
                  </a:lnTo>
                  <a:lnTo>
                    <a:pt x="133" y="0"/>
                  </a:lnTo>
                  <a:lnTo>
                    <a:pt x="546" y="0"/>
                  </a:lnTo>
                  <a:lnTo>
                    <a:pt x="558" y="2"/>
                  </a:lnTo>
                  <a:lnTo>
                    <a:pt x="565" y="8"/>
                  </a:lnTo>
                  <a:lnTo>
                    <a:pt x="571" y="18"/>
                  </a:lnTo>
                  <a:lnTo>
                    <a:pt x="573" y="29"/>
                  </a:lnTo>
                  <a:lnTo>
                    <a:pt x="567" y="18"/>
                  </a:lnTo>
                  <a:lnTo>
                    <a:pt x="673" y="83"/>
                  </a:lnTo>
                  <a:lnTo>
                    <a:pt x="679" y="87"/>
                  </a:lnTo>
                  <a:lnTo>
                    <a:pt x="679" y="95"/>
                  </a:lnTo>
                  <a:lnTo>
                    <a:pt x="677" y="108"/>
                  </a:lnTo>
                  <a:lnTo>
                    <a:pt x="669" y="120"/>
                  </a:lnTo>
                  <a:lnTo>
                    <a:pt x="658" y="127"/>
                  </a:lnTo>
                  <a:lnTo>
                    <a:pt x="644" y="131"/>
                  </a:lnTo>
                  <a:lnTo>
                    <a:pt x="35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55" name="Freeform 258">
              <a:extLst>
                <a:ext uri="{FF2B5EF4-FFF2-40B4-BE49-F238E27FC236}">
                  <a16:creationId xmlns:a16="http://schemas.microsoft.com/office/drawing/2014/main" xmlns="" id="{4867A47F-90A2-4722-82FC-DF5D96031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2" y="2699"/>
              <a:ext cx="320" cy="34"/>
            </a:xfrm>
            <a:custGeom>
              <a:avLst/>
              <a:gdLst>
                <a:gd name="T0" fmla="*/ 50 w 640"/>
                <a:gd name="T1" fmla="*/ 2 h 67"/>
                <a:gd name="T2" fmla="*/ 48 w 640"/>
                <a:gd name="T3" fmla="*/ 3 h 67"/>
                <a:gd name="T4" fmla="*/ 44 w 640"/>
                <a:gd name="T5" fmla="*/ 7 h 67"/>
                <a:gd name="T6" fmla="*/ 36 w 640"/>
                <a:gd name="T7" fmla="*/ 12 h 67"/>
                <a:gd name="T8" fmla="*/ 27 w 640"/>
                <a:gd name="T9" fmla="*/ 18 h 67"/>
                <a:gd name="T10" fmla="*/ 19 w 640"/>
                <a:gd name="T11" fmla="*/ 22 h 67"/>
                <a:gd name="T12" fmla="*/ 11 w 640"/>
                <a:gd name="T13" fmla="*/ 28 h 67"/>
                <a:gd name="T14" fmla="*/ 5 w 640"/>
                <a:gd name="T15" fmla="*/ 31 h 67"/>
                <a:gd name="T16" fmla="*/ 1 w 640"/>
                <a:gd name="T17" fmla="*/ 33 h 67"/>
                <a:gd name="T18" fmla="*/ 1 w 640"/>
                <a:gd name="T19" fmla="*/ 33 h 67"/>
                <a:gd name="T20" fmla="*/ 1 w 640"/>
                <a:gd name="T21" fmla="*/ 33 h 67"/>
                <a:gd name="T22" fmla="*/ 0 w 640"/>
                <a:gd name="T23" fmla="*/ 34 h 67"/>
                <a:gd name="T24" fmla="*/ 0 w 640"/>
                <a:gd name="T25" fmla="*/ 34 h 67"/>
                <a:gd name="T26" fmla="*/ 319 w 640"/>
                <a:gd name="T27" fmla="*/ 34 h 67"/>
                <a:gd name="T28" fmla="*/ 320 w 640"/>
                <a:gd name="T29" fmla="*/ 34 h 67"/>
                <a:gd name="T30" fmla="*/ 320 w 640"/>
                <a:gd name="T31" fmla="*/ 33 h 67"/>
                <a:gd name="T32" fmla="*/ 320 w 640"/>
                <a:gd name="T33" fmla="*/ 33 h 67"/>
                <a:gd name="T34" fmla="*/ 320 w 640"/>
                <a:gd name="T35" fmla="*/ 32 h 67"/>
                <a:gd name="T36" fmla="*/ 320 w 640"/>
                <a:gd name="T37" fmla="*/ 32 h 67"/>
                <a:gd name="T38" fmla="*/ 269 w 640"/>
                <a:gd name="T39" fmla="*/ 0 h 67"/>
                <a:gd name="T40" fmla="*/ 263 w 640"/>
                <a:gd name="T41" fmla="*/ 0 h 67"/>
                <a:gd name="T42" fmla="*/ 50 w 640"/>
                <a:gd name="T43" fmla="*/ 2 h 6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0" h="67">
                  <a:moveTo>
                    <a:pt x="100" y="4"/>
                  </a:moveTo>
                  <a:lnTo>
                    <a:pt x="96" y="6"/>
                  </a:lnTo>
                  <a:lnTo>
                    <a:pt x="87" y="14"/>
                  </a:lnTo>
                  <a:lnTo>
                    <a:pt x="71" y="23"/>
                  </a:lnTo>
                  <a:lnTo>
                    <a:pt x="54" y="35"/>
                  </a:lnTo>
                  <a:lnTo>
                    <a:pt x="37" y="44"/>
                  </a:lnTo>
                  <a:lnTo>
                    <a:pt x="21" y="56"/>
                  </a:lnTo>
                  <a:lnTo>
                    <a:pt x="10" y="62"/>
                  </a:lnTo>
                  <a:lnTo>
                    <a:pt x="2" y="66"/>
                  </a:lnTo>
                  <a:lnTo>
                    <a:pt x="0" y="67"/>
                  </a:lnTo>
                  <a:lnTo>
                    <a:pt x="638" y="67"/>
                  </a:lnTo>
                  <a:lnTo>
                    <a:pt x="640" y="67"/>
                  </a:lnTo>
                  <a:lnTo>
                    <a:pt x="640" y="66"/>
                  </a:lnTo>
                  <a:lnTo>
                    <a:pt x="640" y="64"/>
                  </a:lnTo>
                  <a:lnTo>
                    <a:pt x="537" y="0"/>
                  </a:lnTo>
                  <a:lnTo>
                    <a:pt x="525" y="0"/>
                  </a:lnTo>
                  <a:lnTo>
                    <a:pt x="100" y="4"/>
                  </a:lnTo>
                  <a:close/>
                </a:path>
              </a:pathLst>
            </a:cu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56" name="Freeform 259">
              <a:extLst>
                <a:ext uri="{FF2B5EF4-FFF2-40B4-BE49-F238E27FC236}">
                  <a16:creationId xmlns:a16="http://schemas.microsoft.com/office/drawing/2014/main" xmlns="" id="{C5316E3F-517D-4763-BBA1-8C081635B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2" y="2733"/>
              <a:ext cx="320" cy="9"/>
            </a:xfrm>
            <a:custGeom>
              <a:avLst/>
              <a:gdLst>
                <a:gd name="T0" fmla="*/ 0 w 640"/>
                <a:gd name="T1" fmla="*/ 0 h 20"/>
                <a:gd name="T2" fmla="*/ 0 w 640"/>
                <a:gd name="T3" fmla="*/ 2 h 20"/>
                <a:gd name="T4" fmla="*/ 1 w 640"/>
                <a:gd name="T5" fmla="*/ 5 h 20"/>
                <a:gd name="T6" fmla="*/ 2 w 640"/>
                <a:gd name="T7" fmla="*/ 6 h 20"/>
                <a:gd name="T8" fmla="*/ 4 w 640"/>
                <a:gd name="T9" fmla="*/ 9 h 20"/>
                <a:gd name="T10" fmla="*/ 4 w 640"/>
                <a:gd name="T11" fmla="*/ 9 h 20"/>
                <a:gd name="T12" fmla="*/ 4 w 640"/>
                <a:gd name="T13" fmla="*/ 9 h 20"/>
                <a:gd name="T14" fmla="*/ 4 w 640"/>
                <a:gd name="T15" fmla="*/ 9 h 20"/>
                <a:gd name="T16" fmla="*/ 5 w 640"/>
                <a:gd name="T17" fmla="*/ 9 h 20"/>
                <a:gd name="T18" fmla="*/ 310 w 640"/>
                <a:gd name="T19" fmla="*/ 9 h 20"/>
                <a:gd name="T20" fmla="*/ 314 w 640"/>
                <a:gd name="T21" fmla="*/ 8 h 20"/>
                <a:gd name="T22" fmla="*/ 317 w 640"/>
                <a:gd name="T23" fmla="*/ 6 h 20"/>
                <a:gd name="T24" fmla="*/ 319 w 640"/>
                <a:gd name="T25" fmla="*/ 4 h 20"/>
                <a:gd name="T26" fmla="*/ 320 w 640"/>
                <a:gd name="T27" fmla="*/ 0 h 20"/>
                <a:gd name="T28" fmla="*/ 319 w 640"/>
                <a:gd name="T29" fmla="*/ 0 h 20"/>
                <a:gd name="T30" fmla="*/ 0 w 640"/>
                <a:gd name="T31" fmla="*/ 0 h 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40" h="20">
                  <a:moveTo>
                    <a:pt x="0" y="0"/>
                  </a:moveTo>
                  <a:lnTo>
                    <a:pt x="0" y="4"/>
                  </a:lnTo>
                  <a:lnTo>
                    <a:pt x="2" y="10"/>
                  </a:lnTo>
                  <a:lnTo>
                    <a:pt x="4" y="14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619" y="20"/>
                  </a:lnTo>
                  <a:lnTo>
                    <a:pt x="627" y="18"/>
                  </a:lnTo>
                  <a:lnTo>
                    <a:pt x="633" y="14"/>
                  </a:lnTo>
                  <a:lnTo>
                    <a:pt x="638" y="8"/>
                  </a:lnTo>
                  <a:lnTo>
                    <a:pt x="640" y="0"/>
                  </a:lnTo>
                  <a:lnTo>
                    <a:pt x="6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57" name="Freeform 260">
              <a:extLst>
                <a:ext uri="{FF2B5EF4-FFF2-40B4-BE49-F238E27FC236}">
                  <a16:creationId xmlns:a16="http://schemas.microsoft.com/office/drawing/2014/main" xmlns="" id="{425AD801-4FDE-45AA-BD11-BF7F1B1F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" y="2690"/>
              <a:ext cx="274" cy="52"/>
            </a:xfrm>
            <a:custGeom>
              <a:avLst/>
              <a:gdLst>
                <a:gd name="T0" fmla="*/ 53 w 548"/>
                <a:gd name="T1" fmla="*/ 8 h 104"/>
                <a:gd name="T2" fmla="*/ 0 w 548"/>
                <a:gd name="T3" fmla="*/ 41 h 104"/>
                <a:gd name="T4" fmla="*/ 1 w 548"/>
                <a:gd name="T5" fmla="*/ 44 h 104"/>
                <a:gd name="T6" fmla="*/ 3 w 548"/>
                <a:gd name="T7" fmla="*/ 48 h 104"/>
                <a:gd name="T8" fmla="*/ 6 w 548"/>
                <a:gd name="T9" fmla="*/ 51 h 104"/>
                <a:gd name="T10" fmla="*/ 10 w 548"/>
                <a:gd name="T11" fmla="*/ 52 h 104"/>
                <a:gd name="T12" fmla="*/ 8 w 548"/>
                <a:gd name="T13" fmla="*/ 49 h 104"/>
                <a:gd name="T14" fmla="*/ 7 w 548"/>
                <a:gd name="T15" fmla="*/ 47 h 104"/>
                <a:gd name="T16" fmla="*/ 6 w 548"/>
                <a:gd name="T17" fmla="*/ 44 h 104"/>
                <a:gd name="T18" fmla="*/ 6 w 548"/>
                <a:gd name="T19" fmla="*/ 42 h 104"/>
                <a:gd name="T20" fmla="*/ 6 w 548"/>
                <a:gd name="T21" fmla="*/ 42 h 104"/>
                <a:gd name="T22" fmla="*/ 7 w 548"/>
                <a:gd name="T23" fmla="*/ 42 h 104"/>
                <a:gd name="T24" fmla="*/ 7 w 548"/>
                <a:gd name="T25" fmla="*/ 42 h 104"/>
                <a:gd name="T26" fmla="*/ 7 w 548"/>
                <a:gd name="T27" fmla="*/ 42 h 104"/>
                <a:gd name="T28" fmla="*/ 11 w 548"/>
                <a:gd name="T29" fmla="*/ 40 h 104"/>
                <a:gd name="T30" fmla="*/ 16 w 548"/>
                <a:gd name="T31" fmla="*/ 37 h 104"/>
                <a:gd name="T32" fmla="*/ 24 w 548"/>
                <a:gd name="T33" fmla="*/ 31 h 104"/>
                <a:gd name="T34" fmla="*/ 33 w 548"/>
                <a:gd name="T35" fmla="*/ 26 h 104"/>
                <a:gd name="T36" fmla="*/ 41 w 548"/>
                <a:gd name="T37" fmla="*/ 20 h 104"/>
                <a:gd name="T38" fmla="*/ 49 w 548"/>
                <a:gd name="T39" fmla="*/ 16 h 104"/>
                <a:gd name="T40" fmla="*/ 54 w 548"/>
                <a:gd name="T41" fmla="*/ 12 h 104"/>
                <a:gd name="T42" fmla="*/ 56 w 548"/>
                <a:gd name="T43" fmla="*/ 11 h 104"/>
                <a:gd name="T44" fmla="*/ 268 w 548"/>
                <a:gd name="T45" fmla="*/ 9 h 104"/>
                <a:gd name="T46" fmla="*/ 274 w 548"/>
                <a:gd name="T47" fmla="*/ 9 h 104"/>
                <a:gd name="T48" fmla="*/ 273 w 548"/>
                <a:gd name="T49" fmla="*/ 8 h 104"/>
                <a:gd name="T50" fmla="*/ 272 w 548"/>
                <a:gd name="T51" fmla="*/ 5 h 104"/>
                <a:gd name="T52" fmla="*/ 271 w 548"/>
                <a:gd name="T53" fmla="*/ 2 h 104"/>
                <a:gd name="T54" fmla="*/ 269 w 548"/>
                <a:gd name="T55" fmla="*/ 1 h 104"/>
                <a:gd name="T56" fmla="*/ 266 w 548"/>
                <a:gd name="T57" fmla="*/ 0 h 104"/>
                <a:gd name="T58" fmla="*/ 60 w 548"/>
                <a:gd name="T59" fmla="*/ 0 h 104"/>
                <a:gd name="T60" fmla="*/ 58 w 548"/>
                <a:gd name="T61" fmla="*/ 1 h 104"/>
                <a:gd name="T62" fmla="*/ 55 w 548"/>
                <a:gd name="T63" fmla="*/ 2 h 104"/>
                <a:gd name="T64" fmla="*/ 54 w 548"/>
                <a:gd name="T65" fmla="*/ 5 h 104"/>
                <a:gd name="T66" fmla="*/ 53 w 548"/>
                <a:gd name="T67" fmla="*/ 8 h 10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48" h="104">
                  <a:moveTo>
                    <a:pt x="106" y="15"/>
                  </a:moveTo>
                  <a:lnTo>
                    <a:pt x="0" y="81"/>
                  </a:lnTo>
                  <a:lnTo>
                    <a:pt x="2" y="88"/>
                  </a:lnTo>
                  <a:lnTo>
                    <a:pt x="6" y="96"/>
                  </a:lnTo>
                  <a:lnTo>
                    <a:pt x="11" y="102"/>
                  </a:lnTo>
                  <a:lnTo>
                    <a:pt x="19" y="104"/>
                  </a:lnTo>
                  <a:lnTo>
                    <a:pt x="15" y="98"/>
                  </a:lnTo>
                  <a:lnTo>
                    <a:pt x="13" y="94"/>
                  </a:lnTo>
                  <a:lnTo>
                    <a:pt x="11" y="88"/>
                  </a:lnTo>
                  <a:lnTo>
                    <a:pt x="11" y="84"/>
                  </a:lnTo>
                  <a:lnTo>
                    <a:pt x="13" y="83"/>
                  </a:lnTo>
                  <a:lnTo>
                    <a:pt x="21" y="79"/>
                  </a:lnTo>
                  <a:lnTo>
                    <a:pt x="32" y="73"/>
                  </a:lnTo>
                  <a:lnTo>
                    <a:pt x="48" y="61"/>
                  </a:lnTo>
                  <a:lnTo>
                    <a:pt x="65" y="52"/>
                  </a:lnTo>
                  <a:lnTo>
                    <a:pt x="82" y="40"/>
                  </a:lnTo>
                  <a:lnTo>
                    <a:pt x="98" y="31"/>
                  </a:lnTo>
                  <a:lnTo>
                    <a:pt x="107" y="23"/>
                  </a:lnTo>
                  <a:lnTo>
                    <a:pt x="111" y="21"/>
                  </a:lnTo>
                  <a:lnTo>
                    <a:pt x="536" y="17"/>
                  </a:lnTo>
                  <a:lnTo>
                    <a:pt x="548" y="17"/>
                  </a:lnTo>
                  <a:lnTo>
                    <a:pt x="546" y="15"/>
                  </a:lnTo>
                  <a:lnTo>
                    <a:pt x="544" y="10"/>
                  </a:lnTo>
                  <a:lnTo>
                    <a:pt x="542" y="4"/>
                  </a:lnTo>
                  <a:lnTo>
                    <a:pt x="538" y="2"/>
                  </a:lnTo>
                  <a:lnTo>
                    <a:pt x="532" y="0"/>
                  </a:lnTo>
                  <a:lnTo>
                    <a:pt x="119" y="0"/>
                  </a:lnTo>
                  <a:lnTo>
                    <a:pt x="115" y="2"/>
                  </a:lnTo>
                  <a:lnTo>
                    <a:pt x="109" y="4"/>
                  </a:lnTo>
                  <a:lnTo>
                    <a:pt x="107" y="10"/>
                  </a:lnTo>
                  <a:lnTo>
                    <a:pt x="106" y="15"/>
                  </a:lnTo>
                  <a:close/>
                </a:path>
              </a:pathLst>
            </a:custGeom>
            <a:solidFill>
              <a:srgbClr val="9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58" name="Freeform 261">
              <a:extLst>
                <a:ext uri="{FF2B5EF4-FFF2-40B4-BE49-F238E27FC236}">
                  <a16:creationId xmlns:a16="http://schemas.microsoft.com/office/drawing/2014/main" xmlns="" id="{1DF602E6-C793-4E07-86D2-2C5B5247C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5" y="2697"/>
              <a:ext cx="24" cy="5"/>
            </a:xfrm>
            <a:custGeom>
              <a:avLst/>
              <a:gdLst>
                <a:gd name="T0" fmla="*/ 0 w 46"/>
                <a:gd name="T1" fmla="*/ 5 h 10"/>
                <a:gd name="T2" fmla="*/ 1 w 46"/>
                <a:gd name="T3" fmla="*/ 4 h 10"/>
                <a:gd name="T4" fmla="*/ 3 w 46"/>
                <a:gd name="T5" fmla="*/ 2 h 10"/>
                <a:gd name="T6" fmla="*/ 5 w 46"/>
                <a:gd name="T7" fmla="*/ 1 h 10"/>
                <a:gd name="T8" fmla="*/ 9 w 46"/>
                <a:gd name="T9" fmla="*/ 0 h 10"/>
                <a:gd name="T10" fmla="*/ 11 w 46"/>
                <a:gd name="T11" fmla="*/ 0 h 10"/>
                <a:gd name="T12" fmla="*/ 12 w 46"/>
                <a:gd name="T13" fmla="*/ 0 h 10"/>
                <a:gd name="T14" fmla="*/ 12 w 46"/>
                <a:gd name="T15" fmla="*/ 0 h 10"/>
                <a:gd name="T16" fmla="*/ 14 w 46"/>
                <a:gd name="T17" fmla="*/ 0 h 10"/>
                <a:gd name="T18" fmla="*/ 18 w 46"/>
                <a:gd name="T19" fmla="*/ 1 h 10"/>
                <a:gd name="T20" fmla="*/ 21 w 46"/>
                <a:gd name="T21" fmla="*/ 2 h 10"/>
                <a:gd name="T22" fmla="*/ 23 w 46"/>
                <a:gd name="T23" fmla="*/ 4 h 10"/>
                <a:gd name="T24" fmla="*/ 24 w 46"/>
                <a:gd name="T25" fmla="*/ 5 h 10"/>
                <a:gd name="T26" fmla="*/ 0 w 46"/>
                <a:gd name="T27" fmla="*/ 5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0">
                  <a:moveTo>
                    <a:pt x="0" y="10"/>
                  </a:moveTo>
                  <a:lnTo>
                    <a:pt x="2" y="8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5" y="2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59" name="Freeform 262">
              <a:extLst>
                <a:ext uri="{FF2B5EF4-FFF2-40B4-BE49-F238E27FC236}">
                  <a16:creationId xmlns:a16="http://schemas.microsoft.com/office/drawing/2014/main" xmlns="" id="{3C8F88E1-AB7C-47C6-8152-028D9D96E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" y="2697"/>
              <a:ext cx="23" cy="5"/>
            </a:xfrm>
            <a:custGeom>
              <a:avLst/>
              <a:gdLst>
                <a:gd name="T0" fmla="*/ 0 w 46"/>
                <a:gd name="T1" fmla="*/ 5 h 10"/>
                <a:gd name="T2" fmla="*/ 1 w 46"/>
                <a:gd name="T3" fmla="*/ 4 h 10"/>
                <a:gd name="T4" fmla="*/ 3 w 46"/>
                <a:gd name="T5" fmla="*/ 2 h 10"/>
                <a:gd name="T6" fmla="*/ 5 w 46"/>
                <a:gd name="T7" fmla="*/ 1 h 10"/>
                <a:gd name="T8" fmla="*/ 9 w 46"/>
                <a:gd name="T9" fmla="*/ 0 h 10"/>
                <a:gd name="T10" fmla="*/ 11 w 46"/>
                <a:gd name="T11" fmla="*/ 0 h 10"/>
                <a:gd name="T12" fmla="*/ 12 w 46"/>
                <a:gd name="T13" fmla="*/ 0 h 10"/>
                <a:gd name="T14" fmla="*/ 12 w 46"/>
                <a:gd name="T15" fmla="*/ 0 h 10"/>
                <a:gd name="T16" fmla="*/ 14 w 46"/>
                <a:gd name="T17" fmla="*/ 0 h 10"/>
                <a:gd name="T18" fmla="*/ 18 w 46"/>
                <a:gd name="T19" fmla="*/ 1 h 10"/>
                <a:gd name="T20" fmla="*/ 21 w 46"/>
                <a:gd name="T21" fmla="*/ 2 h 10"/>
                <a:gd name="T22" fmla="*/ 22 w 46"/>
                <a:gd name="T23" fmla="*/ 4 h 10"/>
                <a:gd name="T24" fmla="*/ 23 w 46"/>
                <a:gd name="T25" fmla="*/ 5 h 10"/>
                <a:gd name="T26" fmla="*/ 0 w 46"/>
                <a:gd name="T27" fmla="*/ 5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0">
                  <a:moveTo>
                    <a:pt x="0" y="10"/>
                  </a:moveTo>
                  <a:lnTo>
                    <a:pt x="2" y="8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5" y="2"/>
                  </a:lnTo>
                  <a:lnTo>
                    <a:pt x="41" y="4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60" name="Freeform 263">
              <a:extLst>
                <a:ext uri="{FF2B5EF4-FFF2-40B4-BE49-F238E27FC236}">
                  <a16:creationId xmlns:a16="http://schemas.microsoft.com/office/drawing/2014/main" xmlns="" id="{1514CEB9-5FC5-4F88-B191-9B37975D3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" y="2697"/>
              <a:ext cx="23" cy="5"/>
            </a:xfrm>
            <a:custGeom>
              <a:avLst/>
              <a:gdLst>
                <a:gd name="T0" fmla="*/ 0 w 47"/>
                <a:gd name="T1" fmla="*/ 5 h 10"/>
                <a:gd name="T2" fmla="*/ 1 w 47"/>
                <a:gd name="T3" fmla="*/ 4 h 10"/>
                <a:gd name="T4" fmla="*/ 3 w 47"/>
                <a:gd name="T5" fmla="*/ 2 h 10"/>
                <a:gd name="T6" fmla="*/ 5 w 47"/>
                <a:gd name="T7" fmla="*/ 1 h 10"/>
                <a:gd name="T8" fmla="*/ 9 w 47"/>
                <a:gd name="T9" fmla="*/ 0 h 10"/>
                <a:gd name="T10" fmla="*/ 11 w 47"/>
                <a:gd name="T11" fmla="*/ 0 h 10"/>
                <a:gd name="T12" fmla="*/ 11 w 47"/>
                <a:gd name="T13" fmla="*/ 0 h 10"/>
                <a:gd name="T14" fmla="*/ 12 w 47"/>
                <a:gd name="T15" fmla="*/ 0 h 10"/>
                <a:gd name="T16" fmla="*/ 13 w 47"/>
                <a:gd name="T17" fmla="*/ 0 h 10"/>
                <a:gd name="T18" fmla="*/ 17 w 47"/>
                <a:gd name="T19" fmla="*/ 1 h 10"/>
                <a:gd name="T20" fmla="*/ 20 w 47"/>
                <a:gd name="T21" fmla="*/ 2 h 10"/>
                <a:gd name="T22" fmla="*/ 22 w 47"/>
                <a:gd name="T23" fmla="*/ 4 h 10"/>
                <a:gd name="T24" fmla="*/ 23 w 47"/>
                <a:gd name="T25" fmla="*/ 5 h 10"/>
                <a:gd name="T26" fmla="*/ 0 w 47"/>
                <a:gd name="T27" fmla="*/ 5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7" h="10">
                  <a:moveTo>
                    <a:pt x="0" y="10"/>
                  </a:moveTo>
                  <a:lnTo>
                    <a:pt x="2" y="8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35" y="2"/>
                  </a:lnTo>
                  <a:lnTo>
                    <a:pt x="41" y="4"/>
                  </a:lnTo>
                  <a:lnTo>
                    <a:pt x="45" y="8"/>
                  </a:lnTo>
                  <a:lnTo>
                    <a:pt x="47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61" name="Freeform 264">
              <a:extLst>
                <a:ext uri="{FF2B5EF4-FFF2-40B4-BE49-F238E27FC236}">
                  <a16:creationId xmlns:a16="http://schemas.microsoft.com/office/drawing/2014/main" xmlns="" id="{3CF69B6B-F0EE-41EE-B07D-208DF9040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" y="2697"/>
              <a:ext cx="23" cy="5"/>
            </a:xfrm>
            <a:custGeom>
              <a:avLst/>
              <a:gdLst>
                <a:gd name="T0" fmla="*/ 0 w 46"/>
                <a:gd name="T1" fmla="*/ 5 h 10"/>
                <a:gd name="T2" fmla="*/ 1 w 46"/>
                <a:gd name="T3" fmla="*/ 4 h 10"/>
                <a:gd name="T4" fmla="*/ 2 w 46"/>
                <a:gd name="T5" fmla="*/ 2 h 10"/>
                <a:gd name="T6" fmla="*/ 5 w 46"/>
                <a:gd name="T7" fmla="*/ 1 h 10"/>
                <a:gd name="T8" fmla="*/ 8 w 46"/>
                <a:gd name="T9" fmla="*/ 0 h 10"/>
                <a:gd name="T10" fmla="*/ 11 w 46"/>
                <a:gd name="T11" fmla="*/ 0 h 10"/>
                <a:gd name="T12" fmla="*/ 12 w 46"/>
                <a:gd name="T13" fmla="*/ 0 h 10"/>
                <a:gd name="T14" fmla="*/ 12 w 46"/>
                <a:gd name="T15" fmla="*/ 0 h 10"/>
                <a:gd name="T16" fmla="*/ 13 w 46"/>
                <a:gd name="T17" fmla="*/ 0 h 10"/>
                <a:gd name="T18" fmla="*/ 16 w 46"/>
                <a:gd name="T19" fmla="*/ 1 h 10"/>
                <a:gd name="T20" fmla="*/ 20 w 46"/>
                <a:gd name="T21" fmla="*/ 2 h 10"/>
                <a:gd name="T22" fmla="*/ 22 w 46"/>
                <a:gd name="T23" fmla="*/ 4 h 10"/>
                <a:gd name="T24" fmla="*/ 23 w 46"/>
                <a:gd name="T25" fmla="*/ 5 h 10"/>
                <a:gd name="T26" fmla="*/ 0 w 46"/>
                <a:gd name="T27" fmla="*/ 5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0">
                  <a:moveTo>
                    <a:pt x="0" y="10"/>
                  </a:moveTo>
                  <a:lnTo>
                    <a:pt x="1" y="8"/>
                  </a:lnTo>
                  <a:lnTo>
                    <a:pt x="3" y="4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62" name="Freeform 265">
              <a:extLst>
                <a:ext uri="{FF2B5EF4-FFF2-40B4-BE49-F238E27FC236}">
                  <a16:creationId xmlns:a16="http://schemas.microsoft.com/office/drawing/2014/main" xmlns="" id="{465EB03B-FA75-4C3E-8D9E-131FB86FC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2" y="2697"/>
              <a:ext cx="23" cy="5"/>
            </a:xfrm>
            <a:custGeom>
              <a:avLst/>
              <a:gdLst>
                <a:gd name="T0" fmla="*/ 0 w 46"/>
                <a:gd name="T1" fmla="*/ 5 h 10"/>
                <a:gd name="T2" fmla="*/ 1 w 46"/>
                <a:gd name="T3" fmla="*/ 4 h 10"/>
                <a:gd name="T4" fmla="*/ 3 w 46"/>
                <a:gd name="T5" fmla="*/ 2 h 10"/>
                <a:gd name="T6" fmla="*/ 5 w 46"/>
                <a:gd name="T7" fmla="*/ 1 h 10"/>
                <a:gd name="T8" fmla="*/ 9 w 46"/>
                <a:gd name="T9" fmla="*/ 0 h 10"/>
                <a:gd name="T10" fmla="*/ 12 w 46"/>
                <a:gd name="T11" fmla="*/ 0 h 10"/>
                <a:gd name="T12" fmla="*/ 13 w 46"/>
                <a:gd name="T13" fmla="*/ 0 h 10"/>
                <a:gd name="T14" fmla="*/ 13 w 46"/>
                <a:gd name="T15" fmla="*/ 0 h 10"/>
                <a:gd name="T16" fmla="*/ 15 w 46"/>
                <a:gd name="T17" fmla="*/ 0 h 10"/>
                <a:gd name="T18" fmla="*/ 17 w 46"/>
                <a:gd name="T19" fmla="*/ 1 h 10"/>
                <a:gd name="T20" fmla="*/ 20 w 46"/>
                <a:gd name="T21" fmla="*/ 2 h 10"/>
                <a:gd name="T22" fmla="*/ 22 w 46"/>
                <a:gd name="T23" fmla="*/ 4 h 10"/>
                <a:gd name="T24" fmla="*/ 23 w 46"/>
                <a:gd name="T25" fmla="*/ 5 h 10"/>
                <a:gd name="T26" fmla="*/ 0 w 46"/>
                <a:gd name="T27" fmla="*/ 5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0">
                  <a:moveTo>
                    <a:pt x="0" y="10"/>
                  </a:moveTo>
                  <a:lnTo>
                    <a:pt x="2" y="8"/>
                  </a:lnTo>
                  <a:lnTo>
                    <a:pt x="6" y="4"/>
                  </a:lnTo>
                  <a:lnTo>
                    <a:pt x="9" y="2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4" y="2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63" name="Freeform 266">
              <a:extLst>
                <a:ext uri="{FF2B5EF4-FFF2-40B4-BE49-F238E27FC236}">
                  <a16:creationId xmlns:a16="http://schemas.microsoft.com/office/drawing/2014/main" xmlns="" id="{17356103-F8F4-45CB-8FAD-91A3E8A55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" y="2697"/>
              <a:ext cx="24" cy="5"/>
            </a:xfrm>
            <a:custGeom>
              <a:avLst/>
              <a:gdLst>
                <a:gd name="T0" fmla="*/ 0 w 46"/>
                <a:gd name="T1" fmla="*/ 5 h 10"/>
                <a:gd name="T2" fmla="*/ 1 w 46"/>
                <a:gd name="T3" fmla="*/ 4 h 10"/>
                <a:gd name="T4" fmla="*/ 2 w 46"/>
                <a:gd name="T5" fmla="*/ 2 h 10"/>
                <a:gd name="T6" fmla="*/ 5 w 46"/>
                <a:gd name="T7" fmla="*/ 1 h 10"/>
                <a:gd name="T8" fmla="*/ 8 w 46"/>
                <a:gd name="T9" fmla="*/ 0 h 10"/>
                <a:gd name="T10" fmla="*/ 11 w 46"/>
                <a:gd name="T11" fmla="*/ 0 h 10"/>
                <a:gd name="T12" fmla="*/ 12 w 46"/>
                <a:gd name="T13" fmla="*/ 0 h 10"/>
                <a:gd name="T14" fmla="*/ 12 w 46"/>
                <a:gd name="T15" fmla="*/ 0 h 10"/>
                <a:gd name="T16" fmla="*/ 14 w 46"/>
                <a:gd name="T17" fmla="*/ 0 h 10"/>
                <a:gd name="T18" fmla="*/ 17 w 46"/>
                <a:gd name="T19" fmla="*/ 1 h 10"/>
                <a:gd name="T20" fmla="*/ 21 w 46"/>
                <a:gd name="T21" fmla="*/ 2 h 10"/>
                <a:gd name="T22" fmla="*/ 23 w 46"/>
                <a:gd name="T23" fmla="*/ 4 h 10"/>
                <a:gd name="T24" fmla="*/ 24 w 46"/>
                <a:gd name="T25" fmla="*/ 5 h 10"/>
                <a:gd name="T26" fmla="*/ 0 w 46"/>
                <a:gd name="T27" fmla="*/ 5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0">
                  <a:moveTo>
                    <a:pt x="0" y="10"/>
                  </a:moveTo>
                  <a:lnTo>
                    <a:pt x="2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3" y="2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64" name="Freeform 267">
              <a:extLst>
                <a:ext uri="{FF2B5EF4-FFF2-40B4-BE49-F238E27FC236}">
                  <a16:creationId xmlns:a16="http://schemas.microsoft.com/office/drawing/2014/main" xmlns="" id="{D5D99746-A7DD-4B84-AFC6-AC53F581D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" y="2707"/>
              <a:ext cx="23" cy="5"/>
            </a:xfrm>
            <a:custGeom>
              <a:avLst/>
              <a:gdLst>
                <a:gd name="T0" fmla="*/ 0 w 46"/>
                <a:gd name="T1" fmla="*/ 5 h 9"/>
                <a:gd name="T2" fmla="*/ 1 w 46"/>
                <a:gd name="T3" fmla="*/ 4 h 9"/>
                <a:gd name="T4" fmla="*/ 2 w 46"/>
                <a:gd name="T5" fmla="*/ 2 h 9"/>
                <a:gd name="T6" fmla="*/ 5 w 46"/>
                <a:gd name="T7" fmla="*/ 1 h 9"/>
                <a:gd name="T8" fmla="*/ 8 w 46"/>
                <a:gd name="T9" fmla="*/ 0 h 9"/>
                <a:gd name="T10" fmla="*/ 11 w 46"/>
                <a:gd name="T11" fmla="*/ 0 h 9"/>
                <a:gd name="T12" fmla="*/ 12 w 46"/>
                <a:gd name="T13" fmla="*/ 0 h 9"/>
                <a:gd name="T14" fmla="*/ 12 w 46"/>
                <a:gd name="T15" fmla="*/ 0 h 9"/>
                <a:gd name="T16" fmla="*/ 14 w 46"/>
                <a:gd name="T17" fmla="*/ 0 h 9"/>
                <a:gd name="T18" fmla="*/ 18 w 46"/>
                <a:gd name="T19" fmla="*/ 1 h 9"/>
                <a:gd name="T20" fmla="*/ 20 w 46"/>
                <a:gd name="T21" fmla="*/ 2 h 9"/>
                <a:gd name="T22" fmla="*/ 22 w 46"/>
                <a:gd name="T23" fmla="*/ 4 h 9"/>
                <a:gd name="T24" fmla="*/ 23 w 46"/>
                <a:gd name="T25" fmla="*/ 5 h 9"/>
                <a:gd name="T26" fmla="*/ 0 w 46"/>
                <a:gd name="T27" fmla="*/ 5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9">
                  <a:moveTo>
                    <a:pt x="0" y="9"/>
                  </a:moveTo>
                  <a:lnTo>
                    <a:pt x="2" y="7"/>
                  </a:lnTo>
                  <a:lnTo>
                    <a:pt x="4" y="3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5" y="1"/>
                  </a:lnTo>
                  <a:lnTo>
                    <a:pt x="40" y="3"/>
                  </a:lnTo>
                  <a:lnTo>
                    <a:pt x="44" y="7"/>
                  </a:lnTo>
                  <a:lnTo>
                    <a:pt x="46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65" name="Freeform 268">
              <a:extLst>
                <a:ext uri="{FF2B5EF4-FFF2-40B4-BE49-F238E27FC236}">
                  <a16:creationId xmlns:a16="http://schemas.microsoft.com/office/drawing/2014/main" xmlns="" id="{93269A1F-66D9-4245-8691-0C747B708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" y="2707"/>
              <a:ext cx="23" cy="5"/>
            </a:xfrm>
            <a:custGeom>
              <a:avLst/>
              <a:gdLst>
                <a:gd name="T0" fmla="*/ 0 w 46"/>
                <a:gd name="T1" fmla="*/ 5 h 9"/>
                <a:gd name="T2" fmla="*/ 1 w 46"/>
                <a:gd name="T3" fmla="*/ 4 h 9"/>
                <a:gd name="T4" fmla="*/ 2 w 46"/>
                <a:gd name="T5" fmla="*/ 2 h 9"/>
                <a:gd name="T6" fmla="*/ 5 w 46"/>
                <a:gd name="T7" fmla="*/ 1 h 9"/>
                <a:gd name="T8" fmla="*/ 9 w 46"/>
                <a:gd name="T9" fmla="*/ 0 h 9"/>
                <a:gd name="T10" fmla="*/ 11 w 46"/>
                <a:gd name="T11" fmla="*/ 0 h 9"/>
                <a:gd name="T12" fmla="*/ 12 w 46"/>
                <a:gd name="T13" fmla="*/ 0 h 9"/>
                <a:gd name="T14" fmla="*/ 12 w 46"/>
                <a:gd name="T15" fmla="*/ 0 h 9"/>
                <a:gd name="T16" fmla="*/ 14 w 46"/>
                <a:gd name="T17" fmla="*/ 0 h 9"/>
                <a:gd name="T18" fmla="*/ 18 w 46"/>
                <a:gd name="T19" fmla="*/ 1 h 9"/>
                <a:gd name="T20" fmla="*/ 21 w 46"/>
                <a:gd name="T21" fmla="*/ 2 h 9"/>
                <a:gd name="T22" fmla="*/ 23 w 46"/>
                <a:gd name="T23" fmla="*/ 4 h 9"/>
                <a:gd name="T24" fmla="*/ 23 w 46"/>
                <a:gd name="T25" fmla="*/ 5 h 9"/>
                <a:gd name="T26" fmla="*/ 0 w 46"/>
                <a:gd name="T27" fmla="*/ 5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9">
                  <a:moveTo>
                    <a:pt x="0" y="9"/>
                  </a:moveTo>
                  <a:lnTo>
                    <a:pt x="2" y="7"/>
                  </a:lnTo>
                  <a:lnTo>
                    <a:pt x="4" y="3"/>
                  </a:lnTo>
                  <a:lnTo>
                    <a:pt x="10" y="1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5" y="1"/>
                  </a:lnTo>
                  <a:lnTo>
                    <a:pt x="41" y="3"/>
                  </a:lnTo>
                  <a:lnTo>
                    <a:pt x="45" y="7"/>
                  </a:lnTo>
                  <a:lnTo>
                    <a:pt x="46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66" name="Freeform 269">
              <a:extLst>
                <a:ext uri="{FF2B5EF4-FFF2-40B4-BE49-F238E27FC236}">
                  <a16:creationId xmlns:a16="http://schemas.microsoft.com/office/drawing/2014/main" xmlns="" id="{FE5E549C-8FBF-4B04-B295-6A4229246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" y="2707"/>
              <a:ext cx="23" cy="5"/>
            </a:xfrm>
            <a:custGeom>
              <a:avLst/>
              <a:gdLst>
                <a:gd name="T0" fmla="*/ 0 w 46"/>
                <a:gd name="T1" fmla="*/ 5 h 9"/>
                <a:gd name="T2" fmla="*/ 1 w 46"/>
                <a:gd name="T3" fmla="*/ 4 h 9"/>
                <a:gd name="T4" fmla="*/ 2 w 46"/>
                <a:gd name="T5" fmla="*/ 2 h 9"/>
                <a:gd name="T6" fmla="*/ 5 w 46"/>
                <a:gd name="T7" fmla="*/ 1 h 9"/>
                <a:gd name="T8" fmla="*/ 8 w 46"/>
                <a:gd name="T9" fmla="*/ 0 h 9"/>
                <a:gd name="T10" fmla="*/ 11 w 46"/>
                <a:gd name="T11" fmla="*/ 0 h 9"/>
                <a:gd name="T12" fmla="*/ 12 w 46"/>
                <a:gd name="T13" fmla="*/ 0 h 9"/>
                <a:gd name="T14" fmla="*/ 12 w 46"/>
                <a:gd name="T15" fmla="*/ 0 h 9"/>
                <a:gd name="T16" fmla="*/ 13 w 46"/>
                <a:gd name="T17" fmla="*/ 0 h 9"/>
                <a:gd name="T18" fmla="*/ 17 w 46"/>
                <a:gd name="T19" fmla="*/ 1 h 9"/>
                <a:gd name="T20" fmla="*/ 20 w 46"/>
                <a:gd name="T21" fmla="*/ 2 h 9"/>
                <a:gd name="T22" fmla="*/ 22 w 46"/>
                <a:gd name="T23" fmla="*/ 4 h 9"/>
                <a:gd name="T24" fmla="*/ 23 w 46"/>
                <a:gd name="T25" fmla="*/ 5 h 9"/>
                <a:gd name="T26" fmla="*/ 0 w 46"/>
                <a:gd name="T27" fmla="*/ 5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9">
                  <a:moveTo>
                    <a:pt x="0" y="9"/>
                  </a:moveTo>
                  <a:lnTo>
                    <a:pt x="2" y="7"/>
                  </a:lnTo>
                  <a:lnTo>
                    <a:pt x="3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34" y="1"/>
                  </a:lnTo>
                  <a:lnTo>
                    <a:pt x="40" y="3"/>
                  </a:lnTo>
                  <a:lnTo>
                    <a:pt x="44" y="7"/>
                  </a:lnTo>
                  <a:lnTo>
                    <a:pt x="46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67" name="Freeform 270">
              <a:extLst>
                <a:ext uri="{FF2B5EF4-FFF2-40B4-BE49-F238E27FC236}">
                  <a16:creationId xmlns:a16="http://schemas.microsoft.com/office/drawing/2014/main" xmlns="" id="{DC6D7B0C-4C35-4B37-B1D8-555BE568E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" y="2707"/>
              <a:ext cx="23" cy="5"/>
            </a:xfrm>
            <a:custGeom>
              <a:avLst/>
              <a:gdLst>
                <a:gd name="T0" fmla="*/ 0 w 46"/>
                <a:gd name="T1" fmla="*/ 5 h 9"/>
                <a:gd name="T2" fmla="*/ 1 w 46"/>
                <a:gd name="T3" fmla="*/ 4 h 9"/>
                <a:gd name="T4" fmla="*/ 2 w 46"/>
                <a:gd name="T5" fmla="*/ 2 h 9"/>
                <a:gd name="T6" fmla="*/ 5 w 46"/>
                <a:gd name="T7" fmla="*/ 1 h 9"/>
                <a:gd name="T8" fmla="*/ 9 w 46"/>
                <a:gd name="T9" fmla="*/ 0 h 9"/>
                <a:gd name="T10" fmla="*/ 11 w 46"/>
                <a:gd name="T11" fmla="*/ 0 h 9"/>
                <a:gd name="T12" fmla="*/ 12 w 46"/>
                <a:gd name="T13" fmla="*/ 0 h 9"/>
                <a:gd name="T14" fmla="*/ 12 w 46"/>
                <a:gd name="T15" fmla="*/ 0 h 9"/>
                <a:gd name="T16" fmla="*/ 14 w 46"/>
                <a:gd name="T17" fmla="*/ 0 h 9"/>
                <a:gd name="T18" fmla="*/ 17 w 46"/>
                <a:gd name="T19" fmla="*/ 1 h 9"/>
                <a:gd name="T20" fmla="*/ 20 w 46"/>
                <a:gd name="T21" fmla="*/ 2 h 9"/>
                <a:gd name="T22" fmla="*/ 22 w 46"/>
                <a:gd name="T23" fmla="*/ 4 h 9"/>
                <a:gd name="T24" fmla="*/ 23 w 46"/>
                <a:gd name="T25" fmla="*/ 5 h 9"/>
                <a:gd name="T26" fmla="*/ 0 w 46"/>
                <a:gd name="T27" fmla="*/ 5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9">
                  <a:moveTo>
                    <a:pt x="0" y="9"/>
                  </a:moveTo>
                  <a:lnTo>
                    <a:pt x="2" y="7"/>
                  </a:lnTo>
                  <a:lnTo>
                    <a:pt x="4" y="3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4" y="1"/>
                  </a:lnTo>
                  <a:lnTo>
                    <a:pt x="40" y="3"/>
                  </a:lnTo>
                  <a:lnTo>
                    <a:pt x="44" y="7"/>
                  </a:lnTo>
                  <a:lnTo>
                    <a:pt x="46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68" name="Freeform 271">
              <a:extLst>
                <a:ext uri="{FF2B5EF4-FFF2-40B4-BE49-F238E27FC236}">
                  <a16:creationId xmlns:a16="http://schemas.microsoft.com/office/drawing/2014/main" xmlns="" id="{D9B814B2-3E99-46FE-A42D-D81077B9D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8" y="2707"/>
              <a:ext cx="23" cy="5"/>
            </a:xfrm>
            <a:custGeom>
              <a:avLst/>
              <a:gdLst>
                <a:gd name="T0" fmla="*/ 0 w 46"/>
                <a:gd name="T1" fmla="*/ 5 h 9"/>
                <a:gd name="T2" fmla="*/ 1 w 46"/>
                <a:gd name="T3" fmla="*/ 4 h 9"/>
                <a:gd name="T4" fmla="*/ 2 w 46"/>
                <a:gd name="T5" fmla="*/ 2 h 9"/>
                <a:gd name="T6" fmla="*/ 5 w 46"/>
                <a:gd name="T7" fmla="*/ 1 h 9"/>
                <a:gd name="T8" fmla="*/ 9 w 46"/>
                <a:gd name="T9" fmla="*/ 0 h 9"/>
                <a:gd name="T10" fmla="*/ 12 w 46"/>
                <a:gd name="T11" fmla="*/ 0 h 9"/>
                <a:gd name="T12" fmla="*/ 12 w 46"/>
                <a:gd name="T13" fmla="*/ 0 h 9"/>
                <a:gd name="T14" fmla="*/ 13 w 46"/>
                <a:gd name="T15" fmla="*/ 0 h 9"/>
                <a:gd name="T16" fmla="*/ 15 w 46"/>
                <a:gd name="T17" fmla="*/ 0 h 9"/>
                <a:gd name="T18" fmla="*/ 18 w 46"/>
                <a:gd name="T19" fmla="*/ 1 h 9"/>
                <a:gd name="T20" fmla="*/ 20 w 46"/>
                <a:gd name="T21" fmla="*/ 2 h 9"/>
                <a:gd name="T22" fmla="*/ 22 w 46"/>
                <a:gd name="T23" fmla="*/ 4 h 9"/>
                <a:gd name="T24" fmla="*/ 23 w 46"/>
                <a:gd name="T25" fmla="*/ 5 h 9"/>
                <a:gd name="T26" fmla="*/ 0 w 46"/>
                <a:gd name="T27" fmla="*/ 5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9">
                  <a:moveTo>
                    <a:pt x="0" y="9"/>
                  </a:moveTo>
                  <a:lnTo>
                    <a:pt x="2" y="7"/>
                  </a:lnTo>
                  <a:lnTo>
                    <a:pt x="4" y="3"/>
                  </a:lnTo>
                  <a:lnTo>
                    <a:pt x="10" y="1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5" y="1"/>
                  </a:lnTo>
                  <a:lnTo>
                    <a:pt x="40" y="3"/>
                  </a:lnTo>
                  <a:lnTo>
                    <a:pt x="44" y="7"/>
                  </a:lnTo>
                  <a:lnTo>
                    <a:pt x="46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69" name="Freeform 272">
              <a:extLst>
                <a:ext uri="{FF2B5EF4-FFF2-40B4-BE49-F238E27FC236}">
                  <a16:creationId xmlns:a16="http://schemas.microsoft.com/office/drawing/2014/main" xmlns="" id="{49F97D88-A4E9-4AC3-9D8E-1E29E0C34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2" y="2707"/>
              <a:ext cx="23" cy="5"/>
            </a:xfrm>
            <a:custGeom>
              <a:avLst/>
              <a:gdLst>
                <a:gd name="T0" fmla="*/ 0 w 46"/>
                <a:gd name="T1" fmla="*/ 5 h 9"/>
                <a:gd name="T2" fmla="*/ 1 w 46"/>
                <a:gd name="T3" fmla="*/ 4 h 9"/>
                <a:gd name="T4" fmla="*/ 2 w 46"/>
                <a:gd name="T5" fmla="*/ 2 h 9"/>
                <a:gd name="T6" fmla="*/ 5 w 46"/>
                <a:gd name="T7" fmla="*/ 1 h 9"/>
                <a:gd name="T8" fmla="*/ 9 w 46"/>
                <a:gd name="T9" fmla="*/ 0 h 9"/>
                <a:gd name="T10" fmla="*/ 11 w 46"/>
                <a:gd name="T11" fmla="*/ 0 h 9"/>
                <a:gd name="T12" fmla="*/ 12 w 46"/>
                <a:gd name="T13" fmla="*/ 0 h 9"/>
                <a:gd name="T14" fmla="*/ 12 w 46"/>
                <a:gd name="T15" fmla="*/ 0 h 9"/>
                <a:gd name="T16" fmla="*/ 14 w 46"/>
                <a:gd name="T17" fmla="*/ 0 h 9"/>
                <a:gd name="T18" fmla="*/ 18 w 46"/>
                <a:gd name="T19" fmla="*/ 1 h 9"/>
                <a:gd name="T20" fmla="*/ 21 w 46"/>
                <a:gd name="T21" fmla="*/ 2 h 9"/>
                <a:gd name="T22" fmla="*/ 22 w 46"/>
                <a:gd name="T23" fmla="*/ 4 h 9"/>
                <a:gd name="T24" fmla="*/ 23 w 46"/>
                <a:gd name="T25" fmla="*/ 5 h 9"/>
                <a:gd name="T26" fmla="*/ 0 w 46"/>
                <a:gd name="T27" fmla="*/ 5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9">
                  <a:moveTo>
                    <a:pt x="0" y="9"/>
                  </a:moveTo>
                  <a:lnTo>
                    <a:pt x="2" y="7"/>
                  </a:lnTo>
                  <a:lnTo>
                    <a:pt x="4" y="3"/>
                  </a:lnTo>
                  <a:lnTo>
                    <a:pt x="10" y="1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5" y="1"/>
                  </a:lnTo>
                  <a:lnTo>
                    <a:pt x="41" y="3"/>
                  </a:lnTo>
                  <a:lnTo>
                    <a:pt x="44" y="7"/>
                  </a:lnTo>
                  <a:lnTo>
                    <a:pt x="46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70" name="Freeform 273">
              <a:extLst>
                <a:ext uri="{FF2B5EF4-FFF2-40B4-BE49-F238E27FC236}">
                  <a16:creationId xmlns:a16="http://schemas.microsoft.com/office/drawing/2014/main" xmlns="" id="{838E1AE4-5D46-485E-808C-DE2260FD2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7" y="2707"/>
              <a:ext cx="24" cy="5"/>
            </a:xfrm>
            <a:custGeom>
              <a:avLst/>
              <a:gdLst>
                <a:gd name="T0" fmla="*/ 0 w 48"/>
                <a:gd name="T1" fmla="*/ 5 h 9"/>
                <a:gd name="T2" fmla="*/ 1 w 48"/>
                <a:gd name="T3" fmla="*/ 4 h 9"/>
                <a:gd name="T4" fmla="*/ 3 w 48"/>
                <a:gd name="T5" fmla="*/ 2 h 9"/>
                <a:gd name="T6" fmla="*/ 5 w 48"/>
                <a:gd name="T7" fmla="*/ 1 h 9"/>
                <a:gd name="T8" fmla="*/ 9 w 48"/>
                <a:gd name="T9" fmla="*/ 0 h 9"/>
                <a:gd name="T10" fmla="*/ 11 w 48"/>
                <a:gd name="T11" fmla="*/ 0 h 9"/>
                <a:gd name="T12" fmla="*/ 12 w 48"/>
                <a:gd name="T13" fmla="*/ 0 h 9"/>
                <a:gd name="T14" fmla="*/ 13 w 48"/>
                <a:gd name="T15" fmla="*/ 0 h 9"/>
                <a:gd name="T16" fmla="*/ 14 w 48"/>
                <a:gd name="T17" fmla="*/ 0 h 9"/>
                <a:gd name="T18" fmla="*/ 18 w 48"/>
                <a:gd name="T19" fmla="*/ 1 h 9"/>
                <a:gd name="T20" fmla="*/ 21 w 48"/>
                <a:gd name="T21" fmla="*/ 2 h 9"/>
                <a:gd name="T22" fmla="*/ 24 w 48"/>
                <a:gd name="T23" fmla="*/ 4 h 9"/>
                <a:gd name="T24" fmla="*/ 24 w 48"/>
                <a:gd name="T25" fmla="*/ 5 h 9"/>
                <a:gd name="T26" fmla="*/ 0 w 48"/>
                <a:gd name="T27" fmla="*/ 5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9">
                  <a:moveTo>
                    <a:pt x="0" y="9"/>
                  </a:moveTo>
                  <a:lnTo>
                    <a:pt x="2" y="7"/>
                  </a:lnTo>
                  <a:lnTo>
                    <a:pt x="6" y="3"/>
                  </a:lnTo>
                  <a:lnTo>
                    <a:pt x="10" y="1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35" y="1"/>
                  </a:lnTo>
                  <a:lnTo>
                    <a:pt x="41" y="3"/>
                  </a:lnTo>
                  <a:lnTo>
                    <a:pt x="47" y="7"/>
                  </a:lnTo>
                  <a:lnTo>
                    <a:pt x="48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71" name="Freeform 274">
              <a:extLst>
                <a:ext uri="{FF2B5EF4-FFF2-40B4-BE49-F238E27FC236}">
                  <a16:creationId xmlns:a16="http://schemas.microsoft.com/office/drawing/2014/main" xmlns="" id="{5AEA206C-C90F-4D11-8527-8E28DF64E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" y="2717"/>
              <a:ext cx="23" cy="5"/>
            </a:xfrm>
            <a:custGeom>
              <a:avLst/>
              <a:gdLst>
                <a:gd name="T0" fmla="*/ 0 w 46"/>
                <a:gd name="T1" fmla="*/ 5 h 9"/>
                <a:gd name="T2" fmla="*/ 1 w 46"/>
                <a:gd name="T3" fmla="*/ 4 h 9"/>
                <a:gd name="T4" fmla="*/ 3 w 46"/>
                <a:gd name="T5" fmla="*/ 2 h 9"/>
                <a:gd name="T6" fmla="*/ 5 w 46"/>
                <a:gd name="T7" fmla="*/ 1 h 9"/>
                <a:gd name="T8" fmla="*/ 9 w 46"/>
                <a:gd name="T9" fmla="*/ 0 h 9"/>
                <a:gd name="T10" fmla="*/ 11 w 46"/>
                <a:gd name="T11" fmla="*/ 0 h 9"/>
                <a:gd name="T12" fmla="*/ 12 w 46"/>
                <a:gd name="T13" fmla="*/ 0 h 9"/>
                <a:gd name="T14" fmla="*/ 12 w 46"/>
                <a:gd name="T15" fmla="*/ 0 h 9"/>
                <a:gd name="T16" fmla="*/ 13 w 46"/>
                <a:gd name="T17" fmla="*/ 0 h 9"/>
                <a:gd name="T18" fmla="*/ 17 w 46"/>
                <a:gd name="T19" fmla="*/ 1 h 9"/>
                <a:gd name="T20" fmla="*/ 20 w 46"/>
                <a:gd name="T21" fmla="*/ 2 h 9"/>
                <a:gd name="T22" fmla="*/ 22 w 46"/>
                <a:gd name="T23" fmla="*/ 4 h 9"/>
                <a:gd name="T24" fmla="*/ 23 w 46"/>
                <a:gd name="T25" fmla="*/ 5 h 9"/>
                <a:gd name="T26" fmla="*/ 0 w 46"/>
                <a:gd name="T27" fmla="*/ 5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9">
                  <a:moveTo>
                    <a:pt x="0" y="9"/>
                  </a:moveTo>
                  <a:lnTo>
                    <a:pt x="1" y="7"/>
                  </a:lnTo>
                  <a:lnTo>
                    <a:pt x="5" y="4"/>
                  </a:lnTo>
                  <a:lnTo>
                    <a:pt x="9" y="2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34" y="2"/>
                  </a:lnTo>
                  <a:lnTo>
                    <a:pt x="40" y="4"/>
                  </a:lnTo>
                  <a:lnTo>
                    <a:pt x="44" y="7"/>
                  </a:lnTo>
                  <a:lnTo>
                    <a:pt x="46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72" name="Freeform 275">
              <a:extLst>
                <a:ext uri="{FF2B5EF4-FFF2-40B4-BE49-F238E27FC236}">
                  <a16:creationId xmlns:a16="http://schemas.microsoft.com/office/drawing/2014/main" xmlns="" id="{6FF9ECF7-D54A-4694-8050-DC5AFDF5C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9" y="2717"/>
              <a:ext cx="23" cy="5"/>
            </a:xfrm>
            <a:custGeom>
              <a:avLst/>
              <a:gdLst>
                <a:gd name="T0" fmla="*/ 0 w 46"/>
                <a:gd name="T1" fmla="*/ 5 h 9"/>
                <a:gd name="T2" fmla="*/ 1 w 46"/>
                <a:gd name="T3" fmla="*/ 4 h 9"/>
                <a:gd name="T4" fmla="*/ 2 w 46"/>
                <a:gd name="T5" fmla="*/ 2 h 9"/>
                <a:gd name="T6" fmla="*/ 5 w 46"/>
                <a:gd name="T7" fmla="*/ 1 h 9"/>
                <a:gd name="T8" fmla="*/ 8 w 46"/>
                <a:gd name="T9" fmla="*/ 0 h 9"/>
                <a:gd name="T10" fmla="*/ 10 w 46"/>
                <a:gd name="T11" fmla="*/ 0 h 9"/>
                <a:gd name="T12" fmla="*/ 11 w 46"/>
                <a:gd name="T13" fmla="*/ 0 h 9"/>
                <a:gd name="T14" fmla="*/ 11 w 46"/>
                <a:gd name="T15" fmla="*/ 0 h 9"/>
                <a:gd name="T16" fmla="*/ 13 w 46"/>
                <a:gd name="T17" fmla="*/ 0 h 9"/>
                <a:gd name="T18" fmla="*/ 16 w 46"/>
                <a:gd name="T19" fmla="*/ 1 h 9"/>
                <a:gd name="T20" fmla="*/ 19 w 46"/>
                <a:gd name="T21" fmla="*/ 2 h 9"/>
                <a:gd name="T22" fmla="*/ 22 w 46"/>
                <a:gd name="T23" fmla="*/ 4 h 9"/>
                <a:gd name="T24" fmla="*/ 23 w 46"/>
                <a:gd name="T25" fmla="*/ 5 h 9"/>
                <a:gd name="T26" fmla="*/ 0 w 46"/>
                <a:gd name="T27" fmla="*/ 5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9">
                  <a:moveTo>
                    <a:pt x="0" y="9"/>
                  </a:moveTo>
                  <a:lnTo>
                    <a:pt x="2" y="7"/>
                  </a:lnTo>
                  <a:lnTo>
                    <a:pt x="3" y="4"/>
                  </a:lnTo>
                  <a:lnTo>
                    <a:pt x="9" y="2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4" y="7"/>
                  </a:lnTo>
                  <a:lnTo>
                    <a:pt x="46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73" name="Freeform 276">
              <a:extLst>
                <a:ext uri="{FF2B5EF4-FFF2-40B4-BE49-F238E27FC236}">
                  <a16:creationId xmlns:a16="http://schemas.microsoft.com/office/drawing/2014/main" xmlns="" id="{77998FEC-C832-4C5A-9AFC-19A07F4DC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7" y="2726"/>
              <a:ext cx="171" cy="6"/>
            </a:xfrm>
            <a:custGeom>
              <a:avLst/>
              <a:gdLst>
                <a:gd name="T0" fmla="*/ 0 w 342"/>
                <a:gd name="T1" fmla="*/ 6 h 12"/>
                <a:gd name="T2" fmla="*/ 10 w 342"/>
                <a:gd name="T3" fmla="*/ 0 h 12"/>
                <a:gd name="T4" fmla="*/ 167 w 342"/>
                <a:gd name="T5" fmla="*/ 0 h 12"/>
                <a:gd name="T6" fmla="*/ 171 w 342"/>
                <a:gd name="T7" fmla="*/ 6 h 12"/>
                <a:gd name="T8" fmla="*/ 0 w 342"/>
                <a:gd name="T9" fmla="*/ 6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2" h="12">
                  <a:moveTo>
                    <a:pt x="0" y="12"/>
                  </a:moveTo>
                  <a:lnTo>
                    <a:pt x="19" y="0"/>
                  </a:lnTo>
                  <a:lnTo>
                    <a:pt x="333" y="0"/>
                  </a:lnTo>
                  <a:lnTo>
                    <a:pt x="342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74" name="Freeform 277">
              <a:extLst>
                <a:ext uri="{FF2B5EF4-FFF2-40B4-BE49-F238E27FC236}">
                  <a16:creationId xmlns:a16="http://schemas.microsoft.com/office/drawing/2014/main" xmlns="" id="{3BA4DBBC-E912-45C2-922C-2D6BE3BBE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8" y="2717"/>
              <a:ext cx="23" cy="5"/>
            </a:xfrm>
            <a:custGeom>
              <a:avLst/>
              <a:gdLst>
                <a:gd name="T0" fmla="*/ 0 w 46"/>
                <a:gd name="T1" fmla="*/ 5 h 9"/>
                <a:gd name="T2" fmla="*/ 1 w 46"/>
                <a:gd name="T3" fmla="*/ 4 h 9"/>
                <a:gd name="T4" fmla="*/ 2 w 46"/>
                <a:gd name="T5" fmla="*/ 2 h 9"/>
                <a:gd name="T6" fmla="*/ 5 w 46"/>
                <a:gd name="T7" fmla="*/ 1 h 9"/>
                <a:gd name="T8" fmla="*/ 8 w 46"/>
                <a:gd name="T9" fmla="*/ 0 h 9"/>
                <a:gd name="T10" fmla="*/ 11 w 46"/>
                <a:gd name="T11" fmla="*/ 0 h 9"/>
                <a:gd name="T12" fmla="*/ 12 w 46"/>
                <a:gd name="T13" fmla="*/ 0 h 9"/>
                <a:gd name="T14" fmla="*/ 12 w 46"/>
                <a:gd name="T15" fmla="*/ 0 h 9"/>
                <a:gd name="T16" fmla="*/ 14 w 46"/>
                <a:gd name="T17" fmla="*/ 0 h 9"/>
                <a:gd name="T18" fmla="*/ 18 w 46"/>
                <a:gd name="T19" fmla="*/ 1 h 9"/>
                <a:gd name="T20" fmla="*/ 20 w 46"/>
                <a:gd name="T21" fmla="*/ 2 h 9"/>
                <a:gd name="T22" fmla="*/ 22 w 46"/>
                <a:gd name="T23" fmla="*/ 4 h 9"/>
                <a:gd name="T24" fmla="*/ 23 w 46"/>
                <a:gd name="T25" fmla="*/ 5 h 9"/>
                <a:gd name="T26" fmla="*/ 0 w 46"/>
                <a:gd name="T27" fmla="*/ 5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9">
                  <a:moveTo>
                    <a:pt x="0" y="9"/>
                  </a:moveTo>
                  <a:lnTo>
                    <a:pt x="2" y="7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5" y="2"/>
                  </a:lnTo>
                  <a:lnTo>
                    <a:pt x="40" y="4"/>
                  </a:lnTo>
                  <a:lnTo>
                    <a:pt x="44" y="7"/>
                  </a:lnTo>
                  <a:lnTo>
                    <a:pt x="46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75" name="Freeform 278">
              <a:extLst>
                <a:ext uri="{FF2B5EF4-FFF2-40B4-BE49-F238E27FC236}">
                  <a16:creationId xmlns:a16="http://schemas.microsoft.com/office/drawing/2014/main" xmlns="" id="{1D938068-5A42-4BE4-B1EE-1190742D9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1" y="2717"/>
              <a:ext cx="23" cy="5"/>
            </a:xfrm>
            <a:custGeom>
              <a:avLst/>
              <a:gdLst>
                <a:gd name="T0" fmla="*/ 0 w 46"/>
                <a:gd name="T1" fmla="*/ 5 h 9"/>
                <a:gd name="T2" fmla="*/ 1 w 46"/>
                <a:gd name="T3" fmla="*/ 4 h 9"/>
                <a:gd name="T4" fmla="*/ 2 w 46"/>
                <a:gd name="T5" fmla="*/ 2 h 9"/>
                <a:gd name="T6" fmla="*/ 5 w 46"/>
                <a:gd name="T7" fmla="*/ 1 h 9"/>
                <a:gd name="T8" fmla="*/ 8 w 46"/>
                <a:gd name="T9" fmla="*/ 0 h 9"/>
                <a:gd name="T10" fmla="*/ 11 w 46"/>
                <a:gd name="T11" fmla="*/ 0 h 9"/>
                <a:gd name="T12" fmla="*/ 12 w 46"/>
                <a:gd name="T13" fmla="*/ 0 h 9"/>
                <a:gd name="T14" fmla="*/ 12 w 46"/>
                <a:gd name="T15" fmla="*/ 0 h 9"/>
                <a:gd name="T16" fmla="*/ 14 w 46"/>
                <a:gd name="T17" fmla="*/ 0 h 9"/>
                <a:gd name="T18" fmla="*/ 17 w 46"/>
                <a:gd name="T19" fmla="*/ 1 h 9"/>
                <a:gd name="T20" fmla="*/ 21 w 46"/>
                <a:gd name="T21" fmla="*/ 2 h 9"/>
                <a:gd name="T22" fmla="*/ 23 w 46"/>
                <a:gd name="T23" fmla="*/ 4 h 9"/>
                <a:gd name="T24" fmla="*/ 23 w 46"/>
                <a:gd name="T25" fmla="*/ 5 h 9"/>
                <a:gd name="T26" fmla="*/ 0 w 46"/>
                <a:gd name="T27" fmla="*/ 5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9">
                  <a:moveTo>
                    <a:pt x="0" y="9"/>
                  </a:moveTo>
                  <a:lnTo>
                    <a:pt x="2" y="7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3" y="2"/>
                  </a:lnTo>
                  <a:lnTo>
                    <a:pt x="41" y="4"/>
                  </a:lnTo>
                  <a:lnTo>
                    <a:pt x="45" y="7"/>
                  </a:lnTo>
                  <a:lnTo>
                    <a:pt x="46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76" name="Freeform 279">
              <a:extLst>
                <a:ext uri="{FF2B5EF4-FFF2-40B4-BE49-F238E27FC236}">
                  <a16:creationId xmlns:a16="http://schemas.microsoft.com/office/drawing/2014/main" xmlns="" id="{5FC1D675-8429-4C1A-BD5F-19691EC8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" y="2717"/>
              <a:ext cx="24" cy="5"/>
            </a:xfrm>
            <a:custGeom>
              <a:avLst/>
              <a:gdLst>
                <a:gd name="T0" fmla="*/ 0 w 48"/>
                <a:gd name="T1" fmla="*/ 5 h 9"/>
                <a:gd name="T2" fmla="*/ 1 w 48"/>
                <a:gd name="T3" fmla="*/ 4 h 9"/>
                <a:gd name="T4" fmla="*/ 3 w 48"/>
                <a:gd name="T5" fmla="*/ 2 h 9"/>
                <a:gd name="T6" fmla="*/ 5 w 48"/>
                <a:gd name="T7" fmla="*/ 1 h 9"/>
                <a:gd name="T8" fmla="*/ 9 w 48"/>
                <a:gd name="T9" fmla="*/ 0 h 9"/>
                <a:gd name="T10" fmla="*/ 11 w 48"/>
                <a:gd name="T11" fmla="*/ 0 h 9"/>
                <a:gd name="T12" fmla="*/ 12 w 48"/>
                <a:gd name="T13" fmla="*/ 0 h 9"/>
                <a:gd name="T14" fmla="*/ 12 w 48"/>
                <a:gd name="T15" fmla="*/ 0 h 9"/>
                <a:gd name="T16" fmla="*/ 14 w 48"/>
                <a:gd name="T17" fmla="*/ 0 h 9"/>
                <a:gd name="T18" fmla="*/ 18 w 48"/>
                <a:gd name="T19" fmla="*/ 1 h 9"/>
                <a:gd name="T20" fmla="*/ 20 w 48"/>
                <a:gd name="T21" fmla="*/ 2 h 9"/>
                <a:gd name="T22" fmla="*/ 23 w 48"/>
                <a:gd name="T23" fmla="*/ 4 h 9"/>
                <a:gd name="T24" fmla="*/ 24 w 48"/>
                <a:gd name="T25" fmla="*/ 5 h 9"/>
                <a:gd name="T26" fmla="*/ 0 w 48"/>
                <a:gd name="T27" fmla="*/ 5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9">
                  <a:moveTo>
                    <a:pt x="0" y="9"/>
                  </a:moveTo>
                  <a:lnTo>
                    <a:pt x="2" y="7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5" y="2"/>
                  </a:lnTo>
                  <a:lnTo>
                    <a:pt x="40" y="4"/>
                  </a:lnTo>
                  <a:lnTo>
                    <a:pt x="46" y="7"/>
                  </a:lnTo>
                  <a:lnTo>
                    <a:pt x="48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77" name="Freeform 280">
              <a:extLst>
                <a:ext uri="{FF2B5EF4-FFF2-40B4-BE49-F238E27FC236}">
                  <a16:creationId xmlns:a16="http://schemas.microsoft.com/office/drawing/2014/main" xmlns="" id="{9AA2990C-647D-4D05-A100-74CD2B536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2717"/>
              <a:ext cx="23" cy="5"/>
            </a:xfrm>
            <a:custGeom>
              <a:avLst/>
              <a:gdLst>
                <a:gd name="T0" fmla="*/ 0 w 46"/>
                <a:gd name="T1" fmla="*/ 5 h 9"/>
                <a:gd name="T2" fmla="*/ 1 w 46"/>
                <a:gd name="T3" fmla="*/ 4 h 9"/>
                <a:gd name="T4" fmla="*/ 2 w 46"/>
                <a:gd name="T5" fmla="*/ 2 h 9"/>
                <a:gd name="T6" fmla="*/ 5 w 46"/>
                <a:gd name="T7" fmla="*/ 1 h 9"/>
                <a:gd name="T8" fmla="*/ 8 w 46"/>
                <a:gd name="T9" fmla="*/ 0 h 9"/>
                <a:gd name="T10" fmla="*/ 11 w 46"/>
                <a:gd name="T11" fmla="*/ 0 h 9"/>
                <a:gd name="T12" fmla="*/ 12 w 46"/>
                <a:gd name="T13" fmla="*/ 0 h 9"/>
                <a:gd name="T14" fmla="*/ 12 w 46"/>
                <a:gd name="T15" fmla="*/ 0 h 9"/>
                <a:gd name="T16" fmla="*/ 13 w 46"/>
                <a:gd name="T17" fmla="*/ 0 h 9"/>
                <a:gd name="T18" fmla="*/ 17 w 46"/>
                <a:gd name="T19" fmla="*/ 1 h 9"/>
                <a:gd name="T20" fmla="*/ 20 w 46"/>
                <a:gd name="T21" fmla="*/ 2 h 9"/>
                <a:gd name="T22" fmla="*/ 22 w 46"/>
                <a:gd name="T23" fmla="*/ 4 h 9"/>
                <a:gd name="T24" fmla="*/ 23 w 46"/>
                <a:gd name="T25" fmla="*/ 5 h 9"/>
                <a:gd name="T26" fmla="*/ 0 w 46"/>
                <a:gd name="T27" fmla="*/ 5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9">
                  <a:moveTo>
                    <a:pt x="0" y="9"/>
                  </a:moveTo>
                  <a:lnTo>
                    <a:pt x="1" y="7"/>
                  </a:lnTo>
                  <a:lnTo>
                    <a:pt x="3" y="4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34" y="2"/>
                  </a:lnTo>
                  <a:lnTo>
                    <a:pt x="40" y="4"/>
                  </a:lnTo>
                  <a:lnTo>
                    <a:pt x="44" y="7"/>
                  </a:lnTo>
                  <a:lnTo>
                    <a:pt x="46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78" name="Freeform 281">
              <a:extLst>
                <a:ext uri="{FF2B5EF4-FFF2-40B4-BE49-F238E27FC236}">
                  <a16:creationId xmlns:a16="http://schemas.microsoft.com/office/drawing/2014/main" xmlns="" id="{0AC345D1-97F2-4FEF-9F1B-837EBAAE5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1" y="2715"/>
              <a:ext cx="23" cy="6"/>
            </a:xfrm>
            <a:custGeom>
              <a:avLst/>
              <a:gdLst>
                <a:gd name="T0" fmla="*/ 0 w 46"/>
                <a:gd name="T1" fmla="*/ 6 h 11"/>
                <a:gd name="T2" fmla="*/ 1 w 46"/>
                <a:gd name="T3" fmla="*/ 5 h 11"/>
                <a:gd name="T4" fmla="*/ 2 w 46"/>
                <a:gd name="T5" fmla="*/ 3 h 11"/>
                <a:gd name="T6" fmla="*/ 5 w 46"/>
                <a:gd name="T7" fmla="*/ 1 h 11"/>
                <a:gd name="T8" fmla="*/ 9 w 46"/>
                <a:gd name="T9" fmla="*/ 0 h 11"/>
                <a:gd name="T10" fmla="*/ 12 w 46"/>
                <a:gd name="T11" fmla="*/ 0 h 11"/>
                <a:gd name="T12" fmla="*/ 12 w 46"/>
                <a:gd name="T13" fmla="*/ 0 h 11"/>
                <a:gd name="T14" fmla="*/ 13 w 46"/>
                <a:gd name="T15" fmla="*/ 0 h 11"/>
                <a:gd name="T16" fmla="*/ 14 w 46"/>
                <a:gd name="T17" fmla="*/ 0 h 11"/>
                <a:gd name="T18" fmla="*/ 17 w 46"/>
                <a:gd name="T19" fmla="*/ 1 h 11"/>
                <a:gd name="T20" fmla="*/ 20 w 46"/>
                <a:gd name="T21" fmla="*/ 3 h 11"/>
                <a:gd name="T22" fmla="*/ 22 w 46"/>
                <a:gd name="T23" fmla="*/ 5 h 11"/>
                <a:gd name="T24" fmla="*/ 23 w 46"/>
                <a:gd name="T25" fmla="*/ 6 h 11"/>
                <a:gd name="T26" fmla="*/ 0 w 46"/>
                <a:gd name="T27" fmla="*/ 6 h 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1">
                  <a:moveTo>
                    <a:pt x="0" y="11"/>
                  </a:moveTo>
                  <a:lnTo>
                    <a:pt x="2" y="9"/>
                  </a:lnTo>
                  <a:lnTo>
                    <a:pt x="3" y="6"/>
                  </a:lnTo>
                  <a:lnTo>
                    <a:pt x="9" y="2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34" y="2"/>
                  </a:lnTo>
                  <a:lnTo>
                    <a:pt x="40" y="6"/>
                  </a:lnTo>
                  <a:lnTo>
                    <a:pt x="44" y="9"/>
                  </a:lnTo>
                  <a:lnTo>
                    <a:pt x="46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79" name="Freeform 282">
              <a:extLst>
                <a:ext uri="{FF2B5EF4-FFF2-40B4-BE49-F238E27FC236}">
                  <a16:creationId xmlns:a16="http://schemas.microsoft.com/office/drawing/2014/main" xmlns="" id="{3871D305-8A65-4528-B510-8733603F3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" y="2715"/>
              <a:ext cx="23" cy="6"/>
            </a:xfrm>
            <a:custGeom>
              <a:avLst/>
              <a:gdLst>
                <a:gd name="T0" fmla="*/ 0 w 46"/>
                <a:gd name="T1" fmla="*/ 6 h 11"/>
                <a:gd name="T2" fmla="*/ 1 w 46"/>
                <a:gd name="T3" fmla="*/ 5 h 11"/>
                <a:gd name="T4" fmla="*/ 3 w 46"/>
                <a:gd name="T5" fmla="*/ 3 h 11"/>
                <a:gd name="T6" fmla="*/ 5 w 46"/>
                <a:gd name="T7" fmla="*/ 1 h 11"/>
                <a:gd name="T8" fmla="*/ 9 w 46"/>
                <a:gd name="T9" fmla="*/ 0 h 11"/>
                <a:gd name="T10" fmla="*/ 12 w 46"/>
                <a:gd name="T11" fmla="*/ 0 h 11"/>
                <a:gd name="T12" fmla="*/ 12 w 46"/>
                <a:gd name="T13" fmla="*/ 0 h 11"/>
                <a:gd name="T14" fmla="*/ 13 w 46"/>
                <a:gd name="T15" fmla="*/ 0 h 11"/>
                <a:gd name="T16" fmla="*/ 15 w 46"/>
                <a:gd name="T17" fmla="*/ 0 h 11"/>
                <a:gd name="T18" fmla="*/ 17 w 46"/>
                <a:gd name="T19" fmla="*/ 1 h 11"/>
                <a:gd name="T20" fmla="*/ 20 w 46"/>
                <a:gd name="T21" fmla="*/ 3 h 11"/>
                <a:gd name="T22" fmla="*/ 22 w 46"/>
                <a:gd name="T23" fmla="*/ 5 h 11"/>
                <a:gd name="T24" fmla="*/ 23 w 46"/>
                <a:gd name="T25" fmla="*/ 6 h 11"/>
                <a:gd name="T26" fmla="*/ 0 w 46"/>
                <a:gd name="T27" fmla="*/ 6 h 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1">
                  <a:moveTo>
                    <a:pt x="0" y="11"/>
                  </a:moveTo>
                  <a:lnTo>
                    <a:pt x="2" y="9"/>
                  </a:lnTo>
                  <a:lnTo>
                    <a:pt x="6" y="6"/>
                  </a:lnTo>
                  <a:lnTo>
                    <a:pt x="9" y="2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4" y="2"/>
                  </a:lnTo>
                  <a:lnTo>
                    <a:pt x="40" y="6"/>
                  </a:lnTo>
                  <a:lnTo>
                    <a:pt x="44" y="9"/>
                  </a:lnTo>
                  <a:lnTo>
                    <a:pt x="46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80" name="Freeform 283">
              <a:extLst>
                <a:ext uri="{FF2B5EF4-FFF2-40B4-BE49-F238E27FC236}">
                  <a16:creationId xmlns:a16="http://schemas.microsoft.com/office/drawing/2014/main" xmlns="" id="{1CC7278C-12C9-402E-BEFB-E65027223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" y="2726"/>
              <a:ext cx="23" cy="6"/>
            </a:xfrm>
            <a:custGeom>
              <a:avLst/>
              <a:gdLst>
                <a:gd name="T0" fmla="*/ 0 w 46"/>
                <a:gd name="T1" fmla="*/ 6 h 12"/>
                <a:gd name="T2" fmla="*/ 1 w 46"/>
                <a:gd name="T3" fmla="*/ 5 h 12"/>
                <a:gd name="T4" fmla="*/ 2 w 46"/>
                <a:gd name="T5" fmla="*/ 3 h 12"/>
                <a:gd name="T6" fmla="*/ 5 w 46"/>
                <a:gd name="T7" fmla="*/ 1 h 12"/>
                <a:gd name="T8" fmla="*/ 9 w 46"/>
                <a:gd name="T9" fmla="*/ 0 h 12"/>
                <a:gd name="T10" fmla="*/ 12 w 46"/>
                <a:gd name="T11" fmla="*/ 0 h 12"/>
                <a:gd name="T12" fmla="*/ 12 w 46"/>
                <a:gd name="T13" fmla="*/ 0 h 12"/>
                <a:gd name="T14" fmla="*/ 13 w 46"/>
                <a:gd name="T15" fmla="*/ 0 h 12"/>
                <a:gd name="T16" fmla="*/ 15 w 46"/>
                <a:gd name="T17" fmla="*/ 0 h 12"/>
                <a:gd name="T18" fmla="*/ 17 w 46"/>
                <a:gd name="T19" fmla="*/ 1 h 12"/>
                <a:gd name="T20" fmla="*/ 20 w 46"/>
                <a:gd name="T21" fmla="*/ 3 h 12"/>
                <a:gd name="T22" fmla="*/ 22 w 46"/>
                <a:gd name="T23" fmla="*/ 5 h 12"/>
                <a:gd name="T24" fmla="*/ 23 w 46"/>
                <a:gd name="T25" fmla="*/ 6 h 12"/>
                <a:gd name="T26" fmla="*/ 0 w 46"/>
                <a:gd name="T27" fmla="*/ 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2">
                  <a:moveTo>
                    <a:pt x="0" y="12"/>
                  </a:moveTo>
                  <a:lnTo>
                    <a:pt x="2" y="10"/>
                  </a:lnTo>
                  <a:lnTo>
                    <a:pt x="4" y="6"/>
                  </a:lnTo>
                  <a:lnTo>
                    <a:pt x="9" y="2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4" y="2"/>
                  </a:lnTo>
                  <a:lnTo>
                    <a:pt x="40" y="6"/>
                  </a:lnTo>
                  <a:lnTo>
                    <a:pt x="44" y="10"/>
                  </a:lnTo>
                  <a:lnTo>
                    <a:pt x="46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81" name="Freeform 284">
              <a:extLst>
                <a:ext uri="{FF2B5EF4-FFF2-40B4-BE49-F238E27FC236}">
                  <a16:creationId xmlns:a16="http://schemas.microsoft.com/office/drawing/2014/main" xmlns="" id="{C37E1F63-73CD-4E1F-BC9F-00C4400E2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" y="2726"/>
              <a:ext cx="23" cy="6"/>
            </a:xfrm>
            <a:custGeom>
              <a:avLst/>
              <a:gdLst>
                <a:gd name="T0" fmla="*/ 0 w 46"/>
                <a:gd name="T1" fmla="*/ 6 h 12"/>
                <a:gd name="T2" fmla="*/ 1 w 46"/>
                <a:gd name="T3" fmla="*/ 5 h 12"/>
                <a:gd name="T4" fmla="*/ 3 w 46"/>
                <a:gd name="T5" fmla="*/ 3 h 12"/>
                <a:gd name="T6" fmla="*/ 5 w 46"/>
                <a:gd name="T7" fmla="*/ 1 h 12"/>
                <a:gd name="T8" fmla="*/ 9 w 46"/>
                <a:gd name="T9" fmla="*/ 0 h 12"/>
                <a:gd name="T10" fmla="*/ 12 w 46"/>
                <a:gd name="T11" fmla="*/ 0 h 12"/>
                <a:gd name="T12" fmla="*/ 12 w 46"/>
                <a:gd name="T13" fmla="*/ 0 h 12"/>
                <a:gd name="T14" fmla="*/ 13 w 46"/>
                <a:gd name="T15" fmla="*/ 0 h 12"/>
                <a:gd name="T16" fmla="*/ 15 w 46"/>
                <a:gd name="T17" fmla="*/ 0 h 12"/>
                <a:gd name="T18" fmla="*/ 18 w 46"/>
                <a:gd name="T19" fmla="*/ 1 h 12"/>
                <a:gd name="T20" fmla="*/ 20 w 46"/>
                <a:gd name="T21" fmla="*/ 3 h 12"/>
                <a:gd name="T22" fmla="*/ 22 w 46"/>
                <a:gd name="T23" fmla="*/ 5 h 12"/>
                <a:gd name="T24" fmla="*/ 23 w 46"/>
                <a:gd name="T25" fmla="*/ 6 h 12"/>
                <a:gd name="T26" fmla="*/ 0 w 46"/>
                <a:gd name="T27" fmla="*/ 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2">
                  <a:moveTo>
                    <a:pt x="0" y="12"/>
                  </a:moveTo>
                  <a:lnTo>
                    <a:pt x="2" y="10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5" y="2"/>
                  </a:lnTo>
                  <a:lnTo>
                    <a:pt x="40" y="6"/>
                  </a:lnTo>
                  <a:lnTo>
                    <a:pt x="44" y="10"/>
                  </a:lnTo>
                  <a:lnTo>
                    <a:pt x="46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82" name="Freeform 285">
              <a:extLst>
                <a:ext uri="{FF2B5EF4-FFF2-40B4-BE49-F238E27FC236}">
                  <a16:creationId xmlns:a16="http://schemas.microsoft.com/office/drawing/2014/main" xmlns="" id="{E510AFF3-CB2C-470B-BF1F-E298D9A1B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7" y="2726"/>
              <a:ext cx="23" cy="5"/>
            </a:xfrm>
            <a:custGeom>
              <a:avLst/>
              <a:gdLst>
                <a:gd name="T0" fmla="*/ 0 w 46"/>
                <a:gd name="T1" fmla="*/ 5 h 10"/>
                <a:gd name="T2" fmla="*/ 1 w 46"/>
                <a:gd name="T3" fmla="*/ 4 h 10"/>
                <a:gd name="T4" fmla="*/ 2 w 46"/>
                <a:gd name="T5" fmla="*/ 2 h 10"/>
                <a:gd name="T6" fmla="*/ 5 w 46"/>
                <a:gd name="T7" fmla="*/ 1 h 10"/>
                <a:gd name="T8" fmla="*/ 9 w 46"/>
                <a:gd name="T9" fmla="*/ 0 h 10"/>
                <a:gd name="T10" fmla="*/ 11 w 46"/>
                <a:gd name="T11" fmla="*/ 0 h 10"/>
                <a:gd name="T12" fmla="*/ 12 w 46"/>
                <a:gd name="T13" fmla="*/ 0 h 10"/>
                <a:gd name="T14" fmla="*/ 12 w 46"/>
                <a:gd name="T15" fmla="*/ 0 h 10"/>
                <a:gd name="T16" fmla="*/ 14 w 46"/>
                <a:gd name="T17" fmla="*/ 0 h 10"/>
                <a:gd name="T18" fmla="*/ 17 w 46"/>
                <a:gd name="T19" fmla="*/ 1 h 10"/>
                <a:gd name="T20" fmla="*/ 20 w 46"/>
                <a:gd name="T21" fmla="*/ 2 h 10"/>
                <a:gd name="T22" fmla="*/ 22 w 46"/>
                <a:gd name="T23" fmla="*/ 4 h 10"/>
                <a:gd name="T24" fmla="*/ 23 w 46"/>
                <a:gd name="T25" fmla="*/ 5 h 10"/>
                <a:gd name="T26" fmla="*/ 0 w 46"/>
                <a:gd name="T27" fmla="*/ 5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0">
                  <a:moveTo>
                    <a:pt x="0" y="10"/>
                  </a:moveTo>
                  <a:lnTo>
                    <a:pt x="2" y="8"/>
                  </a:lnTo>
                  <a:lnTo>
                    <a:pt x="4" y="4"/>
                  </a:lnTo>
                  <a:lnTo>
                    <a:pt x="9" y="2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3" y="2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83" name="Freeform 286">
              <a:extLst>
                <a:ext uri="{FF2B5EF4-FFF2-40B4-BE49-F238E27FC236}">
                  <a16:creationId xmlns:a16="http://schemas.microsoft.com/office/drawing/2014/main" xmlns="" id="{07BB8899-3170-4F32-B253-95CF5E4DD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2" y="2726"/>
              <a:ext cx="23" cy="5"/>
            </a:xfrm>
            <a:custGeom>
              <a:avLst/>
              <a:gdLst>
                <a:gd name="T0" fmla="*/ 0 w 46"/>
                <a:gd name="T1" fmla="*/ 5 h 10"/>
                <a:gd name="T2" fmla="*/ 1 w 46"/>
                <a:gd name="T3" fmla="*/ 4 h 10"/>
                <a:gd name="T4" fmla="*/ 2 w 46"/>
                <a:gd name="T5" fmla="*/ 2 h 10"/>
                <a:gd name="T6" fmla="*/ 5 w 46"/>
                <a:gd name="T7" fmla="*/ 1 h 10"/>
                <a:gd name="T8" fmla="*/ 9 w 46"/>
                <a:gd name="T9" fmla="*/ 0 h 10"/>
                <a:gd name="T10" fmla="*/ 11 w 46"/>
                <a:gd name="T11" fmla="*/ 0 h 10"/>
                <a:gd name="T12" fmla="*/ 12 w 46"/>
                <a:gd name="T13" fmla="*/ 0 h 10"/>
                <a:gd name="T14" fmla="*/ 12 w 46"/>
                <a:gd name="T15" fmla="*/ 0 h 10"/>
                <a:gd name="T16" fmla="*/ 14 w 46"/>
                <a:gd name="T17" fmla="*/ 0 h 10"/>
                <a:gd name="T18" fmla="*/ 17 w 46"/>
                <a:gd name="T19" fmla="*/ 1 h 10"/>
                <a:gd name="T20" fmla="*/ 20 w 46"/>
                <a:gd name="T21" fmla="*/ 2 h 10"/>
                <a:gd name="T22" fmla="*/ 22 w 46"/>
                <a:gd name="T23" fmla="*/ 4 h 10"/>
                <a:gd name="T24" fmla="*/ 23 w 46"/>
                <a:gd name="T25" fmla="*/ 5 h 10"/>
                <a:gd name="T26" fmla="*/ 0 w 46"/>
                <a:gd name="T27" fmla="*/ 5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6" h="10">
                  <a:moveTo>
                    <a:pt x="0" y="10"/>
                  </a:moveTo>
                  <a:lnTo>
                    <a:pt x="2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3" y="2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84" name="Freeform 287">
              <a:extLst>
                <a:ext uri="{FF2B5EF4-FFF2-40B4-BE49-F238E27FC236}">
                  <a16:creationId xmlns:a16="http://schemas.microsoft.com/office/drawing/2014/main" xmlns="" id="{BE01DEA1-22DE-4CA4-A5C7-53A3B7F23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" y="2644"/>
              <a:ext cx="13" cy="14"/>
            </a:xfrm>
            <a:custGeom>
              <a:avLst/>
              <a:gdLst>
                <a:gd name="T0" fmla="*/ 6 w 27"/>
                <a:gd name="T1" fmla="*/ 14 h 27"/>
                <a:gd name="T2" fmla="*/ 9 w 27"/>
                <a:gd name="T3" fmla="*/ 13 h 27"/>
                <a:gd name="T4" fmla="*/ 11 w 27"/>
                <a:gd name="T5" fmla="*/ 12 h 27"/>
                <a:gd name="T6" fmla="*/ 12 w 27"/>
                <a:gd name="T7" fmla="*/ 10 h 27"/>
                <a:gd name="T8" fmla="*/ 13 w 27"/>
                <a:gd name="T9" fmla="*/ 7 h 27"/>
                <a:gd name="T10" fmla="*/ 12 w 27"/>
                <a:gd name="T11" fmla="*/ 4 h 27"/>
                <a:gd name="T12" fmla="*/ 11 w 27"/>
                <a:gd name="T13" fmla="*/ 2 h 27"/>
                <a:gd name="T14" fmla="*/ 9 w 27"/>
                <a:gd name="T15" fmla="*/ 1 h 27"/>
                <a:gd name="T16" fmla="*/ 6 w 27"/>
                <a:gd name="T17" fmla="*/ 0 h 27"/>
                <a:gd name="T18" fmla="*/ 3 w 27"/>
                <a:gd name="T19" fmla="*/ 1 h 27"/>
                <a:gd name="T20" fmla="*/ 2 w 27"/>
                <a:gd name="T21" fmla="*/ 2 h 27"/>
                <a:gd name="T22" fmla="*/ 1 w 27"/>
                <a:gd name="T23" fmla="*/ 4 h 27"/>
                <a:gd name="T24" fmla="*/ 0 w 27"/>
                <a:gd name="T25" fmla="*/ 7 h 27"/>
                <a:gd name="T26" fmla="*/ 1 w 27"/>
                <a:gd name="T27" fmla="*/ 10 h 27"/>
                <a:gd name="T28" fmla="*/ 2 w 27"/>
                <a:gd name="T29" fmla="*/ 12 h 27"/>
                <a:gd name="T30" fmla="*/ 3 w 27"/>
                <a:gd name="T31" fmla="*/ 13 h 27"/>
                <a:gd name="T32" fmla="*/ 6 w 27"/>
                <a:gd name="T33" fmla="*/ 14 h 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7" h="27">
                  <a:moveTo>
                    <a:pt x="13" y="27"/>
                  </a:move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7" y="13"/>
                  </a:lnTo>
                  <a:lnTo>
                    <a:pt x="25" y="7"/>
                  </a:lnTo>
                  <a:lnTo>
                    <a:pt x="23" y="4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3"/>
                  </a:lnTo>
                  <a:lnTo>
                    <a:pt x="2" y="19"/>
                  </a:lnTo>
                  <a:lnTo>
                    <a:pt x="4" y="23"/>
                  </a:lnTo>
                  <a:lnTo>
                    <a:pt x="7" y="25"/>
                  </a:lnTo>
                  <a:lnTo>
                    <a:pt x="13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85" name="Freeform 288">
              <a:extLst>
                <a:ext uri="{FF2B5EF4-FFF2-40B4-BE49-F238E27FC236}">
                  <a16:creationId xmlns:a16="http://schemas.microsoft.com/office/drawing/2014/main" xmlns="" id="{6B654E4B-F518-46E0-9976-25A6D3133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9" y="2644"/>
              <a:ext cx="13" cy="14"/>
            </a:xfrm>
            <a:custGeom>
              <a:avLst/>
              <a:gdLst>
                <a:gd name="T0" fmla="*/ 6 w 27"/>
                <a:gd name="T1" fmla="*/ 14 h 27"/>
                <a:gd name="T2" fmla="*/ 8 w 27"/>
                <a:gd name="T3" fmla="*/ 13 h 27"/>
                <a:gd name="T4" fmla="*/ 11 w 27"/>
                <a:gd name="T5" fmla="*/ 12 h 27"/>
                <a:gd name="T6" fmla="*/ 12 w 27"/>
                <a:gd name="T7" fmla="*/ 10 h 27"/>
                <a:gd name="T8" fmla="*/ 13 w 27"/>
                <a:gd name="T9" fmla="*/ 7 h 27"/>
                <a:gd name="T10" fmla="*/ 12 w 27"/>
                <a:gd name="T11" fmla="*/ 4 h 27"/>
                <a:gd name="T12" fmla="*/ 11 w 27"/>
                <a:gd name="T13" fmla="*/ 2 h 27"/>
                <a:gd name="T14" fmla="*/ 8 w 27"/>
                <a:gd name="T15" fmla="*/ 1 h 27"/>
                <a:gd name="T16" fmla="*/ 6 w 27"/>
                <a:gd name="T17" fmla="*/ 0 h 27"/>
                <a:gd name="T18" fmla="*/ 4 w 27"/>
                <a:gd name="T19" fmla="*/ 1 h 27"/>
                <a:gd name="T20" fmla="*/ 2 w 27"/>
                <a:gd name="T21" fmla="*/ 2 h 27"/>
                <a:gd name="T22" fmla="*/ 1 w 27"/>
                <a:gd name="T23" fmla="*/ 4 h 27"/>
                <a:gd name="T24" fmla="*/ 0 w 27"/>
                <a:gd name="T25" fmla="*/ 7 h 27"/>
                <a:gd name="T26" fmla="*/ 1 w 27"/>
                <a:gd name="T27" fmla="*/ 10 h 27"/>
                <a:gd name="T28" fmla="*/ 2 w 27"/>
                <a:gd name="T29" fmla="*/ 12 h 27"/>
                <a:gd name="T30" fmla="*/ 4 w 27"/>
                <a:gd name="T31" fmla="*/ 13 h 27"/>
                <a:gd name="T32" fmla="*/ 6 w 27"/>
                <a:gd name="T33" fmla="*/ 14 h 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7" h="27">
                  <a:moveTo>
                    <a:pt x="13" y="27"/>
                  </a:moveTo>
                  <a:lnTo>
                    <a:pt x="17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7" y="13"/>
                  </a:lnTo>
                  <a:lnTo>
                    <a:pt x="25" y="7"/>
                  </a:lnTo>
                  <a:lnTo>
                    <a:pt x="23" y="4"/>
                  </a:lnTo>
                  <a:lnTo>
                    <a:pt x="17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3"/>
                  </a:lnTo>
                  <a:lnTo>
                    <a:pt x="2" y="19"/>
                  </a:lnTo>
                  <a:lnTo>
                    <a:pt x="4" y="23"/>
                  </a:lnTo>
                  <a:lnTo>
                    <a:pt x="8" y="25"/>
                  </a:lnTo>
                  <a:lnTo>
                    <a:pt x="13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86" name="Freeform 289">
              <a:extLst>
                <a:ext uri="{FF2B5EF4-FFF2-40B4-BE49-F238E27FC236}">
                  <a16:creationId xmlns:a16="http://schemas.microsoft.com/office/drawing/2014/main" xmlns="" id="{8959432F-94C2-4921-BF1E-B26B24474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1" y="2645"/>
              <a:ext cx="13" cy="13"/>
            </a:xfrm>
            <a:custGeom>
              <a:avLst/>
              <a:gdLst>
                <a:gd name="T0" fmla="*/ 6 w 25"/>
                <a:gd name="T1" fmla="*/ 13 h 25"/>
                <a:gd name="T2" fmla="*/ 9 w 25"/>
                <a:gd name="T3" fmla="*/ 13 h 25"/>
                <a:gd name="T4" fmla="*/ 11 w 25"/>
                <a:gd name="T5" fmla="*/ 11 h 25"/>
                <a:gd name="T6" fmla="*/ 13 w 25"/>
                <a:gd name="T7" fmla="*/ 9 h 25"/>
                <a:gd name="T8" fmla="*/ 13 w 25"/>
                <a:gd name="T9" fmla="*/ 6 h 25"/>
                <a:gd name="T10" fmla="*/ 13 w 25"/>
                <a:gd name="T11" fmla="*/ 4 h 25"/>
                <a:gd name="T12" fmla="*/ 11 w 25"/>
                <a:gd name="T13" fmla="*/ 2 h 25"/>
                <a:gd name="T14" fmla="*/ 9 w 25"/>
                <a:gd name="T15" fmla="*/ 1 h 25"/>
                <a:gd name="T16" fmla="*/ 6 w 25"/>
                <a:gd name="T17" fmla="*/ 0 h 25"/>
                <a:gd name="T18" fmla="*/ 4 w 25"/>
                <a:gd name="T19" fmla="*/ 1 h 25"/>
                <a:gd name="T20" fmla="*/ 2 w 25"/>
                <a:gd name="T21" fmla="*/ 2 h 25"/>
                <a:gd name="T22" fmla="*/ 1 w 25"/>
                <a:gd name="T23" fmla="*/ 4 h 25"/>
                <a:gd name="T24" fmla="*/ 0 w 25"/>
                <a:gd name="T25" fmla="*/ 6 h 25"/>
                <a:gd name="T26" fmla="*/ 1 w 25"/>
                <a:gd name="T27" fmla="*/ 9 h 25"/>
                <a:gd name="T28" fmla="*/ 2 w 25"/>
                <a:gd name="T29" fmla="*/ 11 h 25"/>
                <a:gd name="T30" fmla="*/ 4 w 25"/>
                <a:gd name="T31" fmla="*/ 13 h 25"/>
                <a:gd name="T32" fmla="*/ 6 w 25"/>
                <a:gd name="T33" fmla="*/ 13 h 2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5" h="25">
                  <a:moveTo>
                    <a:pt x="12" y="25"/>
                  </a:moveTo>
                  <a:lnTo>
                    <a:pt x="17" y="25"/>
                  </a:lnTo>
                  <a:lnTo>
                    <a:pt x="21" y="21"/>
                  </a:lnTo>
                  <a:lnTo>
                    <a:pt x="25" y="17"/>
                  </a:lnTo>
                  <a:lnTo>
                    <a:pt x="25" y="11"/>
                  </a:lnTo>
                  <a:lnTo>
                    <a:pt x="25" y="7"/>
                  </a:lnTo>
                  <a:lnTo>
                    <a:pt x="21" y="3"/>
                  </a:lnTo>
                  <a:lnTo>
                    <a:pt x="17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2" y="7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4" y="21"/>
                  </a:lnTo>
                  <a:lnTo>
                    <a:pt x="8" y="25"/>
                  </a:lnTo>
                  <a:lnTo>
                    <a:pt x="12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87" name="Freeform 290">
              <a:extLst>
                <a:ext uri="{FF2B5EF4-FFF2-40B4-BE49-F238E27FC236}">
                  <a16:creationId xmlns:a16="http://schemas.microsoft.com/office/drawing/2014/main" xmlns="" id="{840DDC12-0D83-4B7C-8FB2-5A361ACC8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7" y="2473"/>
              <a:ext cx="150" cy="95"/>
            </a:xfrm>
            <a:custGeom>
              <a:avLst/>
              <a:gdLst>
                <a:gd name="T0" fmla="*/ 1 w 302"/>
                <a:gd name="T1" fmla="*/ 95 h 188"/>
                <a:gd name="T2" fmla="*/ 0 w 302"/>
                <a:gd name="T3" fmla="*/ 9 h 188"/>
                <a:gd name="T4" fmla="*/ 0 w 302"/>
                <a:gd name="T5" fmla="*/ 8 h 188"/>
                <a:gd name="T6" fmla="*/ 2 w 302"/>
                <a:gd name="T7" fmla="*/ 4 h 188"/>
                <a:gd name="T8" fmla="*/ 5 w 302"/>
                <a:gd name="T9" fmla="*/ 1 h 188"/>
                <a:gd name="T10" fmla="*/ 10 w 302"/>
                <a:gd name="T11" fmla="*/ 0 h 188"/>
                <a:gd name="T12" fmla="*/ 150 w 302"/>
                <a:gd name="T13" fmla="*/ 0 h 188"/>
                <a:gd name="T14" fmla="*/ 20 w 302"/>
                <a:gd name="T15" fmla="*/ 12 h 188"/>
                <a:gd name="T16" fmla="*/ 18 w 302"/>
                <a:gd name="T17" fmla="*/ 13 h 188"/>
                <a:gd name="T18" fmla="*/ 15 w 302"/>
                <a:gd name="T19" fmla="*/ 15 h 188"/>
                <a:gd name="T20" fmla="*/ 12 w 302"/>
                <a:gd name="T21" fmla="*/ 17 h 188"/>
                <a:gd name="T22" fmla="*/ 10 w 302"/>
                <a:gd name="T23" fmla="*/ 23 h 188"/>
                <a:gd name="T24" fmla="*/ 9 w 302"/>
                <a:gd name="T25" fmla="*/ 38 h 188"/>
                <a:gd name="T26" fmla="*/ 6 w 302"/>
                <a:gd name="T27" fmla="*/ 62 h 188"/>
                <a:gd name="T28" fmla="*/ 3 w 302"/>
                <a:gd name="T29" fmla="*/ 85 h 188"/>
                <a:gd name="T30" fmla="*/ 1 w 302"/>
                <a:gd name="T31" fmla="*/ 95 h 18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02" h="188">
                  <a:moveTo>
                    <a:pt x="2" y="188"/>
                  </a:moveTo>
                  <a:lnTo>
                    <a:pt x="0" y="17"/>
                  </a:lnTo>
                  <a:lnTo>
                    <a:pt x="0" y="15"/>
                  </a:lnTo>
                  <a:lnTo>
                    <a:pt x="4" y="7"/>
                  </a:lnTo>
                  <a:lnTo>
                    <a:pt x="10" y="2"/>
                  </a:lnTo>
                  <a:lnTo>
                    <a:pt x="21" y="0"/>
                  </a:lnTo>
                  <a:lnTo>
                    <a:pt x="302" y="0"/>
                  </a:lnTo>
                  <a:lnTo>
                    <a:pt x="41" y="23"/>
                  </a:lnTo>
                  <a:lnTo>
                    <a:pt x="37" y="25"/>
                  </a:lnTo>
                  <a:lnTo>
                    <a:pt x="31" y="29"/>
                  </a:lnTo>
                  <a:lnTo>
                    <a:pt x="25" y="34"/>
                  </a:lnTo>
                  <a:lnTo>
                    <a:pt x="21" y="46"/>
                  </a:lnTo>
                  <a:lnTo>
                    <a:pt x="18" y="75"/>
                  </a:lnTo>
                  <a:lnTo>
                    <a:pt x="12" y="123"/>
                  </a:lnTo>
                  <a:lnTo>
                    <a:pt x="6" y="169"/>
                  </a:lnTo>
                  <a:lnTo>
                    <a:pt x="2" y="188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88" name="Freeform 291">
              <a:extLst>
                <a:ext uri="{FF2B5EF4-FFF2-40B4-BE49-F238E27FC236}">
                  <a16:creationId xmlns:a16="http://schemas.microsoft.com/office/drawing/2014/main" xmlns="" id="{43924302-CFBE-4CB2-9526-01E094F12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2" y="2495"/>
              <a:ext cx="150" cy="94"/>
            </a:xfrm>
            <a:custGeom>
              <a:avLst/>
              <a:gdLst>
                <a:gd name="T0" fmla="*/ 149 w 300"/>
                <a:gd name="T1" fmla="*/ 0 h 188"/>
                <a:gd name="T2" fmla="*/ 150 w 300"/>
                <a:gd name="T3" fmla="*/ 86 h 188"/>
                <a:gd name="T4" fmla="*/ 150 w 300"/>
                <a:gd name="T5" fmla="*/ 87 h 188"/>
                <a:gd name="T6" fmla="*/ 148 w 300"/>
                <a:gd name="T7" fmla="*/ 90 h 188"/>
                <a:gd name="T8" fmla="*/ 145 w 300"/>
                <a:gd name="T9" fmla="*/ 93 h 188"/>
                <a:gd name="T10" fmla="*/ 139 w 300"/>
                <a:gd name="T11" fmla="*/ 94 h 188"/>
                <a:gd name="T12" fmla="*/ 0 w 300"/>
                <a:gd name="T13" fmla="*/ 94 h 188"/>
                <a:gd name="T14" fmla="*/ 130 w 300"/>
                <a:gd name="T15" fmla="*/ 83 h 188"/>
                <a:gd name="T16" fmla="*/ 132 w 300"/>
                <a:gd name="T17" fmla="*/ 82 h 188"/>
                <a:gd name="T18" fmla="*/ 135 w 300"/>
                <a:gd name="T19" fmla="*/ 80 h 188"/>
                <a:gd name="T20" fmla="*/ 138 w 300"/>
                <a:gd name="T21" fmla="*/ 77 h 188"/>
                <a:gd name="T22" fmla="*/ 139 w 300"/>
                <a:gd name="T23" fmla="*/ 72 h 188"/>
                <a:gd name="T24" fmla="*/ 141 w 300"/>
                <a:gd name="T25" fmla="*/ 57 h 188"/>
                <a:gd name="T26" fmla="*/ 144 w 300"/>
                <a:gd name="T27" fmla="*/ 33 h 188"/>
                <a:gd name="T28" fmla="*/ 147 w 300"/>
                <a:gd name="T29" fmla="*/ 10 h 188"/>
                <a:gd name="T30" fmla="*/ 149 w 300"/>
                <a:gd name="T31" fmla="*/ 0 h 18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00" h="188">
                  <a:moveTo>
                    <a:pt x="298" y="0"/>
                  </a:moveTo>
                  <a:lnTo>
                    <a:pt x="300" y="171"/>
                  </a:lnTo>
                  <a:lnTo>
                    <a:pt x="300" y="173"/>
                  </a:lnTo>
                  <a:lnTo>
                    <a:pt x="296" y="179"/>
                  </a:lnTo>
                  <a:lnTo>
                    <a:pt x="290" y="186"/>
                  </a:lnTo>
                  <a:lnTo>
                    <a:pt x="278" y="188"/>
                  </a:lnTo>
                  <a:lnTo>
                    <a:pt x="0" y="188"/>
                  </a:lnTo>
                  <a:lnTo>
                    <a:pt x="259" y="165"/>
                  </a:lnTo>
                  <a:lnTo>
                    <a:pt x="263" y="163"/>
                  </a:lnTo>
                  <a:lnTo>
                    <a:pt x="269" y="159"/>
                  </a:lnTo>
                  <a:lnTo>
                    <a:pt x="275" y="154"/>
                  </a:lnTo>
                  <a:lnTo>
                    <a:pt x="278" y="144"/>
                  </a:lnTo>
                  <a:lnTo>
                    <a:pt x="282" y="113"/>
                  </a:lnTo>
                  <a:lnTo>
                    <a:pt x="288" y="65"/>
                  </a:lnTo>
                  <a:lnTo>
                    <a:pt x="294" y="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9701" name="Picture 292" descr="book_page_flip_md_wht">
            <a:extLst>
              <a:ext uri="{FF2B5EF4-FFF2-40B4-BE49-F238E27FC236}">
                <a16:creationId xmlns:a16="http://schemas.microsoft.com/office/drawing/2014/main" xmlns="" id="{75DA7E53-E9C8-46A9-AD1A-E7121404E2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33375"/>
            <a:ext cx="73183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378" name="Rectangle 2">
            <a:extLst>
              <a:ext uri="{FF2B5EF4-FFF2-40B4-BE49-F238E27FC236}">
                <a16:creationId xmlns:a16="http://schemas.microsoft.com/office/drawing/2014/main" xmlns="" id="{10528D4E-3676-4056-84C8-148D1657A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solidFill>
                  <a:srgbClr val="3333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课程目标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xmlns="" id="{174B6F84-6501-494F-A724-60C47E624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41438"/>
            <a:ext cx="7924800" cy="4321175"/>
          </a:xfrm>
        </p:spPr>
        <p:txBody>
          <a:bodyPr/>
          <a:lstStyle/>
          <a:p>
            <a:pPr marL="573088" indent="-481013" eaLnBrk="1" hangingPunct="1">
              <a:buFontTx/>
              <a:buNone/>
            </a:pPr>
            <a:r>
              <a:rPr lang="zh-CN" altLang="en-US" b="1" dirty="0">
                <a:ea typeface="华文新魏" panose="02010800040101010101" pitchFamily="2" charset="-122"/>
              </a:rPr>
              <a:t>不是</a:t>
            </a:r>
            <a:r>
              <a:rPr lang="zh-CN" altLang="en-US" b="1" dirty="0">
                <a:solidFill>
                  <a:srgbClr val="FF0000"/>
                </a:solidFill>
                <a:ea typeface="华文新魏" panose="02010800040101010101" pitchFamily="2" charset="-122"/>
              </a:rPr>
              <a:t>如何使用操作系统</a:t>
            </a:r>
          </a:p>
          <a:p>
            <a:pPr marL="573088" indent="-481013" eaLnBrk="1" hangingPunct="1">
              <a:buFontTx/>
              <a:buNone/>
            </a:pPr>
            <a:r>
              <a:rPr lang="zh-CN" altLang="en-US" b="1" dirty="0">
                <a:ea typeface="华文新魏" panose="02010800040101010101" pitchFamily="2" charset="-122"/>
              </a:rPr>
              <a:t>      而是</a:t>
            </a:r>
            <a:r>
              <a:rPr lang="zh-CN" altLang="en-US" b="1" dirty="0">
                <a:solidFill>
                  <a:srgbClr val="FF0000"/>
                </a:solidFill>
                <a:ea typeface="华文新魏" panose="02010800040101010101" pitchFamily="2" charset="-122"/>
              </a:rPr>
              <a:t>理解操作系统如何工作</a:t>
            </a:r>
          </a:p>
          <a:p>
            <a:pPr marL="573088" indent="-481013" eaLnBrk="1" hangingPunct="1">
              <a:buFontTx/>
              <a:buBlip>
                <a:blip r:embed="rId3"/>
              </a:buBlip>
            </a:pPr>
            <a:r>
              <a:rPr lang="en-US" altLang="zh-CN" b="1" dirty="0">
                <a:ea typeface="华文新魏" panose="02010800040101010101" pitchFamily="2" charset="-122"/>
              </a:rPr>
              <a:t>OS</a:t>
            </a:r>
            <a:r>
              <a:rPr lang="zh-CN" altLang="en-US" b="1" dirty="0">
                <a:ea typeface="华文新魏" panose="02010800040101010101" pitchFamily="2" charset="-122"/>
              </a:rPr>
              <a:t>工作方式</a:t>
            </a:r>
          </a:p>
          <a:p>
            <a:pPr marL="573088" indent="-481013" eaLnBrk="1" hangingPunct="1">
              <a:buFontTx/>
              <a:buBlip>
                <a:blip r:embed="rId3"/>
              </a:buBlip>
            </a:pPr>
            <a:r>
              <a:rPr lang="en-US" altLang="zh-CN" b="1" dirty="0">
                <a:ea typeface="华文新魏" panose="02010800040101010101" pitchFamily="2" charset="-122"/>
              </a:rPr>
              <a:t>OS</a:t>
            </a:r>
            <a:r>
              <a:rPr lang="zh-CN" altLang="en-US" b="1" dirty="0">
                <a:ea typeface="华文新魏" panose="02010800040101010101" pitchFamily="2" charset="-122"/>
              </a:rPr>
              <a:t>内部算法和数据结构</a:t>
            </a:r>
          </a:p>
          <a:p>
            <a:pPr marL="573088" indent="-481013" eaLnBrk="1" hangingPunct="1">
              <a:buFontTx/>
              <a:buBlip>
                <a:blip r:embed="rId3"/>
              </a:buBlip>
            </a:pPr>
            <a:r>
              <a:rPr lang="zh-CN" altLang="en-US" b="1" dirty="0">
                <a:ea typeface="华文新魏" panose="02010800040101010101" pitchFamily="2" charset="-122"/>
              </a:rPr>
              <a:t>设计</a:t>
            </a:r>
            <a:r>
              <a:rPr lang="en-US" altLang="zh-CN" b="1" dirty="0">
                <a:ea typeface="华文新魏" panose="02010800040101010101" pitchFamily="2" charset="-122"/>
              </a:rPr>
              <a:t>OS </a:t>
            </a:r>
            <a:r>
              <a:rPr lang="zh-CN" altLang="en-US" b="1" dirty="0">
                <a:ea typeface="华文新魏" panose="02010800040101010101" pitchFamily="2" charset="-122"/>
              </a:rPr>
              <a:t>过程中的问题、解决方案和折中权衡 </a:t>
            </a:r>
            <a:endParaRPr lang="en-US" altLang="zh-CN" b="1" dirty="0">
              <a:ea typeface="华文新魏" panose="02010800040101010101" pitchFamily="2" charset="-122"/>
            </a:endParaRPr>
          </a:p>
          <a:p>
            <a:pPr marL="573088" indent="-481013" eaLnBrk="1" hangingPunct="1">
              <a:buFontTx/>
              <a:buBlip>
                <a:blip r:embed="rId3"/>
              </a:buBlip>
            </a:pPr>
            <a:r>
              <a:rPr lang="zh-CN" altLang="en-US" b="1" dirty="0">
                <a:ea typeface="华文新魏" panose="02010800040101010101" pitchFamily="2" charset="-122"/>
              </a:rPr>
              <a:t>理解复杂系统设计与实现的能力</a:t>
            </a:r>
            <a:endParaRPr lang="en-US" altLang="zh-CN" b="1" dirty="0">
              <a:ea typeface="华文新魏" panose="02010800040101010101" pitchFamily="2" charset="-122"/>
            </a:endParaRPr>
          </a:p>
          <a:p>
            <a:pPr marL="573088" indent="-481013" eaLnBrk="1" hangingPunct="1">
              <a:buFontTx/>
              <a:buBlip>
                <a:blip r:embed="rId3"/>
              </a:buBlip>
            </a:pPr>
            <a:r>
              <a:rPr lang="zh-CN" altLang="en-US" b="1" dirty="0">
                <a:ea typeface="华文新魏" panose="02010800040101010101" pitchFamily="2" charset="-122"/>
              </a:rPr>
              <a:t>构建一个操作系统（模块）的能力</a:t>
            </a:r>
          </a:p>
        </p:txBody>
      </p:sp>
      <p:pic>
        <p:nvPicPr>
          <p:cNvPr id="31748" name="Picture 4" descr="book_page_flip_md_wht">
            <a:extLst>
              <a:ext uri="{FF2B5EF4-FFF2-40B4-BE49-F238E27FC236}">
                <a16:creationId xmlns:a16="http://schemas.microsoft.com/office/drawing/2014/main" xmlns="" id="{EC035E8D-2B71-4CCA-81E2-0A10DC8B338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33375"/>
            <a:ext cx="73183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ChatGPT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的回答（续）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40768"/>
            <a:ext cx="5891188" cy="4818608"/>
          </a:xfrm>
        </p:spPr>
      </p:pic>
    </p:spTree>
    <p:extLst>
      <p:ext uri="{BB962C8B-B14F-4D97-AF65-F5344CB8AC3E}">
        <p14:creationId xmlns:p14="http://schemas.microsoft.com/office/powerpoint/2010/main" val="2025282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474" name="Rectangle 2">
            <a:extLst>
              <a:ext uri="{FF2B5EF4-FFF2-40B4-BE49-F238E27FC236}">
                <a16:creationId xmlns:a16="http://schemas.microsoft.com/office/drawing/2014/main" xmlns="" id="{2D9EC911-870A-4AC4-B6A0-303EB2AEB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solidFill>
                  <a:srgbClr val="3333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课程的主要内容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xmlns="" id="{CC21D742-FFD9-4FBF-B979-6FADBA9E5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268413"/>
            <a:ext cx="4114800" cy="2819400"/>
          </a:xfrm>
        </p:spPr>
        <p:txBody>
          <a:bodyPr/>
          <a:lstStyle/>
          <a:p>
            <a:pPr marL="476250" indent="-384175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ea typeface="华文新魏" panose="02010800040101010101" pitchFamily="2" charset="-122"/>
              </a:rPr>
              <a:t>操作系统的功能</a:t>
            </a:r>
          </a:p>
          <a:p>
            <a:pPr marL="476250" indent="-384175" eaLnBrk="1" hangingPunct="1">
              <a:lnSpc>
                <a:spcPct val="13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zh-CN" altLang="en-US" sz="2800" b="1">
                <a:ea typeface="华文新魏" panose="02010800040101010101" pitchFamily="2" charset="-122"/>
              </a:rPr>
              <a:t>管理系统软硬件资源</a:t>
            </a:r>
          </a:p>
          <a:p>
            <a:pPr marL="476250" indent="-384175" eaLnBrk="1" hangingPunct="1">
              <a:lnSpc>
                <a:spcPct val="13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zh-CN" altLang="en-US" sz="2800" b="1">
                <a:ea typeface="华文新魏" panose="02010800040101010101" pitchFamily="2" charset="-122"/>
              </a:rPr>
              <a:t>扩展计算机的功能</a:t>
            </a:r>
          </a:p>
          <a:p>
            <a:pPr marL="476250" indent="-384175" eaLnBrk="1" hangingPunct="1">
              <a:lnSpc>
                <a:spcPct val="13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zh-CN" altLang="en-US" sz="2800" b="1">
                <a:ea typeface="华文新魏" panose="02010800040101010101" pitchFamily="2" charset="-122"/>
              </a:rPr>
              <a:t>向用户提供服务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xmlns="" id="{E7CE84FE-57FA-4AF3-974A-9E0C55B9B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344613"/>
            <a:ext cx="3352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Blip>
                <a:blip r:embed="rId3"/>
              </a:buBlip>
            </a:pPr>
            <a:r>
              <a:rPr lang="zh-CN" altLang="en-US" b="1">
                <a:ea typeface="华文新魏" panose="02010800040101010101" pitchFamily="2" charset="-122"/>
              </a:rPr>
              <a:t>操作系统概述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b="1">
                <a:ea typeface="华文新魏" panose="02010800040101010101" pitchFamily="2" charset="-122"/>
              </a:rPr>
              <a:t>用户接口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b="1">
                <a:ea typeface="华文新魏" panose="02010800040101010101" pitchFamily="2" charset="-122"/>
              </a:rPr>
              <a:t>进程管理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b="1">
                <a:ea typeface="华文新魏" panose="02010800040101010101" pitchFamily="2" charset="-122"/>
              </a:rPr>
              <a:t>处理机管理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b="1">
                <a:ea typeface="华文新魏" panose="02010800040101010101" pitchFamily="2" charset="-122"/>
              </a:rPr>
              <a:t>存储管理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b="1">
                <a:ea typeface="华文新魏" panose="02010800040101010101" pitchFamily="2" charset="-122"/>
              </a:rPr>
              <a:t>文件系统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b="1">
                <a:ea typeface="华文新魏" panose="02010800040101010101" pitchFamily="2" charset="-122"/>
              </a:rPr>
              <a:t>外部设备管理</a:t>
            </a:r>
          </a:p>
        </p:txBody>
      </p:sp>
      <p:pic>
        <p:nvPicPr>
          <p:cNvPr id="35845" name="Picture 5">
            <a:extLst>
              <a:ext uri="{FF2B5EF4-FFF2-40B4-BE49-F238E27FC236}">
                <a16:creationId xmlns:a16="http://schemas.microsoft.com/office/drawing/2014/main" xmlns="" id="{48328EB5-DB9E-429C-B2B9-7A924F14E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05263"/>
            <a:ext cx="1955800" cy="17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6" name="Picture 6" descr="book_page_flip_md_wht">
            <a:extLst>
              <a:ext uri="{FF2B5EF4-FFF2-40B4-BE49-F238E27FC236}">
                <a16:creationId xmlns:a16="http://schemas.microsoft.com/office/drawing/2014/main" xmlns="" id="{F7DA6A18-4D40-49DE-A1A2-15B7007A0B1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33375"/>
            <a:ext cx="73183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6">
            <a:extLst>
              <a:ext uri="{FF2B5EF4-FFF2-40B4-BE49-F238E27FC236}">
                <a16:creationId xmlns:a16="http://schemas.microsoft.com/office/drawing/2014/main" xmlns="" id="{60F838D1-F956-4F3C-9648-3AD8E0814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15888"/>
            <a:ext cx="8997950" cy="11715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7891" name="Group 57">
            <a:extLst>
              <a:ext uri="{FF2B5EF4-FFF2-40B4-BE49-F238E27FC236}">
                <a16:creationId xmlns:a16="http://schemas.microsoft.com/office/drawing/2014/main" xmlns="" id="{6246FFB4-9EEB-40D7-9812-BA09C72248A8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88913"/>
            <a:ext cx="8280400" cy="6553200"/>
            <a:chOff x="295" y="119"/>
            <a:chExt cx="5216" cy="4128"/>
          </a:xfrm>
        </p:grpSpPr>
        <p:sp>
          <p:nvSpPr>
            <p:cNvPr id="37892" name="Line 58">
              <a:extLst>
                <a:ext uri="{FF2B5EF4-FFF2-40B4-BE49-F238E27FC236}">
                  <a16:creationId xmlns:a16="http://schemas.microsoft.com/office/drawing/2014/main" xmlns="" id="{21CBEA57-5D2C-42F6-B481-333F96B98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1661"/>
              <a:ext cx="499" cy="1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3" name="Line 59">
              <a:extLst>
                <a:ext uri="{FF2B5EF4-FFF2-40B4-BE49-F238E27FC236}">
                  <a16:creationId xmlns:a16="http://schemas.microsoft.com/office/drawing/2014/main" xmlns="" id="{D626E229-3CDB-4D79-BAEF-1B98F7F611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" y="1661"/>
              <a:ext cx="453" cy="1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4" name="Line 60">
              <a:extLst>
                <a:ext uri="{FF2B5EF4-FFF2-40B4-BE49-F238E27FC236}">
                  <a16:creationId xmlns:a16="http://schemas.microsoft.com/office/drawing/2014/main" xmlns="" id="{50966817-45FE-4001-8DCE-2588BAF418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4" y="2432"/>
              <a:ext cx="454" cy="27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5" name="Line 61">
              <a:extLst>
                <a:ext uri="{FF2B5EF4-FFF2-40B4-BE49-F238E27FC236}">
                  <a16:creationId xmlns:a16="http://schemas.microsoft.com/office/drawing/2014/main" xmlns="" id="{47036EC0-2660-487D-BF2D-FF29B7C5CF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1" y="2432"/>
              <a:ext cx="453" cy="27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6" name="Line 62">
              <a:extLst>
                <a:ext uri="{FF2B5EF4-FFF2-40B4-BE49-F238E27FC236}">
                  <a16:creationId xmlns:a16="http://schemas.microsoft.com/office/drawing/2014/main" xmlns="" id="{697D0853-FD14-416A-B7F7-12C0541E4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4" y="2116"/>
              <a:ext cx="27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7" name="Line 63">
              <a:extLst>
                <a:ext uri="{FF2B5EF4-FFF2-40B4-BE49-F238E27FC236}">
                  <a16:creationId xmlns:a16="http://schemas.microsoft.com/office/drawing/2014/main" xmlns="" id="{0C967F56-AE2E-4BAB-A75B-F0209EA8F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3" y="2116"/>
              <a:ext cx="22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Line 64">
              <a:extLst>
                <a:ext uri="{FF2B5EF4-FFF2-40B4-BE49-F238E27FC236}">
                  <a16:creationId xmlns:a16="http://schemas.microsoft.com/office/drawing/2014/main" xmlns="" id="{1F51B468-27C0-4CEA-99AA-992576782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071"/>
              <a:ext cx="408" cy="22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Line 65">
              <a:extLst>
                <a:ext uri="{FF2B5EF4-FFF2-40B4-BE49-F238E27FC236}">
                  <a16:creationId xmlns:a16="http://schemas.microsoft.com/office/drawing/2014/main" xmlns="" id="{0F73623A-05FF-4823-A35D-675E6EF7D5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4" y="1071"/>
              <a:ext cx="409" cy="22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Line 66">
              <a:extLst>
                <a:ext uri="{FF2B5EF4-FFF2-40B4-BE49-F238E27FC236}">
                  <a16:creationId xmlns:a16="http://schemas.microsoft.com/office/drawing/2014/main" xmlns="" id="{8C70D209-ED0E-43E3-83F2-885BA1B07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66" y="2115"/>
              <a:ext cx="27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Line 67">
              <a:extLst>
                <a:ext uri="{FF2B5EF4-FFF2-40B4-BE49-F238E27FC236}">
                  <a16:creationId xmlns:a16="http://schemas.microsoft.com/office/drawing/2014/main" xmlns="" id="{FB3B13F0-9A2E-4E5C-BE95-CB777F3B9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3022"/>
              <a:ext cx="499" cy="22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Line 68">
              <a:extLst>
                <a:ext uri="{FF2B5EF4-FFF2-40B4-BE49-F238E27FC236}">
                  <a16:creationId xmlns:a16="http://schemas.microsoft.com/office/drawing/2014/main" xmlns="" id="{37B089F6-AD87-42E9-8A15-04B9084AEF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1" y="3067"/>
              <a:ext cx="363" cy="22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AutoShape 69">
              <a:extLst>
                <a:ext uri="{FF2B5EF4-FFF2-40B4-BE49-F238E27FC236}">
                  <a16:creationId xmlns:a16="http://schemas.microsoft.com/office/drawing/2014/main" xmlns="" id="{CB3AB41F-8FBD-42E6-A014-52019ADC9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1799"/>
              <a:ext cx="748" cy="635"/>
            </a:xfrm>
            <a:prstGeom prst="hexagon">
              <a:avLst>
                <a:gd name="adj" fmla="val 29449"/>
                <a:gd name="vf" fmla="val 115470"/>
              </a:avLst>
            </a:prstGeom>
            <a:solidFill>
              <a:srgbClr val="FFFF99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en-US" altLang="zh-CN" sz="1600" b="1">
                <a:latin typeface="Arial" panose="020B0604020202020204" pitchFamily="34" charset="0"/>
              </a:endParaRPr>
            </a:p>
            <a:p>
              <a:pPr eaLnBrk="1" hangingPunct="1"/>
              <a:r>
                <a:rPr kumimoji="0" lang="zh-CN" altLang="en-US" sz="1600" b="1">
                  <a:latin typeface="Arial" panose="020B0604020202020204" pitchFamily="34" charset="0"/>
                  <a:ea typeface="华文新魏" panose="02010800040101010101" pitchFamily="2" charset="-122"/>
                </a:rPr>
                <a:t>操作</a:t>
              </a:r>
            </a:p>
            <a:p>
              <a:pPr eaLnBrk="1" hangingPunct="1"/>
              <a:r>
                <a:rPr kumimoji="0" lang="zh-CN" altLang="en-US" sz="1600" b="1">
                  <a:latin typeface="Arial" panose="020B0604020202020204" pitchFamily="34" charset="0"/>
                  <a:ea typeface="华文新魏" panose="02010800040101010101" pitchFamily="2" charset="-122"/>
                </a:rPr>
                <a:t>系统</a:t>
              </a:r>
            </a:p>
            <a:p>
              <a:pPr eaLnBrk="1" hangingPunct="1"/>
              <a:endParaRPr kumimoji="0" lang="en-US" altLang="zh-CN" sz="1600" b="1">
                <a:latin typeface="Arial" panose="020B0604020202020204" pitchFamily="34" charset="0"/>
              </a:endParaRPr>
            </a:p>
          </p:txBody>
        </p:sp>
        <p:sp>
          <p:nvSpPr>
            <p:cNvPr id="37904" name="Rectangle 70">
              <a:extLst>
                <a:ext uri="{FF2B5EF4-FFF2-40B4-BE49-F238E27FC236}">
                  <a16:creationId xmlns:a16="http://schemas.microsoft.com/office/drawing/2014/main" xmlns="" id="{DF4926D9-490F-44D9-955E-45B67A0CD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298"/>
              <a:ext cx="817" cy="363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sz="1600" b="1">
                  <a:latin typeface="Arial" panose="020B0604020202020204" pitchFamily="34" charset="0"/>
                  <a:ea typeface="华文新魏" panose="02010800040101010101" pitchFamily="2" charset="-122"/>
                </a:rPr>
                <a:t>基本概念</a:t>
              </a:r>
            </a:p>
          </p:txBody>
        </p:sp>
        <p:sp>
          <p:nvSpPr>
            <p:cNvPr id="37905" name="Rectangle 71">
              <a:extLst>
                <a:ext uri="{FF2B5EF4-FFF2-40B4-BE49-F238E27FC236}">
                  <a16:creationId xmlns:a16="http://schemas.microsoft.com/office/drawing/2014/main" xmlns="" id="{523B92D1-98AC-42F9-A070-9C0358AFA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298"/>
              <a:ext cx="817" cy="363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sz="1600" b="1">
                  <a:latin typeface="Arial" panose="020B0604020202020204" pitchFamily="34" charset="0"/>
                  <a:ea typeface="华文新魏" panose="02010800040101010101" pitchFamily="2" charset="-122"/>
                </a:rPr>
                <a:t>进程管理</a:t>
              </a:r>
            </a:p>
          </p:txBody>
        </p:sp>
        <p:sp>
          <p:nvSpPr>
            <p:cNvPr id="37906" name="Rectangle 72">
              <a:extLst>
                <a:ext uri="{FF2B5EF4-FFF2-40B4-BE49-F238E27FC236}">
                  <a16:creationId xmlns:a16="http://schemas.microsoft.com/office/drawing/2014/main" xmlns="" id="{D5BCCB4B-A739-4878-AA9E-B3A571DFC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1934"/>
              <a:ext cx="817" cy="363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sz="1600" b="1">
                  <a:latin typeface="Arial" panose="020B0604020202020204" pitchFamily="34" charset="0"/>
                  <a:ea typeface="华文新魏" panose="02010800040101010101" pitchFamily="2" charset="-122"/>
                </a:rPr>
                <a:t>设备管理</a:t>
              </a:r>
            </a:p>
          </p:txBody>
        </p:sp>
        <p:sp>
          <p:nvSpPr>
            <p:cNvPr id="37907" name="Rectangle 73">
              <a:extLst>
                <a:ext uri="{FF2B5EF4-FFF2-40B4-BE49-F238E27FC236}">
                  <a16:creationId xmlns:a16="http://schemas.microsoft.com/office/drawing/2014/main" xmlns="" id="{30FAD31B-EEB8-4DE5-9C8C-903A08FBE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934"/>
              <a:ext cx="816" cy="363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sz="1600" b="1">
                  <a:latin typeface="Arial" panose="020B0604020202020204" pitchFamily="34" charset="0"/>
                  <a:ea typeface="华文新魏" panose="02010800040101010101" pitchFamily="2" charset="-122"/>
                </a:rPr>
                <a:t>作业管理</a:t>
              </a:r>
            </a:p>
            <a:p>
              <a:pPr eaLnBrk="1" hangingPunct="1"/>
              <a:r>
                <a:rPr kumimoji="0" lang="zh-CN" altLang="en-US" sz="1600" b="1">
                  <a:latin typeface="Arial" panose="020B0604020202020204" pitchFamily="34" charset="0"/>
                  <a:ea typeface="华文新魏" panose="02010800040101010101" pitchFamily="2" charset="-122"/>
                </a:rPr>
                <a:t>用户接口</a:t>
              </a:r>
            </a:p>
          </p:txBody>
        </p:sp>
        <p:sp>
          <p:nvSpPr>
            <p:cNvPr id="37908" name="Rectangle 74">
              <a:extLst>
                <a:ext uri="{FF2B5EF4-FFF2-40B4-BE49-F238E27FC236}">
                  <a16:creationId xmlns:a16="http://schemas.microsoft.com/office/drawing/2014/main" xmlns="" id="{87F75CD9-486E-4500-97FD-F7C18437F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705"/>
              <a:ext cx="816" cy="362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sz="1600" b="1">
                  <a:latin typeface="Arial" panose="020B0604020202020204" pitchFamily="34" charset="0"/>
                  <a:ea typeface="华文新魏" panose="02010800040101010101" pitchFamily="2" charset="-122"/>
                </a:rPr>
                <a:t>存储管理</a:t>
              </a:r>
            </a:p>
          </p:txBody>
        </p:sp>
        <p:sp>
          <p:nvSpPr>
            <p:cNvPr id="37909" name="Rectangle 75">
              <a:extLst>
                <a:ext uri="{FF2B5EF4-FFF2-40B4-BE49-F238E27FC236}">
                  <a16:creationId xmlns:a16="http://schemas.microsoft.com/office/drawing/2014/main" xmlns="" id="{978BB040-4B0E-4F7A-9A41-F6BBB47E4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2704"/>
              <a:ext cx="816" cy="363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sz="1600" b="1">
                  <a:latin typeface="Arial" panose="020B0604020202020204" pitchFamily="34" charset="0"/>
                  <a:ea typeface="华文新魏" panose="02010800040101010101" pitchFamily="2" charset="-122"/>
                </a:rPr>
                <a:t>文件管理</a:t>
              </a:r>
            </a:p>
          </p:txBody>
        </p:sp>
        <p:sp>
          <p:nvSpPr>
            <p:cNvPr id="37910" name="Rectangle 76">
              <a:extLst>
                <a:ext uri="{FF2B5EF4-FFF2-40B4-BE49-F238E27FC236}">
                  <a16:creationId xmlns:a16="http://schemas.microsoft.com/office/drawing/2014/main" xmlns="" id="{2299DEF3-F744-410D-9690-FD78524BC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19"/>
              <a:ext cx="862" cy="95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sz="1400" b="1" dirty="0">
                  <a:ea typeface="华文新魏" panose="02010800040101010101" pitchFamily="2" charset="-122"/>
                </a:rPr>
                <a:t>操作系统定义</a:t>
              </a:r>
            </a:p>
            <a:p>
              <a:pPr eaLnBrk="1" hangingPunct="1"/>
              <a:r>
                <a:rPr kumimoji="0" lang="zh-CN" altLang="en-US" sz="1400" b="1" dirty="0">
                  <a:ea typeface="华文新魏" panose="02010800040101010101" pitchFamily="2" charset="-122"/>
                </a:rPr>
                <a:t>系统资源</a:t>
              </a:r>
            </a:p>
            <a:p>
              <a:pPr eaLnBrk="1" hangingPunct="1"/>
              <a:r>
                <a:rPr kumimoji="0" lang="en-US" altLang="zh-CN" sz="1400" b="1" dirty="0">
                  <a:ea typeface="华文新魏" panose="02010800040101010101" pitchFamily="2" charset="-122"/>
                </a:rPr>
                <a:t>OS</a:t>
              </a:r>
              <a:r>
                <a:rPr kumimoji="0" lang="zh-CN" altLang="en-US" sz="1400" b="1" dirty="0">
                  <a:ea typeface="华文新魏" panose="02010800040101010101" pitchFamily="2" charset="-122"/>
                </a:rPr>
                <a:t>特征</a:t>
              </a:r>
            </a:p>
            <a:p>
              <a:pPr eaLnBrk="1" hangingPunct="1"/>
              <a:r>
                <a:rPr kumimoji="0" lang="en-US" altLang="zh-CN" sz="1400" b="1" dirty="0">
                  <a:ea typeface="华文新魏" panose="02010800040101010101" pitchFamily="2" charset="-122"/>
                </a:rPr>
                <a:t>OS</a:t>
              </a:r>
              <a:r>
                <a:rPr kumimoji="0" lang="zh-CN" altLang="en-US" sz="1400" b="1" dirty="0">
                  <a:ea typeface="华文新魏" panose="02010800040101010101" pitchFamily="2" charset="-122"/>
                </a:rPr>
                <a:t>分类</a:t>
              </a:r>
            </a:p>
            <a:p>
              <a:pPr eaLnBrk="1" hangingPunct="1"/>
              <a:r>
                <a:rPr kumimoji="0" lang="zh-CN" altLang="en-US" sz="1400" b="1" dirty="0">
                  <a:ea typeface="华文新魏" panose="02010800040101010101" pitchFamily="2" charset="-122"/>
                </a:rPr>
                <a:t>研究</a:t>
              </a:r>
              <a:r>
                <a:rPr kumimoji="0" lang="en-US" altLang="zh-CN" sz="1400" b="1" dirty="0">
                  <a:ea typeface="华文新魏" panose="02010800040101010101" pitchFamily="2" charset="-122"/>
                </a:rPr>
                <a:t>OS</a:t>
              </a:r>
              <a:r>
                <a:rPr kumimoji="0" lang="zh-CN" altLang="en-US" sz="1400" b="1" dirty="0">
                  <a:ea typeface="华文新魏" panose="02010800040101010101" pitchFamily="2" charset="-122"/>
                </a:rPr>
                <a:t>几种观点</a:t>
              </a:r>
              <a:endParaRPr kumimoji="0" lang="en-US" altLang="zh-CN" sz="1400" b="1" dirty="0">
                <a:ea typeface="华文新魏" panose="02010800040101010101" pitchFamily="2" charset="-122"/>
              </a:endParaRPr>
            </a:p>
            <a:p>
              <a:pPr eaLnBrk="1" hangingPunct="1"/>
              <a:r>
                <a:rPr kumimoji="0" lang="en-US" altLang="zh-CN" sz="1400" b="1" dirty="0">
                  <a:ea typeface="华文新魏" panose="02010800040101010101" pitchFamily="2" charset="-122"/>
                </a:rPr>
                <a:t>OS</a:t>
              </a:r>
              <a:r>
                <a:rPr kumimoji="0" lang="zh-CN" altLang="en-US" sz="1400" b="1">
                  <a:ea typeface="华文新魏" panose="02010800040101010101" pitchFamily="2" charset="-122"/>
                </a:rPr>
                <a:t>的趋势</a:t>
              </a:r>
              <a:endParaRPr kumimoji="0" lang="zh-CN" altLang="en-US" sz="1400" b="1" dirty="0">
                <a:ea typeface="华文新魏" panose="02010800040101010101" pitchFamily="2" charset="-122"/>
              </a:endParaRPr>
            </a:p>
          </p:txBody>
        </p:sp>
        <p:sp>
          <p:nvSpPr>
            <p:cNvPr id="37911" name="Rectangle 77">
              <a:extLst>
                <a:ext uri="{FF2B5EF4-FFF2-40B4-BE49-F238E27FC236}">
                  <a16:creationId xmlns:a16="http://schemas.microsoft.com/office/drawing/2014/main" xmlns="" id="{E574FFF4-3583-4C17-AD3E-7FE704770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19"/>
              <a:ext cx="862" cy="952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sz="1400" b="1">
                  <a:ea typeface="华文新魏" panose="02010800040101010101" pitchFamily="2" charset="-122"/>
                </a:rPr>
                <a:t>多道程序设计</a:t>
              </a:r>
            </a:p>
            <a:p>
              <a:pPr eaLnBrk="1" hangingPunct="1"/>
              <a:r>
                <a:rPr kumimoji="0" lang="zh-CN" altLang="en-US" sz="1400" b="1">
                  <a:ea typeface="华文新魏" panose="02010800040101010101" pitchFamily="2" charset="-122"/>
                </a:rPr>
                <a:t>进程基本概念</a:t>
              </a:r>
            </a:p>
            <a:p>
              <a:pPr eaLnBrk="1" hangingPunct="1"/>
              <a:r>
                <a:rPr kumimoji="0" lang="zh-CN" altLang="en-US" sz="1400" b="1">
                  <a:ea typeface="华文新魏" panose="02010800040101010101" pitchFamily="2" charset="-122"/>
                </a:rPr>
                <a:t>进程同步互斥</a:t>
              </a:r>
            </a:p>
            <a:p>
              <a:pPr eaLnBrk="1" hangingPunct="1"/>
              <a:r>
                <a:rPr kumimoji="0" lang="zh-CN" altLang="en-US" sz="1400" b="1">
                  <a:ea typeface="华文新魏" panose="02010800040101010101" pitchFamily="2" charset="-122"/>
                </a:rPr>
                <a:t>进程间通信</a:t>
              </a:r>
            </a:p>
            <a:p>
              <a:pPr eaLnBrk="1" hangingPunct="1"/>
              <a:r>
                <a:rPr kumimoji="0" lang="zh-CN" altLang="en-US" sz="1400" b="1">
                  <a:ea typeface="华文新魏" panose="02010800040101010101" pitchFamily="2" charset="-122"/>
                </a:rPr>
                <a:t>进程调度</a:t>
              </a:r>
            </a:p>
            <a:p>
              <a:pPr eaLnBrk="1" hangingPunct="1"/>
              <a:r>
                <a:rPr kumimoji="0" lang="zh-CN" altLang="en-US" sz="1400" b="1">
                  <a:ea typeface="华文新魏" panose="02010800040101010101" pitchFamily="2" charset="-122"/>
                </a:rPr>
                <a:t>死锁</a:t>
              </a:r>
            </a:p>
          </p:txBody>
        </p:sp>
        <p:sp>
          <p:nvSpPr>
            <p:cNvPr id="37912" name="Rectangle 78">
              <a:extLst>
                <a:ext uri="{FF2B5EF4-FFF2-40B4-BE49-F238E27FC236}">
                  <a16:creationId xmlns:a16="http://schemas.microsoft.com/office/drawing/2014/main" xmlns="" id="{F99EE472-BF3A-42C9-AB16-47A522B55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80"/>
              <a:ext cx="771" cy="1225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sz="1400" b="1">
                  <a:ea typeface="华文新魏" panose="02010800040101010101" pitchFamily="2" charset="-122"/>
                </a:rPr>
                <a:t>设备分类</a:t>
              </a:r>
            </a:p>
            <a:p>
              <a:pPr eaLnBrk="1" hangingPunct="1"/>
              <a:r>
                <a:rPr kumimoji="0" lang="zh-CN" altLang="en-US" sz="1400" b="1">
                  <a:ea typeface="华文新魏" panose="02010800040101010101" pitchFamily="2" charset="-122"/>
                </a:rPr>
                <a:t>设备独立性</a:t>
              </a:r>
            </a:p>
            <a:p>
              <a:pPr eaLnBrk="1" hangingPunct="1"/>
              <a:r>
                <a:rPr kumimoji="0" lang="en-US" altLang="zh-CN" sz="1400" b="1">
                  <a:ea typeface="华文新魏" panose="02010800040101010101" pitchFamily="2" charset="-122"/>
                </a:rPr>
                <a:t>I/O</a:t>
              </a:r>
              <a:r>
                <a:rPr kumimoji="0" lang="zh-CN" altLang="en-US" sz="1400" b="1">
                  <a:ea typeface="华文新魏" panose="02010800040101010101" pitchFamily="2" charset="-122"/>
                </a:rPr>
                <a:t>软件组成</a:t>
              </a:r>
            </a:p>
            <a:p>
              <a:pPr eaLnBrk="1" hangingPunct="1"/>
              <a:r>
                <a:rPr kumimoji="0" lang="zh-CN" altLang="en-US" sz="1400" b="1">
                  <a:ea typeface="华文新魏" panose="02010800040101010101" pitchFamily="2" charset="-122"/>
                </a:rPr>
                <a:t>设备分配</a:t>
              </a:r>
            </a:p>
            <a:p>
              <a:pPr eaLnBrk="1" hangingPunct="1"/>
              <a:r>
                <a:rPr kumimoji="0" lang="zh-CN" altLang="en-US" sz="1400" b="1">
                  <a:ea typeface="华文新魏" panose="02010800040101010101" pitchFamily="2" charset="-122"/>
                </a:rPr>
                <a:t>虚设备技术</a:t>
              </a:r>
            </a:p>
            <a:p>
              <a:pPr eaLnBrk="1" hangingPunct="1"/>
              <a:r>
                <a:rPr kumimoji="0" lang="zh-CN" altLang="en-US" sz="1400" b="1">
                  <a:ea typeface="华文新魏" panose="02010800040101010101" pitchFamily="2" charset="-122"/>
                </a:rPr>
                <a:t>缓冲技术</a:t>
              </a:r>
            </a:p>
            <a:p>
              <a:pPr eaLnBrk="1" hangingPunct="1"/>
              <a:r>
                <a:rPr kumimoji="0" lang="zh-CN" altLang="en-US" sz="1400" b="1">
                  <a:ea typeface="华文新魏" panose="02010800040101010101" pitchFamily="2" charset="-122"/>
                </a:rPr>
                <a:t>通道技术</a:t>
              </a:r>
            </a:p>
            <a:p>
              <a:pPr eaLnBrk="1" hangingPunct="1"/>
              <a:r>
                <a:rPr kumimoji="0" lang="zh-CN" altLang="en-US" sz="1400" b="1">
                  <a:ea typeface="华文新魏" panose="02010800040101010101" pitchFamily="2" charset="-122"/>
                </a:rPr>
                <a:t>磁盘调度</a:t>
              </a:r>
            </a:p>
          </p:txBody>
        </p:sp>
        <p:sp>
          <p:nvSpPr>
            <p:cNvPr id="37913" name="Rectangle 79">
              <a:extLst>
                <a:ext uri="{FF2B5EF4-FFF2-40B4-BE49-F238E27FC236}">
                  <a16:creationId xmlns:a16="http://schemas.microsoft.com/office/drawing/2014/main" xmlns="" id="{A4E4BAD3-986A-47DB-8821-C85098C2A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3249"/>
              <a:ext cx="862" cy="952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sz="1400" b="1">
                  <a:latin typeface="Arial" panose="020B0604020202020204" pitchFamily="34" charset="0"/>
                  <a:ea typeface="华文新魏" panose="02010800040101010101" pitchFamily="2" charset="-122"/>
                </a:rPr>
                <a:t>文件基本概念</a:t>
              </a:r>
            </a:p>
            <a:p>
              <a:pPr eaLnBrk="1" hangingPunct="1"/>
              <a:r>
                <a:rPr kumimoji="0" lang="zh-CN" altLang="en-US" sz="1400" b="1">
                  <a:latin typeface="Arial" panose="020B0604020202020204" pitchFamily="34" charset="0"/>
                  <a:ea typeface="华文新魏" panose="02010800040101010101" pitchFamily="2" charset="-122"/>
                </a:rPr>
                <a:t>磁盘结构</a:t>
              </a:r>
            </a:p>
            <a:p>
              <a:pPr eaLnBrk="1" hangingPunct="1"/>
              <a:r>
                <a:rPr kumimoji="0" lang="zh-CN" altLang="en-US" sz="1400" b="1">
                  <a:latin typeface="Arial" panose="020B0604020202020204" pitchFamily="34" charset="0"/>
                  <a:ea typeface="华文新魏" panose="02010800040101010101" pitchFamily="2" charset="-122"/>
                </a:rPr>
                <a:t>文件目录</a:t>
              </a:r>
            </a:p>
            <a:p>
              <a:pPr eaLnBrk="1" hangingPunct="1"/>
              <a:r>
                <a:rPr kumimoji="0" lang="zh-CN" altLang="en-US" sz="1400" b="1">
                  <a:latin typeface="Arial" panose="020B0604020202020204" pitchFamily="34" charset="0"/>
                  <a:ea typeface="华文新魏" panose="02010800040101010101" pitchFamily="2" charset="-122"/>
                </a:rPr>
                <a:t>文件系统使用</a:t>
              </a:r>
            </a:p>
            <a:p>
              <a:pPr eaLnBrk="1" hangingPunct="1"/>
              <a:r>
                <a:rPr kumimoji="0" lang="zh-CN" altLang="en-US" sz="1400" b="1">
                  <a:latin typeface="Arial" panose="020B0604020202020204" pitchFamily="34" charset="0"/>
                  <a:ea typeface="华文新魏" panose="02010800040101010101" pitchFamily="2" charset="-122"/>
                </a:rPr>
                <a:t>文件系统安全</a:t>
              </a:r>
            </a:p>
            <a:p>
              <a:pPr eaLnBrk="1" hangingPunct="1"/>
              <a:r>
                <a:rPr kumimoji="0" lang="zh-CN" altLang="en-US" sz="1400" b="1">
                  <a:latin typeface="Arial" panose="020B0604020202020204" pitchFamily="34" charset="0"/>
                  <a:ea typeface="华文新魏" panose="02010800040101010101" pitchFamily="2" charset="-122"/>
                </a:rPr>
                <a:t>外存空间管理</a:t>
              </a:r>
            </a:p>
          </p:txBody>
        </p:sp>
        <p:sp>
          <p:nvSpPr>
            <p:cNvPr id="37914" name="Rectangle 80">
              <a:extLst>
                <a:ext uri="{FF2B5EF4-FFF2-40B4-BE49-F238E27FC236}">
                  <a16:creationId xmlns:a16="http://schemas.microsoft.com/office/drawing/2014/main" xmlns="" id="{458F2268-941D-467F-BA85-E49A2411B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1797"/>
              <a:ext cx="1043" cy="590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sz="1400" b="1">
                  <a:latin typeface="Arial" panose="020B0604020202020204" pitchFamily="34" charset="0"/>
                  <a:ea typeface="华文新魏" panose="02010800040101010101" pitchFamily="2" charset="-122"/>
                </a:rPr>
                <a:t>用户接口</a:t>
              </a:r>
            </a:p>
            <a:p>
              <a:pPr eaLnBrk="1" hangingPunct="1"/>
              <a:r>
                <a:rPr kumimoji="0" lang="zh-CN" altLang="en-US" sz="1400" b="1">
                  <a:latin typeface="Arial" panose="020B0604020202020204" pitchFamily="34" charset="0"/>
                  <a:ea typeface="华文新魏" panose="02010800040101010101" pitchFamily="2" charset="-122"/>
                </a:rPr>
                <a:t>作业基本概念</a:t>
              </a:r>
            </a:p>
            <a:p>
              <a:pPr eaLnBrk="1" hangingPunct="1"/>
              <a:r>
                <a:rPr kumimoji="0" lang="zh-CN" altLang="en-US" sz="1400" b="1">
                  <a:latin typeface="Arial" panose="020B0604020202020204" pitchFamily="34" charset="0"/>
                  <a:ea typeface="华文新魏" panose="02010800040101010101" pitchFamily="2" charset="-122"/>
                </a:rPr>
                <a:t>批处理系统作业管理</a:t>
              </a:r>
            </a:p>
            <a:p>
              <a:pPr eaLnBrk="1" hangingPunct="1"/>
              <a:r>
                <a:rPr kumimoji="0" lang="zh-CN" altLang="en-US" sz="1400" b="1">
                  <a:latin typeface="Arial" panose="020B0604020202020204" pitchFamily="34" charset="0"/>
                  <a:ea typeface="华文新魏" panose="02010800040101010101" pitchFamily="2" charset="-122"/>
                </a:rPr>
                <a:t>分时系统作业管理</a:t>
              </a:r>
            </a:p>
          </p:txBody>
        </p:sp>
        <p:sp>
          <p:nvSpPr>
            <p:cNvPr id="37915" name="Line 81">
              <a:extLst>
                <a:ext uri="{FF2B5EF4-FFF2-40B4-BE49-F238E27FC236}">
                  <a16:creationId xmlns:a16="http://schemas.microsoft.com/office/drawing/2014/main" xmlns="" id="{AE10716A-B960-4F52-8182-C1FB8D2F4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6" y="2115"/>
              <a:ext cx="27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6" name="Rectangle 82">
              <a:extLst>
                <a:ext uri="{FF2B5EF4-FFF2-40B4-BE49-F238E27FC236}">
                  <a16:creationId xmlns:a16="http://schemas.microsoft.com/office/drawing/2014/main" xmlns="" id="{68AADD9E-7AC8-4558-B54E-2366DDECE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3249"/>
              <a:ext cx="908" cy="99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sz="1400" b="1">
                  <a:latin typeface="Arial" panose="020B0604020202020204" pitchFamily="34" charset="0"/>
                  <a:ea typeface="华文新魏" panose="02010800040101010101" pitchFamily="2" charset="-122"/>
                </a:rPr>
                <a:t>存储体系</a:t>
              </a:r>
            </a:p>
            <a:p>
              <a:pPr eaLnBrk="1" hangingPunct="1"/>
              <a:r>
                <a:rPr kumimoji="0" lang="zh-CN" altLang="en-US" sz="1400" b="1">
                  <a:latin typeface="Arial" panose="020B0604020202020204" pitchFamily="34" charset="0"/>
                  <a:ea typeface="华文新魏" panose="02010800040101010101" pitchFamily="2" charset="-122"/>
                </a:rPr>
                <a:t>存储管理任务</a:t>
              </a:r>
            </a:p>
            <a:p>
              <a:pPr eaLnBrk="1" hangingPunct="1"/>
              <a:r>
                <a:rPr kumimoji="0" lang="zh-CN" altLang="en-US" sz="1400" b="1">
                  <a:latin typeface="Arial" panose="020B0604020202020204" pitchFamily="34" charset="0"/>
                  <a:ea typeface="华文新魏" panose="02010800040101010101" pitchFamily="2" charset="-122"/>
                </a:rPr>
                <a:t>段式存储管理</a:t>
              </a:r>
            </a:p>
            <a:p>
              <a:pPr eaLnBrk="1" hangingPunct="1"/>
              <a:r>
                <a:rPr kumimoji="0" lang="zh-CN" altLang="en-US" sz="1400" b="1">
                  <a:latin typeface="Arial" panose="020B0604020202020204" pitchFamily="34" charset="0"/>
                  <a:ea typeface="华文新魏" panose="02010800040101010101" pitchFamily="2" charset="-122"/>
                </a:rPr>
                <a:t>页式存储管理</a:t>
              </a:r>
            </a:p>
            <a:p>
              <a:pPr eaLnBrk="1" hangingPunct="1"/>
              <a:r>
                <a:rPr kumimoji="0" lang="zh-CN" altLang="en-US" sz="1400" b="1">
                  <a:latin typeface="Arial" panose="020B0604020202020204" pitchFamily="34" charset="0"/>
                  <a:ea typeface="华文新魏" panose="02010800040101010101" pitchFamily="2" charset="-122"/>
                </a:rPr>
                <a:t>段页式</a:t>
              </a:r>
            </a:p>
            <a:p>
              <a:pPr eaLnBrk="1" hangingPunct="1"/>
              <a:r>
                <a:rPr kumimoji="0" lang="zh-CN" altLang="en-US" sz="1400" b="1">
                  <a:latin typeface="Arial" panose="020B0604020202020204" pitchFamily="34" charset="0"/>
                  <a:ea typeface="华文新魏" panose="02010800040101010101" pitchFamily="2" charset="-122"/>
                </a:rPr>
                <a:t>虚拟存储技术</a:t>
              </a:r>
            </a:p>
            <a:p>
              <a:pPr eaLnBrk="1" hangingPunct="1"/>
              <a:r>
                <a:rPr kumimoji="0" lang="zh-CN" altLang="en-US" sz="1400" b="1">
                  <a:latin typeface="Arial" panose="020B0604020202020204" pitchFamily="34" charset="0"/>
                  <a:ea typeface="华文新魏" panose="02010800040101010101" pitchFamily="2" charset="-122"/>
                </a:rPr>
                <a:t>交换技术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548" name="Text Box 28">
            <a:extLst>
              <a:ext uri="{FF2B5EF4-FFF2-40B4-BE49-F238E27FC236}">
                <a16:creationId xmlns:a16="http://schemas.microsoft.com/office/drawing/2014/main" xmlns="" id="{76836B80-6AD1-4CF1-ABF1-8FA30B926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12875"/>
            <a:ext cx="7620000" cy="193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开始学习第</a:t>
            </a:r>
            <a:r>
              <a:rPr lang="en-US" altLang="zh-CN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1</a:t>
            </a:r>
            <a:r>
              <a:rPr lang="zh-CN" altLang="en-US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章：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5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绪论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348038"/>
            <a:ext cx="2664296" cy="34187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2" descr="1227291824-1_u_1">
            <a:extLst>
              <a:ext uri="{FF2B5EF4-FFF2-40B4-BE49-F238E27FC236}">
                <a16:creationId xmlns:a16="http://schemas.microsoft.com/office/drawing/2014/main" xmlns="" id="{72544DCD-E8CE-43FB-937B-52945DBD7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2425"/>
            <a:ext cx="273685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9826" name="Rectangle 2">
            <a:extLst>
              <a:ext uri="{FF2B5EF4-FFF2-40B4-BE49-F238E27FC236}">
                <a16:creationId xmlns:a16="http://schemas.microsoft.com/office/drawing/2014/main" xmlns="" id="{1CC5688D-FFD5-4999-9E47-D142F72A17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88913"/>
            <a:ext cx="4876800" cy="838200"/>
          </a:xfrm>
        </p:spPr>
        <p:txBody>
          <a:bodyPr/>
          <a:lstStyle/>
          <a:p>
            <a:pPr eaLnBrk="1" hangingPunct="1">
              <a:buSzPct val="180000"/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altLang="zh-CN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中文参考</a:t>
            </a:r>
            <a:r>
              <a:rPr lang="zh-CN" altLang="en-US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教材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xmlns="" id="{A5EA27C3-EA08-431F-957C-441CB1590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564063"/>
            <a:ext cx="2087562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ea typeface="华文新魏" panose="02010800040101010101" pitchFamily="2" charset="-122"/>
              </a:rPr>
              <a:t>计算机操作系统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ea typeface="华文新魏" panose="02010800040101010101" pitchFamily="2" charset="-122"/>
              </a:rPr>
              <a:t>(4ed)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ea typeface="华文新魏" panose="02010800040101010101" pitchFamily="2" charset="-122"/>
              </a:rPr>
              <a:t>汤小丹等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ea typeface="华文新魏" panose="02010800040101010101" pitchFamily="2" charset="-122"/>
              </a:rPr>
              <a:t>西安电子科技大学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ea typeface="华文新魏" panose="02010800040101010101" pitchFamily="2" charset="-122"/>
              </a:rPr>
              <a:t>出版社</a:t>
            </a:r>
          </a:p>
        </p:txBody>
      </p:sp>
      <p:sp>
        <p:nvSpPr>
          <p:cNvPr id="7173" name="Text Box 4">
            <a:extLst>
              <a:ext uri="{FF2B5EF4-FFF2-40B4-BE49-F238E27FC236}">
                <a16:creationId xmlns:a16="http://schemas.microsoft.com/office/drawing/2014/main" xmlns="" id="{10B626F0-44D0-4929-944E-95C05EDC2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506913"/>
            <a:ext cx="2667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ea typeface="华文新魏" panose="02010800040101010101" pitchFamily="2" charset="-122"/>
              </a:rPr>
              <a:t>操作系统</a:t>
            </a:r>
            <a:r>
              <a:rPr lang="en-US" altLang="zh-CN" sz="1800" b="1" dirty="0">
                <a:ea typeface="华文新魏" panose="02010800040101010101" pitchFamily="2" charset="-122"/>
              </a:rPr>
              <a:t>—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800" b="1" dirty="0">
                <a:ea typeface="华文新魏" panose="02010800040101010101" pitchFamily="2" charset="-122"/>
              </a:rPr>
              <a:t>精髓</a:t>
            </a:r>
            <a:r>
              <a:rPr lang="zh-CN" altLang="en-US" sz="1800" b="1" dirty="0">
                <a:ea typeface="华文新魏" panose="02010800040101010101" pitchFamily="2" charset="-122"/>
              </a:rPr>
              <a:t>与设计原理（</a:t>
            </a:r>
            <a:r>
              <a:rPr lang="en-US" altLang="zh-CN" sz="1800" b="1" dirty="0">
                <a:ea typeface="华文新魏" panose="02010800040101010101" pitchFamily="2" charset="-122"/>
              </a:rPr>
              <a:t>8ed</a:t>
            </a:r>
            <a:r>
              <a:rPr lang="zh-CN" altLang="en-US" sz="1800" b="1" dirty="0">
                <a:ea typeface="华文新魏" panose="02010800040101010101" pitchFamily="2" charset="-122"/>
              </a:rPr>
              <a:t>）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ea typeface="华文新魏" panose="02010800040101010101" pitchFamily="2" charset="-122"/>
              </a:rPr>
              <a:t>William Stallings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ea typeface="华文新魏" panose="02010800040101010101" pitchFamily="2" charset="-122"/>
              </a:rPr>
              <a:t> </a:t>
            </a:r>
            <a:r>
              <a:rPr lang="zh-CN" altLang="en-US" sz="1800" b="1" dirty="0">
                <a:ea typeface="华文新魏" panose="02010800040101010101" pitchFamily="2" charset="-122"/>
              </a:rPr>
              <a:t>电子工业出版社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xmlns="" id="{C6C85A6E-15E7-4BA5-8DCA-561CF90DD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3475" y="4510088"/>
            <a:ext cx="1905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8585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22438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59025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95613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52813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10013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67213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24413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ea typeface="华文新魏" panose="02010800040101010101" pitchFamily="2" charset="-122"/>
              </a:rPr>
              <a:t>现代操作系统（第</a:t>
            </a:r>
            <a:r>
              <a:rPr lang="en-US" altLang="zh-CN" sz="1800" b="1" dirty="0">
                <a:ea typeface="华文新魏" panose="02010800040101010101" pitchFamily="2" charset="-122"/>
              </a:rPr>
              <a:t>3</a:t>
            </a:r>
            <a:r>
              <a:rPr lang="zh-CN" altLang="en-US" sz="1800" b="1" dirty="0">
                <a:ea typeface="华文新魏" panose="02010800040101010101" pitchFamily="2" charset="-122"/>
              </a:rPr>
              <a:t>版）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ea typeface="华文新魏" panose="02010800040101010101" pitchFamily="2" charset="-122"/>
              </a:rPr>
              <a:t> 陈向群等译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ea typeface="华文新魏" panose="02010800040101010101" pitchFamily="2" charset="-122"/>
              </a:rPr>
              <a:t>机械工业出版社</a:t>
            </a:r>
          </a:p>
        </p:txBody>
      </p:sp>
      <p:pic>
        <p:nvPicPr>
          <p:cNvPr id="7175" name="Picture 7" descr="OS1">
            <a:extLst>
              <a:ext uri="{FF2B5EF4-FFF2-40B4-BE49-F238E27FC236}">
                <a16:creationId xmlns:a16="http://schemas.microsoft.com/office/drawing/2014/main" xmlns="" id="{04676624-A1D5-4075-A04B-8BB7CE56D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28775"/>
            <a:ext cx="2735263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13">
            <a:extLst>
              <a:ext uri="{FF2B5EF4-FFF2-40B4-BE49-F238E27FC236}">
                <a16:creationId xmlns:a16="http://schemas.microsoft.com/office/drawing/2014/main" xmlns="" id="{5111BF98-AB53-47C6-8439-73D2F075A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628775"/>
            <a:ext cx="2016125" cy="2736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5737D786-D1F9-4D88-A114-0462EBE25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628800"/>
            <a:ext cx="1905314" cy="274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850" name="Rectangle 2">
            <a:extLst>
              <a:ext uri="{FF2B5EF4-FFF2-40B4-BE49-F238E27FC236}">
                <a16:creationId xmlns:a16="http://schemas.microsoft.com/office/drawing/2014/main" xmlns="" id="{D1EA5FD7-DA9E-4B6D-A5C1-AF5B101DBD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188913"/>
            <a:ext cx="5410200" cy="838200"/>
          </a:xfrm>
        </p:spPr>
        <p:txBody>
          <a:bodyPr/>
          <a:lstStyle/>
          <a:p>
            <a:pPr eaLnBrk="1" hangingPunct="1">
              <a:buSzPct val="180000"/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altLang="zh-CN" b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影印版参考</a:t>
            </a:r>
            <a:r>
              <a:rPr lang="zh-CN" altLang="en-US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教材</a:t>
            </a:r>
            <a:endParaRPr lang="zh-CN" altLang="en-US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xmlns="" id="{B1DC4B14-F709-4121-9901-F38C832C2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224338"/>
            <a:ext cx="28162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84263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2085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57438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94025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5122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0842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6562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2282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sz="2800" b="1" dirty="0">
                <a:latin typeface="Monotype Corsiva" pitchFamily="66" charset="0"/>
                <a:ea typeface="楷体_GB2312" pitchFamily="49" charset="-122"/>
              </a:rPr>
              <a:t>Modern Operating Systems</a:t>
            </a:r>
          </a:p>
          <a:p>
            <a:pPr algn="ctr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dirty="0" err="1">
                <a:solidFill>
                  <a:srgbClr val="3333FF"/>
                </a:solidFill>
                <a:ea typeface="楷体_GB2312" pitchFamily="49" charset="-122"/>
              </a:rPr>
              <a:t>Anderw</a:t>
            </a:r>
            <a:r>
              <a:rPr lang="en-US" altLang="zh-CN" sz="1800" b="1" dirty="0">
                <a:solidFill>
                  <a:srgbClr val="3333FF"/>
                </a:solidFill>
                <a:ea typeface="楷体_GB2312" pitchFamily="49" charset="-122"/>
              </a:rPr>
              <a:t> S. </a:t>
            </a:r>
            <a:r>
              <a:rPr lang="en-US" altLang="zh-CN" sz="1800" b="1" dirty="0" err="1">
                <a:solidFill>
                  <a:srgbClr val="3333FF"/>
                </a:solidFill>
                <a:ea typeface="楷体_GB2312" pitchFamily="49" charset="-122"/>
              </a:rPr>
              <a:t>Tanenraum</a:t>
            </a:r>
            <a:endParaRPr lang="en-US" altLang="zh-CN" sz="1800" b="1" dirty="0">
              <a:solidFill>
                <a:srgbClr val="3333FF"/>
              </a:solidFill>
              <a:ea typeface="楷体_GB2312" pitchFamily="49" charset="-122"/>
            </a:endParaRPr>
          </a:p>
          <a:p>
            <a:pPr algn="ctr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dirty="0">
                <a:solidFill>
                  <a:srgbClr val="3333FF"/>
                </a:solidFill>
                <a:ea typeface="楷体_GB2312" pitchFamily="49" charset="-122"/>
              </a:rPr>
              <a:t>(Third Edition)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xmlns="" id="{D6F65AAF-378D-42FA-84A3-0D0A71739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3" y="4200525"/>
            <a:ext cx="2870200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84263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2085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57438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94025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5122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0842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6562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2282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sz="2800" b="1" dirty="0">
                <a:latin typeface="Monotype Corsiva" pitchFamily="66" charset="0"/>
                <a:ea typeface="楷体_GB2312" pitchFamily="49" charset="-122"/>
              </a:rPr>
              <a:t>Operating Systems: Three Easy Pieces</a:t>
            </a:r>
          </a:p>
          <a:p>
            <a:pPr algn="ctr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fr-FR" altLang="zh-CN" sz="1800" b="1" dirty="0">
                <a:solidFill>
                  <a:srgbClr val="3333FF"/>
                </a:solidFill>
                <a:ea typeface="楷体_GB2312" pitchFamily="49" charset="-122"/>
              </a:rPr>
              <a:t>Remzi H. Arpaci-Dusseau and Andrea C. Arpaci-Dusseau</a:t>
            </a:r>
            <a:endParaRPr lang="en-US" altLang="zh-CN" sz="1800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pic>
        <p:nvPicPr>
          <p:cNvPr id="8197" name="Picture 5" descr="shupi">
            <a:extLst>
              <a:ext uri="{FF2B5EF4-FFF2-40B4-BE49-F238E27FC236}">
                <a16:creationId xmlns:a16="http://schemas.microsoft.com/office/drawing/2014/main" xmlns="" id="{2A5B39EB-1B47-47D5-B80E-90072BAA4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28775"/>
            <a:ext cx="1857375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 Box 6">
            <a:extLst>
              <a:ext uri="{FF2B5EF4-FFF2-40B4-BE49-F238E27FC236}">
                <a16:creationId xmlns:a16="http://schemas.microsoft.com/office/drawing/2014/main" xmlns="" id="{385EB75E-C8AC-4868-8482-13995630C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219575"/>
            <a:ext cx="2808288" cy="182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84263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2085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57438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94025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5122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0842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6562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2282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sz="2800" b="1">
                <a:latin typeface="Monotype Corsiva" pitchFamily="66" charset="0"/>
                <a:ea typeface="楷体_GB2312" pitchFamily="49" charset="-122"/>
              </a:rPr>
              <a:t>Operating Systems Internals and Design Principle</a:t>
            </a:r>
          </a:p>
          <a:p>
            <a:pPr algn="ctr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sz="2000" b="1">
                <a:ea typeface="楷体_GB2312" pitchFamily="49" charset="-122"/>
              </a:rPr>
              <a:t>(6ed)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3333FF"/>
                </a:solidFill>
              </a:rPr>
              <a:t>William Stallings</a:t>
            </a:r>
          </a:p>
        </p:txBody>
      </p:sp>
      <p:pic>
        <p:nvPicPr>
          <p:cNvPr id="8199" name="Picture 7" descr="OS3">
            <a:extLst>
              <a:ext uri="{FF2B5EF4-FFF2-40B4-BE49-F238E27FC236}">
                <a16:creationId xmlns:a16="http://schemas.microsoft.com/office/drawing/2014/main" xmlns="" id="{E5DEBBA9-7EFA-4924-95D9-EA237B1A7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28775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E9CDEE1E-5FFD-4AF6-9E7F-1C43133D9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2" y="1628775"/>
            <a:ext cx="172893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F56A6027-3871-4887-8DF8-EC0501535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8913"/>
            <a:ext cx="4876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SzPct val="180000"/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altLang="zh-CN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中文参考</a:t>
            </a:r>
            <a:r>
              <a:rPr lang="zh-CN" altLang="en-US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教材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FD32228-7D58-4BBF-9DB5-7AAD8A9C1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11" y="1412776"/>
            <a:ext cx="4258713" cy="42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xmlns="" id="{BDAAF62D-072F-4B91-A350-63DF62492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2492896"/>
            <a:ext cx="35283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ea typeface="华文新魏" panose="02010800040101010101" pitchFamily="2" charset="-122"/>
              </a:rPr>
              <a:t>现代操作系统：原理与实现</a:t>
            </a:r>
            <a:endParaRPr lang="en-US" altLang="zh-CN" sz="1800" b="1" dirty="0">
              <a:ea typeface="华文新魏" panose="02010800040101010101" pitchFamily="2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ea typeface="华文新魏" panose="02010800040101010101" pitchFamily="2" charset="-122"/>
              </a:rPr>
              <a:t>上海交通大学：陈海波、夏虞斌</a:t>
            </a:r>
            <a:endParaRPr lang="en-US" altLang="zh-CN" sz="1800" b="1" dirty="0">
              <a:ea typeface="华文新魏" panose="02010800040101010101" pitchFamily="2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ea typeface="华文新魏" panose="02010800040101010101" pitchFamily="2" charset="-122"/>
              </a:rPr>
              <a:t>https://ipads.se.sjtu.edu.cn/courses/os/2020/schedule.shtml</a:t>
            </a:r>
          </a:p>
        </p:txBody>
      </p:sp>
    </p:spTree>
    <p:extLst>
      <p:ext uri="{BB962C8B-B14F-4D97-AF65-F5344CB8AC3E}">
        <p14:creationId xmlns:p14="http://schemas.microsoft.com/office/powerpoint/2010/main" val="243035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810" name="Rectangle 2">
            <a:extLst>
              <a:ext uri="{FF2B5EF4-FFF2-40B4-BE49-F238E27FC236}">
                <a16:creationId xmlns:a16="http://schemas.microsoft.com/office/drawing/2014/main" xmlns="" id="{0C51B35E-9C8D-4C87-A6AE-F2D531E720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188913"/>
            <a:ext cx="5410200" cy="838200"/>
          </a:xfrm>
        </p:spPr>
        <p:txBody>
          <a:bodyPr/>
          <a:lstStyle/>
          <a:p>
            <a:pPr eaLnBrk="1" hangingPunct="1">
              <a:buSzPct val="180000"/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altLang="zh-CN" b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操作系统比喻</a:t>
            </a:r>
            <a:endParaRPr lang="zh-CN" altLang="en-US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9219" name="Group 3">
            <a:extLst>
              <a:ext uri="{FF2B5EF4-FFF2-40B4-BE49-F238E27FC236}">
                <a16:creationId xmlns:a16="http://schemas.microsoft.com/office/drawing/2014/main" xmlns="" id="{513AB6C9-7AA0-4A86-8DD7-E46874E9C9AE}"/>
              </a:ext>
            </a:extLst>
          </p:cNvPr>
          <p:cNvGrpSpPr>
            <a:grpSpLocks/>
          </p:cNvGrpSpPr>
          <p:nvPr/>
        </p:nvGrpSpPr>
        <p:grpSpPr bwMode="auto">
          <a:xfrm>
            <a:off x="1308100" y="1289050"/>
            <a:ext cx="4608513" cy="3286125"/>
            <a:chOff x="1746" y="1480"/>
            <a:chExt cx="2903" cy="2070"/>
          </a:xfrm>
        </p:grpSpPr>
        <p:sp>
          <p:nvSpPr>
            <p:cNvPr id="9246" name="AutoShape 4">
              <a:extLst>
                <a:ext uri="{FF2B5EF4-FFF2-40B4-BE49-F238E27FC236}">
                  <a16:creationId xmlns:a16="http://schemas.microsoft.com/office/drawing/2014/main" xmlns="" id="{8AC86D96-5378-4701-BBCD-4D3CD5186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480"/>
              <a:ext cx="2903" cy="2063"/>
            </a:xfrm>
            <a:prstGeom prst="bevel">
              <a:avLst>
                <a:gd name="adj" fmla="val 12500"/>
              </a:avLst>
            </a:prstGeom>
            <a:solidFill>
              <a:srgbClr val="CCECFF"/>
            </a:solidFill>
            <a:ln>
              <a:noFill/>
            </a:ln>
            <a:effectLst>
              <a:prstShdw prst="shdw17" dist="17961" dir="2700000">
                <a:srgbClr val="7A8E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9247" name="Group 5">
              <a:extLst>
                <a:ext uri="{FF2B5EF4-FFF2-40B4-BE49-F238E27FC236}">
                  <a16:creationId xmlns:a16="http://schemas.microsoft.com/office/drawing/2014/main" xmlns="" id="{DFEB4D9B-4497-4510-A1A2-48CBAFDE32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1480"/>
              <a:ext cx="2902" cy="2070"/>
              <a:chOff x="1293" y="1496"/>
              <a:chExt cx="2902" cy="2070"/>
            </a:xfrm>
          </p:grpSpPr>
          <p:sp>
            <p:nvSpPr>
              <p:cNvPr id="9248" name="AutoShape 6">
                <a:extLst>
                  <a:ext uri="{FF2B5EF4-FFF2-40B4-BE49-F238E27FC236}">
                    <a16:creationId xmlns:a16="http://schemas.microsoft.com/office/drawing/2014/main" xmlns="" id="{FB0D033D-55BF-4222-8E70-AAEE4AC49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3" y="2882"/>
                <a:ext cx="725" cy="684"/>
              </a:xfrm>
              <a:prstGeom prst="bevel">
                <a:avLst>
                  <a:gd name="adj" fmla="val 12500"/>
                </a:avLst>
              </a:prstGeom>
              <a:solidFill>
                <a:srgbClr val="FFCCCC"/>
              </a:solidFill>
              <a:ln>
                <a:noFill/>
              </a:ln>
              <a:effectLst>
                <a:prstShdw prst="shdw17" dist="17961" dir="13500000">
                  <a:srgbClr val="997A7A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49" name="AutoShape 7">
                <a:extLst>
                  <a:ext uri="{FF2B5EF4-FFF2-40B4-BE49-F238E27FC236}">
                    <a16:creationId xmlns:a16="http://schemas.microsoft.com/office/drawing/2014/main" xmlns="" id="{2BAD2050-5CCC-4659-A49E-6A936D8C4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2876"/>
                <a:ext cx="725" cy="684"/>
              </a:xfrm>
              <a:prstGeom prst="bevel">
                <a:avLst>
                  <a:gd name="adj" fmla="val 12500"/>
                </a:avLst>
              </a:prstGeom>
              <a:solidFill>
                <a:srgbClr val="FFCCCC"/>
              </a:solidFill>
              <a:ln>
                <a:noFill/>
              </a:ln>
              <a:effectLst>
                <a:prstShdw prst="shdw17" dist="17961" dir="13500000">
                  <a:srgbClr val="997A7A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50" name="AutoShape 8">
                <a:extLst>
                  <a:ext uri="{FF2B5EF4-FFF2-40B4-BE49-F238E27FC236}">
                    <a16:creationId xmlns:a16="http://schemas.microsoft.com/office/drawing/2014/main" xmlns="" id="{B4B71C92-D592-4ACE-BA9B-CBF1AE5F1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2876"/>
                <a:ext cx="725" cy="684"/>
              </a:xfrm>
              <a:prstGeom prst="bevel">
                <a:avLst>
                  <a:gd name="adj" fmla="val 12500"/>
                </a:avLst>
              </a:prstGeom>
              <a:solidFill>
                <a:srgbClr val="FFCCCC"/>
              </a:solidFill>
              <a:ln>
                <a:noFill/>
              </a:ln>
              <a:effectLst>
                <a:prstShdw prst="shdw17" dist="17961" dir="13500000">
                  <a:srgbClr val="997A7A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51" name="AutoShape 9">
                <a:extLst>
                  <a:ext uri="{FF2B5EF4-FFF2-40B4-BE49-F238E27FC236}">
                    <a16:creationId xmlns:a16="http://schemas.microsoft.com/office/drawing/2014/main" xmlns="" id="{39B92B77-7E40-4408-A50E-B87CB7947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2866"/>
                <a:ext cx="725" cy="684"/>
              </a:xfrm>
              <a:prstGeom prst="bevel">
                <a:avLst>
                  <a:gd name="adj" fmla="val 12500"/>
                </a:avLst>
              </a:prstGeom>
              <a:solidFill>
                <a:srgbClr val="FFCCCC"/>
              </a:solidFill>
              <a:ln>
                <a:noFill/>
              </a:ln>
              <a:effectLst>
                <a:prstShdw prst="shdw17" dist="17961" dir="13500000">
                  <a:srgbClr val="997A7A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52" name="AutoShape 10">
                <a:extLst>
                  <a:ext uri="{FF2B5EF4-FFF2-40B4-BE49-F238E27FC236}">
                    <a16:creationId xmlns:a16="http://schemas.microsoft.com/office/drawing/2014/main" xmlns="" id="{14E78DF8-8F80-4507-8ECF-3AF64AA45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2190"/>
                <a:ext cx="725" cy="684"/>
              </a:xfrm>
              <a:prstGeom prst="bevel">
                <a:avLst>
                  <a:gd name="adj" fmla="val 12500"/>
                </a:avLst>
              </a:prstGeom>
              <a:solidFill>
                <a:srgbClr val="FFCCCC"/>
              </a:solidFill>
              <a:ln>
                <a:noFill/>
              </a:ln>
              <a:effectLst>
                <a:prstShdw prst="shdw17" dist="17961" dir="13500000">
                  <a:srgbClr val="997A7A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53" name="AutoShape 11">
                <a:extLst>
                  <a:ext uri="{FF2B5EF4-FFF2-40B4-BE49-F238E27FC236}">
                    <a16:creationId xmlns:a16="http://schemas.microsoft.com/office/drawing/2014/main" xmlns="" id="{35606901-6DF2-4C45-B6FC-5578A1058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1500"/>
                <a:ext cx="725" cy="684"/>
              </a:xfrm>
              <a:prstGeom prst="bevel">
                <a:avLst>
                  <a:gd name="adj" fmla="val 12500"/>
                </a:avLst>
              </a:prstGeom>
              <a:solidFill>
                <a:srgbClr val="FFCCCC"/>
              </a:solidFill>
              <a:ln>
                <a:noFill/>
              </a:ln>
              <a:effectLst>
                <a:prstShdw prst="shdw17" dist="17961" dir="13500000">
                  <a:srgbClr val="997A7A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54" name="AutoShape 12">
                <a:extLst>
                  <a:ext uri="{FF2B5EF4-FFF2-40B4-BE49-F238E27FC236}">
                    <a16:creationId xmlns:a16="http://schemas.microsoft.com/office/drawing/2014/main" xmlns="" id="{87F7088D-F8E6-4301-AB5F-BD77B593E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3" y="1496"/>
                <a:ext cx="725" cy="684"/>
              </a:xfrm>
              <a:prstGeom prst="bevel">
                <a:avLst>
                  <a:gd name="adj" fmla="val 12500"/>
                </a:avLst>
              </a:prstGeom>
              <a:solidFill>
                <a:srgbClr val="FFCCCC"/>
              </a:solidFill>
              <a:ln>
                <a:noFill/>
              </a:ln>
              <a:effectLst>
                <a:prstShdw prst="shdw17" dist="17961" dir="13500000">
                  <a:srgbClr val="997A7A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55" name="AutoShape 13">
                <a:extLst>
                  <a:ext uri="{FF2B5EF4-FFF2-40B4-BE49-F238E27FC236}">
                    <a16:creationId xmlns:a16="http://schemas.microsoft.com/office/drawing/2014/main" xmlns="" id="{FA808047-AF2E-44C3-927E-FE71E051F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1500"/>
                <a:ext cx="725" cy="684"/>
              </a:xfrm>
              <a:prstGeom prst="bevel">
                <a:avLst>
                  <a:gd name="adj" fmla="val 12500"/>
                </a:avLst>
              </a:prstGeom>
              <a:solidFill>
                <a:srgbClr val="FFCCCC"/>
              </a:solidFill>
              <a:ln>
                <a:noFill/>
              </a:ln>
              <a:effectLst>
                <a:prstShdw prst="shdw17" dist="17961" dir="13500000">
                  <a:srgbClr val="997A7A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56" name="AutoShape 14">
                <a:extLst>
                  <a:ext uri="{FF2B5EF4-FFF2-40B4-BE49-F238E27FC236}">
                    <a16:creationId xmlns:a16="http://schemas.microsoft.com/office/drawing/2014/main" xmlns="" id="{F4A7423A-EB10-4DB8-A9D6-81995A3DA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500"/>
                <a:ext cx="725" cy="684"/>
              </a:xfrm>
              <a:prstGeom prst="bevel">
                <a:avLst>
                  <a:gd name="adj" fmla="val 12500"/>
                </a:avLst>
              </a:prstGeom>
              <a:solidFill>
                <a:srgbClr val="FFCCCC"/>
              </a:solidFill>
              <a:ln>
                <a:noFill/>
              </a:ln>
              <a:effectLst>
                <a:prstShdw prst="shdw17" dist="17961" dir="13500000">
                  <a:srgbClr val="997A7A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2039823" name="Text Box 15">
            <a:extLst>
              <a:ext uri="{FF2B5EF4-FFF2-40B4-BE49-F238E27FC236}">
                <a16:creationId xmlns:a16="http://schemas.microsoft.com/office/drawing/2014/main" xmlns="" id="{D9F74531-F4AB-4602-A91A-3301B4148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4826000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b="1">
                <a:ea typeface="华文新魏" panose="02010800040101010101" pitchFamily="2" charset="-122"/>
              </a:rPr>
              <a:t>图书馆：</a:t>
            </a:r>
            <a:r>
              <a:rPr lang="zh-CN" altLang="en-US" b="1">
                <a:solidFill>
                  <a:srgbClr val="FF3300"/>
                </a:solidFill>
                <a:ea typeface="华文新魏" panose="02010800040101010101" pitchFamily="2" charset="-122"/>
              </a:rPr>
              <a:t>计算机硬件</a:t>
            </a:r>
          </a:p>
        </p:txBody>
      </p:sp>
      <p:grpSp>
        <p:nvGrpSpPr>
          <p:cNvPr id="2039851" name="Group 43">
            <a:extLst>
              <a:ext uri="{FF2B5EF4-FFF2-40B4-BE49-F238E27FC236}">
                <a16:creationId xmlns:a16="http://schemas.microsoft.com/office/drawing/2014/main" xmlns="" id="{D286549C-F69A-4E6F-AAE2-1002FA9837EC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1506538"/>
            <a:ext cx="4310062" cy="647700"/>
            <a:chOff x="975" y="949"/>
            <a:chExt cx="2715" cy="408"/>
          </a:xfrm>
        </p:grpSpPr>
        <p:pic>
          <p:nvPicPr>
            <p:cNvPr id="9242" name="Picture 17" descr="BOOK2">
              <a:extLst>
                <a:ext uri="{FF2B5EF4-FFF2-40B4-BE49-F238E27FC236}">
                  <a16:creationId xmlns:a16="http://schemas.microsoft.com/office/drawing/2014/main" xmlns="" id="{FD9AEB20-4A17-41E8-8C2B-0BEB58CD5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" y="949"/>
              <a:ext cx="473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3" name="Picture 18" descr="BOOKS1">
              <a:extLst>
                <a:ext uri="{FF2B5EF4-FFF2-40B4-BE49-F238E27FC236}">
                  <a16:creationId xmlns:a16="http://schemas.microsoft.com/office/drawing/2014/main" xmlns="" id="{6B76110E-180F-48AE-A1B7-018A63F76A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949"/>
              <a:ext cx="397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4" name="Picture 19" descr="BINDER">
              <a:extLst>
                <a:ext uri="{FF2B5EF4-FFF2-40B4-BE49-F238E27FC236}">
                  <a16:creationId xmlns:a16="http://schemas.microsoft.com/office/drawing/2014/main" xmlns="" id="{E0036E58-C15D-47A5-B45E-371C5C4744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" y="994"/>
              <a:ext cx="26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5" name="Picture 20" descr="BOOKS">
              <a:extLst>
                <a:ext uri="{FF2B5EF4-FFF2-40B4-BE49-F238E27FC236}">
                  <a16:creationId xmlns:a16="http://schemas.microsoft.com/office/drawing/2014/main" xmlns="" id="{8BE20F14-8B2E-4D81-8C41-F7F72ACBB2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" y="993"/>
              <a:ext cx="583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39829" name="Text Box 21">
            <a:extLst>
              <a:ext uri="{FF2B5EF4-FFF2-40B4-BE49-F238E27FC236}">
                <a16:creationId xmlns:a16="http://schemas.microsoft.com/office/drawing/2014/main" xmlns="" id="{A0695315-4345-4FAB-8E3F-312E82BB1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325" y="4826000"/>
            <a:ext cx="4433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b="1">
                <a:ea typeface="华文新魏" panose="02010800040101010101" pitchFamily="2" charset="-122"/>
              </a:rPr>
              <a:t>图书如何管理：</a:t>
            </a:r>
            <a:r>
              <a:rPr lang="zh-CN" altLang="en-US" b="1">
                <a:solidFill>
                  <a:srgbClr val="FF3300"/>
                </a:solidFill>
                <a:ea typeface="华文新魏" panose="02010800040101010101" pitchFamily="2" charset="-122"/>
              </a:rPr>
              <a:t>存储管理</a:t>
            </a:r>
          </a:p>
        </p:txBody>
      </p:sp>
      <p:sp>
        <p:nvSpPr>
          <p:cNvPr id="2039833" name="Text Box 25">
            <a:extLst>
              <a:ext uri="{FF2B5EF4-FFF2-40B4-BE49-F238E27FC236}">
                <a16:creationId xmlns:a16="http://schemas.microsoft.com/office/drawing/2014/main" xmlns="" id="{D1181269-B99E-4580-8475-C4629F2EB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5362575"/>
            <a:ext cx="4392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b="1">
                <a:ea typeface="华文新魏" panose="02010800040101010101" pitchFamily="2" charset="-122"/>
              </a:rPr>
              <a:t>设备如何管理：</a:t>
            </a:r>
            <a:r>
              <a:rPr lang="zh-CN" altLang="en-US" b="1">
                <a:solidFill>
                  <a:srgbClr val="FF3300"/>
                </a:solidFill>
                <a:ea typeface="华文新魏" panose="02010800040101010101" pitchFamily="2" charset="-122"/>
              </a:rPr>
              <a:t>设备管理</a:t>
            </a:r>
          </a:p>
        </p:txBody>
      </p:sp>
      <p:grpSp>
        <p:nvGrpSpPr>
          <p:cNvPr id="2039852" name="Group 44">
            <a:extLst>
              <a:ext uri="{FF2B5EF4-FFF2-40B4-BE49-F238E27FC236}">
                <a16:creationId xmlns:a16="http://schemas.microsoft.com/office/drawing/2014/main" xmlns="" id="{48864FFF-8E7F-479E-8FEF-1A63460CECB1}"/>
              </a:ext>
            </a:extLst>
          </p:cNvPr>
          <p:cNvGrpSpPr>
            <a:grpSpLocks/>
          </p:cNvGrpSpPr>
          <p:nvPr/>
        </p:nvGrpSpPr>
        <p:grpSpPr bwMode="auto">
          <a:xfrm>
            <a:off x="1449388" y="3592513"/>
            <a:ext cx="3113087" cy="863600"/>
            <a:chOff x="913" y="2263"/>
            <a:chExt cx="1961" cy="544"/>
          </a:xfrm>
        </p:grpSpPr>
        <p:pic>
          <p:nvPicPr>
            <p:cNvPr id="9239" name="Picture 23" descr="COMP8">
              <a:extLst>
                <a:ext uri="{FF2B5EF4-FFF2-40B4-BE49-F238E27FC236}">
                  <a16:creationId xmlns:a16="http://schemas.microsoft.com/office/drawing/2014/main" xmlns="" id="{EB024B01-8739-4B25-9F4D-1ED799644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1" y="2263"/>
              <a:ext cx="297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0" name="Picture 24" descr="COMP1">
              <a:extLst>
                <a:ext uri="{FF2B5EF4-FFF2-40B4-BE49-F238E27FC236}">
                  <a16:creationId xmlns:a16="http://schemas.microsoft.com/office/drawing/2014/main" xmlns="" id="{9FABF72B-E1BF-470E-8DC9-D79E28911E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" y="2319"/>
              <a:ext cx="54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1" name="Picture 26" descr="COFFEE">
              <a:extLst>
                <a:ext uri="{FF2B5EF4-FFF2-40B4-BE49-F238E27FC236}">
                  <a16:creationId xmlns:a16="http://schemas.microsoft.com/office/drawing/2014/main" xmlns="" id="{4DE9F2CE-CDDF-466C-A38A-B94EFD74C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" y="2263"/>
              <a:ext cx="40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39836" name="Picture 28" descr="NOTEPAD4">
            <a:extLst>
              <a:ext uri="{FF2B5EF4-FFF2-40B4-BE49-F238E27FC236}">
                <a16:creationId xmlns:a16="http://schemas.microsoft.com/office/drawing/2014/main" xmlns="" id="{19AAB4AE-8469-4F20-BF89-1502563A6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584450"/>
            <a:ext cx="9794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9837" name="Text Box 29">
            <a:extLst>
              <a:ext uri="{FF2B5EF4-FFF2-40B4-BE49-F238E27FC236}">
                <a16:creationId xmlns:a16="http://schemas.microsoft.com/office/drawing/2014/main" xmlns="" id="{32F5FA47-EFDE-4A78-8B3D-7BA0548DA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5865813"/>
            <a:ext cx="7704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b="1">
                <a:ea typeface="华文新魏" panose="02010800040101010101" pitchFamily="2" charset="-122"/>
              </a:rPr>
              <a:t>读者信息、借阅信息管理：</a:t>
            </a:r>
            <a:r>
              <a:rPr lang="zh-CN" altLang="en-US" b="1">
                <a:solidFill>
                  <a:srgbClr val="FF3300"/>
                </a:solidFill>
                <a:ea typeface="华文新魏" panose="02010800040101010101" pitchFamily="2" charset="-122"/>
              </a:rPr>
              <a:t>文件管理</a:t>
            </a:r>
          </a:p>
        </p:txBody>
      </p:sp>
      <p:pic>
        <p:nvPicPr>
          <p:cNvPr id="2039838" name="Picture 30" descr="GENT2">
            <a:extLst>
              <a:ext uri="{FF2B5EF4-FFF2-40B4-BE49-F238E27FC236}">
                <a16:creationId xmlns:a16="http://schemas.microsoft.com/office/drawing/2014/main" xmlns="" id="{2503184B-25CA-426B-98E6-DB8B44F04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081213"/>
            <a:ext cx="69056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9840" name="Text Box 32">
            <a:extLst>
              <a:ext uri="{FF2B5EF4-FFF2-40B4-BE49-F238E27FC236}">
                <a16:creationId xmlns:a16="http://schemas.microsoft.com/office/drawing/2014/main" xmlns="" id="{EBE8EB15-8E20-415F-84CF-57C59C9DF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2081213"/>
            <a:ext cx="2808287" cy="192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10000"/>
              </a:spcBef>
              <a:buFontTx/>
              <a:buBlip>
                <a:blip r:embed="rId3"/>
              </a:buBlip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工作过程管理</a:t>
            </a:r>
          </a:p>
          <a:p>
            <a:pPr algn="l" eaLnBrk="1" hangingPunct="1">
              <a:spcBef>
                <a:spcPct val="10000"/>
              </a:spcBef>
              <a:buFontTx/>
              <a:buBlip>
                <a:blip r:embed="rId13"/>
              </a:buBlip>
            </a:pPr>
            <a:r>
              <a:rPr lang="zh-CN" altLang="en-US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大：处理机</a:t>
            </a:r>
          </a:p>
          <a:p>
            <a:pPr algn="l" eaLnBrk="1" hangingPunct="1">
              <a:spcBef>
                <a:spcPct val="10000"/>
              </a:spcBef>
              <a:buFontTx/>
              <a:buBlip>
                <a:blip r:embed="rId13"/>
              </a:buBlip>
            </a:pPr>
            <a:r>
              <a:rPr lang="zh-CN" altLang="en-US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小：进程</a:t>
            </a:r>
          </a:p>
          <a:p>
            <a:pPr algn="l" eaLnBrk="1" hangingPunct="1">
              <a:spcBef>
                <a:spcPct val="10000"/>
              </a:spcBef>
            </a:pPr>
            <a:r>
              <a:rPr lang="zh-CN" altLang="en-US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线程</a:t>
            </a:r>
          </a:p>
        </p:txBody>
      </p:sp>
      <p:pic>
        <p:nvPicPr>
          <p:cNvPr id="2039841" name="Picture 33" descr="MEETING">
            <a:extLst>
              <a:ext uri="{FF2B5EF4-FFF2-40B4-BE49-F238E27FC236}">
                <a16:creationId xmlns:a16="http://schemas.microsoft.com/office/drawing/2014/main" xmlns="" id="{B98506E8-5366-447D-88CF-4E90EE500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3" y="3592513"/>
            <a:ext cx="9398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39854" name="Group 46">
            <a:extLst>
              <a:ext uri="{FF2B5EF4-FFF2-40B4-BE49-F238E27FC236}">
                <a16:creationId xmlns:a16="http://schemas.microsoft.com/office/drawing/2014/main" xmlns="" id="{89499421-D8C9-4DE4-91F6-4C10DF9C5016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4192588"/>
            <a:ext cx="6256337" cy="1273175"/>
            <a:chOff x="1519" y="2641"/>
            <a:chExt cx="3941" cy="802"/>
          </a:xfrm>
        </p:grpSpPr>
        <p:sp>
          <p:nvSpPr>
            <p:cNvPr id="9236" name="Text Box 35">
              <a:extLst>
                <a:ext uri="{FF2B5EF4-FFF2-40B4-BE49-F238E27FC236}">
                  <a16:creationId xmlns:a16="http://schemas.microsoft.com/office/drawing/2014/main" xmlns="" id="{F84DF526-52B2-4BC3-BEC3-F3A50C51B7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3" y="2641"/>
              <a:ext cx="14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  <a:ea typeface="华文新魏" panose="02010800040101010101" pitchFamily="2" charset="-122"/>
                </a:rPr>
                <a:t>涉及内、外存</a:t>
              </a:r>
            </a:p>
          </p:txBody>
        </p:sp>
        <p:sp>
          <p:nvSpPr>
            <p:cNvPr id="9237" name="Line 36">
              <a:extLst>
                <a:ext uri="{FF2B5EF4-FFF2-40B4-BE49-F238E27FC236}">
                  <a16:creationId xmlns:a16="http://schemas.microsoft.com/office/drawing/2014/main" xmlns="" id="{79944A66-AF8F-4294-BF34-422AC11FEB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3" y="2944"/>
              <a:ext cx="453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Freeform 37">
              <a:extLst>
                <a:ext uri="{FF2B5EF4-FFF2-40B4-BE49-F238E27FC236}">
                  <a16:creationId xmlns:a16="http://schemas.microsoft.com/office/drawing/2014/main" xmlns="" id="{33C92892-DC7D-4D4D-8144-B37042799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" y="2989"/>
              <a:ext cx="3221" cy="454"/>
            </a:xfrm>
            <a:custGeom>
              <a:avLst/>
              <a:gdLst>
                <a:gd name="T0" fmla="*/ 0 w 3221"/>
                <a:gd name="T1" fmla="*/ 454 h 454"/>
                <a:gd name="T2" fmla="*/ 2359 w 3221"/>
                <a:gd name="T3" fmla="*/ 363 h 454"/>
                <a:gd name="T4" fmla="*/ 3221 w 3221"/>
                <a:gd name="T5" fmla="*/ 0 h 4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21" h="454">
                  <a:moveTo>
                    <a:pt x="0" y="454"/>
                  </a:moveTo>
                  <a:cubicBezTo>
                    <a:pt x="911" y="446"/>
                    <a:pt x="1822" y="439"/>
                    <a:pt x="2359" y="363"/>
                  </a:cubicBezTo>
                  <a:cubicBezTo>
                    <a:pt x="2896" y="287"/>
                    <a:pt x="3077" y="61"/>
                    <a:pt x="3221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39849" name="Text Box 41">
            <a:extLst>
              <a:ext uri="{FF2B5EF4-FFF2-40B4-BE49-F238E27FC236}">
                <a16:creationId xmlns:a16="http://schemas.microsoft.com/office/drawing/2014/main" xmlns="" id="{ABAF817D-70E1-4CB9-BCD1-583FB5A2C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5370513"/>
            <a:ext cx="4392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b="1">
                <a:ea typeface="华文新魏" panose="02010800040101010101" pitchFamily="2" charset="-122"/>
              </a:rPr>
              <a:t>读者如何使用：</a:t>
            </a:r>
            <a:r>
              <a:rPr lang="zh-CN" altLang="en-US" b="1">
                <a:solidFill>
                  <a:srgbClr val="FF3300"/>
                </a:solidFill>
                <a:ea typeface="华文新魏" panose="02010800040101010101" pitchFamily="2" charset="-122"/>
              </a:rPr>
              <a:t>用户接口</a:t>
            </a:r>
          </a:p>
        </p:txBody>
      </p:sp>
      <p:grpSp>
        <p:nvGrpSpPr>
          <p:cNvPr id="2039853" name="Group 45">
            <a:extLst>
              <a:ext uri="{FF2B5EF4-FFF2-40B4-BE49-F238E27FC236}">
                <a16:creationId xmlns:a16="http://schemas.microsoft.com/office/drawing/2014/main" xmlns="" id="{44ADA15C-6156-4C3C-BD54-D4A7F3556D48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2416175"/>
            <a:ext cx="2644775" cy="1031875"/>
            <a:chOff x="1247" y="1522"/>
            <a:chExt cx="1666" cy="650"/>
          </a:xfrm>
        </p:grpSpPr>
        <p:pic>
          <p:nvPicPr>
            <p:cNvPr id="9233" name="Picture 39" descr="ARROWUP">
              <a:extLst>
                <a:ext uri="{FF2B5EF4-FFF2-40B4-BE49-F238E27FC236}">
                  <a16:creationId xmlns:a16="http://schemas.microsoft.com/office/drawing/2014/main" xmlns="" id="{9C6E1D1B-E835-43B6-893B-97FD40B23F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1628"/>
              <a:ext cx="474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4" name="Picture 40" descr="BANKING">
              <a:extLst>
                <a:ext uri="{FF2B5EF4-FFF2-40B4-BE49-F238E27FC236}">
                  <a16:creationId xmlns:a16="http://schemas.microsoft.com/office/drawing/2014/main" xmlns="" id="{0F089396-F268-4D5D-B25D-094964036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5" y="1522"/>
              <a:ext cx="298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5" name="Picture 42" descr="monica_modeling_vogue_md_clr">
              <a:extLst>
                <a:ext uri="{FF2B5EF4-FFF2-40B4-BE49-F238E27FC236}">
                  <a16:creationId xmlns:a16="http://schemas.microsoft.com/office/drawing/2014/main" xmlns="" id="{8A3650A6-E64E-4C02-971A-5A0EE10F22D8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7" y="1582"/>
              <a:ext cx="349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39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9823" grpId="0"/>
      <p:bldP spid="2039829" grpId="0"/>
      <p:bldP spid="2039833" grpId="0"/>
      <p:bldP spid="2039837" grpId="0"/>
      <p:bldP spid="2039840" grpId="0"/>
      <p:bldP spid="20398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898" name="Rectangle 2">
            <a:extLst>
              <a:ext uri="{FF2B5EF4-FFF2-40B4-BE49-F238E27FC236}">
                <a16:creationId xmlns:a16="http://schemas.microsoft.com/office/drawing/2014/main" xmlns="" id="{18744CC9-5F93-4E37-AACC-A828F3A9AC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188913"/>
            <a:ext cx="5767388" cy="838200"/>
          </a:xfrm>
        </p:spPr>
        <p:txBody>
          <a:bodyPr/>
          <a:lstStyle/>
          <a:p>
            <a:pPr eaLnBrk="1" hangingPunct="1">
              <a:buSzPct val="180000"/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altLang="zh-CN" b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操作系统整体概念</a:t>
            </a:r>
            <a:endParaRPr lang="zh-CN" altLang="en-US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1872899" name="Group 3">
            <a:extLst>
              <a:ext uri="{FF2B5EF4-FFF2-40B4-BE49-F238E27FC236}">
                <a16:creationId xmlns:a16="http://schemas.microsoft.com/office/drawing/2014/main" xmlns="" id="{F9FE00B2-187B-457D-92F6-103E92D0C2A2}"/>
              </a:ext>
            </a:extLst>
          </p:cNvPr>
          <p:cNvGrpSpPr>
            <a:grpSpLocks/>
          </p:cNvGrpSpPr>
          <p:nvPr/>
        </p:nvGrpSpPr>
        <p:grpSpPr bwMode="auto">
          <a:xfrm>
            <a:off x="1885950" y="1720850"/>
            <a:ext cx="6789738" cy="4176713"/>
            <a:chOff x="1188" y="1253"/>
            <a:chExt cx="4277" cy="2631"/>
          </a:xfrm>
        </p:grpSpPr>
        <p:sp>
          <p:nvSpPr>
            <p:cNvPr id="10273" name="Text Box 4">
              <a:extLst>
                <a:ext uri="{FF2B5EF4-FFF2-40B4-BE49-F238E27FC236}">
                  <a16:creationId xmlns:a16="http://schemas.microsoft.com/office/drawing/2014/main" xmlns="" id="{32119626-5B64-4067-ACE4-D7275AD53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" y="3596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ea typeface="华文新魏" panose="02010800040101010101" pitchFamily="2" charset="-122"/>
                </a:rPr>
                <a:t>启动系统</a:t>
              </a:r>
            </a:p>
          </p:txBody>
        </p:sp>
        <p:sp>
          <p:nvSpPr>
            <p:cNvPr id="10274" name="Rectangle 5">
              <a:extLst>
                <a:ext uri="{FF2B5EF4-FFF2-40B4-BE49-F238E27FC236}">
                  <a16:creationId xmlns:a16="http://schemas.microsoft.com/office/drawing/2014/main" xmlns="" id="{F784F646-A139-45D0-96F2-3C476123F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" y="1253"/>
              <a:ext cx="4277" cy="222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872902" name="AutoShape 6">
            <a:extLst>
              <a:ext uri="{FF2B5EF4-FFF2-40B4-BE49-F238E27FC236}">
                <a16:creationId xmlns:a16="http://schemas.microsoft.com/office/drawing/2014/main" xmlns="" id="{00BE5742-57A1-4D05-83DC-3C266EBA6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3" y="3122613"/>
            <a:ext cx="6681787" cy="841375"/>
          </a:xfrm>
          <a:prstGeom prst="rightArrow">
            <a:avLst>
              <a:gd name="adj1" fmla="val 50000"/>
              <a:gd name="adj2" fmla="val 198538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华文新魏" panose="02010800040101010101" pitchFamily="2" charset="-122"/>
              </a:rPr>
              <a:t>程序进入并执行</a:t>
            </a:r>
          </a:p>
        </p:txBody>
      </p:sp>
      <p:grpSp>
        <p:nvGrpSpPr>
          <p:cNvPr id="1872903" name="Group 7">
            <a:extLst>
              <a:ext uri="{FF2B5EF4-FFF2-40B4-BE49-F238E27FC236}">
                <a16:creationId xmlns:a16="http://schemas.microsoft.com/office/drawing/2014/main" xmlns="" id="{91F6300B-E729-486C-8F52-14D055619257}"/>
              </a:ext>
            </a:extLst>
          </p:cNvPr>
          <p:cNvGrpSpPr>
            <a:grpSpLocks/>
          </p:cNvGrpSpPr>
          <p:nvPr/>
        </p:nvGrpSpPr>
        <p:grpSpPr bwMode="auto">
          <a:xfrm>
            <a:off x="2066925" y="1792288"/>
            <a:ext cx="2016125" cy="1512887"/>
            <a:chOff x="1302" y="1298"/>
            <a:chExt cx="1270" cy="953"/>
          </a:xfrm>
        </p:grpSpPr>
        <p:sp>
          <p:nvSpPr>
            <p:cNvPr id="10271" name="Text Box 8">
              <a:extLst>
                <a:ext uri="{FF2B5EF4-FFF2-40B4-BE49-F238E27FC236}">
                  <a16:creationId xmlns:a16="http://schemas.microsoft.com/office/drawing/2014/main" xmlns="" id="{3E158A30-71F8-4685-A316-D3FD828A8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2" y="1298"/>
              <a:ext cx="127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ea typeface="华文新魏" panose="02010800040101010101" pitchFamily="2" charset="-122"/>
                </a:rPr>
                <a:t>存储管理： 分配内存空间</a:t>
              </a:r>
            </a:p>
          </p:txBody>
        </p:sp>
        <p:sp>
          <p:nvSpPr>
            <p:cNvPr id="10272" name="Line 9">
              <a:extLst>
                <a:ext uri="{FF2B5EF4-FFF2-40B4-BE49-F238E27FC236}">
                  <a16:creationId xmlns:a16="http://schemas.microsoft.com/office/drawing/2014/main" xmlns="" id="{39EE77BE-1736-4FE3-8A49-2C09B5E095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0" y="1752"/>
              <a:ext cx="136" cy="4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72906" name="Group 10">
            <a:extLst>
              <a:ext uri="{FF2B5EF4-FFF2-40B4-BE49-F238E27FC236}">
                <a16:creationId xmlns:a16="http://schemas.microsoft.com/office/drawing/2014/main" xmlns="" id="{1FA5D7CC-2644-423C-AF3C-C017C1E8C751}"/>
              </a:ext>
            </a:extLst>
          </p:cNvPr>
          <p:cNvGrpSpPr>
            <a:grpSpLocks/>
          </p:cNvGrpSpPr>
          <p:nvPr/>
        </p:nvGrpSpPr>
        <p:grpSpPr bwMode="auto">
          <a:xfrm>
            <a:off x="4156075" y="1792288"/>
            <a:ext cx="2016125" cy="1512887"/>
            <a:chOff x="2618" y="1298"/>
            <a:chExt cx="1270" cy="953"/>
          </a:xfrm>
        </p:grpSpPr>
        <p:sp>
          <p:nvSpPr>
            <p:cNvPr id="10269" name="Text Box 11">
              <a:extLst>
                <a:ext uri="{FF2B5EF4-FFF2-40B4-BE49-F238E27FC236}">
                  <a16:creationId xmlns:a16="http://schemas.microsoft.com/office/drawing/2014/main" xmlns="" id="{D5FACB9B-C2A2-4DB7-8ABE-D2CF16965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8" y="1298"/>
              <a:ext cx="127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ea typeface="华文新魏" panose="02010800040101010101" pitchFamily="2" charset="-122"/>
                </a:rPr>
                <a:t>设备管理： 分配设备资源</a:t>
              </a:r>
            </a:p>
          </p:txBody>
        </p:sp>
        <p:sp>
          <p:nvSpPr>
            <p:cNvPr id="10270" name="Line 12">
              <a:extLst>
                <a:ext uri="{FF2B5EF4-FFF2-40B4-BE49-F238E27FC236}">
                  <a16:creationId xmlns:a16="http://schemas.microsoft.com/office/drawing/2014/main" xmlns="" id="{E0B49695-8D6E-4F40-A6CE-40390E2BC4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" y="1752"/>
              <a:ext cx="408" cy="4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72909" name="Group 13">
            <a:extLst>
              <a:ext uri="{FF2B5EF4-FFF2-40B4-BE49-F238E27FC236}">
                <a16:creationId xmlns:a16="http://schemas.microsoft.com/office/drawing/2014/main" xmlns="" id="{BB6F290E-71DA-452D-A167-F23561187405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738313"/>
            <a:ext cx="1365250" cy="3500437"/>
            <a:chOff x="340" y="1264"/>
            <a:chExt cx="860" cy="2205"/>
          </a:xfrm>
        </p:grpSpPr>
        <p:sp>
          <p:nvSpPr>
            <p:cNvPr id="10267" name="AutoShape 14">
              <a:extLst>
                <a:ext uri="{FF2B5EF4-FFF2-40B4-BE49-F238E27FC236}">
                  <a16:creationId xmlns:a16="http://schemas.microsoft.com/office/drawing/2014/main" xmlns="" id="{9A35F233-FEE4-4BA0-90BC-A95A33E63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1264"/>
              <a:ext cx="284" cy="2205"/>
            </a:xfrm>
            <a:prstGeom prst="leftBrace">
              <a:avLst>
                <a:gd name="adj1" fmla="val 6470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8" name="Text Box 15">
              <a:extLst>
                <a:ext uri="{FF2B5EF4-FFF2-40B4-BE49-F238E27FC236}">
                  <a16:creationId xmlns:a16="http://schemas.microsoft.com/office/drawing/2014/main" xmlns="" id="{E5D2DE57-2859-4BE3-84CE-58A93E2C4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706"/>
              <a:ext cx="576" cy="1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400" b="1">
                  <a:ea typeface="华文新魏" panose="02010800040101010101" pitchFamily="2" charset="-122"/>
                </a:rPr>
                <a:t>用户接口：</a:t>
              </a:r>
            </a:p>
            <a:p>
              <a:pPr algn="l" eaLnBrk="1" hangingPunct="1"/>
              <a:r>
                <a:rPr lang="zh-CN" altLang="en-US" sz="2400" b="1">
                  <a:ea typeface="华文新魏" panose="02010800040101010101" pitchFamily="2" charset="-122"/>
                </a:rPr>
                <a:t>提供操作界面</a:t>
              </a:r>
              <a:endParaRPr lang="zh-CN" altLang="en-US" sz="2400">
                <a:ea typeface="华文新魏" panose="02010800040101010101" pitchFamily="2" charset="-122"/>
              </a:endParaRPr>
            </a:p>
          </p:txBody>
        </p:sp>
      </p:grpSp>
      <p:grpSp>
        <p:nvGrpSpPr>
          <p:cNvPr id="1872912" name="Group 16">
            <a:extLst>
              <a:ext uri="{FF2B5EF4-FFF2-40B4-BE49-F238E27FC236}">
                <a16:creationId xmlns:a16="http://schemas.microsoft.com/office/drawing/2014/main" xmlns="" id="{58475293-6A16-46F2-9CB3-805B52100778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1792288"/>
            <a:ext cx="2141537" cy="1512887"/>
            <a:chOff x="3787" y="1298"/>
            <a:chExt cx="1349" cy="953"/>
          </a:xfrm>
        </p:grpSpPr>
        <p:sp>
          <p:nvSpPr>
            <p:cNvPr id="10265" name="Text Box 17">
              <a:extLst>
                <a:ext uri="{FF2B5EF4-FFF2-40B4-BE49-F238E27FC236}">
                  <a16:creationId xmlns:a16="http://schemas.microsoft.com/office/drawing/2014/main" xmlns="" id="{164E27C8-9D5B-41B0-83DC-ACE32D077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7" y="1298"/>
              <a:ext cx="108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ea typeface="华文新魏" panose="02010800040101010101" pitchFamily="2" charset="-122"/>
                </a:rPr>
                <a:t>CPU</a:t>
              </a:r>
              <a:r>
                <a:rPr lang="zh-CN" altLang="en-US" sz="2400" b="1">
                  <a:ea typeface="华文新魏" panose="02010800040101010101" pitchFamily="2" charset="-122"/>
                </a:rPr>
                <a:t>：</a:t>
              </a:r>
            </a:p>
            <a:p>
              <a:pPr algn="l" eaLnBrk="1" hangingPunct="1"/>
              <a:r>
                <a:rPr lang="zh-CN" altLang="en-US" sz="2400" b="1">
                  <a:ea typeface="华文新魏" panose="02010800040101010101" pitchFamily="2" charset="-122"/>
                </a:rPr>
                <a:t>计算、处理</a:t>
              </a:r>
            </a:p>
          </p:txBody>
        </p:sp>
        <p:sp>
          <p:nvSpPr>
            <p:cNvPr id="10266" name="Line 18">
              <a:extLst>
                <a:ext uri="{FF2B5EF4-FFF2-40B4-BE49-F238E27FC236}">
                  <a16:creationId xmlns:a16="http://schemas.microsoft.com/office/drawing/2014/main" xmlns="" id="{426FDB36-9CB9-4499-BFD1-2B0DF06AD7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7" y="1797"/>
              <a:ext cx="817" cy="4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72915" name="Group 19">
            <a:extLst>
              <a:ext uri="{FF2B5EF4-FFF2-40B4-BE49-F238E27FC236}">
                <a16:creationId xmlns:a16="http://schemas.microsoft.com/office/drawing/2014/main" xmlns="" id="{21CF469D-17CB-4140-A96E-8A188126E126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3736975"/>
            <a:ext cx="4248150" cy="1398588"/>
            <a:chOff x="1292" y="2523"/>
            <a:chExt cx="2676" cy="881"/>
          </a:xfrm>
        </p:grpSpPr>
        <p:sp>
          <p:nvSpPr>
            <p:cNvPr id="10263" name="Text Box 20">
              <a:extLst>
                <a:ext uri="{FF2B5EF4-FFF2-40B4-BE49-F238E27FC236}">
                  <a16:creationId xmlns:a16="http://schemas.microsoft.com/office/drawing/2014/main" xmlns="" id="{A5FE86AE-9251-4FE7-8E6C-552BE4E00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2886"/>
              <a:ext cx="267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400" b="1">
                  <a:ea typeface="华文新魏" panose="02010800040101010101" pitchFamily="2" charset="-122"/>
                </a:rPr>
                <a:t>文件管理：</a:t>
              </a:r>
            </a:p>
            <a:p>
              <a:pPr algn="l" eaLnBrk="1" hangingPunct="1"/>
              <a:r>
                <a:rPr lang="zh-CN" altLang="en-US" sz="2400" b="1">
                  <a:ea typeface="华文新魏" panose="02010800040101010101" pitchFamily="2" charset="-122"/>
                </a:rPr>
                <a:t>创建、维护、访问目录、文件</a:t>
              </a:r>
            </a:p>
          </p:txBody>
        </p:sp>
        <p:sp>
          <p:nvSpPr>
            <p:cNvPr id="10264" name="Line 21">
              <a:extLst>
                <a:ext uri="{FF2B5EF4-FFF2-40B4-BE49-F238E27FC236}">
                  <a16:creationId xmlns:a16="http://schemas.microsoft.com/office/drawing/2014/main" xmlns="" id="{5DE3FEA5-0193-4097-A1B0-68D91C555D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7" y="2523"/>
              <a:ext cx="227" cy="4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72918" name="Group 22">
            <a:extLst>
              <a:ext uri="{FF2B5EF4-FFF2-40B4-BE49-F238E27FC236}">
                <a16:creationId xmlns:a16="http://schemas.microsoft.com/office/drawing/2014/main" xmlns="" id="{65407477-8578-4327-B178-8200E79091E0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2873375"/>
            <a:ext cx="5761037" cy="2232025"/>
            <a:chOff x="1791" y="1979"/>
            <a:chExt cx="3629" cy="1406"/>
          </a:xfrm>
        </p:grpSpPr>
        <p:sp>
          <p:nvSpPr>
            <p:cNvPr id="10257" name="Text Box 23">
              <a:extLst>
                <a:ext uri="{FF2B5EF4-FFF2-40B4-BE49-F238E27FC236}">
                  <a16:creationId xmlns:a16="http://schemas.microsoft.com/office/drawing/2014/main" xmlns="" id="{8CF20CFA-1348-4EEA-827D-32E08A8BE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2867"/>
              <a:ext cx="127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400" b="1">
                  <a:solidFill>
                    <a:srgbClr val="FF3300"/>
                  </a:solidFill>
                  <a:ea typeface="华文新魏" panose="02010800040101010101" pitchFamily="2" charset="-122"/>
                </a:rPr>
                <a:t>调度：</a:t>
              </a:r>
            </a:p>
            <a:p>
              <a:pPr algn="l" eaLnBrk="1" hangingPunct="1"/>
              <a:r>
                <a:rPr lang="zh-CN" altLang="en-US" sz="2400" b="1">
                  <a:solidFill>
                    <a:srgbClr val="FF3300"/>
                  </a:solidFill>
                  <a:ea typeface="华文新魏" panose="02010800040101010101" pitchFamily="2" charset="-122"/>
                </a:rPr>
                <a:t>管理整个流程</a:t>
              </a:r>
            </a:p>
          </p:txBody>
        </p:sp>
        <p:sp>
          <p:nvSpPr>
            <p:cNvPr id="10258" name="Line 24">
              <a:extLst>
                <a:ext uri="{FF2B5EF4-FFF2-40B4-BE49-F238E27FC236}">
                  <a16:creationId xmlns:a16="http://schemas.microsoft.com/office/drawing/2014/main" xmlns="" id="{E552F529-D3A3-4C34-999C-1E58AC13A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27" y="2704"/>
              <a:ext cx="2450" cy="22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Line 25">
              <a:extLst>
                <a:ext uri="{FF2B5EF4-FFF2-40B4-BE49-F238E27FC236}">
                  <a16:creationId xmlns:a16="http://schemas.microsoft.com/office/drawing/2014/main" xmlns="" id="{04CEE3FA-F416-4C85-8AEC-E61D602B7F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91" y="2024"/>
              <a:ext cx="2586" cy="90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Line 26">
              <a:extLst>
                <a:ext uri="{FF2B5EF4-FFF2-40B4-BE49-F238E27FC236}">
                  <a16:creationId xmlns:a16="http://schemas.microsoft.com/office/drawing/2014/main" xmlns="" id="{8CD3A25B-BDCA-4B0F-AE46-F00BA740CB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1" y="1979"/>
              <a:ext cx="1406" cy="95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Line 27">
              <a:extLst>
                <a:ext uri="{FF2B5EF4-FFF2-40B4-BE49-F238E27FC236}">
                  <a16:creationId xmlns:a16="http://schemas.microsoft.com/office/drawing/2014/main" xmlns="" id="{D4721DF4-B894-4C14-9FB3-6A330F7797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41" y="2024"/>
              <a:ext cx="136" cy="90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Line 28">
              <a:extLst>
                <a:ext uri="{FF2B5EF4-FFF2-40B4-BE49-F238E27FC236}">
                  <a16:creationId xmlns:a16="http://schemas.microsoft.com/office/drawing/2014/main" xmlns="" id="{795D73E6-1FD7-4F2D-96EB-4C8418EC6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" y="2568"/>
              <a:ext cx="317" cy="36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72925" name="AutoShape 29">
            <a:extLst>
              <a:ext uri="{FF2B5EF4-FFF2-40B4-BE49-F238E27FC236}">
                <a16:creationId xmlns:a16="http://schemas.microsoft.com/office/drawing/2014/main" xmlns="" id="{61412F29-9C87-4BB8-A3A8-B488BFF99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456113"/>
            <a:ext cx="4464050" cy="433387"/>
          </a:xfrm>
          <a:prstGeom prst="rightArrow">
            <a:avLst>
              <a:gd name="adj1" fmla="val 50000"/>
              <a:gd name="adj2" fmla="val 257509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872926" name="Group 30">
            <a:extLst>
              <a:ext uri="{FF2B5EF4-FFF2-40B4-BE49-F238E27FC236}">
                <a16:creationId xmlns:a16="http://schemas.microsoft.com/office/drawing/2014/main" xmlns="" id="{21C810CC-39E5-457B-B158-CD9FE363D546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2224088"/>
            <a:ext cx="3889375" cy="2089150"/>
            <a:chOff x="1156" y="1570"/>
            <a:chExt cx="2450" cy="1316"/>
          </a:xfrm>
        </p:grpSpPr>
        <p:sp>
          <p:nvSpPr>
            <p:cNvPr id="10255" name="AutoShape 31">
              <a:extLst>
                <a:ext uri="{FF2B5EF4-FFF2-40B4-BE49-F238E27FC236}">
                  <a16:creationId xmlns:a16="http://schemas.microsoft.com/office/drawing/2014/main" xmlns="" id="{3E25BB2C-DE21-4125-833F-C8E600BA6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570"/>
              <a:ext cx="2404" cy="272"/>
            </a:xfrm>
            <a:prstGeom prst="rightArrow">
              <a:avLst>
                <a:gd name="adj1" fmla="val 50000"/>
                <a:gd name="adj2" fmla="val 220956"/>
              </a:avLst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6" name="AutoShape 32">
              <a:extLst>
                <a:ext uri="{FF2B5EF4-FFF2-40B4-BE49-F238E27FC236}">
                  <a16:creationId xmlns:a16="http://schemas.microsoft.com/office/drawing/2014/main" xmlns="" id="{B7C49175-3361-417B-AF93-15E5AC594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659"/>
              <a:ext cx="2314" cy="227"/>
            </a:xfrm>
            <a:prstGeom prst="rightArrow">
              <a:avLst>
                <a:gd name="adj1" fmla="val 50000"/>
                <a:gd name="adj2" fmla="val 254846"/>
              </a:avLst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872929" name="AutoShape 33">
            <a:extLst>
              <a:ext uri="{FF2B5EF4-FFF2-40B4-BE49-F238E27FC236}">
                <a16:creationId xmlns:a16="http://schemas.microsoft.com/office/drawing/2014/main" xmlns="" id="{A75F80B8-685A-443A-B4BD-3090B1583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873375"/>
            <a:ext cx="3095625" cy="287338"/>
          </a:xfrm>
          <a:prstGeom prst="rightArrow">
            <a:avLst>
              <a:gd name="adj1" fmla="val 50000"/>
              <a:gd name="adj2" fmla="val 269337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72930" name="AutoShape 34">
            <a:extLst>
              <a:ext uri="{FF2B5EF4-FFF2-40B4-BE49-F238E27FC236}">
                <a16:creationId xmlns:a16="http://schemas.microsoft.com/office/drawing/2014/main" xmlns="" id="{8109B57B-0437-4924-95B6-31F59B37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384675"/>
            <a:ext cx="4464050" cy="576263"/>
          </a:xfrm>
          <a:prstGeom prst="rightArrow">
            <a:avLst>
              <a:gd name="adj1" fmla="val 50000"/>
              <a:gd name="adj2" fmla="val 193664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7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7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7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7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7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7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7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7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7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7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87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7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2902" grpId="0" animBg="1"/>
      <p:bldP spid="1872925" grpId="0" animBg="1"/>
      <p:bldP spid="1872929" grpId="0" animBg="1"/>
      <p:bldP spid="18729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22" name="Rectangle 2">
            <a:extLst>
              <a:ext uri="{FF2B5EF4-FFF2-40B4-BE49-F238E27FC236}">
                <a16:creationId xmlns:a16="http://schemas.microsoft.com/office/drawing/2014/main" xmlns="" id="{E7FD470C-04D4-4BB0-A287-6BAB425301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1850" y="369888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solidFill>
                  <a:srgbClr val="3333FF"/>
                </a:solidFill>
                <a:ea typeface="华文行楷" panose="02010800040101010101" pitchFamily="2" charset="-122"/>
              </a:rPr>
              <a:t>操作系统课程的特点</a:t>
            </a:r>
          </a:p>
        </p:txBody>
      </p:sp>
      <p:sp>
        <p:nvSpPr>
          <p:cNvPr id="1873923" name="Rectangle 3">
            <a:extLst>
              <a:ext uri="{FF2B5EF4-FFF2-40B4-BE49-F238E27FC236}">
                <a16:creationId xmlns:a16="http://schemas.microsoft.com/office/drawing/2014/main" xmlns="" id="{E788653E-0197-4026-8438-E7F50BABA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74888"/>
            <a:ext cx="76962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838200" indent="-838200"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838200" indent="-838200"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838200" indent="-838200"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838200" indent="-838200"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838200" indent="-838200"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1295400" indent="-838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1752600" indent="-838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2209800" indent="-838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2667000" indent="-838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zh-CN" sz="2800" b="0"/>
          </a:p>
        </p:txBody>
      </p:sp>
      <p:sp>
        <p:nvSpPr>
          <p:cNvPr id="1873925" name="Rectangle 5">
            <a:extLst>
              <a:ext uri="{FF2B5EF4-FFF2-40B4-BE49-F238E27FC236}">
                <a16:creationId xmlns:a16="http://schemas.microsoft.com/office/drawing/2014/main" xmlns="" id="{B70E5E96-5963-4145-A1A1-A126D8ED6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70488"/>
            <a:ext cx="7696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zh-CN" b="0"/>
          </a:p>
        </p:txBody>
      </p:sp>
      <p:sp>
        <p:nvSpPr>
          <p:cNvPr id="11269" name="Rectangle 6">
            <a:extLst>
              <a:ext uri="{FF2B5EF4-FFF2-40B4-BE49-F238E27FC236}">
                <a16:creationId xmlns:a16="http://schemas.microsoft.com/office/drawing/2014/main" xmlns="" id="{C4E37543-145A-4B64-9A1B-6622649662F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12875"/>
            <a:ext cx="7010400" cy="4495800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实践性强（从实践总结出原理）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涉及面广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 并行程序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 性能问题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 结构问题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 程序方法论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 软件工程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错综复杂：纵横交叉</a:t>
            </a:r>
          </a:p>
        </p:txBody>
      </p:sp>
      <p:pic>
        <p:nvPicPr>
          <p:cNvPr id="11270" name="Picture 7">
            <a:extLst>
              <a:ext uri="{FF2B5EF4-FFF2-40B4-BE49-F238E27FC236}">
                <a16:creationId xmlns:a16="http://schemas.microsoft.com/office/drawing/2014/main" xmlns="" id="{FA25734D-5E84-4AA3-B44A-BB69DC7D3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189288"/>
            <a:ext cx="19050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8" descr="book_page_flip_md_wht">
            <a:extLst>
              <a:ext uri="{FF2B5EF4-FFF2-40B4-BE49-F238E27FC236}">
                <a16:creationId xmlns:a16="http://schemas.microsoft.com/office/drawing/2014/main" xmlns="" id="{C4C08E51-7BC7-413B-8DE0-E60D451738F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33375"/>
            <a:ext cx="7318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834" name="Rectangle 2">
            <a:extLst>
              <a:ext uri="{FF2B5EF4-FFF2-40B4-BE49-F238E27FC236}">
                <a16:creationId xmlns:a16="http://schemas.microsoft.com/office/drawing/2014/main" xmlns="" id="{4DE6FE6E-C238-4BCD-9E81-D685133F356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1850" y="369888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solidFill>
                  <a:srgbClr val="3333FF"/>
                </a:solidFill>
                <a:ea typeface="华文行楷" panose="02010800040101010101" pitchFamily="2" charset="-122"/>
              </a:rPr>
              <a:t>操作系统课程的特点</a:t>
            </a:r>
          </a:p>
        </p:txBody>
      </p:sp>
      <p:sp>
        <p:nvSpPr>
          <p:cNvPr id="2040835" name="Rectangle 3">
            <a:extLst>
              <a:ext uri="{FF2B5EF4-FFF2-40B4-BE49-F238E27FC236}">
                <a16:creationId xmlns:a16="http://schemas.microsoft.com/office/drawing/2014/main" xmlns="" id="{456D43CB-C3C1-4C79-BDC2-4C1AD1F14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74888"/>
            <a:ext cx="76962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838200" indent="-838200"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838200" indent="-838200"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838200" indent="-838200"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838200" indent="-838200"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838200" indent="-838200"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1295400" indent="-838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1752600" indent="-838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2209800" indent="-838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2667000" indent="-838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zh-CN" sz="2800" b="0"/>
          </a:p>
        </p:txBody>
      </p:sp>
      <p:sp>
        <p:nvSpPr>
          <p:cNvPr id="2040836" name="Rectangle 4">
            <a:extLst>
              <a:ext uri="{FF2B5EF4-FFF2-40B4-BE49-F238E27FC236}">
                <a16:creationId xmlns:a16="http://schemas.microsoft.com/office/drawing/2014/main" xmlns="" id="{F471B49E-CD1E-48C5-AFF6-3B9CC57E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70488"/>
            <a:ext cx="7696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zh-CN" b="0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xmlns="" id="{671984BF-9F50-4E62-9D1F-B97260DD78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12875"/>
            <a:ext cx="7010400" cy="4495800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endParaRPr lang="zh-CN" altLang="zh-CN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2294" name="Picture 6" descr="book_page_flip_md_wht">
            <a:extLst>
              <a:ext uri="{FF2B5EF4-FFF2-40B4-BE49-F238E27FC236}">
                <a16:creationId xmlns:a16="http://schemas.microsoft.com/office/drawing/2014/main" xmlns="" id="{0BF30088-7D5A-4E68-83D9-71994705770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33375"/>
            <a:ext cx="7318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 descr="modern_operating_sys_cover">
            <a:extLst>
              <a:ext uri="{FF2B5EF4-FFF2-40B4-BE49-F238E27FC236}">
                <a16:creationId xmlns:a16="http://schemas.microsoft.com/office/drawing/2014/main" xmlns="" id="{30D71883-CC96-40B7-A886-77A8B2EA2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268413"/>
            <a:ext cx="4994275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-wdl-4">
  <a:themeElements>
    <a:clrScheme name="neu-wdl-4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eu-wdl-4">
      <a:majorFont>
        <a:latin typeface="Times New Roman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u-wdl-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u-wdl-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u-wdl-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u-wdl-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u-wdl-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u-wdl-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u-wdl-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Data\Microsoft\Templates\neu-wdl-4.pot</Template>
  <TotalTime>112</TotalTime>
  <Words>994</Words>
  <Application>Microsoft Office PowerPoint</Application>
  <PresentationFormat>全屏显示(4:3)</PresentationFormat>
  <Paragraphs>253</Paragraphs>
  <Slides>25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华文行楷</vt:lpstr>
      <vt:lpstr>华文新魏</vt:lpstr>
      <vt:lpstr>楷体_GB2312</vt:lpstr>
      <vt:lpstr>隶书</vt:lpstr>
      <vt:lpstr>宋体</vt:lpstr>
      <vt:lpstr>微软雅黑</vt:lpstr>
      <vt:lpstr>Arial</vt:lpstr>
      <vt:lpstr>Arial Black</vt:lpstr>
      <vt:lpstr>Monotype Corsiva</vt:lpstr>
      <vt:lpstr>Times New Roman</vt:lpstr>
      <vt:lpstr>Wingdings</vt:lpstr>
      <vt:lpstr>neu-wdl-4</vt:lpstr>
      <vt:lpstr>东北大学计算机科学与工程学院  王大玲、林树宽、乔建中、鲍玉斌、冯时 Northeastern University Daling Wang,  Shukuan Lin, Jianzhong Qiao, Yubin Bao, Shi Feng</vt:lpstr>
      <vt:lpstr>  使用教材</vt:lpstr>
      <vt:lpstr>  中文参考教材</vt:lpstr>
      <vt:lpstr>  影印版参考教材</vt:lpstr>
      <vt:lpstr>PowerPoint 演示文稿</vt:lpstr>
      <vt:lpstr>  操作系统比喻</vt:lpstr>
      <vt:lpstr>  操作系统整体概念</vt:lpstr>
      <vt:lpstr>操作系统课程的特点</vt:lpstr>
      <vt:lpstr>操作系统课程的特点</vt:lpstr>
      <vt:lpstr>如何学习</vt:lpstr>
      <vt:lpstr>为什么学习操作系统</vt:lpstr>
      <vt:lpstr>为什么学习操作系统(续)</vt:lpstr>
      <vt:lpstr>为什么学习操作系统(续)</vt:lpstr>
      <vt:lpstr>为什么学习操作系统(续)</vt:lpstr>
      <vt:lpstr>为什么学习操作系统(续)</vt:lpstr>
      <vt:lpstr>赞成学习操作系统的理由(续)</vt:lpstr>
      <vt:lpstr>赞成学习操作系统的理由(续)</vt:lpstr>
      <vt:lpstr>赞成学习操作系统的理由(续)</vt:lpstr>
      <vt:lpstr>ChatGPT的回答</vt:lpstr>
      <vt:lpstr>操作系统涉及的领域</vt:lpstr>
      <vt:lpstr>课程目标</vt:lpstr>
      <vt:lpstr>ChatGPT的回答（续）</vt:lpstr>
      <vt:lpstr>课程的主要内容</vt:lpstr>
      <vt:lpstr>PowerPoint 演示文稿</vt:lpstr>
      <vt:lpstr>PowerPoint 演示文稿</vt:lpstr>
    </vt:vector>
  </TitlesOfParts>
  <Company>dbgroup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操作系统总结</dc:title>
  <dc:creator>wdl</dc:creator>
  <cp:lastModifiedBy>lenovo</cp:lastModifiedBy>
  <cp:revision>232</cp:revision>
  <dcterms:created xsi:type="dcterms:W3CDTF">2003-12-08T10:07:08Z</dcterms:created>
  <dcterms:modified xsi:type="dcterms:W3CDTF">2023-02-28T02:04:10Z</dcterms:modified>
</cp:coreProperties>
</file>