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670" r:id="rId1"/>
  </p:sldMasterIdLst>
  <p:notesMasterIdLst>
    <p:notesMasterId r:id="rId32"/>
  </p:notesMasterIdLst>
  <p:sldIdLst>
    <p:sldId id="256" r:id="rId2"/>
    <p:sldId id="257" r:id="rId3"/>
    <p:sldId id="258" r:id="rId4"/>
    <p:sldId id="259" r:id="rId5"/>
    <p:sldId id="260" r:id="rId6"/>
    <p:sldId id="261" r:id="rId7"/>
    <p:sldId id="262" r:id="rId8"/>
    <p:sldId id="263" r:id="rId9"/>
    <p:sldId id="264" r:id="rId10"/>
    <p:sldId id="265" r:id="rId11"/>
    <p:sldId id="275" r:id="rId12"/>
    <p:sldId id="278" r:id="rId13"/>
    <p:sldId id="279" r:id="rId14"/>
    <p:sldId id="266" r:id="rId15"/>
    <p:sldId id="276" r:id="rId16"/>
    <p:sldId id="281" r:id="rId17"/>
    <p:sldId id="280" r:id="rId18"/>
    <p:sldId id="282" r:id="rId19"/>
    <p:sldId id="268" r:id="rId20"/>
    <p:sldId id="283" r:id="rId21"/>
    <p:sldId id="284" r:id="rId22"/>
    <p:sldId id="285" r:id="rId23"/>
    <p:sldId id="269" r:id="rId24"/>
    <p:sldId id="286" r:id="rId25"/>
    <p:sldId id="270" r:id="rId26"/>
    <p:sldId id="271" r:id="rId27"/>
    <p:sldId id="273" r:id="rId28"/>
    <p:sldId id="272" r:id="rId29"/>
    <p:sldId id="274" r:id="rId30"/>
    <p:sldId id="277"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1"/>
    <p:restoredTop sz="80787"/>
  </p:normalViewPr>
  <p:slideViewPr>
    <p:cSldViewPr snapToGrid="0" snapToObjects="1">
      <p:cViewPr varScale="1">
        <p:scale>
          <a:sx n="89" d="100"/>
          <a:sy n="89" d="100"/>
        </p:scale>
        <p:origin x="600"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77551E-DC26-DC4C-A0B9-C04691003643}" type="datetimeFigureOut">
              <a:rPr lang="en-US" smtClean="0"/>
              <a:t>5/21/19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9E4114-3C63-7747-8961-9652315A5F8D}" type="slidenum">
              <a:rPr lang="en-US" smtClean="0"/>
              <a:t>‹#›</a:t>
            </a:fld>
            <a:endParaRPr lang="en-US"/>
          </a:p>
        </p:txBody>
      </p:sp>
    </p:spTree>
    <p:extLst>
      <p:ext uri="{BB962C8B-B14F-4D97-AF65-F5344CB8AC3E}">
        <p14:creationId xmlns:p14="http://schemas.microsoft.com/office/powerpoint/2010/main" val="5113060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github.com/BradburyThompson/dash"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dash.plot.ly/external-resources"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My name is Brad Thompson and I am a Gamma Software Engineer. </a:t>
            </a:r>
          </a:p>
          <a:p>
            <a:endParaRPr lang="en-US" dirty="0"/>
          </a:p>
          <a:p>
            <a:r>
              <a:rPr lang="en-US" dirty="0"/>
              <a:t>I’ve worked on cases where I helped build models that were turned over to the client.</a:t>
            </a:r>
          </a:p>
          <a:p>
            <a:endParaRPr lang="en-US" dirty="0"/>
          </a:p>
          <a:p>
            <a:r>
              <a:rPr lang="en-US" dirty="0"/>
              <a:t>I’ve worked on a data virtualization platform</a:t>
            </a:r>
          </a:p>
          <a:p>
            <a:endParaRPr lang="en-US" dirty="0"/>
          </a:p>
          <a:p>
            <a:r>
              <a:rPr lang="en-US" dirty="0"/>
              <a:t>I’m currently working on a team that is building a data science platform</a:t>
            </a:r>
          </a:p>
        </p:txBody>
      </p:sp>
      <p:sp>
        <p:nvSpPr>
          <p:cNvPr id="4" name="Slide Number Placeholder 3"/>
          <p:cNvSpPr>
            <a:spLocks noGrp="1"/>
          </p:cNvSpPr>
          <p:nvPr>
            <p:ph type="sldNum" sz="quarter" idx="5"/>
          </p:nvPr>
        </p:nvSpPr>
        <p:spPr/>
        <p:txBody>
          <a:bodyPr/>
          <a:lstStyle/>
          <a:p>
            <a:fld id="{8B9E4114-3C63-7747-8961-9652315A5F8D}" type="slidenum">
              <a:rPr lang="en-US" smtClean="0"/>
              <a:t>1</a:t>
            </a:fld>
            <a:endParaRPr lang="en-US"/>
          </a:p>
        </p:txBody>
      </p:sp>
    </p:spTree>
    <p:extLst>
      <p:ext uri="{BB962C8B-B14F-4D97-AF65-F5344CB8AC3E}">
        <p14:creationId xmlns:p14="http://schemas.microsoft.com/office/powerpoint/2010/main" val="39330104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Generates a table from a </a:t>
            </a:r>
            <a:r>
              <a:rPr lang="en-US" dirty="0" err="1"/>
              <a:t>dataframe</a:t>
            </a:r>
            <a:endParaRPr lang="en-US" dirty="0"/>
          </a:p>
          <a:p>
            <a:pPr marL="228600" indent="-228600">
              <a:buAutoNum type="arabicPeriod"/>
            </a:pPr>
            <a:endParaRPr lang="en-US" dirty="0"/>
          </a:p>
          <a:p>
            <a:pPr marL="228600" indent="-228600">
              <a:buAutoNum type="arabicPeriod"/>
            </a:pPr>
            <a:r>
              <a:rPr lang="en-US" dirty="0"/>
              <a:t>Graph makes use of </a:t>
            </a:r>
            <a:r>
              <a:rPr lang="en-US" dirty="0" err="1"/>
              <a:t>plotly.graph_objs</a:t>
            </a:r>
            <a:endParaRPr lang="en-US" dirty="0"/>
          </a:p>
          <a:p>
            <a:pPr marL="228600" indent="-228600">
              <a:buAutoNum type="arabicPeriod"/>
            </a:pPr>
            <a:endParaRPr lang="en-US" dirty="0"/>
          </a:p>
          <a:p>
            <a:pPr marL="228600" indent="-228600">
              <a:buAutoNum type="arabicPeriod"/>
            </a:pPr>
            <a:r>
              <a:rPr lang="en-US" dirty="0"/>
              <a:t>Just some common examples</a:t>
            </a:r>
          </a:p>
        </p:txBody>
      </p:sp>
      <p:sp>
        <p:nvSpPr>
          <p:cNvPr id="4" name="Slide Number Placeholder 3"/>
          <p:cNvSpPr>
            <a:spLocks noGrp="1"/>
          </p:cNvSpPr>
          <p:nvPr>
            <p:ph type="sldNum" sz="quarter" idx="5"/>
          </p:nvPr>
        </p:nvSpPr>
        <p:spPr/>
        <p:txBody>
          <a:bodyPr/>
          <a:lstStyle/>
          <a:p>
            <a:fld id="{8B9E4114-3C63-7747-8961-9652315A5F8D}" type="slidenum">
              <a:rPr lang="en-US" smtClean="0"/>
              <a:t>18</a:t>
            </a:fld>
            <a:endParaRPr lang="en-US"/>
          </a:p>
        </p:txBody>
      </p:sp>
    </p:spTree>
    <p:extLst>
      <p:ext uri="{BB962C8B-B14F-4D97-AF65-F5344CB8AC3E}">
        <p14:creationId xmlns:p14="http://schemas.microsoft.com/office/powerpoint/2010/main" val="21241365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Pattern:</a:t>
            </a:r>
          </a:p>
          <a:p>
            <a:r>
              <a:rPr lang="en-US" dirty="0"/>
              <a:t>1) Here is the concept</a:t>
            </a:r>
          </a:p>
          <a:p>
            <a:r>
              <a:rPr lang="en-US" dirty="0"/>
              <a:t>2) Here is the code</a:t>
            </a:r>
          </a:p>
          <a:p>
            <a:r>
              <a:rPr lang="en-US" dirty="0"/>
              <a:t>3) What do you think it will do?</a:t>
            </a:r>
          </a:p>
          <a:p>
            <a:r>
              <a:rPr lang="en-US" dirty="0"/>
              <a:t>4) Run it to see what it does</a:t>
            </a:r>
          </a:p>
          <a:p>
            <a:r>
              <a:rPr lang="en-US" dirty="0"/>
              <a:t>5) How did it do that?</a:t>
            </a:r>
          </a:p>
          <a:p>
            <a:endParaRPr lang="en-US" dirty="0"/>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sz="1200" b="0" i="0" kern="1200" dirty="0">
                <a:solidFill>
                  <a:schemeClr val="tx1"/>
                </a:solidFill>
                <a:effectLst/>
                <a:latin typeface="+mn-lt"/>
                <a:ea typeface="+mn-ea"/>
                <a:cs typeface="+mn-cs"/>
              </a:rPr>
              <a:t>The "inputs" and "outputs" of our application interface are described declaratively through the </a:t>
            </a:r>
            <a:r>
              <a:rPr lang="en-US" sz="1200" b="0" i="0" kern="1200" dirty="0" err="1">
                <a:solidFill>
                  <a:schemeClr val="tx1"/>
                </a:solidFill>
                <a:effectLst/>
                <a:latin typeface="+mn-lt"/>
                <a:ea typeface="+mn-ea"/>
                <a:cs typeface="+mn-cs"/>
              </a:rPr>
              <a:t>app.callback</a:t>
            </a:r>
            <a:r>
              <a:rPr lang="en-US" sz="1200" b="0" i="0" kern="1200" dirty="0">
                <a:solidFill>
                  <a:schemeClr val="tx1"/>
                </a:solidFill>
                <a:effectLst/>
                <a:latin typeface="+mn-lt"/>
                <a:ea typeface="+mn-ea"/>
                <a:cs typeface="+mn-cs"/>
              </a:rPr>
              <a:t> decorator.</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sz="1200" b="0" i="0" kern="1200" dirty="0">
                <a:solidFill>
                  <a:schemeClr val="tx1"/>
                </a:solidFill>
                <a:effectLst/>
                <a:latin typeface="+mn-lt"/>
                <a:ea typeface="+mn-ea"/>
                <a:cs typeface="+mn-cs"/>
              </a:rPr>
              <a:t>In Dash, the inputs and outputs of our application are simply the properties of a particular component. In this example, our input is the "</a:t>
            </a:r>
            <a:r>
              <a:rPr lang="en-US" dirty="0"/>
              <a:t>value</a:t>
            </a:r>
            <a:r>
              <a:rPr lang="en-US" sz="1200" b="0" i="0" kern="1200" dirty="0">
                <a:solidFill>
                  <a:schemeClr val="tx1"/>
                </a:solidFill>
                <a:effectLst/>
                <a:latin typeface="+mn-lt"/>
                <a:ea typeface="+mn-ea"/>
                <a:cs typeface="+mn-cs"/>
              </a:rPr>
              <a:t>" property of the component that has the ID "</a:t>
            </a:r>
            <a:r>
              <a:rPr lang="en-US" dirty="0"/>
              <a:t>my-id</a:t>
            </a:r>
            <a:r>
              <a:rPr lang="en-US" sz="1200" b="0" i="0" kern="1200" dirty="0">
                <a:solidFill>
                  <a:schemeClr val="tx1"/>
                </a:solidFill>
                <a:effectLst/>
                <a:latin typeface="+mn-lt"/>
                <a:ea typeface="+mn-ea"/>
                <a:cs typeface="+mn-cs"/>
              </a:rPr>
              <a:t>". Our output is the "</a:t>
            </a:r>
            <a:r>
              <a:rPr lang="en-US" dirty="0"/>
              <a:t>children</a:t>
            </a:r>
            <a:r>
              <a:rPr lang="en-US" sz="1200" b="0" i="0" kern="1200" dirty="0">
                <a:solidFill>
                  <a:schemeClr val="tx1"/>
                </a:solidFill>
                <a:effectLst/>
                <a:latin typeface="+mn-lt"/>
                <a:ea typeface="+mn-ea"/>
                <a:cs typeface="+mn-cs"/>
              </a:rPr>
              <a:t>" property of the component with the ID "</a:t>
            </a:r>
            <a:r>
              <a:rPr lang="en-US" dirty="0"/>
              <a:t>my-div</a:t>
            </a:r>
            <a:r>
              <a:rPr lang="en-US" sz="1200" b="0" i="0" kern="1200" dirty="0">
                <a:solidFill>
                  <a:schemeClr val="tx1"/>
                </a:solidFill>
                <a:effectLst/>
                <a:latin typeface="+mn-lt"/>
                <a:ea typeface="+mn-ea"/>
                <a:cs typeface="+mn-cs"/>
              </a:rPr>
              <a:t>”</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sz="1200" b="0" i="0" kern="1200" dirty="0">
                <a:solidFill>
                  <a:schemeClr val="tx1"/>
                </a:solidFill>
                <a:effectLst/>
                <a:latin typeface="+mn-lt"/>
                <a:ea typeface="+mn-ea"/>
                <a:cs typeface="+mn-cs"/>
              </a:rPr>
              <a:t>Whenever an input property changes, the function that the callback decorator wraps will get called automatically. Dash provides the function with the new value of the input property as an input argument and Dash updates the property of the output component with whatever was returned by the function.</a:t>
            </a:r>
          </a:p>
          <a:p>
            <a:endParaRPr lang="en-US" dirty="0"/>
          </a:p>
          <a:p>
            <a:endParaRPr lang="en-US" dirty="0"/>
          </a:p>
        </p:txBody>
      </p:sp>
      <p:sp>
        <p:nvSpPr>
          <p:cNvPr id="4" name="Slide Number Placeholder 3"/>
          <p:cNvSpPr>
            <a:spLocks noGrp="1"/>
          </p:cNvSpPr>
          <p:nvPr>
            <p:ph type="sldNum" sz="quarter" idx="5"/>
          </p:nvPr>
        </p:nvSpPr>
        <p:spPr/>
        <p:txBody>
          <a:bodyPr/>
          <a:lstStyle/>
          <a:p>
            <a:fld id="{8B9E4114-3C63-7747-8961-9652315A5F8D}" type="slidenum">
              <a:rPr lang="en-US" smtClean="0"/>
              <a:t>19</a:t>
            </a:fld>
            <a:endParaRPr lang="en-US"/>
          </a:p>
        </p:txBody>
      </p:sp>
    </p:spTree>
    <p:extLst>
      <p:ext uri="{BB962C8B-B14F-4D97-AF65-F5344CB8AC3E}">
        <p14:creationId xmlns:p14="http://schemas.microsoft.com/office/powerpoint/2010/main" val="3192111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Pattern:</a:t>
            </a:r>
          </a:p>
          <a:p>
            <a:r>
              <a:rPr lang="en-US" dirty="0"/>
              <a:t>1) Here is the concept</a:t>
            </a:r>
          </a:p>
          <a:p>
            <a:r>
              <a:rPr lang="en-US" dirty="0"/>
              <a:t>2) Here is the code</a:t>
            </a:r>
          </a:p>
          <a:p>
            <a:r>
              <a:rPr lang="en-US" dirty="0"/>
              <a:t>3) What do you think it will do?</a:t>
            </a:r>
          </a:p>
          <a:p>
            <a:r>
              <a:rPr lang="en-US" dirty="0"/>
              <a:t>4) Run it to see what it does</a:t>
            </a:r>
          </a:p>
          <a:p>
            <a:r>
              <a:rPr lang="en-US" dirty="0"/>
              <a:t>5) How did it do that?</a:t>
            </a:r>
          </a:p>
          <a:p>
            <a:endParaRPr lang="en-US" dirty="0"/>
          </a:p>
        </p:txBody>
      </p:sp>
      <p:sp>
        <p:nvSpPr>
          <p:cNvPr id="4" name="Slide Number Placeholder 3"/>
          <p:cNvSpPr>
            <a:spLocks noGrp="1"/>
          </p:cNvSpPr>
          <p:nvPr>
            <p:ph type="sldNum" sz="quarter" idx="5"/>
          </p:nvPr>
        </p:nvSpPr>
        <p:spPr/>
        <p:txBody>
          <a:bodyPr/>
          <a:lstStyle/>
          <a:p>
            <a:fld id="{8B9E4114-3C63-7747-8961-9652315A5F8D}" type="slidenum">
              <a:rPr lang="en-US" smtClean="0"/>
              <a:t>23</a:t>
            </a:fld>
            <a:endParaRPr lang="en-US"/>
          </a:p>
        </p:txBody>
      </p:sp>
    </p:spTree>
    <p:extLst>
      <p:ext uri="{BB962C8B-B14F-4D97-AF65-F5344CB8AC3E}">
        <p14:creationId xmlns:p14="http://schemas.microsoft.com/office/powerpoint/2010/main" val="20987865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Pattern:</a:t>
            </a:r>
          </a:p>
          <a:p>
            <a:r>
              <a:rPr lang="en-US" dirty="0"/>
              <a:t>1) Here is the concept</a:t>
            </a:r>
          </a:p>
          <a:p>
            <a:r>
              <a:rPr lang="en-US" dirty="0"/>
              <a:t>2) Here is the code</a:t>
            </a:r>
          </a:p>
          <a:p>
            <a:r>
              <a:rPr lang="en-US" dirty="0"/>
              <a:t>3) What do you think it will do?</a:t>
            </a:r>
          </a:p>
          <a:p>
            <a:r>
              <a:rPr lang="en-US" dirty="0"/>
              <a:t>4) Run it to see what it does</a:t>
            </a:r>
          </a:p>
          <a:p>
            <a:r>
              <a:rPr lang="en-US" dirty="0"/>
              <a:t>5) How did it do that?</a:t>
            </a:r>
          </a:p>
          <a:p>
            <a:endParaRPr lang="en-US" dirty="0"/>
          </a:p>
        </p:txBody>
      </p:sp>
      <p:sp>
        <p:nvSpPr>
          <p:cNvPr id="4" name="Slide Number Placeholder 3"/>
          <p:cNvSpPr>
            <a:spLocks noGrp="1"/>
          </p:cNvSpPr>
          <p:nvPr>
            <p:ph type="sldNum" sz="quarter" idx="5"/>
          </p:nvPr>
        </p:nvSpPr>
        <p:spPr/>
        <p:txBody>
          <a:bodyPr/>
          <a:lstStyle/>
          <a:p>
            <a:fld id="{8B9E4114-3C63-7747-8961-9652315A5F8D}" type="slidenum">
              <a:rPr lang="en-US" smtClean="0"/>
              <a:t>25</a:t>
            </a:fld>
            <a:endParaRPr lang="en-US"/>
          </a:p>
        </p:txBody>
      </p:sp>
    </p:spTree>
    <p:extLst>
      <p:ext uri="{BB962C8B-B14F-4D97-AF65-F5344CB8AC3E}">
        <p14:creationId xmlns:p14="http://schemas.microsoft.com/office/powerpoint/2010/main" val="8535448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Pattern:</a:t>
            </a:r>
          </a:p>
          <a:p>
            <a:r>
              <a:rPr lang="en-US" dirty="0"/>
              <a:t>1) Here is the concept</a:t>
            </a:r>
          </a:p>
          <a:p>
            <a:r>
              <a:rPr lang="en-US" dirty="0"/>
              <a:t>2) Here is the code</a:t>
            </a:r>
          </a:p>
          <a:p>
            <a:r>
              <a:rPr lang="en-US" dirty="0"/>
              <a:t>3) What do you think it will do?</a:t>
            </a:r>
          </a:p>
          <a:p>
            <a:r>
              <a:rPr lang="en-US" dirty="0"/>
              <a:t>4) Run it to see what it does</a:t>
            </a:r>
          </a:p>
          <a:p>
            <a:r>
              <a:rPr lang="en-US" dirty="0"/>
              <a:t>5) How did it do that?</a:t>
            </a:r>
          </a:p>
          <a:p>
            <a:endParaRPr lang="en-US" dirty="0"/>
          </a:p>
        </p:txBody>
      </p:sp>
      <p:sp>
        <p:nvSpPr>
          <p:cNvPr id="4" name="Slide Number Placeholder 3"/>
          <p:cNvSpPr>
            <a:spLocks noGrp="1"/>
          </p:cNvSpPr>
          <p:nvPr>
            <p:ph type="sldNum" sz="quarter" idx="5"/>
          </p:nvPr>
        </p:nvSpPr>
        <p:spPr/>
        <p:txBody>
          <a:bodyPr/>
          <a:lstStyle/>
          <a:p>
            <a:fld id="{8B9E4114-3C63-7747-8961-9652315A5F8D}" type="slidenum">
              <a:rPr lang="en-US" smtClean="0"/>
              <a:t>26</a:t>
            </a:fld>
            <a:endParaRPr lang="en-US"/>
          </a:p>
        </p:txBody>
      </p:sp>
    </p:spTree>
    <p:extLst>
      <p:ext uri="{BB962C8B-B14F-4D97-AF65-F5344CB8AC3E}">
        <p14:creationId xmlns:p14="http://schemas.microsoft.com/office/powerpoint/2010/main" val="183173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was determined to run my app on a Source Notebook, despite the fact that Dash is not supported on </a:t>
            </a:r>
            <a:r>
              <a:rPr lang="en-US" dirty="0" err="1"/>
              <a:t>Jupyter</a:t>
            </a:r>
            <a:r>
              <a:rPr lang="en-US" dirty="0"/>
              <a:t> Notebooks </a:t>
            </a:r>
          </a:p>
          <a:p>
            <a:r>
              <a:rPr lang="en-US" dirty="0"/>
              <a:t>I succeeded and got some screenshots but since then it seems an update has broken it</a:t>
            </a:r>
          </a:p>
          <a:p>
            <a:r>
              <a:rPr lang="en-US" dirty="0"/>
              <a:t>So we’ll have to settle for the screenshots </a:t>
            </a:r>
          </a:p>
          <a:p>
            <a:endParaRPr lang="en-US" dirty="0"/>
          </a:p>
          <a:p>
            <a:r>
              <a:rPr lang="en-US" dirty="0"/>
              <a:t>Open Source</a:t>
            </a:r>
          </a:p>
          <a:p>
            <a:r>
              <a:rPr lang="en-US" dirty="0" err="1"/>
              <a:t>Naviagate</a:t>
            </a:r>
            <a:r>
              <a:rPr lang="en-US" dirty="0"/>
              <a:t> to </a:t>
            </a:r>
            <a:r>
              <a:rPr lang="en-US" dirty="0" err="1"/>
              <a:t>Github</a:t>
            </a:r>
            <a:r>
              <a:rPr lang="en-US" dirty="0"/>
              <a:t> </a:t>
            </a:r>
          </a:p>
          <a:p>
            <a:r>
              <a:rPr lang="en-US" dirty="0"/>
              <a:t>Open </a:t>
            </a:r>
            <a:r>
              <a:rPr lang="en-US" dirty="0" err="1"/>
              <a:t>model.py</a:t>
            </a:r>
            <a:r>
              <a:rPr lang="en-US" dirty="0"/>
              <a:t> and </a:t>
            </a:r>
            <a:r>
              <a:rPr lang="en-US" dirty="0" err="1"/>
              <a:t>hightlight</a:t>
            </a:r>
            <a:r>
              <a:rPr lang="en-US" dirty="0"/>
              <a:t> model</a:t>
            </a:r>
          </a:p>
          <a:p>
            <a:r>
              <a:rPr lang="en-US" dirty="0"/>
              <a:t>Open visualizations and show NN architecture</a:t>
            </a:r>
          </a:p>
          <a:p>
            <a:r>
              <a:rPr lang="en-US" dirty="0" err="1"/>
              <a:t>README.md</a:t>
            </a:r>
            <a:endParaRPr lang="en-US" dirty="0"/>
          </a:p>
          <a:p>
            <a:r>
              <a:rPr lang="en-US" dirty="0"/>
              <a:t>Open both images in separate tabs</a:t>
            </a:r>
          </a:p>
          <a:p>
            <a:r>
              <a:rPr lang="en-US" dirty="0"/>
              <a:t>Alternate back and forth between them</a:t>
            </a:r>
          </a:p>
        </p:txBody>
      </p:sp>
      <p:sp>
        <p:nvSpPr>
          <p:cNvPr id="4" name="Slide Number Placeholder 3"/>
          <p:cNvSpPr>
            <a:spLocks noGrp="1"/>
          </p:cNvSpPr>
          <p:nvPr>
            <p:ph type="sldNum" sz="quarter" idx="5"/>
          </p:nvPr>
        </p:nvSpPr>
        <p:spPr/>
        <p:txBody>
          <a:bodyPr/>
          <a:lstStyle/>
          <a:p>
            <a:fld id="{8B9E4114-3C63-7747-8961-9652315A5F8D}" type="slidenum">
              <a:rPr lang="en-US" smtClean="0"/>
              <a:t>27</a:t>
            </a:fld>
            <a:endParaRPr lang="en-US"/>
          </a:p>
        </p:txBody>
      </p:sp>
    </p:spTree>
    <p:extLst>
      <p:ext uri="{BB962C8B-B14F-4D97-AF65-F5344CB8AC3E}">
        <p14:creationId xmlns:p14="http://schemas.microsoft.com/office/powerpoint/2010/main" val="35822511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9E4114-3C63-7747-8961-9652315A5F8D}" type="slidenum">
              <a:rPr lang="en-US" smtClean="0"/>
              <a:t>2</a:t>
            </a:fld>
            <a:endParaRPr lang="en-US"/>
          </a:p>
        </p:txBody>
      </p:sp>
    </p:spTree>
    <p:extLst>
      <p:ext uri="{BB962C8B-B14F-4D97-AF65-F5344CB8AC3E}">
        <p14:creationId xmlns:p14="http://schemas.microsoft.com/office/powerpoint/2010/main" val="13769221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WebGL – high performance visualization (fast)</a:t>
            </a:r>
          </a:p>
          <a:p>
            <a:r>
              <a:rPr lang="en-US" dirty="0"/>
              <a:t>D3 – publication quality vectorized image support (pretty)</a:t>
            </a:r>
          </a:p>
          <a:p>
            <a:endParaRPr lang="en-US" dirty="0"/>
          </a:p>
          <a:p>
            <a:r>
              <a:rPr lang="en-US" dirty="0"/>
              <a:t>I am not a data scientist.</a:t>
            </a:r>
          </a:p>
          <a:p>
            <a:r>
              <a:rPr lang="en-US" dirty="0"/>
              <a:t>I am not a life scientist.</a:t>
            </a:r>
          </a:p>
          <a:p>
            <a:r>
              <a:rPr lang="en-US" dirty="0"/>
              <a:t>I am a software engineer (who works adjacent to data scientists) </a:t>
            </a:r>
          </a:p>
          <a:p>
            <a:r>
              <a:rPr lang="en-US" dirty="0"/>
              <a:t>I’m not going to focus on the specific visualizations, but instead on the dash technology stack, on the way to leverage it effectively, and on its paradigms</a:t>
            </a:r>
          </a:p>
        </p:txBody>
      </p:sp>
      <p:sp>
        <p:nvSpPr>
          <p:cNvPr id="4" name="Slide Number Placeholder 3"/>
          <p:cNvSpPr>
            <a:spLocks noGrp="1"/>
          </p:cNvSpPr>
          <p:nvPr>
            <p:ph type="sldNum" sz="quarter" idx="5"/>
          </p:nvPr>
        </p:nvSpPr>
        <p:spPr/>
        <p:txBody>
          <a:bodyPr/>
          <a:lstStyle/>
          <a:p>
            <a:fld id="{8B9E4114-3C63-7747-8961-9652315A5F8D}" type="slidenum">
              <a:rPr lang="en-US" smtClean="0"/>
              <a:t>3</a:t>
            </a:fld>
            <a:endParaRPr lang="en-US"/>
          </a:p>
        </p:txBody>
      </p:sp>
    </p:spTree>
    <p:extLst>
      <p:ext uri="{BB962C8B-B14F-4D97-AF65-F5344CB8AC3E}">
        <p14:creationId xmlns:p14="http://schemas.microsoft.com/office/powerpoint/2010/main" val="34808934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&lt;h1 style="</a:t>
            </a:r>
            <a:r>
              <a:rPr lang="en-US" dirty="0" err="1"/>
              <a:t>background-color:DodgerBlue</a:t>
            </a:r>
            <a:r>
              <a:rPr lang="en-US" dirty="0"/>
              <a:t>;"&gt;Hello World&lt;/h1&gt;</a:t>
            </a:r>
            <a:br>
              <a:rPr lang="en-US" dirty="0"/>
            </a:br>
            <a:endParaRPr lang="en-US" dirty="0"/>
          </a:p>
          <a:p>
            <a:r>
              <a:rPr lang="en-US" dirty="0"/>
              <a:t>&lt;div&gt;</a:t>
            </a:r>
          </a:p>
          <a:p>
            <a:r>
              <a:rPr lang="en-US" dirty="0"/>
              <a:t>  &lt;h1&gt;Hello Dash&lt;/h1&gt; </a:t>
            </a:r>
          </a:p>
          <a:p>
            <a:r>
              <a:rPr lang="en-US" dirty="0"/>
              <a:t>  &lt;div&gt; </a:t>
            </a:r>
          </a:p>
          <a:p>
            <a:r>
              <a:rPr lang="en-US" dirty="0"/>
              <a:t>    &lt;p&gt;Dash converts Python classes into HTML&lt;/p&gt; </a:t>
            </a:r>
          </a:p>
          <a:p>
            <a:r>
              <a:rPr lang="en-US" dirty="0"/>
              <a:t>    &lt;p&gt;This conversion happens behind the scenes by Dash</a:t>
            </a:r>
            <a:r>
              <a:rPr lang="en-US" sz="1200" kern="1200" dirty="0">
                <a:solidFill>
                  <a:schemeClr val="tx1"/>
                </a:solidFill>
                <a:effectLst/>
                <a:latin typeface="+mn-lt"/>
                <a:ea typeface="+mn-ea"/>
                <a:cs typeface="+mn-cs"/>
              </a:rPr>
              <a:t>'s JavaScript front-end&lt;/p&gt;</a:t>
            </a:r>
          </a:p>
          <a:p>
            <a:r>
              <a:rPr lang="en-US" sz="1200" kern="1200" dirty="0">
                <a:solidFill>
                  <a:schemeClr val="tx1"/>
                </a:solidFill>
                <a:effectLst/>
                <a:latin typeface="+mn-lt"/>
                <a:ea typeface="+mn-ea"/>
                <a:cs typeface="+mn-cs"/>
              </a:rPr>
              <a:t>  &lt;/div&gt; </a:t>
            </a:r>
          </a:p>
          <a:p>
            <a:r>
              <a:rPr lang="en-US" sz="1200" kern="1200" dirty="0">
                <a:solidFill>
                  <a:schemeClr val="tx1"/>
                </a:solidFill>
                <a:effectLst/>
                <a:latin typeface="+mn-lt"/>
                <a:ea typeface="+mn-ea"/>
                <a:cs typeface="+mn-cs"/>
              </a:rPr>
              <a:t>&lt;/div&gt;</a:t>
            </a:r>
            <a:endParaRPr lang="en-US" dirty="0"/>
          </a:p>
        </p:txBody>
      </p:sp>
      <p:sp>
        <p:nvSpPr>
          <p:cNvPr id="4" name="Slide Number Placeholder 3"/>
          <p:cNvSpPr>
            <a:spLocks noGrp="1"/>
          </p:cNvSpPr>
          <p:nvPr>
            <p:ph type="sldNum" sz="quarter" idx="5"/>
          </p:nvPr>
        </p:nvSpPr>
        <p:spPr/>
        <p:txBody>
          <a:bodyPr/>
          <a:lstStyle/>
          <a:p>
            <a:fld id="{8B9E4114-3C63-7747-8961-9652315A5F8D}" type="slidenum">
              <a:rPr lang="en-US" smtClean="0"/>
              <a:t>8</a:t>
            </a:fld>
            <a:endParaRPr lang="en-US"/>
          </a:p>
        </p:txBody>
      </p:sp>
    </p:spTree>
    <p:extLst>
      <p:ext uri="{BB962C8B-B14F-4D97-AF65-F5344CB8AC3E}">
        <p14:creationId xmlns:p14="http://schemas.microsoft.com/office/powerpoint/2010/main" val="36263458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If your app uses modified </a:t>
            </a:r>
            <a:r>
              <a:rPr lang="en-US" dirty="0"/>
              <a:t>global</a:t>
            </a:r>
            <a:r>
              <a:rPr lang="en-US" sz="1200" b="0" i="0" kern="1200" dirty="0">
                <a:solidFill>
                  <a:schemeClr val="tx1"/>
                </a:solidFill>
                <a:effectLst/>
                <a:latin typeface="+mn-lt"/>
                <a:ea typeface="+mn-ea"/>
                <a:cs typeface="+mn-cs"/>
              </a:rPr>
              <a:t> variables, then one user's session could set the variable to one value which would affect the next user's session.</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Dash is also designed to be able to run with </a:t>
            </a:r>
            <a:r>
              <a:rPr lang="en-US" sz="1200" b="1" i="0" kern="1200" dirty="0">
                <a:solidFill>
                  <a:schemeClr val="tx1"/>
                </a:solidFill>
                <a:effectLst/>
                <a:latin typeface="+mn-lt"/>
                <a:ea typeface="+mn-ea"/>
                <a:cs typeface="+mn-cs"/>
              </a:rPr>
              <a:t>multiple python workers</a:t>
            </a:r>
            <a:r>
              <a:rPr lang="en-US" sz="1200" b="0" i="0" kern="1200" dirty="0">
                <a:solidFill>
                  <a:schemeClr val="tx1"/>
                </a:solidFill>
                <a:effectLst/>
                <a:latin typeface="+mn-lt"/>
                <a:ea typeface="+mn-ea"/>
                <a:cs typeface="+mn-cs"/>
              </a:rPr>
              <a:t> so that callbacks can be executed in parallel.</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When Dash apps run across multiple workers, their memory </a:t>
            </a:r>
            <a:r>
              <a:rPr lang="en-US" sz="1200" b="0" i="1" kern="1200" dirty="0">
                <a:solidFill>
                  <a:schemeClr val="tx1"/>
                </a:solidFill>
                <a:effectLst/>
                <a:latin typeface="+mn-lt"/>
                <a:ea typeface="+mn-ea"/>
                <a:cs typeface="+mn-cs"/>
              </a:rPr>
              <a:t>is not shared</a:t>
            </a:r>
            <a:r>
              <a:rPr lang="en-US" sz="1200" b="0" i="0" kern="1200" dirty="0">
                <a:solidFill>
                  <a:schemeClr val="tx1"/>
                </a:solidFill>
                <a:effectLst/>
                <a:latin typeface="+mn-lt"/>
                <a:ea typeface="+mn-ea"/>
                <a:cs typeface="+mn-cs"/>
              </a:rPr>
              <a:t>. This means that if you modify a global variable in one callback, that modification will not be applied to the rest of the workers.</a:t>
            </a: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8B9E4114-3C63-7747-8961-9652315A5F8D}" type="slidenum">
              <a:rPr lang="en-US" smtClean="0"/>
              <a:t>9</a:t>
            </a:fld>
            <a:endParaRPr lang="en-US"/>
          </a:p>
        </p:txBody>
      </p:sp>
    </p:spTree>
    <p:extLst>
      <p:ext uri="{BB962C8B-B14F-4D97-AF65-F5344CB8AC3E}">
        <p14:creationId xmlns:p14="http://schemas.microsoft.com/office/powerpoint/2010/main" val="34867845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Excel</a:t>
            </a:r>
          </a:p>
          <a:p>
            <a:pPr marL="171450" indent="-171450">
              <a:buFontTx/>
              <a:buChar char="-"/>
            </a:pPr>
            <a:r>
              <a:rPr lang="en-US" sz="1200" b="0" i="0" kern="1200" dirty="0">
                <a:solidFill>
                  <a:schemeClr val="tx1"/>
                </a:solidFill>
                <a:effectLst/>
                <a:latin typeface="+mn-lt"/>
                <a:ea typeface="+mn-ea"/>
                <a:cs typeface="+mn-cs"/>
              </a:rPr>
              <a:t>Reactive like dash (will talk about what that means)</a:t>
            </a:r>
          </a:p>
          <a:p>
            <a:pPr marL="171450" indent="-171450">
              <a:buFontTx/>
              <a:buChar char="-"/>
            </a:pPr>
            <a:r>
              <a:rPr lang="en-US" sz="1200" b="0" i="0" kern="1200" dirty="0">
                <a:solidFill>
                  <a:schemeClr val="tx1"/>
                </a:solidFill>
                <a:effectLst/>
                <a:latin typeface="+mn-lt"/>
                <a:ea typeface="+mn-ea"/>
                <a:cs typeface="+mn-cs"/>
              </a:rPr>
              <a:t>Excel spreadsheets are easier to share than Python programs</a:t>
            </a:r>
          </a:p>
          <a:p>
            <a:pPr marL="171450" indent="-171450">
              <a:buFontTx/>
              <a:buChar char="-"/>
            </a:pPr>
            <a:r>
              <a:rPr lang="en-US" sz="1200" b="0" i="0" kern="1200" dirty="0">
                <a:solidFill>
                  <a:schemeClr val="tx1"/>
                </a:solidFill>
                <a:effectLst/>
                <a:latin typeface="+mn-lt"/>
                <a:ea typeface="+mn-ea"/>
                <a:cs typeface="+mn-cs"/>
              </a:rPr>
              <a:t>But Excel spreadsheets don’t scale, they become fragile</a:t>
            </a:r>
          </a:p>
          <a:p>
            <a:pPr marL="171450" indent="-171450">
              <a:buFontTx/>
              <a:buChar char="-"/>
            </a:pPr>
            <a:r>
              <a:rPr lang="en-US" sz="1200" b="0" i="0" kern="1200" dirty="0">
                <a:solidFill>
                  <a:schemeClr val="tx1"/>
                </a:solidFill>
                <a:effectLst/>
                <a:latin typeface="+mn-lt"/>
                <a:ea typeface="+mn-ea"/>
                <a:cs typeface="+mn-cs"/>
              </a:rPr>
              <a:t>Hard to test, maintain, and deploy</a:t>
            </a:r>
          </a:p>
          <a:p>
            <a:pPr marL="171450" indent="-171450">
              <a:buFontTx/>
              <a:buChar char="-"/>
            </a:pP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Shiny</a:t>
            </a:r>
          </a:p>
          <a:p>
            <a:pPr marL="171450" indent="-171450">
              <a:buFontTx/>
              <a:buChar char="-"/>
            </a:pPr>
            <a:r>
              <a:rPr lang="en-US" sz="1200" b="0" i="0" kern="1200" dirty="0">
                <a:solidFill>
                  <a:schemeClr val="tx1"/>
                </a:solidFill>
                <a:effectLst/>
                <a:latin typeface="+mn-lt"/>
                <a:ea typeface="+mn-ea"/>
                <a:cs typeface="+mn-cs"/>
              </a:rPr>
              <a:t>Great for R </a:t>
            </a:r>
            <a:r>
              <a:rPr lang="en-US" sz="1200" b="0" i="0" kern="1200" dirty="0" err="1">
                <a:solidFill>
                  <a:schemeClr val="tx1"/>
                </a:solidFill>
                <a:effectLst/>
                <a:latin typeface="+mn-lt"/>
                <a:ea typeface="+mn-ea"/>
                <a:cs typeface="+mn-cs"/>
              </a:rPr>
              <a:t>programmings</a:t>
            </a:r>
            <a:endParaRPr lang="en-US" sz="1200" b="0" i="0" kern="1200" dirty="0">
              <a:solidFill>
                <a:schemeClr val="tx1"/>
              </a:solidFill>
              <a:effectLst/>
              <a:latin typeface="+mn-lt"/>
              <a:ea typeface="+mn-ea"/>
              <a:cs typeface="+mn-cs"/>
            </a:endParaRPr>
          </a:p>
          <a:p>
            <a:pPr marL="171450" indent="-171450">
              <a:buFontTx/>
              <a:buChar char="-"/>
            </a:pPr>
            <a:r>
              <a:rPr lang="en-US" sz="1200" b="0" i="0" kern="1200" dirty="0">
                <a:solidFill>
                  <a:schemeClr val="tx1"/>
                </a:solidFill>
                <a:effectLst/>
                <a:latin typeface="+mn-lt"/>
                <a:ea typeface="+mn-ea"/>
                <a:cs typeface="+mn-cs"/>
              </a:rPr>
              <a:t>Not great for Python programmers</a:t>
            </a:r>
          </a:p>
          <a:p>
            <a:endParaRPr lang="en-US" sz="1200" b="0" i="0" kern="1200" dirty="0">
              <a:solidFill>
                <a:schemeClr val="tx1"/>
              </a:solidFill>
              <a:effectLst/>
              <a:latin typeface="+mn-lt"/>
              <a:ea typeface="+mn-ea"/>
              <a:cs typeface="+mn-cs"/>
            </a:endParaRPr>
          </a:p>
          <a:p>
            <a:r>
              <a:rPr lang="en-US" sz="1200" b="0" i="0" kern="1200" dirty="0" err="1">
                <a:solidFill>
                  <a:schemeClr val="tx1"/>
                </a:solidFill>
                <a:effectLst/>
                <a:latin typeface="+mn-lt"/>
                <a:ea typeface="+mn-ea"/>
                <a:cs typeface="+mn-cs"/>
              </a:rPr>
              <a:t>Matplot</a:t>
            </a:r>
            <a:endParaRPr lang="en-US" sz="1200" b="0" i="0" kern="1200" dirty="0">
              <a:solidFill>
                <a:schemeClr val="tx1"/>
              </a:solidFill>
              <a:effectLst/>
              <a:latin typeface="+mn-lt"/>
              <a:ea typeface="+mn-ea"/>
              <a:cs typeface="+mn-cs"/>
            </a:endParaRPr>
          </a:p>
          <a:p>
            <a:pPr marL="171450" indent="-171450">
              <a:buFontTx/>
              <a:buChar char="-"/>
            </a:pPr>
            <a:r>
              <a:rPr lang="en-US" sz="1200" b="0" i="0" kern="1200" dirty="0">
                <a:solidFill>
                  <a:schemeClr val="tx1"/>
                </a:solidFill>
                <a:effectLst/>
                <a:latin typeface="+mn-lt"/>
                <a:ea typeface="+mn-ea"/>
                <a:cs typeface="+mn-cs"/>
              </a:rPr>
              <a:t>has Guide</a:t>
            </a:r>
          </a:p>
          <a:p>
            <a:pPr marL="171450" indent="-171450">
              <a:buFontTx/>
              <a:buChar char="-"/>
            </a:pPr>
            <a:r>
              <a:rPr lang="en-US" sz="1200" b="0" i="0" kern="1200" dirty="0">
                <a:solidFill>
                  <a:schemeClr val="tx1"/>
                </a:solidFill>
                <a:effectLst/>
                <a:latin typeface="+mn-lt"/>
                <a:ea typeface="+mn-ea"/>
                <a:cs typeface="+mn-cs"/>
              </a:rPr>
              <a:t>great for data manipulations</a:t>
            </a:r>
          </a:p>
          <a:p>
            <a:pPr marL="171450" indent="-171450">
              <a:buFontTx/>
              <a:buChar char="-"/>
            </a:pPr>
            <a:r>
              <a:rPr lang="en-US" sz="1200" b="0" i="0" kern="1200" dirty="0">
                <a:solidFill>
                  <a:schemeClr val="tx1"/>
                </a:solidFill>
                <a:effectLst/>
                <a:latin typeface="+mn-lt"/>
                <a:ea typeface="+mn-ea"/>
                <a:cs typeface="+mn-cs"/>
              </a:rPr>
              <a:t>great for producing sophisticated visualizations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Need a </a:t>
            </a:r>
            <a:r>
              <a:rPr lang="en-US" sz="1200" b="0" i="0" kern="1200" dirty="0" err="1">
                <a:solidFill>
                  <a:schemeClr val="tx1"/>
                </a:solidFill>
                <a:effectLst/>
                <a:latin typeface="+mn-lt"/>
                <a:ea typeface="+mn-ea"/>
                <a:cs typeface="+mn-cs"/>
              </a:rPr>
              <a:t>matlab</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liscence</a:t>
            </a:r>
            <a:endParaRPr lang="en-US" sz="1200" b="0" i="0" kern="1200" dirty="0">
              <a:solidFill>
                <a:schemeClr val="tx1"/>
              </a:solidFill>
              <a:effectLst/>
              <a:latin typeface="+mn-lt"/>
              <a:ea typeface="+mn-ea"/>
              <a:cs typeface="+mn-cs"/>
            </a:endParaRPr>
          </a:p>
          <a:p>
            <a:pPr marL="171450" indent="-171450">
              <a:buFontTx/>
              <a:buChar char="-"/>
            </a:pPr>
            <a:r>
              <a:rPr lang="en-US" sz="1200" b="0" i="0" kern="1200" dirty="0">
                <a:solidFill>
                  <a:schemeClr val="tx1"/>
                </a:solidFill>
                <a:effectLst/>
                <a:latin typeface="+mn-lt"/>
                <a:ea typeface="+mn-ea"/>
                <a:cs typeface="+mn-cs"/>
              </a:rPr>
              <a:t>Not great for deploying apps (not portable because of </a:t>
            </a:r>
            <a:r>
              <a:rPr lang="en-US" sz="1200" b="0" i="0" kern="1200" dirty="0" err="1">
                <a:solidFill>
                  <a:schemeClr val="tx1"/>
                </a:solidFill>
                <a:effectLst/>
                <a:latin typeface="+mn-lt"/>
                <a:ea typeface="+mn-ea"/>
                <a:cs typeface="+mn-cs"/>
              </a:rPr>
              <a:t>matlab</a:t>
            </a:r>
            <a:r>
              <a:rPr lang="en-US" sz="1200" b="0" i="0" kern="1200" dirty="0">
                <a:solidFill>
                  <a:schemeClr val="tx1"/>
                </a:solidFill>
                <a:effectLst/>
                <a:latin typeface="+mn-lt"/>
                <a:ea typeface="+mn-ea"/>
                <a:cs typeface="+mn-cs"/>
              </a:rPr>
              <a:t> license)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Tableau</a:t>
            </a:r>
          </a:p>
          <a:p>
            <a:pPr marL="171450" indent="-171450">
              <a:buFontTx/>
              <a:buChar char="-"/>
            </a:pPr>
            <a:r>
              <a:rPr lang="en-US" sz="1200" b="0" i="0" kern="1200" dirty="0">
                <a:solidFill>
                  <a:schemeClr val="tx1"/>
                </a:solidFill>
                <a:effectLst/>
                <a:latin typeface="+mn-lt"/>
                <a:ea typeface="+mn-ea"/>
                <a:cs typeface="+mn-cs"/>
              </a:rPr>
              <a:t>Great for structured data</a:t>
            </a:r>
          </a:p>
          <a:p>
            <a:pPr marL="171450" indent="-171450">
              <a:buFontTx/>
              <a:buChar char="-"/>
            </a:pPr>
            <a:r>
              <a:rPr lang="en-US" sz="1200" b="0" i="0" kern="1200" dirty="0">
                <a:solidFill>
                  <a:schemeClr val="tx1"/>
                </a:solidFill>
                <a:effectLst/>
                <a:latin typeface="+mn-lt"/>
                <a:ea typeface="+mn-ea"/>
                <a:cs typeface="+mn-cs"/>
              </a:rPr>
              <a:t>Not great for unstructured data</a:t>
            </a:r>
          </a:p>
          <a:p>
            <a:pPr marL="171450" indent="-171450">
              <a:buFontTx/>
              <a:buChar char="-"/>
            </a:pPr>
            <a:r>
              <a:rPr lang="en-US" sz="1200" b="0" i="0" kern="1200" dirty="0">
                <a:solidFill>
                  <a:schemeClr val="tx1"/>
                </a:solidFill>
                <a:effectLst/>
                <a:latin typeface="+mn-lt"/>
                <a:ea typeface="+mn-ea"/>
                <a:cs typeface="+mn-cs"/>
              </a:rPr>
              <a:t>How would you deploy it?</a:t>
            </a:r>
          </a:p>
          <a:p>
            <a:pPr marL="171450" indent="-171450">
              <a:buFontTx/>
              <a:buChar char="-"/>
            </a:pPr>
            <a:endParaRPr lang="en-US" sz="1200" b="0" i="0" kern="1200" dirty="0">
              <a:solidFill>
                <a:schemeClr val="tx1"/>
              </a:solidFill>
              <a:effectLst/>
              <a:latin typeface="+mn-lt"/>
              <a:ea typeface="+mn-ea"/>
              <a:cs typeface="+mn-cs"/>
            </a:endParaRPr>
          </a:p>
          <a:p>
            <a:r>
              <a:rPr lang="en-US" sz="1200" b="0" i="0" kern="1200" dirty="0" err="1">
                <a:solidFill>
                  <a:schemeClr val="tx1"/>
                </a:solidFill>
                <a:effectLst/>
                <a:latin typeface="+mn-lt"/>
                <a:ea typeface="+mn-ea"/>
                <a:cs typeface="+mn-cs"/>
              </a:rPr>
              <a:t>Jupyter</a:t>
            </a:r>
            <a:r>
              <a:rPr lang="en-US" sz="1200" b="0" i="0" kern="1200" dirty="0">
                <a:solidFill>
                  <a:schemeClr val="tx1"/>
                </a:solidFill>
                <a:effectLst/>
                <a:latin typeface="+mn-lt"/>
                <a:ea typeface="+mn-ea"/>
                <a:cs typeface="+mn-cs"/>
              </a:rPr>
              <a:t> Widgets</a:t>
            </a:r>
          </a:p>
          <a:p>
            <a:pPr marL="171450" indent="-171450">
              <a:buFontTx/>
              <a:buChar char="-"/>
            </a:pPr>
            <a:r>
              <a:rPr lang="en-US" sz="1200" b="0" i="0" kern="1200" dirty="0">
                <a:solidFill>
                  <a:schemeClr val="tx1"/>
                </a:solidFill>
                <a:effectLst/>
                <a:latin typeface="+mn-lt"/>
                <a:ea typeface="+mn-ea"/>
                <a:cs typeface="+mn-cs"/>
              </a:rPr>
              <a:t>Widgets exist side by side with code that produced them</a:t>
            </a:r>
          </a:p>
          <a:p>
            <a:pPr marL="171450" indent="-171450">
              <a:buFontTx/>
              <a:buChar char="-"/>
            </a:pPr>
            <a:r>
              <a:rPr lang="en-US" sz="1200" b="0" i="0" kern="1200" dirty="0">
                <a:solidFill>
                  <a:schemeClr val="tx1"/>
                </a:solidFill>
                <a:effectLst/>
                <a:latin typeface="+mn-lt"/>
                <a:ea typeface="+mn-ea"/>
                <a:cs typeface="+mn-cs"/>
              </a:rPr>
              <a:t>Great if you want to see how the visualization is produced</a:t>
            </a:r>
          </a:p>
          <a:p>
            <a:pPr marL="171450" indent="-171450">
              <a:buFontTx/>
              <a:buChar char="-"/>
            </a:pPr>
            <a:r>
              <a:rPr lang="en-US" sz="1200" b="0" i="0" kern="1200" dirty="0">
                <a:solidFill>
                  <a:schemeClr val="tx1"/>
                </a:solidFill>
                <a:effectLst/>
                <a:latin typeface="+mn-lt"/>
                <a:ea typeface="+mn-ea"/>
                <a:cs typeface="+mn-cs"/>
              </a:rPr>
              <a:t>Not great for sharing and presentation</a:t>
            </a:r>
          </a:p>
          <a:p>
            <a:pPr marL="171450" indent="-171450">
              <a:buFontTx/>
              <a:buChar char="-"/>
            </a:pPr>
            <a:r>
              <a:rPr lang="en-US" sz="1200" b="0" i="0" kern="1200" dirty="0">
                <a:solidFill>
                  <a:schemeClr val="tx1"/>
                </a:solidFill>
                <a:effectLst/>
                <a:latin typeface="+mn-lt"/>
                <a:ea typeface="+mn-ea"/>
                <a:cs typeface="+mn-cs"/>
              </a:rPr>
              <a:t>Dash is gear more toward sharable apps</a:t>
            </a:r>
          </a:p>
          <a:p>
            <a:pPr marL="171450" indent="-171450">
              <a:buFontTx/>
              <a:buChar char="-"/>
            </a:pP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Bokeh </a:t>
            </a:r>
          </a:p>
          <a:p>
            <a:pPr marL="171450" indent="-171450">
              <a:buFontTx/>
              <a:buChar char="-"/>
            </a:pPr>
            <a:r>
              <a:rPr lang="en-US" sz="1200" b="0" i="0" kern="1200" dirty="0">
                <a:solidFill>
                  <a:schemeClr val="tx1"/>
                </a:solidFill>
                <a:effectLst/>
                <a:latin typeface="+mn-lt"/>
                <a:ea typeface="+mn-ea"/>
                <a:cs typeface="+mn-cs"/>
              </a:rPr>
              <a:t>Around since 2013</a:t>
            </a:r>
          </a:p>
          <a:p>
            <a:pPr marL="171450" indent="-171450">
              <a:buFontTx/>
              <a:buChar char="-"/>
            </a:pPr>
            <a:r>
              <a:rPr lang="en-US" sz="1200" b="0" i="0" kern="1200" dirty="0">
                <a:solidFill>
                  <a:schemeClr val="tx1"/>
                </a:solidFill>
                <a:effectLst/>
                <a:latin typeface="+mn-lt"/>
                <a:ea typeface="+mn-ea"/>
                <a:cs typeface="+mn-cs"/>
              </a:rPr>
              <a:t>Bokeh is interactive like Dash</a:t>
            </a:r>
          </a:p>
          <a:p>
            <a:pPr marL="171450" indent="-171450">
              <a:buFontTx/>
              <a:buChar char="-"/>
            </a:pPr>
            <a:r>
              <a:rPr lang="en-US" sz="1200" b="0" i="0" kern="1200" dirty="0">
                <a:solidFill>
                  <a:schemeClr val="tx1"/>
                </a:solidFill>
                <a:effectLst/>
                <a:latin typeface="+mn-lt"/>
                <a:ea typeface="+mn-ea"/>
                <a:cs typeface="+mn-cs"/>
              </a:rPr>
              <a:t>Dash is built on </a:t>
            </a:r>
            <a:r>
              <a:rPr lang="en-US" sz="1200" b="0" i="0" kern="1200" dirty="0" err="1">
                <a:solidFill>
                  <a:schemeClr val="tx1"/>
                </a:solidFill>
                <a:effectLst/>
                <a:latin typeface="+mn-lt"/>
                <a:ea typeface="+mn-ea"/>
                <a:cs typeface="+mn-cs"/>
              </a:rPr>
              <a:t>plotly</a:t>
            </a:r>
            <a:r>
              <a:rPr lang="en-US" sz="1200" b="0" i="0" kern="1200" dirty="0">
                <a:solidFill>
                  <a:schemeClr val="tx1"/>
                </a:solidFill>
                <a:effectLst/>
                <a:latin typeface="+mn-lt"/>
                <a:ea typeface="+mn-ea"/>
                <a:cs typeface="+mn-cs"/>
              </a:rPr>
              <a:t>, very powerful</a:t>
            </a:r>
          </a:p>
          <a:p>
            <a:pPr marL="171450" indent="-171450">
              <a:buFontTx/>
              <a:buChar char="-"/>
            </a:pPr>
            <a:r>
              <a:rPr lang="en-US" sz="1200" b="0" i="0" kern="1200" dirty="0">
                <a:solidFill>
                  <a:schemeClr val="tx1"/>
                </a:solidFill>
                <a:effectLst/>
                <a:latin typeface="+mn-lt"/>
                <a:ea typeface="+mn-ea"/>
                <a:cs typeface="+mn-cs"/>
              </a:rPr>
              <a:t>Bokeh slows down at scale (personal example)</a:t>
            </a:r>
          </a:p>
          <a:p>
            <a:pPr marL="171450" indent="-171450">
              <a:buFontTx/>
              <a:buChar char="-"/>
            </a:pPr>
            <a:r>
              <a:rPr lang="en-US" sz="1200" b="0" i="0" kern="1200" dirty="0">
                <a:solidFill>
                  <a:schemeClr val="tx1"/>
                </a:solidFill>
                <a:effectLst/>
                <a:latin typeface="+mn-lt"/>
                <a:ea typeface="+mn-ea"/>
                <a:cs typeface="+mn-cs"/>
              </a:rPr>
              <a:t>Dash is built on React so you can add components</a:t>
            </a:r>
          </a:p>
          <a:p>
            <a:pPr marL="171450" indent="-171450">
              <a:buFontTx/>
              <a:buChar char="-"/>
            </a:pPr>
            <a:r>
              <a:rPr lang="en-US" sz="1200" b="0" i="0" kern="1200" dirty="0">
                <a:solidFill>
                  <a:schemeClr val="tx1"/>
                </a:solidFill>
                <a:effectLst/>
                <a:latin typeface="+mn-lt"/>
                <a:ea typeface="+mn-ea"/>
                <a:cs typeface="+mn-cs"/>
              </a:rPr>
              <a:t>Bokeh is not</a:t>
            </a:r>
          </a:p>
          <a:p>
            <a:pPr marL="171450" indent="-171450">
              <a:buFontTx/>
              <a:buChar char="-"/>
            </a:pPr>
            <a:r>
              <a:rPr lang="en-US" sz="1200" b="0" i="0" kern="1200" dirty="0">
                <a:solidFill>
                  <a:schemeClr val="tx1"/>
                </a:solidFill>
                <a:effectLst/>
                <a:latin typeface="+mn-lt"/>
                <a:ea typeface="+mn-ea"/>
                <a:cs typeface="+mn-cs"/>
              </a:rPr>
              <a:t>(personal opinion) Dash is easier to use (more intuitive, better documentation)</a:t>
            </a:r>
          </a:p>
          <a:p>
            <a:pPr marL="171450" indent="-171450">
              <a:buFontTx/>
              <a:buChar char="-"/>
            </a:pPr>
            <a:r>
              <a:rPr lang="en-US" sz="1200" b="1" i="0" kern="1200" dirty="0">
                <a:solidFill>
                  <a:schemeClr val="tx1"/>
                </a:solidFill>
                <a:effectLst/>
                <a:latin typeface="+mn-lt"/>
                <a:ea typeface="+mn-ea"/>
                <a:cs typeface="+mn-cs"/>
              </a:rPr>
              <a:t>ignore the sticker</a:t>
            </a:r>
          </a:p>
          <a:p>
            <a:pPr marL="171450" indent="-171450">
              <a:buFontTx/>
              <a:buChar char="-"/>
            </a:pPr>
            <a:endParaRPr lang="en-US" sz="1200" b="0" i="0" kern="1200" dirty="0">
              <a:solidFill>
                <a:schemeClr val="tx1"/>
              </a:solidFill>
              <a:effectLst/>
              <a:latin typeface="+mn-lt"/>
              <a:ea typeface="+mn-ea"/>
              <a:cs typeface="+mn-cs"/>
            </a:endParaRPr>
          </a:p>
          <a:p>
            <a:pPr marL="171450" indent="-171450">
              <a:buFontTx/>
              <a:buChar char="-"/>
            </a:pP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8B9E4114-3C63-7747-8961-9652315A5F8D}" type="slidenum">
              <a:rPr lang="en-US" smtClean="0"/>
              <a:t>10</a:t>
            </a:fld>
            <a:endParaRPr lang="en-US"/>
          </a:p>
        </p:txBody>
      </p:sp>
    </p:spTree>
    <p:extLst>
      <p:ext uri="{BB962C8B-B14F-4D97-AF65-F5344CB8AC3E}">
        <p14:creationId xmlns:p14="http://schemas.microsoft.com/office/powerpoint/2010/main" val="35047906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If using </a:t>
            </a:r>
            <a:r>
              <a:rPr lang="en-US" dirty="0" err="1"/>
              <a:t>jupyter</a:t>
            </a:r>
            <a:endParaRPr lang="en-US" dirty="0"/>
          </a:p>
          <a:p>
            <a:pPr marL="0" indent="0">
              <a:buNone/>
            </a:pPr>
            <a:endParaRPr lang="en-US" dirty="0"/>
          </a:p>
          <a:p>
            <a:pPr marL="0" indent="0">
              <a:buNone/>
            </a:pPr>
            <a:r>
              <a:rPr lang="en-US" dirty="0"/>
              <a:t>pip install </a:t>
            </a:r>
            <a:r>
              <a:rPr lang="en-US" dirty="0" err="1"/>
              <a:t>jupyter</a:t>
            </a:r>
            <a:endParaRPr lang="en-US" dirty="0"/>
          </a:p>
          <a:p>
            <a:pPr marL="0" indent="0">
              <a:buNone/>
            </a:pPr>
            <a:r>
              <a:rPr lang="en-US" dirty="0"/>
              <a:t>pip install </a:t>
            </a:r>
            <a:r>
              <a:rPr lang="en-US" dirty="0" err="1"/>
              <a:t>environment_kernels</a:t>
            </a:r>
            <a:endParaRPr lang="en-US" dirty="0"/>
          </a:p>
          <a:p>
            <a:endParaRPr lang="en-US" dirty="0"/>
          </a:p>
          <a:p>
            <a:pPr marL="0" indent="0">
              <a:buNone/>
            </a:pPr>
            <a:r>
              <a:rPr lang="en-US" dirty="0"/>
              <a:t>Go to: </a:t>
            </a:r>
            <a:r>
              <a:rPr lang="en-US" dirty="0">
                <a:hlinkClick r:id="rId3"/>
              </a:rPr>
              <a:t>https://github.com/BradburyThompson/dash</a:t>
            </a:r>
            <a:endParaRPr lang="en-US" dirty="0"/>
          </a:p>
          <a:p>
            <a:pPr marL="0" indent="0">
              <a:buNone/>
            </a:pPr>
            <a:r>
              <a:rPr lang="en-US" dirty="0"/>
              <a:t>Copy the link</a:t>
            </a:r>
          </a:p>
          <a:p>
            <a:pPr marL="0" indent="0">
              <a:buNone/>
            </a:pPr>
            <a:r>
              <a:rPr lang="en-US" dirty="0"/>
              <a:t>git clone https://</a:t>
            </a:r>
            <a:r>
              <a:rPr lang="en-US" dirty="0" err="1"/>
              <a:t>github.com</a:t>
            </a:r>
            <a:r>
              <a:rPr lang="en-US" dirty="0"/>
              <a:t>/</a:t>
            </a:r>
            <a:r>
              <a:rPr lang="en-US" dirty="0" err="1"/>
              <a:t>BradburyThompson</a:t>
            </a:r>
            <a:r>
              <a:rPr lang="en-US" dirty="0"/>
              <a:t>/</a:t>
            </a:r>
            <a:r>
              <a:rPr lang="en-US" dirty="0" err="1"/>
              <a:t>dash.git</a:t>
            </a:r>
            <a:endParaRPr lang="en-US" dirty="0"/>
          </a:p>
          <a:p>
            <a:endParaRPr lang="en-US" dirty="0"/>
          </a:p>
        </p:txBody>
      </p:sp>
      <p:sp>
        <p:nvSpPr>
          <p:cNvPr id="4" name="Slide Number Placeholder 3"/>
          <p:cNvSpPr>
            <a:spLocks noGrp="1"/>
          </p:cNvSpPr>
          <p:nvPr>
            <p:ph type="sldNum" sz="quarter" idx="5"/>
          </p:nvPr>
        </p:nvSpPr>
        <p:spPr/>
        <p:txBody>
          <a:bodyPr/>
          <a:lstStyle/>
          <a:p>
            <a:fld id="{8B9E4114-3C63-7747-8961-9652315A5F8D}" type="slidenum">
              <a:rPr lang="en-US" smtClean="0"/>
              <a:t>11</a:t>
            </a:fld>
            <a:endParaRPr lang="en-US"/>
          </a:p>
        </p:txBody>
      </p:sp>
    </p:spTree>
    <p:extLst>
      <p:ext uri="{BB962C8B-B14F-4D97-AF65-F5344CB8AC3E}">
        <p14:creationId xmlns:p14="http://schemas.microsoft.com/office/powerpoint/2010/main" val="31694729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Pattern:</a:t>
            </a:r>
          </a:p>
          <a:p>
            <a:r>
              <a:rPr lang="en-US" dirty="0"/>
              <a:t>1) Here is the concept</a:t>
            </a:r>
          </a:p>
          <a:p>
            <a:r>
              <a:rPr lang="en-US" dirty="0"/>
              <a:t>2) Here is the code</a:t>
            </a:r>
          </a:p>
          <a:p>
            <a:r>
              <a:rPr lang="en-US" dirty="0"/>
              <a:t>3) What do you think it will do?</a:t>
            </a:r>
          </a:p>
          <a:p>
            <a:r>
              <a:rPr lang="en-US" dirty="0"/>
              <a:t>4) Run it to see what it does</a:t>
            </a:r>
          </a:p>
          <a:p>
            <a:r>
              <a:rPr lang="en-US" dirty="0"/>
              <a:t>5) How did it do that?</a:t>
            </a:r>
          </a:p>
          <a:p>
            <a:endParaRPr lang="en-US" dirty="0"/>
          </a:p>
          <a:p>
            <a:r>
              <a:rPr lang="en-US" sz="1200" b="0" i="0" kern="1200" dirty="0">
                <a:solidFill>
                  <a:schemeClr val="tx1"/>
                </a:solidFill>
                <a:effectLst/>
                <a:latin typeface="+mn-lt"/>
                <a:ea typeface="+mn-ea"/>
                <a:cs typeface="+mn-cs"/>
              </a:rPr>
              <a:t>1) The layout is composed of a tree of "components" like </a:t>
            </a:r>
            <a:r>
              <a:rPr lang="en-US" sz="1200" b="0" i="0" kern="1200" dirty="0" err="1">
                <a:solidFill>
                  <a:schemeClr val="tx1"/>
                </a:solidFill>
                <a:effectLst/>
                <a:latin typeface="+mn-lt"/>
                <a:ea typeface="+mn-ea"/>
                <a:cs typeface="+mn-cs"/>
              </a:rPr>
              <a:t>html.Div</a:t>
            </a:r>
            <a:r>
              <a:rPr lang="en-US" sz="1200" b="0" i="0" kern="1200" dirty="0">
                <a:solidFill>
                  <a:schemeClr val="tx1"/>
                </a:solidFill>
                <a:effectLst/>
                <a:latin typeface="+mn-lt"/>
                <a:ea typeface="+mn-ea"/>
                <a:cs typeface="+mn-cs"/>
              </a:rPr>
              <a:t> and </a:t>
            </a:r>
            <a:r>
              <a:rPr lang="en-US" sz="1200" b="0" i="0" kern="1200" dirty="0" err="1">
                <a:solidFill>
                  <a:schemeClr val="tx1"/>
                </a:solidFill>
                <a:effectLst/>
                <a:latin typeface="+mn-lt"/>
                <a:ea typeface="+mn-ea"/>
                <a:cs typeface="+mn-cs"/>
              </a:rPr>
              <a:t>dcc.Graph</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2) The </a:t>
            </a:r>
            <a:r>
              <a:rPr lang="en-US" sz="1200" b="0" i="0" kern="1200" dirty="0" err="1">
                <a:solidFill>
                  <a:schemeClr val="tx1"/>
                </a:solidFill>
                <a:effectLst/>
                <a:latin typeface="+mn-lt"/>
                <a:ea typeface="+mn-ea"/>
                <a:cs typeface="+mn-cs"/>
              </a:rPr>
              <a:t>dash_html_components</a:t>
            </a:r>
            <a:r>
              <a:rPr lang="en-US" sz="1200" b="0" i="0" kern="1200" dirty="0">
                <a:solidFill>
                  <a:schemeClr val="tx1"/>
                </a:solidFill>
                <a:effectLst/>
                <a:latin typeface="+mn-lt"/>
                <a:ea typeface="+mn-ea"/>
                <a:cs typeface="+mn-cs"/>
              </a:rPr>
              <a:t> library has a component for every HTML tag. The html.H1(children='Hello Dash') component generates a &lt;h1&gt;Hello Dash&lt;/h1&gt; HTML element in your application.</a:t>
            </a:r>
          </a:p>
          <a:p>
            <a:r>
              <a:rPr lang="en-US" sz="1200" b="0" i="0" kern="1200" dirty="0">
                <a:solidFill>
                  <a:schemeClr val="tx1"/>
                </a:solidFill>
                <a:effectLst/>
                <a:latin typeface="+mn-lt"/>
                <a:ea typeface="+mn-ea"/>
                <a:cs typeface="+mn-cs"/>
              </a:rPr>
              <a:t>3) Not all components are pure HTML. The </a:t>
            </a:r>
            <a:r>
              <a:rPr lang="en-US" sz="1200" b="0" i="0" kern="1200" dirty="0" err="1">
                <a:solidFill>
                  <a:schemeClr val="tx1"/>
                </a:solidFill>
                <a:effectLst/>
                <a:latin typeface="+mn-lt"/>
                <a:ea typeface="+mn-ea"/>
                <a:cs typeface="+mn-cs"/>
              </a:rPr>
              <a:t>dash_core_components</a:t>
            </a:r>
            <a:r>
              <a:rPr lang="en-US" sz="1200" b="0" i="0" kern="1200" dirty="0">
                <a:solidFill>
                  <a:schemeClr val="tx1"/>
                </a:solidFill>
                <a:effectLst/>
                <a:latin typeface="+mn-lt"/>
                <a:ea typeface="+mn-ea"/>
                <a:cs typeface="+mn-cs"/>
              </a:rPr>
              <a:t> describe higher-level components that are interactive and are generated with JavaScript, HTML, and CSS through the </a:t>
            </a:r>
            <a:r>
              <a:rPr lang="en-US" sz="1200" b="0" i="0" kern="1200" dirty="0" err="1">
                <a:solidFill>
                  <a:schemeClr val="tx1"/>
                </a:solidFill>
                <a:effectLst/>
                <a:latin typeface="+mn-lt"/>
                <a:ea typeface="+mn-ea"/>
                <a:cs typeface="+mn-cs"/>
              </a:rPr>
              <a:t>React.js</a:t>
            </a:r>
            <a:r>
              <a:rPr lang="en-US" sz="1200" b="0" i="0" kern="1200" dirty="0">
                <a:solidFill>
                  <a:schemeClr val="tx1"/>
                </a:solidFill>
                <a:effectLst/>
                <a:latin typeface="+mn-lt"/>
                <a:ea typeface="+mn-ea"/>
                <a:cs typeface="+mn-cs"/>
              </a:rPr>
              <a:t> library.</a:t>
            </a:r>
          </a:p>
          <a:p>
            <a:r>
              <a:rPr lang="en-US" sz="1200" b="0" i="0" kern="1200" dirty="0">
                <a:solidFill>
                  <a:schemeClr val="tx1"/>
                </a:solidFill>
                <a:effectLst/>
                <a:latin typeface="+mn-lt"/>
                <a:ea typeface="+mn-ea"/>
                <a:cs typeface="+mn-cs"/>
              </a:rPr>
              <a:t>4) Each component is described entirely through keyword attributes. Dash is </a:t>
            </a:r>
            <a:r>
              <a:rPr lang="en-US" sz="1200" b="0" i="1" kern="1200" dirty="0">
                <a:solidFill>
                  <a:schemeClr val="tx1"/>
                </a:solidFill>
                <a:effectLst/>
                <a:latin typeface="+mn-lt"/>
                <a:ea typeface="+mn-ea"/>
                <a:cs typeface="+mn-cs"/>
              </a:rPr>
              <a:t>declarative</a:t>
            </a:r>
            <a:r>
              <a:rPr lang="en-US" sz="1200" b="0" i="0" kern="1200" dirty="0">
                <a:solidFill>
                  <a:schemeClr val="tx1"/>
                </a:solidFill>
                <a:effectLst/>
                <a:latin typeface="+mn-lt"/>
                <a:ea typeface="+mn-ea"/>
                <a:cs typeface="+mn-cs"/>
              </a:rPr>
              <a:t>: you will primarily describe your application through these attributes.</a:t>
            </a:r>
          </a:p>
          <a:p>
            <a:r>
              <a:rPr lang="en-US" sz="1200" b="0" i="0" kern="1200" dirty="0">
                <a:solidFill>
                  <a:schemeClr val="tx1"/>
                </a:solidFill>
                <a:effectLst/>
                <a:latin typeface="+mn-lt"/>
                <a:ea typeface="+mn-ea"/>
                <a:cs typeface="+mn-cs"/>
              </a:rPr>
              <a:t>The children property is special. By convention, it's always the first attribute which means that you can omit it: html.H1(children='Hello Dash') is the same as html.H1('Hello Dash’). 5) Also, it can contain a string, a number, a single component, or a list of components.</a:t>
            </a:r>
          </a:p>
          <a:p>
            <a:r>
              <a:rPr lang="en-US" sz="1200" b="0" i="0" kern="1200" dirty="0">
                <a:solidFill>
                  <a:schemeClr val="tx1"/>
                </a:solidFill>
                <a:effectLst/>
                <a:latin typeface="+mn-lt"/>
                <a:ea typeface="+mn-ea"/>
                <a:cs typeface="+mn-cs"/>
              </a:rPr>
              <a:t>6) The fonts in your application will look a little bit different than what is displayed here. This application is using a custom CSS stylesheet to modify the default styles of the elements. You can learn more in the </a:t>
            </a:r>
            <a:r>
              <a:rPr lang="en-US" sz="1200" b="0" i="0" u="sng" kern="1200" dirty="0">
                <a:solidFill>
                  <a:schemeClr val="tx1"/>
                </a:solidFill>
                <a:effectLst/>
                <a:latin typeface="+mn-lt"/>
                <a:ea typeface="+mn-ea"/>
                <a:cs typeface="+mn-cs"/>
                <a:hlinkClick r:id="rId3"/>
              </a:rPr>
              <a:t>css tutorial</a:t>
            </a:r>
            <a:r>
              <a:rPr lang="en-US" sz="1200" b="0" i="0" kern="1200" dirty="0">
                <a:solidFill>
                  <a:schemeClr val="tx1"/>
                </a:solidFill>
                <a:effectLst/>
                <a:latin typeface="+mn-lt"/>
                <a:ea typeface="+mn-ea"/>
                <a:cs typeface="+mn-cs"/>
              </a:rPr>
              <a:t>, but for now you can initialize your app with</a:t>
            </a:r>
          </a:p>
          <a:p>
            <a:r>
              <a:rPr lang="en-US" dirty="0" err="1"/>
              <a:t>external_stylesheets</a:t>
            </a:r>
            <a:r>
              <a:rPr lang="en-US" dirty="0"/>
              <a:t> = ['https://</a:t>
            </a:r>
            <a:r>
              <a:rPr lang="en-US" dirty="0" err="1"/>
              <a:t>codepen.io</a:t>
            </a:r>
            <a:r>
              <a:rPr lang="en-US" dirty="0"/>
              <a:t>/</a:t>
            </a:r>
            <a:r>
              <a:rPr lang="en-US" dirty="0" err="1"/>
              <a:t>chriddyp</a:t>
            </a:r>
            <a:r>
              <a:rPr lang="en-US" dirty="0"/>
              <a:t>/pen/</a:t>
            </a:r>
            <a:r>
              <a:rPr lang="en-US" dirty="0" err="1"/>
              <a:t>bWLwgP.css</a:t>
            </a:r>
            <a:r>
              <a:rPr lang="en-US" dirty="0"/>
              <a:t>'] </a:t>
            </a:r>
            <a:br>
              <a:rPr lang="en-US" dirty="0"/>
            </a:br>
            <a:endParaRPr lang="en-US" dirty="0"/>
          </a:p>
        </p:txBody>
      </p:sp>
      <p:sp>
        <p:nvSpPr>
          <p:cNvPr id="4" name="Slide Number Placeholder 3"/>
          <p:cNvSpPr>
            <a:spLocks noGrp="1"/>
          </p:cNvSpPr>
          <p:nvPr>
            <p:ph type="sldNum" sz="quarter" idx="5"/>
          </p:nvPr>
        </p:nvSpPr>
        <p:spPr/>
        <p:txBody>
          <a:bodyPr/>
          <a:lstStyle/>
          <a:p>
            <a:fld id="{8B9E4114-3C63-7747-8961-9652315A5F8D}" type="slidenum">
              <a:rPr lang="en-US" smtClean="0"/>
              <a:t>14</a:t>
            </a:fld>
            <a:endParaRPr lang="en-US"/>
          </a:p>
        </p:txBody>
      </p:sp>
    </p:spTree>
    <p:extLst>
      <p:ext uri="{BB962C8B-B14F-4D97-AF65-F5344CB8AC3E}">
        <p14:creationId xmlns:p14="http://schemas.microsoft.com/office/powerpoint/2010/main" val="8257561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Pattern:</a:t>
            </a:r>
          </a:p>
          <a:p>
            <a:r>
              <a:rPr lang="en-US" dirty="0"/>
              <a:t>1) Here is the concept</a:t>
            </a:r>
          </a:p>
          <a:p>
            <a:r>
              <a:rPr lang="en-US" dirty="0"/>
              <a:t>2) Here is the code</a:t>
            </a:r>
          </a:p>
          <a:p>
            <a:r>
              <a:rPr lang="en-US" dirty="0"/>
              <a:t>3) What do you think it will do?</a:t>
            </a:r>
          </a:p>
          <a:p>
            <a:r>
              <a:rPr lang="en-US" dirty="0"/>
              <a:t>4) Run it to see what it does</a:t>
            </a:r>
          </a:p>
          <a:p>
            <a:r>
              <a:rPr lang="en-US" dirty="0"/>
              <a:t>5) How did it do that?</a:t>
            </a:r>
          </a:p>
          <a:p>
            <a:endParaRPr lang="en-US" dirty="0"/>
          </a:p>
          <a:p>
            <a:endParaRPr lang="en-US" dirty="0"/>
          </a:p>
          <a:p>
            <a:r>
              <a:rPr lang="en-US" dirty="0"/>
              <a:t>I believe you learned about React this week so this should sound familiar</a:t>
            </a:r>
          </a:p>
        </p:txBody>
      </p:sp>
      <p:sp>
        <p:nvSpPr>
          <p:cNvPr id="4" name="Slide Number Placeholder 3"/>
          <p:cNvSpPr>
            <a:spLocks noGrp="1"/>
          </p:cNvSpPr>
          <p:nvPr>
            <p:ph type="sldNum" sz="quarter" idx="5"/>
          </p:nvPr>
        </p:nvSpPr>
        <p:spPr/>
        <p:txBody>
          <a:bodyPr/>
          <a:lstStyle/>
          <a:p>
            <a:fld id="{8B9E4114-3C63-7747-8961-9652315A5F8D}" type="slidenum">
              <a:rPr lang="en-US" smtClean="0"/>
              <a:t>15</a:t>
            </a:fld>
            <a:endParaRPr lang="en-US"/>
          </a:p>
        </p:txBody>
      </p:sp>
    </p:spTree>
    <p:extLst>
      <p:ext uri="{BB962C8B-B14F-4D97-AF65-F5344CB8AC3E}">
        <p14:creationId xmlns:p14="http://schemas.microsoft.com/office/powerpoint/2010/main" val="23707818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F8A3D56-9869-864F-AF2D-D62EA4705890}" type="datetimeFigureOut">
              <a:rPr lang="en-US" smtClean="0"/>
              <a:t>5/21/19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4B016F-B540-AC4C-862F-116F01FAAA73}" type="slidenum">
              <a:rPr lang="en-US" smtClean="0"/>
              <a:t>‹#›</a:t>
            </a:fld>
            <a:endParaRPr lang="en-US"/>
          </a:p>
        </p:txBody>
      </p:sp>
    </p:spTree>
    <p:extLst>
      <p:ext uri="{BB962C8B-B14F-4D97-AF65-F5344CB8AC3E}">
        <p14:creationId xmlns:p14="http://schemas.microsoft.com/office/powerpoint/2010/main" val="7810875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F8A3D56-9869-864F-AF2D-D62EA4705890}" type="datetimeFigureOut">
              <a:rPr lang="en-US" smtClean="0"/>
              <a:t>5/21/19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4B016F-B540-AC4C-862F-116F01FAAA73}" type="slidenum">
              <a:rPr lang="en-US" smtClean="0"/>
              <a:t>‹#›</a:t>
            </a:fld>
            <a:endParaRPr lang="en-US"/>
          </a:p>
        </p:txBody>
      </p:sp>
    </p:spTree>
    <p:extLst>
      <p:ext uri="{BB962C8B-B14F-4D97-AF65-F5344CB8AC3E}">
        <p14:creationId xmlns:p14="http://schemas.microsoft.com/office/powerpoint/2010/main" val="32308637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F8A3D56-9869-864F-AF2D-D62EA4705890}" type="datetimeFigureOut">
              <a:rPr lang="en-US" smtClean="0"/>
              <a:t>5/21/19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4B016F-B540-AC4C-862F-116F01FAAA73}"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7965854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F8A3D56-9869-864F-AF2D-D62EA4705890}" type="datetimeFigureOut">
              <a:rPr lang="en-US" smtClean="0"/>
              <a:t>5/21/19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4B016F-B540-AC4C-862F-116F01FAAA73}" type="slidenum">
              <a:rPr lang="en-US" smtClean="0"/>
              <a:t>‹#›</a:t>
            </a:fld>
            <a:endParaRPr lang="en-US"/>
          </a:p>
        </p:txBody>
      </p:sp>
    </p:spTree>
    <p:extLst>
      <p:ext uri="{BB962C8B-B14F-4D97-AF65-F5344CB8AC3E}">
        <p14:creationId xmlns:p14="http://schemas.microsoft.com/office/powerpoint/2010/main" val="16860069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F8A3D56-9869-864F-AF2D-D62EA4705890}" type="datetimeFigureOut">
              <a:rPr lang="en-US" smtClean="0"/>
              <a:t>5/21/19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4B016F-B540-AC4C-862F-116F01FAAA73}"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4687853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F8A3D56-9869-864F-AF2D-D62EA4705890}" type="datetimeFigureOut">
              <a:rPr lang="en-US" smtClean="0"/>
              <a:t>5/21/19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4B016F-B540-AC4C-862F-116F01FAAA73}" type="slidenum">
              <a:rPr lang="en-US" smtClean="0"/>
              <a:t>‹#›</a:t>
            </a:fld>
            <a:endParaRPr lang="en-US"/>
          </a:p>
        </p:txBody>
      </p:sp>
    </p:spTree>
    <p:extLst>
      <p:ext uri="{BB962C8B-B14F-4D97-AF65-F5344CB8AC3E}">
        <p14:creationId xmlns:p14="http://schemas.microsoft.com/office/powerpoint/2010/main" val="38265289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8A3D56-9869-864F-AF2D-D62EA4705890}" type="datetimeFigureOut">
              <a:rPr lang="en-US" smtClean="0"/>
              <a:t>5/21/19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4B016F-B540-AC4C-862F-116F01FAAA73}" type="slidenum">
              <a:rPr lang="en-US" smtClean="0"/>
              <a:t>‹#›</a:t>
            </a:fld>
            <a:endParaRPr lang="en-US"/>
          </a:p>
        </p:txBody>
      </p:sp>
    </p:spTree>
    <p:extLst>
      <p:ext uri="{BB962C8B-B14F-4D97-AF65-F5344CB8AC3E}">
        <p14:creationId xmlns:p14="http://schemas.microsoft.com/office/powerpoint/2010/main" val="34313468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8A3D56-9869-864F-AF2D-D62EA4705890}" type="datetimeFigureOut">
              <a:rPr lang="en-US" smtClean="0"/>
              <a:t>5/21/19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4B016F-B540-AC4C-862F-116F01FAAA73}" type="slidenum">
              <a:rPr lang="en-US" smtClean="0"/>
              <a:t>‹#›</a:t>
            </a:fld>
            <a:endParaRPr lang="en-US"/>
          </a:p>
        </p:txBody>
      </p:sp>
    </p:spTree>
    <p:extLst>
      <p:ext uri="{BB962C8B-B14F-4D97-AF65-F5344CB8AC3E}">
        <p14:creationId xmlns:p14="http://schemas.microsoft.com/office/powerpoint/2010/main" val="1961267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8A3D56-9869-864F-AF2D-D62EA4705890}" type="datetimeFigureOut">
              <a:rPr lang="en-US" smtClean="0"/>
              <a:t>5/21/19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4B016F-B540-AC4C-862F-116F01FAAA73}" type="slidenum">
              <a:rPr lang="en-US" smtClean="0"/>
              <a:t>‹#›</a:t>
            </a:fld>
            <a:endParaRPr lang="en-US"/>
          </a:p>
        </p:txBody>
      </p:sp>
    </p:spTree>
    <p:extLst>
      <p:ext uri="{BB962C8B-B14F-4D97-AF65-F5344CB8AC3E}">
        <p14:creationId xmlns:p14="http://schemas.microsoft.com/office/powerpoint/2010/main" val="35071819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F8A3D56-9869-864F-AF2D-D62EA4705890}" type="datetimeFigureOut">
              <a:rPr lang="en-US" smtClean="0"/>
              <a:t>5/21/19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4B016F-B540-AC4C-862F-116F01FAAA73}" type="slidenum">
              <a:rPr lang="en-US" smtClean="0"/>
              <a:t>‹#›</a:t>
            </a:fld>
            <a:endParaRPr lang="en-US"/>
          </a:p>
        </p:txBody>
      </p:sp>
    </p:spTree>
    <p:extLst>
      <p:ext uri="{BB962C8B-B14F-4D97-AF65-F5344CB8AC3E}">
        <p14:creationId xmlns:p14="http://schemas.microsoft.com/office/powerpoint/2010/main" val="37267085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F8A3D56-9869-864F-AF2D-D62EA4705890}" type="datetimeFigureOut">
              <a:rPr lang="en-US" smtClean="0"/>
              <a:t>5/21/19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4B016F-B540-AC4C-862F-116F01FAAA73}" type="slidenum">
              <a:rPr lang="en-US" smtClean="0"/>
              <a:t>‹#›</a:t>
            </a:fld>
            <a:endParaRPr lang="en-US"/>
          </a:p>
        </p:txBody>
      </p:sp>
    </p:spTree>
    <p:extLst>
      <p:ext uri="{BB962C8B-B14F-4D97-AF65-F5344CB8AC3E}">
        <p14:creationId xmlns:p14="http://schemas.microsoft.com/office/powerpoint/2010/main" val="31687871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F8A3D56-9869-864F-AF2D-D62EA4705890}" type="datetimeFigureOut">
              <a:rPr lang="en-US" smtClean="0"/>
              <a:t>5/21/19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54B016F-B540-AC4C-862F-116F01FAAA73}" type="slidenum">
              <a:rPr lang="en-US" smtClean="0"/>
              <a:t>‹#›</a:t>
            </a:fld>
            <a:endParaRPr lang="en-US"/>
          </a:p>
        </p:txBody>
      </p:sp>
    </p:spTree>
    <p:extLst>
      <p:ext uri="{BB962C8B-B14F-4D97-AF65-F5344CB8AC3E}">
        <p14:creationId xmlns:p14="http://schemas.microsoft.com/office/powerpoint/2010/main" val="8259290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F8A3D56-9869-864F-AF2D-D62EA4705890}" type="datetimeFigureOut">
              <a:rPr lang="en-US" smtClean="0"/>
              <a:t>5/21/19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54B016F-B540-AC4C-862F-116F01FAAA73}" type="slidenum">
              <a:rPr lang="en-US" smtClean="0"/>
              <a:t>‹#›</a:t>
            </a:fld>
            <a:endParaRPr lang="en-US"/>
          </a:p>
        </p:txBody>
      </p:sp>
    </p:spTree>
    <p:extLst>
      <p:ext uri="{BB962C8B-B14F-4D97-AF65-F5344CB8AC3E}">
        <p14:creationId xmlns:p14="http://schemas.microsoft.com/office/powerpoint/2010/main" val="19794323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8A3D56-9869-864F-AF2D-D62EA4705890}" type="datetimeFigureOut">
              <a:rPr lang="en-US" smtClean="0"/>
              <a:t>5/21/19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54B016F-B540-AC4C-862F-116F01FAAA73}" type="slidenum">
              <a:rPr lang="en-US" smtClean="0"/>
              <a:t>‹#›</a:t>
            </a:fld>
            <a:endParaRPr lang="en-US"/>
          </a:p>
        </p:txBody>
      </p:sp>
    </p:spTree>
    <p:extLst>
      <p:ext uri="{BB962C8B-B14F-4D97-AF65-F5344CB8AC3E}">
        <p14:creationId xmlns:p14="http://schemas.microsoft.com/office/powerpoint/2010/main" val="6908234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F8A3D56-9869-864F-AF2D-D62EA4705890}" type="datetimeFigureOut">
              <a:rPr lang="en-US" smtClean="0"/>
              <a:t>5/21/19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4B016F-B540-AC4C-862F-116F01FAAA73}" type="slidenum">
              <a:rPr lang="en-US" smtClean="0"/>
              <a:t>‹#›</a:t>
            </a:fld>
            <a:endParaRPr lang="en-US"/>
          </a:p>
        </p:txBody>
      </p:sp>
    </p:spTree>
    <p:extLst>
      <p:ext uri="{BB962C8B-B14F-4D97-AF65-F5344CB8AC3E}">
        <p14:creationId xmlns:p14="http://schemas.microsoft.com/office/powerpoint/2010/main" val="3466164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4B016F-B540-AC4C-862F-116F01FAAA73}" type="slidenum">
              <a:rPr lang="en-US" smtClean="0"/>
              <a:t>‹#›</a:t>
            </a:fld>
            <a:endParaRPr lang="en-US"/>
          </a:p>
        </p:txBody>
      </p:sp>
      <p:sp>
        <p:nvSpPr>
          <p:cNvPr id="5" name="Date Placeholder 4"/>
          <p:cNvSpPr>
            <a:spLocks noGrp="1"/>
          </p:cNvSpPr>
          <p:nvPr>
            <p:ph type="dt" sz="half" idx="10"/>
          </p:nvPr>
        </p:nvSpPr>
        <p:spPr/>
        <p:txBody>
          <a:bodyPr/>
          <a:lstStyle/>
          <a:p>
            <a:fld id="{BF8A3D56-9869-864F-AF2D-D62EA4705890}" type="datetimeFigureOut">
              <a:rPr lang="en-US" smtClean="0"/>
              <a:t>5/21/19</a:t>
            </a:fld>
            <a:endParaRPr lang="en-US"/>
          </a:p>
        </p:txBody>
      </p:sp>
    </p:spTree>
    <p:extLst>
      <p:ext uri="{BB962C8B-B14F-4D97-AF65-F5344CB8AC3E}">
        <p14:creationId xmlns:p14="http://schemas.microsoft.com/office/powerpoint/2010/main" val="3068325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F8A3D56-9869-864F-AF2D-D62EA4705890}" type="datetimeFigureOut">
              <a:rPr lang="en-US" smtClean="0"/>
              <a:t>5/21/19</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54B016F-B540-AC4C-862F-116F01FAAA73}" type="slidenum">
              <a:rPr lang="en-US" smtClean="0"/>
              <a:t>‹#›</a:t>
            </a:fld>
            <a:endParaRPr lang="en-US"/>
          </a:p>
        </p:txBody>
      </p:sp>
    </p:spTree>
    <p:extLst>
      <p:ext uri="{BB962C8B-B14F-4D97-AF65-F5344CB8AC3E}">
        <p14:creationId xmlns:p14="http://schemas.microsoft.com/office/powerpoint/2010/main" val="2567585281"/>
      </p:ext>
    </p:extLst>
  </p:cSld>
  <p:clrMap bg1="lt1" tx1="dk1" bg2="lt2" tx2="dk2" accent1="accent1" accent2="accent2" accent3="accent3" accent4="accent4" accent5="accent5" accent6="accent6" hlink="hlink" folHlink="folHlink"/>
  <p:sldLayoutIdLst>
    <p:sldLayoutId id="2147484671" r:id="rId1"/>
    <p:sldLayoutId id="2147484672" r:id="rId2"/>
    <p:sldLayoutId id="2147484673" r:id="rId3"/>
    <p:sldLayoutId id="2147484674" r:id="rId4"/>
    <p:sldLayoutId id="2147484675" r:id="rId5"/>
    <p:sldLayoutId id="2147484676" r:id="rId6"/>
    <p:sldLayoutId id="2147484677" r:id="rId7"/>
    <p:sldLayoutId id="2147484678" r:id="rId8"/>
    <p:sldLayoutId id="2147484679" r:id="rId9"/>
    <p:sldLayoutId id="2147484680" r:id="rId10"/>
    <p:sldLayoutId id="2147484681" r:id="rId11"/>
    <p:sldLayoutId id="2147484682" r:id="rId12"/>
    <p:sldLayoutId id="2147484683" r:id="rId13"/>
    <p:sldLayoutId id="2147484684" r:id="rId14"/>
    <p:sldLayoutId id="2147484685" r:id="rId15"/>
    <p:sldLayoutId id="214748468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BradburyThompson/dash"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https://github.com/BradburyThompson/dash.git"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dash.plot.ly/" TargetMode="External"/><Relationship Id="rId2" Type="http://schemas.openxmlformats.org/officeDocument/2006/relationships/hyperlink" Target="https://medium.com/@plotlygraphs/introducing-dash-5ecf7191b503"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27C75-CBC6-1541-A4CE-F7D9BD46C00A}"/>
              </a:ext>
            </a:extLst>
          </p:cNvPr>
          <p:cNvSpPr>
            <a:spLocks noGrp="1"/>
          </p:cNvSpPr>
          <p:nvPr>
            <p:ph type="ctrTitle"/>
          </p:nvPr>
        </p:nvSpPr>
        <p:spPr/>
        <p:txBody>
          <a:bodyPr/>
          <a:lstStyle/>
          <a:p>
            <a:r>
              <a:rPr lang="en-US" dirty="0"/>
              <a:t>Dash</a:t>
            </a:r>
          </a:p>
        </p:txBody>
      </p:sp>
      <p:sp>
        <p:nvSpPr>
          <p:cNvPr id="3" name="Subtitle 2">
            <a:extLst>
              <a:ext uri="{FF2B5EF4-FFF2-40B4-BE49-F238E27FC236}">
                <a16:creationId xmlns:a16="http://schemas.microsoft.com/office/drawing/2014/main" id="{291A784C-1C83-8F47-89D2-7FD584E82DA8}"/>
              </a:ext>
            </a:extLst>
          </p:cNvPr>
          <p:cNvSpPr>
            <a:spLocks noGrp="1"/>
          </p:cNvSpPr>
          <p:nvPr>
            <p:ph type="subTitle" idx="1"/>
          </p:nvPr>
        </p:nvSpPr>
        <p:spPr/>
        <p:txBody>
          <a:bodyPr/>
          <a:lstStyle/>
          <a:p>
            <a:r>
              <a:rPr lang="en-US" dirty="0"/>
              <a:t>Amgen ODS Bootcamp</a:t>
            </a:r>
          </a:p>
        </p:txBody>
      </p:sp>
    </p:spTree>
    <p:extLst>
      <p:ext uri="{BB962C8B-B14F-4D97-AF65-F5344CB8AC3E}">
        <p14:creationId xmlns:p14="http://schemas.microsoft.com/office/powerpoint/2010/main" val="16157087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371A3-078B-AA4C-8DFB-31C8DCADAA65}"/>
              </a:ext>
            </a:extLst>
          </p:cNvPr>
          <p:cNvSpPr>
            <a:spLocks noGrp="1"/>
          </p:cNvSpPr>
          <p:nvPr>
            <p:ph type="title"/>
          </p:nvPr>
        </p:nvSpPr>
        <p:spPr/>
        <p:txBody>
          <a:bodyPr/>
          <a:lstStyle/>
          <a:p>
            <a:r>
              <a:rPr lang="en-US" dirty="0"/>
              <a:t>Why choose Dash over.. </a:t>
            </a:r>
            <a:br>
              <a:rPr lang="en-US" dirty="0"/>
            </a:br>
            <a:endParaRPr lang="en-US" dirty="0"/>
          </a:p>
        </p:txBody>
      </p:sp>
      <p:sp>
        <p:nvSpPr>
          <p:cNvPr id="3" name="Content Placeholder 2">
            <a:extLst>
              <a:ext uri="{FF2B5EF4-FFF2-40B4-BE49-F238E27FC236}">
                <a16:creationId xmlns:a16="http://schemas.microsoft.com/office/drawing/2014/main" id="{174C7CB7-7E6C-854B-8804-2F18A6CA16BC}"/>
              </a:ext>
            </a:extLst>
          </p:cNvPr>
          <p:cNvSpPr>
            <a:spLocks noGrp="1"/>
          </p:cNvSpPr>
          <p:nvPr>
            <p:ph idx="1"/>
          </p:nvPr>
        </p:nvSpPr>
        <p:spPr/>
        <p:txBody>
          <a:bodyPr>
            <a:normAutofit lnSpcReduction="10000"/>
          </a:bodyPr>
          <a:lstStyle/>
          <a:p>
            <a:r>
              <a:rPr lang="en-US" dirty="0"/>
              <a:t>Excel</a:t>
            </a:r>
          </a:p>
          <a:p>
            <a:r>
              <a:rPr lang="en-US" dirty="0"/>
              <a:t>Shiny</a:t>
            </a:r>
          </a:p>
          <a:p>
            <a:r>
              <a:rPr lang="en-US" dirty="0" err="1"/>
              <a:t>Matlab</a:t>
            </a:r>
            <a:endParaRPr lang="en-US" dirty="0"/>
          </a:p>
          <a:p>
            <a:r>
              <a:rPr lang="en-US" dirty="0"/>
              <a:t>Tableau</a:t>
            </a:r>
          </a:p>
          <a:p>
            <a:r>
              <a:rPr lang="en-US" dirty="0" err="1"/>
              <a:t>Jupyter</a:t>
            </a:r>
            <a:r>
              <a:rPr lang="en-US" dirty="0"/>
              <a:t> Widgets</a:t>
            </a:r>
          </a:p>
          <a:p>
            <a:r>
              <a:rPr lang="en-US" dirty="0"/>
              <a:t>Bokeh</a:t>
            </a:r>
          </a:p>
          <a:p>
            <a:r>
              <a:rPr lang="en-US" dirty="0"/>
              <a:t>Others</a:t>
            </a:r>
          </a:p>
          <a:p>
            <a:pPr marL="0" indent="0">
              <a:buNone/>
            </a:pPr>
            <a:endParaRPr lang="en-US" dirty="0"/>
          </a:p>
          <a:p>
            <a:endParaRPr lang="en-US" dirty="0"/>
          </a:p>
          <a:p>
            <a:pPr marL="0" indent="0">
              <a:buNone/>
            </a:pPr>
            <a:r>
              <a:rPr lang="en-US" sz="1200" dirty="0"/>
              <a:t>https://</a:t>
            </a:r>
            <a:r>
              <a:rPr lang="en-US" sz="1200" dirty="0" err="1"/>
              <a:t>medium.com</a:t>
            </a:r>
            <a:r>
              <a:rPr lang="en-US" sz="1200" dirty="0"/>
              <a:t>/@</a:t>
            </a:r>
            <a:r>
              <a:rPr lang="en-US" sz="1200" dirty="0" err="1"/>
              <a:t>plotlygraphs</a:t>
            </a:r>
            <a:r>
              <a:rPr lang="en-US" sz="1200" dirty="0"/>
              <a:t>/introducing-dash-5ecf7191b503</a:t>
            </a:r>
          </a:p>
        </p:txBody>
      </p:sp>
    </p:spTree>
    <p:extLst>
      <p:ext uri="{BB962C8B-B14F-4D97-AF65-F5344CB8AC3E}">
        <p14:creationId xmlns:p14="http://schemas.microsoft.com/office/powerpoint/2010/main" val="24544935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9CD3D-CD31-294F-A84C-8FDDF3B2B854}"/>
              </a:ext>
            </a:extLst>
          </p:cNvPr>
          <p:cNvSpPr>
            <a:spLocks noGrp="1"/>
          </p:cNvSpPr>
          <p:nvPr>
            <p:ph type="title"/>
          </p:nvPr>
        </p:nvSpPr>
        <p:spPr/>
        <p:txBody>
          <a:bodyPr/>
          <a:lstStyle/>
          <a:p>
            <a:r>
              <a:rPr lang="en-US" dirty="0"/>
              <a:t>Installation and Setup</a:t>
            </a:r>
          </a:p>
        </p:txBody>
      </p:sp>
      <p:sp>
        <p:nvSpPr>
          <p:cNvPr id="3" name="Content Placeholder 2">
            <a:extLst>
              <a:ext uri="{FF2B5EF4-FFF2-40B4-BE49-F238E27FC236}">
                <a16:creationId xmlns:a16="http://schemas.microsoft.com/office/drawing/2014/main" id="{C7A91C15-1206-3848-A98E-A02CFE6A083D}"/>
              </a:ext>
            </a:extLst>
          </p:cNvPr>
          <p:cNvSpPr>
            <a:spLocks noGrp="1"/>
          </p:cNvSpPr>
          <p:nvPr>
            <p:ph idx="1"/>
          </p:nvPr>
        </p:nvSpPr>
        <p:spPr/>
        <p:txBody>
          <a:bodyPr>
            <a:normAutofit fontScale="85000" lnSpcReduction="20000"/>
          </a:bodyPr>
          <a:lstStyle/>
          <a:p>
            <a:r>
              <a:rPr lang="en-US" dirty="0"/>
              <a:t>Prerequisites: Python, Anaconda</a:t>
            </a:r>
          </a:p>
          <a:p>
            <a:pPr marL="0" indent="0">
              <a:buNone/>
            </a:pPr>
            <a:endParaRPr lang="en-US" dirty="0"/>
          </a:p>
          <a:p>
            <a:pPr marL="0" indent="0">
              <a:buNone/>
            </a:pPr>
            <a:r>
              <a:rPr lang="en-US" dirty="0" err="1"/>
              <a:t>conda</a:t>
            </a:r>
            <a:r>
              <a:rPr lang="en-US" dirty="0"/>
              <a:t> create --name </a:t>
            </a:r>
            <a:r>
              <a:rPr lang="en-US" dirty="0" err="1"/>
              <a:t>myenv</a:t>
            </a:r>
            <a:r>
              <a:rPr lang="en-US" dirty="0"/>
              <a:t>     (Create an </a:t>
            </a:r>
            <a:r>
              <a:rPr lang="en-US" dirty="0" err="1"/>
              <a:t>env</a:t>
            </a:r>
            <a:r>
              <a:rPr lang="en-US" dirty="0"/>
              <a:t>)</a:t>
            </a:r>
          </a:p>
          <a:p>
            <a:pPr marL="0" indent="0">
              <a:buNone/>
            </a:pPr>
            <a:r>
              <a:rPr lang="en-US" dirty="0" err="1"/>
              <a:t>conda</a:t>
            </a:r>
            <a:r>
              <a:rPr lang="en-US" dirty="0"/>
              <a:t> activate </a:t>
            </a:r>
            <a:r>
              <a:rPr lang="en-US" dirty="0" err="1"/>
              <a:t>myenv</a:t>
            </a:r>
            <a:r>
              <a:rPr lang="en-US" dirty="0"/>
              <a:t>              (Activate your </a:t>
            </a:r>
            <a:r>
              <a:rPr lang="en-US" dirty="0" err="1"/>
              <a:t>env</a:t>
            </a:r>
            <a:r>
              <a:rPr lang="en-US" dirty="0"/>
              <a:t>)</a:t>
            </a:r>
          </a:p>
          <a:p>
            <a:pPr marL="0" indent="0">
              <a:buNone/>
            </a:pPr>
            <a:r>
              <a:rPr lang="en-US" dirty="0" err="1"/>
              <a:t>conda</a:t>
            </a:r>
            <a:r>
              <a:rPr lang="en-US" dirty="0"/>
              <a:t> install pip                      (Install pip with </a:t>
            </a:r>
            <a:r>
              <a:rPr lang="en-US" dirty="0" err="1"/>
              <a:t>conda</a:t>
            </a:r>
            <a:r>
              <a:rPr lang="en-US" dirty="0"/>
              <a:t>)</a:t>
            </a:r>
          </a:p>
          <a:p>
            <a:pPr marL="0" indent="0">
              <a:buNone/>
            </a:pPr>
            <a:r>
              <a:rPr lang="en-US" dirty="0"/>
              <a:t>pip install dash   </a:t>
            </a:r>
          </a:p>
          <a:p>
            <a:endParaRPr lang="en-US" dirty="0"/>
          </a:p>
          <a:p>
            <a:r>
              <a:rPr lang="en-US" dirty="0"/>
              <a:t>Go to: </a:t>
            </a:r>
            <a:r>
              <a:rPr lang="en-US" dirty="0">
                <a:hlinkClick r:id="rId3"/>
              </a:rPr>
              <a:t>https://github.com/BradburyThompson/dash</a:t>
            </a:r>
            <a:endParaRPr lang="en-US" dirty="0"/>
          </a:p>
          <a:p>
            <a:r>
              <a:rPr lang="en-US" dirty="0"/>
              <a:t>Copy the link</a:t>
            </a:r>
          </a:p>
          <a:p>
            <a:pPr marL="0" indent="0">
              <a:buNone/>
            </a:pPr>
            <a:endParaRPr lang="en-US" dirty="0"/>
          </a:p>
          <a:p>
            <a:pPr marL="0" indent="0">
              <a:buNone/>
            </a:pPr>
            <a:r>
              <a:rPr lang="en-US" dirty="0"/>
              <a:t>git clone </a:t>
            </a:r>
            <a:r>
              <a:rPr lang="en-US" dirty="0">
                <a:hlinkClick r:id="rId4"/>
              </a:rPr>
              <a:t>https://github.com/BradburyThompson/dash.git</a:t>
            </a:r>
            <a:r>
              <a:rPr lang="en-US" dirty="0"/>
              <a:t>    (clone the repo)</a:t>
            </a:r>
          </a:p>
          <a:p>
            <a:pPr marL="0" indent="0">
              <a:buNone/>
            </a:pPr>
            <a:r>
              <a:rPr lang="en-US" dirty="0"/>
              <a:t>                     </a:t>
            </a:r>
          </a:p>
        </p:txBody>
      </p:sp>
    </p:spTree>
    <p:extLst>
      <p:ext uri="{BB962C8B-B14F-4D97-AF65-F5344CB8AC3E}">
        <p14:creationId xmlns:p14="http://schemas.microsoft.com/office/powerpoint/2010/main" val="17658768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56653-7C67-0A44-BB2A-E98DE18108D8}"/>
              </a:ext>
            </a:extLst>
          </p:cNvPr>
          <p:cNvSpPr>
            <a:spLocks noGrp="1"/>
          </p:cNvSpPr>
          <p:nvPr>
            <p:ph type="title"/>
          </p:nvPr>
        </p:nvSpPr>
        <p:spPr/>
        <p:txBody>
          <a:bodyPr/>
          <a:lstStyle/>
          <a:p>
            <a:r>
              <a:rPr lang="en-US" dirty="0"/>
              <a:t>Hello World</a:t>
            </a:r>
          </a:p>
        </p:txBody>
      </p:sp>
      <p:sp>
        <p:nvSpPr>
          <p:cNvPr id="3" name="Content Placeholder 2">
            <a:extLst>
              <a:ext uri="{FF2B5EF4-FFF2-40B4-BE49-F238E27FC236}">
                <a16:creationId xmlns:a16="http://schemas.microsoft.com/office/drawing/2014/main" id="{4C1740F5-8E47-494D-80F0-978CE6EB2072}"/>
              </a:ext>
            </a:extLst>
          </p:cNvPr>
          <p:cNvSpPr>
            <a:spLocks noGrp="1"/>
          </p:cNvSpPr>
          <p:nvPr>
            <p:ph idx="1"/>
          </p:nvPr>
        </p:nvSpPr>
        <p:spPr/>
        <p:txBody>
          <a:bodyPr>
            <a:normAutofit/>
          </a:bodyPr>
          <a:lstStyle/>
          <a:p>
            <a:r>
              <a:rPr lang="en-US" dirty="0"/>
              <a:t>Navigate to the </a:t>
            </a:r>
            <a:r>
              <a:rPr lang="en-US" dirty="0" err="1"/>
              <a:t>hello_world.py</a:t>
            </a:r>
            <a:r>
              <a:rPr lang="en-US" dirty="0"/>
              <a:t> example in the </a:t>
            </a:r>
            <a:r>
              <a:rPr lang="en-US" dirty="0" err="1"/>
              <a:t>Github</a:t>
            </a:r>
            <a:r>
              <a:rPr lang="en-US" dirty="0"/>
              <a:t> repo</a:t>
            </a:r>
          </a:p>
          <a:p>
            <a:endParaRPr lang="en-US" dirty="0"/>
          </a:p>
          <a:p>
            <a:pPr marL="0" indent="0">
              <a:buNone/>
            </a:pPr>
            <a:r>
              <a:rPr lang="en-US" dirty="0"/>
              <a:t>python </a:t>
            </a:r>
            <a:r>
              <a:rPr lang="en-US" dirty="0" err="1"/>
              <a:t>hello_world.py</a:t>
            </a:r>
            <a:endParaRPr lang="en-US" dirty="0"/>
          </a:p>
          <a:p>
            <a:pPr marL="0" indent="0">
              <a:buNone/>
            </a:pPr>
            <a:endParaRPr lang="en-US" dirty="0"/>
          </a:p>
          <a:p>
            <a:r>
              <a:rPr lang="en-US" dirty="0"/>
              <a:t>Back in the browser.. </a:t>
            </a:r>
          </a:p>
          <a:p>
            <a:endParaRPr lang="en-US" dirty="0"/>
          </a:p>
          <a:p>
            <a:pPr marL="0" indent="0">
              <a:buNone/>
            </a:pPr>
            <a:r>
              <a:rPr lang="en-US" dirty="0"/>
              <a:t>http:127.0.0.1:8050/</a:t>
            </a:r>
          </a:p>
          <a:p>
            <a:pPr marL="457200" lvl="1" indent="0">
              <a:buNone/>
            </a:pPr>
            <a:endParaRPr lang="en-US" dirty="0"/>
          </a:p>
          <a:p>
            <a:pPr marL="0" indent="0">
              <a:buNone/>
            </a:pPr>
            <a:endParaRPr lang="en-US" dirty="0"/>
          </a:p>
        </p:txBody>
      </p:sp>
    </p:spTree>
    <p:extLst>
      <p:ext uri="{BB962C8B-B14F-4D97-AF65-F5344CB8AC3E}">
        <p14:creationId xmlns:p14="http://schemas.microsoft.com/office/powerpoint/2010/main" val="2383672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99A65-A547-864C-9BBA-EC976E1BE1B8}"/>
              </a:ext>
            </a:extLst>
          </p:cNvPr>
          <p:cNvSpPr>
            <a:spLocks noGrp="1"/>
          </p:cNvSpPr>
          <p:nvPr>
            <p:ph type="title"/>
          </p:nvPr>
        </p:nvSpPr>
        <p:spPr/>
        <p:txBody>
          <a:bodyPr/>
          <a:lstStyle/>
          <a:p>
            <a:r>
              <a:rPr lang="en-US" dirty="0"/>
              <a:t>Assignment 1 (</a:t>
            </a:r>
            <a:r>
              <a:rPr lang="en-US" dirty="0" err="1"/>
              <a:t>hello_world.py</a:t>
            </a:r>
            <a:r>
              <a:rPr lang="en-US" dirty="0"/>
              <a:t>)</a:t>
            </a:r>
          </a:p>
        </p:txBody>
      </p:sp>
      <p:sp>
        <p:nvSpPr>
          <p:cNvPr id="3" name="Content Placeholder 2">
            <a:extLst>
              <a:ext uri="{FF2B5EF4-FFF2-40B4-BE49-F238E27FC236}">
                <a16:creationId xmlns:a16="http://schemas.microsoft.com/office/drawing/2014/main" id="{79FF2908-6009-3643-8FD0-72E1469153AA}"/>
              </a:ext>
            </a:extLst>
          </p:cNvPr>
          <p:cNvSpPr>
            <a:spLocks noGrp="1"/>
          </p:cNvSpPr>
          <p:nvPr>
            <p:ph idx="1"/>
          </p:nvPr>
        </p:nvSpPr>
        <p:spPr/>
        <p:txBody>
          <a:bodyPr/>
          <a:lstStyle/>
          <a:p>
            <a:r>
              <a:rPr lang="en-US" dirty="0"/>
              <a:t>Edit the string “Hello World” and save.</a:t>
            </a:r>
          </a:p>
          <a:p>
            <a:endParaRPr lang="en-US" dirty="0"/>
          </a:p>
          <a:p>
            <a:pPr marL="0" indent="0">
              <a:buNone/>
            </a:pPr>
            <a:r>
              <a:rPr lang="en-US" dirty="0"/>
              <a:t>(hot reloading! No need to refresh)</a:t>
            </a:r>
          </a:p>
          <a:p>
            <a:pPr marL="0" indent="0">
              <a:buNone/>
            </a:pPr>
            <a:endParaRPr lang="en-US" dirty="0"/>
          </a:p>
        </p:txBody>
      </p:sp>
    </p:spTree>
    <p:extLst>
      <p:ext uri="{BB962C8B-B14F-4D97-AF65-F5344CB8AC3E}">
        <p14:creationId xmlns:p14="http://schemas.microsoft.com/office/powerpoint/2010/main" val="29552055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23C93-13FF-694E-A089-41FFD085E977}"/>
              </a:ext>
            </a:extLst>
          </p:cNvPr>
          <p:cNvSpPr>
            <a:spLocks noGrp="1"/>
          </p:cNvSpPr>
          <p:nvPr>
            <p:ph type="title"/>
          </p:nvPr>
        </p:nvSpPr>
        <p:spPr/>
        <p:txBody>
          <a:bodyPr/>
          <a:lstStyle/>
          <a:p>
            <a:r>
              <a:rPr lang="en-US" dirty="0"/>
              <a:t>Basics </a:t>
            </a:r>
          </a:p>
        </p:txBody>
      </p:sp>
      <p:sp>
        <p:nvSpPr>
          <p:cNvPr id="3" name="Content Placeholder 2">
            <a:extLst>
              <a:ext uri="{FF2B5EF4-FFF2-40B4-BE49-F238E27FC236}">
                <a16:creationId xmlns:a16="http://schemas.microsoft.com/office/drawing/2014/main" id="{84533D92-C39F-2949-A280-9EAF7E0D6017}"/>
              </a:ext>
            </a:extLst>
          </p:cNvPr>
          <p:cNvSpPr>
            <a:spLocks noGrp="1"/>
          </p:cNvSpPr>
          <p:nvPr>
            <p:ph idx="1"/>
          </p:nvPr>
        </p:nvSpPr>
        <p:spPr/>
        <p:txBody>
          <a:bodyPr>
            <a:normAutofit/>
          </a:bodyPr>
          <a:lstStyle/>
          <a:p>
            <a:r>
              <a:rPr lang="en-US" dirty="0"/>
              <a:t>Define the app  </a:t>
            </a:r>
          </a:p>
          <a:p>
            <a:pPr lvl="1"/>
            <a:r>
              <a:rPr lang="en-US" dirty="0"/>
              <a:t>Actually a Flask app</a:t>
            </a:r>
          </a:p>
          <a:p>
            <a:pPr lvl="1"/>
            <a:r>
              <a:rPr lang="en-US" dirty="0"/>
              <a:t>Can be extended with Flask plugins</a:t>
            </a:r>
          </a:p>
          <a:p>
            <a:pPr lvl="1"/>
            <a:r>
              <a:rPr lang="en-US" dirty="0"/>
              <a:t>app = </a:t>
            </a:r>
            <a:r>
              <a:rPr lang="en-US" dirty="0" err="1"/>
              <a:t>dash.Dash</a:t>
            </a:r>
            <a:r>
              <a:rPr lang="en-US" dirty="0"/>
              <a:t>(__name__)</a:t>
            </a:r>
          </a:p>
          <a:p>
            <a:r>
              <a:rPr lang="en-US" dirty="0"/>
              <a:t>Define the layout  </a:t>
            </a:r>
          </a:p>
          <a:p>
            <a:pPr lvl="1"/>
            <a:r>
              <a:rPr lang="en-US" dirty="0"/>
              <a:t>Just an html component</a:t>
            </a:r>
          </a:p>
          <a:p>
            <a:pPr lvl="1"/>
            <a:r>
              <a:rPr lang="en-US" dirty="0" err="1"/>
              <a:t>app.layout</a:t>
            </a:r>
            <a:r>
              <a:rPr lang="en-US" dirty="0"/>
              <a:t> = </a:t>
            </a:r>
            <a:r>
              <a:rPr lang="en-US" dirty="0" err="1"/>
              <a:t>html.Div</a:t>
            </a:r>
            <a:r>
              <a:rPr lang="en-US" dirty="0"/>
              <a:t>([ ..])</a:t>
            </a:r>
          </a:p>
          <a:p>
            <a:r>
              <a:rPr lang="en-US" dirty="0"/>
              <a:t>Run the app</a:t>
            </a:r>
          </a:p>
          <a:p>
            <a:pPr lvl="1"/>
            <a:r>
              <a:rPr lang="en-US" dirty="0" err="1"/>
              <a:t>app.run_server</a:t>
            </a:r>
            <a:r>
              <a:rPr lang="en-US" dirty="0"/>
              <a:t>(debug=True)</a:t>
            </a:r>
          </a:p>
          <a:p>
            <a:pPr marL="457200" lvl="1" indent="0">
              <a:buNone/>
            </a:pPr>
            <a:endParaRPr lang="en-US" dirty="0"/>
          </a:p>
          <a:p>
            <a:endParaRPr lang="en-US" dirty="0"/>
          </a:p>
        </p:txBody>
      </p:sp>
    </p:spTree>
    <p:extLst>
      <p:ext uri="{BB962C8B-B14F-4D97-AF65-F5344CB8AC3E}">
        <p14:creationId xmlns:p14="http://schemas.microsoft.com/office/powerpoint/2010/main" val="23113284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E80DE-04DA-E444-AE19-3A53BD183F63}"/>
              </a:ext>
            </a:extLst>
          </p:cNvPr>
          <p:cNvSpPr>
            <a:spLocks noGrp="1"/>
          </p:cNvSpPr>
          <p:nvPr>
            <p:ph type="title"/>
          </p:nvPr>
        </p:nvSpPr>
        <p:spPr/>
        <p:txBody>
          <a:bodyPr/>
          <a:lstStyle/>
          <a:p>
            <a:r>
              <a:rPr lang="en-US" dirty="0"/>
              <a:t>Components</a:t>
            </a:r>
          </a:p>
        </p:txBody>
      </p:sp>
      <p:sp>
        <p:nvSpPr>
          <p:cNvPr id="3" name="Content Placeholder 2">
            <a:extLst>
              <a:ext uri="{FF2B5EF4-FFF2-40B4-BE49-F238E27FC236}">
                <a16:creationId xmlns:a16="http://schemas.microsoft.com/office/drawing/2014/main" id="{515DA51F-07C7-634C-BF16-8CC1E95C5C96}"/>
              </a:ext>
            </a:extLst>
          </p:cNvPr>
          <p:cNvSpPr>
            <a:spLocks noGrp="1"/>
          </p:cNvSpPr>
          <p:nvPr>
            <p:ph idx="1"/>
          </p:nvPr>
        </p:nvSpPr>
        <p:spPr/>
        <p:txBody>
          <a:bodyPr>
            <a:normAutofit fontScale="70000" lnSpcReduction="20000"/>
          </a:bodyPr>
          <a:lstStyle/>
          <a:p>
            <a:r>
              <a:rPr lang="en-US" dirty="0"/>
              <a:t>Dash Core Components</a:t>
            </a:r>
          </a:p>
          <a:p>
            <a:pPr lvl="1"/>
            <a:r>
              <a:rPr lang="en-US" dirty="0"/>
              <a:t>Dropdown, Slider, Checkboxes, Radio Items, </a:t>
            </a:r>
            <a:r>
              <a:rPr lang="en-US" dirty="0" err="1"/>
              <a:t>ect</a:t>
            </a:r>
            <a:r>
              <a:rPr lang="en-US" dirty="0"/>
              <a:t>..</a:t>
            </a:r>
          </a:p>
          <a:p>
            <a:pPr lvl="1"/>
            <a:r>
              <a:rPr lang="en-US" dirty="0"/>
              <a:t>Import </a:t>
            </a:r>
            <a:r>
              <a:rPr lang="en-US" dirty="0" err="1"/>
              <a:t>dash_core_components</a:t>
            </a:r>
            <a:r>
              <a:rPr lang="en-US" dirty="0"/>
              <a:t> as dcc</a:t>
            </a:r>
          </a:p>
          <a:p>
            <a:pPr lvl="1"/>
            <a:r>
              <a:rPr lang="en-US" dirty="0" err="1"/>
              <a:t>dcc.Graph</a:t>
            </a:r>
            <a:r>
              <a:rPr lang="en-US" dirty="0"/>
              <a:t>(..)</a:t>
            </a:r>
          </a:p>
          <a:p>
            <a:pPr lvl="1"/>
            <a:endParaRPr lang="en-US" dirty="0"/>
          </a:p>
          <a:p>
            <a:r>
              <a:rPr lang="en-US" dirty="0"/>
              <a:t>Dash HTML Components</a:t>
            </a:r>
          </a:p>
          <a:p>
            <a:pPr lvl="1"/>
            <a:r>
              <a:rPr lang="en-US" dirty="0"/>
              <a:t>H1, </a:t>
            </a:r>
            <a:r>
              <a:rPr lang="en-US" dirty="0" err="1"/>
              <a:t>Div</a:t>
            </a:r>
            <a:r>
              <a:rPr lang="en-US" dirty="0"/>
              <a:t>, P, </a:t>
            </a:r>
            <a:r>
              <a:rPr lang="en-US" dirty="0" err="1"/>
              <a:t>ect</a:t>
            </a:r>
            <a:r>
              <a:rPr lang="en-US" dirty="0"/>
              <a:t>..</a:t>
            </a:r>
          </a:p>
          <a:p>
            <a:pPr lvl="1"/>
            <a:r>
              <a:rPr lang="en-US" dirty="0"/>
              <a:t>Import </a:t>
            </a:r>
            <a:r>
              <a:rPr lang="en-US" dirty="0" err="1"/>
              <a:t>dash_html_components</a:t>
            </a:r>
            <a:r>
              <a:rPr lang="en-US" dirty="0"/>
              <a:t> as html</a:t>
            </a:r>
          </a:p>
          <a:p>
            <a:pPr lvl="1"/>
            <a:r>
              <a:rPr lang="en-US" dirty="0"/>
              <a:t>html.H1(children='Hello Dash’)</a:t>
            </a:r>
          </a:p>
          <a:p>
            <a:endParaRPr lang="en-US" dirty="0"/>
          </a:p>
          <a:p>
            <a:r>
              <a:rPr lang="en-US" dirty="0"/>
              <a:t>Build your own components</a:t>
            </a:r>
          </a:p>
          <a:p>
            <a:pPr lvl="1"/>
            <a:r>
              <a:rPr lang="en-US" dirty="0"/>
              <a:t>Dash components are based on React components</a:t>
            </a:r>
          </a:p>
          <a:p>
            <a:pPr lvl="1"/>
            <a:r>
              <a:rPr lang="en-US" dirty="0"/>
              <a:t>If you can build components in React, you can build components in Dash</a:t>
            </a:r>
          </a:p>
          <a:p>
            <a:pPr lvl="1"/>
            <a:r>
              <a:rPr lang="en-US" dirty="0"/>
              <a:t>How to do it: https://</a:t>
            </a:r>
            <a:r>
              <a:rPr lang="en-US" dirty="0" err="1"/>
              <a:t>dash.plot.ly</a:t>
            </a:r>
            <a:r>
              <a:rPr lang="en-US" dirty="0"/>
              <a:t>/react-for-python-developers</a:t>
            </a:r>
          </a:p>
        </p:txBody>
      </p:sp>
    </p:spTree>
    <p:extLst>
      <p:ext uri="{BB962C8B-B14F-4D97-AF65-F5344CB8AC3E}">
        <p14:creationId xmlns:p14="http://schemas.microsoft.com/office/powerpoint/2010/main" val="38214826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DFDEC-F6E0-DB41-B4D6-3306C7B31DB4}"/>
              </a:ext>
            </a:extLst>
          </p:cNvPr>
          <p:cNvSpPr>
            <a:spLocks noGrp="1"/>
          </p:cNvSpPr>
          <p:nvPr>
            <p:ph type="title"/>
          </p:nvPr>
        </p:nvSpPr>
        <p:spPr/>
        <p:txBody>
          <a:bodyPr/>
          <a:lstStyle/>
          <a:p>
            <a:r>
              <a:rPr lang="en-US" dirty="0"/>
              <a:t>Component Keyword Attributes</a:t>
            </a:r>
          </a:p>
        </p:txBody>
      </p:sp>
      <p:sp>
        <p:nvSpPr>
          <p:cNvPr id="3" name="Content Placeholder 2">
            <a:extLst>
              <a:ext uri="{FF2B5EF4-FFF2-40B4-BE49-F238E27FC236}">
                <a16:creationId xmlns:a16="http://schemas.microsoft.com/office/drawing/2014/main" id="{21A83CA8-C143-0A40-92EC-C88B8621F6B2}"/>
              </a:ext>
            </a:extLst>
          </p:cNvPr>
          <p:cNvSpPr>
            <a:spLocks noGrp="1"/>
          </p:cNvSpPr>
          <p:nvPr>
            <p:ph idx="1"/>
          </p:nvPr>
        </p:nvSpPr>
        <p:spPr/>
        <p:txBody>
          <a:bodyPr/>
          <a:lstStyle/>
          <a:p>
            <a:r>
              <a:rPr lang="en-US" dirty="0"/>
              <a:t>The children property is special. By convention, it's always the first attribute which means that you can omit it: html.H1(children='Hello Dash') is the same as html.H1('Hello Dash’)</a:t>
            </a:r>
          </a:p>
          <a:p>
            <a:r>
              <a:rPr lang="en-US" dirty="0"/>
              <a:t>Passing keyword attributes to components..</a:t>
            </a:r>
          </a:p>
          <a:p>
            <a:pPr marL="0" indent="0">
              <a:buNone/>
            </a:pPr>
            <a:endParaRPr lang="en-US" dirty="0"/>
          </a:p>
          <a:p>
            <a:pPr marL="0" indent="0">
              <a:buNone/>
            </a:pPr>
            <a:r>
              <a:rPr lang="en-US" dirty="0" err="1"/>
              <a:t>html.Div</a:t>
            </a:r>
            <a:r>
              <a:rPr lang="en-US" dirty="0"/>
              <a:t>(style={'</a:t>
            </a:r>
            <a:r>
              <a:rPr lang="en-US" dirty="0" err="1"/>
              <a:t>backgroundColor</a:t>
            </a:r>
            <a:r>
              <a:rPr lang="en-US" dirty="0"/>
              <a:t>': colors['background']}, children=[</a:t>
            </a:r>
          </a:p>
          <a:p>
            <a:pPr marL="0" indent="0">
              <a:buNone/>
            </a:pPr>
            <a:r>
              <a:rPr lang="en-US" dirty="0"/>
              <a:t>..</a:t>
            </a:r>
          </a:p>
          <a:p>
            <a:pPr marL="0" indent="0">
              <a:buNone/>
            </a:pPr>
            <a:r>
              <a:rPr lang="en-US" dirty="0"/>
              <a:t>])</a:t>
            </a:r>
          </a:p>
          <a:p>
            <a:pPr marL="0" indent="0">
              <a:buNone/>
            </a:pPr>
            <a:endParaRPr lang="en-US" dirty="0"/>
          </a:p>
        </p:txBody>
      </p:sp>
    </p:spTree>
    <p:extLst>
      <p:ext uri="{BB962C8B-B14F-4D97-AF65-F5344CB8AC3E}">
        <p14:creationId xmlns:p14="http://schemas.microsoft.com/office/powerpoint/2010/main" val="16351913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9D676-9A89-314F-B7C7-9667AF42439B}"/>
              </a:ext>
            </a:extLst>
          </p:cNvPr>
          <p:cNvSpPr>
            <a:spLocks noGrp="1"/>
          </p:cNvSpPr>
          <p:nvPr>
            <p:ph type="title"/>
          </p:nvPr>
        </p:nvSpPr>
        <p:spPr/>
        <p:txBody>
          <a:bodyPr/>
          <a:lstStyle/>
          <a:p>
            <a:r>
              <a:rPr lang="en-US" dirty="0"/>
              <a:t>Assignment 2 (</a:t>
            </a:r>
            <a:r>
              <a:rPr lang="en-US" dirty="0" err="1"/>
              <a:t>colors.py</a:t>
            </a:r>
            <a:r>
              <a:rPr lang="en-US" dirty="0"/>
              <a:t>)</a:t>
            </a:r>
          </a:p>
        </p:txBody>
      </p:sp>
      <p:sp>
        <p:nvSpPr>
          <p:cNvPr id="3" name="Content Placeholder 2">
            <a:extLst>
              <a:ext uri="{FF2B5EF4-FFF2-40B4-BE49-F238E27FC236}">
                <a16:creationId xmlns:a16="http://schemas.microsoft.com/office/drawing/2014/main" id="{7824FA13-EFC9-0242-A28A-6534AECE3A37}"/>
              </a:ext>
            </a:extLst>
          </p:cNvPr>
          <p:cNvSpPr>
            <a:spLocks noGrp="1"/>
          </p:cNvSpPr>
          <p:nvPr>
            <p:ph idx="1"/>
          </p:nvPr>
        </p:nvSpPr>
        <p:spPr/>
        <p:txBody>
          <a:bodyPr/>
          <a:lstStyle/>
          <a:p>
            <a:r>
              <a:rPr lang="en-US" dirty="0"/>
              <a:t>Notice how the background color has changed:</a:t>
            </a:r>
          </a:p>
          <a:p>
            <a:pPr marL="0" indent="0">
              <a:buNone/>
            </a:pPr>
            <a:endParaRPr lang="en-US" dirty="0"/>
          </a:p>
          <a:p>
            <a:pPr marL="0" indent="0">
              <a:buNone/>
            </a:pPr>
            <a:r>
              <a:rPr lang="en-US" dirty="0" err="1"/>
              <a:t>html.Div</a:t>
            </a:r>
            <a:r>
              <a:rPr lang="en-US" dirty="0"/>
              <a:t>(style={'</a:t>
            </a:r>
            <a:r>
              <a:rPr lang="en-US" dirty="0" err="1"/>
              <a:t>backgroundColor</a:t>
            </a:r>
            <a:r>
              <a:rPr lang="en-US" dirty="0"/>
              <a:t>': colors['background']}, children=[</a:t>
            </a:r>
          </a:p>
          <a:p>
            <a:pPr marL="0" indent="0">
              <a:buNone/>
            </a:pPr>
            <a:r>
              <a:rPr lang="en-US" dirty="0"/>
              <a:t>..</a:t>
            </a:r>
          </a:p>
          <a:p>
            <a:pPr marL="0" indent="0">
              <a:buNone/>
            </a:pPr>
            <a:r>
              <a:rPr lang="en-US" dirty="0"/>
              <a:t>])</a:t>
            </a:r>
          </a:p>
          <a:p>
            <a:pPr marL="0" indent="0">
              <a:buNone/>
            </a:pPr>
            <a:endParaRPr lang="en-US" dirty="0"/>
          </a:p>
          <a:p>
            <a:r>
              <a:rPr lang="en-US" dirty="0"/>
              <a:t>Your task is to change the color of the “Hello World”</a:t>
            </a:r>
          </a:p>
          <a:p>
            <a:pPr lvl="1"/>
            <a:r>
              <a:rPr lang="en-US" dirty="0"/>
              <a:t>Hint: Use the “colors” dictionary and ”style” attribute</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5987370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371A6-1410-BD46-A5FF-FF3BCAED224F}"/>
              </a:ext>
            </a:extLst>
          </p:cNvPr>
          <p:cNvSpPr>
            <a:spLocks noGrp="1"/>
          </p:cNvSpPr>
          <p:nvPr>
            <p:ph type="title"/>
          </p:nvPr>
        </p:nvSpPr>
        <p:spPr/>
        <p:txBody>
          <a:bodyPr/>
          <a:lstStyle/>
          <a:p>
            <a:r>
              <a:rPr lang="en-US" dirty="0"/>
              <a:t>Assignment 3</a:t>
            </a:r>
          </a:p>
        </p:txBody>
      </p:sp>
      <p:sp>
        <p:nvSpPr>
          <p:cNvPr id="3" name="Content Placeholder 2">
            <a:extLst>
              <a:ext uri="{FF2B5EF4-FFF2-40B4-BE49-F238E27FC236}">
                <a16:creationId xmlns:a16="http://schemas.microsoft.com/office/drawing/2014/main" id="{7249F095-FDF7-A64F-9837-2B811666AD86}"/>
              </a:ext>
            </a:extLst>
          </p:cNvPr>
          <p:cNvSpPr>
            <a:spLocks noGrp="1"/>
          </p:cNvSpPr>
          <p:nvPr>
            <p:ph idx="1"/>
          </p:nvPr>
        </p:nvSpPr>
        <p:spPr/>
        <p:txBody>
          <a:bodyPr/>
          <a:lstStyle/>
          <a:p>
            <a:pPr>
              <a:buFont typeface="+mj-lt"/>
              <a:buAutoNum type="alphaLcParenR"/>
            </a:pPr>
            <a:r>
              <a:rPr lang="en-US" dirty="0"/>
              <a:t>Run and examine </a:t>
            </a:r>
            <a:r>
              <a:rPr lang="en-US" dirty="0" err="1"/>
              <a:t>table.py</a:t>
            </a:r>
            <a:r>
              <a:rPr lang="en-US" dirty="0"/>
              <a:t> </a:t>
            </a:r>
          </a:p>
          <a:p>
            <a:pPr marL="457200" lvl="1" indent="0">
              <a:buNone/>
            </a:pPr>
            <a:endParaRPr lang="en-US" dirty="0"/>
          </a:p>
          <a:p>
            <a:pPr>
              <a:buFont typeface="+mj-lt"/>
              <a:buAutoNum type="alphaLcParenR"/>
            </a:pPr>
            <a:r>
              <a:rPr lang="en-US" dirty="0"/>
              <a:t>Run and examine </a:t>
            </a:r>
            <a:r>
              <a:rPr lang="en-US" dirty="0" err="1"/>
              <a:t>scatter.py</a:t>
            </a:r>
            <a:r>
              <a:rPr lang="en-US" dirty="0"/>
              <a:t> </a:t>
            </a:r>
          </a:p>
          <a:p>
            <a:pPr>
              <a:buFont typeface="+mj-lt"/>
              <a:buAutoNum type="alphaLcParenR"/>
            </a:pPr>
            <a:endParaRPr lang="en-US" dirty="0"/>
          </a:p>
          <a:p>
            <a:pPr>
              <a:buFont typeface="+mj-lt"/>
              <a:buAutoNum type="alphaLcParenR"/>
            </a:pPr>
            <a:r>
              <a:rPr lang="en-US" dirty="0"/>
              <a:t>Run and examine </a:t>
            </a:r>
            <a:r>
              <a:rPr lang="en-US" dirty="0" err="1"/>
              <a:t>core_components.py</a:t>
            </a:r>
            <a:r>
              <a:rPr lang="en-US" dirty="0"/>
              <a:t> </a:t>
            </a:r>
          </a:p>
          <a:p>
            <a:pPr marL="0" indent="0">
              <a:buNone/>
            </a:pPr>
            <a:endParaRPr lang="en-US" dirty="0"/>
          </a:p>
        </p:txBody>
      </p:sp>
    </p:spTree>
    <p:extLst>
      <p:ext uri="{BB962C8B-B14F-4D97-AF65-F5344CB8AC3E}">
        <p14:creationId xmlns:p14="http://schemas.microsoft.com/office/powerpoint/2010/main" val="18456237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55BEE-F220-3045-8304-A315109D8D22}"/>
              </a:ext>
            </a:extLst>
          </p:cNvPr>
          <p:cNvSpPr>
            <a:spLocks noGrp="1"/>
          </p:cNvSpPr>
          <p:nvPr>
            <p:ph type="title"/>
          </p:nvPr>
        </p:nvSpPr>
        <p:spPr/>
        <p:txBody>
          <a:bodyPr/>
          <a:lstStyle/>
          <a:p>
            <a:r>
              <a:rPr lang="en-US" dirty="0"/>
              <a:t>Callbacks</a:t>
            </a:r>
          </a:p>
        </p:txBody>
      </p:sp>
      <p:sp>
        <p:nvSpPr>
          <p:cNvPr id="3" name="Content Placeholder 2">
            <a:extLst>
              <a:ext uri="{FF2B5EF4-FFF2-40B4-BE49-F238E27FC236}">
                <a16:creationId xmlns:a16="http://schemas.microsoft.com/office/drawing/2014/main" id="{295B78EA-55CF-8449-AB5B-E73BB0E7F07E}"/>
              </a:ext>
            </a:extLst>
          </p:cNvPr>
          <p:cNvSpPr>
            <a:spLocks noGrp="1"/>
          </p:cNvSpPr>
          <p:nvPr>
            <p:ph idx="1"/>
          </p:nvPr>
        </p:nvSpPr>
        <p:spPr/>
        <p:txBody>
          <a:bodyPr>
            <a:normAutofit fontScale="92500"/>
          </a:bodyPr>
          <a:lstStyle/>
          <a:p>
            <a:r>
              <a:rPr lang="en-US" dirty="0"/>
              <a:t>The "inputs" and "outputs" of our application interface are described declaratively through the </a:t>
            </a:r>
            <a:r>
              <a:rPr lang="en-US" dirty="0" err="1"/>
              <a:t>app.callback</a:t>
            </a:r>
            <a:r>
              <a:rPr lang="en-US" dirty="0"/>
              <a:t> decorator</a:t>
            </a:r>
          </a:p>
          <a:p>
            <a:pPr marL="0" indent="0">
              <a:buNone/>
            </a:pPr>
            <a:endParaRPr lang="en-US" dirty="0"/>
          </a:p>
          <a:p>
            <a:pPr marL="0" indent="0">
              <a:buNone/>
            </a:pPr>
            <a:r>
              <a:rPr lang="en-US" dirty="0"/>
              <a:t>@</a:t>
            </a:r>
            <a:r>
              <a:rPr lang="en-US" dirty="0" err="1"/>
              <a:t>app.callback</a:t>
            </a:r>
            <a:r>
              <a:rPr lang="en-US" dirty="0"/>
              <a:t>( [Output(</a:t>
            </a:r>
            <a:r>
              <a:rPr lang="en-US" dirty="0" err="1"/>
              <a:t>component_id</a:t>
            </a:r>
            <a:r>
              <a:rPr lang="en-US" dirty="0"/>
              <a:t>='my-div', </a:t>
            </a:r>
            <a:r>
              <a:rPr lang="en-US" dirty="0" err="1"/>
              <a:t>component_property</a:t>
            </a:r>
            <a:r>
              <a:rPr lang="en-US" dirty="0"/>
              <a:t>='children’)],         			   [Input(</a:t>
            </a:r>
            <a:r>
              <a:rPr lang="en-US" dirty="0" err="1"/>
              <a:t>component_id</a:t>
            </a:r>
            <a:r>
              <a:rPr lang="en-US" dirty="0"/>
              <a:t>='my-id', </a:t>
            </a:r>
            <a:r>
              <a:rPr lang="en-US" dirty="0" err="1"/>
              <a:t>component_property</a:t>
            </a:r>
            <a:r>
              <a:rPr lang="en-US" dirty="0"/>
              <a:t>='value')] )</a:t>
            </a:r>
          </a:p>
          <a:p>
            <a:endParaRPr lang="en-US" dirty="0"/>
          </a:p>
          <a:p>
            <a:r>
              <a:rPr lang="en-US" dirty="0"/>
              <a:t>Input: </a:t>
            </a:r>
          </a:p>
          <a:p>
            <a:pPr marL="457200" lvl="1" indent="0">
              <a:buNone/>
            </a:pPr>
            <a:r>
              <a:rPr lang="en-US" dirty="0"/>
              <a:t>[Input(</a:t>
            </a:r>
            <a:r>
              <a:rPr lang="en-US" dirty="0" err="1"/>
              <a:t>component_id</a:t>
            </a:r>
            <a:r>
              <a:rPr lang="en-US" dirty="0"/>
              <a:t>='my-id', </a:t>
            </a:r>
            <a:r>
              <a:rPr lang="en-US" dirty="0" err="1"/>
              <a:t>component_property</a:t>
            </a:r>
            <a:r>
              <a:rPr lang="en-US" dirty="0"/>
              <a:t>='value’)] </a:t>
            </a:r>
          </a:p>
          <a:p>
            <a:pPr marL="457200" lvl="1" indent="0">
              <a:buNone/>
            </a:pPr>
            <a:endParaRPr lang="en-US" dirty="0"/>
          </a:p>
          <a:p>
            <a:r>
              <a:rPr lang="en-US" dirty="0"/>
              <a:t>Output: </a:t>
            </a:r>
          </a:p>
          <a:p>
            <a:pPr marL="457200" lvl="1" indent="0">
              <a:buNone/>
            </a:pPr>
            <a:r>
              <a:rPr lang="en-US" dirty="0"/>
              <a:t>[Output(</a:t>
            </a:r>
            <a:r>
              <a:rPr lang="en-US" dirty="0" err="1"/>
              <a:t>component_id</a:t>
            </a:r>
            <a:r>
              <a:rPr lang="en-US" dirty="0"/>
              <a:t>='my-div', </a:t>
            </a:r>
            <a:r>
              <a:rPr lang="en-US" dirty="0" err="1"/>
              <a:t>component_property</a:t>
            </a:r>
            <a:r>
              <a:rPr lang="en-US" dirty="0"/>
              <a:t>='children’)]</a:t>
            </a:r>
          </a:p>
          <a:p>
            <a:pPr marL="457200" lvl="1" indent="0">
              <a:buNone/>
            </a:pPr>
            <a:endParaRPr lang="en-US" dirty="0"/>
          </a:p>
          <a:p>
            <a:endParaRPr lang="en-US" dirty="0"/>
          </a:p>
          <a:p>
            <a:pPr marL="457200" lvl="1" indent="0">
              <a:buNone/>
            </a:pPr>
            <a:endParaRPr lang="en-US" dirty="0"/>
          </a:p>
          <a:p>
            <a:pPr lvl="1"/>
            <a:endParaRPr lang="en-US" dirty="0"/>
          </a:p>
          <a:p>
            <a:endParaRPr lang="en-US" dirty="0"/>
          </a:p>
          <a:p>
            <a:pPr marL="0" indent="0">
              <a:buNone/>
            </a:pPr>
            <a:endParaRPr lang="en-US" dirty="0"/>
          </a:p>
        </p:txBody>
      </p:sp>
    </p:spTree>
    <p:extLst>
      <p:ext uri="{BB962C8B-B14F-4D97-AF65-F5344CB8AC3E}">
        <p14:creationId xmlns:p14="http://schemas.microsoft.com/office/powerpoint/2010/main" val="24554161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C2099-EE0C-C245-B800-933A618C9EC6}"/>
              </a:ext>
            </a:extLst>
          </p:cNvPr>
          <p:cNvSpPr>
            <a:spLocks noGrp="1"/>
          </p:cNvSpPr>
          <p:nvPr>
            <p:ph type="title"/>
          </p:nvPr>
        </p:nvSpPr>
        <p:spPr/>
        <p:txBody>
          <a:bodyPr/>
          <a:lstStyle/>
          <a:p>
            <a:r>
              <a:rPr lang="en-US" dirty="0"/>
              <a:t>What is Dash?</a:t>
            </a:r>
          </a:p>
        </p:txBody>
      </p:sp>
      <p:sp>
        <p:nvSpPr>
          <p:cNvPr id="3" name="Content Placeholder 2">
            <a:extLst>
              <a:ext uri="{FF2B5EF4-FFF2-40B4-BE49-F238E27FC236}">
                <a16:creationId xmlns:a16="http://schemas.microsoft.com/office/drawing/2014/main" id="{F23C0F07-E741-5F47-AAAE-FFCEC84EA056}"/>
              </a:ext>
            </a:extLst>
          </p:cNvPr>
          <p:cNvSpPr>
            <a:spLocks noGrp="1"/>
          </p:cNvSpPr>
          <p:nvPr>
            <p:ph idx="1"/>
          </p:nvPr>
        </p:nvSpPr>
        <p:spPr/>
        <p:txBody>
          <a:bodyPr>
            <a:normAutofit/>
          </a:bodyPr>
          <a:lstStyle/>
          <a:p>
            <a:r>
              <a:rPr lang="en-US" sz="2400" dirty="0"/>
              <a:t>Dash is a python framework for building web applications</a:t>
            </a:r>
          </a:p>
          <a:p>
            <a:r>
              <a:rPr lang="en-US" sz="2400" dirty="0"/>
              <a:t>Dash is great for building </a:t>
            </a:r>
            <a:r>
              <a:rPr lang="en-US" sz="2400" b="1" dirty="0"/>
              <a:t>data visualization apps </a:t>
            </a:r>
            <a:r>
              <a:rPr lang="en-US" sz="2400" dirty="0"/>
              <a:t>with </a:t>
            </a:r>
            <a:r>
              <a:rPr lang="en-US" sz="2400" b="1" dirty="0"/>
              <a:t>highly customized </a:t>
            </a:r>
            <a:r>
              <a:rPr lang="en-US" sz="2400" dirty="0"/>
              <a:t>user interfaces in </a:t>
            </a:r>
            <a:r>
              <a:rPr lang="en-US" sz="2400" b="1" dirty="0"/>
              <a:t>python</a:t>
            </a:r>
          </a:p>
        </p:txBody>
      </p:sp>
    </p:spTree>
    <p:extLst>
      <p:ext uri="{BB962C8B-B14F-4D97-AF65-F5344CB8AC3E}">
        <p14:creationId xmlns:p14="http://schemas.microsoft.com/office/powerpoint/2010/main" val="26046352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6DE35-6246-144F-B8E3-EC5B7E85F558}"/>
              </a:ext>
            </a:extLst>
          </p:cNvPr>
          <p:cNvSpPr>
            <a:spLocks noGrp="1"/>
          </p:cNvSpPr>
          <p:nvPr>
            <p:ph type="title"/>
          </p:nvPr>
        </p:nvSpPr>
        <p:spPr/>
        <p:txBody>
          <a:bodyPr/>
          <a:lstStyle/>
          <a:p>
            <a:r>
              <a:rPr lang="en-US" dirty="0"/>
              <a:t>Assignment 4 (</a:t>
            </a:r>
            <a:r>
              <a:rPr lang="en-US" dirty="0" err="1"/>
              <a:t>input.py</a:t>
            </a:r>
            <a:r>
              <a:rPr lang="en-US" dirty="0"/>
              <a:t>)</a:t>
            </a:r>
          </a:p>
        </p:txBody>
      </p:sp>
      <p:sp>
        <p:nvSpPr>
          <p:cNvPr id="3" name="Content Placeholder 2">
            <a:extLst>
              <a:ext uri="{FF2B5EF4-FFF2-40B4-BE49-F238E27FC236}">
                <a16:creationId xmlns:a16="http://schemas.microsoft.com/office/drawing/2014/main" id="{4C383866-5744-7B42-A317-3982D3B9348E}"/>
              </a:ext>
            </a:extLst>
          </p:cNvPr>
          <p:cNvSpPr>
            <a:spLocks noGrp="1"/>
          </p:cNvSpPr>
          <p:nvPr>
            <p:ph idx="1"/>
          </p:nvPr>
        </p:nvSpPr>
        <p:spPr/>
        <p:txBody>
          <a:bodyPr/>
          <a:lstStyle/>
          <a:p>
            <a:r>
              <a:rPr lang="en-US" dirty="0"/>
              <a:t>Run and examine </a:t>
            </a:r>
            <a:r>
              <a:rPr lang="en-US" dirty="0" err="1"/>
              <a:t>input.py</a:t>
            </a:r>
            <a:endParaRPr lang="en-US" dirty="0"/>
          </a:p>
          <a:p>
            <a:endParaRPr lang="en-US" dirty="0"/>
          </a:p>
          <a:p>
            <a:r>
              <a:rPr lang="en-US" dirty="0"/>
              <a:t>Type something new in the text box</a:t>
            </a:r>
          </a:p>
        </p:txBody>
      </p:sp>
    </p:spTree>
    <p:extLst>
      <p:ext uri="{BB962C8B-B14F-4D97-AF65-F5344CB8AC3E}">
        <p14:creationId xmlns:p14="http://schemas.microsoft.com/office/powerpoint/2010/main" val="21480798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3703F-40D1-3A42-A6A0-6642747EA3B7}"/>
              </a:ext>
            </a:extLst>
          </p:cNvPr>
          <p:cNvSpPr>
            <a:spLocks noGrp="1"/>
          </p:cNvSpPr>
          <p:nvPr>
            <p:ph type="title"/>
          </p:nvPr>
        </p:nvSpPr>
        <p:spPr/>
        <p:txBody>
          <a:bodyPr/>
          <a:lstStyle/>
          <a:p>
            <a:r>
              <a:rPr lang="en-US" dirty="0"/>
              <a:t>Assignment 5 (</a:t>
            </a:r>
            <a:r>
              <a:rPr lang="en-US" dirty="0" err="1"/>
              <a:t>slider.py</a:t>
            </a:r>
            <a:r>
              <a:rPr lang="en-US" dirty="0"/>
              <a:t>)</a:t>
            </a:r>
          </a:p>
        </p:txBody>
      </p:sp>
      <p:sp>
        <p:nvSpPr>
          <p:cNvPr id="3" name="Content Placeholder 2">
            <a:extLst>
              <a:ext uri="{FF2B5EF4-FFF2-40B4-BE49-F238E27FC236}">
                <a16:creationId xmlns:a16="http://schemas.microsoft.com/office/drawing/2014/main" id="{E326E570-40F2-6C49-AAEF-072934F38129}"/>
              </a:ext>
            </a:extLst>
          </p:cNvPr>
          <p:cNvSpPr>
            <a:spLocks noGrp="1"/>
          </p:cNvSpPr>
          <p:nvPr>
            <p:ph idx="1"/>
          </p:nvPr>
        </p:nvSpPr>
        <p:spPr/>
        <p:txBody>
          <a:bodyPr/>
          <a:lstStyle/>
          <a:p>
            <a:r>
              <a:rPr lang="en-US" dirty="0"/>
              <a:t>Run and examine </a:t>
            </a:r>
            <a:r>
              <a:rPr lang="en-US" dirty="0" err="1"/>
              <a:t>slider.py</a:t>
            </a:r>
            <a:endParaRPr lang="en-US" dirty="0"/>
          </a:p>
          <a:p>
            <a:pPr lvl="1"/>
            <a:r>
              <a:rPr lang="en-US" dirty="0"/>
              <a:t>What is going wrong? </a:t>
            </a:r>
          </a:p>
          <a:p>
            <a:pPr lvl="1"/>
            <a:r>
              <a:rPr lang="en-US" dirty="0"/>
              <a:t>The scatter plot itself appears but without any data..</a:t>
            </a:r>
          </a:p>
          <a:p>
            <a:pPr marL="457200" lvl="1" indent="0">
              <a:buNone/>
            </a:pPr>
            <a:endParaRPr lang="en-US" dirty="0"/>
          </a:p>
          <a:p>
            <a:pPr>
              <a:buFont typeface="+mj-lt"/>
              <a:buAutoNum type="alphaLcParenR"/>
            </a:pPr>
            <a:r>
              <a:rPr lang="en-US" dirty="0"/>
              <a:t>Make sure the Input is being pass into the callback.</a:t>
            </a:r>
          </a:p>
          <a:p>
            <a:pPr lvl="1"/>
            <a:r>
              <a:rPr lang="en-US" dirty="0"/>
              <a:t>Now what happens? </a:t>
            </a:r>
          </a:p>
          <a:p>
            <a:pPr>
              <a:buFont typeface="+mj-lt"/>
              <a:buAutoNum type="alphaLcParenR"/>
            </a:pPr>
            <a:endParaRPr lang="en-US" dirty="0"/>
          </a:p>
          <a:p>
            <a:pPr>
              <a:buFont typeface="+mj-lt"/>
              <a:buAutoNum type="alphaLcParenR"/>
            </a:pPr>
            <a:r>
              <a:rPr lang="en-US" dirty="0"/>
              <a:t>Make sure we are updating the selection of the </a:t>
            </a:r>
            <a:r>
              <a:rPr lang="en-US" dirty="0" err="1"/>
              <a:t>dataframe</a:t>
            </a:r>
            <a:r>
              <a:rPr lang="en-US" dirty="0"/>
              <a:t>. </a:t>
            </a:r>
          </a:p>
          <a:p>
            <a:pPr>
              <a:buFont typeface="+mj-lt"/>
              <a:buAutoNum type="alphaLcParenR"/>
            </a:pPr>
            <a:endParaRPr lang="en-US" dirty="0"/>
          </a:p>
          <a:p>
            <a:pPr marL="0" indent="0">
              <a:buNone/>
            </a:pPr>
            <a:endParaRPr lang="en-US" dirty="0"/>
          </a:p>
          <a:p>
            <a:pPr marL="457200" lvl="1" indent="0">
              <a:buNone/>
            </a:pPr>
            <a:endParaRPr lang="en-US" dirty="0"/>
          </a:p>
        </p:txBody>
      </p:sp>
    </p:spTree>
    <p:extLst>
      <p:ext uri="{BB962C8B-B14F-4D97-AF65-F5344CB8AC3E}">
        <p14:creationId xmlns:p14="http://schemas.microsoft.com/office/powerpoint/2010/main" val="11418859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E792F-CAEF-9743-8971-24BDD4A8CA85}"/>
              </a:ext>
            </a:extLst>
          </p:cNvPr>
          <p:cNvSpPr>
            <a:spLocks noGrp="1"/>
          </p:cNvSpPr>
          <p:nvPr>
            <p:ph type="title"/>
          </p:nvPr>
        </p:nvSpPr>
        <p:spPr/>
        <p:txBody>
          <a:bodyPr/>
          <a:lstStyle/>
          <a:p>
            <a:r>
              <a:rPr lang="en-US" dirty="0"/>
              <a:t>Assignment 6</a:t>
            </a:r>
          </a:p>
        </p:txBody>
      </p:sp>
      <p:sp>
        <p:nvSpPr>
          <p:cNvPr id="3" name="Content Placeholder 2">
            <a:extLst>
              <a:ext uri="{FF2B5EF4-FFF2-40B4-BE49-F238E27FC236}">
                <a16:creationId xmlns:a16="http://schemas.microsoft.com/office/drawing/2014/main" id="{D4E4A53E-40FB-9547-B6F2-7B22D8B7FDA0}"/>
              </a:ext>
            </a:extLst>
          </p:cNvPr>
          <p:cNvSpPr>
            <a:spLocks noGrp="1"/>
          </p:cNvSpPr>
          <p:nvPr>
            <p:ph idx="1"/>
          </p:nvPr>
        </p:nvSpPr>
        <p:spPr/>
        <p:txBody>
          <a:bodyPr/>
          <a:lstStyle/>
          <a:p>
            <a:pPr>
              <a:buFont typeface="+mj-lt"/>
              <a:buAutoNum type="alphaLcParenR"/>
            </a:pPr>
            <a:r>
              <a:rPr lang="en-US" dirty="0"/>
              <a:t>Run and examine </a:t>
            </a:r>
            <a:r>
              <a:rPr lang="en-US" dirty="0" err="1"/>
              <a:t>multiple_inputs.py</a:t>
            </a:r>
            <a:r>
              <a:rPr lang="en-US" dirty="0"/>
              <a:t> </a:t>
            </a:r>
          </a:p>
          <a:p>
            <a:pPr marL="457200" lvl="1" indent="0">
              <a:buNone/>
            </a:pPr>
            <a:endParaRPr lang="en-US" dirty="0"/>
          </a:p>
          <a:p>
            <a:pPr>
              <a:buFont typeface="+mj-lt"/>
              <a:buAutoNum type="alphaLcParenR"/>
            </a:pPr>
            <a:r>
              <a:rPr lang="en-US" dirty="0"/>
              <a:t>Run and examine </a:t>
            </a:r>
            <a:r>
              <a:rPr lang="en-US" dirty="0" err="1"/>
              <a:t>multiple_outputs.py</a:t>
            </a:r>
            <a:endParaRPr lang="en-US" dirty="0"/>
          </a:p>
          <a:p>
            <a:pPr>
              <a:buFont typeface="+mj-lt"/>
              <a:buAutoNum type="alphaLcParenR"/>
            </a:pPr>
            <a:endParaRPr lang="en-US" dirty="0"/>
          </a:p>
          <a:p>
            <a:pPr>
              <a:buFont typeface="+mj-lt"/>
              <a:buAutoNum type="alphaLcParenR"/>
            </a:pPr>
            <a:r>
              <a:rPr lang="en-US" dirty="0"/>
              <a:t>Run and examine </a:t>
            </a:r>
            <a:r>
              <a:rPr lang="en-US" dirty="0" err="1"/>
              <a:t>chained_callbacks.py</a:t>
            </a:r>
            <a:r>
              <a:rPr lang="en-US" dirty="0"/>
              <a:t> </a:t>
            </a:r>
          </a:p>
          <a:p>
            <a:pPr marL="0" indent="0">
              <a:buNone/>
            </a:pPr>
            <a:endParaRPr lang="en-US" dirty="0"/>
          </a:p>
        </p:txBody>
      </p:sp>
    </p:spTree>
    <p:extLst>
      <p:ext uri="{BB962C8B-B14F-4D97-AF65-F5344CB8AC3E}">
        <p14:creationId xmlns:p14="http://schemas.microsoft.com/office/powerpoint/2010/main" val="8639390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9503D-5D9B-7E49-9DA4-4D15C972AF55}"/>
              </a:ext>
            </a:extLst>
          </p:cNvPr>
          <p:cNvSpPr>
            <a:spLocks noGrp="1"/>
          </p:cNvSpPr>
          <p:nvPr>
            <p:ph type="title"/>
          </p:nvPr>
        </p:nvSpPr>
        <p:spPr/>
        <p:txBody>
          <a:bodyPr/>
          <a:lstStyle/>
          <a:p>
            <a:r>
              <a:rPr lang="en-US" dirty="0"/>
              <a:t>Callbacks with State</a:t>
            </a:r>
          </a:p>
        </p:txBody>
      </p:sp>
      <p:sp>
        <p:nvSpPr>
          <p:cNvPr id="3" name="Content Placeholder 2">
            <a:extLst>
              <a:ext uri="{FF2B5EF4-FFF2-40B4-BE49-F238E27FC236}">
                <a16:creationId xmlns:a16="http://schemas.microsoft.com/office/drawing/2014/main" id="{48CB964D-0028-E846-82F7-7661D9897FE1}"/>
              </a:ext>
            </a:extLst>
          </p:cNvPr>
          <p:cNvSpPr>
            <a:spLocks noGrp="1"/>
          </p:cNvSpPr>
          <p:nvPr>
            <p:ph idx="1"/>
          </p:nvPr>
        </p:nvSpPr>
        <p:spPr/>
        <p:txBody>
          <a:bodyPr/>
          <a:lstStyle/>
          <a:p>
            <a:r>
              <a:rPr lang="en-US" dirty="0"/>
              <a:t>State </a:t>
            </a:r>
          </a:p>
          <a:p>
            <a:pPr lvl="1"/>
            <a:r>
              <a:rPr lang="en-US" dirty="0"/>
              <a:t>Use State to pass inputs into a callback without triggering an update</a:t>
            </a:r>
          </a:p>
          <a:p>
            <a:pPr lvl="1"/>
            <a:r>
              <a:rPr lang="en-US" dirty="0"/>
              <a:t>[State('input-1-state', 'value’)]</a:t>
            </a:r>
          </a:p>
          <a:p>
            <a:endParaRPr lang="en-US" dirty="0"/>
          </a:p>
          <a:p>
            <a:pPr marL="0" indent="0">
              <a:buNone/>
            </a:pPr>
            <a:endParaRPr lang="en-US" dirty="0"/>
          </a:p>
        </p:txBody>
      </p:sp>
    </p:spTree>
    <p:extLst>
      <p:ext uri="{BB962C8B-B14F-4D97-AF65-F5344CB8AC3E}">
        <p14:creationId xmlns:p14="http://schemas.microsoft.com/office/powerpoint/2010/main" val="4379843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A042C-AB0D-0742-BEDA-ADA8EC939205}"/>
              </a:ext>
            </a:extLst>
          </p:cNvPr>
          <p:cNvSpPr>
            <a:spLocks noGrp="1"/>
          </p:cNvSpPr>
          <p:nvPr>
            <p:ph type="title"/>
          </p:nvPr>
        </p:nvSpPr>
        <p:spPr/>
        <p:txBody>
          <a:bodyPr/>
          <a:lstStyle/>
          <a:p>
            <a:r>
              <a:rPr lang="en-US" dirty="0"/>
              <a:t>Assignment 7</a:t>
            </a:r>
          </a:p>
        </p:txBody>
      </p:sp>
      <p:sp>
        <p:nvSpPr>
          <p:cNvPr id="3" name="Content Placeholder 2">
            <a:extLst>
              <a:ext uri="{FF2B5EF4-FFF2-40B4-BE49-F238E27FC236}">
                <a16:creationId xmlns:a16="http://schemas.microsoft.com/office/drawing/2014/main" id="{A6F5FF68-0DB4-C34D-93B0-90E8FA0AFC80}"/>
              </a:ext>
            </a:extLst>
          </p:cNvPr>
          <p:cNvSpPr>
            <a:spLocks noGrp="1"/>
          </p:cNvSpPr>
          <p:nvPr>
            <p:ph idx="1"/>
          </p:nvPr>
        </p:nvSpPr>
        <p:spPr/>
        <p:txBody>
          <a:bodyPr/>
          <a:lstStyle/>
          <a:p>
            <a:r>
              <a:rPr lang="en-US" dirty="0"/>
              <a:t>Run and examine </a:t>
            </a:r>
            <a:r>
              <a:rPr lang="en-US" dirty="0" err="1"/>
              <a:t>no_state.py</a:t>
            </a:r>
            <a:endParaRPr lang="en-US" dirty="0"/>
          </a:p>
          <a:p>
            <a:pPr lvl="1"/>
            <a:r>
              <a:rPr lang="en-US" dirty="0"/>
              <a:t>What happens when you edit the text?</a:t>
            </a:r>
          </a:p>
          <a:p>
            <a:endParaRPr lang="en-US" dirty="0"/>
          </a:p>
          <a:p>
            <a:r>
              <a:rPr lang="en-US" dirty="0"/>
              <a:t>Now we want to create an app that </a:t>
            </a:r>
            <a:r>
              <a:rPr lang="en-US" b="1" dirty="0"/>
              <a:t>only</a:t>
            </a:r>
            <a:r>
              <a:rPr lang="en-US" dirty="0"/>
              <a:t> updates the string when the user hits submit. Run and examine </a:t>
            </a:r>
            <a:r>
              <a:rPr lang="en-US" dirty="0" err="1"/>
              <a:t>add_state.py</a:t>
            </a:r>
            <a:endParaRPr lang="en-US" dirty="0"/>
          </a:p>
          <a:p>
            <a:pPr lvl="1"/>
            <a:r>
              <a:rPr lang="en-US" dirty="0"/>
              <a:t>Does the app produce the desired result?</a:t>
            </a:r>
          </a:p>
          <a:p>
            <a:pPr marL="0" indent="0">
              <a:buNone/>
            </a:pPr>
            <a:endParaRPr lang="en-US" dirty="0"/>
          </a:p>
          <a:p>
            <a:r>
              <a:rPr lang="en-US" dirty="0"/>
              <a:t>Fix </a:t>
            </a:r>
            <a:r>
              <a:rPr lang="en-US" dirty="0" err="1"/>
              <a:t>add_state.py</a:t>
            </a:r>
            <a:r>
              <a:rPr lang="en-US" dirty="0"/>
              <a:t> so that app </a:t>
            </a:r>
            <a:r>
              <a:rPr lang="en-US" b="1" dirty="0"/>
              <a:t>only</a:t>
            </a:r>
            <a:r>
              <a:rPr lang="en-US" dirty="0"/>
              <a:t> updates when the user </a:t>
            </a:r>
            <a:r>
              <a:rPr lang="en-US"/>
              <a:t>hits submit.</a:t>
            </a:r>
            <a:endParaRPr lang="en-US" dirty="0"/>
          </a:p>
          <a:p>
            <a:endParaRPr lang="en-US" dirty="0"/>
          </a:p>
        </p:txBody>
      </p:sp>
    </p:spTree>
    <p:extLst>
      <p:ext uri="{BB962C8B-B14F-4D97-AF65-F5344CB8AC3E}">
        <p14:creationId xmlns:p14="http://schemas.microsoft.com/office/powerpoint/2010/main" val="13729363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8C0BF-82E6-F24E-8474-311B0EEE2705}"/>
              </a:ext>
            </a:extLst>
          </p:cNvPr>
          <p:cNvSpPr>
            <a:spLocks noGrp="1"/>
          </p:cNvSpPr>
          <p:nvPr>
            <p:ph type="title"/>
          </p:nvPr>
        </p:nvSpPr>
        <p:spPr/>
        <p:txBody>
          <a:bodyPr/>
          <a:lstStyle/>
          <a:p>
            <a:r>
              <a:rPr lang="en-US" dirty="0"/>
              <a:t>Interactive Graphing and </a:t>
            </a:r>
            <a:r>
              <a:rPr lang="en-US" dirty="0" err="1"/>
              <a:t>Crossfiltering</a:t>
            </a:r>
            <a:endParaRPr lang="en-US" dirty="0"/>
          </a:p>
        </p:txBody>
      </p:sp>
      <p:sp>
        <p:nvSpPr>
          <p:cNvPr id="3" name="Content Placeholder 2">
            <a:extLst>
              <a:ext uri="{FF2B5EF4-FFF2-40B4-BE49-F238E27FC236}">
                <a16:creationId xmlns:a16="http://schemas.microsoft.com/office/drawing/2014/main" id="{9BFCD7F8-ABCC-0D4C-BC9B-1DAF3371DAB3}"/>
              </a:ext>
            </a:extLst>
          </p:cNvPr>
          <p:cNvSpPr>
            <a:spLocks noGrp="1"/>
          </p:cNvSpPr>
          <p:nvPr>
            <p:ph idx="1"/>
          </p:nvPr>
        </p:nvSpPr>
        <p:spPr/>
        <p:txBody>
          <a:bodyPr/>
          <a:lstStyle/>
          <a:p>
            <a:r>
              <a:rPr lang="en-US" dirty="0"/>
              <a:t>The </a:t>
            </a:r>
            <a:r>
              <a:rPr lang="en-US" dirty="0" err="1"/>
              <a:t>dcc.Graph</a:t>
            </a:r>
            <a:r>
              <a:rPr lang="en-US" dirty="0"/>
              <a:t> component has four attributes that can change through user-interaction</a:t>
            </a:r>
          </a:p>
          <a:p>
            <a:pPr lvl="1"/>
            <a:r>
              <a:rPr lang="en-US" dirty="0" err="1"/>
              <a:t>hoverData</a:t>
            </a:r>
            <a:endParaRPr lang="en-US" dirty="0"/>
          </a:p>
          <a:p>
            <a:pPr lvl="1"/>
            <a:r>
              <a:rPr lang="en-US" dirty="0" err="1"/>
              <a:t>clickData</a:t>
            </a:r>
            <a:endParaRPr lang="en-US" dirty="0"/>
          </a:p>
          <a:p>
            <a:pPr lvl="1"/>
            <a:r>
              <a:rPr lang="en-US" dirty="0" err="1"/>
              <a:t>selectedData</a:t>
            </a:r>
            <a:endParaRPr lang="en-US" dirty="0"/>
          </a:p>
          <a:p>
            <a:pPr lvl="1"/>
            <a:r>
              <a:rPr lang="en-US" dirty="0" err="1"/>
              <a:t>relayoutData</a:t>
            </a:r>
            <a:endParaRPr lang="en-US" dirty="0"/>
          </a:p>
          <a:p>
            <a:endParaRPr lang="en-US" dirty="0"/>
          </a:p>
          <a:p>
            <a:endParaRPr lang="en-US" dirty="0"/>
          </a:p>
        </p:txBody>
      </p:sp>
    </p:spTree>
    <p:extLst>
      <p:ext uri="{BB962C8B-B14F-4D97-AF65-F5344CB8AC3E}">
        <p14:creationId xmlns:p14="http://schemas.microsoft.com/office/powerpoint/2010/main" val="5126595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259CD-C84D-9447-A5B8-13B9C7E99C95}"/>
              </a:ext>
            </a:extLst>
          </p:cNvPr>
          <p:cNvSpPr>
            <a:spLocks noGrp="1"/>
          </p:cNvSpPr>
          <p:nvPr>
            <p:ph type="title"/>
          </p:nvPr>
        </p:nvSpPr>
        <p:spPr/>
        <p:txBody>
          <a:bodyPr/>
          <a:lstStyle/>
          <a:p>
            <a:r>
              <a:rPr lang="en-US" dirty="0"/>
              <a:t>Geographic Mapping</a:t>
            </a:r>
          </a:p>
        </p:txBody>
      </p:sp>
      <p:sp>
        <p:nvSpPr>
          <p:cNvPr id="3" name="Content Placeholder 2">
            <a:extLst>
              <a:ext uri="{FF2B5EF4-FFF2-40B4-BE49-F238E27FC236}">
                <a16:creationId xmlns:a16="http://schemas.microsoft.com/office/drawing/2014/main" id="{5452DE67-7A02-0D45-8DC1-2AD2FC1E9469}"/>
              </a:ext>
            </a:extLst>
          </p:cNvPr>
          <p:cNvSpPr>
            <a:spLocks noGrp="1"/>
          </p:cNvSpPr>
          <p:nvPr>
            <p:ph idx="1"/>
          </p:nvPr>
        </p:nvSpPr>
        <p:spPr/>
        <p:txBody>
          <a:bodyPr/>
          <a:lstStyle/>
          <a:p>
            <a:r>
              <a:rPr lang="en-US" dirty="0"/>
              <a:t>TODO</a:t>
            </a:r>
          </a:p>
          <a:p>
            <a:endParaRPr lang="en-US" dirty="0"/>
          </a:p>
          <a:p>
            <a:endParaRPr lang="en-US" dirty="0"/>
          </a:p>
          <a:p>
            <a:endParaRPr lang="en-US" dirty="0"/>
          </a:p>
          <a:p>
            <a:r>
              <a:rPr lang="en-US" dirty="0"/>
              <a:t>Practice Example..</a:t>
            </a:r>
          </a:p>
        </p:txBody>
      </p:sp>
    </p:spTree>
    <p:extLst>
      <p:ext uri="{BB962C8B-B14F-4D97-AF65-F5344CB8AC3E}">
        <p14:creationId xmlns:p14="http://schemas.microsoft.com/office/powerpoint/2010/main" val="9805767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CC3B4-A5B1-364A-9BD6-493AE3505276}"/>
              </a:ext>
            </a:extLst>
          </p:cNvPr>
          <p:cNvSpPr>
            <a:spLocks noGrp="1"/>
          </p:cNvSpPr>
          <p:nvPr>
            <p:ph type="title"/>
          </p:nvPr>
        </p:nvSpPr>
        <p:spPr/>
        <p:txBody>
          <a:bodyPr/>
          <a:lstStyle/>
          <a:p>
            <a:r>
              <a:rPr lang="en-US" dirty="0"/>
              <a:t>Predicting Customer Behavior with Crystal LSTM and Visualizing with Dash</a:t>
            </a:r>
          </a:p>
        </p:txBody>
      </p:sp>
      <p:sp>
        <p:nvSpPr>
          <p:cNvPr id="3" name="Content Placeholder 2">
            <a:extLst>
              <a:ext uri="{FF2B5EF4-FFF2-40B4-BE49-F238E27FC236}">
                <a16:creationId xmlns:a16="http://schemas.microsoft.com/office/drawing/2014/main" id="{FF60B526-BE54-234C-8827-248A0688E219}"/>
              </a:ext>
            </a:extLst>
          </p:cNvPr>
          <p:cNvSpPr>
            <a:spLocks noGrp="1"/>
          </p:cNvSpPr>
          <p:nvPr>
            <p:ph idx="1"/>
          </p:nvPr>
        </p:nvSpPr>
        <p:spPr/>
        <p:txBody>
          <a:bodyPr/>
          <a:lstStyle/>
          <a:p>
            <a:r>
              <a:rPr lang="en-US" dirty="0"/>
              <a:t>Crystal is an application of LSTM to predict </a:t>
            </a:r>
            <a:r>
              <a:rPr lang="en-US" b="1" dirty="0"/>
              <a:t>what</a:t>
            </a:r>
            <a:r>
              <a:rPr lang="en-US" dirty="0"/>
              <a:t> a consumer will purchase in their next “basket” and </a:t>
            </a:r>
            <a:r>
              <a:rPr lang="en-US" b="1" dirty="0"/>
              <a:t>when</a:t>
            </a:r>
            <a:r>
              <a:rPr lang="en-US" dirty="0"/>
              <a:t> the purchase will happen</a:t>
            </a:r>
          </a:p>
          <a:p>
            <a:pPr lvl="1"/>
            <a:r>
              <a:rPr lang="en-US" dirty="0"/>
              <a:t>https://</a:t>
            </a:r>
            <a:r>
              <a:rPr lang="en-US" dirty="0" err="1"/>
              <a:t>medium.com</a:t>
            </a:r>
            <a:r>
              <a:rPr lang="en-US" dirty="0"/>
              <a:t>/</a:t>
            </a:r>
            <a:r>
              <a:rPr lang="en-US" dirty="0" err="1"/>
              <a:t>bcggamma</a:t>
            </a:r>
            <a:r>
              <a:rPr lang="en-US" dirty="0"/>
              <a:t>/using-deep-learning-to-predict-not-just-what-but-when-fae6515acb1b</a:t>
            </a:r>
          </a:p>
        </p:txBody>
      </p:sp>
    </p:spTree>
    <p:extLst>
      <p:ext uri="{BB962C8B-B14F-4D97-AF65-F5344CB8AC3E}">
        <p14:creationId xmlns:p14="http://schemas.microsoft.com/office/powerpoint/2010/main" val="9750911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8762B-C49F-DD49-91CF-D85651CC3A8F}"/>
              </a:ext>
            </a:extLst>
          </p:cNvPr>
          <p:cNvSpPr>
            <a:spLocks noGrp="1"/>
          </p:cNvSpPr>
          <p:nvPr>
            <p:ph type="title"/>
          </p:nvPr>
        </p:nvSpPr>
        <p:spPr/>
        <p:txBody>
          <a:bodyPr/>
          <a:lstStyle/>
          <a:p>
            <a:r>
              <a:rPr lang="en-US" dirty="0"/>
              <a:t>Dash Bio</a:t>
            </a:r>
          </a:p>
        </p:txBody>
      </p:sp>
      <p:sp>
        <p:nvSpPr>
          <p:cNvPr id="3" name="Content Placeholder 2">
            <a:extLst>
              <a:ext uri="{FF2B5EF4-FFF2-40B4-BE49-F238E27FC236}">
                <a16:creationId xmlns:a16="http://schemas.microsoft.com/office/drawing/2014/main" id="{1776B270-B2FA-D54C-B93F-D8A045D213D4}"/>
              </a:ext>
            </a:extLst>
          </p:cNvPr>
          <p:cNvSpPr>
            <a:spLocks noGrp="1"/>
          </p:cNvSpPr>
          <p:nvPr>
            <p:ph idx="1"/>
          </p:nvPr>
        </p:nvSpPr>
        <p:spPr/>
        <p:txBody>
          <a:bodyPr/>
          <a:lstStyle/>
          <a:p>
            <a:r>
              <a:rPr lang="en-US" dirty="0"/>
              <a:t>TODO</a:t>
            </a:r>
          </a:p>
        </p:txBody>
      </p:sp>
    </p:spTree>
    <p:extLst>
      <p:ext uri="{BB962C8B-B14F-4D97-AF65-F5344CB8AC3E}">
        <p14:creationId xmlns:p14="http://schemas.microsoft.com/office/powerpoint/2010/main" val="10799654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A6EC7-4813-9643-8258-F824400A49A4}"/>
              </a:ext>
            </a:extLst>
          </p:cNvPr>
          <p:cNvSpPr>
            <a:spLocks noGrp="1"/>
          </p:cNvSpPr>
          <p:nvPr>
            <p:ph type="title"/>
          </p:nvPr>
        </p:nvSpPr>
        <p:spPr/>
        <p:txBody>
          <a:bodyPr/>
          <a:lstStyle/>
          <a:p>
            <a:r>
              <a:rPr lang="en-US" dirty="0"/>
              <a:t>Final Challenge</a:t>
            </a:r>
          </a:p>
        </p:txBody>
      </p:sp>
      <p:sp>
        <p:nvSpPr>
          <p:cNvPr id="3" name="Content Placeholder 2">
            <a:extLst>
              <a:ext uri="{FF2B5EF4-FFF2-40B4-BE49-F238E27FC236}">
                <a16:creationId xmlns:a16="http://schemas.microsoft.com/office/drawing/2014/main" id="{E3CCDB5F-1C82-EC49-B95F-4C7310374CE3}"/>
              </a:ext>
            </a:extLst>
          </p:cNvPr>
          <p:cNvSpPr>
            <a:spLocks noGrp="1"/>
          </p:cNvSpPr>
          <p:nvPr>
            <p:ph idx="1"/>
          </p:nvPr>
        </p:nvSpPr>
        <p:spPr/>
        <p:txBody>
          <a:bodyPr/>
          <a:lstStyle/>
          <a:p>
            <a:r>
              <a:rPr lang="en-US" dirty="0"/>
              <a:t>TODO</a:t>
            </a:r>
          </a:p>
        </p:txBody>
      </p:sp>
    </p:spTree>
    <p:extLst>
      <p:ext uri="{BB962C8B-B14F-4D97-AF65-F5344CB8AC3E}">
        <p14:creationId xmlns:p14="http://schemas.microsoft.com/office/powerpoint/2010/main" val="32946687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89C9B-9C8A-FE4D-A2EE-55AA0544DDF9}"/>
              </a:ext>
            </a:extLst>
          </p:cNvPr>
          <p:cNvSpPr>
            <a:spLocks noGrp="1"/>
          </p:cNvSpPr>
          <p:nvPr>
            <p:ph type="title"/>
          </p:nvPr>
        </p:nvSpPr>
        <p:spPr/>
        <p:txBody>
          <a:bodyPr/>
          <a:lstStyle/>
          <a:p>
            <a:r>
              <a:rPr lang="en-US" dirty="0"/>
              <a:t>Dash abstracts away.. </a:t>
            </a:r>
          </a:p>
        </p:txBody>
      </p:sp>
      <p:sp>
        <p:nvSpPr>
          <p:cNvPr id="3" name="Content Placeholder 2">
            <a:extLst>
              <a:ext uri="{FF2B5EF4-FFF2-40B4-BE49-F238E27FC236}">
                <a16:creationId xmlns:a16="http://schemas.microsoft.com/office/drawing/2014/main" id="{94AAFCE6-36E2-AB4E-8241-95A9C99C439A}"/>
              </a:ext>
            </a:extLst>
          </p:cNvPr>
          <p:cNvSpPr>
            <a:spLocks noGrp="1"/>
          </p:cNvSpPr>
          <p:nvPr>
            <p:ph idx="1"/>
          </p:nvPr>
        </p:nvSpPr>
        <p:spPr/>
        <p:txBody>
          <a:bodyPr/>
          <a:lstStyle/>
          <a:p>
            <a:r>
              <a:rPr lang="en-US" dirty="0" err="1"/>
              <a:t>Plotly</a:t>
            </a:r>
            <a:endParaRPr lang="en-US" dirty="0"/>
          </a:p>
          <a:p>
            <a:r>
              <a:rPr lang="en-US" dirty="0"/>
              <a:t>Flask</a:t>
            </a:r>
          </a:p>
          <a:p>
            <a:r>
              <a:rPr lang="en-US" dirty="0"/>
              <a:t>React</a:t>
            </a:r>
          </a:p>
          <a:p>
            <a:r>
              <a:rPr lang="en-US" dirty="0" err="1"/>
              <a:t>Javascript</a:t>
            </a:r>
            <a:endParaRPr lang="en-US" dirty="0"/>
          </a:p>
          <a:p>
            <a:r>
              <a:rPr lang="en-US" dirty="0"/>
              <a:t>HTML</a:t>
            </a:r>
          </a:p>
          <a:p>
            <a:r>
              <a:rPr lang="en-US" dirty="0"/>
              <a:t>CSS</a:t>
            </a:r>
          </a:p>
          <a:p>
            <a:r>
              <a:rPr lang="en-US" dirty="0"/>
              <a:t>D3</a:t>
            </a:r>
          </a:p>
          <a:p>
            <a:r>
              <a:rPr lang="en-US" dirty="0"/>
              <a:t>WebGL</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3626921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2D056-34B9-BE44-9797-EC766FAC4789}"/>
              </a:ext>
            </a:extLst>
          </p:cNvPr>
          <p:cNvSpPr>
            <a:spLocks noGrp="1"/>
          </p:cNvSpPr>
          <p:nvPr>
            <p:ph type="title"/>
          </p:nvPr>
        </p:nvSpPr>
        <p:spPr/>
        <p:txBody>
          <a:bodyPr/>
          <a:lstStyle/>
          <a:p>
            <a:r>
              <a:rPr lang="en-US" dirty="0"/>
              <a:t>Citations</a:t>
            </a:r>
          </a:p>
        </p:txBody>
      </p:sp>
      <p:sp>
        <p:nvSpPr>
          <p:cNvPr id="3" name="Content Placeholder 2">
            <a:extLst>
              <a:ext uri="{FF2B5EF4-FFF2-40B4-BE49-F238E27FC236}">
                <a16:creationId xmlns:a16="http://schemas.microsoft.com/office/drawing/2014/main" id="{D4659398-26E8-034F-9954-3C2DD9596B01}"/>
              </a:ext>
            </a:extLst>
          </p:cNvPr>
          <p:cNvSpPr>
            <a:spLocks noGrp="1"/>
          </p:cNvSpPr>
          <p:nvPr>
            <p:ph idx="1"/>
          </p:nvPr>
        </p:nvSpPr>
        <p:spPr/>
        <p:txBody>
          <a:bodyPr/>
          <a:lstStyle/>
          <a:p>
            <a:r>
              <a:rPr lang="en-US" dirty="0">
                <a:hlinkClick r:id="rId2"/>
              </a:rPr>
              <a:t>https://medium.com/@plotlygraphs/introducing-dash-5ecf7191b503</a:t>
            </a:r>
            <a:endParaRPr lang="en-US" dirty="0"/>
          </a:p>
          <a:p>
            <a:r>
              <a:rPr lang="en-US" dirty="0">
                <a:hlinkClick r:id="rId3"/>
              </a:rPr>
              <a:t>https://dash.plot.ly/</a:t>
            </a:r>
            <a:endParaRPr lang="en-US" dirty="0"/>
          </a:p>
          <a:p>
            <a:pPr marL="0" indent="0">
              <a:buNone/>
            </a:pPr>
            <a:endParaRPr lang="en-US" dirty="0"/>
          </a:p>
        </p:txBody>
      </p:sp>
    </p:spTree>
    <p:extLst>
      <p:ext uri="{BB962C8B-B14F-4D97-AF65-F5344CB8AC3E}">
        <p14:creationId xmlns:p14="http://schemas.microsoft.com/office/powerpoint/2010/main" val="25322772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58530-0C32-7443-8D8E-7EB296845CD0}"/>
              </a:ext>
            </a:extLst>
          </p:cNvPr>
          <p:cNvSpPr>
            <a:spLocks noGrp="1"/>
          </p:cNvSpPr>
          <p:nvPr>
            <p:ph type="title"/>
          </p:nvPr>
        </p:nvSpPr>
        <p:spPr/>
        <p:txBody>
          <a:bodyPr/>
          <a:lstStyle/>
          <a:p>
            <a:r>
              <a:rPr lang="en-US" dirty="0"/>
              <a:t>Since Dash is a framework for building web applications..</a:t>
            </a:r>
            <a:endParaRPr lang="en-US" b="1" dirty="0"/>
          </a:p>
        </p:txBody>
      </p:sp>
      <p:sp>
        <p:nvSpPr>
          <p:cNvPr id="3" name="Content Placeholder 2">
            <a:extLst>
              <a:ext uri="{FF2B5EF4-FFF2-40B4-BE49-F238E27FC236}">
                <a16:creationId xmlns:a16="http://schemas.microsoft.com/office/drawing/2014/main" id="{E46D61EB-7CA6-AC4A-86D1-4207E899B646}"/>
              </a:ext>
            </a:extLst>
          </p:cNvPr>
          <p:cNvSpPr>
            <a:spLocks noGrp="1"/>
          </p:cNvSpPr>
          <p:nvPr>
            <p:ph idx="1"/>
          </p:nvPr>
        </p:nvSpPr>
        <p:spPr/>
        <p:txBody>
          <a:bodyPr/>
          <a:lstStyle/>
          <a:p>
            <a:r>
              <a:rPr lang="en-US" dirty="0"/>
              <a:t>We can </a:t>
            </a:r>
            <a:r>
              <a:rPr lang="en-US" b="1" dirty="0"/>
              <a:t>deploy</a:t>
            </a:r>
            <a:r>
              <a:rPr lang="en-US" dirty="0"/>
              <a:t> the apps we build</a:t>
            </a:r>
          </a:p>
          <a:p>
            <a:r>
              <a:rPr lang="en-US" dirty="0"/>
              <a:t>Dash supports multi-user apps</a:t>
            </a:r>
          </a:p>
          <a:p>
            <a:r>
              <a:rPr lang="en-US" dirty="0"/>
              <a:t>Dash support multi-page apps</a:t>
            </a:r>
          </a:p>
          <a:p>
            <a:r>
              <a:rPr lang="en-US" dirty="0"/>
              <a:t>Dash supports authentication</a:t>
            </a:r>
          </a:p>
        </p:txBody>
      </p:sp>
    </p:spTree>
    <p:extLst>
      <p:ext uri="{BB962C8B-B14F-4D97-AF65-F5344CB8AC3E}">
        <p14:creationId xmlns:p14="http://schemas.microsoft.com/office/powerpoint/2010/main" val="28746953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DED7E-7357-3D4F-A946-1865BE18BCD0}"/>
              </a:ext>
            </a:extLst>
          </p:cNvPr>
          <p:cNvSpPr>
            <a:spLocks noGrp="1"/>
          </p:cNvSpPr>
          <p:nvPr>
            <p:ph type="title"/>
          </p:nvPr>
        </p:nvSpPr>
        <p:spPr/>
        <p:txBody>
          <a:bodyPr/>
          <a:lstStyle/>
          <a:p>
            <a:r>
              <a:rPr lang="en-US" dirty="0"/>
              <a:t>Dash is.. </a:t>
            </a:r>
          </a:p>
        </p:txBody>
      </p:sp>
      <p:sp>
        <p:nvSpPr>
          <p:cNvPr id="3" name="Content Placeholder 2">
            <a:extLst>
              <a:ext uri="{FF2B5EF4-FFF2-40B4-BE49-F238E27FC236}">
                <a16:creationId xmlns:a16="http://schemas.microsoft.com/office/drawing/2014/main" id="{A9B20122-F00B-5E4B-8C89-A460AFB1817E}"/>
              </a:ext>
            </a:extLst>
          </p:cNvPr>
          <p:cNvSpPr>
            <a:spLocks noGrp="1"/>
          </p:cNvSpPr>
          <p:nvPr>
            <p:ph idx="1"/>
          </p:nvPr>
        </p:nvSpPr>
        <p:spPr/>
        <p:txBody>
          <a:bodyPr>
            <a:normAutofit/>
          </a:bodyPr>
          <a:lstStyle/>
          <a:p>
            <a:r>
              <a:rPr lang="en-US" sz="3200" dirty="0"/>
              <a:t>Dash is </a:t>
            </a:r>
            <a:r>
              <a:rPr lang="en-US" sz="3200" b="1" dirty="0"/>
              <a:t>interactive</a:t>
            </a:r>
            <a:endParaRPr lang="en-US" sz="3200" dirty="0"/>
          </a:p>
          <a:p>
            <a:r>
              <a:rPr lang="en-US" sz="3200" dirty="0"/>
              <a:t>Dash is </a:t>
            </a:r>
            <a:r>
              <a:rPr lang="en-US" sz="3200" b="1" dirty="0"/>
              <a:t>reactive </a:t>
            </a:r>
          </a:p>
          <a:p>
            <a:r>
              <a:rPr lang="en-US" sz="3200" dirty="0"/>
              <a:t>Dash is </a:t>
            </a:r>
            <a:r>
              <a:rPr lang="en-US" sz="3200" b="1" dirty="0"/>
              <a:t>declarative</a:t>
            </a:r>
          </a:p>
          <a:p>
            <a:r>
              <a:rPr lang="en-US" sz="3200" dirty="0"/>
              <a:t>Dash is (a little bit) </a:t>
            </a:r>
            <a:r>
              <a:rPr lang="en-US" sz="3200" b="1" dirty="0"/>
              <a:t>functional</a:t>
            </a:r>
            <a:endParaRPr lang="en-US" sz="3000" b="1" dirty="0"/>
          </a:p>
        </p:txBody>
      </p:sp>
    </p:spTree>
    <p:extLst>
      <p:ext uri="{BB962C8B-B14F-4D97-AF65-F5344CB8AC3E}">
        <p14:creationId xmlns:p14="http://schemas.microsoft.com/office/powerpoint/2010/main" val="19753233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239BA-B016-7B4D-A760-86DA27D69A1F}"/>
              </a:ext>
            </a:extLst>
          </p:cNvPr>
          <p:cNvSpPr>
            <a:spLocks noGrp="1"/>
          </p:cNvSpPr>
          <p:nvPr>
            <p:ph type="title"/>
          </p:nvPr>
        </p:nvSpPr>
        <p:spPr/>
        <p:txBody>
          <a:bodyPr/>
          <a:lstStyle/>
          <a:p>
            <a:r>
              <a:rPr lang="en-US" dirty="0"/>
              <a:t>Dash is interactive like Tableau</a:t>
            </a:r>
          </a:p>
        </p:txBody>
      </p:sp>
      <p:sp>
        <p:nvSpPr>
          <p:cNvPr id="3" name="Content Placeholder 2">
            <a:extLst>
              <a:ext uri="{FF2B5EF4-FFF2-40B4-BE49-F238E27FC236}">
                <a16:creationId xmlns:a16="http://schemas.microsoft.com/office/drawing/2014/main" id="{D9C594EA-375C-8D4F-9121-6D9B72FFE259}"/>
              </a:ext>
            </a:extLst>
          </p:cNvPr>
          <p:cNvSpPr>
            <a:spLocks noGrp="1"/>
          </p:cNvSpPr>
          <p:nvPr>
            <p:ph idx="1"/>
          </p:nvPr>
        </p:nvSpPr>
        <p:spPr/>
        <p:txBody>
          <a:bodyPr/>
          <a:lstStyle/>
          <a:p>
            <a:r>
              <a:rPr lang="en-US" dirty="0"/>
              <a:t>Hover</a:t>
            </a:r>
          </a:p>
          <a:p>
            <a:r>
              <a:rPr lang="en-US" dirty="0"/>
              <a:t>Click</a:t>
            </a:r>
          </a:p>
          <a:p>
            <a:r>
              <a:rPr lang="en-US" dirty="0"/>
              <a:t>Select</a:t>
            </a:r>
          </a:p>
          <a:p>
            <a:r>
              <a:rPr lang="en-US" dirty="0"/>
              <a:t>Zoom</a:t>
            </a:r>
          </a:p>
          <a:p>
            <a:r>
              <a:rPr lang="en-US" dirty="0" err="1"/>
              <a:t>Relayout</a:t>
            </a:r>
            <a:endParaRPr lang="en-US" dirty="0"/>
          </a:p>
          <a:p>
            <a:r>
              <a:rPr lang="en-US" dirty="0" err="1"/>
              <a:t>Crossfilter</a:t>
            </a:r>
            <a:endParaRPr lang="en-US" dirty="0"/>
          </a:p>
          <a:p>
            <a:pPr marL="0" indent="0">
              <a:buNone/>
            </a:pPr>
            <a:endParaRPr lang="en-US" dirty="0"/>
          </a:p>
        </p:txBody>
      </p:sp>
    </p:spTree>
    <p:extLst>
      <p:ext uri="{BB962C8B-B14F-4D97-AF65-F5344CB8AC3E}">
        <p14:creationId xmlns:p14="http://schemas.microsoft.com/office/powerpoint/2010/main" val="12026379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9A622-EF5E-5441-84A2-D45D85B6BA69}"/>
              </a:ext>
            </a:extLst>
          </p:cNvPr>
          <p:cNvSpPr>
            <a:spLocks noGrp="1"/>
          </p:cNvSpPr>
          <p:nvPr>
            <p:ph type="title"/>
          </p:nvPr>
        </p:nvSpPr>
        <p:spPr/>
        <p:txBody>
          <a:bodyPr/>
          <a:lstStyle/>
          <a:p>
            <a:r>
              <a:rPr lang="en-US" dirty="0"/>
              <a:t>Dash is reactive like Excel </a:t>
            </a:r>
          </a:p>
        </p:txBody>
      </p:sp>
      <p:sp>
        <p:nvSpPr>
          <p:cNvPr id="3" name="Content Placeholder 2">
            <a:extLst>
              <a:ext uri="{FF2B5EF4-FFF2-40B4-BE49-F238E27FC236}">
                <a16:creationId xmlns:a16="http://schemas.microsoft.com/office/drawing/2014/main" id="{4A57D5F3-7EED-8C4D-8CE8-0B760810D56F}"/>
              </a:ext>
            </a:extLst>
          </p:cNvPr>
          <p:cNvSpPr>
            <a:spLocks noGrp="1"/>
          </p:cNvSpPr>
          <p:nvPr>
            <p:ph idx="1"/>
          </p:nvPr>
        </p:nvSpPr>
        <p:spPr/>
        <p:txBody>
          <a:bodyPr/>
          <a:lstStyle/>
          <a:p>
            <a:r>
              <a:rPr lang="en-US" dirty="0"/>
              <a:t>Cells update when the cells they depend on change</a:t>
            </a:r>
          </a:p>
          <a:p>
            <a:r>
              <a:rPr lang="en-US" dirty="0"/>
              <a:t>A1, B1 and C1 are cells </a:t>
            </a:r>
          </a:p>
          <a:p>
            <a:r>
              <a:rPr lang="en-US" dirty="0"/>
              <a:t>Set A1 + B1 = C1</a:t>
            </a:r>
          </a:p>
          <a:p>
            <a:r>
              <a:rPr lang="en-US" dirty="0"/>
              <a:t>Change cell A1..</a:t>
            </a:r>
          </a:p>
          <a:p>
            <a:r>
              <a:rPr lang="en-US" dirty="0"/>
              <a:t>And C1 updates</a:t>
            </a:r>
          </a:p>
        </p:txBody>
      </p:sp>
    </p:spTree>
    <p:extLst>
      <p:ext uri="{BB962C8B-B14F-4D97-AF65-F5344CB8AC3E}">
        <p14:creationId xmlns:p14="http://schemas.microsoft.com/office/powerpoint/2010/main" val="2480650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88702-77C8-1946-B3D1-F932A5BCC3B3}"/>
              </a:ext>
            </a:extLst>
          </p:cNvPr>
          <p:cNvSpPr>
            <a:spLocks noGrp="1"/>
          </p:cNvSpPr>
          <p:nvPr>
            <p:ph type="title"/>
          </p:nvPr>
        </p:nvSpPr>
        <p:spPr/>
        <p:txBody>
          <a:bodyPr/>
          <a:lstStyle/>
          <a:p>
            <a:r>
              <a:rPr lang="en-US" dirty="0"/>
              <a:t>Dash is declarative like HTML</a:t>
            </a:r>
          </a:p>
        </p:txBody>
      </p:sp>
      <p:sp>
        <p:nvSpPr>
          <p:cNvPr id="3" name="Content Placeholder 2">
            <a:extLst>
              <a:ext uri="{FF2B5EF4-FFF2-40B4-BE49-F238E27FC236}">
                <a16:creationId xmlns:a16="http://schemas.microsoft.com/office/drawing/2014/main" id="{0102B13C-408F-534C-A8A7-BE6003ADBE18}"/>
              </a:ext>
            </a:extLst>
          </p:cNvPr>
          <p:cNvSpPr>
            <a:spLocks noGrp="1"/>
          </p:cNvSpPr>
          <p:nvPr>
            <p:ph idx="1"/>
          </p:nvPr>
        </p:nvSpPr>
        <p:spPr/>
        <p:txBody>
          <a:bodyPr/>
          <a:lstStyle/>
          <a:p>
            <a:r>
              <a:rPr lang="en-US" dirty="0"/>
              <a:t>HTML is </a:t>
            </a:r>
            <a:r>
              <a:rPr lang="en-US" b="1" dirty="0"/>
              <a:t>declarative</a:t>
            </a:r>
            <a:r>
              <a:rPr lang="en-US" dirty="0"/>
              <a:t> and </a:t>
            </a:r>
            <a:r>
              <a:rPr lang="en-US" b="1" dirty="0"/>
              <a:t>not</a:t>
            </a:r>
            <a:r>
              <a:rPr lang="en-US" dirty="0"/>
              <a:t> </a:t>
            </a:r>
            <a:r>
              <a:rPr lang="en-US" b="1" dirty="0"/>
              <a:t>imperative </a:t>
            </a:r>
            <a:r>
              <a:rPr lang="en-US" dirty="0"/>
              <a:t>because you use it describe </a:t>
            </a:r>
            <a:r>
              <a:rPr lang="en-US" b="1" dirty="0"/>
              <a:t>what</a:t>
            </a:r>
            <a:r>
              <a:rPr lang="en-US" dirty="0"/>
              <a:t> the program should do, but now </a:t>
            </a:r>
            <a:r>
              <a:rPr lang="en-US" b="1" dirty="0"/>
              <a:t>how</a:t>
            </a:r>
            <a:r>
              <a:rPr lang="en-US" dirty="0"/>
              <a:t> it will do it</a:t>
            </a:r>
            <a:endParaRPr lang="en-US" b="1" dirty="0"/>
          </a:p>
          <a:p>
            <a:r>
              <a:rPr lang="en-US" dirty="0"/>
              <a:t>Like HTML, Dash is declarative in that each component is described entirely through keyword attributes (you describe </a:t>
            </a:r>
            <a:r>
              <a:rPr lang="en-US" b="1" dirty="0"/>
              <a:t>what</a:t>
            </a:r>
            <a:r>
              <a:rPr lang="en-US" dirty="0"/>
              <a:t> you want the component to do) </a:t>
            </a:r>
          </a:p>
          <a:p>
            <a:r>
              <a:rPr lang="en-US" dirty="0"/>
              <a:t>Like HTML, Dash is declarative in that the layout of components within the application page is described through nesting (you describe </a:t>
            </a:r>
            <a:r>
              <a:rPr lang="en-US" b="1" dirty="0"/>
              <a:t>what </a:t>
            </a:r>
            <a:r>
              <a:rPr lang="en-US" dirty="0"/>
              <a:t>the arrangement will be)</a:t>
            </a:r>
          </a:p>
        </p:txBody>
      </p:sp>
    </p:spTree>
    <p:extLst>
      <p:ext uri="{BB962C8B-B14F-4D97-AF65-F5344CB8AC3E}">
        <p14:creationId xmlns:p14="http://schemas.microsoft.com/office/powerpoint/2010/main" val="31707605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4E83E-4665-CA45-816E-3954F82EB5AB}"/>
              </a:ext>
            </a:extLst>
          </p:cNvPr>
          <p:cNvSpPr>
            <a:spLocks noGrp="1"/>
          </p:cNvSpPr>
          <p:nvPr>
            <p:ph type="title"/>
          </p:nvPr>
        </p:nvSpPr>
        <p:spPr/>
        <p:txBody>
          <a:bodyPr>
            <a:normAutofit fontScale="90000"/>
          </a:bodyPr>
          <a:lstStyle/>
          <a:p>
            <a:r>
              <a:rPr lang="en-US" dirty="0"/>
              <a:t>Not really functional but Dash callbacks have no side effects </a:t>
            </a:r>
            <a:br>
              <a:rPr lang="en-US" dirty="0"/>
            </a:br>
            <a:endParaRPr lang="en-US" dirty="0"/>
          </a:p>
        </p:txBody>
      </p:sp>
      <p:sp>
        <p:nvSpPr>
          <p:cNvPr id="3" name="Content Placeholder 2">
            <a:extLst>
              <a:ext uri="{FF2B5EF4-FFF2-40B4-BE49-F238E27FC236}">
                <a16:creationId xmlns:a16="http://schemas.microsoft.com/office/drawing/2014/main" id="{35DAD2B5-A00B-D74C-97C7-509FECF8F169}"/>
              </a:ext>
            </a:extLst>
          </p:cNvPr>
          <p:cNvSpPr>
            <a:spLocks noGrp="1"/>
          </p:cNvSpPr>
          <p:nvPr>
            <p:ph idx="1"/>
          </p:nvPr>
        </p:nvSpPr>
        <p:spPr/>
        <p:txBody>
          <a:bodyPr>
            <a:normAutofit lnSpcReduction="10000"/>
          </a:bodyPr>
          <a:lstStyle/>
          <a:p>
            <a:r>
              <a:rPr lang="en-US" dirty="0"/>
              <a:t>Python is not a functional language but can be written in a functional style by writing only </a:t>
            </a:r>
            <a:r>
              <a:rPr lang="en-US" b="1" dirty="0"/>
              <a:t>pure functions</a:t>
            </a:r>
          </a:p>
          <a:p>
            <a:r>
              <a:rPr lang="en-US" dirty="0">
                <a:solidFill>
                  <a:schemeClr val="tx1"/>
                </a:solidFill>
              </a:rPr>
              <a:t>A </a:t>
            </a:r>
            <a:r>
              <a:rPr lang="en-US" b="1" dirty="0">
                <a:solidFill>
                  <a:schemeClr val="tx1"/>
                </a:solidFill>
              </a:rPr>
              <a:t>pure function</a:t>
            </a:r>
            <a:r>
              <a:rPr lang="en-US" dirty="0">
                <a:solidFill>
                  <a:schemeClr val="tx1"/>
                </a:solidFill>
              </a:rPr>
              <a:t> is a function where the return value is only determined by its input values, without observable side effects.</a:t>
            </a:r>
            <a:endParaRPr lang="en-US" dirty="0"/>
          </a:p>
          <a:p>
            <a:r>
              <a:rPr lang="en-US" dirty="0"/>
              <a:t>Dash callbacks are like </a:t>
            </a:r>
            <a:r>
              <a:rPr lang="en-US" b="1" dirty="0"/>
              <a:t>pure functions </a:t>
            </a:r>
            <a:r>
              <a:rPr lang="en-US" dirty="0"/>
              <a:t>in that they must never modify variables outside of their scope (no side effects)</a:t>
            </a:r>
          </a:p>
          <a:p>
            <a:r>
              <a:rPr lang="en-US" dirty="0"/>
              <a:t>In Dash, it is never safe to modify any global variables </a:t>
            </a:r>
          </a:p>
          <a:p>
            <a:pPr lvl="1"/>
            <a:r>
              <a:rPr lang="en-US" dirty="0"/>
              <a:t>One users session will effect another</a:t>
            </a:r>
          </a:p>
          <a:p>
            <a:pPr lvl="1"/>
            <a:r>
              <a:rPr lang="en-US" dirty="0"/>
              <a:t>One python worker thread </a:t>
            </a:r>
            <a:r>
              <a:rPr lang="en-US" b="1" dirty="0"/>
              <a:t>will not </a:t>
            </a:r>
            <a:r>
              <a:rPr lang="en-US" dirty="0"/>
              <a:t>update memory for other workers</a:t>
            </a:r>
            <a:endParaRPr lang="en-US" b="1" dirty="0"/>
          </a:p>
          <a:p>
            <a:pPr lvl="2"/>
            <a:r>
              <a:rPr lang="en-US" dirty="0" err="1"/>
              <a:t>gunicorn</a:t>
            </a:r>
            <a:r>
              <a:rPr lang="en-US" dirty="0"/>
              <a:t> --workers 4 </a:t>
            </a:r>
            <a:r>
              <a:rPr lang="en-US" dirty="0" err="1"/>
              <a:t>app:server</a:t>
            </a:r>
            <a:endParaRPr lang="en-US" dirty="0"/>
          </a:p>
          <a:p>
            <a:pPr lvl="2"/>
            <a:r>
              <a:rPr lang="en-US" dirty="0"/>
              <a:t>(app refers to a file named </a:t>
            </a:r>
            <a:r>
              <a:rPr lang="en-US" dirty="0" err="1"/>
              <a:t>app.py</a:t>
            </a:r>
            <a:r>
              <a:rPr lang="en-US" dirty="0"/>
              <a:t> and server refers to a variable in that file named server: server = </a:t>
            </a:r>
            <a:r>
              <a:rPr lang="en-US" dirty="0" err="1"/>
              <a:t>app.server</a:t>
            </a:r>
            <a:r>
              <a:rPr lang="en-US" dirty="0"/>
              <a:t>)</a:t>
            </a:r>
          </a:p>
          <a:p>
            <a:pPr lvl="1"/>
            <a:endParaRPr lang="en-US" dirty="0"/>
          </a:p>
          <a:p>
            <a:pPr marL="0" indent="0">
              <a:buNone/>
            </a:pPr>
            <a:endParaRPr lang="en-US" dirty="0"/>
          </a:p>
        </p:txBody>
      </p:sp>
    </p:spTree>
    <p:extLst>
      <p:ext uri="{BB962C8B-B14F-4D97-AF65-F5344CB8AC3E}">
        <p14:creationId xmlns:p14="http://schemas.microsoft.com/office/powerpoint/2010/main" val="129160756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{5061F01D-089C-E643-898A-0280434F65F6}tf10001060</Template>
  <TotalTime>1100</TotalTime>
  <Words>1672</Words>
  <Application>Microsoft Macintosh PowerPoint</Application>
  <PresentationFormat>Widescreen</PresentationFormat>
  <Paragraphs>357</Paragraphs>
  <Slides>30</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Calibri</vt:lpstr>
      <vt:lpstr>Trebuchet MS</vt:lpstr>
      <vt:lpstr>Wingdings 3</vt:lpstr>
      <vt:lpstr>Facet</vt:lpstr>
      <vt:lpstr>Dash</vt:lpstr>
      <vt:lpstr>What is Dash?</vt:lpstr>
      <vt:lpstr>Dash abstracts away.. </vt:lpstr>
      <vt:lpstr>Since Dash is a framework for building web applications..</vt:lpstr>
      <vt:lpstr>Dash is.. </vt:lpstr>
      <vt:lpstr>Dash is interactive like Tableau</vt:lpstr>
      <vt:lpstr>Dash is reactive like Excel </vt:lpstr>
      <vt:lpstr>Dash is declarative like HTML</vt:lpstr>
      <vt:lpstr>Not really functional but Dash callbacks have no side effects  </vt:lpstr>
      <vt:lpstr>Why choose Dash over..  </vt:lpstr>
      <vt:lpstr>Installation and Setup</vt:lpstr>
      <vt:lpstr>Hello World</vt:lpstr>
      <vt:lpstr>Assignment 1 (hello_world.py)</vt:lpstr>
      <vt:lpstr>Basics </vt:lpstr>
      <vt:lpstr>Components</vt:lpstr>
      <vt:lpstr>Component Keyword Attributes</vt:lpstr>
      <vt:lpstr>Assignment 2 (colors.py)</vt:lpstr>
      <vt:lpstr>Assignment 3</vt:lpstr>
      <vt:lpstr>Callbacks</vt:lpstr>
      <vt:lpstr>Assignment 4 (input.py)</vt:lpstr>
      <vt:lpstr>Assignment 5 (slider.py)</vt:lpstr>
      <vt:lpstr>Assignment 6</vt:lpstr>
      <vt:lpstr>Callbacks with State</vt:lpstr>
      <vt:lpstr>Assignment 7</vt:lpstr>
      <vt:lpstr>Interactive Graphing and Crossfiltering</vt:lpstr>
      <vt:lpstr>Geographic Mapping</vt:lpstr>
      <vt:lpstr>Predicting Customer Behavior with Crystal LSTM and Visualizing with Dash</vt:lpstr>
      <vt:lpstr>Dash Bio</vt:lpstr>
      <vt:lpstr>Final Challenge</vt:lpstr>
      <vt:lpstr>Citations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Dash</dc:title>
  <dc:creator>Microsoft Office User</dc:creator>
  <cp:lastModifiedBy>Bradbury Thompson</cp:lastModifiedBy>
  <cp:revision>78</cp:revision>
  <dcterms:created xsi:type="dcterms:W3CDTF">2019-05-21T03:23:48Z</dcterms:created>
  <dcterms:modified xsi:type="dcterms:W3CDTF">2019-05-21T22:13:32Z</dcterms:modified>
</cp:coreProperties>
</file>