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7" r:id="rId3"/>
    <p:sldId id="318" r:id="rId4"/>
    <p:sldId id="307" r:id="rId5"/>
    <p:sldId id="331" r:id="rId6"/>
    <p:sldId id="320" r:id="rId7"/>
    <p:sldId id="324" r:id="rId8"/>
    <p:sldId id="326" r:id="rId9"/>
    <p:sldId id="333" r:id="rId10"/>
    <p:sldId id="316" r:id="rId11"/>
    <p:sldId id="339" r:id="rId12"/>
    <p:sldId id="336" r:id="rId13"/>
    <p:sldId id="280" r:id="rId14"/>
    <p:sldId id="335" r:id="rId15"/>
    <p:sldId id="330" r:id="rId16"/>
    <p:sldId id="338" r:id="rId17"/>
    <p:sldId id="337" r:id="rId18"/>
    <p:sldId id="334" r:id="rId19"/>
    <p:sldId id="319" r:id="rId20"/>
    <p:sldId id="323" r:id="rId21"/>
    <p:sldId id="328" r:id="rId22"/>
    <p:sldId id="327" r:id="rId23"/>
    <p:sldId id="321" r:id="rId24"/>
    <p:sldId id="329" r:id="rId25"/>
    <p:sldId id="30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DFA339-1372-42A0-AEDB-7A8459B8D956}">
          <p14:sldIdLst>
            <p14:sldId id="256"/>
            <p14:sldId id="317"/>
            <p14:sldId id="318"/>
            <p14:sldId id="307"/>
            <p14:sldId id="331"/>
            <p14:sldId id="320"/>
            <p14:sldId id="324"/>
            <p14:sldId id="326"/>
            <p14:sldId id="333"/>
            <p14:sldId id="316"/>
            <p14:sldId id="339"/>
            <p14:sldId id="336"/>
            <p14:sldId id="280"/>
            <p14:sldId id="335"/>
            <p14:sldId id="330"/>
            <p14:sldId id="338"/>
            <p14:sldId id="337"/>
            <p14:sldId id="334"/>
            <p14:sldId id="319"/>
            <p14:sldId id="323"/>
            <p14:sldId id="328"/>
            <p14:sldId id="327"/>
            <p14:sldId id="321"/>
            <p14:sldId id="32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E77F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4660"/>
  </p:normalViewPr>
  <p:slideViewPr>
    <p:cSldViewPr snapToGrid="0">
      <p:cViewPr varScale="1">
        <p:scale>
          <a:sx n="102" d="100"/>
          <a:sy n="102" d="100"/>
        </p:scale>
        <p:origin x="132" y="1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ing-oreilly-com.ezproxy.spl.org/home/" TargetMode="External"/><Relationship Id="rId2" Type="http://schemas.openxmlformats.org/officeDocument/2006/relationships/hyperlink" Target="https://spinningup.openai.com/en/latest/algorithms/sac.html#soft-actor-critic" TargetMode="Externa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 Id="rId5" Type="http://schemas.openxmlformats.org/officeDocument/2006/relationships/image" Target="../media/image26.GIF"/><Relationship Id="rId4" Type="http://schemas.openxmlformats.org/officeDocument/2006/relationships/image" Target="../media/image2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rand.org/pubs/research_reports/RR1478.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5793-2E9E-4207-A3D7-7E892C01230A}"/>
              </a:ext>
            </a:extLst>
          </p:cNvPr>
          <p:cNvSpPr>
            <a:spLocks noGrp="1"/>
          </p:cNvSpPr>
          <p:nvPr>
            <p:ph type="ctrTitle"/>
          </p:nvPr>
        </p:nvSpPr>
        <p:spPr>
          <a:xfrm>
            <a:off x="2006930" y="1690667"/>
            <a:ext cx="9153195" cy="2421464"/>
          </a:xfrm>
        </p:spPr>
        <p:txBody>
          <a:bodyPr/>
          <a:lstStyle/>
          <a:p>
            <a:r>
              <a:rPr lang="en-US" dirty="0"/>
              <a:t>Self driving agent</a:t>
            </a:r>
            <a:br>
              <a:rPr lang="en-US" dirty="0"/>
            </a:br>
            <a:r>
              <a:rPr lang="en-US" dirty="0"/>
              <a:t>reinforcement learning</a:t>
            </a:r>
          </a:p>
        </p:txBody>
      </p:sp>
      <p:sp>
        <p:nvSpPr>
          <p:cNvPr id="3" name="Subtitle 2">
            <a:extLst>
              <a:ext uri="{FF2B5EF4-FFF2-40B4-BE49-F238E27FC236}">
                <a16:creationId xmlns:a16="http://schemas.microsoft.com/office/drawing/2014/main" id="{4C184591-04B1-4804-8DB6-F2BB5A30EB1F}"/>
              </a:ext>
            </a:extLst>
          </p:cNvPr>
          <p:cNvSpPr>
            <a:spLocks noGrp="1"/>
          </p:cNvSpPr>
          <p:nvPr>
            <p:ph type="subTitle" idx="1"/>
          </p:nvPr>
        </p:nvSpPr>
        <p:spPr>
          <a:xfrm>
            <a:off x="3289465" y="4385732"/>
            <a:ext cx="7870660" cy="1405467"/>
          </a:xfrm>
        </p:spPr>
        <p:txBody>
          <a:bodyPr/>
          <a:lstStyle/>
          <a:p>
            <a:r>
              <a:rPr lang="en-US" dirty="0"/>
              <a:t>General assembly data science immersive</a:t>
            </a:r>
          </a:p>
          <a:p>
            <a:r>
              <a:rPr lang="en-US" dirty="0"/>
              <a:t>Braden Anderson</a:t>
            </a:r>
          </a:p>
        </p:txBody>
      </p:sp>
    </p:spTree>
    <p:extLst>
      <p:ext uri="{BB962C8B-B14F-4D97-AF65-F5344CB8AC3E}">
        <p14:creationId xmlns:p14="http://schemas.microsoft.com/office/powerpoint/2010/main" val="238536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E8990F-47FE-4EB9-A4B7-2852A4F8526A}"/>
              </a:ext>
            </a:extLst>
          </p:cNvPr>
          <p:cNvSpPr/>
          <p:nvPr/>
        </p:nvSpPr>
        <p:spPr>
          <a:xfrm>
            <a:off x="5606245" y="2150348"/>
            <a:ext cx="2113648" cy="125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Actor (Policy)</a:t>
            </a:r>
          </a:p>
          <a:p>
            <a:pPr algn="ctr"/>
            <a:r>
              <a:rPr lang="en-US" dirty="0"/>
              <a:t>π</a:t>
            </a:r>
          </a:p>
        </p:txBody>
      </p:sp>
      <p:sp>
        <p:nvSpPr>
          <p:cNvPr id="6" name="Rectangle 5">
            <a:extLst>
              <a:ext uri="{FF2B5EF4-FFF2-40B4-BE49-F238E27FC236}">
                <a16:creationId xmlns:a16="http://schemas.microsoft.com/office/drawing/2014/main" id="{30B31302-ADE8-48FE-AD96-E76CD418C35F}"/>
              </a:ext>
            </a:extLst>
          </p:cNvPr>
          <p:cNvSpPr/>
          <p:nvPr/>
        </p:nvSpPr>
        <p:spPr>
          <a:xfrm>
            <a:off x="6807178" y="4256257"/>
            <a:ext cx="1832924" cy="861383"/>
          </a:xfrm>
          <a:custGeom>
            <a:avLst/>
            <a:gdLst>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0 w 1825430"/>
              <a:gd name="connsiteY4" fmla="*/ 0 h 861383"/>
              <a:gd name="connsiteX0" fmla="*/ 7494 w 1832924"/>
              <a:gd name="connsiteY0" fmla="*/ 0 h 861383"/>
              <a:gd name="connsiteX1" fmla="*/ 1832924 w 1832924"/>
              <a:gd name="connsiteY1" fmla="*/ 0 h 861383"/>
              <a:gd name="connsiteX2" fmla="*/ 1832924 w 1832924"/>
              <a:gd name="connsiteY2" fmla="*/ 861383 h 861383"/>
              <a:gd name="connsiteX3" fmla="*/ 7494 w 1832924"/>
              <a:gd name="connsiteY3" fmla="*/ 861383 h 861383"/>
              <a:gd name="connsiteX4" fmla="*/ 0 w 1832924"/>
              <a:gd name="connsiteY4" fmla="*/ 698602 h 861383"/>
              <a:gd name="connsiteX5" fmla="*/ 7494 w 1832924"/>
              <a:gd name="connsiteY5" fmla="*/ 0 h 8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924" h="861383">
                <a:moveTo>
                  <a:pt x="7494" y="0"/>
                </a:moveTo>
                <a:lnTo>
                  <a:pt x="1832924" y="0"/>
                </a:lnTo>
                <a:lnTo>
                  <a:pt x="1832924" y="861383"/>
                </a:lnTo>
                <a:lnTo>
                  <a:pt x="7494" y="861383"/>
                </a:lnTo>
                <a:lnTo>
                  <a:pt x="0" y="698602"/>
                </a:lnTo>
                <a:lnTo>
                  <a:pt x="74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Critic1 </a:t>
            </a:r>
          </a:p>
          <a:p>
            <a:pPr algn="ctr"/>
            <a:r>
              <a:rPr lang="en-US" dirty="0"/>
              <a:t>(state-action) values</a:t>
            </a:r>
          </a:p>
        </p:txBody>
      </p:sp>
      <p:sp>
        <p:nvSpPr>
          <p:cNvPr id="15" name="Rectangle 14">
            <a:extLst>
              <a:ext uri="{FF2B5EF4-FFF2-40B4-BE49-F238E27FC236}">
                <a16:creationId xmlns:a16="http://schemas.microsoft.com/office/drawing/2014/main" id="{A3940636-38EA-406B-9A61-601138F185D6}"/>
              </a:ext>
            </a:extLst>
          </p:cNvPr>
          <p:cNvSpPr/>
          <p:nvPr/>
        </p:nvSpPr>
        <p:spPr>
          <a:xfrm>
            <a:off x="580053" y="2399188"/>
            <a:ext cx="1076106" cy="75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a:t>
            </a:r>
          </a:p>
          <a:p>
            <a:pPr algn="ctr"/>
            <a:r>
              <a:rPr lang="en-US" dirty="0"/>
              <a:t>(images)</a:t>
            </a:r>
          </a:p>
        </p:txBody>
      </p:sp>
      <p:sp>
        <p:nvSpPr>
          <p:cNvPr id="18" name="Arrow: Right 17">
            <a:extLst>
              <a:ext uri="{FF2B5EF4-FFF2-40B4-BE49-F238E27FC236}">
                <a16:creationId xmlns:a16="http://schemas.microsoft.com/office/drawing/2014/main" id="{7412C659-A1E0-48FD-90B8-6894C6DD950C}"/>
              </a:ext>
            </a:extLst>
          </p:cNvPr>
          <p:cNvSpPr/>
          <p:nvPr/>
        </p:nvSpPr>
        <p:spPr>
          <a:xfrm>
            <a:off x="1702197" y="2600965"/>
            <a:ext cx="846198" cy="323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A7EA6F1-E470-4B61-A6BB-945127541D9A}"/>
              </a:ext>
            </a:extLst>
          </p:cNvPr>
          <p:cNvSpPr/>
          <p:nvPr/>
        </p:nvSpPr>
        <p:spPr>
          <a:xfrm>
            <a:off x="7754992" y="2376897"/>
            <a:ext cx="991589" cy="234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812B2A0-1184-45D4-A2DF-A05290EF81C9}"/>
                  </a:ext>
                </a:extLst>
              </p:cNvPr>
              <p:cNvSpPr txBox="1"/>
              <p:nvPr/>
            </p:nvSpPr>
            <p:spPr>
              <a:xfrm>
                <a:off x="8704600" y="2276737"/>
                <a:ext cx="1141761" cy="381515"/>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µ</m:t>
                        </m:r>
                      </m:e>
                      <m:sub>
                        <m:r>
                          <a:rPr lang="en-US" b="0" i="1" smtClean="0">
                            <a:latin typeface="Cambria Math" panose="02040503050406030204" pitchFamily="18" charset="0"/>
                          </a:rPr>
                          <m:t>𝑡</m:t>
                        </m:r>
                        <m:r>
                          <a:rPr lang="en-US" b="0" i="1" smtClean="0">
                            <a:latin typeface="Cambria Math" panose="02040503050406030204" pitchFamily="18" charset="0"/>
                          </a:rPr>
                          <m:t>,   </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b="0" i="1" smtClean="0">
                            <a:latin typeface="Cambria Math" panose="02040503050406030204" pitchFamily="18" charset="0"/>
                          </a:rPr>
                          <m:t>𝑏</m:t>
                        </m:r>
                        <m:r>
                          <a:rPr lang="en-US" i="1">
                            <a:latin typeface="Cambria Math" panose="02040503050406030204" pitchFamily="18" charset="0"/>
                          </a:rPr>
                          <m:t>,   </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b="0" i="1" smtClean="0">
                            <a:latin typeface="Cambria Math" panose="02040503050406030204" pitchFamily="18" charset="0"/>
                          </a:rPr>
                          <m:t>𝑠</m:t>
                        </m:r>
                      </m:sub>
                    </m:sSub>
                  </m:oMath>
                </a14:m>
                <a:endParaRPr lang="en-US" dirty="0"/>
              </a:p>
            </p:txBody>
          </p:sp>
        </mc:Choice>
        <mc:Fallback>
          <p:sp>
            <p:nvSpPr>
              <p:cNvPr id="21" name="TextBox 20">
                <a:extLst>
                  <a:ext uri="{FF2B5EF4-FFF2-40B4-BE49-F238E27FC236}">
                    <a16:creationId xmlns:a16="http://schemas.microsoft.com/office/drawing/2014/main" id="{5812B2A0-1184-45D4-A2DF-A05290EF81C9}"/>
                  </a:ext>
                </a:extLst>
              </p:cNvPr>
              <p:cNvSpPr txBox="1">
                <a:spLocks noRot="1" noChangeAspect="1" noMove="1" noResize="1" noEditPoints="1" noAdjustHandles="1" noChangeArrowheads="1" noChangeShapeType="1" noTextEdit="1"/>
              </p:cNvSpPr>
              <p:nvPr/>
            </p:nvSpPr>
            <p:spPr>
              <a:xfrm>
                <a:off x="8704600" y="2276737"/>
                <a:ext cx="1141761" cy="381515"/>
              </a:xfrm>
              <a:prstGeom prst="rect">
                <a:avLst/>
              </a:prstGeom>
              <a:blipFill>
                <a:blip r:embed="rId2"/>
                <a:stretch>
                  <a:fillRect b="-15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13A0032-0049-4784-893E-CB6E95FD8716}"/>
                  </a:ext>
                </a:extLst>
              </p:cNvPr>
              <p:cNvSpPr txBox="1"/>
              <p:nvPr/>
            </p:nvSpPr>
            <p:spPr>
              <a:xfrm>
                <a:off x="8630549" y="2799250"/>
                <a:ext cx="1180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n-US" b="0" i="1" smtClean="0">
                              <a:latin typeface="Cambria Math" panose="02040503050406030204" pitchFamily="18" charset="0"/>
                            </a:rPr>
                            <m:t>𝑏</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σ</m:t>
                          </m:r>
                        </m:e>
                        <m:sub>
                          <m:r>
                            <m:rPr>
                              <m:sty m:val="p"/>
                            </m:rPr>
                            <a:rPr lang="en-US" b="0" i="0" smtClean="0">
                              <a:latin typeface="Cambria Math" panose="02040503050406030204" pitchFamily="18" charset="0"/>
                            </a:rPr>
                            <m:t>s</m:t>
                          </m:r>
                        </m:sub>
                      </m:sSub>
                    </m:oMath>
                  </m:oMathPara>
                </a14:m>
                <a:endParaRPr lang="en-US" dirty="0"/>
              </a:p>
            </p:txBody>
          </p:sp>
        </mc:Choice>
        <mc:Fallback>
          <p:sp>
            <p:nvSpPr>
              <p:cNvPr id="22" name="TextBox 21">
                <a:extLst>
                  <a:ext uri="{FF2B5EF4-FFF2-40B4-BE49-F238E27FC236}">
                    <a16:creationId xmlns:a16="http://schemas.microsoft.com/office/drawing/2014/main" id="{E13A0032-0049-4784-893E-CB6E95FD8716}"/>
                  </a:ext>
                </a:extLst>
              </p:cNvPr>
              <p:cNvSpPr txBox="1">
                <a:spLocks noRot="1" noChangeAspect="1" noMove="1" noResize="1" noEditPoints="1" noAdjustHandles="1" noChangeArrowheads="1" noChangeShapeType="1" noTextEdit="1"/>
              </p:cNvSpPr>
              <p:nvPr/>
            </p:nvSpPr>
            <p:spPr>
              <a:xfrm>
                <a:off x="8630549" y="2799250"/>
                <a:ext cx="1180841" cy="369332"/>
              </a:xfrm>
              <a:prstGeom prst="rect">
                <a:avLst/>
              </a:prstGeom>
              <a:blipFill>
                <a:blip r:embed="rId3"/>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F391A86B-958E-48B7-9ED7-BA40B227D78B}"/>
              </a:ext>
            </a:extLst>
          </p:cNvPr>
          <p:cNvSpPr/>
          <p:nvPr/>
        </p:nvSpPr>
        <p:spPr>
          <a:xfrm>
            <a:off x="6807178" y="509989"/>
            <a:ext cx="1825430" cy="861383"/>
          </a:xfrm>
          <a:custGeom>
            <a:avLst/>
            <a:gdLst>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0 w 1825430"/>
              <a:gd name="connsiteY4" fmla="*/ 0 h 861383"/>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652 w 1825430"/>
              <a:gd name="connsiteY4" fmla="*/ 215975 h 861383"/>
              <a:gd name="connsiteX5" fmla="*/ 0 w 1825430"/>
              <a:gd name="connsiteY5" fmla="*/ 0 h 8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5430" h="861383">
                <a:moveTo>
                  <a:pt x="0" y="0"/>
                </a:moveTo>
                <a:lnTo>
                  <a:pt x="1825430" y="0"/>
                </a:lnTo>
                <a:lnTo>
                  <a:pt x="1825430" y="861383"/>
                </a:lnTo>
                <a:lnTo>
                  <a:pt x="0" y="861383"/>
                </a:lnTo>
                <a:cubicBezTo>
                  <a:pt x="217" y="646247"/>
                  <a:pt x="435" y="431111"/>
                  <a:pt x="652" y="215975"/>
                </a:cubicBezTo>
                <a:cubicBezTo>
                  <a:pt x="435" y="143983"/>
                  <a:pt x="217" y="71992"/>
                  <a:pt x="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Critic2 </a:t>
            </a:r>
          </a:p>
          <a:p>
            <a:pPr algn="ctr"/>
            <a:r>
              <a:rPr lang="en-US" dirty="0"/>
              <a:t>(state-action) values</a:t>
            </a:r>
          </a:p>
        </p:txBody>
      </p:sp>
      <p:cxnSp>
        <p:nvCxnSpPr>
          <p:cNvPr id="42" name="Connector: Elbow 41">
            <a:extLst>
              <a:ext uri="{FF2B5EF4-FFF2-40B4-BE49-F238E27FC236}">
                <a16:creationId xmlns:a16="http://schemas.microsoft.com/office/drawing/2014/main" id="{2DF80E21-C639-4410-8389-B1F51D6EF940}"/>
              </a:ext>
            </a:extLst>
          </p:cNvPr>
          <p:cNvCxnSpPr>
            <a:cxnSpLocks/>
            <a:stCxn id="106" idx="3"/>
            <a:endCxn id="6" idx="4"/>
          </p:cNvCxnSpPr>
          <p:nvPr/>
        </p:nvCxnSpPr>
        <p:spPr>
          <a:xfrm>
            <a:off x="4811575" y="2777713"/>
            <a:ext cx="1995603" cy="2177146"/>
          </a:xfrm>
          <a:prstGeom prst="bentConnector3">
            <a:avLst>
              <a:gd name="adj1" fmla="val 777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Arrow: Right 53">
            <a:extLst>
              <a:ext uri="{FF2B5EF4-FFF2-40B4-BE49-F238E27FC236}">
                <a16:creationId xmlns:a16="http://schemas.microsoft.com/office/drawing/2014/main" id="{047D1F85-8D53-440B-896D-82DFAC6849A7}"/>
              </a:ext>
            </a:extLst>
          </p:cNvPr>
          <p:cNvSpPr/>
          <p:nvPr/>
        </p:nvSpPr>
        <p:spPr>
          <a:xfrm>
            <a:off x="7785606" y="2898676"/>
            <a:ext cx="991589" cy="234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Brace 83">
            <a:extLst>
              <a:ext uri="{FF2B5EF4-FFF2-40B4-BE49-F238E27FC236}">
                <a16:creationId xmlns:a16="http://schemas.microsoft.com/office/drawing/2014/main" id="{310BC839-C8C1-4A47-BBA5-7F385DD2A685}"/>
              </a:ext>
            </a:extLst>
          </p:cNvPr>
          <p:cNvSpPr/>
          <p:nvPr/>
        </p:nvSpPr>
        <p:spPr>
          <a:xfrm>
            <a:off x="9650162" y="2313797"/>
            <a:ext cx="420319" cy="85478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Rectangle 105">
            <a:extLst>
              <a:ext uri="{FF2B5EF4-FFF2-40B4-BE49-F238E27FC236}">
                <a16:creationId xmlns:a16="http://schemas.microsoft.com/office/drawing/2014/main" id="{B90B3F7F-CA03-4C4E-9DB2-AF57F7270C87}"/>
              </a:ext>
            </a:extLst>
          </p:cNvPr>
          <p:cNvSpPr/>
          <p:nvPr/>
        </p:nvSpPr>
        <p:spPr>
          <a:xfrm>
            <a:off x="2548395" y="2008851"/>
            <a:ext cx="2263180" cy="1537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convolutional</a:t>
            </a:r>
          </a:p>
          <a:p>
            <a:pPr algn="ctr"/>
            <a:r>
              <a:rPr lang="en-US" dirty="0"/>
              <a:t>backbone</a:t>
            </a:r>
          </a:p>
        </p:txBody>
      </p:sp>
      <p:cxnSp>
        <p:nvCxnSpPr>
          <p:cNvPr id="114" name="Straight Arrow Connector 113">
            <a:extLst>
              <a:ext uri="{FF2B5EF4-FFF2-40B4-BE49-F238E27FC236}">
                <a16:creationId xmlns:a16="http://schemas.microsoft.com/office/drawing/2014/main" id="{B23EB0EB-52B7-4BA0-942F-BABA66881A1A}"/>
              </a:ext>
            </a:extLst>
          </p:cNvPr>
          <p:cNvCxnSpPr>
            <a:cxnSpLocks/>
            <a:stCxn id="106" idx="3"/>
            <a:endCxn id="5" idx="1"/>
          </p:cNvCxnSpPr>
          <p:nvPr/>
        </p:nvCxnSpPr>
        <p:spPr>
          <a:xfrm>
            <a:off x="4811575" y="2777713"/>
            <a:ext cx="7946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D904C54-C552-4AA0-BA65-8A5A23158342}"/>
              </a:ext>
            </a:extLst>
          </p:cNvPr>
          <p:cNvCxnSpPr>
            <a:cxnSpLocks/>
            <a:stCxn id="106" idx="3"/>
            <a:endCxn id="32" idx="4"/>
          </p:cNvCxnSpPr>
          <p:nvPr/>
        </p:nvCxnSpPr>
        <p:spPr>
          <a:xfrm flipV="1">
            <a:off x="4811575" y="725964"/>
            <a:ext cx="1996255" cy="2051749"/>
          </a:xfrm>
          <a:prstGeom prst="bentConnector3">
            <a:avLst>
              <a:gd name="adj1" fmla="val 81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C40FDC2E-9E1B-43F1-AE52-50A66576D7F7}"/>
              </a:ext>
            </a:extLst>
          </p:cNvPr>
          <p:cNvSpPr/>
          <p:nvPr/>
        </p:nvSpPr>
        <p:spPr>
          <a:xfrm>
            <a:off x="10162880" y="2410184"/>
            <a:ext cx="979691" cy="505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126B4A72-7142-4020-80A3-1B495AFEB8EC}"/>
              </a:ext>
            </a:extLst>
          </p:cNvPr>
          <p:cNvSpPr txBox="1"/>
          <p:nvPr/>
        </p:nvSpPr>
        <p:spPr>
          <a:xfrm>
            <a:off x="10191919" y="2458799"/>
            <a:ext cx="921612" cy="369332"/>
          </a:xfrm>
          <a:prstGeom prst="rect">
            <a:avLst/>
          </a:prstGeom>
          <a:noFill/>
        </p:spPr>
        <p:txBody>
          <a:bodyPr wrap="square" rtlCol="0">
            <a:spAutoFit/>
          </a:bodyPr>
          <a:lstStyle/>
          <a:p>
            <a:pPr algn="ctr"/>
            <a:r>
              <a:rPr lang="en-US" dirty="0"/>
              <a:t>Actions</a:t>
            </a:r>
          </a:p>
        </p:txBody>
      </p:sp>
      <p:grpSp>
        <p:nvGrpSpPr>
          <p:cNvPr id="199" name="Group 198">
            <a:extLst>
              <a:ext uri="{FF2B5EF4-FFF2-40B4-BE49-F238E27FC236}">
                <a16:creationId xmlns:a16="http://schemas.microsoft.com/office/drawing/2014/main" id="{D05F6810-9E8E-4CBB-8665-8B404022A70D}"/>
              </a:ext>
            </a:extLst>
          </p:cNvPr>
          <p:cNvGrpSpPr/>
          <p:nvPr/>
        </p:nvGrpSpPr>
        <p:grpSpPr>
          <a:xfrm>
            <a:off x="5307549" y="868859"/>
            <a:ext cx="979691" cy="505648"/>
            <a:chOff x="9803481" y="2632974"/>
            <a:chExt cx="979691" cy="505648"/>
          </a:xfrm>
        </p:grpSpPr>
        <p:sp>
          <p:nvSpPr>
            <p:cNvPr id="197" name="Rectangle 196">
              <a:extLst>
                <a:ext uri="{FF2B5EF4-FFF2-40B4-BE49-F238E27FC236}">
                  <a16:creationId xmlns:a16="http://schemas.microsoft.com/office/drawing/2014/main" id="{092653C2-20AA-4690-9174-469F3B386DE1}"/>
                </a:ext>
              </a:extLst>
            </p:cNvPr>
            <p:cNvSpPr/>
            <p:nvPr/>
          </p:nvSpPr>
          <p:spPr>
            <a:xfrm>
              <a:off x="9803481" y="2632974"/>
              <a:ext cx="979691" cy="505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a:extLst>
                <a:ext uri="{FF2B5EF4-FFF2-40B4-BE49-F238E27FC236}">
                  <a16:creationId xmlns:a16="http://schemas.microsoft.com/office/drawing/2014/main" id="{7E33296E-746E-4BF6-AE31-CB5ACDD328C8}"/>
                </a:ext>
              </a:extLst>
            </p:cNvPr>
            <p:cNvSpPr txBox="1"/>
            <p:nvPr/>
          </p:nvSpPr>
          <p:spPr>
            <a:xfrm>
              <a:off x="9819680" y="2723846"/>
              <a:ext cx="921612" cy="369332"/>
            </a:xfrm>
            <a:prstGeom prst="rect">
              <a:avLst/>
            </a:prstGeom>
            <a:noFill/>
          </p:spPr>
          <p:txBody>
            <a:bodyPr wrap="square" rtlCol="0">
              <a:spAutoFit/>
            </a:bodyPr>
            <a:lstStyle/>
            <a:p>
              <a:pPr algn="ctr"/>
              <a:r>
                <a:rPr lang="en-US" dirty="0"/>
                <a:t>Actions</a:t>
              </a:r>
            </a:p>
          </p:txBody>
        </p:sp>
      </p:grpSp>
      <p:grpSp>
        <p:nvGrpSpPr>
          <p:cNvPr id="200" name="Group 199">
            <a:extLst>
              <a:ext uri="{FF2B5EF4-FFF2-40B4-BE49-F238E27FC236}">
                <a16:creationId xmlns:a16="http://schemas.microsoft.com/office/drawing/2014/main" id="{52DF72F3-57C5-4BBF-9A5F-FC727DEE3637}"/>
              </a:ext>
            </a:extLst>
          </p:cNvPr>
          <p:cNvGrpSpPr/>
          <p:nvPr/>
        </p:nvGrpSpPr>
        <p:grpSpPr>
          <a:xfrm>
            <a:off x="5302274" y="4277778"/>
            <a:ext cx="979691" cy="505648"/>
            <a:chOff x="9789521" y="2639954"/>
            <a:chExt cx="979691" cy="505648"/>
          </a:xfrm>
        </p:grpSpPr>
        <p:sp>
          <p:nvSpPr>
            <p:cNvPr id="201" name="Rectangle 200">
              <a:extLst>
                <a:ext uri="{FF2B5EF4-FFF2-40B4-BE49-F238E27FC236}">
                  <a16:creationId xmlns:a16="http://schemas.microsoft.com/office/drawing/2014/main" id="{DA0AB945-30ED-4CB9-A46E-E0354BA045E9}"/>
                </a:ext>
              </a:extLst>
            </p:cNvPr>
            <p:cNvSpPr/>
            <p:nvPr/>
          </p:nvSpPr>
          <p:spPr>
            <a:xfrm>
              <a:off x="9789521" y="2639954"/>
              <a:ext cx="979691" cy="505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EF840BD4-E3DA-4086-A79A-DC42FA85D3AE}"/>
                </a:ext>
              </a:extLst>
            </p:cNvPr>
            <p:cNvSpPr txBox="1"/>
            <p:nvPr/>
          </p:nvSpPr>
          <p:spPr>
            <a:xfrm>
              <a:off x="9819680" y="2723846"/>
              <a:ext cx="921612" cy="369332"/>
            </a:xfrm>
            <a:prstGeom prst="rect">
              <a:avLst/>
            </a:prstGeom>
            <a:noFill/>
          </p:spPr>
          <p:txBody>
            <a:bodyPr wrap="square" rtlCol="0">
              <a:spAutoFit/>
            </a:bodyPr>
            <a:lstStyle/>
            <a:p>
              <a:pPr algn="ctr"/>
              <a:r>
                <a:rPr lang="en-US" dirty="0"/>
                <a:t>Actions</a:t>
              </a:r>
            </a:p>
          </p:txBody>
        </p:sp>
      </p:grpSp>
      <p:cxnSp>
        <p:nvCxnSpPr>
          <p:cNvPr id="204" name="Straight Arrow Connector 203">
            <a:extLst>
              <a:ext uri="{FF2B5EF4-FFF2-40B4-BE49-F238E27FC236}">
                <a16:creationId xmlns:a16="http://schemas.microsoft.com/office/drawing/2014/main" id="{38BF5A4E-A2B6-4556-8C92-D3C93ABB3EE8}"/>
              </a:ext>
            </a:extLst>
          </p:cNvPr>
          <p:cNvCxnSpPr>
            <a:cxnSpLocks/>
            <a:stCxn id="197" idx="3"/>
          </p:cNvCxnSpPr>
          <p:nvPr/>
        </p:nvCxnSpPr>
        <p:spPr>
          <a:xfrm>
            <a:off x="6287240" y="1121683"/>
            <a:ext cx="5199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40A58B33-91B7-42A2-9D9B-78BD5143480E}"/>
              </a:ext>
            </a:extLst>
          </p:cNvPr>
          <p:cNvCxnSpPr>
            <a:cxnSpLocks/>
          </p:cNvCxnSpPr>
          <p:nvPr/>
        </p:nvCxnSpPr>
        <p:spPr>
          <a:xfrm>
            <a:off x="6290871" y="4575617"/>
            <a:ext cx="5199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8" name="TextBox 207">
                <a:extLst>
                  <a:ext uri="{FF2B5EF4-FFF2-40B4-BE49-F238E27FC236}">
                    <a16:creationId xmlns:a16="http://schemas.microsoft.com/office/drawing/2014/main" id="{9D04FBDA-37EE-4616-9325-7EB6841F2D32}"/>
                  </a:ext>
                </a:extLst>
              </p:cNvPr>
              <p:cNvSpPr txBox="1"/>
              <p:nvPr/>
            </p:nvSpPr>
            <p:spPr>
              <a:xfrm>
                <a:off x="9005965" y="448103"/>
                <a:ext cx="164838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𝑠𝑡𝑎𝑡𝑒</m:t>
                      </m:r>
                      <m:r>
                        <a:rPr lang="en-US" b="0" i="1" smtClean="0">
                          <a:latin typeface="Cambria Math" panose="02040503050406030204" pitchFamily="18" charset="0"/>
                        </a:rPr>
                        <m:t> </m:t>
                      </m:r>
                      <m:r>
                        <a:rPr lang="en-US" b="0" i="1" smtClean="0">
                          <a:latin typeface="Cambria Math" panose="02040503050406030204" pitchFamily="18" charset="0"/>
                        </a:rPr>
                        <m:t>𝑎𝑐𝑡𝑖𝑜𝑛</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𝑣𝑎𝑙𝑢𝑒𝑠</m:t>
                      </m:r>
                    </m:oMath>
                  </m:oMathPara>
                </a14:m>
                <a:endParaRPr lang="en-US" dirty="0"/>
              </a:p>
            </p:txBody>
          </p:sp>
        </mc:Choice>
        <mc:Fallback>
          <p:sp>
            <p:nvSpPr>
              <p:cNvPr id="208" name="TextBox 207">
                <a:extLst>
                  <a:ext uri="{FF2B5EF4-FFF2-40B4-BE49-F238E27FC236}">
                    <a16:creationId xmlns:a16="http://schemas.microsoft.com/office/drawing/2014/main" id="{9D04FBDA-37EE-4616-9325-7EB6841F2D32}"/>
                  </a:ext>
                </a:extLst>
              </p:cNvPr>
              <p:cNvSpPr txBox="1">
                <a:spLocks noRot="1" noChangeAspect="1" noMove="1" noResize="1" noEditPoints="1" noAdjustHandles="1" noChangeArrowheads="1" noChangeShapeType="1" noTextEdit="1"/>
              </p:cNvSpPr>
              <p:nvPr/>
            </p:nvSpPr>
            <p:spPr>
              <a:xfrm>
                <a:off x="9005965" y="448103"/>
                <a:ext cx="1648384"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9" name="TextBox 208">
                <a:extLst>
                  <a:ext uri="{FF2B5EF4-FFF2-40B4-BE49-F238E27FC236}">
                    <a16:creationId xmlns:a16="http://schemas.microsoft.com/office/drawing/2014/main" id="{AB827AB6-55A2-42D7-BDD6-B81B47F5C5F5}"/>
                  </a:ext>
                </a:extLst>
              </p:cNvPr>
              <p:cNvSpPr txBox="1"/>
              <p:nvPr/>
            </p:nvSpPr>
            <p:spPr>
              <a:xfrm>
                <a:off x="9007538" y="4222070"/>
                <a:ext cx="177997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𝑠𝑡𝑎𝑡𝑒</m:t>
                      </m:r>
                      <m:r>
                        <a:rPr lang="en-US" b="0" i="1" smtClean="0">
                          <a:latin typeface="Cambria Math" panose="02040503050406030204" pitchFamily="18" charset="0"/>
                        </a:rPr>
                        <m:t> </m:t>
                      </m:r>
                      <m:r>
                        <a:rPr lang="en-US" b="0" i="1" smtClean="0">
                          <a:latin typeface="Cambria Math" panose="02040503050406030204" pitchFamily="18" charset="0"/>
                        </a:rPr>
                        <m:t>𝑎𝑐𝑡𝑖𝑜𝑛</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𝑣𝑎𝑙𝑢𝑒𝑠</m:t>
                      </m:r>
                    </m:oMath>
                  </m:oMathPara>
                </a14:m>
                <a:endParaRPr lang="en-US" dirty="0"/>
              </a:p>
            </p:txBody>
          </p:sp>
        </mc:Choice>
        <mc:Fallback>
          <p:sp>
            <p:nvSpPr>
              <p:cNvPr id="209" name="TextBox 208">
                <a:extLst>
                  <a:ext uri="{FF2B5EF4-FFF2-40B4-BE49-F238E27FC236}">
                    <a16:creationId xmlns:a16="http://schemas.microsoft.com/office/drawing/2014/main" id="{AB827AB6-55A2-42D7-BDD6-B81B47F5C5F5}"/>
                  </a:ext>
                </a:extLst>
              </p:cNvPr>
              <p:cNvSpPr txBox="1">
                <a:spLocks noRot="1" noChangeAspect="1" noMove="1" noResize="1" noEditPoints="1" noAdjustHandles="1" noChangeArrowheads="1" noChangeShapeType="1" noTextEdit="1"/>
              </p:cNvSpPr>
              <p:nvPr/>
            </p:nvSpPr>
            <p:spPr>
              <a:xfrm>
                <a:off x="9007538" y="4222070"/>
                <a:ext cx="1779973" cy="646331"/>
              </a:xfrm>
              <a:prstGeom prst="rect">
                <a:avLst/>
              </a:prstGeom>
              <a:blipFill>
                <a:blip r:embed="rId5"/>
                <a:stretch>
                  <a:fillRect/>
                </a:stretch>
              </a:blipFill>
            </p:spPr>
            <p:txBody>
              <a:bodyPr/>
              <a:lstStyle/>
              <a:p>
                <a:r>
                  <a:rPr lang="en-US">
                    <a:noFill/>
                  </a:rPr>
                  <a:t> </a:t>
                </a:r>
              </a:p>
            </p:txBody>
          </p:sp>
        </mc:Fallback>
      </mc:AlternateContent>
      <p:sp>
        <p:nvSpPr>
          <p:cNvPr id="210" name="Arrow: Right 209">
            <a:extLst>
              <a:ext uri="{FF2B5EF4-FFF2-40B4-BE49-F238E27FC236}">
                <a16:creationId xmlns:a16="http://schemas.microsoft.com/office/drawing/2014/main" id="{31CE3122-C82C-4D34-8DE9-E1E0AD6A003C}"/>
              </a:ext>
            </a:extLst>
          </p:cNvPr>
          <p:cNvSpPr/>
          <p:nvPr/>
        </p:nvSpPr>
        <p:spPr>
          <a:xfrm>
            <a:off x="8679333" y="800689"/>
            <a:ext cx="633320" cy="234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Arrow: Right 210">
            <a:extLst>
              <a:ext uri="{FF2B5EF4-FFF2-40B4-BE49-F238E27FC236}">
                <a16:creationId xmlns:a16="http://schemas.microsoft.com/office/drawing/2014/main" id="{99600E60-00CB-4EB7-9843-D274FDA2A9CB}"/>
              </a:ext>
            </a:extLst>
          </p:cNvPr>
          <p:cNvSpPr/>
          <p:nvPr/>
        </p:nvSpPr>
        <p:spPr>
          <a:xfrm>
            <a:off x="8699221" y="4534038"/>
            <a:ext cx="633320" cy="234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5">
            <a:extLst>
              <a:ext uri="{FF2B5EF4-FFF2-40B4-BE49-F238E27FC236}">
                <a16:creationId xmlns:a16="http://schemas.microsoft.com/office/drawing/2014/main" id="{0FDFAE7E-4F65-4C65-9694-00EEA9D03709}"/>
              </a:ext>
            </a:extLst>
          </p:cNvPr>
          <p:cNvSpPr/>
          <p:nvPr/>
        </p:nvSpPr>
        <p:spPr>
          <a:xfrm>
            <a:off x="120573" y="5852111"/>
            <a:ext cx="1832924" cy="861383"/>
          </a:xfrm>
          <a:custGeom>
            <a:avLst/>
            <a:gdLst>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0 w 1825430"/>
              <a:gd name="connsiteY4" fmla="*/ 0 h 861383"/>
              <a:gd name="connsiteX0" fmla="*/ 7494 w 1832924"/>
              <a:gd name="connsiteY0" fmla="*/ 0 h 861383"/>
              <a:gd name="connsiteX1" fmla="*/ 1832924 w 1832924"/>
              <a:gd name="connsiteY1" fmla="*/ 0 h 861383"/>
              <a:gd name="connsiteX2" fmla="*/ 1832924 w 1832924"/>
              <a:gd name="connsiteY2" fmla="*/ 861383 h 861383"/>
              <a:gd name="connsiteX3" fmla="*/ 7494 w 1832924"/>
              <a:gd name="connsiteY3" fmla="*/ 861383 h 861383"/>
              <a:gd name="connsiteX4" fmla="*/ 0 w 1832924"/>
              <a:gd name="connsiteY4" fmla="*/ 698602 h 861383"/>
              <a:gd name="connsiteX5" fmla="*/ 7494 w 1832924"/>
              <a:gd name="connsiteY5" fmla="*/ 0 h 8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924" h="861383">
                <a:moveTo>
                  <a:pt x="7494" y="0"/>
                </a:moveTo>
                <a:lnTo>
                  <a:pt x="1832924" y="0"/>
                </a:lnTo>
                <a:lnTo>
                  <a:pt x="1832924" y="861383"/>
                </a:lnTo>
                <a:lnTo>
                  <a:pt x="7494" y="861383"/>
                </a:lnTo>
                <a:lnTo>
                  <a:pt x="0" y="698602"/>
                </a:lnTo>
                <a:lnTo>
                  <a:pt x="74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Critic 1</a:t>
            </a:r>
          </a:p>
        </p:txBody>
      </p:sp>
      <p:sp>
        <p:nvSpPr>
          <p:cNvPr id="213" name="Rectangle 5">
            <a:extLst>
              <a:ext uri="{FF2B5EF4-FFF2-40B4-BE49-F238E27FC236}">
                <a16:creationId xmlns:a16="http://schemas.microsoft.com/office/drawing/2014/main" id="{C057B627-80FD-4567-8EA7-298A0F84F81A}"/>
              </a:ext>
            </a:extLst>
          </p:cNvPr>
          <p:cNvSpPr/>
          <p:nvPr/>
        </p:nvSpPr>
        <p:spPr>
          <a:xfrm>
            <a:off x="2215767" y="5847249"/>
            <a:ext cx="1832924" cy="861383"/>
          </a:xfrm>
          <a:custGeom>
            <a:avLst/>
            <a:gdLst>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0 w 1825430"/>
              <a:gd name="connsiteY4" fmla="*/ 0 h 861383"/>
              <a:gd name="connsiteX0" fmla="*/ 7494 w 1832924"/>
              <a:gd name="connsiteY0" fmla="*/ 0 h 861383"/>
              <a:gd name="connsiteX1" fmla="*/ 1832924 w 1832924"/>
              <a:gd name="connsiteY1" fmla="*/ 0 h 861383"/>
              <a:gd name="connsiteX2" fmla="*/ 1832924 w 1832924"/>
              <a:gd name="connsiteY2" fmla="*/ 861383 h 861383"/>
              <a:gd name="connsiteX3" fmla="*/ 7494 w 1832924"/>
              <a:gd name="connsiteY3" fmla="*/ 861383 h 861383"/>
              <a:gd name="connsiteX4" fmla="*/ 0 w 1832924"/>
              <a:gd name="connsiteY4" fmla="*/ 698602 h 861383"/>
              <a:gd name="connsiteX5" fmla="*/ 7494 w 1832924"/>
              <a:gd name="connsiteY5" fmla="*/ 0 h 8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924" h="861383">
                <a:moveTo>
                  <a:pt x="7494" y="0"/>
                </a:moveTo>
                <a:lnTo>
                  <a:pt x="1832924" y="0"/>
                </a:lnTo>
                <a:lnTo>
                  <a:pt x="1832924" y="861383"/>
                </a:lnTo>
                <a:lnTo>
                  <a:pt x="7494" y="861383"/>
                </a:lnTo>
                <a:lnTo>
                  <a:pt x="0" y="698602"/>
                </a:lnTo>
                <a:lnTo>
                  <a:pt x="74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Critic 2</a:t>
            </a:r>
          </a:p>
        </p:txBody>
      </p:sp>
      <p:sp>
        <p:nvSpPr>
          <p:cNvPr id="34" name="Title 1">
            <a:extLst>
              <a:ext uri="{FF2B5EF4-FFF2-40B4-BE49-F238E27FC236}">
                <a16:creationId xmlns:a16="http://schemas.microsoft.com/office/drawing/2014/main" id="{639F7F34-59E2-471A-9B7E-C241D2AD9B05}"/>
              </a:ext>
            </a:extLst>
          </p:cNvPr>
          <p:cNvSpPr>
            <a:spLocks noGrp="1"/>
          </p:cNvSpPr>
          <p:nvPr>
            <p:ph type="title"/>
          </p:nvPr>
        </p:nvSpPr>
        <p:spPr>
          <a:xfrm>
            <a:off x="79474" y="90007"/>
            <a:ext cx="3490783" cy="897924"/>
          </a:xfrm>
        </p:spPr>
        <p:txBody>
          <a:bodyPr>
            <a:normAutofit fontScale="90000"/>
          </a:bodyPr>
          <a:lstStyle/>
          <a:p>
            <a:pPr algn="ctr"/>
            <a:r>
              <a:rPr lang="en-US" dirty="0"/>
              <a:t>Soft Actor-Critic</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46E9CA8F-1CAC-4A46-BB3E-906B1F8350C5}"/>
                  </a:ext>
                </a:extLst>
              </p:cNvPr>
              <p:cNvSpPr txBox="1"/>
              <p:nvPr/>
            </p:nvSpPr>
            <p:spPr>
              <a:xfrm>
                <a:off x="100804" y="5219064"/>
                <a:ext cx="419039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𝑈𝑝𝑑𝑎𝑡𝑒𝑑</m:t>
                      </m:r>
                      <m:r>
                        <a:rPr lang="en-US" sz="1400" b="0" i="1" smtClean="0">
                          <a:latin typeface="Cambria Math" panose="02040503050406030204" pitchFamily="18" charset="0"/>
                        </a:rPr>
                        <m:t> </m:t>
                      </m:r>
                      <m:r>
                        <a:rPr lang="en-US" sz="1400" b="0" i="1" smtClean="0">
                          <a:latin typeface="Cambria Math" panose="02040503050406030204" pitchFamily="18" charset="0"/>
                        </a:rPr>
                        <m:t>𝑤𝑖𝑡h</m:t>
                      </m:r>
                      <m:r>
                        <a:rPr lang="en-US" sz="1400" b="0" i="1" smtClean="0">
                          <a:latin typeface="Cambria Math" panose="02040503050406030204" pitchFamily="18" charset="0"/>
                        </a:rPr>
                        <m:t> </m:t>
                      </m:r>
                      <m:r>
                        <a:rPr lang="en-US" sz="1400" b="0" i="1" smtClean="0">
                          <a:latin typeface="Cambria Math" panose="02040503050406030204" pitchFamily="18" charset="0"/>
                        </a:rPr>
                        <m:t>𝑝𝑜𝑙𝑦𝑎𝑘</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𝑒𝑥𝑝𝑜𝑛𝑒𝑛𝑡𝑖𝑎𝑙</m:t>
                          </m:r>
                        </m:e>
                      </m:d>
                      <m:r>
                        <a:rPr lang="en-US" sz="1400" b="0" i="1" smtClean="0">
                          <a:latin typeface="Cambria Math" panose="02040503050406030204" pitchFamily="18" charset="0"/>
                        </a:rPr>
                        <m:t> </m:t>
                      </m:r>
                      <m:r>
                        <a:rPr lang="en-US" sz="1400" b="0" i="1" smtClean="0">
                          <a:latin typeface="Cambria Math" panose="02040503050406030204" pitchFamily="18" charset="0"/>
                        </a:rPr>
                        <m:t>𝑎𝑣𝑒𝑟𝑎𝑔𝑖𝑛𝑔</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𝑛𝑜𝑡</m:t>
                          </m:r>
                          <m:r>
                            <a:rPr lang="en-US" sz="1400" b="0" i="1" smtClean="0">
                              <a:latin typeface="Cambria Math" panose="02040503050406030204" pitchFamily="18" charset="0"/>
                            </a:rPr>
                            <m:t> </m:t>
                          </m:r>
                          <m:r>
                            <a:rPr lang="en-US" sz="1400" b="0" i="1" smtClean="0">
                              <a:latin typeface="Cambria Math" panose="02040503050406030204" pitchFamily="18" charset="0"/>
                            </a:rPr>
                            <m:t>𝑔𝑟𝑎𝑑𝑖𝑒𝑛𝑡</m:t>
                          </m:r>
                          <m:r>
                            <a:rPr lang="en-US" sz="1400" b="0" i="1" smtClean="0">
                              <a:latin typeface="Cambria Math" panose="02040503050406030204" pitchFamily="18" charset="0"/>
                            </a:rPr>
                            <m:t> </m:t>
                          </m:r>
                          <m:r>
                            <a:rPr lang="en-US" sz="1400" b="0" i="1" smtClean="0">
                              <a:latin typeface="Cambria Math" panose="02040503050406030204" pitchFamily="18" charset="0"/>
                            </a:rPr>
                            <m:t>𝑑𝑒𝑠𝑐𝑒𝑛𝑡</m:t>
                          </m:r>
                        </m:e>
                      </m:d>
                      <m:r>
                        <a:rPr lang="en-US" sz="1400" b="0" i="1" smtClean="0">
                          <a:latin typeface="Cambria Math" panose="02040503050406030204" pitchFamily="18" charset="0"/>
                        </a:rPr>
                        <m:t>! </m:t>
                      </m:r>
                    </m:oMath>
                  </m:oMathPara>
                </a14:m>
                <a:endParaRPr lang="en-US" sz="1400" dirty="0"/>
              </a:p>
            </p:txBody>
          </p:sp>
        </mc:Choice>
        <mc:Fallback>
          <p:sp>
            <p:nvSpPr>
              <p:cNvPr id="35" name="TextBox 34">
                <a:extLst>
                  <a:ext uri="{FF2B5EF4-FFF2-40B4-BE49-F238E27FC236}">
                    <a16:creationId xmlns:a16="http://schemas.microsoft.com/office/drawing/2014/main" id="{46E9CA8F-1CAC-4A46-BB3E-906B1F8350C5}"/>
                  </a:ext>
                </a:extLst>
              </p:cNvPr>
              <p:cNvSpPr txBox="1">
                <a:spLocks noRot="1" noChangeAspect="1" noMove="1" noResize="1" noEditPoints="1" noAdjustHandles="1" noChangeArrowheads="1" noChangeShapeType="1" noTextEdit="1"/>
              </p:cNvSpPr>
              <p:nvPr/>
            </p:nvSpPr>
            <p:spPr>
              <a:xfrm>
                <a:off x="100804" y="5219064"/>
                <a:ext cx="4190398" cy="523220"/>
              </a:xfrm>
              <a:prstGeom prst="rect">
                <a:avLst/>
              </a:prstGeom>
              <a:blipFill>
                <a:blip r:embed="rId6"/>
                <a:stretch>
                  <a:fillRect b="-3488"/>
                </a:stretch>
              </a:blipFill>
            </p:spPr>
            <p:txBody>
              <a:bodyPr/>
              <a:lstStyle/>
              <a:p>
                <a:r>
                  <a:rPr lang="en-US">
                    <a:noFill/>
                  </a:rPr>
                  <a:t> </a:t>
                </a:r>
              </a:p>
            </p:txBody>
          </p:sp>
        </mc:Fallback>
      </mc:AlternateContent>
      <p:sp>
        <p:nvSpPr>
          <p:cNvPr id="37" name="Rectangle 5">
            <a:extLst>
              <a:ext uri="{FF2B5EF4-FFF2-40B4-BE49-F238E27FC236}">
                <a16:creationId xmlns:a16="http://schemas.microsoft.com/office/drawing/2014/main" id="{B777F290-0E7B-46FF-B0A3-2C4267693A4D}"/>
              </a:ext>
            </a:extLst>
          </p:cNvPr>
          <p:cNvSpPr/>
          <p:nvPr/>
        </p:nvSpPr>
        <p:spPr>
          <a:xfrm>
            <a:off x="6597113" y="5689309"/>
            <a:ext cx="4190398" cy="1035186"/>
          </a:xfrm>
          <a:custGeom>
            <a:avLst/>
            <a:gdLst>
              <a:gd name="connsiteX0" fmla="*/ 0 w 1825430"/>
              <a:gd name="connsiteY0" fmla="*/ 0 h 861383"/>
              <a:gd name="connsiteX1" fmla="*/ 1825430 w 1825430"/>
              <a:gd name="connsiteY1" fmla="*/ 0 h 861383"/>
              <a:gd name="connsiteX2" fmla="*/ 1825430 w 1825430"/>
              <a:gd name="connsiteY2" fmla="*/ 861383 h 861383"/>
              <a:gd name="connsiteX3" fmla="*/ 0 w 1825430"/>
              <a:gd name="connsiteY3" fmla="*/ 861383 h 861383"/>
              <a:gd name="connsiteX4" fmla="*/ 0 w 1825430"/>
              <a:gd name="connsiteY4" fmla="*/ 0 h 861383"/>
              <a:gd name="connsiteX0" fmla="*/ 7494 w 1832924"/>
              <a:gd name="connsiteY0" fmla="*/ 0 h 861383"/>
              <a:gd name="connsiteX1" fmla="*/ 1832924 w 1832924"/>
              <a:gd name="connsiteY1" fmla="*/ 0 h 861383"/>
              <a:gd name="connsiteX2" fmla="*/ 1832924 w 1832924"/>
              <a:gd name="connsiteY2" fmla="*/ 861383 h 861383"/>
              <a:gd name="connsiteX3" fmla="*/ 7494 w 1832924"/>
              <a:gd name="connsiteY3" fmla="*/ 861383 h 861383"/>
              <a:gd name="connsiteX4" fmla="*/ 0 w 1832924"/>
              <a:gd name="connsiteY4" fmla="*/ 698602 h 861383"/>
              <a:gd name="connsiteX5" fmla="*/ 7494 w 1832924"/>
              <a:gd name="connsiteY5" fmla="*/ 0 h 8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924" h="861383">
                <a:moveTo>
                  <a:pt x="7494" y="0"/>
                </a:moveTo>
                <a:lnTo>
                  <a:pt x="1832924" y="0"/>
                </a:lnTo>
                <a:lnTo>
                  <a:pt x="1832924" y="861383"/>
                </a:lnTo>
                <a:lnTo>
                  <a:pt x="7494" y="861383"/>
                </a:lnTo>
                <a:lnTo>
                  <a:pt x="0" y="698602"/>
                </a:lnTo>
                <a:lnTo>
                  <a:pt x="74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Replay Buffer</a:t>
            </a:r>
          </a:p>
          <a:p>
            <a:pPr algn="ctr"/>
            <a:r>
              <a:rPr lang="en-US" dirty="0"/>
              <a:t>(state, action, reward, next_state, done)</a:t>
            </a:r>
          </a:p>
        </p:txBody>
      </p:sp>
    </p:spTree>
    <p:extLst>
      <p:ext uri="{BB962C8B-B14F-4D97-AF65-F5344CB8AC3E}">
        <p14:creationId xmlns:p14="http://schemas.microsoft.com/office/powerpoint/2010/main" val="312541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6350-9673-43AF-956C-83625CB9E017}"/>
              </a:ext>
            </a:extLst>
          </p:cNvPr>
          <p:cNvSpPr>
            <a:spLocks noGrp="1"/>
          </p:cNvSpPr>
          <p:nvPr>
            <p:ph type="title"/>
          </p:nvPr>
        </p:nvSpPr>
        <p:spPr>
          <a:xfrm>
            <a:off x="531341" y="154459"/>
            <a:ext cx="10131425" cy="1046435"/>
          </a:xfrm>
        </p:spPr>
        <p:txBody>
          <a:bodyPr/>
          <a:lstStyle/>
          <a:p>
            <a:pPr algn="ctr"/>
            <a:r>
              <a:rPr lang="en-US" dirty="0"/>
              <a:t>Next steps</a:t>
            </a:r>
          </a:p>
        </p:txBody>
      </p:sp>
      <p:sp>
        <p:nvSpPr>
          <p:cNvPr id="3" name="Content Placeholder 2">
            <a:extLst>
              <a:ext uri="{FF2B5EF4-FFF2-40B4-BE49-F238E27FC236}">
                <a16:creationId xmlns:a16="http://schemas.microsoft.com/office/drawing/2014/main" id="{1243079E-6CC5-41AB-B94C-FB22A363B767}"/>
              </a:ext>
            </a:extLst>
          </p:cNvPr>
          <p:cNvSpPr>
            <a:spLocks noGrp="1"/>
          </p:cNvSpPr>
          <p:nvPr>
            <p:ph idx="1"/>
          </p:nvPr>
        </p:nvSpPr>
        <p:spPr>
          <a:xfrm>
            <a:off x="166818" y="2034975"/>
            <a:ext cx="11732739" cy="3649133"/>
          </a:xfrm>
        </p:spPr>
        <p:txBody>
          <a:bodyPr>
            <a:normAutofit lnSpcReduction="10000"/>
          </a:bodyPr>
          <a:lstStyle/>
          <a:p>
            <a:r>
              <a:rPr lang="en-US" dirty="0"/>
              <a:t>Get more compute power, which will allow me to: </a:t>
            </a:r>
          </a:p>
          <a:p>
            <a:pPr marL="0" indent="0">
              <a:buNone/>
            </a:pPr>
            <a:endParaRPr lang="en-US" dirty="0"/>
          </a:p>
          <a:p>
            <a:pPr marL="0" indent="0">
              <a:buNone/>
            </a:pPr>
            <a:r>
              <a:rPr lang="en-US" dirty="0"/>
              <a:t>	1.  Perform more reasonable length tests. (10k + episodes).</a:t>
            </a:r>
          </a:p>
          <a:p>
            <a:pPr marL="0" indent="0">
              <a:buNone/>
            </a:pPr>
            <a:r>
              <a:rPr lang="en-US" dirty="0"/>
              <a:t>	</a:t>
            </a:r>
          </a:p>
          <a:p>
            <a:pPr marL="0" indent="0">
              <a:buNone/>
            </a:pPr>
            <a:r>
              <a:rPr lang="en-US" dirty="0"/>
              <a:t>	2. Scale image size up and use multiple stacked images as the state representation at each timestep (show motion)</a:t>
            </a:r>
          </a:p>
          <a:p>
            <a:pPr marL="0" indent="0">
              <a:buNone/>
            </a:pPr>
            <a:endParaRPr lang="en-US" dirty="0"/>
          </a:p>
          <a:p>
            <a:pPr marL="0" indent="0">
              <a:buNone/>
            </a:pPr>
            <a:r>
              <a:rPr lang="en-US" dirty="0"/>
              <a:t>	3. Add automatic temperature adjustment (creating a network and loss for the entropy parameter, alpha). </a:t>
            </a:r>
          </a:p>
          <a:p>
            <a:pPr marL="0" indent="0">
              <a:buNone/>
            </a:pPr>
            <a:endParaRPr lang="en-US" dirty="0"/>
          </a:p>
          <a:p>
            <a:pPr marL="0" indent="0">
              <a:buNone/>
            </a:pPr>
            <a:r>
              <a:rPr lang="en-US" dirty="0"/>
              <a:t>	4. Consider increasing complexity by using additional inputs with more diverse sensor types (e.g. LIDAR). </a:t>
            </a:r>
          </a:p>
          <a:p>
            <a:endParaRPr lang="en-US" dirty="0"/>
          </a:p>
          <a:p>
            <a:endParaRPr lang="en-US" dirty="0"/>
          </a:p>
        </p:txBody>
      </p:sp>
    </p:spTree>
    <p:extLst>
      <p:ext uri="{BB962C8B-B14F-4D97-AF65-F5344CB8AC3E}">
        <p14:creationId xmlns:p14="http://schemas.microsoft.com/office/powerpoint/2010/main" val="63500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443E-2193-40FF-9CE6-30F2D5B71AC7}"/>
              </a:ext>
            </a:extLst>
          </p:cNvPr>
          <p:cNvSpPr>
            <a:spLocks noGrp="1"/>
          </p:cNvSpPr>
          <p:nvPr>
            <p:ph type="title"/>
          </p:nvPr>
        </p:nvSpPr>
        <p:spPr>
          <a:xfrm>
            <a:off x="549877" y="364525"/>
            <a:ext cx="10131425" cy="941402"/>
          </a:xfrm>
        </p:spPr>
        <p:txBody>
          <a:bodyPr/>
          <a:lstStyle/>
          <a:p>
            <a:pPr algn="ctr"/>
            <a:r>
              <a:rPr lang="en-US" dirty="0"/>
              <a:t>References</a:t>
            </a:r>
          </a:p>
        </p:txBody>
      </p:sp>
      <p:sp>
        <p:nvSpPr>
          <p:cNvPr id="3" name="Content Placeholder 2">
            <a:extLst>
              <a:ext uri="{FF2B5EF4-FFF2-40B4-BE49-F238E27FC236}">
                <a16:creationId xmlns:a16="http://schemas.microsoft.com/office/drawing/2014/main" id="{E2B66CEF-BCF5-426E-9641-7E41BE4A4DF7}"/>
              </a:ext>
            </a:extLst>
          </p:cNvPr>
          <p:cNvSpPr>
            <a:spLocks noGrp="1"/>
          </p:cNvSpPr>
          <p:nvPr>
            <p:ph idx="1"/>
          </p:nvPr>
        </p:nvSpPr>
        <p:spPr>
          <a:xfrm>
            <a:off x="549877" y="1305927"/>
            <a:ext cx="11405285" cy="3649133"/>
          </a:xfrm>
        </p:spPr>
        <p:txBody>
          <a:bodyPr/>
          <a:lstStyle/>
          <a:p>
            <a:pPr marL="342900" indent="-342900">
              <a:buAutoNum type="arabicPeriod"/>
            </a:pPr>
            <a:r>
              <a:rPr lang="en-US" dirty="0"/>
              <a:t>OpenAI Spinning up library</a:t>
            </a:r>
            <a:r>
              <a:rPr lang="en-US" b="1" dirty="0"/>
              <a:t>: </a:t>
            </a:r>
            <a:r>
              <a:rPr lang="en-US" dirty="0">
                <a:hlinkClick r:id="rId2"/>
              </a:rPr>
              <a:t>https://spinningup.openai.com/en/latest/algorithms/sac.html#soft-actor-critic</a:t>
            </a:r>
            <a:endParaRPr lang="en-US" dirty="0"/>
          </a:p>
          <a:p>
            <a:pPr marL="342900" indent="-342900">
              <a:buAutoNum type="arabicPeriod"/>
            </a:pPr>
            <a:endParaRPr lang="en-US" dirty="0"/>
          </a:p>
          <a:p>
            <a:pPr marL="342900" indent="-342900">
              <a:buAutoNum type="arabicPeriod"/>
            </a:pPr>
            <a:r>
              <a:rPr lang="en-US" dirty="0"/>
              <a:t>This book! (Possibly free with library: </a:t>
            </a:r>
            <a:r>
              <a:rPr lang="en-US" dirty="0">
                <a:hlinkClick r:id="rId3"/>
              </a:rPr>
              <a:t>https://learning-oreilly-com.ezproxy.spl.org/home/</a:t>
            </a:r>
            <a:r>
              <a:rPr lang="en-US" dirty="0"/>
              <a:t> )</a:t>
            </a:r>
          </a:p>
          <a:p>
            <a:pPr marL="342900" indent="-342900">
              <a:buAutoNum type="arabicPeriod"/>
            </a:pPr>
            <a:endParaRPr lang="en-US" dirty="0"/>
          </a:p>
          <a:p>
            <a:pPr marL="342900" indent="-342900">
              <a:buAutoNum type="arabicPeriod"/>
            </a:pPr>
            <a:r>
              <a:rPr lang="en-US" dirty="0"/>
              <a:t>Pythonprogramming.net (Great intro the CARLA, not the best for RL).</a:t>
            </a:r>
          </a:p>
          <a:p>
            <a:pPr marL="342900" indent="-342900">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9DC1187F-8B19-4C39-984A-B0A153C0F2CF}"/>
              </a:ext>
            </a:extLst>
          </p:cNvPr>
          <p:cNvPicPr>
            <a:picLocks noChangeAspect="1"/>
          </p:cNvPicPr>
          <p:nvPr/>
        </p:nvPicPr>
        <p:blipFill>
          <a:blip r:embed="rId4"/>
          <a:stretch>
            <a:fillRect/>
          </a:stretch>
        </p:blipFill>
        <p:spPr>
          <a:xfrm>
            <a:off x="9612601" y="2338515"/>
            <a:ext cx="1731491" cy="2465173"/>
          </a:xfrm>
          <a:prstGeom prst="rect">
            <a:avLst/>
          </a:prstGeom>
        </p:spPr>
      </p:pic>
      <p:sp>
        <p:nvSpPr>
          <p:cNvPr id="6" name="TextBox 5">
            <a:extLst>
              <a:ext uri="{FF2B5EF4-FFF2-40B4-BE49-F238E27FC236}">
                <a16:creationId xmlns:a16="http://schemas.microsoft.com/office/drawing/2014/main" id="{8C428566-9D40-43B9-B5AC-CCD05A4DF9C3}"/>
              </a:ext>
            </a:extLst>
          </p:cNvPr>
          <p:cNvSpPr txBox="1"/>
          <p:nvPr/>
        </p:nvSpPr>
        <p:spPr>
          <a:xfrm>
            <a:off x="617840" y="5296297"/>
            <a:ext cx="10600051" cy="1200329"/>
          </a:xfrm>
          <a:prstGeom prst="rect">
            <a:avLst/>
          </a:prstGeom>
          <a:noFill/>
          <a:ln w="38100">
            <a:solidFill>
              <a:srgbClr val="FFFF00"/>
            </a:solidFill>
          </a:ln>
        </p:spPr>
        <p:txBody>
          <a:bodyPr wrap="square" rtlCol="0">
            <a:spAutoFit/>
          </a:bodyPr>
          <a:lstStyle/>
          <a:p>
            <a:pPr algn="ctr"/>
            <a:r>
              <a:rPr lang="en-US" sz="2400" dirty="0">
                <a:solidFill>
                  <a:srgbClr val="00FFFF"/>
                </a:solidFill>
              </a:rPr>
              <a:t>Supervised learning wants to work, reinforcement learning must be forced to work… even if its all tuned well you’ll get a bad policy 30% of the time just because.</a:t>
            </a:r>
          </a:p>
          <a:p>
            <a:pPr algn="ctr"/>
            <a:r>
              <a:rPr lang="en-US" sz="2400" dirty="0">
                <a:solidFill>
                  <a:srgbClr val="00FFFF"/>
                </a:solidFill>
              </a:rPr>
              <a:t>-Andre Karpathy</a:t>
            </a:r>
          </a:p>
        </p:txBody>
      </p:sp>
    </p:spTree>
    <p:extLst>
      <p:ext uri="{BB962C8B-B14F-4D97-AF65-F5344CB8AC3E}">
        <p14:creationId xmlns:p14="http://schemas.microsoft.com/office/powerpoint/2010/main" val="144804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1FB4558-C52A-4AFE-8EFA-028AA1F51416}"/>
              </a:ext>
            </a:extLst>
          </p:cNvPr>
          <p:cNvSpPr>
            <a:spLocks noGrp="1"/>
          </p:cNvSpPr>
          <p:nvPr>
            <p:ph idx="1"/>
          </p:nvPr>
        </p:nvSpPr>
        <p:spPr>
          <a:xfrm>
            <a:off x="774865" y="-74698"/>
            <a:ext cx="10131425" cy="1131124"/>
          </a:xfrm>
        </p:spPr>
        <p:txBody>
          <a:bodyPr>
            <a:normAutofit/>
          </a:bodyPr>
          <a:lstStyle/>
          <a:p>
            <a:pPr marL="0" indent="0" algn="ctr">
              <a:buNone/>
            </a:pPr>
            <a:r>
              <a:rPr lang="en-US" sz="3200" dirty="0"/>
              <a:t>Thanks for listening, I hope you enjoyed the project!</a:t>
            </a:r>
          </a:p>
        </p:txBody>
      </p:sp>
      <p:pic>
        <p:nvPicPr>
          <p:cNvPr id="11" name="Picture 10">
            <a:extLst>
              <a:ext uri="{FF2B5EF4-FFF2-40B4-BE49-F238E27FC236}">
                <a16:creationId xmlns:a16="http://schemas.microsoft.com/office/drawing/2014/main" id="{8265E1D4-C30A-4BEB-810E-63AB170EBEF5}"/>
              </a:ext>
            </a:extLst>
          </p:cNvPr>
          <p:cNvPicPr>
            <a:picLocks noChangeAspect="1"/>
          </p:cNvPicPr>
          <p:nvPr/>
        </p:nvPicPr>
        <p:blipFill>
          <a:blip r:embed="rId2"/>
          <a:stretch>
            <a:fillRect/>
          </a:stretch>
        </p:blipFill>
        <p:spPr>
          <a:xfrm>
            <a:off x="2405544" y="1133399"/>
            <a:ext cx="6520149" cy="4977435"/>
          </a:xfrm>
          <a:prstGeom prst="rect">
            <a:avLst/>
          </a:prstGeom>
        </p:spPr>
      </p:pic>
    </p:spTree>
    <p:extLst>
      <p:ext uri="{BB962C8B-B14F-4D97-AF65-F5344CB8AC3E}">
        <p14:creationId xmlns:p14="http://schemas.microsoft.com/office/powerpoint/2010/main" val="387140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89EC-280C-4051-B63C-A61B1EAF70F5}"/>
              </a:ext>
            </a:extLst>
          </p:cNvPr>
          <p:cNvSpPr>
            <a:spLocks noGrp="1"/>
          </p:cNvSpPr>
          <p:nvPr>
            <p:ph type="title"/>
          </p:nvPr>
        </p:nvSpPr>
        <p:spPr/>
        <p:txBody>
          <a:bodyPr/>
          <a:lstStyle/>
          <a:p>
            <a:pPr algn="ctr"/>
            <a:r>
              <a:rPr lang="en-US" dirty="0"/>
              <a:t>SAC objective</a:t>
            </a:r>
          </a:p>
        </p:txBody>
      </p:sp>
      <p:pic>
        <p:nvPicPr>
          <p:cNvPr id="7" name="Picture 6">
            <a:extLst>
              <a:ext uri="{FF2B5EF4-FFF2-40B4-BE49-F238E27FC236}">
                <a16:creationId xmlns:a16="http://schemas.microsoft.com/office/drawing/2014/main" id="{F5E933DA-5D30-4B01-881B-B30A51FBAD6D}"/>
              </a:ext>
            </a:extLst>
          </p:cNvPr>
          <p:cNvPicPr>
            <a:picLocks noChangeAspect="1"/>
          </p:cNvPicPr>
          <p:nvPr/>
        </p:nvPicPr>
        <p:blipFill>
          <a:blip r:embed="rId2"/>
          <a:stretch>
            <a:fillRect/>
          </a:stretch>
        </p:blipFill>
        <p:spPr>
          <a:xfrm>
            <a:off x="4817446" y="4699316"/>
            <a:ext cx="6893169" cy="808051"/>
          </a:xfrm>
          <a:prstGeom prst="rect">
            <a:avLst/>
          </a:prstGeom>
        </p:spPr>
      </p:pic>
      <p:pic>
        <p:nvPicPr>
          <p:cNvPr id="9" name="Picture 8">
            <a:extLst>
              <a:ext uri="{FF2B5EF4-FFF2-40B4-BE49-F238E27FC236}">
                <a16:creationId xmlns:a16="http://schemas.microsoft.com/office/drawing/2014/main" id="{BC1CE3FA-1E58-434A-A113-0E844B5B0C70}"/>
              </a:ext>
            </a:extLst>
          </p:cNvPr>
          <p:cNvPicPr>
            <a:picLocks noChangeAspect="1"/>
          </p:cNvPicPr>
          <p:nvPr/>
        </p:nvPicPr>
        <p:blipFill>
          <a:blip r:embed="rId3"/>
          <a:stretch>
            <a:fillRect/>
          </a:stretch>
        </p:blipFill>
        <p:spPr>
          <a:xfrm>
            <a:off x="4817446" y="2354937"/>
            <a:ext cx="6624911" cy="998608"/>
          </a:xfrm>
          <a:prstGeom prst="rect">
            <a:avLst/>
          </a:prstGeom>
        </p:spPr>
      </p:pic>
      <p:sp>
        <p:nvSpPr>
          <p:cNvPr id="10" name="TextBox 9">
            <a:extLst>
              <a:ext uri="{FF2B5EF4-FFF2-40B4-BE49-F238E27FC236}">
                <a16:creationId xmlns:a16="http://schemas.microsoft.com/office/drawing/2014/main" id="{7E789845-F913-43FC-831B-453E792287EB}"/>
              </a:ext>
            </a:extLst>
          </p:cNvPr>
          <p:cNvSpPr txBox="1"/>
          <p:nvPr/>
        </p:nvSpPr>
        <p:spPr>
          <a:xfrm>
            <a:off x="937990" y="2578496"/>
            <a:ext cx="2551671" cy="369332"/>
          </a:xfrm>
          <a:prstGeom prst="rect">
            <a:avLst/>
          </a:prstGeom>
          <a:noFill/>
          <a:ln w="38100">
            <a:solidFill>
              <a:schemeClr val="accent1"/>
            </a:solidFill>
          </a:ln>
        </p:spPr>
        <p:txBody>
          <a:bodyPr wrap="square" rtlCol="0">
            <a:spAutoFit/>
          </a:bodyPr>
          <a:lstStyle/>
          <a:p>
            <a:r>
              <a:rPr lang="en-US" dirty="0"/>
              <a:t>Standard RL Objective</a:t>
            </a:r>
          </a:p>
        </p:txBody>
      </p:sp>
      <p:sp>
        <p:nvSpPr>
          <p:cNvPr id="11" name="TextBox 10">
            <a:extLst>
              <a:ext uri="{FF2B5EF4-FFF2-40B4-BE49-F238E27FC236}">
                <a16:creationId xmlns:a16="http://schemas.microsoft.com/office/drawing/2014/main" id="{CADE2165-881E-4918-9AEE-B62984C3D6C8}"/>
              </a:ext>
            </a:extLst>
          </p:cNvPr>
          <p:cNvSpPr txBox="1"/>
          <p:nvPr/>
        </p:nvSpPr>
        <p:spPr>
          <a:xfrm>
            <a:off x="846438" y="4918675"/>
            <a:ext cx="2845987" cy="369332"/>
          </a:xfrm>
          <a:prstGeom prst="rect">
            <a:avLst/>
          </a:prstGeom>
          <a:noFill/>
          <a:ln w="38100">
            <a:solidFill>
              <a:schemeClr val="accent1"/>
            </a:solidFill>
          </a:ln>
        </p:spPr>
        <p:txBody>
          <a:bodyPr wrap="square" rtlCol="0">
            <a:spAutoFit/>
          </a:bodyPr>
          <a:lstStyle/>
          <a:p>
            <a:r>
              <a:rPr lang="en-US" dirty="0"/>
              <a:t>Soft Actor Critic Objective</a:t>
            </a:r>
          </a:p>
        </p:txBody>
      </p:sp>
    </p:spTree>
    <p:extLst>
      <p:ext uri="{BB962C8B-B14F-4D97-AF65-F5344CB8AC3E}">
        <p14:creationId xmlns:p14="http://schemas.microsoft.com/office/powerpoint/2010/main" val="188051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FC82-978F-4DED-A539-0967FF31CDB8}"/>
              </a:ext>
            </a:extLst>
          </p:cNvPr>
          <p:cNvSpPr>
            <a:spLocks noGrp="1"/>
          </p:cNvSpPr>
          <p:nvPr>
            <p:ph type="title"/>
          </p:nvPr>
        </p:nvSpPr>
        <p:spPr>
          <a:xfrm>
            <a:off x="444844" y="158578"/>
            <a:ext cx="10131425" cy="999067"/>
          </a:xfrm>
        </p:spPr>
        <p:txBody>
          <a:bodyPr/>
          <a:lstStyle/>
          <a:p>
            <a:pPr algn="ctr"/>
            <a:r>
              <a:rPr lang="en-US" dirty="0"/>
              <a:t>Actor (Policy) loss</a:t>
            </a:r>
          </a:p>
        </p:txBody>
      </p:sp>
      <p:pic>
        <p:nvPicPr>
          <p:cNvPr id="6" name="Picture 5">
            <a:extLst>
              <a:ext uri="{FF2B5EF4-FFF2-40B4-BE49-F238E27FC236}">
                <a16:creationId xmlns:a16="http://schemas.microsoft.com/office/drawing/2014/main" id="{86654F8B-06A0-4890-A27C-FEF0FF368E1F}"/>
              </a:ext>
            </a:extLst>
          </p:cNvPr>
          <p:cNvPicPr>
            <a:picLocks noChangeAspect="1"/>
          </p:cNvPicPr>
          <p:nvPr/>
        </p:nvPicPr>
        <p:blipFill>
          <a:blip r:embed="rId2"/>
          <a:stretch>
            <a:fillRect/>
          </a:stretch>
        </p:blipFill>
        <p:spPr>
          <a:xfrm>
            <a:off x="4539419" y="1143435"/>
            <a:ext cx="6893169" cy="808051"/>
          </a:xfrm>
          <a:prstGeom prst="rect">
            <a:avLst/>
          </a:prstGeom>
        </p:spPr>
      </p:pic>
      <p:sp>
        <p:nvSpPr>
          <p:cNvPr id="7" name="TextBox 6">
            <a:extLst>
              <a:ext uri="{FF2B5EF4-FFF2-40B4-BE49-F238E27FC236}">
                <a16:creationId xmlns:a16="http://schemas.microsoft.com/office/drawing/2014/main" id="{86D4E459-70F8-4E09-8F62-AD66545AB49B}"/>
              </a:ext>
            </a:extLst>
          </p:cNvPr>
          <p:cNvSpPr txBox="1"/>
          <p:nvPr/>
        </p:nvSpPr>
        <p:spPr>
          <a:xfrm>
            <a:off x="689920" y="1301010"/>
            <a:ext cx="3476181" cy="369332"/>
          </a:xfrm>
          <a:prstGeom prst="rect">
            <a:avLst/>
          </a:prstGeom>
          <a:noFill/>
          <a:ln w="38100">
            <a:solidFill>
              <a:schemeClr val="accent1"/>
            </a:solidFill>
          </a:ln>
        </p:spPr>
        <p:txBody>
          <a:bodyPr wrap="square" rtlCol="0">
            <a:spAutoFit/>
          </a:bodyPr>
          <a:lstStyle/>
          <a:p>
            <a:r>
              <a:rPr lang="en-US" dirty="0"/>
              <a:t>Recall Soft Actor Critic Objective</a:t>
            </a:r>
          </a:p>
        </p:txBody>
      </p:sp>
      <p:pic>
        <p:nvPicPr>
          <p:cNvPr id="9" name="Picture 8">
            <a:extLst>
              <a:ext uri="{FF2B5EF4-FFF2-40B4-BE49-F238E27FC236}">
                <a16:creationId xmlns:a16="http://schemas.microsoft.com/office/drawing/2014/main" id="{7239699A-584A-415C-B944-580AA1781736}"/>
              </a:ext>
            </a:extLst>
          </p:cNvPr>
          <p:cNvPicPr>
            <a:picLocks noChangeAspect="1"/>
          </p:cNvPicPr>
          <p:nvPr/>
        </p:nvPicPr>
        <p:blipFill>
          <a:blip r:embed="rId3"/>
          <a:stretch>
            <a:fillRect/>
          </a:stretch>
        </p:blipFill>
        <p:spPr>
          <a:xfrm>
            <a:off x="4286103" y="3239243"/>
            <a:ext cx="6893170" cy="1099974"/>
          </a:xfrm>
          <a:prstGeom prst="rect">
            <a:avLst/>
          </a:prstGeom>
        </p:spPr>
      </p:pic>
      <p:sp>
        <p:nvSpPr>
          <p:cNvPr id="10" name="TextBox 9">
            <a:extLst>
              <a:ext uri="{FF2B5EF4-FFF2-40B4-BE49-F238E27FC236}">
                <a16:creationId xmlns:a16="http://schemas.microsoft.com/office/drawing/2014/main" id="{4EC9D16C-FC7C-4DB5-A32B-5D58333854B7}"/>
              </a:ext>
            </a:extLst>
          </p:cNvPr>
          <p:cNvSpPr txBox="1"/>
          <p:nvPr/>
        </p:nvSpPr>
        <p:spPr>
          <a:xfrm>
            <a:off x="746571" y="3855643"/>
            <a:ext cx="2845987" cy="646331"/>
          </a:xfrm>
          <a:prstGeom prst="rect">
            <a:avLst/>
          </a:prstGeom>
          <a:noFill/>
          <a:ln w="38100">
            <a:solidFill>
              <a:schemeClr val="accent1"/>
            </a:solidFill>
          </a:ln>
        </p:spPr>
        <p:txBody>
          <a:bodyPr wrap="square" rtlCol="0">
            <a:spAutoFit/>
          </a:bodyPr>
          <a:lstStyle/>
          <a:p>
            <a:r>
              <a:rPr lang="en-US" dirty="0"/>
              <a:t>The weights of the actor network that maximize…</a:t>
            </a:r>
          </a:p>
        </p:txBody>
      </p:sp>
      <p:cxnSp>
        <p:nvCxnSpPr>
          <p:cNvPr id="11" name="Straight Arrow Connector 10">
            <a:extLst>
              <a:ext uri="{FF2B5EF4-FFF2-40B4-BE49-F238E27FC236}">
                <a16:creationId xmlns:a16="http://schemas.microsoft.com/office/drawing/2014/main" id="{E3300519-3715-43F6-8DCD-A44FBE80E764}"/>
              </a:ext>
            </a:extLst>
          </p:cNvPr>
          <p:cNvCxnSpPr>
            <a:cxnSpLocks/>
          </p:cNvCxnSpPr>
          <p:nvPr/>
        </p:nvCxnSpPr>
        <p:spPr>
          <a:xfrm flipV="1">
            <a:off x="3592558" y="4003589"/>
            <a:ext cx="1164793" cy="27757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5666A0-57FF-461F-B73D-B60C1743EAF6}"/>
              </a:ext>
            </a:extLst>
          </p:cNvPr>
          <p:cNvSpPr txBox="1"/>
          <p:nvPr/>
        </p:nvSpPr>
        <p:spPr>
          <a:xfrm>
            <a:off x="1476632" y="2365854"/>
            <a:ext cx="3689353" cy="646331"/>
          </a:xfrm>
          <a:prstGeom prst="rect">
            <a:avLst/>
          </a:prstGeom>
          <a:noFill/>
          <a:ln w="38100">
            <a:solidFill>
              <a:schemeClr val="accent1"/>
            </a:solidFill>
          </a:ln>
        </p:spPr>
        <p:txBody>
          <a:bodyPr wrap="square" rtlCol="0">
            <a:spAutoFit/>
          </a:bodyPr>
          <a:lstStyle/>
          <a:p>
            <a:r>
              <a:rPr lang="en-US" dirty="0"/>
              <a:t>Expected value over the samples taken from the buffer</a:t>
            </a:r>
          </a:p>
        </p:txBody>
      </p:sp>
      <p:cxnSp>
        <p:nvCxnSpPr>
          <p:cNvPr id="15" name="Straight Arrow Connector 14">
            <a:extLst>
              <a:ext uri="{FF2B5EF4-FFF2-40B4-BE49-F238E27FC236}">
                <a16:creationId xmlns:a16="http://schemas.microsoft.com/office/drawing/2014/main" id="{B9A9880A-F727-4213-8D01-07C1A304B0C8}"/>
              </a:ext>
            </a:extLst>
          </p:cNvPr>
          <p:cNvCxnSpPr>
            <a:cxnSpLocks/>
          </p:cNvCxnSpPr>
          <p:nvPr/>
        </p:nvCxnSpPr>
        <p:spPr>
          <a:xfrm>
            <a:off x="5165985" y="3006123"/>
            <a:ext cx="209204" cy="62676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83624A-0883-4593-9D7C-699403DA00AB}"/>
              </a:ext>
            </a:extLst>
          </p:cNvPr>
          <p:cNvSpPr txBox="1"/>
          <p:nvPr/>
        </p:nvSpPr>
        <p:spPr>
          <a:xfrm>
            <a:off x="6540843" y="2352934"/>
            <a:ext cx="4174525" cy="646331"/>
          </a:xfrm>
          <a:prstGeom prst="rect">
            <a:avLst/>
          </a:prstGeom>
          <a:noFill/>
          <a:ln w="38100">
            <a:solidFill>
              <a:schemeClr val="accent1"/>
            </a:solidFill>
          </a:ln>
        </p:spPr>
        <p:txBody>
          <a:bodyPr wrap="square" rtlCol="0">
            <a:spAutoFit/>
          </a:bodyPr>
          <a:lstStyle/>
          <a:p>
            <a:r>
              <a:rPr lang="en-US" dirty="0"/>
              <a:t>Our current </a:t>
            </a:r>
            <a:r>
              <a:rPr lang="en-US" dirty="0">
                <a:solidFill>
                  <a:srgbClr val="00FFFF"/>
                </a:solidFill>
              </a:rPr>
              <a:t>estimate </a:t>
            </a:r>
            <a:r>
              <a:rPr lang="en-US" dirty="0"/>
              <a:t>of the state-action value, where the state is from the buffer</a:t>
            </a:r>
            <a:endParaRPr lang="en-US" dirty="0">
              <a:solidFill>
                <a:srgbClr val="00FFFF"/>
              </a:solidFill>
            </a:endParaRPr>
          </a:p>
        </p:txBody>
      </p:sp>
      <p:cxnSp>
        <p:nvCxnSpPr>
          <p:cNvPr id="18" name="Straight Arrow Connector 17">
            <a:extLst>
              <a:ext uri="{FF2B5EF4-FFF2-40B4-BE49-F238E27FC236}">
                <a16:creationId xmlns:a16="http://schemas.microsoft.com/office/drawing/2014/main" id="{00B27AA9-8761-4134-9A05-8E76860D1709}"/>
              </a:ext>
            </a:extLst>
          </p:cNvPr>
          <p:cNvCxnSpPr>
            <a:cxnSpLocks/>
          </p:cNvCxnSpPr>
          <p:nvPr/>
        </p:nvCxnSpPr>
        <p:spPr>
          <a:xfrm>
            <a:off x="6540843" y="2999265"/>
            <a:ext cx="0" cy="63362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CE25AF-93DE-4B1D-95AA-CA9D0AC73D9F}"/>
              </a:ext>
            </a:extLst>
          </p:cNvPr>
          <p:cNvSpPr txBox="1"/>
          <p:nvPr/>
        </p:nvSpPr>
        <p:spPr>
          <a:xfrm>
            <a:off x="6355322" y="4563009"/>
            <a:ext cx="2344009" cy="646331"/>
          </a:xfrm>
          <a:prstGeom prst="rect">
            <a:avLst/>
          </a:prstGeom>
          <a:noFill/>
          <a:ln w="38100">
            <a:solidFill>
              <a:schemeClr val="accent1"/>
            </a:solidFill>
          </a:ln>
        </p:spPr>
        <p:txBody>
          <a:bodyPr wrap="square" rtlCol="0">
            <a:spAutoFit/>
          </a:bodyPr>
          <a:lstStyle/>
          <a:p>
            <a:r>
              <a:rPr lang="en-US" dirty="0"/>
              <a:t>Action sampled fresh from the policy</a:t>
            </a:r>
            <a:endParaRPr lang="en-US" dirty="0">
              <a:solidFill>
                <a:srgbClr val="00FFFF"/>
              </a:solidFill>
            </a:endParaRPr>
          </a:p>
        </p:txBody>
      </p:sp>
      <p:cxnSp>
        <p:nvCxnSpPr>
          <p:cNvPr id="21" name="Straight Arrow Connector 20">
            <a:extLst>
              <a:ext uri="{FF2B5EF4-FFF2-40B4-BE49-F238E27FC236}">
                <a16:creationId xmlns:a16="http://schemas.microsoft.com/office/drawing/2014/main" id="{EABDBE00-37A7-423A-A918-7F3B33CFFCAB}"/>
              </a:ext>
            </a:extLst>
          </p:cNvPr>
          <p:cNvCxnSpPr>
            <a:cxnSpLocks/>
            <a:stCxn id="20" idx="0"/>
          </p:cNvCxnSpPr>
          <p:nvPr/>
        </p:nvCxnSpPr>
        <p:spPr>
          <a:xfrm flipH="1" flipV="1">
            <a:off x="7366689" y="3931881"/>
            <a:ext cx="160638" cy="63112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3433E8D-6ED1-46BC-AE98-A9208F7DC8F6}"/>
              </a:ext>
            </a:extLst>
          </p:cNvPr>
          <p:cNvSpPr txBox="1"/>
          <p:nvPr/>
        </p:nvSpPr>
        <p:spPr>
          <a:xfrm>
            <a:off x="5208030" y="5478509"/>
            <a:ext cx="2344009" cy="646331"/>
          </a:xfrm>
          <a:prstGeom prst="rect">
            <a:avLst/>
          </a:prstGeom>
          <a:noFill/>
          <a:ln w="38100">
            <a:solidFill>
              <a:schemeClr val="accent1"/>
            </a:solidFill>
          </a:ln>
        </p:spPr>
        <p:txBody>
          <a:bodyPr wrap="square" rtlCol="0">
            <a:spAutoFit/>
          </a:bodyPr>
          <a:lstStyle/>
          <a:p>
            <a:r>
              <a:rPr lang="en-US" dirty="0"/>
              <a:t>min to mitigate overestimation bias</a:t>
            </a:r>
          </a:p>
        </p:txBody>
      </p:sp>
      <p:cxnSp>
        <p:nvCxnSpPr>
          <p:cNvPr id="24" name="Straight Arrow Connector 23">
            <a:extLst>
              <a:ext uri="{FF2B5EF4-FFF2-40B4-BE49-F238E27FC236}">
                <a16:creationId xmlns:a16="http://schemas.microsoft.com/office/drawing/2014/main" id="{F8B8C22E-5251-4D11-AA8D-11C5D16361EC}"/>
              </a:ext>
            </a:extLst>
          </p:cNvPr>
          <p:cNvCxnSpPr>
            <a:cxnSpLocks/>
          </p:cNvCxnSpPr>
          <p:nvPr/>
        </p:nvCxnSpPr>
        <p:spPr>
          <a:xfrm flipV="1">
            <a:off x="6048632" y="4154743"/>
            <a:ext cx="0" cy="132376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758ED4-14F8-4912-B7C2-ECC50E28E7B9}"/>
              </a:ext>
            </a:extLst>
          </p:cNvPr>
          <p:cNvSpPr txBox="1"/>
          <p:nvPr/>
        </p:nvSpPr>
        <p:spPr>
          <a:xfrm>
            <a:off x="9216910" y="4691146"/>
            <a:ext cx="2344009" cy="646331"/>
          </a:xfrm>
          <a:prstGeom prst="rect">
            <a:avLst/>
          </a:prstGeom>
          <a:noFill/>
          <a:ln w="38100">
            <a:solidFill>
              <a:schemeClr val="accent1"/>
            </a:solidFill>
          </a:ln>
        </p:spPr>
        <p:txBody>
          <a:bodyPr wrap="square" rtlCol="0">
            <a:spAutoFit/>
          </a:bodyPr>
          <a:lstStyle/>
          <a:p>
            <a:r>
              <a:rPr lang="en-US" dirty="0"/>
              <a:t>Also maximize the expected entropy. </a:t>
            </a:r>
          </a:p>
        </p:txBody>
      </p:sp>
      <p:sp>
        <p:nvSpPr>
          <p:cNvPr id="27" name="Right Brace 26">
            <a:extLst>
              <a:ext uri="{FF2B5EF4-FFF2-40B4-BE49-F238E27FC236}">
                <a16:creationId xmlns:a16="http://schemas.microsoft.com/office/drawing/2014/main" id="{BAB8A422-B907-41F6-8CB9-1A9866BAEC5C}"/>
              </a:ext>
            </a:extLst>
          </p:cNvPr>
          <p:cNvSpPr/>
          <p:nvPr/>
        </p:nvSpPr>
        <p:spPr>
          <a:xfrm rot="5400000">
            <a:off x="9517613" y="2885821"/>
            <a:ext cx="420319" cy="234443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10D7E67-31B1-427F-9B5A-40DCE33B8A09}"/>
              </a:ext>
            </a:extLst>
          </p:cNvPr>
          <p:cNvCxnSpPr>
            <a:cxnSpLocks/>
          </p:cNvCxnSpPr>
          <p:nvPr/>
        </p:nvCxnSpPr>
        <p:spPr>
          <a:xfrm flipH="1" flipV="1">
            <a:off x="9729362" y="4261979"/>
            <a:ext cx="44833" cy="42916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1B2A718-7084-4F79-9128-CFF3FE5633E4}"/>
              </a:ext>
            </a:extLst>
          </p:cNvPr>
          <p:cNvCxnSpPr>
            <a:cxnSpLocks/>
          </p:cNvCxnSpPr>
          <p:nvPr/>
        </p:nvCxnSpPr>
        <p:spPr>
          <a:xfrm flipV="1">
            <a:off x="4286103" y="4261979"/>
            <a:ext cx="814846" cy="42916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488A501-2FC9-4A4C-8F1B-EBDBB6FD222E}"/>
              </a:ext>
            </a:extLst>
          </p:cNvPr>
          <p:cNvSpPr txBox="1"/>
          <p:nvPr/>
        </p:nvSpPr>
        <p:spPr>
          <a:xfrm>
            <a:off x="106830" y="4746110"/>
            <a:ext cx="4817159" cy="2031325"/>
          </a:xfrm>
          <a:prstGeom prst="rect">
            <a:avLst/>
          </a:prstGeom>
          <a:noFill/>
          <a:ln w="38100">
            <a:solidFill>
              <a:schemeClr val="accent1"/>
            </a:solidFill>
          </a:ln>
        </p:spPr>
        <p:txBody>
          <a:bodyPr wrap="square" rtlCol="0">
            <a:spAutoFit/>
          </a:bodyPr>
          <a:lstStyle/>
          <a:p>
            <a:r>
              <a:rPr lang="en-US" dirty="0"/>
              <a:t>Expectation over samples from the parameterized policy has been reparametrized to an expectation over normally distributed random noise. </a:t>
            </a:r>
          </a:p>
          <a:p>
            <a:endParaRPr lang="en-US" dirty="0"/>
          </a:p>
          <a:p>
            <a:r>
              <a:rPr lang="en-US" dirty="0"/>
              <a:t>We don’t want the expectation to depend on the same variable we need to take the gradient </a:t>
            </a:r>
            <a:r>
              <a:rPr lang="en-US" dirty="0" err="1"/>
              <a:t>w.r.t.</a:t>
            </a:r>
            <a:endParaRPr lang="en-US" dirty="0"/>
          </a:p>
        </p:txBody>
      </p:sp>
    </p:spTree>
    <p:extLst>
      <p:ext uri="{BB962C8B-B14F-4D97-AF65-F5344CB8AC3E}">
        <p14:creationId xmlns:p14="http://schemas.microsoft.com/office/powerpoint/2010/main" val="270536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6F56-EA56-4CB9-B7DE-A0FCAD335007}"/>
              </a:ext>
            </a:extLst>
          </p:cNvPr>
          <p:cNvSpPr>
            <a:spLocks noGrp="1"/>
          </p:cNvSpPr>
          <p:nvPr>
            <p:ph type="title"/>
          </p:nvPr>
        </p:nvSpPr>
        <p:spPr>
          <a:xfrm>
            <a:off x="665206" y="358346"/>
            <a:ext cx="10131425" cy="774586"/>
          </a:xfrm>
        </p:spPr>
        <p:txBody>
          <a:bodyPr/>
          <a:lstStyle/>
          <a:p>
            <a:pPr algn="ctr"/>
            <a:r>
              <a:rPr lang="en-US" dirty="0"/>
              <a:t>Actor (Policy) loss part 2</a:t>
            </a:r>
          </a:p>
        </p:txBody>
      </p:sp>
      <p:pic>
        <p:nvPicPr>
          <p:cNvPr id="5" name="Picture 4">
            <a:extLst>
              <a:ext uri="{FF2B5EF4-FFF2-40B4-BE49-F238E27FC236}">
                <a16:creationId xmlns:a16="http://schemas.microsoft.com/office/drawing/2014/main" id="{400E662B-DA2A-4511-A1D8-10E66557DE80}"/>
              </a:ext>
            </a:extLst>
          </p:cNvPr>
          <p:cNvPicPr>
            <a:picLocks noChangeAspect="1"/>
          </p:cNvPicPr>
          <p:nvPr/>
        </p:nvPicPr>
        <p:blipFill>
          <a:blip r:embed="rId2"/>
          <a:stretch>
            <a:fillRect/>
          </a:stretch>
        </p:blipFill>
        <p:spPr>
          <a:xfrm>
            <a:off x="2324100" y="2752725"/>
            <a:ext cx="7543800" cy="1352550"/>
          </a:xfrm>
          <a:prstGeom prst="rect">
            <a:avLst/>
          </a:prstGeom>
        </p:spPr>
      </p:pic>
    </p:spTree>
    <p:extLst>
      <p:ext uri="{BB962C8B-B14F-4D97-AF65-F5344CB8AC3E}">
        <p14:creationId xmlns:p14="http://schemas.microsoft.com/office/powerpoint/2010/main" val="89364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443E-2193-40FF-9CE6-30F2D5B71AC7}"/>
              </a:ext>
            </a:extLst>
          </p:cNvPr>
          <p:cNvSpPr>
            <a:spLocks noGrp="1"/>
          </p:cNvSpPr>
          <p:nvPr>
            <p:ph type="title"/>
          </p:nvPr>
        </p:nvSpPr>
        <p:spPr>
          <a:xfrm>
            <a:off x="549877" y="364525"/>
            <a:ext cx="10131425" cy="941402"/>
          </a:xfrm>
        </p:spPr>
        <p:txBody>
          <a:bodyPr/>
          <a:lstStyle/>
          <a:p>
            <a:pPr algn="ctr"/>
            <a:r>
              <a:rPr lang="en-US" dirty="0"/>
              <a:t>Critic loss</a:t>
            </a:r>
          </a:p>
        </p:txBody>
      </p:sp>
      <p:pic>
        <p:nvPicPr>
          <p:cNvPr id="5" name="Picture 4">
            <a:extLst>
              <a:ext uri="{FF2B5EF4-FFF2-40B4-BE49-F238E27FC236}">
                <a16:creationId xmlns:a16="http://schemas.microsoft.com/office/drawing/2014/main" id="{89237297-97CB-4E82-B386-78B131A910D5}"/>
              </a:ext>
            </a:extLst>
          </p:cNvPr>
          <p:cNvPicPr>
            <a:picLocks noChangeAspect="1"/>
          </p:cNvPicPr>
          <p:nvPr/>
        </p:nvPicPr>
        <p:blipFill>
          <a:blip r:embed="rId2"/>
          <a:stretch>
            <a:fillRect/>
          </a:stretch>
        </p:blipFill>
        <p:spPr>
          <a:xfrm>
            <a:off x="5029199" y="1578702"/>
            <a:ext cx="6538784" cy="741956"/>
          </a:xfrm>
          <a:prstGeom prst="rect">
            <a:avLst/>
          </a:prstGeom>
        </p:spPr>
      </p:pic>
      <p:sp>
        <p:nvSpPr>
          <p:cNvPr id="6" name="TextBox 5">
            <a:extLst>
              <a:ext uri="{FF2B5EF4-FFF2-40B4-BE49-F238E27FC236}">
                <a16:creationId xmlns:a16="http://schemas.microsoft.com/office/drawing/2014/main" id="{D991B700-3019-4303-88CF-CA70483B6D2A}"/>
              </a:ext>
            </a:extLst>
          </p:cNvPr>
          <p:cNvSpPr txBox="1"/>
          <p:nvPr/>
        </p:nvSpPr>
        <p:spPr>
          <a:xfrm>
            <a:off x="832959" y="1622898"/>
            <a:ext cx="2551671" cy="646331"/>
          </a:xfrm>
          <a:prstGeom prst="rect">
            <a:avLst/>
          </a:prstGeom>
          <a:noFill/>
          <a:ln w="38100">
            <a:solidFill>
              <a:schemeClr val="accent1"/>
            </a:solidFill>
          </a:ln>
        </p:spPr>
        <p:txBody>
          <a:bodyPr wrap="square" rtlCol="0">
            <a:spAutoFit/>
          </a:bodyPr>
          <a:lstStyle/>
          <a:p>
            <a:r>
              <a:rPr lang="en-US" dirty="0"/>
              <a:t>Bellman equation for entropy regularized RL</a:t>
            </a:r>
          </a:p>
        </p:txBody>
      </p:sp>
      <p:pic>
        <p:nvPicPr>
          <p:cNvPr id="8" name="Picture 7">
            <a:extLst>
              <a:ext uri="{FF2B5EF4-FFF2-40B4-BE49-F238E27FC236}">
                <a16:creationId xmlns:a16="http://schemas.microsoft.com/office/drawing/2014/main" id="{DC2F055F-96C9-480B-A315-19901601A74E}"/>
              </a:ext>
            </a:extLst>
          </p:cNvPr>
          <p:cNvPicPr>
            <a:picLocks noChangeAspect="1"/>
          </p:cNvPicPr>
          <p:nvPr/>
        </p:nvPicPr>
        <p:blipFill>
          <a:blip r:embed="rId3"/>
          <a:stretch>
            <a:fillRect/>
          </a:stretch>
        </p:blipFill>
        <p:spPr>
          <a:xfrm>
            <a:off x="3797623" y="3908018"/>
            <a:ext cx="6389409" cy="1167500"/>
          </a:xfrm>
          <a:prstGeom prst="rect">
            <a:avLst/>
          </a:prstGeom>
        </p:spPr>
      </p:pic>
      <p:sp>
        <p:nvSpPr>
          <p:cNvPr id="9" name="TextBox 8">
            <a:extLst>
              <a:ext uri="{FF2B5EF4-FFF2-40B4-BE49-F238E27FC236}">
                <a16:creationId xmlns:a16="http://schemas.microsoft.com/office/drawing/2014/main" id="{910A5184-5458-4E24-8383-2227E579A725}"/>
              </a:ext>
            </a:extLst>
          </p:cNvPr>
          <p:cNvSpPr txBox="1"/>
          <p:nvPr/>
        </p:nvSpPr>
        <p:spPr>
          <a:xfrm>
            <a:off x="2448691" y="4311996"/>
            <a:ext cx="935939" cy="369332"/>
          </a:xfrm>
          <a:prstGeom prst="rect">
            <a:avLst/>
          </a:prstGeom>
          <a:noFill/>
          <a:ln w="38100">
            <a:solidFill>
              <a:schemeClr val="accent1"/>
            </a:solidFill>
          </a:ln>
        </p:spPr>
        <p:txBody>
          <a:bodyPr wrap="square" rtlCol="0">
            <a:spAutoFit/>
          </a:bodyPr>
          <a:lstStyle/>
          <a:p>
            <a:r>
              <a:rPr lang="en-US" dirty="0"/>
              <a:t>Q-Loss</a:t>
            </a:r>
          </a:p>
        </p:txBody>
      </p:sp>
      <p:pic>
        <p:nvPicPr>
          <p:cNvPr id="11" name="Picture 10">
            <a:extLst>
              <a:ext uri="{FF2B5EF4-FFF2-40B4-BE49-F238E27FC236}">
                <a16:creationId xmlns:a16="http://schemas.microsoft.com/office/drawing/2014/main" id="{B69C507C-BB49-435E-9B89-D286E891ECDC}"/>
              </a:ext>
            </a:extLst>
          </p:cNvPr>
          <p:cNvPicPr>
            <a:picLocks noChangeAspect="1"/>
          </p:cNvPicPr>
          <p:nvPr/>
        </p:nvPicPr>
        <p:blipFill>
          <a:blip r:embed="rId4"/>
          <a:stretch>
            <a:fillRect/>
          </a:stretch>
        </p:blipFill>
        <p:spPr>
          <a:xfrm>
            <a:off x="1651965" y="5868900"/>
            <a:ext cx="8888070" cy="750461"/>
          </a:xfrm>
          <a:prstGeom prst="rect">
            <a:avLst/>
          </a:prstGeom>
        </p:spPr>
      </p:pic>
      <p:pic>
        <p:nvPicPr>
          <p:cNvPr id="13" name="Picture 12">
            <a:extLst>
              <a:ext uri="{FF2B5EF4-FFF2-40B4-BE49-F238E27FC236}">
                <a16:creationId xmlns:a16="http://schemas.microsoft.com/office/drawing/2014/main" id="{B7936C87-3E8A-4001-AFDF-4C5454FF8B24}"/>
              </a:ext>
            </a:extLst>
          </p:cNvPr>
          <p:cNvPicPr>
            <a:picLocks noChangeAspect="1"/>
          </p:cNvPicPr>
          <p:nvPr/>
        </p:nvPicPr>
        <p:blipFill>
          <a:blip r:embed="rId5"/>
          <a:stretch>
            <a:fillRect/>
          </a:stretch>
        </p:blipFill>
        <p:spPr>
          <a:xfrm>
            <a:off x="4408575" y="2875917"/>
            <a:ext cx="7221191" cy="613905"/>
          </a:xfrm>
          <a:prstGeom prst="rect">
            <a:avLst/>
          </a:prstGeom>
        </p:spPr>
      </p:pic>
      <p:sp>
        <p:nvSpPr>
          <p:cNvPr id="14" name="TextBox 13">
            <a:extLst>
              <a:ext uri="{FF2B5EF4-FFF2-40B4-BE49-F238E27FC236}">
                <a16:creationId xmlns:a16="http://schemas.microsoft.com/office/drawing/2014/main" id="{CBBFA492-AF9A-42C5-A2D2-5CE9F2F96966}"/>
              </a:ext>
            </a:extLst>
          </p:cNvPr>
          <p:cNvSpPr txBox="1"/>
          <p:nvPr/>
        </p:nvSpPr>
        <p:spPr>
          <a:xfrm>
            <a:off x="602298" y="2810470"/>
            <a:ext cx="3195325" cy="646331"/>
          </a:xfrm>
          <a:prstGeom prst="rect">
            <a:avLst/>
          </a:prstGeom>
          <a:noFill/>
          <a:ln w="38100">
            <a:solidFill>
              <a:schemeClr val="accent1"/>
            </a:solidFill>
          </a:ln>
        </p:spPr>
        <p:txBody>
          <a:bodyPr wrap="square" rtlCol="0">
            <a:spAutoFit/>
          </a:bodyPr>
          <a:lstStyle/>
          <a:p>
            <a:r>
              <a:rPr lang="en-US" dirty="0"/>
              <a:t>Rewriting  the expectation and entropy term</a:t>
            </a:r>
          </a:p>
        </p:txBody>
      </p:sp>
    </p:spTree>
    <p:extLst>
      <p:ext uri="{BB962C8B-B14F-4D97-AF65-F5344CB8AC3E}">
        <p14:creationId xmlns:p14="http://schemas.microsoft.com/office/powerpoint/2010/main" val="392193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2713-5AD7-4822-8492-391257F17100}"/>
              </a:ext>
            </a:extLst>
          </p:cNvPr>
          <p:cNvSpPr>
            <a:spLocks noGrp="1"/>
          </p:cNvSpPr>
          <p:nvPr>
            <p:ph type="title"/>
          </p:nvPr>
        </p:nvSpPr>
        <p:spPr>
          <a:xfrm>
            <a:off x="580769" y="203887"/>
            <a:ext cx="10131425" cy="1213251"/>
          </a:xfrm>
        </p:spPr>
        <p:txBody>
          <a:bodyPr/>
          <a:lstStyle/>
          <a:p>
            <a:pPr algn="ctr"/>
            <a:r>
              <a:rPr lang="en-US" dirty="0"/>
              <a:t>Additional terminology </a:t>
            </a:r>
          </a:p>
        </p:txBody>
      </p:sp>
      <p:sp>
        <p:nvSpPr>
          <p:cNvPr id="3" name="Content Placeholder 2">
            <a:extLst>
              <a:ext uri="{FF2B5EF4-FFF2-40B4-BE49-F238E27FC236}">
                <a16:creationId xmlns:a16="http://schemas.microsoft.com/office/drawing/2014/main" id="{9492ACCD-362A-42A9-898E-A9DD30F7D65B}"/>
              </a:ext>
            </a:extLst>
          </p:cNvPr>
          <p:cNvSpPr>
            <a:spLocks noGrp="1"/>
          </p:cNvSpPr>
          <p:nvPr>
            <p:ph idx="1"/>
          </p:nvPr>
        </p:nvSpPr>
        <p:spPr>
          <a:xfrm>
            <a:off x="685801" y="2142067"/>
            <a:ext cx="11164329" cy="3649133"/>
          </a:xfrm>
        </p:spPr>
        <p:txBody>
          <a:bodyPr>
            <a:normAutofit lnSpcReduction="10000"/>
          </a:bodyPr>
          <a:lstStyle/>
          <a:p>
            <a:r>
              <a:rPr lang="en-US" dirty="0">
                <a:solidFill>
                  <a:srgbClr val="00FFFF"/>
                </a:solidFill>
              </a:rPr>
              <a:t>Model based: </a:t>
            </a:r>
            <a:r>
              <a:rPr lang="en-US" dirty="0"/>
              <a:t>Methods that require a model of the environment. i.e. we need to know the transition probabilities associated with each action we can take.  </a:t>
            </a:r>
          </a:p>
          <a:p>
            <a:endParaRPr lang="en-US" dirty="0"/>
          </a:p>
          <a:p>
            <a:r>
              <a:rPr lang="en-US" dirty="0">
                <a:solidFill>
                  <a:srgbClr val="00FFFF"/>
                </a:solidFill>
              </a:rPr>
              <a:t>Model free:</a:t>
            </a:r>
            <a:r>
              <a:rPr lang="en-US" dirty="0"/>
              <a:t> Methods to use when we do not know the environment transition dynamics, or we know the dynamics, but it is much more practical to sample than to calculate transition dynamics at each time step.</a:t>
            </a:r>
          </a:p>
          <a:p>
            <a:pPr marL="0" indent="0">
              <a:buNone/>
            </a:pPr>
            <a:endParaRPr lang="en-US" dirty="0">
              <a:solidFill>
                <a:srgbClr val="00FFFF"/>
              </a:solidFill>
            </a:endParaRPr>
          </a:p>
          <a:p>
            <a:r>
              <a:rPr lang="en-US" dirty="0">
                <a:solidFill>
                  <a:srgbClr val="00FFFF"/>
                </a:solidFill>
              </a:rPr>
              <a:t>Bootstrapping: </a:t>
            </a:r>
            <a:r>
              <a:rPr lang="en-US" dirty="0"/>
              <a:t>Using future values of a quantity when calculating its current value.</a:t>
            </a:r>
          </a:p>
          <a:p>
            <a:pPr marL="0" indent="0">
              <a:buNone/>
            </a:pPr>
            <a:endParaRPr lang="en-US" dirty="0">
              <a:solidFill>
                <a:srgbClr val="00FFFF"/>
              </a:solidFill>
            </a:endParaRPr>
          </a:p>
          <a:p>
            <a:r>
              <a:rPr lang="en-US" dirty="0">
                <a:solidFill>
                  <a:srgbClr val="00FFFF"/>
                </a:solidFill>
              </a:rPr>
              <a:t>Off policy:  </a:t>
            </a:r>
            <a:r>
              <a:rPr lang="en-US" dirty="0"/>
              <a:t>The</a:t>
            </a:r>
            <a:r>
              <a:rPr lang="en-US" dirty="0">
                <a:solidFill>
                  <a:srgbClr val="00FFFF"/>
                </a:solidFill>
              </a:rPr>
              <a:t> </a:t>
            </a:r>
            <a:r>
              <a:rPr lang="en-US" dirty="0"/>
              <a:t>policy being used to generate samples (behavior policy) is different than the one being optimized (target policy). The important point here is that off policy algorithms can use replay buffers, and therefore can be more efficient. </a:t>
            </a:r>
            <a:endParaRPr lang="en-US" dirty="0">
              <a:solidFill>
                <a:srgbClr val="00FFFF"/>
              </a:solidFill>
            </a:endParaRPr>
          </a:p>
        </p:txBody>
      </p:sp>
    </p:spTree>
    <p:extLst>
      <p:ext uri="{BB962C8B-B14F-4D97-AF65-F5344CB8AC3E}">
        <p14:creationId xmlns:p14="http://schemas.microsoft.com/office/powerpoint/2010/main" val="401308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1C19-6264-4FBE-B78B-C95F5DBC85EB}"/>
              </a:ext>
            </a:extLst>
          </p:cNvPr>
          <p:cNvSpPr>
            <a:spLocks noGrp="1"/>
          </p:cNvSpPr>
          <p:nvPr>
            <p:ph type="title"/>
          </p:nvPr>
        </p:nvSpPr>
        <p:spPr>
          <a:xfrm>
            <a:off x="617839" y="306860"/>
            <a:ext cx="10131425" cy="897924"/>
          </a:xfrm>
        </p:spPr>
        <p:txBody>
          <a:bodyPr>
            <a:normAutofit fontScale="90000"/>
          </a:bodyPr>
          <a:lstStyle/>
          <a:p>
            <a:pPr algn="ctr"/>
            <a:r>
              <a:rPr lang="en-US" dirty="0"/>
              <a:t>Dynamic programming and bellman expectation </a:t>
            </a:r>
          </a:p>
        </p:txBody>
      </p:sp>
      <p:pic>
        <p:nvPicPr>
          <p:cNvPr id="8" name="Picture 7">
            <a:extLst>
              <a:ext uri="{FF2B5EF4-FFF2-40B4-BE49-F238E27FC236}">
                <a16:creationId xmlns:a16="http://schemas.microsoft.com/office/drawing/2014/main" id="{0D50070C-D4A3-4FD8-9A1D-6C0CE4205291}"/>
              </a:ext>
            </a:extLst>
          </p:cNvPr>
          <p:cNvPicPr>
            <a:picLocks noChangeAspect="1"/>
          </p:cNvPicPr>
          <p:nvPr/>
        </p:nvPicPr>
        <p:blipFill>
          <a:blip r:embed="rId2"/>
          <a:stretch>
            <a:fillRect/>
          </a:stretch>
        </p:blipFill>
        <p:spPr>
          <a:xfrm>
            <a:off x="2987246" y="2879516"/>
            <a:ext cx="7086600" cy="885825"/>
          </a:xfrm>
          <a:prstGeom prst="rect">
            <a:avLst/>
          </a:prstGeom>
        </p:spPr>
      </p:pic>
      <p:cxnSp>
        <p:nvCxnSpPr>
          <p:cNvPr id="12" name="Straight Arrow Connector 11">
            <a:extLst>
              <a:ext uri="{FF2B5EF4-FFF2-40B4-BE49-F238E27FC236}">
                <a16:creationId xmlns:a16="http://schemas.microsoft.com/office/drawing/2014/main" id="{99410A41-F5B2-465B-A3CD-C1499CA82B2E}"/>
              </a:ext>
            </a:extLst>
          </p:cNvPr>
          <p:cNvCxnSpPr>
            <a:cxnSpLocks/>
          </p:cNvCxnSpPr>
          <p:nvPr/>
        </p:nvCxnSpPr>
        <p:spPr>
          <a:xfrm flipV="1">
            <a:off x="2656703" y="3322428"/>
            <a:ext cx="617838" cy="44291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8D7B947B-C96A-4CD5-82EA-9DAE4FB17D12}"/>
              </a:ext>
            </a:extLst>
          </p:cNvPr>
          <p:cNvSpPr/>
          <p:nvPr/>
        </p:nvSpPr>
        <p:spPr>
          <a:xfrm rot="5400000">
            <a:off x="6546670" y="2618400"/>
            <a:ext cx="420319" cy="2278276"/>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54CD54B4-E036-457B-8156-57AB89B62777}"/>
              </a:ext>
            </a:extLst>
          </p:cNvPr>
          <p:cNvSpPr txBox="1"/>
          <p:nvPr/>
        </p:nvSpPr>
        <p:spPr>
          <a:xfrm>
            <a:off x="105032" y="3765341"/>
            <a:ext cx="2551671" cy="923330"/>
          </a:xfrm>
          <a:prstGeom prst="rect">
            <a:avLst/>
          </a:prstGeom>
          <a:noFill/>
          <a:ln w="38100">
            <a:solidFill>
              <a:schemeClr val="accent1"/>
            </a:solidFill>
          </a:ln>
        </p:spPr>
        <p:txBody>
          <a:bodyPr wrap="square" rtlCol="0">
            <a:spAutoFit/>
          </a:bodyPr>
          <a:lstStyle/>
          <a:p>
            <a:r>
              <a:rPr lang="en-US" dirty="0"/>
              <a:t>The </a:t>
            </a:r>
            <a:r>
              <a:rPr lang="en-US" dirty="0">
                <a:solidFill>
                  <a:srgbClr val="00FFFF"/>
                </a:solidFill>
              </a:rPr>
              <a:t>value</a:t>
            </a:r>
            <a:r>
              <a:rPr lang="en-US" dirty="0"/>
              <a:t> of state </a:t>
            </a:r>
            <a:r>
              <a:rPr lang="en-US" dirty="0">
                <a:solidFill>
                  <a:srgbClr val="00FFFF"/>
                </a:solidFill>
              </a:rPr>
              <a:t>S</a:t>
            </a:r>
            <a:r>
              <a:rPr lang="en-US" dirty="0"/>
              <a:t> when following </a:t>
            </a:r>
            <a:r>
              <a:rPr lang="en-US" dirty="0">
                <a:solidFill>
                  <a:srgbClr val="00FFFF"/>
                </a:solidFill>
              </a:rPr>
              <a:t>policy </a:t>
            </a:r>
            <a:r>
              <a:rPr lang="el-GR" dirty="0">
                <a:solidFill>
                  <a:srgbClr val="00FFFF"/>
                </a:solidFill>
              </a:rPr>
              <a:t>π</a:t>
            </a:r>
            <a:r>
              <a:rPr lang="en-US" dirty="0">
                <a:solidFill>
                  <a:srgbClr val="00FFFF"/>
                </a:solidFill>
              </a:rPr>
              <a:t>, </a:t>
            </a:r>
            <a:r>
              <a:rPr lang="en-US" dirty="0"/>
              <a:t>depends on… </a:t>
            </a:r>
          </a:p>
        </p:txBody>
      </p:sp>
      <p:sp>
        <p:nvSpPr>
          <p:cNvPr id="24" name="TextBox 23">
            <a:extLst>
              <a:ext uri="{FF2B5EF4-FFF2-40B4-BE49-F238E27FC236}">
                <a16:creationId xmlns:a16="http://schemas.microsoft.com/office/drawing/2014/main" id="{82809760-6718-40AA-AB10-EEDA76499076}"/>
              </a:ext>
            </a:extLst>
          </p:cNvPr>
          <p:cNvSpPr txBox="1"/>
          <p:nvPr/>
        </p:nvSpPr>
        <p:spPr>
          <a:xfrm>
            <a:off x="2914652" y="1435045"/>
            <a:ext cx="3035643" cy="646331"/>
          </a:xfrm>
          <a:prstGeom prst="rect">
            <a:avLst/>
          </a:prstGeom>
          <a:noFill/>
          <a:ln w="38100">
            <a:solidFill>
              <a:schemeClr val="accent1"/>
            </a:solidFill>
          </a:ln>
        </p:spPr>
        <p:txBody>
          <a:bodyPr wrap="square" rtlCol="0">
            <a:spAutoFit/>
          </a:bodyPr>
          <a:lstStyle/>
          <a:p>
            <a:r>
              <a:rPr lang="en-US" dirty="0"/>
              <a:t>The actions our </a:t>
            </a:r>
            <a:r>
              <a:rPr lang="en-US" dirty="0">
                <a:solidFill>
                  <a:srgbClr val="00FFFF"/>
                </a:solidFill>
              </a:rPr>
              <a:t>policy</a:t>
            </a:r>
            <a:r>
              <a:rPr lang="en-US" dirty="0"/>
              <a:t> could have us take in that state.</a:t>
            </a:r>
          </a:p>
        </p:txBody>
      </p:sp>
      <p:cxnSp>
        <p:nvCxnSpPr>
          <p:cNvPr id="26" name="Straight Arrow Connector 25">
            <a:extLst>
              <a:ext uri="{FF2B5EF4-FFF2-40B4-BE49-F238E27FC236}">
                <a16:creationId xmlns:a16="http://schemas.microsoft.com/office/drawing/2014/main" id="{94121F8D-0C56-4AEF-B3D4-609F80399EF6}"/>
              </a:ext>
            </a:extLst>
          </p:cNvPr>
          <p:cNvCxnSpPr>
            <a:cxnSpLocks/>
            <a:stCxn id="24" idx="2"/>
          </p:cNvCxnSpPr>
          <p:nvPr/>
        </p:nvCxnSpPr>
        <p:spPr>
          <a:xfrm>
            <a:off x="4432474" y="2081376"/>
            <a:ext cx="442658" cy="50880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ight Brace 29">
            <a:extLst>
              <a:ext uri="{FF2B5EF4-FFF2-40B4-BE49-F238E27FC236}">
                <a16:creationId xmlns:a16="http://schemas.microsoft.com/office/drawing/2014/main" id="{68EB9CFF-19EF-4CA7-BC93-06967336D181}"/>
              </a:ext>
            </a:extLst>
          </p:cNvPr>
          <p:cNvSpPr/>
          <p:nvPr/>
        </p:nvSpPr>
        <p:spPr>
          <a:xfrm rot="16200000">
            <a:off x="4745375" y="2137576"/>
            <a:ext cx="420319" cy="145603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C55B5024-9FFD-4F90-A3D3-49694135B41B}"/>
              </a:ext>
            </a:extLst>
          </p:cNvPr>
          <p:cNvSpPr txBox="1"/>
          <p:nvPr/>
        </p:nvSpPr>
        <p:spPr>
          <a:xfrm>
            <a:off x="4450492" y="4505803"/>
            <a:ext cx="3035643" cy="923330"/>
          </a:xfrm>
          <a:prstGeom prst="rect">
            <a:avLst/>
          </a:prstGeom>
          <a:noFill/>
          <a:ln w="38100">
            <a:solidFill>
              <a:schemeClr val="accent1"/>
            </a:solidFill>
          </a:ln>
        </p:spPr>
        <p:txBody>
          <a:bodyPr wrap="square" rtlCol="0">
            <a:spAutoFit/>
          </a:bodyPr>
          <a:lstStyle/>
          <a:p>
            <a:r>
              <a:rPr lang="en-US" dirty="0"/>
              <a:t>The </a:t>
            </a:r>
            <a:r>
              <a:rPr lang="en-US" dirty="0">
                <a:solidFill>
                  <a:srgbClr val="00FFFF"/>
                </a:solidFill>
              </a:rPr>
              <a:t>next states </a:t>
            </a:r>
            <a:r>
              <a:rPr lang="en-US" dirty="0"/>
              <a:t>the environment might send us to as a result of those actions.</a:t>
            </a:r>
          </a:p>
        </p:txBody>
      </p:sp>
      <p:cxnSp>
        <p:nvCxnSpPr>
          <p:cNvPr id="37" name="Straight Arrow Connector 36">
            <a:extLst>
              <a:ext uri="{FF2B5EF4-FFF2-40B4-BE49-F238E27FC236}">
                <a16:creationId xmlns:a16="http://schemas.microsoft.com/office/drawing/2014/main" id="{CDD2766C-1D53-451E-BCC1-C47A20D4E534}"/>
              </a:ext>
            </a:extLst>
          </p:cNvPr>
          <p:cNvCxnSpPr>
            <a:cxnSpLocks/>
          </p:cNvCxnSpPr>
          <p:nvPr/>
        </p:nvCxnSpPr>
        <p:spPr>
          <a:xfrm flipV="1">
            <a:off x="5968314" y="3844517"/>
            <a:ext cx="704334" cy="63480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40E6E6-640E-4F07-90C9-E41121FC9F71}"/>
              </a:ext>
            </a:extLst>
          </p:cNvPr>
          <p:cNvSpPr txBox="1"/>
          <p:nvPr/>
        </p:nvSpPr>
        <p:spPr>
          <a:xfrm>
            <a:off x="2432739" y="1373490"/>
            <a:ext cx="481913" cy="707886"/>
          </a:xfrm>
          <a:prstGeom prst="rect">
            <a:avLst/>
          </a:prstGeom>
          <a:noFill/>
        </p:spPr>
        <p:txBody>
          <a:bodyPr wrap="square" rtlCol="0">
            <a:spAutoFit/>
          </a:bodyPr>
          <a:lstStyle/>
          <a:p>
            <a:r>
              <a:rPr lang="en-US" sz="4000" dirty="0">
                <a:solidFill>
                  <a:srgbClr val="FFFF00"/>
                </a:solidFill>
              </a:rPr>
              <a:t>1</a:t>
            </a:r>
          </a:p>
        </p:txBody>
      </p:sp>
      <p:sp>
        <p:nvSpPr>
          <p:cNvPr id="43" name="TextBox 42">
            <a:extLst>
              <a:ext uri="{FF2B5EF4-FFF2-40B4-BE49-F238E27FC236}">
                <a16:creationId xmlns:a16="http://schemas.microsoft.com/office/drawing/2014/main" id="{DC19BF95-070D-410D-AA1D-6785DBCD9B14}"/>
              </a:ext>
            </a:extLst>
          </p:cNvPr>
          <p:cNvSpPr txBox="1"/>
          <p:nvPr/>
        </p:nvSpPr>
        <p:spPr>
          <a:xfrm>
            <a:off x="3968579" y="4558455"/>
            <a:ext cx="481913" cy="707886"/>
          </a:xfrm>
          <a:prstGeom prst="rect">
            <a:avLst/>
          </a:prstGeom>
          <a:noFill/>
        </p:spPr>
        <p:txBody>
          <a:bodyPr wrap="square" rtlCol="0">
            <a:spAutoFit/>
          </a:bodyPr>
          <a:lstStyle/>
          <a:p>
            <a:r>
              <a:rPr lang="en-US" sz="4000" dirty="0">
                <a:solidFill>
                  <a:srgbClr val="FFFF00"/>
                </a:solidFill>
              </a:rPr>
              <a:t>2</a:t>
            </a:r>
          </a:p>
        </p:txBody>
      </p:sp>
      <p:sp>
        <p:nvSpPr>
          <p:cNvPr id="44" name="TextBox 43">
            <a:extLst>
              <a:ext uri="{FF2B5EF4-FFF2-40B4-BE49-F238E27FC236}">
                <a16:creationId xmlns:a16="http://schemas.microsoft.com/office/drawing/2014/main" id="{C9C41FE7-D89A-4B02-A271-C308D81993EB}"/>
              </a:ext>
            </a:extLst>
          </p:cNvPr>
          <p:cNvSpPr txBox="1"/>
          <p:nvPr/>
        </p:nvSpPr>
        <p:spPr>
          <a:xfrm>
            <a:off x="7910775" y="1437852"/>
            <a:ext cx="3667379" cy="646331"/>
          </a:xfrm>
          <a:prstGeom prst="rect">
            <a:avLst/>
          </a:prstGeom>
          <a:noFill/>
          <a:ln w="38100">
            <a:solidFill>
              <a:schemeClr val="accent1"/>
            </a:solidFill>
          </a:ln>
        </p:spPr>
        <p:txBody>
          <a:bodyPr wrap="square" rtlCol="0">
            <a:spAutoFit/>
          </a:bodyPr>
          <a:lstStyle/>
          <a:p>
            <a:r>
              <a:rPr lang="en-US" dirty="0"/>
              <a:t>The immediate </a:t>
            </a:r>
            <a:r>
              <a:rPr lang="en-US" dirty="0">
                <a:solidFill>
                  <a:srgbClr val="00FFFF"/>
                </a:solidFill>
              </a:rPr>
              <a:t>reward </a:t>
            </a:r>
            <a:r>
              <a:rPr lang="en-US" dirty="0"/>
              <a:t>and the (discounted) </a:t>
            </a:r>
            <a:r>
              <a:rPr lang="en-US" dirty="0">
                <a:solidFill>
                  <a:srgbClr val="00FFFF"/>
                </a:solidFill>
              </a:rPr>
              <a:t>value </a:t>
            </a:r>
            <a:r>
              <a:rPr lang="en-US" dirty="0"/>
              <a:t>of the </a:t>
            </a:r>
            <a:r>
              <a:rPr lang="en-US" dirty="0">
                <a:solidFill>
                  <a:srgbClr val="00FFFF"/>
                </a:solidFill>
              </a:rPr>
              <a:t>next state.</a:t>
            </a:r>
            <a:endParaRPr lang="en-US" dirty="0"/>
          </a:p>
        </p:txBody>
      </p:sp>
      <p:sp>
        <p:nvSpPr>
          <p:cNvPr id="45" name="Right Brace 44">
            <a:extLst>
              <a:ext uri="{FF2B5EF4-FFF2-40B4-BE49-F238E27FC236}">
                <a16:creationId xmlns:a16="http://schemas.microsoft.com/office/drawing/2014/main" id="{6C641B6C-54B7-4C76-90DA-1515977C9290}"/>
              </a:ext>
            </a:extLst>
          </p:cNvPr>
          <p:cNvSpPr/>
          <p:nvPr/>
        </p:nvSpPr>
        <p:spPr>
          <a:xfrm rot="16200000">
            <a:off x="8712435" y="1834947"/>
            <a:ext cx="420319" cy="1930786"/>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319B19-0C3B-4551-B438-EEB46D5C7EC1}"/>
              </a:ext>
            </a:extLst>
          </p:cNvPr>
          <p:cNvCxnSpPr>
            <a:cxnSpLocks/>
          </p:cNvCxnSpPr>
          <p:nvPr/>
        </p:nvCxnSpPr>
        <p:spPr>
          <a:xfrm flipH="1">
            <a:off x="8991737" y="2110090"/>
            <a:ext cx="461182" cy="49783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B247247-5602-45C6-BC85-6E885E29BA6D}"/>
              </a:ext>
            </a:extLst>
          </p:cNvPr>
          <p:cNvSpPr txBox="1"/>
          <p:nvPr/>
        </p:nvSpPr>
        <p:spPr>
          <a:xfrm>
            <a:off x="7414055" y="1396542"/>
            <a:ext cx="481913" cy="707886"/>
          </a:xfrm>
          <a:prstGeom prst="rect">
            <a:avLst/>
          </a:prstGeom>
          <a:noFill/>
        </p:spPr>
        <p:txBody>
          <a:bodyPr wrap="square" rtlCol="0">
            <a:spAutoFit/>
          </a:bodyPr>
          <a:lstStyle/>
          <a:p>
            <a:r>
              <a:rPr lang="en-US" sz="4000" dirty="0">
                <a:solidFill>
                  <a:srgbClr val="FFFF00"/>
                </a:solidFill>
              </a:rPr>
              <a:t>3</a:t>
            </a:r>
          </a:p>
        </p:txBody>
      </p:sp>
      <p:sp>
        <p:nvSpPr>
          <p:cNvPr id="51" name="TextBox 50">
            <a:extLst>
              <a:ext uri="{FF2B5EF4-FFF2-40B4-BE49-F238E27FC236}">
                <a16:creationId xmlns:a16="http://schemas.microsoft.com/office/drawing/2014/main" id="{1CA9DD3F-A77E-43BA-A97C-82624A00ACF8}"/>
              </a:ext>
            </a:extLst>
          </p:cNvPr>
          <p:cNvSpPr txBox="1"/>
          <p:nvPr/>
        </p:nvSpPr>
        <p:spPr>
          <a:xfrm>
            <a:off x="795974" y="5910399"/>
            <a:ext cx="10600051" cy="830997"/>
          </a:xfrm>
          <a:prstGeom prst="rect">
            <a:avLst/>
          </a:prstGeom>
          <a:noFill/>
          <a:ln w="38100">
            <a:solidFill>
              <a:srgbClr val="FFFF00"/>
            </a:solidFill>
          </a:ln>
        </p:spPr>
        <p:txBody>
          <a:bodyPr wrap="square" rtlCol="0">
            <a:spAutoFit/>
          </a:bodyPr>
          <a:lstStyle/>
          <a:p>
            <a:pPr algn="ctr"/>
            <a:r>
              <a:rPr lang="en-US" sz="2400" dirty="0">
                <a:solidFill>
                  <a:srgbClr val="00FFFF"/>
                </a:solidFill>
              </a:rPr>
              <a:t>Dynamic programming lets us express the value of a state recursively! </a:t>
            </a:r>
          </a:p>
          <a:p>
            <a:pPr algn="ctr"/>
            <a:r>
              <a:rPr lang="en-US" sz="2400" dirty="0">
                <a:solidFill>
                  <a:srgbClr val="00FFFF"/>
                </a:solidFill>
              </a:rPr>
              <a:t>BUT… we need to know the transition dynamics!</a:t>
            </a:r>
          </a:p>
        </p:txBody>
      </p:sp>
    </p:spTree>
    <p:extLst>
      <p:ext uri="{BB962C8B-B14F-4D97-AF65-F5344CB8AC3E}">
        <p14:creationId xmlns:p14="http://schemas.microsoft.com/office/powerpoint/2010/main" val="20960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4FD7-79CB-4FD4-9098-A2CAD0D7C1C0}"/>
              </a:ext>
            </a:extLst>
          </p:cNvPr>
          <p:cNvSpPr>
            <a:spLocks noGrp="1"/>
          </p:cNvSpPr>
          <p:nvPr>
            <p:ph type="title"/>
          </p:nvPr>
        </p:nvSpPr>
        <p:spPr>
          <a:xfrm>
            <a:off x="685801" y="257432"/>
            <a:ext cx="10131425" cy="1456267"/>
          </a:xfrm>
        </p:spPr>
        <p:txBody>
          <a:bodyPr/>
          <a:lstStyle/>
          <a:p>
            <a:pPr algn="ctr"/>
            <a:r>
              <a:rPr lang="en-US" dirty="0"/>
              <a:t>Project Overview </a:t>
            </a:r>
          </a:p>
        </p:txBody>
      </p:sp>
      <p:sp>
        <p:nvSpPr>
          <p:cNvPr id="3" name="Content Placeholder 2">
            <a:extLst>
              <a:ext uri="{FF2B5EF4-FFF2-40B4-BE49-F238E27FC236}">
                <a16:creationId xmlns:a16="http://schemas.microsoft.com/office/drawing/2014/main" id="{5FBE57D3-CFEF-467C-9A47-9A26A4C1FED6}"/>
              </a:ext>
            </a:extLst>
          </p:cNvPr>
          <p:cNvSpPr>
            <a:spLocks noGrp="1"/>
          </p:cNvSpPr>
          <p:nvPr>
            <p:ph idx="1"/>
          </p:nvPr>
        </p:nvSpPr>
        <p:spPr>
          <a:xfrm>
            <a:off x="778477" y="1870218"/>
            <a:ext cx="10131425" cy="3649133"/>
          </a:xfrm>
        </p:spPr>
        <p:txBody>
          <a:bodyPr/>
          <a:lstStyle/>
          <a:p>
            <a:pPr marL="342900" indent="-342900">
              <a:buAutoNum type="arabicPeriod"/>
            </a:pPr>
            <a:r>
              <a:rPr lang="en-US" dirty="0"/>
              <a:t>Reinforcement Learning Process</a:t>
            </a:r>
          </a:p>
          <a:p>
            <a:pPr marL="342900" indent="-342900">
              <a:buAutoNum type="arabicPeriod"/>
            </a:pPr>
            <a:r>
              <a:rPr lang="en-US" dirty="0"/>
              <a:t>Challenges with RL models used in real life</a:t>
            </a:r>
          </a:p>
          <a:p>
            <a:pPr marL="342900" indent="-342900">
              <a:buAutoNum type="arabicPeriod"/>
            </a:pPr>
            <a:r>
              <a:rPr lang="en-US" dirty="0"/>
              <a:t>Simulations</a:t>
            </a:r>
          </a:p>
          <a:p>
            <a:pPr marL="342900" indent="-342900">
              <a:buAutoNum type="arabicPeriod"/>
            </a:pPr>
            <a:r>
              <a:rPr lang="en-US" dirty="0"/>
              <a:t>Rewards</a:t>
            </a:r>
          </a:p>
          <a:p>
            <a:pPr marL="342900" indent="-342900">
              <a:buAutoNum type="arabicPeriod"/>
            </a:pPr>
            <a:r>
              <a:rPr lang="en-US" dirty="0"/>
              <a:t>Exploration vs exploitation</a:t>
            </a:r>
          </a:p>
          <a:p>
            <a:pPr marL="342900" indent="-342900">
              <a:buAutoNum type="arabicPeriod"/>
            </a:pPr>
            <a:r>
              <a:rPr lang="en-US" dirty="0"/>
              <a:t>Soft Actor Critic</a:t>
            </a:r>
          </a:p>
          <a:p>
            <a:pPr marL="342900" indent="-342900">
              <a:buAutoNum type="arabicPeriod"/>
            </a:pPr>
            <a:r>
              <a:rPr lang="en-US" dirty="0"/>
              <a:t>Next steps</a:t>
            </a:r>
          </a:p>
          <a:p>
            <a:pPr marL="342900" indent="-342900">
              <a:buAutoNum type="arabicPeriod"/>
            </a:pPr>
            <a:r>
              <a:rPr lang="en-US" dirty="0"/>
              <a:t>References</a:t>
            </a:r>
          </a:p>
          <a:p>
            <a:pPr marL="342900" indent="-342900">
              <a:buAutoNum type="arabicPeriod"/>
            </a:pPr>
            <a:endParaRPr lang="en-US" dirty="0"/>
          </a:p>
        </p:txBody>
      </p:sp>
    </p:spTree>
    <p:extLst>
      <p:ext uri="{BB962C8B-B14F-4D97-AF65-F5344CB8AC3E}">
        <p14:creationId xmlns:p14="http://schemas.microsoft.com/office/powerpoint/2010/main" val="32115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4850AFC-2EF2-4A3A-AC22-78AC9AD5C494}"/>
              </a:ext>
            </a:extLst>
          </p:cNvPr>
          <p:cNvPicPr>
            <a:picLocks noChangeAspect="1"/>
          </p:cNvPicPr>
          <p:nvPr/>
        </p:nvPicPr>
        <p:blipFill>
          <a:blip r:embed="rId2"/>
          <a:stretch>
            <a:fillRect/>
          </a:stretch>
        </p:blipFill>
        <p:spPr>
          <a:xfrm>
            <a:off x="2304012" y="2808191"/>
            <a:ext cx="7858125" cy="1066800"/>
          </a:xfrm>
          <a:prstGeom prst="rect">
            <a:avLst/>
          </a:prstGeom>
        </p:spPr>
      </p:pic>
      <p:sp>
        <p:nvSpPr>
          <p:cNvPr id="2" name="Title 1">
            <a:extLst>
              <a:ext uri="{FF2B5EF4-FFF2-40B4-BE49-F238E27FC236}">
                <a16:creationId xmlns:a16="http://schemas.microsoft.com/office/drawing/2014/main" id="{7ED11C19-6264-4FBE-B78B-C95F5DBC85EB}"/>
              </a:ext>
            </a:extLst>
          </p:cNvPr>
          <p:cNvSpPr>
            <a:spLocks noGrp="1"/>
          </p:cNvSpPr>
          <p:nvPr>
            <p:ph type="title"/>
          </p:nvPr>
        </p:nvSpPr>
        <p:spPr>
          <a:xfrm>
            <a:off x="617839" y="306860"/>
            <a:ext cx="10131425" cy="897924"/>
          </a:xfrm>
        </p:spPr>
        <p:txBody>
          <a:bodyPr>
            <a:normAutofit fontScale="90000"/>
          </a:bodyPr>
          <a:lstStyle/>
          <a:p>
            <a:pPr algn="ctr"/>
            <a:r>
              <a:rPr lang="en-US" dirty="0"/>
              <a:t>Dynamic programming and bellman expectation </a:t>
            </a:r>
          </a:p>
        </p:txBody>
      </p:sp>
      <p:cxnSp>
        <p:nvCxnSpPr>
          <p:cNvPr id="12" name="Straight Arrow Connector 11">
            <a:extLst>
              <a:ext uri="{FF2B5EF4-FFF2-40B4-BE49-F238E27FC236}">
                <a16:creationId xmlns:a16="http://schemas.microsoft.com/office/drawing/2014/main" id="{99410A41-F5B2-465B-A3CD-C1499CA82B2E}"/>
              </a:ext>
            </a:extLst>
          </p:cNvPr>
          <p:cNvCxnSpPr>
            <a:cxnSpLocks/>
          </p:cNvCxnSpPr>
          <p:nvPr/>
        </p:nvCxnSpPr>
        <p:spPr>
          <a:xfrm flipV="1">
            <a:off x="1686174" y="3429000"/>
            <a:ext cx="816069" cy="66744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CD54B4-E036-457B-8156-57AB89B62777}"/>
              </a:ext>
            </a:extLst>
          </p:cNvPr>
          <p:cNvSpPr txBox="1"/>
          <p:nvPr/>
        </p:nvSpPr>
        <p:spPr>
          <a:xfrm>
            <a:off x="155965" y="4135877"/>
            <a:ext cx="2932671" cy="923330"/>
          </a:xfrm>
          <a:prstGeom prst="rect">
            <a:avLst/>
          </a:prstGeom>
          <a:noFill/>
          <a:ln w="38100">
            <a:solidFill>
              <a:schemeClr val="accent1"/>
            </a:solidFill>
          </a:ln>
        </p:spPr>
        <p:txBody>
          <a:bodyPr wrap="square" rtlCol="0">
            <a:spAutoFit/>
          </a:bodyPr>
          <a:lstStyle/>
          <a:p>
            <a:r>
              <a:rPr lang="en-US" dirty="0"/>
              <a:t>The </a:t>
            </a:r>
            <a:r>
              <a:rPr lang="en-US" dirty="0">
                <a:solidFill>
                  <a:srgbClr val="00FFFF"/>
                </a:solidFill>
              </a:rPr>
              <a:t>value</a:t>
            </a:r>
            <a:r>
              <a:rPr lang="en-US" dirty="0"/>
              <a:t> of state action pair  </a:t>
            </a:r>
            <a:r>
              <a:rPr lang="en-US" dirty="0">
                <a:solidFill>
                  <a:srgbClr val="00FFFF"/>
                </a:solidFill>
              </a:rPr>
              <a:t>(s, a)</a:t>
            </a:r>
            <a:r>
              <a:rPr lang="en-US" dirty="0"/>
              <a:t> when following </a:t>
            </a:r>
            <a:r>
              <a:rPr lang="en-US" dirty="0">
                <a:solidFill>
                  <a:srgbClr val="00FFFF"/>
                </a:solidFill>
              </a:rPr>
              <a:t>policy </a:t>
            </a:r>
            <a:r>
              <a:rPr lang="el-GR" dirty="0">
                <a:solidFill>
                  <a:srgbClr val="00FFFF"/>
                </a:solidFill>
              </a:rPr>
              <a:t>π</a:t>
            </a:r>
            <a:r>
              <a:rPr lang="en-US" dirty="0">
                <a:solidFill>
                  <a:srgbClr val="00FFFF"/>
                </a:solidFill>
              </a:rPr>
              <a:t>, </a:t>
            </a:r>
            <a:r>
              <a:rPr lang="en-US" dirty="0"/>
              <a:t>depends on… </a:t>
            </a:r>
          </a:p>
        </p:txBody>
      </p:sp>
      <p:sp>
        <p:nvSpPr>
          <p:cNvPr id="24" name="TextBox 23">
            <a:extLst>
              <a:ext uri="{FF2B5EF4-FFF2-40B4-BE49-F238E27FC236}">
                <a16:creationId xmlns:a16="http://schemas.microsoft.com/office/drawing/2014/main" id="{82809760-6718-40AA-AB10-EEDA76499076}"/>
              </a:ext>
            </a:extLst>
          </p:cNvPr>
          <p:cNvSpPr txBox="1"/>
          <p:nvPr/>
        </p:nvSpPr>
        <p:spPr>
          <a:xfrm>
            <a:off x="7044899" y="4779287"/>
            <a:ext cx="3282390" cy="646331"/>
          </a:xfrm>
          <a:prstGeom prst="rect">
            <a:avLst/>
          </a:prstGeom>
          <a:noFill/>
          <a:ln w="38100">
            <a:solidFill>
              <a:schemeClr val="accent1"/>
            </a:solidFill>
          </a:ln>
        </p:spPr>
        <p:txBody>
          <a:bodyPr wrap="square" rtlCol="0">
            <a:spAutoFit/>
          </a:bodyPr>
          <a:lstStyle/>
          <a:p>
            <a:r>
              <a:rPr lang="en-US" dirty="0"/>
              <a:t>The</a:t>
            </a:r>
            <a:r>
              <a:rPr lang="en-US" dirty="0">
                <a:solidFill>
                  <a:srgbClr val="00FFFF"/>
                </a:solidFill>
              </a:rPr>
              <a:t> value </a:t>
            </a:r>
            <a:r>
              <a:rPr lang="en-US" dirty="0"/>
              <a:t>of all subsequent states our </a:t>
            </a:r>
            <a:r>
              <a:rPr lang="en-US" dirty="0">
                <a:solidFill>
                  <a:srgbClr val="00FFFF"/>
                </a:solidFill>
              </a:rPr>
              <a:t>policy </a:t>
            </a:r>
            <a:r>
              <a:rPr lang="en-US" dirty="0"/>
              <a:t>could take us to</a:t>
            </a:r>
          </a:p>
        </p:txBody>
      </p:sp>
      <p:cxnSp>
        <p:nvCxnSpPr>
          <p:cNvPr id="26" name="Straight Arrow Connector 25">
            <a:extLst>
              <a:ext uri="{FF2B5EF4-FFF2-40B4-BE49-F238E27FC236}">
                <a16:creationId xmlns:a16="http://schemas.microsoft.com/office/drawing/2014/main" id="{94121F8D-0C56-4AEF-B3D4-609F80399EF6}"/>
              </a:ext>
            </a:extLst>
          </p:cNvPr>
          <p:cNvCxnSpPr>
            <a:cxnSpLocks/>
          </p:cNvCxnSpPr>
          <p:nvPr/>
        </p:nvCxnSpPr>
        <p:spPr>
          <a:xfrm>
            <a:off x="4464908" y="2133676"/>
            <a:ext cx="465437" cy="45305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ight Brace 29">
            <a:extLst>
              <a:ext uri="{FF2B5EF4-FFF2-40B4-BE49-F238E27FC236}">
                <a16:creationId xmlns:a16="http://schemas.microsoft.com/office/drawing/2014/main" id="{68EB9CFF-19EF-4CA7-BC93-06967336D181}"/>
              </a:ext>
            </a:extLst>
          </p:cNvPr>
          <p:cNvSpPr/>
          <p:nvPr/>
        </p:nvSpPr>
        <p:spPr>
          <a:xfrm rot="16200000">
            <a:off x="4822130" y="1777236"/>
            <a:ext cx="420319" cy="2127419"/>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C55B5024-9FFD-4F90-A3D3-49694135B41B}"/>
              </a:ext>
            </a:extLst>
          </p:cNvPr>
          <p:cNvSpPr txBox="1"/>
          <p:nvPr/>
        </p:nvSpPr>
        <p:spPr>
          <a:xfrm>
            <a:off x="738793" y="1783166"/>
            <a:ext cx="3715817" cy="369332"/>
          </a:xfrm>
          <a:prstGeom prst="rect">
            <a:avLst/>
          </a:prstGeom>
          <a:noFill/>
          <a:ln w="38100">
            <a:solidFill>
              <a:schemeClr val="accent1"/>
            </a:solidFill>
          </a:ln>
        </p:spPr>
        <p:txBody>
          <a:bodyPr wrap="square" rtlCol="0">
            <a:spAutoFit/>
          </a:bodyPr>
          <a:lstStyle/>
          <a:p>
            <a:r>
              <a:rPr lang="en-US" dirty="0"/>
              <a:t>The environment transition dynamics</a:t>
            </a:r>
          </a:p>
        </p:txBody>
      </p:sp>
      <p:cxnSp>
        <p:nvCxnSpPr>
          <p:cNvPr id="37" name="Straight Arrow Connector 36">
            <a:extLst>
              <a:ext uri="{FF2B5EF4-FFF2-40B4-BE49-F238E27FC236}">
                <a16:creationId xmlns:a16="http://schemas.microsoft.com/office/drawing/2014/main" id="{CDD2766C-1D53-451E-BCC1-C47A20D4E534}"/>
              </a:ext>
            </a:extLst>
          </p:cNvPr>
          <p:cNvCxnSpPr>
            <a:cxnSpLocks/>
            <a:stCxn id="24" idx="0"/>
          </p:cNvCxnSpPr>
          <p:nvPr/>
        </p:nvCxnSpPr>
        <p:spPr>
          <a:xfrm flipH="1" flipV="1">
            <a:off x="8585628" y="4171506"/>
            <a:ext cx="100466" cy="60778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40E6E6-640E-4F07-90C9-E41121FC9F71}"/>
              </a:ext>
            </a:extLst>
          </p:cNvPr>
          <p:cNvSpPr txBox="1"/>
          <p:nvPr/>
        </p:nvSpPr>
        <p:spPr>
          <a:xfrm>
            <a:off x="263058" y="1617129"/>
            <a:ext cx="481913" cy="707886"/>
          </a:xfrm>
          <a:prstGeom prst="rect">
            <a:avLst/>
          </a:prstGeom>
          <a:noFill/>
        </p:spPr>
        <p:txBody>
          <a:bodyPr wrap="square" rtlCol="0">
            <a:spAutoFit/>
          </a:bodyPr>
          <a:lstStyle/>
          <a:p>
            <a:r>
              <a:rPr lang="en-US" sz="4000" dirty="0">
                <a:solidFill>
                  <a:srgbClr val="FFFF00"/>
                </a:solidFill>
              </a:rPr>
              <a:t>1</a:t>
            </a:r>
          </a:p>
        </p:txBody>
      </p:sp>
      <p:sp>
        <p:nvSpPr>
          <p:cNvPr id="43" name="TextBox 42">
            <a:extLst>
              <a:ext uri="{FF2B5EF4-FFF2-40B4-BE49-F238E27FC236}">
                <a16:creationId xmlns:a16="http://schemas.microsoft.com/office/drawing/2014/main" id="{DC19BF95-070D-410D-AA1D-6785DBCD9B14}"/>
              </a:ext>
            </a:extLst>
          </p:cNvPr>
          <p:cNvSpPr txBox="1"/>
          <p:nvPr/>
        </p:nvSpPr>
        <p:spPr>
          <a:xfrm>
            <a:off x="6514849" y="1559581"/>
            <a:ext cx="481913" cy="707886"/>
          </a:xfrm>
          <a:prstGeom prst="rect">
            <a:avLst/>
          </a:prstGeom>
          <a:noFill/>
        </p:spPr>
        <p:txBody>
          <a:bodyPr wrap="square" rtlCol="0">
            <a:spAutoFit/>
          </a:bodyPr>
          <a:lstStyle/>
          <a:p>
            <a:r>
              <a:rPr lang="en-US" sz="4000" dirty="0">
                <a:solidFill>
                  <a:srgbClr val="FFFF00"/>
                </a:solidFill>
              </a:rPr>
              <a:t>2</a:t>
            </a:r>
          </a:p>
        </p:txBody>
      </p:sp>
      <p:sp>
        <p:nvSpPr>
          <p:cNvPr id="44" name="TextBox 43">
            <a:extLst>
              <a:ext uri="{FF2B5EF4-FFF2-40B4-BE49-F238E27FC236}">
                <a16:creationId xmlns:a16="http://schemas.microsoft.com/office/drawing/2014/main" id="{C9C41FE7-D89A-4B02-A271-C308D81993EB}"/>
              </a:ext>
            </a:extLst>
          </p:cNvPr>
          <p:cNvSpPr txBox="1"/>
          <p:nvPr/>
        </p:nvSpPr>
        <p:spPr>
          <a:xfrm>
            <a:off x="6990584" y="1766766"/>
            <a:ext cx="3170012" cy="369332"/>
          </a:xfrm>
          <a:prstGeom prst="rect">
            <a:avLst/>
          </a:prstGeom>
          <a:noFill/>
          <a:ln w="38100">
            <a:solidFill>
              <a:schemeClr val="accent1"/>
            </a:solidFill>
          </a:ln>
        </p:spPr>
        <p:txBody>
          <a:bodyPr wrap="square" rtlCol="0">
            <a:spAutoFit/>
          </a:bodyPr>
          <a:lstStyle/>
          <a:p>
            <a:r>
              <a:rPr lang="en-US" dirty="0"/>
              <a:t>The immediate </a:t>
            </a:r>
            <a:r>
              <a:rPr lang="en-US" dirty="0">
                <a:solidFill>
                  <a:srgbClr val="00FFFF"/>
                </a:solidFill>
              </a:rPr>
              <a:t>reward </a:t>
            </a:r>
            <a:r>
              <a:rPr lang="en-US" dirty="0"/>
              <a:t>received </a:t>
            </a:r>
          </a:p>
        </p:txBody>
      </p:sp>
      <p:sp>
        <p:nvSpPr>
          <p:cNvPr id="45" name="Right Brace 44">
            <a:extLst>
              <a:ext uri="{FF2B5EF4-FFF2-40B4-BE49-F238E27FC236}">
                <a16:creationId xmlns:a16="http://schemas.microsoft.com/office/drawing/2014/main" id="{6C641B6C-54B7-4C76-90DA-1515977C9290}"/>
              </a:ext>
            </a:extLst>
          </p:cNvPr>
          <p:cNvSpPr/>
          <p:nvPr/>
        </p:nvSpPr>
        <p:spPr>
          <a:xfrm rot="5400000">
            <a:off x="8375469" y="2349946"/>
            <a:ext cx="420319" cy="297025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319B19-0C3B-4551-B438-EEB46D5C7EC1}"/>
              </a:ext>
            </a:extLst>
          </p:cNvPr>
          <p:cNvCxnSpPr>
            <a:cxnSpLocks/>
          </p:cNvCxnSpPr>
          <p:nvPr/>
        </p:nvCxnSpPr>
        <p:spPr>
          <a:xfrm flipH="1">
            <a:off x="6450227" y="2152498"/>
            <a:ext cx="540357" cy="97953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B247247-5602-45C6-BC85-6E885E29BA6D}"/>
              </a:ext>
            </a:extLst>
          </p:cNvPr>
          <p:cNvSpPr txBox="1"/>
          <p:nvPr/>
        </p:nvSpPr>
        <p:spPr>
          <a:xfrm>
            <a:off x="6562986" y="4770512"/>
            <a:ext cx="481913" cy="707886"/>
          </a:xfrm>
          <a:prstGeom prst="rect">
            <a:avLst/>
          </a:prstGeom>
          <a:noFill/>
        </p:spPr>
        <p:txBody>
          <a:bodyPr wrap="square" rtlCol="0">
            <a:spAutoFit/>
          </a:bodyPr>
          <a:lstStyle/>
          <a:p>
            <a:r>
              <a:rPr lang="en-US" sz="4000" dirty="0">
                <a:solidFill>
                  <a:srgbClr val="FFFF00"/>
                </a:solidFill>
              </a:rPr>
              <a:t>3</a:t>
            </a:r>
          </a:p>
        </p:txBody>
      </p:sp>
      <p:sp>
        <p:nvSpPr>
          <p:cNvPr id="51" name="TextBox 50">
            <a:extLst>
              <a:ext uri="{FF2B5EF4-FFF2-40B4-BE49-F238E27FC236}">
                <a16:creationId xmlns:a16="http://schemas.microsoft.com/office/drawing/2014/main" id="{1CA9DD3F-A77E-43BA-A97C-82624A00ACF8}"/>
              </a:ext>
            </a:extLst>
          </p:cNvPr>
          <p:cNvSpPr txBox="1"/>
          <p:nvPr/>
        </p:nvSpPr>
        <p:spPr>
          <a:xfrm>
            <a:off x="933048" y="5855258"/>
            <a:ext cx="10600051" cy="830997"/>
          </a:xfrm>
          <a:prstGeom prst="rect">
            <a:avLst/>
          </a:prstGeom>
          <a:noFill/>
          <a:ln w="38100">
            <a:solidFill>
              <a:srgbClr val="FFFF00"/>
            </a:solidFill>
          </a:ln>
        </p:spPr>
        <p:txBody>
          <a:bodyPr wrap="square" rtlCol="0">
            <a:spAutoFit/>
          </a:bodyPr>
          <a:lstStyle/>
          <a:p>
            <a:pPr algn="ctr"/>
            <a:r>
              <a:rPr lang="en-US" sz="2400" dirty="0">
                <a:solidFill>
                  <a:srgbClr val="00FFFF"/>
                </a:solidFill>
              </a:rPr>
              <a:t>We can express the value of a state, action pair in terms of future state action pairs!</a:t>
            </a:r>
          </a:p>
          <a:p>
            <a:pPr algn="ctr"/>
            <a:r>
              <a:rPr lang="en-US" sz="2400" dirty="0">
                <a:solidFill>
                  <a:srgbClr val="00FFFF"/>
                </a:solidFill>
              </a:rPr>
              <a:t>BUT… we need to know the transition dynamics!</a:t>
            </a:r>
          </a:p>
        </p:txBody>
      </p:sp>
    </p:spTree>
    <p:extLst>
      <p:ext uri="{BB962C8B-B14F-4D97-AF65-F5344CB8AC3E}">
        <p14:creationId xmlns:p14="http://schemas.microsoft.com/office/powerpoint/2010/main" val="2169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6334-CDD9-4DBD-B73A-1BEE03335616}"/>
              </a:ext>
            </a:extLst>
          </p:cNvPr>
          <p:cNvSpPr>
            <a:spLocks noGrp="1"/>
          </p:cNvSpPr>
          <p:nvPr>
            <p:ph type="title"/>
          </p:nvPr>
        </p:nvSpPr>
        <p:spPr>
          <a:xfrm>
            <a:off x="685801" y="234778"/>
            <a:ext cx="10131425" cy="1064970"/>
          </a:xfrm>
        </p:spPr>
        <p:txBody>
          <a:bodyPr/>
          <a:lstStyle/>
          <a:p>
            <a:pPr algn="ctr"/>
            <a:r>
              <a:rPr lang="en-US" dirty="0"/>
              <a:t>Bellman optimality</a:t>
            </a:r>
          </a:p>
        </p:txBody>
      </p:sp>
      <p:pic>
        <p:nvPicPr>
          <p:cNvPr id="5" name="Picture 4">
            <a:extLst>
              <a:ext uri="{FF2B5EF4-FFF2-40B4-BE49-F238E27FC236}">
                <a16:creationId xmlns:a16="http://schemas.microsoft.com/office/drawing/2014/main" id="{A5280A5A-E8E3-4F23-809C-67322C1DE0AC}"/>
              </a:ext>
            </a:extLst>
          </p:cNvPr>
          <p:cNvPicPr>
            <a:picLocks noChangeAspect="1"/>
          </p:cNvPicPr>
          <p:nvPr/>
        </p:nvPicPr>
        <p:blipFill>
          <a:blip r:embed="rId2"/>
          <a:stretch>
            <a:fillRect/>
          </a:stretch>
        </p:blipFill>
        <p:spPr>
          <a:xfrm>
            <a:off x="2447925" y="2947987"/>
            <a:ext cx="7296150" cy="962025"/>
          </a:xfrm>
          <a:prstGeom prst="rect">
            <a:avLst/>
          </a:prstGeom>
        </p:spPr>
      </p:pic>
    </p:spTree>
    <p:extLst>
      <p:ext uri="{BB962C8B-B14F-4D97-AF65-F5344CB8AC3E}">
        <p14:creationId xmlns:p14="http://schemas.microsoft.com/office/powerpoint/2010/main" val="28087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C35F-4119-4C50-B03A-788692EFC8C7}"/>
              </a:ext>
            </a:extLst>
          </p:cNvPr>
          <p:cNvSpPr>
            <a:spLocks noGrp="1"/>
          </p:cNvSpPr>
          <p:nvPr>
            <p:ph type="title"/>
          </p:nvPr>
        </p:nvSpPr>
        <p:spPr>
          <a:xfrm>
            <a:off x="611660" y="488093"/>
            <a:ext cx="10131425" cy="790832"/>
          </a:xfrm>
        </p:spPr>
        <p:txBody>
          <a:bodyPr/>
          <a:lstStyle/>
          <a:p>
            <a:pPr algn="ctr"/>
            <a:r>
              <a:rPr lang="en-US" dirty="0"/>
              <a:t>Value iteration algorithm</a:t>
            </a:r>
          </a:p>
        </p:txBody>
      </p:sp>
      <p:sp>
        <p:nvSpPr>
          <p:cNvPr id="3" name="Content Placeholder 2">
            <a:extLst>
              <a:ext uri="{FF2B5EF4-FFF2-40B4-BE49-F238E27FC236}">
                <a16:creationId xmlns:a16="http://schemas.microsoft.com/office/drawing/2014/main" id="{01B4CDF3-C86B-4E91-830C-567163CDA9B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175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1CD6-103D-4BB0-9ACC-49764C109AFA}"/>
              </a:ext>
            </a:extLst>
          </p:cNvPr>
          <p:cNvSpPr>
            <a:spLocks noGrp="1"/>
          </p:cNvSpPr>
          <p:nvPr>
            <p:ph type="title"/>
          </p:nvPr>
        </p:nvSpPr>
        <p:spPr>
          <a:xfrm>
            <a:off x="747585" y="237753"/>
            <a:ext cx="10131425" cy="1004101"/>
          </a:xfrm>
        </p:spPr>
        <p:txBody>
          <a:bodyPr/>
          <a:lstStyle/>
          <a:p>
            <a:r>
              <a:rPr lang="en-US" dirty="0"/>
              <a:t>What if we don’t know transition dynamics?</a:t>
            </a:r>
          </a:p>
        </p:txBody>
      </p:sp>
      <p:pic>
        <p:nvPicPr>
          <p:cNvPr id="5" name="Picture 4">
            <a:extLst>
              <a:ext uri="{FF2B5EF4-FFF2-40B4-BE49-F238E27FC236}">
                <a16:creationId xmlns:a16="http://schemas.microsoft.com/office/drawing/2014/main" id="{0C554ADC-D03A-47D9-B950-AF18EFA2AC6D}"/>
              </a:ext>
            </a:extLst>
          </p:cNvPr>
          <p:cNvPicPr>
            <a:picLocks noChangeAspect="1"/>
          </p:cNvPicPr>
          <p:nvPr/>
        </p:nvPicPr>
        <p:blipFill>
          <a:blip r:embed="rId2"/>
          <a:stretch>
            <a:fillRect/>
          </a:stretch>
        </p:blipFill>
        <p:spPr>
          <a:xfrm>
            <a:off x="5813297" y="1515075"/>
            <a:ext cx="5586284" cy="3724189"/>
          </a:xfrm>
          <a:prstGeom prst="rect">
            <a:avLst/>
          </a:prstGeom>
        </p:spPr>
      </p:pic>
      <p:sp>
        <p:nvSpPr>
          <p:cNvPr id="6" name="TextBox 5">
            <a:extLst>
              <a:ext uri="{FF2B5EF4-FFF2-40B4-BE49-F238E27FC236}">
                <a16:creationId xmlns:a16="http://schemas.microsoft.com/office/drawing/2014/main" id="{0EC90601-7F74-462E-A50A-B2D7DF3E8456}"/>
              </a:ext>
            </a:extLst>
          </p:cNvPr>
          <p:cNvSpPr txBox="1"/>
          <p:nvPr/>
        </p:nvSpPr>
        <p:spPr>
          <a:xfrm>
            <a:off x="698269" y="6022074"/>
            <a:ext cx="10600051" cy="461665"/>
          </a:xfrm>
          <a:prstGeom prst="rect">
            <a:avLst/>
          </a:prstGeom>
          <a:noFill/>
          <a:ln w="38100">
            <a:solidFill>
              <a:srgbClr val="FFFF00"/>
            </a:solidFill>
          </a:ln>
        </p:spPr>
        <p:txBody>
          <a:bodyPr wrap="square" rtlCol="0">
            <a:spAutoFit/>
          </a:bodyPr>
          <a:lstStyle/>
          <a:p>
            <a:pPr algn="ctr"/>
            <a:endParaRPr lang="en-US" sz="2400" dirty="0">
              <a:solidFill>
                <a:srgbClr val="00FFFF"/>
              </a:solidFill>
            </a:endParaRPr>
          </a:p>
        </p:txBody>
      </p:sp>
      <p:sp>
        <p:nvSpPr>
          <p:cNvPr id="7" name="TextBox 6">
            <a:extLst>
              <a:ext uri="{FF2B5EF4-FFF2-40B4-BE49-F238E27FC236}">
                <a16:creationId xmlns:a16="http://schemas.microsoft.com/office/drawing/2014/main" id="{93C4EBEB-E016-4EFA-A66E-41B89F441C58}"/>
              </a:ext>
            </a:extLst>
          </p:cNvPr>
          <p:cNvSpPr txBox="1"/>
          <p:nvPr/>
        </p:nvSpPr>
        <p:spPr>
          <a:xfrm>
            <a:off x="358346" y="1933832"/>
            <a:ext cx="535047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Monte Carlo Estimation!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Estimation through sampling trajectories.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only update estimates at the end of episodes.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work for non-episodic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require lots of samples, and as a result be slow.</a:t>
            </a:r>
          </a:p>
        </p:txBody>
      </p:sp>
    </p:spTree>
    <p:extLst>
      <p:ext uri="{BB962C8B-B14F-4D97-AF65-F5344CB8AC3E}">
        <p14:creationId xmlns:p14="http://schemas.microsoft.com/office/powerpoint/2010/main" val="194880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92A-4445-431C-A790-B1F69A5875CC}"/>
              </a:ext>
            </a:extLst>
          </p:cNvPr>
          <p:cNvSpPr>
            <a:spLocks noGrp="1"/>
          </p:cNvSpPr>
          <p:nvPr>
            <p:ph type="title"/>
          </p:nvPr>
        </p:nvSpPr>
        <p:spPr>
          <a:xfrm>
            <a:off x="685801" y="302740"/>
            <a:ext cx="10131425" cy="1281213"/>
          </a:xfrm>
        </p:spPr>
        <p:txBody>
          <a:bodyPr/>
          <a:lstStyle/>
          <a:p>
            <a:pPr algn="ctr"/>
            <a:r>
              <a:rPr lang="en-US" dirty="0"/>
              <a:t>Temporal difference learning</a:t>
            </a:r>
          </a:p>
        </p:txBody>
      </p:sp>
      <p:sp>
        <p:nvSpPr>
          <p:cNvPr id="3" name="Content Placeholder 2">
            <a:extLst>
              <a:ext uri="{FF2B5EF4-FFF2-40B4-BE49-F238E27FC236}">
                <a16:creationId xmlns:a16="http://schemas.microsoft.com/office/drawing/2014/main" id="{8DD9C65E-19C7-44FE-9AA0-2AD9120FE2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542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A1B0-D5C1-42F0-8747-D899B5E7A1EC}"/>
              </a:ext>
            </a:extLst>
          </p:cNvPr>
          <p:cNvSpPr>
            <a:spLocks noGrp="1"/>
          </p:cNvSpPr>
          <p:nvPr>
            <p:ph type="title"/>
          </p:nvPr>
        </p:nvSpPr>
        <p:spPr>
          <a:xfrm>
            <a:off x="626424" y="-65315"/>
            <a:ext cx="10131425" cy="1008963"/>
          </a:xfrm>
        </p:spPr>
        <p:txBody>
          <a:bodyPr/>
          <a:lstStyle/>
          <a:p>
            <a:pPr algn="ctr"/>
            <a:r>
              <a:rPr lang="en-US" dirty="0"/>
              <a:t>Safety </a:t>
            </a:r>
          </a:p>
        </p:txBody>
      </p:sp>
      <p:sp>
        <p:nvSpPr>
          <p:cNvPr id="3" name="Content Placeholder 2">
            <a:extLst>
              <a:ext uri="{FF2B5EF4-FFF2-40B4-BE49-F238E27FC236}">
                <a16:creationId xmlns:a16="http://schemas.microsoft.com/office/drawing/2014/main" id="{4F40585F-9D03-4DBF-A698-572F853E8DA0}"/>
              </a:ext>
            </a:extLst>
          </p:cNvPr>
          <p:cNvSpPr>
            <a:spLocks noGrp="1"/>
          </p:cNvSpPr>
          <p:nvPr>
            <p:ph idx="1"/>
          </p:nvPr>
        </p:nvSpPr>
        <p:spPr>
          <a:xfrm>
            <a:off x="148441" y="338447"/>
            <a:ext cx="11554691" cy="4862946"/>
          </a:xfrm>
        </p:spPr>
        <p:txBody>
          <a:bodyPr>
            <a:normAutofit/>
          </a:bodyPr>
          <a:lstStyle/>
          <a:p>
            <a:r>
              <a:rPr lang="en-US" dirty="0">
                <a:hlinkClick r:id="rId2"/>
              </a:rPr>
              <a:t>https://www.rand.org/pubs/research_reports/RR1478.html</a:t>
            </a:r>
            <a:endParaRPr lang="en-US" dirty="0"/>
          </a:p>
          <a:p>
            <a:endParaRPr lang="en-US" dirty="0"/>
          </a:p>
          <a:p>
            <a:r>
              <a:rPr lang="en-US" dirty="0"/>
              <a:t>Need to get cars on the road to ever get enough testing to show safety level.</a:t>
            </a:r>
          </a:p>
          <a:p>
            <a:endParaRPr lang="en-US" dirty="0"/>
          </a:p>
          <a:p>
            <a:r>
              <a:rPr lang="en-US" dirty="0"/>
              <a:t>Can take a safety approach like Aerospace. Don’t compete on safety, international cooperation.</a:t>
            </a:r>
          </a:p>
          <a:p>
            <a:endParaRPr lang="en-US" dirty="0"/>
          </a:p>
          <a:p>
            <a:r>
              <a:rPr lang="en-US" dirty="0"/>
              <a:t>LOOK AT THE TROLLY PROBLEM! </a:t>
            </a:r>
          </a:p>
          <a:p>
            <a:endParaRPr lang="en-US" dirty="0"/>
          </a:p>
          <a:p>
            <a:r>
              <a:rPr lang="en-US" dirty="0"/>
              <a:t>Each human starts off as a terrible driver and gets better. In 20 years time we may be able to get into a driverless car that has the benefit of the experience of all the driverless cars that have come before it. Human will never have that benefit. </a:t>
            </a:r>
          </a:p>
        </p:txBody>
      </p:sp>
      <p:sp>
        <p:nvSpPr>
          <p:cNvPr id="4" name="TextBox 3">
            <a:extLst>
              <a:ext uri="{FF2B5EF4-FFF2-40B4-BE49-F238E27FC236}">
                <a16:creationId xmlns:a16="http://schemas.microsoft.com/office/drawing/2014/main" id="{597D2A19-D4B1-42E4-A9BC-876AF5E7AD44}"/>
              </a:ext>
            </a:extLst>
          </p:cNvPr>
          <p:cNvSpPr txBox="1"/>
          <p:nvPr/>
        </p:nvSpPr>
        <p:spPr>
          <a:xfrm>
            <a:off x="578923" y="5716692"/>
            <a:ext cx="10600051" cy="830997"/>
          </a:xfrm>
          <a:prstGeom prst="rect">
            <a:avLst/>
          </a:prstGeom>
          <a:noFill/>
          <a:ln w="38100">
            <a:solidFill>
              <a:srgbClr val="FFFF00"/>
            </a:solidFill>
          </a:ln>
        </p:spPr>
        <p:txBody>
          <a:bodyPr wrap="square" rtlCol="0">
            <a:spAutoFit/>
          </a:bodyPr>
          <a:lstStyle/>
          <a:p>
            <a:pPr algn="ctr"/>
            <a:r>
              <a:rPr lang="en-US" sz="2400" dirty="0">
                <a:solidFill>
                  <a:srgbClr val="00FFFF"/>
                </a:solidFill>
              </a:rPr>
              <a:t>Supervised learning wants to work, reinforcement learning must be forced to work </a:t>
            </a:r>
          </a:p>
          <a:p>
            <a:pPr algn="ctr"/>
            <a:r>
              <a:rPr lang="en-US" sz="2400" dirty="0">
                <a:solidFill>
                  <a:srgbClr val="00FFFF"/>
                </a:solidFill>
              </a:rPr>
              <a:t>-Andre Karpathy</a:t>
            </a:r>
          </a:p>
        </p:txBody>
      </p:sp>
    </p:spTree>
    <p:extLst>
      <p:ext uri="{BB962C8B-B14F-4D97-AF65-F5344CB8AC3E}">
        <p14:creationId xmlns:p14="http://schemas.microsoft.com/office/powerpoint/2010/main" val="401755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4D9D-602E-4754-82F2-29D8249C6A80}"/>
              </a:ext>
            </a:extLst>
          </p:cNvPr>
          <p:cNvSpPr>
            <a:spLocks noGrp="1"/>
          </p:cNvSpPr>
          <p:nvPr>
            <p:ph type="title"/>
          </p:nvPr>
        </p:nvSpPr>
        <p:spPr>
          <a:xfrm>
            <a:off x="778476" y="195650"/>
            <a:ext cx="10131425" cy="1027670"/>
          </a:xfrm>
        </p:spPr>
        <p:txBody>
          <a:bodyPr/>
          <a:lstStyle/>
          <a:p>
            <a:pPr algn="ctr"/>
            <a:r>
              <a:rPr lang="en-US" dirty="0"/>
              <a:t>Reinforcement Learning</a:t>
            </a:r>
          </a:p>
        </p:txBody>
      </p:sp>
      <p:pic>
        <p:nvPicPr>
          <p:cNvPr id="5" name="Picture 4">
            <a:extLst>
              <a:ext uri="{FF2B5EF4-FFF2-40B4-BE49-F238E27FC236}">
                <a16:creationId xmlns:a16="http://schemas.microsoft.com/office/drawing/2014/main" id="{A198EC09-705A-4FE2-AF75-44F783F12932}"/>
              </a:ext>
            </a:extLst>
          </p:cNvPr>
          <p:cNvPicPr>
            <a:picLocks noChangeAspect="1"/>
          </p:cNvPicPr>
          <p:nvPr/>
        </p:nvPicPr>
        <p:blipFill>
          <a:blip r:embed="rId2"/>
          <a:stretch>
            <a:fillRect/>
          </a:stretch>
        </p:blipFill>
        <p:spPr>
          <a:xfrm>
            <a:off x="645363" y="2381328"/>
            <a:ext cx="3502505" cy="2190020"/>
          </a:xfrm>
          <a:prstGeom prst="rect">
            <a:avLst/>
          </a:prstGeom>
        </p:spPr>
      </p:pic>
      <p:pic>
        <p:nvPicPr>
          <p:cNvPr id="7" name="Picture 6">
            <a:extLst>
              <a:ext uri="{FF2B5EF4-FFF2-40B4-BE49-F238E27FC236}">
                <a16:creationId xmlns:a16="http://schemas.microsoft.com/office/drawing/2014/main" id="{2D94C908-C1DB-4E2A-9882-0E0D5A74933A}"/>
              </a:ext>
            </a:extLst>
          </p:cNvPr>
          <p:cNvPicPr>
            <a:picLocks noChangeAspect="1"/>
          </p:cNvPicPr>
          <p:nvPr/>
        </p:nvPicPr>
        <p:blipFill>
          <a:blip r:embed="rId3"/>
          <a:stretch>
            <a:fillRect/>
          </a:stretch>
        </p:blipFill>
        <p:spPr>
          <a:xfrm>
            <a:off x="7930557" y="2204782"/>
            <a:ext cx="3442279" cy="2366566"/>
          </a:xfrm>
          <a:prstGeom prst="rect">
            <a:avLst/>
          </a:prstGeom>
        </p:spPr>
      </p:pic>
      <p:sp>
        <p:nvSpPr>
          <p:cNvPr id="8" name="Arrow: Left 7">
            <a:extLst>
              <a:ext uri="{FF2B5EF4-FFF2-40B4-BE49-F238E27FC236}">
                <a16:creationId xmlns:a16="http://schemas.microsoft.com/office/drawing/2014/main" id="{68ED8397-CD2F-4387-9A78-CB30EABA0135}"/>
              </a:ext>
            </a:extLst>
          </p:cNvPr>
          <p:cNvSpPr/>
          <p:nvPr/>
        </p:nvSpPr>
        <p:spPr>
          <a:xfrm>
            <a:off x="4318881" y="2045042"/>
            <a:ext cx="3305236" cy="6919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Observations</a:t>
            </a:r>
          </a:p>
        </p:txBody>
      </p:sp>
      <p:sp>
        <p:nvSpPr>
          <p:cNvPr id="12" name="Arrow: Right 11">
            <a:extLst>
              <a:ext uri="{FF2B5EF4-FFF2-40B4-BE49-F238E27FC236}">
                <a16:creationId xmlns:a16="http://schemas.microsoft.com/office/drawing/2014/main" id="{AE8A5184-3D85-4E28-9204-ABD988F658EF}"/>
              </a:ext>
            </a:extLst>
          </p:cNvPr>
          <p:cNvSpPr/>
          <p:nvPr/>
        </p:nvSpPr>
        <p:spPr>
          <a:xfrm>
            <a:off x="4412087" y="4015945"/>
            <a:ext cx="3305236" cy="74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sp>
        <p:nvSpPr>
          <p:cNvPr id="13" name="TextBox 12">
            <a:extLst>
              <a:ext uri="{FF2B5EF4-FFF2-40B4-BE49-F238E27FC236}">
                <a16:creationId xmlns:a16="http://schemas.microsoft.com/office/drawing/2014/main" id="{EB150B95-D142-4A0A-B3BD-3E4AC308806C}"/>
              </a:ext>
            </a:extLst>
          </p:cNvPr>
          <p:cNvSpPr txBox="1"/>
          <p:nvPr/>
        </p:nvSpPr>
        <p:spPr>
          <a:xfrm>
            <a:off x="4974704" y="1835450"/>
            <a:ext cx="2848231" cy="369332"/>
          </a:xfrm>
          <a:prstGeom prst="rect">
            <a:avLst/>
          </a:prstGeom>
          <a:noFill/>
        </p:spPr>
        <p:txBody>
          <a:bodyPr wrap="square" rtlCol="0">
            <a:spAutoFit/>
          </a:bodyPr>
          <a:lstStyle/>
          <a:p>
            <a:r>
              <a:rPr lang="en-US" dirty="0"/>
              <a:t>State changes, rewards</a:t>
            </a:r>
          </a:p>
        </p:txBody>
      </p:sp>
      <p:sp>
        <p:nvSpPr>
          <p:cNvPr id="14" name="TextBox 13">
            <a:extLst>
              <a:ext uri="{FF2B5EF4-FFF2-40B4-BE49-F238E27FC236}">
                <a16:creationId xmlns:a16="http://schemas.microsoft.com/office/drawing/2014/main" id="{24D2ACBE-3079-41AF-B0CD-A2FE58513249}"/>
              </a:ext>
            </a:extLst>
          </p:cNvPr>
          <p:cNvSpPr txBox="1"/>
          <p:nvPr/>
        </p:nvSpPr>
        <p:spPr>
          <a:xfrm>
            <a:off x="671473" y="6036274"/>
            <a:ext cx="10600051" cy="461665"/>
          </a:xfrm>
          <a:prstGeom prst="rect">
            <a:avLst/>
          </a:prstGeom>
          <a:noFill/>
          <a:ln w="38100">
            <a:solidFill>
              <a:srgbClr val="FFFF00"/>
            </a:solidFill>
          </a:ln>
        </p:spPr>
        <p:txBody>
          <a:bodyPr wrap="square" rtlCol="0">
            <a:spAutoFit/>
          </a:bodyPr>
          <a:lstStyle/>
          <a:p>
            <a:pPr algn="ctr"/>
            <a:r>
              <a:rPr lang="en-US" sz="2400" dirty="0">
                <a:solidFill>
                  <a:srgbClr val="00FFFF"/>
                </a:solidFill>
              </a:rPr>
              <a:t>The agents goal is to learn a </a:t>
            </a:r>
            <a:r>
              <a:rPr lang="en-US" sz="2400" u="sng" dirty="0">
                <a:solidFill>
                  <a:srgbClr val="00FFFF"/>
                </a:solidFill>
              </a:rPr>
              <a:t>policy</a:t>
            </a:r>
            <a:r>
              <a:rPr lang="en-US" sz="2400" dirty="0">
                <a:solidFill>
                  <a:srgbClr val="00FFFF"/>
                </a:solidFill>
              </a:rPr>
              <a:t> that will maximize its </a:t>
            </a:r>
            <a:r>
              <a:rPr lang="en-US" sz="2400" u="sng" dirty="0">
                <a:solidFill>
                  <a:srgbClr val="00FFFF"/>
                </a:solidFill>
              </a:rPr>
              <a:t>total expected reward.</a:t>
            </a:r>
          </a:p>
        </p:txBody>
      </p:sp>
      <p:sp>
        <p:nvSpPr>
          <p:cNvPr id="15" name="TextBox 14">
            <a:extLst>
              <a:ext uri="{FF2B5EF4-FFF2-40B4-BE49-F238E27FC236}">
                <a16:creationId xmlns:a16="http://schemas.microsoft.com/office/drawing/2014/main" id="{E8398102-BE02-4032-9C14-BC6459923146}"/>
              </a:ext>
            </a:extLst>
          </p:cNvPr>
          <p:cNvSpPr txBox="1"/>
          <p:nvPr/>
        </p:nvSpPr>
        <p:spPr>
          <a:xfrm>
            <a:off x="4671884" y="4632196"/>
            <a:ext cx="2848231" cy="369332"/>
          </a:xfrm>
          <a:prstGeom prst="rect">
            <a:avLst/>
          </a:prstGeom>
          <a:noFill/>
        </p:spPr>
        <p:txBody>
          <a:bodyPr wrap="square" rtlCol="0">
            <a:spAutoFit/>
          </a:bodyPr>
          <a:lstStyle/>
          <a:p>
            <a:r>
              <a:rPr lang="en-US" dirty="0"/>
              <a:t>Steering wheel, gas pedal.</a:t>
            </a:r>
          </a:p>
        </p:txBody>
      </p:sp>
    </p:spTree>
    <p:extLst>
      <p:ext uri="{BB962C8B-B14F-4D97-AF65-F5344CB8AC3E}">
        <p14:creationId xmlns:p14="http://schemas.microsoft.com/office/powerpoint/2010/main" val="155960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572B-58D9-4664-AF36-1A5276D32B56}"/>
              </a:ext>
            </a:extLst>
          </p:cNvPr>
          <p:cNvSpPr>
            <a:spLocks noGrp="1"/>
          </p:cNvSpPr>
          <p:nvPr>
            <p:ph type="title"/>
          </p:nvPr>
        </p:nvSpPr>
        <p:spPr>
          <a:xfrm>
            <a:off x="578923" y="190004"/>
            <a:ext cx="10131425" cy="681147"/>
          </a:xfrm>
        </p:spPr>
        <p:txBody>
          <a:bodyPr>
            <a:normAutofit/>
          </a:bodyPr>
          <a:lstStyle/>
          <a:p>
            <a:pPr algn="ctr"/>
            <a:r>
              <a:rPr lang="en-US" dirty="0"/>
              <a:t>Challenges with RL IRL</a:t>
            </a:r>
          </a:p>
        </p:txBody>
      </p:sp>
      <p:pic>
        <p:nvPicPr>
          <p:cNvPr id="7" name="Picture 6">
            <a:extLst>
              <a:ext uri="{FF2B5EF4-FFF2-40B4-BE49-F238E27FC236}">
                <a16:creationId xmlns:a16="http://schemas.microsoft.com/office/drawing/2014/main" id="{547ABDC5-D095-45CB-A1CB-3BF64012BBBD}"/>
              </a:ext>
            </a:extLst>
          </p:cNvPr>
          <p:cNvPicPr>
            <a:picLocks noChangeAspect="1"/>
          </p:cNvPicPr>
          <p:nvPr/>
        </p:nvPicPr>
        <p:blipFill>
          <a:blip r:embed="rId2"/>
          <a:stretch>
            <a:fillRect/>
          </a:stretch>
        </p:blipFill>
        <p:spPr>
          <a:xfrm>
            <a:off x="5397313" y="1394337"/>
            <a:ext cx="6535195" cy="3430977"/>
          </a:xfrm>
          <a:prstGeom prst="rect">
            <a:avLst/>
          </a:prstGeom>
        </p:spPr>
      </p:pic>
      <p:sp>
        <p:nvSpPr>
          <p:cNvPr id="4" name="TextBox 3">
            <a:extLst>
              <a:ext uri="{FF2B5EF4-FFF2-40B4-BE49-F238E27FC236}">
                <a16:creationId xmlns:a16="http://schemas.microsoft.com/office/drawing/2014/main" id="{B1C5C66B-2F12-404F-8DEB-7933E3BE58F4}"/>
              </a:ext>
            </a:extLst>
          </p:cNvPr>
          <p:cNvSpPr txBox="1"/>
          <p:nvPr/>
        </p:nvSpPr>
        <p:spPr>
          <a:xfrm>
            <a:off x="578923" y="5449759"/>
            <a:ext cx="10600051" cy="1200329"/>
          </a:xfrm>
          <a:prstGeom prst="rect">
            <a:avLst/>
          </a:prstGeom>
          <a:noFill/>
          <a:ln w="38100">
            <a:solidFill>
              <a:srgbClr val="FFFF00"/>
            </a:solidFill>
          </a:ln>
        </p:spPr>
        <p:txBody>
          <a:bodyPr wrap="square" rtlCol="0">
            <a:spAutoFit/>
          </a:bodyPr>
          <a:lstStyle/>
          <a:p>
            <a:pPr algn="ctr"/>
            <a:r>
              <a:rPr lang="en-US" sz="2400" dirty="0">
                <a:solidFill>
                  <a:srgbClr val="00FFFF"/>
                </a:solidFill>
              </a:rPr>
              <a:t>There is active research going into creating “photo realistic” self driving simulators.</a:t>
            </a:r>
          </a:p>
          <a:p>
            <a:pPr algn="ctr"/>
            <a:r>
              <a:rPr lang="en-US" sz="2400" dirty="0">
                <a:solidFill>
                  <a:srgbClr val="00FFFF"/>
                </a:solidFill>
              </a:rPr>
              <a:t>MIT plans to open source one they created soon! </a:t>
            </a:r>
          </a:p>
          <a:p>
            <a:pPr algn="ctr"/>
            <a:r>
              <a:rPr lang="en-US" sz="2400" dirty="0">
                <a:solidFill>
                  <a:srgbClr val="00FFFF"/>
                </a:solidFill>
              </a:rPr>
              <a:t>VISTA: http://www.mit.edu/~amini/vista/</a:t>
            </a:r>
          </a:p>
        </p:txBody>
      </p:sp>
      <p:sp>
        <p:nvSpPr>
          <p:cNvPr id="5" name="TextBox 4">
            <a:extLst>
              <a:ext uri="{FF2B5EF4-FFF2-40B4-BE49-F238E27FC236}">
                <a16:creationId xmlns:a16="http://schemas.microsoft.com/office/drawing/2014/main" id="{1E038F97-992F-40BE-978D-D32ADEE7A52E}"/>
              </a:ext>
            </a:extLst>
          </p:cNvPr>
          <p:cNvSpPr txBox="1"/>
          <p:nvPr/>
        </p:nvSpPr>
        <p:spPr>
          <a:xfrm>
            <a:off x="197707" y="1444217"/>
            <a:ext cx="488091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real life, negative outcomes can have severe consequences.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Simulation allows the agent to learn from bad experiences without the consequences.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Simulation also lets us speed up time. Years of training can be accomplished in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simulators that represent the real word as much as possible to make knowledge transferrable! </a:t>
            </a:r>
          </a:p>
          <a:p>
            <a:endParaRPr lang="en-US" dirty="0"/>
          </a:p>
        </p:txBody>
      </p:sp>
    </p:spTree>
    <p:extLst>
      <p:ext uri="{BB962C8B-B14F-4D97-AF65-F5344CB8AC3E}">
        <p14:creationId xmlns:p14="http://schemas.microsoft.com/office/powerpoint/2010/main" val="388077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94CF-29F1-40EF-8A8A-D7E5FABF148E}"/>
              </a:ext>
            </a:extLst>
          </p:cNvPr>
          <p:cNvSpPr>
            <a:spLocks noGrp="1"/>
          </p:cNvSpPr>
          <p:nvPr>
            <p:ph type="title"/>
          </p:nvPr>
        </p:nvSpPr>
        <p:spPr>
          <a:xfrm>
            <a:off x="580768" y="328738"/>
            <a:ext cx="10131425" cy="879389"/>
          </a:xfrm>
        </p:spPr>
        <p:txBody>
          <a:bodyPr/>
          <a:lstStyle/>
          <a:p>
            <a:pPr algn="ctr"/>
            <a:r>
              <a:rPr lang="en-US" dirty="0"/>
              <a:t>CARLA – Open source simulator</a:t>
            </a:r>
          </a:p>
        </p:txBody>
      </p:sp>
      <p:sp>
        <p:nvSpPr>
          <p:cNvPr id="4" name="TextBox 3">
            <a:extLst>
              <a:ext uri="{FF2B5EF4-FFF2-40B4-BE49-F238E27FC236}">
                <a16:creationId xmlns:a16="http://schemas.microsoft.com/office/drawing/2014/main" id="{69E786E5-8150-407A-AF9B-F1FA07C6BC83}"/>
              </a:ext>
            </a:extLst>
          </p:cNvPr>
          <p:cNvSpPr txBox="1"/>
          <p:nvPr/>
        </p:nvSpPr>
        <p:spPr>
          <a:xfrm>
            <a:off x="795974" y="6067597"/>
            <a:ext cx="10600051" cy="461665"/>
          </a:xfrm>
          <a:prstGeom prst="rect">
            <a:avLst/>
          </a:prstGeom>
          <a:noFill/>
          <a:ln w="38100">
            <a:solidFill>
              <a:srgbClr val="FFFF00"/>
            </a:solidFill>
          </a:ln>
        </p:spPr>
        <p:txBody>
          <a:bodyPr wrap="square" rtlCol="0">
            <a:spAutoFit/>
          </a:bodyPr>
          <a:lstStyle/>
          <a:p>
            <a:pPr algn="ctr"/>
            <a:r>
              <a:rPr lang="en-US" sz="2400" dirty="0">
                <a:solidFill>
                  <a:srgbClr val="00FFFF"/>
                </a:solidFill>
              </a:rPr>
              <a:t>https://carla.org/</a:t>
            </a:r>
          </a:p>
        </p:txBody>
      </p:sp>
      <p:pic>
        <p:nvPicPr>
          <p:cNvPr id="6" name="Picture 5">
            <a:extLst>
              <a:ext uri="{FF2B5EF4-FFF2-40B4-BE49-F238E27FC236}">
                <a16:creationId xmlns:a16="http://schemas.microsoft.com/office/drawing/2014/main" id="{39907153-3424-4885-952F-E3F7EA65688E}"/>
              </a:ext>
            </a:extLst>
          </p:cNvPr>
          <p:cNvPicPr>
            <a:picLocks noChangeAspect="1"/>
          </p:cNvPicPr>
          <p:nvPr/>
        </p:nvPicPr>
        <p:blipFill>
          <a:blip r:embed="rId2"/>
          <a:stretch>
            <a:fillRect/>
          </a:stretch>
        </p:blipFill>
        <p:spPr>
          <a:xfrm>
            <a:off x="7173671" y="1878227"/>
            <a:ext cx="3829229" cy="2241375"/>
          </a:xfrm>
          <a:prstGeom prst="rect">
            <a:avLst/>
          </a:prstGeom>
        </p:spPr>
      </p:pic>
      <p:sp>
        <p:nvSpPr>
          <p:cNvPr id="7" name="TextBox 6">
            <a:extLst>
              <a:ext uri="{FF2B5EF4-FFF2-40B4-BE49-F238E27FC236}">
                <a16:creationId xmlns:a16="http://schemas.microsoft.com/office/drawing/2014/main" id="{A9F2B752-AB16-49F5-B3EF-0B16FA606EE2}"/>
              </a:ext>
            </a:extLst>
          </p:cNvPr>
          <p:cNvSpPr txBox="1"/>
          <p:nvPr/>
        </p:nvSpPr>
        <p:spPr>
          <a:xfrm>
            <a:off x="580768" y="2018004"/>
            <a:ext cx="603009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Powered by the UNREAL game engine.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Includes a wide range of sensors (Several different camera types, LIDAR,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Interfaces easily with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Write code that will receive real time sensor data and send vehicle commands. </a:t>
            </a:r>
          </a:p>
          <a:p>
            <a:endParaRPr lang="en-US" dirty="0"/>
          </a:p>
        </p:txBody>
      </p:sp>
    </p:spTree>
    <p:extLst>
      <p:ext uri="{BB962C8B-B14F-4D97-AF65-F5344CB8AC3E}">
        <p14:creationId xmlns:p14="http://schemas.microsoft.com/office/powerpoint/2010/main" val="367452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8D89-7B5E-4A57-81C8-CBCA989B4F3B}"/>
              </a:ext>
            </a:extLst>
          </p:cNvPr>
          <p:cNvSpPr>
            <a:spLocks noGrp="1"/>
          </p:cNvSpPr>
          <p:nvPr>
            <p:ph type="title"/>
          </p:nvPr>
        </p:nvSpPr>
        <p:spPr>
          <a:xfrm>
            <a:off x="500450" y="279857"/>
            <a:ext cx="10131425" cy="786943"/>
          </a:xfrm>
        </p:spPr>
        <p:txBody>
          <a:bodyPr/>
          <a:lstStyle/>
          <a:p>
            <a:pPr algn="ctr"/>
            <a:r>
              <a:rPr lang="en-US" dirty="0"/>
              <a:t>Reinforcement Learning terminology</a:t>
            </a:r>
          </a:p>
        </p:txBody>
      </p:sp>
      <p:sp>
        <p:nvSpPr>
          <p:cNvPr id="3" name="Content Placeholder 2">
            <a:extLst>
              <a:ext uri="{FF2B5EF4-FFF2-40B4-BE49-F238E27FC236}">
                <a16:creationId xmlns:a16="http://schemas.microsoft.com/office/drawing/2014/main" id="{D3CAF849-3890-486A-BAFB-6D70D8FD5CFF}"/>
              </a:ext>
            </a:extLst>
          </p:cNvPr>
          <p:cNvSpPr>
            <a:spLocks noGrp="1"/>
          </p:cNvSpPr>
          <p:nvPr>
            <p:ph idx="1"/>
          </p:nvPr>
        </p:nvSpPr>
        <p:spPr>
          <a:xfrm>
            <a:off x="308920" y="1155358"/>
            <a:ext cx="11429999" cy="4744994"/>
          </a:xfrm>
        </p:spPr>
        <p:txBody>
          <a:bodyPr>
            <a:normAutofit/>
          </a:bodyPr>
          <a:lstStyle/>
          <a:p>
            <a:pPr marL="0" indent="0">
              <a:buNone/>
            </a:pPr>
            <a:endParaRPr lang="en-US" dirty="0"/>
          </a:p>
          <a:p>
            <a:r>
              <a:rPr lang="en-US" dirty="0">
                <a:solidFill>
                  <a:srgbClr val="00FFFF"/>
                </a:solidFill>
              </a:rPr>
              <a:t>Policy (</a:t>
            </a:r>
            <a:r>
              <a:rPr lang="el-GR" dirty="0">
                <a:solidFill>
                  <a:srgbClr val="00FFFF"/>
                </a:solidFill>
              </a:rPr>
              <a:t>π</a:t>
            </a:r>
            <a:r>
              <a:rPr lang="en-US" dirty="0">
                <a:solidFill>
                  <a:srgbClr val="00FFFF"/>
                </a:solidFill>
              </a:rPr>
              <a:t>): </a:t>
            </a:r>
            <a:r>
              <a:rPr lang="en-US" dirty="0"/>
              <a:t>A system for determining what action to take based on observations of the environment, learned by the agent.</a:t>
            </a:r>
          </a:p>
          <a:p>
            <a:endParaRPr lang="en-US" dirty="0"/>
          </a:p>
          <a:p>
            <a:r>
              <a:rPr lang="en-US" dirty="0">
                <a:solidFill>
                  <a:srgbClr val="00FFFF"/>
                </a:solidFill>
              </a:rPr>
              <a:t>Reward: </a:t>
            </a:r>
            <a:r>
              <a:rPr lang="en-US" dirty="0"/>
              <a:t>A signal sent from the environment to the agent. The agents objective is to take actions that maximize its total reward. </a:t>
            </a:r>
          </a:p>
          <a:p>
            <a:endParaRPr lang="en-US" dirty="0"/>
          </a:p>
          <a:p>
            <a:r>
              <a:rPr lang="en-US" dirty="0">
                <a:solidFill>
                  <a:srgbClr val="00FFFF"/>
                </a:solidFill>
              </a:rPr>
              <a:t>State value:  </a:t>
            </a:r>
            <a:r>
              <a:rPr lang="en-US" dirty="0"/>
              <a:t>The total (discounted) expected reward after being in a particular state.</a:t>
            </a:r>
          </a:p>
          <a:p>
            <a:endParaRPr lang="en-US" dirty="0"/>
          </a:p>
          <a:p>
            <a:r>
              <a:rPr lang="en-US" dirty="0">
                <a:solidFill>
                  <a:srgbClr val="00FFFF"/>
                </a:solidFill>
              </a:rPr>
              <a:t>State-action value Q(s,a): </a:t>
            </a:r>
            <a:r>
              <a:rPr lang="en-US" dirty="0"/>
              <a:t>The total (discounted) expected reward after taking a particular action in a particular state.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1120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1CD6-103D-4BB0-9ACC-49764C109AFA}"/>
              </a:ext>
            </a:extLst>
          </p:cNvPr>
          <p:cNvSpPr>
            <a:spLocks noGrp="1"/>
          </p:cNvSpPr>
          <p:nvPr>
            <p:ph type="title"/>
          </p:nvPr>
        </p:nvSpPr>
        <p:spPr>
          <a:xfrm>
            <a:off x="741407" y="172995"/>
            <a:ext cx="10131425" cy="630194"/>
          </a:xfrm>
        </p:spPr>
        <p:txBody>
          <a:bodyPr>
            <a:normAutofit fontScale="90000"/>
          </a:bodyPr>
          <a:lstStyle/>
          <a:p>
            <a:pPr algn="ctr"/>
            <a:r>
              <a:rPr lang="en-US" dirty="0"/>
              <a:t>Reward design</a:t>
            </a:r>
          </a:p>
        </p:txBody>
      </p:sp>
      <p:sp>
        <p:nvSpPr>
          <p:cNvPr id="8" name="TextBox 7">
            <a:extLst>
              <a:ext uri="{FF2B5EF4-FFF2-40B4-BE49-F238E27FC236}">
                <a16:creationId xmlns:a16="http://schemas.microsoft.com/office/drawing/2014/main" id="{AA88D613-EB09-47BD-9BBB-A72A92802BA6}"/>
              </a:ext>
            </a:extLst>
          </p:cNvPr>
          <p:cNvSpPr txBox="1"/>
          <p:nvPr/>
        </p:nvSpPr>
        <p:spPr>
          <a:xfrm>
            <a:off x="865434" y="5906258"/>
            <a:ext cx="10600051" cy="830997"/>
          </a:xfrm>
          <a:prstGeom prst="rect">
            <a:avLst/>
          </a:prstGeom>
          <a:noFill/>
          <a:ln w="38100">
            <a:solidFill>
              <a:srgbClr val="FFFF00"/>
            </a:solidFill>
          </a:ln>
        </p:spPr>
        <p:txBody>
          <a:bodyPr wrap="square" rtlCol="0">
            <a:spAutoFit/>
          </a:bodyPr>
          <a:lstStyle/>
          <a:p>
            <a:pPr algn="ctr"/>
            <a:r>
              <a:rPr lang="en-US" sz="2400" dirty="0">
                <a:solidFill>
                  <a:srgbClr val="00FFFF"/>
                </a:solidFill>
              </a:rPr>
              <a:t>We need to balance punishing unsafe behavior and collisions, while still incentivizing movement (don’t let the agent give up and stay still)!  </a:t>
            </a:r>
          </a:p>
        </p:txBody>
      </p:sp>
      <p:pic>
        <p:nvPicPr>
          <p:cNvPr id="12" name="Picture 11">
            <a:extLst>
              <a:ext uri="{FF2B5EF4-FFF2-40B4-BE49-F238E27FC236}">
                <a16:creationId xmlns:a16="http://schemas.microsoft.com/office/drawing/2014/main" id="{D5B585BD-A0CF-456E-B87B-C31EC505429D}"/>
              </a:ext>
            </a:extLst>
          </p:cNvPr>
          <p:cNvPicPr>
            <a:picLocks noChangeAspect="1"/>
          </p:cNvPicPr>
          <p:nvPr/>
        </p:nvPicPr>
        <p:blipFill>
          <a:blip r:embed="rId2"/>
          <a:stretch>
            <a:fillRect/>
          </a:stretch>
        </p:blipFill>
        <p:spPr>
          <a:xfrm>
            <a:off x="1618735" y="1019533"/>
            <a:ext cx="8835082" cy="4670381"/>
          </a:xfrm>
          <a:prstGeom prst="rect">
            <a:avLst/>
          </a:prstGeom>
        </p:spPr>
      </p:pic>
    </p:spTree>
    <p:extLst>
      <p:ext uri="{BB962C8B-B14F-4D97-AF65-F5344CB8AC3E}">
        <p14:creationId xmlns:p14="http://schemas.microsoft.com/office/powerpoint/2010/main" val="113722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E36B-B78E-4FB9-89EC-DF78A5ACA104}"/>
              </a:ext>
            </a:extLst>
          </p:cNvPr>
          <p:cNvSpPr>
            <a:spLocks noGrp="1"/>
          </p:cNvSpPr>
          <p:nvPr>
            <p:ph type="title"/>
          </p:nvPr>
        </p:nvSpPr>
        <p:spPr>
          <a:xfrm>
            <a:off x="525164" y="319216"/>
            <a:ext cx="10131425" cy="999067"/>
          </a:xfrm>
        </p:spPr>
        <p:txBody>
          <a:bodyPr/>
          <a:lstStyle/>
          <a:p>
            <a:pPr algn="ctr"/>
            <a:r>
              <a:rPr lang="en-US" dirty="0"/>
              <a:t>Entropy and exploration vs exploitation</a:t>
            </a:r>
          </a:p>
        </p:txBody>
      </p:sp>
      <p:sp>
        <p:nvSpPr>
          <p:cNvPr id="4" name="TextBox 3">
            <a:extLst>
              <a:ext uri="{FF2B5EF4-FFF2-40B4-BE49-F238E27FC236}">
                <a16:creationId xmlns:a16="http://schemas.microsoft.com/office/drawing/2014/main" id="{71C77F57-072B-48E4-AD9E-A41CDCEB0DE5}"/>
              </a:ext>
            </a:extLst>
          </p:cNvPr>
          <p:cNvSpPr txBox="1"/>
          <p:nvPr/>
        </p:nvSpPr>
        <p:spPr>
          <a:xfrm>
            <a:off x="933048" y="5855258"/>
            <a:ext cx="10600051" cy="830997"/>
          </a:xfrm>
          <a:prstGeom prst="rect">
            <a:avLst/>
          </a:prstGeom>
          <a:noFill/>
          <a:ln w="38100">
            <a:solidFill>
              <a:srgbClr val="FFFF00"/>
            </a:solidFill>
          </a:ln>
        </p:spPr>
        <p:txBody>
          <a:bodyPr wrap="square" rtlCol="0">
            <a:spAutoFit/>
          </a:bodyPr>
          <a:lstStyle/>
          <a:p>
            <a:pPr algn="ctr"/>
            <a:r>
              <a:rPr lang="en-US" sz="2400" dirty="0">
                <a:solidFill>
                  <a:srgbClr val="00FFFF"/>
                </a:solidFill>
              </a:rPr>
              <a:t>We use “entropy” to refer to how unpredictable the agents behavior is. High entropy will result in better exploration of the environment.</a:t>
            </a:r>
          </a:p>
        </p:txBody>
      </p:sp>
      <p:pic>
        <p:nvPicPr>
          <p:cNvPr id="10" name="Picture 9">
            <a:extLst>
              <a:ext uri="{FF2B5EF4-FFF2-40B4-BE49-F238E27FC236}">
                <a16:creationId xmlns:a16="http://schemas.microsoft.com/office/drawing/2014/main" id="{29B0DC91-26FF-4F21-8BFE-18BB8D1798F3}"/>
              </a:ext>
            </a:extLst>
          </p:cNvPr>
          <p:cNvPicPr>
            <a:picLocks noChangeAspect="1"/>
          </p:cNvPicPr>
          <p:nvPr/>
        </p:nvPicPr>
        <p:blipFill>
          <a:blip r:embed="rId2"/>
          <a:stretch>
            <a:fillRect/>
          </a:stretch>
        </p:blipFill>
        <p:spPr>
          <a:xfrm>
            <a:off x="8454082" y="2096674"/>
            <a:ext cx="3253946" cy="2504013"/>
          </a:xfrm>
          <a:prstGeom prst="rect">
            <a:avLst/>
          </a:prstGeom>
        </p:spPr>
      </p:pic>
      <p:pic>
        <p:nvPicPr>
          <p:cNvPr id="12" name="Picture 11">
            <a:extLst>
              <a:ext uri="{FF2B5EF4-FFF2-40B4-BE49-F238E27FC236}">
                <a16:creationId xmlns:a16="http://schemas.microsoft.com/office/drawing/2014/main" id="{9E890F44-F1C3-4A72-AB4C-23282D050D19}"/>
              </a:ext>
            </a:extLst>
          </p:cNvPr>
          <p:cNvPicPr>
            <a:picLocks noChangeAspect="1"/>
          </p:cNvPicPr>
          <p:nvPr/>
        </p:nvPicPr>
        <p:blipFill>
          <a:blip r:embed="rId3"/>
          <a:stretch>
            <a:fillRect/>
          </a:stretch>
        </p:blipFill>
        <p:spPr>
          <a:xfrm>
            <a:off x="4767134" y="2243780"/>
            <a:ext cx="3238500" cy="2209800"/>
          </a:xfrm>
          <a:prstGeom prst="rect">
            <a:avLst/>
          </a:prstGeom>
        </p:spPr>
      </p:pic>
      <p:pic>
        <p:nvPicPr>
          <p:cNvPr id="14" name="Picture 13">
            <a:extLst>
              <a:ext uri="{FF2B5EF4-FFF2-40B4-BE49-F238E27FC236}">
                <a16:creationId xmlns:a16="http://schemas.microsoft.com/office/drawing/2014/main" id="{8C91CA07-E783-47B1-AE08-6FFB409FC6DC}"/>
              </a:ext>
            </a:extLst>
          </p:cNvPr>
          <p:cNvPicPr>
            <a:picLocks noChangeAspect="1"/>
          </p:cNvPicPr>
          <p:nvPr/>
        </p:nvPicPr>
        <p:blipFill>
          <a:blip r:embed="rId4"/>
          <a:stretch>
            <a:fillRect/>
          </a:stretch>
        </p:blipFill>
        <p:spPr>
          <a:xfrm>
            <a:off x="199767" y="2487118"/>
            <a:ext cx="4262285" cy="1723123"/>
          </a:xfrm>
          <a:prstGeom prst="rect">
            <a:avLst/>
          </a:prstGeom>
        </p:spPr>
      </p:pic>
    </p:spTree>
    <p:extLst>
      <p:ext uri="{BB962C8B-B14F-4D97-AF65-F5344CB8AC3E}">
        <p14:creationId xmlns:p14="http://schemas.microsoft.com/office/powerpoint/2010/main" val="179983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39E3-E2C7-43E5-9232-C0B891F55A12}"/>
              </a:ext>
            </a:extLst>
          </p:cNvPr>
          <p:cNvSpPr>
            <a:spLocks noGrp="1"/>
          </p:cNvSpPr>
          <p:nvPr>
            <p:ph type="title"/>
          </p:nvPr>
        </p:nvSpPr>
        <p:spPr>
          <a:xfrm>
            <a:off x="685801" y="294504"/>
            <a:ext cx="10131425" cy="928816"/>
          </a:xfrm>
        </p:spPr>
        <p:txBody>
          <a:bodyPr/>
          <a:lstStyle/>
          <a:p>
            <a:pPr algn="ctr"/>
            <a:r>
              <a:rPr lang="en-US" dirty="0"/>
              <a:t>Soft actor critic facts</a:t>
            </a:r>
          </a:p>
        </p:txBody>
      </p:sp>
      <p:sp>
        <p:nvSpPr>
          <p:cNvPr id="3" name="Content Placeholder 2">
            <a:extLst>
              <a:ext uri="{FF2B5EF4-FFF2-40B4-BE49-F238E27FC236}">
                <a16:creationId xmlns:a16="http://schemas.microsoft.com/office/drawing/2014/main" id="{B4F15108-456D-42C8-9D0E-B3AD85E488A1}"/>
              </a:ext>
            </a:extLst>
          </p:cNvPr>
          <p:cNvSpPr>
            <a:spLocks noGrp="1"/>
          </p:cNvSpPr>
          <p:nvPr>
            <p:ph idx="1"/>
          </p:nvPr>
        </p:nvSpPr>
        <p:spPr>
          <a:xfrm>
            <a:off x="630195" y="1285103"/>
            <a:ext cx="10600984" cy="4942702"/>
          </a:xfrm>
        </p:spPr>
        <p:txBody>
          <a:bodyPr/>
          <a:lstStyle/>
          <a:p>
            <a:r>
              <a:rPr lang="en-US" dirty="0"/>
              <a:t>SAC trains a stochastic policy which encourages exploration. However stochastic policies by themselves will eventually converge towards determinism. This is why SAC uses other exploration methods as well.</a:t>
            </a:r>
          </a:p>
          <a:p>
            <a:endParaRPr lang="en-US" dirty="0"/>
          </a:p>
          <a:p>
            <a:r>
              <a:rPr lang="en-US" dirty="0"/>
              <a:t>The word “soft” comes from fact that the algorithm uses entropy regularization.  </a:t>
            </a:r>
          </a:p>
          <a:p>
            <a:endParaRPr lang="en-US" dirty="0"/>
          </a:p>
          <a:p>
            <a:r>
              <a:rPr lang="en-US" dirty="0"/>
              <a:t>Goal is to maximize reward while being as unpredictable as possible. This helps facilitate exploration. (This is different than the standard RL objective).</a:t>
            </a:r>
          </a:p>
          <a:p>
            <a:pPr marL="0" indent="0">
              <a:buNone/>
            </a:pPr>
            <a:r>
              <a:rPr lang="en-US" dirty="0"/>
              <a:t> </a:t>
            </a:r>
          </a:p>
          <a:p>
            <a:r>
              <a:rPr lang="en-US" dirty="0"/>
              <a:t>SAC is an off policy algorithm (utilizing a replay buffer) which helps make it sample efficient. </a:t>
            </a:r>
          </a:p>
          <a:p>
            <a:endParaRPr lang="en-US" dirty="0"/>
          </a:p>
          <a:p>
            <a:r>
              <a:rPr lang="en-US" dirty="0"/>
              <a:t>The algorithm concurrently learns a policy, and two Q-functions.  </a:t>
            </a:r>
          </a:p>
        </p:txBody>
      </p:sp>
    </p:spTree>
    <p:extLst>
      <p:ext uri="{BB962C8B-B14F-4D97-AF65-F5344CB8AC3E}">
        <p14:creationId xmlns:p14="http://schemas.microsoft.com/office/powerpoint/2010/main" val="1944280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{B622AC12-73D4-4969-9F77-7633732A4DD2}tf03457452</Template>
  <TotalTime>21971</TotalTime>
  <Words>1358</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Celestial</vt:lpstr>
      <vt:lpstr>Self driving agent reinforcement learning</vt:lpstr>
      <vt:lpstr>Project Overview </vt:lpstr>
      <vt:lpstr>Reinforcement Learning</vt:lpstr>
      <vt:lpstr>Challenges with RL IRL</vt:lpstr>
      <vt:lpstr>CARLA – Open source simulator</vt:lpstr>
      <vt:lpstr>Reinforcement Learning terminology</vt:lpstr>
      <vt:lpstr>Reward design</vt:lpstr>
      <vt:lpstr>Entropy and exploration vs exploitation</vt:lpstr>
      <vt:lpstr>Soft actor critic facts</vt:lpstr>
      <vt:lpstr>Soft Actor-Critic</vt:lpstr>
      <vt:lpstr>Next steps</vt:lpstr>
      <vt:lpstr>References</vt:lpstr>
      <vt:lpstr>PowerPoint Presentation</vt:lpstr>
      <vt:lpstr>SAC objective</vt:lpstr>
      <vt:lpstr>Actor (Policy) loss</vt:lpstr>
      <vt:lpstr>Actor (Policy) loss part 2</vt:lpstr>
      <vt:lpstr>Critic loss</vt:lpstr>
      <vt:lpstr>Additional terminology </vt:lpstr>
      <vt:lpstr>Dynamic programming and bellman expectation </vt:lpstr>
      <vt:lpstr>Dynamic programming and bellman expectation </vt:lpstr>
      <vt:lpstr>Bellman optimality</vt:lpstr>
      <vt:lpstr>Value iteration algorithm</vt:lpstr>
      <vt:lpstr>What if we don’t know transition dynamics?</vt:lpstr>
      <vt:lpstr>Temporal difference learning</vt:lpstr>
      <vt:lpstr>Safety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Predictions</dc:title>
  <dc:creator>Braden Anderson</dc:creator>
  <cp:lastModifiedBy>Braden Anderson</cp:lastModifiedBy>
  <cp:revision>128</cp:revision>
  <dcterms:created xsi:type="dcterms:W3CDTF">2021-03-14T04:55:50Z</dcterms:created>
  <dcterms:modified xsi:type="dcterms:W3CDTF">2021-08-19T18:30:03Z</dcterms:modified>
</cp:coreProperties>
</file>