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6" r:id="rId4"/>
    <p:sldId id="295" r:id="rId5"/>
    <p:sldId id="298" r:id="rId6"/>
    <p:sldId id="299" r:id="rId7"/>
    <p:sldId id="301" r:id="rId8"/>
    <p:sldId id="303" r:id="rId9"/>
    <p:sldId id="304" r:id="rId10"/>
    <p:sldId id="305" r:id="rId11"/>
    <p:sldId id="308" r:id="rId12"/>
    <p:sldId id="307" r:id="rId13"/>
    <p:sldId id="302" r:id="rId14"/>
    <p:sldId id="300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FFFF"/>
    <a:srgbClr val="99FF66"/>
    <a:srgbClr val="E77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IgSDptQCQ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5793-2E9E-4207-A3D7-7E892C01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582" y="1690667"/>
            <a:ext cx="8167543" cy="216287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case study 2</a:t>
            </a:r>
            <a:br>
              <a:rPr lang="en-US" dirty="0"/>
            </a:br>
            <a:r>
              <a:rPr lang="en-US" dirty="0"/>
              <a:t>employee attrition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84591-04B1-4804-8DB6-F2BB5A30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465" y="4385732"/>
            <a:ext cx="7870660" cy="1405467"/>
          </a:xfrm>
        </p:spPr>
        <p:txBody>
          <a:bodyPr/>
          <a:lstStyle/>
          <a:p>
            <a:r>
              <a:rPr lang="en-US" dirty="0"/>
              <a:t>Braden Anderson</a:t>
            </a:r>
          </a:p>
          <a:p>
            <a:r>
              <a:rPr lang="en-US" dirty="0"/>
              <a:t>Smu msds program</a:t>
            </a:r>
          </a:p>
          <a:p>
            <a:r>
              <a:rPr lang="en-US" dirty="0"/>
              <a:t>Doing data science – ds6306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4163B-DEC0-451F-9A8A-CEA9734D7063}"/>
              </a:ext>
            </a:extLst>
          </p:cNvPr>
          <p:cNvSpPr txBox="1"/>
          <p:nvPr/>
        </p:nvSpPr>
        <p:spPr>
          <a:xfrm>
            <a:off x="1126671" y="6194325"/>
            <a:ext cx="9938657" cy="52322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YOUTUBE: </a:t>
            </a:r>
            <a:r>
              <a:rPr lang="en-US" sz="2800" dirty="0">
                <a:solidFill>
                  <a:srgbClr val="FFFF00"/>
                </a:solidFill>
                <a:hlinkClick r:id="rId2"/>
              </a:rPr>
              <a:t>https://www.youtube.com/watch?v=2IgSDptQCQY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36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0DF997-7985-4AED-85AC-76094317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688" y="41565"/>
            <a:ext cx="5734792" cy="5700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JOB ROLE SPECIFIC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F1D8B-F05F-497B-9EC4-52958EBEC1AE}"/>
              </a:ext>
            </a:extLst>
          </p:cNvPr>
          <p:cNvSpPr txBox="1"/>
          <p:nvPr/>
        </p:nvSpPr>
        <p:spPr>
          <a:xfrm>
            <a:off x="726817" y="6168823"/>
            <a:ext cx="10435542" cy="46166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Sales Representatives have the highest proportion of attrition of all job roles.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6FDA33-BEA6-45EB-94D8-5928B7FC0D34}"/>
              </a:ext>
            </a:extLst>
          </p:cNvPr>
          <p:cNvGrpSpPr/>
          <p:nvPr/>
        </p:nvGrpSpPr>
        <p:grpSpPr>
          <a:xfrm>
            <a:off x="914399" y="670958"/>
            <a:ext cx="10060379" cy="5218061"/>
            <a:chOff x="914399" y="670958"/>
            <a:chExt cx="10060379" cy="5218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8FDD48-06A5-4770-A244-95D523E21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399" y="670958"/>
              <a:ext cx="10060379" cy="521806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6E1402B-358F-484D-8932-20754B4BA205}"/>
                </a:ext>
              </a:extLst>
            </p:cNvPr>
            <p:cNvCxnSpPr/>
            <p:nvPr/>
          </p:nvCxnSpPr>
          <p:spPr>
            <a:xfrm>
              <a:off x="8098971" y="1062842"/>
              <a:ext cx="1905990" cy="119347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1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D767D9-A1BD-4EB8-809B-BD9CE4D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119" y="1425040"/>
            <a:ext cx="6553696" cy="5700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Thank you for your time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CDD84-0F7E-470F-A229-77A4583E5743}"/>
              </a:ext>
            </a:extLst>
          </p:cNvPr>
          <p:cNvSpPr txBox="1">
            <a:spLocks/>
          </p:cNvSpPr>
          <p:nvPr/>
        </p:nvSpPr>
        <p:spPr>
          <a:xfrm>
            <a:off x="2703119" y="2858985"/>
            <a:ext cx="6553696" cy="5700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5245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D767D9-A1BD-4EB8-809B-BD9CE4D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7" y="2784765"/>
            <a:ext cx="5734792" cy="5700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Back-up slides</a:t>
            </a:r>
          </a:p>
        </p:txBody>
      </p:sp>
    </p:spTree>
    <p:extLst>
      <p:ext uri="{BB962C8B-B14F-4D97-AF65-F5344CB8AC3E}">
        <p14:creationId xmlns:p14="http://schemas.microsoft.com/office/powerpoint/2010/main" val="58926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42" y="53440"/>
            <a:ext cx="4588824" cy="570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jobinvolvementb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1EA68-9860-4EBA-8309-21846B17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33" y="1369835"/>
            <a:ext cx="5809899" cy="3481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E9455-45F4-4757-A67A-D98EC3DA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8" y="1419102"/>
            <a:ext cx="5640777" cy="3384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9F354-467D-4F26-A916-C76EBAF42278}"/>
              </a:ext>
            </a:extLst>
          </p:cNvPr>
          <p:cNvSpPr txBox="1"/>
          <p:nvPr/>
        </p:nvSpPr>
        <p:spPr>
          <a:xfrm>
            <a:off x="1289561" y="5532135"/>
            <a:ext cx="9460676" cy="83099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proportion of Attrition is more then 3x higher for individuals with a job involvement score of 1 than all other possible scores combined.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A0100-CB9B-427E-916C-6C1816AF63D0}"/>
              </a:ext>
            </a:extLst>
          </p:cNvPr>
          <p:cNvSpPr txBox="1"/>
          <p:nvPr/>
        </p:nvSpPr>
        <p:spPr>
          <a:xfrm>
            <a:off x="8177352" y="902232"/>
            <a:ext cx="23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FF33"/>
                </a:solidFill>
              </a:rPr>
              <a:t>Binned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5C96-5FC5-4518-B4C7-0F8C09448DEC}"/>
              </a:ext>
            </a:extLst>
          </p:cNvPr>
          <p:cNvSpPr txBox="1"/>
          <p:nvPr/>
        </p:nvSpPr>
        <p:spPr>
          <a:xfrm>
            <a:off x="1738947" y="947754"/>
            <a:ext cx="23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Original Feature</a:t>
            </a:r>
          </a:p>
        </p:txBody>
      </p:sp>
    </p:spTree>
    <p:extLst>
      <p:ext uri="{BB962C8B-B14F-4D97-AF65-F5344CB8AC3E}">
        <p14:creationId xmlns:p14="http://schemas.microsoft.com/office/powerpoint/2010/main" val="366763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88" y="11874"/>
            <a:ext cx="3960422" cy="570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Marital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A871C-0744-4A98-8720-D6D27384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3" y="570013"/>
            <a:ext cx="8412975" cy="51242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ECF84-3FF3-4E04-8952-D9AE6A9F4E57}"/>
              </a:ext>
            </a:extLst>
          </p:cNvPr>
          <p:cNvSpPr txBox="1"/>
          <p:nvPr/>
        </p:nvSpPr>
        <p:spPr>
          <a:xfrm>
            <a:off x="1432066" y="5854674"/>
            <a:ext cx="9460676" cy="83099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Groups with least attrition </a:t>
            </a:r>
            <a:r>
              <a:rPr lang="en-US" sz="2400" dirty="0">
                <a:sym typeface="Wingdings" panose="05000000000000000000" pitchFamily="2" charset="2"/>
              </a:rPr>
              <a:t> most attrition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Divorced individuals  Married Individuals  Single Individuals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42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4F7FA3-3DD2-4476-B2C5-75099BF1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613" y="120500"/>
            <a:ext cx="7736774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Xgboost random search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F038B-2986-4069-B926-DDC12A03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604" y="870184"/>
            <a:ext cx="2085951" cy="4120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6254A8-3264-4B74-80B4-B6AA5B70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3" y="6099517"/>
            <a:ext cx="9430987" cy="490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EEF6C6-3D8A-4BDA-80DD-339746854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43" y="5519803"/>
            <a:ext cx="10048175" cy="400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471E5-6DB5-4412-BDF3-32B654161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670" y="2248909"/>
            <a:ext cx="713522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3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4F7FA3-3DD2-4476-B2C5-75099BF1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613" y="120500"/>
            <a:ext cx="7736774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Xgboost random search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3407E-A26F-424D-9FD5-000E01BF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2" y="1181594"/>
            <a:ext cx="5515468" cy="2435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C4F0B-637C-4238-8E16-9172E349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82" y="5739689"/>
            <a:ext cx="8653929" cy="330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068E4C-D4B3-4F83-80C3-2AB8BD6B3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82" y="6240606"/>
            <a:ext cx="8653930" cy="253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DED597-5F18-4216-9A57-87DCAE2D9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231" y="1039905"/>
            <a:ext cx="2397653" cy="45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3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4F7FA3-3DD2-4476-B2C5-75099BF1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875" y="352069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29404-BCC5-432D-8083-2691DC17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2" y="1557294"/>
            <a:ext cx="6344535" cy="981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FD1FF-DF0F-4C4C-935C-A1F6D067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741" y="914049"/>
            <a:ext cx="2400635" cy="3067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30ED9-A962-4828-A7EB-7F0963C8C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86" y="4980372"/>
            <a:ext cx="8439397" cy="320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588E1-0A03-4037-BFEB-ECFE1FAA6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733" y="5672394"/>
            <a:ext cx="656364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4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84AE7-D67E-4DD3-B507-CA90E28B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678" y="1280354"/>
            <a:ext cx="2391109" cy="2896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D84CC-3B8B-458A-9CC4-ABAE51C9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46" y="5931099"/>
            <a:ext cx="9547451" cy="483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78838-0189-4A32-A097-67895DDFE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5" y="1221039"/>
            <a:ext cx="6762681" cy="957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E872A-B5DC-4A9B-BC22-7116DFCFE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197" y="5470100"/>
            <a:ext cx="9181605" cy="3337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5EF0884-BD23-45D5-9A2F-43D01EE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875" y="352069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4711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EF0884-BD23-45D5-9A2F-43D01EE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875" y="352069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4D763-D876-4863-A34B-29DF9D4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4" y="1604421"/>
            <a:ext cx="5524058" cy="1856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56EAB-BE5E-4DD8-8A4D-76338733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7" y="5570140"/>
            <a:ext cx="10642270" cy="380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C4DE-1B1C-46ED-ACD0-4A5E1A6C6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34" y="6110581"/>
            <a:ext cx="10072255" cy="486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D8FD7-CCC6-4E89-B28F-5ED4BC1F0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30" y="1196052"/>
            <a:ext cx="233395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4" y="128090"/>
            <a:ext cx="11299370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Top 3 factors leading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984-2018-4D99-8DFB-1E561296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46" y="1765733"/>
            <a:ext cx="2838203" cy="399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66FF33"/>
                </a:solidFill>
              </a:rPr>
              <a:t>1) OverTime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0F3A56-0266-49FE-8467-954E956DE40A}"/>
              </a:ext>
            </a:extLst>
          </p:cNvPr>
          <p:cNvSpPr txBox="1">
            <a:spLocks/>
          </p:cNvSpPr>
          <p:nvPr/>
        </p:nvSpPr>
        <p:spPr>
          <a:xfrm>
            <a:off x="795646" y="2226890"/>
            <a:ext cx="2838203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66FF33"/>
                </a:solidFill>
              </a:rPr>
              <a:t>2) JobLevelB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31E0E7-F589-49BC-9AB9-3E60C2825AA3}"/>
              </a:ext>
            </a:extLst>
          </p:cNvPr>
          <p:cNvSpPr txBox="1">
            <a:spLocks/>
          </p:cNvSpPr>
          <p:nvPr/>
        </p:nvSpPr>
        <p:spPr>
          <a:xfrm>
            <a:off x="789707" y="2699926"/>
            <a:ext cx="3693226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66FF33"/>
                </a:solidFill>
              </a:rPr>
              <a:t>3) StockOptionLevel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C0F19-85F7-4EF4-A56B-C4C780E24E1A}"/>
              </a:ext>
            </a:extLst>
          </p:cNvPr>
          <p:cNvSpPr txBox="1">
            <a:spLocks/>
          </p:cNvSpPr>
          <p:nvPr/>
        </p:nvSpPr>
        <p:spPr>
          <a:xfrm>
            <a:off x="795646" y="1265675"/>
            <a:ext cx="2838203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u="sng" dirty="0">
                <a:solidFill>
                  <a:srgbClr val="66FF33"/>
                </a:solidFill>
              </a:rPr>
              <a:t>Top Factors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24BB6D-CFEE-49B0-A56F-D5AF16AB12AC}"/>
              </a:ext>
            </a:extLst>
          </p:cNvPr>
          <p:cNvSpPr txBox="1">
            <a:spLocks/>
          </p:cNvSpPr>
          <p:nvPr/>
        </p:nvSpPr>
        <p:spPr>
          <a:xfrm>
            <a:off x="7022773" y="1265675"/>
            <a:ext cx="3807031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u="sng" dirty="0">
                <a:solidFill>
                  <a:srgbClr val="00FFFF"/>
                </a:solidFill>
              </a:rPr>
              <a:t>Honorable Mentions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F734B3-E956-498B-BF14-2935FDB2E592}"/>
              </a:ext>
            </a:extLst>
          </p:cNvPr>
          <p:cNvSpPr txBox="1">
            <a:spLocks/>
          </p:cNvSpPr>
          <p:nvPr/>
        </p:nvSpPr>
        <p:spPr>
          <a:xfrm>
            <a:off x="7046525" y="1738708"/>
            <a:ext cx="2838203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00FFFF"/>
                </a:solidFill>
              </a:rPr>
              <a:t>1) Salary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725E9B6-3C9E-45FC-BC68-E46425B3ED38}"/>
              </a:ext>
            </a:extLst>
          </p:cNvPr>
          <p:cNvSpPr txBox="1">
            <a:spLocks/>
          </p:cNvSpPr>
          <p:nvPr/>
        </p:nvSpPr>
        <p:spPr>
          <a:xfrm>
            <a:off x="7046525" y="2187482"/>
            <a:ext cx="3409700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00FFFF"/>
                </a:solidFill>
              </a:rPr>
              <a:t>2) Marital Status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6F8F8F-E771-48AD-85FD-DBC3BCDB857A}"/>
              </a:ext>
            </a:extLst>
          </p:cNvPr>
          <p:cNvSpPr txBox="1">
            <a:spLocks/>
          </p:cNvSpPr>
          <p:nvPr/>
        </p:nvSpPr>
        <p:spPr>
          <a:xfrm>
            <a:off x="7046525" y="2656453"/>
            <a:ext cx="3409700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00FFFF"/>
                </a:solidFill>
              </a:rPr>
              <a:t>3) JobInvolvement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7B1BC-334D-46BD-9828-BB96FC9032D4}"/>
              </a:ext>
            </a:extLst>
          </p:cNvPr>
          <p:cNvSpPr txBox="1"/>
          <p:nvPr/>
        </p:nvSpPr>
        <p:spPr>
          <a:xfrm>
            <a:off x="1224148" y="6396205"/>
            <a:ext cx="9938657" cy="36933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These are not independent factors, many of these may actually be decent proxies for the others!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6A8FB8-1B2A-4687-8A7D-4C266858DD43}"/>
              </a:ext>
            </a:extLst>
          </p:cNvPr>
          <p:cNvSpPr txBox="1">
            <a:spLocks/>
          </p:cNvSpPr>
          <p:nvPr/>
        </p:nvSpPr>
        <p:spPr>
          <a:xfrm>
            <a:off x="3927023" y="3758823"/>
            <a:ext cx="4108863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u="sng" dirty="0">
                <a:solidFill>
                  <a:srgbClr val="FFFF00"/>
                </a:solidFill>
              </a:rPr>
              <a:t>Methods of Identification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F337DD-5004-47B5-8A61-1D09D3C3FDD1}"/>
              </a:ext>
            </a:extLst>
          </p:cNvPr>
          <p:cNvSpPr txBox="1">
            <a:spLocks/>
          </p:cNvSpPr>
          <p:nvPr/>
        </p:nvSpPr>
        <p:spPr>
          <a:xfrm>
            <a:off x="3441624" y="4253909"/>
            <a:ext cx="5024002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rgbClr val="FFFF00"/>
                </a:solidFill>
              </a:rPr>
              <a:t>1) Filter based feature selection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47E1FA-E5A7-4BE3-9FF0-B264DC2939F7}"/>
              </a:ext>
            </a:extLst>
          </p:cNvPr>
          <p:cNvSpPr txBox="1">
            <a:spLocks/>
          </p:cNvSpPr>
          <p:nvPr/>
        </p:nvSpPr>
        <p:spPr>
          <a:xfrm>
            <a:off x="3441624" y="4748995"/>
            <a:ext cx="3889908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rgbClr val="FFFF00"/>
                </a:solidFill>
              </a:rPr>
              <a:t>2) Distributional analysis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628690-AD3B-412B-9ED4-85E516838F74}"/>
              </a:ext>
            </a:extLst>
          </p:cNvPr>
          <p:cNvSpPr txBox="1">
            <a:spLocks/>
          </p:cNvSpPr>
          <p:nvPr/>
        </p:nvSpPr>
        <p:spPr>
          <a:xfrm>
            <a:off x="3441624" y="5229757"/>
            <a:ext cx="5522766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rgbClr val="FFFF00"/>
                </a:solidFill>
              </a:rPr>
              <a:t>3) Wrapper based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30579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EF0884-BD23-45D5-9A2F-43D01EE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2" y="96750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2F9CF-E60F-42A1-93B2-69CD495B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7" y="2236184"/>
            <a:ext cx="7570519" cy="1421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B6DA7-EE4B-40D9-AD8B-EA63BCCE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5" y="5064000"/>
            <a:ext cx="9935688" cy="717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EF999-2855-4A40-9689-0DF99DA36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58" y="5943176"/>
            <a:ext cx="7049484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3C358-2ABE-44C8-B95E-2E1A1090C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724" y="1307562"/>
            <a:ext cx="2715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0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ABFAC2-CACA-4503-AD48-03F7CAC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2" y="96750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9DA29-9C93-4ABB-9037-6A757193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3" y="1823596"/>
            <a:ext cx="8397834" cy="1459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F8318-8815-41CA-BE7D-41241D66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59" y="5047973"/>
            <a:ext cx="10790712" cy="695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89A3E4-EBB6-4DE3-86E8-9B94F2AB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53" y="5942512"/>
            <a:ext cx="10582894" cy="597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6F685B-A19A-4C27-95E6-BA0FDBD7A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966" y="985548"/>
            <a:ext cx="238158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6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ABFAC2-CACA-4503-AD48-03F7CAC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2" y="96750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231AD-605B-40EB-9489-E2ECCF83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272" y="1013960"/>
            <a:ext cx="2553056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8C4C3-B8D9-4216-8F2B-E26D9764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7" y="6091567"/>
            <a:ext cx="9935688" cy="439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3DF364-9D7A-421D-8105-C7413560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88" y="5137402"/>
            <a:ext cx="9935689" cy="649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2CD79A-30E0-4F22-8D27-36D05B974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2" y="1778521"/>
            <a:ext cx="8162377" cy="14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E266B-96BB-414D-93FD-13E41B09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2" y="96750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93B6C-A84B-45E1-B7E4-22B5466E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267988"/>
            <a:ext cx="8427522" cy="2467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C7704-952E-4C0F-B3AF-EF50E001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4" y="5013126"/>
            <a:ext cx="10481953" cy="769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98319D-C928-4D18-8CB3-E1AE1054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416" y="5946765"/>
            <a:ext cx="6935168" cy="724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52817-6120-4E71-8D44-7E29C1D1B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319" y="666765"/>
            <a:ext cx="2391109" cy="301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BBB7EB-A9B8-4B34-9969-6696218D3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32" y="3846515"/>
            <a:ext cx="7198426" cy="9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65C72D-0CB7-4249-83A5-8A56805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2" y="96750"/>
            <a:ext cx="7143007" cy="57001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Svm</a:t>
            </a:r>
            <a:r>
              <a:rPr lang="en-US" sz="4800" dirty="0"/>
              <a:t>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9867D-6995-4041-9491-875B416C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75" y="5955606"/>
            <a:ext cx="9276608" cy="631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B63B9A-62CE-4218-88AB-655EDBFC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15" y="5336284"/>
            <a:ext cx="8967849" cy="459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4966F0-A22A-4FD7-B250-5CA2DE1D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081" y="1062223"/>
            <a:ext cx="2534004" cy="3296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699EFB-4A5D-4789-9EEA-6150DD3E5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72" y="1075803"/>
            <a:ext cx="8010084" cy="1925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DAA6B0-AB44-4657-AD72-8B36300BE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15" y="3443185"/>
            <a:ext cx="8896597" cy="10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782" y="38160"/>
            <a:ext cx="3948546" cy="570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Relief scores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C84AA-8FAF-4AF3-A877-8BCD684FC483}"/>
              </a:ext>
            </a:extLst>
          </p:cNvPr>
          <p:cNvGrpSpPr/>
          <p:nvPr/>
        </p:nvGrpSpPr>
        <p:grpSpPr>
          <a:xfrm>
            <a:off x="823120" y="608175"/>
            <a:ext cx="10308249" cy="5237305"/>
            <a:chOff x="941875" y="908463"/>
            <a:chExt cx="10308249" cy="523730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619CCB9-AD82-487F-BF2C-A8616301ECFC}"/>
                </a:ext>
              </a:extLst>
            </p:cNvPr>
            <p:cNvGrpSpPr/>
            <p:nvPr/>
          </p:nvGrpSpPr>
          <p:grpSpPr>
            <a:xfrm>
              <a:off x="941875" y="908463"/>
              <a:ext cx="10308249" cy="5237305"/>
              <a:chOff x="941875" y="908463"/>
              <a:chExt cx="10308249" cy="52373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4325ED-3425-419B-9F01-563FA865B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1875" y="908463"/>
                <a:ext cx="10308249" cy="523730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B554C09-ED95-45A0-AB97-B57EE0A7AC84}"/>
                  </a:ext>
                </a:extLst>
              </p:cNvPr>
              <p:cNvGrpSpPr/>
              <p:nvPr/>
            </p:nvGrpSpPr>
            <p:grpSpPr>
              <a:xfrm>
                <a:off x="1882239" y="4475018"/>
                <a:ext cx="1913907" cy="1254826"/>
                <a:chOff x="1882239" y="4475018"/>
                <a:chExt cx="1913907" cy="1254826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737A49C-CC17-4A4E-AA6A-35384B58E372}"/>
                    </a:ext>
                  </a:extLst>
                </p:cNvPr>
                <p:cNvSpPr/>
                <p:nvPr/>
              </p:nvSpPr>
              <p:spPr>
                <a:xfrm>
                  <a:off x="1882239" y="4672940"/>
                  <a:ext cx="338447" cy="819398"/>
                </a:xfrm>
                <a:prstGeom prst="roundRect">
                  <a:avLst/>
                </a:prstGeom>
                <a:noFill/>
                <a:ln w="57150"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8A435444-FE45-4514-A4F1-FBAE7123296C}"/>
                    </a:ext>
                  </a:extLst>
                </p:cNvPr>
                <p:cNvSpPr/>
                <p:nvPr/>
              </p:nvSpPr>
              <p:spPr>
                <a:xfrm>
                  <a:off x="2669969" y="4672940"/>
                  <a:ext cx="338447" cy="884712"/>
                </a:xfrm>
                <a:prstGeom prst="roundRect">
                  <a:avLst/>
                </a:prstGeom>
                <a:noFill/>
                <a:ln w="57150"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5EB3B90-E844-49AD-9334-C214759A7DB2}"/>
                    </a:ext>
                  </a:extLst>
                </p:cNvPr>
                <p:cNvSpPr/>
                <p:nvPr/>
              </p:nvSpPr>
              <p:spPr>
                <a:xfrm>
                  <a:off x="3457699" y="4475018"/>
                  <a:ext cx="338447" cy="1254826"/>
                </a:xfrm>
                <a:prstGeom prst="roundRect">
                  <a:avLst/>
                </a:prstGeom>
                <a:noFill/>
                <a:ln w="57150"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C004D81-2FE2-4C74-8527-EF36B57DB5A5}"/>
                </a:ext>
              </a:extLst>
            </p:cNvPr>
            <p:cNvSpPr/>
            <p:nvPr/>
          </p:nvSpPr>
          <p:spPr>
            <a:xfrm>
              <a:off x="4245429" y="4475018"/>
              <a:ext cx="338447" cy="1254826"/>
            </a:xfrm>
            <a:prstGeom prst="roundRect">
              <a:avLst/>
            </a:prstGeom>
            <a:noFill/>
            <a:ln w="5715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6B75B6A-8343-4ED0-B2CD-B3671D0FE008}"/>
                </a:ext>
              </a:extLst>
            </p:cNvPr>
            <p:cNvSpPr/>
            <p:nvPr/>
          </p:nvSpPr>
          <p:spPr>
            <a:xfrm>
              <a:off x="5080660" y="4597731"/>
              <a:ext cx="338447" cy="1007422"/>
            </a:xfrm>
            <a:prstGeom prst="roundRect">
              <a:avLst/>
            </a:prstGeom>
            <a:noFill/>
            <a:ln w="5715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2ABE6C-927F-4370-92D1-4E15D06A57F5}"/>
                </a:ext>
              </a:extLst>
            </p:cNvPr>
            <p:cNvSpPr/>
            <p:nvPr/>
          </p:nvSpPr>
          <p:spPr>
            <a:xfrm>
              <a:off x="6687787" y="4791695"/>
              <a:ext cx="338447" cy="635328"/>
            </a:xfrm>
            <a:prstGeom prst="roundRect">
              <a:avLst/>
            </a:prstGeom>
            <a:noFill/>
            <a:ln w="5715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7DA09E-CBCA-441A-A860-449B8AA3B9EF}"/>
              </a:ext>
            </a:extLst>
          </p:cNvPr>
          <p:cNvSpPr txBox="1"/>
          <p:nvPr/>
        </p:nvSpPr>
        <p:spPr>
          <a:xfrm>
            <a:off x="201881" y="6068291"/>
            <a:ext cx="11566566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Measures how well a feature can differentiate class members. Looks at nearest “hit” and “miss” to determine the score.</a:t>
            </a:r>
          </a:p>
          <a:p>
            <a:r>
              <a:rPr lang="en-US" dirty="0"/>
              <a:t>Nearest hit is close by </a:t>
            </a:r>
            <a:r>
              <a:rPr lang="en-US" dirty="0">
                <a:sym typeface="Wingdings" panose="05000000000000000000" pitchFamily="2" charset="2"/>
              </a:rPr>
              <a:t> Increases score. 							Nearest miss close by  decreases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83" y="38525"/>
            <a:ext cx="10978271" cy="570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Random forest Feature Importance Scores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0D0A6B-C783-4B3B-8EC7-66F8865C3AE7}"/>
              </a:ext>
            </a:extLst>
          </p:cNvPr>
          <p:cNvGrpSpPr/>
          <p:nvPr/>
        </p:nvGrpSpPr>
        <p:grpSpPr>
          <a:xfrm>
            <a:off x="1438369" y="624900"/>
            <a:ext cx="9315261" cy="5655694"/>
            <a:chOff x="1525979" y="804483"/>
            <a:chExt cx="9315261" cy="56556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D757B5-A315-4496-BB23-4140C18AB49A}"/>
                </a:ext>
              </a:extLst>
            </p:cNvPr>
            <p:cNvGrpSpPr/>
            <p:nvPr/>
          </p:nvGrpSpPr>
          <p:grpSpPr>
            <a:xfrm>
              <a:off x="1525979" y="804483"/>
              <a:ext cx="9315261" cy="5655694"/>
              <a:chOff x="1525979" y="804483"/>
              <a:chExt cx="9315261" cy="56556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C8E333B-45B5-4D0F-BF42-71113E7A9429}"/>
                  </a:ext>
                </a:extLst>
              </p:cNvPr>
              <p:cNvGrpSpPr/>
              <p:nvPr/>
            </p:nvGrpSpPr>
            <p:grpSpPr>
              <a:xfrm>
                <a:off x="1525979" y="804483"/>
                <a:ext cx="9315261" cy="5655694"/>
                <a:chOff x="1525979" y="804483"/>
                <a:chExt cx="9315261" cy="565569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808391A-576D-4915-8676-9A1F0F9E9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25979" y="804483"/>
                  <a:ext cx="9315261" cy="5655694"/>
                </a:xfrm>
                <a:prstGeom prst="rect">
                  <a:avLst/>
                </a:prstGeom>
              </p:spPr>
            </p:pic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666D467B-D508-4518-8908-7CCE6F2EB127}"/>
                    </a:ext>
                  </a:extLst>
                </p:cNvPr>
                <p:cNvSpPr/>
                <p:nvPr/>
              </p:nvSpPr>
              <p:spPr>
                <a:xfrm>
                  <a:off x="2630385" y="4898571"/>
                  <a:ext cx="338447" cy="819398"/>
                </a:xfrm>
                <a:prstGeom prst="roundRect">
                  <a:avLst/>
                </a:prstGeom>
                <a:noFill/>
                <a:ln w="57150"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AFFEBF3B-9010-470D-A3BD-CE0688975B05}"/>
                    </a:ext>
                  </a:extLst>
                </p:cNvPr>
                <p:cNvSpPr/>
                <p:nvPr/>
              </p:nvSpPr>
              <p:spPr>
                <a:xfrm>
                  <a:off x="3299361" y="4874818"/>
                  <a:ext cx="338447" cy="902525"/>
                </a:xfrm>
                <a:prstGeom prst="roundRect">
                  <a:avLst/>
                </a:prstGeom>
                <a:noFill/>
                <a:ln w="57150"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EF4353C-8317-4A8E-B96A-863610FD7F64}"/>
                    </a:ext>
                  </a:extLst>
                </p:cNvPr>
                <p:cNvSpPr/>
                <p:nvPr/>
              </p:nvSpPr>
              <p:spPr>
                <a:xfrm>
                  <a:off x="5357750" y="4665020"/>
                  <a:ext cx="338447" cy="1343894"/>
                </a:xfrm>
                <a:prstGeom prst="roundRect">
                  <a:avLst/>
                </a:prstGeom>
                <a:noFill/>
                <a:ln w="57150"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CC410A1-CF9C-4E9C-92A1-6BFA460D5D56}"/>
                  </a:ext>
                </a:extLst>
              </p:cNvPr>
              <p:cNvSpPr/>
              <p:nvPr/>
            </p:nvSpPr>
            <p:spPr>
              <a:xfrm>
                <a:off x="4016828" y="5028208"/>
                <a:ext cx="338447" cy="612570"/>
              </a:xfrm>
              <a:prstGeom prst="roundRect">
                <a:avLst/>
              </a:prstGeom>
              <a:noFill/>
              <a:ln w="57150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062C3E-10F0-48FF-BFEC-1E29ED946A0F}"/>
                  </a:ext>
                </a:extLst>
              </p:cNvPr>
              <p:cNvSpPr/>
              <p:nvPr/>
            </p:nvSpPr>
            <p:spPr>
              <a:xfrm>
                <a:off x="4724400" y="4837210"/>
                <a:ext cx="338447" cy="999511"/>
              </a:xfrm>
              <a:prstGeom prst="roundRect">
                <a:avLst/>
              </a:prstGeom>
              <a:noFill/>
              <a:ln w="57150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A0425E0-66F0-4E4B-93D3-4099D9A930C4}"/>
                </a:ext>
              </a:extLst>
            </p:cNvPr>
            <p:cNvSpPr/>
            <p:nvPr/>
          </p:nvSpPr>
          <p:spPr>
            <a:xfrm>
              <a:off x="7426038" y="4665020"/>
              <a:ext cx="338447" cy="1343894"/>
            </a:xfrm>
            <a:prstGeom prst="roundRect">
              <a:avLst/>
            </a:prstGeom>
            <a:noFill/>
            <a:ln w="5715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CF00F0-E0C7-4C13-B002-68E046D445BF}"/>
              </a:ext>
            </a:extLst>
          </p:cNvPr>
          <p:cNvSpPr txBox="1"/>
          <p:nvPr/>
        </p:nvSpPr>
        <p:spPr>
          <a:xfrm>
            <a:off x="1140032" y="6407656"/>
            <a:ext cx="10052462" cy="36933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Uses the random forest models built in feature selection capability to rank the importance of predictors.</a:t>
            </a:r>
          </a:p>
        </p:txBody>
      </p:sp>
    </p:spTree>
    <p:extLst>
      <p:ext uri="{BB962C8B-B14F-4D97-AF65-F5344CB8AC3E}">
        <p14:creationId xmlns:p14="http://schemas.microsoft.com/office/powerpoint/2010/main" val="26322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366" y="54432"/>
            <a:ext cx="3069772" cy="570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060EC-9E74-4B45-9A86-1E4899E4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4" y="624447"/>
            <a:ext cx="8746176" cy="5274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36E9E-2BB7-4620-85A8-91C359E34093}"/>
              </a:ext>
            </a:extLst>
          </p:cNvPr>
          <p:cNvSpPr txBox="1"/>
          <p:nvPr/>
        </p:nvSpPr>
        <p:spPr>
          <a:xfrm>
            <a:off x="385949" y="6158758"/>
            <a:ext cx="11715008" cy="36933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than </a:t>
            </a:r>
            <a:r>
              <a:rPr lang="en-US" dirty="0">
                <a:solidFill>
                  <a:srgbClr val="FFFF00"/>
                </a:solidFill>
              </a:rPr>
              <a:t>3x</a:t>
            </a:r>
            <a:r>
              <a:rPr lang="en-US" dirty="0"/>
              <a:t> as many people who do overtime work leave the company, as compared to those who do not work overtime.</a:t>
            </a:r>
          </a:p>
        </p:txBody>
      </p:sp>
    </p:spTree>
    <p:extLst>
      <p:ext uri="{BB962C8B-B14F-4D97-AF65-F5344CB8AC3E}">
        <p14:creationId xmlns:p14="http://schemas.microsoft.com/office/powerpoint/2010/main" val="193614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910" y="53437"/>
            <a:ext cx="4588824" cy="570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Stock option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0EEDF-7CED-4A66-92F3-779FEE91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73" y="682830"/>
            <a:ext cx="8721853" cy="5345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3E590-E9F4-4E12-AF98-FA465A2134C2}"/>
              </a:ext>
            </a:extLst>
          </p:cNvPr>
          <p:cNvSpPr txBox="1"/>
          <p:nvPr/>
        </p:nvSpPr>
        <p:spPr>
          <a:xfrm>
            <a:off x="2660073" y="6264237"/>
            <a:ext cx="6365173" cy="36933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Very powerful feature because it summarizes the </a:t>
            </a:r>
            <a:r>
              <a:rPr lang="en-US" b="1" dirty="0"/>
              <a:t>career lifecycle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14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D38-8B12-4C47-9FC5-95B0874E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336" y="29687"/>
            <a:ext cx="2695700" cy="570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joblevelb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3CB67-DF6C-41A8-9DE0-F99757C8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7839"/>
            <a:ext cx="5921479" cy="3533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2C412-23D2-40F6-9418-DC88C6FC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0" y="987839"/>
            <a:ext cx="5848936" cy="3532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C97FE6-DB97-495B-BF1B-D4D51EF7A7F4}"/>
              </a:ext>
            </a:extLst>
          </p:cNvPr>
          <p:cNvSpPr txBox="1"/>
          <p:nvPr/>
        </p:nvSpPr>
        <p:spPr>
          <a:xfrm>
            <a:off x="238496" y="5820312"/>
            <a:ext cx="11715008" cy="92333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Binning is beneficial because it:</a:t>
            </a:r>
          </a:p>
          <a:p>
            <a:pPr marL="342900" indent="-342900">
              <a:buAutoNum type="arabicParenR"/>
            </a:pPr>
            <a:r>
              <a:rPr lang="en-US" dirty="0"/>
              <a:t>Reduces the complexity of the relationship we seek to model.</a:t>
            </a:r>
          </a:p>
          <a:p>
            <a:pPr marL="342900" indent="-342900">
              <a:buAutoNum type="arabicParenR"/>
            </a:pPr>
            <a:r>
              <a:rPr lang="en-US" dirty="0"/>
              <a:t>Pooling similar categories allows us to get better estimates (tighter confidence intervals).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E98C6-F2B3-41CA-95C7-9A061072171F}"/>
              </a:ext>
            </a:extLst>
          </p:cNvPr>
          <p:cNvSpPr txBox="1"/>
          <p:nvPr/>
        </p:nvSpPr>
        <p:spPr>
          <a:xfrm>
            <a:off x="8005160" y="569721"/>
            <a:ext cx="23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FF33"/>
                </a:solidFill>
              </a:rPr>
              <a:t>Binned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F8797-6ACF-4E93-8B3F-8A1D0B5B8BF5}"/>
              </a:ext>
            </a:extLst>
          </p:cNvPr>
          <p:cNvSpPr txBox="1"/>
          <p:nvPr/>
        </p:nvSpPr>
        <p:spPr>
          <a:xfrm>
            <a:off x="1807028" y="526174"/>
            <a:ext cx="23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Original Feature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0C48D-58DB-4E9F-B94C-501290132B76}"/>
              </a:ext>
            </a:extLst>
          </p:cNvPr>
          <p:cNvSpPr txBox="1"/>
          <p:nvPr/>
        </p:nvSpPr>
        <p:spPr>
          <a:xfrm>
            <a:off x="927267" y="4755003"/>
            <a:ext cx="10597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proportion of attrition is </a:t>
            </a:r>
            <a:r>
              <a:rPr lang="en-US" sz="2400" b="1" dirty="0">
                <a:solidFill>
                  <a:srgbClr val="FFC000"/>
                </a:solidFill>
              </a:rPr>
              <a:t>more than twice as high</a:t>
            </a:r>
            <a:r>
              <a:rPr lang="en-US" sz="2400" b="1" dirty="0"/>
              <a:t> for individuals with a job level of 1 than it is for the combined population of all other possible job levels. </a:t>
            </a:r>
          </a:p>
        </p:txBody>
      </p:sp>
    </p:spTree>
    <p:extLst>
      <p:ext uri="{BB962C8B-B14F-4D97-AF65-F5344CB8AC3E}">
        <p14:creationId xmlns:p14="http://schemas.microsoft.com/office/powerpoint/2010/main" val="215327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E1A052-78E1-454B-8075-AD48FF61E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8087"/>
              </p:ext>
            </p:extLst>
          </p:nvPr>
        </p:nvGraphicFramePr>
        <p:xfrm>
          <a:off x="172192" y="179337"/>
          <a:ext cx="119327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652">
                  <a:extLst>
                    <a:ext uri="{9D8B030D-6E8A-4147-A177-3AD203B41FA5}">
                      <a16:colId xmlns:a16="http://schemas.microsoft.com/office/drawing/2014/main" val="1952175986"/>
                    </a:ext>
                  </a:extLst>
                </a:gridCol>
                <a:gridCol w="1034475">
                  <a:extLst>
                    <a:ext uri="{9D8B030D-6E8A-4147-A177-3AD203B41FA5}">
                      <a16:colId xmlns:a16="http://schemas.microsoft.com/office/drawing/2014/main" val="2773659437"/>
                    </a:ext>
                  </a:extLst>
                </a:gridCol>
                <a:gridCol w="1157844">
                  <a:extLst>
                    <a:ext uri="{9D8B030D-6E8A-4147-A177-3AD203B41FA5}">
                      <a16:colId xmlns:a16="http://schemas.microsoft.com/office/drawing/2014/main" val="3944533346"/>
                    </a:ext>
                  </a:extLst>
                </a:gridCol>
                <a:gridCol w="1229096">
                  <a:extLst>
                    <a:ext uri="{9D8B030D-6E8A-4147-A177-3AD203B41FA5}">
                      <a16:colId xmlns:a16="http://schemas.microsoft.com/office/drawing/2014/main" val="3937531332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4520793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13770455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63495986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88586349"/>
                    </a:ext>
                  </a:extLst>
                </a:gridCol>
                <a:gridCol w="2349338">
                  <a:extLst>
                    <a:ext uri="{9D8B030D-6E8A-4147-A177-3AD203B41FA5}">
                      <a16:colId xmlns:a16="http://schemas.microsoft.com/office/drawing/2014/main" val="163788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0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0.8648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0.5595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sng" dirty="0"/>
                        <a:t>12 Predictors</a:t>
                      </a:r>
                    </a:p>
                    <a:p>
                      <a:r>
                        <a:rPr lang="en-US" sz="1200" dirty="0"/>
                        <a:t>OverTime</a:t>
                      </a:r>
                    </a:p>
                    <a:p>
                      <a:r>
                        <a:rPr lang="en-US" sz="1200" dirty="0"/>
                        <a:t>JobLevelB</a:t>
                      </a:r>
                    </a:p>
                    <a:p>
                      <a:r>
                        <a:rPr lang="en-US" sz="1200" dirty="0"/>
                        <a:t>Salary</a:t>
                      </a:r>
                    </a:p>
                    <a:p>
                      <a:r>
                        <a:rPr lang="en-US" sz="1200" dirty="0"/>
                        <a:t>MaritalStatus</a:t>
                      </a:r>
                    </a:p>
                    <a:p>
                      <a:r>
                        <a:rPr lang="en-US" sz="1200" dirty="0"/>
                        <a:t>StockOptionLevel</a:t>
                      </a:r>
                    </a:p>
                    <a:p>
                      <a:r>
                        <a:rPr lang="en-US" sz="1200" dirty="0"/>
                        <a:t>JobRole</a:t>
                      </a:r>
                    </a:p>
                    <a:p>
                      <a:r>
                        <a:rPr lang="en-US" sz="1200" dirty="0"/>
                        <a:t>NumCompaniesWorkedB</a:t>
                      </a:r>
                    </a:p>
                    <a:p>
                      <a:r>
                        <a:rPr lang="en-US" sz="1200" dirty="0"/>
                        <a:t>JobInvolvementB</a:t>
                      </a:r>
                    </a:p>
                    <a:p>
                      <a:r>
                        <a:rPr lang="en-US" sz="1200" dirty="0"/>
                        <a:t>YearsAtCompany</a:t>
                      </a:r>
                    </a:p>
                    <a:p>
                      <a:r>
                        <a:rPr lang="en-US" sz="1200" dirty="0"/>
                        <a:t>WorkLifeBalanceB</a:t>
                      </a:r>
                    </a:p>
                    <a:p>
                      <a:r>
                        <a:rPr lang="en-US" sz="1200" dirty="0"/>
                        <a:t>EducationField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Six Predictors</a:t>
                      </a:r>
                    </a:p>
                    <a:p>
                      <a:r>
                        <a:rPr lang="en-US" sz="1200" dirty="0"/>
                        <a:t>OverTime</a:t>
                      </a:r>
                    </a:p>
                    <a:p>
                      <a:r>
                        <a:rPr lang="en-US" sz="1200" dirty="0"/>
                        <a:t>StockOptionLevel</a:t>
                      </a:r>
                    </a:p>
                    <a:p>
                      <a:r>
                        <a:rPr lang="en-US" sz="1200" dirty="0"/>
                        <a:t>JobLevelB</a:t>
                      </a:r>
                    </a:p>
                    <a:p>
                      <a:r>
                        <a:rPr lang="en-US" sz="1200" dirty="0"/>
                        <a:t>MaritalStatus</a:t>
                      </a:r>
                    </a:p>
                    <a:p>
                      <a:r>
                        <a:rPr lang="en-US" sz="1200" dirty="0"/>
                        <a:t>JobSatisfaction</a:t>
                      </a:r>
                    </a:p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7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Polynomial Kernel</a:t>
                      </a:r>
                    </a:p>
                    <a:p>
                      <a:r>
                        <a:rPr lang="en-US" sz="1200" dirty="0"/>
                        <a:t>- Degree 3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 Cost = 7.720323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 Gamma = 10.39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Eight Predictors</a:t>
                      </a:r>
                    </a:p>
                    <a:p>
                      <a:r>
                        <a:rPr lang="en-US" sz="1200" b="0" u="none" dirty="0"/>
                        <a:t>OverTime</a:t>
                      </a:r>
                    </a:p>
                    <a:p>
                      <a:r>
                        <a:rPr lang="en-US" sz="1200" b="0" u="none" dirty="0"/>
                        <a:t>JobLevelB</a:t>
                      </a:r>
                    </a:p>
                    <a:p>
                      <a:r>
                        <a:rPr lang="en-US" sz="1200" b="0" u="none" dirty="0"/>
                        <a:t>StockOptionLevel</a:t>
                      </a:r>
                    </a:p>
                    <a:p>
                      <a:r>
                        <a:rPr lang="en-US" sz="1200" b="0" u="none" dirty="0"/>
                        <a:t>JobInvolvementB</a:t>
                      </a:r>
                    </a:p>
                    <a:p>
                      <a:r>
                        <a:rPr lang="en-US" sz="1200" b="0" u="none" dirty="0"/>
                        <a:t>MaritalStatus</a:t>
                      </a:r>
                    </a:p>
                    <a:p>
                      <a:r>
                        <a:rPr lang="en-US" sz="1200" b="0" u="none" dirty="0"/>
                        <a:t>WorkLifeBalanceB</a:t>
                      </a:r>
                    </a:p>
                    <a:p>
                      <a:r>
                        <a:rPr lang="en-US" sz="1200" b="0" u="none" dirty="0"/>
                        <a:t>Salary</a:t>
                      </a:r>
                    </a:p>
                    <a:p>
                      <a:r>
                        <a:rPr lang="en-US" sz="1200" b="0" u="none" dirty="0"/>
                        <a:t>JobRole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8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15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0DF997-7985-4AED-85AC-76094317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2" y="244607"/>
            <a:ext cx="5455723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Predicting monthly income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B217-A310-4E93-AF9F-94E43F28076C}"/>
              </a:ext>
            </a:extLst>
          </p:cNvPr>
          <p:cNvSpPr txBox="1">
            <a:spLocks/>
          </p:cNvSpPr>
          <p:nvPr/>
        </p:nvSpPr>
        <p:spPr>
          <a:xfrm>
            <a:off x="1229098" y="1675381"/>
            <a:ext cx="2179123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u="sng" dirty="0">
                <a:solidFill>
                  <a:srgbClr val="66FF33"/>
                </a:solidFill>
              </a:rPr>
              <a:t>Predictors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7BC9B4-38EB-425B-88D5-0BE129AD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96" y="2252629"/>
            <a:ext cx="2838203" cy="399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66FF33"/>
                </a:solidFill>
              </a:rPr>
              <a:t>1) Education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80134C-2D14-4DA0-911A-F0B19E72A3F5}"/>
              </a:ext>
            </a:extLst>
          </p:cNvPr>
          <p:cNvSpPr txBox="1">
            <a:spLocks/>
          </p:cNvSpPr>
          <p:nvPr/>
        </p:nvSpPr>
        <p:spPr>
          <a:xfrm>
            <a:off x="1181596" y="2785585"/>
            <a:ext cx="2838203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66FF33"/>
                </a:solidFill>
              </a:rPr>
              <a:t>2) JobLevel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85C5DB-1AF8-4930-AAA0-ACAD41E36F3D}"/>
              </a:ext>
            </a:extLst>
          </p:cNvPr>
          <p:cNvSpPr txBox="1">
            <a:spLocks/>
          </p:cNvSpPr>
          <p:nvPr/>
        </p:nvSpPr>
        <p:spPr>
          <a:xfrm>
            <a:off x="1187534" y="3318541"/>
            <a:ext cx="2838203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66FF33"/>
                </a:solidFill>
              </a:rPr>
              <a:t>3) JobRole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A75A01-6766-4338-AEF1-A4448647BA40}"/>
              </a:ext>
            </a:extLst>
          </p:cNvPr>
          <p:cNvSpPr txBox="1">
            <a:spLocks/>
          </p:cNvSpPr>
          <p:nvPr/>
        </p:nvSpPr>
        <p:spPr>
          <a:xfrm>
            <a:off x="1193470" y="3839621"/>
            <a:ext cx="2214751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>
                <a:solidFill>
                  <a:srgbClr val="66FF33"/>
                </a:solidFill>
              </a:rPr>
              <a:t>4) 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291408-3CF7-4DC0-A815-BC35815ED564}"/>
              </a:ext>
            </a:extLst>
          </p:cNvPr>
          <p:cNvSpPr txBox="1">
            <a:spLocks/>
          </p:cNvSpPr>
          <p:nvPr/>
        </p:nvSpPr>
        <p:spPr>
          <a:xfrm>
            <a:off x="6157356" y="1734758"/>
            <a:ext cx="3372592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u="sng" dirty="0">
                <a:solidFill>
                  <a:srgbClr val="00FFFF"/>
                </a:solidFill>
              </a:rPr>
              <a:t>Evaluation Metrics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EA1CC6-8CE8-4B35-9C41-F63C03A06F42}"/>
              </a:ext>
            </a:extLst>
          </p:cNvPr>
          <p:cNvSpPr txBox="1">
            <a:spLocks/>
          </p:cNvSpPr>
          <p:nvPr/>
        </p:nvSpPr>
        <p:spPr>
          <a:xfrm>
            <a:off x="6885710" y="119973"/>
            <a:ext cx="2757054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>
                <a:solidFill>
                  <a:srgbClr val="FFFF00"/>
                </a:solidFill>
              </a:rPr>
              <a:t>Evaluation Method: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891CF4-ACE9-4AE0-9EB8-028010F5DBB6}"/>
              </a:ext>
            </a:extLst>
          </p:cNvPr>
          <p:cNvSpPr txBox="1">
            <a:spLocks/>
          </p:cNvSpPr>
          <p:nvPr/>
        </p:nvSpPr>
        <p:spPr>
          <a:xfrm>
            <a:off x="9561619" y="119973"/>
            <a:ext cx="2551214" cy="399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Repeated 10 fold cross validation, with 3 repeats.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B3F098-2D1F-4390-9637-2B6020A5A188}"/>
              </a:ext>
            </a:extLst>
          </p:cNvPr>
          <p:cNvSpPr txBox="1">
            <a:spLocks/>
          </p:cNvSpPr>
          <p:nvPr/>
        </p:nvSpPr>
        <p:spPr>
          <a:xfrm>
            <a:off x="5942610" y="2258567"/>
            <a:ext cx="4447309" cy="5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>
                <a:solidFill>
                  <a:srgbClr val="00FFFF"/>
                </a:solidFill>
              </a:rPr>
              <a:t>Training RMSE = 1020.05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21E765-6D40-46BD-8D16-FDC00CBE3EB4}"/>
              </a:ext>
            </a:extLst>
          </p:cNvPr>
          <p:cNvSpPr txBox="1">
            <a:spLocks/>
          </p:cNvSpPr>
          <p:nvPr/>
        </p:nvSpPr>
        <p:spPr>
          <a:xfrm>
            <a:off x="5942610" y="2879261"/>
            <a:ext cx="3823855" cy="5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>
                <a:solidFill>
                  <a:srgbClr val="00FFFF"/>
                </a:solidFill>
              </a:rPr>
              <a:t>Test RMSE = 1021.53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FCDB9-9486-4CA1-836B-AA3136ED61EE}"/>
              </a:ext>
            </a:extLst>
          </p:cNvPr>
          <p:cNvSpPr txBox="1"/>
          <p:nvPr/>
        </p:nvSpPr>
        <p:spPr>
          <a:xfrm>
            <a:off x="220682" y="5840389"/>
            <a:ext cx="11715008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Agreement between the training and test metrics indicates this model likely does not suffer from overfitting, and should generalize well to new observations from the same population.</a:t>
            </a:r>
          </a:p>
        </p:txBody>
      </p:sp>
    </p:spTree>
    <p:extLst>
      <p:ext uri="{BB962C8B-B14F-4D97-AF65-F5344CB8AC3E}">
        <p14:creationId xmlns:p14="http://schemas.microsoft.com/office/powerpoint/2010/main" val="90499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{B622AC12-73D4-4969-9F77-7633732A4DD2}tf03457452</Template>
  <TotalTime>10358</TotalTime>
  <Words>542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 case study 2 employee attrition </vt:lpstr>
      <vt:lpstr>Top 3 factors leading to attrition</vt:lpstr>
      <vt:lpstr>Relief scores</vt:lpstr>
      <vt:lpstr>Random forest Feature Importance Scores</vt:lpstr>
      <vt:lpstr>overtime</vt:lpstr>
      <vt:lpstr>Stock option level</vt:lpstr>
      <vt:lpstr>joblevelb</vt:lpstr>
      <vt:lpstr>PowerPoint Presentation</vt:lpstr>
      <vt:lpstr>Predicting monthly income with linear regression</vt:lpstr>
      <vt:lpstr>JOB ROLE SPECIFIC TRENDS</vt:lpstr>
      <vt:lpstr>Thank you for your time</vt:lpstr>
      <vt:lpstr>Back-up slides</vt:lpstr>
      <vt:lpstr>jobinvolvementb</vt:lpstr>
      <vt:lpstr>Marital status</vt:lpstr>
      <vt:lpstr>Xgboost random search 1</vt:lpstr>
      <vt:lpstr>Xgboost random search 2</vt:lpstr>
      <vt:lpstr>Svm 1</vt:lpstr>
      <vt:lpstr>Svm 2</vt:lpstr>
      <vt:lpstr>Svm 3</vt:lpstr>
      <vt:lpstr>Svm 4</vt:lpstr>
      <vt:lpstr>Svm 5</vt:lpstr>
      <vt:lpstr>Svm 6</vt:lpstr>
      <vt:lpstr>Svm 7</vt:lpstr>
      <vt:lpstr>Svm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Predictions</dc:title>
  <dc:creator>Braden Anderson</dc:creator>
  <cp:lastModifiedBy>Braden Anderson</cp:lastModifiedBy>
  <cp:revision>116</cp:revision>
  <dcterms:created xsi:type="dcterms:W3CDTF">2021-03-14T04:55:50Z</dcterms:created>
  <dcterms:modified xsi:type="dcterms:W3CDTF">2021-12-03T00:00:45Z</dcterms:modified>
</cp:coreProperties>
</file>