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41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5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719B-4C10-C042-81C4-159C27022E0C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779B-E967-F64B-9738-FFDB7C691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7779B-E967-F64B-9738-FFDB7C691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4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4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7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962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2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9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4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8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0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0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7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4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7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adford-College/Desigining-User-Interfaces-and-Working-with-Database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4BAE5C81-96A6-A40A-D058-95238E58C5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" y="26764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EEC104-B5FB-48CB-8F36-09F5E1F4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7404410" cy="1052422"/>
          </a:xfrm>
        </p:spPr>
        <p:txBody>
          <a:bodyPr>
            <a:noAutofit/>
          </a:bodyPr>
          <a:lstStyle/>
          <a:p>
            <a:r>
              <a:rPr lang="en-US" sz="3400" b="1" dirty="0">
                <a:latin typeface="Poppins" pitchFamily="2" charset="77"/>
                <a:cs typeface="Poppins" pitchFamily="2" charset="77"/>
              </a:rPr>
              <a:t>DESIGNING USER INTERFACES AND WORKING WITH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1688-9BA4-396A-40D7-7773B66D2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210" y="4428084"/>
            <a:ext cx="4802231" cy="5348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latin typeface="Poppins" pitchFamily="2" charset="77"/>
                <a:cs typeface="Poppins" pitchFamily="2" charset="77"/>
              </a:rPr>
              <a:t>Abdulhameed Yunusa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00" b="1" dirty="0">
                <a:latin typeface="Poppins" pitchFamily="2" charset="77"/>
                <a:cs typeface="Poppins" pitchFamily="2" charset="77"/>
              </a:rPr>
              <a:t>Lecturer in Computer Science </a:t>
            </a:r>
          </a:p>
        </p:txBody>
      </p:sp>
      <p:pic>
        <p:nvPicPr>
          <p:cNvPr id="1028" name="Picture 4" descr="BigBear.ai">
            <a:extLst>
              <a:ext uri="{FF2B5EF4-FFF2-40B4-BE49-F238E27FC236}">
                <a16:creationId xmlns:a16="http://schemas.microsoft.com/office/drawing/2014/main" id="{871F859B-1815-0522-A3B2-5D12D9CC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053" y="6209582"/>
            <a:ext cx="1418351" cy="8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for DevOps. What is SQL and what ...">
            <a:extLst>
              <a:ext uri="{FF2B5EF4-FFF2-40B4-BE49-F238E27FC236}">
                <a16:creationId xmlns:a16="http://schemas.microsoft.com/office/drawing/2014/main" id="{654B1B70-FE89-ED3F-0F8F-44C0358D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35" y="6357749"/>
            <a:ext cx="1418352" cy="65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lsamiq Vector Logo | Free Download ...">
            <a:extLst>
              <a:ext uri="{FF2B5EF4-FFF2-40B4-BE49-F238E27FC236}">
                <a16:creationId xmlns:a16="http://schemas.microsoft.com/office/drawing/2014/main" id="{5F8717D9-B16C-1923-D449-2B66BE3A2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418" y="6294088"/>
            <a:ext cx="1418352" cy="7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- Social media &amp; Logos Icons">
            <a:extLst>
              <a:ext uri="{FF2B5EF4-FFF2-40B4-BE49-F238E27FC236}">
                <a16:creationId xmlns:a16="http://schemas.microsoft.com/office/drawing/2014/main" id="{97C862F5-43F6-6D77-75C3-1D73E6FAA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24" y="6226147"/>
            <a:ext cx="1659492" cy="8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B104DE5-4AF0-049F-F486-FEB1B2471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39" y="6331307"/>
            <a:ext cx="2266991" cy="66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90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Best Practices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Keep navigation simple and intuitive.</a:t>
            </a:r>
          </a:p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Ensure responsiveness for various devices (mobile, tablet, desktop).</a:t>
            </a:r>
          </a:p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Use visual hierarchy to direct user attention to key elements.</a:t>
            </a:r>
          </a:p>
          <a:p>
            <a:r>
              <a:rPr lang="en-CA" sz="2500" dirty="0">
                <a:latin typeface="Poppins" pitchFamily="2" charset="77"/>
                <a:cs typeface="Poppins" pitchFamily="2" charset="77"/>
              </a:rPr>
              <a:t>Maintain consistency with colors, fonts, and buttons throughout the application.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618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Introduction 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 lnSpcReduction="10000"/>
          </a:bodyPr>
          <a:lstStyle/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What is Streamlit?</a:t>
            </a:r>
            <a:endParaRPr lang="en-CA" sz="25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is an open-source Python library that allows you to create beautiful, custom web apps for data science and machine learning projects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quickly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and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easily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Ideal for building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interactive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applications with just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Python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code.</a:t>
            </a:r>
          </a:p>
          <a:p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148" name="Picture 4" descr="Introduction to Streamlit and Streamlit Components">
            <a:extLst>
              <a:ext uri="{FF2B5EF4-FFF2-40B4-BE49-F238E27FC236}">
                <a16:creationId xmlns:a16="http://schemas.microsoft.com/office/drawing/2014/main" id="{562B168B-B1B1-5BC6-4B8C-438D32CD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1" y="3518208"/>
            <a:ext cx="1932957" cy="18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35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Features of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Interactive widgets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Buttons, sliders, checkboxes,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Data visualization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Integrates with libraries like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Matplotlib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Plotly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and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Altair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Real-time updates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Streamlit apps can update in real-time as users interact with them</a:t>
            </a:r>
            <a:r>
              <a:rPr lang="en-CA" sz="2000" dirty="0"/>
              <a:t>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148" name="Picture 4" descr="Introduction to Streamlit and Streamlit Components">
            <a:extLst>
              <a:ext uri="{FF2B5EF4-FFF2-40B4-BE49-F238E27FC236}">
                <a16:creationId xmlns:a16="http://schemas.microsoft.com/office/drawing/2014/main" id="{562B168B-B1B1-5BC6-4B8C-438D32CD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1" y="3518208"/>
            <a:ext cx="1932957" cy="18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85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Advantages of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No need for front-end skills (HTML/CSS/JS).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Quick prototyping for data-driven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Ideal for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data science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machine learning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, and </a:t>
            </a:r>
            <a:r>
              <a:rPr lang="en-CA" sz="2500" b="1" dirty="0">
                <a:latin typeface="Poppins" pitchFamily="2" charset="77"/>
                <a:cs typeface="Poppins" pitchFamily="2" charset="77"/>
              </a:rPr>
              <a:t>business intelligence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dashboards.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148" name="Picture 4" descr="Introduction to Streamlit and Streamlit Components">
            <a:extLst>
              <a:ext uri="{FF2B5EF4-FFF2-40B4-BE49-F238E27FC236}">
                <a16:creationId xmlns:a16="http://schemas.microsoft.com/office/drawing/2014/main" id="{562B168B-B1B1-5BC6-4B8C-438D32CD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81" y="3518208"/>
            <a:ext cx="1932957" cy="18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570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‘Dev’ Environment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The development environment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 is a collection of tools required to build your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To use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, your dev environment should include: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An IDE (e.g., </a:t>
            </a:r>
            <a:r>
              <a:rPr lang="en-CA" sz="1800" b="1" dirty="0" err="1">
                <a:latin typeface="Poppins" pitchFamily="2" charset="77"/>
                <a:cs typeface="Poppins" pitchFamily="2" charset="77"/>
              </a:rPr>
              <a:t>VSCode</a:t>
            </a:r>
            <a:r>
              <a:rPr lang="en-CA" sz="1800" dirty="0">
                <a:latin typeface="Poppins" pitchFamily="2" charset="77"/>
                <a:cs typeface="Poppins" pitchFamily="2" charset="77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CA" sz="1800" b="1" dirty="0">
                <a:latin typeface="Poppins" pitchFamily="2" charset="77"/>
                <a:cs typeface="Poppins" pitchFamily="2" charset="77"/>
              </a:rPr>
              <a:t>Python interpreter</a:t>
            </a:r>
            <a:r>
              <a:rPr lang="en-CA" sz="1800" dirty="0">
                <a:latin typeface="Poppins" pitchFamily="2" charset="77"/>
                <a:cs typeface="Poppins" pitchFamily="2" charset="77"/>
              </a:rPr>
              <a:t> installed.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The </a:t>
            </a:r>
            <a:r>
              <a:rPr lang="en-CA" sz="18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1800" dirty="0">
                <a:latin typeface="Poppins" pitchFamily="2" charset="77"/>
                <a:cs typeface="Poppins" pitchFamily="2" charset="77"/>
              </a:rPr>
              <a:t> Python package installed.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Python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 is required to install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PIP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, which allows us to install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6604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App Structure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Widgets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Interactive elements like sliders, buttons,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Sidebar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For organizing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Main area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For displaying data and visuals.</a:t>
            </a:r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1641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Running a Streamlit App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Install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 Streamlit: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dirty="0">
                <a:latin typeface="Poppins" pitchFamily="2" charset="77"/>
                <a:cs typeface="Poppins" pitchFamily="2" charset="77"/>
              </a:rPr>
              <a:t>pip install streamlit</a:t>
            </a:r>
          </a:p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Create a Python script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dirty="0">
                <a:latin typeface="Poppins" pitchFamily="2" charset="77"/>
                <a:cs typeface="Poppins" pitchFamily="2" charset="77"/>
              </a:rPr>
              <a:t>Example: </a:t>
            </a:r>
            <a:r>
              <a:rPr lang="en-CA" sz="2300" dirty="0" err="1">
                <a:latin typeface="Poppins" pitchFamily="2" charset="77"/>
                <a:cs typeface="Poppins" pitchFamily="2" charset="77"/>
              </a:rPr>
              <a:t>app.py</a:t>
            </a:r>
            <a:endParaRPr lang="en-CA" sz="2300" dirty="0">
              <a:latin typeface="Poppins" pitchFamily="2" charset="77"/>
              <a:cs typeface="Poppins" pitchFamily="2" charset="77"/>
            </a:endParaRPr>
          </a:p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Run your app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dirty="0">
                <a:latin typeface="Poppins" pitchFamily="2" charset="77"/>
                <a:cs typeface="Poppins" pitchFamily="2" charset="77"/>
              </a:rPr>
              <a:t>streamlit run </a:t>
            </a:r>
            <a:r>
              <a:rPr lang="en-CA" sz="2300" dirty="0" err="1">
                <a:latin typeface="Poppins" pitchFamily="2" charset="77"/>
                <a:cs typeface="Poppins" pitchFamily="2" charset="77"/>
              </a:rPr>
              <a:t>app.py</a:t>
            </a:r>
            <a:endParaRPr lang="en-CA" sz="23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33030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79E4FC-919A-5074-91BF-75762CD9F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925" y="1576276"/>
            <a:ext cx="6194087" cy="42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29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Running the 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1DA3F7-C707-9C6E-61BD-A8108ECF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589"/>
          <a:stretch/>
        </p:blipFill>
        <p:spPr>
          <a:xfrm>
            <a:off x="5202963" y="2517688"/>
            <a:ext cx="6202324" cy="1822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542390" y="4469638"/>
            <a:ext cx="552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You can also run your app with the command </a:t>
            </a:r>
          </a:p>
          <a:p>
            <a:r>
              <a:rPr lang="en-US" b="1" dirty="0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python –m </a:t>
            </a:r>
            <a:r>
              <a:rPr lang="en-US" b="1" dirty="0" err="1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streamlit</a:t>
            </a:r>
            <a:r>
              <a:rPr lang="en-US" b="1" dirty="0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 run </a:t>
            </a:r>
            <a:r>
              <a:rPr lang="en-US" b="1" dirty="0" err="1">
                <a:solidFill>
                  <a:srgbClr val="FF0000"/>
                </a:solidFill>
                <a:latin typeface="Poppins" pitchFamily="2" charset="77"/>
                <a:cs typeface="Poppins" pitchFamily="2" charset="77"/>
              </a:rPr>
              <a:t>filename.py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987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6422915" y="5189882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19A5C-9F88-4FAB-03E4-5F4EF092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57" y="1341158"/>
            <a:ext cx="6383432" cy="38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1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>
                <a:latin typeface="Poppins" pitchFamily="2" charset="77"/>
                <a:cs typeface="Poppins" pitchFamily="2" charset="77"/>
              </a:rPr>
              <a:t>Outline</a:t>
            </a:r>
            <a:endParaRPr lang="en-US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Introduction to Package Managers (NPM and PIP)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Designing User Interfaces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Introduction to ‘Streamlit’ for UI design 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Setting up your ‘Dev Environment’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Working with Database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Integrating database with code</a:t>
            </a:r>
          </a:p>
          <a:p>
            <a:r>
              <a:rPr lang="en-US" dirty="0">
                <a:latin typeface="Poppins" pitchFamily="2" charset="77"/>
                <a:cs typeface="Poppins" pitchFamily="2" charset="77"/>
              </a:rPr>
              <a:t>Introduction to REST APIs</a:t>
            </a:r>
          </a:p>
        </p:txBody>
      </p:sp>
    </p:spTree>
    <p:extLst>
      <p:ext uri="{BB962C8B-B14F-4D97-AF65-F5344CB8AC3E}">
        <p14:creationId xmlns:p14="http://schemas.microsoft.com/office/powerpoint/2010/main" val="2402307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Streamlit Tags and Usage: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r>
              <a:rPr lang="en-CA" sz="3400" b="1" dirty="0">
                <a:latin typeface="Poppins" pitchFamily="2" charset="77"/>
                <a:cs typeface="Poppins" pitchFamily="2" charset="77"/>
              </a:rPr>
              <a:t>Text Elements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452689"/>
            <a:ext cx="6025645" cy="4570457"/>
          </a:xfrm>
          <a:effectLst/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st.title()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Displays the main title of the app.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st.title('Welcome to My App')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st.header()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Adds a header, useful for section titles.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st.header('Data Overview')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st.subheader()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Sub-section within a section.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st.subheader('Summary Statistics')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st.text()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Displays simple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st.text('This is a basic text element.')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900" b="1" dirty="0">
                <a:latin typeface="Poppins" pitchFamily="2" charset="77"/>
                <a:cs typeface="Poppins" pitchFamily="2" charset="77"/>
              </a:rPr>
              <a:t>st.markdown()</a:t>
            </a:r>
            <a:r>
              <a:rPr lang="en-CA" sz="1900" dirty="0">
                <a:latin typeface="Poppins" pitchFamily="2" charset="77"/>
                <a:cs typeface="Poppins" pitchFamily="2" charset="77"/>
              </a:rPr>
              <a:t>: Allows formatting with Markdown syntax.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>
                <a:latin typeface="Poppins" pitchFamily="2" charset="77"/>
                <a:cs typeface="Poppins" pitchFamily="2" charset="77"/>
              </a:rPr>
              <a:t>Example: st.markdown('**Bold Text** or *Italicized Text*')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9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39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Input Widgets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440332"/>
            <a:ext cx="6025645" cy="4570457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File Uploads: </a:t>
            </a:r>
            <a:r>
              <a:rPr lang="en-CA" sz="2000" b="1" dirty="0" err="1">
                <a:latin typeface="Poppins" pitchFamily="2" charset="77"/>
                <a:cs typeface="Poppins" pitchFamily="2" charset="77"/>
              </a:rPr>
              <a:t>st.file_uploader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()</a:t>
            </a: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Used for uploading files like CSV, images,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Allows users to upload files and interact with the content (e.g., processing CSV files).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Text Inputs: </a:t>
            </a:r>
            <a:r>
              <a:rPr lang="en-CA" sz="2000" b="1" dirty="0" err="1">
                <a:latin typeface="Poppins" pitchFamily="2" charset="77"/>
                <a:cs typeface="Poppins" pitchFamily="2" charset="77"/>
              </a:rPr>
              <a:t>st.text_input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()</a:t>
            </a: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Accepts user input as text.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Text Area: </a:t>
            </a:r>
            <a:r>
              <a:rPr lang="en-CA" sz="2000" b="1" dirty="0" err="1">
                <a:latin typeface="Poppins" pitchFamily="2" charset="77"/>
                <a:cs typeface="Poppins" pitchFamily="2" charset="77"/>
              </a:rPr>
              <a:t>st.text_area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()</a:t>
            </a: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For multi-line text input.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000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0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6711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6793618" y="5503923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D7815E-DC5B-2543-A231-3A791400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6" y="849574"/>
            <a:ext cx="7772400" cy="46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8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Output Elements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440332"/>
            <a:ext cx="6025645" cy="4570457"/>
          </a:xfrm>
          <a:effectLst/>
        </p:spPr>
        <p:txBody>
          <a:bodyPr anchor="ctr">
            <a:noAutofit/>
          </a:bodyPr>
          <a:lstStyle/>
          <a:p>
            <a:endParaRPr lang="en-CA" dirty="0">
              <a:latin typeface="Poppins" pitchFamily="2" charset="77"/>
              <a:cs typeface="Poppins" pitchFamily="2" charset="77"/>
            </a:endParaRP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Data Display: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st.write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Displays various types of outputs, including text, data frames, charts, and more.</a:t>
            </a: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Tables: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st.table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Renders a static table for displaying tabular data.</a:t>
            </a: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Charts: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st.line_chart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(),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st.bar_chart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Used for visualizing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6752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812082" y="5529561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0199D-60D1-2615-A64D-B5643F71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6" y="857534"/>
            <a:ext cx="7772400" cy="46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21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Sidebar Elements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198606"/>
            <a:ext cx="6025645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Sidebar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 err="1">
                <a:latin typeface="Poppins" pitchFamily="2" charset="77"/>
                <a:cs typeface="Poppins" pitchFamily="2" charset="77"/>
              </a:rPr>
              <a:t>st.sidebar.title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r>
              <a:rPr lang="en-CA" dirty="0">
                <a:latin typeface="Poppins" pitchFamily="2" charset="77"/>
                <a:cs typeface="Poppins" pitchFamily="2" charset="77"/>
              </a:rPr>
              <a:t> and </a:t>
            </a:r>
            <a:r>
              <a:rPr lang="en-CA" b="1" dirty="0" err="1">
                <a:latin typeface="Poppins" pitchFamily="2" charset="77"/>
                <a:cs typeface="Poppins" pitchFamily="2" charset="77"/>
              </a:rPr>
              <a:t>st.sidebar.header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()</a:t>
            </a:r>
            <a:r>
              <a:rPr lang="en-CA" dirty="0">
                <a:latin typeface="Poppins" pitchFamily="2" charset="77"/>
                <a:cs typeface="Poppins" pitchFamily="2" charset="77"/>
              </a:rPr>
              <a:t>Add elements in a collapsible sidebar for navigation or organizing controls.</a:t>
            </a:r>
          </a:p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Sidebar Input Widgets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Same as main content, but in the sidebar: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Text Input</a:t>
            </a:r>
            <a:r>
              <a:rPr lang="en-CA" dirty="0">
                <a:latin typeface="Poppins" pitchFamily="2" charset="77"/>
                <a:cs typeface="Poppins" pitchFamily="2" charset="77"/>
              </a:rPr>
              <a:t>: </a:t>
            </a:r>
            <a:r>
              <a:rPr lang="en-CA" dirty="0" err="1">
                <a:latin typeface="Poppins" pitchFamily="2" charset="77"/>
                <a:cs typeface="Poppins" pitchFamily="2" charset="77"/>
              </a:rPr>
              <a:t>st.sidebar.text_input</a:t>
            </a:r>
            <a:r>
              <a:rPr lang="en-CA" dirty="0">
                <a:latin typeface="Poppins" pitchFamily="2" charset="77"/>
                <a:cs typeface="Poppins" pitchFamily="2" charset="77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Sliders</a:t>
            </a:r>
            <a:r>
              <a:rPr lang="en-CA" dirty="0">
                <a:latin typeface="Poppins" pitchFamily="2" charset="77"/>
                <a:cs typeface="Poppins" pitchFamily="2" charset="77"/>
              </a:rPr>
              <a:t>: </a:t>
            </a:r>
            <a:r>
              <a:rPr lang="en-CA" dirty="0" err="1">
                <a:latin typeface="Poppins" pitchFamily="2" charset="77"/>
                <a:cs typeface="Poppins" pitchFamily="2" charset="77"/>
              </a:rPr>
              <a:t>st.sidebar.slider</a:t>
            </a:r>
            <a:r>
              <a:rPr lang="en-CA" dirty="0">
                <a:latin typeface="Poppins" pitchFamily="2" charset="77"/>
                <a:cs typeface="Poppins" pitchFamily="2" charset="77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97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812082" y="5529561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7C349-BF42-DEBB-AB1C-939745DE6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5" y="843395"/>
            <a:ext cx="7772400" cy="46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3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Navigation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427" y="1198606"/>
            <a:ext cx="6025645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Navigation</a:t>
            </a:r>
            <a:endParaRPr lang="en-CA" dirty="0">
              <a:latin typeface="Poppins" pitchFamily="2" charset="77"/>
              <a:cs typeface="Poppins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Multi-page apps</a:t>
            </a:r>
            <a:r>
              <a:rPr lang="en-CA" dirty="0">
                <a:latin typeface="Poppins" pitchFamily="2" charset="77"/>
                <a:cs typeface="Poppins" pitchFamily="2" charset="77"/>
              </a:rPr>
              <a:t>: Streamlit doesn’t have built-in multi-page support, but you can simulate it using sidebars, radio buttons, or custom navigation.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6326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365" y="1143770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29FAFF-9A6F-AA72-708D-BBAD1E8A259E}"/>
              </a:ext>
            </a:extLst>
          </p:cNvPr>
          <p:cNvSpPr txBox="1"/>
          <p:nvPr/>
        </p:nvSpPr>
        <p:spPr>
          <a:xfrm>
            <a:off x="5812082" y="5529561"/>
            <a:ext cx="399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itchFamily="2" charset="77"/>
                <a:cs typeface="Poppins" pitchFamily="2" charset="77"/>
              </a:rPr>
              <a:t>The Code runs on the web server </a:t>
            </a:r>
            <a:endParaRPr lang="en-US" b="1" dirty="0">
              <a:solidFill>
                <a:srgbClr val="FF0000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EF99-9F9E-2D50-6DB5-12BF28E1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365" y="1004683"/>
            <a:ext cx="7772400" cy="448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65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Class Activity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57" y="1581665"/>
            <a:ext cx="6025645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400" b="1" dirty="0">
                <a:latin typeface="Poppins" pitchFamily="2" charset="77"/>
                <a:cs typeface="Poppins" pitchFamily="2" charset="77"/>
              </a:rPr>
              <a:t>Objective:</a:t>
            </a:r>
          </a:p>
          <a:p>
            <a:r>
              <a:rPr lang="en-CA" sz="2400" dirty="0">
                <a:latin typeface="Poppins" pitchFamily="2" charset="77"/>
                <a:cs typeface="Poppins" pitchFamily="2" charset="77"/>
              </a:rPr>
              <a:t>By the end of this activity, you will: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Gain experience using </a:t>
            </a:r>
            <a:r>
              <a:rPr lang="en-CA" sz="22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200" dirty="0">
                <a:latin typeface="Poppins" pitchFamily="2" charset="77"/>
                <a:cs typeface="Poppins" pitchFamily="2" charset="77"/>
              </a:rPr>
              <a:t> to build interactive web applications.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Learn how to accept user input (e.g., text, sliders, or file uploads) and use it to control the app's behavior.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Understand how to display dynamic content in </a:t>
            </a:r>
            <a:r>
              <a:rPr lang="en-CA" sz="22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2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200" dirty="0">
                <a:latin typeface="Poppins" pitchFamily="2" charset="77"/>
                <a:cs typeface="Poppins" pitchFamily="2" charset="77"/>
              </a:rPr>
              <a:t>Open the Class Activity Folder to get started.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751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>
                <a:latin typeface="Poppins" pitchFamily="2" charset="77"/>
                <a:cs typeface="Poppins" pitchFamily="2" charset="77"/>
              </a:rPr>
              <a:t>Get started</a:t>
            </a:r>
            <a:br>
              <a:rPr lang="en-US" sz="2400">
                <a:latin typeface="Poppins" pitchFamily="2" charset="77"/>
                <a:cs typeface="Poppins" pitchFamily="2" charset="77"/>
              </a:rPr>
            </a:br>
            <a:r>
              <a:rPr lang="en-US" sz="2400">
                <a:latin typeface="Poppins" pitchFamily="2" charset="77"/>
                <a:cs typeface="Poppins" pitchFamily="2" charset="77"/>
              </a:rPr>
              <a:t>Clone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2000" dirty="0">
                <a:latin typeface="Poppins" pitchFamily="2" charset="77"/>
                <a:cs typeface="Poppins" pitchFamily="2" charset="77"/>
              </a:rPr>
              <a:t>Repository URL</a:t>
            </a:r>
          </a:p>
          <a:p>
            <a:r>
              <a:rPr lang="en-US" sz="2000" dirty="0">
                <a:latin typeface="Poppins" pitchFamily="2" charset="77"/>
                <a:cs typeface="Poppins" pitchFamily="2" charset="77"/>
                <a:hlinkClick r:id="rId3"/>
              </a:rPr>
              <a:t>https://github.com/Bradford-College/Desigining-User-Interfaces-and-Working-with-Databases</a:t>
            </a: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6" name="Graphic 15" descr="Open Folder">
            <a:extLst>
              <a:ext uri="{FF2B5EF4-FFF2-40B4-BE49-F238E27FC236}">
                <a16:creationId xmlns:a16="http://schemas.microsoft.com/office/drawing/2014/main" id="{572C2F4E-6E5C-D6FC-1447-0DA947E76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536" y="643467"/>
            <a:ext cx="5580812" cy="5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0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Working with Database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57" y="1581665"/>
            <a:ext cx="6025645" cy="4812184"/>
          </a:xfrm>
          <a:effectLst/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Definition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A database is an organized collection of structured information or data, typically stored electronically in a computer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Purpose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Databases are used to manage, store, and retrieve data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Importance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Facilitate data management.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Ensure data integrity and security.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Support complex queries and data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875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Types of Database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363" y="1302885"/>
            <a:ext cx="6754077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1. Relational Databases (RDBMS)</a:t>
            </a:r>
            <a:endParaRPr lang="en-CA" sz="16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Examples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MySQL, PostgreSQL, Oracle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Features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Structured data with defined schemas, support for SQL queries.</a:t>
            </a:r>
          </a:p>
          <a:p>
            <a:pPr marL="36900" indent="0">
              <a:buNone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2. NoSQL Databases</a:t>
            </a:r>
            <a:endParaRPr lang="en-CA" sz="16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Examples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MongoDB, Cassandra, Couchbase.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Features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Flexible schemas, unstructured data, high scalability.</a:t>
            </a:r>
          </a:p>
          <a:p>
            <a:pPr marL="36900" indent="0">
              <a:buNone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3. In-Memory Databases</a:t>
            </a:r>
            <a:endParaRPr lang="en-CA" sz="16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Examples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Redis, Memcached.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Features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Data stored in RAM for fast access, often used for caching.</a:t>
            </a:r>
          </a:p>
          <a:p>
            <a:pPr marL="36900" indent="0">
              <a:buNone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4. Graph Databases</a:t>
            </a:r>
            <a:endParaRPr lang="en-CA" sz="1600" dirty="0">
              <a:latin typeface="Poppins" pitchFamily="2" charset="77"/>
              <a:cs typeface="Poppins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Examples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Neo4j, </a:t>
            </a:r>
            <a:r>
              <a:rPr lang="en-CA" sz="1600" dirty="0" err="1">
                <a:latin typeface="Poppins" pitchFamily="2" charset="77"/>
                <a:cs typeface="Poppins" pitchFamily="2" charset="77"/>
              </a:rPr>
              <a:t>ArangoDB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Poppins" pitchFamily="2" charset="77"/>
                <a:cs typeface="Poppins" pitchFamily="2" charset="77"/>
              </a:rPr>
              <a:t>Features</a:t>
            </a:r>
            <a:r>
              <a:rPr lang="en-CA" sz="1600" dirty="0">
                <a:latin typeface="Poppins" pitchFamily="2" charset="77"/>
                <a:cs typeface="Poppins" pitchFamily="2" charset="77"/>
              </a:rPr>
              <a:t>: Data represented as nodes and edges, ideal for complex relationships.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6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14455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Reasons for choosing a DB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363" y="1302885"/>
            <a:ext cx="6754077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Data Integrity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Ensures accuracy and consistency of data over its lifecycle.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Scalability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Ability to handle increasing amounts of data and user load.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Performance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Optimized for fast data retrieval and processing.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Security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Protects sensitive data through authentication and authorization.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Flexibility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Supports various data models and structures, adapting to different application needs.</a:t>
            </a:r>
          </a:p>
        </p:txBody>
      </p:sp>
    </p:spTree>
    <p:extLst>
      <p:ext uri="{BB962C8B-B14F-4D97-AF65-F5344CB8AC3E}">
        <p14:creationId xmlns:p14="http://schemas.microsoft.com/office/powerpoint/2010/main" val="4086896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CRUD Operations Overview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64" y="902393"/>
            <a:ext cx="6754077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200" b="1" dirty="0">
                <a:latin typeface="Poppins" pitchFamily="2" charset="77"/>
                <a:cs typeface="Poppins" pitchFamily="2" charset="77"/>
              </a:rPr>
              <a:t>Definition</a:t>
            </a:r>
            <a:r>
              <a:rPr lang="en-CA" sz="2200" dirty="0">
                <a:latin typeface="Poppins" pitchFamily="2" charset="77"/>
                <a:cs typeface="Poppins" pitchFamily="2" charset="77"/>
              </a:rPr>
              <a:t>: CRUD stands for Create, Read, Update, and Delete—basic operations for managing data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2696378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SQL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364" y="902393"/>
            <a:ext cx="6754077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200" b="1" dirty="0">
                <a:latin typeface="Poppins" pitchFamily="2" charset="77"/>
                <a:cs typeface="Poppins" pitchFamily="2" charset="77"/>
              </a:rPr>
              <a:t>Work in progress </a:t>
            </a:r>
            <a:endParaRPr lang="en-CA" sz="22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311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Summary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354" y="902393"/>
            <a:ext cx="6754077" cy="4812184"/>
          </a:xfrm>
          <a:effectLst/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Summary</a:t>
            </a:r>
            <a:r>
              <a:rPr lang="en-CA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Understanding different types of databases and their purposes is crucial for effective data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Mastering CRUD operations is fundamental for interacting with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Next Steps</a:t>
            </a:r>
            <a:r>
              <a:rPr lang="en-CA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Explore database management systems (DBMS) for hands-on practice.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Implement CRUD operations in a project.</a:t>
            </a:r>
          </a:p>
        </p:txBody>
      </p:sp>
    </p:spTree>
    <p:extLst>
      <p:ext uri="{BB962C8B-B14F-4D97-AF65-F5344CB8AC3E}">
        <p14:creationId xmlns:p14="http://schemas.microsoft.com/office/powerpoint/2010/main" val="3400184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Introduction to RESTAPI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354" y="902393"/>
            <a:ext cx="6754077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Definition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REST (Representational State Transfer) API is an architectural style that uses HTTP requests to access and manipulate data.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Key Features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Stateless: Each API call is independent and contains all the necessary information.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Client-Server Architecture: Separation of client and server for improved scalability and flexibility.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Use of Standard HTTP Methods: Typically uses methods such as GET, POST, PUT, DELETE.</a:t>
            </a:r>
          </a:p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Common Use Cases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800" dirty="0">
                <a:latin typeface="Poppins" pitchFamily="2" charset="77"/>
                <a:cs typeface="Poppins" pitchFamily="2" charset="77"/>
              </a:rPr>
              <a:t>Web services, mobile applications, microservices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98248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Key components of RESTAPI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354" y="902393"/>
            <a:ext cx="6754077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1. Endpoints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dirty="0">
                <a:latin typeface="Poppins" pitchFamily="2" charset="77"/>
                <a:cs typeface="Poppins" pitchFamily="2" charset="77"/>
              </a:rPr>
              <a:t>URLs that represent resources (e.g., </a:t>
            </a:r>
            <a:r>
              <a:rPr lang="en-CA" sz="2000" b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https://</a:t>
            </a:r>
            <a:r>
              <a:rPr lang="en-CA" sz="2000" b="0" dirty="0" err="1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reqres.in</a:t>
            </a:r>
            <a:r>
              <a:rPr lang="en-CA" sz="2000" b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/api/users'</a:t>
            </a:r>
            <a:r>
              <a:rPr lang="en-CA" sz="2300" dirty="0">
                <a:latin typeface="Poppins" pitchFamily="2" charset="77"/>
                <a:cs typeface="Poppins" pitchFamily="2" charset="77"/>
              </a:rPr>
              <a:t>).</a:t>
            </a:r>
          </a:p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2. HTTP Methods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b="1" dirty="0">
                <a:latin typeface="Poppins" pitchFamily="2" charset="77"/>
                <a:cs typeface="Poppins" pitchFamily="2" charset="77"/>
              </a:rPr>
              <a:t>GET</a:t>
            </a:r>
            <a:r>
              <a:rPr lang="en-CA" sz="2300" dirty="0">
                <a:latin typeface="Poppins" pitchFamily="2" charset="77"/>
                <a:cs typeface="Poppins" pitchFamily="2" charset="77"/>
              </a:rPr>
              <a:t>: Retrieve data from a resource.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b="1" dirty="0">
                <a:latin typeface="Poppins" pitchFamily="2" charset="77"/>
                <a:cs typeface="Poppins" pitchFamily="2" charset="77"/>
              </a:rPr>
              <a:t>POST</a:t>
            </a:r>
            <a:r>
              <a:rPr lang="en-CA" sz="2300" dirty="0">
                <a:latin typeface="Poppins" pitchFamily="2" charset="77"/>
                <a:cs typeface="Poppins" pitchFamily="2" charset="77"/>
              </a:rPr>
              <a:t>: Create a new resource.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b="1" dirty="0">
                <a:latin typeface="Poppins" pitchFamily="2" charset="77"/>
                <a:cs typeface="Poppins" pitchFamily="2" charset="77"/>
              </a:rPr>
              <a:t>PUT</a:t>
            </a:r>
            <a:r>
              <a:rPr lang="en-CA" sz="2300" dirty="0">
                <a:latin typeface="Poppins" pitchFamily="2" charset="77"/>
                <a:cs typeface="Poppins" pitchFamily="2" charset="77"/>
              </a:rPr>
              <a:t>: Update an existing resource.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2300" b="1" dirty="0">
                <a:latin typeface="Poppins" pitchFamily="2" charset="77"/>
                <a:cs typeface="Poppins" pitchFamily="2" charset="77"/>
              </a:rPr>
              <a:t>DELETE</a:t>
            </a:r>
            <a:r>
              <a:rPr lang="en-CA" sz="2300" dirty="0">
                <a:latin typeface="Poppins" pitchFamily="2" charset="77"/>
                <a:cs typeface="Poppins" pitchFamily="2" charset="77"/>
              </a:rPr>
              <a:t>: Remove a resource.</a:t>
            </a:r>
          </a:p>
        </p:txBody>
      </p:sp>
    </p:spTree>
    <p:extLst>
      <p:ext uri="{BB962C8B-B14F-4D97-AF65-F5344CB8AC3E}">
        <p14:creationId xmlns:p14="http://schemas.microsoft.com/office/powerpoint/2010/main" val="2873121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Key components of RESTAPI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2354" y="902393"/>
            <a:ext cx="6754077" cy="4812184"/>
          </a:xfrm>
          <a:effectLst/>
        </p:spPr>
        <p:txBody>
          <a:bodyPr anchor="ctr">
            <a:noAutofit/>
          </a:bodyPr>
          <a:lstStyle/>
          <a:p>
            <a:pPr marL="36900" indent="0">
              <a:buNone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Request and Response Format</a:t>
            </a:r>
            <a:r>
              <a:rPr lang="en-CA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Typically uses 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JSON</a:t>
            </a:r>
            <a:r>
              <a:rPr lang="en-CA" dirty="0">
                <a:latin typeface="Poppins" pitchFamily="2" charset="77"/>
                <a:cs typeface="Poppins" pitchFamily="2" charset="77"/>
              </a:rPr>
              <a:t> or 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XML</a:t>
            </a:r>
            <a:r>
              <a:rPr lang="en-CA" dirty="0">
                <a:latin typeface="Poppins" pitchFamily="2" charset="77"/>
                <a:cs typeface="Poppins" pitchFamily="2" charset="77"/>
              </a:rPr>
              <a:t> for data interchange.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>
                <a:latin typeface="Poppins" pitchFamily="2" charset="77"/>
                <a:cs typeface="Poppins" pitchFamily="2" charset="77"/>
              </a:rPr>
              <a:t>Example</a:t>
            </a:r>
            <a:r>
              <a:rPr lang="en-CA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Poppins" pitchFamily="2" charset="77"/>
                <a:cs typeface="Poppins" pitchFamily="2" charset="77"/>
              </a:rPr>
              <a:t>Request: GET </a:t>
            </a:r>
            <a:r>
              <a:rPr lang="en-CA" b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https://</a:t>
            </a:r>
            <a:r>
              <a:rPr lang="en-CA" b="0" dirty="0" err="1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reqres.in</a:t>
            </a:r>
            <a:r>
              <a:rPr lang="en-CA" b="0" dirty="0">
                <a:solidFill>
                  <a:schemeClr val="tx1"/>
                </a:solidFill>
                <a:effectLst/>
                <a:latin typeface="Poppins" pitchFamily="2" charset="77"/>
                <a:cs typeface="Poppins" pitchFamily="2" charset="77"/>
              </a:rPr>
              <a:t>/api/users'</a:t>
            </a:r>
          </a:p>
          <a:p>
            <a:pPr marL="457200" lvl="1" indent="0">
              <a:buNone/>
            </a:pPr>
            <a:endParaRPr lang="en-CA" sz="23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3748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r>
              <a:rPr lang="en-CA" sz="3400" b="1" dirty="0">
                <a:latin typeface="Poppins" pitchFamily="2" charset="77"/>
                <a:cs typeface="Poppins" pitchFamily="2" charset="77"/>
              </a:rPr>
              <a:t>The Output</a:t>
            </a:r>
            <a:br>
              <a:rPr lang="en-CA" sz="3400" b="1" dirty="0">
                <a:latin typeface="Poppins" pitchFamily="2" charset="77"/>
                <a:cs typeface="Poppins" pitchFamily="2" charset="77"/>
              </a:rPr>
            </a:br>
            <a:endParaRPr lang="en-CA" sz="3400" b="1" dirty="0">
              <a:latin typeface="Poppins" pitchFamily="2" charset="77"/>
              <a:cs typeface="Poppins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131B739-AC32-9815-B79B-8BCF4E28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05" y="320040"/>
            <a:ext cx="5577535" cy="619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76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Introduction to Package Managers (NPM and PIP)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CA" dirty="0">
                <a:latin typeface="Poppins" pitchFamily="2" charset="77"/>
                <a:cs typeface="Poppins" pitchFamily="2" charset="77"/>
              </a:rPr>
              <a:t>A 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package manager</a:t>
            </a:r>
            <a:r>
              <a:rPr lang="en-CA" dirty="0">
                <a:latin typeface="Poppins" pitchFamily="2" charset="77"/>
                <a:cs typeface="Poppins" pitchFamily="2" charset="77"/>
              </a:rPr>
              <a:t> is a tool that automates the process of installing, upgrading, configuring, and removing software packages.</a:t>
            </a:r>
          </a:p>
          <a:p>
            <a:r>
              <a:rPr lang="en-CA" b="1" dirty="0">
                <a:latin typeface="Poppins" pitchFamily="2" charset="77"/>
                <a:cs typeface="Poppins" pitchFamily="2" charset="77"/>
              </a:rPr>
              <a:t>NPM</a:t>
            </a:r>
            <a:r>
              <a:rPr lang="en-CA" dirty="0">
                <a:latin typeface="Poppins" pitchFamily="2" charset="77"/>
                <a:cs typeface="Poppins" pitchFamily="2" charset="77"/>
              </a:rPr>
              <a:t> (Node Package Manager) is the default package manager for JavaScript/Node.js, while </a:t>
            </a:r>
            <a:r>
              <a:rPr lang="en-CA" b="1" dirty="0">
                <a:latin typeface="Poppins" pitchFamily="2" charset="77"/>
                <a:cs typeface="Poppins" pitchFamily="2" charset="77"/>
              </a:rPr>
              <a:t>PIP</a:t>
            </a:r>
            <a:r>
              <a:rPr lang="en-CA" dirty="0">
                <a:latin typeface="Poppins" pitchFamily="2" charset="77"/>
                <a:cs typeface="Poppins" pitchFamily="2" charset="77"/>
              </a:rPr>
              <a:t> (Python Package Installer) is used for Python.</a:t>
            </a:r>
          </a:p>
          <a:p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050" name="Picture 2" descr="What is npm? - by UXPin">
            <a:extLst>
              <a:ext uri="{FF2B5EF4-FFF2-40B4-BE49-F238E27FC236}">
                <a16:creationId xmlns:a16="http://schemas.microsoft.com/office/drawing/2014/main" id="{4CDE47BC-1413-3ABB-D8E3-9A142B23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11" y="5396965"/>
            <a:ext cx="225425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ll pip Python package manager on ...">
            <a:extLst>
              <a:ext uri="{FF2B5EF4-FFF2-40B4-BE49-F238E27FC236}">
                <a16:creationId xmlns:a16="http://schemas.microsoft.com/office/drawing/2014/main" id="{DD876A11-2F1C-CC9A-E316-546471E58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0" r="12486"/>
          <a:stretch/>
        </p:blipFill>
        <p:spPr bwMode="auto">
          <a:xfrm>
            <a:off x="6018685" y="5395497"/>
            <a:ext cx="1116057" cy="90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7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Python Package Installer (PIP)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Language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Usage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Manages Python packages (libraries, frameworks, etc.), ensuring smooth Python environment setups.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Commands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pip install &lt;package&gt;: Installs a package.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dirty="0">
                <a:latin typeface="Poppins" pitchFamily="2" charset="77"/>
                <a:cs typeface="Poppins" pitchFamily="2" charset="77"/>
              </a:rPr>
              <a:t>pip freeze: Lists installed packages.</a:t>
            </a:r>
          </a:p>
          <a:p>
            <a:endParaRPr lang="en-US" sz="25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771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Example of Python Package Installer (PIP)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b="1" dirty="0">
                <a:latin typeface="Poppins" pitchFamily="2" charset="77"/>
                <a:cs typeface="Poppins" pitchFamily="2" charset="77"/>
              </a:rPr>
              <a:t>Streamlit</a:t>
            </a:r>
            <a:r>
              <a:rPr lang="en-CA" sz="2400" dirty="0">
                <a:latin typeface="Poppins" pitchFamily="2" charset="77"/>
                <a:cs typeface="Poppins" pitchFamily="2" charset="77"/>
              </a:rPr>
              <a:t>, a Python package, can be installed via </a:t>
            </a:r>
            <a:r>
              <a:rPr lang="en-CA" sz="2400" b="1" dirty="0">
                <a:latin typeface="Poppins" pitchFamily="2" charset="77"/>
                <a:cs typeface="Poppins" pitchFamily="2" charset="77"/>
              </a:rPr>
              <a:t>PIP</a:t>
            </a:r>
            <a:r>
              <a:rPr lang="en-CA" sz="24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pip install streamlit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>
                <a:latin typeface="Poppins" pitchFamily="2" charset="77"/>
                <a:cs typeface="Poppins" pitchFamily="2" charset="77"/>
              </a:rPr>
              <a:t>Streamlit allows rapid UI creation for data apps in Python, using minimal code and integrating seamlessly with other Python libraries.</a:t>
            </a:r>
          </a:p>
          <a:p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15479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60" y="1023257"/>
            <a:ext cx="4498801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CA" sz="3400" b="1" dirty="0">
                <a:latin typeface="Poppins" pitchFamily="2" charset="77"/>
                <a:cs typeface="Poppins" pitchFamily="2" charset="77"/>
              </a:rPr>
              <a:t>Designing User Interfaces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25" y="1143770"/>
            <a:ext cx="6025645" cy="4570457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UI Design Principles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Clarity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Make the interface intuitive and self-explanatory.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Consistency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Ensure elements behave consistently to avoid user confusion.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500" b="1" dirty="0">
                <a:latin typeface="Poppins" pitchFamily="2" charset="77"/>
                <a:cs typeface="Poppins" pitchFamily="2" charset="77"/>
              </a:rPr>
              <a:t>User-Centricity</a:t>
            </a:r>
            <a:r>
              <a:rPr lang="en-CA" sz="2500" dirty="0">
                <a:latin typeface="Poppins" pitchFamily="2" charset="77"/>
                <a:cs typeface="Poppins" pitchFamily="2" charset="77"/>
              </a:rPr>
              <a:t>: Design with the end user in mind, focusing on usability and accessibility.</a:t>
            </a:r>
          </a:p>
          <a:p>
            <a:pPr marL="36900" indent="0">
              <a:buNone/>
            </a:pPr>
            <a:endParaRPr lang="en-US" sz="2400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4385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312042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CA" sz="2400" b="1" dirty="0">
                <a:latin typeface="Poppins" pitchFamily="2" charset="77"/>
                <a:cs typeface="Poppins" pitchFamily="2" charset="77"/>
              </a:rPr>
              <a:t>Types of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273" y="1625305"/>
            <a:ext cx="3405573" cy="3499563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r>
              <a:rPr lang="en-CA" sz="2000" b="1" dirty="0">
                <a:latin typeface="Poppins" pitchFamily="2" charset="77"/>
                <a:cs typeface="Poppins" pitchFamily="2" charset="77"/>
              </a:rPr>
              <a:t>Low Fidelity Mockups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Rough representations focusing on the overall structure and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Tools: </a:t>
            </a:r>
            <a:r>
              <a:rPr lang="en-CA" sz="2000" b="1" dirty="0">
                <a:latin typeface="Poppins" pitchFamily="2" charset="77"/>
                <a:cs typeface="Poppins" pitchFamily="2" charset="77"/>
              </a:rPr>
              <a:t>Balsamiq</a:t>
            </a:r>
            <a:r>
              <a:rPr lang="en-CA" sz="2000" dirty="0">
                <a:latin typeface="Poppins" pitchFamily="2" charset="77"/>
                <a:cs typeface="Poppins" pitchFamily="2" charset="77"/>
              </a:rPr>
              <a:t> (easy drag-and-drop interface).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>
                <a:latin typeface="Poppins" pitchFamily="2" charset="77"/>
                <a:cs typeface="Poppins" pitchFamily="2" charset="77"/>
              </a:rPr>
              <a:t>Purpose: Early-stage designs for discussing concepts.</a:t>
            </a:r>
          </a:p>
          <a:p>
            <a:pPr marL="36900" indent="0">
              <a:buNone/>
            </a:pPr>
            <a:endParaRPr lang="en-US" sz="2000" dirty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098" name="Picture 2" descr="BIG Release! Balsamiq Wireframes for Desktop - Balsamiq Company News |  Balsamiq">
            <a:extLst>
              <a:ext uri="{FF2B5EF4-FFF2-40B4-BE49-F238E27FC236}">
                <a16:creationId xmlns:a16="http://schemas.microsoft.com/office/drawing/2014/main" id="{0C28A70B-18A3-1F22-673E-39F6D3CDC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351" y="1269758"/>
            <a:ext cx="6161183" cy="432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3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4109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2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1A042-222B-690F-13A2-28BD8742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CA" sz="2400" b="1" dirty="0">
                <a:latin typeface="Poppins" pitchFamily="2" charset="77"/>
                <a:cs typeface="Poppins" pitchFamily="2" charset="77"/>
              </a:rPr>
              <a:t>Types of Mockups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3B41-4CB1-4671-FC3E-04F0B86AB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CA" sz="1600" b="1">
                <a:latin typeface="Poppins" pitchFamily="2" charset="77"/>
                <a:cs typeface="Poppins" pitchFamily="2" charset="77"/>
              </a:rPr>
              <a:t>High Fidelity Mockups</a:t>
            </a:r>
            <a:r>
              <a:rPr lang="en-CA" sz="1600">
                <a:latin typeface="Poppins" pitchFamily="2" charset="77"/>
                <a:cs typeface="Poppins" pitchFamily="2" charset="77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>
                <a:latin typeface="Poppins" pitchFamily="2" charset="77"/>
                <a:cs typeface="Poppins" pitchFamily="2" charset="77"/>
              </a:rPr>
              <a:t>Detailed and polished, closely resembling the final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>
                <a:latin typeface="Poppins" pitchFamily="2" charset="77"/>
                <a:cs typeface="Poppins" pitchFamily="2" charset="77"/>
              </a:rPr>
              <a:t>Tools: </a:t>
            </a:r>
            <a:r>
              <a:rPr lang="en-CA" sz="1600" b="1">
                <a:latin typeface="Poppins" pitchFamily="2" charset="77"/>
                <a:cs typeface="Poppins" pitchFamily="2" charset="77"/>
              </a:rPr>
              <a:t>Figma</a:t>
            </a:r>
            <a:r>
              <a:rPr lang="en-CA" sz="1600">
                <a:latin typeface="Poppins" pitchFamily="2" charset="77"/>
                <a:cs typeface="Poppins" pitchFamily="2" charset="77"/>
              </a:rPr>
              <a:t> (collaborative design tool).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>
                <a:latin typeface="Poppins" pitchFamily="2" charset="77"/>
                <a:cs typeface="Poppins" pitchFamily="2" charset="77"/>
              </a:rPr>
              <a:t>Purpose: Fine-tuning details, making final adjustments before development.</a:t>
            </a:r>
          </a:p>
          <a:p>
            <a:pPr marL="36900" indent="0">
              <a:buNone/>
            </a:pPr>
            <a:endParaRPr lang="en-US" sz="160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C7CFF-B9A7-4B60-CCAA-E8779E07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17" y="1378731"/>
            <a:ext cx="7213819" cy="41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Slate">
      <a:majorFont>
        <a:latin typeface="Bodoni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1594</Words>
  <Application>Microsoft Macintosh PowerPoint</Application>
  <PresentationFormat>Widescreen</PresentationFormat>
  <Paragraphs>195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Aptos</vt:lpstr>
      <vt:lpstr>Arial</vt:lpstr>
      <vt:lpstr>Bodoni MT</vt:lpstr>
      <vt:lpstr>Goudy Old Style</vt:lpstr>
      <vt:lpstr>Poppins</vt:lpstr>
      <vt:lpstr>Wingdings 2</vt:lpstr>
      <vt:lpstr>SlateVTI</vt:lpstr>
      <vt:lpstr>DESIGNING USER INTERFACES AND WORKING WITH DATABASE</vt:lpstr>
      <vt:lpstr>Outline</vt:lpstr>
      <vt:lpstr>Get started Clone the repository</vt:lpstr>
      <vt:lpstr>Introduction to Package Managers (NPM and PIP)</vt:lpstr>
      <vt:lpstr>Python Package Installer (PIP)</vt:lpstr>
      <vt:lpstr>Example of Python Package Installer (PIP)</vt:lpstr>
      <vt:lpstr>Designing User Interfaces</vt:lpstr>
      <vt:lpstr>Types of Mockups</vt:lpstr>
      <vt:lpstr>Types of Mockups</vt:lpstr>
      <vt:lpstr>Best Practices </vt:lpstr>
      <vt:lpstr>Introduction to</vt:lpstr>
      <vt:lpstr>Features of </vt:lpstr>
      <vt:lpstr>Advantages of </vt:lpstr>
      <vt:lpstr>The ‘Dev’ Environment</vt:lpstr>
      <vt:lpstr>The App Structure</vt:lpstr>
      <vt:lpstr>Running a Streamlit App</vt:lpstr>
      <vt:lpstr>Code</vt:lpstr>
      <vt:lpstr>Running the Code</vt:lpstr>
      <vt:lpstr>The Output</vt:lpstr>
      <vt:lpstr>Streamlit Tags and Usage: Text Elements </vt:lpstr>
      <vt:lpstr>Input Widgets </vt:lpstr>
      <vt:lpstr>The Output</vt:lpstr>
      <vt:lpstr>Output Elements </vt:lpstr>
      <vt:lpstr>The Output</vt:lpstr>
      <vt:lpstr>Sidebar Elements </vt:lpstr>
      <vt:lpstr>The Output</vt:lpstr>
      <vt:lpstr>Navigation </vt:lpstr>
      <vt:lpstr>The Output</vt:lpstr>
      <vt:lpstr>Class Activity </vt:lpstr>
      <vt:lpstr>Working with Database </vt:lpstr>
      <vt:lpstr>Types of Database </vt:lpstr>
      <vt:lpstr>Reasons for choosing a DB </vt:lpstr>
      <vt:lpstr>CRUD Operations Overview </vt:lpstr>
      <vt:lpstr>SQL </vt:lpstr>
      <vt:lpstr>Summary </vt:lpstr>
      <vt:lpstr>Introduction to RESTAPI </vt:lpstr>
      <vt:lpstr>Key components of RESTAPI </vt:lpstr>
      <vt:lpstr>Key components of RESTAPI </vt:lpstr>
      <vt:lpstr>The 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USER INTERFACES AND WORKING WITH DATABASE</dc:title>
  <dc:creator>Abdul-Hameed Yunusa</dc:creator>
  <cp:lastModifiedBy>Abdul-Hameed Yunusa</cp:lastModifiedBy>
  <cp:revision>35</cp:revision>
  <dcterms:created xsi:type="dcterms:W3CDTF">2024-10-10T20:13:54Z</dcterms:created>
  <dcterms:modified xsi:type="dcterms:W3CDTF">2024-10-10T23:40:46Z</dcterms:modified>
</cp:coreProperties>
</file>