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00"/>
  </p:normalViewPr>
  <p:slideViewPr>
    <p:cSldViewPr snapToGrid="0">
      <p:cViewPr varScale="1">
        <p:scale>
          <a:sx n="116" d="100"/>
          <a:sy n="116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21401-03C6-462E-9C36-670B41AB24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D071C0-7AA9-48D4-9D45-3C65BDAE7C2F}">
      <dgm:prSet/>
      <dgm:spPr/>
      <dgm:t>
        <a:bodyPr/>
        <a:lstStyle/>
        <a:p>
          <a:r>
            <a:rPr lang="en-CA"/>
            <a:t>Exceptions are runtime errors that occur during program execution.</a:t>
          </a:r>
          <a:endParaRPr lang="en-US"/>
        </a:p>
      </dgm:t>
    </dgm:pt>
    <dgm:pt modelId="{C15B6295-5A18-467A-83C1-73F3E58064C6}" type="parTrans" cxnId="{202BAC8B-E812-4EB7-8D22-EB725174A6CF}">
      <dgm:prSet/>
      <dgm:spPr/>
      <dgm:t>
        <a:bodyPr/>
        <a:lstStyle/>
        <a:p>
          <a:endParaRPr lang="en-US"/>
        </a:p>
      </dgm:t>
    </dgm:pt>
    <dgm:pt modelId="{643ED65C-80EC-439E-9B3A-D99F3DEF1A4E}" type="sibTrans" cxnId="{202BAC8B-E812-4EB7-8D22-EB725174A6CF}">
      <dgm:prSet/>
      <dgm:spPr/>
      <dgm:t>
        <a:bodyPr/>
        <a:lstStyle/>
        <a:p>
          <a:endParaRPr lang="en-US"/>
        </a:p>
      </dgm:t>
    </dgm:pt>
    <dgm:pt modelId="{2FDBAE76-EB8D-4A5D-AC7C-407BD10BF346}">
      <dgm:prSet/>
      <dgm:spPr/>
      <dgm:t>
        <a:bodyPr/>
        <a:lstStyle/>
        <a:p>
          <a:r>
            <a:rPr lang="en-CA"/>
            <a:t>Instead of crashing, Python allows you to handle these exceptions gracefully.</a:t>
          </a:r>
          <a:endParaRPr lang="en-US"/>
        </a:p>
      </dgm:t>
    </dgm:pt>
    <dgm:pt modelId="{897AF1B1-FED4-4505-81BA-3001A8226B5D}" type="parTrans" cxnId="{C88C983E-560A-435B-BE36-5A8F88F5553F}">
      <dgm:prSet/>
      <dgm:spPr/>
      <dgm:t>
        <a:bodyPr/>
        <a:lstStyle/>
        <a:p>
          <a:endParaRPr lang="en-US"/>
        </a:p>
      </dgm:t>
    </dgm:pt>
    <dgm:pt modelId="{845FD4E4-2261-472B-B4BF-AEEA0C743AEC}" type="sibTrans" cxnId="{C88C983E-560A-435B-BE36-5A8F88F5553F}">
      <dgm:prSet/>
      <dgm:spPr/>
      <dgm:t>
        <a:bodyPr/>
        <a:lstStyle/>
        <a:p>
          <a:endParaRPr lang="en-US"/>
        </a:p>
      </dgm:t>
    </dgm:pt>
    <dgm:pt modelId="{28747074-A8D7-4DB0-83E7-0E1F7B909735}">
      <dgm:prSet/>
      <dgm:spPr/>
      <dgm:t>
        <a:bodyPr/>
        <a:lstStyle/>
        <a:p>
          <a:r>
            <a:rPr lang="en-CA"/>
            <a:t>Exception handling helps make programs more robust and user-friendly.</a:t>
          </a:r>
          <a:endParaRPr lang="en-US"/>
        </a:p>
      </dgm:t>
    </dgm:pt>
    <dgm:pt modelId="{4F32FFF6-A25F-4808-974E-AD1082BFBBBC}" type="parTrans" cxnId="{1C605652-BADB-43F2-9AC7-CE96AE228CE3}">
      <dgm:prSet/>
      <dgm:spPr/>
      <dgm:t>
        <a:bodyPr/>
        <a:lstStyle/>
        <a:p>
          <a:endParaRPr lang="en-US"/>
        </a:p>
      </dgm:t>
    </dgm:pt>
    <dgm:pt modelId="{39DD9C2C-5AFF-425D-BBA3-9B091DE17226}" type="sibTrans" cxnId="{1C605652-BADB-43F2-9AC7-CE96AE228CE3}">
      <dgm:prSet/>
      <dgm:spPr/>
      <dgm:t>
        <a:bodyPr/>
        <a:lstStyle/>
        <a:p>
          <a:endParaRPr lang="en-US"/>
        </a:p>
      </dgm:t>
    </dgm:pt>
    <dgm:pt modelId="{479B5760-D515-9442-AAD3-8B84B69B8849}" type="pres">
      <dgm:prSet presAssocID="{F9521401-03C6-462E-9C36-670B41AB245F}" presName="vert0" presStyleCnt="0">
        <dgm:presLayoutVars>
          <dgm:dir/>
          <dgm:animOne val="branch"/>
          <dgm:animLvl val="lvl"/>
        </dgm:presLayoutVars>
      </dgm:prSet>
      <dgm:spPr/>
    </dgm:pt>
    <dgm:pt modelId="{50051B1C-A1B9-7647-8C93-D7EEEBDA1E3E}" type="pres">
      <dgm:prSet presAssocID="{CCD071C0-7AA9-48D4-9D45-3C65BDAE7C2F}" presName="thickLine" presStyleLbl="alignNode1" presStyleIdx="0" presStyleCnt="3"/>
      <dgm:spPr/>
    </dgm:pt>
    <dgm:pt modelId="{47F24FCE-8259-D845-AF00-E34EF894EFA4}" type="pres">
      <dgm:prSet presAssocID="{CCD071C0-7AA9-48D4-9D45-3C65BDAE7C2F}" presName="horz1" presStyleCnt="0"/>
      <dgm:spPr/>
    </dgm:pt>
    <dgm:pt modelId="{97958D77-1257-B64E-8F8A-0E2E5856CF3A}" type="pres">
      <dgm:prSet presAssocID="{CCD071C0-7AA9-48D4-9D45-3C65BDAE7C2F}" presName="tx1" presStyleLbl="revTx" presStyleIdx="0" presStyleCnt="3"/>
      <dgm:spPr/>
    </dgm:pt>
    <dgm:pt modelId="{B6396D0A-1B54-2A49-8926-E924AE736D9B}" type="pres">
      <dgm:prSet presAssocID="{CCD071C0-7AA9-48D4-9D45-3C65BDAE7C2F}" presName="vert1" presStyleCnt="0"/>
      <dgm:spPr/>
    </dgm:pt>
    <dgm:pt modelId="{4F5D780E-8E20-614A-845B-AC4BD558491F}" type="pres">
      <dgm:prSet presAssocID="{2FDBAE76-EB8D-4A5D-AC7C-407BD10BF346}" presName="thickLine" presStyleLbl="alignNode1" presStyleIdx="1" presStyleCnt="3"/>
      <dgm:spPr/>
    </dgm:pt>
    <dgm:pt modelId="{6B462D90-08F2-B94D-8E98-7A1A3CB012F1}" type="pres">
      <dgm:prSet presAssocID="{2FDBAE76-EB8D-4A5D-AC7C-407BD10BF346}" presName="horz1" presStyleCnt="0"/>
      <dgm:spPr/>
    </dgm:pt>
    <dgm:pt modelId="{D2DE2F99-543D-F042-83B2-4DAFB5D31DF3}" type="pres">
      <dgm:prSet presAssocID="{2FDBAE76-EB8D-4A5D-AC7C-407BD10BF346}" presName="tx1" presStyleLbl="revTx" presStyleIdx="1" presStyleCnt="3"/>
      <dgm:spPr/>
    </dgm:pt>
    <dgm:pt modelId="{AD495423-91E7-B549-920B-FA362AC2529C}" type="pres">
      <dgm:prSet presAssocID="{2FDBAE76-EB8D-4A5D-AC7C-407BD10BF346}" presName="vert1" presStyleCnt="0"/>
      <dgm:spPr/>
    </dgm:pt>
    <dgm:pt modelId="{2FC7B26E-133C-0A47-95BD-164811F139E7}" type="pres">
      <dgm:prSet presAssocID="{28747074-A8D7-4DB0-83E7-0E1F7B909735}" presName="thickLine" presStyleLbl="alignNode1" presStyleIdx="2" presStyleCnt="3"/>
      <dgm:spPr/>
    </dgm:pt>
    <dgm:pt modelId="{E75750FA-641C-724E-B06C-35307F504337}" type="pres">
      <dgm:prSet presAssocID="{28747074-A8D7-4DB0-83E7-0E1F7B909735}" presName="horz1" presStyleCnt="0"/>
      <dgm:spPr/>
    </dgm:pt>
    <dgm:pt modelId="{B611E2EE-E570-BB46-8462-87CCD8D2208E}" type="pres">
      <dgm:prSet presAssocID="{28747074-A8D7-4DB0-83E7-0E1F7B909735}" presName="tx1" presStyleLbl="revTx" presStyleIdx="2" presStyleCnt="3"/>
      <dgm:spPr/>
    </dgm:pt>
    <dgm:pt modelId="{FC0A290F-13AE-E440-A647-891503D0EF48}" type="pres">
      <dgm:prSet presAssocID="{28747074-A8D7-4DB0-83E7-0E1F7B909735}" presName="vert1" presStyleCnt="0"/>
      <dgm:spPr/>
    </dgm:pt>
  </dgm:ptLst>
  <dgm:cxnLst>
    <dgm:cxn modelId="{C88C983E-560A-435B-BE36-5A8F88F5553F}" srcId="{F9521401-03C6-462E-9C36-670B41AB245F}" destId="{2FDBAE76-EB8D-4A5D-AC7C-407BD10BF346}" srcOrd="1" destOrd="0" parTransId="{897AF1B1-FED4-4505-81BA-3001A8226B5D}" sibTransId="{845FD4E4-2261-472B-B4BF-AEEA0C743AEC}"/>
    <dgm:cxn modelId="{142C294F-B71D-2A44-9C9B-39F601A79394}" type="presOf" srcId="{28747074-A8D7-4DB0-83E7-0E1F7B909735}" destId="{B611E2EE-E570-BB46-8462-87CCD8D2208E}" srcOrd="0" destOrd="0" presId="urn:microsoft.com/office/officeart/2008/layout/LinedList"/>
    <dgm:cxn modelId="{1C605652-BADB-43F2-9AC7-CE96AE228CE3}" srcId="{F9521401-03C6-462E-9C36-670B41AB245F}" destId="{28747074-A8D7-4DB0-83E7-0E1F7B909735}" srcOrd="2" destOrd="0" parTransId="{4F32FFF6-A25F-4808-974E-AD1082BFBBBC}" sibTransId="{39DD9C2C-5AFF-425D-BBA3-9B091DE17226}"/>
    <dgm:cxn modelId="{130AC97D-4915-9F42-A223-8EB1A3B3BD88}" type="presOf" srcId="{F9521401-03C6-462E-9C36-670B41AB245F}" destId="{479B5760-D515-9442-AAD3-8B84B69B8849}" srcOrd="0" destOrd="0" presId="urn:microsoft.com/office/officeart/2008/layout/LinedList"/>
    <dgm:cxn modelId="{202BAC8B-E812-4EB7-8D22-EB725174A6CF}" srcId="{F9521401-03C6-462E-9C36-670B41AB245F}" destId="{CCD071C0-7AA9-48D4-9D45-3C65BDAE7C2F}" srcOrd="0" destOrd="0" parTransId="{C15B6295-5A18-467A-83C1-73F3E58064C6}" sibTransId="{643ED65C-80EC-439E-9B3A-D99F3DEF1A4E}"/>
    <dgm:cxn modelId="{54C0A8C9-7E6E-DE40-825B-AE9AFC14C880}" type="presOf" srcId="{CCD071C0-7AA9-48D4-9D45-3C65BDAE7C2F}" destId="{97958D77-1257-B64E-8F8A-0E2E5856CF3A}" srcOrd="0" destOrd="0" presId="urn:microsoft.com/office/officeart/2008/layout/LinedList"/>
    <dgm:cxn modelId="{CEAE96F0-7E35-9245-9127-BBEC5BD1F5FD}" type="presOf" srcId="{2FDBAE76-EB8D-4A5D-AC7C-407BD10BF346}" destId="{D2DE2F99-543D-F042-83B2-4DAFB5D31DF3}" srcOrd="0" destOrd="0" presId="urn:microsoft.com/office/officeart/2008/layout/LinedList"/>
    <dgm:cxn modelId="{6059C968-144D-B54B-8E32-8C0865FA1A07}" type="presParOf" srcId="{479B5760-D515-9442-AAD3-8B84B69B8849}" destId="{50051B1C-A1B9-7647-8C93-D7EEEBDA1E3E}" srcOrd="0" destOrd="0" presId="urn:microsoft.com/office/officeart/2008/layout/LinedList"/>
    <dgm:cxn modelId="{618DC781-657F-CF44-B92C-CEB50B27BA17}" type="presParOf" srcId="{479B5760-D515-9442-AAD3-8B84B69B8849}" destId="{47F24FCE-8259-D845-AF00-E34EF894EFA4}" srcOrd="1" destOrd="0" presId="urn:microsoft.com/office/officeart/2008/layout/LinedList"/>
    <dgm:cxn modelId="{A3D22E2D-1463-5543-913A-F323C3510331}" type="presParOf" srcId="{47F24FCE-8259-D845-AF00-E34EF894EFA4}" destId="{97958D77-1257-B64E-8F8A-0E2E5856CF3A}" srcOrd="0" destOrd="0" presId="urn:microsoft.com/office/officeart/2008/layout/LinedList"/>
    <dgm:cxn modelId="{C06D9B4E-84C8-854C-BD0B-B092C6B63AB4}" type="presParOf" srcId="{47F24FCE-8259-D845-AF00-E34EF894EFA4}" destId="{B6396D0A-1B54-2A49-8926-E924AE736D9B}" srcOrd="1" destOrd="0" presId="urn:microsoft.com/office/officeart/2008/layout/LinedList"/>
    <dgm:cxn modelId="{6C20D73A-9F3F-9144-BC96-852EE208F098}" type="presParOf" srcId="{479B5760-D515-9442-AAD3-8B84B69B8849}" destId="{4F5D780E-8E20-614A-845B-AC4BD558491F}" srcOrd="2" destOrd="0" presId="urn:microsoft.com/office/officeart/2008/layout/LinedList"/>
    <dgm:cxn modelId="{319F2F4D-389A-0E42-9771-7770C4BAEEDE}" type="presParOf" srcId="{479B5760-D515-9442-AAD3-8B84B69B8849}" destId="{6B462D90-08F2-B94D-8E98-7A1A3CB012F1}" srcOrd="3" destOrd="0" presId="urn:microsoft.com/office/officeart/2008/layout/LinedList"/>
    <dgm:cxn modelId="{1922D2AA-5BED-0E47-A9F0-F22F3F29884D}" type="presParOf" srcId="{6B462D90-08F2-B94D-8E98-7A1A3CB012F1}" destId="{D2DE2F99-543D-F042-83B2-4DAFB5D31DF3}" srcOrd="0" destOrd="0" presId="urn:microsoft.com/office/officeart/2008/layout/LinedList"/>
    <dgm:cxn modelId="{C55F868A-E81B-564B-AFE3-E8C9DF715B68}" type="presParOf" srcId="{6B462D90-08F2-B94D-8E98-7A1A3CB012F1}" destId="{AD495423-91E7-B549-920B-FA362AC2529C}" srcOrd="1" destOrd="0" presId="urn:microsoft.com/office/officeart/2008/layout/LinedList"/>
    <dgm:cxn modelId="{8D83F89D-1CB2-7047-9614-BF7FF2F17588}" type="presParOf" srcId="{479B5760-D515-9442-AAD3-8B84B69B8849}" destId="{2FC7B26E-133C-0A47-95BD-164811F139E7}" srcOrd="4" destOrd="0" presId="urn:microsoft.com/office/officeart/2008/layout/LinedList"/>
    <dgm:cxn modelId="{26183137-9DE7-4D4D-B0A2-E2DA53444B8F}" type="presParOf" srcId="{479B5760-D515-9442-AAD3-8B84B69B8849}" destId="{E75750FA-641C-724E-B06C-35307F504337}" srcOrd="5" destOrd="0" presId="urn:microsoft.com/office/officeart/2008/layout/LinedList"/>
    <dgm:cxn modelId="{5333BCB2-A16B-4141-84C7-9B39E762BE1F}" type="presParOf" srcId="{E75750FA-641C-724E-B06C-35307F504337}" destId="{B611E2EE-E570-BB46-8462-87CCD8D2208E}" srcOrd="0" destOrd="0" presId="urn:microsoft.com/office/officeart/2008/layout/LinedList"/>
    <dgm:cxn modelId="{8E006CBD-FCDE-1942-B11D-A5ED1050AA33}" type="presParOf" srcId="{E75750FA-641C-724E-B06C-35307F504337}" destId="{FC0A290F-13AE-E440-A647-891503D0EF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51B1C-A1B9-7647-8C93-D7EEEBDA1E3E}">
      <dsp:nvSpPr>
        <dsp:cNvPr id="0" name=""/>
        <dsp:cNvSpPr/>
      </dsp:nvSpPr>
      <dsp:spPr>
        <a:xfrm>
          <a:off x="0" y="261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58D77-1257-B64E-8F8A-0E2E5856CF3A}">
      <dsp:nvSpPr>
        <dsp:cNvPr id="0" name=""/>
        <dsp:cNvSpPr/>
      </dsp:nvSpPr>
      <dsp:spPr>
        <a:xfrm>
          <a:off x="0" y="2615"/>
          <a:ext cx="10515600" cy="178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Exceptions are runtime errors that occur during program execution.</a:t>
          </a:r>
          <a:endParaRPr lang="en-US" sz="4600" kern="1200"/>
        </a:p>
      </dsp:txBody>
      <dsp:txXfrm>
        <a:off x="0" y="2615"/>
        <a:ext cx="10515600" cy="1783766"/>
      </dsp:txXfrm>
    </dsp:sp>
    <dsp:sp modelId="{4F5D780E-8E20-614A-845B-AC4BD558491F}">
      <dsp:nvSpPr>
        <dsp:cNvPr id="0" name=""/>
        <dsp:cNvSpPr/>
      </dsp:nvSpPr>
      <dsp:spPr>
        <a:xfrm>
          <a:off x="0" y="17863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E2F99-543D-F042-83B2-4DAFB5D31DF3}">
      <dsp:nvSpPr>
        <dsp:cNvPr id="0" name=""/>
        <dsp:cNvSpPr/>
      </dsp:nvSpPr>
      <dsp:spPr>
        <a:xfrm>
          <a:off x="0" y="1786382"/>
          <a:ext cx="10515600" cy="178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Instead of crashing, Python allows you to handle these exceptions gracefully.</a:t>
          </a:r>
          <a:endParaRPr lang="en-US" sz="4600" kern="1200"/>
        </a:p>
      </dsp:txBody>
      <dsp:txXfrm>
        <a:off x="0" y="1786382"/>
        <a:ext cx="10515600" cy="1783766"/>
      </dsp:txXfrm>
    </dsp:sp>
    <dsp:sp modelId="{2FC7B26E-133C-0A47-95BD-164811F139E7}">
      <dsp:nvSpPr>
        <dsp:cNvPr id="0" name=""/>
        <dsp:cNvSpPr/>
      </dsp:nvSpPr>
      <dsp:spPr>
        <a:xfrm>
          <a:off x="0" y="35701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E2EE-E570-BB46-8462-87CCD8D2208E}">
      <dsp:nvSpPr>
        <dsp:cNvPr id="0" name=""/>
        <dsp:cNvSpPr/>
      </dsp:nvSpPr>
      <dsp:spPr>
        <a:xfrm>
          <a:off x="0" y="3570148"/>
          <a:ext cx="10515600" cy="178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Exception handling helps make programs more robust and user-friendly.</a:t>
          </a:r>
          <a:endParaRPr lang="en-US" sz="4600" kern="1200"/>
        </a:p>
      </dsp:txBody>
      <dsp:txXfrm>
        <a:off x="0" y="3570148"/>
        <a:ext cx="10515600" cy="178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8BE2-82C6-9122-6CCF-282C38A4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DC08-CBCC-12D7-39DF-2601A7D61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FCBE-6C7C-2F21-0E83-33FB66E6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0305-6A68-CF99-170E-A8CB3EB4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F487-AE21-DC61-84BE-953000B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F503-844C-53E6-9360-C15374D8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E8A2-C41C-4FE2-DF7C-34083E8F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8ACE-9206-0F37-AC75-AE4ECC6E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2BCC-4B04-D63F-E000-540BD16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3DFB-8B01-4C5F-C6EC-4C1312B5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F6F70-0B10-6BC9-D926-93F841B5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1F0CA-ACF5-CFA5-EA5B-7F101783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83D2-DDE3-EE15-2E16-28D76C2A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7159-FA5F-29C8-31A0-5C1AFB63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41F7-3203-3140-5498-BB32CC01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725E-3E2A-3B81-D88B-53C7330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034D-A655-F8C7-F187-C4DE0868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351D-B45D-47A4-F96E-0AD13ACF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14AE-4C9E-8D8A-6BB1-5F0FC553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B06C-C09E-998F-5A44-92F9ECD7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91F-072A-C082-EAF9-42BBE6E6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16B0-CB02-1960-F8A2-7877C043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B427-4119-2539-E6C8-A7D8310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266F-E608-CCDB-9445-142E6599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A349-E786-3281-FE84-A40271E6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43E0-0A70-ED90-A1B1-5C4DC9DF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5EDB-AAE5-5C55-1219-7C0006A8A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F886-CE4A-D92B-BEBA-E5912F0D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66E03-0E6E-FCE6-1D81-B920EBE8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F82A-4E74-01FA-B469-AAE732A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6B53-DD35-9259-CE57-ABE35060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9FB5-13B6-596E-BCFD-2D9BFB59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D2571-3F8C-B515-9E8F-D1DF4E6D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5524-8572-5962-A86B-7E88C66E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DF2F5-7E3B-FA17-ABB9-90808BEF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26C2A-D291-EF8D-2682-84CF09406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7E10B-E242-8749-64BA-D01CD984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D5996-74CE-A4FC-C20D-3FCBE8C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97C47-064C-6760-B4AA-B5A2960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5D3A-C1B8-8C5C-761F-D5EEDDC9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C4A67-084C-F06E-F202-DAE9B421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6F3-387B-7075-1A7C-0A84FB68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09B1B-A3D8-D967-3530-1A1FEDBF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4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ABDFC-A8D1-AD5D-471C-60144DDB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FAD29-C305-EAD0-8C16-0F06D523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3DF71-2110-4E2D-8B8E-B6368A4A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A49A-4C36-25C5-36F5-1FB0FA33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C7F1-548B-2C15-19C2-63617A5A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414F0-ACF3-441E-DC20-FF17DDA2F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553B-F68A-0D0B-7ADA-295F0F33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4E24-3951-437C-4BB6-5A59D4A0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80E2-38EC-FE83-9E56-C5DA4404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2BA6-E4A9-31AB-7E8B-05D7DB5F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4A95-BC32-CCF5-C5A2-985F9444E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A1A3E-12C4-9A5B-D880-DD37F0B0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A3F1-5B20-FCB3-86C3-768F48F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98D9-C479-4284-D655-9C4EE6D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6ACF-308F-5E11-2D5E-9119074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422A-3623-08E9-1805-FFD0AE37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AE2E-4623-6B92-878B-52641A8A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B907-CC6B-1A13-74E8-278C60D2B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17F79-47FB-FF4C-A953-E3619A872D9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2F66-6B26-4EA6-7E05-0A4182C5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EAC8-4B4C-4D9A-3EAC-44E14F70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573EB-0ECF-6040-9D58-0D20E066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abell.org/2019/08/5-questions-everyones-asking-about-microservices-question1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7F7C-4346-858F-C294-E7B722C78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latin typeface="Poppins" pitchFamily="2" charset="77"/>
                <a:cs typeface="Poppins" pitchFamily="2" charset="77"/>
              </a:rPr>
              <a:t>Exception and Error Handling </a:t>
            </a:r>
            <a:endParaRPr lang="en-US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DF233-AC7A-A6E1-AB2A-ED7068B5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5397" y="3619794"/>
            <a:ext cx="5141205" cy="1655762"/>
          </a:xfrm>
        </p:spPr>
        <p:txBody>
          <a:bodyPr>
            <a:normAutofit/>
          </a:bodyPr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Abdulhameed Yunusa</a:t>
            </a:r>
          </a:p>
          <a:p>
            <a:r>
              <a:rPr lang="en-US" b="1" dirty="0">
                <a:latin typeface="Poppins" pitchFamily="2" charset="77"/>
                <a:cs typeface="Poppins" pitchFamily="2" charset="77"/>
              </a:rPr>
              <a:t>Lecturer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1997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Class Activity 1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Task: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0" indent="0">
              <a:buNone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Write a program that asks the user for two numbers and divides them. Handle ZeroDivisionError and ValueError appropriately.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210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Class Activity 2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Task: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0" indent="0">
              <a:buNone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Write a function that takes a number as input. Raise a custom exception if the number is negative.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685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Class Activity 3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Task: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0" indent="0">
              <a:buNone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Open a text file, read the contents, and handle the </a:t>
            </a:r>
            <a:r>
              <a:rPr lang="en-CA" sz="2500" dirty="0" err="1">
                <a:latin typeface="Poppins" pitchFamily="2" charset="77"/>
                <a:cs typeface="Poppins" pitchFamily="2" charset="77"/>
              </a:rPr>
              <a:t>FileNotFoundError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if the file does not exist. Always close the file using the finally block.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27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Best practices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r>
              <a:rPr lang="en-CA" sz="2300" dirty="0">
                <a:latin typeface="Poppins" pitchFamily="2" charset="77"/>
                <a:cs typeface="Poppins" pitchFamily="2" charset="77"/>
              </a:rPr>
              <a:t>Only catch exceptions you expect to happen.</a:t>
            </a:r>
          </a:p>
          <a:p>
            <a:r>
              <a:rPr lang="en-CA" sz="2300" dirty="0">
                <a:latin typeface="Poppins" pitchFamily="2" charset="77"/>
                <a:cs typeface="Poppins" pitchFamily="2" charset="77"/>
              </a:rPr>
              <a:t>Use specific exceptions instead of catching all errors (except Exception).</a:t>
            </a:r>
          </a:p>
          <a:p>
            <a:r>
              <a:rPr lang="en-CA" sz="2300" dirty="0">
                <a:latin typeface="Poppins" pitchFamily="2" charset="77"/>
                <a:cs typeface="Poppins" pitchFamily="2" charset="77"/>
              </a:rPr>
              <a:t>Ensure that exceptions are handled in a way that does not hide underlying problems.</a:t>
            </a:r>
          </a:p>
          <a:p>
            <a:r>
              <a:rPr lang="en-CA" sz="2300" dirty="0">
                <a:latin typeface="Poppins" pitchFamily="2" charset="77"/>
                <a:cs typeface="Poppins" pitchFamily="2" charset="77"/>
              </a:rPr>
              <a:t>Use finally for important cleanup actions like closing files or releasing resources.</a:t>
            </a:r>
            <a:endParaRPr lang="en-US" sz="23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394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Class Activity 4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Task :</a:t>
            </a:r>
          </a:p>
          <a:p>
            <a:pPr marL="0" indent="0">
              <a:buNone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Write a Python script that reads a list of numbers from the user. Raise an exception if the user enters a non-numeric value or a negative number.</a:t>
            </a:r>
          </a:p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Task 2: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0" indent="0">
              <a:buNone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Extend the script to write the valid numbers to a file and handle any </a:t>
            </a:r>
            <a:r>
              <a:rPr lang="en-CA" sz="2500" dirty="0" err="1">
                <a:latin typeface="Poppins" pitchFamily="2" charset="77"/>
                <a:cs typeface="Poppins" pitchFamily="2" charset="77"/>
              </a:rPr>
              <a:t>IOError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exceptions.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8331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6E743A-A17A-A8F3-E25F-826B7C92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3780" y="331138"/>
            <a:ext cx="9395463" cy="6224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98FA2-70F4-2819-59F6-FDAED3962E90}"/>
              </a:ext>
            </a:extLst>
          </p:cNvPr>
          <p:cNvSpPr txBox="1"/>
          <p:nvPr/>
        </p:nvSpPr>
        <p:spPr>
          <a:xfrm>
            <a:off x="11314322" y="-1032060"/>
            <a:ext cx="2330839" cy="37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schabell.org/2019/08/5-questions-everyones-asking-about-microservices-question1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6664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character holding a sign with a smiley face&#10;&#10;Description automatically generated">
            <a:extLst>
              <a:ext uri="{FF2B5EF4-FFF2-40B4-BE49-F238E27FC236}">
                <a16:creationId xmlns:a16="http://schemas.microsoft.com/office/drawing/2014/main" id="{D65DCFC6-2857-9100-DA3A-6A09EF31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77098" y="281404"/>
            <a:ext cx="6643171" cy="6117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68D75-79BC-5060-7EC2-0BCB5CB12A35}"/>
              </a:ext>
            </a:extLst>
          </p:cNvPr>
          <p:cNvSpPr txBox="1"/>
          <p:nvPr/>
        </p:nvSpPr>
        <p:spPr>
          <a:xfrm>
            <a:off x="2677098" y="5221995"/>
            <a:ext cx="6643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hoenixajournal.wordpress.com/2012/02/23/thank-you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5166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08CE-3F4D-64DB-6FA1-FDB6B7C4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328" y="418392"/>
            <a:ext cx="7377344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Poppins" pitchFamily="2" charset="77"/>
                <a:cs typeface="Poppins" pitchFamily="2" charset="77"/>
              </a:rPr>
              <a:t>Introduction to exceptions </a:t>
            </a:r>
            <a:endParaRPr lang="en-US" b="1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F5A58-1FC7-9AA5-2EFB-526E24A07E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83076"/>
          <a:ext cx="10515600" cy="5356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6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043" y="519361"/>
            <a:ext cx="7861913" cy="8797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Common types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428"/>
          </a:xfrm>
        </p:spPr>
        <p:txBody>
          <a:bodyPr/>
          <a:lstStyle/>
          <a:p>
            <a:r>
              <a:rPr lang="en-CA" b="1" dirty="0">
                <a:latin typeface="Poppins" pitchFamily="2" charset="77"/>
                <a:cs typeface="Poppins" pitchFamily="2" charset="77"/>
              </a:rPr>
              <a:t>ZeroDivisionError: </a:t>
            </a:r>
            <a:r>
              <a:rPr lang="en-CA" dirty="0">
                <a:latin typeface="Poppins" pitchFamily="2" charset="77"/>
                <a:cs typeface="Poppins" pitchFamily="2" charset="77"/>
              </a:rPr>
              <a:t>Raised when dividing by zero.</a:t>
            </a:r>
          </a:p>
          <a:p>
            <a:r>
              <a:rPr lang="en-CA" b="1" dirty="0">
                <a:latin typeface="Poppins" pitchFamily="2" charset="77"/>
                <a:cs typeface="Poppins" pitchFamily="2" charset="77"/>
              </a:rPr>
              <a:t>TypeError: </a:t>
            </a:r>
            <a:r>
              <a:rPr lang="en-CA" dirty="0">
                <a:latin typeface="Poppins" pitchFamily="2" charset="77"/>
                <a:cs typeface="Poppins" pitchFamily="2" charset="77"/>
              </a:rPr>
              <a:t>Raised when an operation or function is applied to an object of inappropriate type.</a:t>
            </a:r>
          </a:p>
          <a:p>
            <a:r>
              <a:rPr lang="en-CA" b="1" dirty="0">
                <a:latin typeface="Poppins" pitchFamily="2" charset="77"/>
                <a:cs typeface="Poppins" pitchFamily="2" charset="77"/>
              </a:rPr>
              <a:t>IndexError: </a:t>
            </a:r>
            <a:r>
              <a:rPr lang="en-CA" dirty="0">
                <a:latin typeface="Poppins" pitchFamily="2" charset="77"/>
                <a:cs typeface="Poppins" pitchFamily="2" charset="77"/>
              </a:rPr>
              <a:t>Raised when trying to access an index that is out of range.</a:t>
            </a:r>
          </a:p>
          <a:p>
            <a:r>
              <a:rPr lang="en-CA" b="1" dirty="0">
                <a:latin typeface="Poppins" pitchFamily="2" charset="77"/>
                <a:cs typeface="Poppins" pitchFamily="2" charset="77"/>
              </a:rPr>
              <a:t>KeyError: </a:t>
            </a:r>
            <a:r>
              <a:rPr lang="en-CA" dirty="0">
                <a:latin typeface="Poppins" pitchFamily="2" charset="77"/>
                <a:cs typeface="Poppins" pitchFamily="2" charset="77"/>
              </a:rPr>
              <a:t>Raised when trying to access a dictionary key that doesn’t exist.</a:t>
            </a:r>
          </a:p>
          <a:p>
            <a:r>
              <a:rPr lang="en-CA" b="1" dirty="0">
                <a:latin typeface="Poppins" pitchFamily="2" charset="77"/>
                <a:cs typeface="Poppins" pitchFamily="2" charset="77"/>
              </a:rPr>
              <a:t>ValueError: </a:t>
            </a:r>
            <a:r>
              <a:rPr lang="en-CA" dirty="0">
                <a:latin typeface="Poppins" pitchFamily="2" charset="77"/>
                <a:cs typeface="Poppins" pitchFamily="2" charset="77"/>
              </a:rPr>
              <a:t>Raised when a function receives an argument of the correct type but inappropriate value.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713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663" y="11017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Basic Exception Handling Syntax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Python provides try-except blocks to handle exceptions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Key Concepts: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try block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Code that may raise an exception.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except block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Code that handles the exception.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finally block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Optional block that runs no matter what, useful for cleanup.</a:t>
            </a:r>
          </a:p>
          <a:p>
            <a:pPr marL="0" indent="0"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A7E945-AA39-30D5-872D-746675E3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90" y="2412695"/>
            <a:ext cx="6617231" cy="43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663" y="11017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Multiple Exception Handling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You can handle multiple exceptions in a single try-except block.</a:t>
            </a:r>
          </a:p>
          <a:p>
            <a:pPr marL="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Key Concepts: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Grouping multiple exceptions into one block using parentheses.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Storing the exception message in a variable using as.</a:t>
            </a:r>
          </a:p>
          <a:p>
            <a:pPr marL="0" indent="0"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92CC7-37E5-2F00-57AA-A6DD8E99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74688"/>
            <a:ext cx="7772400" cy="42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6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663" y="11017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Multiple Exception Handling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You can handle multiple exceptions in a single try-except block.</a:t>
            </a:r>
          </a:p>
          <a:p>
            <a:pPr marL="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Key Concepts: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Grouping multiple exceptions into one block using parentheses.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Storing the exception message in a variable using as.</a:t>
            </a:r>
          </a:p>
          <a:p>
            <a:pPr marL="0" indent="0"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92CC7-37E5-2F00-57AA-A6DD8E99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74688"/>
            <a:ext cx="7772400" cy="42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Raising Exceptions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You can manually raise exceptions using raise to indicate an error condition</a:t>
            </a:r>
          </a:p>
          <a:p>
            <a:pPr marL="0" indent="0">
              <a:buNone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Key Concepts:</a:t>
            </a:r>
            <a:endParaRPr lang="en-CA" sz="24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raise allows you to create custom error messages for specific conditions.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12CF8-F847-84CB-33C4-0499AEC4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81" y="2891800"/>
            <a:ext cx="8782237" cy="32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Custom Exceptions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You can define your own exception by creating a new class that inherits from Exception:</a:t>
            </a:r>
          </a:p>
          <a:p>
            <a:pPr marL="0" indent="0">
              <a:buNone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Key Concepts:</a:t>
            </a:r>
            <a:endParaRPr lang="en-CA" sz="24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Creating specialized exceptions to handle specific application requirements.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284-A7FE-8114-45B2-7B80499A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49" y="2738492"/>
            <a:ext cx="8671702" cy="34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3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B63-2E2E-6715-1E5E-12045FD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37" y="33051"/>
            <a:ext cx="6718687" cy="879781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Poppins" pitchFamily="2" charset="77"/>
                <a:cs typeface="Poppins" pitchFamily="2" charset="77"/>
              </a:rPr>
              <a:t>Custom Exceptions</a:t>
            </a:r>
            <a:endParaRPr lang="en-US" sz="30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5C99-25EB-DFFF-5869-2F38D99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You can define your own exception by creating a new class that inherits from Exception:</a:t>
            </a:r>
          </a:p>
          <a:p>
            <a:pPr marL="0" indent="0">
              <a:buNone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Key Concepts:</a:t>
            </a:r>
            <a:endParaRPr lang="en-CA" sz="24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Creating specialized exceptions to handle specific application requirements.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284-A7FE-8114-45B2-7B80499A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49" y="2738492"/>
            <a:ext cx="8671702" cy="34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538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Poppins</vt:lpstr>
      <vt:lpstr>Office Theme</vt:lpstr>
      <vt:lpstr>Exception and Error Handling </vt:lpstr>
      <vt:lpstr>Introduction to exceptions </vt:lpstr>
      <vt:lpstr>Common types of exceptions</vt:lpstr>
      <vt:lpstr>Basic Exception Handling Syntax</vt:lpstr>
      <vt:lpstr>Multiple Exception Handling</vt:lpstr>
      <vt:lpstr>Multiple Exception Handling</vt:lpstr>
      <vt:lpstr>Raising Exceptions</vt:lpstr>
      <vt:lpstr>Custom Exceptions</vt:lpstr>
      <vt:lpstr>Custom Exceptions</vt:lpstr>
      <vt:lpstr>Class Activity 1</vt:lpstr>
      <vt:lpstr>Class Activity 2</vt:lpstr>
      <vt:lpstr>Class Activity 3</vt:lpstr>
      <vt:lpstr>Best practices</vt:lpstr>
      <vt:lpstr>Class Activity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Abdul-Hameed Yunusa</dc:creator>
  <cp:lastModifiedBy>Abdul-Hameed Yunusa</cp:lastModifiedBy>
  <cp:revision>6</cp:revision>
  <dcterms:created xsi:type="dcterms:W3CDTF">2024-10-16T19:50:11Z</dcterms:created>
  <dcterms:modified xsi:type="dcterms:W3CDTF">2024-10-16T20:51:33Z</dcterms:modified>
</cp:coreProperties>
</file>