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91F5E-4FFE-454F-9FF5-3C8762943CFD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4E51-7E6A-4370-898C-7B30606B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5CDC-0132-40E3-9DFA-EE11A3AB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C1B1B-CF29-4136-A92B-2733C78B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CE55-E6B8-431C-A0AD-078E4340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601B-E2FE-4839-8516-3CE97CC81237}" type="datetime1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5012-AF40-4FAD-A7D6-14AE5C2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72CD-EC8B-4F2D-AFF1-0BBED85C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1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181-FCDD-4226-ACF0-623571CF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F641C-6984-43AC-AC1B-C08614EF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12A7-BF60-4964-A19D-ACABDB27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5EE6-FD5E-4597-AE80-BA760217EE4C}" type="datetime1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12F7-BF41-4480-A7AD-FFD2AF2E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7926-4688-4CC0-ADBD-9ECC682D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8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6F3E2-F04E-4CA5-9AC0-CB52CF958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7320B-5AB0-4F3C-A3C4-C585D7AA1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114F-0AD9-4AA5-BE53-27D8F1C1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952C-EC30-4C14-A769-15E6A10C9506}" type="datetime1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8C-9022-4BA5-AC98-A437A8CD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6F02-7D79-4AF6-B723-017E53B3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8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1ADA-16B6-4C19-8842-889EF36E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CAE8-48A3-4ACC-B67B-D8A9546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8795-09B5-4172-9B86-D680C6A1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3DE3-B6D2-4096-A04E-476C676F91D2}" type="datetime1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4756-DD48-4453-BB82-705C6F06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3D37-8BD3-4752-9BE8-BCBC56DE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4CC4-1534-4FD7-936F-4BCE98D9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550-CA72-40DB-B508-E2073DA0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5487-7215-4B7D-BB8E-4B5F22C5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515A-245A-4051-A901-A7620D5BE9D8}" type="datetime1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BB12-BA48-49E5-BEFC-56B025CD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BF59-CFCA-437F-A555-783859E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8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DD8F-4293-4AA4-85F2-0D314D2E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36FC-40FC-4DA7-8FF0-F3AB0440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6CBC0-58CD-4DFB-B296-C6B0296B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A434-A349-4A89-8033-2DE6BC82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8AB9-A2ED-469A-B9DC-948CA8540910}" type="datetime1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DEC0-2FAE-4A23-B4B6-687159CC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B493F-9E6D-4429-9CA3-49824709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FFD6-47AA-4C2F-9EC7-2D0AE77B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C2CD-E49B-473E-8129-3AC35895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6838-84A4-44BF-B298-379BAD7B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53CF-3CFD-473B-AF50-4A2104394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D0D40-0C99-411F-91D5-435AE513F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290E2-1D98-40FB-8FFB-9ED028B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0892-D4F9-4E97-8AEA-BC98D1D09D18}" type="datetime1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60B19-5781-4708-BB34-09B1C3EB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44FE0-DCCA-4E8D-AAC4-D806D3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3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93C2-7029-443A-8159-66B9DD6E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22FF2-997B-47C9-86BB-4CAC5EEC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A205-1086-4739-8AE6-F0F71252D796}" type="datetime1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623B5-36D6-44FB-A840-15223148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D0014-142C-4EE2-BE9F-ED203636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74609-97C9-483B-9768-8619475A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16FA-E11F-493D-8C90-9ED49B002089}" type="datetime1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5C93D-DEE4-4309-A683-A2C98C1E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B3C0-E6CD-4861-8E0F-097CD59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2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970F-832D-418E-B066-AB15350F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42C7-083D-461B-BE21-E48C3387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0D344-523D-4E3F-B9F4-C20634B5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EEC1-15F7-4AF3-9C1E-6E09A58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745B-66E1-403A-A6D5-DB496F8BB3B5}" type="datetime1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09A00-5DA8-4308-9197-BF9FFBFE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1DD4-85D5-4A0C-98C0-1F794F83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5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A31A-01D8-40AA-8553-25694C09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A4E7-2486-4A83-A7C4-7D58996CF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4E503-053A-4262-B8C6-C9AD74BFB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CE7D-6EF1-4169-B70C-3C8B8E90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81DE-79B4-4DC7-8B52-B903771F179E}" type="datetime1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ADE7E-56F0-4F8F-ABF3-80C4F128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C06B-E453-427F-8026-DBE70B3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2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27C8C-43E9-45FF-BBFD-6A408C8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43B96-23A1-4A4F-B389-8EB7AA97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2DD0-6483-488C-A1CD-55107DFC0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65EE-7FBE-46B9-8F37-CE35C7377E6F}" type="datetime1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45CE-B91E-42C4-AFD1-6EE9577D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F632-087E-4790-9BA1-79F033F57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10BD-AECD-49DD-A42F-D8FE258D1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2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y.wikisource.org/wiki/%D4%B1%D5%B7%D5%AD%D5%A1%D6%80%D5%B0%D5%A1%D6%81%D5%B8%D5%B5%D6%81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dopoitou.com/2016/10/17/storing-json-objects-in-ldap-attributes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F8276C-2BC2-4638-AF0B-E4C199F7C6CF}"/>
              </a:ext>
            </a:extLst>
          </p:cNvPr>
          <p:cNvSpPr/>
          <p:nvPr/>
        </p:nvSpPr>
        <p:spPr>
          <a:xfrm>
            <a:off x="6096000" y="2682380"/>
            <a:ext cx="5992535" cy="149324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28A22-ADDF-4B5C-B02D-905CBD5B4D88}"/>
              </a:ext>
            </a:extLst>
          </p:cNvPr>
          <p:cNvSpPr/>
          <p:nvPr/>
        </p:nvSpPr>
        <p:spPr>
          <a:xfrm>
            <a:off x="762001" y="1987308"/>
            <a:ext cx="5251508" cy="31878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AE1-6658-4BF0-9104-7700405D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631" y="1850441"/>
            <a:ext cx="4994248" cy="2552016"/>
          </a:xfrm>
        </p:spPr>
        <p:txBody>
          <a:bodyPr>
            <a:normAutofit/>
          </a:bodyPr>
          <a:lstStyle/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3E03-25F4-4F78-884C-65960CA34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9160" y="3017392"/>
            <a:ext cx="5809375" cy="1855730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latin typeface="Poppins" panose="00000500000000000000" pitchFamily="2" charset="0"/>
                <a:cs typeface="Poppins" panose="00000500000000000000" pitchFamily="2" charset="0"/>
              </a:rPr>
              <a:t>Unit Tutor: Abdulhameed Yunusa</a:t>
            </a:r>
          </a:p>
          <a:p>
            <a:pPr algn="l"/>
            <a:r>
              <a:rPr lang="en-GB" sz="2200" dirty="0">
                <a:latin typeface="Poppins" panose="00000500000000000000" pitchFamily="2" charset="0"/>
                <a:cs typeface="Poppins" panose="00000500000000000000" pitchFamily="2" charset="0"/>
              </a:rPr>
              <a:t>Email: a.yunusa@bradfordcollege.ac.uk</a:t>
            </a:r>
          </a:p>
        </p:txBody>
      </p:sp>
      <p:pic>
        <p:nvPicPr>
          <p:cNvPr id="1026" name="Picture 2" descr="Student Reviews &amp; University Rankings ...">
            <a:extLst>
              <a:ext uri="{FF2B5EF4-FFF2-40B4-BE49-F238E27FC236}">
                <a16:creationId xmlns:a16="http://schemas.microsoft.com/office/drawing/2014/main" id="{CA98C3E2-C61C-4899-A15F-EB8E9428F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0" y="150225"/>
            <a:ext cx="2078193" cy="10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3274-88D6-4524-9FBF-78A18496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E639EBF-B173-4D71-9E31-C665053683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50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492" y="78060"/>
            <a:ext cx="4089014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The finally block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18" y="898357"/>
            <a:ext cx="9457163" cy="74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0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CA" sz="3000" b="1" dirty="0">
                <a:latin typeface="Poppins" pitchFamily="2" charset="77"/>
                <a:cs typeface="Poppins" pitchFamily="2" charset="77"/>
              </a:rPr>
              <a:t>finally</a:t>
            </a:r>
            <a:r>
              <a:rPr lang="en-CA" sz="3000" dirty="0">
                <a:latin typeface="Poppins" pitchFamily="2" charset="77"/>
                <a:cs typeface="Poppins" pitchFamily="2" charset="77"/>
              </a:rPr>
              <a:t> block always executes, regardless of whether an exception occurred.</a:t>
            </a:r>
            <a:endParaRPr lang="en-US" sz="3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EA012-CE00-AF0E-B138-12BE282C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23" y="2020270"/>
            <a:ext cx="8453954" cy="40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D28A22-ADDF-4B5C-B02D-905CBD5B4D88}"/>
              </a:ext>
            </a:extLst>
          </p:cNvPr>
          <p:cNvSpPr/>
          <p:nvPr/>
        </p:nvSpPr>
        <p:spPr>
          <a:xfrm>
            <a:off x="3470246" y="2020762"/>
            <a:ext cx="5251508" cy="31878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AE1-6658-4BF0-9104-7700405D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876" y="1649421"/>
            <a:ext cx="4994248" cy="2552016"/>
          </a:xfrm>
        </p:spPr>
        <p:txBody>
          <a:bodyPr>
            <a:normAutofit/>
          </a:bodyPr>
          <a:lstStyle/>
          <a:p>
            <a:r>
              <a:rPr lang="en-GB" sz="5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Activity</a:t>
            </a:r>
          </a:p>
        </p:txBody>
      </p:sp>
      <p:pic>
        <p:nvPicPr>
          <p:cNvPr id="1026" name="Picture 2" descr="Student Reviews &amp; University Rankings ...">
            <a:extLst>
              <a:ext uri="{FF2B5EF4-FFF2-40B4-BE49-F238E27FC236}">
                <a16:creationId xmlns:a16="http://schemas.microsoft.com/office/drawing/2014/main" id="{CA98C3E2-C61C-4899-A15F-EB8E9428F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0" y="150225"/>
            <a:ext cx="2078193" cy="10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3274-88D6-4524-9FBF-78A18496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E639EBF-B173-4D71-9E31-C665053683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745" y="0"/>
            <a:ext cx="3412507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Class activity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18" y="898357"/>
            <a:ext cx="9457163" cy="74805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3000" dirty="0">
                <a:latin typeface="Poppins" pitchFamily="2" charset="77"/>
                <a:cs typeface="Poppins" pitchFamily="2" charset="77"/>
              </a:rPr>
              <a:t>Write a Python program that: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CA" sz="3000" dirty="0">
                <a:latin typeface="Poppins" pitchFamily="2" charset="77"/>
                <a:cs typeface="Poppins" pitchFamily="2" charset="77"/>
              </a:rPr>
              <a:t>Reads content from a text file.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CA" sz="3000" dirty="0">
                <a:latin typeface="Poppins" pitchFamily="2" charset="77"/>
                <a:cs typeface="Poppins" pitchFamily="2" charset="77"/>
              </a:rPr>
              <a:t>Writes data to a JSON file.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CA" sz="3000" dirty="0">
                <a:latin typeface="Poppins" pitchFamily="2" charset="77"/>
                <a:cs typeface="Poppins" pitchFamily="2" charset="77"/>
              </a:rPr>
              <a:t>Implements exception handling to manage potential errors.</a:t>
            </a:r>
          </a:p>
          <a:p>
            <a:pPr marL="0" indent="0">
              <a:buNone/>
            </a:pPr>
            <a:endParaRPr lang="en-US" sz="3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469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5A3366-FBAD-4E99-89B7-CC4A1A49BDE9}"/>
              </a:ext>
            </a:extLst>
          </p:cNvPr>
          <p:cNvSpPr txBox="1"/>
          <p:nvPr/>
        </p:nvSpPr>
        <p:spPr>
          <a:xfrm>
            <a:off x="3256547" y="1796716"/>
            <a:ext cx="6625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Poppins" panose="00000500000000000000" pitchFamily="2" charset="0"/>
                <a:cs typeface="Poppins" panose="00000500000000000000" pitchFamily="2" charset="0"/>
              </a:rPr>
              <a:t>Thank you! </a:t>
            </a:r>
          </a:p>
          <a:p>
            <a:r>
              <a:rPr lang="en-GB" sz="8000" dirty="0">
                <a:latin typeface="Poppins" panose="00000500000000000000" pitchFamily="2" charset="0"/>
                <a:cs typeface="Poppins" panose="00000500000000000000" pitchFamily="2" charset="0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6634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07008"/>
            <a:ext cx="6705600" cy="748058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Poppins" pitchFamily="2" charset="77"/>
                <a:cs typeface="Poppins" pitchFamily="2" charset="77"/>
              </a:rPr>
              <a:t>Introduction to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974"/>
            <a:ext cx="10515600" cy="5567018"/>
          </a:xfrm>
        </p:spPr>
        <p:txBody>
          <a:bodyPr>
            <a:normAutofit/>
          </a:bodyPr>
          <a:lstStyle/>
          <a:p>
            <a:r>
              <a:rPr lang="en-CA" sz="3000" dirty="0">
                <a:latin typeface="Poppins" pitchFamily="2" charset="77"/>
                <a:cs typeface="Poppins" pitchFamily="2" charset="77"/>
              </a:rPr>
              <a:t>Files are used to store data permanently.</a:t>
            </a:r>
          </a:p>
          <a:p>
            <a:r>
              <a:rPr lang="en-CA" sz="3000" dirty="0">
                <a:latin typeface="Poppins" pitchFamily="2" charset="77"/>
                <a:cs typeface="Poppins" pitchFamily="2" charset="77"/>
              </a:rPr>
              <a:t>Two main types of files: </a:t>
            </a:r>
          </a:p>
          <a:p>
            <a:pPr lvl="1"/>
            <a:r>
              <a:rPr lang="en-CA" sz="3000" b="1" dirty="0">
                <a:latin typeface="Poppins" pitchFamily="2" charset="77"/>
                <a:cs typeface="Poppins" pitchFamily="2" charset="77"/>
              </a:rPr>
              <a:t>Text files</a:t>
            </a:r>
            <a:r>
              <a:rPr lang="en-CA" sz="3000" dirty="0">
                <a:latin typeface="Poppins" pitchFamily="2" charset="77"/>
                <a:cs typeface="Poppins" pitchFamily="2" charset="77"/>
              </a:rPr>
              <a:t> (.txt) and </a:t>
            </a:r>
            <a:r>
              <a:rPr lang="en-CA" sz="3000" b="1" dirty="0">
                <a:latin typeface="Poppins" pitchFamily="2" charset="77"/>
                <a:cs typeface="Poppins" pitchFamily="2" charset="77"/>
              </a:rPr>
              <a:t>JSON files</a:t>
            </a:r>
            <a:r>
              <a:rPr lang="en-CA" sz="3000" dirty="0">
                <a:latin typeface="Poppins" pitchFamily="2" charset="77"/>
                <a:cs typeface="Poppins" pitchFamily="2" charset="77"/>
              </a:rPr>
              <a:t> (.</a:t>
            </a:r>
            <a:r>
              <a:rPr lang="en-CA" sz="3000" dirty="0" err="1">
                <a:latin typeface="Poppins" pitchFamily="2" charset="77"/>
                <a:cs typeface="Poppins" pitchFamily="2" charset="77"/>
              </a:rPr>
              <a:t>json</a:t>
            </a:r>
            <a:r>
              <a:rPr lang="en-CA" sz="3000" dirty="0">
                <a:latin typeface="Poppins" pitchFamily="2" charset="77"/>
                <a:cs typeface="Poppins" pitchFamily="2" charset="77"/>
              </a:rPr>
              <a:t>).</a:t>
            </a:r>
          </a:p>
          <a:p>
            <a:r>
              <a:rPr lang="en-CA" sz="3000" dirty="0">
                <a:latin typeface="Poppins" pitchFamily="2" charset="77"/>
                <a:cs typeface="Poppins" pitchFamily="2" charset="77"/>
              </a:rPr>
              <a:t>File handling allows reading from and writing to files.</a:t>
            </a:r>
            <a:endParaRPr lang="en-US" sz="3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958E-F037-F071-49F0-3A0D22EC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2757" y="4587502"/>
            <a:ext cx="2227147" cy="2004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D2DAD-6476-D871-37AB-D550D15C6427}"/>
              </a:ext>
            </a:extLst>
          </p:cNvPr>
          <p:cNvSpPr txBox="1"/>
          <p:nvPr/>
        </p:nvSpPr>
        <p:spPr>
          <a:xfrm>
            <a:off x="-4043651" y="4775160"/>
            <a:ext cx="8431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hy.wikisource.org/wiki/%D4%B1%D5%B7%D5%AD%D5%A1%D6%80%D5%B0%D5%A1%D6%81%D5%B8%D5%B5%D6%8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A375C156-7D25-E452-2B79-941EC04F8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38896" y="4587502"/>
            <a:ext cx="2409903" cy="1807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B3411-44A3-74F9-095E-460F5E010424}"/>
              </a:ext>
            </a:extLst>
          </p:cNvPr>
          <p:cNvSpPr txBox="1"/>
          <p:nvPr/>
        </p:nvSpPr>
        <p:spPr>
          <a:xfrm>
            <a:off x="7239619" y="6377451"/>
            <a:ext cx="24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ludopoitou.com/2016/10/17/storing-json-objects-in-ldap-attribut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4284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556" y="27411"/>
            <a:ext cx="7002966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File Operations: Open &amp; Close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09" y="905915"/>
            <a:ext cx="4581293" cy="556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open()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function: Opens a file.</a:t>
            </a:r>
          </a:p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Modes:</a:t>
            </a:r>
          </a:p>
          <a:p>
            <a:pPr lvl="1"/>
            <a:r>
              <a:rPr lang="en-CA" sz="2500" dirty="0">
                <a:latin typeface="Poppins" pitchFamily="2" charset="77"/>
                <a:cs typeface="Poppins" pitchFamily="2" charset="77"/>
              </a:rPr>
              <a:t>'r': Read</a:t>
            </a:r>
          </a:p>
          <a:p>
            <a:pPr lvl="1"/>
            <a:r>
              <a:rPr lang="en-CA" sz="2500" dirty="0">
                <a:latin typeface="Poppins" pitchFamily="2" charset="77"/>
                <a:cs typeface="Poppins" pitchFamily="2" charset="77"/>
              </a:rPr>
              <a:t>'w': Write (overwrites)</a:t>
            </a:r>
          </a:p>
          <a:p>
            <a:pPr lvl="1"/>
            <a:r>
              <a:rPr lang="en-CA" sz="2500" dirty="0">
                <a:latin typeface="Poppins" pitchFamily="2" charset="77"/>
                <a:cs typeface="Poppins" pitchFamily="2" charset="77"/>
              </a:rPr>
              <a:t>'a': Append (adds to the end)</a:t>
            </a:r>
          </a:p>
          <a:p>
            <a:pPr lvl="1"/>
            <a:r>
              <a:rPr lang="en-CA" sz="2500" dirty="0">
                <a:latin typeface="Poppins" pitchFamily="2" charset="77"/>
                <a:cs typeface="Poppins" pitchFamily="2" charset="77"/>
              </a:rPr>
              <a:t>'r+': Read and write.</a:t>
            </a:r>
          </a:p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Close()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function: Closes the file.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29472-9DBB-48D7-70C9-9B16EB99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02" y="1162394"/>
            <a:ext cx="6746699" cy="39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68" y="0"/>
            <a:ext cx="4847064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Writing to a Text File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25" y="825597"/>
            <a:ext cx="11609349" cy="133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500" dirty="0">
                <a:latin typeface="Poppins" pitchFamily="2" charset="77"/>
                <a:cs typeface="Poppins" pitchFamily="2" charset="77"/>
              </a:rPr>
              <a:t>Use </a:t>
            </a:r>
            <a:r>
              <a:rPr lang="en-CA" sz="3500" b="1" dirty="0">
                <a:latin typeface="Poppins" pitchFamily="2" charset="77"/>
                <a:cs typeface="Poppins" pitchFamily="2" charset="77"/>
              </a:rPr>
              <a:t>'w'</a:t>
            </a:r>
            <a:r>
              <a:rPr lang="en-CA" sz="3500" dirty="0">
                <a:latin typeface="Poppins" pitchFamily="2" charset="77"/>
                <a:cs typeface="Poppins" pitchFamily="2" charset="77"/>
              </a:rPr>
              <a:t> or </a:t>
            </a:r>
            <a:r>
              <a:rPr lang="en-CA" sz="3500" b="1" dirty="0">
                <a:latin typeface="Poppins" pitchFamily="2" charset="77"/>
                <a:cs typeface="Poppins" pitchFamily="2" charset="77"/>
              </a:rPr>
              <a:t>'a'</a:t>
            </a:r>
            <a:r>
              <a:rPr lang="en-CA" sz="3500" dirty="0">
                <a:latin typeface="Poppins" pitchFamily="2" charset="77"/>
                <a:cs typeface="Poppins" pitchFamily="2" charset="77"/>
              </a:rPr>
              <a:t> mode to write data.</a:t>
            </a:r>
          </a:p>
          <a:p>
            <a:pPr marL="0" indent="0">
              <a:buNone/>
            </a:pPr>
            <a:r>
              <a:rPr lang="en-CA" sz="3500" dirty="0">
                <a:latin typeface="Poppins" pitchFamily="2" charset="77"/>
                <a:cs typeface="Poppins" pitchFamily="2" charset="77"/>
              </a:rPr>
              <a:t>Writing will overwrite existing content in 'w' mode.</a:t>
            </a:r>
            <a:endParaRPr lang="en-US" sz="3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BA622-6F87-D0B9-17C9-E2B77C16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28" y="2161077"/>
            <a:ext cx="8648344" cy="38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380" y="157857"/>
            <a:ext cx="8568422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JSON (JavaScript Object Notation 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10" y="905915"/>
            <a:ext cx="11531290" cy="5567018"/>
          </a:xfrm>
        </p:spPr>
        <p:txBody>
          <a:bodyPr>
            <a:normAutofit/>
          </a:bodyPr>
          <a:lstStyle/>
          <a:p>
            <a:pPr algn="just"/>
            <a:endParaRPr lang="en-CA" sz="2000" dirty="0"/>
          </a:p>
          <a:p>
            <a:pPr algn="just"/>
            <a:r>
              <a:rPr lang="en-CA" sz="2500" dirty="0">
                <a:latin typeface="Poppins" pitchFamily="2" charset="77"/>
                <a:cs typeface="Poppins" pitchFamily="2" charset="77"/>
              </a:rPr>
              <a:t>JSON (JavaScript Object Notation) is widely used in modern applications for storing and exchanging data in a lightweight, human-readable format. </a:t>
            </a:r>
          </a:p>
          <a:p>
            <a:pPr algn="just"/>
            <a:r>
              <a:rPr lang="en-CA" sz="2500" dirty="0">
                <a:latin typeface="Poppins" pitchFamily="2" charset="77"/>
                <a:cs typeface="Poppins" pitchFamily="2" charset="77"/>
              </a:rPr>
              <a:t>It is commonly used in web APIs to transmit data between a client (browser or mobile app) and a server, making it easy to share structured information such as user profiles, product details, or messages.</a:t>
            </a:r>
          </a:p>
          <a:p>
            <a:pPr algn="just"/>
            <a:r>
              <a:rPr lang="en-CA" sz="2500" dirty="0">
                <a:latin typeface="Poppins" pitchFamily="2" charset="77"/>
                <a:cs typeface="Poppins" pitchFamily="2" charset="77"/>
              </a:rPr>
              <a:t> JSON is also used in configuration files for applications, allowing developers to define settings or options in a simple and flexible format. </a:t>
            </a:r>
          </a:p>
          <a:p>
            <a:pPr algn="just"/>
            <a:r>
              <a:rPr lang="en-CA" sz="2500" dirty="0">
                <a:latin typeface="Poppins" pitchFamily="2" charset="77"/>
                <a:cs typeface="Poppins" pitchFamily="2" charset="77"/>
              </a:rPr>
              <a:t>Additionally, many databases, like MongoDB, store data in JSON-like documents, facilitating data manipulation and retrieval.</a:t>
            </a:r>
          </a:p>
          <a:p>
            <a:pPr marL="0" indent="0" algn="just">
              <a:buNone/>
            </a:pPr>
            <a:endParaRPr lang="en-US" sz="3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97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68" y="0"/>
            <a:ext cx="4847064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Working with </a:t>
            </a:r>
            <a:r>
              <a:rPr lang="en-CA" sz="3500" b="1" dirty="0" err="1">
                <a:latin typeface="Poppins" pitchFamily="2" charset="77"/>
                <a:cs typeface="Poppins" pitchFamily="2" charset="77"/>
              </a:rPr>
              <a:t>json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09" y="905915"/>
            <a:ext cx="11397475" cy="5567018"/>
          </a:xfrm>
        </p:spPr>
        <p:txBody>
          <a:bodyPr>
            <a:normAutofit/>
          </a:bodyPr>
          <a:lstStyle/>
          <a:p>
            <a:r>
              <a:rPr lang="en-CA" sz="3000" dirty="0">
                <a:latin typeface="Poppins" pitchFamily="2" charset="77"/>
                <a:cs typeface="Poppins" pitchFamily="2" charset="77"/>
              </a:rPr>
              <a:t>A format for storing structured data (key-value pairs).</a:t>
            </a:r>
          </a:p>
          <a:p>
            <a:r>
              <a:rPr lang="en-CA" sz="3000" dirty="0">
                <a:latin typeface="Poppins" pitchFamily="2" charset="77"/>
                <a:cs typeface="Poppins" pitchFamily="2" charset="77"/>
              </a:rPr>
              <a:t>Python uses the </a:t>
            </a:r>
            <a:r>
              <a:rPr lang="en-CA" sz="3000" b="1" dirty="0" err="1">
                <a:latin typeface="Poppins" pitchFamily="2" charset="77"/>
                <a:cs typeface="Poppins" pitchFamily="2" charset="77"/>
              </a:rPr>
              <a:t>json</a:t>
            </a:r>
            <a:r>
              <a:rPr lang="en-CA" sz="3000" dirty="0">
                <a:latin typeface="Poppins" pitchFamily="2" charset="77"/>
                <a:cs typeface="Poppins" pitchFamily="2" charset="77"/>
              </a:rPr>
              <a:t> module to read/write JSON files.</a:t>
            </a:r>
            <a:endParaRPr lang="en-US" sz="3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69F97-46BA-CF25-C118-611245DF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38" y="2199625"/>
            <a:ext cx="8434324" cy="37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68" y="0"/>
            <a:ext cx="5638800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Reading from a </a:t>
            </a:r>
            <a:r>
              <a:rPr lang="en-CA" sz="3500" b="1" dirty="0" err="1">
                <a:latin typeface="Poppins" pitchFamily="2" charset="77"/>
                <a:cs typeface="Poppins" pitchFamily="2" charset="77"/>
              </a:rPr>
              <a:t>json</a:t>
            </a:r>
            <a:r>
              <a:rPr lang="en-CA" sz="3500" b="1" dirty="0">
                <a:latin typeface="Poppins" pitchFamily="2" charset="77"/>
                <a:cs typeface="Poppins" pitchFamily="2" charset="77"/>
              </a:rPr>
              <a:t> file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18" y="920659"/>
            <a:ext cx="9457163" cy="748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000" dirty="0">
                <a:latin typeface="Poppins" pitchFamily="2" charset="77"/>
                <a:cs typeface="Poppins" pitchFamily="2" charset="77"/>
              </a:rPr>
              <a:t>Use </a:t>
            </a:r>
            <a:r>
              <a:rPr lang="en-CA" sz="3000" b="1" dirty="0" err="1">
                <a:latin typeface="Poppins" pitchFamily="2" charset="77"/>
                <a:cs typeface="Poppins" pitchFamily="2" charset="77"/>
              </a:rPr>
              <a:t>json.load</a:t>
            </a:r>
            <a:r>
              <a:rPr lang="en-CA" sz="3000" b="1" dirty="0">
                <a:latin typeface="Poppins" pitchFamily="2" charset="77"/>
                <a:cs typeface="Poppins" pitchFamily="2" charset="77"/>
              </a:rPr>
              <a:t>()</a:t>
            </a:r>
            <a:r>
              <a:rPr lang="en-CA" sz="3000" dirty="0">
                <a:latin typeface="Poppins" pitchFamily="2" charset="77"/>
                <a:cs typeface="Poppins" pitchFamily="2" charset="77"/>
              </a:rPr>
              <a:t> to read data from a JSON file.</a:t>
            </a:r>
          </a:p>
          <a:p>
            <a:pPr marL="0" indent="0">
              <a:buNone/>
            </a:pPr>
            <a:endParaRPr lang="en-US" sz="3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65706-9BEB-EF2F-A0D0-99DC8078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61" y="1926639"/>
            <a:ext cx="9064077" cy="36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86" y="0"/>
            <a:ext cx="8178026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Introduction to Exception Handling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18" y="898357"/>
            <a:ext cx="9457163" cy="74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Exceptions occur when errors happen in a program.</a:t>
            </a:r>
          </a:p>
          <a:p>
            <a:pPr marL="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try-except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block is used to handle errors.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16D46-6A78-E2F8-7187-67D6D02D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82" y="2083548"/>
            <a:ext cx="9257635" cy="3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91C9-7C95-0115-A14D-073B093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86" y="0"/>
            <a:ext cx="8817595" cy="748058"/>
          </a:xfrm>
        </p:spPr>
        <p:txBody>
          <a:bodyPr>
            <a:noAutofit/>
          </a:bodyPr>
          <a:lstStyle/>
          <a:p>
            <a:r>
              <a:rPr lang="en-CA" sz="3500" b="1" dirty="0">
                <a:latin typeface="Poppins" pitchFamily="2" charset="77"/>
                <a:cs typeface="Poppins" pitchFamily="2" charset="77"/>
              </a:rPr>
              <a:t>Handling Multiple Exception Handling</a:t>
            </a:r>
            <a:endParaRPr lang="en-US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C29F-C6FA-815C-D213-4D699F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18" y="898357"/>
            <a:ext cx="9457163" cy="74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000" dirty="0">
                <a:latin typeface="Poppins" pitchFamily="2" charset="77"/>
                <a:cs typeface="Poppins" pitchFamily="2" charset="77"/>
              </a:rPr>
              <a:t>Use multiple </a:t>
            </a:r>
            <a:r>
              <a:rPr lang="en-CA" sz="3000" b="1" dirty="0">
                <a:latin typeface="Poppins" pitchFamily="2" charset="77"/>
                <a:cs typeface="Poppins" pitchFamily="2" charset="77"/>
              </a:rPr>
              <a:t>except</a:t>
            </a:r>
            <a:r>
              <a:rPr lang="en-CA" sz="3000" dirty="0">
                <a:latin typeface="Poppins" pitchFamily="2" charset="77"/>
                <a:cs typeface="Poppins" pitchFamily="2" charset="77"/>
              </a:rPr>
              <a:t> blocks to catch different types of errors.</a:t>
            </a:r>
            <a:endParaRPr lang="en-US" sz="3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E0D41-DE38-5124-EF83-8DD7ABE9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24" y="1796714"/>
            <a:ext cx="6945351" cy="46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400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File Handling</vt:lpstr>
      <vt:lpstr>Introduction to File Handling</vt:lpstr>
      <vt:lpstr>File Operations: Open &amp; Close</vt:lpstr>
      <vt:lpstr>Writing to a Text File</vt:lpstr>
      <vt:lpstr>JSON (JavaScript Object Notation </vt:lpstr>
      <vt:lpstr>Working with json</vt:lpstr>
      <vt:lpstr>Reading from a json file</vt:lpstr>
      <vt:lpstr>Introduction to Exception Handling</vt:lpstr>
      <vt:lpstr>Handling Multiple Exception Handling</vt:lpstr>
      <vt:lpstr>The finally block</vt:lpstr>
      <vt:lpstr>Class Activity</vt:lpstr>
      <vt:lpstr>Class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Abdulhameed Yunusa</dc:creator>
  <cp:lastModifiedBy>Abdul-Hameed Yunusa</cp:lastModifiedBy>
  <cp:revision>15</cp:revision>
  <dcterms:created xsi:type="dcterms:W3CDTF">2024-09-09T00:27:07Z</dcterms:created>
  <dcterms:modified xsi:type="dcterms:W3CDTF">2024-10-23T11:20:39Z</dcterms:modified>
</cp:coreProperties>
</file>