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8" r:id="rId4"/>
    <p:sldId id="259"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91A0-2A00-611B-0D81-7A2077551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A4891B-B2BD-6EF9-14FC-FC639EEB7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8E28CC-A3D5-2E3C-69FD-CDD0D75F8C4B}"/>
              </a:ext>
            </a:extLst>
          </p:cNvPr>
          <p:cNvSpPr>
            <a:spLocks noGrp="1"/>
          </p:cNvSpPr>
          <p:nvPr>
            <p:ph type="dt" sz="half" idx="10"/>
          </p:nvPr>
        </p:nvSpPr>
        <p:spPr/>
        <p:txBody>
          <a:bodyPr/>
          <a:lstStyle/>
          <a:p>
            <a:fld id="{963A77F8-D093-9F47-BA60-257E0497AA34}" type="datetimeFigureOut">
              <a:rPr lang="en-US" smtClean="0"/>
              <a:t>10/17/24</a:t>
            </a:fld>
            <a:endParaRPr lang="en-US"/>
          </a:p>
        </p:txBody>
      </p:sp>
      <p:sp>
        <p:nvSpPr>
          <p:cNvPr id="5" name="Footer Placeholder 4">
            <a:extLst>
              <a:ext uri="{FF2B5EF4-FFF2-40B4-BE49-F238E27FC236}">
                <a16:creationId xmlns:a16="http://schemas.microsoft.com/office/drawing/2014/main" id="{C04C72E8-EAD8-E25A-8AB0-0CFD0D418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099C1-6D0C-E60D-544A-8CCBE648F087}"/>
              </a:ext>
            </a:extLst>
          </p:cNvPr>
          <p:cNvSpPr>
            <a:spLocks noGrp="1"/>
          </p:cNvSpPr>
          <p:nvPr>
            <p:ph type="sldNum" sz="quarter" idx="12"/>
          </p:nvPr>
        </p:nvSpPr>
        <p:spPr/>
        <p:txBody>
          <a:bodyPr/>
          <a:lstStyle/>
          <a:p>
            <a:fld id="{5197E062-B0FF-FB4A-AADF-5B6198079CA9}" type="slidenum">
              <a:rPr lang="en-US" smtClean="0"/>
              <a:t>‹#›</a:t>
            </a:fld>
            <a:endParaRPr lang="en-US"/>
          </a:p>
        </p:txBody>
      </p:sp>
    </p:spTree>
    <p:extLst>
      <p:ext uri="{BB962C8B-B14F-4D97-AF65-F5344CB8AC3E}">
        <p14:creationId xmlns:p14="http://schemas.microsoft.com/office/powerpoint/2010/main" val="38491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3437-DD09-B993-B797-B33719079B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14FD3D-04AA-8B66-07AA-01A92F87F3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82960-AE17-AE78-5B93-E8DCFFD1A01D}"/>
              </a:ext>
            </a:extLst>
          </p:cNvPr>
          <p:cNvSpPr>
            <a:spLocks noGrp="1"/>
          </p:cNvSpPr>
          <p:nvPr>
            <p:ph type="dt" sz="half" idx="10"/>
          </p:nvPr>
        </p:nvSpPr>
        <p:spPr/>
        <p:txBody>
          <a:bodyPr/>
          <a:lstStyle/>
          <a:p>
            <a:fld id="{963A77F8-D093-9F47-BA60-257E0497AA34}" type="datetimeFigureOut">
              <a:rPr lang="en-US" smtClean="0"/>
              <a:t>10/17/24</a:t>
            </a:fld>
            <a:endParaRPr lang="en-US"/>
          </a:p>
        </p:txBody>
      </p:sp>
      <p:sp>
        <p:nvSpPr>
          <p:cNvPr id="5" name="Footer Placeholder 4">
            <a:extLst>
              <a:ext uri="{FF2B5EF4-FFF2-40B4-BE49-F238E27FC236}">
                <a16:creationId xmlns:a16="http://schemas.microsoft.com/office/drawing/2014/main" id="{FD73209D-5A2E-E0B1-BC57-A918B2F71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16A02-C596-983E-E221-A945D3270840}"/>
              </a:ext>
            </a:extLst>
          </p:cNvPr>
          <p:cNvSpPr>
            <a:spLocks noGrp="1"/>
          </p:cNvSpPr>
          <p:nvPr>
            <p:ph type="sldNum" sz="quarter" idx="12"/>
          </p:nvPr>
        </p:nvSpPr>
        <p:spPr/>
        <p:txBody>
          <a:bodyPr/>
          <a:lstStyle/>
          <a:p>
            <a:fld id="{5197E062-B0FF-FB4A-AADF-5B6198079CA9}" type="slidenum">
              <a:rPr lang="en-US" smtClean="0"/>
              <a:t>‹#›</a:t>
            </a:fld>
            <a:endParaRPr lang="en-US"/>
          </a:p>
        </p:txBody>
      </p:sp>
    </p:spTree>
    <p:extLst>
      <p:ext uri="{BB962C8B-B14F-4D97-AF65-F5344CB8AC3E}">
        <p14:creationId xmlns:p14="http://schemas.microsoft.com/office/powerpoint/2010/main" val="725091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502AA-848E-72F2-F400-ABAC6CF612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71F1C5-221F-A4C4-C47C-9C6FE18D3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C18C40-C6B4-E01D-20DC-DC903943FEE9}"/>
              </a:ext>
            </a:extLst>
          </p:cNvPr>
          <p:cNvSpPr>
            <a:spLocks noGrp="1"/>
          </p:cNvSpPr>
          <p:nvPr>
            <p:ph type="dt" sz="half" idx="10"/>
          </p:nvPr>
        </p:nvSpPr>
        <p:spPr/>
        <p:txBody>
          <a:bodyPr/>
          <a:lstStyle/>
          <a:p>
            <a:fld id="{963A77F8-D093-9F47-BA60-257E0497AA34}" type="datetimeFigureOut">
              <a:rPr lang="en-US" smtClean="0"/>
              <a:t>10/17/24</a:t>
            </a:fld>
            <a:endParaRPr lang="en-US"/>
          </a:p>
        </p:txBody>
      </p:sp>
      <p:sp>
        <p:nvSpPr>
          <p:cNvPr id="5" name="Footer Placeholder 4">
            <a:extLst>
              <a:ext uri="{FF2B5EF4-FFF2-40B4-BE49-F238E27FC236}">
                <a16:creationId xmlns:a16="http://schemas.microsoft.com/office/drawing/2014/main" id="{844DA1F6-91F2-BE60-4BC3-171D30CAD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91BD3C-479C-3305-20C2-9AEB83A8569E}"/>
              </a:ext>
            </a:extLst>
          </p:cNvPr>
          <p:cNvSpPr>
            <a:spLocks noGrp="1"/>
          </p:cNvSpPr>
          <p:nvPr>
            <p:ph type="sldNum" sz="quarter" idx="12"/>
          </p:nvPr>
        </p:nvSpPr>
        <p:spPr/>
        <p:txBody>
          <a:bodyPr/>
          <a:lstStyle/>
          <a:p>
            <a:fld id="{5197E062-B0FF-FB4A-AADF-5B6198079CA9}" type="slidenum">
              <a:rPr lang="en-US" smtClean="0"/>
              <a:t>‹#›</a:t>
            </a:fld>
            <a:endParaRPr lang="en-US"/>
          </a:p>
        </p:txBody>
      </p:sp>
    </p:spTree>
    <p:extLst>
      <p:ext uri="{BB962C8B-B14F-4D97-AF65-F5344CB8AC3E}">
        <p14:creationId xmlns:p14="http://schemas.microsoft.com/office/powerpoint/2010/main" val="428442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1F99-F412-D70B-2134-2154C6D2A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3CD85-3152-17B2-5069-CEEB9CC8F4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35021-1F43-96E4-C079-1F8A806AA59C}"/>
              </a:ext>
            </a:extLst>
          </p:cNvPr>
          <p:cNvSpPr>
            <a:spLocks noGrp="1"/>
          </p:cNvSpPr>
          <p:nvPr>
            <p:ph type="dt" sz="half" idx="10"/>
          </p:nvPr>
        </p:nvSpPr>
        <p:spPr/>
        <p:txBody>
          <a:bodyPr/>
          <a:lstStyle/>
          <a:p>
            <a:fld id="{963A77F8-D093-9F47-BA60-257E0497AA34}" type="datetimeFigureOut">
              <a:rPr lang="en-US" smtClean="0"/>
              <a:t>10/17/24</a:t>
            </a:fld>
            <a:endParaRPr lang="en-US"/>
          </a:p>
        </p:txBody>
      </p:sp>
      <p:sp>
        <p:nvSpPr>
          <p:cNvPr id="5" name="Footer Placeholder 4">
            <a:extLst>
              <a:ext uri="{FF2B5EF4-FFF2-40B4-BE49-F238E27FC236}">
                <a16:creationId xmlns:a16="http://schemas.microsoft.com/office/drawing/2014/main" id="{C5FF88A4-113B-8CE6-4738-3C84E43A5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14AC2-BE68-D96A-362D-847BFCCA093A}"/>
              </a:ext>
            </a:extLst>
          </p:cNvPr>
          <p:cNvSpPr>
            <a:spLocks noGrp="1"/>
          </p:cNvSpPr>
          <p:nvPr>
            <p:ph type="sldNum" sz="quarter" idx="12"/>
          </p:nvPr>
        </p:nvSpPr>
        <p:spPr/>
        <p:txBody>
          <a:bodyPr/>
          <a:lstStyle/>
          <a:p>
            <a:fld id="{5197E062-B0FF-FB4A-AADF-5B6198079CA9}" type="slidenum">
              <a:rPr lang="en-US" smtClean="0"/>
              <a:t>‹#›</a:t>
            </a:fld>
            <a:endParaRPr lang="en-US"/>
          </a:p>
        </p:txBody>
      </p:sp>
    </p:spTree>
    <p:extLst>
      <p:ext uri="{BB962C8B-B14F-4D97-AF65-F5344CB8AC3E}">
        <p14:creationId xmlns:p14="http://schemas.microsoft.com/office/powerpoint/2010/main" val="148244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B3E6-E889-DF41-F5DE-43D889B377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B4D0D1-ED68-76A2-6FD0-072622EE02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8F4719-EED3-1D4E-EA3C-1A5C4F0A300D}"/>
              </a:ext>
            </a:extLst>
          </p:cNvPr>
          <p:cNvSpPr>
            <a:spLocks noGrp="1"/>
          </p:cNvSpPr>
          <p:nvPr>
            <p:ph type="dt" sz="half" idx="10"/>
          </p:nvPr>
        </p:nvSpPr>
        <p:spPr/>
        <p:txBody>
          <a:bodyPr/>
          <a:lstStyle/>
          <a:p>
            <a:fld id="{963A77F8-D093-9F47-BA60-257E0497AA34}" type="datetimeFigureOut">
              <a:rPr lang="en-US" smtClean="0"/>
              <a:t>10/17/24</a:t>
            </a:fld>
            <a:endParaRPr lang="en-US"/>
          </a:p>
        </p:txBody>
      </p:sp>
      <p:sp>
        <p:nvSpPr>
          <p:cNvPr id="5" name="Footer Placeholder 4">
            <a:extLst>
              <a:ext uri="{FF2B5EF4-FFF2-40B4-BE49-F238E27FC236}">
                <a16:creationId xmlns:a16="http://schemas.microsoft.com/office/drawing/2014/main" id="{454BD136-6B57-A996-1A23-FD9F61986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894E0-47EA-E977-E428-E7F49C676669}"/>
              </a:ext>
            </a:extLst>
          </p:cNvPr>
          <p:cNvSpPr>
            <a:spLocks noGrp="1"/>
          </p:cNvSpPr>
          <p:nvPr>
            <p:ph type="sldNum" sz="quarter" idx="12"/>
          </p:nvPr>
        </p:nvSpPr>
        <p:spPr/>
        <p:txBody>
          <a:bodyPr/>
          <a:lstStyle/>
          <a:p>
            <a:fld id="{5197E062-B0FF-FB4A-AADF-5B6198079CA9}" type="slidenum">
              <a:rPr lang="en-US" smtClean="0"/>
              <a:t>‹#›</a:t>
            </a:fld>
            <a:endParaRPr lang="en-US"/>
          </a:p>
        </p:txBody>
      </p:sp>
    </p:spTree>
    <p:extLst>
      <p:ext uri="{BB962C8B-B14F-4D97-AF65-F5344CB8AC3E}">
        <p14:creationId xmlns:p14="http://schemas.microsoft.com/office/powerpoint/2010/main" val="316420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17F0D-9697-1E5B-4AC9-A88F47A82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C9E51C-5DDB-2763-47F2-19A1E1BB28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DC34C3-8CBE-3CF5-7462-C8A96BA47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307C27-E999-CEBE-F4FA-BF965D5BF571}"/>
              </a:ext>
            </a:extLst>
          </p:cNvPr>
          <p:cNvSpPr>
            <a:spLocks noGrp="1"/>
          </p:cNvSpPr>
          <p:nvPr>
            <p:ph type="dt" sz="half" idx="10"/>
          </p:nvPr>
        </p:nvSpPr>
        <p:spPr/>
        <p:txBody>
          <a:bodyPr/>
          <a:lstStyle/>
          <a:p>
            <a:fld id="{963A77F8-D093-9F47-BA60-257E0497AA34}" type="datetimeFigureOut">
              <a:rPr lang="en-US" smtClean="0"/>
              <a:t>10/17/24</a:t>
            </a:fld>
            <a:endParaRPr lang="en-US"/>
          </a:p>
        </p:txBody>
      </p:sp>
      <p:sp>
        <p:nvSpPr>
          <p:cNvPr id="6" name="Footer Placeholder 5">
            <a:extLst>
              <a:ext uri="{FF2B5EF4-FFF2-40B4-BE49-F238E27FC236}">
                <a16:creationId xmlns:a16="http://schemas.microsoft.com/office/drawing/2014/main" id="{1B0DAF7A-1FCF-75F7-3ED4-D479A5678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1D7A67-8D3F-DF41-AD6E-0D514529E066}"/>
              </a:ext>
            </a:extLst>
          </p:cNvPr>
          <p:cNvSpPr>
            <a:spLocks noGrp="1"/>
          </p:cNvSpPr>
          <p:nvPr>
            <p:ph type="sldNum" sz="quarter" idx="12"/>
          </p:nvPr>
        </p:nvSpPr>
        <p:spPr/>
        <p:txBody>
          <a:bodyPr/>
          <a:lstStyle/>
          <a:p>
            <a:fld id="{5197E062-B0FF-FB4A-AADF-5B6198079CA9}" type="slidenum">
              <a:rPr lang="en-US" smtClean="0"/>
              <a:t>‹#›</a:t>
            </a:fld>
            <a:endParaRPr lang="en-US"/>
          </a:p>
        </p:txBody>
      </p:sp>
    </p:spTree>
    <p:extLst>
      <p:ext uri="{BB962C8B-B14F-4D97-AF65-F5344CB8AC3E}">
        <p14:creationId xmlns:p14="http://schemas.microsoft.com/office/powerpoint/2010/main" val="428291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A2AE-0247-5DD7-515D-7C1877E6D5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6ABFFE-B36D-7A09-D9DA-BDA4FEC66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E50FD1-18B1-CF6A-B686-73BE2D4684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821FFF-5CA6-88DE-96D3-0F870B3D4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D4180B-B657-6F3E-6224-3D17F8DE06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79E50C-203C-05D1-4A67-9C7BF1C7B963}"/>
              </a:ext>
            </a:extLst>
          </p:cNvPr>
          <p:cNvSpPr>
            <a:spLocks noGrp="1"/>
          </p:cNvSpPr>
          <p:nvPr>
            <p:ph type="dt" sz="half" idx="10"/>
          </p:nvPr>
        </p:nvSpPr>
        <p:spPr/>
        <p:txBody>
          <a:bodyPr/>
          <a:lstStyle/>
          <a:p>
            <a:fld id="{963A77F8-D093-9F47-BA60-257E0497AA34}" type="datetimeFigureOut">
              <a:rPr lang="en-US" smtClean="0"/>
              <a:t>10/17/24</a:t>
            </a:fld>
            <a:endParaRPr lang="en-US"/>
          </a:p>
        </p:txBody>
      </p:sp>
      <p:sp>
        <p:nvSpPr>
          <p:cNvPr id="8" name="Footer Placeholder 7">
            <a:extLst>
              <a:ext uri="{FF2B5EF4-FFF2-40B4-BE49-F238E27FC236}">
                <a16:creationId xmlns:a16="http://schemas.microsoft.com/office/drawing/2014/main" id="{31B54083-B1DB-CF0D-F010-4D6B4CD883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8BFE76-1623-3B5B-F0C1-468ECDE2AC8D}"/>
              </a:ext>
            </a:extLst>
          </p:cNvPr>
          <p:cNvSpPr>
            <a:spLocks noGrp="1"/>
          </p:cNvSpPr>
          <p:nvPr>
            <p:ph type="sldNum" sz="quarter" idx="12"/>
          </p:nvPr>
        </p:nvSpPr>
        <p:spPr/>
        <p:txBody>
          <a:bodyPr/>
          <a:lstStyle/>
          <a:p>
            <a:fld id="{5197E062-B0FF-FB4A-AADF-5B6198079CA9}" type="slidenum">
              <a:rPr lang="en-US" smtClean="0"/>
              <a:t>‹#›</a:t>
            </a:fld>
            <a:endParaRPr lang="en-US"/>
          </a:p>
        </p:txBody>
      </p:sp>
    </p:spTree>
    <p:extLst>
      <p:ext uri="{BB962C8B-B14F-4D97-AF65-F5344CB8AC3E}">
        <p14:creationId xmlns:p14="http://schemas.microsoft.com/office/powerpoint/2010/main" val="3980598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C49D-1F3A-72E6-7C33-BCF54577A8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C63251-5E3C-ABC6-2C59-866750930AA4}"/>
              </a:ext>
            </a:extLst>
          </p:cNvPr>
          <p:cNvSpPr>
            <a:spLocks noGrp="1"/>
          </p:cNvSpPr>
          <p:nvPr>
            <p:ph type="dt" sz="half" idx="10"/>
          </p:nvPr>
        </p:nvSpPr>
        <p:spPr/>
        <p:txBody>
          <a:bodyPr/>
          <a:lstStyle/>
          <a:p>
            <a:fld id="{963A77F8-D093-9F47-BA60-257E0497AA34}" type="datetimeFigureOut">
              <a:rPr lang="en-US" smtClean="0"/>
              <a:t>10/17/24</a:t>
            </a:fld>
            <a:endParaRPr lang="en-US"/>
          </a:p>
        </p:txBody>
      </p:sp>
      <p:sp>
        <p:nvSpPr>
          <p:cNvPr id="4" name="Footer Placeholder 3">
            <a:extLst>
              <a:ext uri="{FF2B5EF4-FFF2-40B4-BE49-F238E27FC236}">
                <a16:creationId xmlns:a16="http://schemas.microsoft.com/office/drawing/2014/main" id="{13A68AD4-4C0B-D916-FC51-AEDCC672E3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A59C5D-6910-C35B-03C7-1973C7D2379D}"/>
              </a:ext>
            </a:extLst>
          </p:cNvPr>
          <p:cNvSpPr>
            <a:spLocks noGrp="1"/>
          </p:cNvSpPr>
          <p:nvPr>
            <p:ph type="sldNum" sz="quarter" idx="12"/>
          </p:nvPr>
        </p:nvSpPr>
        <p:spPr/>
        <p:txBody>
          <a:bodyPr/>
          <a:lstStyle/>
          <a:p>
            <a:fld id="{5197E062-B0FF-FB4A-AADF-5B6198079CA9}" type="slidenum">
              <a:rPr lang="en-US" smtClean="0"/>
              <a:t>‹#›</a:t>
            </a:fld>
            <a:endParaRPr lang="en-US"/>
          </a:p>
        </p:txBody>
      </p:sp>
    </p:spTree>
    <p:extLst>
      <p:ext uri="{BB962C8B-B14F-4D97-AF65-F5344CB8AC3E}">
        <p14:creationId xmlns:p14="http://schemas.microsoft.com/office/powerpoint/2010/main" val="98791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E96781-F43F-63F2-2B3B-11CE6EF48681}"/>
              </a:ext>
            </a:extLst>
          </p:cNvPr>
          <p:cNvSpPr>
            <a:spLocks noGrp="1"/>
          </p:cNvSpPr>
          <p:nvPr>
            <p:ph type="dt" sz="half" idx="10"/>
          </p:nvPr>
        </p:nvSpPr>
        <p:spPr/>
        <p:txBody>
          <a:bodyPr/>
          <a:lstStyle/>
          <a:p>
            <a:fld id="{963A77F8-D093-9F47-BA60-257E0497AA34}" type="datetimeFigureOut">
              <a:rPr lang="en-US" smtClean="0"/>
              <a:t>10/17/24</a:t>
            </a:fld>
            <a:endParaRPr lang="en-US"/>
          </a:p>
        </p:txBody>
      </p:sp>
      <p:sp>
        <p:nvSpPr>
          <p:cNvPr id="3" name="Footer Placeholder 2">
            <a:extLst>
              <a:ext uri="{FF2B5EF4-FFF2-40B4-BE49-F238E27FC236}">
                <a16:creationId xmlns:a16="http://schemas.microsoft.com/office/drawing/2014/main" id="{91468E58-4205-210A-A697-E465B990FB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3AA2E0-F2A7-7540-5C33-61BEC7D4EB69}"/>
              </a:ext>
            </a:extLst>
          </p:cNvPr>
          <p:cNvSpPr>
            <a:spLocks noGrp="1"/>
          </p:cNvSpPr>
          <p:nvPr>
            <p:ph type="sldNum" sz="quarter" idx="12"/>
          </p:nvPr>
        </p:nvSpPr>
        <p:spPr/>
        <p:txBody>
          <a:bodyPr/>
          <a:lstStyle/>
          <a:p>
            <a:fld id="{5197E062-B0FF-FB4A-AADF-5B6198079CA9}" type="slidenum">
              <a:rPr lang="en-US" smtClean="0"/>
              <a:t>‹#›</a:t>
            </a:fld>
            <a:endParaRPr lang="en-US"/>
          </a:p>
        </p:txBody>
      </p:sp>
    </p:spTree>
    <p:extLst>
      <p:ext uri="{BB962C8B-B14F-4D97-AF65-F5344CB8AC3E}">
        <p14:creationId xmlns:p14="http://schemas.microsoft.com/office/powerpoint/2010/main" val="97198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EF53-E181-318A-91AA-00778D30E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1CA7CF-8683-66E5-1A96-8C4846EF0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26B6B2-B153-7D4B-636C-012C9373C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3258F-C92B-41EA-785A-C5C01F877C55}"/>
              </a:ext>
            </a:extLst>
          </p:cNvPr>
          <p:cNvSpPr>
            <a:spLocks noGrp="1"/>
          </p:cNvSpPr>
          <p:nvPr>
            <p:ph type="dt" sz="half" idx="10"/>
          </p:nvPr>
        </p:nvSpPr>
        <p:spPr/>
        <p:txBody>
          <a:bodyPr/>
          <a:lstStyle/>
          <a:p>
            <a:fld id="{963A77F8-D093-9F47-BA60-257E0497AA34}" type="datetimeFigureOut">
              <a:rPr lang="en-US" smtClean="0"/>
              <a:t>10/17/24</a:t>
            </a:fld>
            <a:endParaRPr lang="en-US"/>
          </a:p>
        </p:txBody>
      </p:sp>
      <p:sp>
        <p:nvSpPr>
          <p:cNvPr id="6" name="Footer Placeholder 5">
            <a:extLst>
              <a:ext uri="{FF2B5EF4-FFF2-40B4-BE49-F238E27FC236}">
                <a16:creationId xmlns:a16="http://schemas.microsoft.com/office/drawing/2014/main" id="{005B8709-96FB-77AC-58CF-0576AA436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CD027-0A2A-E6F2-2779-5CD11900374C}"/>
              </a:ext>
            </a:extLst>
          </p:cNvPr>
          <p:cNvSpPr>
            <a:spLocks noGrp="1"/>
          </p:cNvSpPr>
          <p:nvPr>
            <p:ph type="sldNum" sz="quarter" idx="12"/>
          </p:nvPr>
        </p:nvSpPr>
        <p:spPr/>
        <p:txBody>
          <a:bodyPr/>
          <a:lstStyle/>
          <a:p>
            <a:fld id="{5197E062-B0FF-FB4A-AADF-5B6198079CA9}" type="slidenum">
              <a:rPr lang="en-US" smtClean="0"/>
              <a:t>‹#›</a:t>
            </a:fld>
            <a:endParaRPr lang="en-US"/>
          </a:p>
        </p:txBody>
      </p:sp>
    </p:spTree>
    <p:extLst>
      <p:ext uri="{BB962C8B-B14F-4D97-AF65-F5344CB8AC3E}">
        <p14:creationId xmlns:p14="http://schemas.microsoft.com/office/powerpoint/2010/main" val="422707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E68D-35EC-5F8C-0090-4205F7FE8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867288-EDCA-DA71-ED4D-35DDE3192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73897D-7A96-F914-0C9E-B9734BCF7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79B5E-3DB9-C32B-C483-2B8E82C264E1}"/>
              </a:ext>
            </a:extLst>
          </p:cNvPr>
          <p:cNvSpPr>
            <a:spLocks noGrp="1"/>
          </p:cNvSpPr>
          <p:nvPr>
            <p:ph type="dt" sz="half" idx="10"/>
          </p:nvPr>
        </p:nvSpPr>
        <p:spPr/>
        <p:txBody>
          <a:bodyPr/>
          <a:lstStyle/>
          <a:p>
            <a:fld id="{963A77F8-D093-9F47-BA60-257E0497AA34}" type="datetimeFigureOut">
              <a:rPr lang="en-US" smtClean="0"/>
              <a:t>10/17/24</a:t>
            </a:fld>
            <a:endParaRPr lang="en-US"/>
          </a:p>
        </p:txBody>
      </p:sp>
      <p:sp>
        <p:nvSpPr>
          <p:cNvPr id="6" name="Footer Placeholder 5">
            <a:extLst>
              <a:ext uri="{FF2B5EF4-FFF2-40B4-BE49-F238E27FC236}">
                <a16:creationId xmlns:a16="http://schemas.microsoft.com/office/drawing/2014/main" id="{A56994C2-851A-5572-4D6F-207B44D82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5102C-BC16-CC16-CC75-9DD55F2F392A}"/>
              </a:ext>
            </a:extLst>
          </p:cNvPr>
          <p:cNvSpPr>
            <a:spLocks noGrp="1"/>
          </p:cNvSpPr>
          <p:nvPr>
            <p:ph type="sldNum" sz="quarter" idx="12"/>
          </p:nvPr>
        </p:nvSpPr>
        <p:spPr/>
        <p:txBody>
          <a:bodyPr/>
          <a:lstStyle/>
          <a:p>
            <a:fld id="{5197E062-B0FF-FB4A-AADF-5B6198079CA9}" type="slidenum">
              <a:rPr lang="en-US" smtClean="0"/>
              <a:t>‹#›</a:t>
            </a:fld>
            <a:endParaRPr lang="en-US"/>
          </a:p>
        </p:txBody>
      </p:sp>
    </p:spTree>
    <p:extLst>
      <p:ext uri="{BB962C8B-B14F-4D97-AF65-F5344CB8AC3E}">
        <p14:creationId xmlns:p14="http://schemas.microsoft.com/office/powerpoint/2010/main" val="249596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7F6561-29A6-7F80-7B57-183842A0D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5E5F33-1465-D26A-AE73-34EA01029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0221C-A130-3CE8-DA63-D733214319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3A77F8-D093-9F47-BA60-257E0497AA34}" type="datetimeFigureOut">
              <a:rPr lang="en-US" smtClean="0"/>
              <a:t>10/17/24</a:t>
            </a:fld>
            <a:endParaRPr lang="en-US"/>
          </a:p>
        </p:txBody>
      </p:sp>
      <p:sp>
        <p:nvSpPr>
          <p:cNvPr id="5" name="Footer Placeholder 4">
            <a:extLst>
              <a:ext uri="{FF2B5EF4-FFF2-40B4-BE49-F238E27FC236}">
                <a16:creationId xmlns:a16="http://schemas.microsoft.com/office/drawing/2014/main" id="{AE815531-3BFB-F555-FA97-ACADBD71F1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8046DF-6DCD-A293-6571-D507AF074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97E062-B0FF-FB4A-AADF-5B6198079CA9}" type="slidenum">
              <a:rPr lang="en-US" smtClean="0"/>
              <a:t>‹#›</a:t>
            </a:fld>
            <a:endParaRPr lang="en-US"/>
          </a:p>
        </p:txBody>
      </p:sp>
    </p:spTree>
    <p:extLst>
      <p:ext uri="{BB962C8B-B14F-4D97-AF65-F5344CB8AC3E}">
        <p14:creationId xmlns:p14="http://schemas.microsoft.com/office/powerpoint/2010/main" val="59252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creativecommons.org/licenses/by-nc-sa/3.0/" TargetMode="External"/><Relationship Id="rId3" Type="http://schemas.openxmlformats.org/officeDocument/2006/relationships/hyperlink" Target="https://python.libhunt.com/scikit-learn-alternatives" TargetMode="External"/><Relationship Id="rId7" Type="http://schemas.openxmlformats.org/officeDocument/2006/relationships/hyperlink" Target="https://creativecommons.org/licenses/by/3.0/" TargetMode="External"/><Relationship Id="rId12" Type="http://schemas.openxmlformats.org/officeDocument/2006/relationships/hyperlink" Target="https://escape2020.github.io/school2021/categories/community-specific-analysis/"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inteldig.com/2018/05/tutorial-tensorflow-como-comenzar-con-tensorflow-requisitos-y-ejemplos/" TargetMode="External"/><Relationship Id="rId11" Type="http://schemas.openxmlformats.org/officeDocument/2006/relationships/image" Target="../media/image7.png"/><Relationship Id="rId5" Type="http://schemas.openxmlformats.org/officeDocument/2006/relationships/image" Target="../media/image5.jpg"/><Relationship Id="rId10" Type="http://schemas.openxmlformats.org/officeDocument/2006/relationships/hyperlink" Target="https://creativecommons.org/licenses/by-nd/3.0/" TargetMode="External"/><Relationship Id="rId4" Type="http://schemas.openxmlformats.org/officeDocument/2006/relationships/hyperlink" Target="https://creativecommons.org/licenses/by-sa/3.0/" TargetMode="External"/><Relationship Id="rId9" Type="http://schemas.openxmlformats.org/officeDocument/2006/relationships/hyperlink" Target="https://wenect.tistory.com/entry/Pytorch-Simple-learn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askclip.github.io/" TargetMode="External"/><Relationship Id="rId7" Type="http://schemas.openxmlformats.org/officeDocument/2006/relationships/hyperlink" Target="https://creativecommons.org/licenses/by-sa/3.0/"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openxmlformats.org/officeDocument/2006/relationships/hyperlink" Target="https://deepbaksuvision.github.io/Modu_ObjectDetection/" TargetMode="Externa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DB50D-6949-F24C-C892-1E4C47DA5B5E}"/>
              </a:ext>
            </a:extLst>
          </p:cNvPr>
          <p:cNvSpPr>
            <a:spLocks noGrp="1"/>
          </p:cNvSpPr>
          <p:nvPr>
            <p:ph type="ctrTitle"/>
          </p:nvPr>
        </p:nvSpPr>
        <p:spPr>
          <a:xfrm>
            <a:off x="372228" y="1858016"/>
            <a:ext cx="4939474" cy="1572768"/>
          </a:xfrm>
        </p:spPr>
        <p:txBody>
          <a:bodyPr anchor="b">
            <a:normAutofit/>
          </a:bodyPr>
          <a:lstStyle/>
          <a:p>
            <a:r>
              <a:rPr lang="en-US" sz="4000" b="1" dirty="0">
                <a:latin typeface="Poppins" pitchFamily="2" charset="77"/>
                <a:cs typeface="Poppins" pitchFamily="2" charset="77"/>
              </a:rPr>
              <a:t>Introduction to Machine Learning</a:t>
            </a:r>
          </a:p>
        </p:txBody>
      </p:sp>
      <p:sp>
        <p:nvSpPr>
          <p:cNvPr id="3" name="Subtitle 2">
            <a:extLst>
              <a:ext uri="{FF2B5EF4-FFF2-40B4-BE49-F238E27FC236}">
                <a16:creationId xmlns:a16="http://schemas.microsoft.com/office/drawing/2014/main" id="{522F35E2-86CB-A8E8-D9E8-1A522C3E147A}"/>
              </a:ext>
            </a:extLst>
          </p:cNvPr>
          <p:cNvSpPr>
            <a:spLocks noGrp="1"/>
          </p:cNvSpPr>
          <p:nvPr>
            <p:ph type="subTitle" idx="1"/>
          </p:nvPr>
        </p:nvSpPr>
        <p:spPr>
          <a:xfrm>
            <a:off x="890339" y="4636008"/>
            <a:ext cx="3734014" cy="1572768"/>
          </a:xfrm>
        </p:spPr>
        <p:txBody>
          <a:bodyPr>
            <a:normAutofit/>
          </a:bodyPr>
          <a:lstStyle/>
          <a:p>
            <a:r>
              <a:rPr lang="en-US" b="1" dirty="0">
                <a:latin typeface="Poppins" pitchFamily="2" charset="77"/>
                <a:cs typeface="Poppins" pitchFamily="2" charset="77"/>
              </a:rPr>
              <a:t>Abdulhameed Yunusa</a:t>
            </a:r>
          </a:p>
          <a:p>
            <a:r>
              <a:rPr lang="en-US" b="1" dirty="0">
                <a:latin typeface="Poppins" pitchFamily="2" charset="77"/>
                <a:cs typeface="Poppins" pitchFamily="2" charset="77"/>
              </a:rPr>
              <a:t>Lecturer in Computer Science</a:t>
            </a:r>
          </a:p>
        </p:txBody>
      </p:sp>
      <p:sp>
        <p:nvSpPr>
          <p:cNvPr id="103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Learn Machine Learning From Scratch [2022 Guide]">
            <a:extLst>
              <a:ext uri="{FF2B5EF4-FFF2-40B4-BE49-F238E27FC236}">
                <a16:creationId xmlns:a16="http://schemas.microsoft.com/office/drawing/2014/main" id="{33768C51-D5E1-9FC2-A722-32903315F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10" r="17202"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43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1566041" y="123989"/>
            <a:ext cx="8870731" cy="580806"/>
          </a:xfrm>
        </p:spPr>
        <p:txBody>
          <a:bodyPr>
            <a:normAutofit fontScale="90000"/>
          </a:bodyPr>
          <a:lstStyle/>
          <a:p>
            <a:r>
              <a:rPr lang="en-US" b="1" dirty="0">
                <a:latin typeface="Poppins" pitchFamily="2" charset="77"/>
                <a:cs typeface="Poppins" pitchFamily="2" charset="77"/>
              </a:rPr>
              <a:t>Development Environments (IDE)</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200" y="704795"/>
            <a:ext cx="4217276" cy="5945133"/>
          </a:xfrm>
        </p:spPr>
        <p:txBody>
          <a:bodyPr>
            <a:noAutofit/>
          </a:bodyPr>
          <a:lstStyle/>
          <a:p>
            <a:pPr marL="0" indent="0">
              <a:buNone/>
            </a:pPr>
            <a:r>
              <a:rPr lang="en-CA" sz="1500" b="1" dirty="0">
                <a:latin typeface="Poppins" pitchFamily="2" charset="77"/>
                <a:cs typeface="Poppins" pitchFamily="2" charset="77"/>
              </a:rPr>
              <a:t>Jupyter Lab vs. VSCode for Machine Learning</a:t>
            </a:r>
          </a:p>
          <a:p>
            <a:pPr marL="0" indent="0">
              <a:buNone/>
            </a:pPr>
            <a:r>
              <a:rPr lang="en-CA" sz="1500" b="1" dirty="0">
                <a:latin typeface="Poppins" pitchFamily="2" charset="77"/>
                <a:cs typeface="Poppins" pitchFamily="2" charset="77"/>
              </a:rPr>
              <a:t>VSCode:</a:t>
            </a:r>
          </a:p>
          <a:p>
            <a:pPr>
              <a:buFont typeface="Arial" panose="020B0604020202020204" pitchFamily="34" charset="0"/>
              <a:buChar char="•"/>
            </a:pPr>
            <a:r>
              <a:rPr lang="en-CA" sz="1500" b="1" dirty="0">
                <a:latin typeface="Poppins" pitchFamily="2" charset="77"/>
                <a:cs typeface="Poppins" pitchFamily="2" charset="77"/>
              </a:rPr>
              <a:t>Full-scale Development</a:t>
            </a:r>
            <a:r>
              <a:rPr lang="en-CA" sz="1500" dirty="0">
                <a:latin typeface="Poppins" pitchFamily="2" charset="77"/>
                <a:cs typeface="Poppins" pitchFamily="2" charset="77"/>
              </a:rPr>
              <a:t>: VSCode is a more powerful Integrated Development Environment (IDE) designed for writing and managing large codebases. It supports debugging, version control, extensions, and project management.</a:t>
            </a:r>
          </a:p>
          <a:p>
            <a:pPr>
              <a:buFont typeface="Arial" panose="020B0604020202020204" pitchFamily="34" charset="0"/>
              <a:buChar char="•"/>
            </a:pPr>
            <a:r>
              <a:rPr lang="en-CA" sz="1500" b="1" dirty="0">
                <a:latin typeface="Poppins" pitchFamily="2" charset="77"/>
                <a:cs typeface="Poppins" pitchFamily="2" charset="77"/>
              </a:rPr>
              <a:t>Setup Requirements</a:t>
            </a:r>
            <a:r>
              <a:rPr lang="en-CA" sz="1500" dirty="0">
                <a:latin typeface="Poppins" pitchFamily="2" charset="77"/>
                <a:cs typeface="Poppins" pitchFamily="2" charset="77"/>
              </a:rPr>
              <a:t>: While VSCode is excellent for larger machine learning projects, it requires more configuration, such as setting up Python environments, adding extensions, and managing packages for data science workflows.</a:t>
            </a:r>
          </a:p>
          <a:p>
            <a:pPr>
              <a:buFont typeface="Arial" panose="020B0604020202020204" pitchFamily="34" charset="0"/>
              <a:buChar char="•"/>
            </a:pPr>
            <a:r>
              <a:rPr lang="en-CA" sz="1500" b="1" dirty="0">
                <a:latin typeface="Poppins" pitchFamily="2" charset="77"/>
                <a:cs typeface="Poppins" pitchFamily="2" charset="77"/>
              </a:rPr>
              <a:t>Best for Production-Level Code</a:t>
            </a:r>
            <a:r>
              <a:rPr lang="en-CA" sz="1500" dirty="0">
                <a:latin typeface="Poppins" pitchFamily="2" charset="77"/>
                <a:cs typeface="Poppins" pitchFamily="2" charset="77"/>
              </a:rPr>
              <a:t>: It is more suited for advanced developers working on production-level machine learning systems or complex projects that involve collaboration, refactoring, and deployment.</a:t>
            </a:r>
          </a:p>
          <a:p>
            <a:pPr marL="0" indent="0" algn="just">
              <a:lnSpc>
                <a:spcPct val="100000"/>
              </a:lnSpc>
              <a:buNone/>
            </a:pPr>
            <a:endParaRPr lang="en-CA" sz="1500" dirty="0">
              <a:latin typeface="Poppins" pitchFamily="2" charset="77"/>
              <a:cs typeface="Poppins" pitchFamily="2" charset="77"/>
            </a:endParaRPr>
          </a:p>
        </p:txBody>
      </p:sp>
      <p:pic>
        <p:nvPicPr>
          <p:cNvPr id="5" name="Picture 4">
            <a:extLst>
              <a:ext uri="{FF2B5EF4-FFF2-40B4-BE49-F238E27FC236}">
                <a16:creationId xmlns:a16="http://schemas.microsoft.com/office/drawing/2014/main" id="{877570F6-DD45-9C38-D86D-05FF462030A3}"/>
              </a:ext>
            </a:extLst>
          </p:cNvPr>
          <p:cNvPicPr>
            <a:picLocks noChangeAspect="1"/>
          </p:cNvPicPr>
          <p:nvPr/>
        </p:nvPicPr>
        <p:blipFill>
          <a:blip r:embed="rId2"/>
          <a:stretch>
            <a:fillRect/>
          </a:stretch>
        </p:blipFill>
        <p:spPr>
          <a:xfrm>
            <a:off x="5021776" y="1736373"/>
            <a:ext cx="6949861" cy="3502892"/>
          </a:xfrm>
          <a:prstGeom prst="rect">
            <a:avLst/>
          </a:prstGeom>
        </p:spPr>
      </p:pic>
    </p:spTree>
    <p:extLst>
      <p:ext uri="{BB962C8B-B14F-4D97-AF65-F5344CB8AC3E}">
        <p14:creationId xmlns:p14="http://schemas.microsoft.com/office/powerpoint/2010/main" val="252023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2249214" y="39906"/>
            <a:ext cx="6505903" cy="580806"/>
          </a:xfrm>
        </p:spPr>
        <p:txBody>
          <a:bodyPr>
            <a:noAutofit/>
          </a:bodyPr>
          <a:lstStyle/>
          <a:p>
            <a:r>
              <a:rPr lang="en-US" sz="3500" b="1" dirty="0">
                <a:latin typeface="Poppins" pitchFamily="2" charset="77"/>
                <a:cs typeface="Poppins" pitchFamily="2" charset="77"/>
              </a:rPr>
              <a:t>Popular Python ML Libraries</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200" y="498475"/>
            <a:ext cx="10515600" cy="5861050"/>
          </a:xfrm>
        </p:spPr>
        <p:txBody>
          <a:bodyPr>
            <a:noAutofit/>
          </a:bodyPr>
          <a:lstStyle/>
          <a:p>
            <a:pPr rtl="0" fontAlgn="base">
              <a:lnSpc>
                <a:spcPct val="100000"/>
              </a:lnSpc>
              <a:spcBef>
                <a:spcPts val="1200"/>
              </a:spcBef>
              <a:spcAft>
                <a:spcPts val="0"/>
              </a:spcAft>
              <a:buFont typeface="Arial" panose="020B0604020202020204" pitchFamily="34" charset="0"/>
              <a:buChar char="•"/>
            </a:pPr>
            <a:r>
              <a:rPr lang="en-CA" sz="2500" b="1" i="0" u="none" strike="noStrike" dirty="0">
                <a:solidFill>
                  <a:srgbClr val="000000"/>
                </a:solidFill>
                <a:effectLst/>
                <a:latin typeface="Poppins" pitchFamily="2" charset="77"/>
                <a:cs typeface="Poppins" pitchFamily="2" charset="77"/>
              </a:rPr>
              <a:t>Scikit-learn</a:t>
            </a:r>
            <a:r>
              <a:rPr lang="en-CA" sz="2500" b="0" i="0" u="none" strike="noStrike" dirty="0">
                <a:solidFill>
                  <a:srgbClr val="000000"/>
                </a:solidFill>
                <a:effectLst/>
                <a:latin typeface="Poppins" pitchFamily="2" charset="77"/>
                <a:cs typeface="Poppins" pitchFamily="2" charset="77"/>
              </a:rPr>
              <a:t>: A robust library for implementing traditional machine learning models such as regression, classification, and clustering.</a:t>
            </a:r>
          </a:p>
          <a:p>
            <a:pPr rtl="0" fontAlgn="base">
              <a:lnSpc>
                <a:spcPct val="100000"/>
              </a:lnSpc>
              <a:spcBef>
                <a:spcPts val="0"/>
              </a:spcBef>
              <a:spcAft>
                <a:spcPts val="0"/>
              </a:spcAft>
              <a:buFont typeface="Arial" panose="020B0604020202020204" pitchFamily="34" charset="0"/>
              <a:buChar char="•"/>
            </a:pPr>
            <a:r>
              <a:rPr lang="en-CA" sz="2500" b="1" i="0" u="none" strike="noStrike" dirty="0">
                <a:solidFill>
                  <a:srgbClr val="000000"/>
                </a:solidFill>
                <a:effectLst/>
                <a:latin typeface="Poppins" pitchFamily="2" charset="77"/>
                <a:cs typeface="Poppins" pitchFamily="2" charset="77"/>
              </a:rPr>
              <a:t>TensorFlow</a:t>
            </a:r>
            <a:r>
              <a:rPr lang="en-CA" sz="2500" b="0" i="0" u="none" strike="noStrike" dirty="0">
                <a:solidFill>
                  <a:srgbClr val="000000"/>
                </a:solidFill>
                <a:effectLst/>
                <a:latin typeface="Poppins" pitchFamily="2" charset="77"/>
                <a:cs typeface="Poppins" pitchFamily="2" charset="77"/>
              </a:rPr>
              <a:t> and </a:t>
            </a:r>
            <a:r>
              <a:rPr lang="en-CA" sz="2500" b="1" i="0" u="none" strike="noStrike" dirty="0" err="1">
                <a:solidFill>
                  <a:srgbClr val="000000"/>
                </a:solidFill>
                <a:effectLst/>
                <a:latin typeface="Poppins" pitchFamily="2" charset="77"/>
                <a:cs typeface="Poppins" pitchFamily="2" charset="77"/>
              </a:rPr>
              <a:t>PyTorch</a:t>
            </a:r>
            <a:r>
              <a:rPr lang="en-CA" sz="2500" b="0" i="0" u="none" strike="noStrike" dirty="0">
                <a:solidFill>
                  <a:srgbClr val="000000"/>
                </a:solidFill>
                <a:effectLst/>
                <a:latin typeface="Poppins" pitchFamily="2" charset="77"/>
                <a:cs typeface="Poppins" pitchFamily="2" charset="77"/>
              </a:rPr>
              <a:t>: Both frameworks are industry standards for building and training deep neural networks.</a:t>
            </a:r>
          </a:p>
          <a:p>
            <a:pPr rtl="0" fontAlgn="base">
              <a:lnSpc>
                <a:spcPct val="100000"/>
              </a:lnSpc>
              <a:spcBef>
                <a:spcPts val="0"/>
              </a:spcBef>
              <a:spcAft>
                <a:spcPts val="1200"/>
              </a:spcAft>
              <a:buFont typeface="Arial" panose="020B0604020202020204" pitchFamily="34" charset="0"/>
              <a:buChar char="•"/>
            </a:pPr>
            <a:r>
              <a:rPr lang="en-CA" sz="2500" b="1" i="0" u="none" strike="noStrike" dirty="0">
                <a:solidFill>
                  <a:srgbClr val="000000"/>
                </a:solidFill>
                <a:effectLst/>
                <a:latin typeface="Poppins" pitchFamily="2" charset="77"/>
                <a:cs typeface="Poppins" pitchFamily="2" charset="77"/>
              </a:rPr>
              <a:t>Pandas</a:t>
            </a:r>
            <a:r>
              <a:rPr lang="en-CA" sz="2500" b="0" i="0" u="none" strike="noStrike" dirty="0">
                <a:solidFill>
                  <a:srgbClr val="000000"/>
                </a:solidFill>
                <a:effectLst/>
                <a:latin typeface="Poppins" pitchFamily="2" charset="77"/>
                <a:cs typeface="Poppins" pitchFamily="2" charset="77"/>
              </a:rPr>
              <a:t>: Essential for data manipulation and preparation, transforming raw datasets into formats suitable for machine learning models.</a:t>
            </a:r>
          </a:p>
          <a:p>
            <a:pPr>
              <a:lnSpc>
                <a:spcPct val="100000"/>
              </a:lnSpc>
            </a:pPr>
            <a:r>
              <a:rPr lang="en-CA" sz="2500" b="1" i="0" u="none" strike="noStrike" dirty="0">
                <a:solidFill>
                  <a:srgbClr val="000000"/>
                </a:solidFill>
                <a:effectLst/>
                <a:latin typeface="Poppins" pitchFamily="2" charset="77"/>
                <a:cs typeface="Poppins" pitchFamily="2" charset="77"/>
              </a:rPr>
              <a:t>Matplotlib</a:t>
            </a:r>
            <a:r>
              <a:rPr lang="en-CA" sz="2500" b="0" i="0" u="none" strike="noStrike" dirty="0">
                <a:solidFill>
                  <a:srgbClr val="000000"/>
                </a:solidFill>
                <a:effectLst/>
                <a:latin typeface="Poppins" pitchFamily="2" charset="77"/>
                <a:cs typeface="Poppins" pitchFamily="2" charset="77"/>
              </a:rPr>
              <a:t>/</a:t>
            </a:r>
            <a:r>
              <a:rPr lang="en-CA" sz="2500" b="1" i="0" u="none" strike="noStrike" dirty="0">
                <a:solidFill>
                  <a:srgbClr val="000000"/>
                </a:solidFill>
                <a:effectLst/>
                <a:latin typeface="Poppins" pitchFamily="2" charset="77"/>
                <a:cs typeface="Poppins" pitchFamily="2" charset="77"/>
              </a:rPr>
              <a:t>Seaborn</a:t>
            </a:r>
            <a:r>
              <a:rPr lang="en-CA" sz="2500" b="0" i="0" u="none" strike="noStrike" dirty="0">
                <a:solidFill>
                  <a:srgbClr val="000000"/>
                </a:solidFill>
                <a:effectLst/>
                <a:latin typeface="Poppins" pitchFamily="2" charset="77"/>
                <a:cs typeface="Poppins" pitchFamily="2" charset="77"/>
              </a:rPr>
              <a:t>: Ideal for plotting graphs, understanding data distributions, and drawing insights.</a:t>
            </a:r>
            <a:endParaRPr lang="en-CA" sz="2500" dirty="0">
              <a:latin typeface="Poppins" pitchFamily="2" charset="77"/>
              <a:cs typeface="Poppins" pitchFamily="2" charset="77"/>
            </a:endParaRPr>
          </a:p>
        </p:txBody>
      </p:sp>
      <p:pic>
        <p:nvPicPr>
          <p:cNvPr id="5" name="Picture 4" descr="A logo with a black background&#10;&#10;Description automatically generated">
            <a:extLst>
              <a:ext uri="{FF2B5EF4-FFF2-40B4-BE49-F238E27FC236}">
                <a16:creationId xmlns:a16="http://schemas.microsoft.com/office/drawing/2014/main" id="{55B88057-0370-7369-1308-A95CF451695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5214" y="4471087"/>
            <a:ext cx="1524000" cy="1524000"/>
          </a:xfrm>
          <a:prstGeom prst="rect">
            <a:avLst/>
          </a:prstGeom>
        </p:spPr>
      </p:pic>
      <p:sp>
        <p:nvSpPr>
          <p:cNvPr id="6" name="TextBox 5">
            <a:extLst>
              <a:ext uri="{FF2B5EF4-FFF2-40B4-BE49-F238E27FC236}">
                <a16:creationId xmlns:a16="http://schemas.microsoft.com/office/drawing/2014/main" id="{7EED2779-CCFF-2E1A-5174-7FD2F2E9266B}"/>
              </a:ext>
            </a:extLst>
          </p:cNvPr>
          <p:cNvSpPr txBox="1"/>
          <p:nvPr/>
        </p:nvSpPr>
        <p:spPr>
          <a:xfrm>
            <a:off x="725214" y="5995087"/>
            <a:ext cx="1524000" cy="507831"/>
          </a:xfrm>
          <a:prstGeom prst="rect">
            <a:avLst/>
          </a:prstGeom>
          <a:noFill/>
        </p:spPr>
        <p:txBody>
          <a:bodyPr wrap="square" rtlCol="0">
            <a:spAutoFit/>
          </a:bodyPr>
          <a:lstStyle/>
          <a:p>
            <a:r>
              <a:rPr lang="en-US" sz="900">
                <a:hlinkClick r:id="rId3" tooltip="https://python.libhunt.com/scikit-learn-alternatives"/>
              </a:rPr>
              <a:t>This Photo</a:t>
            </a:r>
            <a:r>
              <a:rPr lang="en-US" sz="900"/>
              <a:t> by Unknown Author is licensed under </a:t>
            </a:r>
            <a:r>
              <a:rPr lang="en-US" sz="900">
                <a:hlinkClick r:id="rId4" tooltip="https://creativecommons.org/licenses/by-sa/3.0/"/>
              </a:rPr>
              <a:t>CC BY-SA</a:t>
            </a:r>
            <a:endParaRPr lang="en-US" sz="900"/>
          </a:p>
        </p:txBody>
      </p:sp>
      <p:pic>
        <p:nvPicPr>
          <p:cNvPr id="8" name="Picture 7" descr="A logo for a company&#10;&#10;Description automatically generated">
            <a:extLst>
              <a:ext uri="{FF2B5EF4-FFF2-40B4-BE49-F238E27FC236}">
                <a16:creationId xmlns:a16="http://schemas.microsoft.com/office/drawing/2014/main" id="{D885D6FC-47E2-BA0C-227E-85204C64B27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362200" y="4722718"/>
            <a:ext cx="2286002" cy="1524001"/>
          </a:xfrm>
          <a:prstGeom prst="rect">
            <a:avLst/>
          </a:prstGeom>
        </p:spPr>
      </p:pic>
      <p:sp>
        <p:nvSpPr>
          <p:cNvPr id="9" name="TextBox 8">
            <a:extLst>
              <a:ext uri="{FF2B5EF4-FFF2-40B4-BE49-F238E27FC236}">
                <a16:creationId xmlns:a16="http://schemas.microsoft.com/office/drawing/2014/main" id="{A21C2B06-3742-4B04-3951-1F9D604ECFD8}"/>
              </a:ext>
            </a:extLst>
          </p:cNvPr>
          <p:cNvSpPr txBox="1"/>
          <p:nvPr/>
        </p:nvSpPr>
        <p:spPr>
          <a:xfrm>
            <a:off x="3052119" y="6377503"/>
            <a:ext cx="2174789" cy="369332"/>
          </a:xfrm>
          <a:prstGeom prst="rect">
            <a:avLst/>
          </a:prstGeom>
          <a:noFill/>
        </p:spPr>
        <p:txBody>
          <a:bodyPr wrap="square" rtlCol="0">
            <a:spAutoFit/>
          </a:bodyPr>
          <a:lstStyle/>
          <a:p>
            <a:r>
              <a:rPr lang="en-US" sz="900">
                <a:hlinkClick r:id="rId6" tooltip="https://www.inteldig.com/2018/05/tutorial-tensorflow-como-comenzar-con-tensorflow-requisitos-y-ejemplos/"/>
              </a:rPr>
              <a:t>This Photo</a:t>
            </a:r>
            <a:r>
              <a:rPr lang="en-US" sz="900"/>
              <a:t> by Unknown Author is licensed under </a:t>
            </a:r>
            <a:r>
              <a:rPr lang="en-US" sz="900">
                <a:hlinkClick r:id="rId7" tooltip="https://creativecommons.org/licenses/by/3.0/"/>
              </a:rPr>
              <a:t>CC BY</a:t>
            </a:r>
            <a:endParaRPr lang="en-US" sz="900"/>
          </a:p>
        </p:txBody>
      </p:sp>
      <p:pic>
        <p:nvPicPr>
          <p:cNvPr id="11" name="Picture 10" descr="A black and white logo&#10;&#10;Description automatically generated">
            <a:extLst>
              <a:ext uri="{FF2B5EF4-FFF2-40B4-BE49-F238E27FC236}">
                <a16:creationId xmlns:a16="http://schemas.microsoft.com/office/drawing/2014/main" id="{5FBDB101-8521-50EF-07C4-65C382593552}"/>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4399947" y="5167897"/>
            <a:ext cx="3392105" cy="678421"/>
          </a:xfrm>
          <a:prstGeom prst="rect">
            <a:avLst/>
          </a:prstGeom>
        </p:spPr>
      </p:pic>
      <p:sp>
        <p:nvSpPr>
          <p:cNvPr id="12" name="TextBox 11">
            <a:extLst>
              <a:ext uri="{FF2B5EF4-FFF2-40B4-BE49-F238E27FC236}">
                <a16:creationId xmlns:a16="http://schemas.microsoft.com/office/drawing/2014/main" id="{893F052B-7E53-64CC-CEDB-B94A571A5EA7}"/>
              </a:ext>
            </a:extLst>
          </p:cNvPr>
          <p:cNvSpPr txBox="1"/>
          <p:nvPr/>
        </p:nvSpPr>
        <p:spPr>
          <a:xfrm>
            <a:off x="5339894" y="5959124"/>
            <a:ext cx="726303" cy="1061829"/>
          </a:xfrm>
          <a:prstGeom prst="rect">
            <a:avLst/>
          </a:prstGeom>
          <a:noFill/>
        </p:spPr>
        <p:txBody>
          <a:bodyPr wrap="square" rtlCol="0">
            <a:spAutoFit/>
          </a:bodyPr>
          <a:lstStyle/>
          <a:p>
            <a:r>
              <a:rPr lang="en-US" sz="900">
                <a:hlinkClick r:id="rId9" tooltip="https://wenect.tistory.com/entry/Pytorch-Simple-learning"/>
              </a:rPr>
              <a:t>This Photo</a:t>
            </a:r>
            <a:r>
              <a:rPr lang="en-US" sz="900"/>
              <a:t> by Unknown Author is licensed under </a:t>
            </a:r>
            <a:r>
              <a:rPr lang="en-US" sz="900">
                <a:hlinkClick r:id="rId10" tooltip="https://creativecommons.org/licenses/by-nd/3.0/"/>
              </a:rPr>
              <a:t>CC BY-ND</a:t>
            </a:r>
            <a:endParaRPr lang="en-US" sz="900"/>
          </a:p>
        </p:txBody>
      </p:sp>
      <p:pic>
        <p:nvPicPr>
          <p:cNvPr id="14" name="Picture 13" descr="A blue and orange logo&#10;&#10;Description automatically generated">
            <a:extLst>
              <a:ext uri="{FF2B5EF4-FFF2-40B4-BE49-F238E27FC236}">
                <a16:creationId xmlns:a16="http://schemas.microsoft.com/office/drawing/2014/main" id="{EE603B19-129E-1A9D-85EA-82FEC1BC9F13}"/>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7792052" y="4993051"/>
            <a:ext cx="3492500" cy="698500"/>
          </a:xfrm>
          <a:prstGeom prst="rect">
            <a:avLst/>
          </a:prstGeom>
        </p:spPr>
      </p:pic>
      <p:sp>
        <p:nvSpPr>
          <p:cNvPr id="15" name="TextBox 14">
            <a:extLst>
              <a:ext uri="{FF2B5EF4-FFF2-40B4-BE49-F238E27FC236}">
                <a16:creationId xmlns:a16="http://schemas.microsoft.com/office/drawing/2014/main" id="{FCCFF150-929D-7D87-6F1C-EDE5A50E153D}"/>
              </a:ext>
            </a:extLst>
          </p:cNvPr>
          <p:cNvSpPr txBox="1"/>
          <p:nvPr/>
        </p:nvSpPr>
        <p:spPr>
          <a:xfrm>
            <a:off x="7792052" y="5691551"/>
            <a:ext cx="3492500" cy="230832"/>
          </a:xfrm>
          <a:prstGeom prst="rect">
            <a:avLst/>
          </a:prstGeom>
          <a:noFill/>
        </p:spPr>
        <p:txBody>
          <a:bodyPr wrap="square" rtlCol="0">
            <a:spAutoFit/>
          </a:bodyPr>
          <a:lstStyle/>
          <a:p>
            <a:r>
              <a:rPr lang="en-US" sz="900">
                <a:hlinkClick r:id="rId12" tooltip="https://escape2020.github.io/school2021/categories/community-specific-analysis/"/>
              </a:rPr>
              <a:t>This Photo</a:t>
            </a:r>
            <a:r>
              <a:rPr lang="en-US" sz="900"/>
              <a:t> by Unknown Author is licensed under </a:t>
            </a:r>
            <a:r>
              <a:rPr lang="en-US" sz="900">
                <a:hlinkClick r:id="rId13" tooltip="https://creativecommons.org/licenses/by-nc-sa/3.0/"/>
              </a:rPr>
              <a:t>CC BY-SA-NC</a:t>
            </a:r>
            <a:endParaRPr lang="en-US" sz="900"/>
          </a:p>
        </p:txBody>
      </p:sp>
    </p:spTree>
    <p:extLst>
      <p:ext uri="{BB962C8B-B14F-4D97-AF65-F5344CB8AC3E}">
        <p14:creationId xmlns:p14="http://schemas.microsoft.com/office/powerpoint/2010/main" val="1645108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2249214" y="39906"/>
            <a:ext cx="6505903" cy="580806"/>
          </a:xfrm>
        </p:spPr>
        <p:txBody>
          <a:bodyPr>
            <a:noAutofit/>
          </a:bodyPr>
          <a:lstStyle/>
          <a:p>
            <a:r>
              <a:rPr lang="en-US" sz="3500" b="1" dirty="0">
                <a:latin typeface="Poppins" pitchFamily="2" charset="77"/>
                <a:cs typeface="Poppins" pitchFamily="2" charset="77"/>
              </a:rPr>
              <a:t>Accessing Datasets</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200" y="498475"/>
            <a:ext cx="10515600" cy="5861050"/>
          </a:xfrm>
        </p:spPr>
        <p:txBody>
          <a:bodyPr>
            <a:noAutofit/>
          </a:bodyPr>
          <a:lstStyle/>
          <a:p>
            <a:pPr rtl="0" fontAlgn="base">
              <a:spcBef>
                <a:spcPts val="1200"/>
              </a:spcBef>
              <a:spcAft>
                <a:spcPts val="0"/>
              </a:spcAft>
              <a:buFont typeface="Arial" panose="020B0604020202020204" pitchFamily="34" charset="0"/>
              <a:buChar char="•"/>
            </a:pPr>
            <a:r>
              <a:rPr lang="en-CA" sz="2500" b="0" i="0" u="none" strike="noStrike" dirty="0">
                <a:solidFill>
                  <a:srgbClr val="000000"/>
                </a:solidFill>
                <a:effectLst/>
                <a:latin typeface="Poppins" pitchFamily="2" charset="77"/>
                <a:cs typeface="Poppins" pitchFamily="2" charset="77"/>
              </a:rPr>
              <a:t>Datasets are key to machine learning, and several platforms like Kaggle provide access to diverse datasets.</a:t>
            </a:r>
          </a:p>
          <a:p>
            <a:pPr marL="0" indent="0" rtl="0" fontAlgn="base">
              <a:spcBef>
                <a:spcPts val="1200"/>
              </a:spcBef>
              <a:spcAft>
                <a:spcPts val="0"/>
              </a:spcAft>
              <a:buNone/>
            </a:pPr>
            <a:endParaRPr lang="en-CA" sz="2500" b="0" i="0" u="none" strike="noStrike" dirty="0">
              <a:solidFill>
                <a:srgbClr val="000000"/>
              </a:solidFill>
              <a:effectLst/>
              <a:latin typeface="Poppins" pitchFamily="2" charset="77"/>
              <a:cs typeface="Poppins" pitchFamily="2" charset="77"/>
            </a:endParaRPr>
          </a:p>
          <a:p>
            <a:pPr rtl="0" fontAlgn="base">
              <a:spcBef>
                <a:spcPts val="0"/>
              </a:spcBef>
              <a:spcAft>
                <a:spcPts val="1200"/>
              </a:spcAft>
              <a:buFont typeface="Arial" panose="020B0604020202020204" pitchFamily="34" charset="0"/>
              <a:buChar char="•"/>
            </a:pPr>
            <a:r>
              <a:rPr lang="en-CA" sz="2500" b="0" i="0" u="none" strike="noStrike" dirty="0">
                <a:solidFill>
                  <a:srgbClr val="000000"/>
                </a:solidFill>
                <a:effectLst/>
                <a:latin typeface="Poppins" pitchFamily="2" charset="77"/>
                <a:cs typeface="Poppins" pitchFamily="2" charset="77"/>
              </a:rPr>
              <a:t>Import datasets using </a:t>
            </a:r>
            <a:r>
              <a:rPr lang="en-CA" sz="2500" b="0" i="0" u="none" strike="noStrike" dirty="0" err="1">
                <a:solidFill>
                  <a:srgbClr val="188038"/>
                </a:solidFill>
                <a:effectLst/>
                <a:latin typeface="Poppins" pitchFamily="2" charset="77"/>
                <a:cs typeface="Poppins" pitchFamily="2" charset="77"/>
              </a:rPr>
              <a:t>pandas.read_csv</a:t>
            </a:r>
            <a:r>
              <a:rPr lang="en-CA" sz="2500" b="0" i="0" u="none" strike="noStrike" dirty="0">
                <a:solidFill>
                  <a:srgbClr val="188038"/>
                </a:solidFill>
                <a:effectLst/>
                <a:latin typeface="Poppins" pitchFamily="2" charset="77"/>
                <a:cs typeface="Poppins" pitchFamily="2" charset="77"/>
              </a:rPr>
              <a:t>()</a:t>
            </a:r>
            <a:r>
              <a:rPr lang="en-CA" sz="2500" b="0" i="0" u="none" strike="noStrike" dirty="0">
                <a:solidFill>
                  <a:srgbClr val="000000"/>
                </a:solidFill>
                <a:effectLst/>
                <a:latin typeface="Poppins" pitchFamily="2" charset="77"/>
                <a:cs typeface="Poppins" pitchFamily="2" charset="77"/>
              </a:rPr>
              <a:t> or load built-in datasets from libraries like Scikit-learn for practice.</a:t>
            </a:r>
          </a:p>
          <a:p>
            <a:pPr rtl="0" fontAlgn="base">
              <a:spcBef>
                <a:spcPts val="1200"/>
              </a:spcBef>
              <a:spcAft>
                <a:spcPts val="0"/>
              </a:spcAft>
              <a:buFont typeface="Arial" panose="020B0604020202020204" pitchFamily="34" charset="0"/>
              <a:buChar char="•"/>
            </a:pPr>
            <a:r>
              <a:rPr lang="en-CA" sz="2500" b="0" i="0" u="none" strike="noStrike" dirty="0">
                <a:solidFill>
                  <a:srgbClr val="000000"/>
                </a:solidFill>
                <a:effectLst/>
                <a:latin typeface="Poppins" pitchFamily="2" charset="77"/>
                <a:cs typeface="Poppins" pitchFamily="2" charset="77"/>
              </a:rPr>
              <a:t>Before training a model, preprocessing steps such as normalising data (scaling values) or dealing with missing values.</a:t>
            </a:r>
          </a:p>
          <a:p>
            <a:pPr marL="0" indent="0" rtl="0" fontAlgn="base">
              <a:lnSpc>
                <a:spcPct val="100000"/>
              </a:lnSpc>
              <a:spcBef>
                <a:spcPts val="1200"/>
              </a:spcBef>
              <a:spcAft>
                <a:spcPts val="0"/>
              </a:spcAft>
              <a:buNone/>
            </a:pPr>
            <a:endParaRPr lang="en-CA" sz="2500" dirty="0">
              <a:latin typeface="Poppins" pitchFamily="2" charset="77"/>
              <a:cs typeface="Poppins" pitchFamily="2" charset="77"/>
            </a:endParaRPr>
          </a:p>
        </p:txBody>
      </p:sp>
    </p:spTree>
    <p:extLst>
      <p:ext uri="{BB962C8B-B14F-4D97-AF65-F5344CB8AC3E}">
        <p14:creationId xmlns:p14="http://schemas.microsoft.com/office/powerpoint/2010/main" val="3215669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2382936" y="104212"/>
            <a:ext cx="7426127" cy="580806"/>
          </a:xfrm>
        </p:spPr>
        <p:txBody>
          <a:bodyPr>
            <a:noAutofit/>
          </a:bodyPr>
          <a:lstStyle/>
          <a:p>
            <a:r>
              <a:rPr lang="en-US" sz="3500" b="1" dirty="0">
                <a:latin typeface="Poppins" pitchFamily="2" charset="77"/>
                <a:cs typeface="Poppins" pitchFamily="2" charset="77"/>
              </a:rPr>
              <a:t>Machine Learning Approaches</a:t>
            </a:r>
          </a:p>
        </p:txBody>
      </p:sp>
      <p:pic>
        <p:nvPicPr>
          <p:cNvPr id="2050" name="Picture 2" descr="Machine learning approaches | Download Scientific Diagram">
            <a:extLst>
              <a:ext uri="{FF2B5EF4-FFF2-40B4-BE49-F238E27FC236}">
                <a16:creationId xmlns:a16="http://schemas.microsoft.com/office/drawing/2014/main" id="{796DEDE2-2D09-269E-A10B-AA2A2A078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822" y="990599"/>
            <a:ext cx="9366078" cy="518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757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2382936" y="104212"/>
            <a:ext cx="7426127" cy="580806"/>
          </a:xfrm>
        </p:spPr>
        <p:txBody>
          <a:bodyPr>
            <a:noAutofit/>
          </a:bodyPr>
          <a:lstStyle/>
          <a:p>
            <a:r>
              <a:rPr lang="en-US" sz="3500" b="1" dirty="0">
                <a:latin typeface="Poppins" pitchFamily="2" charset="77"/>
                <a:cs typeface="Poppins" pitchFamily="2" charset="77"/>
              </a:rPr>
              <a:t>Machine Learning </a:t>
            </a:r>
            <a:r>
              <a:rPr lang="en-US" sz="3500" b="1" dirty="0" err="1">
                <a:latin typeface="Poppins" pitchFamily="2" charset="77"/>
                <a:cs typeface="Poppins" pitchFamily="2" charset="77"/>
              </a:rPr>
              <a:t>Alogrithms</a:t>
            </a:r>
            <a:endParaRPr lang="en-US" sz="3500" b="1" dirty="0">
              <a:latin typeface="Poppins" pitchFamily="2" charset="77"/>
              <a:cs typeface="Poppins" pitchFamily="2" charset="77"/>
            </a:endParaRPr>
          </a:p>
        </p:txBody>
      </p:sp>
      <p:pic>
        <p:nvPicPr>
          <p:cNvPr id="4100" name="Picture 4" descr="Machine Learning Algorithms – A Beginner's Comprehensive Guide 2024">
            <a:extLst>
              <a:ext uri="{FF2B5EF4-FFF2-40B4-BE49-F238E27FC236}">
                <a16:creationId xmlns:a16="http://schemas.microsoft.com/office/drawing/2014/main" id="{E2DA83AB-898C-57DF-0225-003E339BF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7257"/>
            <a:ext cx="12192000" cy="551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291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2249214" y="39906"/>
            <a:ext cx="7191348" cy="580806"/>
          </a:xfrm>
        </p:spPr>
        <p:txBody>
          <a:bodyPr>
            <a:noAutofit/>
          </a:bodyPr>
          <a:lstStyle/>
          <a:p>
            <a:r>
              <a:rPr lang="en-US" sz="3500" b="1" dirty="0">
                <a:latin typeface="Poppins" pitchFamily="2" charset="77"/>
                <a:cs typeface="Poppins" pitchFamily="2" charset="77"/>
              </a:rPr>
              <a:t>Choosing the right approach</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200" y="957044"/>
            <a:ext cx="10515600" cy="5861050"/>
          </a:xfrm>
        </p:spPr>
        <p:txBody>
          <a:bodyPr>
            <a:noAutofit/>
          </a:bodyPr>
          <a:lstStyle/>
          <a:p>
            <a:pPr rtl="0" fontAlgn="base">
              <a:spcBef>
                <a:spcPts val="1200"/>
              </a:spcBef>
              <a:spcAft>
                <a:spcPts val="0"/>
              </a:spcAft>
              <a:buFont typeface="Arial" panose="020B0604020202020204" pitchFamily="34" charset="0"/>
              <a:buChar char="•"/>
            </a:pPr>
            <a:r>
              <a:rPr lang="en-CA" sz="2500" b="1" i="0" u="none" strike="noStrike" dirty="0">
                <a:solidFill>
                  <a:srgbClr val="000000"/>
                </a:solidFill>
                <a:effectLst/>
                <a:latin typeface="Poppins" pitchFamily="2" charset="77"/>
                <a:cs typeface="Poppins" pitchFamily="2" charset="77"/>
              </a:rPr>
              <a:t>Small datasets</a:t>
            </a:r>
            <a:r>
              <a:rPr lang="en-CA" sz="2500" b="0" i="0" u="none" strike="noStrike" dirty="0">
                <a:solidFill>
                  <a:srgbClr val="000000"/>
                </a:solidFill>
                <a:effectLst/>
                <a:latin typeface="Poppins" pitchFamily="2" charset="77"/>
                <a:cs typeface="Poppins" pitchFamily="2" charset="77"/>
              </a:rPr>
              <a:t>? Use shallow learning.</a:t>
            </a:r>
          </a:p>
          <a:p>
            <a:pPr marL="0" indent="0" rtl="0" fontAlgn="base">
              <a:spcBef>
                <a:spcPts val="1200"/>
              </a:spcBef>
              <a:spcAft>
                <a:spcPts val="0"/>
              </a:spcAft>
              <a:buNone/>
            </a:pPr>
            <a:endParaRPr lang="en-CA" sz="2500" b="0" i="0" u="none" strike="noStrike" dirty="0">
              <a:solidFill>
                <a:srgbClr val="000000"/>
              </a:solidFill>
              <a:effectLst/>
              <a:latin typeface="Poppins" pitchFamily="2" charset="77"/>
              <a:cs typeface="Poppins" pitchFamily="2" charset="77"/>
            </a:endParaRPr>
          </a:p>
          <a:p>
            <a:pPr rtl="0" fontAlgn="base">
              <a:spcBef>
                <a:spcPts val="0"/>
              </a:spcBef>
              <a:spcAft>
                <a:spcPts val="0"/>
              </a:spcAft>
              <a:buFont typeface="Arial" panose="020B0604020202020204" pitchFamily="34" charset="0"/>
              <a:buChar char="•"/>
            </a:pPr>
            <a:r>
              <a:rPr lang="en-CA" sz="2500" b="1" i="0" u="none" strike="noStrike" dirty="0">
                <a:solidFill>
                  <a:srgbClr val="000000"/>
                </a:solidFill>
                <a:effectLst/>
                <a:latin typeface="Poppins" pitchFamily="2" charset="77"/>
                <a:cs typeface="Poppins" pitchFamily="2" charset="77"/>
              </a:rPr>
              <a:t>Complex problems with large datasets</a:t>
            </a:r>
            <a:r>
              <a:rPr lang="en-CA" sz="2500" b="0" i="0" u="none" strike="noStrike" dirty="0">
                <a:solidFill>
                  <a:srgbClr val="000000"/>
                </a:solidFill>
                <a:effectLst/>
                <a:latin typeface="Poppins" pitchFamily="2" charset="77"/>
                <a:cs typeface="Poppins" pitchFamily="2" charset="77"/>
              </a:rPr>
              <a:t>? Deep learning works best.</a:t>
            </a:r>
          </a:p>
          <a:p>
            <a:pPr marL="0" indent="0" rtl="0" fontAlgn="base">
              <a:spcBef>
                <a:spcPts val="0"/>
              </a:spcBef>
              <a:spcAft>
                <a:spcPts val="0"/>
              </a:spcAft>
              <a:buNone/>
            </a:pPr>
            <a:endParaRPr lang="en-CA" sz="2500" b="0" i="0" u="none" strike="noStrike" dirty="0">
              <a:solidFill>
                <a:srgbClr val="000000"/>
              </a:solidFill>
              <a:effectLst/>
              <a:latin typeface="Poppins" pitchFamily="2" charset="77"/>
              <a:cs typeface="Poppins" pitchFamily="2" charset="77"/>
            </a:endParaRPr>
          </a:p>
          <a:p>
            <a:pPr rtl="0" fontAlgn="base">
              <a:spcBef>
                <a:spcPts val="0"/>
              </a:spcBef>
              <a:spcAft>
                <a:spcPts val="1200"/>
              </a:spcAft>
              <a:buFont typeface="Arial" panose="020B0604020202020204" pitchFamily="34" charset="0"/>
              <a:buChar char="•"/>
            </a:pPr>
            <a:r>
              <a:rPr lang="en-CA" sz="2500" b="0" i="0" u="none" strike="noStrike" dirty="0">
                <a:solidFill>
                  <a:srgbClr val="000000"/>
                </a:solidFill>
                <a:effectLst/>
                <a:latin typeface="Poppins" pitchFamily="2" charset="77"/>
                <a:cs typeface="Poppins" pitchFamily="2" charset="77"/>
              </a:rPr>
              <a:t>For image classification tasks, start with CNNs, while for simpler tabular data, algorithms like random forests might suffice.</a:t>
            </a:r>
          </a:p>
        </p:txBody>
      </p:sp>
    </p:spTree>
    <p:extLst>
      <p:ext uri="{BB962C8B-B14F-4D97-AF65-F5344CB8AC3E}">
        <p14:creationId xmlns:p14="http://schemas.microsoft.com/office/powerpoint/2010/main" val="2691429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1851596" y="138760"/>
            <a:ext cx="8488808" cy="580806"/>
          </a:xfrm>
        </p:spPr>
        <p:txBody>
          <a:bodyPr>
            <a:noAutofit/>
          </a:bodyPr>
          <a:lstStyle/>
          <a:p>
            <a:r>
              <a:rPr lang="en-US" sz="3500" b="1" dirty="0">
                <a:latin typeface="Poppins" pitchFamily="2" charset="77"/>
                <a:cs typeface="Poppins" pitchFamily="2" charset="77"/>
              </a:rPr>
              <a:t>Overview of Large Language Models</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200" y="957044"/>
            <a:ext cx="10515600" cy="5861050"/>
          </a:xfrm>
        </p:spPr>
        <p:txBody>
          <a:bodyPr>
            <a:noAutofit/>
          </a:bodyPr>
          <a:lstStyle/>
          <a:p>
            <a:pPr rtl="0" fontAlgn="base">
              <a:spcBef>
                <a:spcPts val="1200"/>
              </a:spcBef>
              <a:spcAft>
                <a:spcPts val="0"/>
              </a:spcAft>
              <a:buFont typeface="Arial" panose="020B0604020202020204" pitchFamily="34" charset="0"/>
              <a:buChar char="•"/>
            </a:pPr>
            <a:r>
              <a:rPr lang="en-CA" sz="2500" b="0" i="0" u="none" strike="noStrike" dirty="0">
                <a:solidFill>
                  <a:srgbClr val="000000"/>
                </a:solidFill>
                <a:effectLst/>
                <a:latin typeface="Poppins" pitchFamily="2" charset="77"/>
                <a:cs typeface="Poppins" pitchFamily="2" charset="77"/>
              </a:rPr>
              <a:t>Large Language Models (LLMs) like GPT and BERT have revolutionized Natural Language Processing (NLP). </a:t>
            </a:r>
          </a:p>
          <a:p>
            <a:pPr rtl="0" fontAlgn="base">
              <a:spcBef>
                <a:spcPts val="1200"/>
              </a:spcBef>
              <a:spcAft>
                <a:spcPts val="0"/>
              </a:spcAft>
              <a:buFont typeface="Arial" panose="020B0604020202020204" pitchFamily="34" charset="0"/>
              <a:buChar char="•"/>
            </a:pPr>
            <a:r>
              <a:rPr lang="en-CA" sz="2500" b="0" i="0" u="none" strike="noStrike" dirty="0">
                <a:solidFill>
                  <a:srgbClr val="000000"/>
                </a:solidFill>
                <a:effectLst/>
                <a:latin typeface="Poppins" pitchFamily="2" charset="77"/>
                <a:cs typeface="Poppins" pitchFamily="2" charset="77"/>
              </a:rPr>
              <a:t>They are pre-trained on vast amounts of text data and can be fine-tuned for specific tasks such as chatbots, translation, and content generation.</a:t>
            </a:r>
          </a:p>
          <a:p>
            <a:pPr rtl="0" fontAlgn="base">
              <a:spcBef>
                <a:spcPts val="1200"/>
              </a:spcBef>
              <a:spcAft>
                <a:spcPts val="0"/>
              </a:spcAft>
              <a:buFont typeface="Arial" panose="020B0604020202020204" pitchFamily="34" charset="0"/>
              <a:buChar char="•"/>
            </a:pPr>
            <a:endParaRPr lang="en-CA" sz="2500" b="0" i="0" u="none" strike="noStrike" dirty="0">
              <a:solidFill>
                <a:srgbClr val="000000"/>
              </a:solidFill>
              <a:effectLst/>
              <a:latin typeface="Poppins" pitchFamily="2" charset="77"/>
              <a:cs typeface="Poppins" pitchFamily="2" charset="77"/>
            </a:endParaRPr>
          </a:p>
        </p:txBody>
      </p:sp>
    </p:spTree>
    <p:extLst>
      <p:ext uri="{BB962C8B-B14F-4D97-AF65-F5344CB8AC3E}">
        <p14:creationId xmlns:p14="http://schemas.microsoft.com/office/powerpoint/2010/main" val="1665099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everal large bottles of water&#10;&#10;Description automatically generated">
            <a:extLst>
              <a:ext uri="{FF2B5EF4-FFF2-40B4-BE49-F238E27FC236}">
                <a16:creationId xmlns:a16="http://schemas.microsoft.com/office/drawing/2014/main" id="{0D1CC367-D7A4-FF1A-4B6E-8B94EA2B2F2E}"/>
              </a:ext>
            </a:extLst>
          </p:cNvPr>
          <p:cNvPicPr>
            <a:picLocks noChangeAspect="1"/>
          </p:cNvPicPr>
          <p:nvPr/>
        </p:nvPicPr>
        <p:blipFill>
          <a:blip r:embed="rId2">
            <a:extLst>
              <a:ext uri="{837473B0-CC2E-450A-ABE3-18F120FF3D39}">
                <a1611:picAttrSrcUrl xmlns:a1611="http://schemas.microsoft.com/office/drawing/2016/11/main" r:id="rId3"/>
              </a:ext>
            </a:extLst>
          </a:blip>
          <a:srcRect t="7276" r="-2" b="31337"/>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Picture 4" descr="A group of people walking on a road with statues&#10;&#10;Description automatically generated">
            <a:extLst>
              <a:ext uri="{FF2B5EF4-FFF2-40B4-BE49-F238E27FC236}">
                <a16:creationId xmlns:a16="http://schemas.microsoft.com/office/drawing/2014/main" id="{3C6B3108-5615-2FB5-7B30-33263AEA88D1}"/>
              </a:ext>
            </a:extLst>
          </p:cNvPr>
          <p:cNvPicPr>
            <a:picLocks noChangeAspect="1"/>
          </p:cNvPicPr>
          <p:nvPr/>
        </p:nvPicPr>
        <p:blipFill>
          <a:blip r:embed="rId4">
            <a:extLst>
              <a:ext uri="{837473B0-CC2E-450A-ABE3-18F120FF3D39}">
                <a1611:picAttrSrcUrl xmlns:a1611="http://schemas.microsoft.com/office/drawing/2016/11/main" r:id="rId5"/>
              </a:ext>
            </a:extLst>
          </a:blip>
          <a:srcRect t="6128" r="-2" b="1792"/>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6" name="Freeform: Shape 15">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448056" y="859536"/>
            <a:ext cx="4832802" cy="1243584"/>
          </a:xfrm>
        </p:spPr>
        <p:txBody>
          <a:bodyPr>
            <a:normAutofit/>
          </a:bodyPr>
          <a:lstStyle/>
          <a:p>
            <a:r>
              <a:rPr lang="en-US" sz="3400" b="1" dirty="0">
                <a:latin typeface="Poppins" pitchFamily="2" charset="77"/>
                <a:cs typeface="Poppins" pitchFamily="2" charset="77"/>
              </a:rPr>
              <a:t>Computer Vision Tasks</a:t>
            </a:r>
          </a:p>
        </p:txBody>
      </p:sp>
      <p:sp>
        <p:nvSpPr>
          <p:cNvPr id="20" name="Rectangle 1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16732" y="1874515"/>
            <a:ext cx="5482710" cy="4700006"/>
          </a:xfrm>
        </p:spPr>
        <p:txBody>
          <a:bodyPr>
            <a:noAutofit/>
          </a:bodyPr>
          <a:lstStyle/>
          <a:p>
            <a:pPr marL="0" indent="0">
              <a:buNone/>
            </a:pPr>
            <a:r>
              <a:rPr lang="en-CA" sz="1700" b="1" dirty="0">
                <a:latin typeface="Poppins" pitchFamily="2" charset="77"/>
                <a:cs typeface="Poppins" pitchFamily="2" charset="77"/>
              </a:rPr>
              <a:t>Classification, Segmentation, and Object Detection</a:t>
            </a:r>
            <a:r>
              <a:rPr lang="en-CA" sz="1700" dirty="0">
                <a:latin typeface="Poppins" pitchFamily="2" charset="77"/>
                <a:cs typeface="Poppins" pitchFamily="2" charset="77"/>
              </a:rPr>
              <a:t> are types of </a:t>
            </a:r>
            <a:r>
              <a:rPr lang="en-CA" sz="1700" b="1" dirty="0">
                <a:latin typeface="Poppins" pitchFamily="2" charset="77"/>
                <a:cs typeface="Poppins" pitchFamily="2" charset="77"/>
              </a:rPr>
              <a:t>Computer Vision tasks</a:t>
            </a:r>
            <a:r>
              <a:rPr lang="en-CA" sz="1700" dirty="0">
                <a:latin typeface="Poppins" pitchFamily="2" charset="77"/>
                <a:cs typeface="Poppins" pitchFamily="2" charset="77"/>
              </a:rPr>
              <a:t> in machine learning. They are used to analyze and interpret visual data, such as images and videos, and serve different purposes in extracting information from visual content:</a:t>
            </a:r>
          </a:p>
          <a:p>
            <a:pPr lvl="1"/>
            <a:r>
              <a:rPr lang="en-CA" sz="1700" b="1" dirty="0">
                <a:latin typeface="Poppins" pitchFamily="2" charset="77"/>
                <a:cs typeface="Poppins" pitchFamily="2" charset="77"/>
              </a:rPr>
              <a:t>Classification</a:t>
            </a:r>
            <a:r>
              <a:rPr lang="en-CA" sz="1700" dirty="0">
                <a:latin typeface="Poppins" pitchFamily="2" charset="77"/>
                <a:cs typeface="Poppins" pitchFamily="2" charset="77"/>
              </a:rPr>
              <a:t>: Determines the category or label of an entire image (e.g., cat vs. dog in an image).</a:t>
            </a:r>
          </a:p>
          <a:p>
            <a:pPr lvl="1"/>
            <a:r>
              <a:rPr lang="en-CA" sz="1700" b="1" dirty="0">
                <a:latin typeface="Poppins" pitchFamily="2" charset="77"/>
                <a:cs typeface="Poppins" pitchFamily="2" charset="77"/>
              </a:rPr>
              <a:t>Segmentation</a:t>
            </a:r>
            <a:r>
              <a:rPr lang="en-CA" sz="1700" dirty="0">
                <a:latin typeface="Poppins" pitchFamily="2" charset="77"/>
                <a:cs typeface="Poppins" pitchFamily="2" charset="77"/>
              </a:rPr>
              <a:t>: Breaks down an image into multiple segments, classifying each pixel into a specific category (e.g., identifying different regions of an image, like separating the background from objects).</a:t>
            </a:r>
          </a:p>
          <a:p>
            <a:pPr lvl="1"/>
            <a:r>
              <a:rPr lang="en-CA" sz="1700" b="1" dirty="0">
                <a:latin typeface="Poppins" pitchFamily="2" charset="77"/>
                <a:cs typeface="Poppins" pitchFamily="2" charset="77"/>
              </a:rPr>
              <a:t>Object Detection</a:t>
            </a:r>
            <a:r>
              <a:rPr lang="en-CA" sz="1700" dirty="0">
                <a:latin typeface="Poppins" pitchFamily="2" charset="77"/>
                <a:cs typeface="Poppins" pitchFamily="2" charset="77"/>
              </a:rPr>
              <a:t>: Identifies and locates multiple objects within an image, drawing bounding boxes around each detected object (e.g., detecting pedestrians, vehicles, or animals in an image).</a:t>
            </a:r>
          </a:p>
          <a:p>
            <a:pPr marL="0" indent="0" rtl="0" fontAlgn="base">
              <a:spcBef>
                <a:spcPts val="1200"/>
              </a:spcBef>
              <a:spcAft>
                <a:spcPts val="0"/>
              </a:spcAft>
              <a:buNone/>
            </a:pPr>
            <a:endParaRPr lang="en-CA" sz="1700" b="0" i="0" u="none" strike="noStrike" dirty="0">
              <a:effectLst/>
              <a:latin typeface="Poppins" pitchFamily="2" charset="77"/>
              <a:cs typeface="Poppins" pitchFamily="2" charset="77"/>
            </a:endParaRPr>
          </a:p>
        </p:txBody>
      </p:sp>
      <p:sp>
        <p:nvSpPr>
          <p:cNvPr id="6" name="TextBox 5">
            <a:extLst>
              <a:ext uri="{FF2B5EF4-FFF2-40B4-BE49-F238E27FC236}">
                <a16:creationId xmlns:a16="http://schemas.microsoft.com/office/drawing/2014/main" id="{558E3D45-F20F-4985-7F16-8E009E74EAF1}"/>
              </a:ext>
            </a:extLst>
          </p:cNvPr>
          <p:cNvSpPr txBox="1"/>
          <p:nvPr/>
        </p:nvSpPr>
        <p:spPr>
          <a:xfrm>
            <a:off x="9602829" y="6870700"/>
            <a:ext cx="258917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deepbaksuvision.github.io/Modu_ObjectDetectio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
        <p:nvSpPr>
          <p:cNvPr id="9" name="TextBox 8">
            <a:extLst>
              <a:ext uri="{FF2B5EF4-FFF2-40B4-BE49-F238E27FC236}">
                <a16:creationId xmlns:a16="http://schemas.microsoft.com/office/drawing/2014/main" id="{6BF49C01-6B55-AE09-931C-BEAD022C7D2A}"/>
              </a:ext>
            </a:extLst>
          </p:cNvPr>
          <p:cNvSpPr txBox="1"/>
          <p:nvPr/>
        </p:nvSpPr>
        <p:spPr>
          <a:xfrm>
            <a:off x="7158053" y="6870700"/>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maskclip.github.io/">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456224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4226046" y="180802"/>
            <a:ext cx="3739907" cy="580806"/>
          </a:xfrm>
        </p:spPr>
        <p:txBody>
          <a:bodyPr>
            <a:noAutofit/>
          </a:bodyPr>
          <a:lstStyle/>
          <a:p>
            <a:r>
              <a:rPr lang="en-US" sz="3500" b="1" dirty="0">
                <a:latin typeface="Poppins" pitchFamily="2" charset="77"/>
                <a:cs typeface="Poppins" pitchFamily="2" charset="77"/>
              </a:rPr>
              <a:t>Example 1</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199" y="761608"/>
            <a:ext cx="10515600" cy="5861050"/>
          </a:xfrm>
        </p:spPr>
        <p:txBody>
          <a:bodyPr>
            <a:noAutofit/>
          </a:bodyPr>
          <a:lstStyle/>
          <a:p>
            <a:pPr marL="0" indent="0" rtl="0" fontAlgn="base">
              <a:spcBef>
                <a:spcPts val="1200"/>
              </a:spcBef>
              <a:spcAft>
                <a:spcPts val="0"/>
              </a:spcAft>
              <a:buNone/>
            </a:pPr>
            <a:r>
              <a:rPr lang="en-CA" sz="1800" b="1" i="0" u="none" strike="noStrike" dirty="0">
                <a:solidFill>
                  <a:srgbClr val="000000"/>
                </a:solidFill>
                <a:effectLst/>
                <a:latin typeface="Poppins" pitchFamily="2" charset="77"/>
                <a:cs typeface="Poppins" pitchFamily="2" charset="77"/>
              </a:rPr>
              <a:t>Classification</a:t>
            </a:r>
            <a:r>
              <a:rPr lang="en-CA" sz="1800" b="0" i="0" u="none" strike="noStrike" dirty="0">
                <a:solidFill>
                  <a:srgbClr val="000000"/>
                </a:solidFill>
                <a:effectLst/>
                <a:latin typeface="Poppins" pitchFamily="2" charset="77"/>
                <a:cs typeface="Poppins" pitchFamily="2" charset="77"/>
              </a:rPr>
              <a:t>: Use </a:t>
            </a:r>
            <a:r>
              <a:rPr lang="en-CA" sz="1800" b="0" i="0" u="none" strike="noStrike" dirty="0">
                <a:solidFill>
                  <a:srgbClr val="188038"/>
                </a:solidFill>
                <a:effectLst/>
                <a:latin typeface="Poppins" pitchFamily="2" charset="77"/>
                <a:cs typeface="Poppins" pitchFamily="2" charset="77"/>
              </a:rPr>
              <a:t>Scikit-learn</a:t>
            </a:r>
            <a:r>
              <a:rPr lang="en-CA" sz="1800" b="0" i="0" u="none" strike="noStrike" dirty="0">
                <a:solidFill>
                  <a:srgbClr val="000000"/>
                </a:solidFill>
                <a:effectLst/>
                <a:latin typeface="Poppins" pitchFamily="2" charset="77"/>
                <a:cs typeface="Poppins" pitchFamily="2" charset="77"/>
              </a:rPr>
              <a:t> to build a Support Vector Machine (SVM) classifier that identifies handwritten digits from the MNIST dataset.</a:t>
            </a:r>
            <a:endParaRPr lang="en-CA" sz="2500" b="0" i="0" u="none" strike="noStrike" dirty="0">
              <a:solidFill>
                <a:srgbClr val="000000"/>
              </a:solidFill>
              <a:effectLst/>
              <a:latin typeface="Poppins" pitchFamily="2" charset="77"/>
              <a:cs typeface="Poppins" pitchFamily="2" charset="77"/>
            </a:endParaRPr>
          </a:p>
        </p:txBody>
      </p:sp>
      <p:pic>
        <p:nvPicPr>
          <p:cNvPr id="4" name="Picture 3">
            <a:extLst>
              <a:ext uri="{FF2B5EF4-FFF2-40B4-BE49-F238E27FC236}">
                <a16:creationId xmlns:a16="http://schemas.microsoft.com/office/drawing/2014/main" id="{1F4A054B-813D-8AB2-9562-62C7279F0B88}"/>
              </a:ext>
            </a:extLst>
          </p:cNvPr>
          <p:cNvPicPr>
            <a:picLocks noChangeAspect="1"/>
          </p:cNvPicPr>
          <p:nvPr/>
        </p:nvPicPr>
        <p:blipFill>
          <a:blip r:embed="rId2"/>
          <a:stretch>
            <a:fillRect/>
          </a:stretch>
        </p:blipFill>
        <p:spPr>
          <a:xfrm>
            <a:off x="1646273" y="1819575"/>
            <a:ext cx="8899454" cy="4025171"/>
          </a:xfrm>
          <a:prstGeom prst="rect">
            <a:avLst/>
          </a:prstGeom>
        </p:spPr>
      </p:pic>
    </p:spTree>
    <p:extLst>
      <p:ext uri="{BB962C8B-B14F-4D97-AF65-F5344CB8AC3E}">
        <p14:creationId xmlns:p14="http://schemas.microsoft.com/office/powerpoint/2010/main" val="3450998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4226046" y="180802"/>
            <a:ext cx="3739907" cy="580806"/>
          </a:xfrm>
        </p:spPr>
        <p:txBody>
          <a:bodyPr>
            <a:noAutofit/>
          </a:bodyPr>
          <a:lstStyle/>
          <a:p>
            <a:r>
              <a:rPr lang="en-US" sz="3500" b="1" dirty="0">
                <a:latin typeface="Poppins" pitchFamily="2" charset="77"/>
                <a:cs typeface="Poppins" pitchFamily="2" charset="77"/>
              </a:rPr>
              <a:t>Example 2 </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199" y="761608"/>
            <a:ext cx="10515600" cy="5861050"/>
          </a:xfrm>
        </p:spPr>
        <p:txBody>
          <a:bodyPr>
            <a:noAutofit/>
          </a:bodyPr>
          <a:lstStyle/>
          <a:p>
            <a:pPr marL="0" indent="0" rtl="0" fontAlgn="base">
              <a:spcBef>
                <a:spcPts val="1200"/>
              </a:spcBef>
              <a:spcAft>
                <a:spcPts val="0"/>
              </a:spcAft>
              <a:buNone/>
            </a:pPr>
            <a:r>
              <a:rPr lang="en-CA" sz="1800" b="1" i="0" u="none" strike="noStrike" dirty="0">
                <a:solidFill>
                  <a:srgbClr val="000000"/>
                </a:solidFill>
                <a:effectLst/>
                <a:latin typeface="Poppins" pitchFamily="2" charset="77"/>
                <a:cs typeface="Poppins" pitchFamily="2" charset="77"/>
              </a:rPr>
              <a:t>Classification</a:t>
            </a:r>
            <a:r>
              <a:rPr lang="en-CA" sz="1800" b="0" i="0" u="none" strike="noStrike" dirty="0">
                <a:solidFill>
                  <a:srgbClr val="000000"/>
                </a:solidFill>
                <a:effectLst/>
                <a:latin typeface="Poppins" pitchFamily="2" charset="77"/>
                <a:cs typeface="Poppins" pitchFamily="2" charset="77"/>
              </a:rPr>
              <a:t>: Use </a:t>
            </a:r>
            <a:r>
              <a:rPr lang="en-CA" sz="1800" b="0" i="0" u="none" strike="noStrike" dirty="0">
                <a:solidFill>
                  <a:srgbClr val="188038"/>
                </a:solidFill>
                <a:effectLst/>
                <a:latin typeface="Poppins" pitchFamily="2" charset="77"/>
                <a:cs typeface="Poppins" pitchFamily="2" charset="77"/>
              </a:rPr>
              <a:t>Tensor flow to identify objects from </a:t>
            </a:r>
            <a:r>
              <a:rPr lang="en-CA" sz="1800" b="0" i="0" u="none" strike="noStrike" dirty="0" err="1">
                <a:solidFill>
                  <a:srgbClr val="188038"/>
                </a:solidFill>
                <a:effectLst/>
                <a:latin typeface="Poppins" pitchFamily="2" charset="77"/>
                <a:cs typeface="Poppins" pitchFamily="2" charset="77"/>
              </a:rPr>
              <a:t>cifaas</a:t>
            </a:r>
            <a:r>
              <a:rPr lang="en-CA" sz="1800" b="0" i="0" u="none" strike="noStrike" dirty="0">
                <a:solidFill>
                  <a:srgbClr val="188038"/>
                </a:solidFill>
                <a:effectLst/>
                <a:latin typeface="Poppins" pitchFamily="2" charset="77"/>
                <a:cs typeface="Poppins" pitchFamily="2" charset="77"/>
              </a:rPr>
              <a:t> 10 dataset</a:t>
            </a:r>
            <a:endParaRPr lang="en-CA" sz="2500" b="0" i="0" u="none" strike="noStrike" dirty="0">
              <a:solidFill>
                <a:srgbClr val="000000"/>
              </a:solidFill>
              <a:effectLst/>
              <a:latin typeface="Poppins" pitchFamily="2" charset="77"/>
              <a:cs typeface="Poppins" pitchFamily="2" charset="77"/>
            </a:endParaRPr>
          </a:p>
        </p:txBody>
      </p:sp>
      <p:pic>
        <p:nvPicPr>
          <p:cNvPr id="5" name="Picture 4">
            <a:extLst>
              <a:ext uri="{FF2B5EF4-FFF2-40B4-BE49-F238E27FC236}">
                <a16:creationId xmlns:a16="http://schemas.microsoft.com/office/drawing/2014/main" id="{949BB3A4-D692-8639-AD5B-02B51FC6EE2B}"/>
              </a:ext>
            </a:extLst>
          </p:cNvPr>
          <p:cNvPicPr>
            <a:picLocks noChangeAspect="1"/>
          </p:cNvPicPr>
          <p:nvPr/>
        </p:nvPicPr>
        <p:blipFill>
          <a:blip r:embed="rId2"/>
          <a:stretch>
            <a:fillRect/>
          </a:stretch>
        </p:blipFill>
        <p:spPr>
          <a:xfrm>
            <a:off x="1479764" y="1342414"/>
            <a:ext cx="9232469" cy="5196016"/>
          </a:xfrm>
          <a:prstGeom prst="rect">
            <a:avLst/>
          </a:prstGeom>
        </p:spPr>
      </p:pic>
    </p:spTree>
    <p:extLst>
      <p:ext uri="{BB962C8B-B14F-4D97-AF65-F5344CB8AC3E}">
        <p14:creationId xmlns:p14="http://schemas.microsoft.com/office/powerpoint/2010/main" val="235028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1543707" y="208072"/>
            <a:ext cx="9104586" cy="580806"/>
          </a:xfrm>
        </p:spPr>
        <p:txBody>
          <a:bodyPr>
            <a:normAutofit fontScale="90000"/>
          </a:bodyPr>
          <a:lstStyle/>
          <a:p>
            <a:r>
              <a:rPr lang="en-US" b="1" dirty="0">
                <a:latin typeface="Poppins" pitchFamily="2" charset="77"/>
                <a:cs typeface="Poppins" pitchFamily="2" charset="77"/>
              </a:rPr>
              <a:t>ML, Data science and AI</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200" y="1051034"/>
            <a:ext cx="10515600" cy="5598894"/>
          </a:xfrm>
        </p:spPr>
        <p:txBody>
          <a:bodyPr>
            <a:normAutofit fontScale="92500"/>
          </a:bodyPr>
          <a:lstStyle/>
          <a:p>
            <a:r>
              <a:rPr lang="en-CA" b="1" dirty="0"/>
              <a:t>Data Science</a:t>
            </a:r>
            <a:r>
              <a:rPr lang="en-CA" dirty="0"/>
              <a:t>: The field of study that involves collecting, processing, analyzing, and interpreting large amounts of data to extract actionable insights.</a:t>
            </a:r>
          </a:p>
          <a:p>
            <a:pPr lvl="1"/>
            <a:r>
              <a:rPr lang="en-CA" dirty="0"/>
              <a:t>Involves statistics, data analysis, and machine learning.</a:t>
            </a:r>
          </a:p>
          <a:p>
            <a:pPr lvl="1"/>
            <a:r>
              <a:rPr lang="en-CA" dirty="0"/>
              <a:t>Data Science can be used to build predictive models and discover trends from complex datasets.</a:t>
            </a:r>
          </a:p>
          <a:p>
            <a:r>
              <a:rPr lang="en-CA" b="1" dirty="0"/>
              <a:t>Machine Learning (ML)</a:t>
            </a:r>
            <a:r>
              <a:rPr lang="en-CA" dirty="0"/>
              <a:t>: A subset of AI that enables systems to learn from data without being explicitly programmed.</a:t>
            </a:r>
          </a:p>
          <a:p>
            <a:pPr lvl="1"/>
            <a:r>
              <a:rPr lang="en-CA" dirty="0"/>
              <a:t>Focuses on building algorithms that can predict outcomes and improve over time.</a:t>
            </a:r>
          </a:p>
          <a:p>
            <a:pPr lvl="1"/>
            <a:r>
              <a:rPr lang="en-CA" dirty="0"/>
              <a:t>Relies heavily on data, which is why it intersects with Data Science.</a:t>
            </a:r>
          </a:p>
          <a:p>
            <a:r>
              <a:rPr lang="en-CA" b="1" dirty="0"/>
              <a:t>Artificial Intelligence (AI)</a:t>
            </a:r>
            <a:r>
              <a:rPr lang="en-CA" dirty="0"/>
              <a:t>: The broader concept of creating intelligent machines that can perform tasks requiring human intelligence.</a:t>
            </a:r>
          </a:p>
          <a:p>
            <a:pPr lvl="1"/>
            <a:r>
              <a:rPr lang="en-CA" dirty="0"/>
              <a:t>Machine learning is a key method used to achieve AI, but AI also encompasses rule-based systems, natural language processing, robotics, and more.</a:t>
            </a:r>
          </a:p>
        </p:txBody>
      </p:sp>
    </p:spTree>
    <p:extLst>
      <p:ext uri="{BB962C8B-B14F-4D97-AF65-F5344CB8AC3E}">
        <p14:creationId xmlns:p14="http://schemas.microsoft.com/office/powerpoint/2010/main" val="3779316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8F75555-6120-4D1C-046F-24E786B026BC}"/>
              </a:ext>
            </a:extLst>
          </p:cNvPr>
          <p:cNvGraphicFramePr>
            <a:graphicFrameLocks noGrp="1"/>
          </p:cNvGraphicFramePr>
          <p:nvPr>
            <p:ph idx="1"/>
            <p:extLst>
              <p:ext uri="{D42A27DB-BD31-4B8C-83A1-F6EECF244321}">
                <p14:modId xmlns:p14="http://schemas.microsoft.com/office/powerpoint/2010/main" val="477172293"/>
              </p:ext>
            </p:extLst>
          </p:nvPr>
        </p:nvGraphicFramePr>
        <p:xfrm>
          <a:off x="1954924" y="185735"/>
          <a:ext cx="8229600" cy="6581796"/>
        </p:xfrm>
        <a:graphic>
          <a:graphicData uri="http://schemas.openxmlformats.org/drawingml/2006/table">
            <a:tbl>
              <a:tblPr>
                <a:tableStyleId>{5940675A-B579-460E-94D1-54222C63F5DA}</a:tableStyleId>
              </a:tblPr>
              <a:tblGrid>
                <a:gridCol w="2743200">
                  <a:extLst>
                    <a:ext uri="{9D8B030D-6E8A-4147-A177-3AD203B41FA5}">
                      <a16:colId xmlns:a16="http://schemas.microsoft.com/office/drawing/2014/main" val="3096649030"/>
                    </a:ext>
                  </a:extLst>
                </a:gridCol>
                <a:gridCol w="2743200">
                  <a:extLst>
                    <a:ext uri="{9D8B030D-6E8A-4147-A177-3AD203B41FA5}">
                      <a16:colId xmlns:a16="http://schemas.microsoft.com/office/drawing/2014/main" val="3816603376"/>
                    </a:ext>
                  </a:extLst>
                </a:gridCol>
                <a:gridCol w="2743200">
                  <a:extLst>
                    <a:ext uri="{9D8B030D-6E8A-4147-A177-3AD203B41FA5}">
                      <a16:colId xmlns:a16="http://schemas.microsoft.com/office/drawing/2014/main" val="4282028231"/>
                    </a:ext>
                  </a:extLst>
                </a:gridCol>
              </a:tblGrid>
              <a:tr h="179594">
                <a:tc>
                  <a:txBody>
                    <a:bodyPr/>
                    <a:lstStyle/>
                    <a:p>
                      <a:r>
                        <a:rPr lang="en-CA" sz="1000" b="1">
                          <a:latin typeface="Poppins" pitchFamily="2" charset="77"/>
                          <a:cs typeface="Poppins" pitchFamily="2" charset="77"/>
                        </a:rPr>
                        <a:t>Problem</a:t>
                      </a:r>
                      <a:endParaRPr lang="en-CA" sz="1000">
                        <a:latin typeface="Poppins" pitchFamily="2" charset="77"/>
                        <a:cs typeface="Poppins" pitchFamily="2" charset="77"/>
                      </a:endParaRPr>
                    </a:p>
                  </a:txBody>
                  <a:tcPr marL="42491" marR="42491" marT="21245" marB="21245" anchor="ctr"/>
                </a:tc>
                <a:tc>
                  <a:txBody>
                    <a:bodyPr/>
                    <a:lstStyle/>
                    <a:p>
                      <a:r>
                        <a:rPr lang="en-CA" sz="1000" b="1">
                          <a:latin typeface="Poppins" pitchFamily="2" charset="77"/>
                          <a:cs typeface="Poppins" pitchFamily="2" charset="77"/>
                        </a:rPr>
                        <a:t>Approach to Use</a:t>
                      </a:r>
                      <a:endParaRPr lang="en-CA" sz="1000">
                        <a:latin typeface="Poppins" pitchFamily="2" charset="77"/>
                        <a:cs typeface="Poppins" pitchFamily="2" charset="77"/>
                      </a:endParaRPr>
                    </a:p>
                  </a:txBody>
                  <a:tcPr marL="42491" marR="42491" marT="21245" marB="21245" anchor="ctr"/>
                </a:tc>
                <a:tc>
                  <a:txBody>
                    <a:bodyPr/>
                    <a:lstStyle/>
                    <a:p>
                      <a:r>
                        <a:rPr lang="en-CA" sz="1000" b="1">
                          <a:latin typeface="Poppins" pitchFamily="2" charset="77"/>
                          <a:cs typeface="Poppins" pitchFamily="2" charset="77"/>
                        </a:rPr>
                        <a:t>Description</a:t>
                      </a:r>
                      <a:endParaRPr lang="en-CA" sz="1000">
                        <a:latin typeface="Poppins" pitchFamily="2" charset="77"/>
                        <a:cs typeface="Poppins" pitchFamily="2" charset="77"/>
                      </a:endParaRPr>
                    </a:p>
                  </a:txBody>
                  <a:tcPr marL="42491" marR="42491" marT="21245" marB="21245" anchor="ctr"/>
                </a:tc>
                <a:extLst>
                  <a:ext uri="{0D108BD9-81ED-4DB2-BD59-A6C34878D82A}">
                    <a16:rowId xmlns:a16="http://schemas.microsoft.com/office/drawing/2014/main" val="1185152276"/>
                  </a:ext>
                </a:extLst>
              </a:tr>
              <a:tr h="448984">
                <a:tc>
                  <a:txBody>
                    <a:bodyPr/>
                    <a:lstStyle/>
                    <a:p>
                      <a:r>
                        <a:rPr lang="en-CA" sz="1000">
                          <a:latin typeface="Poppins" pitchFamily="2" charset="77"/>
                          <a:cs typeface="Poppins" pitchFamily="2" charset="77"/>
                        </a:rPr>
                        <a:t>Identify Tumors</a:t>
                      </a:r>
                    </a:p>
                  </a:txBody>
                  <a:tcPr marL="42491" marR="42491" marT="21245" marB="21245" anchor="ctr"/>
                </a:tc>
                <a:tc>
                  <a:txBody>
                    <a:bodyPr/>
                    <a:lstStyle/>
                    <a:p>
                      <a:r>
                        <a:rPr lang="en-CA" sz="1000">
                          <a:latin typeface="Poppins" pitchFamily="2" charset="77"/>
                          <a:cs typeface="Poppins" pitchFamily="2" charset="77"/>
                        </a:rPr>
                        <a:t>Segmentation</a:t>
                      </a:r>
                    </a:p>
                  </a:txBody>
                  <a:tcPr marL="42491" marR="42491" marT="21245" marB="21245" anchor="ctr"/>
                </a:tc>
                <a:tc>
                  <a:txBody>
                    <a:bodyPr/>
                    <a:lstStyle/>
                    <a:p>
                      <a:r>
                        <a:rPr lang="en-CA" sz="1000">
                          <a:latin typeface="Poppins" pitchFamily="2" charset="77"/>
                          <a:cs typeface="Poppins" pitchFamily="2" charset="77"/>
                        </a:rPr>
                        <a:t>Image segmentation techniques, such as U-Net or Mask R-CNN, to detect tumors.</a:t>
                      </a:r>
                    </a:p>
                  </a:txBody>
                  <a:tcPr marL="42491" marR="42491" marT="21245" marB="21245" anchor="ctr"/>
                </a:tc>
                <a:extLst>
                  <a:ext uri="{0D108BD9-81ED-4DB2-BD59-A6C34878D82A}">
                    <a16:rowId xmlns:a16="http://schemas.microsoft.com/office/drawing/2014/main" val="2249359374"/>
                  </a:ext>
                </a:extLst>
              </a:tr>
              <a:tr h="448984">
                <a:tc>
                  <a:txBody>
                    <a:bodyPr/>
                    <a:lstStyle/>
                    <a:p>
                      <a:r>
                        <a:rPr lang="en-CA" sz="1000">
                          <a:latin typeface="Poppins" pitchFamily="2" charset="77"/>
                          <a:cs typeface="Poppins" pitchFamily="2" charset="77"/>
                        </a:rPr>
                        <a:t>Sentiment Analysis</a:t>
                      </a:r>
                    </a:p>
                  </a:txBody>
                  <a:tcPr marL="42491" marR="42491" marT="21245" marB="21245" anchor="ctr"/>
                </a:tc>
                <a:tc>
                  <a:txBody>
                    <a:bodyPr/>
                    <a:lstStyle/>
                    <a:p>
                      <a:r>
                        <a:rPr lang="en-CA" sz="1000">
                          <a:latin typeface="Poppins" pitchFamily="2" charset="77"/>
                          <a:cs typeface="Poppins" pitchFamily="2" charset="77"/>
                        </a:rPr>
                        <a:t>Text Classification</a:t>
                      </a:r>
                    </a:p>
                  </a:txBody>
                  <a:tcPr marL="42491" marR="42491" marT="21245" marB="21245" anchor="ctr"/>
                </a:tc>
                <a:tc>
                  <a:txBody>
                    <a:bodyPr/>
                    <a:lstStyle/>
                    <a:p>
                      <a:r>
                        <a:rPr lang="en-CA" sz="1000">
                          <a:latin typeface="Poppins" pitchFamily="2" charset="77"/>
                          <a:cs typeface="Poppins" pitchFamily="2" charset="77"/>
                        </a:rPr>
                        <a:t>Classify text as positive, negative, or neutral using models like LSTM, BERT.</a:t>
                      </a:r>
                    </a:p>
                  </a:txBody>
                  <a:tcPr marL="42491" marR="42491" marT="21245" marB="21245" anchor="ctr"/>
                </a:tc>
                <a:extLst>
                  <a:ext uri="{0D108BD9-81ED-4DB2-BD59-A6C34878D82A}">
                    <a16:rowId xmlns:a16="http://schemas.microsoft.com/office/drawing/2014/main" val="3023852162"/>
                  </a:ext>
                </a:extLst>
              </a:tr>
              <a:tr h="448984">
                <a:tc>
                  <a:txBody>
                    <a:bodyPr/>
                    <a:lstStyle/>
                    <a:p>
                      <a:r>
                        <a:rPr lang="en-CA" sz="1000">
                          <a:latin typeface="Poppins" pitchFamily="2" charset="77"/>
                          <a:cs typeface="Poppins" pitchFamily="2" charset="77"/>
                        </a:rPr>
                        <a:t>Mold Detection</a:t>
                      </a:r>
                    </a:p>
                  </a:txBody>
                  <a:tcPr marL="42491" marR="42491" marT="21245" marB="21245" anchor="ctr"/>
                </a:tc>
                <a:tc>
                  <a:txBody>
                    <a:bodyPr/>
                    <a:lstStyle/>
                    <a:p>
                      <a:r>
                        <a:rPr lang="en-CA" sz="1000">
                          <a:latin typeface="Poppins" pitchFamily="2" charset="77"/>
                          <a:cs typeface="Poppins" pitchFamily="2" charset="77"/>
                        </a:rPr>
                        <a:t>Object Detection</a:t>
                      </a:r>
                    </a:p>
                  </a:txBody>
                  <a:tcPr marL="42491" marR="42491" marT="21245" marB="21245" anchor="ctr"/>
                </a:tc>
                <a:tc>
                  <a:txBody>
                    <a:bodyPr/>
                    <a:lstStyle/>
                    <a:p>
                      <a:r>
                        <a:rPr lang="en-CA" sz="1000">
                          <a:latin typeface="Poppins" pitchFamily="2" charset="77"/>
                          <a:cs typeface="Poppins" pitchFamily="2" charset="77"/>
                        </a:rPr>
                        <a:t>Detect mold in images using object detection models like YOLO, Faster R-CNN.</a:t>
                      </a:r>
                    </a:p>
                  </a:txBody>
                  <a:tcPr marL="42491" marR="42491" marT="21245" marB="21245" anchor="ctr"/>
                </a:tc>
                <a:extLst>
                  <a:ext uri="{0D108BD9-81ED-4DB2-BD59-A6C34878D82A}">
                    <a16:rowId xmlns:a16="http://schemas.microsoft.com/office/drawing/2014/main" val="924630177"/>
                  </a:ext>
                </a:extLst>
              </a:tr>
              <a:tr h="448984">
                <a:tc>
                  <a:txBody>
                    <a:bodyPr/>
                    <a:lstStyle/>
                    <a:p>
                      <a:r>
                        <a:rPr lang="en-CA" sz="1000">
                          <a:latin typeface="Poppins" pitchFamily="2" charset="77"/>
                          <a:cs typeface="Poppins" pitchFamily="2" charset="77"/>
                        </a:rPr>
                        <a:t>Handwritten Digit Recognition</a:t>
                      </a:r>
                    </a:p>
                  </a:txBody>
                  <a:tcPr marL="42491" marR="42491" marT="21245" marB="21245" anchor="ctr"/>
                </a:tc>
                <a:tc>
                  <a:txBody>
                    <a:bodyPr/>
                    <a:lstStyle/>
                    <a:p>
                      <a:r>
                        <a:rPr lang="en-CA" sz="1000">
                          <a:latin typeface="Poppins" pitchFamily="2" charset="77"/>
                          <a:cs typeface="Poppins" pitchFamily="2" charset="77"/>
                        </a:rPr>
                        <a:t>Classification</a:t>
                      </a:r>
                    </a:p>
                  </a:txBody>
                  <a:tcPr marL="42491" marR="42491" marT="21245" marB="21245" anchor="ctr"/>
                </a:tc>
                <a:tc>
                  <a:txBody>
                    <a:bodyPr/>
                    <a:lstStyle/>
                    <a:p>
                      <a:r>
                        <a:rPr lang="en-CA" sz="1000">
                          <a:latin typeface="Poppins" pitchFamily="2" charset="77"/>
                          <a:cs typeface="Poppins" pitchFamily="2" charset="77"/>
                        </a:rPr>
                        <a:t>Use models like SVM, CNN, or KNN for recognizing handwritten digits (MNIST).</a:t>
                      </a:r>
                    </a:p>
                  </a:txBody>
                  <a:tcPr marL="42491" marR="42491" marT="21245" marB="21245" anchor="ctr"/>
                </a:tc>
                <a:extLst>
                  <a:ext uri="{0D108BD9-81ED-4DB2-BD59-A6C34878D82A}">
                    <a16:rowId xmlns:a16="http://schemas.microsoft.com/office/drawing/2014/main" val="324108955"/>
                  </a:ext>
                </a:extLst>
              </a:tr>
              <a:tr h="448984">
                <a:tc>
                  <a:txBody>
                    <a:bodyPr/>
                    <a:lstStyle/>
                    <a:p>
                      <a:r>
                        <a:rPr lang="en-CA" sz="1000">
                          <a:latin typeface="Poppins" pitchFamily="2" charset="77"/>
                          <a:cs typeface="Poppins" pitchFamily="2" charset="77"/>
                        </a:rPr>
                        <a:t>Spam Email Filtering</a:t>
                      </a:r>
                    </a:p>
                  </a:txBody>
                  <a:tcPr marL="42491" marR="42491" marT="21245" marB="21245" anchor="ctr"/>
                </a:tc>
                <a:tc>
                  <a:txBody>
                    <a:bodyPr/>
                    <a:lstStyle/>
                    <a:p>
                      <a:r>
                        <a:rPr lang="en-CA" sz="1000">
                          <a:latin typeface="Poppins" pitchFamily="2" charset="77"/>
                          <a:cs typeface="Poppins" pitchFamily="2" charset="77"/>
                        </a:rPr>
                        <a:t>Classification</a:t>
                      </a:r>
                    </a:p>
                  </a:txBody>
                  <a:tcPr marL="42491" marR="42491" marT="21245" marB="21245" anchor="ctr"/>
                </a:tc>
                <a:tc>
                  <a:txBody>
                    <a:bodyPr/>
                    <a:lstStyle/>
                    <a:p>
                      <a:r>
                        <a:rPr lang="en-CA" sz="1000">
                          <a:latin typeface="Poppins" pitchFamily="2" charset="77"/>
                          <a:cs typeface="Poppins" pitchFamily="2" charset="77"/>
                        </a:rPr>
                        <a:t>Text classification using Naive Bayes, SVM, or deep learning models (e.g., BERT).</a:t>
                      </a:r>
                    </a:p>
                  </a:txBody>
                  <a:tcPr marL="42491" marR="42491" marT="21245" marB="21245" anchor="ctr"/>
                </a:tc>
                <a:extLst>
                  <a:ext uri="{0D108BD9-81ED-4DB2-BD59-A6C34878D82A}">
                    <a16:rowId xmlns:a16="http://schemas.microsoft.com/office/drawing/2014/main" val="1037816690"/>
                  </a:ext>
                </a:extLst>
              </a:tr>
              <a:tr h="448984">
                <a:tc>
                  <a:txBody>
                    <a:bodyPr/>
                    <a:lstStyle/>
                    <a:p>
                      <a:r>
                        <a:rPr lang="en-CA" sz="1000">
                          <a:latin typeface="Poppins" pitchFamily="2" charset="77"/>
                          <a:cs typeface="Poppins" pitchFamily="2" charset="77"/>
                        </a:rPr>
                        <a:t>Face Recognition</a:t>
                      </a:r>
                    </a:p>
                  </a:txBody>
                  <a:tcPr marL="42491" marR="42491" marT="21245" marB="21245" anchor="ctr"/>
                </a:tc>
                <a:tc>
                  <a:txBody>
                    <a:bodyPr/>
                    <a:lstStyle/>
                    <a:p>
                      <a:r>
                        <a:rPr lang="en-CA" sz="1000">
                          <a:latin typeface="Poppins" pitchFamily="2" charset="77"/>
                          <a:cs typeface="Poppins" pitchFamily="2" charset="77"/>
                        </a:rPr>
                        <a:t>Identification</a:t>
                      </a:r>
                    </a:p>
                  </a:txBody>
                  <a:tcPr marL="42491" marR="42491" marT="21245" marB="21245" anchor="ctr"/>
                </a:tc>
                <a:tc>
                  <a:txBody>
                    <a:bodyPr/>
                    <a:lstStyle/>
                    <a:p>
                      <a:r>
                        <a:rPr lang="en-CA" sz="1000">
                          <a:latin typeface="Poppins" pitchFamily="2" charset="77"/>
                          <a:cs typeface="Poppins" pitchFamily="2" charset="77"/>
                        </a:rPr>
                        <a:t>Use deep learning models like FaceNet or OpenCV for face recognition.</a:t>
                      </a:r>
                    </a:p>
                  </a:txBody>
                  <a:tcPr marL="42491" marR="42491" marT="21245" marB="21245" anchor="ctr"/>
                </a:tc>
                <a:extLst>
                  <a:ext uri="{0D108BD9-81ED-4DB2-BD59-A6C34878D82A}">
                    <a16:rowId xmlns:a16="http://schemas.microsoft.com/office/drawing/2014/main" val="2055465192"/>
                  </a:ext>
                </a:extLst>
              </a:tr>
              <a:tr h="448984">
                <a:tc>
                  <a:txBody>
                    <a:bodyPr/>
                    <a:lstStyle/>
                    <a:p>
                      <a:r>
                        <a:rPr lang="en-CA" sz="1000">
                          <a:latin typeface="Poppins" pitchFamily="2" charset="77"/>
                          <a:cs typeface="Poppins" pitchFamily="2" charset="77"/>
                        </a:rPr>
                        <a:t>Speech-to-Text Conversion</a:t>
                      </a:r>
                    </a:p>
                  </a:txBody>
                  <a:tcPr marL="42491" marR="42491" marT="21245" marB="21245" anchor="ctr"/>
                </a:tc>
                <a:tc>
                  <a:txBody>
                    <a:bodyPr/>
                    <a:lstStyle/>
                    <a:p>
                      <a:r>
                        <a:rPr lang="en-CA" sz="1000">
                          <a:latin typeface="Poppins" pitchFamily="2" charset="77"/>
                          <a:cs typeface="Poppins" pitchFamily="2" charset="77"/>
                        </a:rPr>
                        <a:t>Sequence-to-Sequence Learning</a:t>
                      </a:r>
                    </a:p>
                  </a:txBody>
                  <a:tcPr marL="42491" marR="42491" marT="21245" marB="21245" anchor="ctr"/>
                </a:tc>
                <a:tc>
                  <a:txBody>
                    <a:bodyPr/>
                    <a:lstStyle/>
                    <a:p>
                      <a:r>
                        <a:rPr lang="en-CA" sz="1000">
                          <a:latin typeface="Poppins" pitchFamily="2" charset="77"/>
                          <a:cs typeface="Poppins" pitchFamily="2" charset="77"/>
                        </a:rPr>
                        <a:t>Use recurrent neural networks (RNN) or transformers for speech recognition.</a:t>
                      </a:r>
                    </a:p>
                  </a:txBody>
                  <a:tcPr marL="42491" marR="42491" marT="21245" marB="21245" anchor="ctr"/>
                </a:tc>
                <a:extLst>
                  <a:ext uri="{0D108BD9-81ED-4DB2-BD59-A6C34878D82A}">
                    <a16:rowId xmlns:a16="http://schemas.microsoft.com/office/drawing/2014/main" val="138540725"/>
                  </a:ext>
                </a:extLst>
              </a:tr>
              <a:tr h="448984">
                <a:tc>
                  <a:txBody>
                    <a:bodyPr/>
                    <a:lstStyle/>
                    <a:p>
                      <a:r>
                        <a:rPr lang="en-CA" sz="1000">
                          <a:latin typeface="Poppins" pitchFamily="2" charset="77"/>
                          <a:cs typeface="Poppins" pitchFamily="2" charset="77"/>
                        </a:rPr>
                        <a:t>Fraud Detection</a:t>
                      </a:r>
                    </a:p>
                  </a:txBody>
                  <a:tcPr marL="42491" marR="42491" marT="21245" marB="21245" anchor="ctr"/>
                </a:tc>
                <a:tc>
                  <a:txBody>
                    <a:bodyPr/>
                    <a:lstStyle/>
                    <a:p>
                      <a:r>
                        <a:rPr lang="en-CA" sz="1000">
                          <a:latin typeface="Poppins" pitchFamily="2" charset="77"/>
                          <a:cs typeface="Poppins" pitchFamily="2" charset="77"/>
                        </a:rPr>
                        <a:t>Anomaly Detection</a:t>
                      </a:r>
                    </a:p>
                  </a:txBody>
                  <a:tcPr marL="42491" marR="42491" marT="21245" marB="21245" anchor="ctr"/>
                </a:tc>
                <a:tc>
                  <a:txBody>
                    <a:bodyPr/>
                    <a:lstStyle/>
                    <a:p>
                      <a:r>
                        <a:rPr lang="en-CA" sz="1000">
                          <a:latin typeface="Poppins" pitchFamily="2" charset="77"/>
                          <a:cs typeface="Poppins" pitchFamily="2" charset="77"/>
                        </a:rPr>
                        <a:t>Use machine learning models like Isolation Forest, Autoencoders, or clustering.</a:t>
                      </a:r>
                    </a:p>
                  </a:txBody>
                  <a:tcPr marL="42491" marR="42491" marT="21245" marB="21245" anchor="ctr"/>
                </a:tc>
                <a:extLst>
                  <a:ext uri="{0D108BD9-81ED-4DB2-BD59-A6C34878D82A}">
                    <a16:rowId xmlns:a16="http://schemas.microsoft.com/office/drawing/2014/main" val="148225219"/>
                  </a:ext>
                </a:extLst>
              </a:tr>
              <a:tr h="448984">
                <a:tc>
                  <a:txBody>
                    <a:bodyPr/>
                    <a:lstStyle/>
                    <a:p>
                      <a:r>
                        <a:rPr lang="en-CA" sz="1000">
                          <a:latin typeface="Poppins" pitchFamily="2" charset="77"/>
                          <a:cs typeface="Poppins" pitchFamily="2" charset="77"/>
                        </a:rPr>
                        <a:t>Predict House Prices</a:t>
                      </a:r>
                    </a:p>
                  </a:txBody>
                  <a:tcPr marL="42491" marR="42491" marT="21245" marB="21245" anchor="ctr"/>
                </a:tc>
                <a:tc>
                  <a:txBody>
                    <a:bodyPr/>
                    <a:lstStyle/>
                    <a:p>
                      <a:r>
                        <a:rPr lang="en-CA" sz="1000">
                          <a:latin typeface="Poppins" pitchFamily="2" charset="77"/>
                          <a:cs typeface="Poppins" pitchFamily="2" charset="77"/>
                        </a:rPr>
                        <a:t>Regression</a:t>
                      </a:r>
                    </a:p>
                  </a:txBody>
                  <a:tcPr marL="42491" marR="42491" marT="21245" marB="21245" anchor="ctr"/>
                </a:tc>
                <a:tc>
                  <a:txBody>
                    <a:bodyPr/>
                    <a:lstStyle/>
                    <a:p>
                      <a:r>
                        <a:rPr lang="en-CA" sz="1000">
                          <a:latin typeface="Poppins" pitchFamily="2" charset="77"/>
                          <a:cs typeface="Poppins" pitchFamily="2" charset="77"/>
                        </a:rPr>
                        <a:t>Predict continuous values using models like linear regression, XGBoost, or neural networks.</a:t>
                      </a:r>
                    </a:p>
                  </a:txBody>
                  <a:tcPr marL="42491" marR="42491" marT="21245" marB="21245" anchor="ctr"/>
                </a:tc>
                <a:extLst>
                  <a:ext uri="{0D108BD9-81ED-4DB2-BD59-A6C34878D82A}">
                    <a16:rowId xmlns:a16="http://schemas.microsoft.com/office/drawing/2014/main" val="3877203720"/>
                  </a:ext>
                </a:extLst>
              </a:tr>
              <a:tr h="448984">
                <a:tc>
                  <a:txBody>
                    <a:bodyPr/>
                    <a:lstStyle/>
                    <a:p>
                      <a:r>
                        <a:rPr lang="en-CA" sz="1000">
                          <a:latin typeface="Poppins" pitchFamily="2" charset="77"/>
                          <a:cs typeface="Poppins" pitchFamily="2" charset="77"/>
                        </a:rPr>
                        <a:t>Self-Driving Car Navigation</a:t>
                      </a:r>
                    </a:p>
                  </a:txBody>
                  <a:tcPr marL="42491" marR="42491" marT="21245" marB="21245" anchor="ctr"/>
                </a:tc>
                <a:tc>
                  <a:txBody>
                    <a:bodyPr/>
                    <a:lstStyle/>
                    <a:p>
                      <a:r>
                        <a:rPr lang="en-CA" sz="1000">
                          <a:latin typeface="Poppins" pitchFamily="2" charset="77"/>
                          <a:cs typeface="Poppins" pitchFamily="2" charset="77"/>
                        </a:rPr>
                        <a:t>Object Detection &amp; Segmentation</a:t>
                      </a:r>
                    </a:p>
                  </a:txBody>
                  <a:tcPr marL="42491" marR="42491" marT="21245" marB="21245" anchor="ctr"/>
                </a:tc>
                <a:tc>
                  <a:txBody>
                    <a:bodyPr/>
                    <a:lstStyle/>
                    <a:p>
                      <a:r>
                        <a:rPr lang="en-CA" sz="1000">
                          <a:latin typeface="Poppins" pitchFamily="2" charset="77"/>
                          <a:cs typeface="Poppins" pitchFamily="2" charset="77"/>
                        </a:rPr>
                        <a:t>Use deep learning models for object detection (YOLO) and road segmentation.</a:t>
                      </a:r>
                    </a:p>
                  </a:txBody>
                  <a:tcPr marL="42491" marR="42491" marT="21245" marB="21245" anchor="ctr"/>
                </a:tc>
                <a:extLst>
                  <a:ext uri="{0D108BD9-81ED-4DB2-BD59-A6C34878D82A}">
                    <a16:rowId xmlns:a16="http://schemas.microsoft.com/office/drawing/2014/main" val="3969035424"/>
                  </a:ext>
                </a:extLst>
              </a:tr>
              <a:tr h="448984">
                <a:tc>
                  <a:txBody>
                    <a:bodyPr/>
                    <a:lstStyle/>
                    <a:p>
                      <a:r>
                        <a:rPr lang="en-CA" sz="1000">
                          <a:latin typeface="Poppins" pitchFamily="2" charset="77"/>
                          <a:cs typeface="Poppins" pitchFamily="2" charset="77"/>
                        </a:rPr>
                        <a:t>Text Summarization</a:t>
                      </a:r>
                    </a:p>
                  </a:txBody>
                  <a:tcPr marL="42491" marR="42491" marT="21245" marB="21245" anchor="ctr"/>
                </a:tc>
                <a:tc>
                  <a:txBody>
                    <a:bodyPr/>
                    <a:lstStyle/>
                    <a:p>
                      <a:r>
                        <a:rPr lang="en-CA" sz="1000">
                          <a:latin typeface="Poppins" pitchFamily="2" charset="77"/>
                          <a:cs typeface="Poppins" pitchFamily="2" charset="77"/>
                        </a:rPr>
                        <a:t>Text Generation</a:t>
                      </a:r>
                    </a:p>
                  </a:txBody>
                  <a:tcPr marL="42491" marR="42491" marT="21245" marB="21245" anchor="ctr"/>
                </a:tc>
                <a:tc>
                  <a:txBody>
                    <a:bodyPr/>
                    <a:lstStyle/>
                    <a:p>
                      <a:r>
                        <a:rPr lang="en-CA" sz="1000">
                          <a:latin typeface="Poppins" pitchFamily="2" charset="77"/>
                          <a:cs typeface="Poppins" pitchFamily="2" charset="77"/>
                        </a:rPr>
                        <a:t>Use models like transformers (GPT, BART) to generate summaries of text.</a:t>
                      </a:r>
                    </a:p>
                  </a:txBody>
                  <a:tcPr marL="42491" marR="42491" marT="21245" marB="21245" anchor="ctr"/>
                </a:tc>
                <a:extLst>
                  <a:ext uri="{0D108BD9-81ED-4DB2-BD59-A6C34878D82A}">
                    <a16:rowId xmlns:a16="http://schemas.microsoft.com/office/drawing/2014/main" val="1825160147"/>
                  </a:ext>
                </a:extLst>
              </a:tr>
              <a:tr h="448984">
                <a:tc>
                  <a:txBody>
                    <a:bodyPr/>
                    <a:lstStyle/>
                    <a:p>
                      <a:r>
                        <a:rPr lang="en-CA" sz="1000">
                          <a:latin typeface="Poppins" pitchFamily="2" charset="77"/>
                          <a:cs typeface="Poppins" pitchFamily="2" charset="77"/>
                        </a:rPr>
                        <a:t>Product Recommendation</a:t>
                      </a:r>
                    </a:p>
                  </a:txBody>
                  <a:tcPr marL="42491" marR="42491" marT="21245" marB="21245" anchor="ctr"/>
                </a:tc>
                <a:tc>
                  <a:txBody>
                    <a:bodyPr/>
                    <a:lstStyle/>
                    <a:p>
                      <a:r>
                        <a:rPr lang="en-CA" sz="1000">
                          <a:latin typeface="Poppins" pitchFamily="2" charset="77"/>
                          <a:cs typeface="Poppins" pitchFamily="2" charset="77"/>
                        </a:rPr>
                        <a:t>Collaborative Filtering</a:t>
                      </a:r>
                    </a:p>
                  </a:txBody>
                  <a:tcPr marL="42491" marR="42491" marT="21245" marB="21245" anchor="ctr"/>
                </a:tc>
                <a:tc>
                  <a:txBody>
                    <a:bodyPr/>
                    <a:lstStyle/>
                    <a:p>
                      <a:r>
                        <a:rPr lang="en-CA" sz="1000">
                          <a:latin typeface="Poppins" pitchFamily="2" charset="77"/>
                          <a:cs typeface="Poppins" pitchFamily="2" charset="77"/>
                        </a:rPr>
                        <a:t>Use matrix factorization, k-NN, or deep learning models for recommendations.</a:t>
                      </a:r>
                    </a:p>
                  </a:txBody>
                  <a:tcPr marL="42491" marR="42491" marT="21245" marB="21245" anchor="ctr"/>
                </a:tc>
                <a:extLst>
                  <a:ext uri="{0D108BD9-81ED-4DB2-BD59-A6C34878D82A}">
                    <a16:rowId xmlns:a16="http://schemas.microsoft.com/office/drawing/2014/main" val="886424859"/>
                  </a:ext>
                </a:extLst>
              </a:tr>
              <a:tr h="448984">
                <a:tc>
                  <a:txBody>
                    <a:bodyPr/>
                    <a:lstStyle/>
                    <a:p>
                      <a:r>
                        <a:rPr lang="en-CA" sz="1000">
                          <a:latin typeface="Poppins" pitchFamily="2" charset="77"/>
                          <a:cs typeface="Poppins" pitchFamily="2" charset="77"/>
                        </a:rPr>
                        <a:t>Customer Churn Prediction</a:t>
                      </a:r>
                    </a:p>
                  </a:txBody>
                  <a:tcPr marL="42491" marR="42491" marT="21245" marB="21245" anchor="ctr"/>
                </a:tc>
                <a:tc>
                  <a:txBody>
                    <a:bodyPr/>
                    <a:lstStyle/>
                    <a:p>
                      <a:r>
                        <a:rPr lang="en-CA" sz="1000">
                          <a:latin typeface="Poppins" pitchFamily="2" charset="77"/>
                          <a:cs typeface="Poppins" pitchFamily="2" charset="77"/>
                        </a:rPr>
                        <a:t>Classification</a:t>
                      </a:r>
                    </a:p>
                  </a:txBody>
                  <a:tcPr marL="42491" marR="42491" marT="21245" marB="21245" anchor="ctr"/>
                </a:tc>
                <a:tc>
                  <a:txBody>
                    <a:bodyPr/>
                    <a:lstStyle/>
                    <a:p>
                      <a:r>
                        <a:rPr lang="en-CA" sz="1000" dirty="0">
                          <a:latin typeface="Poppins" pitchFamily="2" charset="77"/>
                          <a:cs typeface="Poppins" pitchFamily="2" charset="77"/>
                        </a:rPr>
                        <a:t>Use models like logistic regression, decision trees, or random forests to classify churn.</a:t>
                      </a:r>
                    </a:p>
                  </a:txBody>
                  <a:tcPr marL="42491" marR="42491" marT="21245" marB="21245" anchor="ctr"/>
                </a:tc>
                <a:extLst>
                  <a:ext uri="{0D108BD9-81ED-4DB2-BD59-A6C34878D82A}">
                    <a16:rowId xmlns:a16="http://schemas.microsoft.com/office/drawing/2014/main" val="3680086904"/>
                  </a:ext>
                </a:extLst>
              </a:tr>
              <a:tr h="314289">
                <a:tc>
                  <a:txBody>
                    <a:bodyPr/>
                    <a:lstStyle/>
                    <a:p>
                      <a:r>
                        <a:rPr lang="en-CA" sz="1000">
                          <a:latin typeface="Poppins" pitchFamily="2" charset="77"/>
                          <a:cs typeface="Poppins" pitchFamily="2" charset="77"/>
                        </a:rPr>
                        <a:t>Protein Structure Prediction</a:t>
                      </a:r>
                    </a:p>
                  </a:txBody>
                  <a:tcPr marL="42491" marR="42491" marT="21245" marB="21245" anchor="ctr"/>
                </a:tc>
                <a:tc>
                  <a:txBody>
                    <a:bodyPr/>
                    <a:lstStyle/>
                    <a:p>
                      <a:r>
                        <a:rPr lang="en-CA" sz="1000">
                          <a:latin typeface="Poppins" pitchFamily="2" charset="77"/>
                          <a:cs typeface="Poppins" pitchFamily="2" charset="77"/>
                        </a:rPr>
                        <a:t>Deep Learning</a:t>
                      </a:r>
                    </a:p>
                  </a:txBody>
                  <a:tcPr marL="42491" marR="42491" marT="21245" marB="21245" anchor="ctr"/>
                </a:tc>
                <a:tc>
                  <a:txBody>
                    <a:bodyPr/>
                    <a:lstStyle/>
                    <a:p>
                      <a:r>
                        <a:rPr lang="en-CA" sz="1000" dirty="0">
                          <a:latin typeface="Poppins" pitchFamily="2" charset="77"/>
                          <a:cs typeface="Poppins" pitchFamily="2" charset="77"/>
                        </a:rPr>
                        <a:t>Use neural networks or </a:t>
                      </a:r>
                      <a:r>
                        <a:rPr lang="en-CA" sz="1000" dirty="0" err="1">
                          <a:latin typeface="Poppins" pitchFamily="2" charset="77"/>
                          <a:cs typeface="Poppins" pitchFamily="2" charset="77"/>
                        </a:rPr>
                        <a:t>AlphaFold</a:t>
                      </a:r>
                      <a:r>
                        <a:rPr lang="en-CA" sz="1000" dirty="0">
                          <a:latin typeface="Poppins" pitchFamily="2" charset="77"/>
                          <a:cs typeface="Poppins" pitchFamily="2" charset="77"/>
                        </a:rPr>
                        <a:t> to predict 3D protein structures.</a:t>
                      </a:r>
                    </a:p>
                  </a:txBody>
                  <a:tcPr marL="42491" marR="42491" marT="21245" marB="21245" anchor="ctr"/>
                </a:tc>
                <a:extLst>
                  <a:ext uri="{0D108BD9-81ED-4DB2-BD59-A6C34878D82A}">
                    <a16:rowId xmlns:a16="http://schemas.microsoft.com/office/drawing/2014/main" val="1882750763"/>
                  </a:ext>
                </a:extLst>
              </a:tr>
            </a:tbl>
          </a:graphicData>
        </a:graphic>
      </p:graphicFrame>
    </p:spTree>
    <p:extLst>
      <p:ext uri="{BB962C8B-B14F-4D97-AF65-F5344CB8AC3E}">
        <p14:creationId xmlns:p14="http://schemas.microsoft.com/office/powerpoint/2010/main" val="31079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4370989" y="215845"/>
            <a:ext cx="3450021" cy="580806"/>
          </a:xfrm>
        </p:spPr>
        <p:txBody>
          <a:bodyPr>
            <a:normAutofit fontScale="90000"/>
          </a:bodyPr>
          <a:lstStyle/>
          <a:p>
            <a:r>
              <a:rPr lang="en-US" b="1" dirty="0">
                <a:latin typeface="Poppins" pitchFamily="2" charset="77"/>
                <a:cs typeface="Poppins" pitchFamily="2" charset="77"/>
              </a:rPr>
              <a:t>Introduction</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200" y="1158875"/>
            <a:ext cx="10515600" cy="5598894"/>
          </a:xfrm>
        </p:spPr>
        <p:txBody>
          <a:bodyPr/>
          <a:lstStyle/>
          <a:p>
            <a:pPr algn="just"/>
            <a:r>
              <a:rPr lang="en-CA" dirty="0">
                <a:latin typeface="Poppins" pitchFamily="2" charset="77"/>
                <a:cs typeface="Poppins" pitchFamily="2" charset="77"/>
              </a:rPr>
              <a:t>Machine Learning (ML) is a subset of artificial intelligence (AI) that gives computers the ability to learn from data and make decisions or predictions without being explicitly programmed. </a:t>
            </a:r>
          </a:p>
          <a:p>
            <a:pPr algn="just"/>
            <a:r>
              <a:rPr lang="en-CA" dirty="0">
                <a:latin typeface="Poppins" pitchFamily="2" charset="77"/>
                <a:cs typeface="Poppins" pitchFamily="2" charset="77"/>
              </a:rPr>
              <a:t>Instead of writing code to specify every detail of how the program should operate, the machine learning approach allows systems to automatically identify patterns and learn from past experiences, adapting over time as they encounter new data.</a:t>
            </a:r>
            <a:endParaRPr lang="en-US" dirty="0">
              <a:latin typeface="Poppins" pitchFamily="2" charset="77"/>
              <a:cs typeface="Poppins" pitchFamily="2" charset="77"/>
            </a:endParaRPr>
          </a:p>
        </p:txBody>
      </p:sp>
    </p:spTree>
    <p:extLst>
      <p:ext uri="{BB962C8B-B14F-4D97-AF65-F5344CB8AC3E}">
        <p14:creationId xmlns:p14="http://schemas.microsoft.com/office/powerpoint/2010/main" val="287128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1328245" y="208072"/>
            <a:ext cx="9535510" cy="580806"/>
          </a:xfrm>
        </p:spPr>
        <p:txBody>
          <a:bodyPr>
            <a:normAutofit fontScale="90000"/>
          </a:bodyPr>
          <a:lstStyle/>
          <a:p>
            <a:r>
              <a:rPr lang="en-US" b="1" dirty="0">
                <a:latin typeface="Poppins" pitchFamily="2" charset="77"/>
                <a:cs typeface="Poppins" pitchFamily="2" charset="77"/>
              </a:rPr>
              <a:t>Why is Machine Learning Important</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200" y="1051034"/>
            <a:ext cx="10515600" cy="5598894"/>
          </a:xfrm>
        </p:spPr>
        <p:txBody>
          <a:bodyPr>
            <a:normAutofit/>
          </a:bodyPr>
          <a:lstStyle/>
          <a:p>
            <a:pPr algn="just"/>
            <a:r>
              <a:rPr lang="en-CA" sz="2400" b="1" dirty="0">
                <a:latin typeface="Poppins" pitchFamily="2" charset="77"/>
                <a:cs typeface="Poppins" pitchFamily="2" charset="77"/>
              </a:rPr>
              <a:t>Automation of Complex Tasks</a:t>
            </a:r>
            <a:r>
              <a:rPr lang="en-CA" sz="2400" dirty="0">
                <a:latin typeface="Poppins" pitchFamily="2" charset="77"/>
                <a:cs typeface="Poppins" pitchFamily="2" charset="77"/>
              </a:rPr>
              <a:t>: Machine learning algorithms can handle complex tasks that are hard to program manually, such as natural language understanding, image recognition, or decision-making.</a:t>
            </a:r>
          </a:p>
          <a:p>
            <a:pPr algn="just"/>
            <a:r>
              <a:rPr lang="en-CA" sz="2400" b="1" dirty="0">
                <a:latin typeface="Poppins" pitchFamily="2" charset="77"/>
                <a:cs typeface="Poppins" pitchFamily="2" charset="77"/>
              </a:rPr>
              <a:t>Scalability</a:t>
            </a:r>
            <a:r>
              <a:rPr lang="en-CA" sz="2400" dirty="0">
                <a:latin typeface="Poppins" pitchFamily="2" charset="77"/>
                <a:cs typeface="Poppins" pitchFamily="2" charset="77"/>
              </a:rPr>
              <a:t>: ML systems improve their performance with more data, allowing businesses to analyze large datasets effectively.</a:t>
            </a:r>
          </a:p>
          <a:p>
            <a:pPr algn="just"/>
            <a:r>
              <a:rPr lang="en-CA" sz="2400" b="1" dirty="0">
                <a:latin typeface="Poppins" pitchFamily="2" charset="77"/>
                <a:cs typeface="Poppins" pitchFamily="2" charset="77"/>
              </a:rPr>
              <a:t>Real-time Personalization</a:t>
            </a:r>
            <a:r>
              <a:rPr lang="en-CA" sz="2400" dirty="0">
                <a:latin typeface="Poppins" pitchFamily="2" charset="77"/>
                <a:cs typeface="Poppins" pitchFamily="2" charset="77"/>
              </a:rPr>
              <a:t>: It powers real-time personalization and recommendation systems. For example, streaming services like Netflix use ML to recommend shows based on viewing history.</a:t>
            </a:r>
          </a:p>
          <a:p>
            <a:pPr algn="just"/>
            <a:r>
              <a:rPr lang="en-CA" sz="2400" b="1" dirty="0">
                <a:latin typeface="Poppins" pitchFamily="2" charset="77"/>
                <a:cs typeface="Poppins" pitchFamily="2" charset="77"/>
              </a:rPr>
              <a:t>Wide-ranging Impact</a:t>
            </a:r>
            <a:r>
              <a:rPr lang="en-CA" sz="2400" dirty="0">
                <a:latin typeface="Poppins" pitchFamily="2" charset="77"/>
                <a:cs typeface="Poppins" pitchFamily="2" charset="77"/>
              </a:rPr>
              <a:t>: From medical diagnostics to self-driving cars, machine learning is transforming industries by enhancing accuracy, efficiency, and performance.</a:t>
            </a:r>
            <a:endParaRPr lang="en-US" sz="2400" dirty="0">
              <a:latin typeface="Poppins" pitchFamily="2" charset="77"/>
              <a:cs typeface="Poppins" pitchFamily="2" charset="77"/>
            </a:endParaRPr>
          </a:p>
        </p:txBody>
      </p:sp>
    </p:spTree>
    <p:extLst>
      <p:ext uri="{BB962C8B-B14F-4D97-AF65-F5344CB8AC3E}">
        <p14:creationId xmlns:p14="http://schemas.microsoft.com/office/powerpoint/2010/main" val="236620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1827486" y="0"/>
            <a:ext cx="9104586" cy="580806"/>
          </a:xfrm>
        </p:spPr>
        <p:txBody>
          <a:bodyPr>
            <a:noAutofit/>
          </a:bodyPr>
          <a:lstStyle/>
          <a:p>
            <a:r>
              <a:rPr lang="en-US" sz="3600" b="1" dirty="0">
                <a:latin typeface="Poppins" pitchFamily="2" charset="77"/>
                <a:cs typeface="Poppins" pitchFamily="2" charset="77"/>
              </a:rPr>
              <a:t>Key concepts in Machine Learning</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200" y="580806"/>
            <a:ext cx="10515600" cy="5598894"/>
          </a:xfrm>
        </p:spPr>
        <p:txBody>
          <a:bodyPr>
            <a:noAutofit/>
          </a:bodyPr>
          <a:lstStyle/>
          <a:p>
            <a:pPr marL="0" indent="0" algn="just">
              <a:buNone/>
            </a:pPr>
            <a:r>
              <a:rPr lang="en-CA" sz="2100" dirty="0">
                <a:latin typeface="Poppins" pitchFamily="2" charset="77"/>
                <a:cs typeface="Poppins" pitchFamily="2" charset="77"/>
              </a:rPr>
              <a:t>Understanding machine learning involves grasping several fundamental concepts:</a:t>
            </a:r>
          </a:p>
          <a:p>
            <a:pPr algn="just">
              <a:buFont typeface="Arial" panose="020B0604020202020204" pitchFamily="34" charset="0"/>
              <a:buChar char="•"/>
            </a:pPr>
            <a:r>
              <a:rPr lang="en-CA" sz="2100" b="1" dirty="0">
                <a:latin typeface="Poppins" pitchFamily="2" charset="77"/>
                <a:cs typeface="Poppins" pitchFamily="2" charset="77"/>
              </a:rPr>
              <a:t>Supervised Learning</a:t>
            </a:r>
            <a:r>
              <a:rPr lang="en-CA" sz="2100" dirty="0">
                <a:latin typeface="Poppins" pitchFamily="2" charset="77"/>
                <a:cs typeface="Poppins" pitchFamily="2" charset="77"/>
              </a:rPr>
              <a:t>: In supervised learning, the algorithm is trained on labeled data, meaning each input has a corresponding correct output. The system learns the mapping from inputs to outputs based on this data. Examples include:</a:t>
            </a:r>
          </a:p>
          <a:p>
            <a:pPr marL="742950" lvl="1" indent="-285750" algn="just">
              <a:buFont typeface="Arial" panose="020B0604020202020204" pitchFamily="34" charset="0"/>
              <a:buChar char="•"/>
            </a:pPr>
            <a:r>
              <a:rPr lang="en-CA" sz="2100" b="1" dirty="0">
                <a:latin typeface="Poppins" pitchFamily="2" charset="77"/>
                <a:cs typeface="Poppins" pitchFamily="2" charset="77"/>
              </a:rPr>
              <a:t>Classification</a:t>
            </a:r>
            <a:r>
              <a:rPr lang="en-CA" sz="2100" dirty="0">
                <a:latin typeface="Poppins" pitchFamily="2" charset="77"/>
                <a:cs typeface="Poppins" pitchFamily="2" charset="77"/>
              </a:rPr>
              <a:t> (e.g., spam vs. non-spam emails)</a:t>
            </a:r>
          </a:p>
          <a:p>
            <a:pPr marL="742950" lvl="1" indent="-285750" algn="just">
              <a:buFont typeface="Arial" panose="020B0604020202020204" pitchFamily="34" charset="0"/>
              <a:buChar char="•"/>
            </a:pPr>
            <a:r>
              <a:rPr lang="en-CA" sz="2100" b="1" dirty="0">
                <a:latin typeface="Poppins" pitchFamily="2" charset="77"/>
                <a:cs typeface="Poppins" pitchFamily="2" charset="77"/>
              </a:rPr>
              <a:t>Regression</a:t>
            </a:r>
            <a:r>
              <a:rPr lang="en-CA" sz="2100" dirty="0">
                <a:latin typeface="Poppins" pitchFamily="2" charset="77"/>
                <a:cs typeface="Poppins" pitchFamily="2" charset="77"/>
              </a:rPr>
              <a:t> (e.g., predicting housing prices)</a:t>
            </a:r>
          </a:p>
          <a:p>
            <a:pPr algn="just">
              <a:buFont typeface="Arial" panose="020B0604020202020204" pitchFamily="34" charset="0"/>
              <a:buChar char="•"/>
            </a:pPr>
            <a:r>
              <a:rPr lang="en-CA" sz="2100" b="1" dirty="0">
                <a:latin typeface="Poppins" pitchFamily="2" charset="77"/>
                <a:cs typeface="Poppins" pitchFamily="2" charset="77"/>
              </a:rPr>
              <a:t>Unsupervised Learning</a:t>
            </a:r>
            <a:r>
              <a:rPr lang="en-CA" sz="2100" dirty="0">
                <a:latin typeface="Poppins" pitchFamily="2" charset="77"/>
                <a:cs typeface="Poppins" pitchFamily="2" charset="77"/>
              </a:rPr>
              <a:t>: Here, the system is trained on data that is not labeled. The goal is to discover hidden patterns or groupings in the data. Examples include:</a:t>
            </a:r>
          </a:p>
          <a:p>
            <a:pPr marL="742950" lvl="1" indent="-285750" algn="just">
              <a:buFont typeface="Arial" panose="020B0604020202020204" pitchFamily="34" charset="0"/>
              <a:buChar char="•"/>
            </a:pPr>
            <a:r>
              <a:rPr lang="en-CA" sz="2100" b="1" dirty="0">
                <a:latin typeface="Poppins" pitchFamily="2" charset="77"/>
                <a:cs typeface="Poppins" pitchFamily="2" charset="77"/>
              </a:rPr>
              <a:t>Clustering</a:t>
            </a:r>
            <a:r>
              <a:rPr lang="en-CA" sz="2100" dirty="0">
                <a:latin typeface="Poppins" pitchFamily="2" charset="77"/>
                <a:cs typeface="Poppins" pitchFamily="2" charset="77"/>
              </a:rPr>
              <a:t> (e.g., grouping customers based on purchasing behavior)</a:t>
            </a:r>
          </a:p>
          <a:p>
            <a:pPr marL="742950" lvl="1" indent="-285750" algn="just">
              <a:buFont typeface="Arial" panose="020B0604020202020204" pitchFamily="34" charset="0"/>
              <a:buChar char="•"/>
            </a:pPr>
            <a:r>
              <a:rPr lang="en-CA" sz="2100" b="1" dirty="0">
                <a:latin typeface="Poppins" pitchFamily="2" charset="77"/>
                <a:cs typeface="Poppins" pitchFamily="2" charset="77"/>
              </a:rPr>
              <a:t>Dimensionality Reduction</a:t>
            </a:r>
            <a:r>
              <a:rPr lang="en-CA" sz="2100" dirty="0">
                <a:latin typeface="Poppins" pitchFamily="2" charset="77"/>
                <a:cs typeface="Poppins" pitchFamily="2" charset="77"/>
              </a:rPr>
              <a:t> (e.g., simplifying complex datasets to identify key features)</a:t>
            </a:r>
          </a:p>
          <a:p>
            <a:pPr algn="just">
              <a:buFont typeface="Arial" panose="020B0604020202020204" pitchFamily="34" charset="0"/>
              <a:buChar char="•"/>
            </a:pPr>
            <a:r>
              <a:rPr lang="en-CA" sz="2100" b="1" dirty="0">
                <a:latin typeface="Poppins" pitchFamily="2" charset="77"/>
                <a:cs typeface="Poppins" pitchFamily="2" charset="77"/>
              </a:rPr>
              <a:t>Reinforcement Learning</a:t>
            </a:r>
            <a:r>
              <a:rPr lang="en-CA" sz="2100" dirty="0">
                <a:latin typeface="Poppins" pitchFamily="2" charset="77"/>
                <a:cs typeface="Poppins" pitchFamily="2" charset="77"/>
              </a:rPr>
              <a:t>: This is a trial-and-error approach where an agent interacts with an environment, receiving rewards or penalties for actions it takes. Over time, the agent learns to maximize rewards through its behavior. Applications include game-playing AIs (e.g., AlphaGo) and robotics.</a:t>
            </a:r>
          </a:p>
        </p:txBody>
      </p:sp>
    </p:spTree>
    <p:extLst>
      <p:ext uri="{BB962C8B-B14F-4D97-AF65-F5344CB8AC3E}">
        <p14:creationId xmlns:p14="http://schemas.microsoft.com/office/powerpoint/2010/main" val="214117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2249214" y="39906"/>
            <a:ext cx="6505903" cy="580806"/>
          </a:xfrm>
        </p:spPr>
        <p:txBody>
          <a:bodyPr>
            <a:noAutofit/>
          </a:bodyPr>
          <a:lstStyle/>
          <a:p>
            <a:r>
              <a:rPr lang="en-US" sz="3500" b="1" dirty="0">
                <a:latin typeface="Poppins" pitchFamily="2" charset="77"/>
                <a:cs typeface="Poppins" pitchFamily="2" charset="77"/>
              </a:rPr>
              <a:t>Key concepts in ML (</a:t>
            </a:r>
            <a:r>
              <a:rPr lang="en-US" sz="3500" b="1" dirty="0" err="1">
                <a:latin typeface="Poppins" pitchFamily="2" charset="77"/>
                <a:cs typeface="Poppins" pitchFamily="2" charset="77"/>
              </a:rPr>
              <a:t>cont.d</a:t>
            </a:r>
            <a:r>
              <a:rPr lang="en-US" sz="3500" b="1" dirty="0">
                <a:latin typeface="Poppins" pitchFamily="2" charset="77"/>
                <a:cs typeface="Poppins" pitchFamily="2" charset="77"/>
              </a:rPr>
              <a:t>)</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200" y="498475"/>
            <a:ext cx="10515600" cy="5861050"/>
          </a:xfrm>
        </p:spPr>
        <p:txBody>
          <a:bodyPr>
            <a:noAutofit/>
          </a:bodyPr>
          <a:lstStyle/>
          <a:p>
            <a:pPr marL="0" indent="0" algn="just">
              <a:buNone/>
            </a:pPr>
            <a:r>
              <a:rPr lang="en-CA" sz="2100" b="1" dirty="0">
                <a:latin typeface="Poppins" pitchFamily="2" charset="77"/>
                <a:cs typeface="Poppins" pitchFamily="2" charset="77"/>
              </a:rPr>
              <a:t>Overfitting and Underfitting</a:t>
            </a:r>
            <a:r>
              <a:rPr lang="en-CA" sz="2100" dirty="0">
                <a:latin typeface="Poppins" pitchFamily="2" charset="77"/>
                <a:cs typeface="Poppins" pitchFamily="2" charset="77"/>
              </a:rPr>
              <a:t>:</a:t>
            </a:r>
          </a:p>
          <a:p>
            <a:pPr lvl="1" algn="just"/>
            <a:r>
              <a:rPr lang="en-CA" sz="2100" b="1" dirty="0">
                <a:latin typeface="Poppins" pitchFamily="2" charset="77"/>
                <a:cs typeface="Poppins" pitchFamily="2" charset="77"/>
              </a:rPr>
              <a:t>Overfitting</a:t>
            </a:r>
            <a:r>
              <a:rPr lang="en-CA" sz="2100" dirty="0">
                <a:latin typeface="Poppins" pitchFamily="2" charset="77"/>
                <a:cs typeface="Poppins" pitchFamily="2" charset="77"/>
              </a:rPr>
              <a:t> occurs when a model learns not just the signal (useful information) in the data but also the noise (irrelevant information), leading to poor generalization on new, unseen data.</a:t>
            </a:r>
          </a:p>
          <a:p>
            <a:pPr lvl="1" algn="just"/>
            <a:r>
              <a:rPr lang="en-CA" sz="2100" b="1" dirty="0">
                <a:latin typeface="Poppins" pitchFamily="2" charset="77"/>
                <a:cs typeface="Poppins" pitchFamily="2" charset="77"/>
              </a:rPr>
              <a:t>Underfitting</a:t>
            </a:r>
            <a:r>
              <a:rPr lang="en-CA" sz="2100" dirty="0">
                <a:latin typeface="Poppins" pitchFamily="2" charset="77"/>
                <a:cs typeface="Poppins" pitchFamily="2" charset="77"/>
              </a:rPr>
              <a:t> happens when a model is too simple to capture the underlying patterns in the data, resulting in poor performance even on training data.</a:t>
            </a:r>
          </a:p>
          <a:p>
            <a:pPr algn="just"/>
            <a:r>
              <a:rPr lang="en-CA" sz="2100" b="1" dirty="0">
                <a:latin typeface="Poppins" pitchFamily="2" charset="77"/>
                <a:cs typeface="Poppins" pitchFamily="2" charset="77"/>
              </a:rPr>
              <a:t>Training, Validation, and Testing</a:t>
            </a:r>
            <a:r>
              <a:rPr lang="en-CA" sz="2100" dirty="0">
                <a:latin typeface="Poppins" pitchFamily="2" charset="77"/>
                <a:cs typeface="Poppins" pitchFamily="2" charset="77"/>
              </a:rPr>
              <a:t>:</a:t>
            </a:r>
          </a:p>
          <a:p>
            <a:pPr lvl="1" algn="just"/>
            <a:r>
              <a:rPr lang="en-CA" sz="2100" b="1" dirty="0">
                <a:latin typeface="Poppins" pitchFamily="2" charset="77"/>
                <a:cs typeface="Poppins" pitchFamily="2" charset="77"/>
              </a:rPr>
              <a:t>Training Set</a:t>
            </a:r>
            <a:r>
              <a:rPr lang="en-CA" sz="2100" dirty="0">
                <a:latin typeface="Poppins" pitchFamily="2" charset="77"/>
                <a:cs typeface="Poppins" pitchFamily="2" charset="77"/>
              </a:rPr>
              <a:t>: The portion of the dataset used to train the model.</a:t>
            </a:r>
          </a:p>
          <a:p>
            <a:pPr lvl="1" algn="just"/>
            <a:r>
              <a:rPr lang="en-CA" sz="2100" b="1" dirty="0">
                <a:latin typeface="Poppins" pitchFamily="2" charset="77"/>
                <a:cs typeface="Poppins" pitchFamily="2" charset="77"/>
              </a:rPr>
              <a:t>Validation Set</a:t>
            </a:r>
            <a:r>
              <a:rPr lang="en-CA" sz="2100" dirty="0">
                <a:latin typeface="Poppins" pitchFamily="2" charset="77"/>
                <a:cs typeface="Poppins" pitchFamily="2" charset="77"/>
              </a:rPr>
              <a:t>: Used to tune model hyperparameters and prevent overfitting.</a:t>
            </a:r>
          </a:p>
          <a:p>
            <a:pPr lvl="1" algn="just"/>
            <a:r>
              <a:rPr lang="en-CA" sz="2100" b="1" dirty="0">
                <a:latin typeface="Poppins" pitchFamily="2" charset="77"/>
                <a:cs typeface="Poppins" pitchFamily="2" charset="77"/>
              </a:rPr>
              <a:t>Test Set</a:t>
            </a:r>
            <a:r>
              <a:rPr lang="en-CA" sz="2100" dirty="0">
                <a:latin typeface="Poppins" pitchFamily="2" charset="77"/>
                <a:cs typeface="Poppins" pitchFamily="2" charset="77"/>
              </a:rPr>
              <a:t>: A separate set of data used to evaluate the model's performance on unseen data.</a:t>
            </a:r>
          </a:p>
          <a:p>
            <a:pPr algn="just"/>
            <a:r>
              <a:rPr lang="en-CA" sz="2100" b="1" dirty="0">
                <a:latin typeface="Poppins" pitchFamily="2" charset="77"/>
                <a:cs typeface="Poppins" pitchFamily="2" charset="77"/>
              </a:rPr>
              <a:t>Bias-Variance </a:t>
            </a:r>
            <a:r>
              <a:rPr lang="en-CA" sz="2100" b="1" dirty="0" err="1">
                <a:latin typeface="Poppins" pitchFamily="2" charset="77"/>
                <a:cs typeface="Poppins" pitchFamily="2" charset="77"/>
              </a:rPr>
              <a:t>Tradeoff</a:t>
            </a:r>
            <a:r>
              <a:rPr lang="en-CA" sz="2100" dirty="0">
                <a:latin typeface="Poppins" pitchFamily="2" charset="77"/>
                <a:cs typeface="Poppins" pitchFamily="2" charset="77"/>
              </a:rPr>
              <a:t>: This is a key consideration when building machine learning models:</a:t>
            </a:r>
          </a:p>
          <a:p>
            <a:pPr lvl="1" algn="just"/>
            <a:r>
              <a:rPr lang="en-CA" sz="2100" b="1" dirty="0">
                <a:latin typeface="Poppins" pitchFamily="2" charset="77"/>
                <a:cs typeface="Poppins" pitchFamily="2" charset="77"/>
              </a:rPr>
              <a:t>Bias</a:t>
            </a:r>
            <a:r>
              <a:rPr lang="en-CA" sz="2100" dirty="0">
                <a:latin typeface="Poppins" pitchFamily="2" charset="77"/>
                <a:cs typeface="Poppins" pitchFamily="2" charset="77"/>
              </a:rPr>
              <a:t> refers to errors introduced by overly simplistic models that fail to capture complex patterns (underfitting).</a:t>
            </a:r>
          </a:p>
          <a:p>
            <a:pPr lvl="1" algn="just"/>
            <a:r>
              <a:rPr lang="en-CA" sz="2100" b="1" dirty="0">
                <a:latin typeface="Poppins" pitchFamily="2" charset="77"/>
                <a:cs typeface="Poppins" pitchFamily="2" charset="77"/>
              </a:rPr>
              <a:t>Variance</a:t>
            </a:r>
            <a:r>
              <a:rPr lang="en-CA" sz="2100" dirty="0">
                <a:latin typeface="Poppins" pitchFamily="2" charset="77"/>
                <a:cs typeface="Poppins" pitchFamily="2" charset="77"/>
              </a:rPr>
              <a:t> refers to models that are too complex and highly sensitive to noise in the training data (overfitting).</a:t>
            </a:r>
          </a:p>
          <a:p>
            <a:pPr marL="0" indent="0" algn="just">
              <a:buNone/>
            </a:pPr>
            <a:endParaRPr lang="en-CA" sz="2100" dirty="0">
              <a:latin typeface="Poppins" pitchFamily="2" charset="77"/>
              <a:cs typeface="Poppins" pitchFamily="2" charset="77"/>
            </a:endParaRPr>
          </a:p>
        </p:txBody>
      </p:sp>
    </p:spTree>
    <p:extLst>
      <p:ext uri="{BB962C8B-B14F-4D97-AF65-F5344CB8AC3E}">
        <p14:creationId xmlns:p14="http://schemas.microsoft.com/office/powerpoint/2010/main" val="208765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1543707" y="208072"/>
            <a:ext cx="9104586" cy="580806"/>
          </a:xfrm>
        </p:spPr>
        <p:txBody>
          <a:bodyPr>
            <a:normAutofit fontScale="90000"/>
          </a:bodyPr>
          <a:lstStyle/>
          <a:p>
            <a:r>
              <a:rPr lang="en-US" b="1" dirty="0">
                <a:latin typeface="Poppins" pitchFamily="2" charset="77"/>
                <a:cs typeface="Poppins" pitchFamily="2" charset="77"/>
              </a:rPr>
              <a:t>Key concepts in ML (</a:t>
            </a:r>
            <a:r>
              <a:rPr lang="en-US" b="1" dirty="0" err="1">
                <a:latin typeface="Poppins" pitchFamily="2" charset="77"/>
                <a:cs typeface="Poppins" pitchFamily="2" charset="77"/>
              </a:rPr>
              <a:t>cont.d</a:t>
            </a:r>
            <a:r>
              <a:rPr lang="en-US" b="1" dirty="0">
                <a:latin typeface="Poppins" pitchFamily="2" charset="77"/>
                <a:cs typeface="Poppins" pitchFamily="2" charset="77"/>
              </a:rPr>
              <a:t>)</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200" y="1051034"/>
            <a:ext cx="10515600" cy="5598894"/>
          </a:xfrm>
        </p:spPr>
        <p:txBody>
          <a:bodyPr>
            <a:normAutofit/>
          </a:bodyPr>
          <a:lstStyle/>
          <a:p>
            <a:pPr algn="just">
              <a:buFont typeface="Arial" panose="020B0604020202020204" pitchFamily="34" charset="0"/>
              <a:buChar char="•"/>
            </a:pPr>
            <a:r>
              <a:rPr lang="en-CA" b="1" dirty="0">
                <a:latin typeface="Poppins" pitchFamily="2" charset="77"/>
                <a:cs typeface="Poppins" pitchFamily="2" charset="77"/>
              </a:rPr>
              <a:t>Feature Engineering</a:t>
            </a:r>
            <a:r>
              <a:rPr lang="en-CA" dirty="0">
                <a:latin typeface="Poppins" pitchFamily="2" charset="77"/>
                <a:cs typeface="Poppins" pitchFamily="2" charset="77"/>
              </a:rPr>
              <a:t>: The process of selecting and transforming variables in a dataset to improve the performance of machine learning models. Effective feature engineering can significantly impact model accuracy.</a:t>
            </a:r>
          </a:p>
          <a:p>
            <a:pPr algn="just">
              <a:buFont typeface="Arial" panose="020B0604020202020204" pitchFamily="34" charset="0"/>
              <a:buChar char="•"/>
            </a:pPr>
            <a:r>
              <a:rPr lang="en-CA" b="1" dirty="0">
                <a:latin typeface="Poppins" pitchFamily="2" charset="77"/>
                <a:cs typeface="Poppins" pitchFamily="2" charset="77"/>
              </a:rPr>
              <a:t>Model Evaluation Metrics</a:t>
            </a:r>
            <a:r>
              <a:rPr lang="en-CA" dirty="0">
                <a:latin typeface="Poppins" pitchFamily="2" charset="77"/>
                <a:cs typeface="Poppins" pitchFamily="2" charset="77"/>
              </a:rPr>
              <a:t>: Depending on the problem, various metrics are used to evaluate the performance of a model:</a:t>
            </a:r>
          </a:p>
          <a:p>
            <a:pPr marL="742950" lvl="1" indent="-285750" algn="just">
              <a:buFont typeface="Arial" panose="020B0604020202020204" pitchFamily="34" charset="0"/>
              <a:buChar char="•"/>
            </a:pPr>
            <a:r>
              <a:rPr lang="en-CA" b="1" dirty="0">
                <a:latin typeface="Poppins" pitchFamily="2" charset="77"/>
                <a:cs typeface="Poppins" pitchFamily="2" charset="77"/>
              </a:rPr>
              <a:t>Accuracy</a:t>
            </a:r>
            <a:r>
              <a:rPr lang="en-CA" dirty="0">
                <a:latin typeface="Poppins" pitchFamily="2" charset="77"/>
                <a:cs typeface="Poppins" pitchFamily="2" charset="77"/>
              </a:rPr>
              <a:t>: The proportion of correct predictions.</a:t>
            </a:r>
          </a:p>
          <a:p>
            <a:pPr marL="742950" lvl="1" indent="-285750" algn="just">
              <a:buFont typeface="Arial" panose="020B0604020202020204" pitchFamily="34" charset="0"/>
              <a:buChar char="•"/>
            </a:pPr>
            <a:r>
              <a:rPr lang="en-CA" b="1" dirty="0">
                <a:latin typeface="Poppins" pitchFamily="2" charset="77"/>
                <a:cs typeface="Poppins" pitchFamily="2" charset="77"/>
              </a:rPr>
              <a:t>Precision, Recall, and F1 Score</a:t>
            </a:r>
            <a:r>
              <a:rPr lang="en-CA" dirty="0">
                <a:latin typeface="Poppins" pitchFamily="2" charset="77"/>
                <a:cs typeface="Poppins" pitchFamily="2" charset="77"/>
              </a:rPr>
              <a:t>: Metrics used in classification tasks, especially when dealing with imbalanced datasets.</a:t>
            </a:r>
          </a:p>
          <a:p>
            <a:pPr marL="742950" lvl="1" indent="-285750" algn="just">
              <a:buFont typeface="Arial" panose="020B0604020202020204" pitchFamily="34" charset="0"/>
              <a:buChar char="•"/>
            </a:pPr>
            <a:r>
              <a:rPr lang="en-CA" b="1" dirty="0">
                <a:latin typeface="Poppins" pitchFamily="2" charset="77"/>
                <a:cs typeface="Poppins" pitchFamily="2" charset="77"/>
              </a:rPr>
              <a:t>Mean Squared Error (MSE)</a:t>
            </a:r>
            <a:r>
              <a:rPr lang="en-CA" dirty="0">
                <a:latin typeface="Poppins" pitchFamily="2" charset="77"/>
                <a:cs typeface="Poppins" pitchFamily="2" charset="77"/>
              </a:rPr>
              <a:t>: Commonly used in regression problems to measure the difference between predicted and actual values.</a:t>
            </a:r>
          </a:p>
          <a:p>
            <a:pPr marL="0" indent="0" algn="just">
              <a:buNone/>
            </a:pPr>
            <a:endParaRPr lang="en-CA" dirty="0">
              <a:latin typeface="Poppins" pitchFamily="2" charset="77"/>
              <a:cs typeface="Poppins" pitchFamily="2" charset="77"/>
            </a:endParaRPr>
          </a:p>
        </p:txBody>
      </p:sp>
    </p:spTree>
    <p:extLst>
      <p:ext uri="{BB962C8B-B14F-4D97-AF65-F5344CB8AC3E}">
        <p14:creationId xmlns:p14="http://schemas.microsoft.com/office/powerpoint/2010/main" val="81555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3583370" y="123989"/>
            <a:ext cx="5025259" cy="580806"/>
          </a:xfrm>
        </p:spPr>
        <p:txBody>
          <a:bodyPr>
            <a:normAutofit fontScale="90000"/>
          </a:bodyPr>
          <a:lstStyle/>
          <a:p>
            <a:r>
              <a:rPr lang="en-US" b="1" dirty="0">
                <a:latin typeface="Poppins" pitchFamily="2" charset="77"/>
                <a:cs typeface="Poppins" pitchFamily="2" charset="77"/>
              </a:rPr>
              <a:t>Applications of ML</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838200" y="704795"/>
            <a:ext cx="10515600" cy="5945133"/>
          </a:xfrm>
        </p:spPr>
        <p:txBody>
          <a:bodyPr>
            <a:noAutofit/>
          </a:bodyPr>
          <a:lstStyle/>
          <a:p>
            <a:pPr marL="0" indent="0">
              <a:lnSpc>
                <a:spcPct val="100000"/>
              </a:lnSpc>
              <a:buNone/>
            </a:pPr>
            <a:r>
              <a:rPr lang="en-CA" sz="1800" b="1" dirty="0"/>
              <a:t>1. Healthcare</a:t>
            </a:r>
            <a:endParaRPr lang="en-CA" sz="1800" dirty="0"/>
          </a:p>
          <a:p>
            <a:pPr lvl="1">
              <a:lnSpc>
                <a:spcPct val="100000"/>
              </a:lnSpc>
            </a:pPr>
            <a:r>
              <a:rPr lang="en-CA" sz="1800" b="1" dirty="0"/>
              <a:t>Early Disease Detection</a:t>
            </a:r>
            <a:r>
              <a:rPr lang="en-CA" sz="1800" dirty="0"/>
              <a:t>: Machine learning is used in cancer detection through image recognition, analyzing X-rays or MRIs to detect tumors early.</a:t>
            </a:r>
          </a:p>
          <a:p>
            <a:pPr lvl="1">
              <a:lnSpc>
                <a:spcPct val="100000"/>
              </a:lnSpc>
            </a:pPr>
            <a:r>
              <a:rPr lang="en-CA" sz="1800" b="1" dirty="0"/>
              <a:t>Predictive Analytics</a:t>
            </a:r>
            <a:r>
              <a:rPr lang="en-CA" sz="1800" dirty="0"/>
              <a:t>: ML helps predict patient outcomes and tailor personalized treatment plans based on medical history and data.</a:t>
            </a:r>
          </a:p>
          <a:p>
            <a:pPr lvl="1">
              <a:lnSpc>
                <a:spcPct val="100000"/>
              </a:lnSpc>
            </a:pPr>
            <a:r>
              <a:rPr lang="en-CA" sz="1800" b="1" dirty="0"/>
              <a:t>Drug Discovery</a:t>
            </a:r>
            <a:r>
              <a:rPr lang="en-CA" sz="1800" dirty="0"/>
              <a:t>: ML accelerates drug discovery by predicting how different compounds interact with biological targets.</a:t>
            </a:r>
          </a:p>
          <a:p>
            <a:pPr marL="0" indent="0">
              <a:lnSpc>
                <a:spcPct val="100000"/>
              </a:lnSpc>
              <a:buNone/>
            </a:pPr>
            <a:r>
              <a:rPr lang="en-CA" sz="1800" b="1" dirty="0"/>
              <a:t>2. Finance</a:t>
            </a:r>
            <a:endParaRPr lang="en-CA" sz="1800" dirty="0"/>
          </a:p>
          <a:p>
            <a:pPr lvl="1">
              <a:lnSpc>
                <a:spcPct val="100000"/>
              </a:lnSpc>
            </a:pPr>
            <a:r>
              <a:rPr lang="en-CA" sz="1800" b="1" dirty="0"/>
              <a:t>Fraud Detection</a:t>
            </a:r>
            <a:r>
              <a:rPr lang="en-CA" sz="1800" dirty="0"/>
              <a:t>: ML analyzes transaction data to detect suspicious patterns, preventing fraud in real-time.</a:t>
            </a:r>
          </a:p>
          <a:p>
            <a:pPr lvl="1">
              <a:lnSpc>
                <a:spcPct val="100000"/>
              </a:lnSpc>
            </a:pPr>
            <a:r>
              <a:rPr lang="en-CA" sz="1800" b="1" dirty="0"/>
              <a:t>Risk Management</a:t>
            </a:r>
            <a:r>
              <a:rPr lang="en-CA" sz="1800" dirty="0"/>
              <a:t>: Machine learning models predict financial risks and market trends, enabling better decision-making.</a:t>
            </a:r>
          </a:p>
          <a:p>
            <a:pPr lvl="1">
              <a:lnSpc>
                <a:spcPct val="100000"/>
              </a:lnSpc>
            </a:pPr>
            <a:r>
              <a:rPr lang="en-CA" sz="1800" b="1" dirty="0"/>
              <a:t>Personalized Banking</a:t>
            </a:r>
            <a:r>
              <a:rPr lang="en-CA" sz="1800" dirty="0"/>
              <a:t>: ML customizes banking services, such as loan approvals or investment recommendations, based on customer data.</a:t>
            </a:r>
          </a:p>
          <a:p>
            <a:pPr marL="0" indent="0">
              <a:lnSpc>
                <a:spcPct val="100000"/>
              </a:lnSpc>
              <a:buNone/>
            </a:pPr>
            <a:r>
              <a:rPr lang="en-CA" sz="1800" b="1" dirty="0"/>
              <a:t>3. Autonomous Vehicles</a:t>
            </a:r>
            <a:endParaRPr lang="en-CA" sz="1800" dirty="0"/>
          </a:p>
          <a:p>
            <a:pPr lvl="1">
              <a:lnSpc>
                <a:spcPct val="100000"/>
              </a:lnSpc>
            </a:pPr>
            <a:r>
              <a:rPr lang="en-CA" sz="1800" b="1" dirty="0"/>
              <a:t>Object Detection</a:t>
            </a:r>
            <a:r>
              <a:rPr lang="en-CA" sz="1800" dirty="0"/>
              <a:t>: Machine learning enables vehicles to identify objects (e.g., pedestrians, vehicles) using computer vision.</a:t>
            </a:r>
          </a:p>
          <a:p>
            <a:pPr lvl="1">
              <a:lnSpc>
                <a:spcPct val="100000"/>
              </a:lnSpc>
            </a:pPr>
            <a:r>
              <a:rPr lang="en-CA" sz="1800" b="1" dirty="0"/>
              <a:t>Navigation</a:t>
            </a:r>
            <a:r>
              <a:rPr lang="en-CA" sz="1800" dirty="0"/>
              <a:t>: Deep learning helps autonomous vehicles navigate complex environments and make real-time driving decisions.</a:t>
            </a:r>
          </a:p>
          <a:p>
            <a:pPr marL="0" indent="0" algn="just">
              <a:lnSpc>
                <a:spcPct val="100000"/>
              </a:lnSpc>
              <a:buNone/>
            </a:pPr>
            <a:endParaRPr lang="en-CA" sz="1800" dirty="0">
              <a:latin typeface="Poppins" pitchFamily="2" charset="77"/>
              <a:cs typeface="Poppins" pitchFamily="2" charset="77"/>
            </a:endParaRPr>
          </a:p>
        </p:txBody>
      </p:sp>
    </p:spTree>
    <p:extLst>
      <p:ext uri="{BB962C8B-B14F-4D97-AF65-F5344CB8AC3E}">
        <p14:creationId xmlns:p14="http://schemas.microsoft.com/office/powerpoint/2010/main" val="221205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414-5D4E-4F04-242B-2641AB7EB618}"/>
              </a:ext>
            </a:extLst>
          </p:cNvPr>
          <p:cNvSpPr>
            <a:spLocks noGrp="1"/>
          </p:cNvSpPr>
          <p:nvPr>
            <p:ph type="title"/>
          </p:nvPr>
        </p:nvSpPr>
        <p:spPr>
          <a:xfrm>
            <a:off x="1566041" y="123989"/>
            <a:ext cx="8870731" cy="580806"/>
          </a:xfrm>
        </p:spPr>
        <p:txBody>
          <a:bodyPr>
            <a:normAutofit fontScale="90000"/>
          </a:bodyPr>
          <a:lstStyle/>
          <a:p>
            <a:r>
              <a:rPr lang="en-US" b="1" dirty="0">
                <a:latin typeface="Poppins" pitchFamily="2" charset="77"/>
                <a:cs typeface="Poppins" pitchFamily="2" charset="77"/>
              </a:rPr>
              <a:t>Development Environments (IDE)</a:t>
            </a:r>
          </a:p>
        </p:txBody>
      </p:sp>
      <p:sp>
        <p:nvSpPr>
          <p:cNvPr id="3" name="Content Placeholder 2">
            <a:extLst>
              <a:ext uri="{FF2B5EF4-FFF2-40B4-BE49-F238E27FC236}">
                <a16:creationId xmlns:a16="http://schemas.microsoft.com/office/drawing/2014/main" id="{8D20785B-23FD-FA2D-934B-07BE52AFC35A}"/>
              </a:ext>
            </a:extLst>
          </p:cNvPr>
          <p:cNvSpPr>
            <a:spLocks noGrp="1"/>
          </p:cNvSpPr>
          <p:nvPr>
            <p:ph idx="1"/>
          </p:nvPr>
        </p:nvSpPr>
        <p:spPr>
          <a:xfrm>
            <a:off x="670035" y="1114698"/>
            <a:ext cx="4217276" cy="5945133"/>
          </a:xfrm>
        </p:spPr>
        <p:txBody>
          <a:bodyPr>
            <a:noAutofit/>
          </a:bodyPr>
          <a:lstStyle/>
          <a:p>
            <a:pPr marL="0" indent="0">
              <a:buNone/>
            </a:pPr>
            <a:r>
              <a:rPr lang="en-CA" sz="1500" b="1" dirty="0">
                <a:latin typeface="Poppins" pitchFamily="2" charset="77"/>
                <a:cs typeface="Poppins" pitchFamily="2" charset="77"/>
              </a:rPr>
              <a:t>Jupyter Lab:</a:t>
            </a:r>
          </a:p>
          <a:p>
            <a:pPr>
              <a:buFont typeface="Arial" panose="020B0604020202020204" pitchFamily="34" charset="0"/>
              <a:buChar char="•"/>
            </a:pPr>
            <a:r>
              <a:rPr lang="en-CA" sz="1500" b="1" dirty="0">
                <a:latin typeface="Poppins" pitchFamily="2" charset="77"/>
                <a:cs typeface="Poppins" pitchFamily="2" charset="77"/>
              </a:rPr>
              <a:t>Notebook-style Interface</a:t>
            </a:r>
            <a:r>
              <a:rPr lang="en-CA" sz="1500" dirty="0">
                <a:latin typeface="Poppins" pitchFamily="2" charset="77"/>
                <a:cs typeface="Poppins" pitchFamily="2" charset="77"/>
              </a:rPr>
              <a:t>: Jupyter Lab provides an interactive notebook environment where code can be run in cells, allowing users to execute small sections of code and immediately view results. This is particularly useful for experimenting with machine learning models and data analysis.</a:t>
            </a:r>
          </a:p>
          <a:p>
            <a:pPr>
              <a:buFont typeface="Arial" panose="020B0604020202020204" pitchFamily="34" charset="0"/>
              <a:buChar char="•"/>
            </a:pPr>
            <a:r>
              <a:rPr lang="en-CA" sz="1500" b="1" dirty="0">
                <a:latin typeface="Poppins" pitchFamily="2" charset="77"/>
                <a:cs typeface="Poppins" pitchFamily="2" charset="77"/>
              </a:rPr>
              <a:t>Data Visualization</a:t>
            </a:r>
            <a:r>
              <a:rPr lang="en-CA" sz="1500" dirty="0">
                <a:latin typeface="Poppins" pitchFamily="2" charset="77"/>
                <a:cs typeface="Poppins" pitchFamily="2" charset="77"/>
              </a:rPr>
              <a:t>: It seamlessly integrates code, markdown, and visualizations, making it easy to plot data and charts in the same workspace. This is especially useful for exploring datasets, seeing outputs of ML models, and debugging in real-time.</a:t>
            </a:r>
          </a:p>
          <a:p>
            <a:pPr>
              <a:buFont typeface="Arial" panose="020B0604020202020204" pitchFamily="34" charset="0"/>
              <a:buChar char="•"/>
            </a:pPr>
            <a:r>
              <a:rPr lang="en-CA" sz="1500" b="1" dirty="0">
                <a:latin typeface="Poppins" pitchFamily="2" charset="77"/>
                <a:cs typeface="Poppins" pitchFamily="2" charset="77"/>
              </a:rPr>
              <a:t>Ease of Use</a:t>
            </a:r>
            <a:r>
              <a:rPr lang="en-CA" sz="1500" dirty="0">
                <a:latin typeface="Poppins" pitchFamily="2" charset="77"/>
                <a:cs typeface="Poppins" pitchFamily="2" charset="77"/>
              </a:rPr>
              <a:t>: Jupyter Lab is beginner-friendly, requiring minimal setup. It's an excellent choice for smaller projects, data exploration, and fast prototyping.</a:t>
            </a:r>
          </a:p>
          <a:p>
            <a:pPr marL="0" indent="0" algn="just">
              <a:lnSpc>
                <a:spcPct val="100000"/>
              </a:lnSpc>
              <a:buNone/>
            </a:pPr>
            <a:endParaRPr lang="en-CA" sz="1500" dirty="0">
              <a:latin typeface="Poppins" pitchFamily="2" charset="77"/>
              <a:cs typeface="Poppins" pitchFamily="2" charset="77"/>
            </a:endParaRPr>
          </a:p>
        </p:txBody>
      </p:sp>
      <p:pic>
        <p:nvPicPr>
          <p:cNvPr id="4" name="Picture 3">
            <a:extLst>
              <a:ext uri="{FF2B5EF4-FFF2-40B4-BE49-F238E27FC236}">
                <a16:creationId xmlns:a16="http://schemas.microsoft.com/office/drawing/2014/main" id="{7F2F8043-1657-B914-2CCC-80CCB8B4CCB5}"/>
              </a:ext>
            </a:extLst>
          </p:cNvPr>
          <p:cNvPicPr>
            <a:picLocks noChangeAspect="1"/>
          </p:cNvPicPr>
          <p:nvPr/>
        </p:nvPicPr>
        <p:blipFill>
          <a:blip r:embed="rId2"/>
          <a:stretch>
            <a:fillRect/>
          </a:stretch>
        </p:blipFill>
        <p:spPr>
          <a:xfrm>
            <a:off x="5055475" y="1383957"/>
            <a:ext cx="6986929" cy="3891245"/>
          </a:xfrm>
          <a:prstGeom prst="rect">
            <a:avLst/>
          </a:prstGeom>
        </p:spPr>
      </p:pic>
    </p:spTree>
    <p:extLst>
      <p:ext uri="{BB962C8B-B14F-4D97-AF65-F5344CB8AC3E}">
        <p14:creationId xmlns:p14="http://schemas.microsoft.com/office/powerpoint/2010/main" val="600523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246</TotalTime>
  <Words>1975</Words>
  <Application>Microsoft Macintosh PowerPoint</Application>
  <PresentationFormat>Widescreen</PresentationFormat>
  <Paragraphs>150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Calibri</vt:lpstr>
      <vt:lpstr>Poppins</vt:lpstr>
      <vt:lpstr>Office Theme</vt:lpstr>
      <vt:lpstr>Introduction to Machine Learning</vt:lpstr>
      <vt:lpstr>ML, Data science and AI</vt:lpstr>
      <vt:lpstr>Introduction</vt:lpstr>
      <vt:lpstr>Why is Machine Learning Important</vt:lpstr>
      <vt:lpstr>Key concepts in Machine Learning</vt:lpstr>
      <vt:lpstr>Key concepts in ML (cont.d)</vt:lpstr>
      <vt:lpstr>Key concepts in ML (cont.d)</vt:lpstr>
      <vt:lpstr>Applications of ML</vt:lpstr>
      <vt:lpstr>Development Environments (IDE)</vt:lpstr>
      <vt:lpstr>Development Environments (IDE)</vt:lpstr>
      <vt:lpstr>Popular Python ML Libraries</vt:lpstr>
      <vt:lpstr>Accessing Datasets</vt:lpstr>
      <vt:lpstr>Machine Learning Approaches</vt:lpstr>
      <vt:lpstr>Machine Learning Alogrithms</vt:lpstr>
      <vt:lpstr>Choosing the right approach</vt:lpstr>
      <vt:lpstr>Overview of Large Language Models</vt:lpstr>
      <vt:lpstr>Computer Vision Tasks</vt:lpstr>
      <vt:lpstr>Example 1</vt:lpstr>
      <vt:lpstr>Example 2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Abdul-Hameed Yunusa</dc:creator>
  <cp:lastModifiedBy>Abdul-Hameed Yunusa</cp:lastModifiedBy>
  <cp:revision>13</cp:revision>
  <dcterms:created xsi:type="dcterms:W3CDTF">2024-10-17T21:38:52Z</dcterms:created>
  <dcterms:modified xsi:type="dcterms:W3CDTF">2024-10-18T01:45:40Z</dcterms:modified>
</cp:coreProperties>
</file>