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07" r:id="rId2"/>
    <p:sldId id="402" r:id="rId3"/>
    <p:sldId id="403" r:id="rId4"/>
    <p:sldId id="357" r:id="rId5"/>
    <p:sldId id="358" r:id="rId6"/>
    <p:sldId id="376" r:id="rId7"/>
    <p:sldId id="377" r:id="rId8"/>
    <p:sldId id="378" r:id="rId9"/>
    <p:sldId id="379" r:id="rId10"/>
    <p:sldId id="380" r:id="rId11"/>
    <p:sldId id="381" r:id="rId12"/>
    <p:sldId id="382" r:id="rId13"/>
    <p:sldId id="383" r:id="rId14"/>
    <p:sldId id="384" r:id="rId15"/>
    <p:sldId id="404" r:id="rId16"/>
    <p:sldId id="405" r:id="rId17"/>
    <p:sldId id="386" r:id="rId18"/>
    <p:sldId id="387" r:id="rId19"/>
    <p:sldId id="388" r:id="rId20"/>
    <p:sldId id="408" r:id="rId21"/>
    <p:sldId id="409" r:id="rId22"/>
    <p:sldId id="389" r:id="rId23"/>
    <p:sldId id="390" r:id="rId24"/>
    <p:sldId id="391" r:id="rId25"/>
    <p:sldId id="410" r:id="rId26"/>
    <p:sldId id="411" r:id="rId27"/>
    <p:sldId id="412" r:id="rId28"/>
    <p:sldId id="413" r:id="rId29"/>
    <p:sldId id="414" r:id="rId30"/>
    <p:sldId id="415" r:id="rId31"/>
    <p:sldId id="416" r:id="rId32"/>
    <p:sldId id="371" r:id="rId33"/>
  </p:sldIdLst>
  <p:sldSz cx="9906000" cy="6858000" type="A4"/>
  <p:notesSz cx="6858000" cy="9723438"/>
  <p:defaultTextStyle>
    <a:defPPr>
      <a:defRPr lang="es-ES"/>
    </a:defPPr>
    <a:lvl1pPr algn="l" rtl="0" fontAlgn="base">
      <a:spcBef>
        <a:spcPct val="0"/>
      </a:spcBef>
      <a:spcAft>
        <a:spcPct val="0"/>
      </a:spcAft>
      <a:defRPr sz="2800" kern="1200">
        <a:solidFill>
          <a:schemeClr val="tx1"/>
        </a:solidFill>
        <a:latin typeface="Arial Narrow" pitchFamily="34" charset="0"/>
        <a:ea typeface="+mn-ea"/>
        <a:cs typeface="+mn-cs"/>
      </a:defRPr>
    </a:lvl1pPr>
    <a:lvl2pPr marL="457200" algn="l" rtl="0" fontAlgn="base">
      <a:spcBef>
        <a:spcPct val="0"/>
      </a:spcBef>
      <a:spcAft>
        <a:spcPct val="0"/>
      </a:spcAft>
      <a:defRPr sz="2800" kern="1200">
        <a:solidFill>
          <a:schemeClr val="tx1"/>
        </a:solidFill>
        <a:latin typeface="Arial Narrow" pitchFamily="34" charset="0"/>
        <a:ea typeface="+mn-ea"/>
        <a:cs typeface="+mn-cs"/>
      </a:defRPr>
    </a:lvl2pPr>
    <a:lvl3pPr marL="914400" algn="l" rtl="0" fontAlgn="base">
      <a:spcBef>
        <a:spcPct val="0"/>
      </a:spcBef>
      <a:spcAft>
        <a:spcPct val="0"/>
      </a:spcAft>
      <a:defRPr sz="2800" kern="1200">
        <a:solidFill>
          <a:schemeClr val="tx1"/>
        </a:solidFill>
        <a:latin typeface="Arial Narrow" pitchFamily="34" charset="0"/>
        <a:ea typeface="+mn-ea"/>
        <a:cs typeface="+mn-cs"/>
      </a:defRPr>
    </a:lvl3pPr>
    <a:lvl4pPr marL="1371600" algn="l" rtl="0" fontAlgn="base">
      <a:spcBef>
        <a:spcPct val="0"/>
      </a:spcBef>
      <a:spcAft>
        <a:spcPct val="0"/>
      </a:spcAft>
      <a:defRPr sz="2800" kern="1200">
        <a:solidFill>
          <a:schemeClr val="tx1"/>
        </a:solidFill>
        <a:latin typeface="Arial Narrow" pitchFamily="34" charset="0"/>
        <a:ea typeface="+mn-ea"/>
        <a:cs typeface="+mn-cs"/>
      </a:defRPr>
    </a:lvl4pPr>
    <a:lvl5pPr marL="1828800" algn="l" rtl="0" fontAlgn="base">
      <a:spcBef>
        <a:spcPct val="0"/>
      </a:spcBef>
      <a:spcAft>
        <a:spcPct val="0"/>
      </a:spcAft>
      <a:defRPr sz="2800" kern="1200">
        <a:solidFill>
          <a:schemeClr val="tx1"/>
        </a:solidFill>
        <a:latin typeface="Arial Narrow" pitchFamily="34" charset="0"/>
        <a:ea typeface="+mn-ea"/>
        <a:cs typeface="+mn-cs"/>
      </a:defRPr>
    </a:lvl5pPr>
    <a:lvl6pPr marL="2286000" algn="l" defTabSz="914400" rtl="0" eaLnBrk="1" latinLnBrk="0" hangingPunct="1">
      <a:defRPr sz="2800" kern="1200">
        <a:solidFill>
          <a:schemeClr val="tx1"/>
        </a:solidFill>
        <a:latin typeface="Arial Narrow" pitchFamily="34" charset="0"/>
        <a:ea typeface="+mn-ea"/>
        <a:cs typeface="+mn-cs"/>
      </a:defRPr>
    </a:lvl6pPr>
    <a:lvl7pPr marL="2743200" algn="l" defTabSz="914400" rtl="0" eaLnBrk="1" latinLnBrk="0" hangingPunct="1">
      <a:defRPr sz="2800" kern="1200">
        <a:solidFill>
          <a:schemeClr val="tx1"/>
        </a:solidFill>
        <a:latin typeface="Arial Narrow" pitchFamily="34" charset="0"/>
        <a:ea typeface="+mn-ea"/>
        <a:cs typeface="+mn-cs"/>
      </a:defRPr>
    </a:lvl7pPr>
    <a:lvl8pPr marL="3200400" algn="l" defTabSz="914400" rtl="0" eaLnBrk="1" latinLnBrk="0" hangingPunct="1">
      <a:defRPr sz="2800" kern="1200">
        <a:solidFill>
          <a:schemeClr val="tx1"/>
        </a:solidFill>
        <a:latin typeface="Arial Narrow" pitchFamily="34" charset="0"/>
        <a:ea typeface="+mn-ea"/>
        <a:cs typeface="+mn-cs"/>
      </a:defRPr>
    </a:lvl8pPr>
    <a:lvl9pPr marL="3657600" algn="l" defTabSz="914400" rtl="0" eaLnBrk="1" latinLnBrk="0" hangingPunct="1">
      <a:defRPr sz="2800"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9999FF"/>
    <a:srgbClr val="CC99FF"/>
    <a:srgbClr val="CCCCFF"/>
    <a:srgbClr val="FF99FF"/>
    <a:srgbClr val="FF3399"/>
    <a:srgbClr val="993300"/>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1311" autoAdjust="0"/>
    <p:restoredTop sz="94660"/>
  </p:normalViewPr>
  <p:slideViewPr>
    <p:cSldViewPr>
      <p:cViewPr>
        <p:scale>
          <a:sx n="95" d="100"/>
          <a:sy n="95" d="100"/>
        </p:scale>
        <p:origin x="-846" y="-2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4"/>
    </p:cViewPr>
  </p:sorterViewPr>
  <p:notesViewPr>
    <p:cSldViewPr>
      <p:cViewPr varScale="1">
        <p:scale>
          <a:sx n="43" d="100"/>
          <a:sy n="43" d="100"/>
        </p:scale>
        <p:origin x="-1428" y="-96"/>
      </p:cViewPr>
      <p:guideLst>
        <p:guide orient="horz" pos="3063"/>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es-MX"/>
          </a:p>
        </p:txBody>
      </p:sp>
      <p:sp>
        <p:nvSpPr>
          <p:cNvPr id="218115" name="Rectangle 3"/>
          <p:cNvSpPr>
            <a:spLocks noGrp="1" noChangeArrowheads="1"/>
          </p:cNvSpPr>
          <p:nvPr>
            <p:ph type="dt" sz="quarter" idx="1"/>
          </p:nvPr>
        </p:nvSpPr>
        <p:spPr bwMode="auto">
          <a:xfrm>
            <a:off x="3884613"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endParaRPr lang="es-MX"/>
          </a:p>
        </p:txBody>
      </p:sp>
      <p:sp>
        <p:nvSpPr>
          <p:cNvPr id="218116" name="Rectangle 4"/>
          <p:cNvSpPr>
            <a:spLocks noGrp="1" noChangeArrowheads="1"/>
          </p:cNvSpPr>
          <p:nvPr>
            <p:ph type="ftr" sz="quarter" idx="2"/>
          </p:nvPr>
        </p:nvSpPr>
        <p:spPr bwMode="auto">
          <a:xfrm>
            <a:off x="0" y="9236075"/>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endParaRPr lang="es-MX"/>
          </a:p>
        </p:txBody>
      </p:sp>
      <p:sp>
        <p:nvSpPr>
          <p:cNvPr id="218117" name="Rectangle 5"/>
          <p:cNvSpPr>
            <a:spLocks noGrp="1" noChangeArrowheads="1"/>
          </p:cNvSpPr>
          <p:nvPr>
            <p:ph type="sldNum" sz="quarter" idx="3"/>
          </p:nvPr>
        </p:nvSpPr>
        <p:spPr bwMode="auto">
          <a:xfrm>
            <a:off x="3884613" y="9236075"/>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A58BC875-D3C6-4AE0-8424-59263AB781CA}" type="slidenum">
              <a:rPr lang="es-MX"/>
              <a:pPr/>
              <a:t>‹Nº›</a:t>
            </a:fld>
            <a:endParaRPr lang="es-MX"/>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116739" name="Rectangle 3"/>
          <p:cNvSpPr>
            <a:spLocks noGrp="1" noChangeArrowheads="1"/>
          </p:cNvSpPr>
          <p:nvPr>
            <p:ph type="dt"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116740" name="Rectangle 4"/>
          <p:cNvSpPr>
            <a:spLocks noChangeArrowheads="1" noTextEdit="1"/>
          </p:cNvSpPr>
          <p:nvPr>
            <p:ph type="sldImg" idx="2"/>
          </p:nvPr>
        </p:nvSpPr>
        <p:spPr bwMode="auto">
          <a:xfrm>
            <a:off x="795338" y="728663"/>
            <a:ext cx="5267325" cy="3646487"/>
          </a:xfrm>
          <a:prstGeom prst="rect">
            <a:avLst/>
          </a:prstGeom>
          <a:noFill/>
          <a:ln w="9525">
            <a:solidFill>
              <a:srgbClr val="000000"/>
            </a:solidFill>
            <a:miter lim="800000"/>
            <a:headEnd/>
            <a:tailEnd/>
          </a:ln>
          <a:effectLst/>
        </p:spPr>
      </p:sp>
      <p:sp>
        <p:nvSpPr>
          <p:cNvPr id="116741" name="Rectangle 5"/>
          <p:cNvSpPr>
            <a:spLocks noGrp="1" noChangeArrowheads="1"/>
          </p:cNvSpPr>
          <p:nvPr>
            <p:ph type="body" sz="quarter" idx="3"/>
          </p:nvPr>
        </p:nvSpPr>
        <p:spPr bwMode="auto">
          <a:xfrm>
            <a:off x="914400" y="4618038"/>
            <a:ext cx="5029200" cy="437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16742" name="Rectangle 6"/>
          <p:cNvSpPr>
            <a:spLocks noGrp="1" noChangeArrowheads="1"/>
          </p:cNvSpPr>
          <p:nvPr>
            <p:ph type="ftr" sz="quarter" idx="4"/>
          </p:nvPr>
        </p:nvSpPr>
        <p:spPr bwMode="auto">
          <a:xfrm>
            <a:off x="0" y="92376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116743" name="Rectangle 7"/>
          <p:cNvSpPr>
            <a:spLocks noGrp="1" noChangeArrowheads="1"/>
          </p:cNvSpPr>
          <p:nvPr>
            <p:ph type="sldNum" sz="quarter" idx="5"/>
          </p:nvPr>
        </p:nvSpPr>
        <p:spPr bwMode="auto">
          <a:xfrm>
            <a:off x="3886200" y="92376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ADA0A4-46EB-453F-A623-232A456F6B6E}"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5C4A13-4BC9-4DFA-8DF0-8FA1AD485215}" type="slidenum">
              <a:rPr lang="es-ES"/>
              <a:pPr/>
              <a:t>1</a:t>
            </a:fld>
            <a:endParaRPr lang="es-ES"/>
          </a:p>
        </p:txBody>
      </p:sp>
      <p:sp>
        <p:nvSpPr>
          <p:cNvPr id="122882" name="Rectangle 2"/>
          <p:cNvSpPr>
            <a:spLocks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8F650-86EC-4F2B-A508-4D1558EA0D1C}" type="slidenum">
              <a:rPr lang="es-ES"/>
              <a:pPr/>
              <a:t>10</a:t>
            </a:fld>
            <a:endParaRPr lang="es-ES"/>
          </a:p>
        </p:txBody>
      </p:sp>
      <p:sp>
        <p:nvSpPr>
          <p:cNvPr id="169986" name="Rectangle 2"/>
          <p:cNvSpPr>
            <a:spLocks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B2F3A-1EB0-4532-A288-D29EE7B59C48}" type="slidenum">
              <a:rPr lang="es-ES"/>
              <a:pPr/>
              <a:t>11</a:t>
            </a:fld>
            <a:endParaRPr lang="es-ES"/>
          </a:p>
        </p:txBody>
      </p:sp>
      <p:sp>
        <p:nvSpPr>
          <p:cNvPr id="172034" name="Rectangle 2"/>
          <p:cNvSpPr>
            <a:spLocks noChangeArrowheads="1" noTextEdit="1"/>
          </p:cNvSpPr>
          <p:nvPr>
            <p:ph type="sldImg"/>
          </p:nvPr>
        </p:nvSpPr>
        <p:spPr>
          <a:ln/>
        </p:spPr>
      </p:sp>
      <p:sp>
        <p:nvSpPr>
          <p:cNvPr id="172035"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D21BBE-2903-4AA3-87D5-8D4E3E47F142}" type="slidenum">
              <a:rPr lang="es-ES"/>
              <a:pPr/>
              <a:t>12</a:t>
            </a:fld>
            <a:endParaRPr lang="es-ES"/>
          </a:p>
        </p:txBody>
      </p:sp>
      <p:sp>
        <p:nvSpPr>
          <p:cNvPr id="174082" name="Rectangle 2"/>
          <p:cNvSpPr>
            <a:spLocks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17FF4-5902-4CD1-ABEB-D0356BF909AA}" type="slidenum">
              <a:rPr lang="es-ES"/>
              <a:pPr/>
              <a:t>13</a:t>
            </a:fld>
            <a:endParaRPr lang="es-ES"/>
          </a:p>
        </p:txBody>
      </p:sp>
      <p:sp>
        <p:nvSpPr>
          <p:cNvPr id="176130" name="Rectangle 2"/>
          <p:cNvSpPr>
            <a:spLocks noChangeArrowheads="1" noTextEdit="1"/>
          </p:cNvSpPr>
          <p:nvPr>
            <p:ph type="sldImg"/>
          </p:nvPr>
        </p:nvSpPr>
        <p:spPr>
          <a:ln/>
        </p:spPr>
      </p:sp>
      <p:sp>
        <p:nvSpPr>
          <p:cNvPr id="176131"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A9075-7F25-43FC-96F9-0CF78DF1CDA4}" type="slidenum">
              <a:rPr lang="es-ES"/>
              <a:pPr/>
              <a:t>14</a:t>
            </a:fld>
            <a:endParaRPr lang="es-ES"/>
          </a:p>
        </p:txBody>
      </p:sp>
      <p:sp>
        <p:nvSpPr>
          <p:cNvPr id="178178" name="Rectangle 2"/>
          <p:cNvSpPr>
            <a:spLocks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4049F6-431F-42CC-8866-073E8F156863}" type="slidenum">
              <a:rPr lang="es-ES"/>
              <a:pPr/>
              <a:t>15</a:t>
            </a:fld>
            <a:endParaRPr lang="es-ES"/>
          </a:p>
        </p:txBody>
      </p:sp>
      <p:sp>
        <p:nvSpPr>
          <p:cNvPr id="228354" name="Rectangle 2"/>
          <p:cNvSpPr>
            <a:spLocks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F45FF-8252-4482-AAEB-0DEB24036717}" type="slidenum">
              <a:rPr lang="es-ES"/>
              <a:pPr/>
              <a:t>16</a:t>
            </a:fld>
            <a:endParaRPr lang="es-ES"/>
          </a:p>
        </p:txBody>
      </p:sp>
      <p:sp>
        <p:nvSpPr>
          <p:cNvPr id="230402" name="Rectangle 2"/>
          <p:cNvSpPr>
            <a:spLocks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EE2B9-674E-41E7-A7DA-9B4F81F5FDC0}" type="slidenum">
              <a:rPr lang="es-ES"/>
              <a:pPr/>
              <a:t>17</a:t>
            </a:fld>
            <a:endParaRPr lang="es-ES"/>
          </a:p>
        </p:txBody>
      </p:sp>
      <p:sp>
        <p:nvSpPr>
          <p:cNvPr id="184322" name="Rectangle 2"/>
          <p:cNvSpPr>
            <a:spLocks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F1C579-01B8-4222-AF18-C84C74E5769F}" type="slidenum">
              <a:rPr lang="es-ES"/>
              <a:pPr/>
              <a:t>18</a:t>
            </a:fld>
            <a:endParaRPr lang="es-ES"/>
          </a:p>
        </p:txBody>
      </p:sp>
      <p:sp>
        <p:nvSpPr>
          <p:cNvPr id="186370" name="Rectangle 2"/>
          <p:cNvSpPr>
            <a:spLocks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34DF42-D416-4887-9E94-2F224C149881}" type="slidenum">
              <a:rPr lang="es-ES"/>
              <a:pPr/>
              <a:t>19</a:t>
            </a:fld>
            <a:endParaRPr lang="es-ES"/>
          </a:p>
        </p:txBody>
      </p:sp>
      <p:sp>
        <p:nvSpPr>
          <p:cNvPr id="188418" name="Rectangle 2"/>
          <p:cNvSpPr>
            <a:spLocks noChangeArrowheads="1" noTextEdit="1"/>
          </p:cNvSpPr>
          <p:nvPr>
            <p:ph type="sldImg"/>
          </p:nvPr>
        </p:nvSpPr>
        <p:spPr>
          <a:ln/>
        </p:spPr>
      </p:sp>
      <p:sp>
        <p:nvSpPr>
          <p:cNvPr id="188419"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06D01-8E7F-4CEF-8934-649DF3D29286}" type="slidenum">
              <a:rPr lang="es-ES"/>
              <a:pPr/>
              <a:t>2</a:t>
            </a:fld>
            <a:endParaRPr lang="es-ES"/>
          </a:p>
        </p:txBody>
      </p:sp>
      <p:sp>
        <p:nvSpPr>
          <p:cNvPr id="224258" name="Rectangle 2"/>
          <p:cNvSpPr>
            <a:spLocks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2F28AA-1D9D-47EA-82E0-61162726A5F6}" type="slidenum">
              <a:rPr lang="es-ES"/>
              <a:pPr/>
              <a:t>20</a:t>
            </a:fld>
            <a:endParaRPr lang="es-ES"/>
          </a:p>
        </p:txBody>
      </p:sp>
      <p:sp>
        <p:nvSpPr>
          <p:cNvPr id="236546" name="Rectangle 2"/>
          <p:cNvSpPr>
            <a:spLocks noChangeArrowheads="1" noTextEdit="1"/>
          </p:cNvSpPr>
          <p:nvPr>
            <p:ph type="sldImg"/>
          </p:nvPr>
        </p:nvSpPr>
        <p:spPr>
          <a:xfrm>
            <a:off x="796925" y="730250"/>
            <a:ext cx="5265738" cy="3646488"/>
          </a:xfrm>
          <a:ln/>
        </p:spPr>
      </p:sp>
      <p:sp>
        <p:nvSpPr>
          <p:cNvPr id="236547" name="Rectangle 3"/>
          <p:cNvSpPr>
            <a:spLocks noGrp="1" noChangeArrowheads="1"/>
          </p:cNvSpPr>
          <p:nvPr>
            <p:ph type="body" idx="1"/>
          </p:nvPr>
        </p:nvSpPr>
        <p:spPr>
          <a:xfrm>
            <a:off x="685800" y="4619625"/>
            <a:ext cx="5486400" cy="4373563"/>
          </a:xfrm>
        </p:spPr>
        <p:txBody>
          <a:bodyPr/>
          <a:lstStyle/>
          <a:p>
            <a:endParaRPr 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93657-8E16-499B-8517-A6D4F4079416}" type="slidenum">
              <a:rPr lang="es-ES"/>
              <a:pPr/>
              <a:t>21</a:t>
            </a:fld>
            <a:endParaRPr lang="es-ES"/>
          </a:p>
        </p:txBody>
      </p:sp>
      <p:sp>
        <p:nvSpPr>
          <p:cNvPr id="239618" name="Rectangle 2"/>
          <p:cNvSpPr>
            <a:spLocks noChangeArrowheads="1" noTextEdit="1"/>
          </p:cNvSpPr>
          <p:nvPr>
            <p:ph type="sldImg"/>
          </p:nvPr>
        </p:nvSpPr>
        <p:spPr>
          <a:xfrm>
            <a:off x="796925" y="730250"/>
            <a:ext cx="5265738" cy="3646488"/>
          </a:xfrm>
          <a:ln/>
        </p:spPr>
      </p:sp>
      <p:sp>
        <p:nvSpPr>
          <p:cNvPr id="239619" name="Rectangle 3"/>
          <p:cNvSpPr>
            <a:spLocks noGrp="1" noChangeArrowheads="1"/>
          </p:cNvSpPr>
          <p:nvPr>
            <p:ph type="body" idx="1"/>
          </p:nvPr>
        </p:nvSpPr>
        <p:spPr>
          <a:xfrm>
            <a:off x="685800" y="4619625"/>
            <a:ext cx="5486400" cy="4373563"/>
          </a:xfrm>
        </p:spPr>
        <p:txBody>
          <a:bodyPr/>
          <a:lstStyle/>
          <a:p>
            <a:endParaRPr 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654F32-E2F3-420F-8BBC-81FAC8E2F20F}" type="slidenum">
              <a:rPr lang="es-ES"/>
              <a:pPr/>
              <a:t>22</a:t>
            </a:fld>
            <a:endParaRPr lang="es-ES"/>
          </a:p>
        </p:txBody>
      </p:sp>
      <p:sp>
        <p:nvSpPr>
          <p:cNvPr id="190466" name="Rectangle 2"/>
          <p:cNvSpPr>
            <a:spLocks noChangeArrowheads="1" noTextEdit="1"/>
          </p:cNvSpPr>
          <p:nvPr>
            <p:ph type="sldImg"/>
          </p:nvPr>
        </p:nvSpPr>
        <p:spPr>
          <a:ln/>
        </p:spPr>
      </p:sp>
      <p:sp>
        <p:nvSpPr>
          <p:cNvPr id="190467"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479739-240A-4322-8658-9D47036B3328}" type="slidenum">
              <a:rPr lang="es-ES"/>
              <a:pPr/>
              <a:t>23</a:t>
            </a:fld>
            <a:endParaRPr lang="es-ES"/>
          </a:p>
        </p:txBody>
      </p:sp>
      <p:sp>
        <p:nvSpPr>
          <p:cNvPr id="192514" name="Rectangle 2"/>
          <p:cNvSpPr>
            <a:spLocks noChangeArrowheads="1" noTextEdit="1"/>
          </p:cNvSpPr>
          <p:nvPr>
            <p:ph type="sldImg"/>
          </p:nvPr>
        </p:nvSpPr>
        <p:spPr>
          <a:ln/>
        </p:spPr>
      </p:sp>
      <p:sp>
        <p:nvSpPr>
          <p:cNvPr id="192515"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795765-5A84-43AD-A00F-21DAB321C67F}" type="slidenum">
              <a:rPr lang="es-ES"/>
              <a:pPr/>
              <a:t>24</a:t>
            </a:fld>
            <a:endParaRPr lang="es-ES"/>
          </a:p>
        </p:txBody>
      </p:sp>
      <p:sp>
        <p:nvSpPr>
          <p:cNvPr id="194562" name="Rectangle 2"/>
          <p:cNvSpPr>
            <a:spLocks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3EC96F-0C33-4DB5-B268-094A0DB0040E}" type="slidenum">
              <a:rPr lang="es-ES"/>
              <a:pPr/>
              <a:t>25</a:t>
            </a:fld>
            <a:endParaRPr lang="es-ES"/>
          </a:p>
        </p:txBody>
      </p:sp>
      <p:sp>
        <p:nvSpPr>
          <p:cNvPr id="241666" name="Rectangle 2"/>
          <p:cNvSpPr>
            <a:spLocks noChangeArrowheads="1" noTextEdit="1"/>
          </p:cNvSpPr>
          <p:nvPr>
            <p:ph type="sldImg"/>
          </p:nvPr>
        </p:nvSpPr>
        <p:spPr>
          <a:ln/>
        </p:spPr>
      </p:sp>
      <p:sp>
        <p:nvSpPr>
          <p:cNvPr id="241667"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6D43D-6FED-476D-88E6-FE5DC42B01C9}" type="slidenum">
              <a:rPr lang="es-ES"/>
              <a:pPr/>
              <a:t>26</a:t>
            </a:fld>
            <a:endParaRPr lang="es-ES"/>
          </a:p>
        </p:txBody>
      </p:sp>
      <p:sp>
        <p:nvSpPr>
          <p:cNvPr id="243714" name="Rectangle 2"/>
          <p:cNvSpPr>
            <a:spLocks noChangeArrowheads="1" noTextEdit="1"/>
          </p:cNvSpPr>
          <p:nvPr>
            <p:ph type="sldImg"/>
          </p:nvPr>
        </p:nvSpPr>
        <p:spPr>
          <a:ln/>
        </p:spPr>
      </p:sp>
      <p:sp>
        <p:nvSpPr>
          <p:cNvPr id="243715"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CC680-0300-4448-8045-1E54F4A3DE9F}" type="slidenum">
              <a:rPr lang="es-ES"/>
              <a:pPr/>
              <a:t>27</a:t>
            </a:fld>
            <a:endParaRPr lang="es-ES"/>
          </a:p>
        </p:txBody>
      </p:sp>
      <p:sp>
        <p:nvSpPr>
          <p:cNvPr id="245762" name="Rectangle 2"/>
          <p:cNvSpPr>
            <a:spLocks noChangeArrowheads="1" noTextEdit="1"/>
          </p:cNvSpPr>
          <p:nvPr>
            <p:ph type="sldImg"/>
          </p:nvPr>
        </p:nvSpPr>
        <p:spPr>
          <a:ln/>
        </p:spPr>
      </p:sp>
      <p:sp>
        <p:nvSpPr>
          <p:cNvPr id="245763"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DC332-BC04-435E-B6F6-FDAA3CEE6A32}" type="slidenum">
              <a:rPr lang="es-ES"/>
              <a:pPr/>
              <a:t>28</a:t>
            </a:fld>
            <a:endParaRPr lang="es-ES"/>
          </a:p>
        </p:txBody>
      </p:sp>
      <p:sp>
        <p:nvSpPr>
          <p:cNvPr id="247810" name="Rectangle 2"/>
          <p:cNvSpPr>
            <a:spLocks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B216A-AAD8-461C-B88C-84F14BA75364}" type="slidenum">
              <a:rPr lang="es-ES"/>
              <a:pPr/>
              <a:t>29</a:t>
            </a:fld>
            <a:endParaRPr lang="es-ES"/>
          </a:p>
        </p:txBody>
      </p:sp>
      <p:sp>
        <p:nvSpPr>
          <p:cNvPr id="249858" name="Rectangle 2"/>
          <p:cNvSpPr>
            <a:spLocks noChangeArrowheads="1" noTextEdit="1"/>
          </p:cNvSpPr>
          <p:nvPr>
            <p:ph type="sldImg"/>
          </p:nvPr>
        </p:nvSpPr>
        <p:spPr>
          <a:ln/>
        </p:spPr>
      </p:sp>
      <p:sp>
        <p:nvSpPr>
          <p:cNvPr id="249859"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2A538-6A8C-4EFA-A5F1-48ABEAE742B5}" type="slidenum">
              <a:rPr lang="es-ES"/>
              <a:pPr/>
              <a:t>3</a:t>
            </a:fld>
            <a:endParaRPr lang="es-ES"/>
          </a:p>
        </p:txBody>
      </p:sp>
      <p:sp>
        <p:nvSpPr>
          <p:cNvPr id="226306" name="Rectangle 2"/>
          <p:cNvSpPr>
            <a:spLocks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s-MX"/>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26900B-98D8-49EC-836B-BB92EAEE3CCB}" type="slidenum">
              <a:rPr lang="es-ES"/>
              <a:pPr/>
              <a:t>30</a:t>
            </a:fld>
            <a:endParaRPr lang="es-ES"/>
          </a:p>
        </p:txBody>
      </p:sp>
      <p:sp>
        <p:nvSpPr>
          <p:cNvPr id="251906" name="Rectangle 2"/>
          <p:cNvSpPr>
            <a:spLocks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CA51DF-9119-4FE2-93AC-AB4F38CFFF83}" type="slidenum">
              <a:rPr lang="es-ES"/>
              <a:pPr/>
              <a:t>31</a:t>
            </a:fld>
            <a:endParaRPr lang="es-ES"/>
          </a:p>
        </p:txBody>
      </p:sp>
      <p:sp>
        <p:nvSpPr>
          <p:cNvPr id="253954" name="Rectangle 2"/>
          <p:cNvSpPr>
            <a:spLocks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0188B-7909-4D90-95B9-84B258DF9DDD}" type="slidenum">
              <a:rPr lang="es-ES"/>
              <a:pPr/>
              <a:t>32</a:t>
            </a:fld>
            <a:endParaRPr lang="es-ES"/>
          </a:p>
        </p:txBody>
      </p:sp>
      <p:sp>
        <p:nvSpPr>
          <p:cNvPr id="154626" name="Rectangle 2"/>
          <p:cNvSpPr>
            <a:spLocks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8039BB-A17A-492D-92A8-427ACC4FE577}" type="slidenum">
              <a:rPr lang="es-ES"/>
              <a:pPr/>
              <a:t>4</a:t>
            </a:fld>
            <a:endParaRPr lang="es-ES"/>
          </a:p>
        </p:txBody>
      </p:sp>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s-MX"/>
              <a:t>Código Abierto. Se distribuye con el código fuente.</a:t>
            </a:r>
          </a:p>
          <a:p>
            <a:r>
              <a:rPr lang="es-MX"/>
              <a:t>Hecho en C (Antes se desarrollaban en Assembler)</a:t>
            </a:r>
          </a:p>
          <a:p>
            <a:r>
              <a:rPr lang="es-MX"/>
              <a:t>Lenguaje en C -&gt; Portabilidad entre distintos Hardware. Fácil de modificar y mejorar.</a:t>
            </a:r>
          </a:p>
          <a:p>
            <a:r>
              <a:rPr lang="es-MX"/>
              <a:t>Tiempo Compartido: Contra los recursos de una computadora y los asigna entre los usuarios.</a:t>
            </a:r>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9341F-A8EA-47E6-867D-49FF1BFFD3CE}" type="slidenum">
              <a:rPr lang="es-ES"/>
              <a:pPr/>
              <a:t>5</a:t>
            </a:fld>
            <a:endParaRPr lang="es-ES"/>
          </a:p>
        </p:txBody>
      </p:sp>
      <p:sp>
        <p:nvSpPr>
          <p:cNvPr id="118786" name="Rectangle 2"/>
          <p:cNvSpPr>
            <a:spLocks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95E59D-F1FF-43DD-AAF7-CF4D20FFF629}" type="slidenum">
              <a:rPr lang="es-ES"/>
              <a:pPr/>
              <a:t>6</a:t>
            </a:fld>
            <a:endParaRPr lang="es-ES"/>
          </a:p>
        </p:txBody>
      </p:sp>
      <p:sp>
        <p:nvSpPr>
          <p:cNvPr id="161794" name="Rectangle 2"/>
          <p:cNvSpPr>
            <a:spLocks noChangeArrowheads="1" noTextEdit="1"/>
          </p:cNvSpPr>
          <p:nvPr>
            <p:ph type="sldImg"/>
          </p:nvPr>
        </p:nvSpPr>
        <p:spPr>
          <a:ln/>
        </p:spPr>
      </p:sp>
      <p:sp>
        <p:nvSpPr>
          <p:cNvPr id="161795"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9DB8F5-4CBE-4B4F-A3FF-290A787E77A6}" type="slidenum">
              <a:rPr lang="es-ES"/>
              <a:pPr/>
              <a:t>7</a:t>
            </a:fld>
            <a:endParaRPr lang="es-ES"/>
          </a:p>
        </p:txBody>
      </p:sp>
      <p:sp>
        <p:nvSpPr>
          <p:cNvPr id="163842" name="Rectangle 2"/>
          <p:cNvSpPr>
            <a:spLocks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CAEDE-F431-4209-87E8-FF963475C008}" type="slidenum">
              <a:rPr lang="es-ES"/>
              <a:pPr/>
              <a:t>8</a:t>
            </a:fld>
            <a:endParaRPr lang="es-ES"/>
          </a:p>
        </p:txBody>
      </p:sp>
      <p:sp>
        <p:nvSpPr>
          <p:cNvPr id="165890" name="Rectangle 2"/>
          <p:cNvSpPr>
            <a:spLocks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34013-A935-4E09-87ED-E3753D0504A8}" type="slidenum">
              <a:rPr lang="es-ES"/>
              <a:pPr/>
              <a:t>9</a:t>
            </a:fld>
            <a:endParaRPr lang="es-ES"/>
          </a:p>
        </p:txBody>
      </p:sp>
      <p:sp>
        <p:nvSpPr>
          <p:cNvPr id="167938" name="Rectangle 2"/>
          <p:cNvSpPr>
            <a:spLocks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s-MX"/>
              <a:t>Se puede decir que las variantes de Bell (1era a 6ta= era una versión comercial continuada por AT&amp;T, y la versión de Berkley era una versión academica.</a:t>
            </a:r>
          </a:p>
          <a:p>
            <a:r>
              <a:rPr lang="es-MX"/>
              <a:t>Linux toma partes de cada una de estas ramas.</a:t>
            </a:r>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CD678214-968B-422B-B8EE-2F8BCFFB8EA2}"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1840EA2-95E5-4198-8BD9-A9DAA2353E4F}"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491413" y="190500"/>
            <a:ext cx="2249487" cy="5905500"/>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742950" y="190500"/>
            <a:ext cx="6596063" cy="59055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31AFAC3-3D9B-4EEE-8264-AB1534D24779}" type="slidenum">
              <a:rPr lang="es-ES"/>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742950" y="190500"/>
            <a:ext cx="8997950" cy="5905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3" name="2 Marcador de fecha"/>
          <p:cNvSpPr>
            <a:spLocks noGrp="1"/>
          </p:cNvSpPr>
          <p:nvPr>
            <p:ph type="dt" sz="half" idx="10"/>
          </p:nvPr>
        </p:nvSpPr>
        <p:spPr>
          <a:xfrm>
            <a:off x="742950" y="6248400"/>
            <a:ext cx="2063750" cy="457200"/>
          </a:xfrm>
        </p:spPr>
        <p:txBody>
          <a:bodyPr/>
          <a:lstStyle>
            <a:lvl1pPr>
              <a:defRPr/>
            </a:lvl1pPr>
          </a:lstStyle>
          <a:p>
            <a:endParaRPr lang="es-ES"/>
          </a:p>
        </p:txBody>
      </p:sp>
      <p:sp>
        <p:nvSpPr>
          <p:cNvPr id="4" name="3 Marcador de pie de página"/>
          <p:cNvSpPr>
            <a:spLocks noGrp="1"/>
          </p:cNvSpPr>
          <p:nvPr>
            <p:ph type="ftr" sz="quarter" idx="11"/>
          </p:nvPr>
        </p:nvSpPr>
        <p:spPr>
          <a:xfrm>
            <a:off x="3384550" y="6248400"/>
            <a:ext cx="3136900" cy="457200"/>
          </a:xfrm>
        </p:spPr>
        <p:txBody>
          <a:bodyPr/>
          <a:lstStyle>
            <a:lvl1pPr>
              <a:defRPr/>
            </a:lvl1pPr>
          </a:lstStyle>
          <a:p>
            <a:endParaRPr lang="es-ES"/>
          </a:p>
        </p:txBody>
      </p:sp>
      <p:sp>
        <p:nvSpPr>
          <p:cNvPr id="5" name="4 Marcador de número de diapositiva"/>
          <p:cNvSpPr>
            <a:spLocks noGrp="1"/>
          </p:cNvSpPr>
          <p:nvPr>
            <p:ph type="sldNum" sz="quarter" idx="12"/>
          </p:nvPr>
        </p:nvSpPr>
        <p:spPr>
          <a:xfrm>
            <a:off x="7099300" y="6248400"/>
            <a:ext cx="2063750" cy="457200"/>
          </a:xfrm>
        </p:spPr>
        <p:txBody>
          <a:bodyPr/>
          <a:lstStyle>
            <a:lvl1pPr>
              <a:defRPr/>
            </a:lvl1pPr>
          </a:lstStyle>
          <a:p>
            <a:fld id="{1871D4F5-C4DA-490D-AA6A-0A0D3FB9C21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660D6DC-2F11-43AA-AF12-079A7FC1A47F}"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49B52CC1-00FC-4FB5-A3B0-8928A307127B}"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742950" y="1219200"/>
            <a:ext cx="413385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5029200" y="1219200"/>
            <a:ext cx="413385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469BB455-ADE6-4EA0-966E-27160B880E92}"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FB1303CD-DEDD-40E1-AEFD-D6AC69D99E71}"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71CB3AA1-7D8A-4E4C-AAEF-C9A1235E93D3}"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A83F4E92-F182-452F-A952-2C4DE0C7ED35}"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1EE56205-CFC8-41EB-B3CB-592DDE5E3ACA}"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A736D02D-6644-4A59-BDE3-566073D2BA8B}"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jobariel.net/home.asp"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C3300"/>
            </a:gs>
          </a:gsLst>
          <a:path path="rect">
            <a:fillToRect l="100000" t="100000"/>
          </a:path>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742950" y="1219200"/>
            <a:ext cx="84201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s-E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s-E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0E9AB47-D357-445E-AD15-4AC1EADD9D9C}" type="slidenum">
              <a:rPr lang="es-ES"/>
              <a:pPr/>
              <a:t>‹Nº›</a:t>
            </a:fld>
            <a:endParaRPr lang="es-ES"/>
          </a:p>
        </p:txBody>
      </p:sp>
      <p:sp>
        <p:nvSpPr>
          <p:cNvPr id="1031" name="Rectangle 7"/>
          <p:cNvSpPr>
            <a:spLocks noChangeArrowheads="1"/>
          </p:cNvSpPr>
          <p:nvPr userDrawn="1"/>
        </p:nvSpPr>
        <p:spPr bwMode="auto">
          <a:xfrm>
            <a:off x="0" y="0"/>
            <a:ext cx="9906000" cy="914400"/>
          </a:xfrm>
          <a:prstGeom prst="rect">
            <a:avLst/>
          </a:prstGeom>
          <a:solidFill>
            <a:schemeClr val="bg1"/>
          </a:solidFill>
          <a:ln w="53975">
            <a:solidFill>
              <a:srgbClr val="993300"/>
            </a:solidFill>
            <a:miter lim="800000"/>
            <a:headEnd/>
            <a:tailEnd/>
          </a:ln>
          <a:effectLst/>
        </p:spPr>
        <p:txBody>
          <a:bodyPr wrap="none" anchor="ctr"/>
          <a:lstStyle/>
          <a:p>
            <a:pPr algn="ctr"/>
            <a:endParaRPr lang="es-AR" sz="2400">
              <a:latin typeface="Times New Roman" charset="0"/>
            </a:endParaRPr>
          </a:p>
        </p:txBody>
      </p:sp>
      <p:sp>
        <p:nvSpPr>
          <p:cNvPr id="1034" name="Rectangle 10">
            <a:hlinkClick r:id="rId14"/>
          </p:cNvPr>
          <p:cNvSpPr>
            <a:spLocks noChangeArrowheads="1"/>
          </p:cNvSpPr>
          <p:nvPr/>
        </p:nvSpPr>
        <p:spPr bwMode="auto">
          <a:xfrm>
            <a:off x="4283075" y="3071813"/>
            <a:ext cx="9906000" cy="0"/>
          </a:xfrm>
          <a:prstGeom prst="rect">
            <a:avLst/>
          </a:prstGeom>
          <a:noFill/>
          <a:ln w="9525">
            <a:noFill/>
            <a:miter lim="800000"/>
            <a:headEnd/>
            <a:tailEnd/>
          </a:ln>
          <a:effectLst/>
        </p:spPr>
        <p:txBody>
          <a:bodyPr>
            <a:spAutoFit/>
          </a:bodyPr>
          <a:lstStyle/>
          <a:p>
            <a:endParaRPr lang="en-US"/>
          </a:p>
        </p:txBody>
      </p:sp>
      <p:sp>
        <p:nvSpPr>
          <p:cNvPr id="1026" name="Rectangle 2"/>
          <p:cNvSpPr>
            <a:spLocks noGrp="1" noChangeArrowheads="1"/>
          </p:cNvSpPr>
          <p:nvPr>
            <p:ph type="title"/>
          </p:nvPr>
        </p:nvSpPr>
        <p:spPr bwMode="auto">
          <a:xfrm>
            <a:off x="3116263" y="190500"/>
            <a:ext cx="6624637"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pic>
        <p:nvPicPr>
          <p:cNvPr id="1039" name="Picture 15" descr="logo"/>
          <p:cNvPicPr>
            <a:picLocks noChangeAspect="1" noChangeArrowheads="1"/>
          </p:cNvPicPr>
          <p:nvPr userDrawn="1"/>
        </p:nvPicPr>
        <p:blipFill>
          <a:blip r:embed="rId15"/>
          <a:srcRect/>
          <a:stretch>
            <a:fillRect/>
          </a:stretch>
        </p:blipFill>
        <p:spPr bwMode="auto">
          <a:xfrm>
            <a:off x="185738" y="63500"/>
            <a:ext cx="2419350" cy="76676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charset="0"/>
        </a:defRPr>
      </a:lvl2pPr>
      <a:lvl3pPr algn="r" rtl="0" fontAlgn="base">
        <a:spcBef>
          <a:spcPct val="0"/>
        </a:spcBef>
        <a:spcAft>
          <a:spcPct val="0"/>
        </a:spcAft>
        <a:defRPr sz="3200" b="1">
          <a:solidFill>
            <a:schemeClr val="tx2"/>
          </a:solidFill>
          <a:latin typeface="Arial" charset="0"/>
        </a:defRPr>
      </a:lvl3pPr>
      <a:lvl4pPr algn="r" rtl="0" fontAlgn="base">
        <a:spcBef>
          <a:spcPct val="0"/>
        </a:spcBef>
        <a:spcAft>
          <a:spcPct val="0"/>
        </a:spcAft>
        <a:defRPr sz="3200" b="1">
          <a:solidFill>
            <a:schemeClr val="tx2"/>
          </a:solidFill>
          <a:latin typeface="Arial" charset="0"/>
        </a:defRPr>
      </a:lvl4pPr>
      <a:lvl5pPr algn="r" rtl="0" fontAlgn="base">
        <a:spcBef>
          <a:spcPct val="0"/>
        </a:spcBef>
        <a:spcAft>
          <a:spcPct val="0"/>
        </a:spcAft>
        <a:defRPr sz="3200" b="1">
          <a:solidFill>
            <a:schemeClr val="tx2"/>
          </a:solidFill>
          <a:latin typeface="Arial" charset="0"/>
        </a:defRPr>
      </a:lvl5pPr>
      <a:lvl6pPr marL="457200" algn="r" rtl="0" fontAlgn="base">
        <a:spcBef>
          <a:spcPct val="0"/>
        </a:spcBef>
        <a:spcAft>
          <a:spcPct val="0"/>
        </a:spcAft>
        <a:defRPr sz="3200" b="1">
          <a:solidFill>
            <a:schemeClr val="tx2"/>
          </a:solidFill>
          <a:latin typeface="Arial" charset="0"/>
        </a:defRPr>
      </a:lvl6pPr>
      <a:lvl7pPr marL="914400" algn="r" rtl="0" fontAlgn="base">
        <a:spcBef>
          <a:spcPct val="0"/>
        </a:spcBef>
        <a:spcAft>
          <a:spcPct val="0"/>
        </a:spcAft>
        <a:defRPr sz="3200" b="1">
          <a:solidFill>
            <a:schemeClr val="tx2"/>
          </a:solidFill>
          <a:latin typeface="Arial" charset="0"/>
        </a:defRPr>
      </a:lvl7pPr>
      <a:lvl8pPr marL="1371600" algn="r" rtl="0" fontAlgn="base">
        <a:spcBef>
          <a:spcPct val="0"/>
        </a:spcBef>
        <a:spcAft>
          <a:spcPct val="0"/>
        </a:spcAft>
        <a:defRPr sz="3200" b="1">
          <a:solidFill>
            <a:schemeClr val="tx2"/>
          </a:solidFill>
          <a:latin typeface="Arial" charset="0"/>
        </a:defRPr>
      </a:lvl8pPr>
      <a:lvl9pPr marL="1828800" algn="r" rtl="0" fontAlgn="base">
        <a:spcBef>
          <a:spcPct val="0"/>
        </a:spcBef>
        <a:spcAft>
          <a:spcPct val="0"/>
        </a:spcAft>
        <a:defRPr sz="3200" b="1">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s-MX"/>
              <a:t>Habilidades de los auditores</a:t>
            </a:r>
            <a:endParaRPr lang="es-ES"/>
          </a:p>
        </p:txBody>
      </p:sp>
      <p:sp>
        <p:nvSpPr>
          <p:cNvPr id="62467" name="Rectangle 3"/>
          <p:cNvSpPr>
            <a:spLocks noGrp="1" noChangeArrowheads="1"/>
          </p:cNvSpPr>
          <p:nvPr>
            <p:ph type="body" idx="1"/>
          </p:nvPr>
        </p:nvSpPr>
        <p:spPr>
          <a:xfrm>
            <a:off x="495300" y="784225"/>
            <a:ext cx="9163050" cy="4876800"/>
          </a:xfrm>
        </p:spPr>
        <p:txBody>
          <a:bodyPr/>
          <a:lstStyle/>
          <a:p>
            <a:pPr>
              <a:lnSpc>
                <a:spcPct val="140000"/>
              </a:lnSpc>
              <a:spcBef>
                <a:spcPct val="0"/>
              </a:spcBef>
              <a:buFont typeface="Wingdings" pitchFamily="2" charset="2"/>
              <a:buChar char="ü"/>
            </a:pPr>
            <a:r>
              <a:rPr lang="es-MX" sz="2000" b="1">
                <a:latin typeface="Arial Narrow" pitchFamily="34" charset="0"/>
              </a:rPr>
              <a:t>Pericia en la aplicación de las normas, procedimientos y técnicas de auditoría interna para el desarrollo de las revisiones. Se entiende por pericia a la habilidad para aplicar los conocimientos que se poseen a las situaciones que posiblemente se encuentren, ocupándose de ellas si tener que recurrir en exceso a ayudas o investigaciones técnicas.</a:t>
            </a:r>
          </a:p>
          <a:p>
            <a:pPr>
              <a:lnSpc>
                <a:spcPct val="140000"/>
              </a:lnSpc>
              <a:spcBef>
                <a:spcPct val="0"/>
              </a:spcBef>
              <a:buFont typeface="Wingdings" pitchFamily="2" charset="2"/>
              <a:buChar char="ü"/>
            </a:pPr>
            <a:r>
              <a:rPr lang="es-MX" sz="2000" b="1">
                <a:latin typeface="Arial Narrow" pitchFamily="34" charset="0"/>
              </a:rPr>
              <a:t>Habilidad para: aplicar amplios conocimientos a situaciones que posiblemente se vayan encontrando, reconocer las desviaciones significativas y poder llevar a cabo las investigaciones necesarias para alcanzar soluciones razonables.</a:t>
            </a:r>
          </a:p>
          <a:p>
            <a:pPr>
              <a:lnSpc>
                <a:spcPct val="140000"/>
              </a:lnSpc>
              <a:spcBef>
                <a:spcPct val="0"/>
              </a:spcBef>
              <a:buFont typeface="Wingdings" pitchFamily="2" charset="2"/>
              <a:buChar char="ü"/>
            </a:pPr>
            <a:r>
              <a:rPr lang="es-MX" sz="2000" b="1">
                <a:latin typeface="Arial Narrow" pitchFamily="34" charset="0"/>
              </a:rPr>
              <a:t>Habilidad para comunicarse efectivamente y dar un trato adecuado a las personas. Los auditores internos deben tener habilidad para comunicarse tanto de manera oral y escrita, de tal manera que puedan transmitir clara y efectivamente asuntos como: los objetivos de la auditoría, las evaluaciones, las conclusiones y las recomendaciones.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s-MX" sz="2400"/>
              <a:t>Revisión Preliminar</a:t>
            </a:r>
            <a:endParaRPr lang="es-ES" sz="2400"/>
          </a:p>
        </p:txBody>
      </p:sp>
      <p:sp>
        <p:nvSpPr>
          <p:cNvPr id="168963" name="Rectangle 3"/>
          <p:cNvSpPr>
            <a:spLocks noGrp="1" noChangeArrowheads="1"/>
          </p:cNvSpPr>
          <p:nvPr>
            <p:ph type="body" idx="1"/>
          </p:nvPr>
        </p:nvSpPr>
        <p:spPr>
          <a:xfrm>
            <a:off x="495300" y="1066800"/>
            <a:ext cx="9163050" cy="4876800"/>
          </a:xfrm>
        </p:spPr>
        <p:txBody>
          <a:bodyPr/>
          <a:lstStyle/>
          <a:p>
            <a:pPr>
              <a:lnSpc>
                <a:spcPct val="140000"/>
              </a:lnSpc>
              <a:spcBef>
                <a:spcPct val="0"/>
              </a:spcBef>
              <a:buFont typeface="Wingdings" pitchFamily="2" charset="2"/>
              <a:buChar char="ü"/>
            </a:pPr>
            <a:r>
              <a:rPr lang="es-MX" sz="2000" b="1">
                <a:latin typeface="Arial Narrow" pitchFamily="34" charset="0"/>
                <a:cs typeface="Times New Roman" charset="0"/>
              </a:rPr>
              <a:t>Su objetivo es el de obtener información necesaria para que el auditor pueda tomar la decisión de cómo proceder en la auditoría.  Al terminar la revisión preliminar el auditor puede opotar por:</a:t>
            </a:r>
          </a:p>
          <a:p>
            <a:pPr lvl="1">
              <a:lnSpc>
                <a:spcPct val="140000"/>
              </a:lnSpc>
              <a:spcBef>
                <a:spcPct val="0"/>
              </a:spcBef>
              <a:buFont typeface="Wingdings" pitchFamily="2" charset="2"/>
              <a:buChar char="ü"/>
            </a:pPr>
            <a:r>
              <a:rPr lang="es-MX" sz="1800" b="1">
                <a:latin typeface="Arial Narrow" pitchFamily="34" charset="0"/>
                <a:cs typeface="Times New Roman" charset="0"/>
              </a:rPr>
              <a:t>Diseño de la auditoría. Puede haber problemas debido a la falta de competencia técnica para realizar la auditoría.</a:t>
            </a:r>
          </a:p>
          <a:p>
            <a:pPr lvl="1">
              <a:lnSpc>
                <a:spcPct val="140000"/>
              </a:lnSpc>
              <a:spcBef>
                <a:spcPct val="0"/>
              </a:spcBef>
              <a:buFont typeface="Wingdings" pitchFamily="2" charset="2"/>
              <a:buChar char="ü"/>
            </a:pPr>
            <a:r>
              <a:rPr lang="es-MX" sz="1800" b="1">
                <a:latin typeface="Arial Narrow" pitchFamily="34" charset="0"/>
                <a:cs typeface="Times New Roman" charset="0"/>
              </a:rPr>
              <a:t>Realizar una revisión detallada de los controles internos de los sistemas con la esperanza de que se deposite la confianza en los controles de los sistemas y de que una serie de pruebas sustantivas puedan reducir las consecuencias.</a:t>
            </a:r>
          </a:p>
          <a:p>
            <a:pPr lvl="1">
              <a:lnSpc>
                <a:spcPct val="140000"/>
              </a:lnSpc>
              <a:spcBef>
                <a:spcPct val="0"/>
              </a:spcBef>
              <a:buFont typeface="Wingdings" pitchFamily="2" charset="2"/>
              <a:buChar char="ü"/>
            </a:pPr>
            <a:r>
              <a:rPr lang="es-MX" sz="1800" b="1">
                <a:latin typeface="Arial Narrow" pitchFamily="34" charset="0"/>
                <a:cs typeface="Times New Roman" charset="0"/>
              </a:rPr>
              <a:t>Decidir el no confiar en los controles internos del sistema. Existen dos razones posibles para esta decisión.</a:t>
            </a:r>
          </a:p>
          <a:p>
            <a:pPr lvl="2">
              <a:lnSpc>
                <a:spcPct val="140000"/>
              </a:lnSpc>
              <a:spcBef>
                <a:spcPct val="0"/>
              </a:spcBef>
              <a:buFont typeface="Wingdings" pitchFamily="2" charset="2"/>
              <a:buChar char="ü"/>
            </a:pPr>
            <a:r>
              <a:rPr lang="es-MX" sz="1600" b="1">
                <a:latin typeface="Arial Narrow" pitchFamily="34" charset="0"/>
                <a:cs typeface="Times New Roman" charset="0"/>
              </a:rPr>
              <a:t>Primero, puede ser más eficiente desde el punto de vista de costo-beneficio el realizar directamente pruebas sustantivas.</a:t>
            </a:r>
          </a:p>
          <a:p>
            <a:pPr lvl="2">
              <a:lnSpc>
                <a:spcPct val="140000"/>
              </a:lnSpc>
              <a:spcBef>
                <a:spcPct val="0"/>
              </a:spcBef>
              <a:buFont typeface="Wingdings" pitchFamily="2" charset="2"/>
              <a:buChar char="ü"/>
            </a:pPr>
            <a:r>
              <a:rPr lang="es-MX" sz="1600" b="1">
                <a:latin typeface="Arial Narrow" pitchFamily="34" charset="0"/>
                <a:cs typeface="Times New Roman" charset="0"/>
              </a:rPr>
              <a:t>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ES_tradnl" sz="1600" b="1">
              <a:latin typeface="Arial Narrow"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s-MX" sz="2400"/>
              <a:t>Revisión Preliminar</a:t>
            </a:r>
            <a:endParaRPr lang="es-ES" sz="2400"/>
          </a:p>
        </p:txBody>
      </p:sp>
      <p:sp>
        <p:nvSpPr>
          <p:cNvPr id="171011" name="Rectangle 3"/>
          <p:cNvSpPr>
            <a:spLocks noGrp="1" noChangeArrowheads="1"/>
          </p:cNvSpPr>
          <p:nvPr>
            <p:ph type="body" idx="1"/>
          </p:nvPr>
        </p:nvSpPr>
        <p:spPr>
          <a:xfrm>
            <a:off x="495300" y="1066800"/>
            <a:ext cx="9163050" cy="4876800"/>
          </a:xfrm>
        </p:spPr>
        <p:txBody>
          <a:bodyPr/>
          <a:lstStyle/>
          <a:p>
            <a:pPr>
              <a:lnSpc>
                <a:spcPct val="140000"/>
              </a:lnSpc>
              <a:spcBef>
                <a:spcPct val="0"/>
              </a:spcBef>
              <a:buFont typeface="Wingdings" pitchFamily="2" charset="2"/>
              <a:buChar char="ü"/>
            </a:pPr>
            <a:r>
              <a:rPr lang="es-MX" sz="2400" b="1">
                <a:latin typeface="Arial Narrow" pitchFamily="34" charset="0"/>
                <a:cs typeface="Times New Roman" charset="0"/>
              </a:rPr>
              <a:t>Durante la revisión preliminar se recolectan evidencias por medio de:</a:t>
            </a:r>
          </a:p>
          <a:p>
            <a:pPr lvl="1">
              <a:lnSpc>
                <a:spcPct val="140000"/>
              </a:lnSpc>
              <a:spcBef>
                <a:spcPct val="0"/>
              </a:spcBef>
              <a:buFont typeface="Wingdings" pitchFamily="2" charset="2"/>
              <a:buChar char="ü"/>
            </a:pPr>
            <a:r>
              <a:rPr lang="es-MX" sz="2000" b="1">
                <a:latin typeface="Arial Narrow" pitchFamily="34" charset="0"/>
                <a:cs typeface="Times New Roman" charset="0"/>
              </a:rPr>
              <a:t>Entrevistas con el personal de la instalación,</a:t>
            </a:r>
          </a:p>
          <a:p>
            <a:pPr lvl="1">
              <a:lnSpc>
                <a:spcPct val="140000"/>
              </a:lnSpc>
              <a:spcBef>
                <a:spcPct val="0"/>
              </a:spcBef>
              <a:buFont typeface="Wingdings" pitchFamily="2" charset="2"/>
              <a:buChar char="ü"/>
            </a:pPr>
            <a:r>
              <a:rPr lang="es-MX" sz="2000" b="1">
                <a:latin typeface="Arial Narrow" pitchFamily="34" charset="0"/>
                <a:cs typeface="Times New Roman" charset="0"/>
              </a:rPr>
              <a:t>La observación de las actividades en la instalación, y </a:t>
            </a:r>
          </a:p>
          <a:p>
            <a:pPr lvl="1">
              <a:lnSpc>
                <a:spcPct val="140000"/>
              </a:lnSpc>
              <a:spcBef>
                <a:spcPct val="0"/>
              </a:spcBef>
              <a:buFont typeface="Wingdings" pitchFamily="2" charset="2"/>
              <a:buChar char="ü"/>
            </a:pPr>
            <a:r>
              <a:rPr lang="es-MX" sz="2000" b="1">
                <a:latin typeface="Arial Narrow" pitchFamily="34" charset="0"/>
                <a:cs typeface="Times New Roman" charset="0"/>
              </a:rPr>
              <a:t>La revisión de la documentación preliminar.</a:t>
            </a:r>
          </a:p>
          <a:p>
            <a:pPr>
              <a:lnSpc>
                <a:spcPct val="140000"/>
              </a:lnSpc>
              <a:spcBef>
                <a:spcPct val="0"/>
              </a:spcBef>
              <a:buFont typeface="Wingdings" pitchFamily="2" charset="2"/>
              <a:buChar char="ü"/>
            </a:pPr>
            <a:r>
              <a:rPr lang="es-MX" sz="2400" b="1">
                <a:latin typeface="Arial Narrow" pitchFamily="34" charset="0"/>
                <a:cs typeface="Times New Roman" charset="0"/>
              </a:rPr>
              <a:t>Las evidencia se pueden recolectar por medio de:</a:t>
            </a:r>
          </a:p>
          <a:p>
            <a:pPr lvl="1">
              <a:lnSpc>
                <a:spcPct val="140000"/>
              </a:lnSpc>
              <a:spcBef>
                <a:spcPct val="0"/>
              </a:spcBef>
              <a:buFont typeface="Wingdings" pitchFamily="2" charset="2"/>
              <a:buChar char="ü"/>
            </a:pPr>
            <a:r>
              <a:rPr lang="es-MX" sz="2000" b="1">
                <a:latin typeface="Arial Narrow" pitchFamily="34" charset="0"/>
                <a:cs typeface="Times New Roman" charset="0"/>
              </a:rPr>
              <a:t>Cuestionarios iniciales,</a:t>
            </a:r>
          </a:p>
          <a:p>
            <a:pPr lvl="1">
              <a:lnSpc>
                <a:spcPct val="140000"/>
              </a:lnSpc>
              <a:spcBef>
                <a:spcPct val="0"/>
              </a:spcBef>
              <a:buFont typeface="Wingdings" pitchFamily="2" charset="2"/>
              <a:buChar char="ü"/>
            </a:pPr>
            <a:r>
              <a:rPr lang="es-MX" sz="2000" b="1">
                <a:latin typeface="Arial Narrow" pitchFamily="34" charset="0"/>
                <a:cs typeface="Times New Roman" charset="0"/>
              </a:rPr>
              <a:t>Entrevistas, o</a:t>
            </a:r>
          </a:p>
          <a:p>
            <a:pPr lvl="1">
              <a:lnSpc>
                <a:spcPct val="140000"/>
              </a:lnSpc>
              <a:spcBef>
                <a:spcPct val="0"/>
              </a:spcBef>
              <a:buFont typeface="Wingdings" pitchFamily="2" charset="2"/>
              <a:buChar char="ü"/>
            </a:pPr>
            <a:r>
              <a:rPr lang="es-MX" sz="2000" b="1">
                <a:latin typeface="Arial Narrow" pitchFamily="34" charset="0"/>
                <a:cs typeface="Times New Roman" charset="0"/>
              </a:rPr>
              <a:t>Documentación narrativa.</a:t>
            </a:r>
          </a:p>
          <a:p>
            <a:pPr lvl="1">
              <a:lnSpc>
                <a:spcPct val="140000"/>
              </a:lnSpc>
              <a:spcBef>
                <a:spcPct val="0"/>
              </a:spcBef>
              <a:buFont typeface="Wingdings" pitchFamily="2" charset="2"/>
              <a:buChar char="ü"/>
            </a:pPr>
            <a:endParaRPr lang="es-MX" sz="2000" b="1">
              <a:latin typeface="Arial Narrow" pitchFamily="34" charset="0"/>
              <a:cs typeface="Times New Roman" charset="0"/>
            </a:endParaRPr>
          </a:p>
          <a:p>
            <a:pPr>
              <a:lnSpc>
                <a:spcPct val="140000"/>
              </a:lnSpc>
              <a:spcBef>
                <a:spcPct val="0"/>
              </a:spcBef>
              <a:buFont typeface="Wingdings" pitchFamily="2" charset="2"/>
              <a:buChar char="ü"/>
            </a:pPr>
            <a:r>
              <a:rPr lang="es-MX" sz="2400" b="1">
                <a:latin typeface="Arial Narrow" pitchFamily="34" charset="0"/>
                <a:cs typeface="Times New Roman" charset="0"/>
              </a:rPr>
              <a:t>Se debe considerar que ésta será sólo una información inicial que nos permitirá elaborar el plan de trabajo, donde se profundizará en el desarrollo de la auditoría.</a:t>
            </a:r>
            <a:endParaRPr lang="es-ES_tradnl" sz="2400" b="1">
              <a:latin typeface="Arial Narrow"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s-MX" sz="2800"/>
              <a:t>Revisión Detallada</a:t>
            </a:r>
            <a:endParaRPr lang="es-ES" sz="2800"/>
          </a:p>
        </p:txBody>
      </p:sp>
      <p:sp>
        <p:nvSpPr>
          <p:cNvPr id="173059" name="Rectangle 3"/>
          <p:cNvSpPr>
            <a:spLocks noGrp="1" noChangeArrowheads="1"/>
          </p:cNvSpPr>
          <p:nvPr>
            <p:ph type="body" idx="1"/>
          </p:nvPr>
        </p:nvSpPr>
        <p:spPr>
          <a:xfrm>
            <a:off x="488950" y="908050"/>
            <a:ext cx="9163050" cy="4876800"/>
          </a:xfrm>
        </p:spPr>
        <p:txBody>
          <a:bodyPr/>
          <a:lstStyle/>
          <a:p>
            <a:pPr>
              <a:lnSpc>
                <a:spcPct val="140000"/>
              </a:lnSpc>
              <a:spcBef>
                <a:spcPct val="0"/>
              </a:spcBef>
              <a:buFont typeface="Wingdings" pitchFamily="2" charset="2"/>
              <a:buChar char="ü"/>
            </a:pPr>
            <a:r>
              <a:rPr lang="es-MX" sz="1800" b="1">
                <a:latin typeface="Arial Narrow" pitchFamily="34" charset="0"/>
                <a:cs typeface="Times New Roman" charset="0"/>
              </a:rPr>
              <a:t>Sus objetivos son los de obtener la información necesaria para que el auditor tenga un profundo entendimiento de los controles usados dentro del área informática.</a:t>
            </a:r>
          </a:p>
          <a:p>
            <a:pPr>
              <a:lnSpc>
                <a:spcPct val="140000"/>
              </a:lnSpc>
              <a:spcBef>
                <a:spcPct val="0"/>
              </a:spcBef>
              <a:buFont typeface="Wingdings" pitchFamily="2" charset="2"/>
              <a:buChar char="ü"/>
            </a:pPr>
            <a:r>
              <a:rPr lang="es-MX" sz="1800" b="1">
                <a:latin typeface="Arial Narrow" pitchFamily="34" charset="0"/>
                <a:cs typeface="Times New Roman" charset="0"/>
              </a:rPr>
              <a:t>El auditor debe decidir si debe de continuar elaborando pruebas de consentimiento, con la esperanza de obtener mayor confianza por medio del sistema de control interno, o proceder directamente a la revisión con los usuarios (controles compensatorios), o a las pruebas sustantivas. En algunos casos el auditor puede, después de hacer un análisis detallado, decidir que con los controles internos se tiene suficiente confianza, y en otros casos que los procedimientos alternos de auditoría pueden ser más apropiados.</a:t>
            </a:r>
          </a:p>
          <a:p>
            <a:pPr>
              <a:lnSpc>
                <a:spcPct val="140000"/>
              </a:lnSpc>
              <a:spcBef>
                <a:spcPct val="0"/>
              </a:spcBef>
              <a:buFont typeface="Wingdings" pitchFamily="2" charset="2"/>
              <a:buChar char="ü"/>
            </a:pPr>
            <a:r>
              <a:rPr lang="es-MX" sz="1800" b="1">
                <a:latin typeface="Arial Narrow" pitchFamily="34" charset="0"/>
                <a:cs typeface="Times New Roman" charset="0"/>
              </a:rPr>
              <a:t>Es importante en esta fase identificar las causas de las pérdidas existentes dentro de la instalación y los controles para reducir las pérdidas y los efectos causados por estas. Al terminar la revisión detallada el auditor debe evaluar en qué momento los controles establecidos reducen las pérdidas esperadas a un nivel aceptable.</a:t>
            </a:r>
          </a:p>
          <a:p>
            <a:pPr>
              <a:lnSpc>
                <a:spcPct val="140000"/>
              </a:lnSpc>
              <a:spcBef>
                <a:spcPct val="0"/>
              </a:spcBef>
              <a:buFont typeface="Wingdings" pitchFamily="2" charset="2"/>
              <a:buChar char="ü"/>
            </a:pPr>
            <a:r>
              <a:rPr lang="es-MX" sz="1800" b="1">
                <a:latin typeface="Arial Narrow" pitchFamily="34" charset="0"/>
                <a:cs typeface="Times New Roman" charset="0"/>
              </a:rPr>
              <a:t>Los métodos de obtención de información al momento de la evaluación detallada son los mismos usados en la investigación preliminar, y lo único que difiere es la profundidad con que se obtiene la información y se evalúa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s-MX" sz="2400"/>
              <a:t>Examen y evaluación de la Información</a:t>
            </a:r>
            <a:endParaRPr lang="es-ES" sz="2400"/>
          </a:p>
        </p:txBody>
      </p:sp>
      <p:sp>
        <p:nvSpPr>
          <p:cNvPr id="175107" name="Rectangle 3"/>
          <p:cNvSpPr>
            <a:spLocks noGrp="1" noChangeArrowheads="1"/>
          </p:cNvSpPr>
          <p:nvPr>
            <p:ph type="body" idx="1"/>
          </p:nvPr>
        </p:nvSpPr>
        <p:spPr>
          <a:xfrm>
            <a:off x="495300" y="784225"/>
            <a:ext cx="9163050" cy="4876800"/>
          </a:xfrm>
        </p:spPr>
        <p:txBody>
          <a:bodyPr/>
          <a:lstStyle/>
          <a:p>
            <a:pPr>
              <a:lnSpc>
                <a:spcPct val="140000"/>
              </a:lnSpc>
              <a:spcBef>
                <a:spcPct val="0"/>
              </a:spcBef>
              <a:buFont typeface="Wingdings" pitchFamily="2" charset="2"/>
              <a:buChar char="ü"/>
            </a:pPr>
            <a:r>
              <a:rPr lang="es-MX" sz="2400" b="1">
                <a:latin typeface="Arial Narrow" pitchFamily="34" charset="0"/>
                <a:cs typeface="Times New Roman" charset="0"/>
              </a:rPr>
              <a:t>El proceso de examen y evaluación de la información es el siguiente:</a:t>
            </a:r>
          </a:p>
          <a:p>
            <a:pPr lvl="1">
              <a:lnSpc>
                <a:spcPct val="140000"/>
              </a:lnSpc>
              <a:spcBef>
                <a:spcPct val="0"/>
              </a:spcBef>
              <a:buFont typeface="Wingdings" pitchFamily="2" charset="2"/>
              <a:buChar char="ü"/>
            </a:pPr>
            <a:r>
              <a:rPr lang="es-MX" sz="2000" b="1">
                <a:latin typeface="Arial Narrow" pitchFamily="34" charset="0"/>
                <a:cs typeface="Times New Roman" charset="0"/>
              </a:rPr>
              <a:t>Se debe obtener la información de todos los asuntos relacionados con los objetivos y alcances de la auditoría.</a:t>
            </a:r>
          </a:p>
          <a:p>
            <a:pPr lvl="1">
              <a:lnSpc>
                <a:spcPct val="140000"/>
              </a:lnSpc>
              <a:spcBef>
                <a:spcPct val="0"/>
              </a:spcBef>
              <a:buFont typeface="Wingdings" pitchFamily="2" charset="2"/>
              <a:buChar char="ü"/>
            </a:pPr>
            <a:r>
              <a:rPr lang="es-MX" sz="2000" b="1">
                <a:latin typeface="Arial Narrow" pitchFamily="34" charset="0"/>
                <a:cs typeface="Times New Roman" charset="0"/>
              </a:rPr>
              <a:t>La información deberá ser suficiente, competente, relevante y útil para que proporcione bases sólidas en relación con los hallazgos y recomendaciones de la auditoría.</a:t>
            </a:r>
          </a:p>
          <a:p>
            <a:pPr lvl="2">
              <a:lnSpc>
                <a:spcPct val="140000"/>
              </a:lnSpc>
              <a:spcBef>
                <a:spcPct val="0"/>
              </a:spcBef>
              <a:buFont typeface="Wingdings" pitchFamily="2" charset="2"/>
              <a:buChar char="ü"/>
            </a:pPr>
            <a:r>
              <a:rPr lang="es-MX" sz="1800" b="1">
                <a:latin typeface="Arial Narrow" pitchFamily="34" charset="0"/>
                <a:cs typeface="Times New Roman" charset="0"/>
              </a:rPr>
              <a:t>La información suficiente significa que está basada en hechos, que es adecuada y convincente, de tal forma que una persona prudente e informada pueda llegar a las mismas conclusiones que el auditor.</a:t>
            </a:r>
          </a:p>
          <a:p>
            <a:pPr lvl="2">
              <a:lnSpc>
                <a:spcPct val="140000"/>
              </a:lnSpc>
              <a:spcBef>
                <a:spcPct val="0"/>
              </a:spcBef>
              <a:buFont typeface="Wingdings" pitchFamily="2" charset="2"/>
              <a:buChar char="ü"/>
            </a:pPr>
            <a:r>
              <a:rPr lang="es-MX" sz="1800" b="1">
                <a:latin typeface="Arial Narrow" pitchFamily="34" charset="0"/>
                <a:cs typeface="Times New Roman" charset="0"/>
              </a:rPr>
              <a:t>La información competente significa que es confiable y puede obtenerse de la maneras válidas usando las técnicas de auditoría apropiadas.</a:t>
            </a:r>
          </a:p>
          <a:p>
            <a:pPr lvl="2">
              <a:lnSpc>
                <a:spcPct val="140000"/>
              </a:lnSpc>
              <a:spcBef>
                <a:spcPct val="0"/>
              </a:spcBef>
              <a:buFont typeface="Wingdings" pitchFamily="2" charset="2"/>
              <a:buChar char="ü"/>
            </a:pPr>
            <a:r>
              <a:rPr lang="es-MX" sz="1800" b="1">
                <a:latin typeface="Arial Narrow" pitchFamily="34" charset="0"/>
                <a:cs typeface="Times New Roman" charset="0"/>
              </a:rPr>
              <a:t>La información relevante apoya los hallazgos y recomendaciones de auditoría y es consistente con los objetivos de esta.</a:t>
            </a:r>
          </a:p>
          <a:p>
            <a:pPr lvl="2">
              <a:lnSpc>
                <a:spcPct val="140000"/>
              </a:lnSpc>
              <a:spcBef>
                <a:spcPct val="0"/>
              </a:spcBef>
              <a:buFont typeface="Wingdings" pitchFamily="2" charset="2"/>
              <a:buChar char="ü"/>
            </a:pPr>
            <a:r>
              <a:rPr lang="es-MX" sz="1800" b="1">
                <a:latin typeface="Arial Narrow" pitchFamily="34" charset="0"/>
                <a:cs typeface="Times New Roman" charset="0"/>
              </a:rPr>
              <a:t>La información útil ayuda a la organización a lograr sus metas. </a:t>
            </a:r>
            <a:br>
              <a:rPr lang="es-MX" sz="1800" b="1">
                <a:latin typeface="Arial Narrow" pitchFamily="34" charset="0"/>
                <a:cs typeface="Times New Roman" charset="0"/>
              </a:rPr>
            </a:br>
            <a:endParaRPr lang="es-MX" sz="1800" b="1">
              <a:latin typeface="Arial Narrow" pitchFamily="34" charset="0"/>
              <a:cs typeface="Times New Roman"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type="body" idx="1"/>
          </p:nvPr>
        </p:nvSpPr>
        <p:spPr>
          <a:xfrm>
            <a:off x="495300" y="981075"/>
            <a:ext cx="9163050" cy="4876800"/>
          </a:xfrm>
        </p:spPr>
        <p:txBody>
          <a:bodyPr/>
          <a:lstStyle/>
          <a:p>
            <a:pPr>
              <a:lnSpc>
                <a:spcPct val="140000"/>
              </a:lnSpc>
              <a:spcBef>
                <a:spcPct val="0"/>
              </a:spcBef>
              <a:buFont typeface="Wingdings" pitchFamily="2" charset="2"/>
              <a:buChar char="ü"/>
            </a:pPr>
            <a:r>
              <a:rPr lang="es-MX" sz="2000" b="1">
                <a:latin typeface="Arial Narrow" pitchFamily="34" charset="0"/>
                <a:cs typeface="Times New Roman" charset="0"/>
              </a:rPr>
              <a:t>Los procedimientos de auditoría, incluyendo el empleo de las técnicas de pruebas selectivas y el muestreo estadístico, deberán ser elegidos con anterioridad, cuando esto sea posible, y ampliarse o modificarse cuando las circunstancias lo requieran.</a:t>
            </a:r>
          </a:p>
          <a:p>
            <a:pPr>
              <a:lnSpc>
                <a:spcPct val="140000"/>
              </a:lnSpc>
              <a:spcBef>
                <a:spcPct val="0"/>
              </a:spcBef>
              <a:buFont typeface="Wingdings" pitchFamily="2" charset="2"/>
              <a:buChar char="ü"/>
            </a:pPr>
            <a:r>
              <a:rPr lang="es-MX" sz="2000" b="1">
                <a:latin typeface="Arial Narrow" pitchFamily="34" charset="0"/>
                <a:cs typeface="Times New Roman" charset="0"/>
              </a:rPr>
              <a:t>El proceso de recabar, analizar, interpretar y documentar la información deberá supervisarse para proporcionar una seguridad razonable de que la objetividad del auditor se mantuvo y que las metas de auditoría se cumplieron.</a:t>
            </a:r>
          </a:p>
          <a:p>
            <a:pPr>
              <a:lnSpc>
                <a:spcPct val="140000"/>
              </a:lnSpc>
              <a:spcBef>
                <a:spcPct val="0"/>
              </a:spcBef>
              <a:buFont typeface="Wingdings" pitchFamily="2" charset="2"/>
              <a:buChar char="ü"/>
            </a:pPr>
            <a:r>
              <a:rPr lang="es-MX" sz="2000" b="1">
                <a:latin typeface="Arial Narrow" pitchFamily="34" charset="0"/>
                <a:cs typeface="Times New Roman" charset="0"/>
              </a:rPr>
              <a:t>Los documentos de trabajo de la auditoría deberán ser preparados por los auditores y revisados por la gerencia de auditoría. Estos documentos deberán registrar la información obtenida y el análisis realizados, y deben apoyar las bases de los hallazgos de auditoría y las recomendaciones que se harán.</a:t>
            </a:r>
          </a:p>
        </p:txBody>
      </p:sp>
      <p:sp>
        <p:nvSpPr>
          <p:cNvPr id="177157" name="Rectangle 5"/>
          <p:cNvSpPr>
            <a:spLocks noGrp="1" noChangeArrowheads="1"/>
          </p:cNvSpPr>
          <p:nvPr>
            <p:ph type="title"/>
          </p:nvPr>
        </p:nvSpPr>
        <p:spPr>
          <a:noFill/>
          <a:ln/>
        </p:spPr>
        <p:txBody>
          <a:bodyPr/>
          <a:lstStyle/>
          <a:p>
            <a:r>
              <a:rPr lang="es-MX" sz="2400"/>
              <a:t>Examen y evaluación de la Información</a:t>
            </a:r>
            <a:endParaRPr lang="es-E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body" idx="1"/>
          </p:nvPr>
        </p:nvSpPr>
        <p:spPr>
          <a:xfrm>
            <a:off x="495300" y="981075"/>
            <a:ext cx="9163050" cy="4876800"/>
          </a:xfrm>
        </p:spPr>
        <p:txBody>
          <a:bodyPr/>
          <a:lstStyle/>
          <a:p>
            <a:pPr>
              <a:lnSpc>
                <a:spcPct val="140000"/>
              </a:lnSpc>
              <a:spcBef>
                <a:spcPct val="0"/>
              </a:spcBef>
              <a:buFont typeface="Wingdings" pitchFamily="2" charset="2"/>
              <a:buChar char="ü"/>
            </a:pPr>
            <a:r>
              <a:rPr lang="es-MX" sz="2000" b="1">
                <a:latin typeface="Arial Narrow" pitchFamily="34" charset="0"/>
                <a:cs typeface="Times New Roman" charset="0"/>
              </a:rPr>
              <a:t>Los auditores deberán reportar los resultados del trabajo de auditoría. </a:t>
            </a:r>
          </a:p>
          <a:p>
            <a:pPr>
              <a:lnSpc>
                <a:spcPct val="140000"/>
              </a:lnSpc>
              <a:spcBef>
                <a:spcPct val="0"/>
              </a:spcBef>
              <a:buFont typeface="Wingdings" pitchFamily="2" charset="2"/>
              <a:buChar char="ü"/>
            </a:pPr>
            <a:r>
              <a:rPr lang="es-MX" sz="2000" b="1">
                <a:latin typeface="Arial Narrow" pitchFamily="34" charset="0"/>
                <a:cs typeface="Times New Roman" charset="0"/>
              </a:rPr>
              <a:t>El auditor deberá discutir las conclusiones  y recomendaciones en los niveles apropiados de la administración antes de emitir su informe final. </a:t>
            </a:r>
          </a:p>
          <a:p>
            <a:pPr>
              <a:lnSpc>
                <a:spcPct val="140000"/>
              </a:lnSpc>
              <a:spcBef>
                <a:spcPct val="0"/>
              </a:spcBef>
              <a:buFont typeface="Wingdings" pitchFamily="2" charset="2"/>
              <a:buChar char="ü"/>
            </a:pPr>
            <a:r>
              <a:rPr lang="es-MX" sz="2000" b="1">
                <a:latin typeface="Arial Narrow" pitchFamily="34" charset="0"/>
                <a:cs typeface="Times New Roman" charset="0"/>
              </a:rPr>
              <a:t>Los informes deberán ser objetivos, claros, concisos, constructivos y oportunos. </a:t>
            </a:r>
          </a:p>
          <a:p>
            <a:pPr>
              <a:lnSpc>
                <a:spcPct val="140000"/>
              </a:lnSpc>
              <a:spcBef>
                <a:spcPct val="0"/>
              </a:spcBef>
              <a:buFont typeface="Wingdings" pitchFamily="2" charset="2"/>
              <a:buChar char="ü"/>
            </a:pPr>
            <a:r>
              <a:rPr lang="es-MX" sz="2000" b="1">
                <a:latin typeface="Arial Narrow" pitchFamily="34" charset="0"/>
                <a:cs typeface="Times New Roman" charset="0"/>
              </a:rPr>
              <a:t>Los informes presentarán el propósito, alcance y resultados de la auditoría y, cuando se considere apropiado, contendrán la opinión del auditor.</a:t>
            </a:r>
          </a:p>
          <a:p>
            <a:pPr>
              <a:lnSpc>
                <a:spcPct val="140000"/>
              </a:lnSpc>
              <a:spcBef>
                <a:spcPct val="0"/>
              </a:spcBef>
              <a:buFont typeface="Wingdings" pitchFamily="2" charset="2"/>
              <a:buChar char="ü"/>
            </a:pPr>
            <a:r>
              <a:rPr lang="es-MX" sz="2000" b="1">
                <a:latin typeface="Arial Narrow" pitchFamily="34" charset="0"/>
                <a:cs typeface="Times New Roman" charset="0"/>
              </a:rPr>
              <a:t>Los informes pueden incluir recomendaciones para mejoras potenciales y reconocer el trabajo satisfactorio y las medidas correctivas. Los puntos de vista de los auditados respecto a las conclusiones y recomendaciones pueden ser incluidos en el informe de auditoría.</a:t>
            </a:r>
          </a:p>
          <a:p>
            <a:pPr>
              <a:lnSpc>
                <a:spcPct val="140000"/>
              </a:lnSpc>
              <a:spcBef>
                <a:spcPct val="0"/>
              </a:spcBef>
              <a:buFont typeface="Wingdings" pitchFamily="2" charset="2"/>
              <a:buChar char="ü"/>
            </a:pPr>
            <a:r>
              <a:rPr lang="es-MX" sz="2000" b="1">
                <a:latin typeface="Arial Narrow" pitchFamily="34" charset="0"/>
                <a:cs typeface="Times New Roman" charset="0"/>
              </a:rPr>
              <a:t>Los auditores internos realizarán el seguimiento de las recomendaciones para asegurarse que se tomaron las acciones apropiadas sobre los hallazgos de auditoría reportados.</a:t>
            </a:r>
          </a:p>
        </p:txBody>
      </p:sp>
      <p:sp>
        <p:nvSpPr>
          <p:cNvPr id="227331" name="Rectangle 3"/>
          <p:cNvSpPr>
            <a:spLocks noGrp="1" noChangeArrowheads="1"/>
          </p:cNvSpPr>
          <p:nvPr>
            <p:ph type="title"/>
          </p:nvPr>
        </p:nvSpPr>
        <p:spPr>
          <a:noFill/>
          <a:ln/>
        </p:spPr>
        <p:txBody>
          <a:bodyPr/>
          <a:lstStyle/>
          <a:p>
            <a:r>
              <a:rPr lang="es-MX" sz="2400"/>
              <a:t>Examen y evaluación de la Información</a:t>
            </a:r>
            <a:endParaRPr lang="es-E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s-MX" sz="2800"/>
              <a:t>Pruebas de Consentimiento</a:t>
            </a:r>
            <a:endParaRPr lang="es-ES" sz="2800"/>
          </a:p>
        </p:txBody>
      </p:sp>
      <p:sp>
        <p:nvSpPr>
          <p:cNvPr id="229379" name="Rectangle 3"/>
          <p:cNvSpPr>
            <a:spLocks noGrp="1" noChangeArrowheads="1"/>
          </p:cNvSpPr>
          <p:nvPr>
            <p:ph type="body" idx="1"/>
          </p:nvPr>
        </p:nvSpPr>
        <p:spPr>
          <a:xfrm>
            <a:off x="495300" y="836613"/>
            <a:ext cx="9163050" cy="4876800"/>
          </a:xfrm>
        </p:spPr>
        <p:txBody>
          <a:bodyPr/>
          <a:lstStyle/>
          <a:p>
            <a:pPr>
              <a:lnSpc>
                <a:spcPct val="140000"/>
              </a:lnSpc>
              <a:spcBef>
                <a:spcPct val="0"/>
              </a:spcBef>
              <a:buFont typeface="Wingdings" pitchFamily="2" charset="2"/>
              <a:buChar char="ü"/>
            </a:pPr>
            <a:r>
              <a:rPr lang="es-MX" sz="2400" b="1">
                <a:latin typeface="Arial Narrow" pitchFamily="34" charset="0"/>
                <a:cs typeface="Times New Roman" charset="0"/>
              </a:rPr>
              <a:t>El objetivo es determinar si los controles internos operan como fueron diseñados para operar. El auditor debe determinar si los controles declarados en realidad existen y si realmente trabajan confiablemente.</a:t>
            </a:r>
          </a:p>
          <a:p>
            <a:pPr>
              <a:lnSpc>
                <a:spcPct val="140000"/>
              </a:lnSpc>
              <a:spcBef>
                <a:spcPct val="0"/>
              </a:spcBef>
              <a:buFont typeface="Wingdings" pitchFamily="2" charset="2"/>
              <a:buChar char="ü"/>
            </a:pPr>
            <a:r>
              <a:rPr lang="es-MX" sz="2400" b="1">
                <a:latin typeface="Arial Narrow" pitchFamily="34" charset="0"/>
                <a:cs typeface="Times New Roman" charset="0"/>
              </a:rPr>
              <a:t>Además de las técnicas manuales de recolección de evidencias, muy frecuentemente el auditor debe recurrir a técnicas de recolección de información asistidas por computadora, para determinar la existencia y confiabilidad de los controles. Por ejemplo, para evaluar la existencia y confiabilidad de los controles de acceso a una red, se requerirá el entrar a la red y evaluar directamente el sistema.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body" idx="1"/>
          </p:nvPr>
        </p:nvSpPr>
        <p:spPr>
          <a:xfrm>
            <a:off x="495300" y="836613"/>
            <a:ext cx="9163050" cy="6021387"/>
          </a:xfrm>
        </p:spPr>
        <p:txBody>
          <a:bodyPr/>
          <a:lstStyle/>
          <a:p>
            <a:pPr>
              <a:lnSpc>
                <a:spcPct val="140000"/>
              </a:lnSpc>
              <a:spcBef>
                <a:spcPct val="0"/>
              </a:spcBef>
              <a:buFont typeface="Wingdings" pitchFamily="2" charset="2"/>
              <a:buChar char="ü"/>
            </a:pPr>
            <a:r>
              <a:rPr lang="es-MX" sz="2800" b="1">
                <a:latin typeface="Arial Narrow" pitchFamily="34" charset="0"/>
                <a:cs typeface="Times New Roman" charset="0"/>
              </a:rPr>
              <a:t>En algunos casos el auditor puede decidir el no confiar en los controles internos de los sistemas, porque el usuario ejerce controles que compensan cualquier debilidad dentro de los controles internos de informática. </a:t>
            </a:r>
          </a:p>
          <a:p>
            <a:pPr>
              <a:lnSpc>
                <a:spcPct val="140000"/>
              </a:lnSpc>
              <a:spcBef>
                <a:spcPct val="0"/>
              </a:spcBef>
              <a:buFont typeface="Wingdings" pitchFamily="2" charset="2"/>
              <a:buChar char="ü"/>
            </a:pPr>
            <a:r>
              <a:rPr lang="es-MX" sz="2800" b="1">
                <a:latin typeface="Arial Narrow" pitchFamily="34" charset="0"/>
                <a:cs typeface="Times New Roman" charset="0"/>
              </a:rPr>
              <a:t>Estas pruebas que compensan las deficiencias de los controles internos se pueden realizar mediante cuestionarios, entrevistas, vistas y evaluaciones hechas directamente con los usuarios.</a:t>
            </a:r>
          </a:p>
        </p:txBody>
      </p:sp>
      <p:sp>
        <p:nvSpPr>
          <p:cNvPr id="183301" name="Rectangle 5"/>
          <p:cNvSpPr>
            <a:spLocks noGrp="1" noChangeArrowheads="1"/>
          </p:cNvSpPr>
          <p:nvPr>
            <p:ph type="title"/>
          </p:nvPr>
        </p:nvSpPr>
        <p:spPr>
          <a:noFill/>
          <a:ln/>
        </p:spPr>
        <p:txBody>
          <a:bodyPr/>
          <a:lstStyle/>
          <a:p>
            <a:r>
              <a:rPr lang="es-MX"/>
              <a:t>Pruebas de Controles de Usuario</a:t>
            </a:r>
            <a:endParaRPr 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495300" y="765175"/>
            <a:ext cx="9163050" cy="6021388"/>
          </a:xfrm>
        </p:spPr>
        <p:txBody>
          <a:bodyPr/>
          <a:lstStyle/>
          <a:p>
            <a:pPr>
              <a:lnSpc>
                <a:spcPct val="140000"/>
              </a:lnSpc>
              <a:spcBef>
                <a:spcPct val="0"/>
              </a:spcBef>
              <a:buFont typeface="Wingdings" pitchFamily="2" charset="2"/>
              <a:buChar char="ü"/>
            </a:pPr>
            <a:r>
              <a:rPr lang="es-MX" sz="2400" b="1">
                <a:latin typeface="Arial Narrow" pitchFamily="34" charset="0"/>
                <a:cs typeface="Times New Roman" charset="0"/>
              </a:rPr>
              <a:t>Su objetivo es obtener evidencia suficiente que permita al auditor emitir su juicio en las conclusiones  acerca de cuándo  pueden ocurrir pérdidas materiales durante el procesamiento de la información. Se pueden identificar 8 diferentes pruebas sustantivas:</a:t>
            </a:r>
          </a:p>
          <a:p>
            <a:pPr lvl="1">
              <a:lnSpc>
                <a:spcPct val="140000"/>
              </a:lnSpc>
              <a:spcBef>
                <a:spcPct val="0"/>
              </a:spcBef>
              <a:buFont typeface="Wingdings" pitchFamily="2" charset="2"/>
              <a:buChar char="ü"/>
            </a:pPr>
            <a:r>
              <a:rPr lang="es-MX" sz="2000" b="1">
                <a:latin typeface="Arial Narrow" pitchFamily="34" charset="0"/>
                <a:cs typeface="Times New Roman" charset="0"/>
              </a:rPr>
              <a:t>Pruebas para identificar errores en el procesamiento o de falta de seguridad o de confidencialidad.</a:t>
            </a:r>
          </a:p>
          <a:p>
            <a:pPr lvl="1">
              <a:lnSpc>
                <a:spcPct val="140000"/>
              </a:lnSpc>
              <a:spcBef>
                <a:spcPct val="0"/>
              </a:spcBef>
              <a:buFont typeface="Wingdings" pitchFamily="2" charset="2"/>
              <a:buChar char="ü"/>
            </a:pPr>
            <a:r>
              <a:rPr lang="es-MX" sz="2000" b="1">
                <a:latin typeface="Arial Narrow" pitchFamily="34" charset="0"/>
                <a:cs typeface="Times New Roman" charset="0"/>
              </a:rPr>
              <a:t>Pruebas para asegurar la calidad de los datos.</a:t>
            </a:r>
          </a:p>
          <a:p>
            <a:pPr lvl="1">
              <a:lnSpc>
                <a:spcPct val="140000"/>
              </a:lnSpc>
              <a:spcBef>
                <a:spcPct val="0"/>
              </a:spcBef>
              <a:buFont typeface="Wingdings" pitchFamily="2" charset="2"/>
              <a:buChar char="ü"/>
            </a:pPr>
            <a:r>
              <a:rPr lang="es-MX" sz="2000" b="1">
                <a:latin typeface="Arial Narrow" pitchFamily="34" charset="0"/>
                <a:cs typeface="Times New Roman" charset="0"/>
              </a:rPr>
              <a:t>Pruebas para identificar la inconsistencia de los datos.</a:t>
            </a:r>
          </a:p>
          <a:p>
            <a:pPr lvl="1">
              <a:lnSpc>
                <a:spcPct val="140000"/>
              </a:lnSpc>
              <a:spcBef>
                <a:spcPct val="0"/>
              </a:spcBef>
              <a:buFont typeface="Wingdings" pitchFamily="2" charset="2"/>
              <a:buChar char="ü"/>
            </a:pPr>
            <a:r>
              <a:rPr lang="es-MX" sz="2000" b="1">
                <a:latin typeface="Arial Narrow" pitchFamily="34" charset="0"/>
                <a:cs typeface="Times New Roman" charset="0"/>
              </a:rPr>
              <a:t>Pruebas para comparar con los datos o contadores físicos.</a:t>
            </a:r>
          </a:p>
          <a:p>
            <a:pPr lvl="1">
              <a:lnSpc>
                <a:spcPct val="140000"/>
              </a:lnSpc>
              <a:spcBef>
                <a:spcPct val="0"/>
              </a:spcBef>
              <a:buFont typeface="Wingdings" pitchFamily="2" charset="2"/>
              <a:buChar char="ü"/>
            </a:pPr>
            <a:r>
              <a:rPr lang="es-MX" sz="2000" b="1">
                <a:latin typeface="Arial Narrow" pitchFamily="34" charset="0"/>
                <a:cs typeface="Times New Roman" charset="0"/>
              </a:rPr>
              <a:t>Confirmación de datos de fuentes externas.</a:t>
            </a:r>
          </a:p>
          <a:p>
            <a:pPr lvl="1">
              <a:lnSpc>
                <a:spcPct val="140000"/>
              </a:lnSpc>
              <a:spcBef>
                <a:spcPct val="0"/>
              </a:spcBef>
              <a:buFont typeface="Wingdings" pitchFamily="2" charset="2"/>
              <a:buChar char="ü"/>
            </a:pPr>
            <a:r>
              <a:rPr lang="es-MX" sz="2000" b="1">
                <a:latin typeface="Arial Narrow" pitchFamily="34" charset="0"/>
                <a:cs typeface="Times New Roman" charset="0"/>
              </a:rPr>
              <a:t>Pruebas para confirmar la adecuada comunicación.</a:t>
            </a:r>
          </a:p>
          <a:p>
            <a:pPr lvl="1">
              <a:lnSpc>
                <a:spcPct val="140000"/>
              </a:lnSpc>
              <a:spcBef>
                <a:spcPct val="0"/>
              </a:spcBef>
              <a:buFont typeface="Wingdings" pitchFamily="2" charset="2"/>
              <a:buChar char="ü"/>
            </a:pPr>
            <a:r>
              <a:rPr lang="es-MX" sz="2000" b="1">
                <a:latin typeface="Arial Narrow" pitchFamily="34" charset="0"/>
                <a:cs typeface="Times New Roman" charset="0"/>
              </a:rPr>
              <a:t>Pruebas para determinar falta de seguridad.</a:t>
            </a:r>
          </a:p>
          <a:p>
            <a:pPr lvl="1">
              <a:lnSpc>
                <a:spcPct val="140000"/>
              </a:lnSpc>
              <a:spcBef>
                <a:spcPct val="0"/>
              </a:spcBef>
              <a:buFont typeface="Wingdings" pitchFamily="2" charset="2"/>
              <a:buChar char="ü"/>
            </a:pPr>
            <a:r>
              <a:rPr lang="es-MX" sz="2000" b="1">
                <a:latin typeface="Arial Narrow" pitchFamily="34" charset="0"/>
                <a:cs typeface="Times New Roman" charset="0"/>
              </a:rPr>
              <a:t>Pruebas para determinar problemas de legalidad.</a:t>
            </a:r>
          </a:p>
        </p:txBody>
      </p:sp>
      <p:sp>
        <p:nvSpPr>
          <p:cNvPr id="185349" name="Rectangle 5"/>
          <p:cNvSpPr>
            <a:spLocks noGrp="1" noChangeArrowheads="1"/>
          </p:cNvSpPr>
          <p:nvPr>
            <p:ph type="title"/>
          </p:nvPr>
        </p:nvSpPr>
        <p:spPr>
          <a:noFill/>
          <a:ln/>
        </p:spPr>
        <p:txBody>
          <a:bodyPr/>
          <a:lstStyle/>
          <a:p>
            <a:r>
              <a:rPr lang="es-MX"/>
              <a:t>Pruebas Sustantivas</a:t>
            </a:r>
            <a:endParaRPr lang="es-E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s-MX" sz="2400"/>
              <a:t>Evaluación de Componentes</a:t>
            </a:r>
            <a:endParaRPr lang="es-ES" sz="2400"/>
          </a:p>
        </p:txBody>
      </p:sp>
      <p:sp>
        <p:nvSpPr>
          <p:cNvPr id="187395" name="Rectangle 3"/>
          <p:cNvSpPr>
            <a:spLocks noGrp="1" noChangeArrowheads="1"/>
          </p:cNvSpPr>
          <p:nvPr>
            <p:ph type="body" idx="1"/>
          </p:nvPr>
        </p:nvSpPr>
        <p:spPr>
          <a:xfrm>
            <a:off x="495300" y="836613"/>
            <a:ext cx="9163050" cy="6264275"/>
          </a:xfrm>
        </p:spPr>
        <p:txBody>
          <a:bodyPr/>
          <a:lstStyle/>
          <a:p>
            <a:pPr>
              <a:lnSpc>
                <a:spcPct val="140000"/>
              </a:lnSpc>
              <a:spcBef>
                <a:spcPct val="0"/>
              </a:spcBef>
              <a:buFont typeface="Wingdings" pitchFamily="2" charset="2"/>
              <a:buChar char="ü"/>
            </a:pPr>
            <a:r>
              <a:rPr lang="es-MX" sz="2800" b="1">
                <a:latin typeface="Arial Narrow" pitchFamily="34" charset="0"/>
                <a:cs typeface="Times New Roman" charset="0"/>
              </a:rPr>
              <a:t>Realizar una auditoría en informática es un trabajo complejo. Por ello, para lograr los objetivos, el auditor necesita dividir los sistemas en una serie de subsistemas, identificando los componentes que realizan las actividades básicas de cada subsistema, evaluar la confianza de cada componente, y la de los subsistemas, y en forma agregada evaluar cada subsistema hasta llegar a una evaluación global sobre la confianza total del sistema.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s-MX"/>
              <a:t>Habilidades de los auditores</a:t>
            </a:r>
            <a:endParaRPr lang="es-ES"/>
          </a:p>
        </p:txBody>
      </p:sp>
      <p:sp>
        <p:nvSpPr>
          <p:cNvPr id="223235" name="Rectangle 3"/>
          <p:cNvSpPr>
            <a:spLocks noGrp="1" noChangeArrowheads="1"/>
          </p:cNvSpPr>
          <p:nvPr>
            <p:ph type="body" idx="1"/>
          </p:nvPr>
        </p:nvSpPr>
        <p:spPr>
          <a:xfrm>
            <a:off x="495300" y="784225"/>
            <a:ext cx="9163050" cy="4876800"/>
          </a:xfrm>
        </p:spPr>
        <p:txBody>
          <a:bodyPr/>
          <a:lstStyle/>
          <a:p>
            <a:pPr>
              <a:lnSpc>
                <a:spcPct val="140000"/>
              </a:lnSpc>
              <a:spcBef>
                <a:spcPct val="0"/>
              </a:spcBef>
              <a:buFont typeface="Wingdings" pitchFamily="2" charset="2"/>
              <a:buChar char="ü"/>
            </a:pPr>
            <a:r>
              <a:rPr lang="es-MX" sz="2000" b="1">
                <a:latin typeface="Arial Narrow" pitchFamily="34" charset="0"/>
              </a:rPr>
              <a:t>Los auditores en informática son responsables de continuar su desarrollo profesional para poder mantener su pericia profesional. Deberán mantenerse informados acerca de las mejoras y desarrollos recientes.</a:t>
            </a:r>
          </a:p>
          <a:p>
            <a:pPr>
              <a:lnSpc>
                <a:spcPct val="140000"/>
              </a:lnSpc>
              <a:spcBef>
                <a:spcPct val="0"/>
              </a:spcBef>
              <a:buFont typeface="Wingdings" pitchFamily="2" charset="2"/>
              <a:buChar char="ü"/>
            </a:pPr>
            <a:r>
              <a:rPr lang="es-MX" sz="2000" b="1">
                <a:latin typeface="Arial Narrow" pitchFamily="34" charset="0"/>
              </a:rPr>
              <a:t>Los auditores informáticos deben ejercer el debido cuidado profesional al realizar sus auditorías. El cuidado profesional, deberá estar de acuerdo con la complejidad de la auditoría que se realiza. Los auditores deben estar atentos a la posibilidad de errores intencionales, de omisiones, de la ineficiencia, del desperdicio, de la inefectividad y del conflicto de intereses.</a:t>
            </a:r>
            <a:br>
              <a:rPr lang="es-MX" sz="2000" b="1">
                <a:latin typeface="Arial Narrow" pitchFamily="34" charset="0"/>
              </a:rPr>
            </a:br>
            <a:r>
              <a:rPr lang="es-MX" sz="2000" b="1">
                <a:latin typeface="Arial Narrow" pitchFamily="34" charset="0"/>
              </a:rPr>
              <a:t>También deberán estar alertas ante aquellas condiciones y actividades en donde es más probable que existan irregularidades. Además, deberán identificar los controles inadecuados y emitir recomendaciones para promover el cumplimiento con procedimientos y prácticas aceptables.</a:t>
            </a:r>
            <a:endParaRPr lang="es-MX" sz="2000" b="1">
              <a:latin typeface="Arial Narrow" pitchFamily="34" charset="0"/>
              <a:cs typeface="Times New Roman"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0" name="Picture 50"/>
          <p:cNvPicPr>
            <a:picLocks noChangeAspect="1" noChangeArrowheads="1"/>
          </p:cNvPicPr>
          <p:nvPr>
            <p:ph/>
          </p:nvPr>
        </p:nvPicPr>
        <p:blipFill>
          <a:blip r:embed="rId3"/>
          <a:srcRect/>
          <a:stretch>
            <a:fillRect/>
          </a:stretch>
        </p:blipFill>
        <p:spPr>
          <a:xfrm>
            <a:off x="596900" y="1052513"/>
            <a:ext cx="8713788" cy="5614987"/>
          </a:xfrm>
          <a:noFill/>
          <a:ln/>
        </p:spPr>
      </p:pic>
      <p:sp>
        <p:nvSpPr>
          <p:cNvPr id="235572" name="Rectangle 52"/>
          <p:cNvSpPr>
            <a:spLocks noChangeArrowheads="1"/>
          </p:cNvSpPr>
          <p:nvPr/>
        </p:nvSpPr>
        <p:spPr bwMode="auto">
          <a:xfrm>
            <a:off x="3116263" y="190500"/>
            <a:ext cx="6624637" cy="533400"/>
          </a:xfrm>
          <a:prstGeom prst="rect">
            <a:avLst/>
          </a:prstGeom>
          <a:noFill/>
          <a:ln w="9525">
            <a:noFill/>
            <a:miter lim="800000"/>
            <a:headEnd/>
            <a:tailEnd/>
          </a:ln>
          <a:effectLst/>
        </p:spPr>
        <p:txBody>
          <a:bodyPr anchor="ctr"/>
          <a:lstStyle/>
          <a:p>
            <a:pPr algn="r"/>
            <a:r>
              <a:rPr lang="es-MX" sz="2400" b="1">
                <a:solidFill>
                  <a:schemeClr val="tx2"/>
                </a:solidFill>
                <a:latin typeface="Arial" charset="0"/>
              </a:rPr>
              <a:t>Evaluación de Componentes</a:t>
            </a:r>
            <a:endParaRPr lang="es-ES" sz="2400" b="1">
              <a:solidFill>
                <a:schemeClr val="tx2"/>
              </a:solidFill>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ChangeArrowheads="1"/>
          </p:cNvSpPr>
          <p:nvPr/>
        </p:nvSpPr>
        <p:spPr bwMode="auto">
          <a:xfrm>
            <a:off x="3116263" y="190500"/>
            <a:ext cx="6624637" cy="533400"/>
          </a:xfrm>
          <a:prstGeom prst="rect">
            <a:avLst/>
          </a:prstGeom>
          <a:noFill/>
          <a:ln w="9525">
            <a:noFill/>
            <a:miter lim="800000"/>
            <a:headEnd/>
            <a:tailEnd/>
          </a:ln>
          <a:effectLst/>
        </p:spPr>
        <p:txBody>
          <a:bodyPr anchor="ctr"/>
          <a:lstStyle/>
          <a:p>
            <a:pPr algn="r"/>
            <a:r>
              <a:rPr lang="es-MX" sz="2400" b="1">
                <a:solidFill>
                  <a:schemeClr val="tx2"/>
                </a:solidFill>
                <a:latin typeface="Arial" charset="0"/>
              </a:rPr>
              <a:t>Evaluación de Componentes</a:t>
            </a:r>
            <a:endParaRPr lang="es-ES" sz="2400" b="1">
              <a:solidFill>
                <a:schemeClr val="tx2"/>
              </a:solidFill>
              <a:latin typeface="Arial" charset="0"/>
            </a:endParaRPr>
          </a:p>
        </p:txBody>
      </p:sp>
      <p:pic>
        <p:nvPicPr>
          <p:cNvPr id="238599" name="Picture 7"/>
          <p:cNvPicPr>
            <a:picLocks noChangeAspect="1" noChangeArrowheads="1"/>
          </p:cNvPicPr>
          <p:nvPr>
            <p:ph/>
          </p:nvPr>
        </p:nvPicPr>
        <p:blipFill>
          <a:blip r:embed="rId3"/>
          <a:srcRect/>
          <a:stretch>
            <a:fillRect/>
          </a:stretch>
        </p:blipFill>
        <p:spPr>
          <a:xfrm>
            <a:off x="849313" y="963613"/>
            <a:ext cx="8280400" cy="5778500"/>
          </a:xfrm>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s-MX" sz="2400"/>
              <a:t>Pasos de la auditoría Informática</a:t>
            </a:r>
            <a:endParaRPr lang="es-ES" sz="2400"/>
          </a:p>
        </p:txBody>
      </p:sp>
      <p:sp>
        <p:nvSpPr>
          <p:cNvPr id="189446" name="Rectangle 6"/>
          <p:cNvSpPr>
            <a:spLocks noChangeArrowheads="1"/>
          </p:cNvSpPr>
          <p:nvPr/>
        </p:nvSpPr>
        <p:spPr bwMode="auto">
          <a:xfrm>
            <a:off x="415925" y="2025650"/>
            <a:ext cx="1295400" cy="1152525"/>
          </a:xfrm>
          <a:prstGeom prst="rect">
            <a:avLst/>
          </a:prstGeom>
          <a:solidFill>
            <a:schemeClr val="accent1"/>
          </a:solidFill>
          <a:ln w="9525">
            <a:solidFill>
              <a:schemeClr val="tx1"/>
            </a:solidFill>
            <a:miter lim="800000"/>
            <a:headEnd/>
            <a:tailEnd/>
          </a:ln>
          <a:effectLst/>
        </p:spPr>
        <p:txBody>
          <a:bodyPr wrap="none" anchor="ctr"/>
          <a:lstStyle/>
          <a:p>
            <a:pPr algn="ctr"/>
            <a:r>
              <a:rPr lang="es-MX" sz="1800"/>
              <a:t>Investifación</a:t>
            </a:r>
          </a:p>
          <a:p>
            <a:pPr algn="ctr"/>
            <a:r>
              <a:rPr lang="es-MX" sz="1800"/>
              <a:t>Preliminar</a:t>
            </a:r>
          </a:p>
        </p:txBody>
      </p:sp>
      <p:sp>
        <p:nvSpPr>
          <p:cNvPr id="189448" name="Rectangle 8"/>
          <p:cNvSpPr>
            <a:spLocks noChangeArrowheads="1"/>
          </p:cNvSpPr>
          <p:nvPr/>
        </p:nvSpPr>
        <p:spPr bwMode="auto">
          <a:xfrm>
            <a:off x="2911475" y="2024063"/>
            <a:ext cx="1295400" cy="1152525"/>
          </a:xfrm>
          <a:prstGeom prst="rect">
            <a:avLst/>
          </a:prstGeom>
          <a:solidFill>
            <a:schemeClr val="accent1"/>
          </a:solidFill>
          <a:ln w="9525">
            <a:solidFill>
              <a:schemeClr val="tx1"/>
            </a:solidFill>
            <a:miter lim="800000"/>
            <a:headEnd/>
            <a:tailEnd/>
          </a:ln>
          <a:effectLst/>
        </p:spPr>
        <p:txBody>
          <a:bodyPr wrap="none" anchor="ctr"/>
          <a:lstStyle/>
          <a:p>
            <a:pPr algn="ctr"/>
            <a:r>
              <a:rPr lang="es-MX" sz="1800"/>
              <a:t>Revisión</a:t>
            </a:r>
          </a:p>
          <a:p>
            <a:pPr algn="ctr"/>
            <a:r>
              <a:rPr lang="es-MX" sz="1800"/>
              <a:t>Detallada</a:t>
            </a:r>
          </a:p>
        </p:txBody>
      </p:sp>
      <p:sp>
        <p:nvSpPr>
          <p:cNvPr id="189449" name="Rectangle 9"/>
          <p:cNvSpPr>
            <a:spLocks noChangeArrowheads="1"/>
          </p:cNvSpPr>
          <p:nvPr/>
        </p:nvSpPr>
        <p:spPr bwMode="auto">
          <a:xfrm>
            <a:off x="5408613" y="2024063"/>
            <a:ext cx="1295400" cy="1152525"/>
          </a:xfrm>
          <a:prstGeom prst="rect">
            <a:avLst/>
          </a:prstGeom>
          <a:solidFill>
            <a:schemeClr val="accent1"/>
          </a:solidFill>
          <a:ln w="9525">
            <a:solidFill>
              <a:schemeClr val="tx1"/>
            </a:solidFill>
            <a:miter lim="800000"/>
            <a:headEnd/>
            <a:tailEnd/>
          </a:ln>
          <a:effectLst/>
        </p:spPr>
        <p:txBody>
          <a:bodyPr wrap="none" anchor="ctr"/>
          <a:lstStyle/>
          <a:p>
            <a:pPr algn="ctr"/>
            <a:r>
              <a:rPr lang="es-MX" sz="1800"/>
              <a:t>Pruebas sobre</a:t>
            </a:r>
          </a:p>
          <a:p>
            <a:pPr algn="ctr"/>
            <a:r>
              <a:rPr lang="es-MX" sz="1800"/>
              <a:t>Controles </a:t>
            </a:r>
          </a:p>
          <a:p>
            <a:pPr algn="ctr"/>
            <a:r>
              <a:rPr lang="es-MX" sz="1800"/>
              <a:t>críticos</a:t>
            </a:r>
          </a:p>
        </p:txBody>
      </p:sp>
      <p:sp>
        <p:nvSpPr>
          <p:cNvPr id="189451" name="Rectangle 11"/>
          <p:cNvSpPr>
            <a:spLocks noChangeArrowheads="1"/>
          </p:cNvSpPr>
          <p:nvPr/>
        </p:nvSpPr>
        <p:spPr bwMode="auto">
          <a:xfrm>
            <a:off x="3584575" y="4365625"/>
            <a:ext cx="1295400" cy="1152525"/>
          </a:xfrm>
          <a:prstGeom prst="rect">
            <a:avLst/>
          </a:prstGeom>
          <a:solidFill>
            <a:schemeClr val="accent1"/>
          </a:solidFill>
          <a:ln w="9525">
            <a:solidFill>
              <a:schemeClr val="tx1"/>
            </a:solidFill>
            <a:miter lim="800000"/>
            <a:headEnd/>
            <a:tailEnd/>
          </a:ln>
          <a:effectLst/>
        </p:spPr>
        <p:txBody>
          <a:bodyPr wrap="none" anchor="ctr"/>
          <a:lstStyle/>
          <a:p>
            <a:pPr algn="ctr"/>
            <a:r>
              <a:rPr lang="es-MX" sz="1800"/>
              <a:t>Pruebas</a:t>
            </a:r>
          </a:p>
          <a:p>
            <a:pPr algn="ctr"/>
            <a:r>
              <a:rPr lang="es-MX" sz="1800"/>
              <a:t>Sustantivas</a:t>
            </a:r>
          </a:p>
        </p:txBody>
      </p:sp>
      <p:sp>
        <p:nvSpPr>
          <p:cNvPr id="189452" name="Line 12"/>
          <p:cNvSpPr>
            <a:spLocks noChangeShapeType="1"/>
          </p:cNvSpPr>
          <p:nvPr/>
        </p:nvSpPr>
        <p:spPr bwMode="auto">
          <a:xfrm>
            <a:off x="1065213" y="3141663"/>
            <a:ext cx="3167062" cy="1223962"/>
          </a:xfrm>
          <a:prstGeom prst="line">
            <a:avLst/>
          </a:prstGeom>
          <a:noFill/>
          <a:ln w="9525">
            <a:solidFill>
              <a:schemeClr val="tx1"/>
            </a:solidFill>
            <a:round/>
            <a:headEnd/>
            <a:tailEnd type="triangle" w="med" len="med"/>
          </a:ln>
          <a:effectLst/>
        </p:spPr>
        <p:txBody>
          <a:bodyPr/>
          <a:lstStyle/>
          <a:p>
            <a:endParaRPr lang="en-US"/>
          </a:p>
        </p:txBody>
      </p:sp>
      <p:sp>
        <p:nvSpPr>
          <p:cNvPr id="189454" name="Rectangle 14"/>
          <p:cNvSpPr>
            <a:spLocks noChangeArrowheads="1"/>
          </p:cNvSpPr>
          <p:nvPr/>
        </p:nvSpPr>
        <p:spPr bwMode="auto">
          <a:xfrm>
            <a:off x="7905750" y="2024063"/>
            <a:ext cx="1295400" cy="1152525"/>
          </a:xfrm>
          <a:prstGeom prst="rect">
            <a:avLst/>
          </a:prstGeom>
          <a:solidFill>
            <a:schemeClr val="accent1"/>
          </a:solidFill>
          <a:ln w="9525">
            <a:solidFill>
              <a:schemeClr val="tx1"/>
            </a:solidFill>
            <a:miter lim="800000"/>
            <a:headEnd/>
            <a:tailEnd/>
          </a:ln>
          <a:effectLst/>
        </p:spPr>
        <p:txBody>
          <a:bodyPr wrap="none" anchor="ctr"/>
          <a:lstStyle/>
          <a:p>
            <a:pPr algn="ctr"/>
            <a:r>
              <a:rPr lang="es-MX" sz="1800"/>
              <a:t>Pruebas sobre</a:t>
            </a:r>
          </a:p>
          <a:p>
            <a:pPr algn="ctr"/>
            <a:r>
              <a:rPr lang="es-MX" sz="1800"/>
              <a:t>Otros</a:t>
            </a:r>
          </a:p>
          <a:p>
            <a:pPr algn="ctr"/>
            <a:r>
              <a:rPr lang="es-MX" sz="1800"/>
              <a:t>Controles</a:t>
            </a:r>
          </a:p>
        </p:txBody>
      </p:sp>
      <p:sp>
        <p:nvSpPr>
          <p:cNvPr id="189455" name="Line 15"/>
          <p:cNvSpPr>
            <a:spLocks noChangeShapeType="1"/>
          </p:cNvSpPr>
          <p:nvPr/>
        </p:nvSpPr>
        <p:spPr bwMode="auto">
          <a:xfrm flipH="1">
            <a:off x="4160838" y="3213100"/>
            <a:ext cx="4321175" cy="1152525"/>
          </a:xfrm>
          <a:prstGeom prst="line">
            <a:avLst/>
          </a:prstGeom>
          <a:noFill/>
          <a:ln w="9525">
            <a:solidFill>
              <a:schemeClr val="tx1"/>
            </a:solidFill>
            <a:round/>
            <a:headEnd/>
            <a:tailEnd type="triangle" w="med" len="med"/>
          </a:ln>
          <a:effectLst/>
        </p:spPr>
        <p:txBody>
          <a:bodyPr/>
          <a:lstStyle/>
          <a:p>
            <a:endParaRPr lang="en-US"/>
          </a:p>
        </p:txBody>
      </p:sp>
      <p:sp>
        <p:nvSpPr>
          <p:cNvPr id="189456" name="Rectangle 16"/>
          <p:cNvSpPr>
            <a:spLocks noChangeArrowheads="1"/>
          </p:cNvSpPr>
          <p:nvPr/>
        </p:nvSpPr>
        <p:spPr bwMode="auto">
          <a:xfrm>
            <a:off x="7832725" y="4437063"/>
            <a:ext cx="1295400" cy="1152525"/>
          </a:xfrm>
          <a:prstGeom prst="rect">
            <a:avLst/>
          </a:prstGeom>
          <a:solidFill>
            <a:schemeClr val="accent1"/>
          </a:solidFill>
          <a:ln w="9525">
            <a:solidFill>
              <a:schemeClr val="tx1"/>
            </a:solidFill>
            <a:miter lim="800000"/>
            <a:headEnd/>
            <a:tailEnd/>
          </a:ln>
          <a:effectLst/>
        </p:spPr>
        <p:txBody>
          <a:bodyPr wrap="none" anchor="ctr"/>
          <a:lstStyle/>
          <a:p>
            <a:pPr algn="ctr"/>
            <a:r>
              <a:rPr lang="es-MX" sz="1600"/>
              <a:t>Pruebas</a:t>
            </a:r>
          </a:p>
          <a:p>
            <a:pPr algn="ctr"/>
            <a:r>
              <a:rPr lang="es-MX" sz="1600"/>
              <a:t>Complementarias</a:t>
            </a:r>
          </a:p>
        </p:txBody>
      </p:sp>
      <p:sp>
        <p:nvSpPr>
          <p:cNvPr id="189457" name="Line 17"/>
          <p:cNvSpPr>
            <a:spLocks noChangeShapeType="1"/>
          </p:cNvSpPr>
          <p:nvPr/>
        </p:nvSpPr>
        <p:spPr bwMode="auto">
          <a:xfrm>
            <a:off x="1639888" y="2636838"/>
            <a:ext cx="1225550" cy="0"/>
          </a:xfrm>
          <a:prstGeom prst="line">
            <a:avLst/>
          </a:prstGeom>
          <a:noFill/>
          <a:ln w="9525">
            <a:solidFill>
              <a:schemeClr val="tx1"/>
            </a:solidFill>
            <a:round/>
            <a:headEnd/>
            <a:tailEnd type="triangle" w="med" len="med"/>
          </a:ln>
          <a:effectLst/>
        </p:spPr>
        <p:txBody>
          <a:bodyPr/>
          <a:lstStyle/>
          <a:p>
            <a:endParaRPr lang="en-US"/>
          </a:p>
        </p:txBody>
      </p:sp>
      <p:sp>
        <p:nvSpPr>
          <p:cNvPr id="189458" name="Line 18"/>
          <p:cNvSpPr>
            <a:spLocks noChangeShapeType="1"/>
          </p:cNvSpPr>
          <p:nvPr/>
        </p:nvSpPr>
        <p:spPr bwMode="auto">
          <a:xfrm>
            <a:off x="4232275" y="2636838"/>
            <a:ext cx="1225550" cy="0"/>
          </a:xfrm>
          <a:prstGeom prst="line">
            <a:avLst/>
          </a:prstGeom>
          <a:noFill/>
          <a:ln w="9525">
            <a:solidFill>
              <a:schemeClr val="tx1"/>
            </a:solidFill>
            <a:round/>
            <a:headEnd/>
            <a:tailEnd type="triangle" w="med" len="med"/>
          </a:ln>
          <a:effectLst/>
        </p:spPr>
        <p:txBody>
          <a:bodyPr/>
          <a:lstStyle/>
          <a:p>
            <a:endParaRPr lang="en-US"/>
          </a:p>
        </p:txBody>
      </p:sp>
      <p:sp>
        <p:nvSpPr>
          <p:cNvPr id="189459" name="Line 19"/>
          <p:cNvSpPr>
            <a:spLocks noChangeShapeType="1"/>
          </p:cNvSpPr>
          <p:nvPr/>
        </p:nvSpPr>
        <p:spPr bwMode="auto">
          <a:xfrm>
            <a:off x="6681788" y="2636838"/>
            <a:ext cx="1225550" cy="0"/>
          </a:xfrm>
          <a:prstGeom prst="line">
            <a:avLst/>
          </a:prstGeom>
          <a:noFill/>
          <a:ln w="9525">
            <a:solidFill>
              <a:schemeClr val="tx1"/>
            </a:solidFill>
            <a:round/>
            <a:headEnd/>
            <a:tailEnd type="triangle" w="med" len="med"/>
          </a:ln>
          <a:effectLst/>
        </p:spPr>
        <p:txBody>
          <a:bodyPr/>
          <a:lstStyle/>
          <a:p>
            <a:endParaRPr lang="en-US"/>
          </a:p>
        </p:txBody>
      </p:sp>
      <p:sp>
        <p:nvSpPr>
          <p:cNvPr id="189460" name="Line 20"/>
          <p:cNvSpPr>
            <a:spLocks noChangeShapeType="1"/>
          </p:cNvSpPr>
          <p:nvPr/>
        </p:nvSpPr>
        <p:spPr bwMode="auto">
          <a:xfrm flipH="1">
            <a:off x="8482013" y="3213100"/>
            <a:ext cx="0" cy="1223963"/>
          </a:xfrm>
          <a:prstGeom prst="line">
            <a:avLst/>
          </a:prstGeom>
          <a:noFill/>
          <a:ln w="9525">
            <a:solidFill>
              <a:schemeClr val="tx1"/>
            </a:solidFill>
            <a:round/>
            <a:headEnd/>
            <a:tailEnd type="triangle" w="med" len="med"/>
          </a:ln>
          <a:effectLst/>
        </p:spPr>
        <p:txBody>
          <a:bodyPr/>
          <a:lstStyle/>
          <a:p>
            <a:endParaRPr lang="en-US"/>
          </a:p>
        </p:txBody>
      </p:sp>
      <p:sp>
        <p:nvSpPr>
          <p:cNvPr id="189461" name="Text Box 21"/>
          <p:cNvSpPr txBox="1">
            <a:spLocks noChangeArrowheads="1"/>
          </p:cNvSpPr>
          <p:nvPr/>
        </p:nvSpPr>
        <p:spPr bwMode="auto">
          <a:xfrm>
            <a:off x="1689100" y="1981200"/>
            <a:ext cx="1228725" cy="641350"/>
          </a:xfrm>
          <a:prstGeom prst="rect">
            <a:avLst/>
          </a:prstGeom>
          <a:noFill/>
          <a:ln w="9525">
            <a:noFill/>
            <a:miter lim="800000"/>
            <a:headEnd/>
            <a:tailEnd/>
          </a:ln>
          <a:effectLst/>
        </p:spPr>
        <p:txBody>
          <a:bodyPr wrap="none">
            <a:spAutoFit/>
          </a:bodyPr>
          <a:lstStyle/>
          <a:p>
            <a:r>
              <a:rPr lang="es-MX" sz="1800"/>
              <a:t>Confianza</a:t>
            </a:r>
          </a:p>
          <a:p>
            <a:r>
              <a:rPr lang="es-MX" sz="1800"/>
              <a:t>En controles</a:t>
            </a:r>
          </a:p>
        </p:txBody>
      </p:sp>
      <p:sp>
        <p:nvSpPr>
          <p:cNvPr id="189462" name="Text Box 22"/>
          <p:cNvSpPr txBox="1">
            <a:spLocks noChangeArrowheads="1"/>
          </p:cNvSpPr>
          <p:nvPr/>
        </p:nvSpPr>
        <p:spPr bwMode="auto">
          <a:xfrm>
            <a:off x="4198938" y="1989138"/>
            <a:ext cx="1228725" cy="641350"/>
          </a:xfrm>
          <a:prstGeom prst="rect">
            <a:avLst/>
          </a:prstGeom>
          <a:noFill/>
          <a:ln w="9525">
            <a:noFill/>
            <a:miter lim="800000"/>
            <a:headEnd/>
            <a:tailEnd/>
          </a:ln>
          <a:effectLst/>
        </p:spPr>
        <p:txBody>
          <a:bodyPr wrap="none">
            <a:spAutoFit/>
          </a:bodyPr>
          <a:lstStyle/>
          <a:p>
            <a:r>
              <a:rPr lang="es-MX" sz="1800"/>
              <a:t>Confianza</a:t>
            </a:r>
          </a:p>
          <a:p>
            <a:r>
              <a:rPr lang="es-MX" sz="1800"/>
              <a:t>En controles</a:t>
            </a:r>
          </a:p>
        </p:txBody>
      </p:sp>
      <p:sp>
        <p:nvSpPr>
          <p:cNvPr id="189463" name="Text Box 23"/>
          <p:cNvSpPr txBox="1">
            <a:spLocks noChangeArrowheads="1"/>
          </p:cNvSpPr>
          <p:nvPr/>
        </p:nvSpPr>
        <p:spPr bwMode="auto">
          <a:xfrm>
            <a:off x="6748463" y="1989138"/>
            <a:ext cx="1228725" cy="641350"/>
          </a:xfrm>
          <a:prstGeom prst="rect">
            <a:avLst/>
          </a:prstGeom>
          <a:noFill/>
          <a:ln w="9525">
            <a:noFill/>
            <a:miter lim="800000"/>
            <a:headEnd/>
            <a:tailEnd/>
          </a:ln>
          <a:effectLst/>
        </p:spPr>
        <p:txBody>
          <a:bodyPr wrap="none">
            <a:spAutoFit/>
          </a:bodyPr>
          <a:lstStyle/>
          <a:p>
            <a:r>
              <a:rPr lang="es-MX" sz="1800"/>
              <a:t>Confianza</a:t>
            </a:r>
          </a:p>
          <a:p>
            <a:r>
              <a:rPr lang="es-MX" sz="1800"/>
              <a:t>En controles</a:t>
            </a:r>
          </a:p>
        </p:txBody>
      </p:sp>
      <p:sp>
        <p:nvSpPr>
          <p:cNvPr id="189464" name="Text Box 24"/>
          <p:cNvSpPr txBox="1">
            <a:spLocks noChangeArrowheads="1"/>
          </p:cNvSpPr>
          <p:nvPr/>
        </p:nvSpPr>
        <p:spPr bwMode="auto">
          <a:xfrm>
            <a:off x="8548688" y="3435350"/>
            <a:ext cx="1228725" cy="641350"/>
          </a:xfrm>
          <a:prstGeom prst="rect">
            <a:avLst/>
          </a:prstGeom>
          <a:noFill/>
          <a:ln w="9525">
            <a:noFill/>
            <a:miter lim="800000"/>
            <a:headEnd/>
            <a:tailEnd/>
          </a:ln>
          <a:effectLst/>
        </p:spPr>
        <p:txBody>
          <a:bodyPr wrap="none">
            <a:spAutoFit/>
          </a:bodyPr>
          <a:lstStyle/>
          <a:p>
            <a:r>
              <a:rPr lang="es-MX" sz="1800"/>
              <a:t>Confianza</a:t>
            </a:r>
          </a:p>
          <a:p>
            <a:r>
              <a:rPr lang="es-MX" sz="1800"/>
              <a:t>En controles</a:t>
            </a:r>
          </a:p>
        </p:txBody>
      </p:sp>
      <p:sp>
        <p:nvSpPr>
          <p:cNvPr id="189465" name="Line 25"/>
          <p:cNvSpPr>
            <a:spLocks noChangeShapeType="1"/>
          </p:cNvSpPr>
          <p:nvPr/>
        </p:nvSpPr>
        <p:spPr bwMode="auto">
          <a:xfrm>
            <a:off x="3584575" y="3141663"/>
            <a:ext cx="576263" cy="1150937"/>
          </a:xfrm>
          <a:prstGeom prst="line">
            <a:avLst/>
          </a:prstGeom>
          <a:noFill/>
          <a:ln w="9525">
            <a:solidFill>
              <a:schemeClr val="tx1"/>
            </a:solidFill>
            <a:round/>
            <a:headEnd/>
            <a:tailEnd type="triangle" w="med" len="med"/>
          </a:ln>
          <a:effectLst/>
        </p:spPr>
        <p:txBody>
          <a:bodyPr/>
          <a:lstStyle/>
          <a:p>
            <a:endParaRPr lang="en-US"/>
          </a:p>
        </p:txBody>
      </p:sp>
      <p:sp>
        <p:nvSpPr>
          <p:cNvPr id="189466" name="Line 26"/>
          <p:cNvSpPr>
            <a:spLocks noChangeShapeType="1"/>
          </p:cNvSpPr>
          <p:nvPr/>
        </p:nvSpPr>
        <p:spPr bwMode="auto">
          <a:xfrm flipH="1">
            <a:off x="4160838" y="3213100"/>
            <a:ext cx="1944687" cy="1152525"/>
          </a:xfrm>
          <a:prstGeom prst="line">
            <a:avLst/>
          </a:prstGeom>
          <a:noFill/>
          <a:ln w="9525">
            <a:solidFill>
              <a:schemeClr val="tx1"/>
            </a:solidFill>
            <a:round/>
            <a:headEnd/>
            <a:tailEnd type="triangle" w="med" len="med"/>
          </a:ln>
          <a:effectLst/>
        </p:spPr>
        <p:txBody>
          <a:bodyPr/>
          <a:lstStyle/>
          <a:p>
            <a:endParaRPr lang="en-US"/>
          </a:p>
        </p:txBody>
      </p:sp>
      <p:sp>
        <p:nvSpPr>
          <p:cNvPr id="189467" name="Text Box 27"/>
          <p:cNvSpPr txBox="1">
            <a:spLocks noChangeArrowheads="1"/>
          </p:cNvSpPr>
          <p:nvPr/>
        </p:nvSpPr>
        <p:spPr bwMode="auto">
          <a:xfrm>
            <a:off x="6321425" y="3795713"/>
            <a:ext cx="1312863" cy="641350"/>
          </a:xfrm>
          <a:prstGeom prst="rect">
            <a:avLst/>
          </a:prstGeom>
          <a:noFill/>
          <a:ln w="9525">
            <a:noFill/>
            <a:miter lim="800000"/>
            <a:headEnd/>
            <a:tailEnd/>
          </a:ln>
          <a:effectLst/>
        </p:spPr>
        <p:txBody>
          <a:bodyPr wrap="none">
            <a:spAutoFit/>
          </a:bodyPr>
          <a:lstStyle/>
          <a:p>
            <a:r>
              <a:rPr lang="es-MX" sz="1800"/>
              <a:t>Sin confianza</a:t>
            </a:r>
          </a:p>
          <a:p>
            <a:r>
              <a:rPr lang="es-MX" sz="1800"/>
              <a:t>En controles</a:t>
            </a:r>
          </a:p>
        </p:txBody>
      </p:sp>
      <p:sp>
        <p:nvSpPr>
          <p:cNvPr id="189468" name="Text Box 28"/>
          <p:cNvSpPr txBox="1">
            <a:spLocks noChangeArrowheads="1"/>
          </p:cNvSpPr>
          <p:nvPr/>
        </p:nvSpPr>
        <p:spPr bwMode="auto">
          <a:xfrm>
            <a:off x="1497013" y="3789363"/>
            <a:ext cx="1312862" cy="641350"/>
          </a:xfrm>
          <a:prstGeom prst="rect">
            <a:avLst/>
          </a:prstGeom>
          <a:noFill/>
          <a:ln w="9525">
            <a:noFill/>
            <a:miter lim="800000"/>
            <a:headEnd/>
            <a:tailEnd/>
          </a:ln>
          <a:effectLst/>
        </p:spPr>
        <p:txBody>
          <a:bodyPr wrap="none">
            <a:spAutoFit/>
          </a:bodyPr>
          <a:lstStyle/>
          <a:p>
            <a:r>
              <a:rPr lang="es-MX" sz="1800"/>
              <a:t>Sin confianza</a:t>
            </a:r>
          </a:p>
          <a:p>
            <a:r>
              <a:rPr lang="es-MX" sz="1800"/>
              <a:t>En controles</a:t>
            </a:r>
          </a:p>
        </p:txBody>
      </p:sp>
      <p:sp>
        <p:nvSpPr>
          <p:cNvPr id="189469" name="Text Box 29"/>
          <p:cNvSpPr txBox="1">
            <a:spLocks noChangeArrowheads="1"/>
          </p:cNvSpPr>
          <p:nvPr/>
        </p:nvSpPr>
        <p:spPr bwMode="auto">
          <a:xfrm>
            <a:off x="2360613" y="3122613"/>
            <a:ext cx="1312862" cy="641350"/>
          </a:xfrm>
          <a:prstGeom prst="rect">
            <a:avLst/>
          </a:prstGeom>
          <a:noFill/>
          <a:ln w="9525">
            <a:noFill/>
            <a:miter lim="800000"/>
            <a:headEnd/>
            <a:tailEnd/>
          </a:ln>
          <a:effectLst/>
        </p:spPr>
        <p:txBody>
          <a:bodyPr wrap="none">
            <a:spAutoFit/>
          </a:bodyPr>
          <a:lstStyle/>
          <a:p>
            <a:r>
              <a:rPr lang="es-MX" sz="1800"/>
              <a:t>Sin confianza</a:t>
            </a:r>
          </a:p>
          <a:p>
            <a:r>
              <a:rPr lang="es-MX" sz="1800"/>
              <a:t>En controles</a:t>
            </a:r>
          </a:p>
        </p:txBody>
      </p:sp>
      <p:sp>
        <p:nvSpPr>
          <p:cNvPr id="189470" name="Text Box 30"/>
          <p:cNvSpPr txBox="1">
            <a:spLocks noChangeArrowheads="1"/>
          </p:cNvSpPr>
          <p:nvPr/>
        </p:nvSpPr>
        <p:spPr bwMode="auto">
          <a:xfrm>
            <a:off x="4216400" y="3087688"/>
            <a:ext cx="1312863" cy="641350"/>
          </a:xfrm>
          <a:prstGeom prst="rect">
            <a:avLst/>
          </a:prstGeom>
          <a:noFill/>
          <a:ln w="9525">
            <a:noFill/>
            <a:miter lim="800000"/>
            <a:headEnd/>
            <a:tailEnd/>
          </a:ln>
          <a:effectLst/>
        </p:spPr>
        <p:txBody>
          <a:bodyPr wrap="none">
            <a:spAutoFit/>
          </a:bodyPr>
          <a:lstStyle/>
          <a:p>
            <a:r>
              <a:rPr lang="es-MX" sz="1800"/>
              <a:t>Sin confianza</a:t>
            </a:r>
          </a:p>
          <a:p>
            <a:r>
              <a:rPr lang="es-MX" sz="1800"/>
              <a:t>En controles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s-MX" sz="2000"/>
              <a:t>Evaluación de los Sistemas de Acuerdo al Riesgo</a:t>
            </a:r>
            <a:endParaRPr lang="es-ES" sz="2000"/>
          </a:p>
        </p:txBody>
      </p:sp>
      <p:sp>
        <p:nvSpPr>
          <p:cNvPr id="191491" name="Rectangle 3"/>
          <p:cNvSpPr>
            <a:spLocks noGrp="1" noChangeArrowheads="1"/>
          </p:cNvSpPr>
          <p:nvPr>
            <p:ph type="body" idx="1"/>
          </p:nvPr>
        </p:nvSpPr>
        <p:spPr>
          <a:xfrm>
            <a:off x="495300" y="836613"/>
            <a:ext cx="9163050" cy="6264275"/>
          </a:xfrm>
        </p:spPr>
        <p:txBody>
          <a:bodyPr/>
          <a:lstStyle/>
          <a:p>
            <a:pPr lvl="1">
              <a:lnSpc>
                <a:spcPct val="140000"/>
              </a:lnSpc>
              <a:spcBef>
                <a:spcPct val="0"/>
              </a:spcBef>
              <a:buFont typeface="Wingdings" pitchFamily="2" charset="2"/>
              <a:buChar char="ü"/>
            </a:pPr>
            <a:r>
              <a:rPr lang="es-MX" sz="1800" b="1">
                <a:latin typeface="Arial Narrow" pitchFamily="34" charset="0"/>
                <a:cs typeface="Times New Roman" charset="0"/>
              </a:rPr>
              <a:t>Una de las formas mas habituales  para evaluar la importancia que puede tener un sistema para la organización, es considerar el riesgo que implica el que no sea utilizado adecuadamente, la pérdida de la información o bien que sea usado por personal ajeno a la organización.</a:t>
            </a:r>
          </a:p>
          <a:p>
            <a:pPr lvl="1">
              <a:lnSpc>
                <a:spcPct val="140000"/>
              </a:lnSpc>
              <a:spcBef>
                <a:spcPct val="0"/>
              </a:spcBef>
              <a:buFont typeface="Wingdings" pitchFamily="2" charset="2"/>
              <a:buChar char="ü"/>
            </a:pPr>
            <a:r>
              <a:rPr lang="es-MX" sz="1800" b="1">
                <a:latin typeface="Arial Narrow" pitchFamily="34" charset="0"/>
                <a:cs typeface="Times New Roman" charset="0"/>
              </a:rPr>
              <a:t>Algunos sistemas son de más alto riesgo que otros debido a que:</a:t>
            </a:r>
          </a:p>
          <a:p>
            <a:pPr lvl="2">
              <a:lnSpc>
                <a:spcPct val="140000"/>
              </a:lnSpc>
              <a:spcBef>
                <a:spcPct val="0"/>
              </a:spcBef>
              <a:buFont typeface="Wingdings" pitchFamily="2" charset="2"/>
              <a:buChar char="ü"/>
            </a:pPr>
            <a:r>
              <a:rPr lang="es-MX" sz="1600" b="1">
                <a:latin typeface="Arial Narrow" pitchFamily="34" charset="0"/>
                <a:cs typeface="Times New Roman" charset="0"/>
              </a:rPr>
              <a:t>Son susceptibles a diferentes tipos de pérdida económica (Fraudes y desfalcos entre los cuales están los sistemas financieros).</a:t>
            </a:r>
            <a:br>
              <a:rPr lang="es-MX" sz="1600" b="1">
                <a:latin typeface="Arial Narrow" pitchFamily="34" charset="0"/>
                <a:cs typeface="Times New Roman" charset="0"/>
              </a:rPr>
            </a:br>
            <a:r>
              <a:rPr lang="es-MX" sz="1600" b="1">
                <a:latin typeface="Arial Narrow" pitchFamily="34" charset="0"/>
                <a:cs typeface="Times New Roman" charset="0"/>
              </a:rPr>
              <a:t>El auditor debe de poner especial atención a aquellos sistemas que requieran un adecuado control financiero. (Flujo de caja, Cuentas a pagar, Cuentas a cobrar, sueldos, etc.).</a:t>
            </a:r>
          </a:p>
          <a:p>
            <a:pPr lvl="2">
              <a:lnSpc>
                <a:spcPct val="140000"/>
              </a:lnSpc>
              <a:spcBef>
                <a:spcPct val="0"/>
              </a:spcBef>
              <a:buFont typeface="Wingdings" pitchFamily="2" charset="2"/>
              <a:buChar char="ü"/>
            </a:pPr>
            <a:r>
              <a:rPr lang="es-MX" sz="1600" b="1">
                <a:latin typeface="Arial Narrow" pitchFamily="34" charset="0"/>
                <a:cs typeface="Times New Roman" charset="0"/>
              </a:rPr>
              <a:t>Las fallas pueden impactar severamente a la organización. (Una falla en el sistema de liquidación de sueldos puede tener como consecuencia una huelgas)</a:t>
            </a:r>
          </a:p>
          <a:p>
            <a:pPr lvl="2">
              <a:lnSpc>
                <a:spcPct val="140000"/>
              </a:lnSpc>
              <a:spcBef>
                <a:spcPct val="0"/>
              </a:spcBef>
              <a:buFont typeface="Wingdings" pitchFamily="2" charset="2"/>
              <a:buChar char="ü"/>
            </a:pPr>
            <a:r>
              <a:rPr lang="es-MX" sz="1600" b="1">
                <a:latin typeface="Arial Narrow" pitchFamily="34" charset="0"/>
                <a:cs typeface="Times New Roman" charset="0"/>
              </a:rPr>
              <a:t>Interfieren con otros sistemas, y los errores generados impactan a otros sistemas</a:t>
            </a:r>
          </a:p>
          <a:p>
            <a:pPr lvl="2">
              <a:lnSpc>
                <a:spcPct val="140000"/>
              </a:lnSpc>
              <a:spcBef>
                <a:spcPct val="0"/>
              </a:spcBef>
              <a:buFont typeface="Wingdings" pitchFamily="2" charset="2"/>
              <a:buChar char="ü"/>
            </a:pPr>
            <a:r>
              <a:rPr lang="es-MX" sz="1600" b="1">
                <a:latin typeface="Arial Narrow" pitchFamily="34" charset="0"/>
                <a:cs typeface="Times New Roman" charset="0"/>
              </a:rPr>
              <a:t>Potencialmente, alto riesgo debido a daños en la competitividad o imagen de la empresa (Sistemas de planificación estratégica, Sistemas de Patentes, etc.)</a:t>
            </a:r>
          </a:p>
          <a:p>
            <a:pPr lvl="2">
              <a:lnSpc>
                <a:spcPct val="140000"/>
              </a:lnSpc>
              <a:spcBef>
                <a:spcPct val="0"/>
              </a:spcBef>
              <a:buFont typeface="Wingdings" pitchFamily="2" charset="2"/>
              <a:buChar char="ü"/>
            </a:pPr>
            <a:r>
              <a:rPr lang="es-MX" sz="1600" b="1">
                <a:latin typeface="Arial Narrow" pitchFamily="34" charset="0"/>
                <a:cs typeface="Times New Roman" charset="0"/>
              </a:rPr>
              <a:t>Sistemas de tecnología avanzada sobre los cuáles la organización tenga muy  poca experiebcia o respaldo (más susceptible a problemas de control)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s-MX" sz="2400"/>
              <a:t>Investigación Preliminar</a:t>
            </a:r>
            <a:endParaRPr lang="es-ES" sz="2400"/>
          </a:p>
        </p:txBody>
      </p:sp>
      <p:sp>
        <p:nvSpPr>
          <p:cNvPr id="193539" name="Rectangle 3"/>
          <p:cNvSpPr>
            <a:spLocks noGrp="1" noChangeArrowheads="1"/>
          </p:cNvSpPr>
          <p:nvPr>
            <p:ph type="body" idx="1"/>
          </p:nvPr>
        </p:nvSpPr>
        <p:spPr>
          <a:xfrm>
            <a:off x="495300" y="765175"/>
            <a:ext cx="9163050" cy="6264275"/>
          </a:xfrm>
        </p:spPr>
        <p:txBody>
          <a:bodyPr/>
          <a:lstStyle/>
          <a:p>
            <a:pPr lvl="1">
              <a:lnSpc>
                <a:spcPct val="140000"/>
              </a:lnSpc>
              <a:spcBef>
                <a:spcPct val="0"/>
              </a:spcBef>
              <a:buFont typeface="Wingdings" pitchFamily="2" charset="2"/>
              <a:buChar char="ü"/>
            </a:pPr>
            <a:r>
              <a:rPr lang="es-MX" sz="2400" b="1">
                <a:latin typeface="Arial Narrow" pitchFamily="34" charset="0"/>
                <a:cs typeface="Times New Roman" charset="0"/>
              </a:rPr>
              <a:t>Necesario para iniciar el trabajo de obtención de datos con un contacto preliminar que permita un primera idea global.</a:t>
            </a:r>
          </a:p>
          <a:p>
            <a:pPr lvl="1">
              <a:lnSpc>
                <a:spcPct val="140000"/>
              </a:lnSpc>
              <a:spcBef>
                <a:spcPct val="0"/>
              </a:spcBef>
              <a:buFont typeface="Wingdings" pitchFamily="2" charset="2"/>
              <a:buChar char="ü"/>
            </a:pPr>
            <a:r>
              <a:rPr lang="es-MX" sz="2400" b="1">
                <a:latin typeface="Arial Narrow" pitchFamily="34" charset="0"/>
                <a:cs typeface="Times New Roman" charset="0"/>
              </a:rPr>
              <a:t>El objetivo es percibir rápidamente las estructuras fundamentales y diferencias principales entre el organismo a auditar y otras organizaciones que se hayan investigado.</a:t>
            </a:r>
          </a:p>
          <a:p>
            <a:pPr lvl="1">
              <a:lnSpc>
                <a:spcPct val="140000"/>
              </a:lnSpc>
              <a:spcBef>
                <a:spcPct val="0"/>
              </a:spcBef>
              <a:buFont typeface="Wingdings" pitchFamily="2" charset="2"/>
              <a:buChar char="ü"/>
            </a:pPr>
            <a:r>
              <a:rPr lang="es-MX" sz="2400" b="1">
                <a:latin typeface="Arial Narrow" pitchFamily="34" charset="0"/>
                <a:cs typeface="Times New Roman" charset="0"/>
              </a:rPr>
              <a:t>Se deben incorporar fases de evaluación del control gerencial (para entender a la organización y las políticas y prácticas gerenciales usadas en cada uno de los niveles, de la jerarquía de sistemas) y del control de las aplicaciones (para entender los controles ejercidos sobre el mayor tipo de transacciones que fluyen a través de los sistemas de aplicaciones más significativos)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s-MX" sz="2400"/>
              <a:t>Investigación Preliminar</a:t>
            </a:r>
            <a:endParaRPr lang="es-ES" sz="2400"/>
          </a:p>
        </p:txBody>
      </p:sp>
      <p:sp>
        <p:nvSpPr>
          <p:cNvPr id="240643" name="Rectangle 3"/>
          <p:cNvSpPr>
            <a:spLocks noGrp="1" noChangeArrowheads="1"/>
          </p:cNvSpPr>
          <p:nvPr>
            <p:ph type="body" idx="1"/>
          </p:nvPr>
        </p:nvSpPr>
        <p:spPr>
          <a:xfrm>
            <a:off x="495300" y="765175"/>
            <a:ext cx="9163050" cy="6264275"/>
          </a:xfrm>
        </p:spPr>
        <p:txBody>
          <a:bodyPr/>
          <a:lstStyle/>
          <a:p>
            <a:pPr lvl="1">
              <a:lnSpc>
                <a:spcPct val="140000"/>
              </a:lnSpc>
              <a:spcBef>
                <a:spcPct val="0"/>
              </a:spcBef>
              <a:buFont typeface="Wingdings" pitchFamily="2" charset="2"/>
              <a:buChar char="ü"/>
            </a:pPr>
            <a:r>
              <a:rPr lang="es-MX" sz="2400" b="1">
                <a:latin typeface="Arial Narrow" pitchFamily="34" charset="0"/>
                <a:cs typeface="Times New Roman" charset="0"/>
              </a:rPr>
              <a:t>Se debe recopilar información para obtener una visión general del departamentp por medio de observaciones, entrevistas preliminares y solicitudes de documentos; la finalidad es definir el objetivo y el alcance del estudio, así como el programa detallado de la investigación.</a:t>
            </a:r>
          </a:p>
          <a:p>
            <a:pPr lvl="1">
              <a:lnSpc>
                <a:spcPct val="140000"/>
              </a:lnSpc>
              <a:spcBef>
                <a:spcPct val="0"/>
              </a:spcBef>
              <a:buFont typeface="Wingdings" pitchFamily="2" charset="2"/>
              <a:buChar char="ü"/>
            </a:pPr>
            <a:r>
              <a:rPr lang="es-MX" sz="2400" b="1">
                <a:latin typeface="Arial Narrow" pitchFamily="34" charset="0"/>
                <a:cs typeface="Times New Roman" charset="0"/>
              </a:rPr>
              <a:t>Se deberá observar el estado general del departamento o área, su situación dentro de la organización, si existe la información solicitada, si es o no necesaria y la fecha de su última actualización.</a:t>
            </a:r>
          </a:p>
          <a:p>
            <a:pPr lvl="1">
              <a:lnSpc>
                <a:spcPct val="140000"/>
              </a:lnSpc>
              <a:spcBef>
                <a:spcPct val="0"/>
              </a:spcBef>
              <a:buFont typeface="Wingdings" pitchFamily="2" charset="2"/>
              <a:buChar char="ü"/>
            </a:pPr>
            <a:r>
              <a:rPr lang="es-MX" sz="2400" b="1">
                <a:latin typeface="Arial Narrow" pitchFamily="34" charset="0"/>
                <a:cs typeface="Times New Roman" charset="0"/>
              </a:rPr>
              <a:t>Se debe comenzar la investigación con una visita al organismo, al área de informática  y a los equipos de cómputo, y solicitar una serie de documentos.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s-MX" sz="2400"/>
              <a:t>Investigación Preliminar (Requerimientos)</a:t>
            </a:r>
            <a:endParaRPr lang="es-ES" sz="2400"/>
          </a:p>
        </p:txBody>
      </p:sp>
      <p:sp>
        <p:nvSpPr>
          <p:cNvPr id="242691" name="Rectangle 3"/>
          <p:cNvSpPr>
            <a:spLocks noGrp="1" noChangeArrowheads="1"/>
          </p:cNvSpPr>
          <p:nvPr>
            <p:ph type="body" idx="1"/>
          </p:nvPr>
        </p:nvSpPr>
        <p:spPr>
          <a:xfrm>
            <a:off x="495300" y="765175"/>
            <a:ext cx="9163050" cy="6264275"/>
          </a:xfrm>
        </p:spPr>
        <p:txBody>
          <a:bodyPr/>
          <a:lstStyle/>
          <a:p>
            <a:pPr lvl="1">
              <a:lnSpc>
                <a:spcPct val="140000"/>
              </a:lnSpc>
              <a:spcBef>
                <a:spcPct val="0"/>
              </a:spcBef>
              <a:buFont typeface="Wingdings" pitchFamily="2" charset="2"/>
              <a:buNone/>
            </a:pPr>
            <a:r>
              <a:rPr lang="es-MX" sz="2000" b="1">
                <a:latin typeface="Arial Narrow" pitchFamily="34" charset="0"/>
                <a:cs typeface="Times New Roman" charset="0"/>
              </a:rPr>
              <a:t>Para poder analizar y dimensionar la estructura a auditar se debe solicitar:</a:t>
            </a:r>
          </a:p>
          <a:p>
            <a:pPr lvl="1">
              <a:lnSpc>
                <a:spcPct val="140000"/>
              </a:lnSpc>
              <a:spcBef>
                <a:spcPct val="0"/>
              </a:spcBef>
              <a:buFont typeface="Wingdings" pitchFamily="2" charset="2"/>
              <a:buChar char="ü"/>
            </a:pPr>
            <a:r>
              <a:rPr lang="es-MX" sz="2000" b="1">
                <a:latin typeface="Arial Narrow" pitchFamily="34" charset="0"/>
                <a:cs typeface="Times New Roman" charset="0"/>
              </a:rPr>
              <a:t>A nivel organizacional total:</a:t>
            </a:r>
          </a:p>
          <a:p>
            <a:pPr lvl="2">
              <a:lnSpc>
                <a:spcPct val="140000"/>
              </a:lnSpc>
              <a:spcBef>
                <a:spcPct val="0"/>
              </a:spcBef>
              <a:buFont typeface="Wingdings" pitchFamily="2" charset="2"/>
              <a:buChar char="ü"/>
            </a:pPr>
            <a:r>
              <a:rPr lang="es-MX" sz="1800" b="1">
                <a:latin typeface="Arial Narrow" pitchFamily="34" charset="0"/>
                <a:cs typeface="Times New Roman" charset="0"/>
              </a:rPr>
              <a:t>Objetivos a corto y largo plazos.</a:t>
            </a:r>
          </a:p>
          <a:p>
            <a:pPr lvl="2">
              <a:lnSpc>
                <a:spcPct val="140000"/>
              </a:lnSpc>
              <a:spcBef>
                <a:spcPct val="0"/>
              </a:spcBef>
              <a:buFont typeface="Wingdings" pitchFamily="2" charset="2"/>
              <a:buChar char="ü"/>
            </a:pPr>
            <a:r>
              <a:rPr lang="es-MX" sz="1800" b="1">
                <a:latin typeface="Arial Narrow" pitchFamily="34" charset="0"/>
                <a:cs typeface="Times New Roman" charset="0"/>
              </a:rPr>
              <a:t>Manual de la organización.</a:t>
            </a:r>
          </a:p>
          <a:p>
            <a:pPr lvl="2">
              <a:lnSpc>
                <a:spcPct val="140000"/>
              </a:lnSpc>
              <a:spcBef>
                <a:spcPct val="0"/>
              </a:spcBef>
              <a:buFont typeface="Wingdings" pitchFamily="2" charset="2"/>
              <a:buChar char="ü"/>
            </a:pPr>
            <a:r>
              <a:rPr lang="es-MX" sz="1800" b="1">
                <a:latin typeface="Arial Narrow" pitchFamily="34" charset="0"/>
                <a:cs typeface="Times New Roman" charset="0"/>
              </a:rPr>
              <a:t>Antencedentes o historia del organismo.</a:t>
            </a:r>
          </a:p>
          <a:p>
            <a:pPr lvl="2">
              <a:lnSpc>
                <a:spcPct val="140000"/>
              </a:lnSpc>
              <a:spcBef>
                <a:spcPct val="0"/>
              </a:spcBef>
              <a:buFont typeface="Wingdings" pitchFamily="2" charset="2"/>
              <a:buChar char="ü"/>
            </a:pPr>
            <a:r>
              <a:rPr lang="es-MX" sz="1800" b="1">
                <a:latin typeface="Arial Narrow" pitchFamily="34" charset="0"/>
                <a:cs typeface="Times New Roman" charset="0"/>
              </a:rPr>
              <a:t>Políticas generales.</a:t>
            </a:r>
          </a:p>
          <a:p>
            <a:pPr lvl="1">
              <a:lnSpc>
                <a:spcPct val="140000"/>
              </a:lnSpc>
              <a:spcBef>
                <a:spcPct val="0"/>
              </a:spcBef>
              <a:buFont typeface="Wingdings" pitchFamily="2" charset="2"/>
              <a:buChar char="ü"/>
            </a:pPr>
            <a:r>
              <a:rPr lang="es-MX" sz="2000" b="1">
                <a:latin typeface="Arial Narrow" pitchFamily="34" charset="0"/>
                <a:cs typeface="Times New Roman" charset="0"/>
              </a:rPr>
              <a:t>A nivel del área de informática:</a:t>
            </a:r>
          </a:p>
          <a:p>
            <a:pPr lvl="2">
              <a:lnSpc>
                <a:spcPct val="140000"/>
              </a:lnSpc>
              <a:spcBef>
                <a:spcPct val="0"/>
              </a:spcBef>
              <a:buFont typeface="Wingdings" pitchFamily="2" charset="2"/>
              <a:buChar char="ü"/>
            </a:pPr>
            <a:r>
              <a:rPr lang="es-MX" sz="1800" b="1">
                <a:latin typeface="Arial Narrow" pitchFamily="34" charset="0"/>
                <a:cs typeface="Times New Roman" charset="0"/>
              </a:rPr>
              <a:t>Objetivos a corto y lago plazos.</a:t>
            </a:r>
          </a:p>
          <a:p>
            <a:pPr lvl="2">
              <a:lnSpc>
                <a:spcPct val="140000"/>
              </a:lnSpc>
              <a:spcBef>
                <a:spcPct val="0"/>
              </a:spcBef>
              <a:buFont typeface="Wingdings" pitchFamily="2" charset="2"/>
              <a:buChar char="ü"/>
            </a:pPr>
            <a:r>
              <a:rPr lang="es-MX" sz="1800" b="1">
                <a:latin typeface="Arial Narrow" pitchFamily="34" charset="0"/>
                <a:cs typeface="Times New Roman" charset="0"/>
              </a:rPr>
              <a:t>Manual de organización del área que incluya: puestos, funciones, niveles jerárquicos y cadenas de mando.</a:t>
            </a:r>
          </a:p>
          <a:p>
            <a:pPr lvl="2">
              <a:lnSpc>
                <a:spcPct val="140000"/>
              </a:lnSpc>
              <a:spcBef>
                <a:spcPct val="0"/>
              </a:spcBef>
              <a:buFont typeface="Wingdings" pitchFamily="2" charset="2"/>
              <a:buChar char="ü"/>
            </a:pPr>
            <a:r>
              <a:rPr lang="es-MX" sz="1800" b="1">
                <a:latin typeface="Arial Narrow" pitchFamily="34" charset="0"/>
                <a:cs typeface="Times New Roman" charset="0"/>
              </a:rPr>
              <a:t>Manual de políticas, Normas, reglamentos internos y lineamientos generales.</a:t>
            </a:r>
          </a:p>
          <a:p>
            <a:pPr lvl="2">
              <a:lnSpc>
                <a:spcPct val="140000"/>
              </a:lnSpc>
              <a:spcBef>
                <a:spcPct val="0"/>
              </a:spcBef>
              <a:buFont typeface="Wingdings" pitchFamily="2" charset="2"/>
              <a:buChar char="ü"/>
            </a:pPr>
            <a:r>
              <a:rPr lang="es-MX" sz="1800" b="1">
                <a:latin typeface="Arial Narrow" pitchFamily="34" charset="0"/>
                <a:cs typeface="Times New Roman" charset="0"/>
              </a:rPr>
              <a:t>Número de personas y puestos en el área</a:t>
            </a:r>
          </a:p>
          <a:p>
            <a:pPr lvl="2">
              <a:lnSpc>
                <a:spcPct val="140000"/>
              </a:lnSpc>
              <a:spcBef>
                <a:spcPct val="0"/>
              </a:spcBef>
              <a:buFont typeface="Wingdings" pitchFamily="2" charset="2"/>
              <a:buChar char="ü"/>
            </a:pPr>
            <a:r>
              <a:rPr lang="es-MX" sz="1800" b="1">
                <a:latin typeface="Arial Narrow" pitchFamily="34" charset="0"/>
                <a:cs typeface="Times New Roman" charset="0"/>
              </a:rPr>
              <a:t>Procedimientos administrativos del área.</a:t>
            </a:r>
          </a:p>
          <a:p>
            <a:pPr lvl="2">
              <a:lnSpc>
                <a:spcPct val="140000"/>
              </a:lnSpc>
              <a:spcBef>
                <a:spcPct val="0"/>
              </a:spcBef>
              <a:buFont typeface="Wingdings" pitchFamily="2" charset="2"/>
              <a:buChar char="ü"/>
            </a:pPr>
            <a:r>
              <a:rPr lang="es-MX" sz="1800" b="1">
                <a:latin typeface="Arial Narrow" pitchFamily="34" charset="0"/>
                <a:cs typeface="Times New Roman" charset="0"/>
              </a:rPr>
              <a:t>Presupuestos y costos del área.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495300" y="836613"/>
            <a:ext cx="9163050" cy="6264275"/>
          </a:xfrm>
        </p:spPr>
        <p:txBody>
          <a:bodyPr/>
          <a:lstStyle/>
          <a:p>
            <a:pPr lvl="1">
              <a:lnSpc>
                <a:spcPct val="140000"/>
              </a:lnSpc>
              <a:spcBef>
                <a:spcPct val="0"/>
              </a:spcBef>
              <a:buFont typeface="Wingdings" pitchFamily="2" charset="2"/>
              <a:buChar char="ü"/>
            </a:pPr>
            <a:r>
              <a:rPr lang="es-MX" sz="2000" b="1">
                <a:latin typeface="Arial Narrow" pitchFamily="34" charset="0"/>
                <a:cs typeface="Times New Roman" charset="0"/>
              </a:rPr>
              <a:t>Recursos materiales y técnicos:</a:t>
            </a:r>
          </a:p>
          <a:p>
            <a:pPr lvl="2">
              <a:lnSpc>
                <a:spcPct val="140000"/>
              </a:lnSpc>
              <a:spcBef>
                <a:spcPct val="0"/>
              </a:spcBef>
              <a:buFont typeface="Wingdings" pitchFamily="2" charset="2"/>
              <a:buChar char="ü"/>
            </a:pPr>
            <a:r>
              <a:rPr lang="es-MX" sz="1800" b="1">
                <a:latin typeface="Arial Narrow" pitchFamily="34" charset="0"/>
                <a:cs typeface="Times New Roman" charset="0"/>
              </a:rPr>
              <a:t>Documentación sobre equipos, así como número, localización y características.</a:t>
            </a:r>
          </a:p>
          <a:p>
            <a:pPr lvl="2">
              <a:lnSpc>
                <a:spcPct val="140000"/>
              </a:lnSpc>
              <a:spcBef>
                <a:spcPct val="0"/>
              </a:spcBef>
              <a:buFont typeface="Wingdings" pitchFamily="2" charset="2"/>
              <a:buChar char="ü"/>
            </a:pPr>
            <a:r>
              <a:rPr lang="es-MX" sz="1800" b="1">
                <a:latin typeface="Arial Narrow" pitchFamily="34" charset="0"/>
                <a:cs typeface="Times New Roman" charset="0"/>
              </a:rPr>
              <a:t>Estudios de viabilidad.</a:t>
            </a:r>
          </a:p>
          <a:p>
            <a:pPr lvl="2">
              <a:lnSpc>
                <a:spcPct val="140000"/>
              </a:lnSpc>
              <a:spcBef>
                <a:spcPct val="0"/>
              </a:spcBef>
              <a:buFont typeface="Wingdings" pitchFamily="2" charset="2"/>
              <a:buChar char="ü"/>
            </a:pPr>
            <a:r>
              <a:rPr lang="es-MX" sz="1800" b="1">
                <a:latin typeface="Arial Narrow" pitchFamily="34" charset="0"/>
                <a:cs typeface="Times New Roman" charset="0"/>
              </a:rPr>
              <a:t>Fechas de instalación de equipos y planes de instalación.</a:t>
            </a:r>
          </a:p>
          <a:p>
            <a:pPr lvl="2">
              <a:lnSpc>
                <a:spcPct val="140000"/>
              </a:lnSpc>
              <a:spcBef>
                <a:spcPct val="0"/>
              </a:spcBef>
              <a:buFont typeface="Wingdings" pitchFamily="2" charset="2"/>
              <a:buChar char="ü"/>
            </a:pPr>
            <a:r>
              <a:rPr lang="es-MX" sz="1800" b="1">
                <a:latin typeface="Arial Narrow" pitchFamily="34" charset="0"/>
                <a:cs typeface="Times New Roman" charset="0"/>
              </a:rPr>
              <a:t>Contratos vigentes de compra, alquileres, mantenimientos, etc.</a:t>
            </a:r>
          </a:p>
          <a:p>
            <a:pPr lvl="2">
              <a:lnSpc>
                <a:spcPct val="140000"/>
              </a:lnSpc>
              <a:spcBef>
                <a:spcPct val="0"/>
              </a:spcBef>
              <a:buFont typeface="Wingdings" pitchFamily="2" charset="2"/>
              <a:buChar char="ü"/>
            </a:pPr>
            <a:r>
              <a:rPr lang="es-MX" sz="1800" b="1">
                <a:latin typeface="Arial Narrow" pitchFamily="34" charset="0"/>
                <a:cs typeface="Times New Roman" charset="0"/>
              </a:rPr>
              <a:t>Contratos de seguros.</a:t>
            </a:r>
          </a:p>
          <a:p>
            <a:pPr lvl="2">
              <a:lnSpc>
                <a:spcPct val="140000"/>
              </a:lnSpc>
              <a:spcBef>
                <a:spcPct val="0"/>
              </a:spcBef>
              <a:buFont typeface="Wingdings" pitchFamily="2" charset="2"/>
              <a:buChar char="ü"/>
            </a:pPr>
            <a:r>
              <a:rPr lang="es-MX" sz="1800" b="1">
                <a:latin typeface="Arial Narrow" pitchFamily="34" charset="0"/>
                <a:cs typeface="Times New Roman" charset="0"/>
              </a:rPr>
              <a:t>Convenios con otras instalaciones.</a:t>
            </a:r>
          </a:p>
          <a:p>
            <a:pPr lvl="2">
              <a:lnSpc>
                <a:spcPct val="140000"/>
              </a:lnSpc>
              <a:spcBef>
                <a:spcPct val="0"/>
              </a:spcBef>
              <a:buFont typeface="Wingdings" pitchFamily="2" charset="2"/>
              <a:buChar char="ü"/>
            </a:pPr>
            <a:r>
              <a:rPr lang="es-MX" sz="1800" b="1">
                <a:latin typeface="Arial Narrow" pitchFamily="34" charset="0"/>
                <a:cs typeface="Times New Roman" charset="0"/>
              </a:rPr>
              <a:t>Configuración de equipos actuales y capacidades actuales y máximas.</a:t>
            </a:r>
          </a:p>
          <a:p>
            <a:pPr lvl="2">
              <a:lnSpc>
                <a:spcPct val="140000"/>
              </a:lnSpc>
              <a:spcBef>
                <a:spcPct val="0"/>
              </a:spcBef>
              <a:buFont typeface="Wingdings" pitchFamily="2" charset="2"/>
              <a:buChar char="ü"/>
            </a:pPr>
            <a:r>
              <a:rPr lang="es-MX" sz="1800" b="1">
                <a:latin typeface="Arial Narrow" pitchFamily="34" charset="0"/>
                <a:cs typeface="Times New Roman" charset="0"/>
              </a:rPr>
              <a:t>Configuración de equipos de comunicación y localización de equipos.</a:t>
            </a:r>
          </a:p>
          <a:p>
            <a:pPr lvl="2">
              <a:lnSpc>
                <a:spcPct val="140000"/>
              </a:lnSpc>
              <a:spcBef>
                <a:spcPct val="0"/>
              </a:spcBef>
              <a:buFont typeface="Wingdings" pitchFamily="2" charset="2"/>
              <a:buChar char="ü"/>
            </a:pPr>
            <a:r>
              <a:rPr lang="es-MX" sz="1800" b="1">
                <a:latin typeface="Arial Narrow" pitchFamily="34" charset="0"/>
                <a:cs typeface="Times New Roman" charset="0"/>
              </a:rPr>
              <a:t>Planes de expansión.</a:t>
            </a:r>
          </a:p>
          <a:p>
            <a:pPr lvl="2">
              <a:lnSpc>
                <a:spcPct val="140000"/>
              </a:lnSpc>
              <a:spcBef>
                <a:spcPct val="0"/>
              </a:spcBef>
              <a:buFont typeface="Wingdings" pitchFamily="2" charset="2"/>
              <a:buChar char="ü"/>
            </a:pPr>
            <a:r>
              <a:rPr lang="es-MX" sz="1800" b="1">
                <a:latin typeface="Arial Narrow" pitchFamily="34" charset="0"/>
                <a:cs typeface="Times New Roman" charset="0"/>
              </a:rPr>
              <a:t>Ubicación general de equipos.</a:t>
            </a:r>
          </a:p>
          <a:p>
            <a:pPr lvl="2">
              <a:lnSpc>
                <a:spcPct val="140000"/>
              </a:lnSpc>
              <a:spcBef>
                <a:spcPct val="0"/>
              </a:spcBef>
              <a:buFont typeface="Wingdings" pitchFamily="2" charset="2"/>
              <a:buChar char="ü"/>
            </a:pPr>
            <a:r>
              <a:rPr lang="es-MX" sz="1800" b="1">
                <a:latin typeface="Arial Narrow" pitchFamily="34" charset="0"/>
                <a:cs typeface="Times New Roman" charset="0"/>
              </a:rPr>
              <a:t>Políticas de operación.</a:t>
            </a:r>
          </a:p>
          <a:p>
            <a:pPr lvl="2">
              <a:lnSpc>
                <a:spcPct val="140000"/>
              </a:lnSpc>
              <a:spcBef>
                <a:spcPct val="0"/>
              </a:spcBef>
              <a:buFont typeface="Wingdings" pitchFamily="2" charset="2"/>
              <a:buChar char="ü"/>
            </a:pPr>
            <a:r>
              <a:rPr lang="es-MX" sz="1800" b="1">
                <a:latin typeface="Arial Narrow" pitchFamily="34" charset="0"/>
                <a:cs typeface="Times New Roman" charset="0"/>
              </a:rPr>
              <a:t>Políticas de uso de equipos.</a:t>
            </a:r>
          </a:p>
          <a:p>
            <a:pPr lvl="2">
              <a:lnSpc>
                <a:spcPct val="140000"/>
              </a:lnSpc>
              <a:spcBef>
                <a:spcPct val="0"/>
              </a:spcBef>
              <a:buFont typeface="Wingdings" pitchFamily="2" charset="2"/>
              <a:buChar char="ü"/>
            </a:pPr>
            <a:r>
              <a:rPr lang="es-MX" sz="1800" b="1">
                <a:latin typeface="Arial Narrow" pitchFamily="34" charset="0"/>
                <a:cs typeface="Times New Roman" charset="0"/>
              </a:rPr>
              <a:t>Políticas de seguridad física y prevención contra contingencias  internas y externas</a:t>
            </a:r>
          </a:p>
        </p:txBody>
      </p:sp>
      <p:sp>
        <p:nvSpPr>
          <p:cNvPr id="244741" name="Rectangle 5"/>
          <p:cNvSpPr>
            <a:spLocks noGrp="1" noChangeArrowheads="1"/>
          </p:cNvSpPr>
          <p:nvPr>
            <p:ph type="title"/>
          </p:nvPr>
        </p:nvSpPr>
        <p:spPr>
          <a:noFill/>
          <a:ln/>
        </p:spPr>
        <p:txBody>
          <a:bodyPr/>
          <a:lstStyle/>
          <a:p>
            <a:r>
              <a:rPr lang="es-MX" sz="2400"/>
              <a:t>Investigación Preliminar (Requerimientos)</a:t>
            </a:r>
            <a:endParaRPr lang="es-E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a:xfrm>
            <a:off x="495300" y="836613"/>
            <a:ext cx="9163050" cy="6264275"/>
          </a:xfrm>
        </p:spPr>
        <p:txBody>
          <a:bodyPr/>
          <a:lstStyle/>
          <a:p>
            <a:pPr lvl="1">
              <a:lnSpc>
                <a:spcPct val="140000"/>
              </a:lnSpc>
              <a:spcBef>
                <a:spcPct val="0"/>
              </a:spcBef>
              <a:buFont typeface="Wingdings" pitchFamily="2" charset="2"/>
              <a:buChar char="ü"/>
            </a:pPr>
            <a:r>
              <a:rPr lang="es-MX" sz="2000" b="1">
                <a:latin typeface="Arial Narrow" pitchFamily="34" charset="0"/>
                <a:cs typeface="Times New Roman" charset="0"/>
              </a:rPr>
              <a:t>Sistemas:</a:t>
            </a:r>
          </a:p>
          <a:p>
            <a:pPr lvl="2">
              <a:lnSpc>
                <a:spcPct val="140000"/>
              </a:lnSpc>
              <a:spcBef>
                <a:spcPct val="0"/>
              </a:spcBef>
              <a:buFont typeface="Wingdings" pitchFamily="2" charset="2"/>
              <a:buChar char="ü"/>
            </a:pPr>
            <a:r>
              <a:rPr lang="es-MX" sz="1800" b="1">
                <a:latin typeface="Arial Narrow" pitchFamily="34" charset="0"/>
                <a:cs typeface="Times New Roman" charset="0"/>
              </a:rPr>
              <a:t>Descripción general de los sistemas instalados y de los que estén por instalarse.</a:t>
            </a:r>
          </a:p>
          <a:p>
            <a:pPr lvl="2">
              <a:lnSpc>
                <a:spcPct val="140000"/>
              </a:lnSpc>
              <a:spcBef>
                <a:spcPct val="0"/>
              </a:spcBef>
              <a:buFont typeface="Wingdings" pitchFamily="2" charset="2"/>
              <a:buChar char="ü"/>
            </a:pPr>
            <a:r>
              <a:rPr lang="es-MX" sz="1800" b="1">
                <a:latin typeface="Arial Narrow" pitchFamily="34" charset="0"/>
                <a:cs typeface="Times New Roman" charset="0"/>
              </a:rPr>
              <a:t>Formularios</a:t>
            </a:r>
          </a:p>
          <a:p>
            <a:pPr lvl="2">
              <a:lnSpc>
                <a:spcPct val="140000"/>
              </a:lnSpc>
              <a:spcBef>
                <a:spcPct val="0"/>
              </a:spcBef>
              <a:buFont typeface="Wingdings" pitchFamily="2" charset="2"/>
              <a:buChar char="ü"/>
            </a:pPr>
            <a:r>
              <a:rPr lang="es-MX" sz="1800" b="1">
                <a:latin typeface="Arial Narrow" pitchFamily="34" charset="0"/>
                <a:cs typeface="Times New Roman" charset="0"/>
              </a:rPr>
              <a:t>Manual de procedimientos de los sistemas.</a:t>
            </a:r>
          </a:p>
          <a:p>
            <a:pPr lvl="2">
              <a:lnSpc>
                <a:spcPct val="140000"/>
              </a:lnSpc>
              <a:spcBef>
                <a:spcPct val="0"/>
              </a:spcBef>
              <a:buFont typeface="Wingdings" pitchFamily="2" charset="2"/>
              <a:buChar char="ü"/>
            </a:pPr>
            <a:r>
              <a:rPr lang="es-MX" sz="1800" b="1">
                <a:latin typeface="Arial Narrow" pitchFamily="34" charset="0"/>
                <a:cs typeface="Times New Roman" charset="0"/>
              </a:rPr>
              <a:t>Descripción genérica.</a:t>
            </a:r>
          </a:p>
          <a:p>
            <a:pPr lvl="2">
              <a:lnSpc>
                <a:spcPct val="140000"/>
              </a:lnSpc>
              <a:spcBef>
                <a:spcPct val="0"/>
              </a:spcBef>
              <a:buFont typeface="Wingdings" pitchFamily="2" charset="2"/>
              <a:buChar char="ü"/>
            </a:pPr>
            <a:r>
              <a:rPr lang="es-MX" sz="1800" b="1">
                <a:latin typeface="Arial Narrow" pitchFamily="34" charset="0"/>
                <a:cs typeface="Times New Roman" charset="0"/>
              </a:rPr>
              <a:t>Diagramas de entrada, archivos y salidas.</a:t>
            </a:r>
          </a:p>
          <a:p>
            <a:pPr lvl="2">
              <a:lnSpc>
                <a:spcPct val="140000"/>
              </a:lnSpc>
              <a:spcBef>
                <a:spcPct val="0"/>
              </a:spcBef>
              <a:buFont typeface="Wingdings" pitchFamily="2" charset="2"/>
              <a:buChar char="ü"/>
            </a:pPr>
            <a:r>
              <a:rPr lang="es-MX" sz="1800" b="1">
                <a:latin typeface="Arial Narrow" pitchFamily="34" charset="0"/>
                <a:cs typeface="Times New Roman" charset="0"/>
              </a:rPr>
              <a:t>Fecha de instalación de los sistemas.</a:t>
            </a:r>
          </a:p>
          <a:p>
            <a:pPr lvl="2">
              <a:lnSpc>
                <a:spcPct val="140000"/>
              </a:lnSpc>
              <a:spcBef>
                <a:spcPct val="0"/>
              </a:spcBef>
              <a:buFont typeface="Wingdings" pitchFamily="2" charset="2"/>
              <a:buChar char="ü"/>
            </a:pPr>
            <a:r>
              <a:rPr lang="es-MX" sz="1800" b="1">
                <a:latin typeface="Arial Narrow" pitchFamily="34" charset="0"/>
                <a:cs typeface="Times New Roman" charset="0"/>
              </a:rPr>
              <a:t>Proyecto de instalación de nuevos sistemas.</a:t>
            </a:r>
          </a:p>
          <a:p>
            <a:pPr lvl="2">
              <a:lnSpc>
                <a:spcPct val="140000"/>
              </a:lnSpc>
              <a:spcBef>
                <a:spcPct val="0"/>
              </a:spcBef>
              <a:buFont typeface="Wingdings" pitchFamily="2" charset="2"/>
              <a:buChar char="ü"/>
            </a:pPr>
            <a:r>
              <a:rPr lang="es-MX" sz="1800" b="1">
                <a:latin typeface="Arial Narrow" pitchFamily="34" charset="0"/>
                <a:cs typeface="Times New Roman" charset="0"/>
              </a:rPr>
              <a:t>Bases de datos, propietarios de la información y usuarios de la misma.</a:t>
            </a:r>
          </a:p>
          <a:p>
            <a:pPr lvl="2">
              <a:lnSpc>
                <a:spcPct val="140000"/>
              </a:lnSpc>
              <a:spcBef>
                <a:spcPct val="0"/>
              </a:spcBef>
              <a:buFont typeface="Wingdings" pitchFamily="2" charset="2"/>
              <a:buChar char="ü"/>
            </a:pPr>
            <a:r>
              <a:rPr lang="es-MX" sz="1800" b="1">
                <a:latin typeface="Arial Narrow" pitchFamily="34" charset="0"/>
                <a:cs typeface="Times New Roman" charset="0"/>
              </a:rPr>
              <a:t>Procedimientos y políticas en casos de desastres.</a:t>
            </a:r>
          </a:p>
          <a:p>
            <a:pPr lvl="2">
              <a:lnSpc>
                <a:spcPct val="140000"/>
              </a:lnSpc>
              <a:spcBef>
                <a:spcPct val="0"/>
              </a:spcBef>
              <a:buFont typeface="Wingdings" pitchFamily="2" charset="2"/>
              <a:buChar char="ü"/>
            </a:pPr>
            <a:r>
              <a:rPr lang="es-MX" sz="1800" b="1">
                <a:latin typeface="Arial Narrow" pitchFamily="34" charset="0"/>
                <a:cs typeface="Times New Roman" charset="0"/>
              </a:rPr>
              <a:t>Sistemas propios, rentados y adquiridos.</a:t>
            </a:r>
          </a:p>
        </p:txBody>
      </p:sp>
      <p:sp>
        <p:nvSpPr>
          <p:cNvPr id="246789" name="Rectangle 5"/>
          <p:cNvSpPr>
            <a:spLocks noGrp="1" noChangeArrowheads="1"/>
          </p:cNvSpPr>
          <p:nvPr>
            <p:ph type="title"/>
          </p:nvPr>
        </p:nvSpPr>
        <p:spPr>
          <a:noFill/>
          <a:ln/>
        </p:spPr>
        <p:txBody>
          <a:bodyPr/>
          <a:lstStyle/>
          <a:p>
            <a:r>
              <a:rPr lang="es-MX" sz="2400"/>
              <a:t>Investigación Preliminar (Requerimientos)</a:t>
            </a:r>
            <a:endParaRPr lang="es-E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body" idx="1"/>
          </p:nvPr>
        </p:nvSpPr>
        <p:spPr>
          <a:xfrm>
            <a:off x="495300" y="836613"/>
            <a:ext cx="9163050" cy="6264275"/>
          </a:xfrm>
        </p:spPr>
        <p:txBody>
          <a:bodyPr/>
          <a:lstStyle/>
          <a:p>
            <a:pPr lvl="1">
              <a:lnSpc>
                <a:spcPct val="140000"/>
              </a:lnSpc>
              <a:spcBef>
                <a:spcPct val="0"/>
              </a:spcBef>
              <a:buFont typeface="Wingdings" pitchFamily="2" charset="2"/>
              <a:buChar char="ü"/>
            </a:pPr>
            <a:r>
              <a:rPr lang="es-MX" b="1">
                <a:latin typeface="Arial Narrow" pitchFamily="34" charset="0"/>
                <a:cs typeface="Times New Roman" charset="0"/>
              </a:rPr>
              <a:t>Con esta información debemos evaluar que pueden presentarse las siguientes situaciones:</a:t>
            </a:r>
          </a:p>
          <a:p>
            <a:pPr lvl="2">
              <a:lnSpc>
                <a:spcPct val="140000"/>
              </a:lnSpc>
              <a:spcBef>
                <a:spcPct val="0"/>
              </a:spcBef>
              <a:buFont typeface="Wingdings" pitchFamily="2" charset="2"/>
              <a:buChar char="ü"/>
            </a:pPr>
            <a:r>
              <a:rPr lang="es-MX" b="1">
                <a:latin typeface="Arial Narrow" pitchFamily="34" charset="0"/>
                <a:cs typeface="Times New Roman" charset="0"/>
              </a:rPr>
              <a:t>Se solicita la información y se ve que:</a:t>
            </a:r>
          </a:p>
          <a:p>
            <a:pPr lvl="3">
              <a:lnSpc>
                <a:spcPct val="140000"/>
              </a:lnSpc>
              <a:spcBef>
                <a:spcPct val="0"/>
              </a:spcBef>
              <a:buFont typeface="Wingdings" pitchFamily="2" charset="2"/>
              <a:buChar char="ü"/>
            </a:pPr>
            <a:r>
              <a:rPr lang="es-MX" b="1">
                <a:latin typeface="Arial Narrow" pitchFamily="34" charset="0"/>
                <a:cs typeface="Times New Roman" charset="0"/>
              </a:rPr>
              <a:t>No se tiene  y se necesita</a:t>
            </a:r>
          </a:p>
          <a:p>
            <a:pPr lvl="3">
              <a:lnSpc>
                <a:spcPct val="140000"/>
              </a:lnSpc>
              <a:spcBef>
                <a:spcPct val="0"/>
              </a:spcBef>
              <a:buFont typeface="Wingdings" pitchFamily="2" charset="2"/>
              <a:buChar char="ü"/>
            </a:pPr>
            <a:r>
              <a:rPr lang="es-MX" b="1">
                <a:latin typeface="Arial Narrow" pitchFamily="34" charset="0"/>
                <a:cs typeface="Times New Roman" charset="0"/>
              </a:rPr>
              <a:t>No se tiene y no se necesita</a:t>
            </a:r>
          </a:p>
          <a:p>
            <a:pPr lvl="2">
              <a:lnSpc>
                <a:spcPct val="140000"/>
              </a:lnSpc>
              <a:spcBef>
                <a:spcPct val="0"/>
              </a:spcBef>
              <a:buFont typeface="Wingdings" pitchFamily="2" charset="2"/>
              <a:buChar char="ü"/>
            </a:pPr>
            <a:r>
              <a:rPr lang="es-MX" b="1">
                <a:latin typeface="Arial Narrow" pitchFamily="34" charset="0"/>
                <a:cs typeface="Times New Roman" charset="0"/>
              </a:rPr>
              <a:t>Se tiene la información pero:</a:t>
            </a:r>
          </a:p>
          <a:p>
            <a:pPr lvl="3">
              <a:lnSpc>
                <a:spcPct val="140000"/>
              </a:lnSpc>
              <a:spcBef>
                <a:spcPct val="0"/>
              </a:spcBef>
              <a:buFont typeface="Wingdings" pitchFamily="2" charset="2"/>
              <a:buChar char="ü"/>
            </a:pPr>
            <a:r>
              <a:rPr lang="es-MX" b="1">
                <a:latin typeface="Arial Narrow" pitchFamily="34" charset="0"/>
                <a:cs typeface="Times New Roman" charset="0"/>
              </a:rPr>
              <a:t>No se usa.</a:t>
            </a:r>
          </a:p>
          <a:p>
            <a:pPr lvl="3">
              <a:lnSpc>
                <a:spcPct val="140000"/>
              </a:lnSpc>
              <a:spcBef>
                <a:spcPct val="0"/>
              </a:spcBef>
              <a:buFont typeface="Wingdings" pitchFamily="2" charset="2"/>
              <a:buChar char="ü"/>
            </a:pPr>
            <a:r>
              <a:rPr lang="es-MX" b="1">
                <a:latin typeface="Arial Narrow" pitchFamily="34" charset="0"/>
                <a:cs typeface="Times New Roman" charset="0"/>
              </a:rPr>
              <a:t>Es incompleta.</a:t>
            </a:r>
          </a:p>
          <a:p>
            <a:pPr lvl="3">
              <a:lnSpc>
                <a:spcPct val="140000"/>
              </a:lnSpc>
              <a:spcBef>
                <a:spcPct val="0"/>
              </a:spcBef>
              <a:buFont typeface="Wingdings" pitchFamily="2" charset="2"/>
              <a:buChar char="ü"/>
            </a:pPr>
            <a:r>
              <a:rPr lang="es-MX" b="1">
                <a:latin typeface="Arial Narrow" pitchFamily="34" charset="0"/>
                <a:cs typeface="Times New Roman" charset="0"/>
              </a:rPr>
              <a:t>No está actualizada.</a:t>
            </a:r>
          </a:p>
          <a:p>
            <a:pPr lvl="3">
              <a:lnSpc>
                <a:spcPct val="140000"/>
              </a:lnSpc>
              <a:spcBef>
                <a:spcPct val="0"/>
              </a:spcBef>
              <a:buFont typeface="Wingdings" pitchFamily="2" charset="2"/>
              <a:buChar char="ü"/>
            </a:pPr>
            <a:r>
              <a:rPr lang="es-MX" b="1">
                <a:latin typeface="Arial Narrow" pitchFamily="34" charset="0"/>
                <a:cs typeface="Times New Roman" charset="0"/>
              </a:rPr>
              <a:t>No es la adecuada.</a:t>
            </a:r>
          </a:p>
          <a:p>
            <a:pPr lvl="3">
              <a:lnSpc>
                <a:spcPct val="140000"/>
              </a:lnSpc>
              <a:spcBef>
                <a:spcPct val="0"/>
              </a:spcBef>
              <a:buFont typeface="Wingdings" pitchFamily="2" charset="2"/>
              <a:buChar char="ü"/>
            </a:pPr>
            <a:r>
              <a:rPr lang="es-MX" b="1">
                <a:latin typeface="Arial Narrow" pitchFamily="34" charset="0"/>
                <a:cs typeface="Times New Roman" charset="0"/>
              </a:rPr>
              <a:t>Se usa, está actualizada, es la adecuada y está completa.</a:t>
            </a:r>
          </a:p>
        </p:txBody>
      </p:sp>
      <p:sp>
        <p:nvSpPr>
          <p:cNvPr id="248835" name="Rectangle 3"/>
          <p:cNvSpPr>
            <a:spLocks noGrp="1" noChangeArrowheads="1"/>
          </p:cNvSpPr>
          <p:nvPr>
            <p:ph type="title"/>
          </p:nvPr>
        </p:nvSpPr>
        <p:spPr>
          <a:noFill/>
          <a:ln/>
        </p:spPr>
        <p:txBody>
          <a:bodyPr/>
          <a:lstStyle/>
          <a:p>
            <a:r>
              <a:rPr lang="es-MX" sz="2400"/>
              <a:t>Investigación Preliminar</a:t>
            </a:r>
            <a:endParaRPr lang="es-E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s-MX"/>
              <a:t>Habilidades de los auditores</a:t>
            </a:r>
            <a:endParaRPr lang="es-ES"/>
          </a:p>
        </p:txBody>
      </p:sp>
      <p:sp>
        <p:nvSpPr>
          <p:cNvPr id="225283" name="Rectangle 3"/>
          <p:cNvSpPr>
            <a:spLocks noGrp="1" noChangeArrowheads="1"/>
          </p:cNvSpPr>
          <p:nvPr>
            <p:ph type="body" idx="1"/>
          </p:nvPr>
        </p:nvSpPr>
        <p:spPr>
          <a:xfrm>
            <a:off x="495300" y="784225"/>
            <a:ext cx="9163050" cy="4876800"/>
          </a:xfrm>
        </p:spPr>
        <p:txBody>
          <a:bodyPr/>
          <a:lstStyle/>
          <a:p>
            <a:pPr>
              <a:lnSpc>
                <a:spcPct val="140000"/>
              </a:lnSpc>
              <a:spcBef>
                <a:spcPct val="0"/>
              </a:spcBef>
              <a:buFont typeface="Wingdings" pitchFamily="2" charset="2"/>
              <a:buChar char="ü"/>
            </a:pPr>
            <a:r>
              <a:rPr lang="es-MX" sz="2400" b="1">
                <a:latin typeface="Arial Narrow" pitchFamily="34" charset="0"/>
              </a:rPr>
              <a:t>El debido cuidado implica una razonable capacidad, no infalibilidad ni acciones extraordinarias. Requiere que el auditor realice exámenes y verificaciones con un alcance razonable, pero no requiere auditorías detalladas de todas las operaciones. Por consiguiente: El auditor no puede dar una absoluta seguridad de que no existan incumplimientos o irregularidades. </a:t>
            </a:r>
          </a:p>
          <a:p>
            <a:pPr>
              <a:lnSpc>
                <a:spcPct val="140000"/>
              </a:lnSpc>
              <a:spcBef>
                <a:spcPct val="0"/>
              </a:spcBef>
              <a:buFont typeface="Wingdings" pitchFamily="2" charset="2"/>
              <a:buChar char="ü"/>
            </a:pPr>
            <a:r>
              <a:rPr lang="es-MX" sz="2400" b="1">
                <a:latin typeface="Arial Narrow" pitchFamily="34" charset="0"/>
              </a:rPr>
              <a:t>Cuando el auditor detecte una irregularidad que va en contra de lo establecido deberá informarlo a las autoridades adecuadas de la organización que considere necesaria en esas circunstancias.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body" idx="1"/>
          </p:nvPr>
        </p:nvSpPr>
        <p:spPr>
          <a:xfrm>
            <a:off x="495300" y="692150"/>
            <a:ext cx="9163050" cy="6264275"/>
          </a:xfrm>
        </p:spPr>
        <p:txBody>
          <a:bodyPr/>
          <a:lstStyle/>
          <a:p>
            <a:pPr lvl="1">
              <a:lnSpc>
                <a:spcPct val="140000"/>
              </a:lnSpc>
              <a:spcBef>
                <a:spcPct val="0"/>
              </a:spcBef>
              <a:buFont typeface="Wingdings" pitchFamily="2" charset="2"/>
              <a:buChar char="ü"/>
            </a:pPr>
            <a:r>
              <a:rPr lang="es-MX" sz="2400" b="1">
                <a:latin typeface="Arial Narrow" pitchFamily="34" charset="0"/>
                <a:cs typeface="Times New Roman" charset="0"/>
              </a:rPr>
              <a:t>Una de las partes más importantes en la planeación de la auditoría en informática es el personal que va a participar.</a:t>
            </a:r>
          </a:p>
          <a:p>
            <a:pPr lvl="1">
              <a:lnSpc>
                <a:spcPct val="140000"/>
              </a:lnSpc>
              <a:spcBef>
                <a:spcPct val="0"/>
              </a:spcBef>
              <a:buFont typeface="Wingdings" pitchFamily="2" charset="2"/>
              <a:buChar char="ü"/>
            </a:pPr>
            <a:r>
              <a:rPr lang="es-MX" sz="2400" b="1">
                <a:latin typeface="Arial Narrow" pitchFamily="34" charset="0"/>
                <a:cs typeface="Times New Roman" charset="0"/>
              </a:rPr>
              <a:t>En primer lugar deberá haber personal asignado por la organización, que deba tener el suficiente nivel para poder coordinar el desarrollo de la auditoría, proporcionarnos toda la información que se solicite y programar las reuniones y entrevistas requeridas.</a:t>
            </a:r>
          </a:p>
          <a:p>
            <a:pPr lvl="1">
              <a:lnSpc>
                <a:spcPct val="140000"/>
              </a:lnSpc>
              <a:spcBef>
                <a:spcPct val="0"/>
              </a:spcBef>
              <a:buFont typeface="Wingdings" pitchFamily="2" charset="2"/>
              <a:buChar char="ü"/>
            </a:pPr>
            <a:r>
              <a:rPr lang="es-MX" sz="2400" b="1">
                <a:latin typeface="Arial Narrow" pitchFamily="34" charset="0"/>
                <a:cs typeface="Times New Roman" charset="0"/>
              </a:rPr>
              <a:t>También se debe contar con personas asignadas por los usuarios para que en el momento que se solicite información, o bien se efectúe alguna entrevista, nos proporcionen aquello que se está solicitando, y complementen el grupo ya que se debe analizar no sólo el punto de vista de la dirección de informática, sino también el del usuario del sistema.</a:t>
            </a:r>
          </a:p>
        </p:txBody>
      </p:sp>
      <p:sp>
        <p:nvSpPr>
          <p:cNvPr id="250883" name="Rectangle 3"/>
          <p:cNvSpPr>
            <a:spLocks noGrp="1" noChangeArrowheads="1"/>
          </p:cNvSpPr>
          <p:nvPr>
            <p:ph type="title"/>
          </p:nvPr>
        </p:nvSpPr>
        <p:spPr>
          <a:noFill/>
          <a:ln/>
        </p:spPr>
        <p:txBody>
          <a:bodyPr/>
          <a:lstStyle/>
          <a:p>
            <a:r>
              <a:rPr lang="es-MX" sz="2400"/>
              <a:t>Personal Participante</a:t>
            </a:r>
            <a:endParaRPr lang="es-E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body" idx="1"/>
          </p:nvPr>
        </p:nvSpPr>
        <p:spPr>
          <a:xfrm>
            <a:off x="495300" y="909638"/>
            <a:ext cx="9163050" cy="6264275"/>
          </a:xfrm>
        </p:spPr>
        <p:txBody>
          <a:bodyPr/>
          <a:lstStyle/>
          <a:p>
            <a:pPr lvl="1">
              <a:lnSpc>
                <a:spcPct val="140000"/>
              </a:lnSpc>
              <a:spcBef>
                <a:spcPct val="0"/>
              </a:spcBef>
              <a:buFont typeface="Wingdings" pitchFamily="2" charset="2"/>
              <a:buChar char="ü"/>
            </a:pPr>
            <a:r>
              <a:rPr lang="es-MX" b="1">
                <a:latin typeface="Arial Narrow" pitchFamily="34" charset="0"/>
                <a:cs typeface="Times New Roman" charset="0"/>
              </a:rPr>
              <a:t>Además, como colaboradores directos se debe contar con personas con las siguientes características:</a:t>
            </a:r>
          </a:p>
          <a:p>
            <a:pPr lvl="2">
              <a:lnSpc>
                <a:spcPct val="140000"/>
              </a:lnSpc>
              <a:spcBef>
                <a:spcPct val="0"/>
              </a:spcBef>
              <a:buFont typeface="Wingdings" pitchFamily="2" charset="2"/>
              <a:buChar char="ü"/>
            </a:pPr>
            <a:r>
              <a:rPr lang="es-MX" b="1">
                <a:latin typeface="Arial Narrow" pitchFamily="34" charset="0"/>
                <a:cs typeface="Times New Roman" charset="0"/>
              </a:rPr>
              <a:t>Conocimientos técnicos en informática.</a:t>
            </a:r>
          </a:p>
          <a:p>
            <a:pPr lvl="2">
              <a:lnSpc>
                <a:spcPct val="140000"/>
              </a:lnSpc>
              <a:spcBef>
                <a:spcPct val="0"/>
              </a:spcBef>
              <a:buFont typeface="Wingdings" pitchFamily="2" charset="2"/>
              <a:buChar char="ü"/>
            </a:pPr>
            <a:r>
              <a:rPr lang="es-MX" b="1">
                <a:latin typeface="Arial Narrow" pitchFamily="34" charset="0"/>
                <a:cs typeface="Times New Roman" charset="0"/>
              </a:rPr>
              <a:t>Conocimientos de administración, contabilidad y finanzas.</a:t>
            </a:r>
          </a:p>
          <a:p>
            <a:pPr lvl="2">
              <a:lnSpc>
                <a:spcPct val="140000"/>
              </a:lnSpc>
              <a:spcBef>
                <a:spcPct val="0"/>
              </a:spcBef>
              <a:buFont typeface="Wingdings" pitchFamily="2" charset="2"/>
              <a:buChar char="ü"/>
            </a:pPr>
            <a:r>
              <a:rPr lang="es-MX" b="1">
                <a:latin typeface="Arial Narrow" pitchFamily="34" charset="0"/>
                <a:cs typeface="Times New Roman" charset="0"/>
              </a:rPr>
              <a:t>Experiencia en el área de informática.</a:t>
            </a:r>
          </a:p>
          <a:p>
            <a:pPr lvl="2">
              <a:lnSpc>
                <a:spcPct val="140000"/>
              </a:lnSpc>
              <a:spcBef>
                <a:spcPct val="0"/>
              </a:spcBef>
              <a:buFont typeface="Wingdings" pitchFamily="2" charset="2"/>
              <a:buChar char="ü"/>
            </a:pPr>
            <a:r>
              <a:rPr lang="es-MX" b="1">
                <a:latin typeface="Arial Narrow" pitchFamily="34" charset="0"/>
                <a:cs typeface="Times New Roman" charset="0"/>
              </a:rPr>
              <a:t>Experiencia en operación y análisis de sistemas.</a:t>
            </a:r>
          </a:p>
          <a:p>
            <a:pPr lvl="2">
              <a:lnSpc>
                <a:spcPct val="140000"/>
              </a:lnSpc>
              <a:spcBef>
                <a:spcPct val="0"/>
              </a:spcBef>
              <a:buFont typeface="Wingdings" pitchFamily="2" charset="2"/>
              <a:buChar char="ü"/>
            </a:pPr>
            <a:r>
              <a:rPr lang="es-MX" b="1">
                <a:latin typeface="Arial Narrow" pitchFamily="34" charset="0"/>
                <a:cs typeface="Times New Roman" charset="0"/>
              </a:rPr>
              <a:t>Conocimientos de los sistemas operativos, bases de datos, redes, y comunicaciones, dependiendo del área y características a auditar.</a:t>
            </a:r>
          </a:p>
          <a:p>
            <a:pPr lvl="2">
              <a:lnSpc>
                <a:spcPct val="140000"/>
              </a:lnSpc>
              <a:spcBef>
                <a:spcPct val="0"/>
              </a:spcBef>
              <a:buFont typeface="Wingdings" pitchFamily="2" charset="2"/>
              <a:buChar char="ü"/>
            </a:pPr>
            <a:r>
              <a:rPr lang="es-MX" b="1">
                <a:latin typeface="Arial Narrow" pitchFamily="34" charset="0"/>
                <a:cs typeface="Times New Roman" charset="0"/>
              </a:rPr>
              <a:t>Conocimientos de los sistemas más importantes.</a:t>
            </a:r>
          </a:p>
          <a:p>
            <a:pPr lvl="1">
              <a:lnSpc>
                <a:spcPct val="140000"/>
              </a:lnSpc>
              <a:spcBef>
                <a:spcPct val="0"/>
              </a:spcBef>
              <a:buFont typeface="Wingdings" pitchFamily="2" charset="2"/>
              <a:buChar char="ü"/>
            </a:pPr>
            <a:endParaRPr lang="es-MX" b="1">
              <a:latin typeface="Arial Narrow" pitchFamily="34" charset="0"/>
              <a:cs typeface="Times New Roman" charset="0"/>
            </a:endParaRPr>
          </a:p>
        </p:txBody>
      </p:sp>
      <p:sp>
        <p:nvSpPr>
          <p:cNvPr id="252931" name="Rectangle 3"/>
          <p:cNvSpPr>
            <a:spLocks noGrp="1" noChangeArrowheads="1"/>
          </p:cNvSpPr>
          <p:nvPr>
            <p:ph type="title"/>
          </p:nvPr>
        </p:nvSpPr>
        <p:spPr>
          <a:noFill/>
          <a:ln/>
        </p:spPr>
        <p:txBody>
          <a:bodyPr/>
          <a:lstStyle/>
          <a:p>
            <a:r>
              <a:rPr lang="es-MX" sz="2400"/>
              <a:t>Personal Participante</a:t>
            </a:r>
            <a:endParaRPr lang="es-E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s-MX"/>
              <a:t>Preguntas</a:t>
            </a:r>
            <a:endParaRPr lang="es-ES"/>
          </a:p>
        </p:txBody>
      </p:sp>
      <p:sp>
        <p:nvSpPr>
          <p:cNvPr id="149507" name="Text Box 3"/>
          <p:cNvSpPr txBox="1">
            <a:spLocks noChangeArrowheads="1"/>
          </p:cNvSpPr>
          <p:nvPr>
            <p:ph type="body" idx="1"/>
          </p:nvPr>
        </p:nvSpPr>
        <p:spPr>
          <a:noFill/>
          <a:ln/>
        </p:spPr>
        <p:txBody>
          <a:bodyPr/>
          <a:lstStyle/>
          <a:p>
            <a:pPr>
              <a:spcBef>
                <a:spcPct val="0"/>
              </a:spcBef>
              <a:buFont typeface="Wingdings" pitchFamily="2" charset="2"/>
              <a:buNone/>
            </a:pPr>
            <a:r>
              <a:rPr lang="es-AR" sz="30600" b="1">
                <a:latin typeface="Arial Narrow" pitchFamily="34" charset="0"/>
                <a:cs typeface="Times New Roman" charset="0"/>
              </a:rPr>
              <a:t>   ?</a:t>
            </a:r>
            <a:endParaRPr lang="es-ES_tradnl" sz="30600" b="1">
              <a:latin typeface="Arial Narrow"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s-MX"/>
              <a:t>Cuidado Profesional</a:t>
            </a:r>
            <a:endParaRPr lang="es-ES"/>
          </a:p>
        </p:txBody>
      </p:sp>
      <p:sp>
        <p:nvSpPr>
          <p:cNvPr id="114691" name="Rectangle 3"/>
          <p:cNvSpPr>
            <a:spLocks noGrp="1" noChangeArrowheads="1"/>
          </p:cNvSpPr>
          <p:nvPr>
            <p:ph type="body" idx="1"/>
          </p:nvPr>
        </p:nvSpPr>
        <p:spPr>
          <a:xfrm>
            <a:off x="495300" y="1066800"/>
            <a:ext cx="9163050" cy="4876800"/>
          </a:xfrm>
        </p:spPr>
        <p:txBody>
          <a:bodyPr/>
          <a:lstStyle/>
          <a:p>
            <a:pPr>
              <a:lnSpc>
                <a:spcPct val="140000"/>
              </a:lnSpc>
              <a:spcBef>
                <a:spcPct val="0"/>
              </a:spcBef>
              <a:buFont typeface="Wingdings" pitchFamily="2" charset="2"/>
              <a:buChar char="ü"/>
            </a:pPr>
            <a:r>
              <a:rPr lang="es-MX" sz="2800" b="1">
                <a:latin typeface="Arial Narrow" pitchFamily="34" charset="0"/>
              </a:rPr>
              <a:t>El ejercicio del debido cuidado profesional significa el uso razonable de las experiencias y juicios en el desarrollo de la auditoría. Para este fin el auditor deberá considerar:</a:t>
            </a:r>
          </a:p>
          <a:p>
            <a:pPr lvl="1">
              <a:lnSpc>
                <a:spcPct val="140000"/>
              </a:lnSpc>
              <a:spcBef>
                <a:spcPct val="0"/>
              </a:spcBef>
              <a:buFont typeface="Wingdings" pitchFamily="2" charset="2"/>
              <a:buChar char="ü"/>
            </a:pPr>
            <a:r>
              <a:rPr lang="es-MX" sz="2400" b="1">
                <a:latin typeface="Arial Narrow" pitchFamily="34" charset="0"/>
              </a:rPr>
              <a:t>El alcance del trabajo de auditoría necesario para lograr los objetivos de auditoría</a:t>
            </a:r>
          </a:p>
          <a:p>
            <a:pPr lvl="1">
              <a:lnSpc>
                <a:spcPct val="140000"/>
              </a:lnSpc>
              <a:spcBef>
                <a:spcPct val="0"/>
              </a:spcBef>
              <a:buFont typeface="Wingdings" pitchFamily="2" charset="2"/>
              <a:buChar char="ü"/>
            </a:pPr>
            <a:r>
              <a:rPr lang="es-MX" sz="2400" b="1">
                <a:latin typeface="Arial Narrow" pitchFamily="34" charset="0"/>
              </a:rPr>
              <a:t>La materialidad o importancia relativa de los asuntos a los que se aplican los procedimientos de la auditoría</a:t>
            </a:r>
          </a:p>
          <a:p>
            <a:pPr lvl="1">
              <a:lnSpc>
                <a:spcPct val="140000"/>
              </a:lnSpc>
              <a:spcBef>
                <a:spcPct val="0"/>
              </a:spcBef>
              <a:buFont typeface="Wingdings" pitchFamily="2" charset="2"/>
              <a:buChar char="ü"/>
            </a:pPr>
            <a:r>
              <a:rPr lang="es-MX" sz="2400" b="1">
                <a:latin typeface="Arial Narrow" pitchFamily="34" charset="0"/>
              </a:rPr>
              <a:t>La adecuación y efectividad de los controles internos</a:t>
            </a:r>
          </a:p>
          <a:p>
            <a:pPr lvl="1">
              <a:lnSpc>
                <a:spcPct val="140000"/>
              </a:lnSpc>
              <a:spcBef>
                <a:spcPct val="0"/>
              </a:spcBef>
              <a:buFont typeface="Wingdings" pitchFamily="2" charset="2"/>
              <a:buChar char="ü"/>
            </a:pPr>
            <a:r>
              <a:rPr lang="es-MX" sz="2400" b="1">
                <a:latin typeface="Arial Narrow" pitchFamily="34" charset="0"/>
              </a:rPr>
              <a:t>El costo de la auditoría en relación a los posibles beneficios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s-MX" sz="2400"/>
              <a:t>Planeación de la auditoría en Informática</a:t>
            </a:r>
            <a:endParaRPr lang="es-ES" sz="2400"/>
          </a:p>
        </p:txBody>
      </p:sp>
      <p:sp>
        <p:nvSpPr>
          <p:cNvPr id="115715" name="Rectangle 3"/>
          <p:cNvSpPr>
            <a:spLocks noGrp="1" noChangeArrowheads="1"/>
          </p:cNvSpPr>
          <p:nvPr>
            <p:ph type="body" idx="1"/>
          </p:nvPr>
        </p:nvSpPr>
        <p:spPr>
          <a:xfrm>
            <a:off x="495300" y="1066800"/>
            <a:ext cx="9163050" cy="4876800"/>
          </a:xfrm>
        </p:spPr>
        <p:txBody>
          <a:bodyPr/>
          <a:lstStyle/>
          <a:p>
            <a:pPr>
              <a:lnSpc>
                <a:spcPct val="140000"/>
              </a:lnSpc>
              <a:spcBef>
                <a:spcPct val="0"/>
              </a:spcBef>
              <a:buFont typeface="Wingdings" pitchFamily="2" charset="2"/>
              <a:buChar char="ü"/>
            </a:pPr>
            <a:r>
              <a:rPr lang="es-MX" sz="2800" b="1">
                <a:latin typeface="Arial Narrow" pitchFamily="34" charset="0"/>
                <a:cs typeface="Times New Roman" charset="0"/>
              </a:rPr>
              <a:t>Para hacer una adecuada planeación de la auditoría en informática hay que seguir una serie de pasos previos que permitirán dimensionar el tamaño y características del área dentro del organismo a auditar, sus sistemas, organización y equipo. Con ello podremos determinar:</a:t>
            </a:r>
          </a:p>
          <a:p>
            <a:pPr lvl="1">
              <a:lnSpc>
                <a:spcPct val="140000"/>
              </a:lnSpc>
              <a:spcBef>
                <a:spcPct val="0"/>
              </a:spcBef>
              <a:buFont typeface="Wingdings" pitchFamily="2" charset="2"/>
              <a:buChar char="ü"/>
            </a:pPr>
            <a:r>
              <a:rPr lang="es-MX" sz="2400" b="1">
                <a:latin typeface="Arial Narrow" pitchFamily="34" charset="0"/>
                <a:cs typeface="Times New Roman" charset="0"/>
              </a:rPr>
              <a:t>El número y características del personal de auditoría,</a:t>
            </a:r>
          </a:p>
          <a:p>
            <a:pPr lvl="1">
              <a:lnSpc>
                <a:spcPct val="140000"/>
              </a:lnSpc>
              <a:spcBef>
                <a:spcPct val="0"/>
              </a:spcBef>
              <a:buFont typeface="Wingdings" pitchFamily="2" charset="2"/>
              <a:buChar char="ü"/>
            </a:pPr>
            <a:r>
              <a:rPr lang="es-MX" sz="2400" b="1">
                <a:latin typeface="Arial Narrow" pitchFamily="34" charset="0"/>
                <a:cs typeface="Times New Roman" charset="0"/>
              </a:rPr>
              <a:t>Las herramientas necesarias,</a:t>
            </a:r>
          </a:p>
          <a:p>
            <a:pPr lvl="1">
              <a:lnSpc>
                <a:spcPct val="140000"/>
              </a:lnSpc>
              <a:spcBef>
                <a:spcPct val="0"/>
              </a:spcBef>
              <a:buFont typeface="Wingdings" pitchFamily="2" charset="2"/>
              <a:buChar char="ü"/>
            </a:pPr>
            <a:r>
              <a:rPr lang="es-MX" sz="2400" b="1">
                <a:latin typeface="Arial Narrow" pitchFamily="34" charset="0"/>
                <a:cs typeface="Times New Roman" charset="0"/>
              </a:rPr>
              <a:t>Especialistas necesarios,</a:t>
            </a:r>
          </a:p>
          <a:p>
            <a:pPr lvl="1">
              <a:lnSpc>
                <a:spcPct val="140000"/>
              </a:lnSpc>
              <a:spcBef>
                <a:spcPct val="0"/>
              </a:spcBef>
              <a:buFont typeface="Wingdings" pitchFamily="2" charset="2"/>
              <a:buChar char="ü"/>
            </a:pPr>
            <a:r>
              <a:rPr lang="es-MX" sz="2400" b="1">
                <a:latin typeface="Arial Narrow" pitchFamily="34" charset="0"/>
                <a:cs typeface="Times New Roman" charset="0"/>
              </a:rPr>
              <a:t>El Tiempo y costo,</a:t>
            </a:r>
          </a:p>
          <a:p>
            <a:pPr lvl="1">
              <a:lnSpc>
                <a:spcPct val="140000"/>
              </a:lnSpc>
              <a:spcBef>
                <a:spcPct val="0"/>
              </a:spcBef>
              <a:buFont typeface="Wingdings" pitchFamily="2" charset="2"/>
              <a:buChar char="ü"/>
            </a:pPr>
            <a:r>
              <a:rPr lang="es-MX" sz="2400" b="1">
                <a:latin typeface="Arial Narrow" pitchFamily="34" charset="0"/>
                <a:cs typeface="Times New Roman" charset="0"/>
              </a:rPr>
              <a:t>El alcance de la auditoría.</a:t>
            </a:r>
            <a:endParaRPr lang="es-ES_tradnl" sz="2400" b="1">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type="body" idx="1"/>
          </p:nvPr>
        </p:nvSpPr>
        <p:spPr>
          <a:xfrm>
            <a:off x="495300" y="1066800"/>
            <a:ext cx="9163050" cy="4876800"/>
          </a:xfrm>
        </p:spPr>
        <p:txBody>
          <a:bodyPr/>
          <a:lstStyle/>
          <a:p>
            <a:pPr>
              <a:lnSpc>
                <a:spcPct val="140000"/>
              </a:lnSpc>
              <a:spcBef>
                <a:spcPct val="0"/>
              </a:spcBef>
              <a:buFont typeface="Wingdings" pitchFamily="2" charset="2"/>
              <a:buChar char="ü"/>
            </a:pPr>
            <a:r>
              <a:rPr lang="es-MX" sz="2400" b="1">
                <a:latin typeface="Arial Narrow" pitchFamily="34" charset="0"/>
                <a:cs typeface="Times New Roman" charset="0"/>
              </a:rPr>
              <a:t>La planeación deberá ser documentada e incluirá:</a:t>
            </a:r>
          </a:p>
          <a:p>
            <a:pPr lvl="1">
              <a:lnSpc>
                <a:spcPct val="140000"/>
              </a:lnSpc>
              <a:spcBef>
                <a:spcPct val="0"/>
              </a:spcBef>
              <a:buFont typeface="Wingdings" pitchFamily="2" charset="2"/>
              <a:buChar char="ü"/>
            </a:pPr>
            <a:r>
              <a:rPr lang="es-ES_tradnl" sz="2000" b="1">
                <a:latin typeface="Arial Narrow" pitchFamily="34" charset="0"/>
              </a:rPr>
              <a:t>El establecimiento de los objetivos y el alcance del trabajo.</a:t>
            </a:r>
          </a:p>
          <a:p>
            <a:pPr lvl="1">
              <a:lnSpc>
                <a:spcPct val="140000"/>
              </a:lnSpc>
              <a:spcBef>
                <a:spcPct val="0"/>
              </a:spcBef>
              <a:buFont typeface="Wingdings" pitchFamily="2" charset="2"/>
              <a:buChar char="ü"/>
            </a:pPr>
            <a:r>
              <a:rPr lang="es-ES_tradnl" sz="2000" b="1">
                <a:latin typeface="Arial Narrow" pitchFamily="34" charset="0"/>
              </a:rPr>
              <a:t>La obtención de información de apoyo sobre las actividades que se auditarán.</a:t>
            </a:r>
          </a:p>
          <a:p>
            <a:pPr lvl="1">
              <a:lnSpc>
                <a:spcPct val="140000"/>
              </a:lnSpc>
              <a:spcBef>
                <a:spcPct val="0"/>
              </a:spcBef>
              <a:buFont typeface="Wingdings" pitchFamily="2" charset="2"/>
              <a:buChar char="ü"/>
            </a:pPr>
            <a:r>
              <a:rPr lang="es-ES_tradnl" sz="2000" b="1">
                <a:latin typeface="Arial Narrow" pitchFamily="34" charset="0"/>
              </a:rPr>
              <a:t>La determinación de los recursos necesarios para realizar la auditoría</a:t>
            </a:r>
          </a:p>
          <a:p>
            <a:pPr lvl="1">
              <a:lnSpc>
                <a:spcPct val="140000"/>
              </a:lnSpc>
              <a:spcBef>
                <a:spcPct val="0"/>
              </a:spcBef>
              <a:buFont typeface="Wingdings" pitchFamily="2" charset="2"/>
              <a:buChar char="ü"/>
            </a:pPr>
            <a:r>
              <a:rPr lang="es-ES_tradnl" sz="2000" b="1">
                <a:latin typeface="Arial Narrow" pitchFamily="34" charset="0"/>
              </a:rPr>
              <a:t>El establecimiento de la comunicación necesaria con todos los que estarán involucrados en la auditoría.</a:t>
            </a:r>
          </a:p>
          <a:p>
            <a:pPr lvl="1">
              <a:lnSpc>
                <a:spcPct val="140000"/>
              </a:lnSpc>
              <a:spcBef>
                <a:spcPct val="0"/>
              </a:spcBef>
              <a:buFont typeface="Wingdings" pitchFamily="2" charset="2"/>
              <a:buChar char="ü"/>
            </a:pPr>
            <a:r>
              <a:rPr lang="es-ES_tradnl" sz="2000" b="1">
                <a:latin typeface="Arial Narrow" pitchFamily="34" charset="0"/>
              </a:rPr>
              <a:t>La realización, en la forma mas apropiada, de una inspección física para familiarizarse con las actividades y controles a auditar, así como identificación de las áreas en las que se deberá hacer énfasis al realizar la auditoría y promover comentarios y la promoción de los auditados.</a:t>
            </a:r>
          </a:p>
          <a:p>
            <a:pPr lvl="1">
              <a:lnSpc>
                <a:spcPct val="140000"/>
              </a:lnSpc>
              <a:spcBef>
                <a:spcPct val="0"/>
              </a:spcBef>
              <a:buFont typeface="Wingdings" pitchFamily="2" charset="2"/>
              <a:buChar char="ü"/>
            </a:pPr>
            <a:r>
              <a:rPr lang="es-ES_tradnl" sz="2000" b="1">
                <a:latin typeface="Arial Narrow" pitchFamily="34" charset="0"/>
              </a:rPr>
              <a:t>La preparación por escrito del programa de auditoría.</a:t>
            </a:r>
          </a:p>
          <a:p>
            <a:pPr lvl="1">
              <a:lnSpc>
                <a:spcPct val="140000"/>
              </a:lnSpc>
              <a:spcBef>
                <a:spcPct val="0"/>
              </a:spcBef>
              <a:buFont typeface="Wingdings" pitchFamily="2" charset="2"/>
              <a:buChar char="ü"/>
            </a:pPr>
            <a:r>
              <a:rPr lang="es-ES_tradnl" sz="2000" b="1">
                <a:latin typeface="Arial Narrow" pitchFamily="34" charset="0"/>
              </a:rPr>
              <a:t>La determinación de cómo, cuándo y a quién se le comunicarán los resultados.</a:t>
            </a:r>
          </a:p>
          <a:p>
            <a:pPr lvl="1">
              <a:lnSpc>
                <a:spcPct val="140000"/>
              </a:lnSpc>
              <a:spcBef>
                <a:spcPct val="0"/>
              </a:spcBef>
              <a:buFont typeface="Wingdings" pitchFamily="2" charset="2"/>
              <a:buChar char="ü"/>
            </a:pPr>
            <a:r>
              <a:rPr lang="es-ES_tradnl" sz="2000" b="1">
                <a:latin typeface="Arial Narrow" pitchFamily="34" charset="0"/>
              </a:rPr>
              <a:t>La obtención de la aprobación del plan de trabajo de la auditoría.</a:t>
            </a:r>
          </a:p>
        </p:txBody>
      </p:sp>
      <p:sp>
        <p:nvSpPr>
          <p:cNvPr id="160774" name="Rectangle 6"/>
          <p:cNvSpPr>
            <a:spLocks noGrp="1" noChangeArrowheads="1"/>
          </p:cNvSpPr>
          <p:nvPr>
            <p:ph type="title"/>
          </p:nvPr>
        </p:nvSpPr>
        <p:spPr>
          <a:noFill/>
          <a:ln/>
        </p:spPr>
        <p:txBody>
          <a:bodyPr/>
          <a:lstStyle/>
          <a:p>
            <a:r>
              <a:rPr lang="es-MX" sz="2400"/>
              <a:t>Planeación de la auditoría en Informática</a:t>
            </a:r>
            <a:endParaRPr lang="es-E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s-MX" sz="2400"/>
              <a:t>Objetivos de la planeación</a:t>
            </a:r>
            <a:endParaRPr lang="es-ES" sz="2400"/>
          </a:p>
        </p:txBody>
      </p:sp>
      <p:sp>
        <p:nvSpPr>
          <p:cNvPr id="162819" name="Rectangle 3"/>
          <p:cNvSpPr>
            <a:spLocks noGrp="1" noChangeArrowheads="1"/>
          </p:cNvSpPr>
          <p:nvPr>
            <p:ph type="body" idx="1"/>
          </p:nvPr>
        </p:nvSpPr>
        <p:spPr>
          <a:xfrm>
            <a:off x="495300" y="1066800"/>
            <a:ext cx="9163050" cy="4876800"/>
          </a:xfrm>
        </p:spPr>
        <p:txBody>
          <a:bodyPr/>
          <a:lstStyle/>
          <a:p>
            <a:pPr>
              <a:lnSpc>
                <a:spcPct val="140000"/>
              </a:lnSpc>
              <a:spcBef>
                <a:spcPct val="0"/>
              </a:spcBef>
              <a:buFont typeface="Wingdings" pitchFamily="2" charset="2"/>
              <a:buChar char="ü"/>
            </a:pPr>
            <a:r>
              <a:rPr lang="es-MX" b="1">
                <a:latin typeface="Arial Narrow" pitchFamily="34" charset="0"/>
                <a:cs typeface="Times New Roman" charset="0"/>
              </a:rPr>
              <a:t>Evaluación administrativa del área de sistemas.</a:t>
            </a:r>
          </a:p>
          <a:p>
            <a:pPr>
              <a:lnSpc>
                <a:spcPct val="140000"/>
              </a:lnSpc>
              <a:spcBef>
                <a:spcPct val="0"/>
              </a:spcBef>
              <a:buFont typeface="Wingdings" pitchFamily="2" charset="2"/>
              <a:buChar char="ü"/>
            </a:pPr>
            <a:r>
              <a:rPr lang="es-MX" b="1">
                <a:latin typeface="Arial Narrow" pitchFamily="34" charset="0"/>
                <a:cs typeface="Times New Roman" charset="0"/>
              </a:rPr>
              <a:t>Evaluación de los sistemas y procedimientos.</a:t>
            </a:r>
          </a:p>
          <a:p>
            <a:pPr>
              <a:lnSpc>
                <a:spcPct val="140000"/>
              </a:lnSpc>
              <a:spcBef>
                <a:spcPct val="0"/>
              </a:spcBef>
              <a:buFont typeface="Wingdings" pitchFamily="2" charset="2"/>
              <a:buChar char="ü"/>
            </a:pPr>
            <a:r>
              <a:rPr lang="es-MX" b="1">
                <a:latin typeface="Arial Narrow" pitchFamily="34" charset="0"/>
                <a:cs typeface="Times New Roman" charset="0"/>
              </a:rPr>
              <a:t>Evaluación de los equipos de cómputo.</a:t>
            </a:r>
          </a:p>
          <a:p>
            <a:pPr>
              <a:lnSpc>
                <a:spcPct val="140000"/>
              </a:lnSpc>
              <a:spcBef>
                <a:spcPct val="0"/>
              </a:spcBef>
              <a:buFont typeface="Wingdings" pitchFamily="2" charset="2"/>
              <a:buChar char="ü"/>
            </a:pPr>
            <a:r>
              <a:rPr lang="es-MX" b="1">
                <a:latin typeface="Arial Narrow" pitchFamily="34" charset="0"/>
                <a:cs typeface="Times New Roman" charset="0"/>
              </a:rPr>
              <a:t>Evaluación del proceso de datos, de los sistemas y de los equipos de cómputo (software, hardware, redes, bases de datos, comunicaciones).</a:t>
            </a:r>
          </a:p>
          <a:p>
            <a:pPr>
              <a:lnSpc>
                <a:spcPct val="140000"/>
              </a:lnSpc>
              <a:spcBef>
                <a:spcPct val="0"/>
              </a:spcBef>
              <a:buFont typeface="Wingdings" pitchFamily="2" charset="2"/>
              <a:buChar char="ü"/>
            </a:pPr>
            <a:r>
              <a:rPr lang="es-MX" b="1">
                <a:latin typeface="Arial Narrow" pitchFamily="34" charset="0"/>
                <a:cs typeface="Times New Roman" charset="0"/>
              </a:rPr>
              <a:t>Aspectos legales de los sistemas y de la información.</a:t>
            </a:r>
          </a:p>
          <a:p>
            <a:pPr>
              <a:lnSpc>
                <a:spcPct val="140000"/>
              </a:lnSpc>
              <a:spcBef>
                <a:spcPct val="0"/>
              </a:spcBef>
              <a:buFont typeface="Wingdings" pitchFamily="2" charset="2"/>
              <a:buChar char="ü"/>
            </a:pPr>
            <a:endParaRPr lang="es-ES_tradnl" b="1">
              <a:latin typeface="Arial Narrow"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type="body" idx="1"/>
          </p:nvPr>
        </p:nvSpPr>
        <p:spPr>
          <a:xfrm>
            <a:off x="495300" y="1066800"/>
            <a:ext cx="9163050" cy="4876800"/>
          </a:xfrm>
        </p:spPr>
        <p:txBody>
          <a:bodyPr/>
          <a:lstStyle/>
          <a:p>
            <a:pPr>
              <a:lnSpc>
                <a:spcPct val="140000"/>
              </a:lnSpc>
              <a:spcBef>
                <a:spcPct val="0"/>
              </a:spcBef>
              <a:buFont typeface="Wingdings" pitchFamily="2" charset="2"/>
              <a:buChar char="ü"/>
            </a:pPr>
            <a:r>
              <a:rPr lang="es-MX" sz="2000" b="1">
                <a:latin typeface="Arial Narrow" pitchFamily="34" charset="0"/>
                <a:cs typeface="Times New Roman" charset="0"/>
              </a:rPr>
              <a:t>Para lograr una adecuada planeación, lo primero que se requiere es obtener información general sobre la organización y sobre la función de informática a evaluar. Para ello se requiere realizar una investigación preliminar y algunas entrevistas previas, y con base en esto planear el programa de trabajo, el cuál deberá incluir tiempos, costos, personal necesario y documentos auxiliares a solicitar o formular durante el desarrollo de la auditoría. El proceso de planeación comprende el establecer:</a:t>
            </a:r>
          </a:p>
          <a:p>
            <a:pPr lvl="1">
              <a:lnSpc>
                <a:spcPct val="140000"/>
              </a:lnSpc>
              <a:spcBef>
                <a:spcPct val="0"/>
              </a:spcBef>
              <a:buFont typeface="Wingdings" pitchFamily="2" charset="2"/>
              <a:buChar char="ü"/>
            </a:pPr>
            <a:r>
              <a:rPr lang="es-MX" sz="1800" b="1">
                <a:latin typeface="Arial Narrow" pitchFamily="34" charset="0"/>
                <a:cs typeface="Times New Roman" charset="0"/>
              </a:rPr>
              <a:t>Metas.</a:t>
            </a:r>
          </a:p>
          <a:p>
            <a:pPr lvl="1">
              <a:lnSpc>
                <a:spcPct val="140000"/>
              </a:lnSpc>
              <a:spcBef>
                <a:spcPct val="0"/>
              </a:spcBef>
              <a:buFont typeface="Wingdings" pitchFamily="2" charset="2"/>
              <a:buChar char="ü"/>
            </a:pPr>
            <a:r>
              <a:rPr lang="es-MX" sz="1800" b="1">
                <a:latin typeface="Arial Narrow" pitchFamily="34" charset="0"/>
                <a:cs typeface="Times New Roman" charset="0"/>
              </a:rPr>
              <a:t>Programas de trabajo de auditoría.</a:t>
            </a:r>
          </a:p>
          <a:p>
            <a:pPr lvl="1">
              <a:lnSpc>
                <a:spcPct val="140000"/>
              </a:lnSpc>
              <a:spcBef>
                <a:spcPct val="0"/>
              </a:spcBef>
              <a:buFont typeface="Wingdings" pitchFamily="2" charset="2"/>
              <a:buChar char="ü"/>
            </a:pPr>
            <a:r>
              <a:rPr lang="es-MX" sz="1800" b="1">
                <a:latin typeface="Arial Narrow" pitchFamily="34" charset="0"/>
                <a:cs typeface="Times New Roman" charset="0"/>
              </a:rPr>
              <a:t>Planes de contratación de personal y presupuesto financiero</a:t>
            </a:r>
          </a:p>
          <a:p>
            <a:pPr lvl="1">
              <a:lnSpc>
                <a:spcPct val="140000"/>
              </a:lnSpc>
              <a:spcBef>
                <a:spcPct val="0"/>
              </a:spcBef>
              <a:buFont typeface="Wingdings" pitchFamily="2" charset="2"/>
              <a:buChar char="ü"/>
            </a:pPr>
            <a:r>
              <a:rPr lang="es-MX" sz="1800" b="1">
                <a:latin typeface="Arial Narrow" pitchFamily="34" charset="0"/>
                <a:cs typeface="Times New Roman" charset="0"/>
              </a:rPr>
              <a:t>Informes de actividades</a:t>
            </a:r>
          </a:p>
          <a:p>
            <a:pPr lvl="1">
              <a:lnSpc>
                <a:spcPct val="140000"/>
              </a:lnSpc>
              <a:spcBef>
                <a:spcPct val="0"/>
              </a:spcBef>
              <a:buFont typeface="Wingdings" pitchFamily="2" charset="2"/>
              <a:buChar char="ü"/>
            </a:pPr>
            <a:endParaRPr lang="es-MX" sz="1800" b="1">
              <a:latin typeface="Arial Narrow" pitchFamily="34" charset="0"/>
              <a:cs typeface="Times New Roman" charset="0"/>
            </a:endParaRPr>
          </a:p>
        </p:txBody>
      </p:sp>
      <p:sp>
        <p:nvSpPr>
          <p:cNvPr id="164870" name="Rectangle 6"/>
          <p:cNvSpPr>
            <a:spLocks noGrp="1" noChangeArrowheads="1"/>
          </p:cNvSpPr>
          <p:nvPr>
            <p:ph type="title"/>
          </p:nvPr>
        </p:nvSpPr>
        <p:spPr>
          <a:noFill/>
          <a:ln/>
        </p:spPr>
        <p:txBody>
          <a:bodyPr/>
          <a:lstStyle/>
          <a:p>
            <a:r>
              <a:rPr lang="es-MX" sz="2400"/>
              <a:t>Planeación de la auditoría en Informática</a:t>
            </a:r>
            <a:endParaRPr lang="es-E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s-MX" sz="2800"/>
              <a:t>Programas de Trabajo de Auditoría</a:t>
            </a:r>
            <a:endParaRPr lang="es-ES" sz="2800"/>
          </a:p>
        </p:txBody>
      </p:sp>
      <p:sp>
        <p:nvSpPr>
          <p:cNvPr id="166915" name="Rectangle 3"/>
          <p:cNvSpPr>
            <a:spLocks noGrp="1" noChangeArrowheads="1"/>
          </p:cNvSpPr>
          <p:nvPr>
            <p:ph type="body" idx="1"/>
          </p:nvPr>
        </p:nvSpPr>
        <p:spPr>
          <a:xfrm>
            <a:off x="495300" y="1066800"/>
            <a:ext cx="9163050" cy="4876800"/>
          </a:xfrm>
        </p:spPr>
        <p:txBody>
          <a:bodyPr/>
          <a:lstStyle/>
          <a:p>
            <a:pPr>
              <a:lnSpc>
                <a:spcPct val="140000"/>
              </a:lnSpc>
              <a:spcBef>
                <a:spcPct val="0"/>
              </a:spcBef>
              <a:buFont typeface="Wingdings" pitchFamily="2" charset="2"/>
              <a:buChar char="ü"/>
            </a:pPr>
            <a:r>
              <a:rPr lang="es-MX" sz="2400" b="1">
                <a:latin typeface="Arial Narrow" pitchFamily="34" charset="0"/>
                <a:cs typeface="Times New Roman" charset="0"/>
              </a:rPr>
              <a:t>Deberán incluir:</a:t>
            </a:r>
          </a:p>
          <a:p>
            <a:pPr lvl="1">
              <a:lnSpc>
                <a:spcPct val="140000"/>
              </a:lnSpc>
              <a:spcBef>
                <a:spcPct val="0"/>
              </a:spcBef>
              <a:buFont typeface="Wingdings" pitchFamily="2" charset="2"/>
              <a:buChar char="ü"/>
            </a:pPr>
            <a:r>
              <a:rPr lang="es-MX" sz="2000" b="1">
                <a:latin typeface="Arial Narrow" pitchFamily="34" charset="0"/>
                <a:cs typeface="Times New Roman" charset="0"/>
              </a:rPr>
              <a:t>Actividades que se van a auditar,</a:t>
            </a:r>
          </a:p>
          <a:p>
            <a:pPr lvl="1">
              <a:lnSpc>
                <a:spcPct val="140000"/>
              </a:lnSpc>
              <a:spcBef>
                <a:spcPct val="0"/>
              </a:spcBef>
              <a:buFont typeface="Wingdings" pitchFamily="2" charset="2"/>
              <a:buChar char="ü"/>
            </a:pPr>
            <a:r>
              <a:rPr lang="es-MX" sz="2000" b="1">
                <a:latin typeface="Arial Narrow" pitchFamily="34" charset="0"/>
                <a:cs typeface="Times New Roman" charset="0"/>
              </a:rPr>
              <a:t>Cuándo serán auditadas,</a:t>
            </a:r>
          </a:p>
          <a:p>
            <a:pPr lvl="1">
              <a:lnSpc>
                <a:spcPct val="140000"/>
              </a:lnSpc>
              <a:spcBef>
                <a:spcPct val="0"/>
              </a:spcBef>
              <a:buFont typeface="Wingdings" pitchFamily="2" charset="2"/>
              <a:buChar char="ü"/>
            </a:pPr>
            <a:r>
              <a:rPr lang="es-MX" sz="2000" b="1">
                <a:latin typeface="Arial Narrow" pitchFamily="34" charset="0"/>
                <a:cs typeface="Times New Roman" charset="0"/>
              </a:rPr>
              <a:t>El tiempo estimado requerido, tomando en cuenta:</a:t>
            </a:r>
          </a:p>
          <a:p>
            <a:pPr lvl="2">
              <a:lnSpc>
                <a:spcPct val="140000"/>
              </a:lnSpc>
              <a:spcBef>
                <a:spcPct val="0"/>
              </a:spcBef>
              <a:buFont typeface="Wingdings" pitchFamily="2" charset="2"/>
              <a:buChar char="ü"/>
            </a:pPr>
            <a:r>
              <a:rPr lang="es-MX" sz="1800" b="1">
                <a:latin typeface="Arial Narrow" pitchFamily="34" charset="0"/>
                <a:cs typeface="Times New Roman" charset="0"/>
              </a:rPr>
              <a:t>El alcance del trabajo de auditoría planeado, y</a:t>
            </a:r>
          </a:p>
          <a:p>
            <a:pPr lvl="2">
              <a:lnSpc>
                <a:spcPct val="140000"/>
              </a:lnSpc>
              <a:spcBef>
                <a:spcPct val="0"/>
              </a:spcBef>
              <a:buFont typeface="Wingdings" pitchFamily="2" charset="2"/>
              <a:buChar char="ü"/>
            </a:pPr>
            <a:r>
              <a:rPr lang="es-MX" sz="1800" b="1">
                <a:latin typeface="Arial Narrow" pitchFamily="34" charset="0"/>
                <a:cs typeface="Times New Roman" charset="0"/>
              </a:rPr>
              <a:t>La naturaleza y extensión del trabajo de auditoría realizado por otros.</a:t>
            </a:r>
          </a:p>
          <a:p>
            <a:pPr>
              <a:lnSpc>
                <a:spcPct val="140000"/>
              </a:lnSpc>
              <a:spcBef>
                <a:spcPct val="0"/>
              </a:spcBef>
              <a:buFont typeface="Wingdings" pitchFamily="2" charset="2"/>
              <a:buChar char="ü"/>
            </a:pPr>
            <a:endParaRPr lang="es-MX" sz="2400" b="1">
              <a:latin typeface="Arial Narrow" pitchFamily="34" charset="0"/>
              <a:cs typeface="Times New Roman" charset="0"/>
            </a:endParaRPr>
          </a:p>
          <a:p>
            <a:pPr>
              <a:lnSpc>
                <a:spcPct val="140000"/>
              </a:lnSpc>
              <a:spcBef>
                <a:spcPct val="0"/>
              </a:spcBef>
              <a:buFont typeface="Wingdings" pitchFamily="2" charset="2"/>
              <a:buChar char="ü"/>
            </a:pPr>
            <a:r>
              <a:rPr lang="es-MX" sz="2400" b="1">
                <a:latin typeface="Arial Narrow" pitchFamily="34" charset="0"/>
                <a:cs typeface="Times New Roman" charset="0"/>
              </a:rPr>
              <a:t>Los programas de trabajo deberán ser lo suficientemente flexibles para cubrir demandas imprevistas.</a:t>
            </a:r>
          </a:p>
          <a:p>
            <a:pPr>
              <a:lnSpc>
                <a:spcPct val="140000"/>
              </a:lnSpc>
              <a:spcBef>
                <a:spcPct val="0"/>
              </a:spcBef>
              <a:buFont typeface="Wingdings" pitchFamily="2" charset="2"/>
              <a:buChar char="ü"/>
            </a:pPr>
            <a:endParaRPr lang="es-MX" sz="2400" b="1">
              <a:latin typeface="Arial Narrow" pitchFamily="34" charset="0"/>
              <a:cs typeface="Times New Roman"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2237</TotalTime>
  <Words>4186</Words>
  <Application>Microsoft PowerPoint</Application>
  <PresentationFormat>A4 (210 x 297 mm)</PresentationFormat>
  <Paragraphs>315</Paragraphs>
  <Slides>32</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Times New Roman</vt:lpstr>
      <vt:lpstr>Arial</vt:lpstr>
      <vt:lpstr>Arial Narrow</vt:lpstr>
      <vt:lpstr>Tahoma</vt:lpstr>
      <vt:lpstr>Wingdings</vt:lpstr>
      <vt:lpstr>Diseño predeterminado</vt:lpstr>
      <vt:lpstr>Habilidades de los auditores</vt:lpstr>
      <vt:lpstr>Habilidades de los auditores</vt:lpstr>
      <vt:lpstr>Habilidades de los auditores</vt:lpstr>
      <vt:lpstr>Cuidado Profesional</vt:lpstr>
      <vt:lpstr>Planeación de la auditoría en Informática</vt:lpstr>
      <vt:lpstr>Planeación de la auditoría en Informática</vt:lpstr>
      <vt:lpstr>Objetivos de la planeación</vt:lpstr>
      <vt:lpstr>Planeación de la auditoría en Informática</vt:lpstr>
      <vt:lpstr>Programas de Trabajo de Auditoría</vt:lpstr>
      <vt:lpstr>Revisión Preliminar</vt:lpstr>
      <vt:lpstr>Revisión Preliminar</vt:lpstr>
      <vt:lpstr>Revisión Detallada</vt:lpstr>
      <vt:lpstr>Examen y evaluación de la Información</vt:lpstr>
      <vt:lpstr>Examen y evaluación de la Información</vt:lpstr>
      <vt:lpstr>Examen y evaluación de la Información</vt:lpstr>
      <vt:lpstr>Pruebas de Consentimiento</vt:lpstr>
      <vt:lpstr>Pruebas de Controles de Usuario</vt:lpstr>
      <vt:lpstr>Pruebas Sustantivas</vt:lpstr>
      <vt:lpstr>Evaluación de Componentes</vt:lpstr>
      <vt:lpstr>Diapositiva 20</vt:lpstr>
      <vt:lpstr>Diapositiva 21</vt:lpstr>
      <vt:lpstr>Pasos de la auditoría Informática</vt:lpstr>
      <vt:lpstr>Evaluación de los Sistemas de Acuerdo al Riesgo</vt:lpstr>
      <vt:lpstr>Investigación Preliminar</vt:lpstr>
      <vt:lpstr>Investigación Preliminar</vt:lpstr>
      <vt:lpstr>Investigación Preliminar (Requerimientos)</vt:lpstr>
      <vt:lpstr>Investigación Preliminar (Requerimientos)</vt:lpstr>
      <vt:lpstr>Investigación Preliminar (Requerimientos)</vt:lpstr>
      <vt:lpstr>Investigación Preliminar</vt:lpstr>
      <vt:lpstr>Personal Participante</vt:lpstr>
      <vt:lpstr>Personal Participante</vt:lpstr>
      <vt:lpstr>Preguntas</vt:lpstr>
    </vt:vector>
  </TitlesOfParts>
  <Company>Albarracin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Roberto</dc:creator>
  <cp:lastModifiedBy>agn</cp:lastModifiedBy>
  <cp:revision>282</cp:revision>
  <dcterms:created xsi:type="dcterms:W3CDTF">2003-07-29T21:14:09Z</dcterms:created>
  <dcterms:modified xsi:type="dcterms:W3CDTF">2021-02-02T22:33:07Z</dcterms:modified>
</cp:coreProperties>
</file>