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34" d="100"/>
          <a:sy n="34" d="100"/>
        </p:scale>
        <p:origin x="54"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DO" dirty="0" smtClean="0"/>
              <a:t>Estructura y Contenido del Plan de </a:t>
            </a:r>
            <a:r>
              <a:rPr lang="es-DO" dirty="0" err="1" smtClean="0"/>
              <a:t>Inversion</a:t>
            </a:r>
            <a:endParaRPr lang="es-DO" dirty="0"/>
          </a:p>
        </p:txBody>
      </p:sp>
    </p:spTree>
    <p:extLst>
      <p:ext uri="{BB962C8B-B14F-4D97-AF65-F5344CB8AC3E}">
        <p14:creationId xmlns:p14="http://schemas.microsoft.com/office/powerpoint/2010/main" val="341279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07547" y="1775012"/>
            <a:ext cx="8915399" cy="3033657"/>
          </a:xfrm>
        </p:spPr>
        <p:txBody>
          <a:bodyPr>
            <a:noAutofit/>
          </a:bodyPr>
          <a:lstStyle/>
          <a:p>
            <a:r>
              <a:rPr lang="es-DO" sz="4000" dirty="0"/>
              <a:t>Un </a:t>
            </a:r>
            <a:r>
              <a:rPr lang="es-DO" sz="4000" b="1" dirty="0"/>
              <a:t>plan de inversión</a:t>
            </a:r>
            <a:r>
              <a:rPr lang="es-DO" sz="4000" dirty="0"/>
              <a:t> es un análisis detallado de todos los objetos relacionados con una </a:t>
            </a:r>
            <a:r>
              <a:rPr lang="es-DO" sz="4000" b="1" dirty="0"/>
              <a:t>inversión</a:t>
            </a:r>
            <a:r>
              <a:rPr lang="es-DO" sz="4000" dirty="0"/>
              <a:t>, así como sus </a:t>
            </a:r>
            <a:r>
              <a:rPr lang="es-DO" sz="4000" dirty="0" smtClean="0"/>
              <a:t>costos </a:t>
            </a:r>
            <a:r>
              <a:rPr lang="es-DO" sz="4000" dirty="0"/>
              <a:t>respectivos. </a:t>
            </a:r>
          </a:p>
        </p:txBody>
      </p:sp>
    </p:spTree>
    <p:extLst>
      <p:ext uri="{BB962C8B-B14F-4D97-AF65-F5344CB8AC3E}">
        <p14:creationId xmlns:p14="http://schemas.microsoft.com/office/powerpoint/2010/main" val="392209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p:cNvSpPr>
            <a:spLocks noGrp="1"/>
          </p:cNvSpPr>
          <p:nvPr>
            <p:ph type="ctrTitle"/>
          </p:nvPr>
        </p:nvSpPr>
        <p:spPr>
          <a:xfrm>
            <a:off x="2460121" y="1861072"/>
            <a:ext cx="8915399" cy="3378887"/>
          </a:xfrm>
        </p:spPr>
        <p:txBody>
          <a:bodyPr>
            <a:normAutofit fontScale="90000"/>
          </a:bodyPr>
          <a:lstStyle/>
          <a:p>
            <a:r>
              <a:rPr lang="es-DO" sz="6000" dirty="0" smtClean="0"/>
              <a:t/>
            </a:r>
            <a:br>
              <a:rPr lang="es-DO" sz="6000" dirty="0" smtClean="0"/>
            </a:br>
            <a:r>
              <a:rPr lang="es-DO" sz="6000" dirty="0"/>
              <a:t/>
            </a:r>
            <a:br>
              <a:rPr lang="es-DO" sz="6000" dirty="0"/>
            </a:br>
            <a:r>
              <a:rPr lang="es-DO" sz="4000" dirty="0" smtClean="0"/>
              <a:t>Se </a:t>
            </a:r>
            <a:r>
              <a:rPr lang="es-DO" sz="4000" dirty="0"/>
              <a:t>debe tener en cuenta que el plan de inversión incluye solo los gastos incurridos durante la inversión y la fase de inicio, ya sean gastos fijos o gastos </a:t>
            </a:r>
            <a:r>
              <a:rPr lang="es-DO" sz="4000" dirty="0" smtClean="0"/>
              <a:t>corrientes</a:t>
            </a:r>
            <a:endParaRPr lang="es-DO" sz="4000" dirty="0"/>
          </a:p>
        </p:txBody>
      </p:sp>
    </p:spTree>
    <p:extLst>
      <p:ext uri="{BB962C8B-B14F-4D97-AF65-F5344CB8AC3E}">
        <p14:creationId xmlns:p14="http://schemas.microsoft.com/office/powerpoint/2010/main" val="387744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2637" y="1463040"/>
            <a:ext cx="6762727" cy="4161678"/>
          </a:xfrm>
        </p:spPr>
      </p:pic>
    </p:spTree>
    <p:extLst>
      <p:ext uri="{BB962C8B-B14F-4D97-AF65-F5344CB8AC3E}">
        <p14:creationId xmlns:p14="http://schemas.microsoft.com/office/powerpoint/2010/main" val="38675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56940" y="2054710"/>
            <a:ext cx="8915399" cy="3981315"/>
          </a:xfrm>
        </p:spPr>
        <p:txBody>
          <a:bodyPr>
            <a:noAutofit/>
          </a:bodyPr>
          <a:lstStyle/>
          <a:p>
            <a:r>
              <a:rPr lang="es-DO" sz="3200" dirty="0"/>
              <a:t>En el plan económico-financiero, junto al plan de inversión, también se incluyen otro tipo de información necesaria como es el plan de financiación, la previsión de ventas, los gastos de explotación, las previsiones de tesorería, así como la cuenta de pérdidas y ganancias provisional y el balance provisional de la situación.</a:t>
            </a:r>
          </a:p>
        </p:txBody>
      </p:sp>
    </p:spTree>
    <p:extLst>
      <p:ext uri="{BB962C8B-B14F-4D97-AF65-F5344CB8AC3E}">
        <p14:creationId xmlns:p14="http://schemas.microsoft.com/office/powerpoint/2010/main" val="293554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78454" y="430306"/>
            <a:ext cx="8915400" cy="5368066"/>
          </a:xfrm>
        </p:spPr>
        <p:txBody>
          <a:bodyPr>
            <a:normAutofit fontScale="92500"/>
          </a:bodyPr>
          <a:lstStyle/>
          <a:p>
            <a:r>
              <a:rPr lang="es-DO" sz="2400" dirty="0"/>
              <a:t>En la práctica empresarial, un plan de inversión se elabora cuando se debe decidir sobre una inversión, generalmente por uno de los siguientes motivos:</a:t>
            </a:r>
          </a:p>
          <a:p>
            <a:r>
              <a:rPr lang="es-DO" sz="2400" b="1" dirty="0"/>
              <a:t>Inversión inicial:</a:t>
            </a:r>
            <a:r>
              <a:rPr lang="es-DO" sz="2400" dirty="0"/>
              <a:t> la inversión inicial es la adquisición de todos los activos necesarios para el negocio como parte de la creación de una empresa.</a:t>
            </a:r>
          </a:p>
          <a:p>
            <a:r>
              <a:rPr lang="es-DO" sz="2400" b="1" dirty="0"/>
              <a:t>Inversión de reemplazo:</a:t>
            </a:r>
            <a:r>
              <a:rPr lang="es-DO" sz="2400" dirty="0"/>
              <a:t> cuando un activo de la empresa se reemplaza por uno nuevo, se llama inversión de reemplazo.</a:t>
            </a:r>
          </a:p>
          <a:p>
            <a:r>
              <a:rPr lang="es-DO" sz="2400" b="1" dirty="0"/>
              <a:t>Inversión de racionalización:</a:t>
            </a:r>
            <a:r>
              <a:rPr lang="es-DO" sz="2400" dirty="0"/>
              <a:t> con este término se hace referencia a las inversiones que dan como resultado el ahorro de costes.</a:t>
            </a:r>
          </a:p>
          <a:p>
            <a:r>
              <a:rPr lang="es-DO" sz="2400" b="1" dirty="0"/>
              <a:t>Inversión de expansión: </a:t>
            </a:r>
            <a:r>
              <a:rPr lang="es-DO" sz="2400" dirty="0"/>
              <a:t>si la expansión del negocio requiere la adquisición de activos, se trata de una inversión de expansión.</a:t>
            </a:r>
          </a:p>
          <a:p>
            <a:endParaRPr lang="es-DO" dirty="0"/>
          </a:p>
        </p:txBody>
      </p:sp>
    </p:spTree>
    <p:extLst>
      <p:ext uri="{BB962C8B-B14F-4D97-AF65-F5344CB8AC3E}">
        <p14:creationId xmlns:p14="http://schemas.microsoft.com/office/powerpoint/2010/main" val="24566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111" y="483511"/>
            <a:ext cx="8046720" cy="5987736"/>
          </a:xfrm>
        </p:spPr>
      </p:pic>
    </p:spTree>
    <p:extLst>
      <p:ext uri="{BB962C8B-B14F-4D97-AF65-F5344CB8AC3E}">
        <p14:creationId xmlns:p14="http://schemas.microsoft.com/office/powerpoint/2010/main" val="350329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49364" y="943983"/>
            <a:ext cx="8915399" cy="2262781"/>
          </a:xfrm>
        </p:spPr>
        <p:txBody>
          <a:bodyPr/>
          <a:lstStyle/>
          <a:p>
            <a:r>
              <a:rPr lang="es-DO" dirty="0"/>
              <a:t>Estructura y contenido del plan de inversión</a:t>
            </a:r>
          </a:p>
        </p:txBody>
      </p:sp>
      <p:sp>
        <p:nvSpPr>
          <p:cNvPr id="3" name="Subtítulo 2"/>
          <p:cNvSpPr>
            <a:spLocks noGrp="1"/>
          </p:cNvSpPr>
          <p:nvPr>
            <p:ph type="subTitle" idx="1"/>
          </p:nvPr>
        </p:nvSpPr>
        <p:spPr>
          <a:xfrm>
            <a:off x="2449364" y="3324113"/>
            <a:ext cx="8915399" cy="3130475"/>
          </a:xfrm>
        </p:spPr>
        <p:txBody>
          <a:bodyPr>
            <a:noAutofit/>
          </a:bodyPr>
          <a:lstStyle/>
          <a:p>
            <a:r>
              <a:rPr lang="es-DO" sz="2400" dirty="0">
                <a:solidFill>
                  <a:schemeClr val="tx1"/>
                </a:solidFill>
              </a:rPr>
              <a:t>En el plan de inversión debes detallar </a:t>
            </a:r>
            <a:r>
              <a:rPr lang="es-DO" sz="2400" b="1" dirty="0">
                <a:solidFill>
                  <a:schemeClr val="tx1"/>
                </a:solidFill>
              </a:rPr>
              <a:t>todos los gastos </a:t>
            </a:r>
            <a:r>
              <a:rPr lang="es-DO" sz="2400" dirty="0">
                <a:solidFill>
                  <a:schemeClr val="tx1"/>
                </a:solidFill>
              </a:rPr>
              <a:t>para todos los objetos asociados a la inversión, incluidos los costes incurridos durante la fase de inicio para la </a:t>
            </a:r>
            <a:r>
              <a:rPr lang="es-DO" sz="2400" b="1" dirty="0">
                <a:solidFill>
                  <a:schemeClr val="tx1"/>
                </a:solidFill>
              </a:rPr>
              <a:t>financiación preliminar</a:t>
            </a:r>
            <a:r>
              <a:rPr lang="es-DO" sz="2400" dirty="0">
                <a:solidFill>
                  <a:schemeClr val="tx1"/>
                </a:solidFill>
              </a:rPr>
              <a:t>. Si la financiación inicial tiene como motivo la creación de una empresa, el plan de inversión también incluye </a:t>
            </a:r>
            <a:r>
              <a:rPr lang="es-DO" sz="2400" b="1" dirty="0">
                <a:solidFill>
                  <a:schemeClr val="tx1"/>
                </a:solidFill>
              </a:rPr>
              <a:t>todos los costes asociados con el proceso de emprendimiento</a:t>
            </a:r>
            <a:r>
              <a:rPr lang="es-DO" sz="2400" dirty="0">
                <a:solidFill>
                  <a:schemeClr val="tx1"/>
                </a:solidFill>
              </a:rPr>
              <a:t>.</a:t>
            </a:r>
          </a:p>
        </p:txBody>
      </p:sp>
    </p:spTree>
    <p:extLst>
      <p:ext uri="{BB962C8B-B14F-4D97-AF65-F5344CB8AC3E}">
        <p14:creationId xmlns:p14="http://schemas.microsoft.com/office/powerpoint/2010/main" val="120284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89213" y="473336"/>
            <a:ext cx="8915399" cy="5430327"/>
          </a:xfrm>
        </p:spPr>
        <p:txBody>
          <a:bodyPr>
            <a:normAutofit/>
          </a:bodyPr>
          <a:lstStyle/>
          <a:p>
            <a:r>
              <a:rPr lang="es-DO" sz="2400" dirty="0">
                <a:solidFill>
                  <a:schemeClr val="tx1"/>
                </a:solidFill>
              </a:rPr>
              <a:t>Te mostramos </a:t>
            </a:r>
            <a:r>
              <a:rPr lang="es-DO" sz="2400" b="1" dirty="0">
                <a:solidFill>
                  <a:schemeClr val="tx1"/>
                </a:solidFill>
              </a:rPr>
              <a:t>cómo se crea un plan de inversión</a:t>
            </a:r>
            <a:r>
              <a:rPr lang="es-DO" sz="2400" dirty="0">
                <a:solidFill>
                  <a:schemeClr val="tx1"/>
                </a:solidFill>
              </a:rPr>
              <a:t> utilizando como ejemplo una inversión inicial siguiendo esta </a:t>
            </a:r>
            <a:r>
              <a:rPr lang="es-DO" sz="2400">
                <a:solidFill>
                  <a:schemeClr val="tx1"/>
                </a:solidFill>
              </a:rPr>
              <a:t>estructura</a:t>
            </a:r>
            <a:r>
              <a:rPr lang="es-DO" sz="2400" smtClean="0">
                <a:solidFill>
                  <a:schemeClr val="tx1"/>
                </a:solidFill>
              </a:rPr>
              <a:t>:</a:t>
            </a:r>
          </a:p>
          <a:p>
            <a:endParaRPr lang="es-DO" sz="2400" dirty="0">
              <a:solidFill>
                <a:schemeClr val="tx1"/>
              </a:solidFill>
            </a:endParaRPr>
          </a:p>
          <a:p>
            <a:pPr marL="342900" indent="-342900">
              <a:buFont typeface="Arial" panose="020B0604020202020204" pitchFamily="34" charset="0"/>
              <a:buChar char="•"/>
            </a:pPr>
            <a:r>
              <a:rPr lang="es-DO" sz="2400" dirty="0">
                <a:solidFill>
                  <a:schemeClr val="tx1"/>
                </a:solidFill>
              </a:rPr>
              <a:t>Requerimientos de capital para la creación (formal) de la empresa</a:t>
            </a:r>
          </a:p>
          <a:p>
            <a:pPr marL="342900" indent="-342900">
              <a:buFont typeface="Arial" panose="020B0604020202020204" pitchFamily="34" charset="0"/>
              <a:buChar char="•"/>
            </a:pPr>
            <a:r>
              <a:rPr lang="es-DO" sz="2400" dirty="0">
                <a:solidFill>
                  <a:schemeClr val="tx1"/>
                </a:solidFill>
              </a:rPr>
              <a:t>Requerimientos de capital para inversión en activos no corrientes</a:t>
            </a:r>
          </a:p>
          <a:p>
            <a:pPr marL="342900" indent="-342900">
              <a:buFont typeface="Arial" panose="020B0604020202020204" pitchFamily="34" charset="0"/>
              <a:buChar char="•"/>
            </a:pPr>
            <a:r>
              <a:rPr lang="es-DO" sz="2400" dirty="0">
                <a:solidFill>
                  <a:schemeClr val="tx1"/>
                </a:solidFill>
              </a:rPr>
              <a:t>Requerimientos de capital para inversiones en activos corrientes</a:t>
            </a:r>
          </a:p>
          <a:p>
            <a:pPr marL="342900" indent="-342900">
              <a:buFont typeface="Arial" panose="020B0604020202020204" pitchFamily="34" charset="0"/>
              <a:buChar char="•"/>
            </a:pPr>
            <a:r>
              <a:rPr lang="es-DO" sz="2400" dirty="0">
                <a:solidFill>
                  <a:schemeClr val="tx1"/>
                </a:solidFill>
              </a:rPr>
              <a:t>Gastos por el servicio de la deuda</a:t>
            </a:r>
          </a:p>
          <a:p>
            <a:endParaRPr lang="es-DO" dirty="0"/>
          </a:p>
        </p:txBody>
      </p:sp>
    </p:spTree>
    <p:extLst>
      <p:ext uri="{BB962C8B-B14F-4D97-AF65-F5344CB8AC3E}">
        <p14:creationId xmlns:p14="http://schemas.microsoft.com/office/powerpoint/2010/main" val="3663894931"/>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206</TotalTime>
  <Words>112</Words>
  <Application>Microsoft Office PowerPoint</Application>
  <PresentationFormat>Panorámica</PresentationFormat>
  <Paragraphs>17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Estructura y Contenido del Plan de Inversion</vt:lpstr>
      <vt:lpstr>Un plan de inversión es un análisis detallado de todos los objetos relacionados con una inversión, así como sus costos respectivos. </vt:lpstr>
      <vt:lpstr>  Se debe tener en cuenta que el plan de inversión incluye solo los gastos incurridos durante la inversión y la fase de inicio, ya sean gastos fijos o gastos corrientes</vt:lpstr>
      <vt:lpstr>Presentación de PowerPoint</vt:lpstr>
      <vt:lpstr>En el plan económico-financiero, junto al plan de inversión, también se incluyen otro tipo de información necesaria como es el plan de financiación, la previsión de ventas, los gastos de explotación, las previsiones de tesorería, así como la cuenta de pérdidas y ganancias provisional y el balance provisional de la situación.</vt:lpstr>
      <vt:lpstr>Presentación de PowerPoint</vt:lpstr>
      <vt:lpstr>Presentación de PowerPoint</vt:lpstr>
      <vt:lpstr>Estructura y contenido del plan de inversión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y Contenido del Plan de Inversion</dc:title>
  <dc:creator>Music</dc:creator>
  <cp:lastModifiedBy>Music</cp:lastModifiedBy>
  <cp:revision>7</cp:revision>
  <dcterms:created xsi:type="dcterms:W3CDTF">2021-07-17T19:54:32Z</dcterms:created>
  <dcterms:modified xsi:type="dcterms:W3CDTF">2021-07-18T15:58:39Z</dcterms:modified>
</cp:coreProperties>
</file>