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24462A-36CB-415E-A8B8-25E341EC355D}">
  <a:tblStyle styleId="{F924462A-36CB-415E-A8B8-25E341EC35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5.xml"/><Relationship Id="rId22" Type="http://schemas.openxmlformats.org/officeDocument/2006/relationships/font" Target="fonts/SourceSansPro-boldItalic.fntdata"/><Relationship Id="rId10" Type="http://schemas.openxmlformats.org/officeDocument/2006/relationships/slide" Target="slides/slide4.xml"/><Relationship Id="rId21" Type="http://schemas.openxmlformats.org/officeDocument/2006/relationships/font" Target="fonts/SourceSansPr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SourceSansPr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3abb8305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3abb8305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Approximately 30% of adults in North America have anxiety wellness disorders </a:t>
            </a:r>
            <a:endParaRPr/>
          </a:p>
          <a:p>
            <a:pPr indent="0" lvl="0" marL="0" rtl="0" algn="l">
              <a:spcBef>
                <a:spcPts val="0"/>
              </a:spcBef>
              <a:spcAft>
                <a:spcPts val="0"/>
              </a:spcAft>
              <a:buNone/>
            </a:pPr>
            <a:r>
              <a:rPr lang="en"/>
              <a:t>8% of adults will experience PTSD throughout their lifetime</a:t>
            </a:r>
            <a:endParaRPr/>
          </a:p>
          <a:p>
            <a:pPr indent="0" lvl="0" marL="0" rtl="0" algn="l">
              <a:spcBef>
                <a:spcPts val="0"/>
              </a:spcBef>
              <a:spcAft>
                <a:spcPts val="0"/>
              </a:spcAft>
              <a:buNone/>
            </a:pPr>
            <a:r>
              <a:rPr lang="en"/>
              <a:t>50% of people with illness do not seek help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abb8305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abb8305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patients’ anxiety often restricts them from going outside and pursuing activities due to a fear of a panic attack/trigger event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3abb8305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3abb8305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inexpensive heart rate monitor detects an spike in heart rate. It sends the patient’s location and time of attack to the doctor’s portal, and alerts the user’s trusted network (loved ones, family, friends).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abb8305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3abb8305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Anxiety attacks are filled with fear. The patient feels unsure whether they will be ok, especially when they go outside and do things themselves. By knowing that their loved ones and trusted friends are aware of their location and attack, the user will feel more at ease, knowing that there are people that can help them (call, text, reassure, human contact and compassion). With this increased sense of security, the patient feels more confident in their ability to go out, thereby fostering their recovery.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3abb8305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3abb8305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abb8305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abb8305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changing the way we look at medicine. For patients, especially those with panic disorders, it may seem daunting or impossible to go to a doctor about their issue. They know they can get it fixed, but in a sense they’re afraid to do so. So we flipped the system on its head. Taking a direct to patient approach, we ensure ANX users don’t have any apprehension towards getting care and will therefore buy in. ANX could be used to monitor and manage one’s symptoms as well as set them on the path to recovery from more severe complications like agoraphobia. When you feel anixety for simply leaving the house, how would you bring yourself to tell your life story to a doctor?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abb8305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abb8305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90425" y="1048225"/>
            <a:ext cx="8183700" cy="14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solidFill>
                  <a:srgbClr val="FFFFFF"/>
                </a:solidFill>
              </a:rPr>
              <a:t>ANX Solutions</a:t>
            </a:r>
            <a:endParaRPr b="0">
              <a:solidFill>
                <a:srgbClr val="FFFFFF"/>
              </a:solidFill>
            </a:endParaRPr>
          </a:p>
        </p:txBody>
      </p:sp>
      <p:sp>
        <p:nvSpPr>
          <p:cNvPr id="59" name="Google Shape;59;p13"/>
          <p:cNvSpPr/>
          <p:nvPr/>
        </p:nvSpPr>
        <p:spPr>
          <a:xfrm>
            <a:off x="10275" y="2571750"/>
            <a:ext cx="9144000" cy="25716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3">
            <a:alphaModFix/>
          </a:blip>
          <a:stretch>
            <a:fillRect/>
          </a:stretch>
        </p:blipFill>
        <p:spPr>
          <a:xfrm>
            <a:off x="3835200" y="2992100"/>
            <a:ext cx="1473600" cy="14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64" name="Shape 64"/>
        <p:cNvGrpSpPr/>
        <p:nvPr/>
      </p:nvGrpSpPr>
      <p:grpSpPr>
        <a:xfrm>
          <a:off x="0" y="0"/>
          <a:ext cx="0" cy="0"/>
          <a:chOff x="0" y="0"/>
          <a:chExt cx="0" cy="0"/>
        </a:xfrm>
      </p:grpSpPr>
      <p:sp>
        <p:nvSpPr>
          <p:cNvPr id="65" name="Google Shape;65;p14"/>
          <p:cNvSpPr txBox="1"/>
          <p:nvPr/>
        </p:nvSpPr>
        <p:spPr>
          <a:xfrm>
            <a:off x="613075" y="1897950"/>
            <a:ext cx="32508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FFFFFF"/>
                </a:solidFill>
                <a:latin typeface="Raleway"/>
                <a:ea typeface="Raleway"/>
                <a:cs typeface="Raleway"/>
                <a:sym typeface="Raleway"/>
              </a:rPr>
              <a:t>40M</a:t>
            </a:r>
            <a:r>
              <a:rPr b="1" lang="en" sz="6000">
                <a:solidFill>
                  <a:srgbClr val="FFFFFF"/>
                </a:solidFill>
                <a:latin typeface="Raleway"/>
                <a:ea typeface="Raleway"/>
                <a:cs typeface="Raleway"/>
                <a:sym typeface="Raleway"/>
              </a:rPr>
              <a:t> </a:t>
            </a:r>
            <a:endParaRPr b="1" sz="60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rPr lang="en">
                <a:solidFill>
                  <a:srgbClr val="FFFFFF"/>
                </a:solidFill>
                <a:latin typeface="Raleway"/>
                <a:ea typeface="Raleway"/>
                <a:cs typeface="Raleway"/>
                <a:sym typeface="Raleway"/>
              </a:rPr>
              <a:t>Adults with anxiety</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p:txBody>
      </p:sp>
      <p:sp>
        <p:nvSpPr>
          <p:cNvPr id="66" name="Google Shape;66;p14"/>
          <p:cNvSpPr txBox="1"/>
          <p:nvPr/>
        </p:nvSpPr>
        <p:spPr>
          <a:xfrm>
            <a:off x="3628075" y="1897950"/>
            <a:ext cx="32508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FFFFFF"/>
                </a:solidFill>
                <a:latin typeface="Raleway"/>
                <a:ea typeface="Raleway"/>
                <a:cs typeface="Raleway"/>
                <a:sym typeface="Raleway"/>
              </a:rPr>
              <a:t>7.7M</a:t>
            </a:r>
            <a:endParaRPr b="1" sz="60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rPr lang="en">
                <a:solidFill>
                  <a:srgbClr val="FFFFFF"/>
                </a:solidFill>
                <a:latin typeface="Raleway"/>
                <a:ea typeface="Raleway"/>
                <a:cs typeface="Raleway"/>
                <a:sym typeface="Raleway"/>
              </a:rPr>
              <a:t>Adults with PTSD</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p:txBody>
      </p:sp>
      <p:sp>
        <p:nvSpPr>
          <p:cNvPr id="67" name="Google Shape;67;p14"/>
          <p:cNvSpPr txBox="1"/>
          <p:nvPr/>
        </p:nvSpPr>
        <p:spPr>
          <a:xfrm>
            <a:off x="6483400" y="1897950"/>
            <a:ext cx="32508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FFFFFF"/>
                </a:solidFill>
                <a:latin typeface="Raleway"/>
                <a:ea typeface="Raleway"/>
                <a:cs typeface="Raleway"/>
                <a:sym typeface="Raleway"/>
              </a:rPr>
              <a:t>37%</a:t>
            </a:r>
            <a:endParaRPr b="1" sz="60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rPr lang="en">
                <a:solidFill>
                  <a:srgbClr val="FFFFFF"/>
                </a:solidFill>
                <a:latin typeface="Raleway"/>
                <a:ea typeface="Raleway"/>
                <a:cs typeface="Raleway"/>
                <a:sym typeface="Raleway"/>
              </a:rPr>
              <a:t>Receiving treatment</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b="1" sz="48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71" name="Shape 71"/>
        <p:cNvGrpSpPr/>
        <p:nvPr/>
      </p:nvGrpSpPr>
      <p:grpSpPr>
        <a:xfrm>
          <a:off x="0" y="0"/>
          <a:ext cx="0" cy="0"/>
          <a:chOff x="0" y="0"/>
          <a:chExt cx="0" cy="0"/>
        </a:xfrm>
      </p:grpSpPr>
      <p:sp>
        <p:nvSpPr>
          <p:cNvPr id="72" name="Google Shape;72;p15"/>
          <p:cNvSpPr txBox="1"/>
          <p:nvPr/>
        </p:nvSpPr>
        <p:spPr>
          <a:xfrm>
            <a:off x="3256450" y="3795900"/>
            <a:ext cx="32508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aleway"/>
                <a:ea typeface="Raleway"/>
                <a:cs typeface="Raleway"/>
                <a:sym typeface="Raleway"/>
              </a:rPr>
              <a:t>Social reclusiveness</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p:txBody>
      </p:sp>
      <p:sp>
        <p:nvSpPr>
          <p:cNvPr id="73" name="Google Shape;73;p15"/>
          <p:cNvSpPr txBox="1"/>
          <p:nvPr/>
        </p:nvSpPr>
        <p:spPr>
          <a:xfrm>
            <a:off x="-255287" y="3795900"/>
            <a:ext cx="3952200" cy="13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aleway"/>
                <a:ea typeface="Raleway"/>
                <a:cs typeface="Raleway"/>
                <a:sym typeface="Raleway"/>
              </a:rPr>
              <a:t>Fear of outdoors</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t/>
            </a:r>
            <a:endParaRPr sz="2000">
              <a:solidFill>
                <a:srgbClr val="FFFFFF"/>
              </a:solidFill>
              <a:latin typeface="Raleway"/>
              <a:ea typeface="Raleway"/>
              <a:cs typeface="Raleway"/>
              <a:sym typeface="Raleway"/>
            </a:endParaRPr>
          </a:p>
        </p:txBody>
      </p:sp>
      <p:pic>
        <p:nvPicPr>
          <p:cNvPr id="74" name="Google Shape;74;p15"/>
          <p:cNvPicPr preferRelativeResize="0"/>
          <p:nvPr/>
        </p:nvPicPr>
        <p:blipFill>
          <a:blip r:embed="rId3">
            <a:alphaModFix/>
          </a:blip>
          <a:stretch>
            <a:fillRect/>
          </a:stretch>
        </p:blipFill>
        <p:spPr>
          <a:xfrm>
            <a:off x="3429000" y="1290625"/>
            <a:ext cx="2286000" cy="2286000"/>
          </a:xfrm>
          <a:prstGeom prst="rect">
            <a:avLst/>
          </a:prstGeom>
          <a:noFill/>
          <a:ln>
            <a:noFill/>
          </a:ln>
        </p:spPr>
      </p:pic>
      <p:pic>
        <p:nvPicPr>
          <p:cNvPr id="75" name="Google Shape;75;p15"/>
          <p:cNvPicPr preferRelativeResize="0"/>
          <p:nvPr/>
        </p:nvPicPr>
        <p:blipFill>
          <a:blip r:embed="rId4">
            <a:alphaModFix/>
          </a:blip>
          <a:stretch>
            <a:fillRect/>
          </a:stretch>
        </p:blipFill>
        <p:spPr>
          <a:xfrm>
            <a:off x="6322488" y="1407425"/>
            <a:ext cx="2237063" cy="2237062"/>
          </a:xfrm>
          <a:prstGeom prst="rect">
            <a:avLst/>
          </a:prstGeom>
          <a:noFill/>
          <a:ln>
            <a:noFill/>
          </a:ln>
        </p:spPr>
      </p:pic>
      <p:pic>
        <p:nvPicPr>
          <p:cNvPr id="76" name="Google Shape;76;p15"/>
          <p:cNvPicPr preferRelativeResize="0"/>
          <p:nvPr/>
        </p:nvPicPr>
        <p:blipFill>
          <a:blip r:embed="rId5">
            <a:alphaModFix/>
          </a:blip>
          <a:stretch>
            <a:fillRect/>
          </a:stretch>
        </p:blipFill>
        <p:spPr>
          <a:xfrm>
            <a:off x="577825" y="1382950"/>
            <a:ext cx="2286000" cy="2286000"/>
          </a:xfrm>
          <a:prstGeom prst="rect">
            <a:avLst/>
          </a:prstGeom>
          <a:noFill/>
          <a:ln>
            <a:noFill/>
          </a:ln>
        </p:spPr>
      </p:pic>
      <p:sp>
        <p:nvSpPr>
          <p:cNvPr id="77" name="Google Shape;77;p15"/>
          <p:cNvSpPr txBox="1"/>
          <p:nvPr/>
        </p:nvSpPr>
        <p:spPr>
          <a:xfrm>
            <a:off x="6643500" y="3795900"/>
            <a:ext cx="32508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aleway"/>
                <a:ea typeface="Raleway"/>
                <a:cs typeface="Raleway"/>
                <a:sym typeface="Raleway"/>
              </a:rPr>
              <a:t>Poor health</a:t>
            </a:r>
            <a:endParaRPr sz="20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81" name="Shape 81"/>
        <p:cNvGrpSpPr/>
        <p:nvPr/>
      </p:nvGrpSpPr>
      <p:grpSpPr>
        <a:xfrm>
          <a:off x="0" y="0"/>
          <a:ext cx="0" cy="0"/>
          <a:chOff x="0" y="0"/>
          <a:chExt cx="0" cy="0"/>
        </a:xfrm>
      </p:grpSpPr>
      <p:sp>
        <p:nvSpPr>
          <p:cNvPr id="82" name="Google Shape;82;p16"/>
          <p:cNvSpPr txBox="1"/>
          <p:nvPr/>
        </p:nvSpPr>
        <p:spPr>
          <a:xfrm>
            <a:off x="627525" y="3035275"/>
            <a:ext cx="32508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pic>
        <p:nvPicPr>
          <p:cNvPr id="83" name="Google Shape;83;p16"/>
          <p:cNvPicPr preferRelativeResize="0"/>
          <p:nvPr/>
        </p:nvPicPr>
        <p:blipFill>
          <a:blip r:embed="rId3">
            <a:alphaModFix/>
          </a:blip>
          <a:stretch>
            <a:fillRect/>
          </a:stretch>
        </p:blipFill>
        <p:spPr>
          <a:xfrm>
            <a:off x="6864146" y="1989425"/>
            <a:ext cx="1571976" cy="1443650"/>
          </a:xfrm>
          <a:prstGeom prst="rect">
            <a:avLst/>
          </a:prstGeom>
          <a:noFill/>
          <a:ln>
            <a:noFill/>
          </a:ln>
        </p:spPr>
      </p:pic>
      <p:pic>
        <p:nvPicPr>
          <p:cNvPr id="84" name="Google Shape;84;p16"/>
          <p:cNvPicPr preferRelativeResize="0"/>
          <p:nvPr/>
        </p:nvPicPr>
        <p:blipFill>
          <a:blip r:embed="rId4">
            <a:alphaModFix/>
          </a:blip>
          <a:stretch>
            <a:fillRect/>
          </a:stretch>
        </p:blipFill>
        <p:spPr>
          <a:xfrm>
            <a:off x="712450" y="1665450"/>
            <a:ext cx="2049425" cy="2049425"/>
          </a:xfrm>
          <a:prstGeom prst="rect">
            <a:avLst/>
          </a:prstGeom>
          <a:noFill/>
          <a:ln>
            <a:noFill/>
          </a:ln>
        </p:spPr>
      </p:pic>
      <p:pic>
        <p:nvPicPr>
          <p:cNvPr id="85" name="Google Shape;85;p16"/>
          <p:cNvPicPr preferRelativeResize="0"/>
          <p:nvPr/>
        </p:nvPicPr>
        <p:blipFill>
          <a:blip r:embed="rId5">
            <a:alphaModFix/>
          </a:blip>
          <a:stretch>
            <a:fillRect/>
          </a:stretch>
        </p:blipFill>
        <p:spPr>
          <a:xfrm>
            <a:off x="3798375" y="2037450"/>
            <a:ext cx="1347600" cy="1347600"/>
          </a:xfrm>
          <a:prstGeom prst="rect">
            <a:avLst/>
          </a:prstGeom>
          <a:noFill/>
          <a:ln>
            <a:noFill/>
          </a:ln>
        </p:spPr>
      </p:pic>
      <p:pic>
        <p:nvPicPr>
          <p:cNvPr id="86" name="Google Shape;86;p16"/>
          <p:cNvPicPr preferRelativeResize="0"/>
          <p:nvPr/>
        </p:nvPicPr>
        <p:blipFill>
          <a:blip r:embed="rId6">
            <a:alphaModFix/>
          </a:blip>
          <a:stretch>
            <a:fillRect/>
          </a:stretch>
        </p:blipFill>
        <p:spPr>
          <a:xfrm>
            <a:off x="6007600" y="1989413"/>
            <a:ext cx="995675" cy="140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90" name="Shape 90"/>
        <p:cNvGrpSpPr/>
        <p:nvPr/>
      </p:nvGrpSpPr>
      <p:grpSpPr>
        <a:xfrm>
          <a:off x="0" y="0"/>
          <a:ext cx="0" cy="0"/>
          <a:chOff x="0" y="0"/>
          <a:chExt cx="0" cy="0"/>
        </a:xfrm>
      </p:grpSpPr>
      <p:sp>
        <p:nvSpPr>
          <p:cNvPr id="91" name="Google Shape;91;p17"/>
          <p:cNvSpPr txBox="1"/>
          <p:nvPr/>
        </p:nvSpPr>
        <p:spPr>
          <a:xfrm>
            <a:off x="752700" y="3122675"/>
            <a:ext cx="36072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aleway"/>
                <a:ea typeface="Raleway"/>
                <a:cs typeface="Raleway"/>
                <a:sym typeface="Raleway"/>
              </a:rPr>
              <a:t>Connection +</a:t>
            </a:r>
            <a:r>
              <a:rPr lang="en" sz="2000">
                <a:solidFill>
                  <a:srgbClr val="FFFFFF"/>
                </a:solidFill>
                <a:latin typeface="Raleway"/>
                <a:ea typeface="Raleway"/>
                <a:cs typeface="Raleway"/>
                <a:sym typeface="Raleway"/>
              </a:rPr>
              <a:t> Reassurance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p:txBody>
      </p:sp>
      <p:pic>
        <p:nvPicPr>
          <p:cNvPr id="92" name="Google Shape;92;p17"/>
          <p:cNvPicPr preferRelativeResize="0"/>
          <p:nvPr/>
        </p:nvPicPr>
        <p:blipFill>
          <a:blip r:embed="rId3">
            <a:alphaModFix/>
          </a:blip>
          <a:stretch>
            <a:fillRect/>
          </a:stretch>
        </p:blipFill>
        <p:spPr>
          <a:xfrm>
            <a:off x="1417363" y="1174313"/>
            <a:ext cx="1844525" cy="1844525"/>
          </a:xfrm>
          <a:prstGeom prst="rect">
            <a:avLst/>
          </a:prstGeom>
          <a:noFill/>
          <a:ln>
            <a:noFill/>
          </a:ln>
        </p:spPr>
      </p:pic>
      <p:pic>
        <p:nvPicPr>
          <p:cNvPr id="93" name="Google Shape;93;p17"/>
          <p:cNvPicPr preferRelativeResize="0"/>
          <p:nvPr/>
        </p:nvPicPr>
        <p:blipFill>
          <a:blip r:embed="rId4">
            <a:alphaModFix/>
          </a:blip>
          <a:stretch>
            <a:fillRect/>
          </a:stretch>
        </p:blipFill>
        <p:spPr>
          <a:xfrm>
            <a:off x="5820525" y="1122400"/>
            <a:ext cx="1948350" cy="1948350"/>
          </a:xfrm>
          <a:prstGeom prst="rect">
            <a:avLst/>
          </a:prstGeom>
          <a:noFill/>
          <a:ln>
            <a:noFill/>
          </a:ln>
        </p:spPr>
      </p:pic>
      <p:sp>
        <p:nvSpPr>
          <p:cNvPr id="94" name="Google Shape;94;p17"/>
          <p:cNvSpPr txBox="1"/>
          <p:nvPr/>
        </p:nvSpPr>
        <p:spPr>
          <a:xfrm>
            <a:off x="5820525" y="3122675"/>
            <a:ext cx="30585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aleway"/>
                <a:ea typeface="Raleway"/>
                <a:cs typeface="Raleway"/>
                <a:sym typeface="Raleway"/>
              </a:rPr>
              <a:t>Confidence</a:t>
            </a:r>
            <a:endParaRPr sz="2000">
              <a:solidFill>
                <a:srgbClr val="FFFFF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98" name="Shape 98"/>
        <p:cNvGrpSpPr/>
        <p:nvPr/>
      </p:nvGrpSpPr>
      <p:grpSpPr>
        <a:xfrm>
          <a:off x="0" y="0"/>
          <a:ext cx="0" cy="0"/>
          <a:chOff x="0" y="0"/>
          <a:chExt cx="0" cy="0"/>
        </a:xfrm>
      </p:grpSpPr>
      <p:graphicFrame>
        <p:nvGraphicFramePr>
          <p:cNvPr id="99" name="Google Shape;99;p18"/>
          <p:cNvGraphicFramePr/>
          <p:nvPr/>
        </p:nvGraphicFramePr>
        <p:xfrm>
          <a:off x="445000" y="501600"/>
          <a:ext cx="3000000" cy="3000000"/>
        </p:xfrm>
        <a:graphic>
          <a:graphicData uri="http://schemas.openxmlformats.org/drawingml/2006/table">
            <a:tbl>
              <a:tblPr>
                <a:noFill/>
                <a:tableStyleId>{F924462A-36CB-415E-A8B8-25E341EC355D}</a:tableStyleId>
              </a:tblPr>
              <a:tblGrid>
                <a:gridCol w="2787725"/>
                <a:gridCol w="1736050"/>
              </a:tblGrid>
              <a:tr h="381000">
                <a:tc>
                  <a:txBody>
                    <a:bodyPr>
                      <a:no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Component</a:t>
                      </a:r>
                      <a:endParaRPr b="1" sz="24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Price</a:t>
                      </a:r>
                      <a:endParaRPr b="1" sz="24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Arduino Uno</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$16.90</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Raspberry Pi 0</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$18.00</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Heart Rate Sensor</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$10.00</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Wristband/Velcro</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$1.00</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Battery Pack</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$2.00</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Net Cost</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$48.0</a:t>
                      </a:r>
                      <a:endParaRPr sz="1800">
                        <a:solidFill>
                          <a:schemeClr val="lt1"/>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00" name="Google Shape;100;p18"/>
          <p:cNvGraphicFramePr/>
          <p:nvPr/>
        </p:nvGraphicFramePr>
        <p:xfrm>
          <a:off x="5464200" y="501605"/>
          <a:ext cx="3000000" cy="3000000"/>
        </p:xfrm>
        <a:graphic>
          <a:graphicData uri="http://schemas.openxmlformats.org/drawingml/2006/table">
            <a:tbl>
              <a:tblPr>
                <a:noFill/>
                <a:tableStyleId>{F924462A-36CB-415E-A8B8-25E341EC355D}</a:tableStyleId>
              </a:tblPr>
              <a:tblGrid>
                <a:gridCol w="2815600"/>
              </a:tblGrid>
              <a:tr h="577825">
                <a:tc>
                  <a:txBody>
                    <a:bodyPr>
                      <a:no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Alternative</a:t>
                      </a:r>
                      <a:endParaRPr b="1" sz="24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79875">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Lua ESP8266 ($2.50) </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4875">
                <a:tc>
                  <a:txBody>
                    <a:bodyPr>
                      <a:noAutofit/>
                    </a:bodyPr>
                    <a:lstStyle/>
                    <a:p>
                      <a:pPr indent="0" lvl="0" marL="0" rtl="0" algn="l">
                        <a:spcBef>
                          <a:spcPts val="0"/>
                        </a:spcBef>
                        <a:spcAft>
                          <a:spcPts val="0"/>
                        </a:spcAft>
                        <a:buNone/>
                      </a:pPr>
                      <a:r>
                        <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4875">
                <a:tc>
                  <a:txBody>
                    <a:bodyPr>
                      <a:noAutofit/>
                    </a:bodyPr>
                    <a:lstStyle/>
                    <a:p>
                      <a:pPr indent="0" lvl="0" marL="0" rtl="0" algn="l">
                        <a:spcBef>
                          <a:spcPts val="0"/>
                        </a:spcBef>
                        <a:spcAft>
                          <a:spcPts val="0"/>
                        </a:spcAft>
                        <a:buNone/>
                      </a:pPr>
                      <a:r>
                        <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4875">
                <a:tc>
                  <a:txBody>
                    <a:bodyPr>
                      <a:noAutofit/>
                    </a:bodyPr>
                    <a:lstStyle/>
                    <a:p>
                      <a:pPr indent="0" lvl="0" marL="0" rtl="0" algn="l">
                        <a:spcBef>
                          <a:spcPts val="0"/>
                        </a:spcBef>
                        <a:spcAft>
                          <a:spcPts val="0"/>
                        </a:spcAft>
                        <a:buNone/>
                      </a:pPr>
                      <a:r>
                        <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6900">
                <a:tc>
                  <a:txBody>
                    <a:bodyPr>
                      <a:no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$15.50</a:t>
                      </a:r>
                      <a:endParaRPr sz="1800">
                        <a:solidFill>
                          <a:schemeClr val="lt1"/>
                        </a:solidFill>
                        <a:latin typeface="Raleway"/>
                        <a:ea typeface="Raleway"/>
                        <a:cs typeface="Raleway"/>
                        <a:sym typeface="Ralew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5602325" y="1238250"/>
            <a:ext cx="2286000" cy="2286000"/>
          </a:xfrm>
          <a:prstGeom prst="rect">
            <a:avLst/>
          </a:prstGeom>
          <a:noFill/>
          <a:ln>
            <a:noFill/>
          </a:ln>
        </p:spPr>
      </p:pic>
      <p:pic>
        <p:nvPicPr>
          <p:cNvPr id="106" name="Google Shape;106;p19"/>
          <p:cNvPicPr preferRelativeResize="0"/>
          <p:nvPr/>
        </p:nvPicPr>
        <p:blipFill>
          <a:blip r:embed="rId4">
            <a:alphaModFix/>
          </a:blip>
          <a:stretch>
            <a:fillRect/>
          </a:stretch>
        </p:blipFill>
        <p:spPr>
          <a:xfrm>
            <a:off x="1380725" y="1428750"/>
            <a:ext cx="1905000" cy="1905000"/>
          </a:xfrm>
          <a:prstGeom prst="rect">
            <a:avLst/>
          </a:prstGeom>
          <a:noFill/>
          <a:ln>
            <a:noFill/>
          </a:ln>
        </p:spPr>
      </p:pic>
      <p:sp>
        <p:nvSpPr>
          <p:cNvPr id="107" name="Google Shape;107;p19"/>
          <p:cNvSpPr txBox="1"/>
          <p:nvPr/>
        </p:nvSpPr>
        <p:spPr>
          <a:xfrm>
            <a:off x="433375" y="3567375"/>
            <a:ext cx="4059900" cy="10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PTSD + Anxiety patients</a:t>
            </a:r>
            <a:endParaRPr sz="2000">
              <a:solidFill>
                <a:srgbClr val="FFFFFF"/>
              </a:solidFill>
            </a:endParaRPr>
          </a:p>
          <a:p>
            <a:pPr indent="0" lvl="0" marL="0" rtl="0" algn="ctr">
              <a:spcBef>
                <a:spcPts val="0"/>
              </a:spcBef>
              <a:spcAft>
                <a:spcPts val="0"/>
              </a:spcAft>
              <a:buNone/>
            </a:pPr>
            <a:r>
              <a:rPr lang="en" sz="2000">
                <a:solidFill>
                  <a:srgbClr val="FFFFFF"/>
                </a:solidFill>
              </a:rPr>
              <a:t>Families</a:t>
            </a:r>
            <a:endParaRPr sz="2000">
              <a:solidFill>
                <a:srgbClr val="FFFFFF"/>
              </a:solidFill>
            </a:endParaRPr>
          </a:p>
        </p:txBody>
      </p:sp>
      <p:sp>
        <p:nvSpPr>
          <p:cNvPr id="108" name="Google Shape;108;p19"/>
          <p:cNvSpPr txBox="1"/>
          <p:nvPr/>
        </p:nvSpPr>
        <p:spPr>
          <a:xfrm>
            <a:off x="4555700" y="3567375"/>
            <a:ext cx="4059900" cy="10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Doctors</a:t>
            </a:r>
            <a:endParaRPr sz="2000">
              <a:solidFill>
                <a:srgbClr val="FFFFFF"/>
              </a:solidFill>
            </a:endParaRPr>
          </a:p>
          <a:p>
            <a:pPr indent="0" lvl="0" marL="0" rtl="0" algn="ctr">
              <a:spcBef>
                <a:spcPts val="0"/>
              </a:spcBef>
              <a:spcAft>
                <a:spcPts val="0"/>
              </a:spcAft>
              <a:buNone/>
            </a:pPr>
            <a:r>
              <a:rPr lang="en" sz="2000">
                <a:solidFill>
                  <a:srgbClr val="FFFFFF"/>
                </a:solidFill>
              </a:rPr>
              <a:t> Professionals</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112" name="Shape 112"/>
        <p:cNvGrpSpPr/>
        <p:nvPr/>
      </p:nvGrpSpPr>
      <p:grpSpPr>
        <a:xfrm>
          <a:off x="0" y="0"/>
          <a:ext cx="0" cy="0"/>
          <a:chOff x="0" y="0"/>
          <a:chExt cx="0" cy="0"/>
        </a:xfrm>
      </p:grpSpPr>
      <p:sp>
        <p:nvSpPr>
          <p:cNvPr id="113" name="Google Shape;113;p20"/>
          <p:cNvSpPr txBox="1"/>
          <p:nvPr/>
        </p:nvSpPr>
        <p:spPr>
          <a:xfrm>
            <a:off x="381475" y="3405175"/>
            <a:ext cx="2787900" cy="10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aleway"/>
                <a:ea typeface="Raleway"/>
                <a:cs typeface="Raleway"/>
                <a:sym typeface="Raleway"/>
              </a:rPr>
              <a:t>Watch</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rPr lang="en" sz="2000">
                <a:solidFill>
                  <a:srgbClr val="FFFFFF"/>
                </a:solidFill>
                <a:latin typeface="Raleway"/>
                <a:ea typeface="Raleway"/>
                <a:cs typeface="Raleway"/>
                <a:sym typeface="Raleway"/>
              </a:rPr>
              <a:t>$279-$800</a:t>
            </a:r>
            <a:endParaRPr sz="2000">
              <a:solidFill>
                <a:srgbClr val="FFFFFF"/>
              </a:solidFill>
              <a:latin typeface="Raleway"/>
              <a:ea typeface="Raleway"/>
              <a:cs typeface="Raleway"/>
              <a:sym typeface="Raleway"/>
            </a:endParaRPr>
          </a:p>
        </p:txBody>
      </p:sp>
      <p:sp>
        <p:nvSpPr>
          <p:cNvPr id="114" name="Google Shape;114;p20"/>
          <p:cNvSpPr txBox="1"/>
          <p:nvPr/>
        </p:nvSpPr>
        <p:spPr>
          <a:xfrm>
            <a:off x="5073750" y="3405175"/>
            <a:ext cx="2787900" cy="10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aleway"/>
                <a:ea typeface="Raleway"/>
                <a:cs typeface="Raleway"/>
                <a:sym typeface="Raleway"/>
              </a:rPr>
              <a:t>Alta HR</a:t>
            </a:r>
            <a:endParaRPr sz="2000">
              <a:solidFill>
                <a:srgbClr val="FFFFFF"/>
              </a:solidFill>
              <a:latin typeface="Raleway"/>
              <a:ea typeface="Raleway"/>
              <a:cs typeface="Raleway"/>
              <a:sym typeface="Raleway"/>
            </a:endParaRPr>
          </a:p>
          <a:p>
            <a:pPr indent="0" lvl="0" marL="0" rtl="0" algn="ctr">
              <a:spcBef>
                <a:spcPts val="0"/>
              </a:spcBef>
              <a:spcAft>
                <a:spcPts val="0"/>
              </a:spcAft>
              <a:buNone/>
            </a:pPr>
            <a:r>
              <a:rPr lang="en" sz="2000">
                <a:solidFill>
                  <a:srgbClr val="FFFFFF"/>
                </a:solidFill>
                <a:latin typeface="Raleway"/>
                <a:ea typeface="Raleway"/>
                <a:cs typeface="Raleway"/>
                <a:sym typeface="Raleway"/>
              </a:rPr>
              <a:t>$129+</a:t>
            </a:r>
            <a:endParaRPr sz="2000">
              <a:solidFill>
                <a:srgbClr val="FFFFFF"/>
              </a:solidFill>
              <a:latin typeface="Raleway"/>
              <a:ea typeface="Raleway"/>
              <a:cs typeface="Raleway"/>
              <a:sym typeface="Raleway"/>
            </a:endParaRPr>
          </a:p>
        </p:txBody>
      </p:sp>
      <p:pic>
        <p:nvPicPr>
          <p:cNvPr id="115" name="Google Shape;115;p20"/>
          <p:cNvPicPr preferRelativeResize="0"/>
          <p:nvPr/>
        </p:nvPicPr>
        <p:blipFill>
          <a:blip r:embed="rId3">
            <a:alphaModFix/>
          </a:blip>
          <a:stretch>
            <a:fillRect/>
          </a:stretch>
        </p:blipFill>
        <p:spPr>
          <a:xfrm>
            <a:off x="927148" y="1286323"/>
            <a:ext cx="1696550" cy="1696550"/>
          </a:xfrm>
          <a:prstGeom prst="rect">
            <a:avLst/>
          </a:prstGeom>
          <a:noFill/>
          <a:ln>
            <a:noFill/>
          </a:ln>
        </p:spPr>
      </p:pic>
      <p:pic>
        <p:nvPicPr>
          <p:cNvPr id="116" name="Google Shape;116;p20"/>
          <p:cNvPicPr preferRelativeResize="0"/>
          <p:nvPr/>
        </p:nvPicPr>
        <p:blipFill>
          <a:blip r:embed="rId4">
            <a:alphaModFix/>
          </a:blip>
          <a:stretch>
            <a:fillRect/>
          </a:stretch>
        </p:blipFill>
        <p:spPr>
          <a:xfrm>
            <a:off x="4251525" y="1555270"/>
            <a:ext cx="4432350" cy="142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