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4"/>
  </p:sldMasterIdLst>
  <p:notesMasterIdLst>
    <p:notesMasterId r:id="rId27"/>
  </p:notesMasterIdLst>
  <p:sldIdLst>
    <p:sldId id="256" r:id="rId5"/>
    <p:sldId id="303" r:id="rId6"/>
    <p:sldId id="258" r:id="rId7"/>
    <p:sldId id="316" r:id="rId8"/>
    <p:sldId id="321" r:id="rId9"/>
    <p:sldId id="325" r:id="rId10"/>
    <p:sldId id="317" r:id="rId11"/>
    <p:sldId id="318" r:id="rId12"/>
    <p:sldId id="319" r:id="rId13"/>
    <p:sldId id="320" r:id="rId14"/>
    <p:sldId id="322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4584C7A0-D83F-446F-A884-797F7DDDFD86}">
          <p14:sldIdLst>
            <p14:sldId id="256"/>
            <p14:sldId id="303"/>
            <p14:sldId id="258"/>
            <p14:sldId id="316"/>
            <p14:sldId id="321"/>
            <p14:sldId id="325"/>
            <p14:sldId id="317"/>
            <p14:sldId id="318"/>
            <p14:sldId id="319"/>
            <p14:sldId id="320"/>
            <p14:sldId id="322"/>
            <p14:sldId id="323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בראדלי פייצוויג" initials="בפ" lastIdx="1" clrIdx="0">
    <p:extLst>
      <p:ext uri="{19B8F6BF-5375-455C-9EA6-DF929625EA0E}">
        <p15:presenceInfo xmlns:p15="http://schemas.microsoft.com/office/powerpoint/2012/main" userId="בראדלי פייצוויג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3" autoAdjust="0"/>
  </p:normalViewPr>
  <p:slideViewPr>
    <p:cSldViewPr snapToGrid="0">
      <p:cViewPr varScale="1">
        <p:scale>
          <a:sx n="88" d="100"/>
          <a:sy n="8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895D-722A-49CF-B640-DC61D03CB091}" type="datetimeFigureOut">
              <a:rPr lang="en-IL" smtClean="0"/>
              <a:t>01/09/2022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9D5C-27F8-4069-81A1-E6E5F4607D5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273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2189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42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649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539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68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74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188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68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0893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A9D5C-27F8-4069-81A1-E6E5F4607D5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70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972A-DA41-4568-84A7-C81900D07A11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6704-CE8A-4A2B-8A05-74E8AB246A21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89EF-025F-4C90-86E8-2F7AF74D63B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F344-FC41-4DA6-AF71-81B3D1C2A55F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FFC7-3B70-412A-814A-2817C35D935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F9E4-FBA9-4945-897A-0069C5C9B4D6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68E7-AFA9-4463-8704-1985EF80F2F7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4A33-92BF-44BA-80B6-B770682073C8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4228-CEB0-4CC7-B322-868ADA264D32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1357-B753-4DFA-BC1B-A37026332A1E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D320-7DF4-453C-A6CD-7DDF5D514CB7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B2DC4110-51F4-401B-8781-03A27337A502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6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28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xpixel.net/Thankful-Thank-You-Teacher-Appreciation-Pencil-519320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16C9-BF93-47BA-9E7B-EE256BF8D222}"/>
              </a:ext>
            </a:extLst>
          </p:cNvPr>
          <p:cNvSpPr txBox="1"/>
          <p:nvPr/>
        </p:nvSpPr>
        <p:spPr>
          <a:xfrm>
            <a:off x="4876799" y="871758"/>
            <a:ext cx="7315199" cy="6269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Universal Language Model Fine-Tuning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Text Classification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Supervisors: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Dr. Renata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Avros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Prof. Vladimir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Zeev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Volkovich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Group members: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Bradley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Feitsvaig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Aviv Okun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cap="all" spc="30" dirty="0"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 spc="30" dirty="0"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43" name="Picture 1" descr="A tree covered in snow&#10;&#10;Description automatically generated with medium confidence">
            <a:extLst>
              <a:ext uri="{FF2B5EF4-FFF2-40B4-BE49-F238E27FC236}">
                <a16:creationId xmlns:a16="http://schemas.microsoft.com/office/drawing/2014/main" id="{E108F167-75C7-44C6-931B-9637E5707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9" r="5029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1.jpeg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5C837083-0B14-43BB-9DBE-93C65E8D98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8555" y="84186"/>
            <a:ext cx="2051685" cy="565785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D302D67-E900-45FD-BDFE-C933E80A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1FE1192-7D3A-4782-8024-9A11A1DB8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26667" r="55034" b="39260"/>
          <a:stretch/>
        </p:blipFill>
        <p:spPr>
          <a:xfrm>
            <a:off x="5867399" y="3178223"/>
            <a:ext cx="3735081" cy="2314855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DB980EA-C057-44CD-B816-D7DB4B35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4621"/>
            <a:ext cx="5809009" cy="563971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“Word Embedding” = Feature Vector representation of a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&lt;0.332,-1.235,0.332, … , -1.763,-1.232&gt;</a:t>
            </a:r>
          </a:p>
        </p:txBody>
      </p:sp>
      <p:sp>
        <p:nvSpPr>
          <p:cNvPr id="6" name="סוגר מסולסל שמאלי 5">
            <a:extLst>
              <a:ext uri="{FF2B5EF4-FFF2-40B4-BE49-F238E27FC236}">
                <a16:creationId xmlns:a16="http://schemas.microsoft.com/office/drawing/2014/main" id="{140E6738-182D-46F8-B031-929C025CB4A0}"/>
              </a:ext>
            </a:extLst>
          </p:cNvPr>
          <p:cNvSpPr/>
          <p:nvPr/>
        </p:nvSpPr>
        <p:spPr>
          <a:xfrm rot="5400000">
            <a:off x="2864266" y="2471057"/>
            <a:ext cx="225925" cy="3940629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F961519-9034-4773-A480-67ADB3C4D596}"/>
              </a:ext>
            </a:extLst>
          </p:cNvPr>
          <p:cNvSpPr txBox="1"/>
          <p:nvPr/>
        </p:nvSpPr>
        <p:spPr>
          <a:xfrm>
            <a:off x="2167189" y="4014781"/>
            <a:ext cx="22008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300 components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4AC86619-7FD5-46F6-9AA0-7737614F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Encoder Representations from Transformers (BERT)</a:t>
            </a:r>
            <a:endParaRPr lang="he-IL" dirty="0"/>
          </a:p>
        </p:txBody>
      </p:sp>
      <p:pic>
        <p:nvPicPr>
          <p:cNvPr id="4" name="תמונה 3" descr="תמונה שמכילה צהוב, צעצוע, בובה&#10;&#10;התיאור נוצר באופן אוטומטי">
            <a:extLst>
              <a:ext uri="{FF2B5EF4-FFF2-40B4-BE49-F238E27FC236}">
                <a16:creationId xmlns:a16="http://schemas.microsoft.com/office/drawing/2014/main" id="{2EC3A879-9F5A-4762-9768-0B718734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70" y="2621492"/>
            <a:ext cx="3114675" cy="3122501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EF33982E-ED31-4141-9C14-4FF9BACE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r>
              <a:rPr lang="en-US" dirty="0"/>
              <a:t>Transformer-based machine learning technique for NLP.</a:t>
            </a:r>
          </a:p>
          <a:p>
            <a:endParaRPr lang="en-US" dirty="0"/>
          </a:p>
          <a:p>
            <a:r>
              <a:rPr lang="en-US" dirty="0"/>
              <a:t>Developed by Google.</a:t>
            </a:r>
          </a:p>
          <a:p>
            <a:endParaRPr lang="en-US" dirty="0"/>
          </a:p>
          <a:p>
            <a:r>
              <a:rPr lang="en-US" dirty="0"/>
              <a:t>Outperform other word embeddings techniques like Word2Vec.</a:t>
            </a:r>
            <a:endParaRPr lang="he-IL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51BF20A-63C6-419C-A6B2-A3E92B3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Encoder Representations from Transformers (BERT)</a:t>
            </a:r>
            <a:endParaRPr lang="he-IL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EF33982E-ED31-4141-9C14-4FF9BACE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went to the river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bank”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need to go to 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deposit”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will generate the same single vector for the word bank for both sentences. Whereas BERT will generate different vectors.</a:t>
            </a:r>
          </a:p>
          <a:p>
            <a:pPr marL="0" indent="0" algn="ctr">
              <a:buNone/>
            </a:pP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F600051-E9CB-41BF-B588-9A141741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73DEFA-173B-42F7-83A4-73611F8AE92C}"/>
              </a:ext>
            </a:extLst>
          </p:cNvPr>
          <p:cNvSpPr txBox="1"/>
          <p:nvPr/>
        </p:nvSpPr>
        <p:spPr>
          <a:xfrm>
            <a:off x="777240" y="819804"/>
            <a:ext cx="10629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ULMFiT Algorithm</a:t>
            </a:r>
            <a:endParaRPr lang="en-I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92187EC5-1A4D-429E-8B90-1C1F0F47F1D2}"/>
              </a:ext>
            </a:extLst>
          </p:cNvPr>
          <p:cNvSpPr/>
          <p:nvPr/>
        </p:nvSpPr>
        <p:spPr>
          <a:xfrm>
            <a:off x="8244842" y="2891801"/>
            <a:ext cx="2542223" cy="125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classifier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מחבר חץ ישר 14">
            <a:extLst>
              <a:ext uri="{FF2B5EF4-FFF2-40B4-BE49-F238E27FC236}">
                <a16:creationId xmlns:a16="http://schemas.microsoft.com/office/drawing/2014/main" id="{B085024C-A857-4694-8487-9A3A644A76F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367113" y="3520439"/>
            <a:ext cx="87772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FBCCA27A-174A-41E2-9190-A75217340360}"/>
              </a:ext>
            </a:extLst>
          </p:cNvPr>
          <p:cNvSpPr/>
          <p:nvPr/>
        </p:nvSpPr>
        <p:spPr>
          <a:xfrm>
            <a:off x="4832508" y="2891801"/>
            <a:ext cx="2542222" cy="125727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language model fine tuning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מחבר חץ ישר 13">
            <a:extLst>
              <a:ext uri="{FF2B5EF4-FFF2-40B4-BE49-F238E27FC236}">
                <a16:creationId xmlns:a16="http://schemas.microsoft.com/office/drawing/2014/main" id="{FC3BFE5D-60A2-4909-92C5-7A9CAF9C02D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47160" y="3520439"/>
            <a:ext cx="8853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AD062164-903E-4879-9932-ABC5DBCC64CF}"/>
              </a:ext>
            </a:extLst>
          </p:cNvPr>
          <p:cNvSpPr/>
          <p:nvPr/>
        </p:nvSpPr>
        <p:spPr>
          <a:xfrm>
            <a:off x="1404937" y="2891801"/>
            <a:ext cx="2542223" cy="12572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General domain language model pretraining</a:t>
            </a:r>
            <a:endParaRPr lang="en-IL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813BEE91-E78C-4CC4-94BB-A086AF54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6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6D49-DC27-44EC-8E91-6D1E1CDB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General domain language model pretraining</a:t>
            </a:r>
            <a:br>
              <a:rPr lang="en-IL" sz="2800" cap="non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sz="2800" cap="non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050D-817D-4F6B-85E0-8EEA9186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retrained on a large general domain corpus.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most expensive part of the learning process.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erformed only once.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 can predict the next word in a sequence.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תמונה 26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F2159D1C-AB0D-4636-9C97-6F74D5E20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65" b="908"/>
          <a:stretch/>
        </p:blipFill>
        <p:spPr bwMode="auto">
          <a:xfrm>
            <a:off x="8255975" y="1066801"/>
            <a:ext cx="2995250" cy="472439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A9204064-882A-4311-8ED3-E71319834D36}"/>
              </a:ext>
            </a:extLst>
          </p:cNvPr>
          <p:cNvSpPr/>
          <p:nvPr/>
        </p:nvSpPr>
        <p:spPr>
          <a:xfrm>
            <a:off x="4971837" y="6276635"/>
            <a:ext cx="1482542" cy="2919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classifier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מחבר חץ ישר 14">
            <a:extLst>
              <a:ext uri="{FF2B5EF4-FFF2-40B4-BE49-F238E27FC236}">
                <a16:creationId xmlns:a16="http://schemas.microsoft.com/office/drawing/2014/main" id="{1C8F2ED8-D26E-448F-B984-028E24DD7917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4371196" y="6422630"/>
            <a:ext cx="600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63A15793-D193-47CF-BF5E-C2FC1EEC81AC}"/>
              </a:ext>
            </a:extLst>
          </p:cNvPr>
          <p:cNvSpPr/>
          <p:nvPr/>
        </p:nvSpPr>
        <p:spPr>
          <a:xfrm>
            <a:off x="2888654" y="6276635"/>
            <a:ext cx="1482542" cy="29198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language model fine tuning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מחבר חץ ישר 13">
            <a:extLst>
              <a:ext uri="{FF2B5EF4-FFF2-40B4-BE49-F238E27FC236}">
                <a16:creationId xmlns:a16="http://schemas.microsoft.com/office/drawing/2014/main" id="{10BD3F0D-628E-437B-BF14-B823DD36966C}"/>
              </a:ext>
            </a:extLst>
          </p:cNvPr>
          <p:cNvCxnSpPr>
            <a:cxnSpLocks/>
          </p:cNvCxnSpPr>
          <p:nvPr/>
        </p:nvCxnSpPr>
        <p:spPr>
          <a:xfrm>
            <a:off x="2288013" y="6422630"/>
            <a:ext cx="600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">
            <a:extLst>
              <a:ext uri="{FF2B5EF4-FFF2-40B4-BE49-F238E27FC236}">
                <a16:creationId xmlns:a16="http://schemas.microsoft.com/office/drawing/2014/main" id="{8DD0A00B-2206-4C03-814D-5307FBF1AA8B}"/>
              </a:ext>
            </a:extLst>
          </p:cNvPr>
          <p:cNvSpPr/>
          <p:nvPr/>
        </p:nvSpPr>
        <p:spPr>
          <a:xfrm>
            <a:off x="805470" y="6277665"/>
            <a:ext cx="1482543" cy="291989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General domain language model pretraining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C234361-FDEC-4BE6-97AF-9960EE89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96D3A7-FC01-4C17-B37B-18B48545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Language Model Fine Tuning</a:t>
            </a:r>
            <a:br>
              <a:rPr lang="en-IL" sz="2800" cap="none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sz="2800" cap="none" dirty="0"/>
          </a:p>
        </p:txBody>
      </p: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2F68A9-E7BE-4CD8-A97F-2D113FEB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35454"/>
            <a:ext cx="6804626" cy="355310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tune the model on a dataset that is related to the target task.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with gradual unfreezing steps: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“freeze” the weights of the LSTM layers.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rest of the model for one epoch.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layers unfrozen.</a:t>
            </a:r>
          </a:p>
          <a:p>
            <a:pPr lvl="1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whole model.</a:t>
            </a:r>
            <a:endParaRPr lang="he-IL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Fine-Tuning. Different LRs for each layer.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LM has now learned task-specific features of the language.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and the softmax layer are cut off.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תמונה 30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26DF179A-9538-4157-9DD2-3F3B8E61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450114"/>
            <a:ext cx="3276600" cy="195776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5D12ACF8-54D9-4059-B215-05196BA56328}"/>
              </a:ext>
            </a:extLst>
          </p:cNvPr>
          <p:cNvSpPr/>
          <p:nvPr/>
        </p:nvSpPr>
        <p:spPr>
          <a:xfrm>
            <a:off x="4971837" y="6276635"/>
            <a:ext cx="1482542" cy="2919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classifier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מחבר חץ ישר 14">
            <a:extLst>
              <a:ext uri="{FF2B5EF4-FFF2-40B4-BE49-F238E27FC236}">
                <a16:creationId xmlns:a16="http://schemas.microsoft.com/office/drawing/2014/main" id="{2814CEFF-B57B-466B-91CD-233B757424D4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4371196" y="6422630"/>
            <a:ext cx="600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2BFA7831-4578-44AC-B86A-55BEC9CB6B60}"/>
              </a:ext>
            </a:extLst>
          </p:cNvPr>
          <p:cNvSpPr/>
          <p:nvPr/>
        </p:nvSpPr>
        <p:spPr>
          <a:xfrm>
            <a:off x="2888654" y="6276635"/>
            <a:ext cx="1482542" cy="291989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language model fine tuning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מחבר חץ ישר 13">
            <a:extLst>
              <a:ext uri="{FF2B5EF4-FFF2-40B4-BE49-F238E27FC236}">
                <a16:creationId xmlns:a16="http://schemas.microsoft.com/office/drawing/2014/main" id="{5275D8E3-70CA-439E-9015-26C45AD06A1B}"/>
              </a:ext>
            </a:extLst>
          </p:cNvPr>
          <p:cNvCxnSpPr>
            <a:cxnSpLocks/>
          </p:cNvCxnSpPr>
          <p:nvPr/>
        </p:nvCxnSpPr>
        <p:spPr>
          <a:xfrm>
            <a:off x="2288013" y="6422630"/>
            <a:ext cx="600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C4419065-E847-47B7-91AC-E607BC200D42}"/>
              </a:ext>
            </a:extLst>
          </p:cNvPr>
          <p:cNvSpPr/>
          <p:nvPr/>
        </p:nvSpPr>
        <p:spPr>
          <a:xfrm>
            <a:off x="805470" y="6277665"/>
            <a:ext cx="1482543" cy="291989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General domain language model pretraining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46512BF2-63E9-4EFF-B630-1FB942F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D98F-26CA-43A1-B585-EAF91423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cap="none" dirty="0">
                <a:latin typeface="Times New Roman" panose="02020603050405020304" pitchFamily="18" charset="0"/>
                <a:cs typeface="Arial" panose="020B0604020202020204" pitchFamily="34" charset="0"/>
              </a:rPr>
              <a:t>Target task classifier</a:t>
            </a:r>
            <a:br>
              <a:rPr lang="en-IL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L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6F4ADCE1-B573-4ACB-91CE-01F42B894DB1}"/>
              </a:ext>
            </a:extLst>
          </p:cNvPr>
          <p:cNvSpPr/>
          <p:nvPr/>
        </p:nvSpPr>
        <p:spPr>
          <a:xfrm>
            <a:off x="4971837" y="6276635"/>
            <a:ext cx="1482542" cy="291989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classifier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מחבר חץ ישר 14">
            <a:extLst>
              <a:ext uri="{FF2B5EF4-FFF2-40B4-BE49-F238E27FC236}">
                <a16:creationId xmlns:a16="http://schemas.microsoft.com/office/drawing/2014/main" id="{4B97227C-3AD8-4AE0-874C-EED3F365EDB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371196" y="6422630"/>
            <a:ext cx="600641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3003EAFE-4BE7-45B9-9B81-FB41E9B667EC}"/>
              </a:ext>
            </a:extLst>
          </p:cNvPr>
          <p:cNvSpPr/>
          <p:nvPr/>
        </p:nvSpPr>
        <p:spPr>
          <a:xfrm>
            <a:off x="2888654" y="6276635"/>
            <a:ext cx="1482542" cy="291989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Target task language model fine tuning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מחבר חץ ישר 13">
            <a:extLst>
              <a:ext uri="{FF2B5EF4-FFF2-40B4-BE49-F238E27FC236}">
                <a16:creationId xmlns:a16="http://schemas.microsoft.com/office/drawing/2014/main" id="{9F44160C-F5DF-481C-9512-D54BCACAEDCA}"/>
              </a:ext>
            </a:extLst>
          </p:cNvPr>
          <p:cNvCxnSpPr>
            <a:cxnSpLocks/>
          </p:cNvCxnSpPr>
          <p:nvPr/>
        </p:nvCxnSpPr>
        <p:spPr>
          <a:xfrm>
            <a:off x="2288013" y="6422630"/>
            <a:ext cx="600640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6AE07363-0C01-4812-BB9E-98B830139E60}"/>
              </a:ext>
            </a:extLst>
          </p:cNvPr>
          <p:cNvSpPr/>
          <p:nvPr/>
        </p:nvSpPr>
        <p:spPr>
          <a:xfrm>
            <a:off x="805470" y="6277665"/>
            <a:ext cx="1482543" cy="291989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General domain language model pretraining</a:t>
            </a:r>
            <a:endParaRPr lang="en-IL" sz="9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תמונה 33">
            <a:extLst>
              <a:ext uri="{FF2B5EF4-FFF2-40B4-BE49-F238E27FC236}">
                <a16:creationId xmlns:a16="http://schemas.microsoft.com/office/drawing/2014/main" id="{DB69258E-28C0-482C-B79E-A5E96BF7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05" y="2089467"/>
            <a:ext cx="4771390" cy="267906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51798A-82DE-485F-8605-F942E601FB2A}"/>
              </a:ext>
            </a:extLst>
          </p:cNvPr>
          <p:cNvSpPr txBox="1">
            <a:spLocks/>
          </p:cNvSpPr>
          <p:nvPr/>
        </p:nvSpPr>
        <p:spPr>
          <a:xfrm>
            <a:off x="700635" y="2089467"/>
            <a:ext cx="6804626" cy="355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linear blocks are added on top of the LSTM layer.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structure selected according to the task.</a:t>
            </a:r>
            <a:endParaRPr lang="he-I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with gradual unfreezing steps: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epoch - softmax and embedding layers trained.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epoch – ReLU layer fine-tuned as well.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remaining epochs the entire model is fine tuned.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Fine-Tuning. Different LRs for each layer.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CD25224A-D92A-45B7-8716-ADFEC87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0993-9EFE-4361-9FFA-FDF7F7A6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cap="none" dirty="0">
                <a:latin typeface="Times New Roman" panose="02020603050405020304" pitchFamily="18" charset="0"/>
                <a:cs typeface="Arial" panose="020B0604020202020204" pitchFamily="34" charset="0"/>
              </a:rPr>
              <a:t>Outcomes</a:t>
            </a:r>
            <a:endParaRPr lang="en-IL" sz="2800" b="1" cap="none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708A4B-FF51-4A65-BA63-B9765698C13D}"/>
              </a:ext>
            </a:extLst>
          </p:cNvPr>
          <p:cNvSpPr txBox="1">
            <a:spLocks/>
          </p:cNvSpPr>
          <p:nvPr/>
        </p:nvSpPr>
        <p:spPr>
          <a:xfrm>
            <a:off x="700635" y="1838007"/>
            <a:ext cx="6804626" cy="355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base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Tool</a:t>
            </a:r>
          </a:p>
          <a:p>
            <a:pPr marL="514350" indent="-285750" fontAlgn="base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xamine the effectiveness of the ULMFiT.</a:t>
            </a:r>
          </a:p>
          <a:p>
            <a:pPr marL="971550" lvl="1" indent="-285750" fontAlgn="base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language model.</a:t>
            </a:r>
          </a:p>
          <a:p>
            <a:pPr marL="971550" lvl="1" indent="-285750" fontAlgn="base"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Different NLP tasks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indent="-285750" fontAlgn="base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uild a new language models with different components.</a:t>
            </a:r>
          </a:p>
          <a:p>
            <a:pPr marL="971550" lvl="1" indent="-285750" fontAlgn="base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GRU instead of LSTM.</a:t>
            </a:r>
          </a:p>
          <a:p>
            <a:pPr marL="971550" lvl="1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 different embedding.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71550" lvl="1" indent="-285750" fontAlgn="base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Try different training parameters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14350" indent="-285750" fontAlgn="base"/>
            <a:endParaRPr lang="en-IL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B88AFAE5-AA6B-47F8-A8B0-C571825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0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50993-9EFE-4361-9FFA-FDF7F7A6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4397556" cy="1887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cap="none" dirty="0">
                <a:latin typeface="Times New Roman" panose="02020603050405020304" pitchFamily="18" charset="0"/>
                <a:cs typeface="Arial" panose="020B0604020202020204" pitchFamily="34" charset="0"/>
              </a:rPr>
              <a:t>Outcomes</a:t>
            </a:r>
            <a:endParaRPr lang="en-US" b="1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708A4B-FF51-4A65-BA63-B9765698C13D}"/>
              </a:ext>
            </a:extLst>
          </p:cNvPr>
          <p:cNvSpPr txBox="1">
            <a:spLocks/>
          </p:cNvSpPr>
          <p:nvPr/>
        </p:nvSpPr>
        <p:spPr>
          <a:xfrm>
            <a:off x="251460" y="1722342"/>
            <a:ext cx="4564787" cy="4716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>
                <a:effectLst/>
              </a:rPr>
              <a:t>Application</a:t>
            </a:r>
          </a:p>
          <a:p>
            <a:pPr fontAlgn="base"/>
            <a:r>
              <a:rPr lang="en-US" dirty="0"/>
              <a:t>Text classification window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Fine tuned the LM according to The NLP task.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Get prediction for a text file.</a:t>
            </a:r>
            <a:endParaRPr lang="en-US" dirty="0">
              <a:effectLst/>
            </a:endParaRPr>
          </a:p>
          <a:p>
            <a:pPr fontAlgn="base"/>
            <a:r>
              <a:rPr lang="en-US" dirty="0"/>
              <a:t>New language model window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Allows to build a new LM without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engaging</a:t>
            </a:r>
            <a:r>
              <a:rPr lang="en-US" dirty="0"/>
              <a:t> with the code.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Modify the LM structure and training parameters.</a:t>
            </a:r>
          </a:p>
          <a:p>
            <a:pPr fontAlgn="base"/>
            <a:r>
              <a:rPr lang="en-US" dirty="0"/>
              <a:t>Training analysis window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dirty="0"/>
              <a:t>Shows training analysis for the new LM.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</p:txBody>
      </p:sp>
      <p:pic>
        <p:nvPicPr>
          <p:cNvPr id="5" name="תמונה 19">
            <a:extLst>
              <a:ext uri="{FF2B5EF4-FFF2-40B4-BE49-F238E27FC236}">
                <a16:creationId xmlns:a16="http://schemas.microsoft.com/office/drawing/2014/main" id="{5F106329-75F8-4CED-AD02-B2EF8DCB8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674262"/>
            <a:ext cx="3830115" cy="297791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893E7D-3B29-45E8-86CB-C254783C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4940" y="4084320"/>
            <a:ext cx="5856130" cy="22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35F44A1-F1DF-4D3C-89C9-ECF2CE23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656" y="238861"/>
            <a:ext cx="2748034" cy="34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4EFC58-7BBC-422D-801F-69D9F776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11A1-DA6D-4459-90A6-45575720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latin typeface="Times New Roman" panose="02020603050405020304" pitchFamily="18" charset="0"/>
                <a:cs typeface="Arial" panose="020B0604020202020204" pitchFamily="34" charset="0"/>
              </a:rPr>
              <a:t>Verification plan</a:t>
            </a:r>
            <a:endParaRPr lang="en-IL" sz="2800" b="1" cap="none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A017-6CB5-48F3-8A1B-EAE5CB1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35480"/>
            <a:ext cx="10691265" cy="4207094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if the model can transfer tasks successfully.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each step of the algorithm:</a:t>
            </a:r>
            <a:endParaRPr lang="en-IL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domain language model pretraining 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task language model fine tuning.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task classifier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learning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model structure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unit test Python Library.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E6EFD78-6D3A-4B7B-AC0C-D1273720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11D4-4359-4EDC-A1B5-E1DD9799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5712"/>
            <a:ext cx="3741687" cy="5390257"/>
          </a:xfrm>
        </p:spPr>
        <p:txBody>
          <a:bodyPr>
            <a:normAutofit/>
          </a:bodyPr>
          <a:lstStyle/>
          <a:p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atural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 </a:t>
            </a:r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rocessing</a:t>
            </a:r>
            <a:endParaRPr lang="en-IL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473FAC0A-B84D-47E0-A4B8-DE835932D1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 r="-9" b="8398"/>
          <a:stretch/>
        </p:blipFill>
        <p:spPr>
          <a:xfrm>
            <a:off x="5715001" y="723900"/>
            <a:ext cx="5676900" cy="2324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7A54-E78E-4190-B1DD-5E5A7451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9" y="3368485"/>
            <a:ext cx="5920256" cy="2804900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Subfield of linguistics and artificial intelligence.</a:t>
            </a:r>
          </a:p>
          <a:p>
            <a:pPr marL="45720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interaction between computers and human language.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recognition, natural language understanding, and natural language generation.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9A8E70C-5895-4B55-94D3-DDB1275A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11A1-DA6D-4459-90A6-45575720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latin typeface="Times New Roman" panose="02020603050405020304" pitchFamily="18" charset="0"/>
                <a:cs typeface="Arial" panose="020B0604020202020204" pitchFamily="34" charset="0"/>
              </a:rPr>
              <a:t>Verification plan</a:t>
            </a:r>
            <a:endParaRPr lang="en-IL" sz="2800" b="1" cap="none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A017-6CB5-48F3-8A1B-EAE5CB1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35480"/>
            <a:ext cx="10691265" cy="4207094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 User Interface Testing.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 navigation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Forms functionality.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accuracy of the plots in the application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automated functional GUI testing.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AFADA4A-4411-4AFC-803E-514DAB03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11A1-DA6D-4459-90A6-45575720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latin typeface="Times New Roman" panose="02020603050405020304" pitchFamily="18" charset="0"/>
                <a:cs typeface="Arial" panose="020B0604020202020204" pitchFamily="34" charset="0"/>
              </a:rPr>
              <a:t>Challenges</a:t>
            </a:r>
            <a:endParaRPr lang="en-IL" sz="2800" b="1" cap="none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A017-6CB5-48F3-8A1B-EAE5CB1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35480"/>
            <a:ext cx="10691265" cy="4207094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ULMFiT algorithm on different languages.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dataset that will be used as a large general domain corpus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components for the model structure</a:t>
            </a:r>
            <a:endParaRPr lang="en-IL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7FEDFF-5A89-48F2-92EB-15ADB573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3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F11A1-DA6D-4459-90A6-45575720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US" b="1" cap="none">
                <a:latin typeface="Times New Roman" panose="02020603050405020304" pitchFamily="18" charset="0"/>
                <a:cs typeface="Arial" panose="020B0604020202020204" pitchFamily="34" charset="0"/>
              </a:rPr>
              <a:t>Summary</a:t>
            </a:r>
            <a:endParaRPr lang="en-IL" b="1" cap="none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A017-6CB5-48F3-8A1B-EAE5CB1C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97089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NLP Tasks overview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Outcomes.</a:t>
            </a:r>
          </a:p>
          <a:p>
            <a:r>
              <a:rPr lang="en-US" dirty="0"/>
              <a:t>Challenges.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plan. </a:t>
            </a:r>
          </a:p>
          <a:p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6F09C10-7324-4924-BF88-5F5C074E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76800" y="1474470"/>
            <a:ext cx="6515100" cy="3909059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BE588EC-FAFF-4A1A-A69C-CDDFAD8C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D0181-13BD-4ED9-A74B-F7B9499E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Tasks</a:t>
            </a:r>
            <a:endParaRPr lang="en-IL" sz="34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C5A03-A2AD-406E-854F-2BBB574F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>
            <a:normAutofit/>
          </a:bodyPr>
          <a:lstStyle/>
          <a:p>
            <a:r>
              <a:rPr lang="en-US" dirty="0"/>
              <a:t>Sentimental analysis.</a:t>
            </a:r>
          </a:p>
          <a:p>
            <a:endParaRPr lang="en-US" dirty="0"/>
          </a:p>
          <a:p>
            <a:r>
              <a:rPr lang="en-US" dirty="0"/>
              <a:t>Topic classification.</a:t>
            </a:r>
          </a:p>
          <a:p>
            <a:endParaRPr lang="en-US" dirty="0"/>
          </a:p>
          <a:p>
            <a:r>
              <a:rPr lang="en-US" dirty="0"/>
              <a:t>Question classification.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CDE63CA-D5B4-4B88-BFD7-B520FE287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1362"/>
            <a:ext cx="6515100" cy="3355276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72891C1E-A104-4F4B-AC95-D386AB10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786CFDF-47ED-4D2B-99B6-F0F4F9E3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70597"/>
            <a:ext cx="5203451" cy="1067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6321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 descr="תמונה שמכילה טקסט, שלט, אוסף תמונות&#10;&#10;התיאור נוצר באופן אוטומטי">
            <a:extLst>
              <a:ext uri="{FF2B5EF4-FFF2-40B4-BE49-F238E27FC236}">
                <a16:creationId xmlns:a16="http://schemas.microsoft.com/office/drawing/2014/main" id="{1CC605DE-476A-4B05-BE15-182EB5BF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78087"/>
            <a:ext cx="2261233" cy="1586238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945540F-26BE-42DE-8E28-8F7CB2452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24" y="844268"/>
            <a:ext cx="2253876" cy="225387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1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תמונה 8" descr="תמונה שמכילה טקסט, כרטיס ביקור&#10;&#10;התיאור נוצר באופן אוטומטי">
            <a:extLst>
              <a:ext uri="{FF2B5EF4-FFF2-40B4-BE49-F238E27FC236}">
                <a16:creationId xmlns:a16="http://schemas.microsoft.com/office/drawing/2014/main" id="{5614909F-4AED-4C00-B732-C3E976FC8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3326572"/>
            <a:ext cx="2484388" cy="1546532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EF946B7-CEF3-4B45-8BB2-A286C0654256}"/>
              </a:ext>
            </a:extLst>
          </p:cNvPr>
          <p:cNvSpPr txBox="1"/>
          <p:nvPr/>
        </p:nvSpPr>
        <p:spPr>
          <a:xfrm>
            <a:off x="800100" y="2351314"/>
            <a:ext cx="509995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detection.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 detection.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document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D09C3F88-C588-4736-90D3-3376AE6FE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33" y="3380593"/>
            <a:ext cx="3064404" cy="1319252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BCCA914-FDD0-440E-953E-CB0183F0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C1D1018-F07C-403C-9B09-F0ECF5ED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9637"/>
            <a:ext cx="6745406" cy="1362073"/>
          </a:xfrm>
        </p:spPr>
        <p:txBody>
          <a:bodyPr>
            <a:normAutofit/>
          </a:bodyPr>
          <a:lstStyle/>
          <a:p>
            <a:r>
              <a:rPr lang="en-US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he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7A31E9-CB8F-4167-A21B-6AF00864F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E563DB-594C-4826-A1A2-5632B685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276474"/>
            <a:ext cx="6745406" cy="3553109"/>
          </a:xfrm>
        </p:spPr>
        <p:txBody>
          <a:bodyPr>
            <a:normAutofit/>
          </a:bodyPr>
          <a:lstStyle/>
          <a:p>
            <a:r>
              <a:rPr lang="en-US" dirty="0"/>
              <a:t>Neural Network can usually deal with one specific NLP task.</a:t>
            </a:r>
          </a:p>
          <a:p>
            <a:r>
              <a:rPr lang="en-US" dirty="0"/>
              <a:t>Training neural networks from scratch requires time and resources.</a:t>
            </a:r>
          </a:p>
          <a:p>
            <a:r>
              <a:rPr lang="en-US" dirty="0"/>
              <a:t>There is a need for a model that can switch between tasks by fine-tuning.</a:t>
            </a:r>
          </a:p>
          <a:p>
            <a:endParaRPr lang="he-IL" dirty="0"/>
          </a:p>
        </p:txBody>
      </p:sp>
      <p:pic>
        <p:nvPicPr>
          <p:cNvPr id="5" name="תמונה 4" descr="תמונה שמכילה שעון, מקורה&#10;&#10;התיאור נוצר באופן אוטומטי">
            <a:extLst>
              <a:ext uri="{FF2B5EF4-FFF2-40B4-BE49-F238E27FC236}">
                <a16:creationId xmlns:a16="http://schemas.microsoft.com/office/drawing/2014/main" id="{078BC82C-7A32-4B0E-BB75-09F20981B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r="16510" b="-5"/>
          <a:stretch/>
        </p:blipFill>
        <p:spPr>
          <a:xfrm>
            <a:off x="8115300" y="10"/>
            <a:ext cx="4076699" cy="348699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983119-182B-4BC7-AC8F-ED02E4F9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6" descr="תמונה שמכילה אדם, מקורה, מוסיקה, יד&#10;&#10;התיאור נוצר באופן אוטומטי">
            <a:extLst>
              <a:ext uri="{FF2B5EF4-FFF2-40B4-BE49-F238E27FC236}">
                <a16:creationId xmlns:a16="http://schemas.microsoft.com/office/drawing/2014/main" id="{9902798C-8620-489D-8C47-7C0DD30830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7" r="6406" b="2"/>
          <a:stretch/>
        </p:blipFill>
        <p:spPr>
          <a:xfrm>
            <a:off x="8115300" y="3429001"/>
            <a:ext cx="4076699" cy="342900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C33DA1-320D-4EED-9DB4-E53F916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4E3714-AE31-4596-825F-22568C08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791578"/>
            <a:ext cx="10691265" cy="3636088"/>
          </a:xfrm>
        </p:spPr>
        <p:txBody>
          <a:bodyPr/>
          <a:lstStyle/>
          <a:p>
            <a:r>
              <a:rPr lang="en-US" dirty="0"/>
              <a:t>An effective transfer learning method that can be applied to any task in NLP.</a:t>
            </a:r>
          </a:p>
          <a:p>
            <a:r>
              <a:rPr lang="en-US" dirty="0"/>
              <a:t>Introducing techniques that are key for fine-tuning a language model.</a:t>
            </a:r>
          </a:p>
          <a:p>
            <a:r>
              <a:rPr lang="en-US" dirty="0" err="1"/>
              <a:t>ULMFiT</a:t>
            </a:r>
            <a:r>
              <a:rPr lang="en-US" dirty="0"/>
              <a:t> will be applied to English and non-English languages.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AB36AE9-729F-412C-A38A-372B59901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65" y="3429000"/>
            <a:ext cx="6302927" cy="2506904"/>
          </a:xfrm>
          <a:prstGeom prst="rect">
            <a:avLst/>
          </a:prstGeom>
        </p:spPr>
      </p:pic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6F5FCE-6D61-443B-94EB-3D2EF27D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4E3714-AE31-4596-825F-22568C08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work with numerical values.</a:t>
            </a:r>
          </a:p>
          <a:p>
            <a:endParaRPr lang="en-US" dirty="0"/>
          </a:p>
          <a:p>
            <a:r>
              <a:rPr lang="en-US" dirty="0"/>
              <a:t>Vectors are used to represent words.</a:t>
            </a:r>
          </a:p>
          <a:p>
            <a:endParaRPr lang="en-US" dirty="0"/>
          </a:p>
          <a:p>
            <a:r>
              <a:rPr lang="en-US" dirty="0"/>
              <a:t>Each word in a vocabulary is assigned a specific vector.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F70E8E2-DD3F-4996-9A49-907E1D02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26" y="2071687"/>
            <a:ext cx="2695575" cy="2714625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AE0D715-8494-45BF-B82A-00E183A9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he-IL" dirty="0"/>
          </a:p>
        </p:txBody>
      </p:sp>
      <p:pic>
        <p:nvPicPr>
          <p:cNvPr id="6" name="מציין מיקום תוכן 5" descr="תמונה שמכילה טקסט, כרטיס ביקור&#10;&#10;התיאור נוצר באופן אוטומטי">
            <a:extLst>
              <a:ext uri="{FF2B5EF4-FFF2-40B4-BE49-F238E27FC236}">
                <a16:creationId xmlns:a16="http://schemas.microsoft.com/office/drawing/2014/main" id="{B1EA6F63-98C0-4083-A07C-51A82492B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3" y="1939816"/>
            <a:ext cx="3749834" cy="3749834"/>
          </a:xfr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6884446-D192-45A2-AA63-D6DE48DD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C0E87-622B-47CF-AA42-6A55FC4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4E3714-AE31-4596-825F-22568C08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en-US" dirty="0"/>
              <a:t>Word Embeddings must preserve the relation between words.</a:t>
            </a:r>
          </a:p>
          <a:p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F8AA750-E418-40B2-BB1B-563D2B44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77" y="2293126"/>
            <a:ext cx="3871367" cy="3824725"/>
          </a:xfrm>
          <a:prstGeom prst="rect">
            <a:avLst/>
          </a:prstGeom>
        </p:spPr>
      </p:pic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7E351D2-CF35-43E8-B91A-4EAFE49602EF}"/>
              </a:ext>
            </a:extLst>
          </p:cNvPr>
          <p:cNvCxnSpPr/>
          <p:nvPr/>
        </p:nvCxnSpPr>
        <p:spPr>
          <a:xfrm>
            <a:off x="3759200" y="2981986"/>
            <a:ext cx="225778" cy="2692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95757C8-DA6E-4A24-8041-617E6B9530B1}"/>
              </a:ext>
            </a:extLst>
          </p:cNvPr>
          <p:cNvCxnSpPr>
            <a:cxnSpLocks/>
          </p:cNvCxnSpPr>
          <p:nvPr/>
        </p:nvCxnSpPr>
        <p:spPr>
          <a:xfrm flipH="1">
            <a:off x="1969465" y="2981986"/>
            <a:ext cx="1709907" cy="15247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924787F-8706-41B8-B1C4-FCE197329E07}"/>
              </a:ext>
            </a:extLst>
          </p:cNvPr>
          <p:cNvSpPr txBox="1"/>
          <p:nvPr/>
        </p:nvSpPr>
        <p:spPr>
          <a:xfrm>
            <a:off x="5840832" y="2526501"/>
            <a:ext cx="32548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Distance</a:t>
            </a:r>
            <a:r>
              <a:rPr lang="en-US" dirty="0"/>
              <a:t> between vectors reflects </a:t>
            </a:r>
            <a:r>
              <a:rPr lang="en-US" b="1" dirty="0"/>
              <a:t>word similarity.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0DAC212-375E-4A3A-8AB6-658E0A0D065D}"/>
              </a:ext>
            </a:extLst>
          </p:cNvPr>
          <p:cNvSpPr/>
          <p:nvPr/>
        </p:nvSpPr>
        <p:spPr>
          <a:xfrm>
            <a:off x="8486060" y="3715090"/>
            <a:ext cx="1219200" cy="86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Neural Network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C2AB91E-1E42-43E2-9960-453C43AC54D0}"/>
              </a:ext>
            </a:extLst>
          </p:cNvPr>
          <p:cNvSpPr txBox="1"/>
          <p:nvPr/>
        </p:nvSpPr>
        <p:spPr>
          <a:xfrm>
            <a:off x="5840832" y="3699116"/>
            <a:ext cx="2181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“I sat on the </a:t>
            </a:r>
            <a:r>
              <a:rPr lang="en-US" b="1" dirty="0"/>
              <a:t>couch</a:t>
            </a:r>
            <a:r>
              <a:rPr lang="en-US" dirty="0"/>
              <a:t>”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5E3B5B4-F136-45A7-8735-6649FE028630}"/>
              </a:ext>
            </a:extLst>
          </p:cNvPr>
          <p:cNvSpPr txBox="1"/>
          <p:nvPr/>
        </p:nvSpPr>
        <p:spPr>
          <a:xfrm>
            <a:off x="5927917" y="4188260"/>
            <a:ext cx="20948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“I sat on the </a:t>
            </a:r>
            <a:r>
              <a:rPr lang="en-US" b="1" dirty="0"/>
              <a:t>sofa</a:t>
            </a:r>
            <a:r>
              <a:rPr lang="en-US" dirty="0"/>
              <a:t>”</a:t>
            </a:r>
            <a:endParaRPr lang="he-IL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11137E9-4D91-481B-B35E-C82CB145525C}"/>
              </a:ext>
            </a:extLst>
          </p:cNvPr>
          <p:cNvCxnSpPr>
            <a:stCxn id="14" idx="3"/>
          </p:cNvCxnSpPr>
          <p:nvPr/>
        </p:nvCxnSpPr>
        <p:spPr>
          <a:xfrm>
            <a:off x="8022772" y="3883782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5B05099-6137-4F23-8ABA-E909F6E6440D}"/>
              </a:ext>
            </a:extLst>
          </p:cNvPr>
          <p:cNvCxnSpPr/>
          <p:nvPr/>
        </p:nvCxnSpPr>
        <p:spPr>
          <a:xfrm>
            <a:off x="8022772" y="4372926"/>
            <a:ext cx="38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781C29E6-993C-420E-8941-1570A6C99015}"/>
              </a:ext>
            </a:extLst>
          </p:cNvPr>
          <p:cNvSpPr/>
          <p:nvPr/>
        </p:nvSpPr>
        <p:spPr>
          <a:xfrm>
            <a:off x="10222535" y="3393348"/>
            <a:ext cx="1001486" cy="405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Output</a:t>
            </a:r>
          </a:p>
          <a:p>
            <a:pPr algn="ctr"/>
            <a:endParaRPr lang="he-IL" dirty="0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8B02E375-67BE-4136-A033-AC4BA7DCCD6E}"/>
              </a:ext>
            </a:extLst>
          </p:cNvPr>
          <p:cNvSpPr/>
          <p:nvPr/>
        </p:nvSpPr>
        <p:spPr>
          <a:xfrm>
            <a:off x="10168548" y="4493570"/>
            <a:ext cx="1001486" cy="405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Output</a:t>
            </a:r>
          </a:p>
          <a:p>
            <a:pPr algn="ctr"/>
            <a:endParaRPr lang="he-IL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C5967B7D-6E2C-471F-8117-BFD596639E4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9787549" y="3595943"/>
            <a:ext cx="434986" cy="27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7EEF7E6C-BB27-4D42-94F1-36768F55358F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787549" y="4457890"/>
            <a:ext cx="380999" cy="2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26FDDC2-56E3-43E8-AB89-5AFFA11617A1}"/>
              </a:ext>
            </a:extLst>
          </p:cNvPr>
          <p:cNvSpPr txBox="1"/>
          <p:nvPr/>
        </p:nvSpPr>
        <p:spPr>
          <a:xfrm>
            <a:off x="10424822" y="3809423"/>
            <a:ext cx="8177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dirty="0"/>
              <a:t>≈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3AF52C-EBD7-4BB0-A858-8E4FF264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04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044710-c5b5-4762-b9d6-228d05f2a35c" xsi:nil="true"/>
    <lcf76f155ced4ddcb4097134ff3c332f xmlns="9147c830-97e4-4c88-a9b1-ce15297a73e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69DA40E86B343A9C380DE034A5A2F" ma:contentTypeVersion="12" ma:contentTypeDescription="Create a new document." ma:contentTypeScope="" ma:versionID="a011b367a1be59844969ef624c7bfd59">
  <xsd:schema xmlns:xsd="http://www.w3.org/2001/XMLSchema" xmlns:xs="http://www.w3.org/2001/XMLSchema" xmlns:p="http://schemas.microsoft.com/office/2006/metadata/properties" xmlns:ns2="9147c830-97e4-4c88-a9b1-ce15297a73e6" xmlns:ns3="b5044710-c5b5-4762-b9d6-228d05f2a35c" targetNamespace="http://schemas.microsoft.com/office/2006/metadata/properties" ma:root="true" ma:fieldsID="052111106d2e22d913b5e457338e5334" ns2:_="" ns3:_="">
    <xsd:import namespace="9147c830-97e4-4c88-a9b1-ce15297a73e6"/>
    <xsd:import namespace="b5044710-c5b5-4762-b9d6-228d05f2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47c830-97e4-4c88-a9b1-ce15297a7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58c90bc-eebd-4bcc-a3d4-345de07b67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44710-c5b5-4762-b9d6-228d05f2a35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c7f0b8ef-fbc4-47de-a493-b8048441813c}" ma:internalName="TaxCatchAll" ma:showField="CatchAllData" ma:web="b5044710-c5b5-4762-b9d6-228d05f2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940DEF-6816-4180-A553-74233207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7F4E2B-116B-4EAD-8BC4-248ECD8EC7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9A0EA5-48C8-497F-B320-2D0785AC282D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3653</TotalTime>
  <Words>851</Words>
  <Application>Microsoft Office PowerPoint</Application>
  <PresentationFormat>מסך רחב</PresentationFormat>
  <Paragraphs>203</Paragraphs>
  <Slides>22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Calisto MT</vt:lpstr>
      <vt:lpstr>Courier New</vt:lpstr>
      <vt:lpstr>Times New Roman</vt:lpstr>
      <vt:lpstr>Univers Condensed</vt:lpstr>
      <vt:lpstr>Wingdings</vt:lpstr>
      <vt:lpstr>ChronicleVTI</vt:lpstr>
      <vt:lpstr>מצגת של PowerPoint‏</vt:lpstr>
      <vt:lpstr>Natural Language Processing</vt:lpstr>
      <vt:lpstr>Text Classification Tasks</vt:lpstr>
      <vt:lpstr>Applications</vt:lpstr>
      <vt:lpstr>Problem Formulation</vt:lpstr>
      <vt:lpstr>ULMFiT</vt:lpstr>
      <vt:lpstr>Word Embedding</vt:lpstr>
      <vt:lpstr>Word Embedding</vt:lpstr>
      <vt:lpstr>Word Embedding</vt:lpstr>
      <vt:lpstr>Word Embedding</vt:lpstr>
      <vt:lpstr>Bidirectional Encoder Representations from Transformers (BERT)</vt:lpstr>
      <vt:lpstr>Bidirectional Encoder Representations from Transformers (BERT)</vt:lpstr>
      <vt:lpstr>מצגת של PowerPoint‏</vt:lpstr>
      <vt:lpstr>General domain language model pretraining </vt:lpstr>
      <vt:lpstr>Target Task Language Model Fine Tuning </vt:lpstr>
      <vt:lpstr>Target task classifier </vt:lpstr>
      <vt:lpstr>Outcomes</vt:lpstr>
      <vt:lpstr>Outcomes</vt:lpstr>
      <vt:lpstr>Verification plan</vt:lpstr>
      <vt:lpstr>Verification plan</vt:lpstr>
      <vt:lpstr>Challenges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בראדלי פייצוויג</dc:creator>
  <cp:lastModifiedBy>aviv okun</cp:lastModifiedBy>
  <cp:revision>59</cp:revision>
  <dcterms:created xsi:type="dcterms:W3CDTF">2021-01-11T18:42:50Z</dcterms:created>
  <dcterms:modified xsi:type="dcterms:W3CDTF">2022-01-09T14:50:28Z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0x01010057C69DA40E86B343A9C380DE034A5A2F</vt:lpwstr>
  </property>
</Properties>
</file>