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713" autoAdjust="0"/>
  </p:normalViewPr>
  <p:slideViewPr>
    <p:cSldViewPr snapToGrid="0">
      <p:cViewPr varScale="1">
        <p:scale>
          <a:sx n="99" d="100"/>
          <a:sy n="99" d="100"/>
        </p:scale>
        <p:origin x="10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dley Gallagher" userId="dbd36fdfe33f1e7f" providerId="LiveId" clId="{6D74399F-DE80-4C12-8D0A-4B35BB975954}"/>
    <pc:docChg chg="undo custSel modSld">
      <pc:chgData name="Bradley Gallagher" userId="dbd36fdfe33f1e7f" providerId="LiveId" clId="{6D74399F-DE80-4C12-8D0A-4B35BB975954}" dt="2024-05-16T19:45:08.498" v="985" actId="20577"/>
      <pc:docMkLst>
        <pc:docMk/>
      </pc:docMkLst>
      <pc:sldChg chg="modSp mod">
        <pc:chgData name="Bradley Gallagher" userId="dbd36fdfe33f1e7f" providerId="LiveId" clId="{6D74399F-DE80-4C12-8D0A-4B35BB975954}" dt="2024-05-16T10:07:44.379" v="963" actId="20577"/>
        <pc:sldMkLst>
          <pc:docMk/>
          <pc:sldMk cId="897816659" sldId="257"/>
        </pc:sldMkLst>
        <pc:spChg chg="mod">
          <ac:chgData name="Bradley Gallagher" userId="dbd36fdfe33f1e7f" providerId="LiveId" clId="{6D74399F-DE80-4C12-8D0A-4B35BB975954}" dt="2024-05-16T10:07:44.379" v="963" actId="20577"/>
          <ac:spMkLst>
            <pc:docMk/>
            <pc:sldMk cId="897816659" sldId="257"/>
            <ac:spMk id="3" creationId="{416FFB4B-DEBB-A047-9A43-28F1996BC165}"/>
          </ac:spMkLst>
        </pc:spChg>
      </pc:sldChg>
      <pc:sldChg chg="modSp mod">
        <pc:chgData name="Bradley Gallagher" userId="dbd36fdfe33f1e7f" providerId="LiveId" clId="{6D74399F-DE80-4C12-8D0A-4B35BB975954}" dt="2024-05-16T19:45:08.498" v="985" actId="20577"/>
        <pc:sldMkLst>
          <pc:docMk/>
          <pc:sldMk cId="3651196751" sldId="258"/>
        </pc:sldMkLst>
        <pc:spChg chg="mod">
          <ac:chgData name="Bradley Gallagher" userId="dbd36fdfe33f1e7f" providerId="LiveId" clId="{6D74399F-DE80-4C12-8D0A-4B35BB975954}" dt="2024-05-16T19:45:08.498" v="985" actId="20577"/>
          <ac:spMkLst>
            <pc:docMk/>
            <pc:sldMk cId="3651196751" sldId="258"/>
            <ac:spMk id="3" creationId="{D4504995-53B6-106A-0CD7-65347DE40FED}"/>
          </ac:spMkLst>
        </pc:spChg>
      </pc:sldChg>
      <pc:sldChg chg="modSp mod">
        <pc:chgData name="Bradley Gallagher" userId="dbd36fdfe33f1e7f" providerId="LiveId" clId="{6D74399F-DE80-4C12-8D0A-4B35BB975954}" dt="2024-05-16T10:06:50.607" v="887" actId="27636"/>
        <pc:sldMkLst>
          <pc:docMk/>
          <pc:sldMk cId="1670220246" sldId="259"/>
        </pc:sldMkLst>
        <pc:spChg chg="mod">
          <ac:chgData name="Bradley Gallagher" userId="dbd36fdfe33f1e7f" providerId="LiveId" clId="{6D74399F-DE80-4C12-8D0A-4B35BB975954}" dt="2024-05-16T10:06:50.607" v="887" actId="27636"/>
          <ac:spMkLst>
            <pc:docMk/>
            <pc:sldMk cId="1670220246" sldId="259"/>
            <ac:spMk id="3" creationId="{F839A3FD-25FA-D19F-5F85-A46FF05C0EC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45E969-CB9D-4A62-BFE4-76BE5153690A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8895FB-B304-4805-AA09-26431D4D63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558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Assafi</a:t>
            </a:r>
            <a:r>
              <a:rPr lang="en-GB" dirty="0"/>
              <a:t> = comparison of big data techniques exploring accuracy vs speed</a:t>
            </a:r>
          </a:p>
          <a:p>
            <a:r>
              <a:rPr lang="en-GB" dirty="0"/>
              <a:t>Mittal = large datasets are difficult to store and transfer – needs work arounds</a:t>
            </a:r>
          </a:p>
          <a:p>
            <a:r>
              <a:rPr lang="en-GB" dirty="0"/>
              <a:t>Wang = Decision trees were fast, somewhat accurate, and good at handling discrete and continuous features</a:t>
            </a:r>
          </a:p>
          <a:p>
            <a:r>
              <a:rPr lang="en-GB" dirty="0"/>
              <a:t>Ahmed = RF and DT were some of the best models by all accuracy metrics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8895FB-B304-4805-AA09-26431D4D63F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4767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E50AF-B97D-80C4-5E2E-B1336978C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DD40E8-8C37-24AF-6060-AF63E08A86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E9293-529F-6017-976B-A9EB79DAF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5A350-2F61-4D75-93C1-D19007A8954E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C58D6-A1B4-C19A-5762-43B0D9331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F97EB-DCA1-393E-7607-E429B5332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91037-5E8D-4BC0-9753-D5BE09B618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1437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A356B-7516-5CFC-5077-5D4758449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594330-5BC8-1A78-87C3-8E7CD6886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742DD-74BA-6A7A-F5C5-68B28ADA6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5A350-2F61-4D75-93C1-D19007A8954E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6E45D-230D-82E1-D2B2-ADCEED513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00F19-7022-79D2-F85E-91FD31713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91037-5E8D-4BC0-9753-D5BE09B618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8993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186F38-3F28-266B-76AC-1F32098A97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02E731-CA06-BDC2-22A5-26586A5B1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EB670-C757-61E0-B7F8-8CA682267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5A350-2F61-4D75-93C1-D19007A8954E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998FA-DB0D-060A-5546-FC4D8BD25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00CD2-7BDE-FC25-D350-773B8F14C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91037-5E8D-4BC0-9753-D5BE09B618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2074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264CC-FEE3-B16C-3297-94C51C538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20B2A-2312-CB36-9BDF-9E16F7568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01C9A-346B-558D-72E5-6589A7870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5A350-2F61-4D75-93C1-D19007A8954E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C26A3-73DA-0540-6832-BF7C07001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609DC-982F-D924-04D9-F69F5446C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91037-5E8D-4BC0-9753-D5BE09B618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650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ED800-435F-C99B-0FAC-12A250817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134AC-F526-CE31-3572-77B960AA4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972FE-CD04-E33F-93FD-45994D1C9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5A350-2F61-4D75-93C1-D19007A8954E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727AA-8CED-1B83-30FD-0EC94C5AA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96C1B-8152-8F1F-1D7B-60C79649C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91037-5E8D-4BC0-9753-D5BE09B618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844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5EA42-53A6-9506-AFDD-FE800E714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9A858-B607-D00C-E5EE-480D42177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198184-8BD1-FDED-8D5A-3074A74EE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0B22C-B8C6-B2D6-A336-3A1970631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5A350-2F61-4D75-93C1-D19007A8954E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64383E-4A7B-2820-0397-14E36F0DC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42239A-9EDC-AD7D-980D-F0903D132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91037-5E8D-4BC0-9753-D5BE09B618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0141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A6C1F-35D2-BD50-0596-187AD65C5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9E1B9-2DDB-6751-6BF5-FE71CE67B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71F889-6040-277D-1C73-F35F0FE42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A48EDD-C87D-A623-B8B4-F733862EE6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B398AC-DB7E-231C-8038-F23171EB9D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618449-13E9-0E39-0A4B-51577B7ED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5A350-2F61-4D75-93C1-D19007A8954E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E7D7A4-5F69-7203-5F6B-477A62E66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ECDD62-3E45-9D20-EAA6-C017B8FA7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91037-5E8D-4BC0-9753-D5BE09B618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1446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83EAD-158C-EA4D-3395-8D06C4D1A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47BF96-4DA4-8C5C-8978-48D5500CE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5A350-2F61-4D75-93C1-D19007A8954E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DA0E2F-942C-99E8-5CB8-6B44D0901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D57D3A-2BF7-DA27-E48D-965E8FAEF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91037-5E8D-4BC0-9753-D5BE09B618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1619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DFFAA0-E0D0-0DA3-D9EA-5D6B29C36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5A350-2F61-4D75-93C1-D19007A8954E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B448D6-A3DB-CF1C-A932-987B9C877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51720A-5F6E-8CEF-17D8-C9C2F29EB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91037-5E8D-4BC0-9753-D5BE09B618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288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5E58F-CAE7-BE35-91C8-7E37B82B2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31EE7-F101-9108-4B8A-09D796BC4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E3EE59-D33F-63C5-405C-C51A8392D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D0567-08D2-F0F2-CC57-487CF3422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5A350-2F61-4D75-93C1-D19007A8954E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20E218-BCA5-9599-B6A9-85490E721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A298B0-4C51-04DD-9ED9-76B1A2B13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91037-5E8D-4BC0-9753-D5BE09B618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53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EB4C8-589E-A819-4446-630EF8EE4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CC3EF6-2FDA-5B93-181B-C2C69383B5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E5FDB0-8232-A602-7CA9-418EDDCE7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B9421D-81DD-006E-43DA-D67BC3D77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5A350-2F61-4D75-93C1-D19007A8954E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78E12F-B7D2-D8D0-1AE6-15847790B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95585C-577D-6EE6-6077-395D3C39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91037-5E8D-4BC0-9753-D5BE09B618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315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4F2EB9-375B-3D97-9C1A-2DC4702AF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F4-FE48-AB60-EFFD-56D2A3859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125D9-C1AD-F4EB-660F-B49BE47BBF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05A350-2F61-4D75-93C1-D19007A8954E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1B949-A529-60EB-BA8B-BE45B7F0C9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423A6-7D09-E015-3E46-4B8B5980D1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F91037-5E8D-4BC0-9753-D5BE09B618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7946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136B1-3DDD-387D-D99F-BC4A5E6732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3D1C4E-2BCB-09B9-7CFA-07C07CFEBD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857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2F9FF-E61F-FAE4-D7B8-2CCA1D424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&amp;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FFB4B-DEBB-A047-9A43-28F1996BC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Online Marketplaces are becoming increasingly popular</a:t>
            </a:r>
          </a:p>
          <a:p>
            <a:pPr lvl="1"/>
            <a:r>
              <a:rPr lang="en-GB" dirty="0"/>
              <a:t>eBay has over 62million users per month</a:t>
            </a:r>
          </a:p>
          <a:p>
            <a:pPr lvl="1"/>
            <a:endParaRPr lang="en-GB" dirty="0"/>
          </a:p>
          <a:p>
            <a:r>
              <a:rPr lang="en-GB" dirty="0"/>
              <a:t>Large data volume &amp; data generation velocity</a:t>
            </a:r>
          </a:p>
          <a:p>
            <a:endParaRPr lang="en-GB" dirty="0"/>
          </a:p>
          <a:p>
            <a:r>
              <a:rPr lang="en-GB" dirty="0"/>
              <a:t>Fraud has become common through botting</a:t>
            </a:r>
          </a:p>
          <a:p>
            <a:pPr lvl="1"/>
            <a:r>
              <a:rPr lang="en-GB" dirty="0"/>
              <a:t>Scalping, Scamming, etc.</a:t>
            </a:r>
          </a:p>
          <a:p>
            <a:pPr lvl="1"/>
            <a:endParaRPr lang="en-GB" dirty="0"/>
          </a:p>
          <a:p>
            <a:r>
              <a:rPr lang="en-GB" dirty="0"/>
              <a:t>Users become dissatisfied</a:t>
            </a:r>
          </a:p>
          <a:p>
            <a:endParaRPr lang="en-GB" dirty="0"/>
          </a:p>
          <a:p>
            <a:r>
              <a:rPr lang="en-GB" dirty="0"/>
              <a:t>Cat &amp; Mouse for detecting fraud</a:t>
            </a:r>
          </a:p>
        </p:txBody>
      </p:sp>
    </p:spTree>
    <p:extLst>
      <p:ext uri="{BB962C8B-B14F-4D97-AF65-F5344CB8AC3E}">
        <p14:creationId xmlns:p14="http://schemas.microsoft.com/office/powerpoint/2010/main" val="897816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4D0AB-1747-C702-CEE8-1391F4A76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04995-53B6-106A-0CD7-65347DE40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 err="1"/>
              <a:t>Assafi</a:t>
            </a:r>
            <a:r>
              <a:rPr lang="en-GB" dirty="0"/>
              <a:t> et al [1]</a:t>
            </a:r>
          </a:p>
          <a:p>
            <a:pPr lvl="1"/>
            <a:r>
              <a:rPr lang="en-GB" dirty="0"/>
              <a:t>Machine learning is not computationally compatible for large or complex datasets</a:t>
            </a:r>
          </a:p>
          <a:p>
            <a:pPr lvl="1"/>
            <a:endParaRPr lang="en-GB" dirty="0"/>
          </a:p>
          <a:p>
            <a:r>
              <a:rPr lang="en-GB" dirty="0"/>
              <a:t>Mittal &amp; Sangwan [2]</a:t>
            </a:r>
          </a:p>
          <a:p>
            <a:pPr lvl="1"/>
            <a:r>
              <a:rPr lang="en-GB" dirty="0"/>
              <a:t>Pipeline for divide &amp; conquering large datasets</a:t>
            </a:r>
          </a:p>
          <a:p>
            <a:pPr lvl="1"/>
            <a:r>
              <a:rPr lang="en-GB" dirty="0"/>
              <a:t>Large datasets are too computationally expensive</a:t>
            </a:r>
          </a:p>
          <a:p>
            <a:pPr lvl="1"/>
            <a:endParaRPr lang="en-GB" dirty="0"/>
          </a:p>
          <a:p>
            <a:r>
              <a:rPr lang="en-GB" dirty="0" err="1"/>
              <a:t>L’Heureux</a:t>
            </a:r>
            <a:r>
              <a:rPr lang="en-GB" dirty="0"/>
              <a:t> et al [3]</a:t>
            </a:r>
          </a:p>
          <a:p>
            <a:pPr lvl="1"/>
            <a:r>
              <a:rPr lang="en-GB" dirty="0"/>
              <a:t>Survey of challenges and solutions of problems within big data dimensions (Volume, Velocity, Variety, Veracity)</a:t>
            </a:r>
          </a:p>
          <a:p>
            <a:pPr lvl="1"/>
            <a:endParaRPr lang="en-GB" dirty="0"/>
          </a:p>
          <a:p>
            <a:r>
              <a:rPr lang="en-GB" dirty="0"/>
              <a:t>Wang &amp; Alexander [4]</a:t>
            </a:r>
          </a:p>
          <a:p>
            <a:pPr lvl="1"/>
            <a:r>
              <a:rPr lang="en-GB" dirty="0"/>
              <a:t>Exploration of scale-up through ML Algorithms</a:t>
            </a:r>
          </a:p>
          <a:p>
            <a:pPr lvl="1"/>
            <a:r>
              <a:rPr lang="en-GB" dirty="0"/>
              <a:t>Decision Trees were fast and good at handling various feature types</a:t>
            </a:r>
          </a:p>
          <a:p>
            <a:pPr lvl="1"/>
            <a:endParaRPr lang="en-GB" dirty="0"/>
          </a:p>
          <a:p>
            <a:r>
              <a:rPr lang="en-GB" dirty="0"/>
              <a:t>Ahmed, Younis, </a:t>
            </a:r>
            <a:r>
              <a:rPr lang="en-GB"/>
              <a:t>and Ali [5]</a:t>
            </a:r>
            <a:endParaRPr lang="en-GB" dirty="0"/>
          </a:p>
          <a:p>
            <a:pPr lvl="1"/>
            <a:r>
              <a:rPr lang="en-GB" dirty="0"/>
              <a:t>Propose a big data classification framework similar in nature to ours</a:t>
            </a:r>
          </a:p>
          <a:p>
            <a:pPr lvl="1"/>
            <a:r>
              <a:rPr lang="en-GB" dirty="0"/>
              <a:t>Decision Trees &amp; Random Forest were accurate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1196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1726C-BE7F-5A58-262B-A9279EC4E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Importances &amp;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9A3FD-25FA-D19F-5F85-A46FF05C0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51120" cy="4351338"/>
          </a:xfrm>
        </p:spPr>
        <p:txBody>
          <a:bodyPr>
            <a:normAutofit fontScale="92500" lnSpcReduction="20000"/>
          </a:bodyPr>
          <a:lstStyle/>
          <a:p>
            <a:r>
              <a:rPr lang="en-GB" sz="2400" dirty="0"/>
              <a:t>Importance is not identical to correlation</a:t>
            </a:r>
          </a:p>
          <a:p>
            <a:endParaRPr lang="en-GB" sz="2400" dirty="0"/>
          </a:p>
          <a:p>
            <a:r>
              <a:rPr lang="en-GB" sz="2400" dirty="0"/>
              <a:t>Disparity caused by ML model </a:t>
            </a:r>
          </a:p>
          <a:p>
            <a:endParaRPr lang="en-GB" sz="2400" dirty="0"/>
          </a:p>
          <a:p>
            <a:r>
              <a:rPr lang="en-GB" sz="2400" dirty="0"/>
              <a:t>Feature Importance Hierarchy:</a:t>
            </a:r>
          </a:p>
          <a:p>
            <a:pPr marL="0" indent="0">
              <a:buNone/>
            </a:pPr>
            <a:r>
              <a:rPr lang="en-GB" sz="2400" dirty="0"/>
              <a:t>	1) Behaviour Frequency</a:t>
            </a:r>
          </a:p>
          <a:p>
            <a:pPr marL="0" indent="0">
              <a:buNone/>
            </a:pPr>
            <a:r>
              <a:rPr lang="en-GB" sz="2400" dirty="0"/>
              <a:t>	2) Suspicion of Masking</a:t>
            </a:r>
          </a:p>
          <a:p>
            <a:pPr marL="0" indent="0">
              <a:buNone/>
            </a:pPr>
            <a:r>
              <a:rPr lang="en-GB" sz="2400" dirty="0"/>
              <a:t>	3) User Interests</a:t>
            </a:r>
          </a:p>
          <a:p>
            <a:pPr marL="0" indent="0">
              <a:buNone/>
            </a:pPr>
            <a:endParaRPr lang="en-GB" sz="2400" dirty="0"/>
          </a:p>
          <a:p>
            <a:r>
              <a:rPr lang="en-GB" sz="2400" dirty="0"/>
              <a:t>Feature Selection through Importance</a:t>
            </a:r>
          </a:p>
          <a:p>
            <a:r>
              <a:rPr lang="en-GB" sz="2400" dirty="0"/>
              <a:t>Manual Feature Selection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7E0B57-DF6F-FD58-528D-681631C6F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0688"/>
            <a:ext cx="5233522" cy="311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220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259</Words>
  <Application>Microsoft Office PowerPoint</Application>
  <PresentationFormat>Widescreen</PresentationFormat>
  <Paragraphs>47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Introduction &amp; Motivation</vt:lpstr>
      <vt:lpstr>Literature Review</vt:lpstr>
      <vt:lpstr>Feature Importances &amp; Selection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Bradley Gallagher</dc:creator>
  <cp:lastModifiedBy>Bradley Gallagher</cp:lastModifiedBy>
  <cp:revision>1</cp:revision>
  <dcterms:created xsi:type="dcterms:W3CDTF">2024-05-15T15:10:24Z</dcterms:created>
  <dcterms:modified xsi:type="dcterms:W3CDTF">2024-05-16T19:45:18Z</dcterms:modified>
</cp:coreProperties>
</file>