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71231"/>
  </p:normalViewPr>
  <p:slideViewPr>
    <p:cSldViewPr snapToGrid="0" snapToObjects="1">
      <p:cViewPr varScale="1">
        <p:scale>
          <a:sx n="68" d="100"/>
          <a:sy n="68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74D9F-FFC4-184D-8175-47B854A4DDC0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5E2FC-A264-784B-AE0F-99EA96EA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5E2FC-A264-784B-AE0F-99EA96EADB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1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5E2FC-A264-784B-AE0F-99EA96EADB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5E2FC-A264-784B-AE0F-99EA96EADB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43400"/>
            <a:ext cx="3352800" cy="2514600"/>
          </a:xfrm>
          <a:prstGeom prst="rect">
            <a:avLst/>
          </a:prstGeom>
          <a:solidFill>
            <a:schemeClr val="tx2">
              <a:lumMod val="90000"/>
              <a:lumOff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11176000" cy="6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pic>
        <p:nvPicPr>
          <p:cNvPr id="6" name="Picture 13" descr="PowerpointComps_3-1_Page_2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t="21111" r="18233" b="35556"/>
          <a:stretch>
            <a:fillRect/>
          </a:stretch>
        </p:blipFill>
        <p:spPr bwMode="auto">
          <a:xfrm>
            <a:off x="2235200" y="838200"/>
            <a:ext cx="7620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8000" y="4343400"/>
            <a:ext cx="284480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000" y="5410200"/>
            <a:ext cx="711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17600" y="5867400"/>
            <a:ext cx="812800" cy="609600"/>
          </a:xfrm>
          <a:prstGeom prst="ellipse">
            <a:avLst/>
          </a:prstGeom>
          <a:solidFill>
            <a:srgbClr val="FFB8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ld"/>
              <a:cs typeface="Whitney 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51200" y="3810000"/>
            <a:ext cx="8128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ld"/>
              <a:cs typeface="Whitney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0" y="4978807"/>
            <a:ext cx="7721600" cy="646331"/>
          </a:xfrm>
        </p:spPr>
        <p:txBody>
          <a:bodyPr/>
          <a:lstStyle>
            <a:lvl1pPr algn="l">
              <a:defRPr sz="3600">
                <a:solidFill>
                  <a:srgbClr val="FA851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5641976"/>
            <a:ext cx="7721600" cy="461665"/>
          </a:xfrm>
        </p:spPr>
        <p:txBody>
          <a:bodyPr>
            <a:sp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Whitney Medium"/>
                <a:cs typeface="Whitney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3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7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05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5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93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99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11200" y="1524000"/>
            <a:ext cx="54864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010400" y="2971800"/>
            <a:ext cx="4775200" cy="358140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751547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rgbClr val="0022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grpSp>
        <p:nvGrpSpPr>
          <p:cNvPr id="1027" name="Group 11"/>
          <p:cNvGrpSpPr>
            <a:grpSpLocks/>
          </p:cNvGrpSpPr>
          <p:nvPr/>
        </p:nvGrpSpPr>
        <p:grpSpPr bwMode="auto">
          <a:xfrm>
            <a:off x="10886017" y="117475"/>
            <a:ext cx="948267" cy="769938"/>
            <a:chOff x="8123101" y="1006703"/>
            <a:chExt cx="711788" cy="770329"/>
          </a:xfrm>
        </p:grpSpPr>
        <p:pic>
          <p:nvPicPr>
            <p:cNvPr id="1031" name="Picture 9" descr="PowerpointComps_3-1_Page_23.jpg"/>
            <p:cNvPicPr>
              <a:picLocks noChangeAspect="1"/>
            </p:cNvPicPr>
            <p:nvPr userDrawn="1"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45" t="23334" r="21515" b="50000"/>
            <a:stretch>
              <a:fillRect/>
            </a:stretch>
          </p:blipFill>
          <p:spPr bwMode="auto">
            <a:xfrm>
              <a:off x="8123101" y="1006703"/>
              <a:ext cx="711788" cy="77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 userDrawn="1"/>
          </p:nvSpPr>
          <p:spPr>
            <a:xfrm>
              <a:off x="8132634" y="1055941"/>
              <a:ext cx="691133" cy="690913"/>
            </a:xfrm>
            <a:prstGeom prst="ellipse">
              <a:avLst/>
            </a:prstGeom>
            <a:noFill/>
            <a:ln w="38100" cap="flat" cmpd="sng" algn="ctr">
              <a:solidFill>
                <a:srgbClr val="00225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Whitney Book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white">
          <a:xfrm>
            <a:off x="414867" y="509589"/>
            <a:ext cx="1004993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1600201"/>
            <a:ext cx="1127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7200" y="6553200"/>
            <a:ext cx="13208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>
                <a:solidFill>
                  <a:srgbClr val="7F7F7F"/>
                </a:solidFill>
                <a:latin typeface="Whitney Semibold"/>
                <a:cs typeface="Arial" panose="020B0604020202020204" pitchFamily="34" charset="0"/>
              </a:rPr>
              <a:t>Page </a:t>
            </a:r>
            <a:fld id="{ECCA7F79-2ED9-4C17-A043-D7B59D9B156F}" type="slidenum">
              <a:rPr lang="en-US" altLang="en-US" sz="900" smtClean="0">
                <a:solidFill>
                  <a:srgbClr val="7F7F7F"/>
                </a:solidFill>
                <a:latin typeface="Whitney Semibold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  <a:latin typeface="Whitney Semibold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8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80000"/>
        <a:buFont typeface="Lucida Grande"/>
        <a:buChar char="●"/>
        <a:defRPr sz="2400" kern="1200">
          <a:solidFill>
            <a:schemeClr val="tx1"/>
          </a:solidFill>
          <a:latin typeface="Whitney Book"/>
          <a:ea typeface="MS PGothic" pitchFamily="34" charset="-128"/>
          <a:cs typeface="Whitney Book"/>
        </a:defRPr>
      </a:lvl1pPr>
      <a:lvl2pPr marL="742950" indent="-285750" algn="l" defTabSz="457200" rtl="0" eaLnBrk="1" fontAlgn="base" hangingPunct="1">
        <a:spcBef>
          <a:spcPct val="0"/>
        </a:spcBef>
        <a:spcAft>
          <a:spcPts val="8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Whitney Book"/>
          <a:ea typeface="Whitney Book"/>
          <a:cs typeface="Whitney Book"/>
        </a:defRPr>
      </a:lvl2pPr>
      <a:lvl3pPr marL="1143000" indent="-228600" algn="l" defTabSz="457200" rtl="0" eaLnBrk="1" fontAlgn="base" hangingPunct="1">
        <a:spcBef>
          <a:spcPct val="0"/>
        </a:spcBef>
        <a:spcAft>
          <a:spcPts val="8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3pPr>
      <a:lvl4pPr marL="1600200" indent="-228600" algn="l" defTabSz="457200" rtl="0" eaLnBrk="1" fontAlgn="base" hangingPunct="1">
        <a:spcBef>
          <a:spcPct val="0"/>
        </a:spcBef>
        <a:spcAft>
          <a:spcPts val="80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4pPr>
      <a:lvl5pPr marL="2057400" indent="-228600" algn="l" defTabSz="457200" rtl="0" eaLnBrk="1" fontAlgn="base" hangingPunct="1">
        <a:spcBef>
          <a:spcPct val="0"/>
        </a:spcBef>
        <a:spcAft>
          <a:spcPts val="80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w3c/personalization-semantics/wik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3c.github.io/personalization-semantics/content/index.html#symbol-explan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onalization-f08cf.firebaseapp.com/SiteDescription" TargetMode="External"/><Relationship Id="rId2" Type="http://schemas.openxmlformats.org/officeDocument/2006/relationships/hyperlink" Target="https://drive.google.com/open?id=1fCg8Z8bFusv0w0GUg7QfpoJbe0NR50O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rofileeditor-9121a.firebaseapp.com/" TargetMode="External"/><Relationship Id="rId4" Type="http://schemas.openxmlformats.org/officeDocument/2006/relationships/hyperlink" Target="https://mycult-5c18a.firebaseapp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personalization-semantics/wiki/Use-ca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8846-95AB-D04B-AA25-B381D15A2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0250" y="2244626"/>
            <a:ext cx="6908800" cy="2308324"/>
          </a:xfrm>
        </p:spPr>
        <p:txBody>
          <a:bodyPr/>
          <a:lstStyle/>
          <a:p>
            <a:r>
              <a:rPr lang="en-US" sz="7200" dirty="0"/>
              <a:t>Personalization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ECBFB-C933-FE4A-95B6-FE642BE88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550" y="5038139"/>
            <a:ext cx="5092700" cy="1302921"/>
          </a:xfrm>
        </p:spPr>
        <p:txBody>
          <a:bodyPr/>
          <a:lstStyle/>
          <a:p>
            <a:r>
              <a:rPr lang="en-US" sz="3600" dirty="0"/>
              <a:t>Charles LaPierre</a:t>
            </a:r>
          </a:p>
          <a:p>
            <a:r>
              <a:rPr lang="en-US" sz="3600" dirty="0"/>
              <a:t>Lisa Seeman</a:t>
            </a:r>
          </a:p>
        </p:txBody>
      </p:sp>
      <p:pic>
        <p:nvPicPr>
          <p:cNvPr id="5" name="Picture 4" title="W3C Logo">
            <a:extLst>
              <a:ext uri="{FF2B5EF4-FFF2-40B4-BE49-F238E27FC236}">
                <a16:creationId xmlns:a16="http://schemas.microsoft.com/office/drawing/2014/main" id="{B0E308F3-2874-E345-A5A4-565DAAB8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652413"/>
            <a:ext cx="3581400" cy="2273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E5D81E-0C9B-9140-A69F-37C7DA94B216}"/>
              </a:ext>
            </a:extLst>
          </p:cNvPr>
          <p:cNvSpPr/>
          <p:nvPr/>
        </p:nvSpPr>
        <p:spPr>
          <a:xfrm>
            <a:off x="2419350" y="652413"/>
            <a:ext cx="5810250" cy="2901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hitney Bold"/>
              <a:cs typeface="Whitney Bold"/>
            </a:endParaRPr>
          </a:p>
        </p:txBody>
      </p:sp>
    </p:spTree>
    <p:extLst>
      <p:ext uri="{BB962C8B-B14F-4D97-AF65-F5344CB8AC3E}">
        <p14:creationId xmlns:p14="http://schemas.microsoft.com/office/powerpoint/2010/main" val="309207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2076450"/>
            <a:ext cx="11277600" cy="350077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0" dirty="0"/>
              <a:t>?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1" y="17802"/>
            <a:ext cx="10331450" cy="1015663"/>
          </a:xfrm>
        </p:spPr>
        <p:txBody>
          <a:bodyPr/>
          <a:lstStyle/>
          <a:p>
            <a:r>
              <a:rPr lang="en-US" sz="6000" dirty="0"/>
              <a:t>Last year TPAC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AUI-* (action, field, symbol, destination, distraction etc.)</a:t>
            </a:r>
          </a:p>
          <a:p>
            <a:pPr lvl="1"/>
            <a:r>
              <a:rPr lang="en-US" sz="5000" dirty="0"/>
              <a:t>Possible conflict</a:t>
            </a:r>
          </a:p>
          <a:p>
            <a:endParaRPr lang="en-US" sz="4000" dirty="0"/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Current Thinking /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HTML prototyping data-* attributes which buys us a few benefits </a:t>
            </a:r>
          </a:p>
          <a:p>
            <a:pPr lvl="1"/>
            <a:r>
              <a:rPr lang="en-US" sz="3600" dirty="0"/>
              <a:t>Valid HTML when using checkers</a:t>
            </a:r>
          </a:p>
          <a:p>
            <a:pPr lvl="1"/>
            <a:r>
              <a:rPr lang="en-US" sz="3600" dirty="0"/>
              <a:t>Ability to easily change the names of the attributes while developing the spec.</a:t>
            </a:r>
          </a:p>
          <a:p>
            <a:pPr lvl="1"/>
            <a:r>
              <a:rPr lang="en-US" sz="3600" dirty="0"/>
              <a:t>See which attributes are gaining popularity and then once we get critical mass propose formalized HTML attributes 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0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Personalization Semantics Wiki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Our Wiki which links to both the latest Publish Working Drafts as well as our latest Editor's Drafts can be found here:</a:t>
            </a:r>
          </a:p>
          <a:p>
            <a:r>
              <a:rPr lang="en-US" sz="4800" u="sng" dirty="0">
                <a:hlinkClick r:id="rId2"/>
              </a:rPr>
              <a:t>https://github.com/w3c/personalization-semantics/wiki</a:t>
            </a:r>
            <a:endParaRPr lang="en-US" sz="4800" dirty="0"/>
          </a:p>
          <a:p>
            <a:endParaRPr lang="en-US" dirty="0"/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8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Today’s Focus -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/>
              <a:t>Personalization Semantics Content Module 1.0 / Symbols</a:t>
            </a:r>
            <a:endParaRPr lang="en-US" sz="4800" dirty="0"/>
          </a:p>
          <a:p>
            <a:r>
              <a:rPr lang="en-US" sz="4800" u="sng" dirty="0">
                <a:hlinkClick r:id="rId2"/>
              </a:rPr>
              <a:t>https://w3c.github.io/personalization-semantics/content/index.html#symbol-explanation</a:t>
            </a:r>
            <a:r>
              <a:rPr lang="en-US" sz="4800" dirty="0"/>
              <a:t> 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Symbols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2D7D963-41AA-1A4F-8BDF-2020B6269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400" y="1354804"/>
            <a:ext cx="11277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835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attribute identifies the concept for symbols.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835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attribute accepts 1 or more numeric reference numbers.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 personalization agent can then load alternative symbols mapped to these reference numbers that the user is familiar with, so they do not have to learn new symbols for different applications.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8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276351"/>
            <a:ext cx="11277600" cy="5353049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Developer Extension to Chrome that will customize a couple pages we have hand coded that can be customized with two different symbol sets</a:t>
            </a:r>
          </a:p>
          <a:p>
            <a:r>
              <a:rPr lang="en-US" sz="4800" dirty="0">
                <a:latin typeface="+mn-lt"/>
              </a:rPr>
              <a:t>Bliss and </a:t>
            </a:r>
            <a:r>
              <a:rPr lang="en-US" sz="4800" dirty="0" err="1">
                <a:latin typeface="+mn-lt"/>
              </a:rPr>
              <a:t>Arasaac</a:t>
            </a:r>
            <a:r>
              <a:rPr lang="en-US" sz="4800" dirty="0">
                <a:latin typeface="+mn-lt"/>
              </a:rPr>
              <a:t>, but has the flexibility to use any symbol set even the users own personal symbols 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Extension &amp; Demo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Download &amp; install the Chrome Extension zip file from here:</a:t>
            </a:r>
            <a:br>
              <a:rPr lang="en-US" sz="4800" dirty="0"/>
            </a:br>
            <a:r>
              <a:rPr lang="en-US" dirty="0">
                <a:hlinkClick r:id="rId2"/>
              </a:rPr>
              <a:t>https://drive.google.com/open?id=1fCg8Z8bFusv0w0GUg7QfpoJbe0NR50Oh</a:t>
            </a:r>
            <a:br>
              <a:rPr lang="en-US" sz="4800" dirty="0"/>
            </a:br>
            <a:endParaRPr lang="en-US" sz="4800" dirty="0"/>
          </a:p>
          <a:p>
            <a:r>
              <a:rPr lang="en-US" dirty="0"/>
              <a:t>Personalization Website:</a:t>
            </a:r>
            <a:br>
              <a:rPr lang="en-US" sz="4800" dirty="0"/>
            </a:br>
            <a:r>
              <a:rPr lang="en-US" dirty="0">
                <a:hlinkClick r:id="rId3"/>
              </a:rPr>
              <a:t>https://personalization-f08cf.firebaseapp.com/SiteDescription</a:t>
            </a:r>
            <a:r>
              <a:rPr lang="en-US" dirty="0"/>
              <a:t> </a:t>
            </a:r>
            <a:br>
              <a:rPr lang="en-US" sz="4800" dirty="0"/>
            </a:br>
            <a:br>
              <a:rPr lang="en-US" sz="4800" dirty="0"/>
            </a:br>
            <a:r>
              <a:rPr lang="en-US" dirty="0"/>
              <a:t>Test pages:</a:t>
            </a:r>
            <a:br>
              <a:rPr lang="en-US" sz="4800" dirty="0"/>
            </a:br>
            <a:r>
              <a:rPr lang="en-US" dirty="0"/>
              <a:t>Tea:   </a:t>
            </a:r>
            <a:r>
              <a:rPr lang="en-US" dirty="0">
                <a:hlinkClick r:id="rId4"/>
              </a:rPr>
              <a:t>https://mycult-5c18a.firebaseapp.com/</a:t>
            </a:r>
            <a:r>
              <a:rPr lang="en-US" dirty="0"/>
              <a:t> </a:t>
            </a:r>
            <a:br>
              <a:rPr lang="en-US" sz="4800" dirty="0"/>
            </a:br>
            <a:r>
              <a:rPr lang="en-US" dirty="0"/>
              <a:t>Athena site:  </a:t>
            </a:r>
            <a:r>
              <a:rPr lang="en-US" dirty="0">
                <a:hlinkClick r:id="rId5"/>
              </a:rPr>
              <a:t>https://profileeditor-9121a.firebaseapp.com</a:t>
            </a:r>
            <a:r>
              <a:rPr lang="en-US" dirty="0"/>
              <a:t> 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Use-Cases /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051265"/>
            <a:ext cx="11277600" cy="452596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https://github.com/w3c/personalization-semantics/wiki/Use-cases</a:t>
            </a:r>
            <a:endParaRPr lang="en-US" dirty="0"/>
          </a:p>
          <a:p>
            <a:r>
              <a:rPr lang="en-US" sz="4400" dirty="0"/>
              <a:t>Easily Distracted / Overwhelmed</a:t>
            </a:r>
          </a:p>
          <a:p>
            <a:r>
              <a:rPr lang="en-US" sz="4400" dirty="0"/>
              <a:t>Difficulty understanding Numbers</a:t>
            </a:r>
          </a:p>
          <a:p>
            <a:r>
              <a:rPr lang="en-US" sz="4400" dirty="0"/>
              <a:t>Mild-Moderate Language Impairment / Learning Disability</a:t>
            </a:r>
          </a:p>
          <a:p>
            <a:r>
              <a:rPr lang="en-US" sz="4400" dirty="0"/>
              <a:t>Severe Language Impairment</a:t>
            </a:r>
          </a:p>
          <a:p>
            <a:r>
              <a:rPr lang="en-US" sz="4400" dirty="0"/>
              <a:t>Working Memory and Short-term Memory Impairment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4446"/>
      </p:ext>
    </p:extLst>
  </p:cSld>
  <p:clrMapOvr>
    <a:masterClrMapping/>
  </p:clrMapOvr>
</p:sld>
</file>

<file path=ppt/theme/theme1.xml><?xml version="1.0" encoding="utf-8"?>
<a:theme xmlns:a="http://schemas.openxmlformats.org/drawingml/2006/main" name="Benetech">
  <a:themeElements>
    <a:clrScheme name="Custom 1">
      <a:dk1>
        <a:sysClr val="windowText" lastClr="000000"/>
      </a:dk1>
      <a:lt1>
        <a:sysClr val="window" lastClr="FFFFFF"/>
      </a:lt1>
      <a:dk2>
        <a:srgbClr val="002251"/>
      </a:dk2>
      <a:lt2>
        <a:srgbClr val="AFB1B4"/>
      </a:lt2>
      <a:accent1>
        <a:srgbClr val="CD3D17"/>
      </a:accent1>
      <a:accent2>
        <a:srgbClr val="FA8512"/>
      </a:accent2>
      <a:accent3>
        <a:srgbClr val="C1D82F"/>
      </a:accent3>
      <a:accent4>
        <a:srgbClr val="55C1DC"/>
      </a:accent4>
      <a:accent5>
        <a:srgbClr val="FFB819"/>
      </a:accent5>
      <a:accent6>
        <a:srgbClr val="695743"/>
      </a:accent6>
      <a:hlink>
        <a:srgbClr val="110998"/>
      </a:hlink>
      <a:folHlink>
        <a:srgbClr val="529C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B819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Whitney Bold"/>
            <a:cs typeface="Whitney Bold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b" anchorCtr="0">
        <a:spAutoFit/>
      </a:bodyPr>
      <a:lstStyle>
        <a:defPPr marR="0" algn="l" defTabSz="457200" rtl="0" eaLnBrk="1" fontAlgn="auto" latinLnBrk="0" hangingPunct="1">
          <a:lnSpc>
            <a:spcPct val="90000"/>
          </a:lnSpc>
          <a:spcAft>
            <a:spcPts val="0"/>
          </a:spcAft>
          <a:buClrTx/>
          <a:buSzTx/>
          <a:buFont typeface="Arial"/>
          <a:buNone/>
          <a:tabLst/>
          <a:defRPr kumimoji="0" sz="2800" u="none" strike="noStrike" kern="1200" cap="none" spc="0" normalizeH="0" baseline="0" noProof="0" dirty="0" smtClean="0">
            <a:ln>
              <a:noFill/>
            </a:ln>
            <a:effectLst/>
            <a:uLnTx/>
            <a:uFillTx/>
            <a:latin typeface="Whitney Book"/>
            <a:ea typeface="+mn-ea"/>
            <a:cs typeface="Whitney Boo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Benetech</Template>
  <TotalTime>1573</TotalTime>
  <Words>246</Words>
  <Application>Microsoft Macintosh PowerPoint</Application>
  <PresentationFormat>Widescreen</PresentationFormat>
  <Paragraphs>39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MS PGothic</vt:lpstr>
      <vt:lpstr>Arial</vt:lpstr>
      <vt:lpstr>Calibri</vt:lpstr>
      <vt:lpstr>Courier New</vt:lpstr>
      <vt:lpstr>Lucida Grande</vt:lpstr>
      <vt:lpstr>Times New Roman</vt:lpstr>
      <vt:lpstr>Whitney Bold</vt:lpstr>
      <vt:lpstr>Whitney Book</vt:lpstr>
      <vt:lpstr>Whitney Medium</vt:lpstr>
      <vt:lpstr>Whitney Semibold</vt:lpstr>
      <vt:lpstr>Benetech</vt:lpstr>
      <vt:lpstr>Personalization</vt:lpstr>
      <vt:lpstr>Last year TPAC</vt:lpstr>
      <vt:lpstr>Current Thinking / Design</vt:lpstr>
      <vt:lpstr>Personalization Semantics Wiki </vt:lpstr>
      <vt:lpstr>Today’s Focus - Symbols</vt:lpstr>
      <vt:lpstr>Symbols</vt:lpstr>
      <vt:lpstr>Demo</vt:lpstr>
      <vt:lpstr>Extension &amp; Demo Pages</vt:lpstr>
      <vt:lpstr>Use-Cases / User Stories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Metadata and Standards</dc:title>
  <dc:creator>Charles LaPierre</dc:creator>
  <cp:lastModifiedBy>Charles LaPierre</cp:lastModifiedBy>
  <cp:revision>122</cp:revision>
  <cp:lastPrinted>2018-05-04T14:58:55Z</cp:lastPrinted>
  <dcterms:created xsi:type="dcterms:W3CDTF">2018-05-02T18:44:58Z</dcterms:created>
  <dcterms:modified xsi:type="dcterms:W3CDTF">2019-09-18T08:07:35Z</dcterms:modified>
</cp:coreProperties>
</file>