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5"/>
  </p:notesMasterIdLst>
  <p:handoutMasterIdLst>
    <p:handoutMasterId r:id="rId16"/>
  </p:handoutMasterIdLst>
  <p:sldIdLst>
    <p:sldId id="295" r:id="rId2"/>
    <p:sldId id="356" r:id="rId3"/>
    <p:sldId id="338" r:id="rId4"/>
    <p:sldId id="339" r:id="rId5"/>
    <p:sldId id="381" r:id="rId6"/>
    <p:sldId id="342" r:id="rId7"/>
    <p:sldId id="382" r:id="rId8"/>
    <p:sldId id="383" r:id="rId9"/>
    <p:sldId id="384" r:id="rId10"/>
    <p:sldId id="341" r:id="rId11"/>
    <p:sldId id="385" r:id="rId12"/>
    <p:sldId id="386" r:id="rId13"/>
    <p:sldId id="387" r:id="rId1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1EF8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4" autoAdjust="0"/>
    <p:restoredTop sz="85034" autoAdjust="0"/>
  </p:normalViewPr>
  <p:slideViewPr>
    <p:cSldViewPr>
      <p:cViewPr>
        <p:scale>
          <a:sx n="75" d="100"/>
          <a:sy n="75" d="100"/>
        </p:scale>
        <p:origin x="324"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411B696-3EB5-46FD-BAFF-A65F4E64AF23}" type="slidenum">
              <a:rPr lang="en-GB"/>
              <a:pPr>
                <a:defRPr/>
              </a:pPr>
              <a:t>‹#›</a:t>
            </a:fld>
            <a:endParaRPr lang="en-GB"/>
          </a:p>
        </p:txBody>
      </p:sp>
    </p:spTree>
    <p:extLst>
      <p:ext uri="{BB962C8B-B14F-4D97-AF65-F5344CB8AC3E}">
        <p14:creationId xmlns:p14="http://schemas.microsoft.com/office/powerpoint/2010/main" val="354470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9C55CB57-9F3A-40F5-A8C7-356496234F93}" type="slidenum">
              <a:rPr lang="en-GB"/>
              <a:pPr>
                <a:defRPr/>
              </a:pPr>
              <a:t>‹#›</a:t>
            </a:fld>
            <a:endParaRPr lang="en-GB"/>
          </a:p>
        </p:txBody>
      </p:sp>
    </p:spTree>
    <p:extLst>
      <p:ext uri="{BB962C8B-B14F-4D97-AF65-F5344CB8AC3E}">
        <p14:creationId xmlns:p14="http://schemas.microsoft.com/office/powerpoint/2010/main" val="3475704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5564398-B35C-414E-911D-3A0946E9DE33}" type="slidenum">
              <a:rPr lang="en-GB" sz="1200" b="0" smtClean="0"/>
              <a:pPr/>
              <a:t>1</a:t>
            </a:fld>
            <a:endParaRPr lang="en-GB" sz="1200" b="0"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Matrix soundtrack +progress presents boy wonder …….. Best songs</a:t>
            </a:r>
          </a:p>
        </p:txBody>
      </p:sp>
    </p:spTree>
    <p:extLst>
      <p:ext uri="{BB962C8B-B14F-4D97-AF65-F5344CB8AC3E}">
        <p14:creationId xmlns:p14="http://schemas.microsoft.com/office/powerpoint/2010/main" val="926037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BA8BFD-287A-4E39-984D-B664CAD09322}" type="slidenum">
              <a:rPr lang="en-US"/>
              <a:pPr>
                <a:defRPr/>
              </a:pPr>
              <a:t>‹#›</a:t>
            </a:fld>
            <a:endParaRPr lang="en-US"/>
          </a:p>
        </p:txBody>
      </p:sp>
      <p:sp>
        <p:nvSpPr>
          <p:cNvPr id="7" name="Flowchart: Manual Input 6"/>
          <p:cNvSpPr/>
          <p:nvPr userDrawn="1"/>
        </p:nvSpPr>
        <p:spPr>
          <a:xfrm>
            <a:off x="0" y="6000750"/>
            <a:ext cx="9144000" cy="857250"/>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9786" y="6103192"/>
            <a:ext cx="598587" cy="652366"/>
          </a:xfrm>
          <a:prstGeom prst="rect">
            <a:avLst/>
          </a:prstGeom>
        </p:spPr>
      </p:pic>
    </p:spTree>
    <p:extLst>
      <p:ext uri="{BB962C8B-B14F-4D97-AF65-F5344CB8AC3E}">
        <p14:creationId xmlns:p14="http://schemas.microsoft.com/office/powerpoint/2010/main" val="2049735826"/>
      </p:ext>
    </p:extLst>
  </p:cSld>
  <p:clrMapOvr>
    <a:masterClrMapping/>
  </p:clrMapOvr>
  <p:transition advTm="1000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6A6278-2143-4581-B51C-896010DD311A}" type="slidenum">
              <a:rPr lang="en-US"/>
              <a:pPr>
                <a:defRPr/>
              </a:pPr>
              <a:t>‹#›</a:t>
            </a:fld>
            <a:endParaRPr lang="en-US"/>
          </a:p>
        </p:txBody>
      </p:sp>
    </p:spTree>
    <p:extLst>
      <p:ext uri="{BB962C8B-B14F-4D97-AF65-F5344CB8AC3E}">
        <p14:creationId xmlns:p14="http://schemas.microsoft.com/office/powerpoint/2010/main" val="1600601376"/>
      </p:ext>
    </p:extLst>
  </p:cSld>
  <p:clrMapOvr>
    <a:masterClrMapping/>
  </p:clrMapOvr>
  <p:transition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DD32B-191F-4B94-9FDF-AC3A6CC13AFE}" type="slidenum">
              <a:rPr lang="en-US"/>
              <a:pPr>
                <a:defRPr/>
              </a:pPr>
              <a:t>‹#›</a:t>
            </a:fld>
            <a:endParaRPr lang="en-US"/>
          </a:p>
        </p:txBody>
      </p:sp>
    </p:spTree>
    <p:extLst>
      <p:ext uri="{BB962C8B-B14F-4D97-AF65-F5344CB8AC3E}">
        <p14:creationId xmlns:p14="http://schemas.microsoft.com/office/powerpoint/2010/main" val="1689505834"/>
      </p:ext>
    </p:extLst>
  </p:cSld>
  <p:clrMapOvr>
    <a:masterClrMapping/>
  </p:clrMapOvr>
  <p:transition advTm="10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F35CE6-BA8C-48FF-B5BD-D18E7B3B1A8E}" type="slidenum">
              <a:rPr lang="en-US"/>
              <a:pPr>
                <a:defRPr/>
              </a:pPr>
              <a:t>‹#›</a:t>
            </a:fld>
            <a:endParaRPr lang="en-US"/>
          </a:p>
        </p:txBody>
      </p:sp>
    </p:spTree>
    <p:extLst>
      <p:ext uri="{BB962C8B-B14F-4D97-AF65-F5344CB8AC3E}">
        <p14:creationId xmlns:p14="http://schemas.microsoft.com/office/powerpoint/2010/main" val="4120419389"/>
      </p:ext>
    </p:extLst>
  </p:cSld>
  <p:clrMapOvr>
    <a:masterClrMapping/>
  </p:clrMapOvr>
  <p:transition advTm="1000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EB4C5F-2ED3-4FBB-B159-D2DCDB41EBB4}" type="slidenum">
              <a:rPr lang="en-US"/>
              <a:pPr>
                <a:defRPr/>
              </a:pPr>
              <a:t>‹#›</a:t>
            </a:fld>
            <a:endParaRPr lang="en-US"/>
          </a:p>
        </p:txBody>
      </p:sp>
    </p:spTree>
    <p:extLst>
      <p:ext uri="{BB962C8B-B14F-4D97-AF65-F5344CB8AC3E}">
        <p14:creationId xmlns:p14="http://schemas.microsoft.com/office/powerpoint/2010/main" val="3376746760"/>
      </p:ext>
    </p:extLst>
  </p:cSld>
  <p:clrMapOvr>
    <a:masterClrMapping/>
  </p:clrMapOvr>
  <p:transition advTm="10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438DB6-4C9C-420D-BA20-C79CE34A99B8}" type="slidenum">
              <a:rPr lang="en-US"/>
              <a:pPr>
                <a:defRPr/>
              </a:pPr>
              <a:t>‹#›</a:t>
            </a:fld>
            <a:endParaRPr lang="en-US"/>
          </a:p>
        </p:txBody>
      </p:sp>
    </p:spTree>
    <p:extLst>
      <p:ext uri="{BB962C8B-B14F-4D97-AF65-F5344CB8AC3E}">
        <p14:creationId xmlns:p14="http://schemas.microsoft.com/office/powerpoint/2010/main" val="2769505157"/>
      </p:ext>
    </p:extLst>
  </p:cSld>
  <p:clrMapOvr>
    <a:masterClrMapping/>
  </p:clrMapOvr>
  <p:transition advTm="10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2C72C0B-66B0-4969-A6AC-83853C3CD6B4}" type="slidenum">
              <a:rPr lang="en-US"/>
              <a:pPr>
                <a:defRPr/>
              </a:pPr>
              <a:t>‹#›</a:t>
            </a:fld>
            <a:endParaRPr lang="en-US"/>
          </a:p>
        </p:txBody>
      </p:sp>
    </p:spTree>
    <p:extLst>
      <p:ext uri="{BB962C8B-B14F-4D97-AF65-F5344CB8AC3E}">
        <p14:creationId xmlns:p14="http://schemas.microsoft.com/office/powerpoint/2010/main" val="3271905944"/>
      </p:ext>
    </p:extLst>
  </p:cSld>
  <p:clrMapOvr>
    <a:masterClrMapping/>
  </p:clrMapOvr>
  <p:transition advTm="10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F2AD58-982F-411F-A4BE-3D84E934103F}" type="slidenum">
              <a:rPr lang="en-US"/>
              <a:pPr>
                <a:defRPr/>
              </a:pPr>
              <a:t>‹#›</a:t>
            </a:fld>
            <a:endParaRPr lang="en-US"/>
          </a:p>
        </p:txBody>
      </p:sp>
    </p:spTree>
    <p:extLst>
      <p:ext uri="{BB962C8B-B14F-4D97-AF65-F5344CB8AC3E}">
        <p14:creationId xmlns:p14="http://schemas.microsoft.com/office/powerpoint/2010/main" val="3794918356"/>
      </p:ext>
    </p:extLst>
  </p:cSld>
  <p:clrMapOvr>
    <a:masterClrMapping/>
  </p:clrMapOvr>
  <p:transition advTm="10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0688007-95CB-46C3-83FE-539EAE5D0570}" type="slidenum">
              <a:rPr lang="en-US"/>
              <a:pPr>
                <a:defRPr/>
              </a:pPr>
              <a:t>‹#›</a:t>
            </a:fld>
            <a:endParaRPr lang="en-US"/>
          </a:p>
        </p:txBody>
      </p:sp>
    </p:spTree>
    <p:extLst>
      <p:ext uri="{BB962C8B-B14F-4D97-AF65-F5344CB8AC3E}">
        <p14:creationId xmlns:p14="http://schemas.microsoft.com/office/powerpoint/2010/main" val="3146457307"/>
      </p:ext>
    </p:extLst>
  </p:cSld>
  <p:clrMapOvr>
    <a:masterClrMapping/>
  </p:clrMapOvr>
  <p:transition advTm="10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D78456-947C-420F-B0DE-B8C4A621A478}" type="slidenum">
              <a:rPr lang="en-US"/>
              <a:pPr>
                <a:defRPr/>
              </a:pPr>
              <a:t>‹#›</a:t>
            </a:fld>
            <a:endParaRPr lang="en-US"/>
          </a:p>
        </p:txBody>
      </p:sp>
    </p:spTree>
    <p:extLst>
      <p:ext uri="{BB962C8B-B14F-4D97-AF65-F5344CB8AC3E}">
        <p14:creationId xmlns:p14="http://schemas.microsoft.com/office/powerpoint/2010/main" val="565987099"/>
      </p:ext>
    </p:extLst>
  </p:cSld>
  <p:clrMapOvr>
    <a:masterClrMapping/>
  </p:clrMapOvr>
  <p:transition advTm="10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FB7D7E-E53A-42CF-BAB5-CA654913AC2D}" type="slidenum">
              <a:rPr lang="en-US"/>
              <a:pPr>
                <a:defRPr/>
              </a:pPr>
              <a:t>‹#›</a:t>
            </a:fld>
            <a:endParaRPr lang="en-US"/>
          </a:p>
        </p:txBody>
      </p:sp>
    </p:spTree>
    <p:extLst>
      <p:ext uri="{BB962C8B-B14F-4D97-AF65-F5344CB8AC3E}">
        <p14:creationId xmlns:p14="http://schemas.microsoft.com/office/powerpoint/2010/main" val="2561977870"/>
      </p:ext>
    </p:extLst>
  </p:cSld>
  <p:clrMapOvr>
    <a:masterClrMapping/>
  </p:clrMapOvr>
  <p:transition advTm="10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pPr>
              <a:defRPr/>
            </a:pPr>
            <a:fld id="{D81C633E-A780-43CC-A78E-CCA8CBED2E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advClick="0" advTm="7000">
    <p:fade/>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nngroup.com/articles/usability-101-introduction-to-usability/" TargetMode="External"/><Relationship Id="rId2" Type="http://schemas.openxmlformats.org/officeDocument/2006/relationships/hyperlink" Target="https://www.slideshare.net/crafted/10-usability-heuristics-explained" TargetMode="External"/><Relationship Id="rId1" Type="http://schemas.openxmlformats.org/officeDocument/2006/relationships/slideLayout" Target="../slideLayouts/slideLayout1.xml"/><Relationship Id="rId5" Type="http://schemas.openxmlformats.org/officeDocument/2006/relationships/hyperlink" Target="http://www.designprinciplesftw.com/authors/jakob-nielsen" TargetMode="External"/><Relationship Id="rId4" Type="http://schemas.openxmlformats.org/officeDocument/2006/relationships/hyperlink" Target="http://www.experienceux.co.uk/faqs/what-is-usability-te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6"/>
          <p:cNvSpPr/>
          <p:nvPr/>
        </p:nvSpPr>
        <p:spPr>
          <a:xfrm>
            <a:off x="0" y="5357813"/>
            <a:ext cx="9144000" cy="1500187"/>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0" dirty="0"/>
          </a:p>
        </p:txBody>
      </p:sp>
      <p:sp>
        <p:nvSpPr>
          <p:cNvPr id="9" name="Subtitle 2"/>
          <p:cNvSpPr>
            <a:spLocks noGrp="1"/>
          </p:cNvSpPr>
          <p:nvPr>
            <p:ph type="subTitle" idx="1"/>
          </p:nvPr>
        </p:nvSpPr>
        <p:spPr>
          <a:xfrm>
            <a:off x="1928813" y="5929313"/>
            <a:ext cx="5043487" cy="681037"/>
          </a:xfrm>
        </p:spPr>
        <p:txBody>
          <a:bodyPr rtlCol="0">
            <a:normAutofit/>
          </a:bodyPr>
          <a:lstStyle/>
          <a:p>
            <a:pPr eaLnBrk="1" fontAlgn="auto" hangingPunct="1">
              <a:spcAft>
                <a:spcPts val="0"/>
              </a:spcAft>
              <a:buFont typeface="Arial" pitchFamily="34" charset="0"/>
              <a:buNone/>
              <a:defRPr/>
            </a:pPr>
            <a:r>
              <a:rPr lang="en-GB" dirty="0" smtClean="0">
                <a:solidFill>
                  <a:schemeClr val="bg1">
                    <a:lumMod val="95000"/>
                  </a:schemeClr>
                </a:solidFill>
                <a:latin typeface="Cambria" pitchFamily="18" charset="0"/>
              </a:rPr>
              <a:t>Computer Science @ JTHS</a:t>
            </a:r>
            <a:endParaRPr lang="en-GB" dirty="0">
              <a:solidFill>
                <a:schemeClr val="bg1">
                  <a:lumMod val="95000"/>
                </a:schemeClr>
              </a:solidFill>
              <a:latin typeface="Cambria" pitchFamily="18" charset="0"/>
            </a:endParaRPr>
          </a:p>
        </p:txBody>
      </p:sp>
      <p:sp>
        <p:nvSpPr>
          <p:cNvPr id="10" name="Title 1"/>
          <p:cNvSpPr txBox="1">
            <a:spLocks/>
          </p:cNvSpPr>
          <p:nvPr/>
        </p:nvSpPr>
        <p:spPr>
          <a:xfrm>
            <a:off x="652463" y="1844824"/>
            <a:ext cx="7772400" cy="1470025"/>
          </a:xfrm>
          <a:prstGeom prst="rect">
            <a:avLst/>
          </a:prstGeom>
        </p:spPr>
        <p:txBody>
          <a:bodyPr anchor="ctr"/>
          <a:lstStyle/>
          <a:p>
            <a:pPr algn="ctr" eaLnBrk="1" fontAlgn="auto" hangingPunct="1">
              <a:spcAft>
                <a:spcPts val="0"/>
              </a:spcAft>
              <a:defRPr/>
            </a:pPr>
            <a:r>
              <a:rPr lang="en-GB" sz="8000" b="0" dirty="0" smtClean="0">
                <a:latin typeface="+mj-lt"/>
                <a:ea typeface="+mj-ea"/>
                <a:cs typeface="+mj-cs"/>
              </a:rPr>
              <a:t>Usability</a:t>
            </a:r>
            <a:endParaRPr lang="en-GB" sz="8000" b="0" dirty="0">
              <a:latin typeface="+mj-lt"/>
              <a:ea typeface="+mj-ea"/>
              <a:cs typeface="+mj-cs"/>
            </a:endParaRPr>
          </a:p>
        </p:txBody>
      </p:sp>
      <p:sp>
        <p:nvSpPr>
          <p:cNvPr id="6" name="Title 1"/>
          <p:cNvSpPr txBox="1">
            <a:spLocks/>
          </p:cNvSpPr>
          <p:nvPr/>
        </p:nvSpPr>
        <p:spPr>
          <a:xfrm>
            <a:off x="652463" y="3038475"/>
            <a:ext cx="7772400" cy="1470025"/>
          </a:xfrm>
          <a:prstGeom prst="rect">
            <a:avLst/>
          </a:prstGeom>
        </p:spPr>
        <p:txBody>
          <a:bodyPr anchor="ctr"/>
          <a:lstStyle/>
          <a:p>
            <a:pPr algn="ctr" eaLnBrk="1" fontAlgn="auto" hangingPunct="1">
              <a:spcAft>
                <a:spcPts val="0"/>
              </a:spcAft>
              <a:defRPr/>
            </a:pPr>
            <a:endParaRPr lang="en-GB" sz="4800" b="0" dirty="0">
              <a:latin typeface="+mj-lt"/>
              <a:ea typeface="+mj-ea"/>
              <a:cs typeface="+mj-cs"/>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022" y="4365104"/>
            <a:ext cx="2045537" cy="22293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7000"/>
    </mc:Choice>
    <mc:Fallback xmlns="">
      <p:transition advTm="7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Other usability measures</a:t>
            </a:r>
            <a:endParaRPr lang="en-GB" dirty="0"/>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33040"/>
            <a:ext cx="7416824" cy="479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4270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Summary</a:t>
            </a:r>
            <a:endParaRPr lang="en-GB" dirty="0"/>
          </a:p>
        </p:txBody>
      </p:sp>
      <p:sp>
        <p:nvSpPr>
          <p:cNvPr id="5" name="Content Placeholder 4"/>
          <p:cNvSpPr>
            <a:spLocks noGrp="1"/>
          </p:cNvSpPr>
          <p:nvPr>
            <p:ph idx="1"/>
          </p:nvPr>
        </p:nvSpPr>
        <p:spPr>
          <a:xfrm>
            <a:off x="447824" y="1484784"/>
            <a:ext cx="8229600" cy="4525963"/>
          </a:xfrm>
        </p:spPr>
        <p:txBody>
          <a:bodyPr/>
          <a:lstStyle/>
          <a:p>
            <a:r>
              <a:rPr lang="en-GB" sz="1800" b="1" dirty="0" smtClean="0"/>
              <a:t>Your project will have good usability features if…</a:t>
            </a:r>
          </a:p>
          <a:p>
            <a:endParaRPr lang="en-GB" sz="1800" dirty="0"/>
          </a:p>
          <a:p>
            <a:r>
              <a:rPr lang="en-GB" sz="1800" dirty="0" smtClean="0"/>
              <a:t>Users can complete all of their actions without needing to refer to a user manual or ask someone for support.</a:t>
            </a:r>
          </a:p>
          <a:p>
            <a:endParaRPr lang="en-GB" sz="1800" dirty="0"/>
          </a:p>
          <a:p>
            <a:r>
              <a:rPr lang="en-GB" sz="1800" dirty="0" smtClean="0"/>
              <a:t>On screen guidance is provided for when users do need a bit of help.</a:t>
            </a:r>
          </a:p>
          <a:p>
            <a:endParaRPr lang="en-GB" sz="1800" dirty="0"/>
          </a:p>
          <a:p>
            <a:r>
              <a:rPr lang="en-GB" sz="1800" dirty="0" smtClean="0"/>
              <a:t>If errors are anticipated and minimised (validated), with appropriate helpful error messages when errors do occur.</a:t>
            </a:r>
          </a:p>
          <a:p>
            <a:endParaRPr lang="en-GB" sz="1800" dirty="0"/>
          </a:p>
          <a:p>
            <a:r>
              <a:rPr lang="en-GB" sz="1800" dirty="0" smtClean="0"/>
              <a:t>Users have a consistent experience, with the same “look and feel” on every page / section of your program.</a:t>
            </a:r>
          </a:p>
          <a:p>
            <a:endParaRPr lang="en-GB" sz="1800" dirty="0"/>
          </a:p>
          <a:p>
            <a:r>
              <a:rPr lang="en-GB" sz="1800" dirty="0" smtClean="0"/>
              <a:t>Users are told what is happening at each point.</a:t>
            </a:r>
            <a:endParaRPr lang="en-GB" sz="1800" dirty="0"/>
          </a:p>
        </p:txBody>
      </p:sp>
    </p:spTree>
    <p:extLst>
      <p:ext uri="{BB962C8B-B14F-4D97-AF65-F5344CB8AC3E}">
        <p14:creationId xmlns:p14="http://schemas.microsoft.com/office/powerpoint/2010/main" val="1750612877"/>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4000" dirty="0" smtClean="0"/>
              <a:t>How to demonstrate this (high marks)</a:t>
            </a:r>
            <a:endParaRPr lang="en-GB" sz="4000" dirty="0"/>
          </a:p>
        </p:txBody>
      </p:sp>
      <p:sp>
        <p:nvSpPr>
          <p:cNvPr id="5" name="Content Placeholder 4"/>
          <p:cNvSpPr>
            <a:spLocks noGrp="1"/>
          </p:cNvSpPr>
          <p:nvPr>
            <p:ph idx="1"/>
          </p:nvPr>
        </p:nvSpPr>
        <p:spPr/>
        <p:txBody>
          <a:bodyPr/>
          <a:lstStyle/>
          <a:p>
            <a:r>
              <a:rPr lang="en-GB" sz="1800" dirty="0" smtClean="0"/>
              <a:t>Refer to usability in your designs.</a:t>
            </a:r>
          </a:p>
          <a:p>
            <a:endParaRPr lang="en-GB" sz="1800" dirty="0"/>
          </a:p>
          <a:p>
            <a:r>
              <a:rPr lang="en-GB" sz="1800" dirty="0" smtClean="0"/>
              <a:t>Refer to usability in your implementation work.</a:t>
            </a:r>
          </a:p>
          <a:p>
            <a:endParaRPr lang="en-GB" sz="1800" dirty="0"/>
          </a:p>
          <a:p>
            <a:r>
              <a:rPr lang="en-GB" sz="1800" dirty="0" smtClean="0"/>
              <a:t>Justify all of your choices and explain how they will improve usability features.</a:t>
            </a:r>
          </a:p>
          <a:p>
            <a:endParaRPr lang="en-GB" sz="1800" dirty="0"/>
          </a:p>
          <a:p>
            <a:r>
              <a:rPr lang="en-GB" sz="1800" dirty="0" smtClean="0"/>
              <a:t>Test specifically for usability, involving test users and asking them to do things that you have not told them how to do. Ask them for scores based on how comfortable they feel using the system.</a:t>
            </a:r>
          </a:p>
          <a:p>
            <a:endParaRPr lang="en-GB" sz="1800" dirty="0"/>
          </a:p>
          <a:p>
            <a:r>
              <a:rPr lang="en-GB" sz="1800" dirty="0" smtClean="0"/>
              <a:t>When the project is finished, specifically highlight (screenshot / explain) the usability features you have included “to show them off” to the moderator.</a:t>
            </a:r>
          </a:p>
          <a:p>
            <a:endParaRPr lang="en-GB" sz="1800" dirty="0"/>
          </a:p>
          <a:p>
            <a:endParaRPr lang="en-GB" sz="1800" dirty="0"/>
          </a:p>
          <a:p>
            <a:endParaRPr lang="en-GB" sz="1800" dirty="0"/>
          </a:p>
        </p:txBody>
      </p:sp>
    </p:spTree>
    <p:extLst>
      <p:ext uri="{BB962C8B-B14F-4D97-AF65-F5344CB8AC3E}">
        <p14:creationId xmlns:p14="http://schemas.microsoft.com/office/powerpoint/2010/main" val="3383087665"/>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4000" dirty="0" smtClean="0"/>
              <a:t>Further reading</a:t>
            </a:r>
            <a:endParaRPr lang="en-GB" sz="4000" dirty="0"/>
          </a:p>
        </p:txBody>
      </p:sp>
      <p:sp>
        <p:nvSpPr>
          <p:cNvPr id="5" name="Content Placeholder 4"/>
          <p:cNvSpPr>
            <a:spLocks noGrp="1"/>
          </p:cNvSpPr>
          <p:nvPr>
            <p:ph idx="1"/>
          </p:nvPr>
        </p:nvSpPr>
        <p:spPr/>
        <p:txBody>
          <a:bodyPr/>
          <a:lstStyle/>
          <a:p>
            <a:r>
              <a:rPr lang="en-GB" sz="1800" dirty="0">
                <a:hlinkClick r:id="rId2"/>
              </a:rPr>
              <a:t>https://</a:t>
            </a:r>
            <a:r>
              <a:rPr lang="en-GB" sz="1800" dirty="0" smtClean="0">
                <a:hlinkClick r:id="rId2"/>
              </a:rPr>
              <a:t>www.slideshare.net/crafted/10-usability-heuristics-explained</a:t>
            </a:r>
            <a:endParaRPr lang="en-GB" sz="1800" dirty="0" smtClean="0"/>
          </a:p>
          <a:p>
            <a:endParaRPr lang="en-GB" sz="1800" dirty="0"/>
          </a:p>
          <a:p>
            <a:r>
              <a:rPr lang="en-GB" sz="1800" dirty="0">
                <a:hlinkClick r:id="rId3"/>
              </a:rPr>
              <a:t>https://www.nngroup.com/articles/usability-101-introduction-to-usability</a:t>
            </a:r>
            <a:r>
              <a:rPr lang="en-GB" sz="1800" dirty="0" smtClean="0">
                <a:hlinkClick r:id="rId3"/>
              </a:rPr>
              <a:t>/</a:t>
            </a:r>
            <a:endParaRPr lang="en-GB" sz="1800" dirty="0" smtClean="0"/>
          </a:p>
          <a:p>
            <a:endParaRPr lang="en-GB" sz="1800" dirty="0"/>
          </a:p>
          <a:p>
            <a:r>
              <a:rPr lang="en-GB" sz="1800" dirty="0">
                <a:hlinkClick r:id="rId4"/>
              </a:rPr>
              <a:t>http://www.experienceux.co.uk/faqs/what-is-usability-testing</a:t>
            </a:r>
            <a:r>
              <a:rPr lang="en-GB" sz="1800" dirty="0" smtClean="0">
                <a:hlinkClick r:id="rId4"/>
              </a:rPr>
              <a:t>/</a:t>
            </a:r>
            <a:endParaRPr lang="en-GB" sz="1800" dirty="0" smtClean="0"/>
          </a:p>
          <a:p>
            <a:endParaRPr lang="en-GB" sz="1800" dirty="0"/>
          </a:p>
          <a:p>
            <a:pPr marL="0" indent="0">
              <a:buNone/>
            </a:pPr>
            <a:endParaRPr lang="en-GB" sz="1800" dirty="0" smtClean="0"/>
          </a:p>
          <a:p>
            <a:pPr marL="0" indent="0">
              <a:buNone/>
            </a:pPr>
            <a:r>
              <a:rPr lang="en-GB" sz="1800" dirty="0" smtClean="0"/>
              <a:t>An expert on this topic is </a:t>
            </a:r>
            <a:r>
              <a:rPr lang="en-GB" sz="1800" b="1" dirty="0" err="1" smtClean="0"/>
              <a:t>Jakob</a:t>
            </a:r>
            <a:r>
              <a:rPr lang="en-GB" sz="1800" b="1" dirty="0" smtClean="0"/>
              <a:t> Nielsen</a:t>
            </a:r>
            <a:r>
              <a:rPr lang="en-GB" sz="1800" dirty="0" smtClean="0"/>
              <a:t>. Although he tends to focus on web design rather than program design, the concepts are interchangeable. Google his name for much more information on good (and bad) usability examples, or follow him </a:t>
            </a:r>
            <a:r>
              <a:rPr lang="en-GB" sz="1800" dirty="0"/>
              <a:t>o</a:t>
            </a:r>
            <a:r>
              <a:rPr lang="en-GB" sz="1800" dirty="0" smtClean="0"/>
              <a:t>n Twitter.</a:t>
            </a:r>
          </a:p>
          <a:p>
            <a:pPr marL="0" indent="0">
              <a:buNone/>
            </a:pPr>
            <a:r>
              <a:rPr lang="en-GB" sz="1800" dirty="0">
                <a:hlinkClick r:id="rId5"/>
              </a:rPr>
              <a:t>http://</a:t>
            </a:r>
            <a:r>
              <a:rPr lang="en-GB" sz="1800" dirty="0" smtClean="0">
                <a:hlinkClick r:id="rId5"/>
              </a:rPr>
              <a:t>www.designprinciplesftw.com/authors/jakob-nielsen</a:t>
            </a:r>
            <a:endParaRPr lang="en-GB" sz="1800" dirty="0" smtClean="0"/>
          </a:p>
          <a:p>
            <a:pPr marL="0" indent="0">
              <a:buNone/>
            </a:pPr>
            <a:endParaRPr lang="en-GB" sz="1800" dirty="0"/>
          </a:p>
          <a:p>
            <a:endParaRPr lang="en-GB" sz="1800" dirty="0"/>
          </a:p>
          <a:p>
            <a:endParaRPr lang="en-GB" sz="1800" dirty="0"/>
          </a:p>
        </p:txBody>
      </p:sp>
    </p:spTree>
    <p:extLst>
      <p:ext uri="{BB962C8B-B14F-4D97-AF65-F5344CB8AC3E}">
        <p14:creationId xmlns:p14="http://schemas.microsoft.com/office/powerpoint/2010/main" val="2921100608"/>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3648" y="649821"/>
            <a:ext cx="5600700" cy="1238250"/>
          </a:xfrm>
          <a:prstGeom prst="rect">
            <a:avLst/>
          </a:prstGeom>
        </p:spPr>
      </p:pic>
      <p:pic>
        <p:nvPicPr>
          <p:cNvPr id="4" name="Picture 3"/>
          <p:cNvPicPr>
            <a:picLocks noChangeAspect="1"/>
          </p:cNvPicPr>
          <p:nvPr/>
        </p:nvPicPr>
        <p:blipFill>
          <a:blip r:embed="rId3"/>
          <a:stretch>
            <a:fillRect/>
          </a:stretch>
        </p:blipFill>
        <p:spPr>
          <a:xfrm>
            <a:off x="1436603" y="2996952"/>
            <a:ext cx="5657850" cy="1933575"/>
          </a:xfrm>
          <a:prstGeom prst="rect">
            <a:avLst/>
          </a:prstGeom>
        </p:spPr>
      </p:pic>
      <p:sp>
        <p:nvSpPr>
          <p:cNvPr id="9" name="Rounded Rectangle 8"/>
          <p:cNvSpPr/>
          <p:nvPr/>
        </p:nvSpPr>
        <p:spPr>
          <a:xfrm>
            <a:off x="4067944" y="1196751"/>
            <a:ext cx="2808312" cy="432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ounded Rectangle 9"/>
          <p:cNvSpPr/>
          <p:nvPr/>
        </p:nvSpPr>
        <p:spPr>
          <a:xfrm>
            <a:off x="4215875" y="3531690"/>
            <a:ext cx="2808312" cy="432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p:cNvSpPr/>
          <p:nvPr/>
        </p:nvSpPr>
        <p:spPr>
          <a:xfrm>
            <a:off x="4168307" y="4437112"/>
            <a:ext cx="2808312" cy="4934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3053500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usability</a:t>
            </a:r>
            <a:endParaRPr lang="en-GB" dirty="0"/>
          </a:p>
        </p:txBody>
      </p:sp>
      <p:sp>
        <p:nvSpPr>
          <p:cNvPr id="5" name="Content Placeholder 4"/>
          <p:cNvSpPr>
            <a:spLocks noGrp="1"/>
          </p:cNvSpPr>
          <p:nvPr>
            <p:ph idx="1"/>
          </p:nvPr>
        </p:nvSpPr>
        <p:spPr/>
        <p:txBody>
          <a:bodyPr/>
          <a:lstStyle/>
          <a:p>
            <a:r>
              <a:rPr lang="en-GB" sz="1800" dirty="0" smtClean="0"/>
              <a:t>A qualitative attribute that measures </a:t>
            </a:r>
            <a:r>
              <a:rPr lang="en-GB" sz="1800" b="1" dirty="0" smtClean="0"/>
              <a:t>how easy a program or website is to use</a:t>
            </a:r>
            <a:r>
              <a:rPr lang="en-GB" sz="1800" dirty="0" smtClean="0"/>
              <a:t>.</a:t>
            </a:r>
          </a:p>
          <a:p>
            <a:endParaRPr lang="en-GB" sz="1800" dirty="0"/>
          </a:p>
          <a:p>
            <a:r>
              <a:rPr lang="en-GB" sz="1800" dirty="0" smtClean="0"/>
              <a:t>Split into 5 key areas :</a:t>
            </a:r>
          </a:p>
          <a:p>
            <a:endParaRPr lang="en-GB" sz="1800" dirty="0"/>
          </a:p>
          <a:p>
            <a:pPr lvl="2"/>
            <a:r>
              <a:rPr lang="en-GB" sz="1800" b="1" dirty="0"/>
              <a:t>Learnability</a:t>
            </a:r>
            <a:r>
              <a:rPr lang="en-GB" sz="1800" dirty="0"/>
              <a:t>: How easy is it for users to accomplish basic tasks the first time they encounter the design?</a:t>
            </a:r>
          </a:p>
          <a:p>
            <a:pPr lvl="2"/>
            <a:r>
              <a:rPr lang="en-GB" sz="1800" b="1" dirty="0"/>
              <a:t>Efficiency</a:t>
            </a:r>
            <a:r>
              <a:rPr lang="en-GB" sz="1800" dirty="0"/>
              <a:t>: Once users have learned the design, how quickly can they perform tasks?</a:t>
            </a:r>
          </a:p>
          <a:p>
            <a:pPr lvl="2"/>
            <a:r>
              <a:rPr lang="en-GB" sz="1800" b="1" dirty="0"/>
              <a:t>Memorability</a:t>
            </a:r>
            <a:r>
              <a:rPr lang="en-GB" sz="1800" dirty="0"/>
              <a:t>: When users return to the design after a period of not using it, how easily can they </a:t>
            </a:r>
            <a:r>
              <a:rPr lang="en-GB" sz="1800" dirty="0" smtClean="0"/>
              <a:t>re-establish </a:t>
            </a:r>
            <a:r>
              <a:rPr lang="en-GB" sz="1800" dirty="0"/>
              <a:t>proficiency?</a:t>
            </a:r>
          </a:p>
          <a:p>
            <a:pPr lvl="2"/>
            <a:r>
              <a:rPr lang="en-GB" sz="1800" b="1" dirty="0"/>
              <a:t>Errors</a:t>
            </a:r>
            <a:r>
              <a:rPr lang="en-GB" sz="1800" dirty="0"/>
              <a:t>: How many </a:t>
            </a:r>
            <a:r>
              <a:rPr lang="en-GB" sz="1800" dirty="0" smtClean="0"/>
              <a:t>errors do </a:t>
            </a:r>
            <a:r>
              <a:rPr lang="en-GB" sz="1800" dirty="0"/>
              <a:t>users make, how severe are these errors, and how easily can they recover from the errors?</a:t>
            </a:r>
          </a:p>
          <a:p>
            <a:pPr lvl="2"/>
            <a:r>
              <a:rPr lang="en-GB" sz="1800" b="1" dirty="0"/>
              <a:t>Satisfaction</a:t>
            </a:r>
            <a:r>
              <a:rPr lang="en-GB" sz="1800" dirty="0"/>
              <a:t>: How pleasant is it to use the design?</a:t>
            </a:r>
          </a:p>
          <a:p>
            <a:endParaRPr lang="en-GB" sz="1800" dirty="0"/>
          </a:p>
        </p:txBody>
      </p:sp>
    </p:spTree>
    <p:extLst>
      <p:ext uri="{BB962C8B-B14F-4D97-AF65-F5344CB8AC3E}">
        <p14:creationId xmlns:p14="http://schemas.microsoft.com/office/powerpoint/2010/main" val="115808986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5656" y="260648"/>
            <a:ext cx="6601292" cy="869450"/>
          </a:xfrm>
        </p:spPr>
        <p:txBody>
          <a:bodyPr/>
          <a:lstStyle/>
          <a:p>
            <a:r>
              <a:rPr lang="en-GB" dirty="0" smtClean="0"/>
              <a:t>Instructions and help</a:t>
            </a:r>
            <a:endParaRPr lang="en-GB" dirty="0"/>
          </a:p>
        </p:txBody>
      </p:sp>
      <p:sp>
        <p:nvSpPr>
          <p:cNvPr id="5" name="Content Placeholder 4"/>
          <p:cNvSpPr>
            <a:spLocks noGrp="1"/>
          </p:cNvSpPr>
          <p:nvPr>
            <p:ph idx="1"/>
          </p:nvPr>
        </p:nvSpPr>
        <p:spPr>
          <a:xfrm>
            <a:off x="457200" y="1484784"/>
            <a:ext cx="8229600" cy="4525963"/>
          </a:xfrm>
        </p:spPr>
        <p:txBody>
          <a:bodyPr/>
          <a:lstStyle/>
          <a:p>
            <a:r>
              <a:rPr lang="en-GB" sz="2400" dirty="0" smtClean="0"/>
              <a:t>Provide instructions for the user at every point.</a:t>
            </a:r>
          </a:p>
        </p:txBody>
      </p:sp>
      <p:pic>
        <p:nvPicPr>
          <p:cNvPr id="1026" name="Picture 2" descr="Image result for on screen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2"/>
            <a:ext cx="4610792" cy="359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98266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5656" y="260648"/>
            <a:ext cx="6601292" cy="869450"/>
          </a:xfrm>
        </p:spPr>
        <p:txBody>
          <a:bodyPr/>
          <a:lstStyle/>
          <a:p>
            <a:r>
              <a:rPr lang="en-GB" dirty="0" smtClean="0"/>
              <a:t>Instructions and help</a:t>
            </a:r>
            <a:endParaRPr lang="en-GB" dirty="0"/>
          </a:p>
        </p:txBody>
      </p:sp>
      <p:sp>
        <p:nvSpPr>
          <p:cNvPr id="5" name="Content Placeholder 4"/>
          <p:cNvSpPr>
            <a:spLocks noGrp="1"/>
          </p:cNvSpPr>
          <p:nvPr>
            <p:ph idx="1"/>
          </p:nvPr>
        </p:nvSpPr>
        <p:spPr>
          <a:xfrm>
            <a:off x="457200" y="1484784"/>
            <a:ext cx="8229600" cy="4525963"/>
          </a:xfrm>
        </p:spPr>
        <p:txBody>
          <a:bodyPr/>
          <a:lstStyle/>
          <a:p>
            <a:r>
              <a:rPr lang="en-GB" sz="2400" dirty="0" smtClean="0"/>
              <a:t>If necessary, provide an entire help section that is accessible from screen.</a:t>
            </a: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964" y="2625782"/>
            <a:ext cx="5220072" cy="338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21158"/>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Input type</a:t>
            </a:r>
            <a:endParaRPr lang="en-GB" dirty="0"/>
          </a:p>
        </p:txBody>
      </p:sp>
      <p:pic>
        <p:nvPicPr>
          <p:cNvPr id="3074" name="Picture 2" descr="Image result for drop down boxes V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69" y="1556792"/>
            <a:ext cx="3537231" cy="377115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
          </p:nvPr>
        </p:nvSpPr>
        <p:spPr>
          <a:xfrm>
            <a:off x="457200" y="1600200"/>
            <a:ext cx="4474840" cy="4525963"/>
          </a:xfrm>
        </p:spPr>
        <p:txBody>
          <a:bodyPr/>
          <a:lstStyle/>
          <a:p>
            <a:r>
              <a:rPr lang="en-GB" sz="2400" dirty="0" smtClean="0"/>
              <a:t>Provide the most suitable type of input method available.</a:t>
            </a:r>
          </a:p>
          <a:p>
            <a:endParaRPr lang="en-GB" sz="2400" dirty="0"/>
          </a:p>
          <a:p>
            <a:r>
              <a:rPr lang="en-GB" sz="2400" dirty="0" smtClean="0"/>
              <a:t>Don’t ask users to type in a value if they could easily select it from a list of a drop down box!</a:t>
            </a:r>
            <a:endParaRPr lang="en-GB" sz="2400" dirty="0"/>
          </a:p>
        </p:txBody>
      </p:sp>
    </p:spTree>
    <p:extLst>
      <p:ext uri="{BB962C8B-B14F-4D97-AF65-F5344CB8AC3E}">
        <p14:creationId xmlns:p14="http://schemas.microsoft.com/office/powerpoint/2010/main" val="42774827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Errors</a:t>
            </a:r>
            <a:endParaRPr lang="en-GB" dirty="0"/>
          </a:p>
        </p:txBody>
      </p:sp>
      <p:sp>
        <p:nvSpPr>
          <p:cNvPr id="7" name="Content Placeholder 4"/>
          <p:cNvSpPr>
            <a:spLocks noGrp="1"/>
          </p:cNvSpPr>
          <p:nvPr>
            <p:ph idx="1"/>
          </p:nvPr>
        </p:nvSpPr>
        <p:spPr>
          <a:xfrm>
            <a:off x="457200" y="1600200"/>
            <a:ext cx="4474840" cy="4525963"/>
          </a:xfrm>
        </p:spPr>
        <p:txBody>
          <a:bodyPr/>
          <a:lstStyle/>
          <a:p>
            <a:r>
              <a:rPr lang="en-GB" sz="2400" dirty="0" smtClean="0"/>
              <a:t>Anticipate and trap errors.</a:t>
            </a:r>
          </a:p>
          <a:p>
            <a:endParaRPr lang="en-GB" sz="2400" dirty="0"/>
          </a:p>
          <a:p>
            <a:r>
              <a:rPr lang="en-GB" sz="2400" dirty="0" smtClean="0"/>
              <a:t>Make sure that error messages are friendly, non-technical and explain the problem. </a:t>
            </a:r>
          </a:p>
          <a:p>
            <a:endParaRPr lang="en-GB" sz="2400" dirty="0"/>
          </a:p>
          <a:p>
            <a:r>
              <a:rPr lang="en-GB" sz="2400" dirty="0" smtClean="0"/>
              <a:t>Ideally, they should also explain what to do to resolve the problem.</a:t>
            </a:r>
            <a:endParaRPr lang="en-GB" sz="2400" dirty="0"/>
          </a:p>
        </p:txBody>
      </p:sp>
      <p:pic>
        <p:nvPicPr>
          <p:cNvPr id="4100" name="Picture 4" descr="Image result for error mess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582" y="1429842"/>
            <a:ext cx="2924175" cy="16192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error mess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803" y="3232746"/>
            <a:ext cx="3731197" cy="196793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error mess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194" y="1258392"/>
            <a:ext cx="37909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good error mess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867" y="3120035"/>
            <a:ext cx="37909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66941"/>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Consistency</a:t>
            </a:r>
            <a:endParaRPr lang="en-GB" dirty="0"/>
          </a:p>
        </p:txBody>
      </p:sp>
      <p:sp>
        <p:nvSpPr>
          <p:cNvPr id="7" name="Content Placeholder 4"/>
          <p:cNvSpPr>
            <a:spLocks noGrp="1"/>
          </p:cNvSpPr>
          <p:nvPr>
            <p:ph idx="1"/>
          </p:nvPr>
        </p:nvSpPr>
        <p:spPr>
          <a:xfrm>
            <a:off x="457200" y="1600200"/>
            <a:ext cx="4474840" cy="4525963"/>
          </a:xfrm>
        </p:spPr>
        <p:txBody>
          <a:bodyPr/>
          <a:lstStyle/>
          <a:p>
            <a:r>
              <a:rPr lang="en-GB" sz="2400" dirty="0" smtClean="0"/>
              <a:t>All sections of your program should look and act in the same way.</a:t>
            </a:r>
          </a:p>
          <a:p>
            <a:endParaRPr lang="en-GB" sz="2400" dirty="0"/>
          </a:p>
          <a:p>
            <a:r>
              <a:rPr lang="en-GB" sz="2400" dirty="0" smtClean="0"/>
              <a:t>This could be as simple as a colour scheme and logo.</a:t>
            </a:r>
          </a:p>
          <a:p>
            <a:endParaRPr lang="en-GB" sz="2400" dirty="0"/>
          </a:p>
          <a:p>
            <a:r>
              <a:rPr lang="en-GB" sz="2400" dirty="0" smtClean="0"/>
              <a:t>It also applies to where features appear on the page. Make this consistent between sections!</a:t>
            </a:r>
            <a:endParaRPr lang="en-GB" sz="2400" dirty="0"/>
          </a:p>
        </p:txBody>
      </p:sp>
      <p:pic>
        <p:nvPicPr>
          <p:cNvPr id="6146" name="Picture 2" descr="Image result for usability consist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568" y="1383482"/>
            <a:ext cx="3203928" cy="1800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consistency butt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366170"/>
            <a:ext cx="3957148" cy="237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34055"/>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System status</a:t>
            </a:r>
            <a:endParaRPr lang="en-GB" dirty="0"/>
          </a:p>
        </p:txBody>
      </p:sp>
      <p:sp>
        <p:nvSpPr>
          <p:cNvPr id="7" name="Content Placeholder 4"/>
          <p:cNvSpPr>
            <a:spLocks noGrp="1"/>
          </p:cNvSpPr>
          <p:nvPr>
            <p:ph idx="1"/>
          </p:nvPr>
        </p:nvSpPr>
        <p:spPr>
          <a:xfrm>
            <a:off x="457200" y="1600200"/>
            <a:ext cx="4474840" cy="4525963"/>
          </a:xfrm>
        </p:spPr>
        <p:txBody>
          <a:bodyPr/>
          <a:lstStyle/>
          <a:p>
            <a:r>
              <a:rPr lang="en-GB" sz="2400" dirty="0" smtClean="0"/>
              <a:t>Make sure that the user is aware of what the program is doing.</a:t>
            </a:r>
          </a:p>
          <a:p>
            <a:endParaRPr lang="en-GB" sz="2400" dirty="0"/>
          </a:p>
          <a:p>
            <a:r>
              <a:rPr lang="en-GB" sz="2400" dirty="0" smtClean="0"/>
              <a:t>Is it logged in? Logged out? Waiting for input?</a:t>
            </a:r>
          </a:p>
          <a:p>
            <a:endParaRPr lang="en-GB" sz="2400" dirty="0"/>
          </a:p>
          <a:p>
            <a:r>
              <a:rPr lang="en-GB" sz="2400" dirty="0" smtClean="0"/>
              <a:t>If logged in, can this be shown or personalised?</a:t>
            </a:r>
            <a:endParaRPr lang="en-GB" sz="2400"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582738"/>
            <a:ext cx="4181475" cy="15811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i.ytimg.com/vi/Xk2QP6-nCH0/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5316" t="4199" r="65153" b="50651"/>
          <a:stretch/>
        </p:blipFill>
        <p:spPr bwMode="auto">
          <a:xfrm>
            <a:off x="5364088" y="3354761"/>
            <a:ext cx="3021831" cy="259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03274"/>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2757</TotalTime>
  <Words>554</Words>
  <Application>Microsoft Office PowerPoint</Application>
  <PresentationFormat>On-screen Show (4:3)</PresentationFormat>
  <Paragraphs>75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Times New Roman</vt:lpstr>
      <vt:lpstr>Office Theme</vt:lpstr>
      <vt:lpstr>PowerPoint Presentation</vt:lpstr>
      <vt:lpstr>PowerPoint Presentation</vt:lpstr>
      <vt:lpstr>What is usability</vt:lpstr>
      <vt:lpstr>Instructions and help</vt:lpstr>
      <vt:lpstr>Instructions and help</vt:lpstr>
      <vt:lpstr>Input type</vt:lpstr>
      <vt:lpstr>Errors</vt:lpstr>
      <vt:lpstr>Consistency</vt:lpstr>
      <vt:lpstr>System status</vt:lpstr>
      <vt:lpstr>Other usability measures</vt:lpstr>
      <vt:lpstr>Summary</vt:lpstr>
      <vt:lpstr>How to demonstrate this (high marks)</vt:lpstr>
      <vt:lpstr>Further reading</vt:lpstr>
    </vt:vector>
  </TitlesOfParts>
  <Company>RM Connect Network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&amp; Communications Technology at Painsley</dc:title>
  <dc:creator>Research Machines plc</dc:creator>
  <cp:lastModifiedBy>Craddock, Mr. G (John Taylor)</cp:lastModifiedBy>
  <cp:revision>242</cp:revision>
  <dcterms:created xsi:type="dcterms:W3CDTF">2000-10-03T14:46:49Z</dcterms:created>
  <dcterms:modified xsi:type="dcterms:W3CDTF">2018-01-19T12:38:21Z</dcterms:modified>
</cp:coreProperties>
</file>