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ABACC-CC68-4DF6-8F47-3EB982CD525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8CDA63-FB29-4139-AD82-4E362823C313}">
      <dgm:prSet/>
      <dgm:spPr/>
      <dgm:t>
        <a:bodyPr/>
        <a:lstStyle/>
        <a:p>
          <a:r>
            <a:rPr lang="en-US"/>
            <a:t>Increase in number of products to increase diversity and attract more customers</a:t>
          </a:r>
        </a:p>
      </dgm:t>
    </dgm:pt>
    <dgm:pt modelId="{7C9ABCD4-BB92-4CAF-95CE-A79D22CC3FC3}" type="parTrans" cxnId="{C8B7AFE3-ED72-449E-8832-D8062D8FBE15}">
      <dgm:prSet/>
      <dgm:spPr/>
      <dgm:t>
        <a:bodyPr/>
        <a:lstStyle/>
        <a:p>
          <a:endParaRPr lang="en-US"/>
        </a:p>
      </dgm:t>
    </dgm:pt>
    <dgm:pt modelId="{C0BA20BD-C053-4863-9425-A2FCB0FD818B}" type="sibTrans" cxnId="{C8B7AFE3-ED72-449E-8832-D8062D8FBE15}">
      <dgm:prSet/>
      <dgm:spPr/>
      <dgm:t>
        <a:bodyPr/>
        <a:lstStyle/>
        <a:p>
          <a:endParaRPr lang="en-US"/>
        </a:p>
      </dgm:t>
    </dgm:pt>
    <dgm:pt modelId="{98933D70-1CD9-48B5-B91B-8727B309E1A8}">
      <dgm:prSet/>
      <dgm:spPr/>
      <dgm:t>
        <a:bodyPr/>
        <a:lstStyle/>
        <a:p>
          <a:r>
            <a:rPr lang="en-US"/>
            <a:t>Do more campaigns to assist in product marketing</a:t>
          </a:r>
        </a:p>
      </dgm:t>
    </dgm:pt>
    <dgm:pt modelId="{457F5E65-8380-4208-87FF-D9DEA2F7BC8C}" type="parTrans" cxnId="{9999C878-A130-4816-ACF8-D3B0CA3ECDE3}">
      <dgm:prSet/>
      <dgm:spPr/>
      <dgm:t>
        <a:bodyPr/>
        <a:lstStyle/>
        <a:p>
          <a:endParaRPr lang="en-US"/>
        </a:p>
      </dgm:t>
    </dgm:pt>
    <dgm:pt modelId="{C2F0480D-1DC7-43CC-8365-F036A48607E2}" type="sibTrans" cxnId="{9999C878-A130-4816-ACF8-D3B0CA3ECDE3}">
      <dgm:prSet/>
      <dgm:spPr/>
      <dgm:t>
        <a:bodyPr/>
        <a:lstStyle/>
        <a:p>
          <a:endParaRPr lang="en-US"/>
        </a:p>
      </dgm:t>
    </dgm:pt>
    <dgm:pt modelId="{BCE063F1-2944-432C-A77D-D3CEB2C6CE16}">
      <dgm:prSet/>
      <dgm:spPr/>
      <dgm:t>
        <a:bodyPr/>
        <a:lstStyle/>
        <a:p>
          <a:r>
            <a:rPr lang="en-US"/>
            <a:t>Get feedback from customers either through questionnaires on why they exit the bank and try to solve the high numbers in attrition </a:t>
          </a:r>
        </a:p>
      </dgm:t>
    </dgm:pt>
    <dgm:pt modelId="{0F11BEE3-0311-45DB-990B-44307158E3CF}" type="parTrans" cxnId="{B12561DA-A8C9-4360-ADF5-1271DBAACAE7}">
      <dgm:prSet/>
      <dgm:spPr/>
      <dgm:t>
        <a:bodyPr/>
        <a:lstStyle/>
        <a:p>
          <a:endParaRPr lang="en-US"/>
        </a:p>
      </dgm:t>
    </dgm:pt>
    <dgm:pt modelId="{DB4603D0-D454-4CCD-BF82-7619759DCCD9}" type="sibTrans" cxnId="{B12561DA-A8C9-4360-ADF5-1271DBAACAE7}">
      <dgm:prSet/>
      <dgm:spPr/>
      <dgm:t>
        <a:bodyPr/>
        <a:lstStyle/>
        <a:p>
          <a:endParaRPr lang="en-US"/>
        </a:p>
      </dgm:t>
    </dgm:pt>
    <dgm:pt modelId="{59B83173-6F01-44C8-A484-4064E9EF4C4D}" type="pres">
      <dgm:prSet presAssocID="{1B1ABACC-CC68-4DF6-8F47-3EB982CD5259}" presName="root" presStyleCnt="0">
        <dgm:presLayoutVars>
          <dgm:dir/>
          <dgm:resizeHandles val="exact"/>
        </dgm:presLayoutVars>
      </dgm:prSet>
      <dgm:spPr/>
    </dgm:pt>
    <dgm:pt modelId="{A036B37F-99FB-43CC-AF42-19B45D454167}" type="pres">
      <dgm:prSet presAssocID="{9C8CDA63-FB29-4139-AD82-4E362823C313}" presName="compNode" presStyleCnt="0"/>
      <dgm:spPr/>
    </dgm:pt>
    <dgm:pt modelId="{D1C9A484-045A-448C-9DB4-21216BDE7016}" type="pres">
      <dgm:prSet presAssocID="{9C8CDA63-FB29-4139-AD82-4E362823C3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18E7FD0F-E09B-4BF6-92D0-CB734FAE7828}" type="pres">
      <dgm:prSet presAssocID="{9C8CDA63-FB29-4139-AD82-4E362823C313}" presName="spaceRect" presStyleCnt="0"/>
      <dgm:spPr/>
    </dgm:pt>
    <dgm:pt modelId="{21166A24-72B8-4005-B81C-5FC248E573AC}" type="pres">
      <dgm:prSet presAssocID="{9C8CDA63-FB29-4139-AD82-4E362823C313}" presName="textRect" presStyleLbl="revTx" presStyleIdx="0" presStyleCnt="3">
        <dgm:presLayoutVars>
          <dgm:chMax val="1"/>
          <dgm:chPref val="1"/>
        </dgm:presLayoutVars>
      </dgm:prSet>
      <dgm:spPr/>
    </dgm:pt>
    <dgm:pt modelId="{5C47C7F4-3D2C-4A7B-BCB1-96920971DCF1}" type="pres">
      <dgm:prSet presAssocID="{C0BA20BD-C053-4863-9425-A2FCB0FD818B}" presName="sibTrans" presStyleCnt="0"/>
      <dgm:spPr/>
    </dgm:pt>
    <dgm:pt modelId="{6C040C0B-B718-4B6E-949D-6E2A69AA35C4}" type="pres">
      <dgm:prSet presAssocID="{98933D70-1CD9-48B5-B91B-8727B309E1A8}" presName="compNode" presStyleCnt="0"/>
      <dgm:spPr/>
    </dgm:pt>
    <dgm:pt modelId="{1D416679-B48E-4696-9CF9-23A76BF18D0F}" type="pres">
      <dgm:prSet presAssocID="{98933D70-1CD9-48B5-B91B-8727B309E1A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A2057BAE-19AC-4AFE-8B42-2FF8E9DE9F7E}" type="pres">
      <dgm:prSet presAssocID="{98933D70-1CD9-48B5-B91B-8727B309E1A8}" presName="spaceRect" presStyleCnt="0"/>
      <dgm:spPr/>
    </dgm:pt>
    <dgm:pt modelId="{1D191F83-05DD-438C-B51F-023E37B5B0A6}" type="pres">
      <dgm:prSet presAssocID="{98933D70-1CD9-48B5-B91B-8727B309E1A8}" presName="textRect" presStyleLbl="revTx" presStyleIdx="1" presStyleCnt="3">
        <dgm:presLayoutVars>
          <dgm:chMax val="1"/>
          <dgm:chPref val="1"/>
        </dgm:presLayoutVars>
      </dgm:prSet>
      <dgm:spPr/>
    </dgm:pt>
    <dgm:pt modelId="{182A2E5C-E7BF-4F6B-95D6-E2CE8FFA58C7}" type="pres">
      <dgm:prSet presAssocID="{C2F0480D-1DC7-43CC-8365-F036A48607E2}" presName="sibTrans" presStyleCnt="0"/>
      <dgm:spPr/>
    </dgm:pt>
    <dgm:pt modelId="{5D2D98C4-11C6-4D8A-BAB8-A1BF3D07D954}" type="pres">
      <dgm:prSet presAssocID="{BCE063F1-2944-432C-A77D-D3CEB2C6CE16}" presName="compNode" presStyleCnt="0"/>
      <dgm:spPr/>
    </dgm:pt>
    <dgm:pt modelId="{CFD650C7-64C5-4604-9404-D2CA42641741}" type="pres">
      <dgm:prSet presAssocID="{BCE063F1-2944-432C-A77D-D3CEB2C6CE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616C2AF1-E5BA-4579-B966-A65699EBB02C}" type="pres">
      <dgm:prSet presAssocID="{BCE063F1-2944-432C-A77D-D3CEB2C6CE16}" presName="spaceRect" presStyleCnt="0"/>
      <dgm:spPr/>
    </dgm:pt>
    <dgm:pt modelId="{99DF6A57-A399-4EAD-9F39-FD360D93928D}" type="pres">
      <dgm:prSet presAssocID="{BCE063F1-2944-432C-A77D-D3CEB2C6CE1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66B4615-50EF-4EE1-A00B-44DDEE5FE292}" type="presOf" srcId="{BCE063F1-2944-432C-A77D-D3CEB2C6CE16}" destId="{99DF6A57-A399-4EAD-9F39-FD360D93928D}" srcOrd="0" destOrd="0" presId="urn:microsoft.com/office/officeart/2018/2/layout/IconLabelList"/>
    <dgm:cxn modelId="{F469081E-925C-4CD6-8C6A-7070F511A716}" type="presOf" srcId="{98933D70-1CD9-48B5-B91B-8727B309E1A8}" destId="{1D191F83-05DD-438C-B51F-023E37B5B0A6}" srcOrd="0" destOrd="0" presId="urn:microsoft.com/office/officeart/2018/2/layout/IconLabelList"/>
    <dgm:cxn modelId="{9999C878-A130-4816-ACF8-D3B0CA3ECDE3}" srcId="{1B1ABACC-CC68-4DF6-8F47-3EB982CD5259}" destId="{98933D70-1CD9-48B5-B91B-8727B309E1A8}" srcOrd="1" destOrd="0" parTransId="{457F5E65-8380-4208-87FF-D9DEA2F7BC8C}" sibTransId="{C2F0480D-1DC7-43CC-8365-F036A48607E2}"/>
    <dgm:cxn modelId="{04225A59-5AB4-49FA-AC5F-A96106532323}" type="presOf" srcId="{9C8CDA63-FB29-4139-AD82-4E362823C313}" destId="{21166A24-72B8-4005-B81C-5FC248E573AC}" srcOrd="0" destOrd="0" presId="urn:microsoft.com/office/officeart/2018/2/layout/IconLabelList"/>
    <dgm:cxn modelId="{E1F783A2-9A73-46C7-B67F-E2199ADDA705}" type="presOf" srcId="{1B1ABACC-CC68-4DF6-8F47-3EB982CD5259}" destId="{59B83173-6F01-44C8-A484-4064E9EF4C4D}" srcOrd="0" destOrd="0" presId="urn:microsoft.com/office/officeart/2018/2/layout/IconLabelList"/>
    <dgm:cxn modelId="{B12561DA-A8C9-4360-ADF5-1271DBAACAE7}" srcId="{1B1ABACC-CC68-4DF6-8F47-3EB982CD5259}" destId="{BCE063F1-2944-432C-A77D-D3CEB2C6CE16}" srcOrd="2" destOrd="0" parTransId="{0F11BEE3-0311-45DB-990B-44307158E3CF}" sibTransId="{DB4603D0-D454-4CCD-BF82-7619759DCCD9}"/>
    <dgm:cxn modelId="{C8B7AFE3-ED72-449E-8832-D8062D8FBE15}" srcId="{1B1ABACC-CC68-4DF6-8F47-3EB982CD5259}" destId="{9C8CDA63-FB29-4139-AD82-4E362823C313}" srcOrd="0" destOrd="0" parTransId="{7C9ABCD4-BB92-4CAF-95CE-A79D22CC3FC3}" sibTransId="{C0BA20BD-C053-4863-9425-A2FCB0FD818B}"/>
    <dgm:cxn modelId="{98C27EE7-9770-4110-BDCB-7E542FF4CCA7}" type="presParOf" srcId="{59B83173-6F01-44C8-A484-4064E9EF4C4D}" destId="{A036B37F-99FB-43CC-AF42-19B45D454167}" srcOrd="0" destOrd="0" presId="urn:microsoft.com/office/officeart/2018/2/layout/IconLabelList"/>
    <dgm:cxn modelId="{8BE995B0-22EC-4196-BD1B-4DEFFA0C4E59}" type="presParOf" srcId="{A036B37F-99FB-43CC-AF42-19B45D454167}" destId="{D1C9A484-045A-448C-9DB4-21216BDE7016}" srcOrd="0" destOrd="0" presId="urn:microsoft.com/office/officeart/2018/2/layout/IconLabelList"/>
    <dgm:cxn modelId="{099307DF-DC11-4A35-8C12-9B8B4C534941}" type="presParOf" srcId="{A036B37F-99FB-43CC-AF42-19B45D454167}" destId="{18E7FD0F-E09B-4BF6-92D0-CB734FAE7828}" srcOrd="1" destOrd="0" presId="urn:microsoft.com/office/officeart/2018/2/layout/IconLabelList"/>
    <dgm:cxn modelId="{E814D4DB-F0D2-458E-895C-319E7CFBD5A8}" type="presParOf" srcId="{A036B37F-99FB-43CC-AF42-19B45D454167}" destId="{21166A24-72B8-4005-B81C-5FC248E573AC}" srcOrd="2" destOrd="0" presId="urn:microsoft.com/office/officeart/2018/2/layout/IconLabelList"/>
    <dgm:cxn modelId="{7E15DBA8-2314-4C04-BE83-905D280CAEFD}" type="presParOf" srcId="{59B83173-6F01-44C8-A484-4064E9EF4C4D}" destId="{5C47C7F4-3D2C-4A7B-BCB1-96920971DCF1}" srcOrd="1" destOrd="0" presId="urn:microsoft.com/office/officeart/2018/2/layout/IconLabelList"/>
    <dgm:cxn modelId="{A4CF16F7-C86F-45DD-B277-670588EAF198}" type="presParOf" srcId="{59B83173-6F01-44C8-A484-4064E9EF4C4D}" destId="{6C040C0B-B718-4B6E-949D-6E2A69AA35C4}" srcOrd="2" destOrd="0" presId="urn:microsoft.com/office/officeart/2018/2/layout/IconLabelList"/>
    <dgm:cxn modelId="{15DCD4F1-DD5E-4285-B20B-6C85E76998E4}" type="presParOf" srcId="{6C040C0B-B718-4B6E-949D-6E2A69AA35C4}" destId="{1D416679-B48E-4696-9CF9-23A76BF18D0F}" srcOrd="0" destOrd="0" presId="urn:microsoft.com/office/officeart/2018/2/layout/IconLabelList"/>
    <dgm:cxn modelId="{78EC068E-CCC1-4DB4-819F-EFCD15351299}" type="presParOf" srcId="{6C040C0B-B718-4B6E-949D-6E2A69AA35C4}" destId="{A2057BAE-19AC-4AFE-8B42-2FF8E9DE9F7E}" srcOrd="1" destOrd="0" presId="urn:microsoft.com/office/officeart/2018/2/layout/IconLabelList"/>
    <dgm:cxn modelId="{69A99503-5468-4FB5-846A-92C0BFA35E5C}" type="presParOf" srcId="{6C040C0B-B718-4B6E-949D-6E2A69AA35C4}" destId="{1D191F83-05DD-438C-B51F-023E37B5B0A6}" srcOrd="2" destOrd="0" presId="urn:microsoft.com/office/officeart/2018/2/layout/IconLabelList"/>
    <dgm:cxn modelId="{46E88053-D247-4F65-8739-2B476BCE1728}" type="presParOf" srcId="{59B83173-6F01-44C8-A484-4064E9EF4C4D}" destId="{182A2E5C-E7BF-4F6B-95D6-E2CE8FFA58C7}" srcOrd="3" destOrd="0" presId="urn:microsoft.com/office/officeart/2018/2/layout/IconLabelList"/>
    <dgm:cxn modelId="{EADD7394-5479-4D4E-9D00-8CCFF7B9AA3A}" type="presParOf" srcId="{59B83173-6F01-44C8-A484-4064E9EF4C4D}" destId="{5D2D98C4-11C6-4D8A-BAB8-A1BF3D07D954}" srcOrd="4" destOrd="0" presId="urn:microsoft.com/office/officeart/2018/2/layout/IconLabelList"/>
    <dgm:cxn modelId="{1126957D-8FB2-47F7-B0FD-0493E512AF79}" type="presParOf" srcId="{5D2D98C4-11C6-4D8A-BAB8-A1BF3D07D954}" destId="{CFD650C7-64C5-4604-9404-D2CA42641741}" srcOrd="0" destOrd="0" presId="urn:microsoft.com/office/officeart/2018/2/layout/IconLabelList"/>
    <dgm:cxn modelId="{725CC8EE-4AF8-45C9-8BE6-E4828BD591E0}" type="presParOf" srcId="{5D2D98C4-11C6-4D8A-BAB8-A1BF3D07D954}" destId="{616C2AF1-E5BA-4579-B966-A65699EBB02C}" srcOrd="1" destOrd="0" presId="urn:microsoft.com/office/officeart/2018/2/layout/IconLabelList"/>
    <dgm:cxn modelId="{06472F5D-28EE-46A9-880D-DCB3BBB33502}" type="presParOf" srcId="{5D2D98C4-11C6-4D8A-BAB8-A1BF3D07D954}" destId="{99DF6A57-A399-4EAD-9F39-FD360D93928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9A484-045A-448C-9DB4-21216BDE7016}">
      <dsp:nvSpPr>
        <dsp:cNvPr id="0" name=""/>
        <dsp:cNvSpPr/>
      </dsp:nvSpPr>
      <dsp:spPr>
        <a:xfrm>
          <a:off x="1138275" y="670601"/>
          <a:ext cx="1287393" cy="12873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66A24-72B8-4005-B81C-5FC248E573AC}">
      <dsp:nvSpPr>
        <dsp:cNvPr id="0" name=""/>
        <dsp:cNvSpPr/>
      </dsp:nvSpPr>
      <dsp:spPr>
        <a:xfrm>
          <a:off x="351534" y="2312303"/>
          <a:ext cx="28608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Increase in number of products to increase diversity and attract more customers</a:t>
          </a:r>
        </a:p>
      </dsp:txBody>
      <dsp:txXfrm>
        <a:off x="351534" y="2312303"/>
        <a:ext cx="2860875" cy="720000"/>
      </dsp:txXfrm>
    </dsp:sp>
    <dsp:sp modelId="{1D416679-B48E-4696-9CF9-23A76BF18D0F}">
      <dsp:nvSpPr>
        <dsp:cNvPr id="0" name=""/>
        <dsp:cNvSpPr/>
      </dsp:nvSpPr>
      <dsp:spPr>
        <a:xfrm>
          <a:off x="4499803" y="670601"/>
          <a:ext cx="1287393" cy="12873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91F83-05DD-438C-B51F-023E37B5B0A6}">
      <dsp:nvSpPr>
        <dsp:cNvPr id="0" name=""/>
        <dsp:cNvSpPr/>
      </dsp:nvSpPr>
      <dsp:spPr>
        <a:xfrm>
          <a:off x="3713062" y="2312303"/>
          <a:ext cx="28608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 more campaigns to assist in product marketing</a:t>
          </a:r>
        </a:p>
      </dsp:txBody>
      <dsp:txXfrm>
        <a:off x="3713062" y="2312303"/>
        <a:ext cx="2860875" cy="720000"/>
      </dsp:txXfrm>
    </dsp:sp>
    <dsp:sp modelId="{CFD650C7-64C5-4604-9404-D2CA42641741}">
      <dsp:nvSpPr>
        <dsp:cNvPr id="0" name=""/>
        <dsp:cNvSpPr/>
      </dsp:nvSpPr>
      <dsp:spPr>
        <a:xfrm>
          <a:off x="7861331" y="670601"/>
          <a:ext cx="1287393" cy="12873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F6A57-A399-4EAD-9F39-FD360D93928D}">
      <dsp:nvSpPr>
        <dsp:cNvPr id="0" name=""/>
        <dsp:cNvSpPr/>
      </dsp:nvSpPr>
      <dsp:spPr>
        <a:xfrm>
          <a:off x="7074590" y="2312303"/>
          <a:ext cx="28608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Get feedback from customers either through questionnaires on why they exit the bank and try to solve the high numbers in attrition </a:t>
          </a:r>
        </a:p>
      </dsp:txBody>
      <dsp:txXfrm>
        <a:off x="7074590" y="2312303"/>
        <a:ext cx="28608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11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6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5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88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5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62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4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6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7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98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and holding ball">
            <a:extLst>
              <a:ext uri="{FF2B5EF4-FFF2-40B4-BE49-F238E27FC236}">
                <a16:creationId xmlns:a16="http://schemas.microsoft.com/office/drawing/2014/main" id="{EEDC8207-6C74-5609-6603-81898DA4D8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b="15433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A7AEF-1D45-388B-95ED-62B09EE11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Kenyan Bank Analysis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5468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5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4D3E2-9024-97DE-9969-6F4B759E5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RECOMMENDATIONS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25D2F4-7A0E-ACA7-3A97-AEE028D25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81D5DF-5F04-4091-0D42-B56C1853BD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847741"/>
              </p:ext>
            </p:extLst>
          </p:nvPr>
        </p:nvGraphicFramePr>
        <p:xfrm>
          <a:off x="952500" y="2393094"/>
          <a:ext cx="10287000" cy="370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488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B9C4DEC9-7559-4FF1-DD55-72B03BEBBE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1842" b="13176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EB96CAC-5A33-8303-9C73-1B3220A5D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24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5E70C-96F0-BB0B-D148-4A5655D1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2211977"/>
            <a:ext cx="3535679" cy="14509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54BE46-239F-BB50-4643-61FF5943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6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rful charts and graphs">
            <a:extLst>
              <a:ext uri="{FF2B5EF4-FFF2-40B4-BE49-F238E27FC236}">
                <a16:creationId xmlns:a16="http://schemas.microsoft.com/office/drawing/2014/main" id="{221FDD40-EA31-40E9-5B87-E0B79AABC4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384" r="18281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5D03616-DDAC-8A04-EAA4-4B785713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74117"/>
            <a:ext cx="6096001" cy="3689633"/>
          </a:xfrm>
          <a:prstGeom prst="rect">
            <a:avLst/>
          </a:prstGeom>
          <a:gradFill>
            <a:gsLst>
              <a:gs pos="57000">
                <a:schemeClr val="accent1">
                  <a:lumMod val="60000"/>
                  <a:lumOff val="40000"/>
                  <a:alpha val="91000"/>
                </a:schemeClr>
              </a:gs>
              <a:gs pos="2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B2395-1373-7A86-F11C-9C2B87EB5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29000"/>
            <a:ext cx="4533153" cy="2332318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2023/2024 FY ANALYSIS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BEC964A-40F7-3AF0-D816-DF58A85B0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48" y="762000"/>
            <a:ext cx="4219149" cy="5334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 dirty="0"/>
              <a:t>Revenue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total revenue as at now is currently at </a:t>
            </a:r>
            <a:r>
              <a:rPr lang="en-US" b="1" dirty="0"/>
              <a:t>764.86 Million </a:t>
            </a:r>
            <a:r>
              <a:rPr lang="en-US" dirty="0"/>
              <a:t>which indicates a growth of financial assets from our previous year.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4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22331-F52D-A3E7-D642-77B3B905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694" y="762001"/>
            <a:ext cx="4231343" cy="1141004"/>
          </a:xfrm>
        </p:spPr>
        <p:txBody>
          <a:bodyPr>
            <a:normAutofit/>
          </a:bodyPr>
          <a:lstStyle/>
          <a:p>
            <a:r>
              <a:rPr lang="en-US" dirty="0"/>
              <a:t>Products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3DE4F2-E127-9EB5-D502-A101EED16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53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B4D081D-BEB0-F616-C78E-B76F0370B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" y="125160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hopping cart">
            <a:extLst>
              <a:ext uri="{FF2B5EF4-FFF2-40B4-BE49-F238E27FC236}">
                <a16:creationId xmlns:a16="http://schemas.microsoft.com/office/drawing/2014/main" id="{11CA6568-B111-063C-6771-30C92A641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7699" y="2083552"/>
            <a:ext cx="2690895" cy="26908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6D46B-48CE-7091-7604-091793199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937" y="2291542"/>
            <a:ext cx="4219148" cy="3810000"/>
          </a:xfrm>
        </p:spPr>
        <p:txBody>
          <a:bodyPr>
            <a:normAutofit/>
          </a:bodyPr>
          <a:lstStyle/>
          <a:p>
            <a:r>
              <a:rPr lang="en-US" dirty="0"/>
              <a:t>Our main products are </a:t>
            </a:r>
            <a:r>
              <a:rPr lang="en-US" b="1" dirty="0"/>
              <a:t>4</a:t>
            </a:r>
            <a:r>
              <a:rPr lang="en-US" dirty="0"/>
              <a:t> in number indicating preferences for our customers.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0D64B-2B83-9735-03C6-335C911AD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450" y="762001"/>
            <a:ext cx="4229100" cy="1141004"/>
          </a:xfrm>
        </p:spPr>
        <p:txBody>
          <a:bodyPr>
            <a:normAutofit/>
          </a:bodyPr>
          <a:lstStyle/>
          <a:p>
            <a:r>
              <a:rPr lang="en-US" dirty="0"/>
              <a:t>Demographics</a:t>
            </a:r>
          </a:p>
        </p:txBody>
      </p:sp>
      <p:pic>
        <p:nvPicPr>
          <p:cNvPr id="5" name="Picture 4" descr="Old wrinkled hands with some coins">
            <a:extLst>
              <a:ext uri="{FF2B5EF4-FFF2-40B4-BE49-F238E27FC236}">
                <a16:creationId xmlns:a16="http://schemas.microsoft.com/office/drawing/2014/main" id="{B6C61738-75FA-C262-9340-AC377E2A38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29" r="30837" b="-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E56140E-8EE1-BE31-745D-450AF05F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174117"/>
            <a:ext cx="6095999" cy="3689633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5FE7-734F-B39C-5000-801CF716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50" y="2286000"/>
            <a:ext cx="4219149" cy="3810000"/>
          </a:xfrm>
        </p:spPr>
        <p:txBody>
          <a:bodyPr>
            <a:normAutofit/>
          </a:bodyPr>
          <a:lstStyle/>
          <a:p>
            <a:r>
              <a:rPr lang="en-US" dirty="0"/>
              <a:t>The average age of all the customers in our bank is </a:t>
            </a:r>
            <a:r>
              <a:rPr lang="en-US" b="1" dirty="0"/>
              <a:t>39 years </a:t>
            </a:r>
            <a:r>
              <a:rPr lang="en-US" dirty="0"/>
              <a:t>indicating that most customers are the youths. </a:t>
            </a:r>
          </a:p>
          <a:p>
            <a:r>
              <a:rPr lang="en-US" dirty="0"/>
              <a:t>The </a:t>
            </a:r>
            <a:r>
              <a:rPr lang="en-US" b="1" dirty="0"/>
              <a:t>old generation </a:t>
            </a:r>
            <a:r>
              <a:rPr lang="en-US" dirty="0"/>
              <a:t>are fewer in number  yet they are the main </a:t>
            </a:r>
            <a:r>
              <a:rPr lang="en-US" b="1" dirty="0"/>
              <a:t>drivers</a:t>
            </a:r>
            <a:r>
              <a:rPr lang="en-US" dirty="0"/>
              <a:t> of our revenue.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younger </a:t>
            </a:r>
            <a:r>
              <a:rPr lang="en-US" dirty="0"/>
              <a:t>generation have a</a:t>
            </a:r>
            <a:r>
              <a:rPr lang="en-US" b="1" dirty="0"/>
              <a:t> lower </a:t>
            </a:r>
            <a:r>
              <a:rPr lang="en-US" dirty="0"/>
              <a:t>income as compared to the </a:t>
            </a:r>
            <a:r>
              <a:rPr lang="en-US" b="1" dirty="0"/>
              <a:t>older</a:t>
            </a:r>
            <a:r>
              <a:rPr lang="en-US" dirty="0"/>
              <a:t> generation.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74279-E694-CEB1-ED9A-ADBEBAEB7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63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4C9BE-5935-FCC1-0F79-AE69DC1B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450" y="762001"/>
            <a:ext cx="4229100" cy="1141004"/>
          </a:xfrm>
        </p:spPr>
        <p:txBody>
          <a:bodyPr>
            <a:normAutofit/>
          </a:bodyPr>
          <a:lstStyle/>
          <a:p>
            <a:r>
              <a:rPr lang="en-US" dirty="0"/>
              <a:t>GEOGRAPHIC INFORMATION</a:t>
            </a:r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17984BA3-B911-593C-47BC-F74B1C1C89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95" r="42205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E56140E-8EE1-BE31-745D-450AF05F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174117"/>
            <a:ext cx="6095999" cy="3689633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A167-BEE8-7B80-E152-B85034D34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50" y="2286000"/>
            <a:ext cx="4219149" cy="3810000"/>
          </a:xfrm>
        </p:spPr>
        <p:txBody>
          <a:bodyPr>
            <a:normAutofit/>
          </a:bodyPr>
          <a:lstStyle/>
          <a:p>
            <a:r>
              <a:rPr lang="en-US"/>
              <a:t>Mombasa branch highlighted the highest number of members</a:t>
            </a:r>
            <a:r>
              <a:rPr lang="en-US" b="1"/>
              <a:t>(5014) </a:t>
            </a:r>
            <a:r>
              <a:rPr lang="en-US"/>
              <a:t>followed by Nairobi</a:t>
            </a:r>
            <a:r>
              <a:rPr lang="en-US" b="1"/>
              <a:t>(2509) </a:t>
            </a:r>
            <a:r>
              <a:rPr lang="en-US"/>
              <a:t>and lastly Nakuru branch</a:t>
            </a:r>
            <a:r>
              <a:rPr lang="en-US" b="1"/>
              <a:t>(2477).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F74279-E694-CEB1-ED9A-ADBEBAEB7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28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One in a crowd">
            <a:extLst>
              <a:ext uri="{FF2B5EF4-FFF2-40B4-BE49-F238E27FC236}">
                <a16:creationId xmlns:a16="http://schemas.microsoft.com/office/drawing/2014/main" id="{18C685DF-B18B-C43D-0610-2DF674B8B9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62" r="12572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D03616-DDAC-8A04-EAA4-4B785713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74117"/>
            <a:ext cx="6096001" cy="3689633"/>
          </a:xfrm>
          <a:prstGeom prst="rect">
            <a:avLst/>
          </a:prstGeom>
          <a:gradFill>
            <a:gsLst>
              <a:gs pos="57000">
                <a:schemeClr val="accent1">
                  <a:lumMod val="60000"/>
                  <a:lumOff val="40000"/>
                  <a:alpha val="91000"/>
                </a:schemeClr>
              </a:gs>
              <a:gs pos="2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60048-BAF5-7E12-7EC3-8815E306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29000"/>
            <a:ext cx="4533153" cy="233231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Total membership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F0A53-6D15-DE34-4096-AB54CF234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48" y="762000"/>
            <a:ext cx="4219149" cy="5334000"/>
          </a:xfrm>
        </p:spPr>
        <p:txBody>
          <a:bodyPr anchor="ctr">
            <a:normAutofit/>
          </a:bodyPr>
          <a:lstStyle/>
          <a:p>
            <a:r>
              <a:rPr lang="en-US" dirty="0"/>
              <a:t>Our membership has grown to </a:t>
            </a:r>
            <a:r>
              <a:rPr lang="en-US" b="1" dirty="0"/>
              <a:t>10,000</a:t>
            </a:r>
            <a:r>
              <a:rPr lang="en-US" dirty="0"/>
              <a:t>  inclusive of both the active (</a:t>
            </a:r>
            <a:r>
              <a:rPr lang="en-US" b="1" dirty="0"/>
              <a:t>5151</a:t>
            </a:r>
            <a:r>
              <a:rPr lang="en-US" dirty="0"/>
              <a:t>)&amp; inactive members</a:t>
            </a:r>
            <a:r>
              <a:rPr lang="en-US" b="1" dirty="0"/>
              <a:t>(4849)</a:t>
            </a:r>
          </a:p>
          <a:p>
            <a:pPr marL="64008" lvl="2" indent="0">
              <a:buNone/>
            </a:pPr>
            <a:endParaRPr lang="en-US" b="1" dirty="0"/>
          </a:p>
          <a:p>
            <a:pPr marL="64008" lvl="2" indent="0">
              <a:buNone/>
            </a:pPr>
            <a:endParaRPr lang="en-US" b="1" dirty="0"/>
          </a:p>
          <a:p>
            <a:pPr marL="292608" lvl="2"/>
            <a:endParaRPr lang="en-US" b="1" dirty="0"/>
          </a:p>
          <a:p>
            <a:pPr marL="292608" lvl="2"/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23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32864-DEF9-7B77-AD45-0CD96767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450" y="762001"/>
            <a:ext cx="4229100" cy="1141004"/>
          </a:xfrm>
        </p:spPr>
        <p:txBody>
          <a:bodyPr>
            <a:normAutofit/>
          </a:bodyPr>
          <a:lstStyle/>
          <a:p>
            <a:r>
              <a:rPr lang="en-US" dirty="0"/>
              <a:t>Gender information</a:t>
            </a:r>
          </a:p>
        </p:txBody>
      </p:sp>
      <p:pic>
        <p:nvPicPr>
          <p:cNvPr id="5" name="Picture 4" descr="Cutout symbol of transgender">
            <a:extLst>
              <a:ext uri="{FF2B5EF4-FFF2-40B4-BE49-F238E27FC236}">
                <a16:creationId xmlns:a16="http://schemas.microsoft.com/office/drawing/2014/main" id="{61A6415D-F670-E21C-39D1-FF0502FBCD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67" r="18899" b="-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E56140E-8EE1-BE31-745D-450AF05F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174117"/>
            <a:ext cx="6095999" cy="3689633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3EE9-494F-60FC-CC0F-91FDF2D3D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50" y="2286000"/>
            <a:ext cx="4219149" cy="186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membership broken down in terms of gender  </a:t>
            </a:r>
          </a:p>
          <a:p>
            <a:pPr marL="660654" lvl="4" indent="-285750">
              <a:buFont typeface="Wingdings" panose="05000000000000000000" pitchFamily="2" charset="2"/>
              <a:buChar char="v"/>
            </a:pPr>
            <a:r>
              <a:rPr lang="en-US" sz="1800" dirty="0"/>
              <a:t>Females = 4543</a:t>
            </a:r>
          </a:p>
          <a:p>
            <a:pPr marL="660654" lvl="4" indent="-285750">
              <a:buFont typeface="Wingdings" panose="05000000000000000000" pitchFamily="2" charset="2"/>
              <a:buChar char="v"/>
            </a:pPr>
            <a:r>
              <a:rPr lang="en-US" sz="1800" dirty="0"/>
              <a:t> Males = </a:t>
            </a:r>
            <a:r>
              <a:rPr lang="en-US" sz="1800" b="1" dirty="0"/>
              <a:t>5457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F74279-E694-CEB1-ED9A-ADBEBAEB7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38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tack of bank cards">
            <a:extLst>
              <a:ext uri="{FF2B5EF4-FFF2-40B4-BE49-F238E27FC236}">
                <a16:creationId xmlns:a16="http://schemas.microsoft.com/office/drawing/2014/main" id="{744C0A01-1E8B-0DFC-981A-AC4308F1E3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444" r="2" b="2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5D03616-DDAC-8A04-EAA4-4B785713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74117"/>
            <a:ext cx="6096001" cy="3689633"/>
          </a:xfrm>
          <a:prstGeom prst="rect">
            <a:avLst/>
          </a:prstGeom>
          <a:gradFill>
            <a:gsLst>
              <a:gs pos="57000">
                <a:schemeClr val="accent1">
                  <a:lumMod val="60000"/>
                  <a:lumOff val="40000"/>
                  <a:alpha val="91000"/>
                </a:schemeClr>
              </a:gs>
              <a:gs pos="2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768FB-7D42-DF2D-B82F-2129B12A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29000"/>
            <a:ext cx="4533153" cy="2332318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/>
              <a:t>Credit Card Information</a:t>
            </a:r>
            <a:br>
              <a:rPr lang="en-US" b="1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012E2-4A45-DA3C-4E2B-B1E584490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48" y="762000"/>
            <a:ext cx="4219149" cy="5417574"/>
          </a:xfrm>
        </p:spPr>
        <p:txBody>
          <a:bodyPr anchor="ctr">
            <a:normAutofit/>
          </a:bodyPr>
          <a:lstStyle/>
          <a:p>
            <a:pPr marL="292608" lvl="2"/>
            <a:r>
              <a:rPr lang="en-US" sz="2000" dirty="0"/>
              <a:t>A huge number of our members(</a:t>
            </a:r>
            <a:r>
              <a:rPr lang="en-US" sz="2000" b="1" dirty="0"/>
              <a:t>7055</a:t>
            </a:r>
            <a:r>
              <a:rPr lang="en-US" sz="2000" dirty="0"/>
              <a:t>) consume credit card services therefore increasing our portfolio as a bank. </a:t>
            </a:r>
          </a:p>
          <a:p>
            <a:pPr marL="292608" lvl="2"/>
            <a:r>
              <a:rPr lang="en-US" sz="2000" dirty="0"/>
              <a:t>A number of them(</a:t>
            </a:r>
            <a:r>
              <a:rPr lang="en-US" sz="2000" b="1" dirty="0"/>
              <a:t>2945</a:t>
            </a:r>
            <a:r>
              <a:rPr lang="en-US" sz="2000" dirty="0"/>
              <a:t>) do not use credit card services as well.</a:t>
            </a:r>
          </a:p>
        </p:txBody>
      </p:sp>
    </p:spTree>
    <p:extLst>
      <p:ext uri="{BB962C8B-B14F-4D97-AF65-F5344CB8AC3E}">
        <p14:creationId xmlns:p14="http://schemas.microsoft.com/office/powerpoint/2010/main" val="80369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F1A-46EA-52F3-6DB3-7F8F5F27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products tenure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67B71-3CCE-75B9-E197-7765B363C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Many customers uptake products with few years</a:t>
            </a:r>
            <a:r>
              <a:rPr lang="en-US" sz="2400" b="1" dirty="0"/>
              <a:t>(1 year) </a:t>
            </a:r>
            <a:r>
              <a:rPr lang="en-US" sz="2400" dirty="0"/>
              <a:t>of repayments indicating that they are financially planned therefore reducing the Loss at Default risk of our bank.</a:t>
            </a:r>
          </a:p>
          <a:p>
            <a:r>
              <a:rPr lang="en-US" sz="2400" dirty="0"/>
              <a:t>An equal measure of the long tenure</a:t>
            </a:r>
            <a:r>
              <a:rPr lang="en-US" sz="2400" b="1" dirty="0"/>
              <a:t>( 9 years) </a:t>
            </a:r>
            <a:r>
              <a:rPr lang="en-US" sz="2400" dirty="0"/>
              <a:t>products is also observed indicating  many customers are also taking the long-term products as well which is beneficial to us in-terms of interests that we gain.</a:t>
            </a:r>
          </a:p>
        </p:txBody>
      </p:sp>
    </p:spTree>
    <p:extLst>
      <p:ext uri="{BB962C8B-B14F-4D97-AF65-F5344CB8AC3E}">
        <p14:creationId xmlns:p14="http://schemas.microsoft.com/office/powerpoint/2010/main" val="1215500774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Custom 7">
      <a:dk1>
        <a:sysClr val="windowText" lastClr="000000"/>
      </a:dk1>
      <a:lt1>
        <a:sysClr val="window" lastClr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318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Trade Gothic Next Cond</vt:lpstr>
      <vt:lpstr>Trade Gothic Next Light</vt:lpstr>
      <vt:lpstr>Wingdings</vt:lpstr>
      <vt:lpstr>AfterglowVTI</vt:lpstr>
      <vt:lpstr>Kenyan Bank Analysis</vt:lpstr>
      <vt:lpstr>2023/2024 FY ANALYSIS</vt:lpstr>
      <vt:lpstr>Products</vt:lpstr>
      <vt:lpstr>Demographics</vt:lpstr>
      <vt:lpstr>GEOGRAPHIC INFORMATION</vt:lpstr>
      <vt:lpstr>Total membership</vt:lpstr>
      <vt:lpstr>Gender information</vt:lpstr>
      <vt:lpstr>Credit Card Information </vt:lpstr>
      <vt:lpstr>Loan products tenure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Bradley  Daudi</dc:creator>
  <cp:lastModifiedBy>Bradley  Daudi</cp:lastModifiedBy>
  <cp:revision>1</cp:revision>
  <dcterms:created xsi:type="dcterms:W3CDTF">2025-01-24T09:11:51Z</dcterms:created>
  <dcterms:modified xsi:type="dcterms:W3CDTF">2025-01-24T13:25:44Z</dcterms:modified>
</cp:coreProperties>
</file>