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631"/>
  </p:normalViewPr>
  <p:slideViewPr>
    <p:cSldViewPr snapToGrid="0">
      <p:cViewPr varScale="1">
        <p:scale>
          <a:sx n="147" d="100"/>
          <a:sy n="147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C2A65-C6C2-4E32-B24C-17570A8B828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62C9B7-29ED-4713-8DFD-1CD776EA3D8A}">
      <dgm:prSet/>
      <dgm:spPr/>
      <dgm:t>
        <a:bodyPr/>
        <a:lstStyle/>
        <a:p>
          <a:r>
            <a:rPr lang="en-GB" dirty="0"/>
            <a:t>• </a:t>
          </a:r>
          <a:r>
            <a:rPr lang="en-GB" b="1" dirty="0"/>
            <a:t>HQ handles the highest number of policies </a:t>
          </a:r>
          <a:r>
            <a:rPr lang="en-GB" b="0" dirty="0"/>
            <a:t>(</a:t>
          </a:r>
          <a:r>
            <a:rPr lang="en-GB" b="1" dirty="0">
              <a:solidFill>
                <a:schemeClr val="tx1"/>
              </a:solidFill>
            </a:rPr>
            <a:t>9,764</a:t>
          </a:r>
          <a:r>
            <a:rPr lang="en-GB" b="1" dirty="0"/>
            <a:t>) but has a lower collection rate </a:t>
          </a:r>
          <a:r>
            <a:rPr lang="en-GB" b="1" dirty="0">
              <a:solidFill>
                <a:schemeClr val="tx1"/>
              </a:solidFill>
            </a:rPr>
            <a:t>(78.9%)</a:t>
          </a:r>
          <a:r>
            <a:rPr lang="en-GB" dirty="0">
              <a:solidFill>
                <a:schemeClr val="tx1"/>
              </a:solidFill>
            </a:rPr>
            <a:t>, </a:t>
          </a:r>
          <a:r>
            <a:rPr lang="en-GB" dirty="0"/>
            <a:t>indicating a need for stronger follow-up strategies.</a:t>
          </a:r>
          <a:endParaRPr lang="en-US" dirty="0"/>
        </a:p>
      </dgm:t>
    </dgm:pt>
    <dgm:pt modelId="{99A03AFD-BC6E-48C3-A8E0-5516107D9E69}" type="parTrans" cxnId="{4DD4A1D1-F975-4D76-B101-C4D8E8195977}">
      <dgm:prSet/>
      <dgm:spPr/>
      <dgm:t>
        <a:bodyPr/>
        <a:lstStyle/>
        <a:p>
          <a:endParaRPr lang="en-US"/>
        </a:p>
      </dgm:t>
    </dgm:pt>
    <dgm:pt modelId="{32AC56CD-818D-4EBF-8C42-191F2157FD7F}" type="sibTrans" cxnId="{4DD4A1D1-F975-4D76-B101-C4D8E819597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567F940-3769-4F55-80BF-07DF2784CBE8}">
      <dgm:prSet/>
      <dgm:spPr/>
      <dgm:t>
        <a:bodyPr/>
        <a:lstStyle/>
        <a:p>
          <a:r>
            <a:rPr lang="en-GB" dirty="0"/>
            <a:t>• </a:t>
          </a:r>
          <a:r>
            <a:rPr lang="en-GB" b="1" dirty="0"/>
            <a:t>Branches like </a:t>
          </a:r>
          <a:r>
            <a:rPr lang="en-GB" b="1" dirty="0" err="1"/>
            <a:t>Nyali</a:t>
          </a:r>
          <a:r>
            <a:rPr lang="en-GB" b="1" dirty="0"/>
            <a:t> </a:t>
          </a:r>
          <a:r>
            <a:rPr lang="en-GB" b="1" dirty="0">
              <a:solidFill>
                <a:schemeClr val="tx1"/>
              </a:solidFill>
            </a:rPr>
            <a:t>(95.9%), </a:t>
          </a:r>
          <a:r>
            <a:rPr lang="en-GB" b="1" dirty="0"/>
            <a:t>Kisumu </a:t>
          </a:r>
          <a:r>
            <a:rPr lang="en-GB" b="1" dirty="0">
              <a:solidFill>
                <a:schemeClr val="tx1"/>
              </a:solidFill>
            </a:rPr>
            <a:t>(91.7%), </a:t>
          </a:r>
          <a:r>
            <a:rPr lang="en-GB" b="1" dirty="0"/>
            <a:t>and Thika </a:t>
          </a:r>
          <a:r>
            <a:rPr lang="en-GB" b="1" dirty="0">
              <a:solidFill>
                <a:schemeClr val="tx1"/>
              </a:solidFill>
            </a:rPr>
            <a:t>(91.0%) </a:t>
          </a:r>
          <a:r>
            <a:rPr lang="en-GB" b="1" dirty="0"/>
            <a:t>have strong collection rates</a:t>
          </a:r>
          <a:r>
            <a:rPr lang="en-GB" dirty="0"/>
            <a:t>, suggesting better premium recovery practices.</a:t>
          </a:r>
          <a:endParaRPr lang="en-US" dirty="0"/>
        </a:p>
      </dgm:t>
    </dgm:pt>
    <dgm:pt modelId="{1C6842B2-8591-477B-8D6A-23ACAED8CE28}" type="parTrans" cxnId="{5F65AABF-3A79-4CEF-A247-A652E29F2087}">
      <dgm:prSet/>
      <dgm:spPr/>
      <dgm:t>
        <a:bodyPr/>
        <a:lstStyle/>
        <a:p>
          <a:endParaRPr lang="en-US"/>
        </a:p>
      </dgm:t>
    </dgm:pt>
    <dgm:pt modelId="{20CA47E6-AF4D-4EC1-BEAC-EC402305DE5F}" type="sibTrans" cxnId="{5F65AABF-3A79-4CEF-A247-A652E29F208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710ED23-010A-4625-AF14-571F566878EC}">
      <dgm:prSet/>
      <dgm:spPr/>
      <dgm:t>
        <a:bodyPr/>
        <a:lstStyle/>
        <a:p>
          <a:r>
            <a:rPr lang="en-GB" dirty="0"/>
            <a:t>• </a:t>
          </a:r>
          <a:r>
            <a:rPr lang="en-GB" b="1" dirty="0"/>
            <a:t>Nakuru </a:t>
          </a:r>
          <a:r>
            <a:rPr lang="en-GB" b="1" dirty="0">
              <a:solidFill>
                <a:schemeClr val="tx1"/>
              </a:solidFill>
            </a:rPr>
            <a:t>(78.4%) </a:t>
          </a:r>
          <a:r>
            <a:rPr lang="en-GB" b="1" dirty="0"/>
            <a:t>has a low collection rate despite managing a significant number of policies</a:t>
          </a:r>
          <a:r>
            <a:rPr lang="en-GB" dirty="0"/>
            <a:t>.</a:t>
          </a:r>
          <a:endParaRPr lang="en-US" dirty="0"/>
        </a:p>
      </dgm:t>
    </dgm:pt>
    <dgm:pt modelId="{2C3F50DD-FCDF-4DD9-82CA-7F4F715A40F2}" type="parTrans" cxnId="{E0CBEAE1-C232-44E1-B87D-098799A9E2CE}">
      <dgm:prSet/>
      <dgm:spPr/>
      <dgm:t>
        <a:bodyPr/>
        <a:lstStyle/>
        <a:p>
          <a:endParaRPr lang="en-US"/>
        </a:p>
      </dgm:t>
    </dgm:pt>
    <dgm:pt modelId="{6373A3B1-9F32-44A4-92ED-5BFA116DDEB6}" type="sibTrans" cxnId="{E0CBEAE1-C232-44E1-B87D-098799A9E2C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71B8729-28E2-5E42-82E8-66B6C7C9A18D}" type="pres">
      <dgm:prSet presAssocID="{D5AC2A65-C6C2-4E32-B24C-17570A8B8285}" presName="Name0" presStyleCnt="0">
        <dgm:presLayoutVars>
          <dgm:animLvl val="lvl"/>
          <dgm:resizeHandles val="exact"/>
        </dgm:presLayoutVars>
      </dgm:prSet>
      <dgm:spPr/>
    </dgm:pt>
    <dgm:pt modelId="{21F409EA-A5D4-034B-B458-6DC4A674908A}" type="pres">
      <dgm:prSet presAssocID="{4C62C9B7-29ED-4713-8DFD-1CD776EA3D8A}" presName="compositeNode" presStyleCnt="0">
        <dgm:presLayoutVars>
          <dgm:bulletEnabled val="1"/>
        </dgm:presLayoutVars>
      </dgm:prSet>
      <dgm:spPr/>
    </dgm:pt>
    <dgm:pt modelId="{1B76A584-6239-A84B-9D9E-8D1104C91ABE}" type="pres">
      <dgm:prSet presAssocID="{4C62C9B7-29ED-4713-8DFD-1CD776EA3D8A}" presName="bgRect" presStyleLbl="alignNode1" presStyleIdx="0" presStyleCnt="3"/>
      <dgm:spPr/>
    </dgm:pt>
    <dgm:pt modelId="{5C04812D-3C0B-A042-BD99-63E5BE812A4A}" type="pres">
      <dgm:prSet presAssocID="{32AC56CD-818D-4EBF-8C42-191F2157FD7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2033589-B002-8042-8CD3-7BAFCE0AE38D}" type="pres">
      <dgm:prSet presAssocID="{4C62C9B7-29ED-4713-8DFD-1CD776EA3D8A}" presName="nodeRect" presStyleLbl="alignNode1" presStyleIdx="0" presStyleCnt="3">
        <dgm:presLayoutVars>
          <dgm:bulletEnabled val="1"/>
        </dgm:presLayoutVars>
      </dgm:prSet>
      <dgm:spPr/>
    </dgm:pt>
    <dgm:pt modelId="{1301FFB9-397D-3F48-AA59-EB24D24C113C}" type="pres">
      <dgm:prSet presAssocID="{32AC56CD-818D-4EBF-8C42-191F2157FD7F}" presName="sibTrans" presStyleCnt="0"/>
      <dgm:spPr/>
    </dgm:pt>
    <dgm:pt modelId="{1AB5AF6F-7B2E-E143-9521-95B55CDEA0FE}" type="pres">
      <dgm:prSet presAssocID="{8567F940-3769-4F55-80BF-07DF2784CBE8}" presName="compositeNode" presStyleCnt="0">
        <dgm:presLayoutVars>
          <dgm:bulletEnabled val="1"/>
        </dgm:presLayoutVars>
      </dgm:prSet>
      <dgm:spPr/>
    </dgm:pt>
    <dgm:pt modelId="{E40964C9-99CD-3548-A4C3-5BAB01DAF600}" type="pres">
      <dgm:prSet presAssocID="{8567F940-3769-4F55-80BF-07DF2784CBE8}" presName="bgRect" presStyleLbl="alignNode1" presStyleIdx="1" presStyleCnt="3"/>
      <dgm:spPr/>
    </dgm:pt>
    <dgm:pt modelId="{AD74FA00-23AF-DB45-B6F8-F2C7D69999EE}" type="pres">
      <dgm:prSet presAssocID="{20CA47E6-AF4D-4EC1-BEAC-EC402305DE5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5AED291-DF4F-9C48-8288-54890152698E}" type="pres">
      <dgm:prSet presAssocID="{8567F940-3769-4F55-80BF-07DF2784CBE8}" presName="nodeRect" presStyleLbl="alignNode1" presStyleIdx="1" presStyleCnt="3">
        <dgm:presLayoutVars>
          <dgm:bulletEnabled val="1"/>
        </dgm:presLayoutVars>
      </dgm:prSet>
      <dgm:spPr/>
    </dgm:pt>
    <dgm:pt modelId="{5CF4F1C1-4D6F-6345-9043-E14FDA7D34E7}" type="pres">
      <dgm:prSet presAssocID="{20CA47E6-AF4D-4EC1-BEAC-EC402305DE5F}" presName="sibTrans" presStyleCnt="0"/>
      <dgm:spPr/>
    </dgm:pt>
    <dgm:pt modelId="{61B9CFE1-E055-8D40-9098-78C9873A2009}" type="pres">
      <dgm:prSet presAssocID="{E710ED23-010A-4625-AF14-571F566878EC}" presName="compositeNode" presStyleCnt="0">
        <dgm:presLayoutVars>
          <dgm:bulletEnabled val="1"/>
        </dgm:presLayoutVars>
      </dgm:prSet>
      <dgm:spPr/>
    </dgm:pt>
    <dgm:pt modelId="{95C37196-A473-BD4E-80E3-F6E481FACFF3}" type="pres">
      <dgm:prSet presAssocID="{E710ED23-010A-4625-AF14-571F566878EC}" presName="bgRect" presStyleLbl="alignNode1" presStyleIdx="2" presStyleCnt="3"/>
      <dgm:spPr/>
    </dgm:pt>
    <dgm:pt modelId="{F74E4836-C948-664F-9169-D9FB7444E964}" type="pres">
      <dgm:prSet presAssocID="{6373A3B1-9F32-44A4-92ED-5BFA116DDEB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CCBA736-1673-8D4F-8AAF-A0482A70CE4D}" type="pres">
      <dgm:prSet presAssocID="{E710ED23-010A-4625-AF14-571F566878E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69D1508-1F4E-554A-B572-55C894FA9114}" type="presOf" srcId="{4C62C9B7-29ED-4713-8DFD-1CD776EA3D8A}" destId="{72033589-B002-8042-8CD3-7BAFCE0AE38D}" srcOrd="1" destOrd="0" presId="urn:microsoft.com/office/officeart/2016/7/layout/LinearBlockProcessNumbered"/>
    <dgm:cxn modelId="{8400B023-8206-E848-8624-67F70EEA36A0}" type="presOf" srcId="{20CA47E6-AF4D-4EC1-BEAC-EC402305DE5F}" destId="{AD74FA00-23AF-DB45-B6F8-F2C7D69999EE}" srcOrd="0" destOrd="0" presId="urn:microsoft.com/office/officeart/2016/7/layout/LinearBlockProcessNumbered"/>
    <dgm:cxn modelId="{97919D7E-B277-A94D-90DD-6B086A0E1B73}" type="presOf" srcId="{8567F940-3769-4F55-80BF-07DF2784CBE8}" destId="{A5AED291-DF4F-9C48-8288-54890152698E}" srcOrd="1" destOrd="0" presId="urn:microsoft.com/office/officeart/2016/7/layout/LinearBlockProcessNumbered"/>
    <dgm:cxn modelId="{F6DDD0A6-DD44-3D43-9C17-19A1511E7CE5}" type="presOf" srcId="{D5AC2A65-C6C2-4E32-B24C-17570A8B8285}" destId="{C71B8729-28E2-5E42-82E8-66B6C7C9A18D}" srcOrd="0" destOrd="0" presId="urn:microsoft.com/office/officeart/2016/7/layout/LinearBlockProcessNumbered"/>
    <dgm:cxn modelId="{61C646AE-9FAD-604E-A151-483EF7574546}" type="presOf" srcId="{4C62C9B7-29ED-4713-8DFD-1CD776EA3D8A}" destId="{1B76A584-6239-A84B-9D9E-8D1104C91ABE}" srcOrd="0" destOrd="0" presId="urn:microsoft.com/office/officeart/2016/7/layout/LinearBlockProcessNumbered"/>
    <dgm:cxn modelId="{7EC3C6B6-8210-3946-9BB1-BF578D2A87C6}" type="presOf" srcId="{6373A3B1-9F32-44A4-92ED-5BFA116DDEB6}" destId="{F74E4836-C948-664F-9169-D9FB7444E964}" srcOrd="0" destOrd="0" presId="urn:microsoft.com/office/officeart/2016/7/layout/LinearBlockProcessNumbered"/>
    <dgm:cxn modelId="{5F65AABF-3A79-4CEF-A247-A652E29F2087}" srcId="{D5AC2A65-C6C2-4E32-B24C-17570A8B8285}" destId="{8567F940-3769-4F55-80BF-07DF2784CBE8}" srcOrd="1" destOrd="0" parTransId="{1C6842B2-8591-477B-8D6A-23ACAED8CE28}" sibTransId="{20CA47E6-AF4D-4EC1-BEAC-EC402305DE5F}"/>
    <dgm:cxn modelId="{4DD4A1D1-F975-4D76-B101-C4D8E8195977}" srcId="{D5AC2A65-C6C2-4E32-B24C-17570A8B8285}" destId="{4C62C9B7-29ED-4713-8DFD-1CD776EA3D8A}" srcOrd="0" destOrd="0" parTransId="{99A03AFD-BC6E-48C3-A8E0-5516107D9E69}" sibTransId="{32AC56CD-818D-4EBF-8C42-191F2157FD7F}"/>
    <dgm:cxn modelId="{A334F0D5-5F46-E646-AF7D-5E8F771A34CB}" type="presOf" srcId="{E710ED23-010A-4625-AF14-571F566878EC}" destId="{95C37196-A473-BD4E-80E3-F6E481FACFF3}" srcOrd="0" destOrd="0" presId="urn:microsoft.com/office/officeart/2016/7/layout/LinearBlockProcessNumbered"/>
    <dgm:cxn modelId="{5B35ACD8-0703-A543-947F-A56B2D8C727B}" type="presOf" srcId="{8567F940-3769-4F55-80BF-07DF2784CBE8}" destId="{E40964C9-99CD-3548-A4C3-5BAB01DAF600}" srcOrd="0" destOrd="0" presId="urn:microsoft.com/office/officeart/2016/7/layout/LinearBlockProcessNumbered"/>
    <dgm:cxn modelId="{5B43C9DE-CB6E-184C-8719-075F37C1596C}" type="presOf" srcId="{32AC56CD-818D-4EBF-8C42-191F2157FD7F}" destId="{5C04812D-3C0B-A042-BD99-63E5BE812A4A}" srcOrd="0" destOrd="0" presId="urn:microsoft.com/office/officeart/2016/7/layout/LinearBlockProcessNumbered"/>
    <dgm:cxn modelId="{E0CBEAE1-C232-44E1-B87D-098799A9E2CE}" srcId="{D5AC2A65-C6C2-4E32-B24C-17570A8B8285}" destId="{E710ED23-010A-4625-AF14-571F566878EC}" srcOrd="2" destOrd="0" parTransId="{2C3F50DD-FCDF-4DD9-82CA-7F4F715A40F2}" sibTransId="{6373A3B1-9F32-44A4-92ED-5BFA116DDEB6}"/>
    <dgm:cxn modelId="{CD05EEFE-039C-7741-A98E-2F820CC1F306}" type="presOf" srcId="{E710ED23-010A-4625-AF14-571F566878EC}" destId="{2CCBA736-1673-8D4F-8AAF-A0482A70CE4D}" srcOrd="1" destOrd="0" presId="urn:microsoft.com/office/officeart/2016/7/layout/LinearBlockProcessNumbered"/>
    <dgm:cxn modelId="{8013D7DF-7730-3A47-90B9-86D69F356290}" type="presParOf" srcId="{C71B8729-28E2-5E42-82E8-66B6C7C9A18D}" destId="{21F409EA-A5D4-034B-B458-6DC4A674908A}" srcOrd="0" destOrd="0" presId="urn:microsoft.com/office/officeart/2016/7/layout/LinearBlockProcessNumbered"/>
    <dgm:cxn modelId="{6918FB94-32A5-9D40-A9A6-C68AEF523FE2}" type="presParOf" srcId="{21F409EA-A5D4-034B-B458-6DC4A674908A}" destId="{1B76A584-6239-A84B-9D9E-8D1104C91ABE}" srcOrd="0" destOrd="0" presId="urn:microsoft.com/office/officeart/2016/7/layout/LinearBlockProcessNumbered"/>
    <dgm:cxn modelId="{366951EC-9B2F-CF4F-9457-A71A775346FC}" type="presParOf" srcId="{21F409EA-A5D4-034B-B458-6DC4A674908A}" destId="{5C04812D-3C0B-A042-BD99-63E5BE812A4A}" srcOrd="1" destOrd="0" presId="urn:microsoft.com/office/officeart/2016/7/layout/LinearBlockProcessNumbered"/>
    <dgm:cxn modelId="{22D88BAF-1A2F-3146-996D-8EBC66AEAC92}" type="presParOf" srcId="{21F409EA-A5D4-034B-B458-6DC4A674908A}" destId="{72033589-B002-8042-8CD3-7BAFCE0AE38D}" srcOrd="2" destOrd="0" presId="urn:microsoft.com/office/officeart/2016/7/layout/LinearBlockProcessNumbered"/>
    <dgm:cxn modelId="{F1DD244B-8794-DA4D-BC20-618AF1454EB9}" type="presParOf" srcId="{C71B8729-28E2-5E42-82E8-66B6C7C9A18D}" destId="{1301FFB9-397D-3F48-AA59-EB24D24C113C}" srcOrd="1" destOrd="0" presId="urn:microsoft.com/office/officeart/2016/7/layout/LinearBlockProcessNumbered"/>
    <dgm:cxn modelId="{BDEC9813-0707-AC41-8D19-4980CAC3DC38}" type="presParOf" srcId="{C71B8729-28E2-5E42-82E8-66B6C7C9A18D}" destId="{1AB5AF6F-7B2E-E143-9521-95B55CDEA0FE}" srcOrd="2" destOrd="0" presId="urn:microsoft.com/office/officeart/2016/7/layout/LinearBlockProcessNumbered"/>
    <dgm:cxn modelId="{446781F4-9D87-9149-88E5-EF9558A3AAA1}" type="presParOf" srcId="{1AB5AF6F-7B2E-E143-9521-95B55CDEA0FE}" destId="{E40964C9-99CD-3548-A4C3-5BAB01DAF600}" srcOrd="0" destOrd="0" presId="urn:microsoft.com/office/officeart/2016/7/layout/LinearBlockProcessNumbered"/>
    <dgm:cxn modelId="{0A225EAE-0B9E-D641-9B0D-427290466445}" type="presParOf" srcId="{1AB5AF6F-7B2E-E143-9521-95B55CDEA0FE}" destId="{AD74FA00-23AF-DB45-B6F8-F2C7D69999EE}" srcOrd="1" destOrd="0" presId="urn:microsoft.com/office/officeart/2016/7/layout/LinearBlockProcessNumbered"/>
    <dgm:cxn modelId="{10CD843D-FA91-E147-8D5E-E4D13AF3523B}" type="presParOf" srcId="{1AB5AF6F-7B2E-E143-9521-95B55CDEA0FE}" destId="{A5AED291-DF4F-9C48-8288-54890152698E}" srcOrd="2" destOrd="0" presId="urn:microsoft.com/office/officeart/2016/7/layout/LinearBlockProcessNumbered"/>
    <dgm:cxn modelId="{B392EE30-7874-ED48-87AE-0EA8270622B0}" type="presParOf" srcId="{C71B8729-28E2-5E42-82E8-66B6C7C9A18D}" destId="{5CF4F1C1-4D6F-6345-9043-E14FDA7D34E7}" srcOrd="3" destOrd="0" presId="urn:microsoft.com/office/officeart/2016/7/layout/LinearBlockProcessNumbered"/>
    <dgm:cxn modelId="{59FAF465-5F7B-8946-9168-43AE275F5D82}" type="presParOf" srcId="{C71B8729-28E2-5E42-82E8-66B6C7C9A18D}" destId="{61B9CFE1-E055-8D40-9098-78C9873A2009}" srcOrd="4" destOrd="0" presId="urn:microsoft.com/office/officeart/2016/7/layout/LinearBlockProcessNumbered"/>
    <dgm:cxn modelId="{B9961927-1381-7C41-B1EB-BE1C6BFDD5A9}" type="presParOf" srcId="{61B9CFE1-E055-8D40-9098-78C9873A2009}" destId="{95C37196-A473-BD4E-80E3-F6E481FACFF3}" srcOrd="0" destOrd="0" presId="urn:microsoft.com/office/officeart/2016/7/layout/LinearBlockProcessNumbered"/>
    <dgm:cxn modelId="{4B6B49D5-C6F4-6548-B069-996AA39F7805}" type="presParOf" srcId="{61B9CFE1-E055-8D40-9098-78C9873A2009}" destId="{F74E4836-C948-664F-9169-D9FB7444E964}" srcOrd="1" destOrd="0" presId="urn:microsoft.com/office/officeart/2016/7/layout/LinearBlockProcessNumbered"/>
    <dgm:cxn modelId="{3413678F-D93D-7649-ACDB-BF86C517B77E}" type="presParOf" srcId="{61B9CFE1-E055-8D40-9098-78C9873A2009}" destId="{2CCBA736-1673-8D4F-8AAF-A0482A70CE4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F602C-8EC8-4096-B3B9-E916A58DC2D0}" type="doc">
      <dgm:prSet loTypeId="urn:microsoft.com/office/officeart/2005/8/layout/defaul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0EC76FF-2B3E-4F11-978B-1C8BADA76546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Agent 9943 </a:t>
          </a:r>
          <a:r>
            <a:rPr lang="en-GB" b="1" dirty="0"/>
            <a:t>leads in premium collections</a:t>
          </a:r>
          <a:r>
            <a:rPr lang="en-GB" dirty="0"/>
            <a:t> </a:t>
          </a:r>
          <a:r>
            <a:rPr lang="en-GB" dirty="0">
              <a:solidFill>
                <a:schemeClr val="tx1"/>
              </a:solidFill>
            </a:rPr>
            <a:t>(KES 13.27M) </a:t>
          </a:r>
          <a:r>
            <a:rPr lang="en-GB" dirty="0"/>
            <a:t>but is not the agent with the most policies.</a:t>
          </a:r>
          <a:endParaRPr lang="en-US" dirty="0"/>
        </a:p>
      </dgm:t>
    </dgm:pt>
    <dgm:pt modelId="{4AE56056-1CF5-49A8-821C-822BF5576A1D}" type="parTrans" cxnId="{C5B590A7-C458-42CE-948C-35FD91B58DB9}">
      <dgm:prSet/>
      <dgm:spPr/>
      <dgm:t>
        <a:bodyPr/>
        <a:lstStyle/>
        <a:p>
          <a:endParaRPr lang="en-US"/>
        </a:p>
      </dgm:t>
    </dgm:pt>
    <dgm:pt modelId="{03381B19-E1CA-4C9A-9159-7C8898C154B6}" type="sibTrans" cxnId="{C5B590A7-C458-42CE-948C-35FD91B58D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1F7C01-7AC4-468A-A5B5-0A9D93C28202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Agent 4542 </a:t>
          </a:r>
          <a:r>
            <a:rPr lang="en-GB" b="1" dirty="0"/>
            <a:t>has a very high booked premium per policy</a:t>
          </a:r>
          <a:r>
            <a:rPr lang="en-GB" dirty="0"/>
            <a:t>, suggesting they handle high-value clients.</a:t>
          </a:r>
          <a:endParaRPr lang="en-US" dirty="0"/>
        </a:p>
      </dgm:t>
    </dgm:pt>
    <dgm:pt modelId="{8535B376-979D-42E5-828D-E6E473B1040D}" type="parTrans" cxnId="{010741AD-6A34-4CAE-A645-3B28C7679C58}">
      <dgm:prSet/>
      <dgm:spPr/>
      <dgm:t>
        <a:bodyPr/>
        <a:lstStyle/>
        <a:p>
          <a:endParaRPr lang="en-US"/>
        </a:p>
      </dgm:t>
    </dgm:pt>
    <dgm:pt modelId="{F58C4F2A-0EEF-4C5F-9731-BD14EE327DE3}" type="sibTrans" cxnId="{010741AD-6A34-4CAE-A645-3B28C7679C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E993A3-BEC8-42ED-A777-E1EA5E11D4F5}">
      <dgm:prSet/>
      <dgm:spPr/>
      <dgm:t>
        <a:bodyPr/>
        <a:lstStyle/>
        <a:p>
          <a:r>
            <a:rPr lang="en-GB" b="1" dirty="0"/>
            <a:t>Agents with more policies (e.g</a:t>
          </a:r>
          <a:r>
            <a:rPr lang="en-GB" b="1" dirty="0">
              <a:solidFill>
                <a:schemeClr val="tx1"/>
              </a:solidFill>
            </a:rPr>
            <a:t>., Agent 5523 with 18</a:t>
          </a:r>
          <a:r>
            <a:rPr lang="en-GB" b="1" dirty="0"/>
            <a:t>7) don’t necessarily collect the most premiums</a:t>
          </a:r>
          <a:r>
            <a:rPr lang="en-GB" dirty="0"/>
            <a:t>, indicating variations in policy values.</a:t>
          </a:r>
          <a:endParaRPr lang="en-US" dirty="0"/>
        </a:p>
      </dgm:t>
    </dgm:pt>
    <dgm:pt modelId="{31C39189-04F7-4DAC-95C3-BF2459B207B4}" type="parTrans" cxnId="{4E7FAA6D-9197-4351-99BA-E50CE734EB91}">
      <dgm:prSet/>
      <dgm:spPr/>
      <dgm:t>
        <a:bodyPr/>
        <a:lstStyle/>
        <a:p>
          <a:endParaRPr lang="en-US"/>
        </a:p>
      </dgm:t>
    </dgm:pt>
    <dgm:pt modelId="{C89B1D1D-D459-40F4-B8C3-6DB9452C5372}" type="sibTrans" cxnId="{4E7FAA6D-9197-4351-99BA-E50CE734EB91}">
      <dgm:prSet/>
      <dgm:spPr/>
      <dgm:t>
        <a:bodyPr/>
        <a:lstStyle/>
        <a:p>
          <a:endParaRPr lang="en-US"/>
        </a:p>
      </dgm:t>
    </dgm:pt>
    <dgm:pt modelId="{4CEB9C5C-B276-934B-A8BB-E3A51255348B}" type="pres">
      <dgm:prSet presAssocID="{670F602C-8EC8-4096-B3B9-E916A58DC2D0}" presName="diagram" presStyleCnt="0">
        <dgm:presLayoutVars>
          <dgm:dir/>
          <dgm:resizeHandles val="exact"/>
        </dgm:presLayoutVars>
      </dgm:prSet>
      <dgm:spPr/>
    </dgm:pt>
    <dgm:pt modelId="{395B902E-C8D9-B44D-B816-DB8F855BB9F2}" type="pres">
      <dgm:prSet presAssocID="{00EC76FF-2B3E-4F11-978B-1C8BADA76546}" presName="node" presStyleLbl="node1" presStyleIdx="0" presStyleCnt="3">
        <dgm:presLayoutVars>
          <dgm:bulletEnabled val="1"/>
        </dgm:presLayoutVars>
      </dgm:prSet>
      <dgm:spPr/>
    </dgm:pt>
    <dgm:pt modelId="{360A0F48-39E8-E84E-A291-66D576F2467E}" type="pres">
      <dgm:prSet presAssocID="{03381B19-E1CA-4C9A-9159-7C8898C154B6}" presName="sibTrans" presStyleCnt="0"/>
      <dgm:spPr/>
    </dgm:pt>
    <dgm:pt modelId="{B9E32F6C-5141-834A-8149-1F184911516F}" type="pres">
      <dgm:prSet presAssocID="{C31F7C01-7AC4-468A-A5B5-0A9D93C28202}" presName="node" presStyleLbl="node1" presStyleIdx="1" presStyleCnt="3">
        <dgm:presLayoutVars>
          <dgm:bulletEnabled val="1"/>
        </dgm:presLayoutVars>
      </dgm:prSet>
      <dgm:spPr/>
    </dgm:pt>
    <dgm:pt modelId="{1EEB3C91-5CF9-4743-AB63-5E7F16EDEB75}" type="pres">
      <dgm:prSet presAssocID="{F58C4F2A-0EEF-4C5F-9731-BD14EE327DE3}" presName="sibTrans" presStyleCnt="0"/>
      <dgm:spPr/>
    </dgm:pt>
    <dgm:pt modelId="{997F2445-89E7-E148-9106-1C7F7B023BDF}" type="pres">
      <dgm:prSet presAssocID="{3FE993A3-BEC8-42ED-A777-E1EA5E11D4F5}" presName="node" presStyleLbl="node1" presStyleIdx="2" presStyleCnt="3">
        <dgm:presLayoutVars>
          <dgm:bulletEnabled val="1"/>
        </dgm:presLayoutVars>
      </dgm:prSet>
      <dgm:spPr/>
    </dgm:pt>
  </dgm:ptLst>
  <dgm:cxnLst>
    <dgm:cxn modelId="{A8E06F25-D077-C24C-B9E3-86CB8ADC14B4}" type="presOf" srcId="{3FE993A3-BEC8-42ED-A777-E1EA5E11D4F5}" destId="{997F2445-89E7-E148-9106-1C7F7B023BDF}" srcOrd="0" destOrd="0" presId="urn:microsoft.com/office/officeart/2005/8/layout/default"/>
    <dgm:cxn modelId="{E4416B2E-4F47-D941-9E83-3EA293395E28}" type="presOf" srcId="{00EC76FF-2B3E-4F11-978B-1C8BADA76546}" destId="{395B902E-C8D9-B44D-B816-DB8F855BB9F2}" srcOrd="0" destOrd="0" presId="urn:microsoft.com/office/officeart/2005/8/layout/default"/>
    <dgm:cxn modelId="{4E7FAA6D-9197-4351-99BA-E50CE734EB91}" srcId="{670F602C-8EC8-4096-B3B9-E916A58DC2D0}" destId="{3FE993A3-BEC8-42ED-A777-E1EA5E11D4F5}" srcOrd="2" destOrd="0" parTransId="{31C39189-04F7-4DAC-95C3-BF2459B207B4}" sibTransId="{C89B1D1D-D459-40F4-B8C3-6DB9452C5372}"/>
    <dgm:cxn modelId="{B2D70B6E-CAA1-F54F-9D90-342C32D04CAB}" type="presOf" srcId="{C31F7C01-7AC4-468A-A5B5-0A9D93C28202}" destId="{B9E32F6C-5141-834A-8149-1F184911516F}" srcOrd="0" destOrd="0" presId="urn:microsoft.com/office/officeart/2005/8/layout/default"/>
    <dgm:cxn modelId="{C5B590A7-C458-42CE-948C-35FD91B58DB9}" srcId="{670F602C-8EC8-4096-B3B9-E916A58DC2D0}" destId="{00EC76FF-2B3E-4F11-978B-1C8BADA76546}" srcOrd="0" destOrd="0" parTransId="{4AE56056-1CF5-49A8-821C-822BF5576A1D}" sibTransId="{03381B19-E1CA-4C9A-9159-7C8898C154B6}"/>
    <dgm:cxn modelId="{010741AD-6A34-4CAE-A645-3B28C7679C58}" srcId="{670F602C-8EC8-4096-B3B9-E916A58DC2D0}" destId="{C31F7C01-7AC4-468A-A5B5-0A9D93C28202}" srcOrd="1" destOrd="0" parTransId="{8535B376-979D-42E5-828D-E6E473B1040D}" sibTransId="{F58C4F2A-0EEF-4C5F-9731-BD14EE327DE3}"/>
    <dgm:cxn modelId="{3BC1BFB4-0E50-0F4D-9846-E1A49FEA4D04}" type="presOf" srcId="{670F602C-8EC8-4096-B3B9-E916A58DC2D0}" destId="{4CEB9C5C-B276-934B-A8BB-E3A51255348B}" srcOrd="0" destOrd="0" presId="urn:microsoft.com/office/officeart/2005/8/layout/default"/>
    <dgm:cxn modelId="{5DA465B5-E7C2-F64A-8751-017DFF0AAF01}" type="presParOf" srcId="{4CEB9C5C-B276-934B-A8BB-E3A51255348B}" destId="{395B902E-C8D9-B44D-B816-DB8F855BB9F2}" srcOrd="0" destOrd="0" presId="urn:microsoft.com/office/officeart/2005/8/layout/default"/>
    <dgm:cxn modelId="{8C24C605-4981-CF40-9E40-1CE38927CABA}" type="presParOf" srcId="{4CEB9C5C-B276-934B-A8BB-E3A51255348B}" destId="{360A0F48-39E8-E84E-A291-66D576F2467E}" srcOrd="1" destOrd="0" presId="urn:microsoft.com/office/officeart/2005/8/layout/default"/>
    <dgm:cxn modelId="{65BD3278-B547-3649-8DEF-F144A7FBECBF}" type="presParOf" srcId="{4CEB9C5C-B276-934B-A8BB-E3A51255348B}" destId="{B9E32F6C-5141-834A-8149-1F184911516F}" srcOrd="2" destOrd="0" presId="urn:microsoft.com/office/officeart/2005/8/layout/default"/>
    <dgm:cxn modelId="{A46B4654-A90C-B140-841C-E23E37C02E7A}" type="presParOf" srcId="{4CEB9C5C-B276-934B-A8BB-E3A51255348B}" destId="{1EEB3C91-5CF9-4743-AB63-5E7F16EDEB75}" srcOrd="3" destOrd="0" presId="urn:microsoft.com/office/officeart/2005/8/layout/default"/>
    <dgm:cxn modelId="{64503E3C-AA71-3448-BF47-425A4E08E56E}" type="presParOf" srcId="{4CEB9C5C-B276-934B-A8BB-E3A51255348B}" destId="{997F2445-89E7-E148-9106-1C7F7B023BD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56BAC-46DA-4AD5-9E12-4E65AC26314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80B9C-221A-49F6-A654-9AC4D0E97EFB}">
      <dgm:prSet/>
      <dgm:spPr/>
      <dgm:t>
        <a:bodyPr/>
        <a:lstStyle/>
        <a:p>
          <a:r>
            <a:rPr lang="en-GB" b="1"/>
            <a:t>A significant number of policies </a:t>
          </a:r>
          <a:r>
            <a:rPr lang="en-GB" b="1">
              <a:solidFill>
                <a:schemeClr val="tx1"/>
              </a:solidFill>
            </a:rPr>
            <a:t>(3,350) </a:t>
          </a:r>
          <a:r>
            <a:rPr lang="en-GB" b="1"/>
            <a:t>are not assigned to a manager</a:t>
          </a:r>
          <a:r>
            <a:rPr lang="en-GB"/>
            <a:t>. This might indicate </a:t>
          </a:r>
          <a:r>
            <a:rPr lang="en-GB" b="1"/>
            <a:t>system gaps in tracking agent-manager relationships</a:t>
          </a:r>
          <a:r>
            <a:rPr lang="en-GB"/>
            <a:t>.</a:t>
          </a:r>
          <a:endParaRPr lang="en-US" dirty="0"/>
        </a:p>
      </dgm:t>
    </dgm:pt>
    <dgm:pt modelId="{E600C8A1-3F1A-4126-AB12-3C098BD47FE3}" type="parTrans" cxnId="{86DE8039-705A-43E2-9D63-A1ABF800A04D}">
      <dgm:prSet/>
      <dgm:spPr/>
      <dgm:t>
        <a:bodyPr/>
        <a:lstStyle/>
        <a:p>
          <a:endParaRPr lang="en-US"/>
        </a:p>
      </dgm:t>
    </dgm:pt>
    <dgm:pt modelId="{F16D410C-5A94-4F15-B26C-3AC4F9754D52}" type="sibTrans" cxnId="{86DE8039-705A-43E2-9D63-A1ABF800A04D}">
      <dgm:prSet/>
      <dgm:spPr/>
      <dgm:t>
        <a:bodyPr/>
        <a:lstStyle/>
        <a:p>
          <a:endParaRPr lang="en-US"/>
        </a:p>
      </dgm:t>
    </dgm:pt>
    <dgm:pt modelId="{2DE16461-D187-4A63-8A6E-A1A71A42D7D8}">
      <dgm:prSet/>
      <dgm:spPr/>
      <dgm:t>
        <a:bodyPr/>
        <a:lstStyle/>
        <a:p>
          <a:r>
            <a:rPr lang="en-GB"/>
            <a:t>• </a:t>
          </a:r>
          <a:r>
            <a:rPr lang="en-GB" b="1">
              <a:solidFill>
                <a:schemeClr val="tx1"/>
              </a:solidFill>
            </a:rPr>
            <a:t>Manager 3205 </a:t>
          </a:r>
          <a:r>
            <a:rPr lang="en-GB" b="1"/>
            <a:t>leads among assigned managers</a:t>
          </a:r>
          <a:r>
            <a:rPr lang="en-GB"/>
            <a:t> in booked premiums and policy count.</a:t>
          </a:r>
          <a:endParaRPr lang="en-US" dirty="0"/>
        </a:p>
      </dgm:t>
    </dgm:pt>
    <dgm:pt modelId="{D99C78FD-6F94-4F3E-8E6F-C0AD4A59B51D}" type="parTrans" cxnId="{17FFC38C-BA50-4D7E-A7A3-4FB8B8D2E216}">
      <dgm:prSet/>
      <dgm:spPr/>
      <dgm:t>
        <a:bodyPr/>
        <a:lstStyle/>
        <a:p>
          <a:endParaRPr lang="en-US"/>
        </a:p>
      </dgm:t>
    </dgm:pt>
    <dgm:pt modelId="{8290B498-C852-4588-8DE3-4BFCCB9BE73A}" type="sibTrans" cxnId="{17FFC38C-BA50-4D7E-A7A3-4FB8B8D2E216}">
      <dgm:prSet/>
      <dgm:spPr/>
      <dgm:t>
        <a:bodyPr/>
        <a:lstStyle/>
        <a:p>
          <a:endParaRPr lang="en-US"/>
        </a:p>
      </dgm:t>
    </dgm:pt>
    <dgm:pt modelId="{7A8B018A-6DA4-4CDA-BD56-846C2D19BA51}">
      <dgm:prSet/>
      <dgm:spPr/>
      <dgm:t>
        <a:bodyPr/>
        <a:lstStyle/>
        <a:p>
          <a:r>
            <a:rPr lang="en-GB"/>
            <a:t>• </a:t>
          </a:r>
          <a:r>
            <a:rPr lang="en-GB" b="1">
              <a:solidFill>
                <a:schemeClr val="tx1"/>
              </a:solidFill>
            </a:rPr>
            <a:t>Manager 9554 </a:t>
          </a:r>
          <a:r>
            <a:rPr lang="en-GB" b="1"/>
            <a:t>handles fewer policies than </a:t>
          </a:r>
          <a:r>
            <a:rPr lang="en-GB" b="1">
              <a:solidFill>
                <a:schemeClr val="tx1"/>
              </a:solidFill>
            </a:rPr>
            <a:t>3205 </a:t>
          </a:r>
          <a:r>
            <a:rPr lang="en-GB" b="1"/>
            <a:t>but still collects high premiums</a:t>
          </a:r>
          <a:r>
            <a:rPr lang="en-GB"/>
            <a:t>, suggesting better policy quality or premium sizes.</a:t>
          </a:r>
          <a:endParaRPr lang="en-US" dirty="0"/>
        </a:p>
      </dgm:t>
    </dgm:pt>
    <dgm:pt modelId="{FB020519-7E01-4FD5-807D-A437F32EC630}" type="parTrans" cxnId="{CAF02D0B-8A2B-422E-BE3B-10EC7B71CFAE}">
      <dgm:prSet/>
      <dgm:spPr/>
      <dgm:t>
        <a:bodyPr/>
        <a:lstStyle/>
        <a:p>
          <a:endParaRPr lang="en-US"/>
        </a:p>
      </dgm:t>
    </dgm:pt>
    <dgm:pt modelId="{12D42AE1-7AB6-4A4F-946B-5E9C13065039}" type="sibTrans" cxnId="{CAF02D0B-8A2B-422E-BE3B-10EC7B71CFAE}">
      <dgm:prSet/>
      <dgm:spPr/>
      <dgm:t>
        <a:bodyPr/>
        <a:lstStyle/>
        <a:p>
          <a:endParaRPr lang="en-US"/>
        </a:p>
      </dgm:t>
    </dgm:pt>
    <dgm:pt modelId="{1529F86D-F109-412C-9AA3-D3A27E4DB28D}">
      <dgm:prSet/>
      <dgm:spPr/>
      <dgm:t>
        <a:bodyPr/>
        <a:lstStyle/>
        <a:p>
          <a:r>
            <a:rPr lang="en-GB"/>
            <a:t>• </a:t>
          </a:r>
          <a:r>
            <a:rPr lang="en-GB" b="1">
              <a:solidFill>
                <a:schemeClr val="tx1"/>
              </a:solidFill>
            </a:rPr>
            <a:t>Managers like 8027 and 8383 </a:t>
          </a:r>
          <a:r>
            <a:rPr lang="en-GB" b="1"/>
            <a:t>manage a moderate number of policies but have lower booked premiums</a:t>
          </a:r>
          <a:r>
            <a:rPr lang="en-GB"/>
            <a:t>, indicating potential inefficiencies.</a:t>
          </a:r>
          <a:endParaRPr lang="en-US" dirty="0"/>
        </a:p>
      </dgm:t>
    </dgm:pt>
    <dgm:pt modelId="{7C62EC46-3D3D-4235-B7EE-FDCC52D7F65E}" type="parTrans" cxnId="{EDF97852-88BE-434E-B12A-189672B41080}">
      <dgm:prSet/>
      <dgm:spPr/>
      <dgm:t>
        <a:bodyPr/>
        <a:lstStyle/>
        <a:p>
          <a:endParaRPr lang="en-US"/>
        </a:p>
      </dgm:t>
    </dgm:pt>
    <dgm:pt modelId="{4A2A9D93-5098-434F-9DA5-0815DE418518}" type="sibTrans" cxnId="{EDF97852-88BE-434E-B12A-189672B41080}">
      <dgm:prSet/>
      <dgm:spPr/>
      <dgm:t>
        <a:bodyPr/>
        <a:lstStyle/>
        <a:p>
          <a:endParaRPr lang="en-US"/>
        </a:p>
      </dgm:t>
    </dgm:pt>
    <dgm:pt modelId="{AFD3BEFC-8464-EC41-BADF-8EBE485EC71F}" type="pres">
      <dgm:prSet presAssocID="{F8E56BAC-46DA-4AD5-9E12-4E65AC263142}" presName="outerComposite" presStyleCnt="0">
        <dgm:presLayoutVars>
          <dgm:chMax val="5"/>
          <dgm:dir/>
          <dgm:resizeHandles val="exact"/>
        </dgm:presLayoutVars>
      </dgm:prSet>
      <dgm:spPr/>
    </dgm:pt>
    <dgm:pt modelId="{CEAAF857-6809-A948-8CE0-6FFDEA0CCCFB}" type="pres">
      <dgm:prSet presAssocID="{F8E56BAC-46DA-4AD5-9E12-4E65AC263142}" presName="dummyMaxCanvas" presStyleCnt="0">
        <dgm:presLayoutVars/>
      </dgm:prSet>
      <dgm:spPr/>
    </dgm:pt>
    <dgm:pt modelId="{3C6D133D-63CD-CC40-8D52-A026229585DF}" type="pres">
      <dgm:prSet presAssocID="{F8E56BAC-46DA-4AD5-9E12-4E65AC263142}" presName="FourNodes_1" presStyleLbl="node1" presStyleIdx="0" presStyleCnt="4">
        <dgm:presLayoutVars>
          <dgm:bulletEnabled val="1"/>
        </dgm:presLayoutVars>
      </dgm:prSet>
      <dgm:spPr/>
    </dgm:pt>
    <dgm:pt modelId="{37FE785F-A530-9C43-BD50-643B9F56B8A1}" type="pres">
      <dgm:prSet presAssocID="{F8E56BAC-46DA-4AD5-9E12-4E65AC263142}" presName="FourNodes_2" presStyleLbl="node1" presStyleIdx="1" presStyleCnt="4">
        <dgm:presLayoutVars>
          <dgm:bulletEnabled val="1"/>
        </dgm:presLayoutVars>
      </dgm:prSet>
      <dgm:spPr/>
    </dgm:pt>
    <dgm:pt modelId="{0D4206C4-757E-F947-8565-99C347EF36D7}" type="pres">
      <dgm:prSet presAssocID="{F8E56BAC-46DA-4AD5-9E12-4E65AC263142}" presName="FourNodes_3" presStyleLbl="node1" presStyleIdx="2" presStyleCnt="4">
        <dgm:presLayoutVars>
          <dgm:bulletEnabled val="1"/>
        </dgm:presLayoutVars>
      </dgm:prSet>
      <dgm:spPr/>
    </dgm:pt>
    <dgm:pt modelId="{37E6262E-A541-4B43-A078-D22E1566546C}" type="pres">
      <dgm:prSet presAssocID="{F8E56BAC-46DA-4AD5-9E12-4E65AC263142}" presName="FourNodes_4" presStyleLbl="node1" presStyleIdx="3" presStyleCnt="4">
        <dgm:presLayoutVars>
          <dgm:bulletEnabled val="1"/>
        </dgm:presLayoutVars>
      </dgm:prSet>
      <dgm:spPr/>
    </dgm:pt>
    <dgm:pt modelId="{97E3DE59-72EE-3643-BAF8-099751B3BAF9}" type="pres">
      <dgm:prSet presAssocID="{F8E56BAC-46DA-4AD5-9E12-4E65AC263142}" presName="FourConn_1-2" presStyleLbl="fgAccFollowNode1" presStyleIdx="0" presStyleCnt="3">
        <dgm:presLayoutVars>
          <dgm:bulletEnabled val="1"/>
        </dgm:presLayoutVars>
      </dgm:prSet>
      <dgm:spPr/>
    </dgm:pt>
    <dgm:pt modelId="{E4B6DA21-3911-0D4A-8FD7-7F208B66EA4A}" type="pres">
      <dgm:prSet presAssocID="{F8E56BAC-46DA-4AD5-9E12-4E65AC263142}" presName="FourConn_2-3" presStyleLbl="fgAccFollowNode1" presStyleIdx="1" presStyleCnt="3">
        <dgm:presLayoutVars>
          <dgm:bulletEnabled val="1"/>
        </dgm:presLayoutVars>
      </dgm:prSet>
      <dgm:spPr/>
    </dgm:pt>
    <dgm:pt modelId="{63600862-FF69-604C-8580-6CD68776BDC9}" type="pres">
      <dgm:prSet presAssocID="{F8E56BAC-46DA-4AD5-9E12-4E65AC263142}" presName="FourConn_3-4" presStyleLbl="fgAccFollowNode1" presStyleIdx="2" presStyleCnt="3">
        <dgm:presLayoutVars>
          <dgm:bulletEnabled val="1"/>
        </dgm:presLayoutVars>
      </dgm:prSet>
      <dgm:spPr/>
    </dgm:pt>
    <dgm:pt modelId="{AD991E41-B9DE-A748-8931-941C971640EE}" type="pres">
      <dgm:prSet presAssocID="{F8E56BAC-46DA-4AD5-9E12-4E65AC263142}" presName="FourNodes_1_text" presStyleLbl="node1" presStyleIdx="3" presStyleCnt="4">
        <dgm:presLayoutVars>
          <dgm:bulletEnabled val="1"/>
        </dgm:presLayoutVars>
      </dgm:prSet>
      <dgm:spPr/>
    </dgm:pt>
    <dgm:pt modelId="{597B8420-DE50-CA4E-A725-01383F8708A7}" type="pres">
      <dgm:prSet presAssocID="{F8E56BAC-46DA-4AD5-9E12-4E65AC263142}" presName="FourNodes_2_text" presStyleLbl="node1" presStyleIdx="3" presStyleCnt="4">
        <dgm:presLayoutVars>
          <dgm:bulletEnabled val="1"/>
        </dgm:presLayoutVars>
      </dgm:prSet>
      <dgm:spPr/>
    </dgm:pt>
    <dgm:pt modelId="{00E17BB3-8654-FD41-8E05-2AC775EFA4A2}" type="pres">
      <dgm:prSet presAssocID="{F8E56BAC-46DA-4AD5-9E12-4E65AC263142}" presName="FourNodes_3_text" presStyleLbl="node1" presStyleIdx="3" presStyleCnt="4">
        <dgm:presLayoutVars>
          <dgm:bulletEnabled val="1"/>
        </dgm:presLayoutVars>
      </dgm:prSet>
      <dgm:spPr/>
    </dgm:pt>
    <dgm:pt modelId="{E926B730-4BAB-EE4B-9B95-0E2A68838026}" type="pres">
      <dgm:prSet presAssocID="{F8E56BAC-46DA-4AD5-9E12-4E65AC26314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A77D01-74CD-6E4D-804A-7B6A1863A7B4}" type="presOf" srcId="{19180B9C-221A-49F6-A654-9AC4D0E97EFB}" destId="{3C6D133D-63CD-CC40-8D52-A026229585DF}" srcOrd="0" destOrd="0" presId="urn:microsoft.com/office/officeart/2005/8/layout/vProcess5"/>
    <dgm:cxn modelId="{CAF02D0B-8A2B-422E-BE3B-10EC7B71CFAE}" srcId="{F8E56BAC-46DA-4AD5-9E12-4E65AC263142}" destId="{7A8B018A-6DA4-4CDA-BD56-846C2D19BA51}" srcOrd="2" destOrd="0" parTransId="{FB020519-7E01-4FD5-807D-A437F32EC630}" sibTransId="{12D42AE1-7AB6-4A4F-946B-5E9C13065039}"/>
    <dgm:cxn modelId="{19118E0B-F4F6-3448-8715-2CA650AAE871}" type="presOf" srcId="{2DE16461-D187-4A63-8A6E-A1A71A42D7D8}" destId="{597B8420-DE50-CA4E-A725-01383F8708A7}" srcOrd="1" destOrd="0" presId="urn:microsoft.com/office/officeart/2005/8/layout/vProcess5"/>
    <dgm:cxn modelId="{6F39B211-E035-D549-8FE4-B40E072F2F8B}" type="presOf" srcId="{8290B498-C852-4588-8DE3-4BFCCB9BE73A}" destId="{E4B6DA21-3911-0D4A-8FD7-7F208B66EA4A}" srcOrd="0" destOrd="0" presId="urn:microsoft.com/office/officeart/2005/8/layout/vProcess5"/>
    <dgm:cxn modelId="{BBC0032D-D851-F548-B6FA-E1FEA68C8275}" type="presOf" srcId="{12D42AE1-7AB6-4A4F-946B-5E9C13065039}" destId="{63600862-FF69-604C-8580-6CD68776BDC9}" srcOrd="0" destOrd="0" presId="urn:microsoft.com/office/officeart/2005/8/layout/vProcess5"/>
    <dgm:cxn modelId="{86DE8039-705A-43E2-9D63-A1ABF800A04D}" srcId="{F8E56BAC-46DA-4AD5-9E12-4E65AC263142}" destId="{19180B9C-221A-49F6-A654-9AC4D0E97EFB}" srcOrd="0" destOrd="0" parTransId="{E600C8A1-3F1A-4126-AB12-3C098BD47FE3}" sibTransId="{F16D410C-5A94-4F15-B26C-3AC4F9754D52}"/>
    <dgm:cxn modelId="{8A6F1441-B282-A548-B90C-BA09DC59D425}" type="presOf" srcId="{2DE16461-D187-4A63-8A6E-A1A71A42D7D8}" destId="{37FE785F-A530-9C43-BD50-643B9F56B8A1}" srcOrd="0" destOrd="0" presId="urn:microsoft.com/office/officeart/2005/8/layout/vProcess5"/>
    <dgm:cxn modelId="{2AE5AE44-14E8-444C-BB8F-0D3776ABF63C}" type="presOf" srcId="{F16D410C-5A94-4F15-B26C-3AC4F9754D52}" destId="{97E3DE59-72EE-3643-BAF8-099751B3BAF9}" srcOrd="0" destOrd="0" presId="urn:microsoft.com/office/officeart/2005/8/layout/vProcess5"/>
    <dgm:cxn modelId="{EDF97852-88BE-434E-B12A-189672B41080}" srcId="{F8E56BAC-46DA-4AD5-9E12-4E65AC263142}" destId="{1529F86D-F109-412C-9AA3-D3A27E4DB28D}" srcOrd="3" destOrd="0" parTransId="{7C62EC46-3D3D-4235-B7EE-FDCC52D7F65E}" sibTransId="{4A2A9D93-5098-434F-9DA5-0815DE418518}"/>
    <dgm:cxn modelId="{3B53A96C-9D36-084C-AAFB-54A80F03274A}" type="presOf" srcId="{1529F86D-F109-412C-9AA3-D3A27E4DB28D}" destId="{37E6262E-A541-4B43-A078-D22E1566546C}" srcOrd="0" destOrd="0" presId="urn:microsoft.com/office/officeart/2005/8/layout/vProcess5"/>
    <dgm:cxn modelId="{17FFC38C-BA50-4D7E-A7A3-4FB8B8D2E216}" srcId="{F8E56BAC-46DA-4AD5-9E12-4E65AC263142}" destId="{2DE16461-D187-4A63-8A6E-A1A71A42D7D8}" srcOrd="1" destOrd="0" parTransId="{D99C78FD-6F94-4F3E-8E6F-C0AD4A59B51D}" sibTransId="{8290B498-C852-4588-8DE3-4BFCCB9BE73A}"/>
    <dgm:cxn modelId="{EE9C0CB3-A996-1045-87F6-FC444AE5880E}" type="presOf" srcId="{F8E56BAC-46DA-4AD5-9E12-4E65AC263142}" destId="{AFD3BEFC-8464-EC41-BADF-8EBE485EC71F}" srcOrd="0" destOrd="0" presId="urn:microsoft.com/office/officeart/2005/8/layout/vProcess5"/>
    <dgm:cxn modelId="{2A10F0BC-C4C1-4046-AB57-B4E24292F8C8}" type="presOf" srcId="{7A8B018A-6DA4-4CDA-BD56-846C2D19BA51}" destId="{00E17BB3-8654-FD41-8E05-2AC775EFA4A2}" srcOrd="1" destOrd="0" presId="urn:microsoft.com/office/officeart/2005/8/layout/vProcess5"/>
    <dgm:cxn modelId="{36776CCB-C9BD-D546-9599-8681C5C9BC04}" type="presOf" srcId="{7A8B018A-6DA4-4CDA-BD56-846C2D19BA51}" destId="{0D4206C4-757E-F947-8565-99C347EF36D7}" srcOrd="0" destOrd="0" presId="urn:microsoft.com/office/officeart/2005/8/layout/vProcess5"/>
    <dgm:cxn modelId="{09A987CB-C578-A447-B5FE-F0BEA34A6E2C}" type="presOf" srcId="{19180B9C-221A-49F6-A654-9AC4D0E97EFB}" destId="{AD991E41-B9DE-A748-8931-941C971640EE}" srcOrd="1" destOrd="0" presId="urn:microsoft.com/office/officeart/2005/8/layout/vProcess5"/>
    <dgm:cxn modelId="{B4BCE6FB-C1F8-DF4A-B104-C399806DC75E}" type="presOf" srcId="{1529F86D-F109-412C-9AA3-D3A27E4DB28D}" destId="{E926B730-4BAB-EE4B-9B95-0E2A68838026}" srcOrd="1" destOrd="0" presId="urn:microsoft.com/office/officeart/2005/8/layout/vProcess5"/>
    <dgm:cxn modelId="{481FA3FE-0536-6245-9D7B-C3EB78CBF443}" type="presParOf" srcId="{AFD3BEFC-8464-EC41-BADF-8EBE485EC71F}" destId="{CEAAF857-6809-A948-8CE0-6FFDEA0CCCFB}" srcOrd="0" destOrd="0" presId="urn:microsoft.com/office/officeart/2005/8/layout/vProcess5"/>
    <dgm:cxn modelId="{F19A2F9B-5132-6045-9B54-12FDD04ED8F0}" type="presParOf" srcId="{AFD3BEFC-8464-EC41-BADF-8EBE485EC71F}" destId="{3C6D133D-63CD-CC40-8D52-A026229585DF}" srcOrd="1" destOrd="0" presId="urn:microsoft.com/office/officeart/2005/8/layout/vProcess5"/>
    <dgm:cxn modelId="{04CE7E0C-231B-1346-9258-ED8091E0EDB9}" type="presParOf" srcId="{AFD3BEFC-8464-EC41-BADF-8EBE485EC71F}" destId="{37FE785F-A530-9C43-BD50-643B9F56B8A1}" srcOrd="2" destOrd="0" presId="urn:microsoft.com/office/officeart/2005/8/layout/vProcess5"/>
    <dgm:cxn modelId="{65E216D6-DE95-9147-9970-D52E8CDC0F35}" type="presParOf" srcId="{AFD3BEFC-8464-EC41-BADF-8EBE485EC71F}" destId="{0D4206C4-757E-F947-8565-99C347EF36D7}" srcOrd="3" destOrd="0" presId="urn:microsoft.com/office/officeart/2005/8/layout/vProcess5"/>
    <dgm:cxn modelId="{CAF43677-AAE9-CE4C-A182-B4181534B33B}" type="presParOf" srcId="{AFD3BEFC-8464-EC41-BADF-8EBE485EC71F}" destId="{37E6262E-A541-4B43-A078-D22E1566546C}" srcOrd="4" destOrd="0" presId="urn:microsoft.com/office/officeart/2005/8/layout/vProcess5"/>
    <dgm:cxn modelId="{966817DA-585F-4D4D-BF08-7BC259896341}" type="presParOf" srcId="{AFD3BEFC-8464-EC41-BADF-8EBE485EC71F}" destId="{97E3DE59-72EE-3643-BAF8-099751B3BAF9}" srcOrd="5" destOrd="0" presId="urn:microsoft.com/office/officeart/2005/8/layout/vProcess5"/>
    <dgm:cxn modelId="{D4174FAC-40C3-2B43-A9D3-586857CB9213}" type="presParOf" srcId="{AFD3BEFC-8464-EC41-BADF-8EBE485EC71F}" destId="{E4B6DA21-3911-0D4A-8FD7-7F208B66EA4A}" srcOrd="6" destOrd="0" presId="urn:microsoft.com/office/officeart/2005/8/layout/vProcess5"/>
    <dgm:cxn modelId="{1FA27D7D-45B1-A84C-940E-4B6006EDAEB4}" type="presParOf" srcId="{AFD3BEFC-8464-EC41-BADF-8EBE485EC71F}" destId="{63600862-FF69-604C-8580-6CD68776BDC9}" srcOrd="7" destOrd="0" presId="urn:microsoft.com/office/officeart/2005/8/layout/vProcess5"/>
    <dgm:cxn modelId="{E141D3FF-F226-0243-A695-02560A8056FB}" type="presParOf" srcId="{AFD3BEFC-8464-EC41-BADF-8EBE485EC71F}" destId="{AD991E41-B9DE-A748-8931-941C971640EE}" srcOrd="8" destOrd="0" presId="urn:microsoft.com/office/officeart/2005/8/layout/vProcess5"/>
    <dgm:cxn modelId="{1EED73E0-DF4C-DD4C-AA9E-DD2BFEA5AD7C}" type="presParOf" srcId="{AFD3BEFC-8464-EC41-BADF-8EBE485EC71F}" destId="{597B8420-DE50-CA4E-A725-01383F8708A7}" srcOrd="9" destOrd="0" presId="urn:microsoft.com/office/officeart/2005/8/layout/vProcess5"/>
    <dgm:cxn modelId="{42302E3D-2767-DB4D-B216-9799ABB33AAF}" type="presParOf" srcId="{AFD3BEFC-8464-EC41-BADF-8EBE485EC71F}" destId="{00E17BB3-8654-FD41-8E05-2AC775EFA4A2}" srcOrd="10" destOrd="0" presId="urn:microsoft.com/office/officeart/2005/8/layout/vProcess5"/>
    <dgm:cxn modelId="{7D312F93-8F29-BD4D-9330-C97D817C5CD3}" type="presParOf" srcId="{AFD3BEFC-8464-EC41-BADF-8EBE485EC71F}" destId="{E926B730-4BAB-EE4B-9B95-0E2A6883802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6A584-6239-A84B-9D9E-8D1104C91ABE}">
      <dsp:nvSpPr>
        <dsp:cNvPr id="0" name=""/>
        <dsp:cNvSpPr/>
      </dsp:nvSpPr>
      <dsp:spPr>
        <a:xfrm>
          <a:off x="850" y="0"/>
          <a:ext cx="3445958" cy="3738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• </a:t>
          </a:r>
          <a:r>
            <a:rPr lang="en-GB" sz="1900" b="1" kern="1200" dirty="0"/>
            <a:t>HQ handles the highest number of policies </a:t>
          </a:r>
          <a:r>
            <a:rPr lang="en-GB" sz="1900" b="0" kern="1200" dirty="0"/>
            <a:t>(</a:t>
          </a:r>
          <a:r>
            <a:rPr lang="en-GB" sz="1900" b="1" kern="1200" dirty="0">
              <a:solidFill>
                <a:schemeClr val="tx1"/>
              </a:solidFill>
            </a:rPr>
            <a:t>9,764</a:t>
          </a:r>
          <a:r>
            <a:rPr lang="en-GB" sz="1900" b="1" kern="1200" dirty="0"/>
            <a:t>) but has a lower collection rate </a:t>
          </a:r>
          <a:r>
            <a:rPr lang="en-GB" sz="1900" b="1" kern="1200" dirty="0">
              <a:solidFill>
                <a:schemeClr val="tx1"/>
              </a:solidFill>
            </a:rPr>
            <a:t>(78.9%)</a:t>
          </a:r>
          <a:r>
            <a:rPr lang="en-GB" sz="1900" kern="1200" dirty="0">
              <a:solidFill>
                <a:schemeClr val="tx1"/>
              </a:solidFill>
            </a:rPr>
            <a:t>, </a:t>
          </a:r>
          <a:r>
            <a:rPr lang="en-GB" sz="1900" kern="1200" dirty="0"/>
            <a:t>indicating a need for stronger follow-up strategies.</a:t>
          </a:r>
          <a:endParaRPr lang="en-US" sz="1900" kern="1200" dirty="0"/>
        </a:p>
      </dsp:txBody>
      <dsp:txXfrm>
        <a:off x="850" y="1495545"/>
        <a:ext cx="3445958" cy="2243317"/>
      </dsp:txXfrm>
    </dsp:sp>
    <dsp:sp modelId="{5C04812D-3C0B-A042-BD99-63E5BE812A4A}">
      <dsp:nvSpPr>
        <dsp:cNvPr id="0" name=""/>
        <dsp:cNvSpPr/>
      </dsp:nvSpPr>
      <dsp:spPr>
        <a:xfrm>
          <a:off x="85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0" y="0"/>
        <a:ext cx="3445958" cy="1495545"/>
      </dsp:txXfrm>
    </dsp:sp>
    <dsp:sp modelId="{E40964C9-99CD-3548-A4C3-5BAB01DAF600}">
      <dsp:nvSpPr>
        <dsp:cNvPr id="0" name=""/>
        <dsp:cNvSpPr/>
      </dsp:nvSpPr>
      <dsp:spPr>
        <a:xfrm>
          <a:off x="3722485" y="0"/>
          <a:ext cx="3445958" cy="3738863"/>
        </a:xfrm>
        <a:prstGeom prst="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• </a:t>
          </a:r>
          <a:r>
            <a:rPr lang="en-GB" sz="1900" b="1" kern="1200" dirty="0"/>
            <a:t>Branches like </a:t>
          </a:r>
          <a:r>
            <a:rPr lang="en-GB" sz="1900" b="1" kern="1200" dirty="0" err="1"/>
            <a:t>Nyali</a:t>
          </a:r>
          <a:r>
            <a:rPr lang="en-GB" sz="1900" b="1" kern="1200" dirty="0"/>
            <a:t> </a:t>
          </a:r>
          <a:r>
            <a:rPr lang="en-GB" sz="1900" b="1" kern="1200" dirty="0">
              <a:solidFill>
                <a:schemeClr val="tx1"/>
              </a:solidFill>
            </a:rPr>
            <a:t>(95.9%), </a:t>
          </a:r>
          <a:r>
            <a:rPr lang="en-GB" sz="1900" b="1" kern="1200" dirty="0"/>
            <a:t>Kisumu </a:t>
          </a:r>
          <a:r>
            <a:rPr lang="en-GB" sz="1900" b="1" kern="1200" dirty="0">
              <a:solidFill>
                <a:schemeClr val="tx1"/>
              </a:solidFill>
            </a:rPr>
            <a:t>(91.7%), </a:t>
          </a:r>
          <a:r>
            <a:rPr lang="en-GB" sz="1900" b="1" kern="1200" dirty="0"/>
            <a:t>and Thika </a:t>
          </a:r>
          <a:r>
            <a:rPr lang="en-GB" sz="1900" b="1" kern="1200" dirty="0">
              <a:solidFill>
                <a:schemeClr val="tx1"/>
              </a:solidFill>
            </a:rPr>
            <a:t>(91.0%) </a:t>
          </a:r>
          <a:r>
            <a:rPr lang="en-GB" sz="1900" b="1" kern="1200" dirty="0"/>
            <a:t>have strong collection rates</a:t>
          </a:r>
          <a:r>
            <a:rPr lang="en-GB" sz="1900" kern="1200" dirty="0"/>
            <a:t>, suggesting better premium recovery practices.</a:t>
          </a:r>
          <a:endParaRPr lang="en-US" sz="1900" kern="1200" dirty="0"/>
        </a:p>
      </dsp:txBody>
      <dsp:txXfrm>
        <a:off x="3722485" y="1495545"/>
        <a:ext cx="3445958" cy="2243317"/>
      </dsp:txXfrm>
    </dsp:sp>
    <dsp:sp modelId="{AD74FA00-23AF-DB45-B6F8-F2C7D69999EE}">
      <dsp:nvSpPr>
        <dsp:cNvPr id="0" name=""/>
        <dsp:cNvSpPr/>
      </dsp:nvSpPr>
      <dsp:spPr>
        <a:xfrm>
          <a:off x="3722485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2485" y="0"/>
        <a:ext cx="3445958" cy="1495545"/>
      </dsp:txXfrm>
    </dsp:sp>
    <dsp:sp modelId="{95C37196-A473-BD4E-80E3-F6E481FACFF3}">
      <dsp:nvSpPr>
        <dsp:cNvPr id="0" name=""/>
        <dsp:cNvSpPr/>
      </dsp:nvSpPr>
      <dsp:spPr>
        <a:xfrm>
          <a:off x="7444120" y="0"/>
          <a:ext cx="3445958" cy="3738863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• </a:t>
          </a:r>
          <a:r>
            <a:rPr lang="en-GB" sz="1900" b="1" kern="1200" dirty="0"/>
            <a:t>Nakuru </a:t>
          </a:r>
          <a:r>
            <a:rPr lang="en-GB" sz="1900" b="1" kern="1200" dirty="0">
              <a:solidFill>
                <a:schemeClr val="tx1"/>
              </a:solidFill>
            </a:rPr>
            <a:t>(78.4%) </a:t>
          </a:r>
          <a:r>
            <a:rPr lang="en-GB" sz="1900" b="1" kern="1200" dirty="0"/>
            <a:t>has a low collection rate despite managing a significant number of policies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7444120" y="1495545"/>
        <a:ext cx="3445958" cy="2243317"/>
      </dsp:txXfrm>
    </dsp:sp>
    <dsp:sp modelId="{F74E4836-C948-664F-9169-D9FB7444E964}">
      <dsp:nvSpPr>
        <dsp:cNvPr id="0" name=""/>
        <dsp:cNvSpPr/>
      </dsp:nvSpPr>
      <dsp:spPr>
        <a:xfrm>
          <a:off x="744412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44120" y="0"/>
        <a:ext cx="3445958" cy="1495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B902E-C8D9-B44D-B816-DB8F855BB9F2}">
      <dsp:nvSpPr>
        <dsp:cNvPr id="0" name=""/>
        <dsp:cNvSpPr/>
      </dsp:nvSpPr>
      <dsp:spPr>
        <a:xfrm>
          <a:off x="700" y="57919"/>
          <a:ext cx="2731647" cy="16389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solidFill>
                <a:schemeClr val="tx1"/>
              </a:solidFill>
            </a:rPr>
            <a:t>Agent 9943 </a:t>
          </a:r>
          <a:r>
            <a:rPr lang="en-GB" sz="1700" b="1" kern="1200" dirty="0"/>
            <a:t>leads in premium collections</a:t>
          </a:r>
          <a:r>
            <a:rPr lang="en-GB" sz="1700" kern="1200" dirty="0"/>
            <a:t> </a:t>
          </a:r>
          <a:r>
            <a:rPr lang="en-GB" sz="1700" kern="1200" dirty="0">
              <a:solidFill>
                <a:schemeClr val="tx1"/>
              </a:solidFill>
            </a:rPr>
            <a:t>(KES 13.27M) </a:t>
          </a:r>
          <a:r>
            <a:rPr lang="en-GB" sz="1700" kern="1200" dirty="0"/>
            <a:t>but is not the agent with the most policies.</a:t>
          </a:r>
          <a:endParaRPr lang="en-US" sz="1700" kern="1200" dirty="0"/>
        </a:p>
      </dsp:txBody>
      <dsp:txXfrm>
        <a:off x="700" y="57919"/>
        <a:ext cx="2731647" cy="1638988"/>
      </dsp:txXfrm>
    </dsp:sp>
    <dsp:sp modelId="{B9E32F6C-5141-834A-8149-1F184911516F}">
      <dsp:nvSpPr>
        <dsp:cNvPr id="0" name=""/>
        <dsp:cNvSpPr/>
      </dsp:nvSpPr>
      <dsp:spPr>
        <a:xfrm>
          <a:off x="3005512" y="57919"/>
          <a:ext cx="2731647" cy="16389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solidFill>
                <a:schemeClr val="tx1"/>
              </a:solidFill>
            </a:rPr>
            <a:t>Agent 4542 </a:t>
          </a:r>
          <a:r>
            <a:rPr lang="en-GB" sz="1700" b="1" kern="1200" dirty="0"/>
            <a:t>has a very high booked premium per policy</a:t>
          </a:r>
          <a:r>
            <a:rPr lang="en-GB" sz="1700" kern="1200" dirty="0"/>
            <a:t>, suggesting they handle high-value clients.</a:t>
          </a:r>
          <a:endParaRPr lang="en-US" sz="1700" kern="1200" dirty="0"/>
        </a:p>
      </dsp:txBody>
      <dsp:txXfrm>
        <a:off x="3005512" y="57919"/>
        <a:ext cx="2731647" cy="1638988"/>
      </dsp:txXfrm>
    </dsp:sp>
    <dsp:sp modelId="{997F2445-89E7-E148-9106-1C7F7B023BDF}">
      <dsp:nvSpPr>
        <dsp:cNvPr id="0" name=""/>
        <dsp:cNvSpPr/>
      </dsp:nvSpPr>
      <dsp:spPr>
        <a:xfrm>
          <a:off x="1503106" y="1970072"/>
          <a:ext cx="2731647" cy="163898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Agents with more policies (e.g</a:t>
          </a:r>
          <a:r>
            <a:rPr lang="en-GB" sz="1700" b="1" kern="1200" dirty="0">
              <a:solidFill>
                <a:schemeClr val="tx1"/>
              </a:solidFill>
            </a:rPr>
            <a:t>., Agent 5523 with 18</a:t>
          </a:r>
          <a:r>
            <a:rPr lang="en-GB" sz="1700" b="1" kern="1200" dirty="0"/>
            <a:t>7) don’t necessarily collect the most premiums</a:t>
          </a:r>
          <a:r>
            <a:rPr lang="en-GB" sz="1700" kern="1200" dirty="0"/>
            <a:t>, indicating variations in policy values.</a:t>
          </a:r>
          <a:endParaRPr lang="en-US" sz="1700" kern="1200" dirty="0"/>
        </a:p>
      </dsp:txBody>
      <dsp:txXfrm>
        <a:off x="1503106" y="1970072"/>
        <a:ext cx="2731647" cy="163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D133D-63CD-CC40-8D52-A026229585DF}">
      <dsp:nvSpPr>
        <dsp:cNvPr id="0" name=""/>
        <dsp:cNvSpPr/>
      </dsp:nvSpPr>
      <dsp:spPr>
        <a:xfrm>
          <a:off x="0" y="0"/>
          <a:ext cx="8712743" cy="8225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A significant number of policies </a:t>
          </a:r>
          <a:r>
            <a:rPr lang="en-GB" sz="1800" b="1" kern="1200">
              <a:solidFill>
                <a:schemeClr val="tx1"/>
              </a:solidFill>
            </a:rPr>
            <a:t>(3,350) </a:t>
          </a:r>
          <a:r>
            <a:rPr lang="en-GB" sz="1800" b="1" kern="1200"/>
            <a:t>are not assigned to a manager</a:t>
          </a:r>
          <a:r>
            <a:rPr lang="en-GB" sz="1800" kern="1200"/>
            <a:t>. This might indicate </a:t>
          </a:r>
          <a:r>
            <a:rPr lang="en-GB" sz="1800" b="1" kern="1200"/>
            <a:t>system gaps in tracking agent-manager relationships</a:t>
          </a:r>
          <a:r>
            <a:rPr lang="en-GB" sz="1800" kern="1200"/>
            <a:t>.</a:t>
          </a:r>
          <a:endParaRPr lang="en-US" sz="1800" kern="1200" dirty="0"/>
        </a:p>
      </dsp:txBody>
      <dsp:txXfrm>
        <a:off x="24092" y="24092"/>
        <a:ext cx="7755640" cy="774366"/>
      </dsp:txXfrm>
    </dsp:sp>
    <dsp:sp modelId="{37FE785F-A530-9C43-BD50-643B9F56B8A1}">
      <dsp:nvSpPr>
        <dsp:cNvPr id="0" name=""/>
        <dsp:cNvSpPr/>
      </dsp:nvSpPr>
      <dsp:spPr>
        <a:xfrm>
          <a:off x="729692" y="972105"/>
          <a:ext cx="8712743" cy="822550"/>
        </a:xfrm>
        <a:prstGeom prst="roundRect">
          <a:avLst>
            <a:gd name="adj" fmla="val 10000"/>
          </a:avLst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• </a:t>
          </a:r>
          <a:r>
            <a:rPr lang="en-GB" sz="1800" b="1" kern="1200">
              <a:solidFill>
                <a:schemeClr val="tx1"/>
              </a:solidFill>
            </a:rPr>
            <a:t>Manager 3205 </a:t>
          </a:r>
          <a:r>
            <a:rPr lang="en-GB" sz="1800" b="1" kern="1200"/>
            <a:t>leads among assigned managers</a:t>
          </a:r>
          <a:r>
            <a:rPr lang="en-GB" sz="1800" kern="1200"/>
            <a:t> in booked premiums and policy count.</a:t>
          </a:r>
          <a:endParaRPr lang="en-US" sz="1800" kern="1200" dirty="0"/>
        </a:p>
      </dsp:txBody>
      <dsp:txXfrm>
        <a:off x="753784" y="996197"/>
        <a:ext cx="7400208" cy="774366"/>
      </dsp:txXfrm>
    </dsp:sp>
    <dsp:sp modelId="{0D4206C4-757E-F947-8565-99C347EF36D7}">
      <dsp:nvSpPr>
        <dsp:cNvPr id="0" name=""/>
        <dsp:cNvSpPr/>
      </dsp:nvSpPr>
      <dsp:spPr>
        <a:xfrm>
          <a:off x="1448493" y="1944211"/>
          <a:ext cx="8712743" cy="822550"/>
        </a:xfrm>
        <a:prstGeom prst="roundRect">
          <a:avLst>
            <a:gd name="adj" fmla="val 10000"/>
          </a:avLst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• </a:t>
          </a:r>
          <a:r>
            <a:rPr lang="en-GB" sz="1800" b="1" kern="1200">
              <a:solidFill>
                <a:schemeClr val="tx1"/>
              </a:solidFill>
            </a:rPr>
            <a:t>Manager 9554 </a:t>
          </a:r>
          <a:r>
            <a:rPr lang="en-GB" sz="1800" b="1" kern="1200"/>
            <a:t>handles fewer policies than </a:t>
          </a:r>
          <a:r>
            <a:rPr lang="en-GB" sz="1800" b="1" kern="1200">
              <a:solidFill>
                <a:schemeClr val="tx1"/>
              </a:solidFill>
            </a:rPr>
            <a:t>3205 </a:t>
          </a:r>
          <a:r>
            <a:rPr lang="en-GB" sz="1800" b="1" kern="1200"/>
            <a:t>but still collects high premiums</a:t>
          </a:r>
          <a:r>
            <a:rPr lang="en-GB" sz="1800" kern="1200"/>
            <a:t>, suggesting better policy quality or premium sizes.</a:t>
          </a:r>
          <a:endParaRPr lang="en-US" sz="1800" kern="1200" dirty="0"/>
        </a:p>
      </dsp:txBody>
      <dsp:txXfrm>
        <a:off x="1472585" y="1968303"/>
        <a:ext cx="7411099" cy="774366"/>
      </dsp:txXfrm>
    </dsp:sp>
    <dsp:sp modelId="{37E6262E-A541-4B43-A078-D22E1566546C}">
      <dsp:nvSpPr>
        <dsp:cNvPr id="0" name=""/>
        <dsp:cNvSpPr/>
      </dsp:nvSpPr>
      <dsp:spPr>
        <a:xfrm>
          <a:off x="2178185" y="2916317"/>
          <a:ext cx="8712743" cy="822550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• </a:t>
          </a:r>
          <a:r>
            <a:rPr lang="en-GB" sz="1800" b="1" kern="1200">
              <a:solidFill>
                <a:schemeClr val="tx1"/>
              </a:solidFill>
            </a:rPr>
            <a:t>Managers like 8027 and 8383 </a:t>
          </a:r>
          <a:r>
            <a:rPr lang="en-GB" sz="1800" b="1" kern="1200"/>
            <a:t>manage a moderate number of policies but have lower booked premiums</a:t>
          </a:r>
          <a:r>
            <a:rPr lang="en-GB" sz="1800" kern="1200"/>
            <a:t>, indicating potential inefficiencies.</a:t>
          </a:r>
          <a:endParaRPr lang="en-US" sz="1800" kern="1200" dirty="0"/>
        </a:p>
      </dsp:txBody>
      <dsp:txXfrm>
        <a:off x="2202277" y="2940409"/>
        <a:ext cx="7400208" cy="774366"/>
      </dsp:txXfrm>
    </dsp:sp>
    <dsp:sp modelId="{97E3DE59-72EE-3643-BAF8-099751B3BAF9}">
      <dsp:nvSpPr>
        <dsp:cNvPr id="0" name=""/>
        <dsp:cNvSpPr/>
      </dsp:nvSpPr>
      <dsp:spPr>
        <a:xfrm>
          <a:off x="8178085" y="629999"/>
          <a:ext cx="534658" cy="534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98383" y="629999"/>
        <a:ext cx="294062" cy="402330"/>
      </dsp:txXfrm>
    </dsp:sp>
    <dsp:sp modelId="{E4B6DA21-3911-0D4A-8FD7-7F208B66EA4A}">
      <dsp:nvSpPr>
        <dsp:cNvPr id="0" name=""/>
        <dsp:cNvSpPr/>
      </dsp:nvSpPr>
      <dsp:spPr>
        <a:xfrm>
          <a:off x="8907777" y="1602104"/>
          <a:ext cx="534658" cy="534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707437"/>
            <a:satOff val="-3703"/>
            <a:lumOff val="1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07437"/>
              <a:satOff val="-3703"/>
              <a:lumOff val="1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28075" y="1602104"/>
        <a:ext cx="294062" cy="402330"/>
      </dsp:txXfrm>
    </dsp:sp>
    <dsp:sp modelId="{63600862-FF69-604C-8580-6CD68776BDC9}">
      <dsp:nvSpPr>
        <dsp:cNvPr id="0" name=""/>
        <dsp:cNvSpPr/>
      </dsp:nvSpPr>
      <dsp:spPr>
        <a:xfrm>
          <a:off x="9626578" y="2574210"/>
          <a:ext cx="534658" cy="534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4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4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46876" y="2574210"/>
        <a:ext cx="294062" cy="402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4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8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8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CF6C1-28B8-62E1-2AF2-EC06AA08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9875A-5FC6-DE3A-0ECE-BCD3BF540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Dau I</a:t>
            </a:r>
            <a:r>
              <a:rPr lang="en-KE">
                <a:solidFill>
                  <a:srgbClr val="FFFFFF"/>
                </a:solidFill>
              </a:rPr>
              <a:t>nsurance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3FF95-B29D-2F84-5C69-C5D9CC26B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KE" dirty="0">
                <a:solidFill>
                  <a:srgbClr val="FFFFFF"/>
                </a:solidFill>
              </a:rPr>
              <a:t>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338107-599B-85D7-02CA-B7EA1BE41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76695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AFD758-B65A-7D3F-D99E-B963BA7E767A}"/>
              </a:ext>
            </a:extLst>
          </p:cNvPr>
          <p:cNvSpPr txBox="1"/>
          <p:nvPr/>
        </p:nvSpPr>
        <p:spPr>
          <a:xfrm>
            <a:off x="640079" y="1812362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b="1" dirty="0"/>
              <a:t>Branch performance</a:t>
            </a:r>
          </a:p>
        </p:txBody>
      </p:sp>
    </p:spTree>
    <p:extLst>
      <p:ext uri="{BB962C8B-B14F-4D97-AF65-F5344CB8AC3E}">
        <p14:creationId xmlns:p14="http://schemas.microsoft.com/office/powerpoint/2010/main" val="18446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FB227A-9D68-B500-6B54-A12BAB11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/>
              <a:t>Future Care Focus &amp; Lifeline Shield dominate</a:t>
            </a:r>
            <a:r>
              <a:rPr lang="en-GB" dirty="0"/>
              <a:t> the portfolio with </a:t>
            </a:r>
            <a:r>
              <a:rPr lang="en-GB" b="1" dirty="0"/>
              <a:t>high collection rates (~92%)</a:t>
            </a:r>
            <a:r>
              <a:rPr lang="en-GB" dirty="0"/>
              <a:t>.</a:t>
            </a:r>
          </a:p>
          <a:p>
            <a:r>
              <a:rPr lang="en-GB" b="1" dirty="0" err="1"/>
              <a:t>Versacare</a:t>
            </a:r>
            <a:r>
              <a:rPr lang="en-GB" b="1" dirty="0"/>
              <a:t> Assurance has a very low collection rate (23.3%)</a:t>
            </a:r>
            <a:r>
              <a:rPr lang="en-GB" dirty="0"/>
              <a:t>, indicating potential policyholder defaults or structural issues.</a:t>
            </a:r>
          </a:p>
          <a:p>
            <a:r>
              <a:rPr lang="en-GB" b="1" dirty="0"/>
              <a:t>QuickPay Care 15, Triple Care Guard 12, and Fortress Shield 15 show strong premium recovery (~90%)</a:t>
            </a:r>
            <a:r>
              <a:rPr lang="en-GB" dirty="0"/>
              <a:t>.</a:t>
            </a:r>
          </a:p>
          <a:p>
            <a:endParaRPr lang="en-K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First Aid Kit">
            <a:extLst>
              <a:ext uri="{FF2B5EF4-FFF2-40B4-BE49-F238E27FC236}">
                <a16:creationId xmlns:a16="http://schemas.microsoft.com/office/drawing/2014/main" id="{3F83E43D-883C-7A71-9E3A-63081BAB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63487-5F91-D20A-E50B-B034BB7827EB}"/>
              </a:ext>
            </a:extLst>
          </p:cNvPr>
          <p:cNvSpPr txBox="1"/>
          <p:nvPr/>
        </p:nvSpPr>
        <p:spPr>
          <a:xfrm>
            <a:off x="664661" y="66166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b="1" dirty="0"/>
              <a:t>Policies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18972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2EC6B2B1-64D4-4792-BD2E-44C5365E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1956816"/>
            <a:ext cx="4343400" cy="4343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B2E1EF0-FC3B-FB95-12DD-105B067AE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160807"/>
              </p:ext>
            </p:extLst>
          </p:nvPr>
        </p:nvGraphicFramePr>
        <p:xfrm>
          <a:off x="5793149" y="2633236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C7FD03-877A-95F4-D688-A1CBBA348876}"/>
              </a:ext>
            </a:extLst>
          </p:cNvPr>
          <p:cNvSpPr txBox="1"/>
          <p:nvPr/>
        </p:nvSpPr>
        <p:spPr>
          <a:xfrm>
            <a:off x="5251904" y="630318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b="1" dirty="0"/>
              <a:t>Agent’s Perfomance</a:t>
            </a:r>
          </a:p>
        </p:txBody>
      </p:sp>
    </p:spTree>
    <p:extLst>
      <p:ext uri="{BB962C8B-B14F-4D97-AF65-F5344CB8AC3E}">
        <p14:creationId xmlns:p14="http://schemas.microsoft.com/office/powerpoint/2010/main" val="170802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25B6F9-9B67-6BA4-C204-291F6DB3F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992152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C08F3A-150F-F097-684D-2803ED0BA611}"/>
              </a:ext>
            </a:extLst>
          </p:cNvPr>
          <p:cNvSpPr txBox="1"/>
          <p:nvPr/>
        </p:nvSpPr>
        <p:spPr>
          <a:xfrm>
            <a:off x="640079" y="661669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b="1" dirty="0"/>
              <a:t>Manager’s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28673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6B0A8-7161-7FE4-35E8-68AD649F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9031EE97-5019-3E3E-8BE4-230835890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5410" y="990201"/>
            <a:ext cx="4818027" cy="48180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00278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294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Dau Insurance company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Daudi Bradley</dc:creator>
  <cp:lastModifiedBy>Daudi Bradley</cp:lastModifiedBy>
  <cp:revision>1</cp:revision>
  <dcterms:created xsi:type="dcterms:W3CDTF">2025-02-18T16:46:51Z</dcterms:created>
  <dcterms:modified xsi:type="dcterms:W3CDTF">2025-02-18T18:32:09Z</dcterms:modified>
</cp:coreProperties>
</file>