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7"/>
  </p:notesMasterIdLst>
  <p:sldIdLst>
    <p:sldId id="256" r:id="rId2"/>
    <p:sldId id="294" r:id="rId3"/>
    <p:sldId id="258" r:id="rId4"/>
    <p:sldId id="288" r:id="rId5"/>
    <p:sldId id="287" r:id="rId6"/>
    <p:sldId id="289" r:id="rId7"/>
    <p:sldId id="260" r:id="rId8"/>
    <p:sldId id="293" r:id="rId9"/>
    <p:sldId id="284" r:id="rId10"/>
    <p:sldId id="290" r:id="rId11"/>
    <p:sldId id="292" r:id="rId12"/>
    <p:sldId id="301" r:id="rId13"/>
    <p:sldId id="296" r:id="rId14"/>
    <p:sldId id="30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בראדלי פייצוויג" initials="בפ" lastIdx="1" clrIdx="0">
    <p:extLst>
      <p:ext uri="{19B8F6BF-5375-455C-9EA6-DF929625EA0E}">
        <p15:presenceInfo xmlns:p15="http://schemas.microsoft.com/office/powerpoint/2012/main" userId="בראדלי פייצוויג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3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895D-722A-49CF-B640-DC61D03CB091}" type="datetimeFigureOut">
              <a:rPr lang="en-IL" smtClean="0"/>
              <a:t>01/06/2021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9D5C-27F8-4069-81A1-E6E5F4607D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73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792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740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88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533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3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72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39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2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422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353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863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81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181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27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28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DM/GraphSG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sandnetworks.com/the-cora-datas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6C9-BF93-47BA-9E7B-EE256BF8D222}"/>
              </a:ext>
            </a:extLst>
          </p:cNvPr>
          <p:cNvSpPr txBox="1"/>
          <p:nvPr/>
        </p:nvSpPr>
        <p:spPr>
          <a:xfrm>
            <a:off x="4876799" y="871758"/>
            <a:ext cx="7315199" cy="5337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cap="all" spc="30" dirty="0">
                <a:latin typeface="+mj-lt"/>
                <a:ea typeface="+mj-ea"/>
                <a:cs typeface="+mj-cs"/>
              </a:rPr>
              <a:t>Semi-supervised Learning on Graphs with Generative Adversarial Nets</a:t>
            </a:r>
            <a:endParaRPr lang="en-IL" sz="2400" cap="all" spc="3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cap="all" spc="30" dirty="0">
                <a:latin typeface="+mj-lt"/>
                <a:ea typeface="+mj-ea"/>
                <a:cs typeface="+mj-cs"/>
              </a:rPr>
              <a:t>graphsgan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30" dirty="0">
                <a:latin typeface="+mj-lt"/>
                <a:ea typeface="+mj-ea"/>
                <a:cs typeface="+mj-cs"/>
              </a:rPr>
              <a:t>Nashash David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30" dirty="0">
                <a:latin typeface="+mj-lt"/>
                <a:ea typeface="+mj-ea"/>
                <a:cs typeface="+mj-cs"/>
              </a:rPr>
              <a:t>Feitsvaig Bradley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30" dirty="0"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43" name="Picture 1" descr="A tree covered in snow&#10;&#10;Description automatically generated with medium confidence">
            <a:extLst>
              <a:ext uri="{FF2B5EF4-FFF2-40B4-BE49-F238E27FC236}">
                <a16:creationId xmlns:a16="http://schemas.microsoft.com/office/drawing/2014/main" id="{E108F167-75C7-44C6-931B-9637E5707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" r="5029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B32D-9870-4C57-BDFE-619C454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58F5-50E2-441E-AD4B-F23AD545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9" y="1616149"/>
            <a:ext cx="10775212" cy="43130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unlabeled node should be mapped into one cluster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Achievable by adding an entropy regularization term:</a:t>
            </a:r>
          </a:p>
          <a:p>
            <a:pPr marL="914400" lvl="2" indent="0">
              <a:buNone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Clusters should be distant each other as much as possible to help classification.</a:t>
            </a:r>
          </a:p>
          <a:p>
            <a:pPr marL="914400" lvl="2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Achievable by using pull-away loss: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75322-39B2-44D6-A435-482B1EAE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36" y="2293126"/>
            <a:ext cx="5553850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4059A-4E72-4F08-9989-9583C5624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36" y="3786820"/>
            <a:ext cx="541095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B32D-9870-4C57-BDFE-619C454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58F5-50E2-441E-AD4B-F23AD545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9" y="1616149"/>
            <a:ext cx="10775212" cy="43130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conditions for </a:t>
            </a:r>
            <a:r>
              <a:rPr lang="en-US" dirty="0"/>
              <a:t>Generator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reach equilibrium: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Map fake samples into central area.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Achievable by using feature matching loss – minimize the distance from centroid:</a:t>
            </a:r>
          </a:p>
          <a:p>
            <a:pPr marL="914400" lvl="2" indent="0">
              <a:buNone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Fake samples should not overfit centroid.</a:t>
            </a:r>
          </a:p>
          <a:p>
            <a:pPr marL="914400" lvl="2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Achievable by using pull-away loss: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9EC79-C82D-492F-A5E5-E33F5F13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1" y="2717210"/>
            <a:ext cx="5020376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23336-8C44-4866-8E3E-E24D63A19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01" y="4318448"/>
            <a:ext cx="541095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7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FD701-B675-453B-986B-E05EB75D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US" dirty="0"/>
              <a:t>Cora dataset</a:t>
            </a:r>
            <a:endParaRPr lang="en-IL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A386F-9220-4292-80D2-4E367B61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" b="2"/>
          <a:stretch/>
        </p:blipFill>
        <p:spPr bwMode="auto">
          <a:xfrm>
            <a:off x="6481288" y="1263584"/>
            <a:ext cx="5226298" cy="43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6FCEC7-B8C1-42B9-B55D-5261351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60152"/>
            <a:ext cx="5785964" cy="43308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consists of 2708 scientific publications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classified into one of seven classes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citation network consists of 5429 links</a:t>
            </a:r>
          </a:p>
        </p:txBody>
      </p:sp>
    </p:spTree>
    <p:extLst>
      <p:ext uri="{BB962C8B-B14F-4D97-AF65-F5344CB8AC3E}">
        <p14:creationId xmlns:p14="http://schemas.microsoft.com/office/powerpoint/2010/main" val="3941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61262-35AF-4D1B-A8C7-C12F43A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test_batch</a:t>
            </a:r>
            <a:br>
              <a:rPr lang="en-US" dirty="0"/>
            </a:br>
            <a:r>
              <a:rPr lang="en-US" dirty="0"/>
              <a:t>clusters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2D32A37-F2AE-4F9A-83EE-8CA5B0DA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64" y="89648"/>
            <a:ext cx="6678704" cy="6678704"/>
          </a:xfrm>
        </p:spPr>
      </p:pic>
    </p:spTree>
    <p:extLst>
      <p:ext uri="{BB962C8B-B14F-4D97-AF65-F5344CB8AC3E}">
        <p14:creationId xmlns:p14="http://schemas.microsoft.com/office/powerpoint/2010/main" val="177283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736451-F686-480F-ABF2-123F8473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215"/>
            <a:ext cx="12192000" cy="605356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20801E-A3F0-45F2-B30B-A755D69E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69948" y="88285"/>
            <a:ext cx="2924583" cy="1152686"/>
          </a:xfrm>
        </p:spPr>
      </p:pic>
    </p:spTree>
    <p:extLst>
      <p:ext uri="{BB962C8B-B14F-4D97-AF65-F5344CB8AC3E}">
        <p14:creationId xmlns:p14="http://schemas.microsoft.com/office/powerpoint/2010/main" val="107177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2D3-0BED-4E05-A0B4-C14CA404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16DA-7161-4992-B36C-8CA7028C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769344"/>
            <a:ext cx="10691265" cy="3636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Paper: Semi-supervised Learning on Graphs with Generative Adversarial Nets; Ming Ding,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Tang,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Zhang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CODE 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THUDM/GraphSGAN: Implementation of "GraphSGAN", a GAN-based semi-supervised learning algorithm for graph data. (github.com)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Cora dataset explanation 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The Cora dataset - Graphs and Networks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A4FB2-E482-4DBE-B39A-1ABBB393F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30494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30EE1-5DD9-4D6A-96D3-D58F21FE42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4" r="-2" b="1832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6B010-C05C-42BE-8CAE-E94774AB0E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46" r="2701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0181-13BD-4ED9-A74B-F7B9499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on graphs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C5A03-A2AD-406E-854F-2BBB574F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We are given a graph comprised of a small set of labeled nodes and a large set of unlabeled nodes.</a:t>
            </a:r>
          </a:p>
          <a:p>
            <a:endParaRPr lang="en-US" sz="2400" dirty="0"/>
          </a:p>
          <a:p>
            <a:r>
              <a:rPr lang="en-US" sz="2400" dirty="0"/>
              <a:t> The goal is to learn a model that can predict label of the unlabeled nodes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26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0181-13BD-4ED9-A74B-F7B9499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in Semi-supervised learning on graphs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C5A03-A2AD-406E-854F-2BBB574F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GAN directly on graph learning is impractical. Because it does not take into account the graph structure.</a:t>
            </a:r>
          </a:p>
          <a:p>
            <a:endParaRPr lang="en-US" sz="2400" dirty="0"/>
          </a:p>
          <a:p>
            <a:r>
              <a:rPr lang="en-US" sz="2400" dirty="0"/>
              <a:t>GAN is used to weaken the effect of propagation across density gaps.</a:t>
            </a:r>
          </a:p>
        </p:txBody>
      </p:sp>
    </p:spTree>
    <p:extLst>
      <p:ext uri="{BB962C8B-B14F-4D97-AF65-F5344CB8AC3E}">
        <p14:creationId xmlns:p14="http://schemas.microsoft.com/office/powerpoint/2010/main" val="18262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D0181-13BD-4ED9-A74B-F7B9499E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 fontScale="90000"/>
          </a:bodyPr>
          <a:lstStyle/>
          <a:p>
            <a:r>
              <a:rPr lang="en-US" dirty="0"/>
              <a:t>GANs in Semi-supervised learning on graphs</a:t>
            </a:r>
            <a:endParaRPr lang="en-I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C5A03-A2AD-406E-854F-2BBB574F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4"/>
            <a:ext cx="7891019" cy="3553109"/>
          </a:xfrm>
        </p:spPr>
        <p:txBody>
          <a:bodyPr>
            <a:normAutofit/>
          </a:bodyPr>
          <a:lstStyle/>
          <a:p>
            <a:r>
              <a:rPr lang="en-US" dirty="0"/>
              <a:t>Generator generates fakes samples into density gap areas.</a:t>
            </a:r>
          </a:p>
          <a:p>
            <a:endParaRPr lang="en-US" dirty="0"/>
          </a:p>
          <a:p>
            <a:r>
              <a:rPr lang="en-US" dirty="0"/>
              <a:t>Discriminator discriminate fake samples from real before classifying them into different classes.</a:t>
            </a:r>
          </a:p>
          <a:p>
            <a:endParaRPr lang="en-US" dirty="0"/>
          </a:p>
          <a:p>
            <a:r>
              <a:rPr lang="en-US" dirty="0"/>
              <a:t>This method weakens the propagation across density gaps.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8FD8-6B0D-400F-8C11-81A2539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42" y="552574"/>
            <a:ext cx="2647304" cy="259655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B7063C-930B-4EB1-94DD-839241E3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431" y="3293732"/>
            <a:ext cx="2613215" cy="25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4B3A3-034B-43C3-8AC1-B1A3A1EC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7" y="899024"/>
            <a:ext cx="3485385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Graphsgan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0038E-D2C8-4DE8-8659-BB080EC7A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422" r="10810"/>
          <a:stretch/>
        </p:blipFill>
        <p:spPr>
          <a:xfrm>
            <a:off x="3776331" y="723900"/>
            <a:ext cx="7729869" cy="51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D0181-13BD-4ED9-A74B-F7B9499E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US" dirty="0"/>
              <a:t>Learning process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ABAD0-8F13-4982-A825-71950969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1" y="1598525"/>
            <a:ext cx="4222370" cy="343067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C5A03-A2AD-406E-854F-2BBB574F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81" y="2276474"/>
            <a:ext cx="6566823" cy="388502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in equilibrium GAN mimicking real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graphSGAN, the generator would generate fake samples into density gaps.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graphSGAN is expected to generate samples in density gaps as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179355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3B2AA72-2BD1-4D16-8BB1-FF8E85D7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46" y="708383"/>
            <a:ext cx="2843507" cy="544123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E78171-BBC6-4F75-9341-8DFC926F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5" y="2743485"/>
            <a:ext cx="10691265" cy="1371030"/>
          </a:xfrm>
        </p:spPr>
        <p:txBody>
          <a:bodyPr/>
          <a:lstStyle/>
          <a:p>
            <a:r>
              <a:rPr lang="en-US" dirty="0"/>
              <a:t>discriminator</a:t>
            </a:r>
            <a:endParaRPr lang="en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883C0B-C1E6-4EAA-A065-D40B181A0D95}"/>
              </a:ext>
            </a:extLst>
          </p:cNvPr>
          <p:cNvSpPr txBox="1">
            <a:spLocks/>
          </p:cNvSpPr>
          <p:nvPr/>
        </p:nvSpPr>
        <p:spPr>
          <a:xfrm>
            <a:off x="7855751" y="2743485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Generator 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8A553-7468-4B13-9D41-600F0FDF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73" y="3919790"/>
            <a:ext cx="4172673" cy="389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CE0EC-DDF9-41B9-9446-394C44391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799" y="3943041"/>
            <a:ext cx="2600630" cy="4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B32D-9870-4C57-BDFE-619C454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F58F5-50E2-441E-AD4B-F23AD545E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689" y="1616149"/>
                <a:ext cx="10775212" cy="431306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Four conditions for discriminator to reach equilibrium: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Map nodes from different classes into different clusters. </a:t>
                </a:r>
                <a:b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Achievable by using cross entropy loss on labelled nodes:</a:t>
                </a:r>
              </a:p>
              <a:p>
                <a:pPr marL="914400" lvl="2" indent="0">
                  <a:buNone/>
                </a:pPr>
                <a:endParaRPr 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set of inputs for labeled nodes.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Real nodes should not be mapped into the central area in order to expose the density gap.</a:t>
                </a:r>
              </a:p>
              <a:p>
                <a:pPr marL="914400" lvl="2" indent="0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Achievable by using original GAN loss: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914400" lvl="2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	</a:t>
                </a:r>
                <a:endParaRPr lang="en-I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F58F5-50E2-441E-AD4B-F23AD545E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689" y="1616149"/>
                <a:ext cx="10775212" cy="4313065"/>
              </a:xfrm>
              <a:blipFill>
                <a:blip r:embed="rId3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A031FF-3998-42AC-B58C-18141BF6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76" y="2801415"/>
            <a:ext cx="3743847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722FE-739F-452F-889D-1E753E303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836" y="4417823"/>
            <a:ext cx="61349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323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784</TotalTime>
  <Words>438</Words>
  <Application>Microsoft Office PowerPoint</Application>
  <PresentationFormat>Widescreen</PresentationFormat>
  <Paragraphs>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Univers Condensed</vt:lpstr>
      <vt:lpstr>Wingdings</vt:lpstr>
      <vt:lpstr>ChronicleVTI</vt:lpstr>
      <vt:lpstr>PowerPoint Presentation</vt:lpstr>
      <vt:lpstr>PowerPoint Presentation</vt:lpstr>
      <vt:lpstr>Semi-supervised learning on graphs</vt:lpstr>
      <vt:lpstr>GANs in Semi-supervised learning on graphs</vt:lpstr>
      <vt:lpstr>GANs in Semi-supervised learning on graphs</vt:lpstr>
      <vt:lpstr>Graphsgan Architecture</vt:lpstr>
      <vt:lpstr>Learning process</vt:lpstr>
      <vt:lpstr>discriminator</vt:lpstr>
      <vt:lpstr>discriminator</vt:lpstr>
      <vt:lpstr>discriminator</vt:lpstr>
      <vt:lpstr>Generator </vt:lpstr>
      <vt:lpstr>Cora dataset</vt:lpstr>
      <vt:lpstr>test_batch clusters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בראדלי פייצוויג</dc:creator>
  <cp:lastModifiedBy>בראדלי פייצוויג</cp:lastModifiedBy>
  <cp:revision>43</cp:revision>
  <dcterms:created xsi:type="dcterms:W3CDTF">2021-01-11T18:42:50Z</dcterms:created>
  <dcterms:modified xsi:type="dcterms:W3CDTF">2021-05-31T22:45:30Z</dcterms:modified>
</cp:coreProperties>
</file>