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5"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57">
          <p15:clr>
            <a:srgbClr val="A4A3A4"/>
          </p15:clr>
        </p15:guide>
        <p15:guide id="2" pos="2598">
          <p15:clr>
            <a:srgbClr val="A4A3A4"/>
          </p15:clr>
        </p15:guide>
        <p15:guide id="3" pos="7529">
          <p15:clr>
            <a:srgbClr val="747775"/>
          </p15:clr>
        </p15:guide>
        <p15:guide id="4" orient="horz" pos="97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1A5484-67C2-44D7-9067-0C616C5B18A2}">
  <a:tblStyle styleId="{001A5484-67C2-44D7-9067-0C616C5B18A2}"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84427F-D62C-44DC-9576-16D4805F2B4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82"/>
      </p:cViewPr>
      <p:guideLst>
        <p:guide orient="horz" pos="657"/>
        <p:guide pos="2598"/>
        <p:guide pos="7529"/>
        <p:guide orient="horz" pos="9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87d78f4436_4_5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g287d78f4436_4_5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87d78f4436_1_1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87d78f4436_1_1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g287d78f4436_1_1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287d78f4436_1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287d78f4436_1_1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g287d78f4436_1_1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87d78f4436_1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87d78f4436_1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g287d78f4436_1_1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287d78f4436_1_1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287d78f4436_1_1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g287d78f4436_1_18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287d78f4436_1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287d78f4436_1_2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g287d78f4436_1_2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87d78f4436_2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g287d78f4436_2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287d78f4436_4_3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g287d78f4436_4_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87d78f4436_4_1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g287d78f4436_4_1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87d78f4436_4_7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1" name="Google Shape;651;g287d78f4436_4_7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287d78f4436_4_4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0" name="Google Shape;670;g287d78f4436_4_4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88ae8ff47e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g288ae8ff47e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287d78f4436_4_4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9" name="Google Shape;689;g287d78f4436_4_4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287d78f4436_4_5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g287d78f4436_4_5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287d78f4436_4_6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2" name="Google Shape;732;g287d78f4436_4_6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287d78f4436_4_6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3" name="Google Shape;753;g287d78f4436_4_6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e84f2e3d03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g1e84f2e3d03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287d78f4436_4_1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3" name="Google Shape;783;g287d78f4436_4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287d78f4436_4_2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5" name="Google Shape;815;g287d78f4436_4_2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e84f2e3d03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9" name="Google Shape;829;g1e84f2e3d03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1e8666ac485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1e8666ac485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1" name="Google Shape;841;g1e8666ac485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e8666ac48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e8666ac485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0" name="Google Shape;850;g1e8666ac485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e84f2e3d03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g1e84f2e3d03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287d78f4436_8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8" name="Google Shape;858;g287d78f4436_8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9" name="Google Shape;86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88ae8ff47e_3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g288ae8ff47e_3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87d78f4436_1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g287d78f4436_1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88ae8ff47e_3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g288ae8ff47e_3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e84f2e3d03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g1e84f2e3d03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87d78f4436_1_1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87d78f4436_1_1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g287d78f4436_1_1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_比较">
  <p:cSld name="5_比较">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8" name="Google Shape;88;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0" name="Google Shape;90;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6_比较">
  <p:cSld name="6_比较">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7_比较">
  <p:cSld name="7_比较">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6" name="Google Shape;106;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8" name="Google Shape;108;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比较">
  <p:cSld name="8_比较">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5" name="Google Shape;115;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7" name="Google Shape;117;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9_比较">
  <p:cSld name="9_比较">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4" name="Google Shape;124;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6" name="Google Shape;126;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_比较">
  <p:cSld name="10_比较">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3" name="Google Shape;13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5" name="Google Shape;13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_比较">
  <p:cSld name="11_比较">
    <p:spTree>
      <p:nvGrpSpPr>
        <p:cNvPr id="1" name="Shape 139"/>
        <p:cNvGrpSpPr/>
        <p:nvPr/>
      </p:nvGrpSpPr>
      <p:grpSpPr>
        <a:xfrm>
          <a:off x="0" y="0"/>
          <a:ext cx="0" cy="0"/>
          <a:chOff x="0" y="0"/>
          <a:chExt cx="0" cy="0"/>
        </a:xfrm>
      </p:grpSpPr>
      <p:sp>
        <p:nvSpPr>
          <p:cNvPr id="140" name="Google Shape;140;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2" name="Google Shape;142;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2_比较">
  <p:cSld name="12_比较">
    <p:spTree>
      <p:nvGrpSpPr>
        <p:cNvPr id="1" name="Shape 148"/>
        <p:cNvGrpSpPr/>
        <p:nvPr/>
      </p:nvGrpSpPr>
      <p:grpSpPr>
        <a:xfrm>
          <a:off x="0" y="0"/>
          <a:ext cx="0" cy="0"/>
          <a:chOff x="0" y="0"/>
          <a:chExt cx="0" cy="0"/>
        </a:xfrm>
      </p:grpSpPr>
      <p:sp>
        <p:nvSpPr>
          <p:cNvPr id="149" name="Google Shape;149;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1" name="Google Shape;151;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3" name="Google Shape;153;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3_比较">
  <p:cSld name="13_比较">
    <p:spTree>
      <p:nvGrpSpPr>
        <p:cNvPr id="1" name="Shape 157"/>
        <p:cNvGrpSpPr/>
        <p:nvPr/>
      </p:nvGrpSpPr>
      <p:grpSpPr>
        <a:xfrm>
          <a:off x="0" y="0"/>
          <a:ext cx="0" cy="0"/>
          <a:chOff x="0" y="0"/>
          <a:chExt cx="0" cy="0"/>
        </a:xfrm>
      </p:grpSpPr>
      <p:sp>
        <p:nvSpPr>
          <p:cNvPr id="158" name="Google Shape;158;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0" name="Google Shape;160;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2" name="Google Shape;162;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4_比较">
  <p:cSld name="14_比较">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9" name="Google Shape;16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1" name="Google Shape;17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5_比较">
  <p:cSld name="15_比较">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8" name="Google Shape;178;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9" name="Google Shape;179;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0" name="Google Shape;180;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6_比较">
  <p:cSld name="16_比较">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7" name="Google Shape;187;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9" name="Google Shape;189;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7_比较">
  <p:cSld name="17_比较">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6" name="Google Shape;196;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8" name="Google Shape;198;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9" name="Google Shape;19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8_比较">
  <p:cSld name="18_比较">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5" name="Google Shape;205;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7" name="Google Shape;207;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8" name="Google Shape;20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9_比较">
  <p:cSld name="19_比较">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3" name="Google Shape;213;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4" name="Google Shape;214;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5" name="Google Shape;215;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6" name="Google Shape;216;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0_比较">
  <p:cSld name="20_比较">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2" name="Google Shape;222;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23" name="Google Shape;223;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4" name="Google Shape;224;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25" name="Google Shape;225;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6" name="Google Shape;22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1_比较">
  <p:cSld name="21_比较">
    <p:spTree>
      <p:nvGrpSpPr>
        <p:cNvPr id="1" name="Shape 229"/>
        <p:cNvGrpSpPr/>
        <p:nvPr/>
      </p:nvGrpSpPr>
      <p:grpSpPr>
        <a:xfrm>
          <a:off x="0" y="0"/>
          <a:ext cx="0" cy="0"/>
          <a:chOff x="0" y="0"/>
          <a:chExt cx="0" cy="0"/>
        </a:xfrm>
      </p:grpSpPr>
      <p:sp>
        <p:nvSpPr>
          <p:cNvPr id="230" name="Google Shape;230;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1" name="Google Shape;231;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32" name="Google Shape;232;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3" name="Google Shape;233;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34" name="Google Shape;234;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5" name="Google Shape;23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2_比较">
  <p:cSld name="22_比较">
    <p:spTree>
      <p:nvGrpSpPr>
        <p:cNvPr id="1" name="Shape 238"/>
        <p:cNvGrpSpPr/>
        <p:nvPr/>
      </p:nvGrpSpPr>
      <p:grpSpPr>
        <a:xfrm>
          <a:off x="0" y="0"/>
          <a:ext cx="0" cy="0"/>
          <a:chOff x="0" y="0"/>
          <a:chExt cx="0" cy="0"/>
        </a:xfrm>
      </p:grpSpPr>
      <p:sp>
        <p:nvSpPr>
          <p:cNvPr id="239" name="Google Shape;239;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41" name="Google Shape;241;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2" name="Google Shape;242;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43" name="Google Shape;243;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4" name="Google Shape;24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3_比较">
  <p:cSld name="23_比较">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9" name="Google Shape;249;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0" name="Google Shape;250;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2" name="Google Shape;252;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3" name="Google Shape;25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5" name="Google Shape;25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4_比较">
  <p:cSld name="24_比较">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8" name="Google Shape;258;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9" name="Google Shape;259;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0" name="Google Shape;260;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1" name="Google Shape;261;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2" name="Google Shape;26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3" name="Google Shape;26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5_比较">
  <p:cSld name="25_比较">
    <p:spTree>
      <p:nvGrpSpPr>
        <p:cNvPr id="1" name="Shape 265"/>
        <p:cNvGrpSpPr/>
        <p:nvPr/>
      </p:nvGrpSpPr>
      <p:grpSpPr>
        <a:xfrm>
          <a:off x="0" y="0"/>
          <a:ext cx="0" cy="0"/>
          <a:chOff x="0" y="0"/>
          <a:chExt cx="0" cy="0"/>
        </a:xfrm>
      </p:grpSpPr>
      <p:sp>
        <p:nvSpPr>
          <p:cNvPr id="266" name="Google Shape;266;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7" name="Google Shape;267;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8" name="Google Shape;268;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9" name="Google Shape;269;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70" name="Google Shape;270;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1" name="Google Shape;27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3" name="Google Shape;27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6_比较">
  <p:cSld name="26_比较">
    <p:spTree>
      <p:nvGrpSpPr>
        <p:cNvPr id="1" name="Shape 274"/>
        <p:cNvGrpSpPr/>
        <p:nvPr/>
      </p:nvGrpSpPr>
      <p:grpSpPr>
        <a:xfrm>
          <a:off x="0" y="0"/>
          <a:ext cx="0" cy="0"/>
          <a:chOff x="0" y="0"/>
          <a:chExt cx="0" cy="0"/>
        </a:xfrm>
      </p:grpSpPr>
      <p:sp>
        <p:nvSpPr>
          <p:cNvPr id="275" name="Google Shape;275;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6" name="Google Shape;276;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77" name="Google Shape;277;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8" name="Google Shape;278;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79" name="Google Shape;279;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0" name="Google Shape;280;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2" name="Google Shape;28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7_比较">
  <p:cSld name="27_比较">
    <p:spTree>
      <p:nvGrpSpPr>
        <p:cNvPr id="1" name="Shape 283"/>
        <p:cNvGrpSpPr/>
        <p:nvPr/>
      </p:nvGrpSpPr>
      <p:grpSpPr>
        <a:xfrm>
          <a:off x="0" y="0"/>
          <a:ext cx="0" cy="0"/>
          <a:chOff x="0" y="0"/>
          <a:chExt cx="0" cy="0"/>
        </a:xfrm>
      </p:grpSpPr>
      <p:sp>
        <p:nvSpPr>
          <p:cNvPr id="284" name="Google Shape;284;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6" name="Google Shape;286;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7" name="Google Shape;287;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8" name="Google Shape;288;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9" name="Google Shape;28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0" name="Google Shape;29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8_比较">
  <p:cSld name="28_比较">
    <p:spTree>
      <p:nvGrpSpPr>
        <p:cNvPr id="1" name="Shape 292"/>
        <p:cNvGrpSpPr/>
        <p:nvPr/>
      </p:nvGrpSpPr>
      <p:grpSpPr>
        <a:xfrm>
          <a:off x="0" y="0"/>
          <a:ext cx="0" cy="0"/>
          <a:chOff x="0" y="0"/>
          <a:chExt cx="0" cy="0"/>
        </a:xfrm>
      </p:grpSpPr>
      <p:sp>
        <p:nvSpPr>
          <p:cNvPr id="293" name="Google Shape;293;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95" name="Google Shape;295;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6" name="Google Shape;296;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97" name="Google Shape;297;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8" name="Google Shape;29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9" name="Google Shape;29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0" name="Google Shape;30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9_比较">
  <p:cSld name="29_比较">
    <p:spTree>
      <p:nvGrpSpPr>
        <p:cNvPr id="1" name="Shape 301"/>
        <p:cNvGrpSpPr/>
        <p:nvPr/>
      </p:nvGrpSpPr>
      <p:grpSpPr>
        <a:xfrm>
          <a:off x="0" y="0"/>
          <a:ext cx="0" cy="0"/>
          <a:chOff x="0" y="0"/>
          <a:chExt cx="0" cy="0"/>
        </a:xfrm>
      </p:grpSpPr>
      <p:sp>
        <p:nvSpPr>
          <p:cNvPr id="302" name="Google Shape;302;p3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3" name="Google Shape;303;p3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04" name="Google Shape;304;p3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5" name="Google Shape;305;p3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06" name="Google Shape;306;p3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7" name="Google Shape;30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9" name="Google Shape;30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0_比较">
  <p:cSld name="30_比较">
    <p:spTree>
      <p:nvGrpSpPr>
        <p:cNvPr id="1" name="Shape 310"/>
        <p:cNvGrpSpPr/>
        <p:nvPr/>
      </p:nvGrpSpPr>
      <p:grpSpPr>
        <a:xfrm>
          <a:off x="0" y="0"/>
          <a:ext cx="0" cy="0"/>
          <a:chOff x="0" y="0"/>
          <a:chExt cx="0" cy="0"/>
        </a:xfrm>
      </p:grpSpPr>
      <p:sp>
        <p:nvSpPr>
          <p:cNvPr id="311" name="Google Shape;311;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2" name="Google Shape;312;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3" name="Google Shape;313;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4" name="Google Shape;314;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5" name="Google Shape;315;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6" name="Google Shape;31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31_比较">
  <p:cSld name="31_比较">
    <p:spTree>
      <p:nvGrpSpPr>
        <p:cNvPr id="1" name="Shape 319"/>
        <p:cNvGrpSpPr/>
        <p:nvPr/>
      </p:nvGrpSpPr>
      <p:grpSpPr>
        <a:xfrm>
          <a:off x="0" y="0"/>
          <a:ext cx="0" cy="0"/>
          <a:chOff x="0" y="0"/>
          <a:chExt cx="0" cy="0"/>
        </a:xfrm>
      </p:grpSpPr>
      <p:sp>
        <p:nvSpPr>
          <p:cNvPr id="320" name="Google Shape;320;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22" name="Google Shape;322;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3" name="Google Shape;323;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24" name="Google Shape;324;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5" name="Google Shape;32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6" name="Google Shape;32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7" name="Google Shape;32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32_比较">
  <p:cSld name="32_比较">
    <p:spTree>
      <p:nvGrpSpPr>
        <p:cNvPr id="1" name="Shape 328"/>
        <p:cNvGrpSpPr/>
        <p:nvPr/>
      </p:nvGrpSpPr>
      <p:grpSpPr>
        <a:xfrm>
          <a:off x="0" y="0"/>
          <a:ext cx="0" cy="0"/>
          <a:chOff x="0" y="0"/>
          <a:chExt cx="0" cy="0"/>
        </a:xfrm>
      </p:grpSpPr>
      <p:sp>
        <p:nvSpPr>
          <p:cNvPr id="329" name="Google Shape;329;p3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0" name="Google Shape;330;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31" name="Google Shape;331;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2" name="Google Shape;332;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33" name="Google Shape;333;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4" name="Google Shape;334;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5" name="Google Shape;335;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6" name="Google Shape;336;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33_比较">
  <p:cSld name="33_比较">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9" name="Google Shape;339;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0" name="Google Shape;340;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1" name="Google Shape;341;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2" name="Google Shape;342;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3" name="Google Shape;343;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5" name="Google Shape;345;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34_比较">
  <p:cSld name="34_比较">
    <p:spTree>
      <p:nvGrpSpPr>
        <p:cNvPr id="1" name="Shape 346"/>
        <p:cNvGrpSpPr/>
        <p:nvPr/>
      </p:nvGrpSpPr>
      <p:grpSpPr>
        <a:xfrm>
          <a:off x="0" y="0"/>
          <a:ext cx="0" cy="0"/>
          <a:chOff x="0" y="0"/>
          <a:chExt cx="0" cy="0"/>
        </a:xfrm>
      </p:grpSpPr>
      <p:sp>
        <p:nvSpPr>
          <p:cNvPr id="347" name="Google Shape;347;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9" name="Google Shape;349;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0" name="Google Shape;350;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1" name="Google Shape;351;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2" name="Google Shape;352;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3" name="Google Shape;35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4" name="Google Shape;35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5_比较">
  <p:cSld name="35_比较">
    <p:spTree>
      <p:nvGrpSpPr>
        <p:cNvPr id="1" name="Shape 355"/>
        <p:cNvGrpSpPr/>
        <p:nvPr/>
      </p:nvGrpSpPr>
      <p:grpSpPr>
        <a:xfrm>
          <a:off x="0" y="0"/>
          <a:ext cx="0" cy="0"/>
          <a:chOff x="0" y="0"/>
          <a:chExt cx="0" cy="0"/>
        </a:xfrm>
      </p:grpSpPr>
      <p:sp>
        <p:nvSpPr>
          <p:cNvPr id="356" name="Google Shape;356;p4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4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8" name="Google Shape;358;p4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9" name="Google Shape;359;p4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60" name="Google Shape;360;p4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1" name="Google Shape;36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2" name="Google Shape;36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36_比较">
  <p:cSld name="36_比较">
    <p:spTree>
      <p:nvGrpSpPr>
        <p:cNvPr id="1" name="Shape 364"/>
        <p:cNvGrpSpPr/>
        <p:nvPr/>
      </p:nvGrpSpPr>
      <p:grpSpPr>
        <a:xfrm>
          <a:off x="0" y="0"/>
          <a:ext cx="0" cy="0"/>
          <a:chOff x="0" y="0"/>
          <a:chExt cx="0" cy="0"/>
        </a:xfrm>
      </p:grpSpPr>
      <p:sp>
        <p:nvSpPr>
          <p:cNvPr id="365" name="Google Shape;365;p4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6" name="Google Shape;366;p4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67" name="Google Shape;367;p4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8" name="Google Shape;368;p4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69" name="Google Shape;369;p4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0" name="Google Shape;370;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1" name="Google Shape;371;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2" name="Google Shape;372;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73" name="Google Shape;373;p42"/>
          <p:cNvSpPr txBox="1"/>
          <p:nvPr/>
        </p:nvSpPr>
        <p:spPr>
          <a:xfrm>
            <a:off x="453650" y="0"/>
            <a:ext cx="540060" cy="123111"/>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00" u="sng">
                <a:solidFill>
                  <a:schemeClr val="hlink"/>
                </a:solidFill>
                <a:latin typeface="Microsoft Yahei"/>
                <a:ea typeface="Microsoft Yahei"/>
                <a:cs typeface="Microsoft Yahei"/>
                <a:sym typeface="Microsoft Yahei"/>
                <a:hlinkClick r:id="rId2"/>
              </a:rPr>
              <a:t>行业PPT模板</a:t>
            </a:r>
            <a:r>
              <a:rPr lang="en-US" sz="100">
                <a:solidFill>
                  <a:schemeClr val="dk1"/>
                </a:solidFill>
                <a:latin typeface="Microsoft Yahei"/>
                <a:ea typeface="Microsoft Yahei"/>
                <a:cs typeface="Microsoft Yahei"/>
                <a:sym typeface="Microsoft Yahei"/>
              </a:rPr>
              <a:t>http://www.1ppt.com/hangye/</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374"/>
        <p:cNvGrpSpPr/>
        <p:nvPr/>
      </p:nvGrpSpPr>
      <p:grpSpPr>
        <a:xfrm>
          <a:off x="0" y="0"/>
          <a:ext cx="0" cy="0"/>
          <a:chOff x="0" y="0"/>
          <a:chExt cx="0" cy="0"/>
        </a:xfrm>
      </p:grpSpPr>
      <p:sp>
        <p:nvSpPr>
          <p:cNvPr id="375" name="Google Shape;37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6" name="Google Shape;376;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7" name="Google Shape;377;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8" name="Google Shape;37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379"/>
        <p:cNvGrpSpPr/>
        <p:nvPr/>
      </p:nvGrpSpPr>
      <p:grpSpPr>
        <a:xfrm>
          <a:off x="0" y="0"/>
          <a:ext cx="0" cy="0"/>
          <a:chOff x="0" y="0"/>
          <a:chExt cx="0" cy="0"/>
        </a:xfrm>
      </p:grpSpPr>
      <p:sp>
        <p:nvSpPr>
          <p:cNvPr id="380" name="Google Shape;380;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1" name="Google Shape;381;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2" name="Google Shape;382;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383"/>
        <p:cNvGrpSpPr/>
        <p:nvPr/>
      </p:nvGrpSpPr>
      <p:grpSpPr>
        <a:xfrm>
          <a:off x="0" y="0"/>
          <a:ext cx="0" cy="0"/>
          <a:chOff x="0" y="0"/>
          <a:chExt cx="0" cy="0"/>
        </a:xfrm>
      </p:grpSpPr>
      <p:sp>
        <p:nvSpPr>
          <p:cNvPr id="384" name="Google Shape;384;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5" name="Google Shape;385;p4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86" name="Google Shape;386;p4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7" name="Google Shape;387;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8" name="Google Shape;388;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9" name="Google Shape;38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390"/>
        <p:cNvGrpSpPr/>
        <p:nvPr/>
      </p:nvGrpSpPr>
      <p:grpSpPr>
        <a:xfrm>
          <a:off x="0" y="0"/>
          <a:ext cx="0" cy="0"/>
          <a:chOff x="0" y="0"/>
          <a:chExt cx="0" cy="0"/>
        </a:xfrm>
      </p:grpSpPr>
      <p:sp>
        <p:nvSpPr>
          <p:cNvPr id="391" name="Google Shape;391;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2" name="Google Shape;392;p46"/>
          <p:cNvSpPr>
            <a:spLocks noGrp="1"/>
          </p:cNvSpPr>
          <p:nvPr>
            <p:ph type="pic" idx="2"/>
          </p:nvPr>
        </p:nvSpPr>
        <p:spPr>
          <a:xfrm>
            <a:off x="5183188" y="987425"/>
            <a:ext cx="6172200" cy="4873625"/>
          </a:xfrm>
          <a:prstGeom prst="rect">
            <a:avLst/>
          </a:prstGeom>
          <a:noFill/>
          <a:ln>
            <a:noFill/>
          </a:ln>
        </p:spPr>
      </p:sp>
      <p:sp>
        <p:nvSpPr>
          <p:cNvPr id="393" name="Google Shape;393;p4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4" name="Google Shape;394;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6" name="Google Shape;396;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397"/>
        <p:cNvGrpSpPr/>
        <p:nvPr/>
      </p:nvGrpSpPr>
      <p:grpSpPr>
        <a:xfrm>
          <a:off x="0" y="0"/>
          <a:ext cx="0" cy="0"/>
          <a:chOff x="0" y="0"/>
          <a:chExt cx="0" cy="0"/>
        </a:xfrm>
      </p:grpSpPr>
      <p:sp>
        <p:nvSpPr>
          <p:cNvPr id="398" name="Google Shape;398;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9" name="Google Shape;399;p4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0" name="Google Shape;400;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2" name="Google Shape;402;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403"/>
        <p:cNvGrpSpPr/>
        <p:nvPr/>
      </p:nvGrpSpPr>
      <p:grpSpPr>
        <a:xfrm>
          <a:off x="0" y="0"/>
          <a:ext cx="0" cy="0"/>
          <a:chOff x="0" y="0"/>
          <a:chExt cx="0" cy="0"/>
        </a:xfrm>
      </p:grpSpPr>
      <p:sp>
        <p:nvSpPr>
          <p:cNvPr id="404" name="Google Shape;404;p4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5" name="Google Shape;405;p4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6" name="Google Shape;406;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7" name="Google Shape;407;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8" name="Google Shape;408;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比较">
  <p:cSld name="1_比较">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比较">
  <p:cSld name="2_比较">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比较">
  <p:cSld name="3_比较">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0" name="Google Shape;70;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_比较">
  <p:cSld name="4_比较">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9" name="Google Shape;79;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1" name="Google Shape;81;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fdic.gov/resources/supervision-and-examinations/consumer-compliance-examination-manual/documents/5/v-7-1.pdf"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hyperlink" Target="https://chat.openai.com/c/a821041e-9ba9-4006-a5b4-fcb286aa4e44"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9"/>
          <p:cNvSpPr/>
          <p:nvPr/>
        </p:nvSpPr>
        <p:spPr>
          <a:xfrm>
            <a:off x="-2070467" y="-5253446"/>
            <a:ext cx="12804000" cy="13333800"/>
          </a:xfrm>
          <a:prstGeom prst="diamond">
            <a:avLst/>
          </a:prstGeom>
          <a:noFill/>
          <a:ln w="28575" cap="flat" cmpd="sng">
            <a:solidFill>
              <a:srgbClr val="E7E5E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4" name="Google Shape;414;p49"/>
          <p:cNvSpPr/>
          <p:nvPr/>
        </p:nvSpPr>
        <p:spPr>
          <a:xfrm>
            <a:off x="9294073" y="450507"/>
            <a:ext cx="6584700" cy="6763500"/>
          </a:xfrm>
          <a:prstGeom prst="diamond">
            <a:avLst/>
          </a:prstGeom>
          <a:noFill/>
          <a:ln w="28575"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5" name="Google Shape;415;p49"/>
          <p:cNvSpPr/>
          <p:nvPr/>
        </p:nvSpPr>
        <p:spPr>
          <a:xfrm rot="10800000">
            <a:off x="6396000" y="25"/>
            <a:ext cx="5796000" cy="6008700"/>
          </a:xfrm>
          <a:prstGeom prst="rtTriangle">
            <a:avLst/>
          </a:prstGeom>
          <a:solidFill>
            <a:srgbClr val="C5CB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6" name="Google Shape;416;p49"/>
          <p:cNvSpPr txBox="1"/>
          <p:nvPr/>
        </p:nvSpPr>
        <p:spPr>
          <a:xfrm>
            <a:off x="624401" y="2157000"/>
            <a:ext cx="8356800" cy="708000"/>
          </a:xfrm>
          <a:prstGeom prst="rect">
            <a:avLst/>
          </a:prstGeom>
          <a:noFill/>
          <a:ln>
            <a:noFill/>
          </a:ln>
        </p:spPr>
        <p:txBody>
          <a:bodyPr spcFirstLastPara="1" wrap="square" lIns="91425" tIns="45700" rIns="91425" bIns="45700" anchor="t" anchorCtr="0">
            <a:spAutoFit/>
          </a:bodyPr>
          <a:lstStyle/>
          <a:p>
            <a:pPr marL="0" lvl="0" indent="0" algn="l" rtl="0">
              <a:lnSpc>
                <a:spcPct val="122222"/>
              </a:lnSpc>
              <a:spcBef>
                <a:spcPts val="0"/>
              </a:spcBef>
              <a:spcAft>
                <a:spcPts val="1200"/>
              </a:spcAft>
              <a:buSzPts val="1100"/>
              <a:buNone/>
            </a:pPr>
            <a:r>
              <a:rPr lang="en-US" sz="4000" b="1">
                <a:solidFill>
                  <a:srgbClr val="202124"/>
                </a:solidFill>
                <a:highlight>
                  <a:schemeClr val="lt1"/>
                </a:highlight>
              </a:rPr>
              <a:t>Credit Card Approval Prediction</a:t>
            </a:r>
            <a:endParaRPr sz="4800">
              <a:solidFill>
                <a:srgbClr val="262626"/>
              </a:solidFill>
            </a:endParaRPr>
          </a:p>
        </p:txBody>
      </p:sp>
      <p:sp>
        <p:nvSpPr>
          <p:cNvPr id="417" name="Google Shape;417;p49"/>
          <p:cNvSpPr txBox="1"/>
          <p:nvPr/>
        </p:nvSpPr>
        <p:spPr>
          <a:xfrm>
            <a:off x="1121900" y="3061238"/>
            <a:ext cx="4848600" cy="7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2700">
                <a:solidFill>
                  <a:srgbClr val="262626"/>
                </a:solidFill>
              </a:rPr>
              <a:t>Intro to Business Analytics</a:t>
            </a:r>
            <a:endParaRPr sz="2700">
              <a:solidFill>
                <a:srgbClr val="262626"/>
              </a:solidFill>
            </a:endParaRPr>
          </a:p>
        </p:txBody>
      </p:sp>
      <p:sp>
        <p:nvSpPr>
          <p:cNvPr id="418" name="Google Shape;418;p49"/>
          <p:cNvSpPr/>
          <p:nvPr/>
        </p:nvSpPr>
        <p:spPr>
          <a:xfrm rot="10800000" flipH="1">
            <a:off x="1505699" y="2936887"/>
            <a:ext cx="635400" cy="45600"/>
          </a:xfrm>
          <a:prstGeom prst="rect">
            <a:avLst/>
          </a:prstGeom>
          <a:solidFill>
            <a:srgbClr val="C7BAA8"/>
          </a:solidFill>
          <a:ln w="12700" cap="flat" cmpd="sng">
            <a:solidFill>
              <a:srgbClr val="C4B1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9" name="Google Shape;419;p49"/>
          <p:cNvSpPr txBox="1"/>
          <p:nvPr/>
        </p:nvSpPr>
        <p:spPr>
          <a:xfrm>
            <a:off x="1411875" y="3965475"/>
            <a:ext cx="1747200" cy="1816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200" b="1" i="1">
                <a:solidFill>
                  <a:srgbClr val="262626"/>
                </a:solidFill>
              </a:rPr>
              <a:t>Team 0123</a:t>
            </a:r>
            <a:endParaRPr sz="2200" b="1" i="1">
              <a:solidFill>
                <a:srgbClr val="262626"/>
              </a:solidFill>
            </a:endParaRPr>
          </a:p>
          <a:p>
            <a:pPr marL="0" marR="0" lvl="0" indent="0" algn="just" rtl="0">
              <a:spcBef>
                <a:spcPts val="0"/>
              </a:spcBef>
              <a:spcAft>
                <a:spcPts val="0"/>
              </a:spcAft>
              <a:buNone/>
            </a:pPr>
            <a:r>
              <a:rPr lang="en-US" sz="1800" i="1">
                <a:solidFill>
                  <a:srgbClr val="262626"/>
                </a:solidFill>
              </a:rPr>
              <a:t>Bradley Ge</a:t>
            </a:r>
            <a:endParaRPr sz="1800" i="1">
              <a:solidFill>
                <a:srgbClr val="262626"/>
              </a:solidFill>
            </a:endParaRPr>
          </a:p>
          <a:p>
            <a:pPr marL="0" marR="0" lvl="0" indent="0" algn="just" rtl="0">
              <a:spcBef>
                <a:spcPts val="0"/>
              </a:spcBef>
              <a:spcAft>
                <a:spcPts val="0"/>
              </a:spcAft>
              <a:buNone/>
            </a:pPr>
            <a:r>
              <a:rPr lang="en-US" sz="1800" i="1">
                <a:solidFill>
                  <a:srgbClr val="262626"/>
                </a:solidFill>
              </a:rPr>
              <a:t>Jim Tiao</a:t>
            </a:r>
            <a:endParaRPr sz="1800" i="1">
              <a:solidFill>
                <a:srgbClr val="262626"/>
              </a:solidFill>
            </a:endParaRPr>
          </a:p>
          <a:p>
            <a:pPr marL="0" marR="0" lvl="0" indent="0" algn="just" rtl="0">
              <a:spcBef>
                <a:spcPts val="0"/>
              </a:spcBef>
              <a:spcAft>
                <a:spcPts val="0"/>
              </a:spcAft>
              <a:buNone/>
            </a:pPr>
            <a:r>
              <a:rPr lang="en-US" sz="1800" i="1">
                <a:solidFill>
                  <a:srgbClr val="262626"/>
                </a:solidFill>
              </a:rPr>
              <a:t>Irene Wang</a:t>
            </a:r>
            <a:endParaRPr sz="1800" i="1">
              <a:solidFill>
                <a:srgbClr val="262626"/>
              </a:solidFill>
            </a:endParaRPr>
          </a:p>
          <a:p>
            <a:pPr marL="0" marR="0" lvl="0" indent="0" algn="just" rtl="0">
              <a:spcBef>
                <a:spcPts val="0"/>
              </a:spcBef>
              <a:spcAft>
                <a:spcPts val="0"/>
              </a:spcAft>
              <a:buNone/>
            </a:pPr>
            <a:r>
              <a:rPr lang="en-US" sz="1800" i="1">
                <a:solidFill>
                  <a:srgbClr val="262626"/>
                </a:solidFill>
              </a:rPr>
              <a:t>Ella Lee</a:t>
            </a:r>
            <a:endParaRPr sz="1800" i="1">
              <a:solidFill>
                <a:srgbClr val="262626"/>
              </a:solidFill>
            </a:endParaRPr>
          </a:p>
          <a:p>
            <a:pPr marL="0" marR="0" lvl="0" indent="0" algn="just" rtl="0">
              <a:spcBef>
                <a:spcPts val="0"/>
              </a:spcBef>
              <a:spcAft>
                <a:spcPts val="0"/>
              </a:spcAft>
              <a:buNone/>
            </a:pPr>
            <a:r>
              <a:rPr lang="en-US" sz="1800" i="1">
                <a:solidFill>
                  <a:srgbClr val="262626"/>
                </a:solidFill>
              </a:rPr>
              <a:t>Ray Pan</a:t>
            </a:r>
            <a:endParaRPr sz="1800" i="1">
              <a:solidFill>
                <a:srgbClr val="262626"/>
              </a:solidFill>
            </a:endParaRPr>
          </a:p>
        </p:txBody>
      </p:sp>
      <p:pic>
        <p:nvPicPr>
          <p:cNvPr id="420" name="Google Shape;420;p49"/>
          <p:cNvPicPr preferRelativeResize="0"/>
          <p:nvPr/>
        </p:nvPicPr>
        <p:blipFill>
          <a:blip r:embed="rId3">
            <a:alphaModFix/>
          </a:blip>
          <a:stretch>
            <a:fillRect/>
          </a:stretch>
        </p:blipFill>
        <p:spPr>
          <a:xfrm>
            <a:off x="6463175" y="3253150"/>
            <a:ext cx="2880550" cy="1620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58"/>
          <p:cNvSpPr txBox="1">
            <a:spLocks noGrp="1"/>
          </p:cNvSpPr>
          <p:nvPr>
            <p:ph type="body" idx="1"/>
          </p:nvPr>
        </p:nvSpPr>
        <p:spPr>
          <a:xfrm>
            <a:off x="1116275" y="1253400"/>
            <a:ext cx="10515600" cy="5604600"/>
          </a:xfrm>
          <a:prstGeom prst="rect">
            <a:avLst/>
          </a:prstGeom>
        </p:spPr>
        <p:txBody>
          <a:bodyPr spcFirstLastPara="1" wrap="square" lIns="91425" tIns="45700" rIns="91425" bIns="45700" anchor="t" anchorCtr="0">
            <a:noAutofit/>
          </a:bodyPr>
          <a:lstStyle/>
          <a:p>
            <a:pPr marL="457200" lvl="0" indent="-355600" algn="l" rtl="0">
              <a:lnSpc>
                <a:spcPct val="150000"/>
              </a:lnSpc>
              <a:spcBef>
                <a:spcPts val="1000"/>
              </a:spcBef>
              <a:spcAft>
                <a:spcPts val="0"/>
              </a:spcAft>
              <a:buSzPts val="2000"/>
              <a:buChar char="●"/>
            </a:pPr>
            <a:r>
              <a:rPr lang="en-US" sz="2000" b="1"/>
              <a:t>Application_record dataset</a:t>
            </a:r>
            <a:endParaRPr sz="2000" b="1"/>
          </a:p>
          <a:p>
            <a:pPr marL="914400" lvl="1" indent="-330200" algn="l" rtl="0">
              <a:lnSpc>
                <a:spcPct val="150000"/>
              </a:lnSpc>
              <a:spcBef>
                <a:spcPts val="0"/>
              </a:spcBef>
              <a:spcAft>
                <a:spcPts val="0"/>
              </a:spcAft>
              <a:buSzPts val="1600"/>
              <a:buChar char="○"/>
            </a:pPr>
            <a:r>
              <a:rPr lang="en-US" sz="1600" b="1"/>
              <a:t>Most of the features are categorical variables (13 out of 18 columns, including ID)</a:t>
            </a:r>
            <a:endParaRPr sz="1600" b="1"/>
          </a:p>
          <a:p>
            <a:pPr marL="1371600" lvl="2" indent="-317500" algn="l" rtl="0">
              <a:lnSpc>
                <a:spcPct val="150000"/>
              </a:lnSpc>
              <a:spcBef>
                <a:spcPts val="0"/>
              </a:spcBef>
              <a:spcAft>
                <a:spcPts val="0"/>
              </a:spcAft>
              <a:buSzPts val="1400"/>
              <a:buChar char="■"/>
            </a:pPr>
            <a:r>
              <a:rPr lang="en-US" sz="1400"/>
              <a:t>binary: gender, whether own a car, whether own a property, etc.</a:t>
            </a:r>
            <a:endParaRPr sz="1400"/>
          </a:p>
          <a:p>
            <a:pPr marL="1371600" lvl="2" indent="-317500" algn="l" rtl="0">
              <a:lnSpc>
                <a:spcPct val="150000"/>
              </a:lnSpc>
              <a:spcBef>
                <a:spcPts val="0"/>
              </a:spcBef>
              <a:spcAft>
                <a:spcPts val="0"/>
              </a:spcAft>
              <a:buSzPts val="1400"/>
              <a:buChar char="■"/>
            </a:pPr>
            <a:r>
              <a:rPr lang="en-US" sz="1400"/>
              <a:t>polynomial: income_type, education_type, etc.</a:t>
            </a:r>
            <a:endParaRPr/>
          </a:p>
          <a:p>
            <a:pPr marL="914400" lvl="1" indent="-330200" algn="l" rtl="0">
              <a:lnSpc>
                <a:spcPct val="150000"/>
              </a:lnSpc>
              <a:spcBef>
                <a:spcPts val="0"/>
              </a:spcBef>
              <a:spcAft>
                <a:spcPts val="0"/>
              </a:spcAft>
              <a:buSzPts val="1600"/>
              <a:buChar char="○"/>
            </a:pPr>
            <a:r>
              <a:rPr lang="en-US" sz="1600" b="1"/>
              <a:t>Five of the columns are numerical features</a:t>
            </a:r>
            <a:endParaRPr sz="1600" b="1"/>
          </a:p>
          <a:p>
            <a:pPr marL="1371600" lvl="2" indent="-330200" algn="l" rtl="0">
              <a:lnSpc>
                <a:spcPct val="150000"/>
              </a:lnSpc>
              <a:spcBef>
                <a:spcPts val="0"/>
              </a:spcBef>
              <a:spcAft>
                <a:spcPts val="0"/>
              </a:spcAft>
              <a:buSzPts val="1600"/>
              <a:buChar char="■"/>
            </a:pPr>
            <a:r>
              <a:rPr lang="en-US" sz="1600"/>
              <a:t>annual income, count_children, days_birth, days_employed, family size, etc.</a:t>
            </a:r>
            <a:endParaRPr sz="1600"/>
          </a:p>
          <a:p>
            <a:pPr marL="0" lvl="0" indent="0" algn="l" rtl="0">
              <a:lnSpc>
                <a:spcPct val="150000"/>
              </a:lnSpc>
              <a:spcBef>
                <a:spcPts val="1000"/>
              </a:spcBef>
              <a:spcAft>
                <a:spcPts val="0"/>
              </a:spcAft>
              <a:buNone/>
            </a:pPr>
            <a:endParaRPr sz="1600"/>
          </a:p>
          <a:p>
            <a:pPr marL="457200" lvl="0" indent="-355600" algn="l" rtl="0">
              <a:lnSpc>
                <a:spcPct val="150000"/>
              </a:lnSpc>
              <a:spcBef>
                <a:spcPts val="1000"/>
              </a:spcBef>
              <a:spcAft>
                <a:spcPts val="0"/>
              </a:spcAft>
              <a:buSzPts val="2000"/>
              <a:buChar char="●"/>
            </a:pPr>
            <a:r>
              <a:rPr lang="en-US" sz="2000" b="1"/>
              <a:t>Credit_record dataset</a:t>
            </a:r>
            <a:endParaRPr sz="2000" b="1"/>
          </a:p>
          <a:p>
            <a:pPr marL="914400" lvl="1" indent="-330200" algn="l" rtl="0">
              <a:lnSpc>
                <a:spcPct val="150000"/>
              </a:lnSpc>
              <a:spcBef>
                <a:spcPts val="0"/>
              </a:spcBef>
              <a:spcAft>
                <a:spcPts val="0"/>
              </a:spcAft>
              <a:buSzPts val="1600"/>
              <a:buChar char="○"/>
            </a:pPr>
            <a:r>
              <a:rPr lang="en-US" sz="1600" b="1"/>
              <a:t>One of the features is numerical</a:t>
            </a:r>
            <a:endParaRPr sz="1600" b="1"/>
          </a:p>
          <a:p>
            <a:pPr marL="1371600" lvl="2" indent="-317500" algn="l" rtl="0">
              <a:lnSpc>
                <a:spcPct val="150000"/>
              </a:lnSpc>
              <a:spcBef>
                <a:spcPts val="0"/>
              </a:spcBef>
              <a:spcAft>
                <a:spcPts val="0"/>
              </a:spcAft>
              <a:buSzPts val="1400"/>
              <a:buChar char="■"/>
            </a:pPr>
            <a:r>
              <a:rPr lang="en-US" sz="1400"/>
              <a:t>months_balance</a:t>
            </a:r>
            <a:endParaRPr sz="1400"/>
          </a:p>
          <a:p>
            <a:pPr marL="914400" lvl="1" indent="-330200" algn="l" rtl="0">
              <a:lnSpc>
                <a:spcPct val="150000"/>
              </a:lnSpc>
              <a:spcBef>
                <a:spcPts val="0"/>
              </a:spcBef>
              <a:spcAft>
                <a:spcPts val="0"/>
              </a:spcAft>
              <a:buSzPts val="1600"/>
              <a:buChar char="○"/>
            </a:pPr>
            <a:r>
              <a:rPr lang="en-US" sz="1600" b="1"/>
              <a:t>Two of the features are categorical (Including ID)</a:t>
            </a:r>
            <a:endParaRPr sz="1600" b="1"/>
          </a:p>
          <a:p>
            <a:pPr marL="1371600" lvl="2" indent="-317500" algn="l" rtl="0">
              <a:lnSpc>
                <a:spcPct val="150000"/>
              </a:lnSpc>
              <a:spcBef>
                <a:spcPts val="0"/>
              </a:spcBef>
              <a:spcAft>
                <a:spcPts val="0"/>
              </a:spcAft>
              <a:buSzPts val="1400"/>
              <a:buChar char="■"/>
            </a:pPr>
            <a:r>
              <a:rPr lang="en-US" sz="1400"/>
              <a:t>Polynomial: status</a:t>
            </a:r>
            <a:endParaRPr sz="1400" b="1">
              <a:solidFill>
                <a:srgbClr val="A9D08E"/>
              </a:solidFill>
            </a:endParaRPr>
          </a:p>
          <a:p>
            <a:pPr marL="0" lvl="0" indent="0" algn="l" rtl="0">
              <a:lnSpc>
                <a:spcPct val="150000"/>
              </a:lnSpc>
              <a:spcBef>
                <a:spcPts val="1000"/>
              </a:spcBef>
              <a:spcAft>
                <a:spcPts val="0"/>
              </a:spcAft>
              <a:buNone/>
            </a:pPr>
            <a:endParaRPr b="1">
              <a:solidFill>
                <a:srgbClr val="A9D08E"/>
              </a:solidFill>
            </a:endParaRPr>
          </a:p>
        </p:txBody>
      </p:sp>
      <p:sp>
        <p:nvSpPr>
          <p:cNvPr id="560" name="Google Shape;560;p58"/>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61" name="Google Shape;561;p58"/>
          <p:cNvSpPr txBox="1"/>
          <p:nvPr/>
        </p:nvSpPr>
        <p:spPr>
          <a:xfrm>
            <a:off x="1116275" y="393375"/>
            <a:ext cx="97479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Data Understanding: Types of Features</a:t>
            </a:r>
            <a:endParaRPr sz="2800" b="1">
              <a:solidFill>
                <a:srgbClr val="262626"/>
              </a:solidFill>
            </a:endParaRPr>
          </a:p>
          <a:p>
            <a:pPr marL="0" marR="0" lvl="0" indent="0" algn="l" rtl="0">
              <a:spcBef>
                <a:spcPts val="0"/>
              </a:spcBef>
              <a:spcAft>
                <a:spcPts val="0"/>
              </a:spcAft>
              <a:buNone/>
            </a:pPr>
            <a:endParaRPr sz="3200">
              <a:solidFill>
                <a:srgbClr val="262626"/>
              </a:solidFill>
            </a:endParaRPr>
          </a:p>
        </p:txBody>
      </p:sp>
      <p:sp>
        <p:nvSpPr>
          <p:cNvPr id="562" name="Google Shape;562;p58"/>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9"/>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69" name="Google Shape;569;p59"/>
          <p:cNvSpPr txBox="1"/>
          <p:nvPr/>
        </p:nvSpPr>
        <p:spPr>
          <a:xfrm>
            <a:off x="1116275" y="393375"/>
            <a:ext cx="81126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Data Understanding: Datasets example</a:t>
            </a:r>
            <a:endParaRPr sz="2800" b="1">
              <a:solidFill>
                <a:srgbClr val="262626"/>
              </a:solidFill>
            </a:endParaRPr>
          </a:p>
        </p:txBody>
      </p:sp>
      <p:sp>
        <p:nvSpPr>
          <p:cNvPr id="570" name="Google Shape;570;p59"/>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571" name="Google Shape;571;p59"/>
          <p:cNvGraphicFramePr/>
          <p:nvPr/>
        </p:nvGraphicFramePr>
        <p:xfrm>
          <a:off x="1116275" y="1692350"/>
          <a:ext cx="3000000" cy="3000000"/>
        </p:xfrm>
        <a:graphic>
          <a:graphicData uri="http://schemas.openxmlformats.org/drawingml/2006/table">
            <a:tbl>
              <a:tblPr>
                <a:noFill/>
                <a:tableStyleId>{B384427F-D62C-44DC-9576-16D4805F2B4A}</a:tableStyleId>
              </a:tblPr>
              <a:tblGrid>
                <a:gridCol w="835500">
                  <a:extLst>
                    <a:ext uri="{9D8B030D-6E8A-4147-A177-3AD203B41FA5}">
                      <a16:colId xmlns:a16="http://schemas.microsoft.com/office/drawing/2014/main" val="20000"/>
                    </a:ext>
                  </a:extLst>
                </a:gridCol>
                <a:gridCol w="1671025">
                  <a:extLst>
                    <a:ext uri="{9D8B030D-6E8A-4147-A177-3AD203B41FA5}">
                      <a16:colId xmlns:a16="http://schemas.microsoft.com/office/drawing/2014/main" val="20001"/>
                    </a:ext>
                  </a:extLst>
                </a:gridCol>
                <a:gridCol w="1778825">
                  <a:extLst>
                    <a:ext uri="{9D8B030D-6E8A-4147-A177-3AD203B41FA5}">
                      <a16:colId xmlns:a16="http://schemas.microsoft.com/office/drawing/2014/main" val="20002"/>
                    </a:ext>
                  </a:extLst>
                </a:gridCol>
                <a:gridCol w="2156150">
                  <a:extLst>
                    <a:ext uri="{9D8B030D-6E8A-4147-A177-3AD203B41FA5}">
                      <a16:colId xmlns:a16="http://schemas.microsoft.com/office/drawing/2014/main" val="20003"/>
                    </a:ext>
                  </a:extLst>
                </a:gridCol>
                <a:gridCol w="1671025">
                  <a:extLst>
                    <a:ext uri="{9D8B030D-6E8A-4147-A177-3AD203B41FA5}">
                      <a16:colId xmlns:a16="http://schemas.microsoft.com/office/drawing/2014/main" val="20004"/>
                    </a:ext>
                  </a:extLst>
                </a:gridCol>
                <a:gridCol w="2237000">
                  <a:extLst>
                    <a:ext uri="{9D8B030D-6E8A-4147-A177-3AD203B41FA5}">
                      <a16:colId xmlns:a16="http://schemas.microsoft.com/office/drawing/2014/main" val="20005"/>
                    </a:ext>
                  </a:extLst>
                </a:gridCol>
              </a:tblGrid>
              <a:tr h="324000">
                <a:tc>
                  <a:txBody>
                    <a:bodyPr/>
                    <a:lstStyle/>
                    <a:p>
                      <a:pPr marL="0" lvl="0" indent="0" algn="l" rtl="0">
                        <a:spcBef>
                          <a:spcPts val="0"/>
                        </a:spcBef>
                        <a:spcAft>
                          <a:spcPts val="0"/>
                        </a:spcAft>
                        <a:buNone/>
                      </a:pPr>
                      <a:r>
                        <a:rPr lang="en-US" sz="1000" b="1">
                          <a:solidFill>
                            <a:schemeClr val="lt1"/>
                          </a:solidFill>
                        </a:rPr>
                        <a:t>ID</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5770"/>
                    </a:solidFill>
                  </a:tcPr>
                </a:tc>
                <a:tc>
                  <a:txBody>
                    <a:bodyPr/>
                    <a:lstStyle/>
                    <a:p>
                      <a:pPr marL="0" lvl="0" indent="0" algn="l" rtl="0">
                        <a:spcBef>
                          <a:spcPts val="0"/>
                        </a:spcBef>
                        <a:spcAft>
                          <a:spcPts val="0"/>
                        </a:spcAft>
                        <a:buNone/>
                      </a:pPr>
                      <a:r>
                        <a:rPr lang="en-US" sz="1000" b="1">
                          <a:solidFill>
                            <a:schemeClr val="lt1"/>
                          </a:solidFill>
                        </a:rPr>
                        <a:t>CODE_GENDER</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5770"/>
                    </a:solidFill>
                  </a:tcPr>
                </a:tc>
                <a:tc>
                  <a:txBody>
                    <a:bodyPr/>
                    <a:lstStyle/>
                    <a:p>
                      <a:pPr marL="0" lvl="0" indent="0" algn="l" rtl="0">
                        <a:spcBef>
                          <a:spcPts val="0"/>
                        </a:spcBef>
                        <a:spcAft>
                          <a:spcPts val="0"/>
                        </a:spcAft>
                        <a:buNone/>
                      </a:pPr>
                      <a:r>
                        <a:rPr lang="en-US" sz="1000" b="1">
                          <a:solidFill>
                            <a:schemeClr val="lt1"/>
                          </a:solidFill>
                        </a:rPr>
                        <a:t>FLAG_OWN_CAR</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5770"/>
                    </a:solidFill>
                  </a:tcPr>
                </a:tc>
                <a:tc>
                  <a:txBody>
                    <a:bodyPr/>
                    <a:lstStyle/>
                    <a:p>
                      <a:pPr marL="0" lvl="0" indent="0" algn="l" rtl="0">
                        <a:spcBef>
                          <a:spcPts val="0"/>
                        </a:spcBef>
                        <a:spcAft>
                          <a:spcPts val="0"/>
                        </a:spcAft>
                        <a:buNone/>
                      </a:pPr>
                      <a:r>
                        <a:rPr lang="en-US" sz="1000" b="1">
                          <a:solidFill>
                            <a:schemeClr val="lt1"/>
                          </a:solidFill>
                        </a:rPr>
                        <a:t>FLAG_OWN_REALTY</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5770"/>
                    </a:solidFill>
                  </a:tcPr>
                </a:tc>
                <a:tc>
                  <a:txBody>
                    <a:bodyPr/>
                    <a:lstStyle/>
                    <a:p>
                      <a:pPr marL="0" lvl="0" indent="0" algn="l" rtl="0">
                        <a:spcBef>
                          <a:spcPts val="0"/>
                        </a:spcBef>
                        <a:spcAft>
                          <a:spcPts val="0"/>
                        </a:spcAft>
                        <a:buNone/>
                      </a:pPr>
                      <a:r>
                        <a:rPr lang="en-US" sz="1000" b="1">
                          <a:solidFill>
                            <a:schemeClr val="lt1"/>
                          </a:solidFill>
                        </a:rPr>
                        <a:t>CNT_CHILDREN</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5770"/>
                    </a:solidFill>
                  </a:tcPr>
                </a:tc>
                <a:tc>
                  <a:txBody>
                    <a:bodyPr/>
                    <a:lstStyle/>
                    <a:p>
                      <a:pPr marL="0" lvl="0" indent="0" algn="l" rtl="0">
                        <a:spcBef>
                          <a:spcPts val="0"/>
                        </a:spcBef>
                        <a:spcAft>
                          <a:spcPts val="0"/>
                        </a:spcAft>
                        <a:buNone/>
                      </a:pPr>
                      <a:r>
                        <a:rPr lang="en-US" sz="1000" b="1">
                          <a:solidFill>
                            <a:schemeClr val="lt1"/>
                          </a:solidFill>
                        </a:rPr>
                        <a:t>AMT_INCOME_TOTAL</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5770"/>
                    </a:solidFill>
                  </a:tcPr>
                </a:tc>
                <a:extLst>
                  <a:ext uri="{0D108BD9-81ED-4DB2-BD59-A6C34878D82A}">
                    <a16:rowId xmlns:a16="http://schemas.microsoft.com/office/drawing/2014/main" val="10000"/>
                  </a:ext>
                </a:extLst>
              </a:tr>
              <a:tr h="342400">
                <a:tc>
                  <a:txBody>
                    <a:bodyPr/>
                    <a:lstStyle/>
                    <a:p>
                      <a:pPr marL="0" lvl="0" indent="0" algn="l" rtl="0">
                        <a:lnSpc>
                          <a:spcPct val="115000"/>
                        </a:lnSpc>
                        <a:spcBef>
                          <a:spcPts val="0"/>
                        </a:spcBef>
                        <a:spcAft>
                          <a:spcPts val="0"/>
                        </a:spcAft>
                        <a:buNone/>
                      </a:pPr>
                      <a:r>
                        <a:rPr lang="en-US" sz="1000"/>
                        <a:t>5008804</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a:t>M</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a:t>Y</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a:t>Y</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a:t>0</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a:t>427500</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extLst>
                  <a:ext uri="{0D108BD9-81ED-4DB2-BD59-A6C34878D82A}">
                    <a16:rowId xmlns:a16="http://schemas.microsoft.com/office/drawing/2014/main" val="10001"/>
                  </a:ext>
                </a:extLst>
              </a:tr>
              <a:tr h="342400">
                <a:tc>
                  <a:txBody>
                    <a:bodyPr/>
                    <a:lstStyle/>
                    <a:p>
                      <a:pPr marL="0" lvl="0" indent="0" algn="l" rtl="0">
                        <a:lnSpc>
                          <a:spcPct val="115000"/>
                        </a:lnSpc>
                        <a:spcBef>
                          <a:spcPts val="0"/>
                        </a:spcBef>
                        <a:spcAft>
                          <a:spcPts val="0"/>
                        </a:spcAft>
                        <a:buNone/>
                      </a:pPr>
                      <a:r>
                        <a:rPr lang="en-US" sz="1000"/>
                        <a:t>5008805</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a:t>M</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a:t>Y</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a:t>Y</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a:t>0</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a:t>427500</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extLst>
                  <a:ext uri="{0D108BD9-81ED-4DB2-BD59-A6C34878D82A}">
                    <a16:rowId xmlns:a16="http://schemas.microsoft.com/office/drawing/2014/main" val="10002"/>
                  </a:ext>
                </a:extLst>
              </a:tr>
              <a:tr h="342400">
                <a:tc>
                  <a:txBody>
                    <a:bodyPr/>
                    <a:lstStyle/>
                    <a:p>
                      <a:pPr marL="0" lvl="0" indent="0" algn="l" rtl="0">
                        <a:lnSpc>
                          <a:spcPct val="115000"/>
                        </a:lnSpc>
                        <a:spcBef>
                          <a:spcPts val="0"/>
                        </a:spcBef>
                        <a:spcAft>
                          <a:spcPts val="0"/>
                        </a:spcAft>
                        <a:buNone/>
                      </a:pPr>
                      <a:r>
                        <a:rPr lang="en-US" sz="1000"/>
                        <a:t>5008806</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a:t>M</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a:t>Y</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a:t>Y</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a:t>0</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a:t>112500</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extLst>
                  <a:ext uri="{0D108BD9-81ED-4DB2-BD59-A6C34878D82A}">
                    <a16:rowId xmlns:a16="http://schemas.microsoft.com/office/drawing/2014/main" val="10003"/>
                  </a:ext>
                </a:extLst>
              </a:tr>
              <a:tr h="342400">
                <a:tc>
                  <a:txBody>
                    <a:bodyPr/>
                    <a:lstStyle/>
                    <a:p>
                      <a:pPr marL="0" lvl="0" indent="0" algn="l" rtl="0">
                        <a:lnSpc>
                          <a:spcPct val="115000"/>
                        </a:lnSpc>
                        <a:spcBef>
                          <a:spcPts val="0"/>
                        </a:spcBef>
                        <a:spcAft>
                          <a:spcPts val="0"/>
                        </a:spcAft>
                        <a:buNone/>
                      </a:pPr>
                      <a:r>
                        <a:rPr lang="en-US" sz="1000"/>
                        <a:t>5008808</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a:t>F</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a:t>N</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a:t>Y</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a:t>0</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a:t>270000</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extLst>
                  <a:ext uri="{0D108BD9-81ED-4DB2-BD59-A6C34878D82A}">
                    <a16:rowId xmlns:a16="http://schemas.microsoft.com/office/drawing/2014/main" val="10004"/>
                  </a:ext>
                </a:extLst>
              </a:tr>
              <a:tr h="342400">
                <a:tc>
                  <a:txBody>
                    <a:bodyPr/>
                    <a:lstStyle/>
                    <a:p>
                      <a:pPr marL="0" lvl="0" indent="0" algn="l" rtl="0">
                        <a:lnSpc>
                          <a:spcPct val="115000"/>
                        </a:lnSpc>
                        <a:spcBef>
                          <a:spcPts val="0"/>
                        </a:spcBef>
                        <a:spcAft>
                          <a:spcPts val="0"/>
                        </a:spcAft>
                        <a:buNone/>
                      </a:pPr>
                      <a:r>
                        <a:rPr lang="en-US" sz="1000"/>
                        <a:t>5008809</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a:t>F</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a:t>N</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a:t>Y</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a:t>0</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a:t>270000</a:t>
                      </a:r>
                      <a:endParaRPr sz="100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extLst>
                  <a:ext uri="{0D108BD9-81ED-4DB2-BD59-A6C34878D82A}">
                    <a16:rowId xmlns:a16="http://schemas.microsoft.com/office/drawing/2014/main" val="10005"/>
                  </a:ext>
                </a:extLst>
              </a:tr>
            </a:tbl>
          </a:graphicData>
        </a:graphic>
      </p:graphicFrame>
      <p:sp>
        <p:nvSpPr>
          <p:cNvPr id="572" name="Google Shape;572;p59"/>
          <p:cNvSpPr txBox="1"/>
          <p:nvPr/>
        </p:nvSpPr>
        <p:spPr>
          <a:xfrm>
            <a:off x="1116275" y="1054400"/>
            <a:ext cx="5301600" cy="4926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1000"/>
              </a:spcBef>
              <a:spcAft>
                <a:spcPts val="0"/>
              </a:spcAft>
              <a:buClr>
                <a:schemeClr val="dk1"/>
              </a:buClr>
              <a:buSzPts val="2000"/>
              <a:buChar char="●"/>
            </a:pPr>
            <a:r>
              <a:rPr lang="en-US" sz="2000" b="1">
                <a:solidFill>
                  <a:schemeClr val="dk1"/>
                </a:solidFill>
              </a:rPr>
              <a:t>Application_record dataset</a:t>
            </a:r>
            <a:endParaRPr sz="2000" b="1">
              <a:solidFill>
                <a:schemeClr val="dk1"/>
              </a:solidFill>
            </a:endParaRPr>
          </a:p>
        </p:txBody>
      </p:sp>
      <p:sp>
        <p:nvSpPr>
          <p:cNvPr id="573" name="Google Shape;573;p59"/>
          <p:cNvSpPr txBox="1"/>
          <p:nvPr/>
        </p:nvSpPr>
        <p:spPr>
          <a:xfrm>
            <a:off x="1116275" y="3825950"/>
            <a:ext cx="5106600" cy="4926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1000"/>
              </a:spcBef>
              <a:spcAft>
                <a:spcPts val="0"/>
              </a:spcAft>
              <a:buClr>
                <a:schemeClr val="dk1"/>
              </a:buClr>
              <a:buSzPts val="2000"/>
              <a:buChar char="●"/>
            </a:pPr>
            <a:r>
              <a:rPr lang="en-US" sz="2000" b="1">
                <a:solidFill>
                  <a:schemeClr val="dk1"/>
                </a:solidFill>
              </a:rPr>
              <a:t>Credit_record dataset</a:t>
            </a:r>
            <a:endParaRPr sz="2000"/>
          </a:p>
        </p:txBody>
      </p:sp>
      <p:graphicFrame>
        <p:nvGraphicFramePr>
          <p:cNvPr id="574" name="Google Shape;574;p59"/>
          <p:cNvGraphicFramePr/>
          <p:nvPr/>
        </p:nvGraphicFramePr>
        <p:xfrm>
          <a:off x="1116275" y="4414700"/>
          <a:ext cx="3000000" cy="3000000"/>
        </p:xfrm>
        <a:graphic>
          <a:graphicData uri="http://schemas.openxmlformats.org/drawingml/2006/table">
            <a:tbl>
              <a:tblPr>
                <a:noFill/>
                <a:tableStyleId>{B384427F-D62C-44DC-9576-16D4805F2B4A}</a:tableStyleId>
              </a:tblPr>
              <a:tblGrid>
                <a:gridCol w="3449850">
                  <a:extLst>
                    <a:ext uri="{9D8B030D-6E8A-4147-A177-3AD203B41FA5}">
                      <a16:colId xmlns:a16="http://schemas.microsoft.com/office/drawing/2014/main" val="20000"/>
                    </a:ext>
                  </a:extLst>
                </a:gridCol>
                <a:gridCol w="3449850">
                  <a:extLst>
                    <a:ext uri="{9D8B030D-6E8A-4147-A177-3AD203B41FA5}">
                      <a16:colId xmlns:a16="http://schemas.microsoft.com/office/drawing/2014/main" val="20001"/>
                    </a:ext>
                  </a:extLst>
                </a:gridCol>
                <a:gridCol w="3449850">
                  <a:extLst>
                    <a:ext uri="{9D8B030D-6E8A-4147-A177-3AD203B41FA5}">
                      <a16:colId xmlns:a16="http://schemas.microsoft.com/office/drawing/2014/main" val="20002"/>
                    </a:ext>
                  </a:extLst>
                </a:gridCol>
              </a:tblGrid>
              <a:tr h="407425">
                <a:tc>
                  <a:txBody>
                    <a:bodyPr/>
                    <a:lstStyle/>
                    <a:p>
                      <a:pPr marL="0" lvl="0" indent="0" algn="l" rtl="0">
                        <a:spcBef>
                          <a:spcPts val="0"/>
                        </a:spcBef>
                        <a:spcAft>
                          <a:spcPts val="0"/>
                        </a:spcAft>
                        <a:buNone/>
                      </a:pPr>
                      <a:r>
                        <a:rPr lang="en-US" sz="1000" b="1">
                          <a:solidFill>
                            <a:schemeClr val="lt1"/>
                          </a:solidFill>
                        </a:rPr>
                        <a:t>ID</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696363"/>
                    </a:solidFill>
                  </a:tcPr>
                </a:tc>
                <a:tc>
                  <a:txBody>
                    <a:bodyPr/>
                    <a:lstStyle/>
                    <a:p>
                      <a:pPr marL="0" lvl="0" indent="0" algn="l" rtl="0">
                        <a:spcBef>
                          <a:spcPts val="0"/>
                        </a:spcBef>
                        <a:spcAft>
                          <a:spcPts val="0"/>
                        </a:spcAft>
                        <a:buNone/>
                      </a:pPr>
                      <a:r>
                        <a:rPr lang="en-US" sz="1000" b="1">
                          <a:solidFill>
                            <a:schemeClr val="lt1"/>
                          </a:solidFill>
                        </a:rPr>
                        <a:t>MONTHS_BALANCE</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696363"/>
                    </a:solidFill>
                  </a:tcPr>
                </a:tc>
                <a:tc>
                  <a:txBody>
                    <a:bodyPr/>
                    <a:lstStyle/>
                    <a:p>
                      <a:pPr marL="0" lvl="0" indent="0" algn="l" rtl="0">
                        <a:spcBef>
                          <a:spcPts val="0"/>
                        </a:spcBef>
                        <a:spcAft>
                          <a:spcPts val="0"/>
                        </a:spcAft>
                        <a:buNone/>
                      </a:pPr>
                      <a:r>
                        <a:rPr lang="en-US" sz="1000" b="1">
                          <a:solidFill>
                            <a:schemeClr val="lt1"/>
                          </a:solidFill>
                        </a:rPr>
                        <a:t>STATUS</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696363"/>
                    </a:solidFill>
                  </a:tcPr>
                </a:tc>
                <a:extLst>
                  <a:ext uri="{0D108BD9-81ED-4DB2-BD59-A6C34878D82A}">
                    <a16:rowId xmlns:a16="http://schemas.microsoft.com/office/drawing/2014/main" val="10000"/>
                  </a:ext>
                </a:extLst>
              </a:tr>
              <a:tr h="367600">
                <a:tc>
                  <a:txBody>
                    <a:bodyPr/>
                    <a:lstStyle/>
                    <a:p>
                      <a:pPr marL="0" lvl="0" indent="0" algn="l" rtl="0">
                        <a:lnSpc>
                          <a:spcPct val="115000"/>
                        </a:lnSpc>
                        <a:spcBef>
                          <a:spcPts val="0"/>
                        </a:spcBef>
                        <a:spcAft>
                          <a:spcPts val="0"/>
                        </a:spcAft>
                        <a:buNone/>
                      </a:pPr>
                      <a:r>
                        <a:rPr lang="en-US" sz="1000" b="1"/>
                        <a:t>5001711</a:t>
                      </a:r>
                      <a:endParaRPr sz="1000" b="1"/>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b="1"/>
                        <a:t>0</a:t>
                      </a:r>
                      <a:endParaRPr sz="1000" b="1"/>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b="1"/>
                        <a:t>X</a:t>
                      </a:r>
                      <a:endParaRPr sz="1000" b="1"/>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extLst>
                  <a:ext uri="{0D108BD9-81ED-4DB2-BD59-A6C34878D82A}">
                    <a16:rowId xmlns:a16="http://schemas.microsoft.com/office/drawing/2014/main" val="10001"/>
                  </a:ext>
                </a:extLst>
              </a:tr>
              <a:tr h="367600">
                <a:tc>
                  <a:txBody>
                    <a:bodyPr/>
                    <a:lstStyle/>
                    <a:p>
                      <a:pPr marL="0" lvl="0" indent="0" algn="l" rtl="0">
                        <a:lnSpc>
                          <a:spcPct val="115000"/>
                        </a:lnSpc>
                        <a:spcBef>
                          <a:spcPts val="0"/>
                        </a:spcBef>
                        <a:spcAft>
                          <a:spcPts val="0"/>
                        </a:spcAft>
                        <a:buNone/>
                      </a:pPr>
                      <a:r>
                        <a:rPr lang="en-US" sz="1000" b="1"/>
                        <a:t>5001711</a:t>
                      </a:r>
                      <a:endParaRPr sz="1000" b="1"/>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b="1"/>
                        <a:t>-1</a:t>
                      </a:r>
                      <a:endParaRPr sz="1000" b="1"/>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b="1"/>
                        <a:t>0</a:t>
                      </a:r>
                      <a:endParaRPr sz="1000" b="1"/>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extLst>
                  <a:ext uri="{0D108BD9-81ED-4DB2-BD59-A6C34878D82A}">
                    <a16:rowId xmlns:a16="http://schemas.microsoft.com/office/drawing/2014/main" val="10002"/>
                  </a:ext>
                </a:extLst>
              </a:tr>
              <a:tr h="367600">
                <a:tc>
                  <a:txBody>
                    <a:bodyPr/>
                    <a:lstStyle/>
                    <a:p>
                      <a:pPr marL="0" lvl="0" indent="0" algn="l" rtl="0">
                        <a:lnSpc>
                          <a:spcPct val="115000"/>
                        </a:lnSpc>
                        <a:spcBef>
                          <a:spcPts val="0"/>
                        </a:spcBef>
                        <a:spcAft>
                          <a:spcPts val="0"/>
                        </a:spcAft>
                        <a:buNone/>
                      </a:pPr>
                      <a:r>
                        <a:rPr lang="en-US" sz="1000" b="1"/>
                        <a:t>5001711</a:t>
                      </a:r>
                      <a:endParaRPr sz="1000" b="1"/>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b="1"/>
                        <a:t>-2</a:t>
                      </a:r>
                      <a:endParaRPr sz="1000" b="1"/>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b="1"/>
                        <a:t>0</a:t>
                      </a:r>
                      <a:endParaRPr sz="1000" b="1"/>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extLst>
                  <a:ext uri="{0D108BD9-81ED-4DB2-BD59-A6C34878D82A}">
                    <a16:rowId xmlns:a16="http://schemas.microsoft.com/office/drawing/2014/main" val="10003"/>
                  </a:ext>
                </a:extLst>
              </a:tr>
              <a:tr h="367600">
                <a:tc>
                  <a:txBody>
                    <a:bodyPr/>
                    <a:lstStyle/>
                    <a:p>
                      <a:pPr marL="0" lvl="0" indent="0" algn="l" rtl="0">
                        <a:lnSpc>
                          <a:spcPct val="115000"/>
                        </a:lnSpc>
                        <a:spcBef>
                          <a:spcPts val="0"/>
                        </a:spcBef>
                        <a:spcAft>
                          <a:spcPts val="0"/>
                        </a:spcAft>
                        <a:buNone/>
                      </a:pPr>
                      <a:r>
                        <a:rPr lang="en-US" sz="1000" b="1"/>
                        <a:t>5001711</a:t>
                      </a:r>
                      <a:endParaRPr sz="1000" b="1"/>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b="1"/>
                        <a:t>-3</a:t>
                      </a:r>
                      <a:endParaRPr sz="1000" b="1"/>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b="1"/>
                        <a:t>0</a:t>
                      </a:r>
                      <a:endParaRPr sz="1000" b="1"/>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extLst>
                  <a:ext uri="{0D108BD9-81ED-4DB2-BD59-A6C34878D82A}">
                    <a16:rowId xmlns:a16="http://schemas.microsoft.com/office/drawing/2014/main" val="10004"/>
                  </a:ext>
                </a:extLst>
              </a:tr>
              <a:tr h="367600">
                <a:tc>
                  <a:txBody>
                    <a:bodyPr/>
                    <a:lstStyle/>
                    <a:p>
                      <a:pPr marL="0" lvl="0" indent="0" algn="l" rtl="0">
                        <a:lnSpc>
                          <a:spcPct val="115000"/>
                        </a:lnSpc>
                        <a:spcBef>
                          <a:spcPts val="0"/>
                        </a:spcBef>
                        <a:spcAft>
                          <a:spcPts val="0"/>
                        </a:spcAft>
                        <a:buNone/>
                      </a:pPr>
                      <a:r>
                        <a:rPr lang="en-US" sz="1000" b="1"/>
                        <a:t>5001712</a:t>
                      </a:r>
                      <a:endParaRPr sz="1000" b="1"/>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lnSpc>
                          <a:spcPct val="115000"/>
                        </a:lnSpc>
                        <a:spcBef>
                          <a:spcPts val="0"/>
                        </a:spcBef>
                        <a:spcAft>
                          <a:spcPts val="0"/>
                        </a:spcAft>
                        <a:buNone/>
                      </a:pPr>
                      <a:r>
                        <a:rPr lang="en-US" sz="1000" b="1"/>
                        <a:t>0</a:t>
                      </a:r>
                      <a:endParaRPr sz="1000" b="1"/>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000" b="1"/>
                        <a:t>C</a:t>
                      </a:r>
                      <a:endParaRPr sz="1000" b="1"/>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7E6E6"/>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60"/>
          <p:cNvSpPr txBox="1">
            <a:spLocks noGrp="1"/>
          </p:cNvSpPr>
          <p:nvPr>
            <p:ph type="body" idx="1"/>
          </p:nvPr>
        </p:nvSpPr>
        <p:spPr>
          <a:xfrm>
            <a:off x="1116275" y="1253400"/>
            <a:ext cx="10515600" cy="5604600"/>
          </a:xfrm>
          <a:prstGeom prst="rect">
            <a:avLst/>
          </a:prstGeom>
        </p:spPr>
        <p:txBody>
          <a:bodyPr spcFirstLastPara="1" wrap="square" lIns="91425" tIns="45700" rIns="91425" bIns="45700" anchor="t" anchorCtr="0">
            <a:noAutofit/>
          </a:bodyPr>
          <a:lstStyle/>
          <a:p>
            <a:pPr marL="457200" lvl="0" indent="-355600" algn="l" rtl="0">
              <a:lnSpc>
                <a:spcPct val="150000"/>
              </a:lnSpc>
              <a:spcBef>
                <a:spcPts val="1000"/>
              </a:spcBef>
              <a:spcAft>
                <a:spcPts val="0"/>
              </a:spcAft>
              <a:buSzPts val="2000"/>
              <a:buChar char="●"/>
            </a:pPr>
            <a:r>
              <a:rPr lang="en-US" sz="2000" b="1"/>
              <a:t>Exploring the data:</a:t>
            </a:r>
            <a:endParaRPr sz="2000" b="1">
              <a:solidFill>
                <a:srgbClr val="262626"/>
              </a:solidFill>
            </a:endParaRPr>
          </a:p>
          <a:p>
            <a:pPr marL="914400" lvl="1" indent="-330200" algn="l" rtl="0">
              <a:lnSpc>
                <a:spcPct val="150000"/>
              </a:lnSpc>
              <a:spcBef>
                <a:spcPts val="0"/>
              </a:spcBef>
              <a:spcAft>
                <a:spcPts val="0"/>
              </a:spcAft>
              <a:buSzPts val="1600"/>
              <a:buChar char="○"/>
            </a:pPr>
            <a:r>
              <a:rPr lang="en-US" sz="1600" b="1"/>
              <a:t>Check duplicates and missing values</a:t>
            </a:r>
            <a:endParaRPr sz="1600" b="1"/>
          </a:p>
          <a:p>
            <a:pPr marL="914400" lvl="1" indent="-330200" algn="l" rtl="0">
              <a:lnSpc>
                <a:spcPct val="150000"/>
              </a:lnSpc>
              <a:spcBef>
                <a:spcPts val="0"/>
              </a:spcBef>
              <a:spcAft>
                <a:spcPts val="0"/>
              </a:spcAft>
              <a:buSzPts val="1600"/>
              <a:buChar char="○"/>
            </a:pPr>
            <a:r>
              <a:rPr lang="en-US" sz="1600" b="1"/>
              <a:t>Summary Statistics</a:t>
            </a:r>
            <a:endParaRPr sz="1600" b="1"/>
          </a:p>
          <a:p>
            <a:pPr marL="1371600" lvl="2" indent="-317500" algn="l" rtl="0">
              <a:lnSpc>
                <a:spcPct val="150000"/>
              </a:lnSpc>
              <a:spcBef>
                <a:spcPts val="0"/>
              </a:spcBef>
              <a:spcAft>
                <a:spcPts val="0"/>
              </a:spcAft>
              <a:buSzPts val="1400"/>
              <a:buChar char="■"/>
            </a:pPr>
            <a:r>
              <a:rPr lang="en-US" sz="1400"/>
              <a:t>Number of users: 33,110</a:t>
            </a:r>
            <a:endParaRPr sz="1400"/>
          </a:p>
          <a:p>
            <a:pPr marL="1371600" lvl="2" indent="-317500" algn="l" rtl="0">
              <a:lnSpc>
                <a:spcPct val="150000"/>
              </a:lnSpc>
              <a:spcBef>
                <a:spcPts val="0"/>
              </a:spcBef>
              <a:spcAft>
                <a:spcPts val="0"/>
              </a:spcAft>
              <a:buSzPts val="1400"/>
              <a:buChar char="■"/>
            </a:pPr>
            <a:r>
              <a:rPr lang="en-US" sz="1400"/>
              <a:t>Average number of children: 0.428</a:t>
            </a:r>
            <a:endParaRPr sz="1400"/>
          </a:p>
          <a:p>
            <a:pPr marL="1371600" lvl="2" indent="-317500" algn="l" rtl="0">
              <a:lnSpc>
                <a:spcPct val="150000"/>
              </a:lnSpc>
              <a:spcBef>
                <a:spcPts val="0"/>
              </a:spcBef>
              <a:spcAft>
                <a:spcPts val="0"/>
              </a:spcAft>
              <a:buSzPts val="1400"/>
              <a:buChar char="■"/>
            </a:pPr>
            <a:r>
              <a:rPr lang="en-US" sz="1400"/>
              <a:t>Average Income: 185,877</a:t>
            </a:r>
            <a:endParaRPr sz="1400"/>
          </a:p>
          <a:p>
            <a:pPr marL="1371600" lvl="2" indent="-317500" algn="l" rtl="0">
              <a:lnSpc>
                <a:spcPct val="150000"/>
              </a:lnSpc>
              <a:spcBef>
                <a:spcPts val="0"/>
              </a:spcBef>
              <a:spcAft>
                <a:spcPts val="0"/>
              </a:spcAft>
              <a:buSzPts val="1400"/>
              <a:buChar char="■"/>
            </a:pPr>
            <a:r>
              <a:rPr lang="en-US" sz="1400"/>
              <a:t>Average days employed: 60,031</a:t>
            </a:r>
            <a:endParaRPr sz="1400"/>
          </a:p>
          <a:p>
            <a:pPr marL="0" lvl="0" indent="0" algn="l" rtl="0">
              <a:lnSpc>
                <a:spcPct val="150000"/>
              </a:lnSpc>
              <a:spcBef>
                <a:spcPts val="1000"/>
              </a:spcBef>
              <a:spcAft>
                <a:spcPts val="0"/>
              </a:spcAft>
              <a:buNone/>
            </a:pPr>
            <a:endParaRPr sz="1400"/>
          </a:p>
          <a:p>
            <a:pPr marL="0" lvl="0" indent="0" algn="l" rtl="0">
              <a:lnSpc>
                <a:spcPct val="150000"/>
              </a:lnSpc>
              <a:spcBef>
                <a:spcPts val="1000"/>
              </a:spcBef>
              <a:spcAft>
                <a:spcPts val="0"/>
              </a:spcAft>
              <a:buNone/>
            </a:pPr>
            <a:r>
              <a:rPr lang="en-US" sz="2000" b="1">
                <a:solidFill>
                  <a:srgbClr val="262626"/>
                </a:solidFill>
              </a:rPr>
              <a:t>These two tables are connected by ID (We first used inner join to merge these two tables as we needed both information from each dataset)</a:t>
            </a:r>
            <a:endParaRPr sz="2000" b="1"/>
          </a:p>
          <a:p>
            <a:pPr marL="0" lvl="0" indent="0" algn="l" rtl="0">
              <a:lnSpc>
                <a:spcPct val="150000"/>
              </a:lnSpc>
              <a:spcBef>
                <a:spcPts val="1000"/>
              </a:spcBef>
              <a:spcAft>
                <a:spcPts val="0"/>
              </a:spcAft>
              <a:buNone/>
            </a:pPr>
            <a:endParaRPr sz="3200" b="1"/>
          </a:p>
        </p:txBody>
      </p:sp>
      <p:sp>
        <p:nvSpPr>
          <p:cNvPr id="581" name="Google Shape;581;p60"/>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82" name="Google Shape;582;p60"/>
          <p:cNvSpPr txBox="1"/>
          <p:nvPr/>
        </p:nvSpPr>
        <p:spPr>
          <a:xfrm>
            <a:off x="1116275" y="393375"/>
            <a:ext cx="83181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Data Understanding: Exploring the Data</a:t>
            </a:r>
            <a:endParaRPr sz="2800" b="1">
              <a:solidFill>
                <a:srgbClr val="262626"/>
              </a:solidFill>
            </a:endParaRPr>
          </a:p>
        </p:txBody>
      </p:sp>
      <p:sp>
        <p:nvSpPr>
          <p:cNvPr id="583" name="Google Shape;583;p60"/>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1"/>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90" name="Google Shape;590;p61"/>
          <p:cNvSpPr txBox="1"/>
          <p:nvPr/>
        </p:nvSpPr>
        <p:spPr>
          <a:xfrm>
            <a:off x="1116275" y="393375"/>
            <a:ext cx="103062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800" b="1">
                <a:solidFill>
                  <a:srgbClr val="262626"/>
                </a:solidFill>
              </a:rPr>
              <a:t>Data Understanding: Correlation Heatmap</a:t>
            </a:r>
            <a:endParaRPr sz="2800" b="1">
              <a:solidFill>
                <a:srgbClr val="262626"/>
              </a:solidFill>
            </a:endParaRPr>
          </a:p>
        </p:txBody>
      </p:sp>
      <p:sp>
        <p:nvSpPr>
          <p:cNvPr id="591" name="Google Shape;591;p61"/>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592" name="Google Shape;592;p61"/>
          <p:cNvPicPr preferRelativeResize="0"/>
          <p:nvPr/>
        </p:nvPicPr>
        <p:blipFill>
          <a:blip r:embed="rId3">
            <a:alphaModFix/>
          </a:blip>
          <a:stretch>
            <a:fillRect/>
          </a:stretch>
        </p:blipFill>
        <p:spPr>
          <a:xfrm>
            <a:off x="2819451" y="978375"/>
            <a:ext cx="6911385" cy="5879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2"/>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99" name="Google Shape;599;p62"/>
          <p:cNvSpPr txBox="1"/>
          <p:nvPr/>
        </p:nvSpPr>
        <p:spPr>
          <a:xfrm>
            <a:off x="1116275" y="393375"/>
            <a:ext cx="93009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Data Understanding: Attributes Distribution </a:t>
            </a:r>
            <a:endParaRPr sz="2800" b="1">
              <a:solidFill>
                <a:srgbClr val="262626"/>
              </a:solidFill>
            </a:endParaRPr>
          </a:p>
        </p:txBody>
      </p:sp>
      <p:sp>
        <p:nvSpPr>
          <p:cNvPr id="600" name="Google Shape;600;p62"/>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601" name="Google Shape;601;p62"/>
          <p:cNvPicPr preferRelativeResize="0"/>
          <p:nvPr/>
        </p:nvPicPr>
        <p:blipFill>
          <a:blip r:embed="rId3">
            <a:alphaModFix/>
          </a:blip>
          <a:stretch>
            <a:fillRect/>
          </a:stretch>
        </p:blipFill>
        <p:spPr>
          <a:xfrm>
            <a:off x="1821963" y="1376500"/>
            <a:ext cx="8548063" cy="5574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63"/>
          <p:cNvSpPr/>
          <p:nvPr/>
        </p:nvSpPr>
        <p:spPr>
          <a:xfrm>
            <a:off x="-2070467" y="-5253446"/>
            <a:ext cx="12804000" cy="13333800"/>
          </a:xfrm>
          <a:prstGeom prst="diamond">
            <a:avLst/>
          </a:prstGeom>
          <a:noFill/>
          <a:ln w="28575" cap="flat" cmpd="sng">
            <a:solidFill>
              <a:srgbClr val="E7E5E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7" name="Google Shape;607;p63"/>
          <p:cNvSpPr/>
          <p:nvPr/>
        </p:nvSpPr>
        <p:spPr>
          <a:xfrm>
            <a:off x="9294073" y="450507"/>
            <a:ext cx="6584700" cy="6763500"/>
          </a:xfrm>
          <a:prstGeom prst="diamond">
            <a:avLst/>
          </a:prstGeom>
          <a:noFill/>
          <a:ln w="28575"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8" name="Google Shape;608;p63"/>
          <p:cNvSpPr/>
          <p:nvPr/>
        </p:nvSpPr>
        <p:spPr>
          <a:xfrm rot="10800000">
            <a:off x="6396000" y="25"/>
            <a:ext cx="5796000" cy="6008700"/>
          </a:xfrm>
          <a:prstGeom prst="rtTriangle">
            <a:avLst/>
          </a:prstGeom>
          <a:solidFill>
            <a:srgbClr val="C5CB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9" name="Google Shape;609;p63"/>
          <p:cNvSpPr/>
          <p:nvPr/>
        </p:nvSpPr>
        <p:spPr>
          <a:xfrm>
            <a:off x="5587666" y="4194077"/>
            <a:ext cx="6820200" cy="6820200"/>
          </a:xfrm>
          <a:prstGeom prst="diamond">
            <a:avLst/>
          </a:prstGeom>
          <a:noFill/>
          <a:ln w="28575" cap="flat" cmpd="sng">
            <a:solidFill>
              <a:srgbClr val="C4B1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0" name="Google Shape;610;p63"/>
          <p:cNvSpPr txBox="1"/>
          <p:nvPr/>
        </p:nvSpPr>
        <p:spPr>
          <a:xfrm>
            <a:off x="1411811" y="1413439"/>
            <a:ext cx="1851900" cy="1569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800" b="0" i="0" u="none" strike="noStrike" cap="none">
                <a:solidFill>
                  <a:srgbClr val="262626"/>
                </a:solidFill>
                <a:latin typeface="Arial"/>
                <a:ea typeface="Arial"/>
                <a:cs typeface="Arial"/>
                <a:sym typeface="Arial"/>
              </a:rPr>
              <a:t>Part 0</a:t>
            </a:r>
            <a:r>
              <a:rPr lang="en-US" sz="4800">
                <a:solidFill>
                  <a:srgbClr val="262626"/>
                </a:solidFill>
              </a:rPr>
              <a:t>3</a:t>
            </a:r>
            <a:endParaRPr/>
          </a:p>
        </p:txBody>
      </p:sp>
      <p:sp>
        <p:nvSpPr>
          <p:cNvPr id="611" name="Google Shape;611;p63"/>
          <p:cNvSpPr txBox="1"/>
          <p:nvPr/>
        </p:nvSpPr>
        <p:spPr>
          <a:xfrm>
            <a:off x="1359421" y="3130554"/>
            <a:ext cx="3660600" cy="507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rgbClr val="262626"/>
                </a:solidFill>
              </a:rPr>
              <a:t>Data Preparation</a:t>
            </a:r>
            <a:endParaRPr sz="2700">
              <a:solidFill>
                <a:srgbClr val="262626"/>
              </a:solidFill>
            </a:endParaRPr>
          </a:p>
        </p:txBody>
      </p:sp>
      <p:sp>
        <p:nvSpPr>
          <p:cNvPr id="612" name="Google Shape;612;p63"/>
          <p:cNvSpPr/>
          <p:nvPr/>
        </p:nvSpPr>
        <p:spPr>
          <a:xfrm rot="10800000" flipH="1">
            <a:off x="1505699" y="2936887"/>
            <a:ext cx="635400" cy="45600"/>
          </a:xfrm>
          <a:prstGeom prst="rect">
            <a:avLst/>
          </a:prstGeom>
          <a:solidFill>
            <a:srgbClr val="C7BAA8"/>
          </a:solidFill>
          <a:ln w="12700" cap="flat" cmpd="sng">
            <a:solidFill>
              <a:srgbClr val="C4B1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64"/>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618" name="Google Shape;618;p64"/>
          <p:cNvSpPr txBox="1"/>
          <p:nvPr/>
        </p:nvSpPr>
        <p:spPr>
          <a:xfrm>
            <a:off x="1116269" y="393375"/>
            <a:ext cx="8649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Data Preparation: Data Cleaning</a:t>
            </a:r>
            <a:endParaRPr sz="2800" b="1">
              <a:solidFill>
                <a:srgbClr val="262626"/>
              </a:solidFill>
            </a:endParaRPr>
          </a:p>
        </p:txBody>
      </p:sp>
      <p:sp>
        <p:nvSpPr>
          <p:cNvPr id="619" name="Google Shape;619;p64"/>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0" name="Google Shape;620;p64"/>
          <p:cNvSpPr/>
          <p:nvPr/>
        </p:nvSpPr>
        <p:spPr>
          <a:xfrm>
            <a:off x="10948179" y="1351438"/>
            <a:ext cx="952347" cy="660127"/>
          </a:xfrm>
          <a:custGeom>
            <a:avLst/>
            <a:gdLst/>
            <a:ahLst/>
            <a:cxnLst/>
            <a:rect l="l" t="t" r="r" b="b"/>
            <a:pathLst>
              <a:path w="6190" h="4291" extrusionOk="0">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graphicFrame>
        <p:nvGraphicFramePr>
          <p:cNvPr id="621" name="Google Shape;621;p64"/>
          <p:cNvGraphicFramePr/>
          <p:nvPr/>
        </p:nvGraphicFramePr>
        <p:xfrm>
          <a:off x="558250" y="1636350"/>
          <a:ext cx="3000000" cy="3000000"/>
        </p:xfrm>
        <a:graphic>
          <a:graphicData uri="http://schemas.openxmlformats.org/drawingml/2006/table">
            <a:tbl>
              <a:tblPr>
                <a:noFill/>
                <a:tableStyleId>{B384427F-D62C-44DC-9576-16D4805F2B4A}</a:tableStyleId>
              </a:tblPr>
              <a:tblGrid>
                <a:gridCol w="952500">
                  <a:extLst>
                    <a:ext uri="{9D8B030D-6E8A-4147-A177-3AD203B41FA5}">
                      <a16:colId xmlns:a16="http://schemas.microsoft.com/office/drawing/2014/main" val="20000"/>
                    </a:ext>
                  </a:extLst>
                </a:gridCol>
                <a:gridCol w="1101600">
                  <a:extLst>
                    <a:ext uri="{9D8B030D-6E8A-4147-A177-3AD203B41FA5}">
                      <a16:colId xmlns:a16="http://schemas.microsoft.com/office/drawing/2014/main" val="20001"/>
                    </a:ext>
                  </a:extLst>
                </a:gridCol>
                <a:gridCol w="803400">
                  <a:extLst>
                    <a:ext uri="{9D8B030D-6E8A-4147-A177-3AD203B41FA5}">
                      <a16:colId xmlns:a16="http://schemas.microsoft.com/office/drawing/2014/main" val="20002"/>
                    </a:ext>
                  </a:extLst>
                </a:gridCol>
              </a:tblGrid>
              <a:tr h="465425">
                <a:tc rowSpan="9">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Attributes</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Gender</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b="1">
                          <a:solidFill>
                            <a:srgbClr val="FFFFFF"/>
                          </a:solidFill>
                        </a:rPr>
                        <a:t>Binomial</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0"/>
                  </a:ext>
                </a:extLst>
              </a:tr>
              <a:tr h="31130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Car</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b="1">
                          <a:solidFill>
                            <a:srgbClr val="FFFFFF"/>
                          </a:solidFill>
                        </a:rPr>
                        <a:t>BInomial</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1"/>
                  </a:ext>
                </a:extLst>
              </a:tr>
              <a:tr h="31130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Realty</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b="1">
                          <a:solidFill>
                            <a:srgbClr val="FFFFFF"/>
                          </a:solidFill>
                        </a:rPr>
                        <a:t>BInomial</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2"/>
                  </a:ext>
                </a:extLst>
              </a:tr>
              <a:tr h="31130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Child</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b="1">
                          <a:solidFill>
                            <a:srgbClr val="FFFFFF"/>
                          </a:solidFill>
                        </a:rPr>
                        <a:t>INT</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3"/>
                  </a:ext>
                </a:extLst>
              </a:tr>
              <a:tr h="31130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Income</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b="1">
                          <a:solidFill>
                            <a:srgbClr val="FFFFFF"/>
                          </a:solidFill>
                        </a:rPr>
                        <a:t>Float</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4"/>
                  </a:ext>
                </a:extLst>
              </a:tr>
              <a:tr h="31130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Education</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b="1">
                          <a:solidFill>
                            <a:srgbClr val="FFFFFF"/>
                          </a:solidFill>
                        </a:rPr>
                        <a:t>Polynomial</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5"/>
                  </a:ext>
                </a:extLst>
              </a:tr>
              <a:tr h="31130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Family_status</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b="1">
                          <a:solidFill>
                            <a:srgbClr val="FFFFFF"/>
                          </a:solidFill>
                        </a:rPr>
                        <a:t>Polynomial</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6"/>
                  </a:ext>
                </a:extLst>
              </a:tr>
              <a:tr h="31130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Age</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b="1">
                          <a:solidFill>
                            <a:srgbClr val="FFFFFF"/>
                          </a:solidFill>
                        </a:rPr>
                        <a:t>INT</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7"/>
                  </a:ext>
                </a:extLst>
              </a:tr>
              <a:tr h="31130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Occupation</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b="1">
                          <a:solidFill>
                            <a:srgbClr val="FFFFFF"/>
                          </a:solidFill>
                        </a:rPr>
                        <a:t>Polynomial</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8"/>
                  </a:ext>
                </a:extLst>
              </a:tr>
            </a:tbl>
          </a:graphicData>
        </a:graphic>
      </p:graphicFrame>
      <p:graphicFrame>
        <p:nvGraphicFramePr>
          <p:cNvPr id="622" name="Google Shape;622;p64"/>
          <p:cNvGraphicFramePr/>
          <p:nvPr/>
        </p:nvGraphicFramePr>
        <p:xfrm>
          <a:off x="558250" y="4678825"/>
          <a:ext cx="3000000" cy="3000000"/>
        </p:xfrm>
        <a:graphic>
          <a:graphicData uri="http://schemas.openxmlformats.org/drawingml/2006/table">
            <a:tbl>
              <a:tblPr>
                <a:noFill/>
                <a:tableStyleId>{B384427F-D62C-44DC-9576-16D4805F2B4A}</a:tableStyleId>
              </a:tblPr>
              <a:tblGrid>
                <a:gridCol w="952500">
                  <a:extLst>
                    <a:ext uri="{9D8B030D-6E8A-4147-A177-3AD203B41FA5}">
                      <a16:colId xmlns:a16="http://schemas.microsoft.com/office/drawing/2014/main" val="20000"/>
                    </a:ext>
                  </a:extLst>
                </a:gridCol>
                <a:gridCol w="1101600">
                  <a:extLst>
                    <a:ext uri="{9D8B030D-6E8A-4147-A177-3AD203B41FA5}">
                      <a16:colId xmlns:a16="http://schemas.microsoft.com/office/drawing/2014/main" val="20001"/>
                    </a:ext>
                  </a:extLst>
                </a:gridCol>
                <a:gridCol w="803400">
                  <a:extLst>
                    <a:ext uri="{9D8B030D-6E8A-4147-A177-3AD203B41FA5}">
                      <a16:colId xmlns:a16="http://schemas.microsoft.com/office/drawing/2014/main" val="20002"/>
                    </a:ext>
                  </a:extLst>
                </a:gridCol>
              </a:tblGrid>
              <a:tr h="1231125">
                <a:tc rowSpan="2">
                  <a:txBody>
                    <a:bodyPr/>
                    <a:lstStyle/>
                    <a:p>
                      <a:pPr marL="0" lvl="0" indent="0" algn="ctr" rtl="0">
                        <a:lnSpc>
                          <a:spcPct val="115000"/>
                        </a:lnSpc>
                        <a:spcBef>
                          <a:spcPts val="0"/>
                        </a:spcBef>
                        <a:spcAft>
                          <a:spcPts val="0"/>
                        </a:spcAft>
                        <a:buClr>
                          <a:schemeClr val="dk1"/>
                        </a:buClr>
                        <a:buSzPts val="1100"/>
                        <a:buFont typeface="Arial"/>
                        <a:buNone/>
                      </a:pPr>
                      <a:r>
                        <a:rPr lang="en-US" b="1">
                          <a:solidFill>
                            <a:schemeClr val="lt1"/>
                          </a:solidFill>
                          <a:latin typeface="Calibri"/>
                          <a:ea typeface="Calibri"/>
                          <a:cs typeface="Calibri"/>
                          <a:sym typeface="Calibri"/>
                        </a:rPr>
                        <a:t>Column’s for </a:t>
                      </a:r>
                      <a:endParaRPr b="1">
                        <a:solidFill>
                          <a:schemeClr val="lt1"/>
                        </a:solidFill>
                        <a:latin typeface="Calibri"/>
                        <a:ea typeface="Calibri"/>
                        <a:cs typeface="Calibri"/>
                        <a:sym typeface="Calibri"/>
                      </a:endParaRPr>
                    </a:p>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Target Variable</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E7E6E6"/>
                    </a:solidFill>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MONTHS_</a:t>
                      </a:r>
                      <a:endParaRPr b="1">
                        <a:solidFill>
                          <a:schemeClr val="lt1"/>
                        </a:solidFill>
                        <a:latin typeface="Calibri"/>
                        <a:ea typeface="Calibri"/>
                        <a:cs typeface="Calibri"/>
                        <a:sym typeface="Calibri"/>
                      </a:endParaRPr>
                    </a:p>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BALANCE</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E7E6E6"/>
                    </a:solidFill>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INT</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E7E6E6"/>
                    </a:solidFill>
                  </a:tcPr>
                </a:tc>
                <a:extLst>
                  <a:ext uri="{0D108BD9-81ED-4DB2-BD59-A6C34878D82A}">
                    <a16:rowId xmlns:a16="http://schemas.microsoft.com/office/drawing/2014/main" val="10000"/>
                  </a:ext>
                </a:extLst>
              </a:tr>
              <a:tr h="76945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STATUS</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E7E6E6"/>
                    </a:solidFill>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Binomial</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E7E6E6"/>
                    </a:solidFill>
                  </a:tcPr>
                </a:tc>
                <a:extLst>
                  <a:ext uri="{0D108BD9-81ED-4DB2-BD59-A6C34878D82A}">
                    <a16:rowId xmlns:a16="http://schemas.microsoft.com/office/drawing/2014/main" val="10001"/>
                  </a:ext>
                </a:extLst>
              </a:tr>
            </a:tbl>
          </a:graphicData>
        </a:graphic>
      </p:graphicFrame>
      <p:sp>
        <p:nvSpPr>
          <p:cNvPr id="623" name="Google Shape;623;p64"/>
          <p:cNvSpPr/>
          <p:nvPr/>
        </p:nvSpPr>
        <p:spPr>
          <a:xfrm>
            <a:off x="558250" y="1043600"/>
            <a:ext cx="2857500" cy="506100"/>
          </a:xfrm>
          <a:prstGeom prst="rect">
            <a:avLst/>
          </a:prstGeom>
          <a:noFill/>
          <a:ln w="38100" cap="flat" cmpd="sng">
            <a:solidFill>
              <a:srgbClr val="C7BA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C4B190"/>
                </a:solidFill>
              </a:rPr>
              <a:t>Table Columns</a:t>
            </a:r>
            <a:endParaRPr sz="2000" b="1">
              <a:solidFill>
                <a:srgbClr val="C4B190"/>
              </a:solidFill>
            </a:endParaRPr>
          </a:p>
        </p:txBody>
      </p:sp>
      <p:sp>
        <p:nvSpPr>
          <p:cNvPr id="624" name="Google Shape;624;p64"/>
          <p:cNvSpPr/>
          <p:nvPr/>
        </p:nvSpPr>
        <p:spPr>
          <a:xfrm>
            <a:off x="4101550" y="1043600"/>
            <a:ext cx="6200700" cy="506100"/>
          </a:xfrm>
          <a:prstGeom prst="rect">
            <a:avLst/>
          </a:prstGeom>
          <a:noFill/>
          <a:ln w="38100" cap="flat" cmpd="sng">
            <a:solidFill>
              <a:srgbClr val="C7BA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C4B190"/>
                </a:solidFill>
              </a:rPr>
              <a:t>Data Cleaning &amp; Feature Engineering</a:t>
            </a:r>
            <a:endParaRPr sz="2000" b="1">
              <a:solidFill>
                <a:srgbClr val="C4B190"/>
              </a:solidFill>
            </a:endParaRPr>
          </a:p>
        </p:txBody>
      </p:sp>
      <p:sp>
        <p:nvSpPr>
          <p:cNvPr id="625" name="Google Shape;625;p64"/>
          <p:cNvSpPr/>
          <p:nvPr/>
        </p:nvSpPr>
        <p:spPr>
          <a:xfrm rot="-5400000">
            <a:off x="2388838" y="2898013"/>
            <a:ext cx="2754375" cy="334350"/>
          </a:xfrm>
          <a:prstGeom prst="flowChartManualOperation">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6" name="Google Shape;626;p64"/>
          <p:cNvSpPr/>
          <p:nvPr/>
        </p:nvSpPr>
        <p:spPr>
          <a:xfrm>
            <a:off x="4139631" y="3571738"/>
            <a:ext cx="334200" cy="334500"/>
          </a:xfrm>
          <a:prstGeom prst="ellipse">
            <a:avLst/>
          </a:prstGeom>
          <a:solidFill>
            <a:srgbClr val="C5CBD5"/>
          </a:solidFill>
          <a:ln>
            <a:noFill/>
          </a:ln>
        </p:spPr>
        <p:txBody>
          <a:bodyPr spcFirstLastPara="1" wrap="square" lIns="64000" tIns="45700" rIns="0" bIns="45700" anchor="ctr" anchorCtr="0">
            <a:noAutofit/>
          </a:bodyPr>
          <a:lstStyle/>
          <a:p>
            <a:pPr marL="0" marR="0" lvl="0" indent="0" algn="l" rtl="0">
              <a:spcBef>
                <a:spcPts val="0"/>
              </a:spcBef>
              <a:spcAft>
                <a:spcPts val="0"/>
              </a:spcAft>
              <a:buNone/>
            </a:pPr>
            <a:r>
              <a:rPr lang="en-US" sz="2100" b="1">
                <a:solidFill>
                  <a:schemeClr val="lt1"/>
                </a:solidFill>
              </a:rPr>
              <a:t>3</a:t>
            </a:r>
            <a:endParaRPr sz="2100" b="1">
              <a:solidFill>
                <a:schemeClr val="lt1"/>
              </a:solidFill>
            </a:endParaRPr>
          </a:p>
        </p:txBody>
      </p:sp>
      <p:sp>
        <p:nvSpPr>
          <p:cNvPr id="627" name="Google Shape;627;p64"/>
          <p:cNvSpPr/>
          <p:nvPr/>
        </p:nvSpPr>
        <p:spPr>
          <a:xfrm>
            <a:off x="4139625" y="2926194"/>
            <a:ext cx="334200" cy="334500"/>
          </a:xfrm>
          <a:prstGeom prst="ellipse">
            <a:avLst/>
          </a:prstGeom>
          <a:solidFill>
            <a:srgbClr val="C4B190"/>
          </a:solidFill>
          <a:ln>
            <a:noFill/>
          </a:ln>
        </p:spPr>
        <p:txBody>
          <a:bodyPr spcFirstLastPara="1" wrap="square" lIns="64000" tIns="45700" rIns="0" bIns="45700" anchor="ctr" anchorCtr="0">
            <a:noAutofit/>
          </a:bodyPr>
          <a:lstStyle/>
          <a:p>
            <a:pPr marL="0" marR="0" lvl="0" indent="0" algn="l" rtl="0">
              <a:spcBef>
                <a:spcPts val="0"/>
              </a:spcBef>
              <a:spcAft>
                <a:spcPts val="0"/>
              </a:spcAft>
              <a:buNone/>
            </a:pPr>
            <a:r>
              <a:rPr lang="en-US" sz="2100" b="1">
                <a:solidFill>
                  <a:schemeClr val="lt1"/>
                </a:solidFill>
              </a:rPr>
              <a:t>2</a:t>
            </a:r>
            <a:endParaRPr sz="2100" b="1">
              <a:solidFill>
                <a:schemeClr val="lt1"/>
              </a:solidFill>
            </a:endParaRPr>
          </a:p>
        </p:txBody>
      </p:sp>
      <p:sp>
        <p:nvSpPr>
          <p:cNvPr id="628" name="Google Shape;628;p64"/>
          <p:cNvSpPr/>
          <p:nvPr/>
        </p:nvSpPr>
        <p:spPr>
          <a:xfrm>
            <a:off x="4139632" y="2204450"/>
            <a:ext cx="334200" cy="334500"/>
          </a:xfrm>
          <a:prstGeom prst="ellipse">
            <a:avLst/>
          </a:prstGeom>
          <a:solidFill>
            <a:srgbClr val="696363"/>
          </a:solidFill>
          <a:ln>
            <a:noFill/>
          </a:ln>
        </p:spPr>
        <p:txBody>
          <a:bodyPr spcFirstLastPara="1" wrap="square" lIns="64000" tIns="45700" rIns="0" bIns="45700" anchor="ctr" anchorCtr="0">
            <a:noAutofit/>
          </a:bodyPr>
          <a:lstStyle/>
          <a:p>
            <a:pPr marL="0" marR="0" lvl="0" indent="0" algn="l" rtl="0">
              <a:spcBef>
                <a:spcPts val="0"/>
              </a:spcBef>
              <a:spcAft>
                <a:spcPts val="0"/>
              </a:spcAft>
              <a:buNone/>
            </a:pPr>
            <a:r>
              <a:rPr lang="en-US" sz="2100" b="1">
                <a:solidFill>
                  <a:schemeClr val="lt1"/>
                </a:solidFill>
              </a:rPr>
              <a:t>1</a:t>
            </a:r>
            <a:endParaRPr sz="2100" b="1">
              <a:solidFill>
                <a:schemeClr val="lt1"/>
              </a:solidFill>
            </a:endParaRPr>
          </a:p>
        </p:txBody>
      </p:sp>
      <p:sp>
        <p:nvSpPr>
          <p:cNvPr id="629" name="Google Shape;629;p64"/>
          <p:cNvSpPr txBox="1"/>
          <p:nvPr/>
        </p:nvSpPr>
        <p:spPr>
          <a:xfrm>
            <a:off x="4877152" y="2208300"/>
            <a:ext cx="5733900" cy="400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rgbClr val="262626"/>
                </a:solidFill>
              </a:rPr>
              <a:t>Drop Duplicates</a:t>
            </a:r>
            <a:endParaRPr sz="2000">
              <a:solidFill>
                <a:srgbClr val="262626"/>
              </a:solidFill>
            </a:endParaRPr>
          </a:p>
        </p:txBody>
      </p:sp>
      <p:sp>
        <p:nvSpPr>
          <p:cNvPr id="630" name="Google Shape;630;p64"/>
          <p:cNvSpPr txBox="1"/>
          <p:nvPr/>
        </p:nvSpPr>
        <p:spPr>
          <a:xfrm>
            <a:off x="4877150" y="3533375"/>
            <a:ext cx="5527800" cy="11082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None/>
            </a:pPr>
            <a:r>
              <a:rPr lang="en-US" sz="2000">
                <a:solidFill>
                  <a:schemeClr val="dk1"/>
                </a:solidFill>
              </a:rPr>
              <a:t>Missing Value imputation: </a:t>
            </a:r>
            <a:endParaRPr sz="2000">
              <a:solidFill>
                <a:schemeClr val="dk1"/>
              </a:solidFill>
            </a:endParaRPr>
          </a:p>
          <a:p>
            <a:pPr marL="0" lvl="0" indent="0" algn="l" rtl="0">
              <a:lnSpc>
                <a:spcPct val="115000"/>
              </a:lnSpc>
              <a:spcBef>
                <a:spcPts val="0"/>
              </a:spcBef>
              <a:spcAft>
                <a:spcPts val="0"/>
              </a:spcAft>
              <a:buNone/>
            </a:pPr>
            <a:r>
              <a:rPr lang="en-US" sz="2000">
                <a:solidFill>
                  <a:schemeClr val="dk1"/>
                </a:solidFill>
              </a:rPr>
              <a:t>Use predictive imputations to fill missing values in occupation type </a:t>
            </a:r>
            <a:endParaRPr sz="2000">
              <a:solidFill>
                <a:srgbClr val="262626"/>
              </a:solidFill>
            </a:endParaRPr>
          </a:p>
        </p:txBody>
      </p:sp>
      <p:sp>
        <p:nvSpPr>
          <p:cNvPr id="631" name="Google Shape;631;p64"/>
          <p:cNvSpPr txBox="1"/>
          <p:nvPr/>
        </p:nvSpPr>
        <p:spPr>
          <a:xfrm>
            <a:off x="4877159" y="2852034"/>
            <a:ext cx="46992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a:solidFill>
                  <a:schemeClr val="dk1"/>
                </a:solidFill>
              </a:rPr>
              <a:t>One-hot encoding</a:t>
            </a:r>
            <a:endParaRPr sz="2000"/>
          </a:p>
        </p:txBody>
      </p:sp>
      <p:cxnSp>
        <p:nvCxnSpPr>
          <p:cNvPr id="632" name="Google Shape;632;p64"/>
          <p:cNvCxnSpPr/>
          <p:nvPr/>
        </p:nvCxnSpPr>
        <p:spPr>
          <a:xfrm>
            <a:off x="571500" y="4634125"/>
            <a:ext cx="2857500" cy="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65"/>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638" name="Google Shape;638;p65"/>
          <p:cNvSpPr txBox="1"/>
          <p:nvPr/>
        </p:nvSpPr>
        <p:spPr>
          <a:xfrm>
            <a:off x="1116276" y="393375"/>
            <a:ext cx="102144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Data Preparation: Data Cleaning</a:t>
            </a:r>
            <a:endParaRPr sz="2800" b="1">
              <a:solidFill>
                <a:srgbClr val="262626"/>
              </a:solidFill>
            </a:endParaRPr>
          </a:p>
        </p:txBody>
      </p:sp>
      <p:sp>
        <p:nvSpPr>
          <p:cNvPr id="639" name="Google Shape;639;p65"/>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40" name="Google Shape;640;p65"/>
          <p:cNvSpPr/>
          <p:nvPr/>
        </p:nvSpPr>
        <p:spPr>
          <a:xfrm>
            <a:off x="10948179" y="1351438"/>
            <a:ext cx="952347" cy="660127"/>
          </a:xfrm>
          <a:custGeom>
            <a:avLst/>
            <a:gdLst/>
            <a:ahLst/>
            <a:cxnLst/>
            <a:rect l="l" t="t" r="r" b="b"/>
            <a:pathLst>
              <a:path w="6190" h="4291" extrusionOk="0">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sp>
        <p:nvSpPr>
          <p:cNvPr id="641" name="Google Shape;641;p65"/>
          <p:cNvSpPr/>
          <p:nvPr/>
        </p:nvSpPr>
        <p:spPr>
          <a:xfrm>
            <a:off x="596350" y="1043600"/>
            <a:ext cx="10870800" cy="506100"/>
          </a:xfrm>
          <a:prstGeom prst="rect">
            <a:avLst/>
          </a:prstGeom>
          <a:noFill/>
          <a:ln w="38100" cap="flat" cmpd="sng">
            <a:solidFill>
              <a:srgbClr val="C7BA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C4B190"/>
                </a:solidFill>
              </a:rPr>
              <a:t>Data Cleaning &amp; Feature Engineering</a:t>
            </a:r>
            <a:endParaRPr sz="2000" b="1">
              <a:solidFill>
                <a:srgbClr val="C4B190"/>
              </a:solidFill>
            </a:endParaRPr>
          </a:p>
        </p:txBody>
      </p:sp>
      <p:sp>
        <p:nvSpPr>
          <p:cNvPr id="642" name="Google Shape;642;p65"/>
          <p:cNvSpPr txBox="1"/>
          <p:nvPr/>
        </p:nvSpPr>
        <p:spPr>
          <a:xfrm>
            <a:off x="1000000" y="3614425"/>
            <a:ext cx="10063500" cy="156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US" sz="2000" b="1">
                <a:solidFill>
                  <a:srgbClr val="212121"/>
                </a:solidFill>
                <a:highlight>
                  <a:srgbClr val="FFFFFF"/>
                </a:highlight>
              </a:rPr>
              <a:t>Issues related to application data</a:t>
            </a:r>
            <a:endParaRPr sz="2000" b="1">
              <a:solidFill>
                <a:srgbClr val="212121"/>
              </a:solidFill>
              <a:highlight>
                <a:srgbClr val="FFFFFF"/>
              </a:highlight>
            </a:endParaRPr>
          </a:p>
          <a:p>
            <a:pPr marL="457200" lvl="0" indent="-330200" algn="l" rtl="0">
              <a:lnSpc>
                <a:spcPct val="115000"/>
              </a:lnSpc>
              <a:spcBef>
                <a:spcPts val="600"/>
              </a:spcBef>
              <a:spcAft>
                <a:spcPts val="0"/>
              </a:spcAft>
              <a:buClr>
                <a:srgbClr val="212121"/>
              </a:buClr>
              <a:buSzPts val="1600"/>
              <a:buChar char="●"/>
            </a:pPr>
            <a:r>
              <a:rPr lang="en-US" sz="1600" b="1" i="1">
                <a:solidFill>
                  <a:srgbClr val="212121"/>
                </a:solidFill>
                <a:highlight>
                  <a:srgbClr val="FFFFFF"/>
                </a:highlight>
              </a:rPr>
              <a:t>Duplicate IDs:</a:t>
            </a:r>
            <a:r>
              <a:rPr lang="en-US" sz="1600">
                <a:solidFill>
                  <a:srgbClr val="212121"/>
                </a:solidFill>
                <a:highlight>
                  <a:srgbClr val="FFFFFF"/>
                </a:highlight>
              </a:rPr>
              <a:t> The uniqueness of IDs possibly from data input error. As this can lead to duplicates when merging with the credit status data, we will remove these duplicate IDs from the application dataset.</a:t>
            </a:r>
            <a:endParaRPr sz="1600">
              <a:solidFill>
                <a:srgbClr val="212121"/>
              </a:solidFill>
              <a:highlight>
                <a:srgbClr val="FFFFFF"/>
              </a:highlight>
            </a:endParaRPr>
          </a:p>
          <a:p>
            <a:pPr marL="457200" lvl="0" indent="0" algn="l" rtl="0">
              <a:lnSpc>
                <a:spcPct val="115000"/>
              </a:lnSpc>
              <a:spcBef>
                <a:spcPts val="600"/>
              </a:spcBef>
              <a:spcAft>
                <a:spcPts val="500"/>
              </a:spcAft>
              <a:buNone/>
            </a:pPr>
            <a:endParaRPr sz="2000">
              <a:solidFill>
                <a:srgbClr val="212121"/>
              </a:solidFill>
              <a:highlight>
                <a:srgbClr val="FFFFFF"/>
              </a:highlight>
            </a:endParaRPr>
          </a:p>
        </p:txBody>
      </p:sp>
      <p:sp>
        <p:nvSpPr>
          <p:cNvPr id="643" name="Google Shape;643;p65"/>
          <p:cNvSpPr/>
          <p:nvPr/>
        </p:nvSpPr>
        <p:spPr>
          <a:xfrm>
            <a:off x="7766566" y="2049938"/>
            <a:ext cx="334200" cy="334500"/>
          </a:xfrm>
          <a:prstGeom prst="ellipse">
            <a:avLst/>
          </a:prstGeom>
          <a:solidFill>
            <a:srgbClr val="C5CBD5"/>
          </a:solidFill>
          <a:ln>
            <a:noFill/>
          </a:ln>
        </p:spPr>
        <p:txBody>
          <a:bodyPr spcFirstLastPara="1" wrap="square" lIns="64000" tIns="45700" rIns="0" bIns="45700" anchor="ctr" anchorCtr="0">
            <a:noAutofit/>
          </a:bodyPr>
          <a:lstStyle/>
          <a:p>
            <a:pPr marL="0" marR="0" lvl="0" indent="0" algn="l" rtl="0">
              <a:spcBef>
                <a:spcPts val="0"/>
              </a:spcBef>
              <a:spcAft>
                <a:spcPts val="0"/>
              </a:spcAft>
              <a:buNone/>
            </a:pPr>
            <a:r>
              <a:rPr lang="en-US" sz="1700" b="1">
                <a:solidFill>
                  <a:schemeClr val="lt1"/>
                </a:solidFill>
              </a:rPr>
              <a:t>3</a:t>
            </a:r>
            <a:endParaRPr sz="1700" b="1">
              <a:solidFill>
                <a:schemeClr val="lt1"/>
              </a:solidFill>
            </a:endParaRPr>
          </a:p>
        </p:txBody>
      </p:sp>
      <p:sp>
        <p:nvSpPr>
          <p:cNvPr id="644" name="Google Shape;644;p65"/>
          <p:cNvSpPr/>
          <p:nvPr/>
        </p:nvSpPr>
        <p:spPr>
          <a:xfrm>
            <a:off x="4276549" y="2045432"/>
            <a:ext cx="334200" cy="334500"/>
          </a:xfrm>
          <a:prstGeom prst="ellipse">
            <a:avLst/>
          </a:prstGeom>
          <a:solidFill>
            <a:srgbClr val="C4B190"/>
          </a:solidFill>
          <a:ln>
            <a:noFill/>
          </a:ln>
        </p:spPr>
        <p:txBody>
          <a:bodyPr spcFirstLastPara="1" wrap="square" lIns="64000" tIns="45700" rIns="0" bIns="45700" anchor="ctr" anchorCtr="0">
            <a:noAutofit/>
          </a:bodyPr>
          <a:lstStyle/>
          <a:p>
            <a:pPr marL="0" marR="0" lvl="0" indent="0" algn="l" rtl="0">
              <a:spcBef>
                <a:spcPts val="0"/>
              </a:spcBef>
              <a:spcAft>
                <a:spcPts val="0"/>
              </a:spcAft>
              <a:buNone/>
            </a:pPr>
            <a:r>
              <a:rPr lang="en-US" sz="1700" b="1">
                <a:solidFill>
                  <a:schemeClr val="lt1"/>
                </a:solidFill>
              </a:rPr>
              <a:t>2</a:t>
            </a:r>
            <a:endParaRPr sz="1700" b="1">
              <a:solidFill>
                <a:schemeClr val="lt1"/>
              </a:solidFill>
            </a:endParaRPr>
          </a:p>
        </p:txBody>
      </p:sp>
      <p:sp>
        <p:nvSpPr>
          <p:cNvPr id="645" name="Google Shape;645;p65"/>
          <p:cNvSpPr/>
          <p:nvPr/>
        </p:nvSpPr>
        <p:spPr>
          <a:xfrm>
            <a:off x="634432" y="2052050"/>
            <a:ext cx="334200" cy="334500"/>
          </a:xfrm>
          <a:prstGeom prst="ellipse">
            <a:avLst/>
          </a:prstGeom>
          <a:solidFill>
            <a:srgbClr val="696363"/>
          </a:solidFill>
          <a:ln>
            <a:noFill/>
          </a:ln>
        </p:spPr>
        <p:txBody>
          <a:bodyPr spcFirstLastPara="1" wrap="square" lIns="64000" tIns="45700" rIns="0" bIns="45700" anchor="ctr" anchorCtr="0">
            <a:noAutofit/>
          </a:bodyPr>
          <a:lstStyle/>
          <a:p>
            <a:pPr marL="0" marR="0" lvl="0" indent="0" algn="l" rtl="0">
              <a:spcBef>
                <a:spcPts val="0"/>
              </a:spcBef>
              <a:spcAft>
                <a:spcPts val="0"/>
              </a:spcAft>
              <a:buNone/>
            </a:pPr>
            <a:r>
              <a:rPr lang="en-US" sz="1700" b="1">
                <a:solidFill>
                  <a:schemeClr val="lt1"/>
                </a:solidFill>
              </a:rPr>
              <a:t>1</a:t>
            </a:r>
            <a:endParaRPr sz="1700" b="1">
              <a:solidFill>
                <a:schemeClr val="lt1"/>
              </a:solidFill>
            </a:endParaRPr>
          </a:p>
        </p:txBody>
      </p:sp>
      <p:sp>
        <p:nvSpPr>
          <p:cNvPr id="646" name="Google Shape;646;p65"/>
          <p:cNvSpPr txBox="1"/>
          <p:nvPr/>
        </p:nvSpPr>
        <p:spPr>
          <a:xfrm>
            <a:off x="1042800" y="2055900"/>
            <a:ext cx="2277900" cy="400200"/>
          </a:xfrm>
          <a:prstGeom prst="rect">
            <a:avLst/>
          </a:prstGeom>
          <a:solidFill>
            <a:srgbClr val="E7E6E6"/>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rgbClr val="262626"/>
                </a:solidFill>
              </a:rPr>
              <a:t>Drop Duplicates</a:t>
            </a:r>
            <a:endParaRPr sz="2000" b="1">
              <a:solidFill>
                <a:srgbClr val="262626"/>
              </a:solidFill>
            </a:endParaRPr>
          </a:p>
        </p:txBody>
      </p:sp>
      <p:sp>
        <p:nvSpPr>
          <p:cNvPr id="647" name="Google Shape;647;p65"/>
          <p:cNvSpPr txBox="1"/>
          <p:nvPr/>
        </p:nvSpPr>
        <p:spPr>
          <a:xfrm>
            <a:off x="8210525" y="2011575"/>
            <a:ext cx="3981600" cy="4002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None/>
            </a:pPr>
            <a:r>
              <a:rPr lang="en-US" sz="2000" b="1">
                <a:solidFill>
                  <a:schemeClr val="dk1"/>
                </a:solidFill>
              </a:rPr>
              <a:t>Missing Value imputation</a:t>
            </a:r>
            <a:endParaRPr sz="2000" b="1">
              <a:solidFill>
                <a:srgbClr val="262626"/>
              </a:solidFill>
            </a:endParaRPr>
          </a:p>
        </p:txBody>
      </p:sp>
      <p:sp>
        <p:nvSpPr>
          <p:cNvPr id="648" name="Google Shape;648;p65"/>
          <p:cNvSpPr txBox="1"/>
          <p:nvPr/>
        </p:nvSpPr>
        <p:spPr>
          <a:xfrm>
            <a:off x="4677950" y="2019200"/>
            <a:ext cx="29730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b="1">
                <a:solidFill>
                  <a:schemeClr val="dk1"/>
                </a:solidFill>
              </a:rPr>
              <a:t>One-hot encoding</a:t>
            </a:r>
            <a:endParaRPr sz="2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6"/>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654" name="Google Shape;654;p66"/>
          <p:cNvSpPr txBox="1"/>
          <p:nvPr/>
        </p:nvSpPr>
        <p:spPr>
          <a:xfrm>
            <a:off x="1116276" y="393375"/>
            <a:ext cx="102144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Data Preparation: Data Cleaning</a:t>
            </a:r>
            <a:endParaRPr sz="2800" b="1">
              <a:solidFill>
                <a:srgbClr val="262626"/>
              </a:solidFill>
            </a:endParaRPr>
          </a:p>
        </p:txBody>
      </p:sp>
      <p:sp>
        <p:nvSpPr>
          <p:cNvPr id="655" name="Google Shape;655;p66"/>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6" name="Google Shape;656;p66"/>
          <p:cNvSpPr/>
          <p:nvPr/>
        </p:nvSpPr>
        <p:spPr>
          <a:xfrm>
            <a:off x="10948179" y="1351438"/>
            <a:ext cx="952347" cy="660127"/>
          </a:xfrm>
          <a:custGeom>
            <a:avLst/>
            <a:gdLst/>
            <a:ahLst/>
            <a:cxnLst/>
            <a:rect l="l" t="t" r="r" b="b"/>
            <a:pathLst>
              <a:path w="6190" h="4291" extrusionOk="0">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sp>
        <p:nvSpPr>
          <p:cNvPr id="657" name="Google Shape;657;p66"/>
          <p:cNvSpPr/>
          <p:nvPr/>
        </p:nvSpPr>
        <p:spPr>
          <a:xfrm>
            <a:off x="596350" y="1043600"/>
            <a:ext cx="10870800" cy="506100"/>
          </a:xfrm>
          <a:prstGeom prst="rect">
            <a:avLst/>
          </a:prstGeom>
          <a:noFill/>
          <a:ln w="38100" cap="flat" cmpd="sng">
            <a:solidFill>
              <a:srgbClr val="C7BA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C4B190"/>
                </a:solidFill>
              </a:rPr>
              <a:t>Data Cleaning &amp; Feature Engineering</a:t>
            </a:r>
            <a:endParaRPr sz="2000" b="1">
              <a:solidFill>
                <a:srgbClr val="C4B190"/>
              </a:solidFill>
            </a:endParaRPr>
          </a:p>
        </p:txBody>
      </p:sp>
      <p:pic>
        <p:nvPicPr>
          <p:cNvPr id="658" name="Google Shape;658;p66"/>
          <p:cNvPicPr preferRelativeResize="0"/>
          <p:nvPr/>
        </p:nvPicPr>
        <p:blipFill>
          <a:blip r:embed="rId3">
            <a:alphaModFix/>
          </a:blip>
          <a:stretch>
            <a:fillRect/>
          </a:stretch>
        </p:blipFill>
        <p:spPr>
          <a:xfrm>
            <a:off x="502638" y="4632893"/>
            <a:ext cx="11342275" cy="1855307"/>
          </a:xfrm>
          <a:prstGeom prst="rect">
            <a:avLst/>
          </a:prstGeom>
          <a:noFill/>
          <a:ln>
            <a:noFill/>
          </a:ln>
        </p:spPr>
      </p:pic>
      <p:sp>
        <p:nvSpPr>
          <p:cNvPr id="659" name="Google Shape;659;p66"/>
          <p:cNvSpPr txBox="1"/>
          <p:nvPr/>
        </p:nvSpPr>
        <p:spPr>
          <a:xfrm>
            <a:off x="634425" y="2861725"/>
            <a:ext cx="1656000" cy="1754700"/>
          </a:xfrm>
          <a:prstGeom prst="rect">
            <a:avLst/>
          </a:prstGeom>
          <a:solidFill>
            <a:srgbClr val="C4B190"/>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000" b="1">
                <a:solidFill>
                  <a:schemeClr val="lt1"/>
                </a:solidFill>
              </a:rPr>
              <a:t>CODE_GENDER:</a:t>
            </a:r>
            <a:endParaRPr sz="1000" b="1">
              <a:solidFill>
                <a:schemeClr val="lt1"/>
              </a:solidFill>
            </a:endParaRPr>
          </a:p>
          <a:p>
            <a:pPr marL="0" lvl="0" indent="0" algn="l" rtl="0">
              <a:lnSpc>
                <a:spcPct val="115000"/>
              </a:lnSpc>
              <a:spcBef>
                <a:spcPts val="0"/>
              </a:spcBef>
              <a:spcAft>
                <a:spcPts val="0"/>
              </a:spcAft>
              <a:buNone/>
            </a:pPr>
            <a:r>
              <a:rPr lang="en-US" sz="1000" b="1">
                <a:solidFill>
                  <a:schemeClr val="lt1"/>
                </a:solidFill>
              </a:rPr>
              <a:t>Male: 1</a:t>
            </a:r>
            <a:endParaRPr sz="1000" b="1">
              <a:solidFill>
                <a:schemeClr val="lt1"/>
              </a:solidFill>
            </a:endParaRPr>
          </a:p>
          <a:p>
            <a:pPr marL="0" lvl="0" indent="0" algn="l" rtl="0">
              <a:lnSpc>
                <a:spcPct val="115000"/>
              </a:lnSpc>
              <a:spcBef>
                <a:spcPts val="0"/>
              </a:spcBef>
              <a:spcAft>
                <a:spcPts val="0"/>
              </a:spcAft>
              <a:buNone/>
            </a:pPr>
            <a:r>
              <a:rPr lang="en-US" sz="1000" b="1">
                <a:solidFill>
                  <a:schemeClr val="lt1"/>
                </a:solidFill>
              </a:rPr>
              <a:t>Female: 0</a:t>
            </a:r>
            <a:endParaRPr sz="1000" b="1">
              <a:solidFill>
                <a:schemeClr val="lt1"/>
              </a:solidFill>
            </a:endParaRPr>
          </a:p>
          <a:p>
            <a:pPr marL="0" lvl="0" indent="0" algn="l" rtl="0">
              <a:lnSpc>
                <a:spcPct val="115000"/>
              </a:lnSpc>
              <a:spcBef>
                <a:spcPts val="0"/>
              </a:spcBef>
              <a:spcAft>
                <a:spcPts val="0"/>
              </a:spcAft>
              <a:buNone/>
            </a:pPr>
            <a:r>
              <a:rPr lang="en-US" sz="1000" b="1">
                <a:solidFill>
                  <a:schemeClr val="lt1"/>
                </a:solidFill>
              </a:rPr>
              <a:t>FLAG_OWN_CAR:</a:t>
            </a:r>
            <a:endParaRPr sz="1000" b="1">
              <a:solidFill>
                <a:schemeClr val="lt1"/>
              </a:solidFill>
            </a:endParaRPr>
          </a:p>
          <a:p>
            <a:pPr marL="0" lvl="0" indent="0" algn="l" rtl="0">
              <a:lnSpc>
                <a:spcPct val="115000"/>
              </a:lnSpc>
              <a:spcBef>
                <a:spcPts val="0"/>
              </a:spcBef>
              <a:spcAft>
                <a:spcPts val="0"/>
              </a:spcAft>
              <a:buNone/>
            </a:pPr>
            <a:r>
              <a:rPr lang="en-US" sz="1000" b="1">
                <a:solidFill>
                  <a:schemeClr val="lt1"/>
                </a:solidFill>
              </a:rPr>
              <a:t>Yes: 1</a:t>
            </a:r>
            <a:endParaRPr sz="1000" b="1">
              <a:solidFill>
                <a:schemeClr val="lt1"/>
              </a:solidFill>
            </a:endParaRPr>
          </a:p>
          <a:p>
            <a:pPr marL="0" lvl="0" indent="0" algn="l" rtl="0">
              <a:lnSpc>
                <a:spcPct val="115000"/>
              </a:lnSpc>
              <a:spcBef>
                <a:spcPts val="0"/>
              </a:spcBef>
              <a:spcAft>
                <a:spcPts val="0"/>
              </a:spcAft>
              <a:buNone/>
            </a:pPr>
            <a:r>
              <a:rPr lang="en-US" sz="1000" b="1">
                <a:solidFill>
                  <a:schemeClr val="lt1"/>
                </a:solidFill>
              </a:rPr>
              <a:t>No: 0</a:t>
            </a:r>
            <a:endParaRPr sz="1000" b="1">
              <a:solidFill>
                <a:schemeClr val="lt1"/>
              </a:solidFill>
            </a:endParaRPr>
          </a:p>
          <a:p>
            <a:pPr marL="0" lvl="0" indent="0" algn="l" rtl="0">
              <a:lnSpc>
                <a:spcPct val="115000"/>
              </a:lnSpc>
              <a:spcBef>
                <a:spcPts val="0"/>
              </a:spcBef>
              <a:spcAft>
                <a:spcPts val="0"/>
              </a:spcAft>
              <a:buNone/>
            </a:pPr>
            <a:r>
              <a:rPr lang="en-US" sz="1000" b="1">
                <a:solidFill>
                  <a:schemeClr val="lt1"/>
                </a:solidFill>
              </a:rPr>
              <a:t>FLAG_OWN_REALTY:</a:t>
            </a:r>
            <a:endParaRPr sz="1000" b="1">
              <a:solidFill>
                <a:schemeClr val="lt1"/>
              </a:solidFill>
            </a:endParaRPr>
          </a:p>
          <a:p>
            <a:pPr marL="0" lvl="0" indent="0" algn="l" rtl="0">
              <a:lnSpc>
                <a:spcPct val="115000"/>
              </a:lnSpc>
              <a:spcBef>
                <a:spcPts val="0"/>
              </a:spcBef>
              <a:spcAft>
                <a:spcPts val="0"/>
              </a:spcAft>
              <a:buNone/>
            </a:pPr>
            <a:r>
              <a:rPr lang="en-US" sz="1000" b="1">
                <a:solidFill>
                  <a:schemeClr val="lt1"/>
                </a:solidFill>
              </a:rPr>
              <a:t>Yes: 1</a:t>
            </a:r>
            <a:endParaRPr sz="1000" b="1">
              <a:solidFill>
                <a:schemeClr val="lt1"/>
              </a:solidFill>
            </a:endParaRPr>
          </a:p>
          <a:p>
            <a:pPr marL="0" lvl="0" indent="0" algn="l" rtl="0">
              <a:lnSpc>
                <a:spcPct val="115000"/>
              </a:lnSpc>
              <a:spcBef>
                <a:spcPts val="0"/>
              </a:spcBef>
              <a:spcAft>
                <a:spcPts val="0"/>
              </a:spcAft>
              <a:buNone/>
            </a:pPr>
            <a:r>
              <a:rPr lang="en-US" sz="1000" b="1">
                <a:solidFill>
                  <a:schemeClr val="lt1"/>
                </a:solidFill>
              </a:rPr>
              <a:t>No: 0</a:t>
            </a:r>
            <a:endParaRPr b="1">
              <a:solidFill>
                <a:schemeClr val="lt1"/>
              </a:solidFill>
              <a:highlight>
                <a:srgbClr val="FFFFFF"/>
              </a:highlight>
            </a:endParaRPr>
          </a:p>
        </p:txBody>
      </p:sp>
      <p:sp>
        <p:nvSpPr>
          <p:cNvPr id="660" name="Google Shape;660;p66"/>
          <p:cNvSpPr/>
          <p:nvPr/>
        </p:nvSpPr>
        <p:spPr>
          <a:xfrm>
            <a:off x="7766566" y="2049938"/>
            <a:ext cx="334200" cy="334500"/>
          </a:xfrm>
          <a:prstGeom prst="ellipse">
            <a:avLst/>
          </a:prstGeom>
          <a:solidFill>
            <a:srgbClr val="C5CBD5"/>
          </a:solidFill>
          <a:ln>
            <a:noFill/>
          </a:ln>
        </p:spPr>
        <p:txBody>
          <a:bodyPr spcFirstLastPara="1" wrap="square" lIns="64000" tIns="45700" rIns="0" bIns="45700" anchor="ctr" anchorCtr="0">
            <a:noAutofit/>
          </a:bodyPr>
          <a:lstStyle/>
          <a:p>
            <a:pPr marL="0" marR="0" lvl="0" indent="0" algn="l" rtl="0">
              <a:spcBef>
                <a:spcPts val="0"/>
              </a:spcBef>
              <a:spcAft>
                <a:spcPts val="0"/>
              </a:spcAft>
              <a:buNone/>
            </a:pPr>
            <a:r>
              <a:rPr lang="en-US" sz="1700" b="1">
                <a:solidFill>
                  <a:schemeClr val="lt1"/>
                </a:solidFill>
              </a:rPr>
              <a:t>3</a:t>
            </a:r>
            <a:endParaRPr sz="1700" b="1">
              <a:solidFill>
                <a:schemeClr val="lt1"/>
              </a:solidFill>
            </a:endParaRPr>
          </a:p>
        </p:txBody>
      </p:sp>
      <p:sp>
        <p:nvSpPr>
          <p:cNvPr id="661" name="Google Shape;661;p66"/>
          <p:cNvSpPr/>
          <p:nvPr/>
        </p:nvSpPr>
        <p:spPr>
          <a:xfrm>
            <a:off x="4276549" y="2045432"/>
            <a:ext cx="334200" cy="334500"/>
          </a:xfrm>
          <a:prstGeom prst="ellipse">
            <a:avLst/>
          </a:prstGeom>
          <a:solidFill>
            <a:srgbClr val="C4B190"/>
          </a:solidFill>
          <a:ln>
            <a:noFill/>
          </a:ln>
        </p:spPr>
        <p:txBody>
          <a:bodyPr spcFirstLastPara="1" wrap="square" lIns="64000" tIns="45700" rIns="0" bIns="45700" anchor="ctr" anchorCtr="0">
            <a:noAutofit/>
          </a:bodyPr>
          <a:lstStyle/>
          <a:p>
            <a:pPr marL="0" marR="0" lvl="0" indent="0" algn="l" rtl="0">
              <a:spcBef>
                <a:spcPts val="0"/>
              </a:spcBef>
              <a:spcAft>
                <a:spcPts val="0"/>
              </a:spcAft>
              <a:buNone/>
            </a:pPr>
            <a:r>
              <a:rPr lang="en-US" sz="1700" b="1">
                <a:solidFill>
                  <a:schemeClr val="lt1"/>
                </a:solidFill>
              </a:rPr>
              <a:t>2</a:t>
            </a:r>
            <a:endParaRPr sz="1700" b="1">
              <a:solidFill>
                <a:schemeClr val="lt1"/>
              </a:solidFill>
            </a:endParaRPr>
          </a:p>
        </p:txBody>
      </p:sp>
      <p:sp>
        <p:nvSpPr>
          <p:cNvPr id="662" name="Google Shape;662;p66"/>
          <p:cNvSpPr/>
          <p:nvPr/>
        </p:nvSpPr>
        <p:spPr>
          <a:xfrm>
            <a:off x="634432" y="2052050"/>
            <a:ext cx="334200" cy="334500"/>
          </a:xfrm>
          <a:prstGeom prst="ellipse">
            <a:avLst/>
          </a:prstGeom>
          <a:solidFill>
            <a:srgbClr val="696363"/>
          </a:solidFill>
          <a:ln>
            <a:noFill/>
          </a:ln>
        </p:spPr>
        <p:txBody>
          <a:bodyPr spcFirstLastPara="1" wrap="square" lIns="64000" tIns="45700" rIns="0" bIns="45700" anchor="ctr" anchorCtr="0">
            <a:noAutofit/>
          </a:bodyPr>
          <a:lstStyle/>
          <a:p>
            <a:pPr marL="0" marR="0" lvl="0" indent="0" algn="l" rtl="0">
              <a:spcBef>
                <a:spcPts val="0"/>
              </a:spcBef>
              <a:spcAft>
                <a:spcPts val="0"/>
              </a:spcAft>
              <a:buNone/>
            </a:pPr>
            <a:r>
              <a:rPr lang="en-US" sz="1700" b="1">
                <a:solidFill>
                  <a:schemeClr val="lt1"/>
                </a:solidFill>
              </a:rPr>
              <a:t>1</a:t>
            </a:r>
            <a:endParaRPr sz="1700" b="1">
              <a:solidFill>
                <a:schemeClr val="lt1"/>
              </a:solidFill>
            </a:endParaRPr>
          </a:p>
        </p:txBody>
      </p:sp>
      <p:sp>
        <p:nvSpPr>
          <p:cNvPr id="663" name="Google Shape;663;p66"/>
          <p:cNvSpPr txBox="1"/>
          <p:nvPr/>
        </p:nvSpPr>
        <p:spPr>
          <a:xfrm>
            <a:off x="1042800" y="2055900"/>
            <a:ext cx="3106200" cy="400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rgbClr val="262626"/>
                </a:solidFill>
              </a:rPr>
              <a:t>Drop Duplicates</a:t>
            </a:r>
            <a:endParaRPr sz="2000" b="1">
              <a:solidFill>
                <a:srgbClr val="262626"/>
              </a:solidFill>
            </a:endParaRPr>
          </a:p>
        </p:txBody>
      </p:sp>
      <p:sp>
        <p:nvSpPr>
          <p:cNvPr id="664" name="Google Shape;664;p66"/>
          <p:cNvSpPr txBox="1"/>
          <p:nvPr/>
        </p:nvSpPr>
        <p:spPr>
          <a:xfrm>
            <a:off x="8210525" y="2011575"/>
            <a:ext cx="3981600" cy="4002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None/>
            </a:pPr>
            <a:r>
              <a:rPr lang="en-US" sz="2000" b="1">
                <a:solidFill>
                  <a:schemeClr val="dk1"/>
                </a:solidFill>
              </a:rPr>
              <a:t>Missing Value imputation</a:t>
            </a:r>
            <a:endParaRPr sz="2000" b="1">
              <a:solidFill>
                <a:srgbClr val="262626"/>
              </a:solidFill>
            </a:endParaRPr>
          </a:p>
        </p:txBody>
      </p:sp>
      <p:sp>
        <p:nvSpPr>
          <p:cNvPr id="665" name="Google Shape;665;p66"/>
          <p:cNvSpPr txBox="1"/>
          <p:nvPr/>
        </p:nvSpPr>
        <p:spPr>
          <a:xfrm>
            <a:off x="4677947" y="2019200"/>
            <a:ext cx="2745900" cy="492600"/>
          </a:xfrm>
          <a:prstGeom prst="rect">
            <a:avLst/>
          </a:prstGeom>
          <a:solidFill>
            <a:srgbClr val="E7E6E6"/>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b="1">
                <a:solidFill>
                  <a:schemeClr val="dk1"/>
                </a:solidFill>
              </a:rPr>
              <a:t>One-hot encoding</a:t>
            </a:r>
            <a:endParaRPr sz="2000" b="1"/>
          </a:p>
        </p:txBody>
      </p:sp>
      <p:sp>
        <p:nvSpPr>
          <p:cNvPr id="666" name="Google Shape;666;p66"/>
          <p:cNvSpPr txBox="1"/>
          <p:nvPr/>
        </p:nvSpPr>
        <p:spPr>
          <a:xfrm>
            <a:off x="2864175" y="3201900"/>
            <a:ext cx="8637000" cy="167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a:t>One-hot encoding is a technique used to convert categorical data, represented as text labels, into a binary format that can be easily used by machine learning algorithms. Each category in a categorical column is converted into a binary column (0 or 1), where 1 indicates the presence of that category and 0 indicates the absence. Let's apply one-hot encoding to the given columns:</a:t>
            </a:r>
            <a:endParaRPr sz="1600"/>
          </a:p>
        </p:txBody>
      </p:sp>
      <p:sp>
        <p:nvSpPr>
          <p:cNvPr id="667" name="Google Shape;667;p66"/>
          <p:cNvSpPr/>
          <p:nvPr/>
        </p:nvSpPr>
        <p:spPr>
          <a:xfrm>
            <a:off x="2536963" y="3364200"/>
            <a:ext cx="75300" cy="1205400"/>
          </a:xfrm>
          <a:prstGeom prst="rect">
            <a:avLst/>
          </a:prstGeom>
          <a:solidFill>
            <a:srgbClr val="6963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26262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7"/>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673" name="Google Shape;673;p67"/>
          <p:cNvSpPr txBox="1"/>
          <p:nvPr/>
        </p:nvSpPr>
        <p:spPr>
          <a:xfrm>
            <a:off x="1116276" y="393375"/>
            <a:ext cx="102144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Data Preparation: Data Cleaning</a:t>
            </a:r>
            <a:endParaRPr sz="2800" b="1">
              <a:solidFill>
                <a:srgbClr val="262626"/>
              </a:solidFill>
            </a:endParaRPr>
          </a:p>
        </p:txBody>
      </p:sp>
      <p:sp>
        <p:nvSpPr>
          <p:cNvPr id="674" name="Google Shape;674;p67"/>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75" name="Google Shape;675;p67"/>
          <p:cNvSpPr/>
          <p:nvPr/>
        </p:nvSpPr>
        <p:spPr>
          <a:xfrm>
            <a:off x="10948179" y="1351438"/>
            <a:ext cx="952347" cy="660127"/>
          </a:xfrm>
          <a:custGeom>
            <a:avLst/>
            <a:gdLst/>
            <a:ahLst/>
            <a:cxnLst/>
            <a:rect l="l" t="t" r="r" b="b"/>
            <a:pathLst>
              <a:path w="6190" h="4291" extrusionOk="0">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sp>
        <p:nvSpPr>
          <p:cNvPr id="676" name="Google Shape;676;p67"/>
          <p:cNvSpPr/>
          <p:nvPr/>
        </p:nvSpPr>
        <p:spPr>
          <a:xfrm>
            <a:off x="596350" y="1043600"/>
            <a:ext cx="10870800" cy="506100"/>
          </a:xfrm>
          <a:prstGeom prst="rect">
            <a:avLst/>
          </a:prstGeom>
          <a:noFill/>
          <a:ln w="38100" cap="flat" cmpd="sng">
            <a:solidFill>
              <a:srgbClr val="C7BA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C4B190"/>
                </a:solidFill>
              </a:rPr>
              <a:t>Data Cleaning &amp; Feature Engineering</a:t>
            </a:r>
            <a:endParaRPr sz="2000" b="1">
              <a:solidFill>
                <a:srgbClr val="C4B190"/>
              </a:solidFill>
            </a:endParaRPr>
          </a:p>
        </p:txBody>
      </p:sp>
      <p:sp>
        <p:nvSpPr>
          <p:cNvPr id="677" name="Google Shape;677;p67"/>
          <p:cNvSpPr/>
          <p:nvPr/>
        </p:nvSpPr>
        <p:spPr>
          <a:xfrm>
            <a:off x="7766566" y="2049938"/>
            <a:ext cx="334200" cy="334500"/>
          </a:xfrm>
          <a:prstGeom prst="ellipse">
            <a:avLst/>
          </a:prstGeom>
          <a:solidFill>
            <a:srgbClr val="C5CBD5"/>
          </a:solidFill>
          <a:ln>
            <a:noFill/>
          </a:ln>
        </p:spPr>
        <p:txBody>
          <a:bodyPr spcFirstLastPara="1" wrap="square" lIns="64000" tIns="45700" rIns="0" bIns="45700" anchor="ctr" anchorCtr="0">
            <a:noAutofit/>
          </a:bodyPr>
          <a:lstStyle/>
          <a:p>
            <a:pPr marL="0" marR="0" lvl="0" indent="0" algn="l" rtl="0">
              <a:spcBef>
                <a:spcPts val="0"/>
              </a:spcBef>
              <a:spcAft>
                <a:spcPts val="0"/>
              </a:spcAft>
              <a:buNone/>
            </a:pPr>
            <a:r>
              <a:rPr lang="en-US" sz="1700" b="1">
                <a:solidFill>
                  <a:schemeClr val="lt1"/>
                </a:solidFill>
              </a:rPr>
              <a:t>3</a:t>
            </a:r>
            <a:endParaRPr sz="1700" b="1">
              <a:solidFill>
                <a:schemeClr val="lt1"/>
              </a:solidFill>
            </a:endParaRPr>
          </a:p>
        </p:txBody>
      </p:sp>
      <p:sp>
        <p:nvSpPr>
          <p:cNvPr id="678" name="Google Shape;678;p67"/>
          <p:cNvSpPr/>
          <p:nvPr/>
        </p:nvSpPr>
        <p:spPr>
          <a:xfrm>
            <a:off x="4276549" y="2045432"/>
            <a:ext cx="334200" cy="334500"/>
          </a:xfrm>
          <a:prstGeom prst="ellipse">
            <a:avLst/>
          </a:prstGeom>
          <a:solidFill>
            <a:srgbClr val="C4B190"/>
          </a:solidFill>
          <a:ln>
            <a:noFill/>
          </a:ln>
        </p:spPr>
        <p:txBody>
          <a:bodyPr spcFirstLastPara="1" wrap="square" lIns="64000" tIns="45700" rIns="0" bIns="45700" anchor="ctr" anchorCtr="0">
            <a:noAutofit/>
          </a:bodyPr>
          <a:lstStyle/>
          <a:p>
            <a:pPr marL="0" marR="0" lvl="0" indent="0" algn="l" rtl="0">
              <a:spcBef>
                <a:spcPts val="0"/>
              </a:spcBef>
              <a:spcAft>
                <a:spcPts val="0"/>
              </a:spcAft>
              <a:buNone/>
            </a:pPr>
            <a:r>
              <a:rPr lang="en-US" sz="1700" b="1">
                <a:solidFill>
                  <a:schemeClr val="lt1"/>
                </a:solidFill>
              </a:rPr>
              <a:t>2</a:t>
            </a:r>
            <a:endParaRPr sz="1700" b="1">
              <a:solidFill>
                <a:schemeClr val="lt1"/>
              </a:solidFill>
            </a:endParaRPr>
          </a:p>
        </p:txBody>
      </p:sp>
      <p:sp>
        <p:nvSpPr>
          <p:cNvPr id="679" name="Google Shape;679;p67"/>
          <p:cNvSpPr/>
          <p:nvPr/>
        </p:nvSpPr>
        <p:spPr>
          <a:xfrm>
            <a:off x="634432" y="2052050"/>
            <a:ext cx="334200" cy="334500"/>
          </a:xfrm>
          <a:prstGeom prst="ellipse">
            <a:avLst/>
          </a:prstGeom>
          <a:solidFill>
            <a:srgbClr val="696363"/>
          </a:solidFill>
          <a:ln>
            <a:noFill/>
          </a:ln>
        </p:spPr>
        <p:txBody>
          <a:bodyPr spcFirstLastPara="1" wrap="square" lIns="64000" tIns="45700" rIns="0" bIns="45700" anchor="ctr" anchorCtr="0">
            <a:noAutofit/>
          </a:bodyPr>
          <a:lstStyle/>
          <a:p>
            <a:pPr marL="0" marR="0" lvl="0" indent="0" algn="l" rtl="0">
              <a:spcBef>
                <a:spcPts val="0"/>
              </a:spcBef>
              <a:spcAft>
                <a:spcPts val="0"/>
              </a:spcAft>
              <a:buNone/>
            </a:pPr>
            <a:r>
              <a:rPr lang="en-US" sz="1700" b="1">
                <a:solidFill>
                  <a:schemeClr val="lt1"/>
                </a:solidFill>
              </a:rPr>
              <a:t>1</a:t>
            </a:r>
            <a:endParaRPr sz="1700" b="1">
              <a:solidFill>
                <a:schemeClr val="lt1"/>
              </a:solidFill>
            </a:endParaRPr>
          </a:p>
        </p:txBody>
      </p:sp>
      <p:sp>
        <p:nvSpPr>
          <p:cNvPr id="680" name="Google Shape;680;p67"/>
          <p:cNvSpPr txBox="1"/>
          <p:nvPr/>
        </p:nvSpPr>
        <p:spPr>
          <a:xfrm>
            <a:off x="1042800" y="2055900"/>
            <a:ext cx="3083700" cy="400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rgbClr val="262626"/>
                </a:solidFill>
              </a:rPr>
              <a:t>Drop Duplicates</a:t>
            </a:r>
            <a:endParaRPr sz="2000" b="1">
              <a:solidFill>
                <a:srgbClr val="262626"/>
              </a:solidFill>
            </a:endParaRPr>
          </a:p>
        </p:txBody>
      </p:sp>
      <p:sp>
        <p:nvSpPr>
          <p:cNvPr id="681" name="Google Shape;681;p67"/>
          <p:cNvSpPr txBox="1"/>
          <p:nvPr/>
        </p:nvSpPr>
        <p:spPr>
          <a:xfrm>
            <a:off x="8210525" y="2011575"/>
            <a:ext cx="3256500" cy="400200"/>
          </a:xfrm>
          <a:prstGeom prst="rect">
            <a:avLst/>
          </a:prstGeom>
          <a:solidFill>
            <a:srgbClr val="E7E6E6"/>
          </a:solid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None/>
            </a:pPr>
            <a:r>
              <a:rPr lang="en-US" sz="2000" b="1">
                <a:solidFill>
                  <a:schemeClr val="dk1"/>
                </a:solidFill>
              </a:rPr>
              <a:t>Missing Value imputation</a:t>
            </a:r>
            <a:endParaRPr sz="2000" b="1">
              <a:solidFill>
                <a:srgbClr val="262626"/>
              </a:solidFill>
            </a:endParaRPr>
          </a:p>
        </p:txBody>
      </p:sp>
      <p:sp>
        <p:nvSpPr>
          <p:cNvPr id="682" name="Google Shape;682;p67"/>
          <p:cNvSpPr txBox="1"/>
          <p:nvPr/>
        </p:nvSpPr>
        <p:spPr>
          <a:xfrm>
            <a:off x="4677947" y="2019200"/>
            <a:ext cx="29508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b="1">
                <a:solidFill>
                  <a:schemeClr val="dk1"/>
                </a:solidFill>
              </a:rPr>
              <a:t>One-hot encoding</a:t>
            </a:r>
            <a:endParaRPr sz="2000" b="1"/>
          </a:p>
        </p:txBody>
      </p:sp>
      <p:pic>
        <p:nvPicPr>
          <p:cNvPr id="683" name="Google Shape;683;p67"/>
          <p:cNvPicPr preferRelativeResize="0"/>
          <p:nvPr/>
        </p:nvPicPr>
        <p:blipFill>
          <a:blip r:embed="rId3">
            <a:alphaModFix/>
          </a:blip>
          <a:stretch>
            <a:fillRect/>
          </a:stretch>
        </p:blipFill>
        <p:spPr>
          <a:xfrm>
            <a:off x="634425" y="2944475"/>
            <a:ext cx="3922501" cy="3602300"/>
          </a:xfrm>
          <a:prstGeom prst="rect">
            <a:avLst/>
          </a:prstGeom>
          <a:noFill/>
          <a:ln>
            <a:noFill/>
          </a:ln>
        </p:spPr>
      </p:pic>
      <p:sp>
        <p:nvSpPr>
          <p:cNvPr id="684" name="Google Shape;684;p67"/>
          <p:cNvSpPr txBox="1"/>
          <p:nvPr/>
        </p:nvSpPr>
        <p:spPr>
          <a:xfrm>
            <a:off x="5089025" y="3707050"/>
            <a:ext cx="6162300" cy="32055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1000"/>
              </a:spcBef>
              <a:spcAft>
                <a:spcPts val="0"/>
              </a:spcAft>
              <a:buSzPts val="1600"/>
              <a:buChar char="●"/>
            </a:pPr>
            <a:r>
              <a:rPr lang="en-US" sz="1600"/>
              <a:t>Employs a </a:t>
            </a:r>
            <a:r>
              <a:rPr lang="en-US" sz="1600" b="1"/>
              <a:t>machine learning model (RandomForestClassifier) </a:t>
            </a:r>
            <a:r>
              <a:rPr lang="en-US" sz="1600"/>
              <a:t>to predict and impute missing values in the '</a:t>
            </a:r>
            <a:r>
              <a:rPr lang="en-US" sz="1600" b="1"/>
              <a:t>OCCUPATION_TYPE' </a:t>
            </a:r>
            <a:r>
              <a:rPr lang="en-US" sz="1600"/>
              <a:t>column of the dataset.</a:t>
            </a:r>
            <a:endParaRPr sz="1600"/>
          </a:p>
          <a:p>
            <a:pPr marL="0" lvl="0" indent="0" algn="l" rtl="0">
              <a:lnSpc>
                <a:spcPct val="100000"/>
              </a:lnSpc>
              <a:spcBef>
                <a:spcPts val="1000"/>
              </a:spcBef>
              <a:spcAft>
                <a:spcPts val="0"/>
              </a:spcAft>
              <a:buNone/>
            </a:pPr>
            <a:r>
              <a:rPr lang="en-US" sz="1600"/>
              <a:t> </a:t>
            </a:r>
            <a:endParaRPr sz="1600"/>
          </a:p>
          <a:p>
            <a:pPr marL="457200" lvl="0" indent="-330200" algn="l" rtl="0">
              <a:lnSpc>
                <a:spcPct val="100000"/>
              </a:lnSpc>
              <a:spcBef>
                <a:spcPts val="1000"/>
              </a:spcBef>
              <a:spcAft>
                <a:spcPts val="0"/>
              </a:spcAft>
              <a:buSzPts val="1600"/>
              <a:buChar char="●"/>
            </a:pPr>
            <a:r>
              <a:rPr lang="en-US" sz="1600"/>
              <a:t>It first prepares the data, then trains the model on the available data, and finally uses the trained model to predict and fill in the missing values, effectively making the dataset more complete and suitable for further analysis or modeling.</a:t>
            </a:r>
            <a:endParaRPr sz="1600"/>
          </a:p>
        </p:txBody>
      </p:sp>
      <p:sp>
        <p:nvSpPr>
          <p:cNvPr id="685" name="Google Shape;685;p67"/>
          <p:cNvSpPr/>
          <p:nvPr/>
        </p:nvSpPr>
        <p:spPr>
          <a:xfrm>
            <a:off x="4770775" y="2839650"/>
            <a:ext cx="108000" cy="3602400"/>
          </a:xfrm>
          <a:prstGeom prst="rect">
            <a:avLst/>
          </a:prstGeom>
          <a:solidFill>
            <a:srgbClr val="38577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262626"/>
              </a:solidFill>
              <a:latin typeface="Arial"/>
              <a:ea typeface="Arial"/>
              <a:cs typeface="Arial"/>
              <a:sym typeface="Arial"/>
            </a:endParaRPr>
          </a:p>
        </p:txBody>
      </p:sp>
      <p:sp>
        <p:nvSpPr>
          <p:cNvPr id="686" name="Google Shape;686;p67"/>
          <p:cNvSpPr txBox="1"/>
          <p:nvPr/>
        </p:nvSpPr>
        <p:spPr>
          <a:xfrm>
            <a:off x="4994425" y="2839650"/>
            <a:ext cx="6472800" cy="523200"/>
          </a:xfrm>
          <a:prstGeom prst="rect">
            <a:avLst/>
          </a:prstGeom>
          <a:solidFill>
            <a:srgbClr val="C5CBD5"/>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600" b="1">
                <a:solidFill>
                  <a:schemeClr val="dk1"/>
                </a:solidFill>
              </a:rPr>
              <a:t>Use predictive imputations to fill occupation type missing values</a:t>
            </a:r>
            <a:endParaRPr sz="1600" b="1">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0"/>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426" name="Google Shape;426;p50"/>
          <p:cNvSpPr txBox="1"/>
          <p:nvPr/>
        </p:nvSpPr>
        <p:spPr>
          <a:xfrm>
            <a:off x="1116268" y="393375"/>
            <a:ext cx="89595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Executive Summary</a:t>
            </a:r>
            <a:endParaRPr sz="2800" b="1">
              <a:solidFill>
                <a:srgbClr val="262626"/>
              </a:solidFill>
            </a:endParaRPr>
          </a:p>
        </p:txBody>
      </p:sp>
      <p:sp>
        <p:nvSpPr>
          <p:cNvPr id="427" name="Google Shape;427;p50"/>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8" name="Google Shape;428;p50"/>
          <p:cNvSpPr/>
          <p:nvPr/>
        </p:nvSpPr>
        <p:spPr>
          <a:xfrm>
            <a:off x="10948179" y="1351438"/>
            <a:ext cx="952347" cy="660127"/>
          </a:xfrm>
          <a:custGeom>
            <a:avLst/>
            <a:gdLst/>
            <a:ahLst/>
            <a:cxnLst/>
            <a:rect l="l" t="t" r="r" b="b"/>
            <a:pathLst>
              <a:path w="6190" h="4291" extrusionOk="0">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sp>
        <p:nvSpPr>
          <p:cNvPr id="429" name="Google Shape;429;p50"/>
          <p:cNvSpPr/>
          <p:nvPr/>
        </p:nvSpPr>
        <p:spPr>
          <a:xfrm>
            <a:off x="781875" y="1210575"/>
            <a:ext cx="4816200" cy="506100"/>
          </a:xfrm>
          <a:prstGeom prst="rect">
            <a:avLst/>
          </a:pr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a:solidFill>
                  <a:schemeClr val="lt1"/>
                </a:solidFill>
              </a:rPr>
              <a:t>Undersampling VS Oversampling</a:t>
            </a:r>
            <a:endParaRPr sz="2000" b="1">
              <a:solidFill>
                <a:schemeClr val="lt1"/>
              </a:solidFill>
            </a:endParaRPr>
          </a:p>
        </p:txBody>
      </p:sp>
      <p:pic>
        <p:nvPicPr>
          <p:cNvPr id="430" name="Google Shape;430;p50"/>
          <p:cNvPicPr preferRelativeResize="0"/>
          <p:nvPr/>
        </p:nvPicPr>
        <p:blipFill>
          <a:blip r:embed="rId3">
            <a:alphaModFix/>
          </a:blip>
          <a:stretch>
            <a:fillRect/>
          </a:stretch>
        </p:blipFill>
        <p:spPr>
          <a:xfrm>
            <a:off x="781868" y="1924874"/>
            <a:ext cx="4816283" cy="2392125"/>
          </a:xfrm>
          <a:prstGeom prst="rect">
            <a:avLst/>
          </a:prstGeom>
          <a:noFill/>
          <a:ln>
            <a:noFill/>
          </a:ln>
        </p:spPr>
      </p:pic>
      <p:sp>
        <p:nvSpPr>
          <p:cNvPr id="431" name="Google Shape;431;p50"/>
          <p:cNvSpPr/>
          <p:nvPr/>
        </p:nvSpPr>
        <p:spPr>
          <a:xfrm>
            <a:off x="5960977" y="1210575"/>
            <a:ext cx="5731200" cy="506100"/>
          </a:xfrm>
          <a:prstGeom prst="rect">
            <a:avLst/>
          </a:prstGeom>
          <a:solidFill>
            <a:srgbClr val="69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a:solidFill>
                  <a:schemeClr val="lt1"/>
                </a:solidFill>
              </a:rPr>
              <a:t>Results</a:t>
            </a:r>
            <a:endParaRPr sz="2000" b="1">
              <a:solidFill>
                <a:schemeClr val="lt1"/>
              </a:solidFill>
            </a:endParaRPr>
          </a:p>
        </p:txBody>
      </p:sp>
      <p:graphicFrame>
        <p:nvGraphicFramePr>
          <p:cNvPr id="432" name="Google Shape;432;p50"/>
          <p:cNvGraphicFramePr/>
          <p:nvPr/>
        </p:nvGraphicFramePr>
        <p:xfrm>
          <a:off x="5960975" y="1864150"/>
          <a:ext cx="3000000" cy="3000000"/>
        </p:xfrm>
        <a:graphic>
          <a:graphicData uri="http://schemas.openxmlformats.org/drawingml/2006/table">
            <a:tbl>
              <a:tblPr>
                <a:noFill/>
                <a:tableStyleId>{001A5484-67C2-44D7-9067-0C616C5B18A2}</a:tableStyleId>
              </a:tblPr>
              <a:tblGrid>
                <a:gridCol w="1147050">
                  <a:extLst>
                    <a:ext uri="{9D8B030D-6E8A-4147-A177-3AD203B41FA5}">
                      <a16:colId xmlns:a16="http://schemas.microsoft.com/office/drawing/2014/main" val="20000"/>
                    </a:ext>
                  </a:extLst>
                </a:gridCol>
                <a:gridCol w="1507350">
                  <a:extLst>
                    <a:ext uri="{9D8B030D-6E8A-4147-A177-3AD203B41FA5}">
                      <a16:colId xmlns:a16="http://schemas.microsoft.com/office/drawing/2014/main" val="20001"/>
                    </a:ext>
                  </a:extLst>
                </a:gridCol>
                <a:gridCol w="1644000">
                  <a:extLst>
                    <a:ext uri="{9D8B030D-6E8A-4147-A177-3AD203B41FA5}">
                      <a16:colId xmlns:a16="http://schemas.microsoft.com/office/drawing/2014/main" val="20002"/>
                    </a:ext>
                  </a:extLst>
                </a:gridCol>
                <a:gridCol w="143280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endParaRPr sz="1100"/>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600" b="1">
                          <a:solidFill>
                            <a:srgbClr val="FFFFFF"/>
                          </a:solidFill>
                        </a:rPr>
                        <a:t>Oversampling</a:t>
                      </a:r>
                      <a:endParaRPr sz="1600" b="1">
                        <a:solidFill>
                          <a:srgbClr val="FFFFFF"/>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098156"/>
                    </a:solidFill>
                  </a:tcPr>
                </a:tc>
                <a:tc>
                  <a:txBody>
                    <a:bodyPr/>
                    <a:lstStyle/>
                    <a:p>
                      <a:pPr marL="0" lvl="0" indent="0" algn="l" rtl="0">
                        <a:spcBef>
                          <a:spcPts val="0"/>
                        </a:spcBef>
                        <a:spcAft>
                          <a:spcPts val="0"/>
                        </a:spcAft>
                        <a:buNone/>
                      </a:pPr>
                      <a:r>
                        <a:rPr lang="en-US" sz="1600" b="1">
                          <a:solidFill>
                            <a:srgbClr val="FFFFFF"/>
                          </a:solidFill>
                        </a:rPr>
                        <a:t>Undersampling</a:t>
                      </a:r>
                      <a:endParaRPr sz="1600" b="1">
                        <a:solidFill>
                          <a:srgbClr val="FFFFFF"/>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US" sz="1600" b="1">
                          <a:solidFill>
                            <a:srgbClr val="FFFFFF"/>
                          </a:solidFill>
                        </a:rPr>
                        <a:t>SMOTE</a:t>
                      </a:r>
                      <a:endParaRPr sz="1600" b="1">
                        <a:solidFill>
                          <a:srgbClr val="FFFFFF"/>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C000"/>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1600" b="1">
                          <a:solidFill>
                            <a:schemeClr val="lt1"/>
                          </a:solidFill>
                        </a:rPr>
                        <a:t>Tree Decision</a:t>
                      </a:r>
                      <a:endParaRPr sz="1600" b="1">
                        <a:solidFill>
                          <a:schemeClr val="lt1"/>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385770"/>
                    </a:solidFill>
                  </a:tcPr>
                </a:tc>
                <a:tc>
                  <a:txBody>
                    <a:bodyPr/>
                    <a:lstStyle/>
                    <a:p>
                      <a:pPr marL="0" lvl="0" indent="0" algn="l" rtl="0">
                        <a:spcBef>
                          <a:spcPts val="0"/>
                        </a:spcBef>
                        <a:spcAft>
                          <a:spcPts val="0"/>
                        </a:spcAft>
                        <a:buNone/>
                      </a:pPr>
                      <a:r>
                        <a:rPr lang="en-US" sz="1100" b="1">
                          <a:solidFill>
                            <a:schemeClr val="dk1"/>
                          </a:solidFill>
                        </a:rPr>
                        <a:t>Accuracy: 0.9319</a:t>
                      </a:r>
                      <a:endParaRPr sz="1100" b="1">
                        <a:solidFill>
                          <a:schemeClr val="dk1"/>
                        </a:solidFill>
                      </a:endParaRPr>
                    </a:p>
                    <a:p>
                      <a:pPr marL="0" lvl="0" indent="0" algn="l" rtl="0">
                        <a:spcBef>
                          <a:spcPts val="0"/>
                        </a:spcBef>
                        <a:spcAft>
                          <a:spcPts val="0"/>
                        </a:spcAft>
                        <a:buNone/>
                      </a:pPr>
                      <a:r>
                        <a:rPr lang="en-US" sz="1100"/>
                        <a:t>Precision: 0.9664</a:t>
                      </a:r>
                      <a:endParaRPr sz="1100"/>
                    </a:p>
                    <a:p>
                      <a:pPr marL="0" lvl="0" indent="0" algn="l" rtl="0">
                        <a:spcBef>
                          <a:spcPts val="0"/>
                        </a:spcBef>
                        <a:spcAft>
                          <a:spcPts val="0"/>
                        </a:spcAft>
                        <a:buNone/>
                      </a:pPr>
                      <a:r>
                        <a:rPr lang="en-US" sz="1100"/>
                        <a:t>Recall: 0.9623</a:t>
                      </a:r>
                      <a:endParaRPr sz="1100"/>
                    </a:p>
                    <a:p>
                      <a:pPr marL="0" lvl="0" indent="0" algn="l" rtl="0">
                        <a:spcBef>
                          <a:spcPts val="0"/>
                        </a:spcBef>
                        <a:spcAft>
                          <a:spcPts val="0"/>
                        </a:spcAft>
                        <a:buNone/>
                      </a:pPr>
                      <a:r>
                        <a:rPr lang="en-US" sz="1100"/>
                        <a:t>F1 Score: 0.9643</a:t>
                      </a:r>
                      <a:endParaRPr sz="1100"/>
                    </a:p>
                    <a:p>
                      <a:pPr marL="0" lvl="0" indent="0" algn="l" rtl="0">
                        <a:spcBef>
                          <a:spcPts val="0"/>
                        </a:spcBef>
                        <a:spcAft>
                          <a:spcPts val="0"/>
                        </a:spcAft>
                        <a:buNone/>
                      </a:pPr>
                      <a:r>
                        <a:rPr lang="en-US" sz="1100"/>
                        <a:t>Confusion Matrix:</a:t>
                      </a:r>
                      <a:endParaRPr sz="1100"/>
                    </a:p>
                    <a:p>
                      <a:pPr marL="0" lvl="0" indent="0" algn="l" rtl="0">
                        <a:spcBef>
                          <a:spcPts val="0"/>
                        </a:spcBef>
                        <a:spcAft>
                          <a:spcPts val="0"/>
                        </a:spcAft>
                        <a:buNone/>
                      </a:pPr>
                      <a:r>
                        <a:rPr lang="en-US" sz="1100"/>
                        <a:t>[[ 120  318]</a:t>
                      </a:r>
                      <a:endParaRPr sz="1100"/>
                    </a:p>
                    <a:p>
                      <a:pPr marL="0" lvl="0" indent="0" algn="l" rtl="0">
                        <a:spcBef>
                          <a:spcPts val="0"/>
                        </a:spcBef>
                        <a:spcAft>
                          <a:spcPts val="0"/>
                        </a:spcAft>
                        <a:buNone/>
                      </a:pPr>
                      <a:r>
                        <a:rPr lang="en-US" sz="1100"/>
                        <a:t> [ 358 9137]]</a:t>
                      </a:r>
                      <a:endParaRPr sz="1100"/>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6E7E8"/>
                    </a:solidFill>
                  </a:tcPr>
                </a:tc>
                <a:tc>
                  <a:txBody>
                    <a:bodyPr/>
                    <a:lstStyle/>
                    <a:p>
                      <a:pPr marL="0" lvl="0" indent="0" algn="l" rtl="0">
                        <a:spcBef>
                          <a:spcPts val="0"/>
                        </a:spcBef>
                        <a:spcAft>
                          <a:spcPts val="0"/>
                        </a:spcAft>
                        <a:buNone/>
                      </a:pPr>
                      <a:r>
                        <a:rPr lang="en-US" sz="1100"/>
                        <a:t>Accuracy: 0.5364</a:t>
                      </a:r>
                      <a:endParaRPr sz="1100"/>
                    </a:p>
                    <a:p>
                      <a:pPr marL="0" lvl="0" indent="0" algn="l" rtl="0">
                        <a:spcBef>
                          <a:spcPts val="0"/>
                        </a:spcBef>
                        <a:spcAft>
                          <a:spcPts val="0"/>
                        </a:spcAft>
                        <a:buNone/>
                      </a:pPr>
                      <a:r>
                        <a:rPr lang="en-US" sz="1100"/>
                        <a:t>Precision: 0.9720</a:t>
                      </a:r>
                      <a:endParaRPr sz="1100"/>
                    </a:p>
                    <a:p>
                      <a:pPr marL="0" lvl="0" indent="0" algn="l" rtl="0">
                        <a:spcBef>
                          <a:spcPts val="0"/>
                        </a:spcBef>
                        <a:spcAft>
                          <a:spcPts val="0"/>
                        </a:spcAft>
                        <a:buNone/>
                      </a:pPr>
                      <a:r>
                        <a:rPr lang="en-US" sz="1100"/>
                        <a:t>Recall: 0.5303</a:t>
                      </a:r>
                      <a:endParaRPr sz="1100"/>
                    </a:p>
                    <a:p>
                      <a:pPr marL="0" lvl="0" indent="0" algn="l" rtl="0">
                        <a:spcBef>
                          <a:spcPts val="0"/>
                        </a:spcBef>
                        <a:spcAft>
                          <a:spcPts val="0"/>
                        </a:spcAft>
                        <a:buNone/>
                      </a:pPr>
                      <a:r>
                        <a:rPr lang="en-US" sz="1100"/>
                        <a:t>F1 Score: 0.6862</a:t>
                      </a:r>
                      <a:endParaRPr sz="1100"/>
                    </a:p>
                    <a:p>
                      <a:pPr marL="0" lvl="0" indent="0" algn="l" rtl="0">
                        <a:spcBef>
                          <a:spcPts val="0"/>
                        </a:spcBef>
                        <a:spcAft>
                          <a:spcPts val="0"/>
                        </a:spcAft>
                        <a:buNone/>
                      </a:pPr>
                      <a:r>
                        <a:rPr lang="en-US" sz="1100"/>
                        <a:t>Confusion Matrix:</a:t>
                      </a:r>
                      <a:endParaRPr sz="1100"/>
                    </a:p>
                    <a:p>
                      <a:pPr marL="0" lvl="0" indent="0" algn="l" rtl="0">
                        <a:spcBef>
                          <a:spcPts val="0"/>
                        </a:spcBef>
                        <a:spcAft>
                          <a:spcPts val="0"/>
                        </a:spcAft>
                        <a:buNone/>
                      </a:pPr>
                      <a:r>
                        <a:rPr lang="en-US" sz="1100"/>
                        <a:t>[[ 293  145]</a:t>
                      </a:r>
                      <a:endParaRPr sz="1100"/>
                    </a:p>
                    <a:p>
                      <a:pPr marL="0" lvl="0" indent="0" algn="l" rtl="0">
                        <a:spcBef>
                          <a:spcPts val="0"/>
                        </a:spcBef>
                        <a:spcAft>
                          <a:spcPts val="0"/>
                        </a:spcAft>
                        <a:buNone/>
                      </a:pPr>
                      <a:r>
                        <a:rPr lang="en-US" sz="1100"/>
                        <a:t> [4460 5035]]</a:t>
                      </a:r>
                      <a:endParaRPr sz="1100"/>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100"/>
                        <a:t>Best accuracy score: </a:t>
                      </a:r>
                      <a:r>
                        <a:rPr lang="en-US" sz="1100" b="1">
                          <a:solidFill>
                            <a:srgbClr val="A31515"/>
                          </a:solidFill>
                        </a:rPr>
                        <a:t>0.9587</a:t>
                      </a:r>
                      <a:endParaRPr sz="1100" b="1">
                        <a:solidFill>
                          <a:srgbClr val="A31515"/>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E699"/>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1600" b="1">
                          <a:solidFill>
                            <a:schemeClr val="lt1"/>
                          </a:solidFill>
                        </a:rPr>
                        <a:t>Logistic</a:t>
                      </a:r>
                      <a:endParaRPr sz="1600" b="1">
                        <a:solidFill>
                          <a:schemeClr val="lt1"/>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C7BAA8"/>
                    </a:solidFill>
                  </a:tcPr>
                </a:tc>
                <a:tc>
                  <a:txBody>
                    <a:bodyPr/>
                    <a:lstStyle/>
                    <a:p>
                      <a:pPr marL="0" lvl="0" indent="0" algn="l" rtl="0">
                        <a:spcBef>
                          <a:spcPts val="0"/>
                        </a:spcBef>
                        <a:spcAft>
                          <a:spcPts val="0"/>
                        </a:spcAft>
                        <a:buNone/>
                      </a:pPr>
                      <a:r>
                        <a:rPr lang="en-US" sz="1100"/>
                        <a:t>Accuracy: 0.5688</a:t>
                      </a:r>
                      <a:endParaRPr sz="1100"/>
                    </a:p>
                    <a:p>
                      <a:pPr marL="0" lvl="0" indent="0" algn="l" rtl="0">
                        <a:spcBef>
                          <a:spcPts val="0"/>
                        </a:spcBef>
                        <a:spcAft>
                          <a:spcPts val="0"/>
                        </a:spcAft>
                        <a:buNone/>
                      </a:pPr>
                      <a:r>
                        <a:rPr lang="en-US" sz="1100"/>
                        <a:t>Precision: 0.9657</a:t>
                      </a:r>
                      <a:endParaRPr sz="1100"/>
                    </a:p>
                    <a:p>
                      <a:pPr marL="0" lvl="0" indent="0" algn="l" rtl="0">
                        <a:spcBef>
                          <a:spcPts val="0"/>
                        </a:spcBef>
                        <a:spcAft>
                          <a:spcPts val="0"/>
                        </a:spcAft>
                        <a:buNone/>
                      </a:pPr>
                      <a:r>
                        <a:rPr lang="en-US" sz="1100"/>
                        <a:t>Recall: 0.5691</a:t>
                      </a:r>
                      <a:endParaRPr sz="1100"/>
                    </a:p>
                    <a:p>
                      <a:pPr marL="0" lvl="0" indent="0" algn="l" rtl="0">
                        <a:spcBef>
                          <a:spcPts val="0"/>
                        </a:spcBef>
                        <a:spcAft>
                          <a:spcPts val="0"/>
                        </a:spcAft>
                        <a:buNone/>
                      </a:pPr>
                      <a:r>
                        <a:rPr lang="en-US" sz="1100"/>
                        <a:t>F1 Score: 0.7162</a:t>
                      </a:r>
                      <a:endParaRPr sz="1100"/>
                    </a:p>
                    <a:p>
                      <a:pPr marL="0" lvl="0" indent="0" algn="l" rtl="0">
                        <a:spcBef>
                          <a:spcPts val="0"/>
                        </a:spcBef>
                        <a:spcAft>
                          <a:spcPts val="0"/>
                        </a:spcAft>
                        <a:buNone/>
                      </a:pPr>
                      <a:r>
                        <a:rPr lang="en-US" sz="1100"/>
                        <a:t>Confusion Matrix:</a:t>
                      </a:r>
                      <a:endParaRPr sz="1100"/>
                    </a:p>
                    <a:p>
                      <a:pPr marL="0" lvl="0" indent="0" algn="l" rtl="0">
                        <a:spcBef>
                          <a:spcPts val="0"/>
                        </a:spcBef>
                        <a:spcAft>
                          <a:spcPts val="0"/>
                        </a:spcAft>
                        <a:buNone/>
                      </a:pPr>
                      <a:r>
                        <a:rPr lang="en-US" sz="1100"/>
                        <a:t>[[ 246  192]</a:t>
                      </a:r>
                      <a:endParaRPr sz="1100"/>
                    </a:p>
                    <a:p>
                      <a:pPr marL="0" lvl="0" indent="0" algn="l" rtl="0">
                        <a:spcBef>
                          <a:spcPts val="0"/>
                        </a:spcBef>
                        <a:spcAft>
                          <a:spcPts val="0"/>
                        </a:spcAft>
                        <a:buNone/>
                      </a:pPr>
                      <a:r>
                        <a:rPr lang="en-US" sz="1100"/>
                        <a:t> [4091 5404]]</a:t>
                      </a:r>
                      <a:endParaRPr sz="1100"/>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100"/>
                        <a:t>Accuracy: 0.5564</a:t>
                      </a:r>
                      <a:endParaRPr sz="1100"/>
                    </a:p>
                    <a:p>
                      <a:pPr marL="0" lvl="0" indent="0" algn="l" rtl="0">
                        <a:spcBef>
                          <a:spcPts val="0"/>
                        </a:spcBef>
                        <a:spcAft>
                          <a:spcPts val="0"/>
                        </a:spcAft>
                        <a:buNone/>
                      </a:pPr>
                      <a:r>
                        <a:rPr lang="en-US" sz="1100"/>
                        <a:t>Precision: 0.9646</a:t>
                      </a:r>
                      <a:endParaRPr sz="1100"/>
                    </a:p>
                    <a:p>
                      <a:pPr marL="0" lvl="0" indent="0" algn="l" rtl="0">
                        <a:spcBef>
                          <a:spcPts val="0"/>
                        </a:spcBef>
                        <a:spcAft>
                          <a:spcPts val="0"/>
                        </a:spcAft>
                        <a:buNone/>
                      </a:pPr>
                      <a:r>
                        <a:rPr lang="en-US" sz="1100"/>
                        <a:t>Recall: 0.5564</a:t>
                      </a:r>
                      <a:endParaRPr sz="1100"/>
                    </a:p>
                    <a:p>
                      <a:pPr marL="0" lvl="0" indent="0" algn="l" rtl="0">
                        <a:spcBef>
                          <a:spcPts val="0"/>
                        </a:spcBef>
                        <a:spcAft>
                          <a:spcPts val="0"/>
                        </a:spcAft>
                        <a:buNone/>
                      </a:pPr>
                      <a:r>
                        <a:rPr lang="en-US" sz="1100"/>
                        <a:t>F1 Score: 0.7057</a:t>
                      </a:r>
                      <a:endParaRPr sz="1100"/>
                    </a:p>
                    <a:p>
                      <a:pPr marL="0" lvl="0" indent="0" algn="l" rtl="0">
                        <a:spcBef>
                          <a:spcPts val="0"/>
                        </a:spcBef>
                        <a:spcAft>
                          <a:spcPts val="0"/>
                        </a:spcAft>
                        <a:buNone/>
                      </a:pPr>
                      <a:r>
                        <a:rPr lang="en-US" sz="1100"/>
                        <a:t>Confusion Matrix:</a:t>
                      </a:r>
                      <a:endParaRPr sz="1100"/>
                    </a:p>
                    <a:p>
                      <a:pPr marL="0" lvl="0" indent="0" algn="l" rtl="0">
                        <a:spcBef>
                          <a:spcPts val="0"/>
                        </a:spcBef>
                        <a:spcAft>
                          <a:spcPts val="0"/>
                        </a:spcAft>
                        <a:buNone/>
                      </a:pPr>
                      <a:r>
                        <a:rPr lang="en-US" sz="1100"/>
                        <a:t>[[ 244  194]</a:t>
                      </a:r>
                      <a:endParaRPr sz="1100"/>
                    </a:p>
                    <a:p>
                      <a:pPr marL="0" lvl="0" indent="0" algn="l" rtl="0">
                        <a:spcBef>
                          <a:spcPts val="0"/>
                        </a:spcBef>
                        <a:spcAft>
                          <a:spcPts val="0"/>
                        </a:spcAft>
                        <a:buNone/>
                      </a:pPr>
                      <a:r>
                        <a:rPr lang="en-US" sz="1100"/>
                        <a:t> [4212 5283]]</a:t>
                      </a:r>
                      <a:endParaRPr sz="1100"/>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100"/>
                        <a:t>Best accuracy score: 0.8538</a:t>
                      </a:r>
                      <a:endParaRPr sz="1100"/>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7E6E6"/>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1600" b="1">
                          <a:solidFill>
                            <a:schemeClr val="lt1"/>
                          </a:solidFill>
                        </a:rPr>
                        <a:t>kNN</a:t>
                      </a:r>
                      <a:endParaRPr sz="1600" b="1">
                        <a:solidFill>
                          <a:schemeClr val="lt1"/>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696363"/>
                    </a:solidFill>
                  </a:tcPr>
                </a:tc>
                <a:tc>
                  <a:txBody>
                    <a:bodyPr/>
                    <a:lstStyle/>
                    <a:p>
                      <a:pPr marL="0" lvl="0" indent="0" algn="l" rtl="0">
                        <a:spcBef>
                          <a:spcPts val="0"/>
                        </a:spcBef>
                        <a:spcAft>
                          <a:spcPts val="0"/>
                        </a:spcAft>
                        <a:buNone/>
                      </a:pPr>
                      <a:r>
                        <a:rPr lang="en-US" sz="1100">
                          <a:solidFill>
                            <a:schemeClr val="dk1"/>
                          </a:solidFill>
                        </a:rPr>
                        <a:t>Accuracy: 0.9291</a:t>
                      </a:r>
                      <a:endParaRPr sz="1100">
                        <a:solidFill>
                          <a:schemeClr val="dk1"/>
                        </a:solidFill>
                      </a:endParaRPr>
                    </a:p>
                    <a:p>
                      <a:pPr marL="0" lvl="0" indent="0" algn="l" rtl="0">
                        <a:spcBef>
                          <a:spcPts val="0"/>
                        </a:spcBef>
                        <a:spcAft>
                          <a:spcPts val="0"/>
                        </a:spcAft>
                        <a:buNone/>
                      </a:pPr>
                      <a:r>
                        <a:rPr lang="en-US" sz="1100">
                          <a:solidFill>
                            <a:schemeClr val="dk1"/>
                          </a:solidFill>
                        </a:rPr>
                        <a:t>Precision: 0.9719</a:t>
                      </a:r>
                      <a:endParaRPr sz="1100">
                        <a:solidFill>
                          <a:schemeClr val="dk1"/>
                        </a:solidFill>
                      </a:endParaRPr>
                    </a:p>
                    <a:p>
                      <a:pPr marL="0" lvl="0" indent="0" algn="l" rtl="0">
                        <a:spcBef>
                          <a:spcPts val="0"/>
                        </a:spcBef>
                        <a:spcAft>
                          <a:spcPts val="0"/>
                        </a:spcAft>
                        <a:buNone/>
                      </a:pPr>
                      <a:r>
                        <a:rPr lang="en-US" sz="1100">
                          <a:solidFill>
                            <a:schemeClr val="dk1"/>
                          </a:solidFill>
                        </a:rPr>
                        <a:t>Recall: 0.9534</a:t>
                      </a:r>
                      <a:endParaRPr sz="1100">
                        <a:solidFill>
                          <a:schemeClr val="dk1"/>
                        </a:solidFill>
                      </a:endParaRPr>
                    </a:p>
                    <a:p>
                      <a:pPr marL="0" lvl="0" indent="0" algn="l" rtl="0">
                        <a:spcBef>
                          <a:spcPts val="0"/>
                        </a:spcBef>
                        <a:spcAft>
                          <a:spcPts val="0"/>
                        </a:spcAft>
                        <a:buNone/>
                      </a:pPr>
                      <a:r>
                        <a:rPr lang="en-US" sz="1100">
                          <a:solidFill>
                            <a:schemeClr val="dk1"/>
                          </a:solidFill>
                        </a:rPr>
                        <a:t>F1 Score: 0.9626</a:t>
                      </a:r>
                      <a:endParaRPr sz="1100">
                        <a:solidFill>
                          <a:schemeClr val="dk1"/>
                        </a:solidFill>
                      </a:endParaRPr>
                    </a:p>
                    <a:p>
                      <a:pPr marL="0" lvl="0" indent="0" algn="l" rtl="0">
                        <a:spcBef>
                          <a:spcPts val="0"/>
                        </a:spcBef>
                        <a:spcAft>
                          <a:spcPts val="0"/>
                        </a:spcAft>
                        <a:buNone/>
                      </a:pPr>
                      <a:r>
                        <a:rPr lang="en-US" sz="1100">
                          <a:solidFill>
                            <a:schemeClr val="dk1"/>
                          </a:solidFill>
                        </a:rPr>
                        <a:t>Confusion Matrix:</a:t>
                      </a:r>
                      <a:endParaRPr sz="1100">
                        <a:solidFill>
                          <a:schemeClr val="dk1"/>
                        </a:solidFill>
                      </a:endParaRPr>
                    </a:p>
                    <a:p>
                      <a:pPr marL="0" lvl="0" indent="0" algn="l" rtl="0">
                        <a:spcBef>
                          <a:spcPts val="0"/>
                        </a:spcBef>
                        <a:spcAft>
                          <a:spcPts val="0"/>
                        </a:spcAft>
                        <a:buNone/>
                      </a:pPr>
                      <a:r>
                        <a:rPr lang="en-US" sz="1100">
                          <a:solidFill>
                            <a:schemeClr val="dk1"/>
                          </a:solidFill>
                        </a:rPr>
                        <a:t>[[ 176  262]</a:t>
                      </a:r>
                      <a:endParaRPr sz="1100">
                        <a:solidFill>
                          <a:schemeClr val="dk1"/>
                        </a:solidFill>
                      </a:endParaRPr>
                    </a:p>
                    <a:p>
                      <a:pPr marL="0" lvl="0" indent="0" algn="l" rtl="0">
                        <a:spcBef>
                          <a:spcPts val="0"/>
                        </a:spcBef>
                        <a:spcAft>
                          <a:spcPts val="0"/>
                        </a:spcAft>
                        <a:buNone/>
                      </a:pPr>
                      <a:r>
                        <a:rPr lang="en-US" sz="1100">
                          <a:solidFill>
                            <a:schemeClr val="dk1"/>
                          </a:solidFill>
                        </a:rPr>
                        <a:t> [ 442 9053]]</a:t>
                      </a:r>
                      <a:endParaRPr sz="1100">
                        <a:solidFill>
                          <a:schemeClr val="dk1"/>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100" b="1">
                          <a:solidFill>
                            <a:schemeClr val="dk1"/>
                          </a:solidFill>
                        </a:rPr>
                        <a:t>Accuracy: 0.5955</a:t>
                      </a:r>
                      <a:endParaRPr sz="1100" b="1">
                        <a:solidFill>
                          <a:schemeClr val="dk1"/>
                        </a:solidFill>
                      </a:endParaRPr>
                    </a:p>
                    <a:p>
                      <a:pPr marL="0" lvl="0" indent="0" algn="l" rtl="0">
                        <a:spcBef>
                          <a:spcPts val="0"/>
                        </a:spcBef>
                        <a:spcAft>
                          <a:spcPts val="0"/>
                        </a:spcAft>
                        <a:buNone/>
                      </a:pPr>
                      <a:r>
                        <a:rPr lang="en-US" sz="1100">
                          <a:solidFill>
                            <a:schemeClr val="dk1"/>
                          </a:solidFill>
                        </a:rPr>
                        <a:t>Precision: 0.9747</a:t>
                      </a:r>
                      <a:endParaRPr sz="1100">
                        <a:solidFill>
                          <a:schemeClr val="dk1"/>
                        </a:solidFill>
                      </a:endParaRPr>
                    </a:p>
                    <a:p>
                      <a:pPr marL="0" lvl="0" indent="0" algn="l" rtl="0">
                        <a:spcBef>
                          <a:spcPts val="0"/>
                        </a:spcBef>
                        <a:spcAft>
                          <a:spcPts val="0"/>
                        </a:spcAft>
                        <a:buNone/>
                      </a:pPr>
                      <a:r>
                        <a:rPr lang="en-US" sz="1100">
                          <a:solidFill>
                            <a:schemeClr val="dk1"/>
                          </a:solidFill>
                        </a:rPr>
                        <a:t>Recall: 0.5922</a:t>
                      </a:r>
                      <a:endParaRPr sz="1100">
                        <a:solidFill>
                          <a:schemeClr val="dk1"/>
                        </a:solidFill>
                      </a:endParaRPr>
                    </a:p>
                    <a:p>
                      <a:pPr marL="0" lvl="0" indent="0" algn="l" rtl="0">
                        <a:spcBef>
                          <a:spcPts val="0"/>
                        </a:spcBef>
                        <a:spcAft>
                          <a:spcPts val="0"/>
                        </a:spcAft>
                        <a:buNone/>
                      </a:pPr>
                      <a:r>
                        <a:rPr lang="en-US" sz="1100">
                          <a:solidFill>
                            <a:schemeClr val="dk1"/>
                          </a:solidFill>
                        </a:rPr>
                        <a:t>F1 Score: 0.7368</a:t>
                      </a:r>
                      <a:endParaRPr sz="1100">
                        <a:solidFill>
                          <a:schemeClr val="dk1"/>
                        </a:solidFill>
                      </a:endParaRPr>
                    </a:p>
                    <a:p>
                      <a:pPr marL="0" lvl="0" indent="0" algn="l" rtl="0">
                        <a:spcBef>
                          <a:spcPts val="0"/>
                        </a:spcBef>
                        <a:spcAft>
                          <a:spcPts val="0"/>
                        </a:spcAft>
                        <a:buNone/>
                      </a:pPr>
                      <a:r>
                        <a:rPr lang="en-US" sz="1100">
                          <a:solidFill>
                            <a:schemeClr val="dk1"/>
                          </a:solidFill>
                        </a:rPr>
                        <a:t>Confusion Matrix:</a:t>
                      </a:r>
                      <a:endParaRPr sz="1100">
                        <a:solidFill>
                          <a:schemeClr val="dk1"/>
                        </a:solidFill>
                      </a:endParaRPr>
                    </a:p>
                    <a:p>
                      <a:pPr marL="0" lvl="0" indent="0" algn="l" rtl="0">
                        <a:spcBef>
                          <a:spcPts val="0"/>
                        </a:spcBef>
                        <a:spcAft>
                          <a:spcPts val="0"/>
                        </a:spcAft>
                        <a:buNone/>
                      </a:pPr>
                      <a:r>
                        <a:rPr lang="en-US" sz="1100">
                          <a:solidFill>
                            <a:schemeClr val="dk1"/>
                          </a:solidFill>
                        </a:rPr>
                        <a:t>[[ 292  146]</a:t>
                      </a:r>
                      <a:endParaRPr sz="1100">
                        <a:solidFill>
                          <a:schemeClr val="dk1"/>
                        </a:solidFill>
                      </a:endParaRPr>
                    </a:p>
                    <a:p>
                      <a:pPr marL="0" lvl="0" indent="0" algn="l" rtl="0">
                        <a:spcBef>
                          <a:spcPts val="0"/>
                        </a:spcBef>
                        <a:spcAft>
                          <a:spcPts val="0"/>
                        </a:spcAft>
                        <a:buNone/>
                      </a:pPr>
                      <a:r>
                        <a:rPr lang="en-US" sz="1100">
                          <a:solidFill>
                            <a:schemeClr val="dk1"/>
                          </a:solidFill>
                        </a:rPr>
                        <a:t> [3872 5623]]</a:t>
                      </a:r>
                      <a:endParaRPr sz="1100">
                        <a:solidFill>
                          <a:schemeClr val="dk1"/>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100"/>
                        <a:t>Best accuracy score: 0.9467</a:t>
                      </a:r>
                      <a:endParaRPr sz="1100"/>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7E6E6"/>
                    </a:solidFill>
                  </a:tcPr>
                </a:tc>
                <a:extLst>
                  <a:ext uri="{0D108BD9-81ED-4DB2-BD59-A6C34878D82A}">
                    <a16:rowId xmlns:a16="http://schemas.microsoft.com/office/drawing/2014/main" val="10003"/>
                  </a:ext>
                </a:extLst>
              </a:tr>
            </a:tbl>
          </a:graphicData>
        </a:graphic>
      </p:graphicFrame>
      <p:sp>
        <p:nvSpPr>
          <p:cNvPr id="433" name="Google Shape;433;p50"/>
          <p:cNvSpPr/>
          <p:nvPr/>
        </p:nvSpPr>
        <p:spPr>
          <a:xfrm>
            <a:off x="781875" y="4774799"/>
            <a:ext cx="64800" cy="1578900"/>
          </a:xfrm>
          <a:prstGeom prst="rect">
            <a:avLst/>
          </a:prstGeom>
          <a:solidFill>
            <a:srgbClr val="6963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262626"/>
              </a:solidFill>
              <a:latin typeface="Arial"/>
              <a:ea typeface="Arial"/>
              <a:cs typeface="Arial"/>
              <a:sym typeface="Arial"/>
            </a:endParaRPr>
          </a:p>
        </p:txBody>
      </p:sp>
      <p:sp>
        <p:nvSpPr>
          <p:cNvPr id="434" name="Google Shape;434;p50"/>
          <p:cNvSpPr txBox="1"/>
          <p:nvPr/>
        </p:nvSpPr>
        <p:spPr>
          <a:xfrm>
            <a:off x="929425" y="4317000"/>
            <a:ext cx="4948800" cy="157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600">
                <a:solidFill>
                  <a:schemeClr val="dk1"/>
                </a:solidFill>
              </a:rPr>
              <a:t>After employing under-sampling, over-sampling, and SMOTE techniques to address data imbalance, we determined that the combination of </a:t>
            </a:r>
            <a:r>
              <a:rPr lang="en-US" sz="1600" b="1">
                <a:solidFill>
                  <a:schemeClr val="dk1"/>
                </a:solidFill>
              </a:rPr>
              <a:t>SMOTE </a:t>
            </a:r>
            <a:r>
              <a:rPr lang="en-US" sz="1600">
                <a:solidFill>
                  <a:schemeClr val="dk1"/>
                </a:solidFill>
              </a:rPr>
              <a:t>and the </a:t>
            </a:r>
            <a:r>
              <a:rPr lang="en-US" sz="1600" b="1">
                <a:solidFill>
                  <a:schemeClr val="dk1"/>
                </a:solidFill>
              </a:rPr>
              <a:t>Decision Tree</a:t>
            </a:r>
            <a:r>
              <a:rPr lang="en-US" sz="1600">
                <a:solidFill>
                  <a:schemeClr val="dk1"/>
                </a:solidFill>
              </a:rPr>
              <a:t> algorithm (Best parameters for DecisionTreeClassifier: {'</a:t>
            </a:r>
            <a:r>
              <a:rPr lang="en-US" sz="1600" b="1">
                <a:solidFill>
                  <a:schemeClr val="dk1"/>
                </a:solidFill>
              </a:rPr>
              <a:t>max_depth</a:t>
            </a:r>
            <a:r>
              <a:rPr lang="en-US" sz="1600">
                <a:solidFill>
                  <a:schemeClr val="dk1"/>
                </a:solidFill>
              </a:rPr>
              <a:t>': None, '</a:t>
            </a:r>
            <a:r>
              <a:rPr lang="en-US" sz="1600" b="1">
                <a:solidFill>
                  <a:schemeClr val="dk1"/>
                </a:solidFill>
              </a:rPr>
              <a:t>min_samples_leaf</a:t>
            </a:r>
            <a:r>
              <a:rPr lang="en-US" sz="1600">
                <a:solidFill>
                  <a:schemeClr val="dk1"/>
                </a:solidFill>
              </a:rPr>
              <a:t>': 1, '</a:t>
            </a:r>
            <a:r>
              <a:rPr lang="en-US" sz="1600" b="1">
                <a:solidFill>
                  <a:schemeClr val="dk1"/>
                </a:solidFill>
              </a:rPr>
              <a:t>min_samples_split</a:t>
            </a:r>
            <a:r>
              <a:rPr lang="en-US" sz="1600">
                <a:solidFill>
                  <a:schemeClr val="dk1"/>
                </a:solidFill>
              </a:rPr>
              <a:t>': 2}) achieved the highest out-of-sample accuracy.</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68"/>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692" name="Google Shape;692;p68"/>
          <p:cNvSpPr txBox="1"/>
          <p:nvPr/>
        </p:nvSpPr>
        <p:spPr>
          <a:xfrm>
            <a:off x="1116271" y="393375"/>
            <a:ext cx="77421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Data Preparation: Target Variable</a:t>
            </a:r>
            <a:endParaRPr sz="2800" b="1">
              <a:solidFill>
                <a:srgbClr val="262626"/>
              </a:solidFill>
            </a:endParaRPr>
          </a:p>
        </p:txBody>
      </p:sp>
      <p:sp>
        <p:nvSpPr>
          <p:cNvPr id="693" name="Google Shape;693;p68"/>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4" name="Google Shape;694;p68"/>
          <p:cNvSpPr txBox="1"/>
          <p:nvPr/>
        </p:nvSpPr>
        <p:spPr>
          <a:xfrm>
            <a:off x="7401575" y="4345125"/>
            <a:ext cx="1340400" cy="53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695" name="Google Shape;695;p68"/>
          <p:cNvGraphicFramePr/>
          <p:nvPr/>
        </p:nvGraphicFramePr>
        <p:xfrm>
          <a:off x="558250" y="1636350"/>
          <a:ext cx="3000000" cy="3000000"/>
        </p:xfrm>
        <a:graphic>
          <a:graphicData uri="http://schemas.openxmlformats.org/drawingml/2006/table">
            <a:tbl>
              <a:tblPr>
                <a:noFill/>
                <a:tableStyleId>{B384427F-D62C-44DC-9576-16D4805F2B4A}</a:tableStyleId>
              </a:tblPr>
              <a:tblGrid>
                <a:gridCol w="952500">
                  <a:extLst>
                    <a:ext uri="{9D8B030D-6E8A-4147-A177-3AD203B41FA5}">
                      <a16:colId xmlns:a16="http://schemas.microsoft.com/office/drawing/2014/main" val="20000"/>
                    </a:ext>
                  </a:extLst>
                </a:gridCol>
                <a:gridCol w="1101600">
                  <a:extLst>
                    <a:ext uri="{9D8B030D-6E8A-4147-A177-3AD203B41FA5}">
                      <a16:colId xmlns:a16="http://schemas.microsoft.com/office/drawing/2014/main" val="20001"/>
                    </a:ext>
                  </a:extLst>
                </a:gridCol>
                <a:gridCol w="803400">
                  <a:extLst>
                    <a:ext uri="{9D8B030D-6E8A-4147-A177-3AD203B41FA5}">
                      <a16:colId xmlns:a16="http://schemas.microsoft.com/office/drawing/2014/main" val="20002"/>
                    </a:ext>
                  </a:extLst>
                </a:gridCol>
              </a:tblGrid>
              <a:tr h="465425">
                <a:tc rowSpan="9">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Attributes</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Gender</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000" b="1">
                          <a:solidFill>
                            <a:srgbClr val="FFFFFF"/>
                          </a:solidFill>
                        </a:rPr>
                        <a:t>Binomial</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31130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Car</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000" b="1">
                          <a:solidFill>
                            <a:srgbClr val="FFFFFF"/>
                          </a:solidFill>
                        </a:rPr>
                        <a:t>BInomial</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extLst>
                  <a:ext uri="{0D108BD9-81ED-4DB2-BD59-A6C34878D82A}">
                    <a16:rowId xmlns:a16="http://schemas.microsoft.com/office/drawing/2014/main" val="10001"/>
                  </a:ext>
                </a:extLst>
              </a:tr>
              <a:tr h="31130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Realty</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000" b="1">
                          <a:solidFill>
                            <a:srgbClr val="FFFFFF"/>
                          </a:solidFill>
                        </a:rPr>
                        <a:t>BInomial</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31130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Child</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000" b="1">
                          <a:solidFill>
                            <a:srgbClr val="FFFFFF"/>
                          </a:solidFill>
                        </a:rPr>
                        <a:t>INT</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extLst>
                  <a:ext uri="{0D108BD9-81ED-4DB2-BD59-A6C34878D82A}">
                    <a16:rowId xmlns:a16="http://schemas.microsoft.com/office/drawing/2014/main" val="10003"/>
                  </a:ext>
                </a:extLst>
              </a:tr>
              <a:tr h="31130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Income</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000" b="1">
                          <a:solidFill>
                            <a:srgbClr val="FFFFFF"/>
                          </a:solidFill>
                        </a:rPr>
                        <a:t>Float</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r h="31130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Education</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000" b="1">
                          <a:solidFill>
                            <a:srgbClr val="FFFFFF"/>
                          </a:solidFill>
                        </a:rPr>
                        <a:t>Polynomial</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r h="31130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Family_status</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000" b="1">
                          <a:solidFill>
                            <a:srgbClr val="FFFFFF"/>
                          </a:solidFill>
                        </a:rPr>
                        <a:t>Polynomial</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extLst>
                  <a:ext uri="{0D108BD9-81ED-4DB2-BD59-A6C34878D82A}">
                    <a16:rowId xmlns:a16="http://schemas.microsoft.com/office/drawing/2014/main" val="10006"/>
                  </a:ext>
                </a:extLst>
              </a:tr>
              <a:tr h="31130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Age</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000" b="1">
                          <a:solidFill>
                            <a:srgbClr val="FFFFFF"/>
                          </a:solidFill>
                        </a:rPr>
                        <a:t>INT</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extLst>
                  <a:ext uri="{0D108BD9-81ED-4DB2-BD59-A6C34878D82A}">
                    <a16:rowId xmlns:a16="http://schemas.microsoft.com/office/drawing/2014/main" val="10007"/>
                  </a:ext>
                </a:extLst>
              </a:tr>
              <a:tr h="31130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rgbClr val="FFFFFF"/>
                          </a:solidFill>
                          <a:latin typeface="Calibri"/>
                          <a:ea typeface="Calibri"/>
                          <a:cs typeface="Calibri"/>
                          <a:sym typeface="Calibri"/>
                        </a:rPr>
                        <a:t>Occupation</a:t>
                      </a:r>
                      <a:endParaRPr b="1">
                        <a:solidFill>
                          <a:srgbClr val="FFFFFF"/>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000" b="1">
                          <a:solidFill>
                            <a:srgbClr val="FFFFFF"/>
                          </a:solidFill>
                        </a:rPr>
                        <a:t>Polynomial</a:t>
                      </a:r>
                      <a:endParaRPr sz="1000" b="1">
                        <a:solidFill>
                          <a:srgbClr val="FFFFFF"/>
                        </a:solidFil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9D9D9"/>
                    </a:solidFill>
                  </a:tcPr>
                </a:tc>
                <a:extLst>
                  <a:ext uri="{0D108BD9-81ED-4DB2-BD59-A6C34878D82A}">
                    <a16:rowId xmlns:a16="http://schemas.microsoft.com/office/drawing/2014/main" val="10008"/>
                  </a:ext>
                </a:extLst>
              </a:tr>
            </a:tbl>
          </a:graphicData>
        </a:graphic>
      </p:graphicFrame>
      <p:graphicFrame>
        <p:nvGraphicFramePr>
          <p:cNvPr id="696" name="Google Shape;696;p68"/>
          <p:cNvGraphicFramePr/>
          <p:nvPr/>
        </p:nvGraphicFramePr>
        <p:xfrm>
          <a:off x="558250" y="4678825"/>
          <a:ext cx="3000000" cy="3000000"/>
        </p:xfrm>
        <a:graphic>
          <a:graphicData uri="http://schemas.openxmlformats.org/drawingml/2006/table">
            <a:tbl>
              <a:tblPr>
                <a:noFill/>
                <a:tableStyleId>{B384427F-D62C-44DC-9576-16D4805F2B4A}</a:tableStyleId>
              </a:tblPr>
              <a:tblGrid>
                <a:gridCol w="952500">
                  <a:extLst>
                    <a:ext uri="{9D8B030D-6E8A-4147-A177-3AD203B41FA5}">
                      <a16:colId xmlns:a16="http://schemas.microsoft.com/office/drawing/2014/main" val="20000"/>
                    </a:ext>
                  </a:extLst>
                </a:gridCol>
                <a:gridCol w="1101600">
                  <a:extLst>
                    <a:ext uri="{9D8B030D-6E8A-4147-A177-3AD203B41FA5}">
                      <a16:colId xmlns:a16="http://schemas.microsoft.com/office/drawing/2014/main" val="20001"/>
                    </a:ext>
                  </a:extLst>
                </a:gridCol>
                <a:gridCol w="803400">
                  <a:extLst>
                    <a:ext uri="{9D8B030D-6E8A-4147-A177-3AD203B41FA5}">
                      <a16:colId xmlns:a16="http://schemas.microsoft.com/office/drawing/2014/main" val="20002"/>
                    </a:ext>
                  </a:extLst>
                </a:gridCol>
              </a:tblGrid>
              <a:tr h="1231125">
                <a:tc rowSpan="2">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Column’s for </a:t>
                      </a:r>
                      <a:endParaRPr b="1">
                        <a:solidFill>
                          <a:schemeClr val="lt1"/>
                        </a:solidFill>
                        <a:latin typeface="Calibri"/>
                        <a:ea typeface="Calibri"/>
                        <a:cs typeface="Calibri"/>
                        <a:sym typeface="Calibri"/>
                      </a:endParaRPr>
                    </a:p>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Target Variable</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MONTHS_</a:t>
                      </a:r>
                      <a:endParaRPr b="1">
                        <a:solidFill>
                          <a:schemeClr val="lt1"/>
                        </a:solidFill>
                        <a:latin typeface="Calibri"/>
                        <a:ea typeface="Calibri"/>
                        <a:cs typeface="Calibri"/>
                        <a:sym typeface="Calibri"/>
                      </a:endParaRPr>
                    </a:p>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BALANCE</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INT</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0"/>
                  </a:ext>
                </a:extLst>
              </a:tr>
              <a:tr h="76945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STATUS</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Binomial</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1"/>
                  </a:ext>
                </a:extLst>
              </a:tr>
            </a:tbl>
          </a:graphicData>
        </a:graphic>
      </p:graphicFrame>
      <p:sp>
        <p:nvSpPr>
          <p:cNvPr id="697" name="Google Shape;697;p68"/>
          <p:cNvSpPr/>
          <p:nvPr/>
        </p:nvSpPr>
        <p:spPr>
          <a:xfrm>
            <a:off x="558250" y="1043600"/>
            <a:ext cx="2857500" cy="506100"/>
          </a:xfrm>
          <a:prstGeom prst="rect">
            <a:avLst/>
          </a:prstGeom>
          <a:noFill/>
          <a:ln w="38100" cap="flat" cmpd="sng">
            <a:solidFill>
              <a:srgbClr val="C7BA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C4B190"/>
                </a:solidFill>
              </a:rPr>
              <a:t>Table Columns</a:t>
            </a:r>
            <a:endParaRPr sz="2000" b="1">
              <a:solidFill>
                <a:srgbClr val="C4B190"/>
              </a:solidFill>
            </a:endParaRPr>
          </a:p>
        </p:txBody>
      </p:sp>
      <p:sp>
        <p:nvSpPr>
          <p:cNvPr id="698" name="Google Shape;698;p68"/>
          <p:cNvSpPr/>
          <p:nvPr/>
        </p:nvSpPr>
        <p:spPr>
          <a:xfrm>
            <a:off x="7401575" y="3728800"/>
            <a:ext cx="4550400" cy="506100"/>
          </a:xfrm>
          <a:prstGeom prst="rect">
            <a:avLst/>
          </a:prstGeom>
          <a:noFill/>
          <a:ln w="38100" cap="flat" cmpd="sng">
            <a:solidFill>
              <a:srgbClr val="38577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385770"/>
                </a:solidFill>
              </a:rPr>
              <a:t>Under Sampling &amp; Over sampling</a:t>
            </a:r>
            <a:endParaRPr sz="2000" b="1">
              <a:solidFill>
                <a:srgbClr val="385770"/>
              </a:solidFill>
            </a:endParaRPr>
          </a:p>
        </p:txBody>
      </p:sp>
      <p:sp>
        <p:nvSpPr>
          <p:cNvPr id="699" name="Google Shape;699;p68"/>
          <p:cNvSpPr/>
          <p:nvPr/>
        </p:nvSpPr>
        <p:spPr>
          <a:xfrm rot="-5400000">
            <a:off x="2759688" y="2527163"/>
            <a:ext cx="2012675" cy="334350"/>
          </a:xfrm>
          <a:prstGeom prst="flowChartManualOperation">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00" name="Google Shape;700;p68"/>
          <p:cNvPicPr preferRelativeResize="0"/>
          <p:nvPr/>
        </p:nvPicPr>
        <p:blipFill>
          <a:blip r:embed="rId3">
            <a:alphaModFix/>
          </a:blip>
          <a:stretch>
            <a:fillRect/>
          </a:stretch>
        </p:blipFill>
        <p:spPr>
          <a:xfrm>
            <a:off x="7160443" y="4350199"/>
            <a:ext cx="4816283" cy="2392125"/>
          </a:xfrm>
          <a:prstGeom prst="rect">
            <a:avLst/>
          </a:prstGeom>
          <a:noFill/>
          <a:ln>
            <a:noFill/>
          </a:ln>
        </p:spPr>
      </p:pic>
      <p:sp>
        <p:nvSpPr>
          <p:cNvPr id="701" name="Google Shape;701;p68"/>
          <p:cNvSpPr/>
          <p:nvPr/>
        </p:nvSpPr>
        <p:spPr>
          <a:xfrm rot="-5400000">
            <a:off x="2898850" y="5518000"/>
            <a:ext cx="1734350" cy="334350"/>
          </a:xfrm>
          <a:prstGeom prst="flowChartManualOperation">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2" name="Google Shape;702;p68"/>
          <p:cNvSpPr/>
          <p:nvPr/>
        </p:nvSpPr>
        <p:spPr>
          <a:xfrm>
            <a:off x="4124900" y="1043600"/>
            <a:ext cx="4550400" cy="506100"/>
          </a:xfrm>
          <a:prstGeom prst="rect">
            <a:avLst/>
          </a:prstGeom>
          <a:noFill/>
          <a:ln w="38100" cap="flat" cmpd="sng">
            <a:solidFill>
              <a:srgbClr val="38577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385770"/>
                </a:solidFill>
              </a:rPr>
              <a:t>Status Transform</a:t>
            </a:r>
            <a:endParaRPr sz="2000" b="1">
              <a:solidFill>
                <a:srgbClr val="385770"/>
              </a:solidFill>
            </a:endParaRPr>
          </a:p>
        </p:txBody>
      </p:sp>
      <p:graphicFrame>
        <p:nvGraphicFramePr>
          <p:cNvPr id="703" name="Google Shape;703;p68"/>
          <p:cNvGraphicFramePr/>
          <p:nvPr/>
        </p:nvGraphicFramePr>
        <p:xfrm>
          <a:off x="4219550" y="1696263"/>
          <a:ext cx="3000000" cy="3000000"/>
        </p:xfrm>
        <a:graphic>
          <a:graphicData uri="http://schemas.openxmlformats.org/drawingml/2006/table">
            <a:tbl>
              <a:tblPr>
                <a:noFill/>
                <a:tableStyleId>{B384427F-D62C-44DC-9576-16D4805F2B4A}</a:tableStyleId>
              </a:tblPr>
              <a:tblGrid>
                <a:gridCol w="1008425">
                  <a:extLst>
                    <a:ext uri="{9D8B030D-6E8A-4147-A177-3AD203B41FA5}">
                      <a16:colId xmlns:a16="http://schemas.microsoft.com/office/drawing/2014/main" val="20000"/>
                    </a:ext>
                  </a:extLst>
                </a:gridCol>
                <a:gridCol w="983625">
                  <a:extLst>
                    <a:ext uri="{9D8B030D-6E8A-4147-A177-3AD203B41FA5}">
                      <a16:colId xmlns:a16="http://schemas.microsoft.com/office/drawing/2014/main" val="20001"/>
                    </a:ext>
                  </a:extLst>
                </a:gridCol>
                <a:gridCol w="2412325">
                  <a:extLst>
                    <a:ext uri="{9D8B030D-6E8A-4147-A177-3AD203B41FA5}">
                      <a16:colId xmlns:a16="http://schemas.microsoft.com/office/drawing/2014/main" val="20002"/>
                    </a:ext>
                  </a:extLst>
                </a:gridCol>
              </a:tblGrid>
              <a:tr h="209550">
                <a:tc>
                  <a:txBody>
                    <a:bodyPr/>
                    <a:lstStyle/>
                    <a:p>
                      <a:pPr marL="0" lvl="0" indent="0" algn="ctr" rtl="0">
                        <a:lnSpc>
                          <a:spcPct val="115000"/>
                        </a:lnSpc>
                        <a:spcBef>
                          <a:spcPts val="0"/>
                        </a:spcBef>
                        <a:spcAft>
                          <a:spcPts val="0"/>
                        </a:spcAft>
                        <a:buNone/>
                      </a:pPr>
                      <a:r>
                        <a:rPr lang="en-US" sz="1000" b="1">
                          <a:solidFill>
                            <a:schemeClr val="lt1"/>
                          </a:solidFill>
                        </a:rPr>
                        <a:t>Status</a:t>
                      </a:r>
                      <a:endParaRPr sz="1000" b="1">
                        <a:solidFill>
                          <a:schemeClr val="lt1"/>
                        </a:solidFill>
                      </a:endParaRPr>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385770"/>
                    </a:solidFill>
                  </a:tcPr>
                </a:tc>
                <a:tc>
                  <a:txBody>
                    <a:bodyPr/>
                    <a:lstStyle/>
                    <a:p>
                      <a:pPr marL="0" lvl="0" indent="0" algn="ctr" rtl="0">
                        <a:lnSpc>
                          <a:spcPct val="115000"/>
                        </a:lnSpc>
                        <a:spcBef>
                          <a:spcPts val="0"/>
                        </a:spcBef>
                        <a:spcAft>
                          <a:spcPts val="0"/>
                        </a:spcAft>
                        <a:buNone/>
                      </a:pPr>
                      <a:r>
                        <a:rPr lang="en-US" sz="1000" b="1">
                          <a:solidFill>
                            <a:schemeClr val="lt1"/>
                          </a:solidFill>
                        </a:rPr>
                        <a:t>Count</a:t>
                      </a:r>
                      <a:endParaRPr sz="1000" b="1">
                        <a:solidFill>
                          <a:schemeClr val="lt1"/>
                        </a:solidFill>
                      </a:endParaRPr>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385770"/>
                    </a:solidFill>
                  </a:tcPr>
                </a:tc>
                <a:tc>
                  <a:txBody>
                    <a:bodyPr/>
                    <a:lstStyle/>
                    <a:p>
                      <a:pPr marL="0" lvl="0" indent="0" algn="ctr" rtl="0">
                        <a:lnSpc>
                          <a:spcPct val="115000"/>
                        </a:lnSpc>
                        <a:spcBef>
                          <a:spcPts val="0"/>
                        </a:spcBef>
                        <a:spcAft>
                          <a:spcPts val="0"/>
                        </a:spcAft>
                        <a:buNone/>
                      </a:pPr>
                      <a:r>
                        <a:rPr lang="en-US" sz="1000" b="1">
                          <a:solidFill>
                            <a:schemeClr val="lt1"/>
                          </a:solidFill>
                        </a:rPr>
                        <a:t>Status_Transform (Good = 0, Bad = 1)</a:t>
                      </a:r>
                      <a:endParaRPr sz="1000" b="1">
                        <a:solidFill>
                          <a:schemeClr val="lt1"/>
                        </a:solidFill>
                      </a:endParaRPr>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385770"/>
                    </a:solidFill>
                  </a:tcPr>
                </a:tc>
                <a:extLst>
                  <a:ext uri="{0D108BD9-81ED-4DB2-BD59-A6C34878D82A}">
                    <a16:rowId xmlns:a16="http://schemas.microsoft.com/office/drawing/2014/main" val="10000"/>
                  </a:ext>
                </a:extLst>
              </a:tr>
              <a:tr h="200025">
                <a:tc>
                  <a:txBody>
                    <a:bodyPr/>
                    <a:lstStyle/>
                    <a:p>
                      <a:pPr marL="0" lvl="0" indent="0" algn="ctr" rtl="0">
                        <a:lnSpc>
                          <a:spcPct val="115000"/>
                        </a:lnSpc>
                        <a:spcBef>
                          <a:spcPts val="0"/>
                        </a:spcBef>
                        <a:spcAft>
                          <a:spcPts val="0"/>
                        </a:spcAft>
                        <a:buNone/>
                      </a:pPr>
                      <a:r>
                        <a:rPr lang="en-US" sz="1000"/>
                        <a:t>C</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a:t>442031</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a:t>Good</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extLst>
                  <a:ext uri="{0D108BD9-81ED-4DB2-BD59-A6C34878D82A}">
                    <a16:rowId xmlns:a16="http://schemas.microsoft.com/office/drawing/2014/main" val="10001"/>
                  </a:ext>
                </a:extLst>
              </a:tr>
              <a:tr h="200025">
                <a:tc>
                  <a:txBody>
                    <a:bodyPr/>
                    <a:lstStyle/>
                    <a:p>
                      <a:pPr marL="0" lvl="0" indent="0" algn="ctr" rtl="0">
                        <a:lnSpc>
                          <a:spcPct val="115000"/>
                        </a:lnSpc>
                        <a:spcBef>
                          <a:spcPts val="0"/>
                        </a:spcBef>
                        <a:spcAft>
                          <a:spcPts val="0"/>
                        </a:spcAft>
                        <a:buNone/>
                      </a:pPr>
                      <a:r>
                        <a:rPr lang="en-US" sz="1000"/>
                        <a:t>0</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383120</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Bad</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200025">
                <a:tc>
                  <a:txBody>
                    <a:bodyPr/>
                    <a:lstStyle/>
                    <a:p>
                      <a:pPr marL="0" lvl="0" indent="0" algn="ctr" rtl="0">
                        <a:lnSpc>
                          <a:spcPct val="115000"/>
                        </a:lnSpc>
                        <a:spcBef>
                          <a:spcPts val="0"/>
                        </a:spcBef>
                        <a:spcAft>
                          <a:spcPts val="0"/>
                        </a:spcAft>
                        <a:buNone/>
                      </a:pPr>
                      <a:r>
                        <a:rPr lang="en-US" sz="1000"/>
                        <a:t>X</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a:t>209230</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a:t>Will be dropped</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extLst>
                  <a:ext uri="{0D108BD9-81ED-4DB2-BD59-A6C34878D82A}">
                    <a16:rowId xmlns:a16="http://schemas.microsoft.com/office/drawing/2014/main" val="10003"/>
                  </a:ext>
                </a:extLst>
              </a:tr>
              <a:tr h="200025">
                <a:tc>
                  <a:txBody>
                    <a:bodyPr/>
                    <a:lstStyle/>
                    <a:p>
                      <a:pPr marL="0" lvl="0" indent="0" algn="ctr" rtl="0">
                        <a:lnSpc>
                          <a:spcPct val="115000"/>
                        </a:lnSpc>
                        <a:spcBef>
                          <a:spcPts val="0"/>
                        </a:spcBef>
                        <a:spcAft>
                          <a:spcPts val="0"/>
                        </a:spcAft>
                        <a:buNone/>
                      </a:pPr>
                      <a:r>
                        <a:rPr lang="en-US" sz="1000"/>
                        <a:t>1</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11090</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Bad</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200025">
                <a:tc>
                  <a:txBody>
                    <a:bodyPr/>
                    <a:lstStyle/>
                    <a:p>
                      <a:pPr marL="0" lvl="0" indent="0" algn="ctr" rtl="0">
                        <a:lnSpc>
                          <a:spcPct val="115000"/>
                        </a:lnSpc>
                        <a:spcBef>
                          <a:spcPts val="0"/>
                        </a:spcBef>
                        <a:spcAft>
                          <a:spcPts val="0"/>
                        </a:spcAft>
                        <a:buNone/>
                      </a:pPr>
                      <a:r>
                        <a:rPr lang="en-US" sz="1000"/>
                        <a:t>5</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1693</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Bad</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200025">
                <a:tc>
                  <a:txBody>
                    <a:bodyPr/>
                    <a:lstStyle/>
                    <a:p>
                      <a:pPr marL="0" lvl="0" indent="0" algn="ctr" rtl="0">
                        <a:lnSpc>
                          <a:spcPct val="115000"/>
                        </a:lnSpc>
                        <a:spcBef>
                          <a:spcPts val="0"/>
                        </a:spcBef>
                        <a:spcAft>
                          <a:spcPts val="0"/>
                        </a:spcAft>
                        <a:buNone/>
                      </a:pPr>
                      <a:r>
                        <a:rPr lang="en-US" sz="1000"/>
                        <a:t>2</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868</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Bad</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r h="200025">
                <a:tc>
                  <a:txBody>
                    <a:bodyPr/>
                    <a:lstStyle/>
                    <a:p>
                      <a:pPr marL="0" lvl="0" indent="0" algn="ctr" rtl="0">
                        <a:lnSpc>
                          <a:spcPct val="115000"/>
                        </a:lnSpc>
                        <a:spcBef>
                          <a:spcPts val="0"/>
                        </a:spcBef>
                        <a:spcAft>
                          <a:spcPts val="0"/>
                        </a:spcAft>
                        <a:buNone/>
                      </a:pPr>
                      <a:r>
                        <a:rPr lang="en-US" sz="1000"/>
                        <a:t>3</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320</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Bad</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7"/>
                  </a:ext>
                </a:extLst>
              </a:tr>
              <a:tr h="209550">
                <a:tc>
                  <a:txBody>
                    <a:bodyPr/>
                    <a:lstStyle/>
                    <a:p>
                      <a:pPr marL="0" lvl="0" indent="0" algn="ctr" rtl="0">
                        <a:lnSpc>
                          <a:spcPct val="115000"/>
                        </a:lnSpc>
                        <a:spcBef>
                          <a:spcPts val="0"/>
                        </a:spcBef>
                        <a:spcAft>
                          <a:spcPts val="0"/>
                        </a:spcAft>
                        <a:buNone/>
                      </a:pPr>
                      <a:r>
                        <a:rPr lang="en-US" sz="1000"/>
                        <a:t>4</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223</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Bad</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8"/>
                  </a:ext>
                </a:extLst>
              </a:tr>
            </a:tbl>
          </a:graphicData>
        </a:graphic>
      </p:graphicFrame>
      <p:sp>
        <p:nvSpPr>
          <p:cNvPr id="704" name="Google Shape;704;p68"/>
          <p:cNvSpPr/>
          <p:nvPr/>
        </p:nvSpPr>
        <p:spPr>
          <a:xfrm>
            <a:off x="4140700" y="3728800"/>
            <a:ext cx="3151800" cy="506100"/>
          </a:xfrm>
          <a:prstGeom prst="rect">
            <a:avLst/>
          </a:prstGeom>
          <a:noFill/>
          <a:ln w="38100" cap="flat" cmpd="sng">
            <a:solidFill>
              <a:srgbClr val="38577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385770"/>
                </a:solidFill>
              </a:rPr>
              <a:t>Default Threshold </a:t>
            </a:r>
            <a:endParaRPr sz="2000" b="1">
              <a:solidFill>
                <a:srgbClr val="385770"/>
              </a:solidFill>
            </a:endParaRPr>
          </a:p>
        </p:txBody>
      </p:sp>
      <p:cxnSp>
        <p:nvCxnSpPr>
          <p:cNvPr id="705" name="Google Shape;705;p68"/>
          <p:cNvCxnSpPr/>
          <p:nvPr/>
        </p:nvCxnSpPr>
        <p:spPr>
          <a:xfrm>
            <a:off x="571500" y="4634125"/>
            <a:ext cx="2857500" cy="0"/>
          </a:xfrm>
          <a:prstGeom prst="straightConnector1">
            <a:avLst/>
          </a:prstGeom>
          <a:noFill/>
          <a:ln w="28575" cap="flat" cmpd="sng">
            <a:solidFill>
              <a:schemeClr val="dk2"/>
            </a:solidFill>
            <a:prstDash val="solid"/>
            <a:round/>
            <a:headEnd type="none" w="med" len="med"/>
            <a:tailEnd type="none" w="med" len="med"/>
          </a:ln>
        </p:spPr>
      </p:cxnSp>
      <p:pic>
        <p:nvPicPr>
          <p:cNvPr id="706" name="Google Shape;706;p68"/>
          <p:cNvPicPr preferRelativeResize="0"/>
          <p:nvPr/>
        </p:nvPicPr>
        <p:blipFill>
          <a:blip r:embed="rId4">
            <a:alphaModFix/>
          </a:blip>
          <a:stretch>
            <a:fillRect/>
          </a:stretch>
        </p:blipFill>
        <p:spPr>
          <a:xfrm>
            <a:off x="9010775" y="1656350"/>
            <a:ext cx="2601193" cy="2000575"/>
          </a:xfrm>
          <a:prstGeom prst="rect">
            <a:avLst/>
          </a:prstGeom>
          <a:noFill/>
          <a:ln>
            <a:noFill/>
          </a:ln>
        </p:spPr>
      </p:pic>
      <p:sp>
        <p:nvSpPr>
          <p:cNvPr id="707" name="Google Shape;707;p68"/>
          <p:cNvSpPr/>
          <p:nvPr/>
        </p:nvSpPr>
        <p:spPr>
          <a:xfrm>
            <a:off x="8858375" y="1043600"/>
            <a:ext cx="3093600" cy="506100"/>
          </a:xfrm>
          <a:prstGeom prst="rect">
            <a:avLst/>
          </a:prstGeom>
          <a:noFill/>
          <a:ln w="38100" cap="flat" cmpd="sng">
            <a:solidFill>
              <a:srgbClr val="38577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385770"/>
                </a:solidFill>
              </a:rPr>
              <a:t>Transform Outcome</a:t>
            </a:r>
            <a:endParaRPr sz="2000" b="1">
              <a:solidFill>
                <a:srgbClr val="385770"/>
              </a:solidFill>
            </a:endParaRPr>
          </a:p>
        </p:txBody>
      </p:sp>
      <p:pic>
        <p:nvPicPr>
          <p:cNvPr id="708" name="Google Shape;708;p68" descr="{&quot;id&quot;:&quot;1&quot;,&quot;type&quot;:&quot;$$&quot;,&quot;code&quot;:&quot;$$\\frac{\\sum_{}^{}status_{transform}}{Count\\,of\\,Month\\,Balance}\\leq\\,0.05$$&quot;,&quot;backgroundColor&quot;:&quot;#FFFFFF&quot;,&quot;font&quot;:{&quot;size&quot;:29,&quot;color&quot;:&quot;#000000&quot;,&quot;family&quot;:&quot;Arial&quot;},&quot;aid&quot;:null,&quot;ts&quot;:1696380029628,&quot;cs&quot;:&quot;LcdzaT2jCIW14Ol28H+Niw==&quot;,&quot;size&quot;:{&quot;width&quot;:660.5,&quot;height&quot;:109}}"/>
          <p:cNvPicPr preferRelativeResize="0"/>
          <p:nvPr/>
        </p:nvPicPr>
        <p:blipFill>
          <a:blip r:embed="rId5">
            <a:alphaModFix/>
          </a:blip>
          <a:stretch>
            <a:fillRect/>
          </a:stretch>
        </p:blipFill>
        <p:spPr>
          <a:xfrm>
            <a:off x="4233425" y="4812603"/>
            <a:ext cx="2857501" cy="471562"/>
          </a:xfrm>
          <a:prstGeom prst="rect">
            <a:avLst/>
          </a:prstGeom>
          <a:noFill/>
          <a:ln>
            <a:noFill/>
          </a:ln>
        </p:spPr>
      </p:pic>
      <p:pic>
        <p:nvPicPr>
          <p:cNvPr id="709" name="Google Shape;709;p68" descr="{&quot;id&quot;:&quot;1&quot;,&quot;backgroundColor&quot;:&quot;#FFFFFF&quot;,&quot;font&quot;:{&quot;size&quot;:13,&quot;family&quot;:&quot;Arial&quot;,&quot;color&quot;:&quot;#000000&quot;},&quot;aid&quot;:null,&quot;code&quot;:&quot;$$\\frac{\\sum_{}^{}status_{transform}}{Count\\,of\\,Month\\,Balance}&gt;\\,0.05$$&quot;,&quot;type&quot;:&quot;$$&quot;,&quot;ts&quot;:1696380413529,&quot;cs&quot;:&quot;0LcsxZ/YK3V6iO8XYx+f3Q==&quot;,&quot;size&quot;:{&quot;width&quot;:296,&quot;height&quot;:48.75}}"/>
          <p:cNvPicPr preferRelativeResize="0"/>
          <p:nvPr/>
        </p:nvPicPr>
        <p:blipFill>
          <a:blip r:embed="rId6">
            <a:alphaModFix/>
          </a:blip>
          <a:stretch>
            <a:fillRect/>
          </a:stretch>
        </p:blipFill>
        <p:spPr>
          <a:xfrm>
            <a:off x="4200400" y="6026900"/>
            <a:ext cx="2819400" cy="464344"/>
          </a:xfrm>
          <a:prstGeom prst="rect">
            <a:avLst/>
          </a:prstGeom>
          <a:noFill/>
          <a:ln>
            <a:noFill/>
          </a:ln>
        </p:spPr>
      </p:pic>
      <p:sp>
        <p:nvSpPr>
          <p:cNvPr id="710" name="Google Shape;710;p68"/>
          <p:cNvSpPr/>
          <p:nvPr/>
        </p:nvSpPr>
        <p:spPr>
          <a:xfrm>
            <a:off x="4050912" y="4788738"/>
            <a:ext cx="64800" cy="684000"/>
          </a:xfrm>
          <a:prstGeom prst="rect">
            <a:avLst/>
          </a:prstGeom>
          <a:solidFill>
            <a:srgbClr val="6963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262626"/>
              </a:solidFill>
              <a:latin typeface="Arial"/>
              <a:ea typeface="Arial"/>
              <a:cs typeface="Arial"/>
              <a:sym typeface="Arial"/>
            </a:endParaRPr>
          </a:p>
        </p:txBody>
      </p:sp>
      <p:sp>
        <p:nvSpPr>
          <p:cNvPr id="711" name="Google Shape;711;p68"/>
          <p:cNvSpPr/>
          <p:nvPr/>
        </p:nvSpPr>
        <p:spPr>
          <a:xfrm>
            <a:off x="4034400" y="5917072"/>
            <a:ext cx="64800" cy="684000"/>
          </a:xfrm>
          <a:prstGeom prst="rect">
            <a:avLst/>
          </a:prstGeom>
          <a:solidFill>
            <a:srgbClr val="38577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385770"/>
              </a:solidFill>
              <a:latin typeface="Arial"/>
              <a:ea typeface="Arial"/>
              <a:cs typeface="Arial"/>
              <a:sym typeface="Arial"/>
            </a:endParaRPr>
          </a:p>
        </p:txBody>
      </p:sp>
      <p:sp>
        <p:nvSpPr>
          <p:cNvPr id="712" name="Google Shape;712;p68"/>
          <p:cNvSpPr txBox="1"/>
          <p:nvPr/>
        </p:nvSpPr>
        <p:spPr>
          <a:xfrm>
            <a:off x="4140700" y="4401875"/>
            <a:ext cx="3017400" cy="338700"/>
          </a:xfrm>
          <a:prstGeom prst="rect">
            <a:avLst/>
          </a:prstGeom>
          <a:solidFill>
            <a:srgbClr val="E7E6E6"/>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b="1">
                <a:solidFill>
                  <a:srgbClr val="696363"/>
                </a:solidFill>
              </a:rPr>
              <a:t>Good Credit Customer (y = 0)</a:t>
            </a:r>
            <a:endParaRPr sz="1600" b="1">
              <a:solidFill>
                <a:srgbClr val="696363"/>
              </a:solidFill>
            </a:endParaRPr>
          </a:p>
        </p:txBody>
      </p:sp>
      <p:sp>
        <p:nvSpPr>
          <p:cNvPr id="713" name="Google Shape;713;p68"/>
          <p:cNvSpPr txBox="1"/>
          <p:nvPr/>
        </p:nvSpPr>
        <p:spPr>
          <a:xfrm>
            <a:off x="4153475" y="5560225"/>
            <a:ext cx="3017400" cy="338700"/>
          </a:xfrm>
          <a:prstGeom prst="rect">
            <a:avLst/>
          </a:prstGeom>
          <a:solidFill>
            <a:srgbClr val="C7BAA8"/>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b="1">
                <a:solidFill>
                  <a:srgbClr val="183A53"/>
                </a:solidFill>
              </a:rPr>
              <a:t>Bad Credit Customer (y = 1)</a:t>
            </a:r>
            <a:endParaRPr sz="1600" b="1">
              <a:solidFill>
                <a:srgbClr val="183A5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69"/>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719" name="Google Shape;719;p69"/>
          <p:cNvSpPr txBox="1"/>
          <p:nvPr/>
        </p:nvSpPr>
        <p:spPr>
          <a:xfrm>
            <a:off x="1116271" y="393375"/>
            <a:ext cx="77421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Data Preparation: Target Variable</a:t>
            </a:r>
            <a:endParaRPr sz="2800" b="1">
              <a:solidFill>
                <a:srgbClr val="262626"/>
              </a:solidFill>
            </a:endParaRPr>
          </a:p>
        </p:txBody>
      </p:sp>
      <p:sp>
        <p:nvSpPr>
          <p:cNvPr id="720" name="Google Shape;720;p69"/>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721" name="Google Shape;721;p69"/>
          <p:cNvGraphicFramePr/>
          <p:nvPr/>
        </p:nvGraphicFramePr>
        <p:xfrm>
          <a:off x="558250" y="1694050"/>
          <a:ext cx="3000000" cy="3000000"/>
        </p:xfrm>
        <a:graphic>
          <a:graphicData uri="http://schemas.openxmlformats.org/drawingml/2006/table">
            <a:tbl>
              <a:tblPr>
                <a:noFill/>
                <a:tableStyleId>{B384427F-D62C-44DC-9576-16D4805F2B4A}</a:tableStyleId>
              </a:tblPr>
              <a:tblGrid>
                <a:gridCol w="952500">
                  <a:extLst>
                    <a:ext uri="{9D8B030D-6E8A-4147-A177-3AD203B41FA5}">
                      <a16:colId xmlns:a16="http://schemas.microsoft.com/office/drawing/2014/main" val="20000"/>
                    </a:ext>
                  </a:extLst>
                </a:gridCol>
                <a:gridCol w="1101600">
                  <a:extLst>
                    <a:ext uri="{9D8B030D-6E8A-4147-A177-3AD203B41FA5}">
                      <a16:colId xmlns:a16="http://schemas.microsoft.com/office/drawing/2014/main" val="20001"/>
                    </a:ext>
                  </a:extLst>
                </a:gridCol>
                <a:gridCol w="803400">
                  <a:extLst>
                    <a:ext uri="{9D8B030D-6E8A-4147-A177-3AD203B41FA5}">
                      <a16:colId xmlns:a16="http://schemas.microsoft.com/office/drawing/2014/main" val="20002"/>
                    </a:ext>
                  </a:extLst>
                </a:gridCol>
              </a:tblGrid>
              <a:tr h="1231125">
                <a:tc rowSpan="2">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Column’s for </a:t>
                      </a:r>
                      <a:endParaRPr b="1">
                        <a:solidFill>
                          <a:schemeClr val="lt1"/>
                        </a:solidFill>
                        <a:latin typeface="Calibri"/>
                        <a:ea typeface="Calibri"/>
                        <a:cs typeface="Calibri"/>
                        <a:sym typeface="Calibri"/>
                      </a:endParaRPr>
                    </a:p>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Target Variable</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MONTHS_</a:t>
                      </a:r>
                      <a:endParaRPr b="1">
                        <a:solidFill>
                          <a:schemeClr val="lt1"/>
                        </a:solidFill>
                        <a:latin typeface="Calibri"/>
                        <a:ea typeface="Calibri"/>
                        <a:cs typeface="Calibri"/>
                        <a:sym typeface="Calibri"/>
                      </a:endParaRPr>
                    </a:p>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BALANCE</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INT</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0"/>
                  </a:ext>
                </a:extLst>
              </a:tr>
              <a:tr h="76945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STATUS</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Binomial</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1"/>
                  </a:ext>
                </a:extLst>
              </a:tr>
            </a:tbl>
          </a:graphicData>
        </a:graphic>
      </p:graphicFrame>
      <p:sp>
        <p:nvSpPr>
          <p:cNvPr id="722" name="Google Shape;722;p69"/>
          <p:cNvSpPr/>
          <p:nvPr/>
        </p:nvSpPr>
        <p:spPr>
          <a:xfrm>
            <a:off x="558250" y="1043600"/>
            <a:ext cx="2857500" cy="506100"/>
          </a:xfrm>
          <a:prstGeom prst="rect">
            <a:avLst/>
          </a:prstGeom>
          <a:noFill/>
          <a:ln w="38100" cap="flat" cmpd="sng">
            <a:solidFill>
              <a:srgbClr val="C7BA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C4B190"/>
                </a:solidFill>
              </a:rPr>
              <a:t>Table Columns</a:t>
            </a:r>
            <a:endParaRPr sz="2000" b="1">
              <a:solidFill>
                <a:srgbClr val="C4B190"/>
              </a:solidFill>
            </a:endParaRPr>
          </a:p>
        </p:txBody>
      </p:sp>
      <p:sp>
        <p:nvSpPr>
          <p:cNvPr id="723" name="Google Shape;723;p69"/>
          <p:cNvSpPr/>
          <p:nvPr/>
        </p:nvSpPr>
        <p:spPr>
          <a:xfrm rot="-5400000">
            <a:off x="2759688" y="2527163"/>
            <a:ext cx="2012675" cy="334350"/>
          </a:xfrm>
          <a:prstGeom prst="flowChartManualOperation">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4" name="Google Shape;724;p69"/>
          <p:cNvSpPr/>
          <p:nvPr/>
        </p:nvSpPr>
        <p:spPr>
          <a:xfrm>
            <a:off x="4124975" y="1043600"/>
            <a:ext cx="4550400" cy="506100"/>
          </a:xfrm>
          <a:prstGeom prst="rect">
            <a:avLst/>
          </a:prstGeom>
          <a:noFill/>
          <a:ln w="38100" cap="flat" cmpd="sng">
            <a:solidFill>
              <a:srgbClr val="38577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385770"/>
                </a:solidFill>
              </a:rPr>
              <a:t>Status Transform</a:t>
            </a:r>
            <a:endParaRPr sz="2000" b="1">
              <a:solidFill>
                <a:srgbClr val="385770"/>
              </a:solidFill>
            </a:endParaRPr>
          </a:p>
        </p:txBody>
      </p:sp>
      <p:graphicFrame>
        <p:nvGraphicFramePr>
          <p:cNvPr id="725" name="Google Shape;725;p69"/>
          <p:cNvGraphicFramePr/>
          <p:nvPr/>
        </p:nvGraphicFramePr>
        <p:xfrm>
          <a:off x="4219550" y="1696263"/>
          <a:ext cx="3000000" cy="3000000"/>
        </p:xfrm>
        <a:graphic>
          <a:graphicData uri="http://schemas.openxmlformats.org/drawingml/2006/table">
            <a:tbl>
              <a:tblPr>
                <a:noFill/>
                <a:tableStyleId>{B384427F-D62C-44DC-9576-16D4805F2B4A}</a:tableStyleId>
              </a:tblPr>
              <a:tblGrid>
                <a:gridCol w="1008425">
                  <a:extLst>
                    <a:ext uri="{9D8B030D-6E8A-4147-A177-3AD203B41FA5}">
                      <a16:colId xmlns:a16="http://schemas.microsoft.com/office/drawing/2014/main" val="20000"/>
                    </a:ext>
                  </a:extLst>
                </a:gridCol>
                <a:gridCol w="983625">
                  <a:extLst>
                    <a:ext uri="{9D8B030D-6E8A-4147-A177-3AD203B41FA5}">
                      <a16:colId xmlns:a16="http://schemas.microsoft.com/office/drawing/2014/main" val="20001"/>
                    </a:ext>
                  </a:extLst>
                </a:gridCol>
                <a:gridCol w="2412325">
                  <a:extLst>
                    <a:ext uri="{9D8B030D-6E8A-4147-A177-3AD203B41FA5}">
                      <a16:colId xmlns:a16="http://schemas.microsoft.com/office/drawing/2014/main" val="20002"/>
                    </a:ext>
                  </a:extLst>
                </a:gridCol>
              </a:tblGrid>
              <a:tr h="209550">
                <a:tc>
                  <a:txBody>
                    <a:bodyPr/>
                    <a:lstStyle/>
                    <a:p>
                      <a:pPr marL="0" lvl="0" indent="0" algn="ctr" rtl="0">
                        <a:lnSpc>
                          <a:spcPct val="115000"/>
                        </a:lnSpc>
                        <a:spcBef>
                          <a:spcPts val="0"/>
                        </a:spcBef>
                        <a:spcAft>
                          <a:spcPts val="0"/>
                        </a:spcAft>
                        <a:buNone/>
                      </a:pPr>
                      <a:r>
                        <a:rPr lang="en-US" sz="1000" b="1">
                          <a:solidFill>
                            <a:schemeClr val="lt1"/>
                          </a:solidFill>
                        </a:rPr>
                        <a:t>Status</a:t>
                      </a:r>
                      <a:endParaRPr sz="1000" b="1">
                        <a:solidFill>
                          <a:schemeClr val="lt1"/>
                        </a:solidFill>
                      </a:endParaRPr>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385770"/>
                    </a:solidFill>
                  </a:tcPr>
                </a:tc>
                <a:tc>
                  <a:txBody>
                    <a:bodyPr/>
                    <a:lstStyle/>
                    <a:p>
                      <a:pPr marL="0" lvl="0" indent="0" algn="ctr" rtl="0">
                        <a:lnSpc>
                          <a:spcPct val="115000"/>
                        </a:lnSpc>
                        <a:spcBef>
                          <a:spcPts val="0"/>
                        </a:spcBef>
                        <a:spcAft>
                          <a:spcPts val="0"/>
                        </a:spcAft>
                        <a:buNone/>
                      </a:pPr>
                      <a:r>
                        <a:rPr lang="en-US" sz="1000" b="1">
                          <a:solidFill>
                            <a:schemeClr val="lt1"/>
                          </a:solidFill>
                        </a:rPr>
                        <a:t>Count</a:t>
                      </a:r>
                      <a:endParaRPr sz="1000" b="1">
                        <a:solidFill>
                          <a:schemeClr val="lt1"/>
                        </a:solidFill>
                      </a:endParaRPr>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385770"/>
                    </a:solidFill>
                  </a:tcPr>
                </a:tc>
                <a:tc>
                  <a:txBody>
                    <a:bodyPr/>
                    <a:lstStyle/>
                    <a:p>
                      <a:pPr marL="0" lvl="0" indent="0" algn="ctr" rtl="0">
                        <a:lnSpc>
                          <a:spcPct val="115000"/>
                        </a:lnSpc>
                        <a:spcBef>
                          <a:spcPts val="0"/>
                        </a:spcBef>
                        <a:spcAft>
                          <a:spcPts val="0"/>
                        </a:spcAft>
                        <a:buNone/>
                      </a:pPr>
                      <a:r>
                        <a:rPr lang="en-US" sz="1000" b="1">
                          <a:solidFill>
                            <a:schemeClr val="lt1"/>
                          </a:solidFill>
                        </a:rPr>
                        <a:t>Status_Transform (Good = 0, Bad = 1)</a:t>
                      </a:r>
                      <a:endParaRPr sz="1000" b="1">
                        <a:solidFill>
                          <a:schemeClr val="lt1"/>
                        </a:solidFill>
                      </a:endParaRPr>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385770"/>
                    </a:solidFill>
                  </a:tcPr>
                </a:tc>
                <a:extLst>
                  <a:ext uri="{0D108BD9-81ED-4DB2-BD59-A6C34878D82A}">
                    <a16:rowId xmlns:a16="http://schemas.microsoft.com/office/drawing/2014/main" val="10000"/>
                  </a:ext>
                </a:extLst>
              </a:tr>
              <a:tr h="200025">
                <a:tc>
                  <a:txBody>
                    <a:bodyPr/>
                    <a:lstStyle/>
                    <a:p>
                      <a:pPr marL="0" lvl="0" indent="0" algn="ctr" rtl="0">
                        <a:lnSpc>
                          <a:spcPct val="115000"/>
                        </a:lnSpc>
                        <a:spcBef>
                          <a:spcPts val="0"/>
                        </a:spcBef>
                        <a:spcAft>
                          <a:spcPts val="0"/>
                        </a:spcAft>
                        <a:buNone/>
                      </a:pPr>
                      <a:r>
                        <a:rPr lang="en-US" sz="1000"/>
                        <a:t>C</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a:t>442031</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a:t>Good</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extLst>
                  <a:ext uri="{0D108BD9-81ED-4DB2-BD59-A6C34878D82A}">
                    <a16:rowId xmlns:a16="http://schemas.microsoft.com/office/drawing/2014/main" val="10001"/>
                  </a:ext>
                </a:extLst>
              </a:tr>
              <a:tr h="200025">
                <a:tc>
                  <a:txBody>
                    <a:bodyPr/>
                    <a:lstStyle/>
                    <a:p>
                      <a:pPr marL="0" lvl="0" indent="0" algn="ctr" rtl="0">
                        <a:lnSpc>
                          <a:spcPct val="115000"/>
                        </a:lnSpc>
                        <a:spcBef>
                          <a:spcPts val="0"/>
                        </a:spcBef>
                        <a:spcAft>
                          <a:spcPts val="0"/>
                        </a:spcAft>
                        <a:buNone/>
                      </a:pPr>
                      <a:r>
                        <a:rPr lang="en-US" sz="1000"/>
                        <a:t>0</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383120</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Bad</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200025">
                <a:tc>
                  <a:txBody>
                    <a:bodyPr/>
                    <a:lstStyle/>
                    <a:p>
                      <a:pPr marL="0" lvl="0" indent="0" algn="ctr" rtl="0">
                        <a:lnSpc>
                          <a:spcPct val="115000"/>
                        </a:lnSpc>
                        <a:spcBef>
                          <a:spcPts val="0"/>
                        </a:spcBef>
                        <a:spcAft>
                          <a:spcPts val="0"/>
                        </a:spcAft>
                        <a:buNone/>
                      </a:pPr>
                      <a:r>
                        <a:rPr lang="en-US" sz="1000"/>
                        <a:t>X</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a:t>209230</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tc>
                  <a:txBody>
                    <a:bodyPr/>
                    <a:lstStyle/>
                    <a:p>
                      <a:pPr marL="0" lvl="0" indent="0" algn="ctr" rtl="0">
                        <a:lnSpc>
                          <a:spcPct val="115000"/>
                        </a:lnSpc>
                        <a:spcBef>
                          <a:spcPts val="0"/>
                        </a:spcBef>
                        <a:spcAft>
                          <a:spcPts val="0"/>
                        </a:spcAft>
                        <a:buNone/>
                      </a:pPr>
                      <a:r>
                        <a:rPr lang="en-US" sz="1000"/>
                        <a:t>Will be dropped</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4B190"/>
                    </a:solidFill>
                  </a:tcPr>
                </a:tc>
                <a:extLst>
                  <a:ext uri="{0D108BD9-81ED-4DB2-BD59-A6C34878D82A}">
                    <a16:rowId xmlns:a16="http://schemas.microsoft.com/office/drawing/2014/main" val="10003"/>
                  </a:ext>
                </a:extLst>
              </a:tr>
              <a:tr h="200025">
                <a:tc>
                  <a:txBody>
                    <a:bodyPr/>
                    <a:lstStyle/>
                    <a:p>
                      <a:pPr marL="0" lvl="0" indent="0" algn="ctr" rtl="0">
                        <a:lnSpc>
                          <a:spcPct val="115000"/>
                        </a:lnSpc>
                        <a:spcBef>
                          <a:spcPts val="0"/>
                        </a:spcBef>
                        <a:spcAft>
                          <a:spcPts val="0"/>
                        </a:spcAft>
                        <a:buNone/>
                      </a:pPr>
                      <a:r>
                        <a:rPr lang="en-US" sz="1000"/>
                        <a:t>1</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11090</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Bad</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200025">
                <a:tc>
                  <a:txBody>
                    <a:bodyPr/>
                    <a:lstStyle/>
                    <a:p>
                      <a:pPr marL="0" lvl="0" indent="0" algn="ctr" rtl="0">
                        <a:lnSpc>
                          <a:spcPct val="115000"/>
                        </a:lnSpc>
                        <a:spcBef>
                          <a:spcPts val="0"/>
                        </a:spcBef>
                        <a:spcAft>
                          <a:spcPts val="0"/>
                        </a:spcAft>
                        <a:buNone/>
                      </a:pPr>
                      <a:r>
                        <a:rPr lang="en-US" sz="1000"/>
                        <a:t>5</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1693</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Bad</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200025">
                <a:tc>
                  <a:txBody>
                    <a:bodyPr/>
                    <a:lstStyle/>
                    <a:p>
                      <a:pPr marL="0" lvl="0" indent="0" algn="ctr" rtl="0">
                        <a:lnSpc>
                          <a:spcPct val="115000"/>
                        </a:lnSpc>
                        <a:spcBef>
                          <a:spcPts val="0"/>
                        </a:spcBef>
                        <a:spcAft>
                          <a:spcPts val="0"/>
                        </a:spcAft>
                        <a:buNone/>
                      </a:pPr>
                      <a:r>
                        <a:rPr lang="en-US" sz="1000"/>
                        <a:t>2</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868</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Bad</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r h="200025">
                <a:tc>
                  <a:txBody>
                    <a:bodyPr/>
                    <a:lstStyle/>
                    <a:p>
                      <a:pPr marL="0" lvl="0" indent="0" algn="ctr" rtl="0">
                        <a:lnSpc>
                          <a:spcPct val="115000"/>
                        </a:lnSpc>
                        <a:spcBef>
                          <a:spcPts val="0"/>
                        </a:spcBef>
                        <a:spcAft>
                          <a:spcPts val="0"/>
                        </a:spcAft>
                        <a:buNone/>
                      </a:pPr>
                      <a:r>
                        <a:rPr lang="en-US" sz="1000"/>
                        <a:t>3</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320</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Bad</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7"/>
                  </a:ext>
                </a:extLst>
              </a:tr>
              <a:tr h="209550">
                <a:tc>
                  <a:txBody>
                    <a:bodyPr/>
                    <a:lstStyle/>
                    <a:p>
                      <a:pPr marL="0" lvl="0" indent="0" algn="ctr" rtl="0">
                        <a:lnSpc>
                          <a:spcPct val="115000"/>
                        </a:lnSpc>
                        <a:spcBef>
                          <a:spcPts val="0"/>
                        </a:spcBef>
                        <a:spcAft>
                          <a:spcPts val="0"/>
                        </a:spcAft>
                        <a:buNone/>
                      </a:pPr>
                      <a:r>
                        <a:rPr lang="en-US" sz="1000"/>
                        <a:t>4</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223</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000"/>
                        <a:t>Bad</a:t>
                      </a:r>
                      <a:endParaRPr sz="1000"/>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8"/>
                  </a:ext>
                </a:extLst>
              </a:tr>
            </a:tbl>
          </a:graphicData>
        </a:graphic>
      </p:graphicFrame>
      <p:sp>
        <p:nvSpPr>
          <p:cNvPr id="726" name="Google Shape;726;p69"/>
          <p:cNvSpPr txBox="1"/>
          <p:nvPr/>
        </p:nvSpPr>
        <p:spPr>
          <a:xfrm>
            <a:off x="4498275" y="4007275"/>
            <a:ext cx="7130400" cy="22494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1000"/>
              </a:spcBef>
              <a:spcAft>
                <a:spcPts val="0"/>
              </a:spcAft>
              <a:buSzPts val="1600"/>
              <a:buChar char="●"/>
            </a:pPr>
            <a:r>
              <a:rPr lang="en-US" sz="1600"/>
              <a:t>There are 8 different status in this column, since we are trying to do a binary classification task, we will have to make some changes to this column. </a:t>
            </a:r>
            <a:endParaRPr sz="1600"/>
          </a:p>
          <a:p>
            <a:pPr marL="0" lvl="0" indent="0" algn="l" rtl="0">
              <a:lnSpc>
                <a:spcPct val="100000"/>
              </a:lnSpc>
              <a:spcBef>
                <a:spcPts val="1000"/>
              </a:spcBef>
              <a:spcAft>
                <a:spcPts val="0"/>
              </a:spcAft>
              <a:buNone/>
            </a:pPr>
            <a:endParaRPr sz="1600"/>
          </a:p>
          <a:p>
            <a:pPr marL="457200" lvl="0" indent="-330200" algn="l" rtl="0">
              <a:lnSpc>
                <a:spcPct val="100000"/>
              </a:lnSpc>
              <a:spcBef>
                <a:spcPts val="1000"/>
              </a:spcBef>
              <a:spcAft>
                <a:spcPts val="0"/>
              </a:spcAft>
              <a:buSzPts val="1600"/>
              <a:buChar char="●"/>
            </a:pPr>
            <a:r>
              <a:rPr lang="en-US" sz="1600"/>
              <a:t>First, we delete the X status since they are not using the credit card at all. Second, we define customers who didn’t repay their credit cards on time as target risk customers(Status 0, 1, 2, 3, 4, 5), those samples are marked as '1', else are '0' (Status C).</a:t>
            </a:r>
            <a:endParaRPr sz="1600"/>
          </a:p>
        </p:txBody>
      </p:sp>
      <p:sp>
        <p:nvSpPr>
          <p:cNvPr id="727" name="Google Shape;727;p69"/>
          <p:cNvSpPr/>
          <p:nvPr/>
        </p:nvSpPr>
        <p:spPr>
          <a:xfrm>
            <a:off x="4237375" y="4000500"/>
            <a:ext cx="104400" cy="2484900"/>
          </a:xfrm>
          <a:prstGeom prst="rect">
            <a:avLst/>
          </a:prstGeom>
          <a:solidFill>
            <a:srgbClr val="6963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262626"/>
              </a:solidFill>
              <a:latin typeface="Arial"/>
              <a:ea typeface="Arial"/>
              <a:cs typeface="Arial"/>
              <a:sym typeface="Arial"/>
            </a:endParaRPr>
          </a:p>
        </p:txBody>
      </p:sp>
      <p:pic>
        <p:nvPicPr>
          <p:cNvPr id="728" name="Google Shape;728;p69"/>
          <p:cNvPicPr preferRelativeResize="0"/>
          <p:nvPr/>
        </p:nvPicPr>
        <p:blipFill>
          <a:blip r:embed="rId3">
            <a:alphaModFix/>
          </a:blip>
          <a:stretch>
            <a:fillRect/>
          </a:stretch>
        </p:blipFill>
        <p:spPr>
          <a:xfrm>
            <a:off x="514150" y="4575950"/>
            <a:ext cx="3419050" cy="1066007"/>
          </a:xfrm>
          <a:prstGeom prst="rect">
            <a:avLst/>
          </a:prstGeom>
          <a:noFill/>
          <a:ln w="28575" cap="flat" cmpd="sng">
            <a:solidFill>
              <a:srgbClr val="696363"/>
            </a:solidFill>
            <a:prstDash val="solid"/>
            <a:round/>
            <a:headEnd type="none" w="sm" len="sm"/>
            <a:tailEnd type="none" w="sm" len="sm"/>
          </a:ln>
        </p:spPr>
      </p:pic>
      <p:sp>
        <p:nvSpPr>
          <p:cNvPr id="729" name="Google Shape;729;p69"/>
          <p:cNvSpPr txBox="1"/>
          <p:nvPr/>
        </p:nvSpPr>
        <p:spPr>
          <a:xfrm>
            <a:off x="514150" y="4102075"/>
            <a:ext cx="3419100" cy="338700"/>
          </a:xfrm>
          <a:prstGeom prst="rect">
            <a:avLst/>
          </a:prstGeom>
          <a:solidFill>
            <a:srgbClr val="E7E6E6"/>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b="1">
                <a:solidFill>
                  <a:srgbClr val="696363"/>
                </a:solidFill>
              </a:rPr>
              <a:t>Output (Good = 0, Bad = 1)</a:t>
            </a:r>
            <a:endParaRPr sz="1600" b="1">
              <a:solidFill>
                <a:srgbClr val="69636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70"/>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735" name="Google Shape;735;p70"/>
          <p:cNvSpPr txBox="1"/>
          <p:nvPr/>
        </p:nvSpPr>
        <p:spPr>
          <a:xfrm>
            <a:off x="1116271" y="393375"/>
            <a:ext cx="77421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Data Preparation: Target Variable</a:t>
            </a:r>
            <a:endParaRPr sz="2800" b="1">
              <a:solidFill>
                <a:srgbClr val="262626"/>
              </a:solidFill>
            </a:endParaRPr>
          </a:p>
        </p:txBody>
      </p:sp>
      <p:sp>
        <p:nvSpPr>
          <p:cNvPr id="736" name="Google Shape;736;p70"/>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737" name="Google Shape;737;p70"/>
          <p:cNvGraphicFramePr/>
          <p:nvPr/>
        </p:nvGraphicFramePr>
        <p:xfrm>
          <a:off x="558250" y="1694050"/>
          <a:ext cx="3000000" cy="3000000"/>
        </p:xfrm>
        <a:graphic>
          <a:graphicData uri="http://schemas.openxmlformats.org/drawingml/2006/table">
            <a:tbl>
              <a:tblPr>
                <a:noFill/>
                <a:tableStyleId>{B384427F-D62C-44DC-9576-16D4805F2B4A}</a:tableStyleId>
              </a:tblPr>
              <a:tblGrid>
                <a:gridCol w="952500">
                  <a:extLst>
                    <a:ext uri="{9D8B030D-6E8A-4147-A177-3AD203B41FA5}">
                      <a16:colId xmlns:a16="http://schemas.microsoft.com/office/drawing/2014/main" val="20000"/>
                    </a:ext>
                  </a:extLst>
                </a:gridCol>
                <a:gridCol w="1101600">
                  <a:extLst>
                    <a:ext uri="{9D8B030D-6E8A-4147-A177-3AD203B41FA5}">
                      <a16:colId xmlns:a16="http://schemas.microsoft.com/office/drawing/2014/main" val="20001"/>
                    </a:ext>
                  </a:extLst>
                </a:gridCol>
                <a:gridCol w="803400">
                  <a:extLst>
                    <a:ext uri="{9D8B030D-6E8A-4147-A177-3AD203B41FA5}">
                      <a16:colId xmlns:a16="http://schemas.microsoft.com/office/drawing/2014/main" val="20002"/>
                    </a:ext>
                  </a:extLst>
                </a:gridCol>
              </a:tblGrid>
              <a:tr h="1231125">
                <a:tc rowSpan="2">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Column’s for </a:t>
                      </a:r>
                      <a:endParaRPr b="1">
                        <a:solidFill>
                          <a:schemeClr val="lt1"/>
                        </a:solidFill>
                        <a:latin typeface="Calibri"/>
                        <a:ea typeface="Calibri"/>
                        <a:cs typeface="Calibri"/>
                        <a:sym typeface="Calibri"/>
                      </a:endParaRPr>
                    </a:p>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Target Variable</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MONTHS_</a:t>
                      </a:r>
                      <a:endParaRPr b="1">
                        <a:solidFill>
                          <a:schemeClr val="lt1"/>
                        </a:solidFill>
                        <a:latin typeface="Calibri"/>
                        <a:ea typeface="Calibri"/>
                        <a:cs typeface="Calibri"/>
                        <a:sym typeface="Calibri"/>
                      </a:endParaRPr>
                    </a:p>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BALANCE</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INT</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0"/>
                  </a:ext>
                </a:extLst>
              </a:tr>
              <a:tr h="76945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STATUS</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Binomial</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1"/>
                  </a:ext>
                </a:extLst>
              </a:tr>
            </a:tbl>
          </a:graphicData>
        </a:graphic>
      </p:graphicFrame>
      <p:sp>
        <p:nvSpPr>
          <p:cNvPr id="738" name="Google Shape;738;p70"/>
          <p:cNvSpPr/>
          <p:nvPr/>
        </p:nvSpPr>
        <p:spPr>
          <a:xfrm>
            <a:off x="558250" y="1043600"/>
            <a:ext cx="2857500" cy="506100"/>
          </a:xfrm>
          <a:prstGeom prst="rect">
            <a:avLst/>
          </a:prstGeom>
          <a:noFill/>
          <a:ln w="38100" cap="flat" cmpd="sng">
            <a:solidFill>
              <a:srgbClr val="C7BA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C4B190"/>
                </a:solidFill>
              </a:rPr>
              <a:t>Table Columns</a:t>
            </a:r>
            <a:endParaRPr sz="2000" b="1">
              <a:solidFill>
                <a:srgbClr val="C4B190"/>
              </a:solidFill>
            </a:endParaRPr>
          </a:p>
        </p:txBody>
      </p:sp>
      <p:sp>
        <p:nvSpPr>
          <p:cNvPr id="739" name="Google Shape;739;p70"/>
          <p:cNvSpPr/>
          <p:nvPr/>
        </p:nvSpPr>
        <p:spPr>
          <a:xfrm rot="-5400000">
            <a:off x="2759688" y="2527163"/>
            <a:ext cx="2012675" cy="334350"/>
          </a:xfrm>
          <a:prstGeom prst="flowChartManualOperation">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0" name="Google Shape;740;p70"/>
          <p:cNvSpPr/>
          <p:nvPr/>
        </p:nvSpPr>
        <p:spPr>
          <a:xfrm>
            <a:off x="4101550" y="1043600"/>
            <a:ext cx="3514200" cy="506100"/>
          </a:xfrm>
          <a:prstGeom prst="rect">
            <a:avLst/>
          </a:prstGeom>
          <a:noFill/>
          <a:ln w="38100" cap="flat" cmpd="sng">
            <a:solidFill>
              <a:srgbClr val="38577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385770"/>
                </a:solidFill>
              </a:rPr>
              <a:t>Default Threshold Setting</a:t>
            </a:r>
            <a:endParaRPr sz="2000" b="1">
              <a:solidFill>
                <a:srgbClr val="385770"/>
              </a:solidFill>
            </a:endParaRPr>
          </a:p>
        </p:txBody>
      </p:sp>
      <p:pic>
        <p:nvPicPr>
          <p:cNvPr id="741" name="Google Shape;741;p70" descr="{&quot;id&quot;:&quot;1&quot;,&quot;type&quot;:&quot;$$&quot;,&quot;code&quot;:&quot;$$\\frac{\\sum_{}^{}status_{transform}}{Count\\,of\\,Month\\,Balance}\\leq\\,0.05$$&quot;,&quot;backgroundColor&quot;:&quot;#FFFFFF&quot;,&quot;font&quot;:{&quot;size&quot;:29,&quot;color&quot;:&quot;#000000&quot;,&quot;family&quot;:&quot;Arial&quot;},&quot;aid&quot;:null,&quot;ts&quot;:1696380029628,&quot;cs&quot;:&quot;LcdzaT2jCIW14Ol28H+Niw==&quot;,&quot;size&quot;:{&quot;width&quot;:660.5,&quot;height&quot;:109}}"/>
          <p:cNvPicPr preferRelativeResize="0"/>
          <p:nvPr/>
        </p:nvPicPr>
        <p:blipFill>
          <a:blip r:embed="rId3">
            <a:alphaModFix/>
          </a:blip>
          <a:stretch>
            <a:fillRect/>
          </a:stretch>
        </p:blipFill>
        <p:spPr>
          <a:xfrm>
            <a:off x="4385825" y="2127403"/>
            <a:ext cx="2857501" cy="471562"/>
          </a:xfrm>
          <a:prstGeom prst="rect">
            <a:avLst/>
          </a:prstGeom>
          <a:noFill/>
          <a:ln>
            <a:noFill/>
          </a:ln>
        </p:spPr>
      </p:pic>
      <p:pic>
        <p:nvPicPr>
          <p:cNvPr id="742" name="Google Shape;742;p70" descr="{&quot;id&quot;:&quot;1&quot;,&quot;backgroundColor&quot;:&quot;#FFFFFF&quot;,&quot;font&quot;:{&quot;size&quot;:13,&quot;family&quot;:&quot;Arial&quot;,&quot;color&quot;:&quot;#000000&quot;},&quot;aid&quot;:null,&quot;code&quot;:&quot;$$\\frac{\\sum_{}^{}status_{transform}}{Count\\,of\\,Month\\,Balance}&gt;\\,0.05$$&quot;,&quot;type&quot;:&quot;$$&quot;,&quot;ts&quot;:1696380413529,&quot;cs&quot;:&quot;0LcsxZ/YK3V6iO8XYx+f3Q==&quot;,&quot;size&quot;:{&quot;width&quot;:296,&quot;height&quot;:48.75}}"/>
          <p:cNvPicPr preferRelativeResize="0"/>
          <p:nvPr/>
        </p:nvPicPr>
        <p:blipFill>
          <a:blip r:embed="rId4">
            <a:alphaModFix/>
          </a:blip>
          <a:stretch>
            <a:fillRect/>
          </a:stretch>
        </p:blipFill>
        <p:spPr>
          <a:xfrm>
            <a:off x="4352800" y="3341700"/>
            <a:ext cx="2819400" cy="464344"/>
          </a:xfrm>
          <a:prstGeom prst="rect">
            <a:avLst/>
          </a:prstGeom>
          <a:noFill/>
          <a:ln>
            <a:noFill/>
          </a:ln>
        </p:spPr>
      </p:pic>
      <p:sp>
        <p:nvSpPr>
          <p:cNvPr id="743" name="Google Shape;743;p70"/>
          <p:cNvSpPr/>
          <p:nvPr/>
        </p:nvSpPr>
        <p:spPr>
          <a:xfrm>
            <a:off x="4259374" y="2100063"/>
            <a:ext cx="64800" cy="684000"/>
          </a:xfrm>
          <a:prstGeom prst="rect">
            <a:avLst/>
          </a:prstGeom>
          <a:solidFill>
            <a:srgbClr val="6963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262626"/>
              </a:solidFill>
              <a:latin typeface="Arial"/>
              <a:ea typeface="Arial"/>
              <a:cs typeface="Arial"/>
              <a:sym typeface="Arial"/>
            </a:endParaRPr>
          </a:p>
        </p:txBody>
      </p:sp>
      <p:sp>
        <p:nvSpPr>
          <p:cNvPr id="744" name="Google Shape;744;p70"/>
          <p:cNvSpPr/>
          <p:nvPr/>
        </p:nvSpPr>
        <p:spPr>
          <a:xfrm>
            <a:off x="4257175" y="3243075"/>
            <a:ext cx="64800" cy="585000"/>
          </a:xfrm>
          <a:prstGeom prst="rect">
            <a:avLst/>
          </a:prstGeom>
          <a:solidFill>
            <a:srgbClr val="38577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385770"/>
              </a:solidFill>
              <a:latin typeface="Arial"/>
              <a:ea typeface="Arial"/>
              <a:cs typeface="Arial"/>
              <a:sym typeface="Arial"/>
            </a:endParaRPr>
          </a:p>
        </p:txBody>
      </p:sp>
      <p:sp>
        <p:nvSpPr>
          <p:cNvPr id="745" name="Google Shape;745;p70"/>
          <p:cNvSpPr txBox="1"/>
          <p:nvPr/>
        </p:nvSpPr>
        <p:spPr>
          <a:xfrm>
            <a:off x="4293100" y="1716675"/>
            <a:ext cx="3096600" cy="338700"/>
          </a:xfrm>
          <a:prstGeom prst="rect">
            <a:avLst/>
          </a:prstGeom>
          <a:solidFill>
            <a:srgbClr val="E7E6E6"/>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b="1">
                <a:solidFill>
                  <a:srgbClr val="696363"/>
                </a:solidFill>
              </a:rPr>
              <a:t>Good Credit Customer (y = 0)</a:t>
            </a:r>
            <a:endParaRPr sz="1600" b="1">
              <a:solidFill>
                <a:srgbClr val="696363"/>
              </a:solidFill>
            </a:endParaRPr>
          </a:p>
        </p:txBody>
      </p:sp>
      <p:sp>
        <p:nvSpPr>
          <p:cNvPr id="746" name="Google Shape;746;p70"/>
          <p:cNvSpPr txBox="1"/>
          <p:nvPr/>
        </p:nvSpPr>
        <p:spPr>
          <a:xfrm>
            <a:off x="4293100" y="2859675"/>
            <a:ext cx="3096600" cy="338700"/>
          </a:xfrm>
          <a:prstGeom prst="rect">
            <a:avLst/>
          </a:prstGeom>
          <a:solidFill>
            <a:srgbClr val="C7BAA8"/>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b="1">
                <a:solidFill>
                  <a:srgbClr val="183A53"/>
                </a:solidFill>
              </a:rPr>
              <a:t>Bad Credit Customer (y = 1)</a:t>
            </a:r>
            <a:endParaRPr sz="1600" b="1">
              <a:solidFill>
                <a:srgbClr val="183A53"/>
              </a:solidFill>
            </a:endParaRPr>
          </a:p>
        </p:txBody>
      </p:sp>
      <p:sp>
        <p:nvSpPr>
          <p:cNvPr id="747" name="Google Shape;747;p70"/>
          <p:cNvSpPr txBox="1"/>
          <p:nvPr/>
        </p:nvSpPr>
        <p:spPr>
          <a:xfrm>
            <a:off x="8172750" y="1792875"/>
            <a:ext cx="3514200" cy="4557300"/>
          </a:xfrm>
          <a:prstGeom prst="rect">
            <a:avLst/>
          </a:prstGeom>
          <a:noFill/>
          <a:ln>
            <a:noFill/>
          </a:ln>
        </p:spPr>
        <p:txBody>
          <a:bodyPr spcFirstLastPara="1" wrap="square" lIns="91425" tIns="91425" rIns="91425" bIns="91425" anchor="ctr" anchorCtr="0">
            <a:noAutofit/>
          </a:bodyPr>
          <a:lstStyle/>
          <a:p>
            <a:pPr marL="457200" lvl="0" indent="-330200" algn="l" rtl="0">
              <a:lnSpc>
                <a:spcPct val="100000"/>
              </a:lnSpc>
              <a:spcBef>
                <a:spcPts val="1000"/>
              </a:spcBef>
              <a:spcAft>
                <a:spcPts val="0"/>
              </a:spcAft>
              <a:buSzPts val="1600"/>
              <a:buChar char="●"/>
            </a:pPr>
            <a:r>
              <a:rPr lang="en-US" sz="1600"/>
              <a:t>Based on the information provided in the "credit_record.csv" table, we will create a binary classification system for customers, categorizing them as either "good" or "bad" customers. </a:t>
            </a:r>
            <a:endParaRPr sz="1600"/>
          </a:p>
          <a:p>
            <a:pPr marL="0" lvl="0" indent="0" algn="l" rtl="0">
              <a:lnSpc>
                <a:spcPct val="100000"/>
              </a:lnSpc>
              <a:spcBef>
                <a:spcPts val="1000"/>
              </a:spcBef>
              <a:spcAft>
                <a:spcPts val="0"/>
              </a:spcAft>
              <a:buNone/>
            </a:pPr>
            <a:endParaRPr sz="1600"/>
          </a:p>
          <a:p>
            <a:pPr marL="457200" lvl="0" indent="-330200" algn="l" rtl="0">
              <a:lnSpc>
                <a:spcPct val="100000"/>
              </a:lnSpc>
              <a:spcBef>
                <a:spcPts val="1000"/>
              </a:spcBef>
              <a:spcAft>
                <a:spcPts val="0"/>
              </a:spcAft>
              <a:buSzPts val="1600"/>
              <a:buChar char="●"/>
            </a:pPr>
            <a:r>
              <a:rPr lang="en-US" sz="1600"/>
              <a:t>A customer will be classified as "bad" if their default rate, which is calculated as the count of defaults divided by the total number of months, exceeds 0.05.</a:t>
            </a:r>
            <a:endParaRPr sz="1600"/>
          </a:p>
        </p:txBody>
      </p:sp>
      <p:sp>
        <p:nvSpPr>
          <p:cNvPr id="748" name="Google Shape;748;p70"/>
          <p:cNvSpPr/>
          <p:nvPr/>
        </p:nvSpPr>
        <p:spPr>
          <a:xfrm>
            <a:off x="7791575" y="1688000"/>
            <a:ext cx="122400" cy="4811100"/>
          </a:xfrm>
          <a:prstGeom prst="rect">
            <a:avLst/>
          </a:prstGeom>
          <a:solidFill>
            <a:srgbClr val="6963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262626"/>
              </a:solidFill>
              <a:latin typeface="Arial"/>
              <a:ea typeface="Arial"/>
              <a:cs typeface="Arial"/>
              <a:sym typeface="Arial"/>
            </a:endParaRPr>
          </a:p>
        </p:txBody>
      </p:sp>
      <p:pic>
        <p:nvPicPr>
          <p:cNvPr id="749" name="Google Shape;749;p70"/>
          <p:cNvPicPr preferRelativeResize="0"/>
          <p:nvPr/>
        </p:nvPicPr>
        <p:blipFill>
          <a:blip r:embed="rId5">
            <a:alphaModFix/>
          </a:blip>
          <a:stretch>
            <a:fillRect/>
          </a:stretch>
        </p:blipFill>
        <p:spPr>
          <a:xfrm>
            <a:off x="558250" y="4591875"/>
            <a:ext cx="6208550" cy="1907200"/>
          </a:xfrm>
          <a:prstGeom prst="rect">
            <a:avLst/>
          </a:prstGeom>
          <a:noFill/>
          <a:ln>
            <a:noFill/>
          </a:ln>
        </p:spPr>
      </p:pic>
      <p:sp>
        <p:nvSpPr>
          <p:cNvPr id="750" name="Google Shape;750;p70"/>
          <p:cNvSpPr txBox="1"/>
          <p:nvPr/>
        </p:nvSpPr>
        <p:spPr>
          <a:xfrm>
            <a:off x="514150" y="4102075"/>
            <a:ext cx="3419100" cy="338700"/>
          </a:xfrm>
          <a:prstGeom prst="rect">
            <a:avLst/>
          </a:prstGeom>
          <a:solidFill>
            <a:srgbClr val="E7E6E6"/>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b="1">
                <a:solidFill>
                  <a:srgbClr val="696363"/>
                </a:solidFill>
              </a:rPr>
              <a:t>Output (Good = 0, Bad = 1)</a:t>
            </a:r>
            <a:endParaRPr sz="1600" b="1">
              <a:solidFill>
                <a:srgbClr val="69636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71"/>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756" name="Google Shape;756;p71"/>
          <p:cNvSpPr txBox="1"/>
          <p:nvPr/>
        </p:nvSpPr>
        <p:spPr>
          <a:xfrm>
            <a:off x="1116271" y="393375"/>
            <a:ext cx="77421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Data Preparation: Target Variable</a:t>
            </a:r>
            <a:endParaRPr sz="2800" b="1">
              <a:solidFill>
                <a:srgbClr val="262626"/>
              </a:solidFill>
            </a:endParaRPr>
          </a:p>
        </p:txBody>
      </p:sp>
      <p:sp>
        <p:nvSpPr>
          <p:cNvPr id="757" name="Google Shape;757;p71"/>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758" name="Google Shape;758;p71"/>
          <p:cNvGraphicFramePr/>
          <p:nvPr/>
        </p:nvGraphicFramePr>
        <p:xfrm>
          <a:off x="558250" y="1694050"/>
          <a:ext cx="3000000" cy="3000000"/>
        </p:xfrm>
        <a:graphic>
          <a:graphicData uri="http://schemas.openxmlformats.org/drawingml/2006/table">
            <a:tbl>
              <a:tblPr>
                <a:noFill/>
                <a:tableStyleId>{B384427F-D62C-44DC-9576-16D4805F2B4A}</a:tableStyleId>
              </a:tblPr>
              <a:tblGrid>
                <a:gridCol w="952500">
                  <a:extLst>
                    <a:ext uri="{9D8B030D-6E8A-4147-A177-3AD203B41FA5}">
                      <a16:colId xmlns:a16="http://schemas.microsoft.com/office/drawing/2014/main" val="20000"/>
                    </a:ext>
                  </a:extLst>
                </a:gridCol>
                <a:gridCol w="1101600">
                  <a:extLst>
                    <a:ext uri="{9D8B030D-6E8A-4147-A177-3AD203B41FA5}">
                      <a16:colId xmlns:a16="http://schemas.microsoft.com/office/drawing/2014/main" val="20001"/>
                    </a:ext>
                  </a:extLst>
                </a:gridCol>
                <a:gridCol w="803400">
                  <a:extLst>
                    <a:ext uri="{9D8B030D-6E8A-4147-A177-3AD203B41FA5}">
                      <a16:colId xmlns:a16="http://schemas.microsoft.com/office/drawing/2014/main" val="20002"/>
                    </a:ext>
                  </a:extLst>
                </a:gridCol>
              </a:tblGrid>
              <a:tr h="1231125">
                <a:tc rowSpan="2">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Column’s for </a:t>
                      </a:r>
                      <a:endParaRPr b="1">
                        <a:solidFill>
                          <a:schemeClr val="lt1"/>
                        </a:solidFill>
                        <a:latin typeface="Calibri"/>
                        <a:ea typeface="Calibri"/>
                        <a:cs typeface="Calibri"/>
                        <a:sym typeface="Calibri"/>
                      </a:endParaRPr>
                    </a:p>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Target Variable</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MONTHS_</a:t>
                      </a:r>
                      <a:endParaRPr b="1">
                        <a:solidFill>
                          <a:schemeClr val="lt1"/>
                        </a:solidFill>
                        <a:latin typeface="Calibri"/>
                        <a:ea typeface="Calibri"/>
                        <a:cs typeface="Calibri"/>
                        <a:sym typeface="Calibri"/>
                      </a:endParaRPr>
                    </a:p>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BALANCE</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INT</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0"/>
                  </a:ext>
                </a:extLst>
              </a:tr>
              <a:tr h="769450">
                <a:tc vMerge="1">
                  <a:txBody>
                    <a:bodyPr/>
                    <a:lstStyle/>
                    <a:p>
                      <a:endParaRPr lang="en-US"/>
                    </a:p>
                  </a:txBody>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STATUS</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b="1">
                          <a:solidFill>
                            <a:schemeClr val="lt1"/>
                          </a:solidFill>
                          <a:latin typeface="Calibri"/>
                          <a:ea typeface="Calibri"/>
                          <a:cs typeface="Calibri"/>
                          <a:sym typeface="Calibri"/>
                        </a:rPr>
                        <a:t>Binomial</a:t>
                      </a:r>
                      <a:endParaRPr b="1">
                        <a:solidFill>
                          <a:schemeClr val="lt1"/>
                        </a:solidFill>
                        <a:latin typeface="Calibri"/>
                        <a:ea typeface="Calibri"/>
                        <a:cs typeface="Calibri"/>
                        <a:sym typeface="Calibri"/>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5CBD5"/>
                    </a:solidFill>
                  </a:tcPr>
                </a:tc>
                <a:extLst>
                  <a:ext uri="{0D108BD9-81ED-4DB2-BD59-A6C34878D82A}">
                    <a16:rowId xmlns:a16="http://schemas.microsoft.com/office/drawing/2014/main" val="10001"/>
                  </a:ext>
                </a:extLst>
              </a:tr>
            </a:tbl>
          </a:graphicData>
        </a:graphic>
      </p:graphicFrame>
      <p:sp>
        <p:nvSpPr>
          <p:cNvPr id="759" name="Google Shape;759;p71"/>
          <p:cNvSpPr/>
          <p:nvPr/>
        </p:nvSpPr>
        <p:spPr>
          <a:xfrm>
            <a:off x="558250" y="1043600"/>
            <a:ext cx="2857500" cy="506100"/>
          </a:xfrm>
          <a:prstGeom prst="rect">
            <a:avLst/>
          </a:prstGeom>
          <a:noFill/>
          <a:ln w="38100" cap="flat" cmpd="sng">
            <a:solidFill>
              <a:srgbClr val="C7BA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C4B190"/>
                </a:solidFill>
              </a:rPr>
              <a:t>Table Columns</a:t>
            </a:r>
            <a:endParaRPr sz="2000" b="1">
              <a:solidFill>
                <a:srgbClr val="C4B190"/>
              </a:solidFill>
            </a:endParaRPr>
          </a:p>
        </p:txBody>
      </p:sp>
      <p:sp>
        <p:nvSpPr>
          <p:cNvPr id="760" name="Google Shape;760;p71"/>
          <p:cNvSpPr/>
          <p:nvPr/>
        </p:nvSpPr>
        <p:spPr>
          <a:xfrm rot="-5400000">
            <a:off x="2759688" y="2527163"/>
            <a:ext cx="2012675" cy="334350"/>
          </a:xfrm>
          <a:prstGeom prst="flowChartManualOperation">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761" name="Google Shape;761;p71"/>
          <p:cNvGrpSpPr/>
          <p:nvPr/>
        </p:nvGrpSpPr>
        <p:grpSpPr>
          <a:xfrm>
            <a:off x="3959000" y="1043600"/>
            <a:ext cx="8017726" cy="3049642"/>
            <a:chOff x="3959000" y="1366600"/>
            <a:chExt cx="8017726" cy="3049642"/>
          </a:xfrm>
        </p:grpSpPr>
        <p:sp>
          <p:nvSpPr>
            <p:cNvPr id="762" name="Google Shape;762;p71"/>
            <p:cNvSpPr txBox="1"/>
            <p:nvPr/>
          </p:nvSpPr>
          <p:spPr>
            <a:xfrm>
              <a:off x="7401575" y="1982925"/>
              <a:ext cx="1340400" cy="53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3" name="Google Shape;763;p71"/>
            <p:cNvSpPr/>
            <p:nvPr/>
          </p:nvSpPr>
          <p:spPr>
            <a:xfrm>
              <a:off x="7401575" y="1366600"/>
              <a:ext cx="4550400" cy="506100"/>
            </a:xfrm>
            <a:prstGeom prst="rect">
              <a:avLst/>
            </a:prstGeom>
            <a:noFill/>
            <a:ln w="38100" cap="flat" cmpd="sng">
              <a:solidFill>
                <a:srgbClr val="38577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385770"/>
                  </a:solidFill>
                </a:rPr>
                <a:t>Undersampling &amp; Oversampling</a:t>
              </a:r>
              <a:endParaRPr sz="2000" b="1">
                <a:solidFill>
                  <a:srgbClr val="385770"/>
                </a:solidFill>
              </a:endParaRPr>
            </a:p>
          </p:txBody>
        </p:sp>
        <p:pic>
          <p:nvPicPr>
            <p:cNvPr id="764" name="Google Shape;764;p71"/>
            <p:cNvPicPr preferRelativeResize="0"/>
            <p:nvPr/>
          </p:nvPicPr>
          <p:blipFill>
            <a:blip r:embed="rId3">
              <a:alphaModFix/>
            </a:blip>
            <a:stretch>
              <a:fillRect/>
            </a:stretch>
          </p:blipFill>
          <p:spPr>
            <a:xfrm>
              <a:off x="7160443" y="1987999"/>
              <a:ext cx="4816283" cy="2392125"/>
            </a:xfrm>
            <a:prstGeom prst="rect">
              <a:avLst/>
            </a:prstGeom>
            <a:noFill/>
            <a:ln>
              <a:noFill/>
            </a:ln>
          </p:spPr>
        </p:pic>
        <p:sp>
          <p:nvSpPr>
            <p:cNvPr id="765" name="Google Shape;765;p71"/>
            <p:cNvSpPr/>
            <p:nvPr/>
          </p:nvSpPr>
          <p:spPr>
            <a:xfrm>
              <a:off x="4101550" y="1366600"/>
              <a:ext cx="3191100" cy="506100"/>
            </a:xfrm>
            <a:prstGeom prst="rect">
              <a:avLst/>
            </a:prstGeom>
            <a:noFill/>
            <a:ln w="38100" cap="flat" cmpd="sng">
              <a:solidFill>
                <a:srgbClr val="38577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385770"/>
                  </a:solidFill>
                </a:rPr>
                <a:t>Transform Outcome</a:t>
              </a:r>
              <a:endParaRPr sz="2000" b="1">
                <a:solidFill>
                  <a:srgbClr val="385770"/>
                </a:solidFill>
              </a:endParaRPr>
            </a:p>
          </p:txBody>
        </p:sp>
        <p:pic>
          <p:nvPicPr>
            <p:cNvPr id="766" name="Google Shape;766;p71"/>
            <p:cNvPicPr preferRelativeResize="0"/>
            <p:nvPr/>
          </p:nvPicPr>
          <p:blipFill>
            <a:blip r:embed="rId4">
              <a:alphaModFix/>
            </a:blip>
            <a:stretch>
              <a:fillRect/>
            </a:stretch>
          </p:blipFill>
          <p:spPr>
            <a:xfrm>
              <a:off x="3959000" y="1961975"/>
              <a:ext cx="3191100" cy="2454267"/>
            </a:xfrm>
            <a:prstGeom prst="rect">
              <a:avLst/>
            </a:prstGeom>
            <a:noFill/>
            <a:ln>
              <a:noFill/>
            </a:ln>
          </p:spPr>
        </p:pic>
      </p:grpSp>
      <p:sp>
        <p:nvSpPr>
          <p:cNvPr id="767" name="Google Shape;767;p71"/>
          <p:cNvSpPr txBox="1"/>
          <p:nvPr/>
        </p:nvSpPr>
        <p:spPr>
          <a:xfrm>
            <a:off x="649250" y="4476250"/>
            <a:ext cx="11269500" cy="2293500"/>
          </a:xfrm>
          <a:prstGeom prst="rect">
            <a:avLst/>
          </a:prstGeom>
          <a:noFill/>
          <a:ln>
            <a:noFill/>
          </a:ln>
        </p:spPr>
        <p:txBody>
          <a:bodyPr spcFirstLastPara="1" wrap="square" lIns="91425" tIns="91425" rIns="91425" bIns="91425" anchor="t" anchorCtr="0">
            <a:spAutoFit/>
          </a:bodyPr>
          <a:lstStyle/>
          <a:p>
            <a:pPr marL="0" lvl="0" indent="0" algn="l" rtl="0">
              <a:spcBef>
                <a:spcPts val="1000"/>
              </a:spcBef>
              <a:spcAft>
                <a:spcPts val="0"/>
              </a:spcAft>
              <a:buNone/>
            </a:pPr>
            <a:r>
              <a:rPr lang="en-US" b="1"/>
              <a:t>Undersampling and oversampling</a:t>
            </a:r>
            <a:r>
              <a:rPr lang="en-US"/>
              <a:t> are techniques used to tackle class imbalance in machine learning datasets. </a:t>
            </a:r>
            <a:endParaRPr/>
          </a:p>
          <a:p>
            <a:pPr marL="0" lvl="0" indent="0" algn="l" rtl="0">
              <a:spcBef>
                <a:spcPts val="1000"/>
              </a:spcBef>
              <a:spcAft>
                <a:spcPts val="0"/>
              </a:spcAft>
              <a:buNone/>
            </a:pPr>
            <a:r>
              <a:rPr lang="en-US" b="1"/>
              <a:t>Undersampling</a:t>
            </a:r>
            <a:r>
              <a:rPr lang="en-US"/>
              <a:t> involves randomly reducing the number of instances in the majority class, aligning it with the minority class. While it can expedite training, it may lead to information loss as valuable data points are discarded.</a:t>
            </a:r>
            <a:endParaRPr/>
          </a:p>
          <a:p>
            <a:pPr marL="0" lvl="0" indent="0" algn="l" rtl="0">
              <a:spcBef>
                <a:spcPts val="1000"/>
              </a:spcBef>
              <a:spcAft>
                <a:spcPts val="0"/>
              </a:spcAft>
              <a:buNone/>
            </a:pPr>
            <a:r>
              <a:rPr lang="en-US" b="1"/>
              <a:t>Oversampling</a:t>
            </a:r>
            <a:r>
              <a:rPr lang="en-US"/>
              <a:t> increases the number of minority class instances by either replicating data or generating synthetic examples. It retains all data but may risk overfitting if not carefully implemented.</a:t>
            </a:r>
            <a:endParaRPr/>
          </a:p>
          <a:p>
            <a:pPr marL="0" lvl="0" indent="0" algn="l" rtl="0">
              <a:spcBef>
                <a:spcPts val="1000"/>
              </a:spcBef>
              <a:spcAft>
                <a:spcPts val="0"/>
              </a:spcAft>
              <a:buNone/>
            </a:pPr>
            <a:r>
              <a:rPr lang="en-US"/>
              <a:t>The choice between undersampling and oversampling depends on factors like dataset size and class distribution. Sometimes, a combination of both methods is used for optimal results. Experimentation and model performance validation help determine the most effective strategy. Techniques like </a:t>
            </a:r>
            <a:r>
              <a:rPr lang="en-US" b="1"/>
              <a:t>SMOTE </a:t>
            </a:r>
            <a:r>
              <a:rPr lang="en-US"/>
              <a:t>offer controlled oversampling to mitigate some downsides.</a:t>
            </a:r>
            <a:endParaRPr/>
          </a:p>
        </p:txBody>
      </p:sp>
      <p:sp>
        <p:nvSpPr>
          <p:cNvPr id="768" name="Google Shape;768;p71"/>
          <p:cNvSpPr/>
          <p:nvPr/>
        </p:nvSpPr>
        <p:spPr>
          <a:xfrm>
            <a:off x="558250" y="4555050"/>
            <a:ext cx="64800" cy="2102400"/>
          </a:xfrm>
          <a:prstGeom prst="rect">
            <a:avLst/>
          </a:prstGeom>
          <a:solidFill>
            <a:srgbClr val="38577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385770"/>
              </a:solidFill>
              <a:latin typeface="Arial"/>
              <a:ea typeface="Arial"/>
              <a:cs typeface="Arial"/>
              <a:sym typeface="Arial"/>
            </a:endParaRPr>
          </a:p>
        </p:txBody>
      </p:sp>
      <p:sp>
        <p:nvSpPr>
          <p:cNvPr id="769" name="Google Shape;769;p71"/>
          <p:cNvSpPr txBox="1"/>
          <p:nvPr/>
        </p:nvSpPr>
        <p:spPr>
          <a:xfrm>
            <a:off x="594175" y="4171650"/>
            <a:ext cx="11324700" cy="338700"/>
          </a:xfrm>
          <a:prstGeom prst="rect">
            <a:avLst/>
          </a:prstGeom>
          <a:solidFill>
            <a:srgbClr val="C7BAA8"/>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b="1">
                <a:solidFill>
                  <a:srgbClr val="183A53"/>
                </a:solidFill>
              </a:rPr>
              <a:t>Dealing with Imbalance Data</a:t>
            </a:r>
            <a:endParaRPr sz="1600" b="1">
              <a:solidFill>
                <a:srgbClr val="183A5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72"/>
          <p:cNvSpPr/>
          <p:nvPr/>
        </p:nvSpPr>
        <p:spPr>
          <a:xfrm>
            <a:off x="-2070467" y="-5253446"/>
            <a:ext cx="12804000" cy="13333800"/>
          </a:xfrm>
          <a:prstGeom prst="diamond">
            <a:avLst/>
          </a:prstGeom>
          <a:noFill/>
          <a:ln w="28575" cap="flat" cmpd="sng">
            <a:solidFill>
              <a:srgbClr val="E7E5E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5" name="Google Shape;775;p72"/>
          <p:cNvSpPr/>
          <p:nvPr/>
        </p:nvSpPr>
        <p:spPr>
          <a:xfrm>
            <a:off x="9294073" y="450507"/>
            <a:ext cx="6584700" cy="6763500"/>
          </a:xfrm>
          <a:prstGeom prst="diamond">
            <a:avLst/>
          </a:prstGeom>
          <a:noFill/>
          <a:ln w="28575"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6" name="Google Shape;776;p72"/>
          <p:cNvSpPr/>
          <p:nvPr/>
        </p:nvSpPr>
        <p:spPr>
          <a:xfrm rot="10800000">
            <a:off x="6396000" y="25"/>
            <a:ext cx="5796000" cy="6008700"/>
          </a:xfrm>
          <a:prstGeom prst="rtTriangle">
            <a:avLst/>
          </a:prstGeom>
          <a:solidFill>
            <a:srgbClr val="C5CB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7" name="Google Shape;777;p72"/>
          <p:cNvSpPr/>
          <p:nvPr/>
        </p:nvSpPr>
        <p:spPr>
          <a:xfrm>
            <a:off x="5587666" y="4194077"/>
            <a:ext cx="6820200" cy="6820200"/>
          </a:xfrm>
          <a:prstGeom prst="diamond">
            <a:avLst/>
          </a:prstGeom>
          <a:noFill/>
          <a:ln w="28575" cap="flat" cmpd="sng">
            <a:solidFill>
              <a:srgbClr val="C4B1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8" name="Google Shape;778;p72"/>
          <p:cNvSpPr txBox="1"/>
          <p:nvPr/>
        </p:nvSpPr>
        <p:spPr>
          <a:xfrm>
            <a:off x="1411811" y="1413439"/>
            <a:ext cx="1851900" cy="1569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800" b="0" i="0" u="none" strike="noStrike" cap="none">
                <a:solidFill>
                  <a:srgbClr val="262626"/>
                </a:solidFill>
                <a:latin typeface="Arial"/>
                <a:ea typeface="Arial"/>
                <a:cs typeface="Arial"/>
                <a:sym typeface="Arial"/>
              </a:rPr>
              <a:t>Part 0</a:t>
            </a:r>
            <a:r>
              <a:rPr lang="en-US" sz="4800">
                <a:solidFill>
                  <a:srgbClr val="262626"/>
                </a:solidFill>
              </a:rPr>
              <a:t>4</a:t>
            </a:r>
            <a:endParaRPr/>
          </a:p>
        </p:txBody>
      </p:sp>
      <p:sp>
        <p:nvSpPr>
          <p:cNvPr id="779" name="Google Shape;779;p72"/>
          <p:cNvSpPr txBox="1"/>
          <p:nvPr/>
        </p:nvSpPr>
        <p:spPr>
          <a:xfrm>
            <a:off x="1359421" y="3130554"/>
            <a:ext cx="3660600" cy="1339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700">
                <a:solidFill>
                  <a:srgbClr val="262626"/>
                </a:solidFill>
              </a:rPr>
              <a:t>Modeling and Evaluation</a:t>
            </a:r>
            <a:endParaRPr sz="2700">
              <a:solidFill>
                <a:srgbClr val="262626"/>
              </a:solidFill>
            </a:endParaRPr>
          </a:p>
          <a:p>
            <a:pPr marL="0" marR="0" lvl="0" indent="0" algn="l" rtl="0">
              <a:spcBef>
                <a:spcPts val="0"/>
              </a:spcBef>
              <a:spcAft>
                <a:spcPts val="0"/>
              </a:spcAft>
              <a:buNone/>
            </a:pPr>
            <a:endParaRPr sz="2700">
              <a:solidFill>
                <a:srgbClr val="262626"/>
              </a:solidFill>
            </a:endParaRPr>
          </a:p>
        </p:txBody>
      </p:sp>
      <p:sp>
        <p:nvSpPr>
          <p:cNvPr id="780" name="Google Shape;780;p72"/>
          <p:cNvSpPr/>
          <p:nvPr/>
        </p:nvSpPr>
        <p:spPr>
          <a:xfrm rot="10800000" flipH="1">
            <a:off x="1505699" y="2936887"/>
            <a:ext cx="635400" cy="45600"/>
          </a:xfrm>
          <a:prstGeom prst="rect">
            <a:avLst/>
          </a:prstGeom>
          <a:solidFill>
            <a:srgbClr val="C7BAA8"/>
          </a:solidFill>
          <a:ln w="12700" cap="flat" cmpd="sng">
            <a:solidFill>
              <a:srgbClr val="C4B1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73"/>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786" name="Google Shape;786;p73"/>
          <p:cNvSpPr txBox="1"/>
          <p:nvPr/>
        </p:nvSpPr>
        <p:spPr>
          <a:xfrm>
            <a:off x="1116284" y="393375"/>
            <a:ext cx="525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Modeling</a:t>
            </a:r>
            <a:endParaRPr sz="2800" b="1">
              <a:solidFill>
                <a:srgbClr val="262626"/>
              </a:solidFill>
            </a:endParaRPr>
          </a:p>
        </p:txBody>
      </p:sp>
      <p:sp>
        <p:nvSpPr>
          <p:cNvPr id="787" name="Google Shape;787;p73"/>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88" name="Google Shape;788;p73"/>
          <p:cNvSpPr/>
          <p:nvPr/>
        </p:nvSpPr>
        <p:spPr>
          <a:xfrm>
            <a:off x="10948179" y="1351438"/>
            <a:ext cx="952347" cy="660127"/>
          </a:xfrm>
          <a:custGeom>
            <a:avLst/>
            <a:gdLst/>
            <a:ahLst/>
            <a:cxnLst/>
            <a:rect l="l" t="t" r="r" b="b"/>
            <a:pathLst>
              <a:path w="6190" h="4291" extrusionOk="0">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sp>
        <p:nvSpPr>
          <p:cNvPr id="789" name="Google Shape;789;p73"/>
          <p:cNvSpPr/>
          <p:nvPr/>
        </p:nvSpPr>
        <p:spPr>
          <a:xfrm>
            <a:off x="649800" y="1119800"/>
            <a:ext cx="2857500" cy="506100"/>
          </a:xfrm>
          <a:prstGeom prst="rect">
            <a:avLst/>
          </a:prstGeom>
          <a:noFill/>
          <a:ln w="38100" cap="flat" cmpd="sng">
            <a:solidFill>
              <a:srgbClr val="C7BA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C4B190"/>
                </a:solidFill>
              </a:rPr>
              <a:t>Problem Type</a:t>
            </a:r>
            <a:endParaRPr sz="2000" b="1">
              <a:solidFill>
                <a:srgbClr val="C4B190"/>
              </a:solidFill>
            </a:endParaRPr>
          </a:p>
        </p:txBody>
      </p:sp>
      <p:sp>
        <p:nvSpPr>
          <p:cNvPr id="790" name="Google Shape;790;p73"/>
          <p:cNvSpPr/>
          <p:nvPr/>
        </p:nvSpPr>
        <p:spPr>
          <a:xfrm>
            <a:off x="1072213" y="1833188"/>
            <a:ext cx="2012675" cy="334350"/>
          </a:xfrm>
          <a:prstGeom prst="flowChartManualOperation">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1" name="Google Shape;791;p73"/>
          <p:cNvSpPr/>
          <p:nvPr/>
        </p:nvSpPr>
        <p:spPr>
          <a:xfrm>
            <a:off x="6540400" y="1119804"/>
            <a:ext cx="64800" cy="938100"/>
          </a:xfrm>
          <a:prstGeom prst="rect">
            <a:avLst/>
          </a:prstGeom>
          <a:solidFill>
            <a:srgbClr val="6963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262626"/>
              </a:solidFill>
              <a:latin typeface="Arial"/>
              <a:ea typeface="Arial"/>
              <a:cs typeface="Arial"/>
              <a:sym typeface="Arial"/>
            </a:endParaRPr>
          </a:p>
        </p:txBody>
      </p:sp>
      <p:sp>
        <p:nvSpPr>
          <p:cNvPr id="792" name="Google Shape;792;p73"/>
          <p:cNvSpPr/>
          <p:nvPr/>
        </p:nvSpPr>
        <p:spPr>
          <a:xfrm>
            <a:off x="649800" y="2374825"/>
            <a:ext cx="2857500" cy="506100"/>
          </a:xfrm>
          <a:prstGeom prst="rect">
            <a:avLst/>
          </a:prstGeom>
          <a:noFill/>
          <a:ln w="38100" cap="flat" cmpd="sng">
            <a:solidFill>
              <a:srgbClr val="C7BA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C4B190"/>
                </a:solidFill>
              </a:rPr>
              <a:t>Split Test / Train Data</a:t>
            </a:r>
            <a:endParaRPr sz="2000" b="1">
              <a:solidFill>
                <a:srgbClr val="C4B190"/>
              </a:solidFill>
            </a:endParaRPr>
          </a:p>
        </p:txBody>
      </p:sp>
      <p:sp>
        <p:nvSpPr>
          <p:cNvPr id="793" name="Google Shape;793;p73"/>
          <p:cNvSpPr/>
          <p:nvPr/>
        </p:nvSpPr>
        <p:spPr>
          <a:xfrm>
            <a:off x="1072213" y="3088213"/>
            <a:ext cx="2012675" cy="334350"/>
          </a:xfrm>
          <a:prstGeom prst="flowChartManualOperation">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4" name="Google Shape;794;p73"/>
          <p:cNvSpPr/>
          <p:nvPr/>
        </p:nvSpPr>
        <p:spPr>
          <a:xfrm>
            <a:off x="649800" y="3629850"/>
            <a:ext cx="2857500" cy="506100"/>
          </a:xfrm>
          <a:prstGeom prst="rect">
            <a:avLst/>
          </a:prstGeom>
          <a:noFill/>
          <a:ln w="38100" cap="flat" cmpd="sng">
            <a:solidFill>
              <a:srgbClr val="C7BA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C4B190"/>
                </a:solidFill>
              </a:rPr>
              <a:t>Classification Model </a:t>
            </a:r>
            <a:endParaRPr sz="2000" b="1">
              <a:solidFill>
                <a:srgbClr val="C4B190"/>
              </a:solidFill>
            </a:endParaRPr>
          </a:p>
        </p:txBody>
      </p:sp>
      <p:sp>
        <p:nvSpPr>
          <p:cNvPr id="795" name="Google Shape;795;p73"/>
          <p:cNvSpPr/>
          <p:nvPr/>
        </p:nvSpPr>
        <p:spPr>
          <a:xfrm>
            <a:off x="1072213" y="4343238"/>
            <a:ext cx="2012675" cy="334350"/>
          </a:xfrm>
          <a:prstGeom prst="flowChartManualOperation">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6" name="Google Shape;796;p73"/>
          <p:cNvSpPr/>
          <p:nvPr/>
        </p:nvSpPr>
        <p:spPr>
          <a:xfrm>
            <a:off x="649800" y="4884875"/>
            <a:ext cx="2857500" cy="506100"/>
          </a:xfrm>
          <a:prstGeom prst="rect">
            <a:avLst/>
          </a:prstGeom>
          <a:noFill/>
          <a:ln w="38100" cap="flat" cmpd="sng">
            <a:solidFill>
              <a:srgbClr val="C7BA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rgbClr val="C4B190"/>
                </a:solidFill>
              </a:rPr>
              <a:t>Hypertuning &amp; </a:t>
            </a:r>
            <a:endParaRPr sz="1600" b="1">
              <a:solidFill>
                <a:srgbClr val="C4B190"/>
              </a:solidFill>
            </a:endParaRPr>
          </a:p>
          <a:p>
            <a:pPr marL="0" lvl="0" indent="0" algn="ctr" rtl="0">
              <a:spcBef>
                <a:spcPts val="0"/>
              </a:spcBef>
              <a:spcAft>
                <a:spcPts val="0"/>
              </a:spcAft>
              <a:buNone/>
            </a:pPr>
            <a:r>
              <a:rPr lang="en-US" sz="1600" b="1">
                <a:solidFill>
                  <a:srgbClr val="C4B190"/>
                </a:solidFill>
              </a:rPr>
              <a:t>Cross Validation</a:t>
            </a:r>
            <a:endParaRPr sz="1600" b="1">
              <a:solidFill>
                <a:srgbClr val="C4B190"/>
              </a:solidFill>
            </a:endParaRPr>
          </a:p>
        </p:txBody>
      </p:sp>
      <p:sp>
        <p:nvSpPr>
          <p:cNvPr id="797" name="Google Shape;797;p73"/>
          <p:cNvSpPr/>
          <p:nvPr/>
        </p:nvSpPr>
        <p:spPr>
          <a:xfrm>
            <a:off x="1072213" y="5598263"/>
            <a:ext cx="2012675" cy="334350"/>
          </a:xfrm>
          <a:prstGeom prst="flowChartManualOperation">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8" name="Google Shape;798;p73"/>
          <p:cNvSpPr/>
          <p:nvPr/>
        </p:nvSpPr>
        <p:spPr>
          <a:xfrm>
            <a:off x="649800" y="6139900"/>
            <a:ext cx="2857500" cy="506100"/>
          </a:xfrm>
          <a:prstGeom prst="rect">
            <a:avLst/>
          </a:prstGeom>
          <a:noFill/>
          <a:ln w="38100" cap="flat" cmpd="sng">
            <a:solidFill>
              <a:srgbClr val="C7BA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C4B190"/>
                </a:solidFill>
              </a:rPr>
              <a:t>Evaluation</a:t>
            </a:r>
            <a:endParaRPr sz="2000" b="1">
              <a:solidFill>
                <a:srgbClr val="C4B190"/>
              </a:solidFill>
            </a:endParaRPr>
          </a:p>
        </p:txBody>
      </p:sp>
      <p:sp>
        <p:nvSpPr>
          <p:cNvPr id="799" name="Google Shape;799;p73"/>
          <p:cNvSpPr/>
          <p:nvPr/>
        </p:nvSpPr>
        <p:spPr>
          <a:xfrm>
            <a:off x="3709400" y="1119800"/>
            <a:ext cx="2662800" cy="506100"/>
          </a:xfrm>
          <a:prstGeom prst="rect">
            <a:avLst/>
          </a:prstGeom>
          <a:solidFill>
            <a:srgbClr val="C4B190"/>
          </a:solidFill>
          <a:ln w="38100" cap="flat" cmpd="sng">
            <a:solidFill>
              <a:srgbClr val="C4B1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solidFill>
                  <a:schemeClr val="lt1"/>
                </a:solidFill>
              </a:rPr>
              <a:t>Supervised + Categorical</a:t>
            </a:r>
            <a:endParaRPr sz="1600" b="1">
              <a:solidFill>
                <a:schemeClr val="lt1"/>
              </a:solidFill>
            </a:endParaRPr>
          </a:p>
        </p:txBody>
      </p:sp>
      <p:sp>
        <p:nvSpPr>
          <p:cNvPr id="800" name="Google Shape;800;p73"/>
          <p:cNvSpPr txBox="1"/>
          <p:nvPr/>
        </p:nvSpPr>
        <p:spPr>
          <a:xfrm>
            <a:off x="6692800" y="1196000"/>
            <a:ext cx="4946700" cy="938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a:solidFill>
                  <a:schemeClr val="dk1"/>
                </a:solidFill>
              </a:rPr>
              <a:t>We are trying to classify these appliers into potential good or bad users. This classification is pivotal as it allows us to leverage the model for predicting an applier's eligibility for obtaining a credit card.</a:t>
            </a:r>
            <a:endParaRPr>
              <a:solidFill>
                <a:schemeClr val="dk1"/>
              </a:solidFill>
            </a:endParaRPr>
          </a:p>
        </p:txBody>
      </p:sp>
      <p:sp>
        <p:nvSpPr>
          <p:cNvPr id="801" name="Google Shape;801;p73"/>
          <p:cNvSpPr/>
          <p:nvPr/>
        </p:nvSpPr>
        <p:spPr>
          <a:xfrm>
            <a:off x="3709400" y="2374825"/>
            <a:ext cx="2662800" cy="506100"/>
          </a:xfrm>
          <a:prstGeom prst="rect">
            <a:avLst/>
          </a:prstGeom>
          <a:solidFill>
            <a:srgbClr val="C4B190"/>
          </a:solidFill>
          <a:ln w="38100" cap="flat" cmpd="sng">
            <a:solidFill>
              <a:srgbClr val="C4B1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solidFill>
                  <a:schemeClr val="lt1"/>
                </a:solidFill>
              </a:rPr>
              <a:t>Test data/Train data = 0.3</a:t>
            </a:r>
            <a:endParaRPr sz="1600" b="1">
              <a:solidFill>
                <a:schemeClr val="lt1"/>
              </a:solidFill>
            </a:endParaRPr>
          </a:p>
        </p:txBody>
      </p:sp>
      <p:sp>
        <p:nvSpPr>
          <p:cNvPr id="802" name="Google Shape;802;p73"/>
          <p:cNvSpPr/>
          <p:nvPr/>
        </p:nvSpPr>
        <p:spPr>
          <a:xfrm>
            <a:off x="3709400" y="3629850"/>
            <a:ext cx="2662800" cy="506100"/>
          </a:xfrm>
          <a:prstGeom prst="rect">
            <a:avLst/>
          </a:prstGeom>
          <a:solidFill>
            <a:srgbClr val="385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a:solidFill>
                  <a:schemeClr val="lt1"/>
                </a:solidFill>
              </a:rPr>
              <a:t>Decision Tree</a:t>
            </a:r>
            <a:endParaRPr sz="2000" b="1">
              <a:solidFill>
                <a:schemeClr val="lt1"/>
              </a:solidFill>
            </a:endParaRPr>
          </a:p>
        </p:txBody>
      </p:sp>
      <p:sp>
        <p:nvSpPr>
          <p:cNvPr id="803" name="Google Shape;803;p73"/>
          <p:cNvSpPr/>
          <p:nvPr/>
        </p:nvSpPr>
        <p:spPr>
          <a:xfrm>
            <a:off x="6540400" y="3629850"/>
            <a:ext cx="2662800" cy="506100"/>
          </a:xfrm>
          <a:prstGeom prst="rect">
            <a:avLst/>
          </a:pr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a:solidFill>
                  <a:schemeClr val="lt1"/>
                </a:solidFill>
              </a:rPr>
              <a:t>Logistic Regression</a:t>
            </a:r>
            <a:endParaRPr sz="2000" b="1">
              <a:solidFill>
                <a:schemeClr val="lt1"/>
              </a:solidFill>
            </a:endParaRPr>
          </a:p>
        </p:txBody>
      </p:sp>
      <p:sp>
        <p:nvSpPr>
          <p:cNvPr id="804" name="Google Shape;804;p73"/>
          <p:cNvSpPr/>
          <p:nvPr/>
        </p:nvSpPr>
        <p:spPr>
          <a:xfrm>
            <a:off x="9375900" y="3629850"/>
            <a:ext cx="2662800" cy="506100"/>
          </a:xfrm>
          <a:prstGeom prst="rect">
            <a:avLst/>
          </a:prstGeom>
          <a:solidFill>
            <a:srgbClr val="69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a:solidFill>
                  <a:schemeClr val="lt1"/>
                </a:solidFill>
              </a:rPr>
              <a:t>kNN</a:t>
            </a:r>
            <a:endParaRPr sz="2000" b="1">
              <a:solidFill>
                <a:schemeClr val="lt1"/>
              </a:solidFill>
            </a:endParaRPr>
          </a:p>
        </p:txBody>
      </p:sp>
      <p:sp>
        <p:nvSpPr>
          <p:cNvPr id="805" name="Google Shape;805;p73"/>
          <p:cNvSpPr/>
          <p:nvPr/>
        </p:nvSpPr>
        <p:spPr>
          <a:xfrm>
            <a:off x="3709400" y="4343250"/>
            <a:ext cx="2662800" cy="1047600"/>
          </a:xfrm>
          <a:prstGeom prst="rect">
            <a:avLst/>
          </a:pr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200" b="1">
                <a:solidFill>
                  <a:schemeClr val="dk1"/>
                </a:solidFill>
              </a:rPr>
              <a:t>dt_params = {</a:t>
            </a:r>
            <a:endParaRPr sz="1200" b="1">
              <a:solidFill>
                <a:schemeClr val="dk1"/>
              </a:solidFill>
            </a:endParaRPr>
          </a:p>
          <a:p>
            <a:pPr marL="0" lvl="0" indent="0" algn="l" rtl="0">
              <a:spcBef>
                <a:spcPts val="0"/>
              </a:spcBef>
              <a:spcAft>
                <a:spcPts val="0"/>
              </a:spcAft>
              <a:buClr>
                <a:schemeClr val="dk1"/>
              </a:buClr>
              <a:buSzPts val="1100"/>
              <a:buFont typeface="Arial"/>
              <a:buNone/>
            </a:pPr>
            <a:r>
              <a:rPr lang="en-US" sz="1200" b="1">
                <a:solidFill>
                  <a:schemeClr val="dk1"/>
                </a:solidFill>
              </a:rPr>
              <a:t>    'max_depth': [None, 5, 10, 15],</a:t>
            </a:r>
            <a:endParaRPr sz="1200" b="1">
              <a:solidFill>
                <a:schemeClr val="dk1"/>
              </a:solidFill>
            </a:endParaRPr>
          </a:p>
          <a:p>
            <a:pPr marL="0" lvl="0" indent="0" algn="l" rtl="0">
              <a:spcBef>
                <a:spcPts val="0"/>
              </a:spcBef>
              <a:spcAft>
                <a:spcPts val="0"/>
              </a:spcAft>
              <a:buClr>
                <a:schemeClr val="dk1"/>
              </a:buClr>
              <a:buSzPts val="1100"/>
              <a:buFont typeface="Arial"/>
              <a:buNone/>
            </a:pPr>
            <a:r>
              <a:rPr lang="en-US" sz="1200" b="1">
                <a:solidFill>
                  <a:schemeClr val="dk1"/>
                </a:solidFill>
              </a:rPr>
              <a:t>    'min_samples_split': [2, 5, 10],</a:t>
            </a:r>
            <a:endParaRPr sz="1200" b="1">
              <a:solidFill>
                <a:schemeClr val="dk1"/>
              </a:solidFill>
            </a:endParaRPr>
          </a:p>
          <a:p>
            <a:pPr marL="0" lvl="0" indent="0" algn="l" rtl="0">
              <a:spcBef>
                <a:spcPts val="0"/>
              </a:spcBef>
              <a:spcAft>
                <a:spcPts val="0"/>
              </a:spcAft>
              <a:buNone/>
            </a:pPr>
            <a:r>
              <a:rPr lang="en-US" sz="1200" b="1">
                <a:solidFill>
                  <a:schemeClr val="dk1"/>
                </a:solidFill>
              </a:rPr>
              <a:t>    'min_samples_leaf': [1, 2, 4]}</a:t>
            </a:r>
            <a:endParaRPr sz="1200" b="1">
              <a:solidFill>
                <a:schemeClr val="dk1"/>
              </a:solidFill>
            </a:endParaRPr>
          </a:p>
        </p:txBody>
      </p:sp>
      <p:sp>
        <p:nvSpPr>
          <p:cNvPr id="806" name="Google Shape;806;p73"/>
          <p:cNvSpPr/>
          <p:nvPr/>
        </p:nvSpPr>
        <p:spPr>
          <a:xfrm>
            <a:off x="6540400" y="4343375"/>
            <a:ext cx="2662800" cy="1047600"/>
          </a:xfrm>
          <a:prstGeom prst="rect">
            <a:avLst/>
          </a:prstGeom>
          <a:solidFill>
            <a:srgbClr val="E7E5E4"/>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200" b="1">
                <a:solidFill>
                  <a:schemeClr val="dk1"/>
                </a:solidFill>
              </a:rPr>
              <a:t>lr_params = {</a:t>
            </a:r>
            <a:endParaRPr sz="1200" b="1">
              <a:solidFill>
                <a:schemeClr val="dk1"/>
              </a:solidFill>
            </a:endParaRPr>
          </a:p>
          <a:p>
            <a:pPr marL="0" lvl="0" indent="0" algn="l" rtl="0">
              <a:spcBef>
                <a:spcPts val="0"/>
              </a:spcBef>
              <a:spcAft>
                <a:spcPts val="0"/>
              </a:spcAft>
              <a:buClr>
                <a:schemeClr val="dk1"/>
              </a:buClr>
              <a:buSzPts val="1100"/>
              <a:buFont typeface="Arial"/>
              <a:buNone/>
            </a:pPr>
            <a:r>
              <a:rPr lang="en-US" sz="1200" b="1">
                <a:solidFill>
                  <a:schemeClr val="dk1"/>
                </a:solidFill>
              </a:rPr>
              <a:t>    'C': [0.001, 0.01, 0.1, 1, 10, 100],</a:t>
            </a:r>
            <a:endParaRPr sz="1200" b="1">
              <a:solidFill>
                <a:schemeClr val="dk1"/>
              </a:solidFill>
            </a:endParaRPr>
          </a:p>
          <a:p>
            <a:pPr marL="0" lvl="0" indent="0" algn="l" rtl="0">
              <a:spcBef>
                <a:spcPts val="0"/>
              </a:spcBef>
              <a:spcAft>
                <a:spcPts val="0"/>
              </a:spcAft>
              <a:buNone/>
            </a:pPr>
            <a:r>
              <a:rPr lang="en-US" sz="1200" b="1">
                <a:solidFill>
                  <a:schemeClr val="dk1"/>
                </a:solidFill>
              </a:rPr>
              <a:t>    'solver': ['newton-cg', 'lbfgs', 'liblinear', 'sag', 'saga']}</a:t>
            </a:r>
            <a:endParaRPr sz="1200" b="1">
              <a:solidFill>
                <a:schemeClr val="dk1"/>
              </a:solidFill>
            </a:endParaRPr>
          </a:p>
        </p:txBody>
      </p:sp>
      <p:sp>
        <p:nvSpPr>
          <p:cNvPr id="807" name="Google Shape;807;p73"/>
          <p:cNvSpPr/>
          <p:nvPr/>
        </p:nvSpPr>
        <p:spPr>
          <a:xfrm>
            <a:off x="9375900" y="4343375"/>
            <a:ext cx="2662800" cy="1047600"/>
          </a:xfrm>
          <a:prstGeom prst="rect">
            <a:avLst/>
          </a:prstGeom>
          <a:solidFill>
            <a:srgbClr val="E7E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solidFill>
                  <a:schemeClr val="dk1"/>
                </a:solidFill>
              </a:rPr>
              <a:t>knn_params = {</a:t>
            </a:r>
            <a:endParaRPr sz="1200" b="1">
              <a:solidFill>
                <a:schemeClr val="dk1"/>
              </a:solidFill>
            </a:endParaRPr>
          </a:p>
          <a:p>
            <a:pPr marL="0" lvl="0" indent="0" algn="l" rtl="0">
              <a:spcBef>
                <a:spcPts val="0"/>
              </a:spcBef>
              <a:spcAft>
                <a:spcPts val="0"/>
              </a:spcAft>
              <a:buNone/>
            </a:pPr>
            <a:r>
              <a:rPr lang="en-US" sz="1200" b="1">
                <a:solidFill>
                  <a:schemeClr val="dk1"/>
                </a:solidFill>
              </a:rPr>
              <a:t>    'n_neighbors': [3, 5, 7, 9, 11],</a:t>
            </a:r>
            <a:endParaRPr sz="1200" b="1">
              <a:solidFill>
                <a:schemeClr val="dk1"/>
              </a:solidFill>
            </a:endParaRPr>
          </a:p>
          <a:p>
            <a:pPr marL="0" lvl="0" indent="0" algn="l" rtl="0">
              <a:spcBef>
                <a:spcPts val="0"/>
              </a:spcBef>
              <a:spcAft>
                <a:spcPts val="0"/>
              </a:spcAft>
              <a:buNone/>
            </a:pPr>
            <a:r>
              <a:rPr lang="en-US" sz="1200" b="1">
                <a:solidFill>
                  <a:schemeClr val="dk1"/>
                </a:solidFill>
              </a:rPr>
              <a:t>    'weights': ['uniform', 'distance'],</a:t>
            </a:r>
            <a:endParaRPr sz="1200" b="1">
              <a:solidFill>
                <a:schemeClr val="dk1"/>
              </a:solidFill>
            </a:endParaRPr>
          </a:p>
          <a:p>
            <a:pPr marL="0" lvl="0" indent="0" algn="l" rtl="0">
              <a:spcBef>
                <a:spcPts val="0"/>
              </a:spcBef>
              <a:spcAft>
                <a:spcPts val="0"/>
              </a:spcAft>
              <a:buNone/>
            </a:pPr>
            <a:r>
              <a:rPr lang="en-US" sz="1200" b="1">
                <a:solidFill>
                  <a:schemeClr val="dk1"/>
                </a:solidFill>
              </a:rPr>
              <a:t>    'metric': ['euclidean', 'manhattan']}</a:t>
            </a:r>
            <a:endParaRPr sz="1200" b="1">
              <a:solidFill>
                <a:schemeClr val="dk1"/>
              </a:solidFill>
            </a:endParaRPr>
          </a:p>
        </p:txBody>
      </p:sp>
      <p:sp>
        <p:nvSpPr>
          <p:cNvPr id="808" name="Google Shape;808;p73"/>
          <p:cNvSpPr/>
          <p:nvPr/>
        </p:nvSpPr>
        <p:spPr>
          <a:xfrm>
            <a:off x="3709400" y="5598150"/>
            <a:ext cx="2662800" cy="425400"/>
          </a:xfrm>
          <a:prstGeom prst="rect">
            <a:avLst/>
          </a:prstGeom>
          <a:solidFill>
            <a:srgbClr val="C4B190"/>
          </a:solidFill>
          <a:ln w="38100" cap="flat" cmpd="sng">
            <a:solidFill>
              <a:srgbClr val="C4B19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chemeClr val="lt1"/>
                </a:solidFill>
              </a:rPr>
              <a:t>Cross Validation = 10</a:t>
            </a:r>
            <a:endParaRPr sz="1600" b="1">
              <a:solidFill>
                <a:schemeClr val="lt1"/>
              </a:solidFill>
            </a:endParaRPr>
          </a:p>
        </p:txBody>
      </p:sp>
      <p:sp>
        <p:nvSpPr>
          <p:cNvPr id="809" name="Google Shape;809;p73"/>
          <p:cNvSpPr/>
          <p:nvPr/>
        </p:nvSpPr>
        <p:spPr>
          <a:xfrm>
            <a:off x="6540400" y="2339004"/>
            <a:ext cx="64800" cy="938100"/>
          </a:xfrm>
          <a:prstGeom prst="rect">
            <a:avLst/>
          </a:prstGeom>
          <a:solidFill>
            <a:srgbClr val="6963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262626"/>
              </a:solidFill>
              <a:latin typeface="Arial"/>
              <a:ea typeface="Arial"/>
              <a:cs typeface="Arial"/>
              <a:sym typeface="Arial"/>
            </a:endParaRPr>
          </a:p>
        </p:txBody>
      </p:sp>
      <p:sp>
        <p:nvSpPr>
          <p:cNvPr id="810" name="Google Shape;810;p73"/>
          <p:cNvSpPr txBox="1"/>
          <p:nvPr/>
        </p:nvSpPr>
        <p:spPr>
          <a:xfrm>
            <a:off x="6692800" y="2339000"/>
            <a:ext cx="4946700" cy="9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solidFill>
                  <a:schemeClr val="dk1"/>
                </a:solidFill>
              </a:rPr>
              <a:t>Test data/Train data = 0.3" means 30% of the dataset is reserved for testing machine learning models, ensuring their ability to generalize to new, unseen data.</a:t>
            </a:r>
            <a:endParaRPr>
              <a:solidFill>
                <a:schemeClr val="dk1"/>
              </a:solidFill>
            </a:endParaRPr>
          </a:p>
        </p:txBody>
      </p:sp>
      <p:sp>
        <p:nvSpPr>
          <p:cNvPr id="811" name="Google Shape;811;p73"/>
          <p:cNvSpPr/>
          <p:nvPr/>
        </p:nvSpPr>
        <p:spPr>
          <a:xfrm>
            <a:off x="6540400" y="5617254"/>
            <a:ext cx="64800" cy="938100"/>
          </a:xfrm>
          <a:prstGeom prst="rect">
            <a:avLst/>
          </a:prstGeom>
          <a:solidFill>
            <a:srgbClr val="6963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262626"/>
              </a:solidFill>
              <a:latin typeface="Arial"/>
              <a:ea typeface="Arial"/>
              <a:cs typeface="Arial"/>
              <a:sym typeface="Arial"/>
            </a:endParaRPr>
          </a:p>
        </p:txBody>
      </p:sp>
      <p:sp>
        <p:nvSpPr>
          <p:cNvPr id="812" name="Google Shape;812;p73"/>
          <p:cNvSpPr txBox="1"/>
          <p:nvPr/>
        </p:nvSpPr>
        <p:spPr>
          <a:xfrm>
            <a:off x="6692800" y="5617250"/>
            <a:ext cx="4946700" cy="9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solidFill>
                  <a:schemeClr val="dk1"/>
                </a:solidFill>
              </a:rPr>
              <a:t>Cross Validation = 10" indicates using 10-fold cross-validation, a technique that divides the data into 10 subsets for robust model evaluation and performance assessment.</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74"/>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818" name="Google Shape;818;p74"/>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9" name="Google Shape;819;p74"/>
          <p:cNvSpPr/>
          <p:nvPr/>
        </p:nvSpPr>
        <p:spPr>
          <a:xfrm>
            <a:off x="10948179" y="1351438"/>
            <a:ext cx="952347" cy="660127"/>
          </a:xfrm>
          <a:custGeom>
            <a:avLst/>
            <a:gdLst/>
            <a:ahLst/>
            <a:cxnLst/>
            <a:rect l="l" t="t" r="r" b="b"/>
            <a:pathLst>
              <a:path w="6190" h="4291" extrusionOk="0">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sp>
        <p:nvSpPr>
          <p:cNvPr id="820" name="Google Shape;820;p74"/>
          <p:cNvSpPr/>
          <p:nvPr/>
        </p:nvSpPr>
        <p:spPr>
          <a:xfrm>
            <a:off x="781875" y="1210575"/>
            <a:ext cx="4816200" cy="506100"/>
          </a:xfrm>
          <a:prstGeom prst="rect">
            <a:avLst/>
          </a:pr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a:solidFill>
                  <a:schemeClr val="lt1"/>
                </a:solidFill>
              </a:rPr>
              <a:t>Undersampling VS Oversampling</a:t>
            </a:r>
            <a:endParaRPr sz="2000" b="1">
              <a:solidFill>
                <a:schemeClr val="lt1"/>
              </a:solidFill>
            </a:endParaRPr>
          </a:p>
        </p:txBody>
      </p:sp>
      <p:pic>
        <p:nvPicPr>
          <p:cNvPr id="821" name="Google Shape;821;p74"/>
          <p:cNvPicPr preferRelativeResize="0"/>
          <p:nvPr/>
        </p:nvPicPr>
        <p:blipFill>
          <a:blip r:embed="rId3">
            <a:alphaModFix/>
          </a:blip>
          <a:stretch>
            <a:fillRect/>
          </a:stretch>
        </p:blipFill>
        <p:spPr>
          <a:xfrm>
            <a:off x="781868" y="1924874"/>
            <a:ext cx="4816283" cy="2392125"/>
          </a:xfrm>
          <a:prstGeom prst="rect">
            <a:avLst/>
          </a:prstGeom>
          <a:noFill/>
          <a:ln>
            <a:noFill/>
          </a:ln>
        </p:spPr>
      </p:pic>
      <p:sp>
        <p:nvSpPr>
          <p:cNvPr id="822" name="Google Shape;822;p74"/>
          <p:cNvSpPr/>
          <p:nvPr/>
        </p:nvSpPr>
        <p:spPr>
          <a:xfrm>
            <a:off x="5960977" y="1210575"/>
            <a:ext cx="5731200" cy="506100"/>
          </a:xfrm>
          <a:prstGeom prst="rect">
            <a:avLst/>
          </a:prstGeom>
          <a:solidFill>
            <a:srgbClr val="69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a:solidFill>
                  <a:schemeClr val="lt1"/>
                </a:solidFill>
              </a:rPr>
              <a:t>Results</a:t>
            </a:r>
            <a:endParaRPr sz="2000" b="1">
              <a:solidFill>
                <a:schemeClr val="lt1"/>
              </a:solidFill>
            </a:endParaRPr>
          </a:p>
        </p:txBody>
      </p:sp>
      <p:sp>
        <p:nvSpPr>
          <p:cNvPr id="823" name="Google Shape;823;p74"/>
          <p:cNvSpPr/>
          <p:nvPr/>
        </p:nvSpPr>
        <p:spPr>
          <a:xfrm>
            <a:off x="558250" y="4774799"/>
            <a:ext cx="64800" cy="1578900"/>
          </a:xfrm>
          <a:prstGeom prst="rect">
            <a:avLst/>
          </a:prstGeom>
          <a:solidFill>
            <a:srgbClr val="6963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262626"/>
              </a:solidFill>
              <a:latin typeface="Arial"/>
              <a:ea typeface="Arial"/>
              <a:cs typeface="Arial"/>
              <a:sym typeface="Arial"/>
            </a:endParaRPr>
          </a:p>
        </p:txBody>
      </p:sp>
      <p:sp>
        <p:nvSpPr>
          <p:cNvPr id="824" name="Google Shape;824;p74"/>
          <p:cNvSpPr txBox="1"/>
          <p:nvPr/>
        </p:nvSpPr>
        <p:spPr>
          <a:xfrm>
            <a:off x="781875" y="4641350"/>
            <a:ext cx="5493000" cy="157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600">
                <a:solidFill>
                  <a:schemeClr val="dk1"/>
                </a:solidFill>
              </a:rPr>
              <a:t>After employing under-sampling, over-sampling, and SMOTE techniques to address data imbalance, we determined that the combination of </a:t>
            </a:r>
            <a:r>
              <a:rPr lang="en-US" sz="1600" b="1">
                <a:solidFill>
                  <a:schemeClr val="dk1"/>
                </a:solidFill>
              </a:rPr>
              <a:t>SMOTE </a:t>
            </a:r>
            <a:r>
              <a:rPr lang="en-US" sz="1600">
                <a:solidFill>
                  <a:schemeClr val="dk1"/>
                </a:solidFill>
              </a:rPr>
              <a:t>and the </a:t>
            </a:r>
            <a:r>
              <a:rPr lang="en-US" sz="1600" b="1">
                <a:solidFill>
                  <a:schemeClr val="dk1"/>
                </a:solidFill>
              </a:rPr>
              <a:t>Decision Tree</a:t>
            </a:r>
            <a:r>
              <a:rPr lang="en-US" sz="1600">
                <a:solidFill>
                  <a:schemeClr val="dk1"/>
                </a:solidFill>
              </a:rPr>
              <a:t> algorithm achieved the highest out-of-sample accuracy, establishing it as the top-performing model.</a:t>
            </a:r>
            <a:endParaRPr sz="1600">
              <a:solidFill>
                <a:schemeClr val="dk1"/>
              </a:solidFill>
            </a:endParaRPr>
          </a:p>
        </p:txBody>
      </p:sp>
      <p:sp>
        <p:nvSpPr>
          <p:cNvPr id="825" name="Google Shape;825;p74"/>
          <p:cNvSpPr txBox="1"/>
          <p:nvPr/>
        </p:nvSpPr>
        <p:spPr>
          <a:xfrm>
            <a:off x="1116276" y="393375"/>
            <a:ext cx="105759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Evaluation: Under sampling &amp; Over sampling &amp; SMOTE</a:t>
            </a:r>
            <a:endParaRPr sz="2800" b="1">
              <a:solidFill>
                <a:srgbClr val="262626"/>
              </a:solidFill>
            </a:endParaRPr>
          </a:p>
        </p:txBody>
      </p:sp>
      <p:graphicFrame>
        <p:nvGraphicFramePr>
          <p:cNvPr id="826" name="Google Shape;826;p74"/>
          <p:cNvGraphicFramePr/>
          <p:nvPr/>
        </p:nvGraphicFramePr>
        <p:xfrm>
          <a:off x="5960975" y="1864150"/>
          <a:ext cx="3000000" cy="3000000"/>
        </p:xfrm>
        <a:graphic>
          <a:graphicData uri="http://schemas.openxmlformats.org/drawingml/2006/table">
            <a:tbl>
              <a:tblPr>
                <a:noFill/>
                <a:tableStyleId>{001A5484-67C2-44D7-9067-0C616C5B18A2}</a:tableStyleId>
              </a:tblPr>
              <a:tblGrid>
                <a:gridCol w="1147050">
                  <a:extLst>
                    <a:ext uri="{9D8B030D-6E8A-4147-A177-3AD203B41FA5}">
                      <a16:colId xmlns:a16="http://schemas.microsoft.com/office/drawing/2014/main" val="20000"/>
                    </a:ext>
                  </a:extLst>
                </a:gridCol>
                <a:gridCol w="1507350">
                  <a:extLst>
                    <a:ext uri="{9D8B030D-6E8A-4147-A177-3AD203B41FA5}">
                      <a16:colId xmlns:a16="http://schemas.microsoft.com/office/drawing/2014/main" val="20001"/>
                    </a:ext>
                  </a:extLst>
                </a:gridCol>
                <a:gridCol w="1644000">
                  <a:extLst>
                    <a:ext uri="{9D8B030D-6E8A-4147-A177-3AD203B41FA5}">
                      <a16:colId xmlns:a16="http://schemas.microsoft.com/office/drawing/2014/main" val="20002"/>
                    </a:ext>
                  </a:extLst>
                </a:gridCol>
                <a:gridCol w="143280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endParaRPr sz="1100"/>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600" b="1">
                          <a:solidFill>
                            <a:srgbClr val="FFFFFF"/>
                          </a:solidFill>
                        </a:rPr>
                        <a:t>Oversampling</a:t>
                      </a:r>
                      <a:endParaRPr sz="1600" b="1">
                        <a:solidFill>
                          <a:srgbClr val="FFFFFF"/>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098156"/>
                    </a:solidFill>
                  </a:tcPr>
                </a:tc>
                <a:tc>
                  <a:txBody>
                    <a:bodyPr/>
                    <a:lstStyle/>
                    <a:p>
                      <a:pPr marL="0" lvl="0" indent="0" algn="l" rtl="0">
                        <a:spcBef>
                          <a:spcPts val="0"/>
                        </a:spcBef>
                        <a:spcAft>
                          <a:spcPts val="0"/>
                        </a:spcAft>
                        <a:buNone/>
                      </a:pPr>
                      <a:r>
                        <a:rPr lang="en-US" sz="1600" b="1">
                          <a:solidFill>
                            <a:srgbClr val="FFFFFF"/>
                          </a:solidFill>
                        </a:rPr>
                        <a:t>Undersampling</a:t>
                      </a:r>
                      <a:endParaRPr sz="1600" b="1">
                        <a:solidFill>
                          <a:srgbClr val="FFFFFF"/>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US" sz="1600" b="1">
                          <a:solidFill>
                            <a:srgbClr val="FFFFFF"/>
                          </a:solidFill>
                        </a:rPr>
                        <a:t>SMOTE</a:t>
                      </a:r>
                      <a:endParaRPr sz="1600" b="1">
                        <a:solidFill>
                          <a:srgbClr val="FFFFFF"/>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C000"/>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1600" b="1">
                          <a:solidFill>
                            <a:schemeClr val="lt1"/>
                          </a:solidFill>
                        </a:rPr>
                        <a:t>Tree Decision</a:t>
                      </a:r>
                      <a:endParaRPr sz="1600" b="1">
                        <a:solidFill>
                          <a:schemeClr val="lt1"/>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385770"/>
                    </a:solidFill>
                  </a:tcPr>
                </a:tc>
                <a:tc>
                  <a:txBody>
                    <a:bodyPr/>
                    <a:lstStyle/>
                    <a:p>
                      <a:pPr marL="0" lvl="0" indent="0" algn="l" rtl="0">
                        <a:spcBef>
                          <a:spcPts val="0"/>
                        </a:spcBef>
                        <a:spcAft>
                          <a:spcPts val="0"/>
                        </a:spcAft>
                        <a:buNone/>
                      </a:pPr>
                      <a:r>
                        <a:rPr lang="en-US" sz="1100" b="1">
                          <a:solidFill>
                            <a:schemeClr val="dk1"/>
                          </a:solidFill>
                        </a:rPr>
                        <a:t>Accuracy: 0.9319</a:t>
                      </a:r>
                      <a:endParaRPr sz="1100" b="1">
                        <a:solidFill>
                          <a:schemeClr val="dk1"/>
                        </a:solidFill>
                      </a:endParaRPr>
                    </a:p>
                    <a:p>
                      <a:pPr marL="0" lvl="0" indent="0" algn="l" rtl="0">
                        <a:spcBef>
                          <a:spcPts val="0"/>
                        </a:spcBef>
                        <a:spcAft>
                          <a:spcPts val="0"/>
                        </a:spcAft>
                        <a:buNone/>
                      </a:pPr>
                      <a:r>
                        <a:rPr lang="en-US" sz="1100"/>
                        <a:t>Precision: 0.9664</a:t>
                      </a:r>
                      <a:endParaRPr sz="1100"/>
                    </a:p>
                    <a:p>
                      <a:pPr marL="0" lvl="0" indent="0" algn="l" rtl="0">
                        <a:spcBef>
                          <a:spcPts val="0"/>
                        </a:spcBef>
                        <a:spcAft>
                          <a:spcPts val="0"/>
                        </a:spcAft>
                        <a:buNone/>
                      </a:pPr>
                      <a:r>
                        <a:rPr lang="en-US" sz="1100"/>
                        <a:t>Recall: 0.9623</a:t>
                      </a:r>
                      <a:endParaRPr sz="1100"/>
                    </a:p>
                    <a:p>
                      <a:pPr marL="0" lvl="0" indent="0" algn="l" rtl="0">
                        <a:spcBef>
                          <a:spcPts val="0"/>
                        </a:spcBef>
                        <a:spcAft>
                          <a:spcPts val="0"/>
                        </a:spcAft>
                        <a:buNone/>
                      </a:pPr>
                      <a:r>
                        <a:rPr lang="en-US" sz="1100"/>
                        <a:t>F1 Score: 0.9643</a:t>
                      </a:r>
                      <a:endParaRPr sz="1100"/>
                    </a:p>
                    <a:p>
                      <a:pPr marL="0" lvl="0" indent="0" algn="l" rtl="0">
                        <a:spcBef>
                          <a:spcPts val="0"/>
                        </a:spcBef>
                        <a:spcAft>
                          <a:spcPts val="0"/>
                        </a:spcAft>
                        <a:buNone/>
                      </a:pPr>
                      <a:r>
                        <a:rPr lang="en-US" sz="1100"/>
                        <a:t>Confusion Matrix:</a:t>
                      </a:r>
                      <a:endParaRPr sz="1100"/>
                    </a:p>
                    <a:p>
                      <a:pPr marL="0" lvl="0" indent="0" algn="l" rtl="0">
                        <a:spcBef>
                          <a:spcPts val="0"/>
                        </a:spcBef>
                        <a:spcAft>
                          <a:spcPts val="0"/>
                        </a:spcAft>
                        <a:buNone/>
                      </a:pPr>
                      <a:r>
                        <a:rPr lang="en-US" sz="1100"/>
                        <a:t>[[ 120  318]</a:t>
                      </a:r>
                      <a:endParaRPr sz="1100"/>
                    </a:p>
                    <a:p>
                      <a:pPr marL="0" lvl="0" indent="0" algn="l" rtl="0">
                        <a:spcBef>
                          <a:spcPts val="0"/>
                        </a:spcBef>
                        <a:spcAft>
                          <a:spcPts val="0"/>
                        </a:spcAft>
                        <a:buNone/>
                      </a:pPr>
                      <a:r>
                        <a:rPr lang="en-US" sz="1100"/>
                        <a:t> [ 358 9137]]</a:t>
                      </a:r>
                      <a:endParaRPr sz="1100"/>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6E7E8"/>
                    </a:solidFill>
                  </a:tcPr>
                </a:tc>
                <a:tc>
                  <a:txBody>
                    <a:bodyPr/>
                    <a:lstStyle/>
                    <a:p>
                      <a:pPr marL="0" lvl="0" indent="0" algn="l" rtl="0">
                        <a:spcBef>
                          <a:spcPts val="0"/>
                        </a:spcBef>
                        <a:spcAft>
                          <a:spcPts val="0"/>
                        </a:spcAft>
                        <a:buNone/>
                      </a:pPr>
                      <a:r>
                        <a:rPr lang="en-US" sz="1100"/>
                        <a:t>Accuracy: 0.5364</a:t>
                      </a:r>
                      <a:endParaRPr sz="1100"/>
                    </a:p>
                    <a:p>
                      <a:pPr marL="0" lvl="0" indent="0" algn="l" rtl="0">
                        <a:spcBef>
                          <a:spcPts val="0"/>
                        </a:spcBef>
                        <a:spcAft>
                          <a:spcPts val="0"/>
                        </a:spcAft>
                        <a:buNone/>
                      </a:pPr>
                      <a:r>
                        <a:rPr lang="en-US" sz="1100"/>
                        <a:t>Precision: 0.9720</a:t>
                      </a:r>
                      <a:endParaRPr sz="1100"/>
                    </a:p>
                    <a:p>
                      <a:pPr marL="0" lvl="0" indent="0" algn="l" rtl="0">
                        <a:spcBef>
                          <a:spcPts val="0"/>
                        </a:spcBef>
                        <a:spcAft>
                          <a:spcPts val="0"/>
                        </a:spcAft>
                        <a:buNone/>
                      </a:pPr>
                      <a:r>
                        <a:rPr lang="en-US" sz="1100"/>
                        <a:t>Recall: 0.5303</a:t>
                      </a:r>
                      <a:endParaRPr sz="1100"/>
                    </a:p>
                    <a:p>
                      <a:pPr marL="0" lvl="0" indent="0" algn="l" rtl="0">
                        <a:spcBef>
                          <a:spcPts val="0"/>
                        </a:spcBef>
                        <a:spcAft>
                          <a:spcPts val="0"/>
                        </a:spcAft>
                        <a:buNone/>
                      </a:pPr>
                      <a:r>
                        <a:rPr lang="en-US" sz="1100"/>
                        <a:t>F1 Score: 0.6862</a:t>
                      </a:r>
                      <a:endParaRPr sz="1100"/>
                    </a:p>
                    <a:p>
                      <a:pPr marL="0" lvl="0" indent="0" algn="l" rtl="0">
                        <a:spcBef>
                          <a:spcPts val="0"/>
                        </a:spcBef>
                        <a:spcAft>
                          <a:spcPts val="0"/>
                        </a:spcAft>
                        <a:buNone/>
                      </a:pPr>
                      <a:r>
                        <a:rPr lang="en-US" sz="1100"/>
                        <a:t>Confusion Matrix:</a:t>
                      </a:r>
                      <a:endParaRPr sz="1100"/>
                    </a:p>
                    <a:p>
                      <a:pPr marL="0" lvl="0" indent="0" algn="l" rtl="0">
                        <a:spcBef>
                          <a:spcPts val="0"/>
                        </a:spcBef>
                        <a:spcAft>
                          <a:spcPts val="0"/>
                        </a:spcAft>
                        <a:buNone/>
                      </a:pPr>
                      <a:r>
                        <a:rPr lang="en-US" sz="1100"/>
                        <a:t>[[ 293  145]</a:t>
                      </a:r>
                      <a:endParaRPr sz="1100"/>
                    </a:p>
                    <a:p>
                      <a:pPr marL="0" lvl="0" indent="0" algn="l" rtl="0">
                        <a:spcBef>
                          <a:spcPts val="0"/>
                        </a:spcBef>
                        <a:spcAft>
                          <a:spcPts val="0"/>
                        </a:spcAft>
                        <a:buNone/>
                      </a:pPr>
                      <a:r>
                        <a:rPr lang="en-US" sz="1100"/>
                        <a:t> [4460 5035]]</a:t>
                      </a:r>
                      <a:endParaRPr sz="1100"/>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100"/>
                        <a:t>Best accuracy score: </a:t>
                      </a:r>
                      <a:r>
                        <a:rPr lang="en-US" sz="1100" b="1">
                          <a:solidFill>
                            <a:srgbClr val="A31515"/>
                          </a:solidFill>
                        </a:rPr>
                        <a:t>0.9587</a:t>
                      </a:r>
                      <a:endParaRPr sz="1100" b="1">
                        <a:solidFill>
                          <a:srgbClr val="A31515"/>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E699"/>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1600" b="1">
                          <a:solidFill>
                            <a:schemeClr val="lt1"/>
                          </a:solidFill>
                        </a:rPr>
                        <a:t>Logistic</a:t>
                      </a:r>
                      <a:endParaRPr sz="1600" b="1">
                        <a:solidFill>
                          <a:schemeClr val="lt1"/>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C7BAA8"/>
                    </a:solidFill>
                  </a:tcPr>
                </a:tc>
                <a:tc>
                  <a:txBody>
                    <a:bodyPr/>
                    <a:lstStyle/>
                    <a:p>
                      <a:pPr marL="0" lvl="0" indent="0" algn="l" rtl="0">
                        <a:spcBef>
                          <a:spcPts val="0"/>
                        </a:spcBef>
                        <a:spcAft>
                          <a:spcPts val="0"/>
                        </a:spcAft>
                        <a:buNone/>
                      </a:pPr>
                      <a:r>
                        <a:rPr lang="en-US" sz="1100"/>
                        <a:t>Accuracy: 0.5688</a:t>
                      </a:r>
                      <a:endParaRPr sz="1100"/>
                    </a:p>
                    <a:p>
                      <a:pPr marL="0" lvl="0" indent="0" algn="l" rtl="0">
                        <a:spcBef>
                          <a:spcPts val="0"/>
                        </a:spcBef>
                        <a:spcAft>
                          <a:spcPts val="0"/>
                        </a:spcAft>
                        <a:buNone/>
                      </a:pPr>
                      <a:r>
                        <a:rPr lang="en-US" sz="1100"/>
                        <a:t>Precision: 0.9657</a:t>
                      </a:r>
                      <a:endParaRPr sz="1100"/>
                    </a:p>
                    <a:p>
                      <a:pPr marL="0" lvl="0" indent="0" algn="l" rtl="0">
                        <a:spcBef>
                          <a:spcPts val="0"/>
                        </a:spcBef>
                        <a:spcAft>
                          <a:spcPts val="0"/>
                        </a:spcAft>
                        <a:buNone/>
                      </a:pPr>
                      <a:r>
                        <a:rPr lang="en-US" sz="1100"/>
                        <a:t>Recall: 0.5691</a:t>
                      </a:r>
                      <a:endParaRPr sz="1100"/>
                    </a:p>
                    <a:p>
                      <a:pPr marL="0" lvl="0" indent="0" algn="l" rtl="0">
                        <a:spcBef>
                          <a:spcPts val="0"/>
                        </a:spcBef>
                        <a:spcAft>
                          <a:spcPts val="0"/>
                        </a:spcAft>
                        <a:buNone/>
                      </a:pPr>
                      <a:r>
                        <a:rPr lang="en-US" sz="1100"/>
                        <a:t>F1 Score: 0.7162</a:t>
                      </a:r>
                      <a:endParaRPr sz="1100"/>
                    </a:p>
                    <a:p>
                      <a:pPr marL="0" lvl="0" indent="0" algn="l" rtl="0">
                        <a:spcBef>
                          <a:spcPts val="0"/>
                        </a:spcBef>
                        <a:spcAft>
                          <a:spcPts val="0"/>
                        </a:spcAft>
                        <a:buNone/>
                      </a:pPr>
                      <a:r>
                        <a:rPr lang="en-US" sz="1100"/>
                        <a:t>Confusion Matrix:</a:t>
                      </a:r>
                      <a:endParaRPr sz="1100"/>
                    </a:p>
                    <a:p>
                      <a:pPr marL="0" lvl="0" indent="0" algn="l" rtl="0">
                        <a:spcBef>
                          <a:spcPts val="0"/>
                        </a:spcBef>
                        <a:spcAft>
                          <a:spcPts val="0"/>
                        </a:spcAft>
                        <a:buNone/>
                      </a:pPr>
                      <a:r>
                        <a:rPr lang="en-US" sz="1100"/>
                        <a:t>[[ 246  192]</a:t>
                      </a:r>
                      <a:endParaRPr sz="1100"/>
                    </a:p>
                    <a:p>
                      <a:pPr marL="0" lvl="0" indent="0" algn="l" rtl="0">
                        <a:spcBef>
                          <a:spcPts val="0"/>
                        </a:spcBef>
                        <a:spcAft>
                          <a:spcPts val="0"/>
                        </a:spcAft>
                        <a:buNone/>
                      </a:pPr>
                      <a:r>
                        <a:rPr lang="en-US" sz="1100"/>
                        <a:t> [4091 5404]]</a:t>
                      </a:r>
                      <a:endParaRPr sz="1100"/>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100"/>
                        <a:t>Accuracy: 0.5564</a:t>
                      </a:r>
                      <a:endParaRPr sz="1100"/>
                    </a:p>
                    <a:p>
                      <a:pPr marL="0" lvl="0" indent="0" algn="l" rtl="0">
                        <a:spcBef>
                          <a:spcPts val="0"/>
                        </a:spcBef>
                        <a:spcAft>
                          <a:spcPts val="0"/>
                        </a:spcAft>
                        <a:buNone/>
                      </a:pPr>
                      <a:r>
                        <a:rPr lang="en-US" sz="1100"/>
                        <a:t>Precision: 0.9646</a:t>
                      </a:r>
                      <a:endParaRPr sz="1100"/>
                    </a:p>
                    <a:p>
                      <a:pPr marL="0" lvl="0" indent="0" algn="l" rtl="0">
                        <a:spcBef>
                          <a:spcPts val="0"/>
                        </a:spcBef>
                        <a:spcAft>
                          <a:spcPts val="0"/>
                        </a:spcAft>
                        <a:buNone/>
                      </a:pPr>
                      <a:r>
                        <a:rPr lang="en-US" sz="1100"/>
                        <a:t>Recall: 0.5564</a:t>
                      </a:r>
                      <a:endParaRPr sz="1100"/>
                    </a:p>
                    <a:p>
                      <a:pPr marL="0" lvl="0" indent="0" algn="l" rtl="0">
                        <a:spcBef>
                          <a:spcPts val="0"/>
                        </a:spcBef>
                        <a:spcAft>
                          <a:spcPts val="0"/>
                        </a:spcAft>
                        <a:buNone/>
                      </a:pPr>
                      <a:r>
                        <a:rPr lang="en-US" sz="1100"/>
                        <a:t>F1 Score: 0.7057</a:t>
                      </a:r>
                      <a:endParaRPr sz="1100"/>
                    </a:p>
                    <a:p>
                      <a:pPr marL="0" lvl="0" indent="0" algn="l" rtl="0">
                        <a:spcBef>
                          <a:spcPts val="0"/>
                        </a:spcBef>
                        <a:spcAft>
                          <a:spcPts val="0"/>
                        </a:spcAft>
                        <a:buNone/>
                      </a:pPr>
                      <a:r>
                        <a:rPr lang="en-US" sz="1100"/>
                        <a:t>Confusion Matrix:</a:t>
                      </a:r>
                      <a:endParaRPr sz="1100"/>
                    </a:p>
                    <a:p>
                      <a:pPr marL="0" lvl="0" indent="0" algn="l" rtl="0">
                        <a:spcBef>
                          <a:spcPts val="0"/>
                        </a:spcBef>
                        <a:spcAft>
                          <a:spcPts val="0"/>
                        </a:spcAft>
                        <a:buNone/>
                      </a:pPr>
                      <a:r>
                        <a:rPr lang="en-US" sz="1100"/>
                        <a:t>[[ 244  194]</a:t>
                      </a:r>
                      <a:endParaRPr sz="1100"/>
                    </a:p>
                    <a:p>
                      <a:pPr marL="0" lvl="0" indent="0" algn="l" rtl="0">
                        <a:spcBef>
                          <a:spcPts val="0"/>
                        </a:spcBef>
                        <a:spcAft>
                          <a:spcPts val="0"/>
                        </a:spcAft>
                        <a:buNone/>
                      </a:pPr>
                      <a:r>
                        <a:rPr lang="en-US" sz="1100"/>
                        <a:t> [4212 5283]]</a:t>
                      </a:r>
                      <a:endParaRPr sz="1100"/>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100"/>
                        <a:t>Best accuracy score: 0.8538</a:t>
                      </a:r>
                      <a:endParaRPr sz="1100"/>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7E6E6"/>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1600" b="1">
                          <a:solidFill>
                            <a:schemeClr val="lt1"/>
                          </a:solidFill>
                        </a:rPr>
                        <a:t>kNN</a:t>
                      </a:r>
                      <a:endParaRPr sz="1600" b="1">
                        <a:solidFill>
                          <a:schemeClr val="lt1"/>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696363"/>
                    </a:solidFill>
                  </a:tcPr>
                </a:tc>
                <a:tc>
                  <a:txBody>
                    <a:bodyPr/>
                    <a:lstStyle/>
                    <a:p>
                      <a:pPr marL="0" lvl="0" indent="0" algn="l" rtl="0">
                        <a:spcBef>
                          <a:spcPts val="0"/>
                        </a:spcBef>
                        <a:spcAft>
                          <a:spcPts val="0"/>
                        </a:spcAft>
                        <a:buNone/>
                      </a:pPr>
                      <a:r>
                        <a:rPr lang="en-US" sz="1100">
                          <a:solidFill>
                            <a:schemeClr val="dk1"/>
                          </a:solidFill>
                        </a:rPr>
                        <a:t>Accuracy: 0.9291</a:t>
                      </a:r>
                      <a:endParaRPr sz="1100">
                        <a:solidFill>
                          <a:schemeClr val="dk1"/>
                        </a:solidFill>
                      </a:endParaRPr>
                    </a:p>
                    <a:p>
                      <a:pPr marL="0" lvl="0" indent="0" algn="l" rtl="0">
                        <a:spcBef>
                          <a:spcPts val="0"/>
                        </a:spcBef>
                        <a:spcAft>
                          <a:spcPts val="0"/>
                        </a:spcAft>
                        <a:buNone/>
                      </a:pPr>
                      <a:r>
                        <a:rPr lang="en-US" sz="1100">
                          <a:solidFill>
                            <a:schemeClr val="dk1"/>
                          </a:solidFill>
                        </a:rPr>
                        <a:t>Precision: 0.9719</a:t>
                      </a:r>
                      <a:endParaRPr sz="1100">
                        <a:solidFill>
                          <a:schemeClr val="dk1"/>
                        </a:solidFill>
                      </a:endParaRPr>
                    </a:p>
                    <a:p>
                      <a:pPr marL="0" lvl="0" indent="0" algn="l" rtl="0">
                        <a:spcBef>
                          <a:spcPts val="0"/>
                        </a:spcBef>
                        <a:spcAft>
                          <a:spcPts val="0"/>
                        </a:spcAft>
                        <a:buNone/>
                      </a:pPr>
                      <a:r>
                        <a:rPr lang="en-US" sz="1100">
                          <a:solidFill>
                            <a:schemeClr val="dk1"/>
                          </a:solidFill>
                        </a:rPr>
                        <a:t>Recall: 0.9534</a:t>
                      </a:r>
                      <a:endParaRPr sz="1100">
                        <a:solidFill>
                          <a:schemeClr val="dk1"/>
                        </a:solidFill>
                      </a:endParaRPr>
                    </a:p>
                    <a:p>
                      <a:pPr marL="0" lvl="0" indent="0" algn="l" rtl="0">
                        <a:spcBef>
                          <a:spcPts val="0"/>
                        </a:spcBef>
                        <a:spcAft>
                          <a:spcPts val="0"/>
                        </a:spcAft>
                        <a:buNone/>
                      </a:pPr>
                      <a:r>
                        <a:rPr lang="en-US" sz="1100">
                          <a:solidFill>
                            <a:schemeClr val="dk1"/>
                          </a:solidFill>
                        </a:rPr>
                        <a:t>F1 Score: 0.9626</a:t>
                      </a:r>
                      <a:endParaRPr sz="1100">
                        <a:solidFill>
                          <a:schemeClr val="dk1"/>
                        </a:solidFill>
                      </a:endParaRPr>
                    </a:p>
                    <a:p>
                      <a:pPr marL="0" lvl="0" indent="0" algn="l" rtl="0">
                        <a:spcBef>
                          <a:spcPts val="0"/>
                        </a:spcBef>
                        <a:spcAft>
                          <a:spcPts val="0"/>
                        </a:spcAft>
                        <a:buNone/>
                      </a:pPr>
                      <a:r>
                        <a:rPr lang="en-US" sz="1100">
                          <a:solidFill>
                            <a:schemeClr val="dk1"/>
                          </a:solidFill>
                        </a:rPr>
                        <a:t>Confusion Matrix:</a:t>
                      </a:r>
                      <a:endParaRPr sz="1100">
                        <a:solidFill>
                          <a:schemeClr val="dk1"/>
                        </a:solidFill>
                      </a:endParaRPr>
                    </a:p>
                    <a:p>
                      <a:pPr marL="0" lvl="0" indent="0" algn="l" rtl="0">
                        <a:spcBef>
                          <a:spcPts val="0"/>
                        </a:spcBef>
                        <a:spcAft>
                          <a:spcPts val="0"/>
                        </a:spcAft>
                        <a:buNone/>
                      </a:pPr>
                      <a:r>
                        <a:rPr lang="en-US" sz="1100">
                          <a:solidFill>
                            <a:schemeClr val="dk1"/>
                          </a:solidFill>
                        </a:rPr>
                        <a:t>[[ 176  262]</a:t>
                      </a:r>
                      <a:endParaRPr sz="1100">
                        <a:solidFill>
                          <a:schemeClr val="dk1"/>
                        </a:solidFill>
                      </a:endParaRPr>
                    </a:p>
                    <a:p>
                      <a:pPr marL="0" lvl="0" indent="0" algn="l" rtl="0">
                        <a:spcBef>
                          <a:spcPts val="0"/>
                        </a:spcBef>
                        <a:spcAft>
                          <a:spcPts val="0"/>
                        </a:spcAft>
                        <a:buNone/>
                      </a:pPr>
                      <a:r>
                        <a:rPr lang="en-US" sz="1100">
                          <a:solidFill>
                            <a:schemeClr val="dk1"/>
                          </a:solidFill>
                        </a:rPr>
                        <a:t> [ 442 9053]]</a:t>
                      </a:r>
                      <a:endParaRPr sz="1100">
                        <a:solidFill>
                          <a:schemeClr val="dk1"/>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100" b="1">
                          <a:solidFill>
                            <a:schemeClr val="dk1"/>
                          </a:solidFill>
                        </a:rPr>
                        <a:t>Accuracy: 0.5955</a:t>
                      </a:r>
                      <a:endParaRPr sz="1100" b="1">
                        <a:solidFill>
                          <a:schemeClr val="dk1"/>
                        </a:solidFill>
                      </a:endParaRPr>
                    </a:p>
                    <a:p>
                      <a:pPr marL="0" lvl="0" indent="0" algn="l" rtl="0">
                        <a:spcBef>
                          <a:spcPts val="0"/>
                        </a:spcBef>
                        <a:spcAft>
                          <a:spcPts val="0"/>
                        </a:spcAft>
                        <a:buNone/>
                      </a:pPr>
                      <a:r>
                        <a:rPr lang="en-US" sz="1100">
                          <a:solidFill>
                            <a:schemeClr val="dk1"/>
                          </a:solidFill>
                        </a:rPr>
                        <a:t>Precision: 0.9747</a:t>
                      </a:r>
                      <a:endParaRPr sz="1100">
                        <a:solidFill>
                          <a:schemeClr val="dk1"/>
                        </a:solidFill>
                      </a:endParaRPr>
                    </a:p>
                    <a:p>
                      <a:pPr marL="0" lvl="0" indent="0" algn="l" rtl="0">
                        <a:spcBef>
                          <a:spcPts val="0"/>
                        </a:spcBef>
                        <a:spcAft>
                          <a:spcPts val="0"/>
                        </a:spcAft>
                        <a:buNone/>
                      </a:pPr>
                      <a:r>
                        <a:rPr lang="en-US" sz="1100">
                          <a:solidFill>
                            <a:schemeClr val="dk1"/>
                          </a:solidFill>
                        </a:rPr>
                        <a:t>Recall: 0.5922</a:t>
                      </a:r>
                      <a:endParaRPr sz="1100">
                        <a:solidFill>
                          <a:schemeClr val="dk1"/>
                        </a:solidFill>
                      </a:endParaRPr>
                    </a:p>
                    <a:p>
                      <a:pPr marL="0" lvl="0" indent="0" algn="l" rtl="0">
                        <a:spcBef>
                          <a:spcPts val="0"/>
                        </a:spcBef>
                        <a:spcAft>
                          <a:spcPts val="0"/>
                        </a:spcAft>
                        <a:buNone/>
                      </a:pPr>
                      <a:r>
                        <a:rPr lang="en-US" sz="1100">
                          <a:solidFill>
                            <a:schemeClr val="dk1"/>
                          </a:solidFill>
                        </a:rPr>
                        <a:t>F1 Score: 0.7368</a:t>
                      </a:r>
                      <a:endParaRPr sz="1100">
                        <a:solidFill>
                          <a:schemeClr val="dk1"/>
                        </a:solidFill>
                      </a:endParaRPr>
                    </a:p>
                    <a:p>
                      <a:pPr marL="0" lvl="0" indent="0" algn="l" rtl="0">
                        <a:spcBef>
                          <a:spcPts val="0"/>
                        </a:spcBef>
                        <a:spcAft>
                          <a:spcPts val="0"/>
                        </a:spcAft>
                        <a:buNone/>
                      </a:pPr>
                      <a:r>
                        <a:rPr lang="en-US" sz="1100">
                          <a:solidFill>
                            <a:schemeClr val="dk1"/>
                          </a:solidFill>
                        </a:rPr>
                        <a:t>Confusion Matrix:</a:t>
                      </a:r>
                      <a:endParaRPr sz="1100">
                        <a:solidFill>
                          <a:schemeClr val="dk1"/>
                        </a:solidFill>
                      </a:endParaRPr>
                    </a:p>
                    <a:p>
                      <a:pPr marL="0" lvl="0" indent="0" algn="l" rtl="0">
                        <a:spcBef>
                          <a:spcPts val="0"/>
                        </a:spcBef>
                        <a:spcAft>
                          <a:spcPts val="0"/>
                        </a:spcAft>
                        <a:buNone/>
                      </a:pPr>
                      <a:r>
                        <a:rPr lang="en-US" sz="1100">
                          <a:solidFill>
                            <a:schemeClr val="dk1"/>
                          </a:solidFill>
                        </a:rPr>
                        <a:t>[[ 292  146]</a:t>
                      </a:r>
                      <a:endParaRPr sz="1100">
                        <a:solidFill>
                          <a:schemeClr val="dk1"/>
                        </a:solidFill>
                      </a:endParaRPr>
                    </a:p>
                    <a:p>
                      <a:pPr marL="0" lvl="0" indent="0" algn="l" rtl="0">
                        <a:spcBef>
                          <a:spcPts val="0"/>
                        </a:spcBef>
                        <a:spcAft>
                          <a:spcPts val="0"/>
                        </a:spcAft>
                        <a:buNone/>
                      </a:pPr>
                      <a:r>
                        <a:rPr lang="en-US" sz="1100">
                          <a:solidFill>
                            <a:schemeClr val="dk1"/>
                          </a:solidFill>
                        </a:rPr>
                        <a:t> [3872 5623]]</a:t>
                      </a:r>
                      <a:endParaRPr sz="1100">
                        <a:solidFill>
                          <a:schemeClr val="dk1"/>
                        </a:solidFill>
                      </a:endParaRPr>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7E6E6"/>
                    </a:solidFill>
                  </a:tcPr>
                </a:tc>
                <a:tc>
                  <a:txBody>
                    <a:bodyPr/>
                    <a:lstStyle/>
                    <a:p>
                      <a:pPr marL="0" lvl="0" indent="0" algn="l" rtl="0">
                        <a:spcBef>
                          <a:spcPts val="0"/>
                        </a:spcBef>
                        <a:spcAft>
                          <a:spcPts val="0"/>
                        </a:spcAft>
                        <a:buNone/>
                      </a:pPr>
                      <a:r>
                        <a:rPr lang="en-US" sz="1100"/>
                        <a:t>Best accuracy score: 0.9467</a:t>
                      </a:r>
                      <a:endParaRPr sz="1100"/>
                    </a:p>
                  </a:txBody>
                  <a:tcPr marL="63500" marR="63500" marT="63500" marB="63500" anchor="ctr">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E7E6E6"/>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75"/>
          <p:cNvSpPr/>
          <p:nvPr/>
        </p:nvSpPr>
        <p:spPr>
          <a:xfrm>
            <a:off x="-2070467" y="-5253446"/>
            <a:ext cx="12804000" cy="13333800"/>
          </a:xfrm>
          <a:prstGeom prst="diamond">
            <a:avLst/>
          </a:prstGeom>
          <a:noFill/>
          <a:ln w="28575" cap="flat" cmpd="sng">
            <a:solidFill>
              <a:srgbClr val="E7E5E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32" name="Google Shape;832;p75"/>
          <p:cNvSpPr/>
          <p:nvPr/>
        </p:nvSpPr>
        <p:spPr>
          <a:xfrm>
            <a:off x="9294073" y="450507"/>
            <a:ext cx="6584700" cy="6763500"/>
          </a:xfrm>
          <a:prstGeom prst="diamond">
            <a:avLst/>
          </a:prstGeom>
          <a:noFill/>
          <a:ln w="28575"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33" name="Google Shape;833;p75"/>
          <p:cNvSpPr/>
          <p:nvPr/>
        </p:nvSpPr>
        <p:spPr>
          <a:xfrm rot="10800000">
            <a:off x="6396000" y="25"/>
            <a:ext cx="5796000" cy="6008700"/>
          </a:xfrm>
          <a:prstGeom prst="rtTriangle">
            <a:avLst/>
          </a:prstGeom>
          <a:solidFill>
            <a:srgbClr val="C5CB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34" name="Google Shape;834;p75"/>
          <p:cNvSpPr/>
          <p:nvPr/>
        </p:nvSpPr>
        <p:spPr>
          <a:xfrm>
            <a:off x="5587666" y="4194077"/>
            <a:ext cx="6820200" cy="6820200"/>
          </a:xfrm>
          <a:prstGeom prst="diamond">
            <a:avLst/>
          </a:prstGeom>
          <a:noFill/>
          <a:ln w="28575" cap="flat" cmpd="sng">
            <a:solidFill>
              <a:srgbClr val="C4B1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35" name="Google Shape;835;p75"/>
          <p:cNvSpPr txBox="1"/>
          <p:nvPr/>
        </p:nvSpPr>
        <p:spPr>
          <a:xfrm>
            <a:off x="1411811" y="1413439"/>
            <a:ext cx="1851900" cy="1569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800" b="0" i="0" u="none" strike="noStrike" cap="none">
                <a:solidFill>
                  <a:srgbClr val="262626"/>
                </a:solidFill>
                <a:latin typeface="Arial"/>
                <a:ea typeface="Arial"/>
                <a:cs typeface="Arial"/>
                <a:sym typeface="Arial"/>
              </a:rPr>
              <a:t>Part 0</a:t>
            </a:r>
            <a:r>
              <a:rPr lang="en-US" sz="4800">
                <a:solidFill>
                  <a:srgbClr val="262626"/>
                </a:solidFill>
              </a:rPr>
              <a:t>5</a:t>
            </a:r>
            <a:endParaRPr/>
          </a:p>
        </p:txBody>
      </p:sp>
      <p:sp>
        <p:nvSpPr>
          <p:cNvPr id="836" name="Google Shape;836;p75"/>
          <p:cNvSpPr txBox="1"/>
          <p:nvPr/>
        </p:nvSpPr>
        <p:spPr>
          <a:xfrm>
            <a:off x="1359421" y="3130554"/>
            <a:ext cx="3660600" cy="507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700">
                <a:solidFill>
                  <a:srgbClr val="262626"/>
                </a:solidFill>
              </a:rPr>
              <a:t>Deployment</a:t>
            </a:r>
            <a:endParaRPr sz="4400">
              <a:solidFill>
                <a:srgbClr val="262626"/>
              </a:solidFill>
            </a:endParaRPr>
          </a:p>
        </p:txBody>
      </p:sp>
      <p:sp>
        <p:nvSpPr>
          <p:cNvPr id="837" name="Google Shape;837;p75"/>
          <p:cNvSpPr/>
          <p:nvPr/>
        </p:nvSpPr>
        <p:spPr>
          <a:xfrm rot="10800000" flipH="1">
            <a:off x="1505699" y="2936887"/>
            <a:ext cx="635400" cy="45600"/>
          </a:xfrm>
          <a:prstGeom prst="rect">
            <a:avLst/>
          </a:prstGeom>
          <a:solidFill>
            <a:srgbClr val="C7BAA8"/>
          </a:solidFill>
          <a:ln w="12700" cap="flat" cmpd="sng">
            <a:solidFill>
              <a:srgbClr val="C4B1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7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sz="2800" b="1"/>
              <a:t>Deployment: Potential issues and risks</a:t>
            </a:r>
            <a:endParaRPr b="1"/>
          </a:p>
        </p:txBody>
      </p:sp>
      <p:sp>
        <p:nvSpPr>
          <p:cNvPr id="844" name="Google Shape;844;p76"/>
          <p:cNvSpPr txBox="1">
            <a:spLocks noGrp="1"/>
          </p:cNvSpPr>
          <p:nvPr>
            <p:ph type="body" idx="1"/>
          </p:nvPr>
        </p:nvSpPr>
        <p:spPr>
          <a:xfrm>
            <a:off x="838200" y="1549700"/>
            <a:ext cx="10515600" cy="4351200"/>
          </a:xfrm>
          <a:prstGeom prst="rect">
            <a:avLst/>
          </a:prstGeom>
        </p:spPr>
        <p:txBody>
          <a:bodyPr spcFirstLastPara="1" wrap="square" lIns="91425" tIns="45700" rIns="91425" bIns="45700" anchor="t" anchorCtr="0">
            <a:noAutofit/>
          </a:bodyPr>
          <a:lstStyle/>
          <a:p>
            <a:pPr marL="457200" lvl="0" indent="-355600" algn="l" rtl="0">
              <a:lnSpc>
                <a:spcPct val="150000"/>
              </a:lnSpc>
              <a:spcBef>
                <a:spcPts val="1000"/>
              </a:spcBef>
              <a:spcAft>
                <a:spcPts val="0"/>
              </a:spcAft>
              <a:buSzPts val="2000"/>
              <a:buAutoNum type="arabicPeriod"/>
            </a:pPr>
            <a:r>
              <a:rPr lang="en-US" sz="2000" b="1"/>
              <a:t>Legal &amp; Ethical issues</a:t>
            </a:r>
            <a:r>
              <a:rPr lang="en-US" sz="2000"/>
              <a:t>: Model should be adjusted according to the laws: Fair Lending and Anti-Discrimination Laws</a:t>
            </a:r>
            <a:endParaRPr sz="2000"/>
          </a:p>
          <a:p>
            <a:pPr marL="914400" lvl="0" indent="-330200" algn="l" rtl="0">
              <a:lnSpc>
                <a:spcPct val="150000"/>
              </a:lnSpc>
              <a:spcBef>
                <a:spcPts val="0"/>
              </a:spcBef>
              <a:spcAft>
                <a:spcPts val="0"/>
              </a:spcAft>
              <a:buSzPts val="1600"/>
              <a:buChar char="•"/>
            </a:pPr>
            <a:r>
              <a:rPr lang="en-US" sz="1600"/>
              <a:t>Equal Credit Opportunity Act (ECOA): </a:t>
            </a:r>
            <a:endParaRPr sz="1600"/>
          </a:p>
          <a:p>
            <a:pPr marL="914400" lvl="0" indent="0" algn="l" rtl="0">
              <a:lnSpc>
                <a:spcPct val="150000"/>
              </a:lnSpc>
              <a:spcBef>
                <a:spcPts val="1000"/>
              </a:spcBef>
              <a:spcAft>
                <a:spcPts val="0"/>
              </a:spcAft>
              <a:buNone/>
            </a:pPr>
            <a:r>
              <a:rPr lang="en-US" sz="1400"/>
              <a:t>The ECOA prohibits credit discrimination on the basis of race, color, religion, national origin, sex, marital status, age, receipt of income from public assistance programs, or the exercise of rights under the Consumer Credit Protection Act.</a:t>
            </a:r>
            <a:endParaRPr sz="1400"/>
          </a:p>
          <a:p>
            <a:pPr marL="914400" lvl="0" indent="-330200" algn="l" rtl="0">
              <a:lnSpc>
                <a:spcPct val="150000"/>
              </a:lnSpc>
              <a:spcBef>
                <a:spcPts val="1000"/>
              </a:spcBef>
              <a:spcAft>
                <a:spcPts val="0"/>
              </a:spcAft>
              <a:buSzPts val="1600"/>
              <a:buChar char="•"/>
            </a:pPr>
            <a:r>
              <a:rPr lang="en-US" sz="1600"/>
              <a:t>Age Discrimination in Credit Act (ADCA):</a:t>
            </a:r>
            <a:endParaRPr sz="1600"/>
          </a:p>
          <a:p>
            <a:pPr marL="914400" lvl="0" indent="0" algn="l" rtl="0">
              <a:lnSpc>
                <a:spcPct val="150000"/>
              </a:lnSpc>
              <a:spcBef>
                <a:spcPts val="1000"/>
              </a:spcBef>
              <a:spcAft>
                <a:spcPts val="0"/>
              </a:spcAft>
              <a:buNone/>
            </a:pPr>
            <a:r>
              <a:rPr lang="en-US" sz="1400"/>
              <a:t>The ADCA prohibits discrimination in credit transactions based on age. Credit card issuers cannot use age as a sole reason for approving or denying credit.</a:t>
            </a:r>
            <a:endParaRPr sz="1400" b="1"/>
          </a:p>
          <a:p>
            <a:pPr marL="457200" lvl="0" indent="-355600" algn="l" rtl="0">
              <a:lnSpc>
                <a:spcPct val="150000"/>
              </a:lnSpc>
              <a:spcBef>
                <a:spcPts val="1000"/>
              </a:spcBef>
              <a:spcAft>
                <a:spcPts val="0"/>
              </a:spcAft>
              <a:buSzPts val="2000"/>
              <a:buAutoNum type="arabicPeriod"/>
            </a:pPr>
            <a:r>
              <a:rPr lang="en-US" sz="2000" b="1"/>
              <a:t>Privacy</a:t>
            </a:r>
            <a:r>
              <a:rPr lang="en-US" sz="2000"/>
              <a:t>: Secure applicant’s personal information and prevent disclosure</a:t>
            </a:r>
            <a:endParaRPr sz="2000" b="1"/>
          </a:p>
          <a:p>
            <a:pPr marL="457200" lvl="0" indent="-355600" algn="l" rtl="0">
              <a:lnSpc>
                <a:spcPct val="150000"/>
              </a:lnSpc>
              <a:spcBef>
                <a:spcPts val="0"/>
              </a:spcBef>
              <a:spcAft>
                <a:spcPts val="0"/>
              </a:spcAft>
              <a:buSzPts val="2000"/>
              <a:buAutoNum type="arabicPeriod"/>
            </a:pPr>
            <a:r>
              <a:rPr lang="en-US" sz="2000" b="1"/>
              <a:t>Transparency</a:t>
            </a:r>
            <a:r>
              <a:rPr lang="en-US" sz="2000"/>
              <a:t> :The model’s decision-making process should be transparent to regulators, customers, and internal stakeholders</a:t>
            </a:r>
            <a:endParaRPr sz="2000"/>
          </a:p>
          <a:p>
            <a:pPr marL="457200" lvl="0" indent="0" algn="l" rtl="0">
              <a:spcBef>
                <a:spcPts val="1000"/>
              </a:spcBef>
              <a:spcAft>
                <a:spcPts val="0"/>
              </a:spcAft>
              <a:buNone/>
            </a:pPr>
            <a:endParaRPr sz="2000"/>
          </a:p>
        </p:txBody>
      </p:sp>
      <p:sp>
        <p:nvSpPr>
          <p:cNvPr id="845" name="Google Shape;845;p76"/>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846" name="Google Shape;846;p76"/>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7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sz="2800" b="1"/>
              <a:t>Deployment: Procedures</a:t>
            </a:r>
            <a:endParaRPr sz="2800" b="1"/>
          </a:p>
        </p:txBody>
      </p:sp>
      <p:sp>
        <p:nvSpPr>
          <p:cNvPr id="853" name="Google Shape;853;p77"/>
          <p:cNvSpPr txBox="1">
            <a:spLocks noGrp="1"/>
          </p:cNvSpPr>
          <p:nvPr>
            <p:ph type="body" idx="1"/>
          </p:nvPr>
        </p:nvSpPr>
        <p:spPr>
          <a:xfrm>
            <a:off x="838200" y="1690825"/>
            <a:ext cx="10515600" cy="4351200"/>
          </a:xfrm>
          <a:prstGeom prst="rect">
            <a:avLst/>
          </a:prstGeom>
        </p:spPr>
        <p:txBody>
          <a:bodyPr spcFirstLastPara="1" wrap="square" lIns="91425" tIns="45700" rIns="91425" bIns="45700" anchor="t" anchorCtr="0">
            <a:normAutofit/>
          </a:bodyPr>
          <a:lstStyle/>
          <a:p>
            <a:pPr marL="457200" lvl="0" indent="-355600" algn="l" rtl="0">
              <a:spcBef>
                <a:spcPts val="1000"/>
              </a:spcBef>
              <a:spcAft>
                <a:spcPts val="0"/>
              </a:spcAft>
              <a:buSzPts val="2000"/>
              <a:buAutoNum type="arabicPeriod"/>
            </a:pPr>
            <a:r>
              <a:rPr lang="en-US" sz="2000"/>
              <a:t>Establish connection to relevant data sources: applicants information</a:t>
            </a:r>
            <a:endParaRPr sz="2000"/>
          </a:p>
          <a:p>
            <a:pPr marL="457200" lvl="0" indent="0" algn="l" rtl="0">
              <a:spcBef>
                <a:spcPts val="1000"/>
              </a:spcBef>
              <a:spcAft>
                <a:spcPts val="0"/>
              </a:spcAft>
              <a:buNone/>
            </a:pPr>
            <a:endParaRPr sz="2000"/>
          </a:p>
          <a:p>
            <a:pPr marL="457200" lvl="0" indent="-355600" algn="l" rtl="0">
              <a:spcBef>
                <a:spcPts val="1000"/>
              </a:spcBef>
              <a:spcAft>
                <a:spcPts val="0"/>
              </a:spcAft>
              <a:buSzPts val="2000"/>
              <a:buAutoNum type="arabicPeriod"/>
            </a:pPr>
            <a:r>
              <a:rPr lang="en-US" sz="2000"/>
              <a:t>Adjust the model according to the </a:t>
            </a:r>
            <a:r>
              <a:rPr lang="en-US" sz="2000" b="1"/>
              <a:t>objectives</a:t>
            </a:r>
            <a:r>
              <a:rPr lang="en-US" sz="2000"/>
              <a:t>: </a:t>
            </a:r>
            <a:endParaRPr sz="2000"/>
          </a:p>
          <a:p>
            <a:pPr marL="457200" lvl="0" indent="0" algn="l" rtl="0">
              <a:spcBef>
                <a:spcPts val="1000"/>
              </a:spcBef>
              <a:spcAft>
                <a:spcPts val="0"/>
              </a:spcAft>
              <a:buNone/>
            </a:pPr>
            <a:r>
              <a:rPr lang="en-US" sz="2000"/>
              <a:t>Minimize lose V.S. Maximize profit from late fees</a:t>
            </a:r>
            <a:endParaRPr sz="2000"/>
          </a:p>
          <a:p>
            <a:pPr marL="0" lvl="0" indent="0" algn="l" rtl="0">
              <a:spcBef>
                <a:spcPts val="1000"/>
              </a:spcBef>
              <a:spcAft>
                <a:spcPts val="0"/>
              </a:spcAft>
              <a:buNone/>
            </a:pPr>
            <a:endParaRPr sz="2000"/>
          </a:p>
          <a:p>
            <a:pPr marL="457200" lvl="0" indent="-355600" algn="l" rtl="0">
              <a:spcBef>
                <a:spcPts val="1000"/>
              </a:spcBef>
              <a:spcAft>
                <a:spcPts val="0"/>
              </a:spcAft>
              <a:buSzPts val="2000"/>
              <a:buAutoNum type="arabicPeriod"/>
            </a:pPr>
            <a:r>
              <a:rPr lang="en-US" sz="2000"/>
              <a:t>Decide the </a:t>
            </a:r>
            <a:r>
              <a:rPr lang="en-US" sz="2000" b="1"/>
              <a:t>default rete threshold</a:t>
            </a:r>
            <a:r>
              <a:rPr lang="en-US" sz="2000"/>
              <a:t> for credit card approval according to their risk tolerance and market conditions</a:t>
            </a:r>
            <a:endParaRPr sz="2000"/>
          </a:p>
          <a:p>
            <a:pPr marL="457200" lvl="0" indent="0" algn="l" rtl="0">
              <a:spcBef>
                <a:spcPts val="1000"/>
              </a:spcBef>
              <a:spcAft>
                <a:spcPts val="0"/>
              </a:spcAft>
              <a:buNone/>
            </a:pPr>
            <a:endParaRPr sz="2000"/>
          </a:p>
          <a:p>
            <a:pPr marL="457200" lvl="0" indent="-355600" algn="l" rtl="0">
              <a:spcBef>
                <a:spcPts val="1000"/>
              </a:spcBef>
              <a:spcAft>
                <a:spcPts val="0"/>
              </a:spcAft>
              <a:buSzPts val="2000"/>
              <a:buAutoNum type="arabicPeriod"/>
            </a:pPr>
            <a:r>
              <a:rPr lang="en-US" sz="2000"/>
              <a:t>Monitor the model: Implement real-time monitoring of the model's performance.</a:t>
            </a:r>
            <a:endParaRPr sz="2000"/>
          </a:p>
          <a:p>
            <a:pPr marL="457200" lvl="0" indent="0" algn="l" rtl="0">
              <a:spcBef>
                <a:spcPts val="1000"/>
              </a:spcBef>
              <a:spcAft>
                <a:spcPts val="0"/>
              </a:spcAft>
              <a:buNone/>
            </a:pPr>
            <a:r>
              <a:rPr lang="en-US" sz="2000"/>
              <a:t> </a:t>
            </a:r>
            <a:endParaRPr sz="2000"/>
          </a:p>
          <a:p>
            <a:pPr marL="457200" lvl="0" indent="-355600" algn="l" rtl="0">
              <a:spcBef>
                <a:spcPts val="1000"/>
              </a:spcBef>
              <a:spcAft>
                <a:spcPts val="0"/>
              </a:spcAft>
              <a:buSzPts val="2000"/>
              <a:buAutoNum type="arabicPeriod"/>
            </a:pPr>
            <a:r>
              <a:rPr lang="en-US" sz="2000"/>
              <a:t>Allow human reviewers to override the model's decisions when necessary</a:t>
            </a:r>
            <a:endParaRPr sz="2000"/>
          </a:p>
        </p:txBody>
      </p:sp>
      <p:sp>
        <p:nvSpPr>
          <p:cNvPr id="854" name="Google Shape;854;p77"/>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855" name="Google Shape;855;p77"/>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cxnSp>
        <p:nvCxnSpPr>
          <p:cNvPr id="439" name="Google Shape;439;p51"/>
          <p:cNvCxnSpPr/>
          <p:nvPr/>
        </p:nvCxnSpPr>
        <p:spPr>
          <a:xfrm>
            <a:off x="564233" y="3668841"/>
            <a:ext cx="11033700" cy="0"/>
          </a:xfrm>
          <a:prstGeom prst="straightConnector1">
            <a:avLst/>
          </a:prstGeom>
          <a:noFill/>
          <a:ln w="19050" cap="flat" cmpd="sng">
            <a:solidFill>
              <a:srgbClr val="183A53"/>
            </a:solidFill>
            <a:prstDash val="solid"/>
            <a:miter lim="800000"/>
            <a:headEnd type="none" w="sm" len="sm"/>
            <a:tailEnd type="triangle" w="med" len="med"/>
          </a:ln>
        </p:spPr>
      </p:cxnSp>
      <p:grpSp>
        <p:nvGrpSpPr>
          <p:cNvPr id="440" name="Google Shape;440;p51"/>
          <p:cNvGrpSpPr/>
          <p:nvPr/>
        </p:nvGrpSpPr>
        <p:grpSpPr>
          <a:xfrm>
            <a:off x="1750702" y="3125077"/>
            <a:ext cx="908268" cy="1563015"/>
            <a:chOff x="10324088" y="0"/>
            <a:chExt cx="1615560" cy="2780176"/>
          </a:xfrm>
        </p:grpSpPr>
        <p:sp>
          <p:nvSpPr>
            <p:cNvPr id="441" name="Google Shape;441;p51"/>
            <p:cNvSpPr/>
            <p:nvPr/>
          </p:nvSpPr>
          <p:spPr>
            <a:xfrm rot="10800000">
              <a:off x="10324088" y="807676"/>
              <a:ext cx="1615500" cy="1972500"/>
            </a:xfrm>
            <a:prstGeom prst="triangle">
              <a:avLst>
                <a:gd name="adj" fmla="val 50000"/>
              </a:avLst>
            </a:prstGeom>
            <a:gradFill>
              <a:gsLst>
                <a:gs pos="0">
                  <a:srgbClr val="FFFFFF">
                    <a:alpha val="0"/>
                  </a:srgbClr>
                </a:gs>
                <a:gs pos="100000">
                  <a:srgbClr val="B3B3B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2" name="Google Shape;442;p51"/>
            <p:cNvSpPr/>
            <p:nvPr/>
          </p:nvSpPr>
          <p:spPr>
            <a:xfrm>
              <a:off x="10324148" y="0"/>
              <a:ext cx="1615500" cy="1615500"/>
            </a:xfrm>
            <a:prstGeom prst="diamond">
              <a:avLst/>
            </a:prstGeom>
            <a:solidFill>
              <a:srgbClr val="C5CB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43" name="Google Shape;443;p51"/>
          <p:cNvGrpSpPr/>
          <p:nvPr/>
        </p:nvGrpSpPr>
        <p:grpSpPr>
          <a:xfrm>
            <a:off x="3616977" y="3125077"/>
            <a:ext cx="908268" cy="1563015"/>
            <a:chOff x="10324088" y="0"/>
            <a:chExt cx="1615560" cy="2780176"/>
          </a:xfrm>
        </p:grpSpPr>
        <p:sp>
          <p:nvSpPr>
            <p:cNvPr id="444" name="Google Shape;444;p51"/>
            <p:cNvSpPr/>
            <p:nvPr/>
          </p:nvSpPr>
          <p:spPr>
            <a:xfrm rot="10800000">
              <a:off x="10324088" y="807676"/>
              <a:ext cx="1615500" cy="1972500"/>
            </a:xfrm>
            <a:prstGeom prst="triangle">
              <a:avLst>
                <a:gd name="adj" fmla="val 50000"/>
              </a:avLst>
            </a:prstGeom>
            <a:gradFill>
              <a:gsLst>
                <a:gs pos="0">
                  <a:srgbClr val="FFFFFF">
                    <a:alpha val="0"/>
                  </a:srgbClr>
                </a:gs>
                <a:gs pos="100000">
                  <a:srgbClr val="B3B3B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5" name="Google Shape;445;p51"/>
            <p:cNvSpPr/>
            <p:nvPr/>
          </p:nvSpPr>
          <p:spPr>
            <a:xfrm>
              <a:off x="10324148" y="0"/>
              <a:ext cx="1615500" cy="16155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46" name="Google Shape;446;p51"/>
          <p:cNvGrpSpPr/>
          <p:nvPr/>
        </p:nvGrpSpPr>
        <p:grpSpPr>
          <a:xfrm>
            <a:off x="5483253" y="3125077"/>
            <a:ext cx="908268" cy="1563015"/>
            <a:chOff x="10324088" y="0"/>
            <a:chExt cx="1615560" cy="2780176"/>
          </a:xfrm>
        </p:grpSpPr>
        <p:sp>
          <p:nvSpPr>
            <p:cNvPr id="447" name="Google Shape;447;p51"/>
            <p:cNvSpPr/>
            <p:nvPr/>
          </p:nvSpPr>
          <p:spPr>
            <a:xfrm rot="10800000">
              <a:off x="10324088" y="807676"/>
              <a:ext cx="1615500" cy="1972500"/>
            </a:xfrm>
            <a:prstGeom prst="triangle">
              <a:avLst>
                <a:gd name="adj" fmla="val 50000"/>
              </a:avLst>
            </a:prstGeom>
            <a:gradFill>
              <a:gsLst>
                <a:gs pos="0">
                  <a:srgbClr val="FFFFFF">
                    <a:alpha val="0"/>
                  </a:srgbClr>
                </a:gs>
                <a:gs pos="100000">
                  <a:srgbClr val="B3B3B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8" name="Google Shape;448;p51"/>
            <p:cNvSpPr/>
            <p:nvPr/>
          </p:nvSpPr>
          <p:spPr>
            <a:xfrm>
              <a:off x="10324148" y="0"/>
              <a:ext cx="1615500" cy="1615500"/>
            </a:xfrm>
            <a:prstGeom prst="diamond">
              <a:avLst/>
            </a:prstGeom>
            <a:solidFill>
              <a:srgbClr val="6963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49" name="Google Shape;449;p51"/>
          <p:cNvGrpSpPr/>
          <p:nvPr/>
        </p:nvGrpSpPr>
        <p:grpSpPr>
          <a:xfrm>
            <a:off x="7349529" y="3125077"/>
            <a:ext cx="908268" cy="1563015"/>
            <a:chOff x="10324088" y="0"/>
            <a:chExt cx="1615560" cy="2780176"/>
          </a:xfrm>
        </p:grpSpPr>
        <p:sp>
          <p:nvSpPr>
            <p:cNvPr id="450" name="Google Shape;450;p51"/>
            <p:cNvSpPr/>
            <p:nvPr/>
          </p:nvSpPr>
          <p:spPr>
            <a:xfrm rot="10800000">
              <a:off x="10324088" y="807676"/>
              <a:ext cx="1615500" cy="1972500"/>
            </a:xfrm>
            <a:prstGeom prst="triangle">
              <a:avLst>
                <a:gd name="adj" fmla="val 50000"/>
              </a:avLst>
            </a:prstGeom>
            <a:gradFill>
              <a:gsLst>
                <a:gs pos="0">
                  <a:srgbClr val="FFFFFF">
                    <a:alpha val="0"/>
                  </a:srgbClr>
                </a:gs>
                <a:gs pos="100000">
                  <a:srgbClr val="B3B3B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1" name="Google Shape;451;p51"/>
            <p:cNvSpPr/>
            <p:nvPr/>
          </p:nvSpPr>
          <p:spPr>
            <a:xfrm>
              <a:off x="10324148" y="0"/>
              <a:ext cx="1615500" cy="16155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52" name="Google Shape;452;p51"/>
          <p:cNvGrpSpPr/>
          <p:nvPr/>
        </p:nvGrpSpPr>
        <p:grpSpPr>
          <a:xfrm>
            <a:off x="9215805" y="3125077"/>
            <a:ext cx="908268" cy="1563015"/>
            <a:chOff x="10324088" y="0"/>
            <a:chExt cx="1615560" cy="2780176"/>
          </a:xfrm>
        </p:grpSpPr>
        <p:sp>
          <p:nvSpPr>
            <p:cNvPr id="453" name="Google Shape;453;p51"/>
            <p:cNvSpPr/>
            <p:nvPr/>
          </p:nvSpPr>
          <p:spPr>
            <a:xfrm rot="10800000">
              <a:off x="10324088" y="807676"/>
              <a:ext cx="1615500" cy="1972500"/>
            </a:xfrm>
            <a:prstGeom prst="triangle">
              <a:avLst>
                <a:gd name="adj" fmla="val 50000"/>
              </a:avLst>
            </a:prstGeom>
            <a:gradFill>
              <a:gsLst>
                <a:gs pos="0">
                  <a:srgbClr val="FFFFFF">
                    <a:alpha val="0"/>
                  </a:srgbClr>
                </a:gs>
                <a:gs pos="100000">
                  <a:srgbClr val="B3B3B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4" name="Google Shape;454;p51"/>
            <p:cNvSpPr/>
            <p:nvPr/>
          </p:nvSpPr>
          <p:spPr>
            <a:xfrm>
              <a:off x="10324148" y="0"/>
              <a:ext cx="1615500" cy="1615500"/>
            </a:xfrm>
            <a:prstGeom prst="diamond">
              <a:avLst/>
            </a:prstGeom>
            <a:solidFill>
              <a:srgbClr val="C5CB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55" name="Google Shape;455;p51"/>
          <p:cNvSpPr txBox="1"/>
          <p:nvPr/>
        </p:nvSpPr>
        <p:spPr>
          <a:xfrm>
            <a:off x="1002248" y="4577088"/>
            <a:ext cx="2283300" cy="83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3F3F3F"/>
                </a:solidFill>
              </a:rPr>
              <a:t>Business Understanding</a:t>
            </a:r>
            <a:endParaRPr/>
          </a:p>
        </p:txBody>
      </p:sp>
      <p:sp>
        <p:nvSpPr>
          <p:cNvPr id="456" name="Google Shape;456;p51"/>
          <p:cNvSpPr txBox="1"/>
          <p:nvPr/>
        </p:nvSpPr>
        <p:spPr>
          <a:xfrm>
            <a:off x="4734800" y="4577088"/>
            <a:ext cx="2283300" cy="83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3F3F3F"/>
                </a:solidFill>
              </a:rPr>
              <a:t>Data Preparation</a:t>
            </a:r>
            <a:endParaRPr/>
          </a:p>
        </p:txBody>
      </p:sp>
      <p:sp>
        <p:nvSpPr>
          <p:cNvPr id="457" name="Google Shape;457;p51"/>
          <p:cNvSpPr txBox="1"/>
          <p:nvPr/>
        </p:nvSpPr>
        <p:spPr>
          <a:xfrm>
            <a:off x="8589851" y="4577088"/>
            <a:ext cx="22833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3F3F3F"/>
                </a:solidFill>
              </a:rPr>
              <a:t>Deployment</a:t>
            </a:r>
            <a:endParaRPr/>
          </a:p>
        </p:txBody>
      </p:sp>
      <p:sp>
        <p:nvSpPr>
          <p:cNvPr id="458" name="Google Shape;458;p51"/>
          <p:cNvSpPr txBox="1"/>
          <p:nvPr/>
        </p:nvSpPr>
        <p:spPr>
          <a:xfrm>
            <a:off x="2929814" y="1908119"/>
            <a:ext cx="2283300" cy="83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3F3F3F"/>
                </a:solidFill>
              </a:rPr>
              <a:t>Data Understanding</a:t>
            </a:r>
            <a:endParaRPr/>
          </a:p>
        </p:txBody>
      </p:sp>
      <p:sp>
        <p:nvSpPr>
          <p:cNvPr id="459" name="Google Shape;459;p51"/>
          <p:cNvSpPr txBox="1"/>
          <p:nvPr/>
        </p:nvSpPr>
        <p:spPr>
          <a:xfrm>
            <a:off x="6652095" y="2277432"/>
            <a:ext cx="2283300" cy="83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3F3F3F"/>
                </a:solidFill>
              </a:rPr>
              <a:t>Modeling and Evaluation</a:t>
            </a:r>
            <a:endParaRPr/>
          </a:p>
        </p:txBody>
      </p:sp>
      <p:sp>
        <p:nvSpPr>
          <p:cNvPr id="460" name="Google Shape;460;p51"/>
          <p:cNvSpPr txBox="1"/>
          <p:nvPr/>
        </p:nvSpPr>
        <p:spPr>
          <a:xfrm>
            <a:off x="1879803" y="3320022"/>
            <a:ext cx="640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Arial"/>
                <a:ea typeface="Arial"/>
                <a:cs typeface="Arial"/>
                <a:sym typeface="Arial"/>
              </a:rPr>
              <a:t>1</a:t>
            </a:r>
            <a:endParaRPr sz="3200" b="1">
              <a:solidFill>
                <a:schemeClr val="lt1"/>
              </a:solidFill>
              <a:latin typeface="Arial"/>
              <a:ea typeface="Arial"/>
              <a:cs typeface="Arial"/>
              <a:sym typeface="Arial"/>
            </a:endParaRPr>
          </a:p>
        </p:txBody>
      </p:sp>
      <p:sp>
        <p:nvSpPr>
          <p:cNvPr id="461" name="Google Shape;461;p51"/>
          <p:cNvSpPr txBox="1"/>
          <p:nvPr/>
        </p:nvSpPr>
        <p:spPr>
          <a:xfrm>
            <a:off x="3751220" y="3286812"/>
            <a:ext cx="640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Arial"/>
                <a:ea typeface="Arial"/>
                <a:cs typeface="Arial"/>
                <a:sym typeface="Arial"/>
              </a:rPr>
              <a:t>2</a:t>
            </a:r>
            <a:endParaRPr sz="3200" b="1">
              <a:solidFill>
                <a:schemeClr val="lt1"/>
              </a:solidFill>
              <a:latin typeface="Arial"/>
              <a:ea typeface="Arial"/>
              <a:cs typeface="Arial"/>
              <a:sym typeface="Arial"/>
            </a:endParaRPr>
          </a:p>
        </p:txBody>
      </p:sp>
      <p:sp>
        <p:nvSpPr>
          <p:cNvPr id="462" name="Google Shape;462;p51"/>
          <p:cNvSpPr txBox="1"/>
          <p:nvPr/>
        </p:nvSpPr>
        <p:spPr>
          <a:xfrm>
            <a:off x="5595630" y="3286812"/>
            <a:ext cx="640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Arial"/>
                <a:ea typeface="Arial"/>
                <a:cs typeface="Arial"/>
                <a:sym typeface="Arial"/>
              </a:rPr>
              <a:t>3</a:t>
            </a:r>
            <a:endParaRPr sz="3200" b="1">
              <a:solidFill>
                <a:schemeClr val="lt1"/>
              </a:solidFill>
              <a:latin typeface="Arial"/>
              <a:ea typeface="Arial"/>
              <a:cs typeface="Arial"/>
              <a:sym typeface="Arial"/>
            </a:endParaRPr>
          </a:p>
        </p:txBody>
      </p:sp>
      <p:sp>
        <p:nvSpPr>
          <p:cNvPr id="463" name="Google Shape;463;p51"/>
          <p:cNvSpPr txBox="1"/>
          <p:nvPr/>
        </p:nvSpPr>
        <p:spPr>
          <a:xfrm>
            <a:off x="7473510" y="3277684"/>
            <a:ext cx="640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Arial"/>
                <a:ea typeface="Arial"/>
                <a:cs typeface="Arial"/>
                <a:sym typeface="Arial"/>
              </a:rPr>
              <a:t>4</a:t>
            </a:r>
            <a:endParaRPr sz="3200" b="1">
              <a:solidFill>
                <a:schemeClr val="lt1"/>
              </a:solidFill>
              <a:latin typeface="Arial"/>
              <a:ea typeface="Arial"/>
              <a:cs typeface="Arial"/>
              <a:sym typeface="Arial"/>
            </a:endParaRPr>
          </a:p>
        </p:txBody>
      </p:sp>
      <p:sp>
        <p:nvSpPr>
          <p:cNvPr id="464" name="Google Shape;464;p51"/>
          <p:cNvSpPr txBox="1"/>
          <p:nvPr/>
        </p:nvSpPr>
        <p:spPr>
          <a:xfrm>
            <a:off x="9350048" y="3277684"/>
            <a:ext cx="640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Arial"/>
                <a:ea typeface="Arial"/>
                <a:cs typeface="Arial"/>
                <a:sym typeface="Arial"/>
              </a:rPr>
              <a:t>5</a:t>
            </a:r>
            <a:endParaRPr sz="3200" b="1">
              <a:solidFill>
                <a:schemeClr val="lt1"/>
              </a:solidFill>
              <a:latin typeface="Arial"/>
              <a:ea typeface="Arial"/>
              <a:cs typeface="Arial"/>
              <a:sym typeface="Arial"/>
            </a:endParaRPr>
          </a:p>
        </p:txBody>
      </p:sp>
      <p:sp>
        <p:nvSpPr>
          <p:cNvPr id="465" name="Google Shape;465;p51"/>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466" name="Google Shape;466;p51"/>
          <p:cNvSpPr txBox="1"/>
          <p:nvPr/>
        </p:nvSpPr>
        <p:spPr>
          <a:xfrm>
            <a:off x="1116274" y="393375"/>
            <a:ext cx="49092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Content</a:t>
            </a:r>
            <a:endParaRPr sz="2800" b="1">
              <a:solidFill>
                <a:srgbClr val="262626"/>
              </a:solidFill>
            </a:endParaRPr>
          </a:p>
        </p:txBody>
      </p:sp>
      <p:sp>
        <p:nvSpPr>
          <p:cNvPr id="467" name="Google Shape;467;p51"/>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78"/>
          <p:cNvSpPr/>
          <p:nvPr/>
        </p:nvSpPr>
        <p:spPr>
          <a:xfrm>
            <a:off x="-2070467" y="-5253446"/>
            <a:ext cx="12804000" cy="13333800"/>
          </a:xfrm>
          <a:prstGeom prst="diamond">
            <a:avLst/>
          </a:prstGeom>
          <a:noFill/>
          <a:ln w="28575" cap="flat" cmpd="sng">
            <a:solidFill>
              <a:srgbClr val="E7E5E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61" name="Google Shape;861;p78"/>
          <p:cNvSpPr/>
          <p:nvPr/>
        </p:nvSpPr>
        <p:spPr>
          <a:xfrm>
            <a:off x="9294073" y="450507"/>
            <a:ext cx="6584700" cy="6763500"/>
          </a:xfrm>
          <a:prstGeom prst="diamond">
            <a:avLst/>
          </a:prstGeom>
          <a:noFill/>
          <a:ln w="28575"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62" name="Google Shape;862;p78"/>
          <p:cNvSpPr/>
          <p:nvPr/>
        </p:nvSpPr>
        <p:spPr>
          <a:xfrm rot="10800000">
            <a:off x="6396000" y="25"/>
            <a:ext cx="5796000" cy="6008700"/>
          </a:xfrm>
          <a:prstGeom prst="rtTriangle">
            <a:avLst/>
          </a:prstGeom>
          <a:solidFill>
            <a:srgbClr val="C5CB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63" name="Google Shape;863;p78"/>
          <p:cNvSpPr/>
          <p:nvPr/>
        </p:nvSpPr>
        <p:spPr>
          <a:xfrm>
            <a:off x="5587666" y="4194077"/>
            <a:ext cx="6820200" cy="6820200"/>
          </a:xfrm>
          <a:prstGeom prst="diamond">
            <a:avLst/>
          </a:prstGeom>
          <a:noFill/>
          <a:ln w="28575" cap="flat" cmpd="sng">
            <a:solidFill>
              <a:srgbClr val="C4B1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64" name="Google Shape;864;p78"/>
          <p:cNvSpPr txBox="1"/>
          <p:nvPr/>
        </p:nvSpPr>
        <p:spPr>
          <a:xfrm>
            <a:off x="1411791" y="1957800"/>
            <a:ext cx="3446100" cy="831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800">
                <a:solidFill>
                  <a:srgbClr val="262626"/>
                </a:solidFill>
              </a:rPr>
              <a:t>Source</a:t>
            </a:r>
            <a:endParaRPr/>
          </a:p>
        </p:txBody>
      </p:sp>
      <p:sp>
        <p:nvSpPr>
          <p:cNvPr id="865" name="Google Shape;865;p78"/>
          <p:cNvSpPr txBox="1"/>
          <p:nvPr/>
        </p:nvSpPr>
        <p:spPr>
          <a:xfrm>
            <a:off x="1359425" y="3130550"/>
            <a:ext cx="7934700" cy="868200"/>
          </a:xfrm>
          <a:prstGeom prst="rect">
            <a:avLst/>
          </a:prstGeom>
          <a:noFill/>
          <a:ln>
            <a:noFill/>
          </a:ln>
        </p:spPr>
        <p:txBody>
          <a:bodyPr spcFirstLastPara="1" wrap="square" lIns="91425" tIns="45700" rIns="91425" bIns="45700" anchor="t" anchorCtr="0">
            <a:spAutoFit/>
          </a:bodyPr>
          <a:lstStyle/>
          <a:p>
            <a:pPr marL="457200" lvl="0" indent="-317500" algn="l" rtl="0">
              <a:lnSpc>
                <a:spcPct val="90000"/>
              </a:lnSpc>
              <a:spcBef>
                <a:spcPts val="1000"/>
              </a:spcBef>
              <a:spcAft>
                <a:spcPts val="0"/>
              </a:spcAft>
              <a:buClr>
                <a:schemeClr val="dk1"/>
              </a:buClr>
              <a:buSzPts val="1400"/>
              <a:buChar char="●"/>
            </a:pPr>
            <a:r>
              <a:rPr lang="en-US">
                <a:solidFill>
                  <a:schemeClr val="dk1"/>
                </a:solidFill>
              </a:rPr>
              <a:t>https://www.kaggle.com/datasets/rikdifos/credit-card-approval-prediction</a:t>
            </a:r>
            <a:endParaRPr>
              <a:solidFill>
                <a:schemeClr val="dk1"/>
              </a:solidFill>
            </a:endParaRPr>
          </a:p>
          <a:p>
            <a:pPr marL="457200" lvl="0" indent="-317500" algn="l" rtl="0">
              <a:lnSpc>
                <a:spcPct val="90000"/>
              </a:lnSpc>
              <a:spcBef>
                <a:spcPts val="0"/>
              </a:spcBef>
              <a:spcAft>
                <a:spcPts val="0"/>
              </a:spcAft>
              <a:buClr>
                <a:schemeClr val="dk1"/>
              </a:buClr>
              <a:buSzPts val="1400"/>
              <a:buChar char="●"/>
            </a:pPr>
            <a:r>
              <a:rPr lang="en-US" u="sng">
                <a:solidFill>
                  <a:schemeClr val="hlink"/>
                </a:solidFill>
                <a:hlinkClick r:id="rId3"/>
              </a:rPr>
              <a:t>https://www.fdic.gov/resources/supervision-and-examinations/consumer-compliance-examination-manual/documents/5/v-7-1.pdf</a:t>
            </a:r>
            <a:endParaRPr>
              <a:solidFill>
                <a:schemeClr val="dk1"/>
              </a:solidFill>
            </a:endParaRPr>
          </a:p>
          <a:p>
            <a:pPr marL="457200" lvl="0" indent="-317500" algn="l" rtl="0">
              <a:lnSpc>
                <a:spcPct val="90000"/>
              </a:lnSpc>
              <a:spcBef>
                <a:spcPts val="0"/>
              </a:spcBef>
              <a:spcAft>
                <a:spcPts val="0"/>
              </a:spcAft>
              <a:buClr>
                <a:schemeClr val="dk1"/>
              </a:buClr>
              <a:buSzPts val="1400"/>
              <a:buChar char="●"/>
            </a:pPr>
            <a:r>
              <a:rPr lang="en-US" u="sng">
                <a:solidFill>
                  <a:schemeClr val="hlink"/>
                </a:solidFill>
                <a:hlinkClick r:id="rId4"/>
              </a:rPr>
              <a:t>https://chat.openai.com/c/a821041e-9ba9-4006-a5b4-fcb286aa4e44</a:t>
            </a:r>
            <a:endParaRPr>
              <a:solidFill>
                <a:schemeClr val="dk1"/>
              </a:solidFill>
            </a:endParaRPr>
          </a:p>
        </p:txBody>
      </p:sp>
      <p:sp>
        <p:nvSpPr>
          <p:cNvPr id="866" name="Google Shape;866;p78"/>
          <p:cNvSpPr/>
          <p:nvPr/>
        </p:nvSpPr>
        <p:spPr>
          <a:xfrm rot="10800000" flipH="1">
            <a:off x="1505699" y="2936887"/>
            <a:ext cx="635400" cy="45600"/>
          </a:xfrm>
          <a:prstGeom prst="rect">
            <a:avLst/>
          </a:prstGeom>
          <a:solidFill>
            <a:srgbClr val="C7BAA8"/>
          </a:solidFill>
          <a:ln w="12700" cap="flat" cmpd="sng">
            <a:solidFill>
              <a:srgbClr val="C4B1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79"/>
          <p:cNvSpPr/>
          <p:nvPr/>
        </p:nvSpPr>
        <p:spPr>
          <a:xfrm rot="10800000" flipH="1">
            <a:off x="1" y="-11"/>
            <a:ext cx="5795854" cy="6008725"/>
          </a:xfrm>
          <a:prstGeom prst="rtTriangle">
            <a:avLst/>
          </a:prstGeom>
          <a:solidFill>
            <a:srgbClr val="6963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2" name="Google Shape;872;p79"/>
          <p:cNvSpPr/>
          <p:nvPr/>
        </p:nvSpPr>
        <p:spPr>
          <a:xfrm>
            <a:off x="9294073" y="450507"/>
            <a:ext cx="6584692" cy="6763392"/>
          </a:xfrm>
          <a:prstGeom prst="diamond">
            <a:avLst/>
          </a:prstGeom>
          <a:noFill/>
          <a:ln w="28575"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3" name="Google Shape;873;p79"/>
          <p:cNvSpPr/>
          <p:nvPr/>
        </p:nvSpPr>
        <p:spPr>
          <a:xfrm>
            <a:off x="4471005" y="-1367487"/>
            <a:ext cx="3303776" cy="3303776"/>
          </a:xfrm>
          <a:prstGeom prst="diamond">
            <a:avLst/>
          </a:prstGeom>
          <a:noFill/>
          <a:ln w="28575" cap="flat" cmpd="sng">
            <a:solidFill>
              <a:srgbClr val="C4B1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4" name="Google Shape;874;p79"/>
          <p:cNvSpPr/>
          <p:nvPr/>
        </p:nvSpPr>
        <p:spPr>
          <a:xfrm rot="10800000">
            <a:off x="6396146" y="0"/>
            <a:ext cx="5795854" cy="6008725"/>
          </a:xfrm>
          <a:prstGeom prst="rtTriangle">
            <a:avLst/>
          </a:prstGeom>
          <a:solidFill>
            <a:srgbClr val="C5CB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5" name="Google Shape;875;p79"/>
          <p:cNvSpPr txBox="1"/>
          <p:nvPr/>
        </p:nvSpPr>
        <p:spPr>
          <a:xfrm>
            <a:off x="3676321" y="3832203"/>
            <a:ext cx="4874400" cy="12468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7500">
                <a:solidFill>
                  <a:srgbClr val="262626"/>
                </a:solidFill>
              </a:rPr>
              <a:t>Thank You</a:t>
            </a:r>
            <a:endParaRPr/>
          </a:p>
        </p:txBody>
      </p:sp>
      <p:sp>
        <p:nvSpPr>
          <p:cNvPr id="876" name="Google Shape;876;p79"/>
          <p:cNvSpPr/>
          <p:nvPr/>
        </p:nvSpPr>
        <p:spPr>
          <a:xfrm rot="10800000" flipH="1">
            <a:off x="5795855" y="3341296"/>
            <a:ext cx="635315" cy="45719"/>
          </a:xfrm>
          <a:prstGeom prst="rect">
            <a:avLst/>
          </a:prstGeom>
          <a:solidFill>
            <a:srgbClr val="C7BAA8"/>
          </a:solidFill>
          <a:ln w="12700" cap="flat" cmpd="sng">
            <a:solidFill>
              <a:srgbClr val="C4B1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7" name="Google Shape;877;p79"/>
          <p:cNvSpPr txBox="1"/>
          <p:nvPr/>
        </p:nvSpPr>
        <p:spPr>
          <a:xfrm>
            <a:off x="5120566" y="2701724"/>
            <a:ext cx="198589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rgbClr val="262626"/>
                </a:solidFill>
              </a:rPr>
              <a:t>Team 0123</a:t>
            </a:r>
            <a:endParaRPr sz="2400">
              <a:solidFill>
                <a:srgbClr val="262626"/>
              </a:solidFill>
              <a:latin typeface="Arial"/>
              <a:ea typeface="Arial"/>
              <a:cs typeface="Arial"/>
              <a:sym typeface="Arial"/>
            </a:endParaRPr>
          </a:p>
        </p:txBody>
      </p:sp>
      <p:sp>
        <p:nvSpPr>
          <p:cNvPr id="878" name="Google Shape;878;p79"/>
          <p:cNvSpPr/>
          <p:nvPr/>
        </p:nvSpPr>
        <p:spPr>
          <a:xfrm>
            <a:off x="-2267399" y="-5005690"/>
            <a:ext cx="9157547" cy="9536362"/>
          </a:xfrm>
          <a:prstGeom prst="diamond">
            <a:avLst/>
          </a:prstGeom>
          <a:noFill/>
          <a:ln w="28575" cap="flat" cmpd="sng">
            <a:solidFill>
              <a:srgbClr val="E7E5E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9" name="Google Shape;879;p79"/>
          <p:cNvSpPr/>
          <p:nvPr/>
        </p:nvSpPr>
        <p:spPr>
          <a:xfrm>
            <a:off x="9929813" y="5981421"/>
            <a:ext cx="1825786" cy="1825786"/>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2"/>
          <p:cNvSpPr/>
          <p:nvPr/>
        </p:nvSpPr>
        <p:spPr>
          <a:xfrm>
            <a:off x="-2070467" y="-5253446"/>
            <a:ext cx="12804000" cy="13333800"/>
          </a:xfrm>
          <a:prstGeom prst="diamond">
            <a:avLst/>
          </a:prstGeom>
          <a:noFill/>
          <a:ln w="28575" cap="flat" cmpd="sng">
            <a:solidFill>
              <a:srgbClr val="E7E5E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3" name="Google Shape;473;p52"/>
          <p:cNvSpPr/>
          <p:nvPr/>
        </p:nvSpPr>
        <p:spPr>
          <a:xfrm>
            <a:off x="9294073" y="450507"/>
            <a:ext cx="6584692" cy="6763392"/>
          </a:xfrm>
          <a:prstGeom prst="diamond">
            <a:avLst/>
          </a:prstGeom>
          <a:noFill/>
          <a:ln w="28575"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4" name="Google Shape;474;p52"/>
          <p:cNvSpPr/>
          <p:nvPr/>
        </p:nvSpPr>
        <p:spPr>
          <a:xfrm rot="10800000">
            <a:off x="6396146" y="0"/>
            <a:ext cx="5795854" cy="6008725"/>
          </a:xfrm>
          <a:prstGeom prst="rtTriangle">
            <a:avLst/>
          </a:prstGeom>
          <a:solidFill>
            <a:srgbClr val="C5CB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5" name="Google Shape;475;p52"/>
          <p:cNvSpPr/>
          <p:nvPr/>
        </p:nvSpPr>
        <p:spPr>
          <a:xfrm>
            <a:off x="5587666" y="4194077"/>
            <a:ext cx="6820338" cy="6820338"/>
          </a:xfrm>
          <a:prstGeom prst="diamond">
            <a:avLst/>
          </a:prstGeom>
          <a:noFill/>
          <a:ln w="28575" cap="flat" cmpd="sng">
            <a:solidFill>
              <a:srgbClr val="C4B1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6" name="Google Shape;476;p52"/>
          <p:cNvSpPr txBox="1"/>
          <p:nvPr/>
        </p:nvSpPr>
        <p:spPr>
          <a:xfrm>
            <a:off x="1411811" y="1413439"/>
            <a:ext cx="1851900" cy="1569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800" b="0" i="0" u="none" strike="noStrike" cap="none">
                <a:solidFill>
                  <a:srgbClr val="262626"/>
                </a:solidFill>
                <a:latin typeface="Arial"/>
                <a:ea typeface="Arial"/>
                <a:cs typeface="Arial"/>
                <a:sym typeface="Arial"/>
              </a:rPr>
              <a:t>Part 01</a:t>
            </a:r>
            <a:endParaRPr/>
          </a:p>
        </p:txBody>
      </p:sp>
      <p:sp>
        <p:nvSpPr>
          <p:cNvPr id="477" name="Google Shape;477;p52"/>
          <p:cNvSpPr txBox="1"/>
          <p:nvPr/>
        </p:nvSpPr>
        <p:spPr>
          <a:xfrm>
            <a:off x="1359421" y="3130554"/>
            <a:ext cx="3660600" cy="9234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Clr>
                <a:schemeClr val="dk1"/>
              </a:buClr>
              <a:buFont typeface="Arial"/>
              <a:buNone/>
            </a:pPr>
            <a:r>
              <a:rPr lang="en-US" sz="2700">
                <a:solidFill>
                  <a:srgbClr val="262626"/>
                </a:solidFill>
              </a:rPr>
              <a:t>Business Understanding</a:t>
            </a:r>
            <a:endParaRPr sz="4400">
              <a:solidFill>
                <a:srgbClr val="262626"/>
              </a:solidFill>
            </a:endParaRPr>
          </a:p>
        </p:txBody>
      </p:sp>
      <p:sp>
        <p:nvSpPr>
          <p:cNvPr id="478" name="Google Shape;478;p52"/>
          <p:cNvSpPr/>
          <p:nvPr/>
        </p:nvSpPr>
        <p:spPr>
          <a:xfrm rot="10800000" flipH="1">
            <a:off x="1505699" y="2936887"/>
            <a:ext cx="635400" cy="45600"/>
          </a:xfrm>
          <a:prstGeom prst="rect">
            <a:avLst/>
          </a:prstGeom>
          <a:solidFill>
            <a:srgbClr val="C7BAA8"/>
          </a:solidFill>
          <a:ln w="12700" cap="flat" cmpd="sng">
            <a:solidFill>
              <a:srgbClr val="C4B1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3"/>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484" name="Google Shape;484;p53"/>
          <p:cNvSpPr txBox="1"/>
          <p:nvPr/>
        </p:nvSpPr>
        <p:spPr>
          <a:xfrm>
            <a:off x="1116274" y="393375"/>
            <a:ext cx="49092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Business Understanding: </a:t>
            </a:r>
            <a:r>
              <a:rPr lang="en-US" sz="2800">
                <a:solidFill>
                  <a:srgbClr val="262626"/>
                </a:solidFill>
              </a:rPr>
              <a:t>Credit Card Business</a:t>
            </a:r>
            <a:endParaRPr sz="2800">
              <a:solidFill>
                <a:srgbClr val="262626"/>
              </a:solidFill>
            </a:endParaRPr>
          </a:p>
        </p:txBody>
      </p:sp>
      <p:sp>
        <p:nvSpPr>
          <p:cNvPr id="485" name="Google Shape;485;p53"/>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86" name="Google Shape;486;p53"/>
          <p:cNvPicPr preferRelativeResize="0"/>
          <p:nvPr/>
        </p:nvPicPr>
        <p:blipFill>
          <a:blip r:embed="rId3">
            <a:alphaModFix/>
          </a:blip>
          <a:stretch>
            <a:fillRect/>
          </a:stretch>
        </p:blipFill>
        <p:spPr>
          <a:xfrm>
            <a:off x="3463050" y="2477725"/>
            <a:ext cx="1293100" cy="1293100"/>
          </a:xfrm>
          <a:prstGeom prst="rect">
            <a:avLst/>
          </a:prstGeom>
          <a:noFill/>
          <a:ln>
            <a:noFill/>
          </a:ln>
        </p:spPr>
      </p:pic>
      <p:pic>
        <p:nvPicPr>
          <p:cNvPr id="487" name="Google Shape;487;p53"/>
          <p:cNvPicPr preferRelativeResize="0"/>
          <p:nvPr/>
        </p:nvPicPr>
        <p:blipFill>
          <a:blip r:embed="rId4">
            <a:alphaModFix/>
          </a:blip>
          <a:stretch>
            <a:fillRect/>
          </a:stretch>
        </p:blipFill>
        <p:spPr>
          <a:xfrm>
            <a:off x="6194975" y="1903813"/>
            <a:ext cx="642025" cy="642025"/>
          </a:xfrm>
          <a:prstGeom prst="rect">
            <a:avLst/>
          </a:prstGeom>
          <a:noFill/>
          <a:ln>
            <a:noFill/>
          </a:ln>
        </p:spPr>
      </p:pic>
      <p:pic>
        <p:nvPicPr>
          <p:cNvPr id="488" name="Google Shape;488;p53"/>
          <p:cNvPicPr preferRelativeResize="0"/>
          <p:nvPr/>
        </p:nvPicPr>
        <p:blipFill>
          <a:blip r:embed="rId5">
            <a:alphaModFix/>
          </a:blip>
          <a:stretch>
            <a:fillRect/>
          </a:stretch>
        </p:blipFill>
        <p:spPr>
          <a:xfrm>
            <a:off x="2193075" y="2137538"/>
            <a:ext cx="719975" cy="719975"/>
          </a:xfrm>
          <a:prstGeom prst="rect">
            <a:avLst/>
          </a:prstGeom>
          <a:noFill/>
          <a:ln>
            <a:noFill/>
          </a:ln>
        </p:spPr>
      </p:pic>
      <p:sp>
        <p:nvSpPr>
          <p:cNvPr id="489" name="Google Shape;489;p53"/>
          <p:cNvSpPr txBox="1"/>
          <p:nvPr/>
        </p:nvSpPr>
        <p:spPr>
          <a:xfrm>
            <a:off x="4411175" y="2831775"/>
            <a:ext cx="16143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US">
                <a:solidFill>
                  <a:schemeClr val="dk1"/>
                </a:solidFill>
              </a:rPr>
              <a:t>Application </a:t>
            </a:r>
            <a:endParaRPr>
              <a:solidFill>
                <a:schemeClr val="dk1"/>
              </a:solidFill>
            </a:endParaRPr>
          </a:p>
          <a:p>
            <a:pPr marL="0" lvl="0" indent="0" algn="l" rtl="0">
              <a:spcBef>
                <a:spcPts val="0"/>
              </a:spcBef>
              <a:spcAft>
                <a:spcPts val="0"/>
              </a:spcAft>
              <a:buSzPts val="1100"/>
              <a:buNone/>
            </a:pPr>
            <a:r>
              <a:rPr lang="en-US">
                <a:solidFill>
                  <a:schemeClr val="dk1"/>
                </a:solidFill>
              </a:rPr>
              <a:t>Submission</a:t>
            </a:r>
            <a:endParaRPr>
              <a:solidFill>
                <a:srgbClr val="3F3F3F"/>
              </a:solidFill>
            </a:endParaRPr>
          </a:p>
        </p:txBody>
      </p:sp>
      <p:pic>
        <p:nvPicPr>
          <p:cNvPr id="490" name="Google Shape;490;p53"/>
          <p:cNvPicPr preferRelativeResize="0"/>
          <p:nvPr/>
        </p:nvPicPr>
        <p:blipFill>
          <a:blip r:embed="rId6">
            <a:alphaModFix/>
          </a:blip>
          <a:stretch>
            <a:fillRect/>
          </a:stretch>
        </p:blipFill>
        <p:spPr>
          <a:xfrm>
            <a:off x="8806375" y="1728975"/>
            <a:ext cx="1293100" cy="1293100"/>
          </a:xfrm>
          <a:prstGeom prst="rect">
            <a:avLst/>
          </a:prstGeom>
          <a:noFill/>
          <a:ln>
            <a:noFill/>
          </a:ln>
        </p:spPr>
      </p:pic>
      <p:cxnSp>
        <p:nvCxnSpPr>
          <p:cNvPr id="491" name="Google Shape;491;p53"/>
          <p:cNvCxnSpPr/>
          <p:nvPr/>
        </p:nvCxnSpPr>
        <p:spPr>
          <a:xfrm flipH="1">
            <a:off x="3554500" y="2477713"/>
            <a:ext cx="4275000" cy="39600"/>
          </a:xfrm>
          <a:prstGeom prst="straightConnector1">
            <a:avLst/>
          </a:prstGeom>
          <a:noFill/>
          <a:ln w="9525" cap="flat" cmpd="sng">
            <a:solidFill>
              <a:schemeClr val="dk2"/>
            </a:solidFill>
            <a:prstDash val="solid"/>
            <a:round/>
            <a:headEnd type="none" w="med" len="med"/>
            <a:tailEnd type="triangle" w="med" len="med"/>
          </a:ln>
        </p:spPr>
      </p:cxnSp>
      <p:sp>
        <p:nvSpPr>
          <p:cNvPr id="492" name="Google Shape;492;p53"/>
          <p:cNvSpPr txBox="1"/>
          <p:nvPr/>
        </p:nvSpPr>
        <p:spPr>
          <a:xfrm>
            <a:off x="6785350" y="2048300"/>
            <a:ext cx="2365800" cy="307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US">
                <a:solidFill>
                  <a:schemeClr val="dk1"/>
                </a:solidFill>
              </a:rPr>
              <a:t>Credit Check &amp; Approval</a:t>
            </a:r>
            <a:endParaRPr>
              <a:solidFill>
                <a:srgbClr val="3F3F3F"/>
              </a:solidFill>
            </a:endParaRPr>
          </a:p>
        </p:txBody>
      </p:sp>
      <p:cxnSp>
        <p:nvCxnSpPr>
          <p:cNvPr id="493" name="Google Shape;493;p53"/>
          <p:cNvCxnSpPr/>
          <p:nvPr/>
        </p:nvCxnSpPr>
        <p:spPr>
          <a:xfrm rot="10800000" flipH="1">
            <a:off x="3588975" y="2638950"/>
            <a:ext cx="4248900" cy="26400"/>
          </a:xfrm>
          <a:prstGeom prst="straightConnector1">
            <a:avLst/>
          </a:prstGeom>
          <a:noFill/>
          <a:ln w="9525" cap="flat" cmpd="sng">
            <a:solidFill>
              <a:schemeClr val="dk2"/>
            </a:solidFill>
            <a:prstDash val="solid"/>
            <a:round/>
            <a:headEnd type="none" w="med" len="med"/>
            <a:tailEnd type="triangle" w="med" len="med"/>
          </a:ln>
        </p:spPr>
      </p:cxnSp>
      <p:sp>
        <p:nvSpPr>
          <p:cNvPr id="494" name="Google Shape;494;p53"/>
          <p:cNvSpPr txBox="1"/>
          <p:nvPr/>
        </p:nvSpPr>
        <p:spPr>
          <a:xfrm>
            <a:off x="1116275" y="3770825"/>
            <a:ext cx="8730900" cy="216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a:solidFill>
                  <a:schemeClr val="dk1"/>
                </a:solidFill>
              </a:rPr>
              <a:t>● </a:t>
            </a:r>
            <a:r>
              <a:rPr lang="en-US" sz="1600"/>
              <a:t>Credit card business collect interests from cardholders who carry a balance as well as fees such as late payment fees.</a:t>
            </a:r>
            <a:endParaRPr sz="16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n-US">
                <a:solidFill>
                  <a:schemeClr val="dk1"/>
                </a:solidFill>
              </a:rPr>
              <a:t>● </a:t>
            </a:r>
            <a:r>
              <a:rPr lang="en-US" sz="1600"/>
              <a:t>Credit Card Business’s Main </a:t>
            </a:r>
            <a:r>
              <a:rPr lang="en-US" sz="1600" b="1"/>
              <a:t>Costs</a:t>
            </a:r>
            <a:r>
              <a:rPr lang="en-US" sz="1600"/>
              <a:t> are</a:t>
            </a:r>
            <a:endParaRPr sz="1600"/>
          </a:p>
          <a:p>
            <a:pPr marL="0" lvl="0" indent="457200" algn="l" rtl="0">
              <a:lnSpc>
                <a:spcPct val="115000"/>
              </a:lnSpc>
              <a:spcBef>
                <a:spcPts val="0"/>
              </a:spcBef>
              <a:spcAft>
                <a:spcPts val="0"/>
              </a:spcAft>
              <a:buNone/>
            </a:pPr>
            <a:r>
              <a:rPr lang="en-US" sz="1600" b="1">
                <a:solidFill>
                  <a:schemeClr val="dk1"/>
                </a:solidFill>
              </a:rPr>
              <a:t>C</a:t>
            </a:r>
            <a:r>
              <a:rPr lang="en-US" sz="1600" b="1">
                <a:solidFill>
                  <a:srgbClr val="343541"/>
                </a:solidFill>
              </a:rPr>
              <a:t>ost of Funds: </a:t>
            </a:r>
            <a:r>
              <a:rPr lang="en-US" sz="1600">
                <a:solidFill>
                  <a:srgbClr val="343541"/>
                </a:solidFill>
              </a:rPr>
              <a:t>Money borrowed to lend to customers, by paying interest.</a:t>
            </a:r>
            <a:endParaRPr sz="1600">
              <a:solidFill>
                <a:srgbClr val="343541"/>
              </a:solidFill>
            </a:endParaRPr>
          </a:p>
          <a:p>
            <a:pPr marL="0" lvl="0" indent="457200" algn="l" rtl="0">
              <a:lnSpc>
                <a:spcPct val="115000"/>
              </a:lnSpc>
              <a:spcBef>
                <a:spcPts val="0"/>
              </a:spcBef>
              <a:spcAft>
                <a:spcPts val="0"/>
              </a:spcAft>
              <a:buNone/>
            </a:pPr>
            <a:r>
              <a:rPr lang="en-US" sz="1600" b="1">
                <a:solidFill>
                  <a:srgbClr val="343541"/>
                </a:solidFill>
              </a:rPr>
              <a:t>Credit Losses: </a:t>
            </a:r>
            <a:r>
              <a:rPr lang="en-US" sz="1600">
                <a:solidFill>
                  <a:srgbClr val="343541"/>
                </a:solidFill>
              </a:rPr>
              <a:t>Not all cardholders will pay back their debt. </a:t>
            </a:r>
            <a:endParaRPr sz="1600">
              <a:solidFill>
                <a:srgbClr val="343541"/>
              </a:solidFill>
            </a:endParaRPr>
          </a:p>
          <a:p>
            <a:pPr marL="0" lvl="0" indent="457200" algn="l" rtl="0">
              <a:lnSpc>
                <a:spcPct val="115000"/>
              </a:lnSpc>
              <a:spcBef>
                <a:spcPts val="0"/>
              </a:spcBef>
              <a:spcAft>
                <a:spcPts val="0"/>
              </a:spcAft>
              <a:buNone/>
            </a:pPr>
            <a:endParaRPr sz="900">
              <a:solidFill>
                <a:srgbClr val="34354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 </a:t>
            </a:r>
            <a:r>
              <a:rPr lang="en-US" sz="1600">
                <a:solidFill>
                  <a:schemeClr val="dk1"/>
                </a:solidFill>
              </a:rPr>
              <a:t>The credit card approval process is crucial to offset these expenses.</a:t>
            </a:r>
            <a:endParaRPr sz="1600">
              <a:solidFill>
                <a:srgbClr val="34354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grpSp>
        <p:nvGrpSpPr>
          <p:cNvPr id="499" name="Google Shape;499;p54"/>
          <p:cNvGrpSpPr/>
          <p:nvPr/>
        </p:nvGrpSpPr>
        <p:grpSpPr>
          <a:xfrm>
            <a:off x="2738028" y="2962739"/>
            <a:ext cx="987888" cy="959014"/>
            <a:chOff x="5205677" y="3279988"/>
            <a:chExt cx="493500" cy="479100"/>
          </a:xfrm>
        </p:grpSpPr>
        <p:sp>
          <p:nvSpPr>
            <p:cNvPr id="500" name="Google Shape;500;p54"/>
            <p:cNvSpPr/>
            <p:nvPr/>
          </p:nvSpPr>
          <p:spPr>
            <a:xfrm>
              <a:off x="5205677" y="3279988"/>
              <a:ext cx="493500" cy="479100"/>
            </a:xfrm>
            <a:prstGeom prst="roundRect">
              <a:avLst>
                <a:gd name="adj" fmla="val 16667"/>
              </a:avLst>
            </a:prstGeom>
            <a:solidFill>
              <a:srgbClr val="C5CBD5"/>
            </a:solidFill>
            <a:ln>
              <a:noFill/>
            </a:ln>
          </p:spPr>
          <p:txBody>
            <a:bodyPr spcFirstLastPara="1" wrap="square" lIns="91425" tIns="45700" rIns="91425" bIns="1219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01" name="Google Shape;501;p54"/>
            <p:cNvSpPr/>
            <p:nvPr/>
          </p:nvSpPr>
          <p:spPr>
            <a:xfrm>
              <a:off x="5300142" y="3369769"/>
              <a:ext cx="304440" cy="299683"/>
            </a:xfrm>
            <a:custGeom>
              <a:avLst/>
              <a:gdLst/>
              <a:ahLst/>
              <a:cxnLst/>
              <a:rect l="l" t="t" r="r" b="b"/>
              <a:pathLst>
                <a:path w="59" h="58" extrusionOk="0">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30" y="8"/>
                  </a:moveTo>
                  <a:cubicBezTo>
                    <a:pt x="18" y="8"/>
                    <a:pt x="9" y="17"/>
                    <a:pt x="9" y="29"/>
                  </a:cubicBezTo>
                  <a:cubicBezTo>
                    <a:pt x="9" y="40"/>
                    <a:pt x="18" y="49"/>
                    <a:pt x="30" y="49"/>
                  </a:cubicBezTo>
                  <a:cubicBezTo>
                    <a:pt x="41" y="49"/>
                    <a:pt x="50" y="40"/>
                    <a:pt x="50" y="29"/>
                  </a:cubicBezTo>
                  <a:cubicBezTo>
                    <a:pt x="50" y="17"/>
                    <a:pt x="41" y="8"/>
                    <a:pt x="30" y="8"/>
                  </a:cubicBezTo>
                  <a:close/>
                  <a:moveTo>
                    <a:pt x="34" y="32"/>
                  </a:moveTo>
                  <a:cubicBezTo>
                    <a:pt x="34" y="33"/>
                    <a:pt x="34" y="34"/>
                    <a:pt x="33" y="34"/>
                  </a:cubicBezTo>
                  <a:cubicBezTo>
                    <a:pt x="21" y="34"/>
                    <a:pt x="21" y="34"/>
                    <a:pt x="21" y="34"/>
                  </a:cubicBezTo>
                  <a:cubicBezTo>
                    <a:pt x="20" y="34"/>
                    <a:pt x="20" y="33"/>
                    <a:pt x="20" y="32"/>
                  </a:cubicBezTo>
                  <a:cubicBezTo>
                    <a:pt x="20" y="30"/>
                    <a:pt x="20" y="30"/>
                    <a:pt x="20" y="30"/>
                  </a:cubicBezTo>
                  <a:cubicBezTo>
                    <a:pt x="20" y="29"/>
                    <a:pt x="20" y="29"/>
                    <a:pt x="21" y="29"/>
                  </a:cubicBezTo>
                  <a:cubicBezTo>
                    <a:pt x="30" y="29"/>
                    <a:pt x="30" y="29"/>
                    <a:pt x="30" y="29"/>
                  </a:cubicBezTo>
                  <a:cubicBezTo>
                    <a:pt x="30" y="15"/>
                    <a:pt x="30" y="15"/>
                    <a:pt x="30" y="15"/>
                  </a:cubicBezTo>
                  <a:cubicBezTo>
                    <a:pt x="30" y="15"/>
                    <a:pt x="30" y="14"/>
                    <a:pt x="31" y="14"/>
                  </a:cubicBezTo>
                  <a:cubicBezTo>
                    <a:pt x="33" y="14"/>
                    <a:pt x="33" y="14"/>
                    <a:pt x="33" y="14"/>
                  </a:cubicBezTo>
                  <a:cubicBezTo>
                    <a:pt x="34" y="14"/>
                    <a:pt x="34" y="15"/>
                    <a:pt x="34" y="15"/>
                  </a:cubicBezTo>
                  <a:lnTo>
                    <a:pt x="34" y="32"/>
                  </a:lnTo>
                  <a:close/>
                </a:path>
              </a:pathLst>
            </a:custGeom>
            <a:solidFill>
              <a:schemeClr val="l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02" name="Google Shape;502;p54"/>
          <p:cNvGrpSpPr/>
          <p:nvPr/>
        </p:nvGrpSpPr>
        <p:grpSpPr>
          <a:xfrm>
            <a:off x="2738028" y="5392568"/>
            <a:ext cx="987888" cy="959062"/>
            <a:chOff x="5205677" y="3936708"/>
            <a:chExt cx="493500" cy="479100"/>
          </a:xfrm>
        </p:grpSpPr>
        <p:sp>
          <p:nvSpPr>
            <p:cNvPr id="503" name="Google Shape;503;p54"/>
            <p:cNvSpPr/>
            <p:nvPr/>
          </p:nvSpPr>
          <p:spPr>
            <a:xfrm>
              <a:off x="5205677" y="3936708"/>
              <a:ext cx="493500" cy="479100"/>
            </a:xfrm>
            <a:prstGeom prst="roundRect">
              <a:avLst>
                <a:gd name="adj" fmla="val 16667"/>
              </a:avLst>
            </a:prstGeom>
            <a:solidFill>
              <a:srgbClr val="E7E5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04" name="Google Shape;504;p54"/>
            <p:cNvSpPr/>
            <p:nvPr/>
          </p:nvSpPr>
          <p:spPr>
            <a:xfrm>
              <a:off x="5326950" y="4058855"/>
              <a:ext cx="250825" cy="234950"/>
            </a:xfrm>
            <a:custGeom>
              <a:avLst/>
              <a:gdLst/>
              <a:ahLst/>
              <a:cxnLst/>
              <a:rect l="l" t="t" r="r" b="b"/>
              <a:pathLst>
                <a:path w="73" h="68" extrusionOk="0">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l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505" name="Google Shape;505;p54"/>
          <p:cNvSpPr txBox="1"/>
          <p:nvPr/>
        </p:nvSpPr>
        <p:spPr>
          <a:xfrm>
            <a:off x="344200" y="4459325"/>
            <a:ext cx="22083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374151"/>
                </a:solidFill>
              </a:rPr>
              <a:t>Business Value</a:t>
            </a:r>
            <a:endParaRPr sz="2000" b="1">
              <a:solidFill>
                <a:srgbClr val="374151"/>
              </a:solidFill>
            </a:endParaRPr>
          </a:p>
        </p:txBody>
      </p:sp>
      <p:sp>
        <p:nvSpPr>
          <p:cNvPr id="506" name="Google Shape;506;p54"/>
          <p:cNvSpPr txBox="1"/>
          <p:nvPr/>
        </p:nvSpPr>
        <p:spPr>
          <a:xfrm>
            <a:off x="3911450" y="3398775"/>
            <a:ext cx="6886500" cy="1631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600">
                <a:solidFill>
                  <a:srgbClr val="3F3F3F"/>
                </a:solidFill>
              </a:rPr>
              <a:t>Reducing financial losses by identifying high-risk credit card applicants.</a:t>
            </a:r>
            <a:endParaRPr sz="1600">
              <a:solidFill>
                <a:srgbClr val="3F3F3F"/>
              </a:solidFill>
            </a:endParaRPr>
          </a:p>
          <a:p>
            <a:pPr marL="0" lvl="0" indent="0" algn="l" rtl="0">
              <a:spcBef>
                <a:spcPts val="0"/>
              </a:spcBef>
              <a:spcAft>
                <a:spcPts val="0"/>
              </a:spcAft>
              <a:buNone/>
            </a:pPr>
            <a:endParaRPr sz="1200">
              <a:solidFill>
                <a:srgbClr val="3F3F3F"/>
              </a:solidFill>
            </a:endParaRPr>
          </a:p>
          <a:p>
            <a:pPr marL="0" lvl="0" indent="0" algn="l" rtl="0">
              <a:spcBef>
                <a:spcPts val="0"/>
              </a:spcBef>
              <a:spcAft>
                <a:spcPts val="0"/>
              </a:spcAft>
              <a:buNone/>
            </a:pPr>
            <a:endParaRPr sz="1200">
              <a:solidFill>
                <a:srgbClr val="3F3F3F"/>
              </a:solidFill>
            </a:endParaRPr>
          </a:p>
          <a:p>
            <a:pPr marL="0" lvl="0" indent="0" algn="l" rtl="0">
              <a:spcBef>
                <a:spcPts val="0"/>
              </a:spcBef>
              <a:spcAft>
                <a:spcPts val="0"/>
              </a:spcAft>
              <a:buNone/>
            </a:pPr>
            <a:endParaRPr sz="1200">
              <a:solidFill>
                <a:srgbClr val="3F3F3F"/>
              </a:solidFill>
            </a:endParaRPr>
          </a:p>
          <a:p>
            <a:pPr marL="0" lvl="0" indent="0" algn="l" rtl="0">
              <a:spcBef>
                <a:spcPts val="0"/>
              </a:spcBef>
              <a:spcAft>
                <a:spcPts val="0"/>
              </a:spcAft>
              <a:buNone/>
            </a:pPr>
            <a:endParaRPr sz="1200">
              <a:solidFill>
                <a:srgbClr val="3F3F3F"/>
              </a:solidFill>
            </a:endParaRPr>
          </a:p>
          <a:p>
            <a:pPr marL="0" lvl="0" indent="0" algn="l" rtl="0">
              <a:spcBef>
                <a:spcPts val="0"/>
              </a:spcBef>
              <a:spcAft>
                <a:spcPts val="0"/>
              </a:spcAft>
              <a:buNone/>
            </a:pPr>
            <a:endParaRPr sz="1200">
              <a:solidFill>
                <a:srgbClr val="3F3F3F"/>
              </a:solidFill>
            </a:endParaRPr>
          </a:p>
          <a:p>
            <a:pPr marL="0" lvl="0" indent="0" algn="l" rtl="0">
              <a:spcBef>
                <a:spcPts val="0"/>
              </a:spcBef>
              <a:spcAft>
                <a:spcPts val="0"/>
              </a:spcAft>
              <a:buNone/>
            </a:pPr>
            <a:endParaRPr sz="1200">
              <a:solidFill>
                <a:srgbClr val="3F3F3F"/>
              </a:solidFill>
            </a:endParaRPr>
          </a:p>
          <a:p>
            <a:pPr marL="0" marR="0" lvl="0" indent="0" algn="l" rtl="0">
              <a:spcBef>
                <a:spcPts val="0"/>
              </a:spcBef>
              <a:spcAft>
                <a:spcPts val="0"/>
              </a:spcAft>
              <a:buNone/>
            </a:pPr>
            <a:endParaRPr sz="1200">
              <a:solidFill>
                <a:srgbClr val="3F3F3F"/>
              </a:solidFill>
            </a:endParaRPr>
          </a:p>
        </p:txBody>
      </p:sp>
      <p:sp>
        <p:nvSpPr>
          <p:cNvPr id="507" name="Google Shape;507;p54"/>
          <p:cNvSpPr txBox="1"/>
          <p:nvPr/>
        </p:nvSpPr>
        <p:spPr>
          <a:xfrm>
            <a:off x="3852496" y="3016120"/>
            <a:ext cx="3699300" cy="677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US" sz="1800" b="1">
                <a:solidFill>
                  <a:schemeClr val="dk1"/>
                </a:solidFill>
              </a:rPr>
              <a:t>Risk Mitigation</a:t>
            </a:r>
            <a:endParaRPr sz="1800" b="1">
              <a:solidFill>
                <a:schemeClr val="dk1"/>
              </a:solidFill>
            </a:endParaRPr>
          </a:p>
          <a:p>
            <a:pPr marL="0" marR="0" lvl="0" indent="0" algn="l" rtl="0">
              <a:spcBef>
                <a:spcPts val="0"/>
              </a:spcBef>
              <a:spcAft>
                <a:spcPts val="0"/>
              </a:spcAft>
              <a:buNone/>
            </a:pPr>
            <a:endParaRPr sz="2000">
              <a:solidFill>
                <a:srgbClr val="3F3F3F"/>
              </a:solidFill>
            </a:endParaRPr>
          </a:p>
        </p:txBody>
      </p:sp>
      <p:sp>
        <p:nvSpPr>
          <p:cNvPr id="508" name="Google Shape;508;p54"/>
          <p:cNvSpPr txBox="1"/>
          <p:nvPr/>
        </p:nvSpPr>
        <p:spPr>
          <a:xfrm>
            <a:off x="3852496" y="4554225"/>
            <a:ext cx="74709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3F3F3F"/>
                </a:solidFill>
              </a:rPr>
              <a:t>Streamlining review process, thus enhancing efficiency in application processing.</a:t>
            </a:r>
            <a:endParaRPr sz="1600"/>
          </a:p>
        </p:txBody>
      </p:sp>
      <p:sp>
        <p:nvSpPr>
          <p:cNvPr id="509" name="Google Shape;509;p54"/>
          <p:cNvSpPr txBox="1"/>
          <p:nvPr/>
        </p:nvSpPr>
        <p:spPr>
          <a:xfrm>
            <a:off x="3852496" y="4179928"/>
            <a:ext cx="3699300" cy="3693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US" sz="1800" b="1">
                <a:solidFill>
                  <a:schemeClr val="dk1"/>
                </a:solidFill>
              </a:rPr>
              <a:t>Operational Efficiency</a:t>
            </a:r>
            <a:endParaRPr sz="1800" b="1"/>
          </a:p>
        </p:txBody>
      </p:sp>
      <p:sp>
        <p:nvSpPr>
          <p:cNvPr id="510" name="Google Shape;510;p54"/>
          <p:cNvSpPr txBox="1"/>
          <p:nvPr/>
        </p:nvSpPr>
        <p:spPr>
          <a:xfrm>
            <a:off x="3852496" y="5648525"/>
            <a:ext cx="73050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3F3F3F"/>
                </a:solidFill>
              </a:rPr>
              <a:t>By providing an efficient and seamless credit card application process, financial institutions can retain customers, fostering long-term relationships.</a:t>
            </a:r>
            <a:endParaRPr sz="1600"/>
          </a:p>
        </p:txBody>
      </p:sp>
      <p:sp>
        <p:nvSpPr>
          <p:cNvPr id="511" name="Google Shape;511;p54"/>
          <p:cNvSpPr txBox="1"/>
          <p:nvPr/>
        </p:nvSpPr>
        <p:spPr>
          <a:xfrm>
            <a:off x="3852496" y="5279227"/>
            <a:ext cx="3699300" cy="3693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US" sz="1800" b="1">
                <a:solidFill>
                  <a:schemeClr val="dk1"/>
                </a:solidFill>
              </a:rPr>
              <a:t>Customer Retention</a:t>
            </a:r>
            <a:endParaRPr sz="1800" b="1"/>
          </a:p>
        </p:txBody>
      </p:sp>
      <p:sp>
        <p:nvSpPr>
          <p:cNvPr id="512" name="Google Shape;512;p54"/>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13" name="Google Shape;513;p54"/>
          <p:cNvSpPr txBox="1"/>
          <p:nvPr/>
        </p:nvSpPr>
        <p:spPr>
          <a:xfrm>
            <a:off x="1116275" y="393375"/>
            <a:ext cx="95049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Business Understanding:</a:t>
            </a:r>
            <a:endParaRPr sz="2800" b="1">
              <a:solidFill>
                <a:srgbClr val="262626"/>
              </a:solidFill>
            </a:endParaRPr>
          </a:p>
          <a:p>
            <a:pPr marL="0" marR="0" lvl="0" indent="0" algn="l" rtl="0">
              <a:spcBef>
                <a:spcPts val="0"/>
              </a:spcBef>
              <a:spcAft>
                <a:spcPts val="0"/>
              </a:spcAft>
              <a:buNone/>
            </a:pPr>
            <a:r>
              <a:rPr lang="en-US" sz="2800">
                <a:solidFill>
                  <a:srgbClr val="262626"/>
                </a:solidFill>
              </a:rPr>
              <a:t>How can our model improve credit card business?</a:t>
            </a:r>
            <a:endParaRPr sz="2800">
              <a:solidFill>
                <a:srgbClr val="262626"/>
              </a:solidFill>
            </a:endParaRPr>
          </a:p>
        </p:txBody>
      </p:sp>
      <p:sp>
        <p:nvSpPr>
          <p:cNvPr id="514" name="Google Shape;514;p54"/>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5" name="Google Shape;515;p54"/>
          <p:cNvSpPr txBox="1"/>
          <p:nvPr/>
        </p:nvSpPr>
        <p:spPr>
          <a:xfrm>
            <a:off x="344199" y="1928475"/>
            <a:ext cx="18393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374151"/>
                </a:solidFill>
              </a:rPr>
              <a:t>Use Scenario</a:t>
            </a:r>
            <a:endParaRPr sz="2000" b="1">
              <a:solidFill>
                <a:srgbClr val="374151"/>
              </a:solidFill>
            </a:endParaRPr>
          </a:p>
        </p:txBody>
      </p:sp>
      <p:sp>
        <p:nvSpPr>
          <p:cNvPr id="516" name="Google Shape;516;p54"/>
          <p:cNvSpPr txBox="1"/>
          <p:nvPr/>
        </p:nvSpPr>
        <p:spPr>
          <a:xfrm>
            <a:off x="3980225" y="1786400"/>
            <a:ext cx="71997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In banking, precise credit card approval models enable rapid eligibility assessment and informed credit exposure decisions for applicants.</a:t>
            </a:r>
            <a:endParaRPr sz="1600"/>
          </a:p>
        </p:txBody>
      </p:sp>
      <p:grpSp>
        <p:nvGrpSpPr>
          <p:cNvPr id="517" name="Google Shape;517;p54"/>
          <p:cNvGrpSpPr/>
          <p:nvPr/>
        </p:nvGrpSpPr>
        <p:grpSpPr>
          <a:xfrm>
            <a:off x="2738028" y="1660891"/>
            <a:ext cx="987888" cy="959014"/>
            <a:chOff x="5205677" y="2623268"/>
            <a:chExt cx="493500" cy="479100"/>
          </a:xfrm>
        </p:grpSpPr>
        <p:sp>
          <p:nvSpPr>
            <p:cNvPr id="518" name="Google Shape;518;p54"/>
            <p:cNvSpPr/>
            <p:nvPr/>
          </p:nvSpPr>
          <p:spPr>
            <a:xfrm>
              <a:off x="5205677" y="2623268"/>
              <a:ext cx="493500" cy="479100"/>
            </a:xfrm>
            <a:prstGeom prst="roundRect">
              <a:avLst>
                <a:gd name="adj" fmla="val 16667"/>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19" name="Google Shape;519;p54"/>
            <p:cNvSpPr/>
            <p:nvPr/>
          </p:nvSpPr>
          <p:spPr>
            <a:xfrm>
              <a:off x="5301275" y="2711803"/>
              <a:ext cx="302175" cy="302175"/>
            </a:xfrm>
            <a:custGeom>
              <a:avLst/>
              <a:gdLst/>
              <a:ahLst/>
              <a:cxnLst/>
              <a:rect l="l" t="t" r="r" b="b"/>
              <a:pathLst>
                <a:path w="61" h="61" extrusionOk="0">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l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20" name="Google Shape;520;p54"/>
          <p:cNvGrpSpPr/>
          <p:nvPr/>
        </p:nvGrpSpPr>
        <p:grpSpPr>
          <a:xfrm>
            <a:off x="2738028" y="4179916"/>
            <a:ext cx="987888" cy="959014"/>
            <a:chOff x="5205677" y="2623268"/>
            <a:chExt cx="493500" cy="479100"/>
          </a:xfrm>
        </p:grpSpPr>
        <p:sp>
          <p:nvSpPr>
            <p:cNvPr id="521" name="Google Shape;521;p54"/>
            <p:cNvSpPr/>
            <p:nvPr/>
          </p:nvSpPr>
          <p:spPr>
            <a:xfrm>
              <a:off x="5205677" y="2623268"/>
              <a:ext cx="493500" cy="479100"/>
            </a:xfrm>
            <a:prstGeom prst="roundRect">
              <a:avLst>
                <a:gd name="adj" fmla="val 16667"/>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22" name="Google Shape;522;p54"/>
            <p:cNvSpPr/>
            <p:nvPr/>
          </p:nvSpPr>
          <p:spPr>
            <a:xfrm>
              <a:off x="5301275" y="2711803"/>
              <a:ext cx="302175" cy="302175"/>
            </a:xfrm>
            <a:custGeom>
              <a:avLst/>
              <a:gdLst/>
              <a:ahLst/>
              <a:cxnLst/>
              <a:rect l="l" t="t" r="r" b="b"/>
              <a:pathLst>
                <a:path w="61" h="61" extrusionOk="0">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l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cxnSp>
        <p:nvCxnSpPr>
          <p:cNvPr id="523" name="Google Shape;523;p54"/>
          <p:cNvCxnSpPr/>
          <p:nvPr/>
        </p:nvCxnSpPr>
        <p:spPr>
          <a:xfrm rot="10800000" flipH="1">
            <a:off x="304575" y="2790275"/>
            <a:ext cx="10896300" cy="9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5"/>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29" name="Google Shape;529;p55"/>
          <p:cNvSpPr txBox="1"/>
          <p:nvPr/>
        </p:nvSpPr>
        <p:spPr>
          <a:xfrm>
            <a:off x="1116275" y="393375"/>
            <a:ext cx="69699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Business Understanding:</a:t>
            </a:r>
            <a:endParaRPr sz="2800" b="1">
              <a:solidFill>
                <a:srgbClr val="262626"/>
              </a:solidFill>
            </a:endParaRPr>
          </a:p>
          <a:p>
            <a:pPr marL="0" marR="0" lvl="0" indent="0" algn="l" rtl="0">
              <a:spcBef>
                <a:spcPts val="0"/>
              </a:spcBef>
              <a:spcAft>
                <a:spcPts val="0"/>
              </a:spcAft>
              <a:buNone/>
            </a:pPr>
            <a:r>
              <a:rPr lang="en-US" sz="2800">
                <a:solidFill>
                  <a:srgbClr val="262626"/>
                </a:solidFill>
              </a:rPr>
              <a:t>Assess Applicant's Creditworthiness</a:t>
            </a:r>
            <a:endParaRPr sz="2800">
              <a:solidFill>
                <a:srgbClr val="262626"/>
              </a:solidFill>
            </a:endParaRPr>
          </a:p>
        </p:txBody>
      </p:sp>
      <p:sp>
        <p:nvSpPr>
          <p:cNvPr id="530" name="Google Shape;530;p55"/>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1" name="Google Shape;531;p55"/>
          <p:cNvSpPr txBox="1"/>
          <p:nvPr/>
        </p:nvSpPr>
        <p:spPr>
          <a:xfrm>
            <a:off x="4373325" y="2211038"/>
            <a:ext cx="5962800" cy="205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a:solidFill>
                  <a:schemeClr val="dk1"/>
                </a:solidFill>
              </a:rPr>
              <a:t>● </a:t>
            </a:r>
            <a:r>
              <a:rPr lang="en-US" sz="1600">
                <a:solidFill>
                  <a:schemeClr val="dk1"/>
                </a:solidFill>
              </a:rPr>
              <a:t>Applicants to </a:t>
            </a:r>
            <a:r>
              <a:rPr lang="en-US" sz="1600"/>
              <a:t>Basic/Standard Card have lower credit score tier, with higher utilization rate</a:t>
            </a:r>
            <a:endParaRPr sz="1600"/>
          </a:p>
          <a:p>
            <a:pPr marL="0" lvl="0" indent="0" algn="l" rtl="0">
              <a:lnSpc>
                <a:spcPct val="115000"/>
              </a:lnSpc>
              <a:spcBef>
                <a:spcPts val="0"/>
              </a:spcBef>
              <a:spcAft>
                <a:spcPts val="0"/>
              </a:spcAft>
              <a:buNone/>
            </a:pPr>
            <a:endParaRPr sz="1000"/>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 </a:t>
            </a:r>
            <a:r>
              <a:rPr lang="en-US" sz="1600">
                <a:solidFill>
                  <a:schemeClr val="dk1"/>
                </a:solidFill>
              </a:rPr>
              <a:t>More applicants, with limited or average credit, apply for Basic/Standard Card.</a:t>
            </a:r>
            <a:endParaRPr sz="1600"/>
          </a:p>
          <a:p>
            <a:pPr marL="0" lvl="0" indent="0" algn="l" rtl="0">
              <a:lnSpc>
                <a:spcPct val="115000"/>
              </a:lnSpc>
              <a:spcBef>
                <a:spcPts val="0"/>
              </a:spcBef>
              <a:spcAft>
                <a:spcPts val="0"/>
              </a:spcAft>
              <a:buNone/>
            </a:pPr>
            <a:endParaRPr sz="1600"/>
          </a:p>
          <a:p>
            <a:pPr marL="0" lvl="0" indent="0" algn="l" rtl="0">
              <a:lnSpc>
                <a:spcPct val="115000"/>
              </a:lnSpc>
              <a:spcBef>
                <a:spcPts val="0"/>
              </a:spcBef>
              <a:spcAft>
                <a:spcPts val="0"/>
              </a:spcAft>
              <a:buNone/>
            </a:pPr>
            <a:endParaRPr sz="1800" i="1">
              <a:solidFill>
                <a:srgbClr val="343541"/>
              </a:solidFill>
            </a:endParaRPr>
          </a:p>
        </p:txBody>
      </p:sp>
      <p:sp>
        <p:nvSpPr>
          <p:cNvPr id="532" name="Google Shape;532;p55"/>
          <p:cNvSpPr txBox="1"/>
          <p:nvPr/>
        </p:nvSpPr>
        <p:spPr>
          <a:xfrm>
            <a:off x="4373325" y="4072675"/>
            <a:ext cx="64737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800" b="1" i="1">
                <a:solidFill>
                  <a:schemeClr val="dk1"/>
                </a:solidFill>
              </a:rPr>
              <a:t>Objective:</a:t>
            </a:r>
            <a:r>
              <a:rPr lang="en-US" sz="1800" i="1">
                <a:solidFill>
                  <a:schemeClr val="dk1"/>
                </a:solidFill>
              </a:rPr>
              <a:t> Precisely determine if credit card applicants are fit for a basic/standard card.</a:t>
            </a:r>
            <a:endParaRPr/>
          </a:p>
        </p:txBody>
      </p:sp>
      <p:pic>
        <p:nvPicPr>
          <p:cNvPr id="533" name="Google Shape;533;p55"/>
          <p:cNvPicPr preferRelativeResize="0"/>
          <p:nvPr/>
        </p:nvPicPr>
        <p:blipFill>
          <a:blip r:embed="rId3">
            <a:alphaModFix/>
          </a:blip>
          <a:stretch>
            <a:fillRect/>
          </a:stretch>
        </p:blipFill>
        <p:spPr>
          <a:xfrm>
            <a:off x="872650" y="2187275"/>
            <a:ext cx="3155675" cy="210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6"/>
          <p:cNvSpPr/>
          <p:nvPr/>
        </p:nvSpPr>
        <p:spPr>
          <a:xfrm>
            <a:off x="-2070467" y="-5253446"/>
            <a:ext cx="12804000" cy="13333800"/>
          </a:xfrm>
          <a:prstGeom prst="diamond">
            <a:avLst/>
          </a:prstGeom>
          <a:noFill/>
          <a:ln w="28575" cap="flat" cmpd="sng">
            <a:solidFill>
              <a:srgbClr val="E7E5E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9" name="Google Shape;539;p56"/>
          <p:cNvSpPr/>
          <p:nvPr/>
        </p:nvSpPr>
        <p:spPr>
          <a:xfrm>
            <a:off x="9294073" y="450507"/>
            <a:ext cx="6584700" cy="6763500"/>
          </a:xfrm>
          <a:prstGeom prst="diamond">
            <a:avLst/>
          </a:prstGeom>
          <a:noFill/>
          <a:ln w="28575"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0" name="Google Shape;540;p56"/>
          <p:cNvSpPr/>
          <p:nvPr/>
        </p:nvSpPr>
        <p:spPr>
          <a:xfrm rot="10800000">
            <a:off x="6396000" y="25"/>
            <a:ext cx="5796000" cy="6008700"/>
          </a:xfrm>
          <a:prstGeom prst="rtTriangle">
            <a:avLst/>
          </a:prstGeom>
          <a:solidFill>
            <a:srgbClr val="C5CB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1" name="Google Shape;541;p56"/>
          <p:cNvSpPr/>
          <p:nvPr/>
        </p:nvSpPr>
        <p:spPr>
          <a:xfrm>
            <a:off x="5587666" y="4194077"/>
            <a:ext cx="6820200" cy="6820200"/>
          </a:xfrm>
          <a:prstGeom prst="diamond">
            <a:avLst/>
          </a:prstGeom>
          <a:noFill/>
          <a:ln w="28575" cap="flat" cmpd="sng">
            <a:solidFill>
              <a:srgbClr val="C4B1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2" name="Google Shape;542;p56"/>
          <p:cNvSpPr txBox="1"/>
          <p:nvPr/>
        </p:nvSpPr>
        <p:spPr>
          <a:xfrm>
            <a:off x="1411811" y="1413439"/>
            <a:ext cx="1851900" cy="1569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800" b="0" i="0" u="none" strike="noStrike" cap="none">
                <a:solidFill>
                  <a:srgbClr val="262626"/>
                </a:solidFill>
                <a:latin typeface="Arial"/>
                <a:ea typeface="Arial"/>
                <a:cs typeface="Arial"/>
                <a:sym typeface="Arial"/>
              </a:rPr>
              <a:t>Part 0</a:t>
            </a:r>
            <a:r>
              <a:rPr lang="en-US" sz="4800">
                <a:solidFill>
                  <a:srgbClr val="262626"/>
                </a:solidFill>
              </a:rPr>
              <a:t>2</a:t>
            </a:r>
            <a:endParaRPr/>
          </a:p>
        </p:txBody>
      </p:sp>
      <p:sp>
        <p:nvSpPr>
          <p:cNvPr id="543" name="Google Shape;543;p56"/>
          <p:cNvSpPr txBox="1"/>
          <p:nvPr/>
        </p:nvSpPr>
        <p:spPr>
          <a:xfrm>
            <a:off x="1359421" y="3130554"/>
            <a:ext cx="3660600" cy="16008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700">
                <a:solidFill>
                  <a:srgbClr val="262626"/>
                </a:solidFill>
              </a:rPr>
              <a:t>Data</a:t>
            </a:r>
            <a:endParaRPr sz="2700">
              <a:solidFill>
                <a:srgbClr val="262626"/>
              </a:solidFill>
            </a:endParaRPr>
          </a:p>
          <a:p>
            <a:pPr marL="0" lvl="0" indent="0" algn="just" rtl="0">
              <a:spcBef>
                <a:spcPts val="0"/>
              </a:spcBef>
              <a:spcAft>
                <a:spcPts val="0"/>
              </a:spcAft>
              <a:buNone/>
            </a:pPr>
            <a:r>
              <a:rPr lang="en-US" sz="2700">
                <a:solidFill>
                  <a:srgbClr val="262626"/>
                </a:solidFill>
              </a:rPr>
              <a:t>Understanding</a:t>
            </a:r>
            <a:endParaRPr sz="2700">
              <a:solidFill>
                <a:srgbClr val="262626"/>
              </a:solidFill>
            </a:endParaRPr>
          </a:p>
          <a:p>
            <a:pPr marL="0" marR="0" lvl="0" indent="0" algn="just" rtl="0">
              <a:spcBef>
                <a:spcPts val="0"/>
              </a:spcBef>
              <a:spcAft>
                <a:spcPts val="0"/>
              </a:spcAft>
              <a:buNone/>
            </a:pPr>
            <a:endParaRPr sz="4400">
              <a:solidFill>
                <a:srgbClr val="262626"/>
              </a:solidFill>
            </a:endParaRPr>
          </a:p>
        </p:txBody>
      </p:sp>
      <p:sp>
        <p:nvSpPr>
          <p:cNvPr id="544" name="Google Shape;544;p56"/>
          <p:cNvSpPr/>
          <p:nvPr/>
        </p:nvSpPr>
        <p:spPr>
          <a:xfrm rot="10800000" flipH="1">
            <a:off x="1505699" y="2936887"/>
            <a:ext cx="635400" cy="45600"/>
          </a:xfrm>
          <a:prstGeom prst="rect">
            <a:avLst/>
          </a:prstGeom>
          <a:solidFill>
            <a:srgbClr val="C7BAA8"/>
          </a:solidFill>
          <a:ln w="12700" cap="flat" cmpd="sng">
            <a:solidFill>
              <a:srgbClr val="C4B1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7"/>
          <p:cNvSpPr txBox="1">
            <a:spLocks noGrp="1"/>
          </p:cNvSpPr>
          <p:nvPr>
            <p:ph type="body" idx="1"/>
          </p:nvPr>
        </p:nvSpPr>
        <p:spPr>
          <a:xfrm>
            <a:off x="1116275" y="1253400"/>
            <a:ext cx="10515600" cy="5604600"/>
          </a:xfrm>
          <a:prstGeom prst="rect">
            <a:avLst/>
          </a:prstGeom>
        </p:spPr>
        <p:txBody>
          <a:bodyPr spcFirstLastPara="1" wrap="square" lIns="91425" tIns="45700" rIns="91425" bIns="45700" anchor="t" anchorCtr="0">
            <a:noAutofit/>
          </a:bodyPr>
          <a:lstStyle/>
          <a:p>
            <a:pPr marL="457200" lvl="0" indent="-355600" algn="l" rtl="0">
              <a:lnSpc>
                <a:spcPct val="150000"/>
              </a:lnSpc>
              <a:spcBef>
                <a:spcPts val="1000"/>
              </a:spcBef>
              <a:spcAft>
                <a:spcPts val="0"/>
              </a:spcAft>
              <a:buSzPts val="2000"/>
              <a:buChar char="●"/>
            </a:pPr>
            <a:r>
              <a:rPr lang="en-US" sz="2000" b="1"/>
              <a:t>Application_record dataset</a:t>
            </a:r>
            <a:endParaRPr sz="2000" b="1"/>
          </a:p>
          <a:p>
            <a:pPr marL="914400" lvl="1" indent="-330200" algn="l" rtl="0">
              <a:lnSpc>
                <a:spcPct val="150000"/>
              </a:lnSpc>
              <a:spcBef>
                <a:spcPts val="0"/>
              </a:spcBef>
              <a:spcAft>
                <a:spcPts val="0"/>
              </a:spcAft>
              <a:buSzPts val="1600"/>
              <a:buChar char="○"/>
            </a:pPr>
            <a:r>
              <a:rPr lang="en-US" sz="1600"/>
              <a:t>18 columns (including ID), 438,463 rows</a:t>
            </a:r>
            <a:endParaRPr sz="1600"/>
          </a:p>
          <a:p>
            <a:pPr marL="914400" lvl="1" indent="-330200" algn="l" rtl="0">
              <a:lnSpc>
                <a:spcPct val="150000"/>
              </a:lnSpc>
              <a:spcBef>
                <a:spcPts val="0"/>
              </a:spcBef>
              <a:spcAft>
                <a:spcPts val="0"/>
              </a:spcAft>
              <a:buSzPts val="1600"/>
              <a:buChar char="○"/>
            </a:pPr>
            <a:r>
              <a:rPr lang="en-US" sz="1600"/>
              <a:t>Customers’ personal information (gender, income, education level, whether own a car, etc.) </a:t>
            </a:r>
            <a:endParaRPr sz="1600"/>
          </a:p>
          <a:p>
            <a:pPr marL="0" lvl="0" indent="0" algn="l" rtl="0">
              <a:lnSpc>
                <a:spcPct val="150000"/>
              </a:lnSpc>
              <a:spcBef>
                <a:spcPts val="1000"/>
              </a:spcBef>
              <a:spcAft>
                <a:spcPts val="0"/>
              </a:spcAft>
              <a:buNone/>
            </a:pPr>
            <a:endParaRPr b="1"/>
          </a:p>
          <a:p>
            <a:pPr marL="457200" lvl="0" indent="-355600" algn="l" rtl="0">
              <a:lnSpc>
                <a:spcPct val="150000"/>
              </a:lnSpc>
              <a:spcBef>
                <a:spcPts val="1000"/>
              </a:spcBef>
              <a:spcAft>
                <a:spcPts val="0"/>
              </a:spcAft>
              <a:buSzPts val="2000"/>
              <a:buChar char="●"/>
            </a:pPr>
            <a:r>
              <a:rPr lang="en-US" sz="2000" b="1"/>
              <a:t>Credit_record dataset</a:t>
            </a:r>
            <a:endParaRPr sz="2000" b="1"/>
          </a:p>
          <a:p>
            <a:pPr marL="914400" lvl="1" indent="-330200" algn="l" rtl="0">
              <a:lnSpc>
                <a:spcPct val="150000"/>
              </a:lnSpc>
              <a:spcBef>
                <a:spcPts val="0"/>
              </a:spcBef>
              <a:spcAft>
                <a:spcPts val="0"/>
              </a:spcAft>
              <a:buSzPts val="1600"/>
              <a:buChar char="○"/>
            </a:pPr>
            <a:r>
              <a:rPr lang="en-US" sz="1600"/>
              <a:t>3 columns (including ID), 1,048,575 rows</a:t>
            </a:r>
            <a:endParaRPr sz="1600"/>
          </a:p>
          <a:p>
            <a:pPr marL="914400" lvl="1" indent="-330200" algn="l" rtl="0">
              <a:lnSpc>
                <a:spcPct val="150000"/>
              </a:lnSpc>
              <a:spcBef>
                <a:spcPts val="0"/>
              </a:spcBef>
              <a:spcAft>
                <a:spcPts val="0"/>
              </a:spcAft>
              <a:buSzPts val="1600"/>
              <a:buChar char="○"/>
            </a:pPr>
            <a:r>
              <a:rPr lang="en-US" sz="1600" b="1"/>
              <a:t>‘MONTHS_BALANCE’ </a:t>
            </a:r>
            <a:endParaRPr sz="1600" b="1"/>
          </a:p>
          <a:p>
            <a:pPr marL="1371600" lvl="2" indent="-342900" algn="l" rtl="0">
              <a:lnSpc>
                <a:spcPct val="150000"/>
              </a:lnSpc>
              <a:spcBef>
                <a:spcPts val="0"/>
              </a:spcBef>
              <a:spcAft>
                <a:spcPts val="0"/>
              </a:spcAft>
              <a:buSzPts val="1800"/>
              <a:buChar char="■"/>
            </a:pPr>
            <a:r>
              <a:rPr lang="en-US" sz="2250"/>
              <a:t> </a:t>
            </a:r>
            <a:r>
              <a:rPr lang="en-US" sz="1400"/>
              <a:t>0 represents the current month, -1 represents the previous month, and so on.</a:t>
            </a:r>
            <a:endParaRPr sz="1400"/>
          </a:p>
          <a:p>
            <a:pPr marL="914400" lvl="1" indent="-330200" algn="l" rtl="0">
              <a:lnSpc>
                <a:spcPct val="150000"/>
              </a:lnSpc>
              <a:spcBef>
                <a:spcPts val="0"/>
              </a:spcBef>
              <a:spcAft>
                <a:spcPts val="0"/>
              </a:spcAft>
              <a:buSzPts val="1600"/>
              <a:buChar char="○"/>
            </a:pPr>
            <a:r>
              <a:rPr lang="en-US" sz="1600" b="1"/>
              <a:t>‘STATUS’</a:t>
            </a:r>
            <a:r>
              <a:rPr lang="en-US" sz="1600" b="1">
                <a:solidFill>
                  <a:srgbClr val="696363"/>
                </a:solidFill>
              </a:rPr>
              <a:t> </a:t>
            </a:r>
            <a:r>
              <a:rPr lang="en-US" sz="1600"/>
              <a:t>= Check if a customer is overdue for that month or not</a:t>
            </a:r>
            <a:endParaRPr sz="1600"/>
          </a:p>
          <a:p>
            <a:pPr marL="1371600" lvl="2" indent="-317500" algn="l" rtl="0">
              <a:lnSpc>
                <a:spcPct val="150000"/>
              </a:lnSpc>
              <a:spcBef>
                <a:spcPts val="0"/>
              </a:spcBef>
              <a:spcAft>
                <a:spcPts val="0"/>
              </a:spcAft>
              <a:buSzPts val="1400"/>
              <a:buChar char="■"/>
            </a:pPr>
            <a:r>
              <a:rPr lang="en-US" sz="1400"/>
              <a:t>0: 1-29 days past due 1: 30-59 days past due 2: 60-89 days overdue 3: 90-119 days overdue 4: 120-149 days overdue 5: Overdue or bad debts, write-offs for more than 150 days C: paid off that month X: No loan for the mont</a:t>
            </a:r>
            <a:endParaRPr sz="1400">
              <a:solidFill>
                <a:srgbClr val="098156"/>
              </a:solidFill>
            </a:endParaRPr>
          </a:p>
          <a:p>
            <a:pPr marL="0" lvl="0" indent="0" algn="l" rtl="0">
              <a:lnSpc>
                <a:spcPct val="150000"/>
              </a:lnSpc>
              <a:spcBef>
                <a:spcPts val="1000"/>
              </a:spcBef>
              <a:spcAft>
                <a:spcPts val="0"/>
              </a:spcAft>
              <a:buNone/>
            </a:pPr>
            <a:endParaRPr/>
          </a:p>
          <a:p>
            <a:pPr marL="1371600" lvl="0" indent="0" algn="l" rtl="0">
              <a:lnSpc>
                <a:spcPct val="150000"/>
              </a:lnSpc>
              <a:spcBef>
                <a:spcPts val="1000"/>
              </a:spcBef>
              <a:spcAft>
                <a:spcPts val="0"/>
              </a:spcAft>
              <a:buNone/>
            </a:pPr>
            <a:endParaRPr/>
          </a:p>
        </p:txBody>
      </p:sp>
      <p:sp>
        <p:nvSpPr>
          <p:cNvPr id="551" name="Google Shape;551;p57"/>
          <p:cNvSpPr/>
          <p:nvPr/>
        </p:nvSpPr>
        <p:spPr>
          <a:xfrm>
            <a:off x="558257" y="500773"/>
            <a:ext cx="425400" cy="425400"/>
          </a:xfrm>
          <a:prstGeom prst="diamond">
            <a:avLst/>
          </a:prstGeom>
          <a:solidFill>
            <a:srgbClr val="C4B19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52" name="Google Shape;552;p57"/>
          <p:cNvSpPr txBox="1"/>
          <p:nvPr/>
        </p:nvSpPr>
        <p:spPr>
          <a:xfrm>
            <a:off x="1116275" y="393375"/>
            <a:ext cx="60897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rPr>
              <a:t>Data Understanding: Datasets</a:t>
            </a:r>
            <a:endParaRPr sz="2800" b="1">
              <a:solidFill>
                <a:srgbClr val="262626"/>
              </a:solidFill>
            </a:endParaRPr>
          </a:p>
        </p:txBody>
      </p:sp>
      <p:sp>
        <p:nvSpPr>
          <p:cNvPr id="553" name="Google Shape;553;p57"/>
          <p:cNvSpPr/>
          <p:nvPr/>
        </p:nvSpPr>
        <p:spPr>
          <a:xfrm>
            <a:off x="-241354" y="-488920"/>
            <a:ext cx="1173600" cy="1205400"/>
          </a:xfrm>
          <a:prstGeom prst="diamond">
            <a:avLst/>
          </a:prstGeom>
          <a:noFill/>
          <a:ln w="19050" cap="flat" cmpd="sng">
            <a:solidFill>
              <a:srgbClr val="6963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2565</Words>
  <Application>Microsoft Office PowerPoint</Application>
  <PresentationFormat>Widescreen</PresentationFormat>
  <Paragraphs>536</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Microsoft Yahei</vt:lpstr>
      <vt:lpstr>Arial</vt:lpstr>
      <vt:lpstr>Calibri</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 Potential issues and risks</vt:lpstr>
      <vt:lpstr>Deployment: Procedures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Ge, Bradley</cp:lastModifiedBy>
  <cp:revision>1</cp:revision>
  <dcterms:modified xsi:type="dcterms:W3CDTF">2024-01-19T00:29:08Z</dcterms:modified>
</cp:coreProperties>
</file>