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6"/>
  </p:notesMasterIdLst>
  <p:handoutMasterIdLst>
    <p:handoutMasterId r:id="rId37"/>
  </p:handoutMasterIdLst>
  <p:sldIdLst>
    <p:sldId id="297" r:id="rId3"/>
    <p:sldId id="299" r:id="rId4"/>
    <p:sldId id="264" r:id="rId5"/>
    <p:sldId id="265" r:id="rId6"/>
    <p:sldId id="300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93" r:id="rId17"/>
    <p:sldId id="275" r:id="rId18"/>
    <p:sldId id="29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8713A-C50F-4691-9E00-7CD7ED1940DD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2B7E5-9EB3-470C-A954-7E1E94747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12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48A1801-735A-4FFF-AE2A-03D41FE7CCB7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28822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48A1801-735A-4FFF-AE2A-03D41FE7CCB7}" type="slidenum">
              <a:rPr lang="en-US" sz="1400" b="0" strike="noStrike" spc="-1" smtClean="0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8328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778CC-CF39-4DEF-2DCD-E463CFE06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66AFF1-7A55-4F7C-B156-89A1360C13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5C13C3-6493-994A-A15E-67325742D1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AD0D1-6B0E-403E-985F-36978D630C0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48A1801-735A-4FFF-AE2A-03D41FE7CCB7}" type="slidenum">
              <a:rPr lang="en-US" sz="1400" b="0" strike="noStrike" spc="-1" smtClean="0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1048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0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DBE16E8-D86A-4D41-8C04-BC0AD869922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48A1801-735A-4FFF-AE2A-03D41FE7CCB7}" type="slidenum">
              <a:rPr lang="en-US" sz="1400" b="0" strike="noStrike" spc="-1" smtClean="0">
                <a:latin typeface="Times New Roman"/>
              </a:rPr>
              <a:t>31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1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F3CF61C-E456-421B-82CF-E41C340FA2D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48A1801-735A-4FFF-AE2A-03D41FE7CCB7}" type="slidenum">
              <a:rPr lang="en-US" sz="1400" b="0" strike="noStrike" spc="-1" smtClean="0">
                <a:latin typeface="Times New Roman"/>
              </a:rPr>
              <a:t>32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1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29700AB-3938-455C-A3BB-616F3F53D2A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48A1801-735A-4FFF-AE2A-03D41FE7CCB7}" type="slidenum">
              <a:rPr lang="en-US" sz="1400" b="0" strike="noStrike" spc="-1" smtClean="0">
                <a:latin typeface="Times New Roman"/>
              </a:rPr>
              <a:t>33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7360"/>
            <a:ext cx="8229240" cy="91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370880"/>
            <a:ext cx="822924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854880"/>
            <a:ext cx="822924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7360"/>
            <a:ext cx="8229240" cy="91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370880"/>
            <a:ext cx="40158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370880"/>
            <a:ext cx="40158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854880"/>
            <a:ext cx="40158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854880"/>
            <a:ext cx="40158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7360"/>
            <a:ext cx="8229240" cy="91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370880"/>
            <a:ext cx="26496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370880"/>
            <a:ext cx="26496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370880"/>
            <a:ext cx="26496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854880"/>
            <a:ext cx="26496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854880"/>
            <a:ext cx="26496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854880"/>
            <a:ext cx="26496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7360"/>
            <a:ext cx="8229240" cy="91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370880"/>
            <a:ext cx="8229240" cy="475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7360"/>
            <a:ext cx="8229240" cy="91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370880"/>
            <a:ext cx="8229240" cy="475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7360"/>
            <a:ext cx="8229240" cy="91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370880"/>
            <a:ext cx="4015800" cy="475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370880"/>
            <a:ext cx="4015800" cy="475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7360"/>
            <a:ext cx="8229240" cy="91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07360"/>
            <a:ext cx="8229240" cy="4263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7360"/>
            <a:ext cx="8229240" cy="91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370880"/>
            <a:ext cx="40158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370880"/>
            <a:ext cx="4015800" cy="475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3854880"/>
            <a:ext cx="40158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7360"/>
            <a:ext cx="8229240" cy="91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370880"/>
            <a:ext cx="8229240" cy="475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7360"/>
            <a:ext cx="8229240" cy="91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370880"/>
            <a:ext cx="4015800" cy="475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370880"/>
            <a:ext cx="40158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854880"/>
            <a:ext cx="40158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7360"/>
            <a:ext cx="8229240" cy="91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370880"/>
            <a:ext cx="40158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370880"/>
            <a:ext cx="40158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854880"/>
            <a:ext cx="822924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7360"/>
            <a:ext cx="8229240" cy="91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370880"/>
            <a:ext cx="822924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854880"/>
            <a:ext cx="822924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7360"/>
            <a:ext cx="8229240" cy="91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370880"/>
            <a:ext cx="40158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370880"/>
            <a:ext cx="40158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854880"/>
            <a:ext cx="40158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3854880"/>
            <a:ext cx="40158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7360"/>
            <a:ext cx="8229240" cy="91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370880"/>
            <a:ext cx="26496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370880"/>
            <a:ext cx="26496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370880"/>
            <a:ext cx="26496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3854880"/>
            <a:ext cx="26496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3854880"/>
            <a:ext cx="26496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3854880"/>
            <a:ext cx="26496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7360"/>
            <a:ext cx="8229240" cy="91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370880"/>
            <a:ext cx="8229240" cy="475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7360"/>
            <a:ext cx="8229240" cy="91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370880"/>
            <a:ext cx="4015800" cy="475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370880"/>
            <a:ext cx="4015800" cy="475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7360"/>
            <a:ext cx="8229240" cy="91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7360"/>
            <a:ext cx="8229240" cy="4263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7360"/>
            <a:ext cx="8229240" cy="91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370880"/>
            <a:ext cx="40158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370880"/>
            <a:ext cx="4015800" cy="475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854880"/>
            <a:ext cx="40158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7360"/>
            <a:ext cx="8229240" cy="91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370880"/>
            <a:ext cx="4015800" cy="475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370880"/>
            <a:ext cx="40158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854880"/>
            <a:ext cx="40158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7360"/>
            <a:ext cx="8229240" cy="91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370880"/>
            <a:ext cx="40158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370880"/>
            <a:ext cx="40158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854880"/>
            <a:ext cx="822924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3F05F37-E9EB-4FC6-A1D6-947E6169C7B6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7360"/>
            <a:ext cx="8229240" cy="9194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370880"/>
            <a:ext cx="8229240" cy="475488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D6E85D0-DE2E-434D-82C3-E0259F3F125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6" name="Line 6"/>
          <p:cNvSpPr/>
          <p:nvPr/>
        </p:nvSpPr>
        <p:spPr>
          <a:xfrm>
            <a:off x="457200" y="1126800"/>
            <a:ext cx="8229600" cy="864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riel@uni-mainz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juliaplots.org/latest/tutorial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juliapackages.com/p/curvef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NicolasRiel/Heidelberg_LaMEM_course/blob/main/Julia_introduction/IntroJulia.md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ctrTitle"/>
          </p:nvPr>
        </p:nvSpPr>
        <p:spPr>
          <a:xfrm>
            <a:off x="228600" y="762000"/>
            <a:ext cx="8610600" cy="2000250"/>
          </a:xfrm>
        </p:spPr>
        <p:txBody>
          <a:bodyPr/>
          <a:lstStyle/>
          <a:p>
            <a:pPr algn="ctr" eaLnBrk="1" hangingPunct="1"/>
            <a:r>
              <a:rPr lang="en-US" altLang="en-US" sz="7200" dirty="0">
                <a:ea typeface="ＭＳ Ｐゴシック" pitchFamily="34" charset="-128"/>
              </a:rPr>
              <a:t>Julia introduction</a:t>
            </a:r>
          </a:p>
        </p:txBody>
      </p:sp>
      <p:sp>
        <p:nvSpPr>
          <p:cNvPr id="2051" name="Rectangle 3"/>
          <p:cNvSpPr>
            <a:spLocks noGrp="1"/>
          </p:cNvSpPr>
          <p:nvPr>
            <p:ph type="subTitle" idx="4294967295"/>
          </p:nvPr>
        </p:nvSpPr>
        <p:spPr>
          <a:xfrm>
            <a:off x="990600" y="2286000"/>
            <a:ext cx="7315200" cy="44196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400" dirty="0">
              <a:solidFill>
                <a:srgbClr val="898989"/>
              </a:solidFill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800" dirty="0">
              <a:solidFill>
                <a:schemeClr val="tx1"/>
              </a:solidFill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898989"/>
                </a:solidFill>
                <a:ea typeface="ＭＳ Ｐゴシック" pitchFamily="34" charset="-128"/>
              </a:rPr>
              <a:t>19-23 02 2024 Heidelberg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898989"/>
                </a:solidFill>
                <a:ea typeface="ＭＳ Ｐゴシック" pitchFamily="34" charset="-128"/>
              </a:rPr>
              <a:t>Nicolas Riel - </a:t>
            </a:r>
            <a:r>
              <a:rPr lang="en-US" altLang="en-US" sz="2400" dirty="0">
                <a:solidFill>
                  <a:srgbClr val="898989"/>
                </a:solidFill>
                <a:ea typeface="ＭＳ Ｐゴシック" pitchFamily="34" charset="-128"/>
                <a:hlinkClick r:id="rId3"/>
              </a:rPr>
              <a:t>nriel@uni-mainz.de</a:t>
            </a:r>
            <a:r>
              <a:rPr lang="en-US" altLang="en-US" sz="2400" dirty="0">
                <a:solidFill>
                  <a:srgbClr val="898989"/>
                </a:solidFill>
                <a:ea typeface="ＭＳ Ｐゴシック" pitchFamily="34" charset="-128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>
              <a:solidFill>
                <a:srgbClr val="89898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9743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07360"/>
            <a:ext cx="8229240" cy="91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</a:rPr>
              <a:t>Function file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33480" y="1412776"/>
            <a:ext cx="5062680" cy="530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When developing a code is it useful to put the functions in other files to keep the main file readable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Create a “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ＭＳ Ｐゴシック"/>
              </a:rPr>
              <a:t>functions_file.jl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” and copy/paste the For loop example in it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Add comment before the function definition as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The “”” mark the start and ending of the comment</a:t>
            </a:r>
            <a:endParaRPr lang="en-US" sz="18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The first lines should be the function first lines copied and pasted</a:t>
            </a:r>
            <a:endParaRPr lang="en-US" sz="18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Subsequent lines describe the input/output and role of the function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165" name="Picture 2"/>
          <p:cNvPicPr/>
          <p:nvPr/>
        </p:nvPicPr>
        <p:blipFill>
          <a:blip r:embed="rId2"/>
          <a:stretch/>
        </p:blipFill>
        <p:spPr>
          <a:xfrm>
            <a:off x="4972680" y="1364760"/>
            <a:ext cx="4047120" cy="2977200"/>
          </a:xfrm>
          <a:prstGeom prst="rect">
            <a:avLst/>
          </a:prstGeom>
          <a:ln>
            <a:noFill/>
          </a:ln>
        </p:spPr>
      </p:pic>
      <p:pic>
        <p:nvPicPr>
          <p:cNvPr id="166" name="Picture 3"/>
          <p:cNvPicPr/>
          <p:nvPr/>
        </p:nvPicPr>
        <p:blipFill>
          <a:blip r:embed="rId3"/>
          <a:stretch/>
        </p:blipFill>
        <p:spPr>
          <a:xfrm>
            <a:off x="692640" y="3885120"/>
            <a:ext cx="3447720" cy="914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207360"/>
            <a:ext cx="8229240" cy="91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</a:rPr>
              <a:t>Forgot what the function(s) does?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8" name="Picture 2"/>
          <p:cNvPicPr/>
          <p:nvPr/>
        </p:nvPicPr>
        <p:blipFill>
          <a:blip r:embed="rId2"/>
          <a:stretch/>
        </p:blipFill>
        <p:spPr>
          <a:xfrm>
            <a:off x="4710240" y="1343160"/>
            <a:ext cx="3976200" cy="1328040"/>
          </a:xfrm>
          <a:prstGeom prst="rect">
            <a:avLst/>
          </a:prstGeom>
          <a:ln>
            <a:noFill/>
          </a:ln>
        </p:spPr>
      </p:pic>
      <p:sp>
        <p:nvSpPr>
          <p:cNvPr id="169" name="CustomShape 2"/>
          <p:cNvSpPr/>
          <p:nvPr/>
        </p:nvSpPr>
        <p:spPr>
          <a:xfrm>
            <a:off x="33480" y="1478520"/>
            <a:ext cx="636696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Open the help in the REPL (terminal) with 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?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Type sum_iteration and enter (or sum_i +DOUBLE TAB)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70" name="Picture 3"/>
          <p:cNvPicPr/>
          <p:nvPr/>
        </p:nvPicPr>
        <p:blipFill>
          <a:blip r:embed="rId3"/>
          <a:stretch/>
        </p:blipFill>
        <p:spPr>
          <a:xfrm>
            <a:off x="166680" y="3600360"/>
            <a:ext cx="3933360" cy="1895040"/>
          </a:xfrm>
          <a:prstGeom prst="rect">
            <a:avLst/>
          </a:prstGeom>
          <a:ln>
            <a:noFill/>
          </a:ln>
        </p:spPr>
      </p:pic>
      <p:sp>
        <p:nvSpPr>
          <p:cNvPr id="171" name="CustomShape 3"/>
          <p:cNvSpPr/>
          <p:nvPr/>
        </p:nvSpPr>
        <p:spPr>
          <a:xfrm>
            <a:off x="4358520" y="4425480"/>
            <a:ext cx="732960" cy="485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72" name="CustomShape 4"/>
          <p:cNvSpPr/>
          <p:nvPr/>
        </p:nvSpPr>
        <p:spPr>
          <a:xfrm>
            <a:off x="5195520" y="4072680"/>
            <a:ext cx="3367080" cy="25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This displays the comment of your function. Very useful: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When your code becomes big (many files)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When you did not use your code for a while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When you share your code!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5"/>
          <p:cNvPicPr/>
          <p:nvPr/>
        </p:nvPicPr>
        <p:blipFill>
          <a:blip r:embed="rId2"/>
          <a:stretch/>
        </p:blipFill>
        <p:spPr>
          <a:xfrm>
            <a:off x="4376880" y="2329200"/>
            <a:ext cx="4543200" cy="3133440"/>
          </a:xfrm>
          <a:prstGeom prst="rect">
            <a:avLst/>
          </a:prstGeom>
          <a:ln>
            <a:noFill/>
          </a:ln>
        </p:spPr>
      </p:pic>
      <p:pic>
        <p:nvPicPr>
          <p:cNvPr id="174" name="Picture 2"/>
          <p:cNvPicPr/>
          <p:nvPr/>
        </p:nvPicPr>
        <p:blipFill>
          <a:blip r:embed="rId3"/>
          <a:stretch/>
        </p:blipFill>
        <p:spPr>
          <a:xfrm>
            <a:off x="428760" y="4307760"/>
            <a:ext cx="2432880" cy="1749600"/>
          </a:xfrm>
          <a:prstGeom prst="rect">
            <a:avLst/>
          </a:prstGeom>
          <a:ln>
            <a:noFill/>
          </a:ln>
        </p:spPr>
      </p:pic>
      <p:sp>
        <p:nvSpPr>
          <p:cNvPr id="175" name="TextShape 1"/>
          <p:cNvSpPr txBox="1"/>
          <p:nvPr/>
        </p:nvSpPr>
        <p:spPr>
          <a:xfrm>
            <a:off x="457200" y="92880"/>
            <a:ext cx="8229240" cy="91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</a:rPr>
              <a:t>“while” loops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528480" y="1200960"/>
            <a:ext cx="797400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Generalization of the for loop: loops until the looping condition is broken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457200" y="1700640"/>
            <a:ext cx="3123720" cy="283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Reproduce the following code in the functions_file.jl  (after sum_iteration function)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In the REPL include “W1_functions_file.jl” and define M and n_iteration then call the function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3581280" y="2847960"/>
            <a:ext cx="1071360" cy="352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79" name="CustomShape 5"/>
          <p:cNvSpPr/>
          <p:nvPr/>
        </p:nvSpPr>
        <p:spPr>
          <a:xfrm>
            <a:off x="4674240" y="6158880"/>
            <a:ext cx="3678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Will this program stop or run forever?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0" name="CustomShape 6"/>
          <p:cNvSpPr/>
          <p:nvPr/>
        </p:nvSpPr>
        <p:spPr>
          <a:xfrm flipV="1">
            <a:off x="6648480" y="3629160"/>
            <a:ext cx="437760" cy="1833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81" name="CustomShape 7"/>
          <p:cNvSpPr/>
          <p:nvPr/>
        </p:nvSpPr>
        <p:spPr>
          <a:xfrm>
            <a:off x="4399200" y="5463000"/>
            <a:ext cx="41238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Note that default values can be defined as such: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182" name="Picture 6"/>
          <p:cNvPicPr/>
          <p:nvPr/>
        </p:nvPicPr>
        <p:blipFill>
          <a:blip r:embed="rId4"/>
          <a:stretch/>
        </p:blipFill>
        <p:spPr>
          <a:xfrm>
            <a:off x="428760" y="6392880"/>
            <a:ext cx="1607040" cy="270720"/>
          </a:xfrm>
          <a:prstGeom prst="rect">
            <a:avLst/>
          </a:prstGeom>
          <a:ln>
            <a:noFill/>
          </a:ln>
        </p:spPr>
      </p:pic>
      <p:sp>
        <p:nvSpPr>
          <p:cNvPr id="183" name="CustomShape 8"/>
          <p:cNvSpPr/>
          <p:nvPr/>
        </p:nvSpPr>
        <p:spPr>
          <a:xfrm>
            <a:off x="408240" y="6023520"/>
            <a:ext cx="2299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Or using default values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457200" y="207360"/>
            <a:ext cx="8229240" cy="91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</a:rPr>
              <a:t>“if elseif else” statement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492120" y="1353240"/>
            <a:ext cx="8479800" cy="25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Check the state of a condition (true or false) and perform different computation depending on the case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Reproduce code in “functions_file.jl”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And test it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	 (re-include “W1_functions_file.jl” 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186" name="Picture 2"/>
          <p:cNvPicPr/>
          <p:nvPr/>
        </p:nvPicPr>
        <p:blipFill>
          <a:blip r:embed="rId2"/>
          <a:stretch/>
        </p:blipFill>
        <p:spPr>
          <a:xfrm>
            <a:off x="5477040" y="2295360"/>
            <a:ext cx="2247480" cy="3447720"/>
          </a:xfrm>
          <a:prstGeom prst="rect">
            <a:avLst/>
          </a:prstGeom>
          <a:ln>
            <a:noFill/>
          </a:ln>
        </p:spPr>
      </p:pic>
      <p:pic>
        <p:nvPicPr>
          <p:cNvPr id="187" name="Picture 4"/>
          <p:cNvPicPr/>
          <p:nvPr/>
        </p:nvPicPr>
        <p:blipFill>
          <a:blip r:embed="rId3"/>
          <a:stretch/>
        </p:blipFill>
        <p:spPr>
          <a:xfrm>
            <a:off x="938160" y="3819600"/>
            <a:ext cx="2923920" cy="875880"/>
          </a:xfrm>
          <a:prstGeom prst="rect">
            <a:avLst/>
          </a:prstGeom>
          <a:ln>
            <a:noFill/>
          </a:ln>
        </p:spPr>
      </p:pic>
      <p:sp>
        <p:nvSpPr>
          <p:cNvPr id="188" name="CustomShape 3"/>
          <p:cNvSpPr/>
          <p:nvPr/>
        </p:nvSpPr>
        <p:spPr>
          <a:xfrm>
            <a:off x="4732560" y="2629080"/>
            <a:ext cx="1071360" cy="352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57200" y="207360"/>
            <a:ext cx="8229240" cy="91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</a:rPr>
              <a:t>Arrays (Vector)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33480" y="1478520"/>
            <a:ext cx="636696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There is several different ways to declare a Vector in Julia for instance: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91" name="Picture 2"/>
          <p:cNvPicPr/>
          <p:nvPr/>
        </p:nvPicPr>
        <p:blipFill>
          <a:blip r:embed="rId2"/>
          <a:stretch/>
        </p:blipFill>
        <p:spPr>
          <a:xfrm>
            <a:off x="338040" y="2247840"/>
            <a:ext cx="1914120" cy="1352160"/>
          </a:xfrm>
          <a:prstGeom prst="rect">
            <a:avLst/>
          </a:prstGeom>
          <a:ln>
            <a:noFill/>
          </a:ln>
        </p:spPr>
      </p:pic>
      <p:sp>
        <p:nvSpPr>
          <p:cNvPr id="192" name="CustomShape 3"/>
          <p:cNvSpPr/>
          <p:nvPr/>
        </p:nvSpPr>
        <p:spPr>
          <a:xfrm>
            <a:off x="3217320" y="2309400"/>
            <a:ext cx="336708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This creates and fill the Vector with given values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93" name="Picture 3"/>
          <p:cNvPicPr/>
          <p:nvPr/>
        </p:nvPicPr>
        <p:blipFill>
          <a:blip r:embed="rId3"/>
          <a:stretch/>
        </p:blipFill>
        <p:spPr>
          <a:xfrm>
            <a:off x="338040" y="3767040"/>
            <a:ext cx="1914120" cy="1285560"/>
          </a:xfrm>
          <a:prstGeom prst="rect">
            <a:avLst/>
          </a:prstGeom>
          <a:ln>
            <a:noFill/>
          </a:ln>
        </p:spPr>
      </p:pic>
      <p:sp>
        <p:nvSpPr>
          <p:cNvPr id="194" name="CustomShape 4"/>
          <p:cNvSpPr/>
          <p:nvPr/>
        </p:nvSpPr>
        <p:spPr>
          <a:xfrm>
            <a:off x="2423160" y="3936600"/>
            <a:ext cx="732960" cy="485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95" name="CustomShape 5"/>
          <p:cNvSpPr/>
          <p:nvPr/>
        </p:nvSpPr>
        <p:spPr>
          <a:xfrm>
            <a:off x="3263040" y="3771000"/>
            <a:ext cx="336708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This creates a Vector of length 5 and fill it with zeros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96" name="Picture 4"/>
          <p:cNvPicPr/>
          <p:nvPr/>
        </p:nvPicPr>
        <p:blipFill>
          <a:blip r:embed="rId4"/>
          <a:stretch/>
        </p:blipFill>
        <p:spPr>
          <a:xfrm>
            <a:off x="338040" y="5133960"/>
            <a:ext cx="1847520" cy="1371240"/>
          </a:xfrm>
          <a:prstGeom prst="rect">
            <a:avLst/>
          </a:prstGeom>
          <a:ln>
            <a:noFill/>
          </a:ln>
        </p:spPr>
      </p:pic>
      <p:sp>
        <p:nvSpPr>
          <p:cNvPr id="197" name="CustomShape 6"/>
          <p:cNvSpPr/>
          <p:nvPr/>
        </p:nvSpPr>
        <p:spPr>
          <a:xfrm>
            <a:off x="2377440" y="5523480"/>
            <a:ext cx="732960" cy="485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98" name="CustomShape 7"/>
          <p:cNvSpPr/>
          <p:nvPr/>
        </p:nvSpPr>
        <p:spPr>
          <a:xfrm>
            <a:off x="3217320" y="5523480"/>
            <a:ext cx="33670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The type can be </a:t>
            </a:r>
            <a:r>
              <a:rPr lang="en-US" spc="-1" dirty="0">
                <a:solidFill>
                  <a:srgbClr val="000000"/>
                </a:solidFill>
                <a:latin typeface="Calibri"/>
                <a:ea typeface="ＭＳ Ｐゴシック"/>
              </a:rPr>
              <a:t>specified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99" name="CustomShape 8"/>
          <p:cNvSpPr/>
          <p:nvPr/>
        </p:nvSpPr>
        <p:spPr>
          <a:xfrm>
            <a:off x="2318400" y="2528280"/>
            <a:ext cx="732960" cy="485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6228184" y="5239150"/>
            <a:ext cx="23546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ＭＳ Ｐゴシック"/>
              </a:rPr>
              <a:t>Note: you can also use:</a:t>
            </a:r>
            <a:br>
              <a:rPr lang="en-US" spc="-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ＭＳ Ｐゴシック"/>
              </a:rPr>
            </a:br>
            <a:r>
              <a:rPr lang="en-US" spc="-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ＭＳ Ｐゴシック"/>
              </a:rPr>
              <a:t>ones()</a:t>
            </a:r>
            <a:endParaRPr lang="en-GB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8800"/>
            <a:ext cx="18478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" y="3140968"/>
            <a:ext cx="1743075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Shape 1"/>
          <p:cNvSpPr txBox="1"/>
          <p:nvPr/>
        </p:nvSpPr>
        <p:spPr>
          <a:xfrm>
            <a:off x="457200" y="207360"/>
            <a:ext cx="8229240" cy="91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808080"/>
                </a:solidFill>
                <a:latin typeface="Calibri"/>
              </a:rPr>
              <a:t>Access/Modify Arrays (Vector</a:t>
            </a:r>
            <a:r>
              <a:rPr lang="en-US" sz="4400" spc="-1" dirty="0">
                <a:solidFill>
                  <a:srgbClr val="808080"/>
                </a:solidFill>
                <a:latin typeface="Calibri"/>
              </a:rPr>
              <a:t>)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CustomShape 5"/>
          <p:cNvSpPr/>
          <p:nvPr/>
        </p:nvSpPr>
        <p:spPr>
          <a:xfrm>
            <a:off x="2888280" y="3140968"/>
            <a:ext cx="1251672" cy="4566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By position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8" name="CustomShape 8"/>
          <p:cNvSpPr/>
          <p:nvPr/>
        </p:nvSpPr>
        <p:spPr>
          <a:xfrm>
            <a:off x="2137428" y="3216278"/>
            <a:ext cx="732960" cy="242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9" name="CustomShape 5"/>
          <p:cNvSpPr/>
          <p:nvPr/>
        </p:nvSpPr>
        <p:spPr>
          <a:xfrm>
            <a:off x="2888280" y="3611318"/>
            <a:ext cx="2331792" cy="4566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Using range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20" name="CustomShape 8"/>
          <p:cNvSpPr/>
          <p:nvPr/>
        </p:nvSpPr>
        <p:spPr>
          <a:xfrm rot="19800000">
            <a:off x="4082809" y="2959672"/>
            <a:ext cx="732960" cy="242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21" name="CustomShape 5"/>
          <p:cNvSpPr/>
          <p:nvPr/>
        </p:nvSpPr>
        <p:spPr>
          <a:xfrm>
            <a:off x="2923600" y="4869160"/>
            <a:ext cx="3304584" cy="4566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Using vector of positions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22" name="CustomShape 8"/>
          <p:cNvSpPr/>
          <p:nvPr/>
        </p:nvSpPr>
        <p:spPr>
          <a:xfrm>
            <a:off x="2172749" y="4944470"/>
            <a:ext cx="732960" cy="242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365055"/>
            <a:ext cx="436245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420" y="3597628"/>
            <a:ext cx="385762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CustomShape 8"/>
          <p:cNvSpPr/>
          <p:nvPr/>
        </p:nvSpPr>
        <p:spPr>
          <a:xfrm rot="1800000">
            <a:off x="3832445" y="5327642"/>
            <a:ext cx="732960" cy="242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420" y="2681554"/>
            <a:ext cx="13811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CustomShape 8"/>
          <p:cNvSpPr/>
          <p:nvPr/>
        </p:nvSpPr>
        <p:spPr>
          <a:xfrm>
            <a:off x="2172749" y="3660611"/>
            <a:ext cx="732960" cy="242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28" name="CustomShape 8"/>
          <p:cNvSpPr/>
          <p:nvPr/>
        </p:nvSpPr>
        <p:spPr>
          <a:xfrm>
            <a:off x="4157830" y="3718328"/>
            <a:ext cx="732960" cy="242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29" name="CustomShape 5"/>
          <p:cNvSpPr/>
          <p:nvPr/>
        </p:nvSpPr>
        <p:spPr>
          <a:xfrm>
            <a:off x="885756" y="1163857"/>
            <a:ext cx="1251672" cy="4566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Access</a:t>
            </a:r>
            <a:endParaRPr lang="en-US" sz="1800" b="1" strike="noStrike" spc="-1" dirty="0">
              <a:latin typeface="Arial"/>
            </a:endParaRPr>
          </a:p>
        </p:txBody>
      </p:sp>
      <p:sp>
        <p:nvSpPr>
          <p:cNvPr id="30" name="CustomShape 5"/>
          <p:cNvSpPr/>
          <p:nvPr/>
        </p:nvSpPr>
        <p:spPr>
          <a:xfrm>
            <a:off x="4874705" y="1316257"/>
            <a:ext cx="1251672" cy="4566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Modify</a:t>
            </a:r>
            <a:endParaRPr lang="en-US" sz="1800" b="1" strike="noStrike" spc="-1" dirty="0">
              <a:latin typeface="Arial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6096868" y="3644736"/>
            <a:ext cx="216024" cy="2083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Arrow Connector 31"/>
          <p:cNvCxnSpPr>
            <a:stCxn id="31" idx="0"/>
          </p:cNvCxnSpPr>
          <p:nvPr/>
        </p:nvCxnSpPr>
        <p:spPr>
          <a:xfrm flipV="1">
            <a:off x="6204880" y="3337598"/>
            <a:ext cx="522058" cy="3071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726938" y="3062621"/>
            <a:ext cx="16817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spc="-1" dirty="0">
                <a:solidFill>
                  <a:srgbClr val="FF0000"/>
                </a:solidFill>
                <a:latin typeface="Calibri"/>
                <a:ea typeface="ＭＳ Ｐゴシック"/>
              </a:rPr>
              <a:t>Don’t forget the dot </a:t>
            </a:r>
          </a:p>
          <a:p>
            <a:pPr algn="ctr"/>
            <a:r>
              <a:rPr lang="en-US" sz="1400" spc="-1" dirty="0">
                <a:solidFill>
                  <a:srgbClr val="FF0000"/>
                </a:solidFill>
                <a:latin typeface="Calibri"/>
                <a:ea typeface="ＭＳ Ｐゴシック"/>
              </a:rPr>
              <a:t>(</a:t>
            </a:r>
            <a:r>
              <a:rPr lang="en-US" sz="1400" spc="-1" dirty="0" err="1">
                <a:solidFill>
                  <a:srgbClr val="FF0000"/>
                </a:solidFill>
                <a:latin typeface="Calibri"/>
                <a:ea typeface="ＭＳ Ｐゴシック"/>
              </a:rPr>
              <a:t>pointwise</a:t>
            </a:r>
            <a:r>
              <a:rPr lang="en-US" sz="1400" spc="-1" dirty="0">
                <a:solidFill>
                  <a:srgbClr val="FF0000"/>
                </a:solidFill>
                <a:latin typeface="Calibri"/>
                <a:ea typeface="ＭＳ Ｐゴシック"/>
              </a:rPr>
              <a:t>)</a:t>
            </a:r>
            <a:endParaRPr lang="en-GB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2744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57200" y="207360"/>
            <a:ext cx="8229240" cy="91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</a:rPr>
              <a:t>Arrays (Matrix)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33480" y="1478520"/>
            <a:ext cx="636696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There is several different ways to declare an array in Julia for instance: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3263040" y="2346840"/>
            <a:ext cx="732960" cy="485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203" name="CustomShape 4"/>
          <p:cNvSpPr/>
          <p:nvPr/>
        </p:nvSpPr>
        <p:spPr>
          <a:xfrm>
            <a:off x="4102920" y="2181240"/>
            <a:ext cx="336708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This creates and fill the matrix with given values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2423160" y="3936600"/>
            <a:ext cx="732960" cy="485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205" name="CustomShape 6"/>
          <p:cNvSpPr/>
          <p:nvPr/>
        </p:nvSpPr>
        <p:spPr>
          <a:xfrm>
            <a:off x="3263040" y="3771000"/>
            <a:ext cx="336708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This creates a Matrix of 2 lines and 5 columns filled with 0.0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06" name="CustomShape 7"/>
          <p:cNvSpPr/>
          <p:nvPr/>
        </p:nvSpPr>
        <p:spPr>
          <a:xfrm>
            <a:off x="2377440" y="5523480"/>
            <a:ext cx="732960" cy="485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207" name="CustomShape 8"/>
          <p:cNvSpPr/>
          <p:nvPr/>
        </p:nvSpPr>
        <p:spPr>
          <a:xfrm>
            <a:off x="3217320" y="5523480"/>
            <a:ext cx="336708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As before the type can be </a:t>
            </a:r>
            <a:r>
              <a:rPr lang="en-US" spc="-1" dirty="0">
                <a:solidFill>
                  <a:srgbClr val="000000"/>
                </a:solidFill>
                <a:latin typeface="Calibri"/>
                <a:ea typeface="ＭＳ Ｐゴシック"/>
              </a:rPr>
              <a:t>specified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208" name="Picture 2"/>
          <p:cNvPicPr/>
          <p:nvPr/>
        </p:nvPicPr>
        <p:blipFill>
          <a:blip r:embed="rId2"/>
          <a:stretch/>
        </p:blipFill>
        <p:spPr>
          <a:xfrm>
            <a:off x="185760" y="2309400"/>
            <a:ext cx="2771280" cy="790200"/>
          </a:xfrm>
          <a:prstGeom prst="rect">
            <a:avLst/>
          </a:prstGeom>
          <a:ln>
            <a:noFill/>
          </a:ln>
        </p:spPr>
      </p:pic>
      <p:pic>
        <p:nvPicPr>
          <p:cNvPr id="209" name="Picture 3"/>
          <p:cNvPicPr/>
          <p:nvPr/>
        </p:nvPicPr>
        <p:blipFill>
          <a:blip r:embed="rId3"/>
          <a:stretch/>
        </p:blipFill>
        <p:spPr>
          <a:xfrm>
            <a:off x="338040" y="3767040"/>
            <a:ext cx="1847520" cy="771120"/>
          </a:xfrm>
          <a:prstGeom prst="rect">
            <a:avLst/>
          </a:prstGeom>
          <a:ln>
            <a:noFill/>
          </a:ln>
        </p:spPr>
      </p:pic>
      <p:pic>
        <p:nvPicPr>
          <p:cNvPr id="210" name="Picture 4"/>
          <p:cNvPicPr/>
          <p:nvPr/>
        </p:nvPicPr>
        <p:blipFill>
          <a:blip r:embed="rId4"/>
          <a:stretch/>
        </p:blipFill>
        <p:spPr>
          <a:xfrm>
            <a:off x="338040" y="5366520"/>
            <a:ext cx="1828440" cy="799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980" y="3594720"/>
            <a:ext cx="400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84" y="3140968"/>
            <a:ext cx="181927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Shape 1"/>
          <p:cNvSpPr txBox="1"/>
          <p:nvPr/>
        </p:nvSpPr>
        <p:spPr>
          <a:xfrm>
            <a:off x="457200" y="207360"/>
            <a:ext cx="8229240" cy="91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808080"/>
                </a:solidFill>
                <a:latin typeface="Calibri"/>
              </a:rPr>
              <a:t>Access/Modify Arrays (Matrix</a:t>
            </a:r>
            <a:r>
              <a:rPr lang="en-US" sz="4400" spc="-1" dirty="0">
                <a:solidFill>
                  <a:srgbClr val="808080"/>
                </a:solidFill>
                <a:latin typeface="Calibri"/>
              </a:rPr>
              <a:t>)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CustomShape 5"/>
          <p:cNvSpPr/>
          <p:nvPr/>
        </p:nvSpPr>
        <p:spPr>
          <a:xfrm>
            <a:off x="2888280" y="3140968"/>
            <a:ext cx="1251672" cy="4566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By position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8" name="CustomShape 8"/>
          <p:cNvSpPr/>
          <p:nvPr/>
        </p:nvSpPr>
        <p:spPr>
          <a:xfrm>
            <a:off x="2137428" y="3216278"/>
            <a:ext cx="732960" cy="242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9" name="CustomShape 5"/>
          <p:cNvSpPr/>
          <p:nvPr/>
        </p:nvSpPr>
        <p:spPr>
          <a:xfrm>
            <a:off x="2888280" y="3611318"/>
            <a:ext cx="2331792" cy="4566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Using range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20" name="CustomShape 8"/>
          <p:cNvSpPr/>
          <p:nvPr/>
        </p:nvSpPr>
        <p:spPr>
          <a:xfrm rot="19800000">
            <a:off x="4082809" y="2959672"/>
            <a:ext cx="732960" cy="242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21" name="CustomShape 5"/>
          <p:cNvSpPr/>
          <p:nvPr/>
        </p:nvSpPr>
        <p:spPr>
          <a:xfrm>
            <a:off x="2923600" y="4869160"/>
            <a:ext cx="3304584" cy="4566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Using vector of positions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22" name="CustomShape 8"/>
          <p:cNvSpPr/>
          <p:nvPr/>
        </p:nvSpPr>
        <p:spPr>
          <a:xfrm>
            <a:off x="2123728" y="4944470"/>
            <a:ext cx="732960" cy="242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25" name="CustomShape 8"/>
          <p:cNvSpPr/>
          <p:nvPr/>
        </p:nvSpPr>
        <p:spPr>
          <a:xfrm rot="1800000">
            <a:off x="3832445" y="5327642"/>
            <a:ext cx="732960" cy="242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27" name="CustomShape 8"/>
          <p:cNvSpPr/>
          <p:nvPr/>
        </p:nvSpPr>
        <p:spPr>
          <a:xfrm>
            <a:off x="2123728" y="3660611"/>
            <a:ext cx="732960" cy="242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28" name="CustomShape 8"/>
          <p:cNvSpPr/>
          <p:nvPr/>
        </p:nvSpPr>
        <p:spPr>
          <a:xfrm>
            <a:off x="4157830" y="3718328"/>
            <a:ext cx="732960" cy="242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29" name="CustomShape 5"/>
          <p:cNvSpPr/>
          <p:nvPr/>
        </p:nvSpPr>
        <p:spPr>
          <a:xfrm>
            <a:off x="885756" y="1163857"/>
            <a:ext cx="1251672" cy="4566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Access</a:t>
            </a:r>
            <a:endParaRPr lang="en-US" sz="1800" b="1" strike="noStrike" spc="-1" dirty="0">
              <a:latin typeface="Arial"/>
            </a:endParaRPr>
          </a:p>
        </p:txBody>
      </p:sp>
      <p:sp>
        <p:nvSpPr>
          <p:cNvPr id="30" name="CustomShape 5"/>
          <p:cNvSpPr/>
          <p:nvPr/>
        </p:nvSpPr>
        <p:spPr>
          <a:xfrm>
            <a:off x="4874705" y="1316257"/>
            <a:ext cx="1251672" cy="4566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Modify</a:t>
            </a:r>
            <a:endParaRPr lang="en-US" sz="1800" b="1" strike="noStrike" spc="-1" dirty="0">
              <a:latin typeface="Arial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6332140" y="3644736"/>
            <a:ext cx="216024" cy="2083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Arrow Connector 31"/>
          <p:cNvCxnSpPr>
            <a:stCxn id="31" idx="0"/>
          </p:cNvCxnSpPr>
          <p:nvPr/>
        </p:nvCxnSpPr>
        <p:spPr>
          <a:xfrm flipV="1">
            <a:off x="6440152" y="3337598"/>
            <a:ext cx="522058" cy="3071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758886" y="3062621"/>
            <a:ext cx="16817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spc="-1" dirty="0">
                <a:solidFill>
                  <a:srgbClr val="FF0000"/>
                </a:solidFill>
                <a:latin typeface="Calibri"/>
                <a:ea typeface="ＭＳ Ｐゴシック"/>
              </a:rPr>
              <a:t>Don’t forget the dot </a:t>
            </a:r>
          </a:p>
          <a:p>
            <a:pPr algn="ctr"/>
            <a:r>
              <a:rPr lang="en-US" sz="1400" spc="-1" dirty="0">
                <a:solidFill>
                  <a:srgbClr val="FF0000"/>
                </a:solidFill>
                <a:latin typeface="Calibri"/>
                <a:ea typeface="ＭＳ Ｐゴシック"/>
              </a:rPr>
              <a:t>(</a:t>
            </a:r>
            <a:r>
              <a:rPr lang="en-US" sz="1400" spc="-1" dirty="0" err="1">
                <a:solidFill>
                  <a:srgbClr val="FF0000"/>
                </a:solidFill>
                <a:latin typeface="Calibri"/>
                <a:ea typeface="ＭＳ Ｐゴシック"/>
              </a:rPr>
              <a:t>pointwise</a:t>
            </a:r>
            <a:r>
              <a:rPr lang="en-US" sz="1400" spc="-1" dirty="0">
                <a:solidFill>
                  <a:srgbClr val="FF0000"/>
                </a:solidFill>
                <a:latin typeface="Calibri"/>
                <a:ea typeface="ＭＳ Ｐゴシック"/>
              </a:rPr>
              <a:t>)</a:t>
            </a:r>
            <a:endParaRPr lang="en-GB" sz="1400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93" y="1620517"/>
            <a:ext cx="26574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405" y="2683768"/>
            <a:ext cx="17145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074" y="5325820"/>
            <a:ext cx="44005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6593588" y="1655180"/>
            <a:ext cx="2434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ＭＳ Ｐゴシック"/>
              </a:rPr>
              <a:t>2D arrays are row major</a:t>
            </a:r>
            <a:endParaRPr lang="en-GB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4700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457200" y="207360"/>
            <a:ext cx="8229240" cy="91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</a:rPr>
              <a:t>Why does type matters?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33480" y="1269000"/>
            <a:ext cx="8805240" cy="191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There is three main types in Julia: Int64, Float64 and String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To find the type of any variable use “typeof”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Using some of the previous array definition, this gives: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13" name="Picture 2"/>
          <p:cNvPicPr/>
          <p:nvPr/>
        </p:nvPicPr>
        <p:blipFill>
          <a:blip r:embed="rId2"/>
          <a:stretch/>
        </p:blipFill>
        <p:spPr>
          <a:xfrm>
            <a:off x="3681360" y="3379320"/>
            <a:ext cx="3171600" cy="1238040"/>
          </a:xfrm>
          <a:prstGeom prst="rect">
            <a:avLst/>
          </a:prstGeom>
          <a:ln>
            <a:noFill/>
          </a:ln>
        </p:spPr>
      </p:pic>
      <p:pic>
        <p:nvPicPr>
          <p:cNvPr id="214" name="Picture 3"/>
          <p:cNvPicPr/>
          <p:nvPr/>
        </p:nvPicPr>
        <p:blipFill>
          <a:blip r:embed="rId3"/>
          <a:stretch/>
        </p:blipFill>
        <p:spPr>
          <a:xfrm>
            <a:off x="483480" y="3586320"/>
            <a:ext cx="2895120" cy="1266480"/>
          </a:xfrm>
          <a:prstGeom prst="rect">
            <a:avLst/>
          </a:prstGeom>
          <a:ln>
            <a:noFill/>
          </a:ln>
        </p:spPr>
      </p:pic>
      <p:pic>
        <p:nvPicPr>
          <p:cNvPr id="215" name="Picture 4"/>
          <p:cNvPicPr/>
          <p:nvPr/>
        </p:nvPicPr>
        <p:blipFill>
          <a:blip r:embed="rId4"/>
          <a:stretch/>
        </p:blipFill>
        <p:spPr>
          <a:xfrm>
            <a:off x="7160400" y="4157640"/>
            <a:ext cx="1228320" cy="990360"/>
          </a:xfrm>
          <a:prstGeom prst="rect">
            <a:avLst/>
          </a:prstGeom>
          <a:ln>
            <a:noFill/>
          </a:ln>
        </p:spPr>
      </p:pic>
      <p:pic>
        <p:nvPicPr>
          <p:cNvPr id="216" name="Picture 5"/>
          <p:cNvPicPr/>
          <p:nvPr/>
        </p:nvPicPr>
        <p:blipFill>
          <a:blip r:embed="rId5"/>
          <a:stretch/>
        </p:blipFill>
        <p:spPr>
          <a:xfrm>
            <a:off x="483480" y="5210280"/>
            <a:ext cx="2923920" cy="1123560"/>
          </a:xfrm>
          <a:prstGeom prst="rect">
            <a:avLst/>
          </a:prstGeom>
          <a:ln>
            <a:noFill/>
          </a:ln>
        </p:spPr>
      </p:pic>
      <p:pic>
        <p:nvPicPr>
          <p:cNvPr id="217" name="Picture 6"/>
          <p:cNvPicPr/>
          <p:nvPr/>
        </p:nvPicPr>
        <p:blipFill>
          <a:blip r:embed="rId6"/>
          <a:stretch/>
        </p:blipFill>
        <p:spPr>
          <a:xfrm>
            <a:off x="3681360" y="4824360"/>
            <a:ext cx="2904840" cy="1895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457200" y="207360"/>
            <a:ext cx="8229240" cy="91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</a:rPr>
              <a:t>Arrays with push!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33480" y="1258920"/>
            <a:ext cx="843372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Another way to create array is to declare it empty and push elements to it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 rot="5400000">
            <a:off x="3884400" y="5381640"/>
            <a:ext cx="732960" cy="485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221" name="CustomShape 4"/>
          <p:cNvSpPr/>
          <p:nvPr/>
        </p:nvSpPr>
        <p:spPr>
          <a:xfrm>
            <a:off x="-340560" y="5991120"/>
            <a:ext cx="33670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Type Any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 (can contain anything)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22" name="Picture 2"/>
          <p:cNvPicPr/>
          <p:nvPr/>
        </p:nvPicPr>
        <p:blipFill>
          <a:blip r:embed="rId2"/>
          <a:stretch/>
        </p:blipFill>
        <p:spPr>
          <a:xfrm>
            <a:off x="509760" y="2280960"/>
            <a:ext cx="1666440" cy="2857320"/>
          </a:xfrm>
          <a:prstGeom prst="rect">
            <a:avLst/>
          </a:prstGeom>
          <a:ln>
            <a:noFill/>
          </a:ln>
        </p:spPr>
      </p:pic>
      <p:sp>
        <p:nvSpPr>
          <p:cNvPr id="223" name="CustomShape 5"/>
          <p:cNvSpPr/>
          <p:nvPr/>
        </p:nvSpPr>
        <p:spPr>
          <a:xfrm>
            <a:off x="2809800" y="1911600"/>
            <a:ext cx="3367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The type can be enforced too: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224" name="Picture 2"/>
          <p:cNvPicPr/>
          <p:nvPr/>
        </p:nvPicPr>
        <p:blipFill>
          <a:blip r:embed="rId3"/>
          <a:stretch/>
        </p:blipFill>
        <p:spPr>
          <a:xfrm>
            <a:off x="3484080" y="2318760"/>
            <a:ext cx="1676160" cy="2876040"/>
          </a:xfrm>
          <a:prstGeom prst="rect">
            <a:avLst/>
          </a:prstGeom>
          <a:ln>
            <a:noFill/>
          </a:ln>
        </p:spPr>
      </p:pic>
      <p:sp>
        <p:nvSpPr>
          <p:cNvPr id="225" name="CustomShape 6"/>
          <p:cNvSpPr/>
          <p:nvPr/>
        </p:nvSpPr>
        <p:spPr>
          <a:xfrm rot="5400000">
            <a:off x="914760" y="5319360"/>
            <a:ext cx="732960" cy="485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226" name="CustomShape 7"/>
          <p:cNvSpPr/>
          <p:nvPr/>
        </p:nvSpPr>
        <p:spPr>
          <a:xfrm>
            <a:off x="2638800" y="5991120"/>
            <a:ext cx="33670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Note that even if a Float is pushed, an integer is stored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8" name="CustomShape 8"/>
          <p:cNvSpPr/>
          <p:nvPr/>
        </p:nvSpPr>
        <p:spPr>
          <a:xfrm>
            <a:off x="5817944" y="1774440"/>
            <a:ext cx="33670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This can also be done for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Vectors (and Matrix)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9" name="CustomShape 9"/>
          <p:cNvSpPr/>
          <p:nvPr/>
        </p:nvSpPr>
        <p:spPr>
          <a:xfrm rot="5400000">
            <a:off x="7030783" y="4387016"/>
            <a:ext cx="732960" cy="485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251" y="2454659"/>
            <a:ext cx="172402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425" y="5805264"/>
            <a:ext cx="318135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CustomShape 5"/>
          <p:cNvSpPr/>
          <p:nvPr/>
        </p:nvSpPr>
        <p:spPr>
          <a:xfrm>
            <a:off x="5817944" y="5075460"/>
            <a:ext cx="3367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And converted to matrix using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ＭＳ Ｐゴシック"/>
              </a:rPr>
              <a:t>mapreduce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 function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44D1F-416A-984E-90B8-FB097E325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>
            <a:extLst>
              <a:ext uri="{FF2B5EF4-FFF2-40B4-BE49-F238E27FC236}">
                <a16:creationId xmlns:a16="http://schemas.microsoft.com/office/drawing/2014/main" id="{4A602127-D101-2298-610A-96BC76496612}"/>
              </a:ext>
            </a:extLst>
          </p:cNvPr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  <a:ea typeface="ＭＳ Ｐゴシック"/>
              </a:rPr>
              <a:t>VS Code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CustomShape 2">
            <a:extLst>
              <a:ext uri="{FF2B5EF4-FFF2-40B4-BE49-F238E27FC236}">
                <a16:creationId xmlns:a16="http://schemas.microsoft.com/office/drawing/2014/main" id="{AF03C0EE-247F-C5AC-FBC5-4AD8F323B61D}"/>
              </a:ext>
            </a:extLst>
          </p:cNvPr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5" name="CustomShape 3">
            <a:extLst>
              <a:ext uri="{FF2B5EF4-FFF2-40B4-BE49-F238E27FC236}">
                <a16:creationId xmlns:a16="http://schemas.microsoft.com/office/drawing/2014/main" id="{1635406F-11C3-688C-A4DB-3FBE678080A1}"/>
              </a:ext>
            </a:extLst>
          </p:cNvPr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pic>
        <p:nvPicPr>
          <p:cNvPr id="116" name="Picture 2">
            <a:extLst>
              <a:ext uri="{FF2B5EF4-FFF2-40B4-BE49-F238E27FC236}">
                <a16:creationId xmlns:a16="http://schemas.microsoft.com/office/drawing/2014/main" id="{85C5F277-A692-5B35-A2E7-EDD4E0E1537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07800" y="1457280"/>
            <a:ext cx="8226000" cy="4463280"/>
          </a:xfrm>
          <a:prstGeom prst="rect">
            <a:avLst/>
          </a:prstGeom>
          <a:ln>
            <a:noFill/>
          </a:ln>
        </p:spPr>
      </p:pic>
      <p:sp>
        <p:nvSpPr>
          <p:cNvPr id="117" name="CustomShape 4">
            <a:extLst>
              <a:ext uri="{FF2B5EF4-FFF2-40B4-BE49-F238E27FC236}">
                <a16:creationId xmlns:a16="http://schemas.microsoft.com/office/drawing/2014/main" id="{62A3CFCE-3389-0407-18D6-61CE20FFC6DC}"/>
              </a:ext>
            </a:extLst>
          </p:cNvPr>
          <p:cNvSpPr/>
          <p:nvPr/>
        </p:nvSpPr>
        <p:spPr>
          <a:xfrm>
            <a:off x="307800" y="1324080"/>
            <a:ext cx="377640" cy="342720"/>
          </a:xfrm>
          <a:prstGeom prst="ellipse">
            <a:avLst/>
          </a:prstGeom>
          <a:noFill/>
          <a:ln w="19080">
            <a:solidFill>
              <a:srgbClr val="FF000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8" name="CustomShape 5">
            <a:extLst>
              <a:ext uri="{FF2B5EF4-FFF2-40B4-BE49-F238E27FC236}">
                <a16:creationId xmlns:a16="http://schemas.microsoft.com/office/drawing/2014/main" id="{3A06E020-0417-7D7D-BCD9-3950320DABC1}"/>
              </a:ext>
            </a:extLst>
          </p:cNvPr>
          <p:cNvSpPr/>
          <p:nvPr/>
        </p:nvSpPr>
        <p:spPr>
          <a:xfrm>
            <a:off x="1603440" y="1791360"/>
            <a:ext cx="4571640" cy="364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1. File </a:t>
            </a:r>
            <a:r>
              <a:rPr lang="en-US" sz="1800" b="0" strike="noStrike" spc="-1" dirty="0">
                <a:solidFill>
                  <a:srgbClr val="000000"/>
                </a:solidFill>
                <a:latin typeface="Wingdings"/>
                <a:ea typeface="ＭＳ Ｐゴシック"/>
              </a:rPr>
              <a:t>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 open folder </a:t>
            </a:r>
            <a:r>
              <a:rPr lang="en-US" sz="1800" b="0" strike="noStrike" spc="-1" dirty="0">
                <a:solidFill>
                  <a:srgbClr val="000000"/>
                </a:solidFill>
                <a:latin typeface="Wingdings"/>
                <a:ea typeface="ＭＳ Ｐゴシック"/>
              </a:rPr>
              <a:t>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 your working folder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9" name="CustomShape 6">
            <a:extLst>
              <a:ext uri="{FF2B5EF4-FFF2-40B4-BE49-F238E27FC236}">
                <a16:creationId xmlns:a16="http://schemas.microsoft.com/office/drawing/2014/main" id="{7FE860F9-EC5C-7AD0-0908-11F2CC74A536}"/>
              </a:ext>
            </a:extLst>
          </p:cNvPr>
          <p:cNvSpPr/>
          <p:nvPr/>
        </p:nvSpPr>
        <p:spPr>
          <a:xfrm flipH="1" flipV="1">
            <a:off x="630360" y="1616040"/>
            <a:ext cx="972720" cy="358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20" name="CustomShape 7">
            <a:extLst>
              <a:ext uri="{FF2B5EF4-FFF2-40B4-BE49-F238E27FC236}">
                <a16:creationId xmlns:a16="http://schemas.microsoft.com/office/drawing/2014/main" id="{B6F1A516-7114-1D9F-2EC0-9F344B4469A9}"/>
              </a:ext>
            </a:extLst>
          </p:cNvPr>
          <p:cNvSpPr/>
          <p:nvPr/>
        </p:nvSpPr>
        <p:spPr>
          <a:xfrm flipH="1" flipV="1">
            <a:off x="496080" y="1666080"/>
            <a:ext cx="721800" cy="2206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21" name="CustomShape 8">
            <a:extLst>
              <a:ext uri="{FF2B5EF4-FFF2-40B4-BE49-F238E27FC236}">
                <a16:creationId xmlns:a16="http://schemas.microsoft.com/office/drawing/2014/main" id="{3DBDEF9F-B240-6A88-7E92-3345FAB3D615}"/>
              </a:ext>
            </a:extLst>
          </p:cNvPr>
          <p:cNvSpPr/>
          <p:nvPr/>
        </p:nvSpPr>
        <p:spPr>
          <a:xfrm>
            <a:off x="1219320" y="3689280"/>
            <a:ext cx="4571640" cy="364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2. Click on explorer</a:t>
            </a:r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24358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457200" y="207360"/>
            <a:ext cx="8229240" cy="91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</a:rPr>
              <a:t>Working with arrays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16880" y="1368000"/>
            <a:ext cx="31507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Creates 2 arrays as follow: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2547000" y="1810440"/>
            <a:ext cx="732960" cy="485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234" name="CustomShape 4"/>
          <p:cNvSpPr/>
          <p:nvPr/>
        </p:nvSpPr>
        <p:spPr>
          <a:xfrm>
            <a:off x="3388680" y="1834560"/>
            <a:ext cx="41072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Here no comma is used and the Vector is created using Integers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35" name="CustomShape 5"/>
          <p:cNvSpPr/>
          <p:nvPr/>
        </p:nvSpPr>
        <p:spPr>
          <a:xfrm>
            <a:off x="2547000" y="3094920"/>
            <a:ext cx="732960" cy="485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236" name="CustomShape 6"/>
          <p:cNvSpPr/>
          <p:nvPr/>
        </p:nvSpPr>
        <p:spPr>
          <a:xfrm>
            <a:off x="3388680" y="2904120"/>
            <a:ext cx="42213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Here a single comma is used and the Vector is created using Float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37" name="CustomShape 7"/>
          <p:cNvSpPr/>
          <p:nvPr/>
        </p:nvSpPr>
        <p:spPr>
          <a:xfrm>
            <a:off x="421560" y="4157640"/>
            <a:ext cx="58968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Go through the values of the array using a “for” loop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8" name="CustomShape 8"/>
          <p:cNvSpPr/>
          <p:nvPr/>
        </p:nvSpPr>
        <p:spPr>
          <a:xfrm>
            <a:off x="457200" y="5952240"/>
            <a:ext cx="65116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What happens if we use array2 instead?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39" name="Picture 9"/>
          <p:cNvPicPr/>
          <p:nvPr/>
        </p:nvPicPr>
        <p:blipFill>
          <a:blip r:embed="rId2"/>
          <a:stretch/>
        </p:blipFill>
        <p:spPr>
          <a:xfrm>
            <a:off x="284400" y="4627800"/>
            <a:ext cx="6602040" cy="1180800"/>
          </a:xfrm>
          <a:prstGeom prst="rect">
            <a:avLst/>
          </a:prstGeom>
          <a:ln>
            <a:noFill/>
          </a:ln>
        </p:spPr>
      </p:pic>
      <p:pic>
        <p:nvPicPr>
          <p:cNvPr id="240" name="Picture 11"/>
          <p:cNvPicPr/>
          <p:nvPr/>
        </p:nvPicPr>
        <p:blipFill>
          <a:blip r:embed="rId3"/>
          <a:stretch/>
        </p:blipFill>
        <p:spPr>
          <a:xfrm>
            <a:off x="399960" y="1834560"/>
            <a:ext cx="1971360" cy="2171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457200" y="207360"/>
            <a:ext cx="8229240" cy="91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</a:rPr>
              <a:t>Working with arrays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148320" y="1263240"/>
            <a:ext cx="55112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Position in an array has to be access with integers (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positional index)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243" name="Picture 2"/>
          <p:cNvPicPr/>
          <p:nvPr/>
        </p:nvPicPr>
        <p:blipFill>
          <a:blip r:embed="rId2"/>
          <a:stretch/>
        </p:blipFill>
        <p:spPr>
          <a:xfrm>
            <a:off x="119880" y="1729800"/>
            <a:ext cx="5706000" cy="3394080"/>
          </a:xfrm>
          <a:prstGeom prst="rect">
            <a:avLst/>
          </a:prstGeom>
          <a:ln>
            <a:noFill/>
          </a:ln>
        </p:spPr>
      </p:pic>
      <p:sp>
        <p:nvSpPr>
          <p:cNvPr id="244" name="CustomShape 3"/>
          <p:cNvSpPr/>
          <p:nvPr/>
        </p:nvSpPr>
        <p:spPr>
          <a:xfrm>
            <a:off x="122040" y="5244480"/>
            <a:ext cx="79513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Luckily Floats (including Vector{Float64}) can be converted to integer as: 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45" name="Picture 3"/>
          <p:cNvPicPr/>
          <p:nvPr/>
        </p:nvPicPr>
        <p:blipFill>
          <a:blip r:embed="rId3"/>
          <a:stretch/>
        </p:blipFill>
        <p:spPr>
          <a:xfrm>
            <a:off x="457200" y="5644800"/>
            <a:ext cx="2152440" cy="1095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457200" y="207360"/>
            <a:ext cx="8229240" cy="91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</a:rPr>
              <a:t>First Julia plot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416160" y="1324800"/>
            <a:ext cx="8479800" cy="277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First add a plotting package “Plots”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	] add Plots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lang="en-US" sz="2000" b="0" i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“]” opens the package manager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It can take a few minutes as other default packages are updated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Create a plot_square function (still in functions_file.jl)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248" name="Picture 2"/>
          <p:cNvPicPr/>
          <p:nvPr/>
        </p:nvPicPr>
        <p:blipFill>
          <a:blip r:embed="rId2"/>
          <a:stretch/>
        </p:blipFill>
        <p:spPr>
          <a:xfrm>
            <a:off x="4957920" y="1929240"/>
            <a:ext cx="3190680" cy="609120"/>
          </a:xfrm>
          <a:prstGeom prst="rect">
            <a:avLst/>
          </a:prstGeom>
          <a:ln>
            <a:noFill/>
          </a:ln>
        </p:spPr>
      </p:pic>
      <p:pic>
        <p:nvPicPr>
          <p:cNvPr id="249" name="Picture 3"/>
          <p:cNvPicPr/>
          <p:nvPr/>
        </p:nvPicPr>
        <p:blipFill>
          <a:blip r:embed="rId3"/>
          <a:stretch/>
        </p:blipFill>
        <p:spPr>
          <a:xfrm>
            <a:off x="2328840" y="3862440"/>
            <a:ext cx="5495400" cy="2580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457200" y="207360"/>
            <a:ext cx="8229240" cy="91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</a:rPr>
              <a:t>First Julia plot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416160" y="1324800"/>
            <a:ext cx="847980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Execute “my_code.jl”</a:t>
            </a:r>
            <a:endParaRPr lang="en-US" sz="2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In the REPL (terminal) type: plot_square()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52" name="Picture 2"/>
          <p:cNvPicPr/>
          <p:nvPr/>
        </p:nvPicPr>
        <p:blipFill>
          <a:blip r:embed="rId2"/>
          <a:stretch/>
        </p:blipFill>
        <p:spPr>
          <a:xfrm>
            <a:off x="457200" y="2409840"/>
            <a:ext cx="7828560" cy="3708000"/>
          </a:xfrm>
          <a:prstGeom prst="rect">
            <a:avLst/>
          </a:prstGeom>
          <a:ln>
            <a:noFill/>
          </a:ln>
        </p:spPr>
      </p:pic>
      <p:sp>
        <p:nvSpPr>
          <p:cNvPr id="253" name="CustomShape 3"/>
          <p:cNvSpPr/>
          <p:nvPr/>
        </p:nvSpPr>
        <p:spPr>
          <a:xfrm>
            <a:off x="453240" y="6235200"/>
            <a:ext cx="6334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Wingdings"/>
                <a:ea typeface="ＭＳ Ｐゴシック"/>
              </a:rPr>
              <a:t>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 The figures are displayed within VS code in a dedicated window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457200" y="207360"/>
            <a:ext cx="8229240" cy="91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</a:rPr>
              <a:t>Add title and label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416160" y="1324800"/>
            <a:ext cx="84798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Modify the function as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367200" y="5349240"/>
            <a:ext cx="87879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Here the “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!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” means that the title, x- and y-labels will be added to previously declared plot.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57" name="Picture 2"/>
          <p:cNvPicPr/>
          <p:nvPr/>
        </p:nvPicPr>
        <p:blipFill>
          <a:blip r:embed="rId2"/>
          <a:stretch/>
        </p:blipFill>
        <p:spPr>
          <a:xfrm>
            <a:off x="304920" y="1809360"/>
            <a:ext cx="4781160" cy="2933280"/>
          </a:xfrm>
          <a:prstGeom prst="rect">
            <a:avLst/>
          </a:prstGeom>
          <a:ln>
            <a:noFill/>
          </a:ln>
        </p:spPr>
      </p:pic>
      <p:pic>
        <p:nvPicPr>
          <p:cNvPr id="258" name="Picture 3"/>
          <p:cNvPicPr/>
          <p:nvPr/>
        </p:nvPicPr>
        <p:blipFill>
          <a:blip r:embed="rId3"/>
          <a:stretch/>
        </p:blipFill>
        <p:spPr>
          <a:xfrm>
            <a:off x="4761360" y="2464560"/>
            <a:ext cx="3840120" cy="2595240"/>
          </a:xfrm>
          <a:prstGeom prst="rect">
            <a:avLst/>
          </a:prstGeom>
          <a:ln>
            <a:noFill/>
          </a:ln>
        </p:spPr>
      </p:pic>
      <p:sp>
        <p:nvSpPr>
          <p:cNvPr id="259" name="CustomShape 4"/>
          <p:cNvSpPr/>
          <p:nvPr/>
        </p:nvSpPr>
        <p:spPr>
          <a:xfrm>
            <a:off x="4196520" y="3388320"/>
            <a:ext cx="732960" cy="485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Picture 2"/>
          <p:cNvPicPr/>
          <p:nvPr/>
        </p:nvPicPr>
        <p:blipFill>
          <a:blip r:embed="rId2"/>
          <a:stretch/>
        </p:blipFill>
        <p:spPr>
          <a:xfrm>
            <a:off x="190440" y="1886040"/>
            <a:ext cx="4647960" cy="3257280"/>
          </a:xfrm>
          <a:prstGeom prst="rect">
            <a:avLst/>
          </a:prstGeom>
          <a:ln>
            <a:noFill/>
          </a:ln>
        </p:spPr>
      </p:pic>
      <p:sp>
        <p:nvSpPr>
          <p:cNvPr id="261" name="TextShape 1"/>
          <p:cNvSpPr txBox="1"/>
          <p:nvPr/>
        </p:nvSpPr>
        <p:spPr>
          <a:xfrm>
            <a:off x="457200" y="207360"/>
            <a:ext cx="8229240" cy="919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</a:rPr>
              <a:t>Adding another curve to existing plot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416160" y="1324800"/>
            <a:ext cx="84798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Modify the function as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5782680" y="3429000"/>
            <a:ext cx="2118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What happens here?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4" name="CustomShape 4"/>
          <p:cNvSpPr/>
          <p:nvPr/>
        </p:nvSpPr>
        <p:spPr>
          <a:xfrm>
            <a:off x="4196520" y="3388320"/>
            <a:ext cx="732960" cy="485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3"/>
          <p:cNvPicPr/>
          <p:nvPr/>
        </p:nvPicPr>
        <p:blipFill>
          <a:blip r:embed="rId2"/>
          <a:stretch/>
        </p:blipFill>
        <p:spPr>
          <a:xfrm>
            <a:off x="127080" y="2078640"/>
            <a:ext cx="4895640" cy="3285720"/>
          </a:xfrm>
          <a:prstGeom prst="rect">
            <a:avLst/>
          </a:prstGeom>
          <a:ln>
            <a:noFill/>
          </a:ln>
        </p:spPr>
      </p:pic>
      <p:sp>
        <p:nvSpPr>
          <p:cNvPr id="266" name="TextShape 1"/>
          <p:cNvSpPr txBox="1"/>
          <p:nvPr/>
        </p:nvSpPr>
        <p:spPr>
          <a:xfrm>
            <a:off x="457200" y="207360"/>
            <a:ext cx="8229240" cy="919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</a:rPr>
              <a:t>Adding another curve to existing plot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416160" y="1324800"/>
            <a:ext cx="84798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The “!” is also used to add curves to an existing plot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68" name="Picture 4"/>
          <p:cNvPicPr/>
          <p:nvPr/>
        </p:nvPicPr>
        <p:blipFill>
          <a:blip r:embed="rId3"/>
          <a:stretch/>
        </p:blipFill>
        <p:spPr>
          <a:xfrm>
            <a:off x="4579200" y="3588480"/>
            <a:ext cx="4202640" cy="3038040"/>
          </a:xfrm>
          <a:prstGeom prst="rect">
            <a:avLst/>
          </a:prstGeom>
          <a:ln>
            <a:noFill/>
          </a:ln>
        </p:spPr>
      </p:pic>
      <p:sp>
        <p:nvSpPr>
          <p:cNvPr id="269" name="CustomShape 3"/>
          <p:cNvSpPr/>
          <p:nvPr/>
        </p:nvSpPr>
        <p:spPr>
          <a:xfrm>
            <a:off x="3751200" y="3771000"/>
            <a:ext cx="732960" cy="485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457200" y="207360"/>
            <a:ext cx="8229240" cy="91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</a:rPr>
              <a:t>Exercise 1a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TextShape 2"/>
          <p:cNvSpPr txBox="1"/>
          <p:nvPr/>
        </p:nvSpPr>
        <p:spPr>
          <a:xfrm>
            <a:off x="457200" y="1370880"/>
            <a:ext cx="8229240" cy="4754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Assume we have an initial amount of money on the bank (M=1000) and each year we save some money (dM=100)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What will the amount of money be after 25 years? Create  Julia function for this.</a:t>
            </a: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Plot the total amount of money (M) versus time in years.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457200" y="207360"/>
            <a:ext cx="8229240" cy="91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</a:rPr>
              <a:t>Example of solution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73" name="Picture 5"/>
          <p:cNvPicPr/>
          <p:nvPr/>
        </p:nvPicPr>
        <p:blipFill>
          <a:blip r:embed="rId2"/>
          <a:stretch/>
        </p:blipFill>
        <p:spPr>
          <a:xfrm>
            <a:off x="119160" y="1300320"/>
            <a:ext cx="5343120" cy="4105080"/>
          </a:xfrm>
          <a:prstGeom prst="rect">
            <a:avLst/>
          </a:prstGeom>
          <a:ln>
            <a:noFill/>
          </a:ln>
        </p:spPr>
      </p:pic>
      <p:pic>
        <p:nvPicPr>
          <p:cNvPr id="274" name="Picture 6"/>
          <p:cNvPicPr/>
          <p:nvPr/>
        </p:nvPicPr>
        <p:blipFill>
          <a:blip r:embed="rId3"/>
          <a:stretch/>
        </p:blipFill>
        <p:spPr>
          <a:xfrm>
            <a:off x="4218120" y="3219480"/>
            <a:ext cx="4768560" cy="3490560"/>
          </a:xfrm>
          <a:prstGeom prst="rect">
            <a:avLst/>
          </a:prstGeom>
          <a:ln>
            <a:noFill/>
          </a:ln>
        </p:spPr>
      </p:pic>
      <p:pic>
        <p:nvPicPr>
          <p:cNvPr id="275" name="Picture 7"/>
          <p:cNvPicPr/>
          <p:nvPr/>
        </p:nvPicPr>
        <p:blipFill>
          <a:blip r:embed="rId4"/>
          <a:stretch/>
        </p:blipFill>
        <p:spPr>
          <a:xfrm>
            <a:off x="442800" y="5767560"/>
            <a:ext cx="2752200" cy="847440"/>
          </a:xfrm>
          <a:prstGeom prst="rect">
            <a:avLst/>
          </a:prstGeom>
          <a:ln>
            <a:noFill/>
          </a:ln>
        </p:spPr>
      </p:pic>
      <p:sp>
        <p:nvSpPr>
          <p:cNvPr id="276" name="CustomShape 2"/>
          <p:cNvSpPr/>
          <p:nvPr/>
        </p:nvSpPr>
        <p:spPr>
          <a:xfrm>
            <a:off x="3358440" y="5948280"/>
            <a:ext cx="732960" cy="485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pic>
        <p:nvPicPr>
          <p:cNvPr id="277" name="Picture 8"/>
          <p:cNvPicPr/>
          <p:nvPr/>
        </p:nvPicPr>
        <p:blipFill>
          <a:blip r:embed="rId5"/>
          <a:stretch/>
        </p:blipFill>
        <p:spPr>
          <a:xfrm>
            <a:off x="5744160" y="1457280"/>
            <a:ext cx="3367800" cy="1133280"/>
          </a:xfrm>
          <a:prstGeom prst="rect">
            <a:avLst/>
          </a:prstGeom>
          <a:ln>
            <a:noFill/>
          </a:ln>
        </p:spPr>
      </p:pic>
      <p:sp>
        <p:nvSpPr>
          <p:cNvPr id="278" name="CustomShape 3"/>
          <p:cNvSpPr/>
          <p:nvPr/>
        </p:nvSpPr>
        <p:spPr>
          <a:xfrm rot="5400000">
            <a:off x="1426680" y="5265000"/>
            <a:ext cx="518760" cy="485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457200" y="207360"/>
            <a:ext cx="8229240" cy="91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</a:rPr>
              <a:t>Exercise 1b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457200" y="1370880"/>
            <a:ext cx="8229240" cy="4754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Most banks give an interest on the money you have and pay that at the end of the year. Let’s assume that the interest rate is 10%.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Duplicate the previous function and call it exercice_1b. </a:t>
            </a: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Modify the function to account for interest rate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07360"/>
            <a:ext cx="8229240" cy="91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</a:rPr>
              <a:t>Julia REPL (demonstration)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2" name="Picture 2"/>
          <p:cNvPicPr/>
          <p:nvPr/>
        </p:nvPicPr>
        <p:blipFill>
          <a:blip r:embed="rId2"/>
          <a:stretch/>
        </p:blipFill>
        <p:spPr>
          <a:xfrm>
            <a:off x="1238400" y="1342800"/>
            <a:ext cx="6634800" cy="4991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Picture 2"/>
          <p:cNvPicPr/>
          <p:nvPr/>
        </p:nvPicPr>
        <p:blipFill>
          <a:blip r:embed="rId2"/>
          <a:stretch/>
        </p:blipFill>
        <p:spPr>
          <a:xfrm>
            <a:off x="112680" y="2012760"/>
            <a:ext cx="5011200" cy="3539160"/>
          </a:xfrm>
          <a:prstGeom prst="rect">
            <a:avLst/>
          </a:prstGeom>
          <a:ln>
            <a:noFill/>
          </a:ln>
        </p:spPr>
      </p:pic>
      <p:pic>
        <p:nvPicPr>
          <p:cNvPr id="282" name="Picture 3"/>
          <p:cNvPicPr/>
          <p:nvPr/>
        </p:nvPicPr>
        <p:blipFill>
          <a:blip r:embed="rId3"/>
          <a:stretch/>
        </p:blipFill>
        <p:spPr>
          <a:xfrm>
            <a:off x="4836600" y="1641240"/>
            <a:ext cx="4183200" cy="3016080"/>
          </a:xfrm>
          <a:prstGeom prst="rect">
            <a:avLst/>
          </a:prstGeom>
          <a:ln>
            <a:noFill/>
          </a:ln>
        </p:spPr>
      </p:pic>
      <p:sp>
        <p:nvSpPr>
          <p:cNvPr id="283" name="CustomShape 1"/>
          <p:cNvSpPr/>
          <p:nvPr/>
        </p:nvSpPr>
        <p:spPr>
          <a:xfrm>
            <a:off x="609480" y="359640"/>
            <a:ext cx="8229240" cy="91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</a:rPr>
              <a:t>Example of solution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2618640" y="5933160"/>
            <a:ext cx="732960" cy="485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pic>
        <p:nvPicPr>
          <p:cNvPr id="285" name="Picture 4"/>
          <p:cNvPicPr/>
          <p:nvPr/>
        </p:nvPicPr>
        <p:blipFill>
          <a:blip r:embed="rId4"/>
          <a:stretch/>
        </p:blipFill>
        <p:spPr>
          <a:xfrm>
            <a:off x="3633840" y="5794920"/>
            <a:ext cx="2657160" cy="761760"/>
          </a:xfrm>
          <a:prstGeom prst="rect">
            <a:avLst/>
          </a:prstGeom>
          <a:ln>
            <a:noFill/>
          </a:ln>
        </p:spPr>
      </p:pic>
      <p:sp>
        <p:nvSpPr>
          <p:cNvPr id="286" name="CustomShape 3"/>
          <p:cNvSpPr/>
          <p:nvPr/>
        </p:nvSpPr>
        <p:spPr>
          <a:xfrm rot="16200000">
            <a:off x="5524560" y="4984200"/>
            <a:ext cx="732960" cy="485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457200" y="207360"/>
            <a:ext cx="8229240" cy="91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</a:rPr>
              <a:t>Exercise 1c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457200" y="1370880"/>
            <a:ext cx="8229240" cy="4754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Explore plotting options (Plots.jl)</a:t>
            </a:r>
            <a:br/>
            <a:br/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use online doc:</a:t>
            </a:r>
            <a:br/>
            <a:r>
              <a:rPr lang="en-US" sz="3200" b="0" u="sng" strike="noStrike" spc="-1">
                <a:solidFill>
                  <a:srgbClr val="0000FF"/>
                </a:solidFill>
                <a:uFillTx/>
                <a:latin typeface="Calibri"/>
                <a:hlinkClick r:id="rId3"/>
              </a:rPr>
              <a:t>https://docs.juliaplots.org/latest/tutorial/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Improve “exercise_1b()” -&gt; “exercise_1c()” </a:t>
            </a:r>
          </a:p>
          <a:p>
            <a:pPr marL="914400" lvl="1"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Change colors of the curve </a:t>
            </a:r>
          </a:p>
          <a:p>
            <a:pPr marL="914400" lvl="1"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Display points on top of the curve function (scatter)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457200" y="207360"/>
            <a:ext cx="8229240" cy="91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</a:rPr>
              <a:t>Example of solution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90" name="Picture 2"/>
          <p:cNvPicPr/>
          <p:nvPr/>
        </p:nvPicPr>
        <p:blipFill>
          <a:blip r:embed="rId3"/>
          <a:stretch/>
        </p:blipFill>
        <p:spPr>
          <a:xfrm>
            <a:off x="160200" y="1243080"/>
            <a:ext cx="5214240" cy="3700080"/>
          </a:xfrm>
          <a:prstGeom prst="rect">
            <a:avLst/>
          </a:prstGeom>
          <a:ln>
            <a:noFill/>
          </a:ln>
        </p:spPr>
      </p:pic>
      <p:pic>
        <p:nvPicPr>
          <p:cNvPr id="291" name="Picture 3"/>
          <p:cNvPicPr/>
          <p:nvPr/>
        </p:nvPicPr>
        <p:blipFill>
          <a:blip r:embed="rId4"/>
          <a:stretch/>
        </p:blipFill>
        <p:spPr>
          <a:xfrm>
            <a:off x="5033520" y="1405080"/>
            <a:ext cx="3961440" cy="2842920"/>
          </a:xfrm>
          <a:prstGeom prst="rect">
            <a:avLst/>
          </a:prstGeom>
          <a:ln>
            <a:noFill/>
          </a:ln>
        </p:spPr>
      </p:pic>
      <p:sp>
        <p:nvSpPr>
          <p:cNvPr id="292" name="CustomShape 2"/>
          <p:cNvSpPr/>
          <p:nvPr/>
        </p:nvSpPr>
        <p:spPr>
          <a:xfrm>
            <a:off x="176760" y="5044680"/>
            <a:ext cx="2500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Save the plot to a file as: 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93" name="Picture 5"/>
          <p:cNvPicPr/>
          <p:nvPr/>
        </p:nvPicPr>
        <p:blipFill>
          <a:blip r:embed="rId5"/>
          <a:stretch/>
        </p:blipFill>
        <p:spPr>
          <a:xfrm>
            <a:off x="271440" y="5505480"/>
            <a:ext cx="2638080" cy="285480"/>
          </a:xfrm>
          <a:prstGeom prst="rect">
            <a:avLst/>
          </a:prstGeom>
          <a:ln>
            <a:noFill/>
          </a:ln>
        </p:spPr>
      </p:pic>
      <p:sp>
        <p:nvSpPr>
          <p:cNvPr id="294" name="CustomShape 3"/>
          <p:cNvSpPr/>
          <p:nvPr/>
        </p:nvSpPr>
        <p:spPr>
          <a:xfrm>
            <a:off x="275040" y="6006600"/>
            <a:ext cx="4020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(The file is saved in the working directory)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457200" y="207360"/>
            <a:ext cx="8229240" cy="91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808080"/>
                </a:solidFill>
                <a:latin typeface="Calibri"/>
              </a:rPr>
              <a:t>To </a:t>
            </a:r>
            <a:r>
              <a:rPr lang="en-US" sz="4400" spc="-1">
                <a:solidFill>
                  <a:srgbClr val="808080"/>
                </a:solidFill>
                <a:latin typeface="Calibri"/>
              </a:rPr>
              <a:t>go further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457200" y="1370880"/>
            <a:ext cx="8229240" cy="4754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Exercise 1d: fit an equation through the datapoints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457200" y="2912400"/>
            <a:ext cx="6857640" cy="374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Copy function “exercise_1c()” to “exercice_1d()”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Use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CurvFit.jl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to fit the points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julia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&gt; ] add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CurveFit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)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Use online doc and provided examples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u="sng" strike="noStrike" spc="-1" dirty="0">
                <a:solidFill>
                  <a:srgbClr val="0000FF"/>
                </a:solidFill>
                <a:uFillTx/>
                <a:latin typeface="Calibri"/>
                <a:hlinkClick r:id="rId3"/>
              </a:rPr>
              <a:t>https://juliapackages.com/p/curvefit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Try different polynomial exponent and plot the results using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Plots.jl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298" name="Picture 3"/>
          <p:cNvPicPr/>
          <p:nvPr/>
        </p:nvPicPr>
        <p:blipFill>
          <a:blip r:embed="rId4"/>
          <a:stretch/>
        </p:blipFill>
        <p:spPr>
          <a:xfrm>
            <a:off x="5815080" y="3808080"/>
            <a:ext cx="2999880" cy="1171080"/>
          </a:xfrm>
          <a:prstGeom prst="rect">
            <a:avLst/>
          </a:prstGeom>
          <a:ln w="9360">
            <a:solidFill>
              <a:schemeClr val="tx1"/>
            </a:solidFill>
            <a:miter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76320" y="1219320"/>
            <a:ext cx="8229240" cy="502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1800" b="0" strike="noStrike" spc="-1" dirty="0"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Julia terminal </a:t>
            </a:r>
            <a:endParaRPr lang="en-US" sz="2800" b="0" strike="noStrike" spc="-1" dirty="0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computation space, execute scripts…</a:t>
            </a:r>
            <a:endParaRPr lang="en-US" sz="2000" b="0" strike="noStrike" spc="-1" dirty="0"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]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  package manager</a:t>
            </a:r>
            <a:endParaRPr lang="en-US" sz="2800" b="0" strike="noStrike" spc="-1" dirty="0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add/update packages</a:t>
            </a:r>
            <a:endParaRPr lang="en-US" sz="2000" b="0" strike="noStrike" spc="-1" dirty="0"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;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  shell</a:t>
            </a:r>
            <a:endParaRPr lang="en-US" sz="2800" b="0" strike="noStrike" spc="-1" dirty="0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Changing directories</a:t>
            </a:r>
            <a:endParaRPr lang="en-US" sz="2000" b="0" strike="noStrike" spc="-1" dirty="0"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? help</a:t>
            </a:r>
            <a:br>
              <a:rPr dirty="0"/>
            </a:b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provide help with functions</a:t>
            </a:r>
            <a:endParaRPr lang="en-US" sz="2000" b="0" strike="noStrike" spc="-1" dirty="0"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Backspace </a:t>
            </a:r>
            <a:endParaRPr lang="en-US" sz="2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	back to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ＭＳ Ｐゴシック"/>
              </a:rPr>
              <a:t>julia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 terminal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		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53352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  <a:ea typeface="ＭＳ Ｐゴシック"/>
              </a:rPr>
              <a:t>Julia REPL (read-eval-print loop)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5" name="Picture 5"/>
          <p:cNvPicPr/>
          <p:nvPr/>
        </p:nvPicPr>
        <p:blipFill>
          <a:blip r:embed="rId2"/>
          <a:stretch/>
        </p:blipFill>
        <p:spPr>
          <a:xfrm>
            <a:off x="4276800" y="1219320"/>
            <a:ext cx="4723920" cy="998280"/>
          </a:xfrm>
          <a:prstGeom prst="rect">
            <a:avLst/>
          </a:prstGeom>
          <a:ln>
            <a:noFill/>
          </a:ln>
        </p:spPr>
      </p:pic>
      <p:pic>
        <p:nvPicPr>
          <p:cNvPr id="136" name="Picture 6"/>
          <p:cNvPicPr/>
          <p:nvPr/>
        </p:nvPicPr>
        <p:blipFill>
          <a:blip r:embed="rId3"/>
          <a:stretch/>
        </p:blipFill>
        <p:spPr>
          <a:xfrm>
            <a:off x="4276800" y="2808360"/>
            <a:ext cx="4800240" cy="620280"/>
          </a:xfrm>
          <a:prstGeom prst="rect">
            <a:avLst/>
          </a:prstGeom>
          <a:ln>
            <a:noFill/>
          </a:ln>
        </p:spPr>
      </p:pic>
      <p:pic>
        <p:nvPicPr>
          <p:cNvPr id="137" name="Picture 7"/>
          <p:cNvPicPr/>
          <p:nvPr/>
        </p:nvPicPr>
        <p:blipFill>
          <a:blip r:embed="rId4"/>
          <a:stretch/>
        </p:blipFill>
        <p:spPr>
          <a:xfrm>
            <a:off x="4419720" y="3751200"/>
            <a:ext cx="4723920" cy="725040"/>
          </a:xfrm>
          <a:prstGeom prst="rect">
            <a:avLst/>
          </a:prstGeom>
          <a:ln>
            <a:noFill/>
          </a:ln>
        </p:spPr>
      </p:pic>
      <p:sp>
        <p:nvSpPr>
          <p:cNvPr id="138" name="CustomShape 3"/>
          <p:cNvSpPr/>
          <p:nvPr/>
        </p:nvSpPr>
        <p:spPr>
          <a:xfrm flipV="1">
            <a:off x="3048120" y="1730520"/>
            <a:ext cx="1228320" cy="25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39" name="CustomShape 4"/>
          <p:cNvSpPr/>
          <p:nvPr/>
        </p:nvSpPr>
        <p:spPr>
          <a:xfrm>
            <a:off x="3814920" y="2976480"/>
            <a:ext cx="452160" cy="142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40" name="CustomShape 5"/>
          <p:cNvSpPr/>
          <p:nvPr/>
        </p:nvSpPr>
        <p:spPr>
          <a:xfrm>
            <a:off x="2165400" y="3562560"/>
            <a:ext cx="2253960" cy="43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41" name="CustomShape 6"/>
          <p:cNvSpPr/>
          <p:nvPr/>
        </p:nvSpPr>
        <p:spPr>
          <a:xfrm>
            <a:off x="444600" y="746280"/>
            <a:ext cx="487656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>
              <a:lnSpc>
                <a:spcPct val="100000"/>
              </a:lnSpc>
            </a:pPr>
            <a:r>
              <a:rPr lang="en-US" sz="2000" b="0" strike="noStrike" spc="-1">
                <a:solidFill>
                  <a:srgbClr val="808080"/>
                </a:solidFill>
                <a:latin typeface="Calibri"/>
                <a:ea typeface="ＭＳ Ｐゴシック"/>
              </a:rPr>
              <a:t>Terminal or prompt pasting 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43" name="Picture 14"/>
          <p:cNvPicPr/>
          <p:nvPr/>
        </p:nvPicPr>
        <p:blipFill>
          <a:blip r:embed="rId5"/>
          <a:stretch/>
        </p:blipFill>
        <p:spPr>
          <a:xfrm>
            <a:off x="4191120" y="4705200"/>
            <a:ext cx="4762080" cy="923400"/>
          </a:xfrm>
          <a:prstGeom prst="rect">
            <a:avLst/>
          </a:prstGeom>
          <a:ln>
            <a:noFill/>
          </a:ln>
        </p:spPr>
      </p:pic>
      <p:sp>
        <p:nvSpPr>
          <p:cNvPr id="144" name="CustomShape 8"/>
          <p:cNvSpPr/>
          <p:nvPr/>
        </p:nvSpPr>
        <p:spPr>
          <a:xfrm>
            <a:off x="2012760" y="4476240"/>
            <a:ext cx="2253960" cy="324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Effect">
                      <p:stCondLst>
                        <p:cond delay="indefinite"/>
                      </p:stCondLst>
                      <p:childTnLst>
                        <p:par>
                          <p:cTn id="2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D3613-2F1B-867F-297B-600E93175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2">
            <a:extLst>
              <a:ext uri="{FF2B5EF4-FFF2-40B4-BE49-F238E27FC236}">
                <a16:creationId xmlns:a16="http://schemas.microsoft.com/office/drawing/2014/main" id="{5D531765-2594-78EA-30A7-54C7A8C794BC}"/>
              </a:ext>
            </a:extLst>
          </p:cNvPr>
          <p:cNvSpPr txBox="1"/>
          <p:nvPr/>
        </p:nvSpPr>
        <p:spPr>
          <a:xfrm>
            <a:off x="53352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808080"/>
                </a:solidFill>
                <a:latin typeface="Calibri"/>
                <a:ea typeface="ＭＳ Ｐゴシック"/>
              </a:rPr>
              <a:t>Julia introduction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EEE930-0259-CD75-51A0-07F61330D899}"/>
              </a:ext>
            </a:extLst>
          </p:cNvPr>
          <p:cNvSpPr txBox="1"/>
          <p:nvPr/>
        </p:nvSpPr>
        <p:spPr>
          <a:xfrm>
            <a:off x="323528" y="1772816"/>
            <a:ext cx="7566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https://github.com/NicolasRiel/Heidelberg_LaMEM_course/blob/main/Julia_introduction/IntroJulia.md</a:t>
            </a:r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BA489-77BC-B813-08EB-FBFBF5764E2A}"/>
              </a:ext>
            </a:extLst>
          </p:cNvPr>
          <p:cNvSpPr txBox="1"/>
          <p:nvPr/>
        </p:nvSpPr>
        <p:spPr>
          <a:xfrm>
            <a:off x="323528" y="1273062"/>
            <a:ext cx="7920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Access the following link and complete the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Julia introduction</a:t>
            </a:r>
            <a:endParaRPr lang="en-GB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24227F-4C2A-6B6D-80C7-5EBB7E406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795790"/>
            <a:ext cx="6324711" cy="365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0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207360"/>
            <a:ext cx="8229240" cy="91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</a:rPr>
              <a:t>“for” loops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6" name="Picture 2"/>
          <p:cNvPicPr/>
          <p:nvPr/>
        </p:nvPicPr>
        <p:blipFill>
          <a:blip r:embed="rId2"/>
          <a:stretch/>
        </p:blipFill>
        <p:spPr>
          <a:xfrm>
            <a:off x="4143240" y="1258200"/>
            <a:ext cx="2723760" cy="2613960"/>
          </a:xfrm>
          <a:prstGeom prst="rect">
            <a:avLst/>
          </a:prstGeom>
          <a:ln>
            <a:noFill/>
          </a:ln>
        </p:spPr>
      </p:pic>
      <p:sp>
        <p:nvSpPr>
          <p:cNvPr id="147" name="CustomShape 2"/>
          <p:cNvSpPr/>
          <p:nvPr/>
        </p:nvSpPr>
        <p:spPr>
          <a:xfrm>
            <a:off x="837000" y="1619280"/>
            <a:ext cx="3192480" cy="100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Open new Julia file and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reproduce the following lines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of codes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4607280" y="4650480"/>
            <a:ext cx="28627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 Paste it in the terminal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49" name="Picture 4"/>
          <p:cNvPicPr/>
          <p:nvPr/>
        </p:nvPicPr>
        <p:blipFill>
          <a:blip r:embed="rId3"/>
          <a:stretch/>
        </p:blipFill>
        <p:spPr>
          <a:xfrm>
            <a:off x="371520" y="3990240"/>
            <a:ext cx="4219200" cy="274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07360"/>
            <a:ext cx="8229240" cy="91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</a:rPr>
              <a:t>“for” loops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514800" y="1353240"/>
            <a:ext cx="4333320" cy="16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CTRL + L to clear the terminal</a:t>
            </a:r>
            <a:endParaRPr lang="en-US" sz="20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Save the file as “meaningful_name.jl”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Execute the scripts using “include”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152" name="Picture 2"/>
          <p:cNvPicPr/>
          <p:nvPr/>
        </p:nvPicPr>
        <p:blipFill>
          <a:blip r:embed="rId2"/>
          <a:stretch/>
        </p:blipFill>
        <p:spPr>
          <a:xfrm>
            <a:off x="3029040" y="3222720"/>
            <a:ext cx="4371480" cy="1900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207360"/>
            <a:ext cx="8229240" cy="91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</a:rPr>
              <a:t>First bug?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4" name="Picture 2"/>
          <p:cNvPicPr/>
          <p:nvPr/>
        </p:nvPicPr>
        <p:blipFill>
          <a:blip r:embed="rId2"/>
          <a:stretch/>
        </p:blipFill>
        <p:spPr>
          <a:xfrm>
            <a:off x="247680" y="1342440"/>
            <a:ext cx="8648280" cy="1605960"/>
          </a:xfrm>
          <a:prstGeom prst="rect">
            <a:avLst/>
          </a:prstGeom>
          <a:ln>
            <a:noFill/>
          </a:ln>
        </p:spPr>
      </p:pic>
      <p:pic>
        <p:nvPicPr>
          <p:cNvPr id="155" name="Picture 2"/>
          <p:cNvPicPr/>
          <p:nvPr/>
        </p:nvPicPr>
        <p:blipFill>
          <a:blip r:embed="rId3"/>
          <a:stretch/>
        </p:blipFill>
        <p:spPr>
          <a:xfrm>
            <a:off x="5400720" y="3363120"/>
            <a:ext cx="2723760" cy="2613960"/>
          </a:xfrm>
          <a:prstGeom prst="rect">
            <a:avLst/>
          </a:prstGeom>
          <a:ln>
            <a:noFill/>
          </a:ln>
        </p:spPr>
      </p:pic>
      <p:sp>
        <p:nvSpPr>
          <p:cNvPr id="156" name="CustomShape 2"/>
          <p:cNvSpPr/>
          <p:nvPr/>
        </p:nvSpPr>
        <p:spPr>
          <a:xfrm>
            <a:off x="613800" y="3654720"/>
            <a:ext cx="4519800" cy="25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Here Julia does not know the “scope” of the variable  total.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Scope can be seen as the region of a code where the variable is visible/exists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The main file here can been thought as an “open space”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Wingdings"/>
                <a:ea typeface="ＭＳ Ｐゴシック"/>
              </a:rPr>
              <a:t>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 The right way to solve the issue is to work in a “closed space” i.e. using functions!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207360"/>
            <a:ext cx="8229240" cy="91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</a:rPr>
              <a:t>Functions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232920" y="1567800"/>
            <a:ext cx="39769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Take one or multiple entries as arguments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Return one of multiple variables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59" name="Picture 2"/>
          <p:cNvPicPr/>
          <p:nvPr/>
        </p:nvPicPr>
        <p:blipFill>
          <a:blip r:embed="rId2"/>
          <a:stretch/>
        </p:blipFill>
        <p:spPr>
          <a:xfrm>
            <a:off x="4210200" y="1387080"/>
            <a:ext cx="4505400" cy="3790440"/>
          </a:xfrm>
          <a:prstGeom prst="rect">
            <a:avLst/>
          </a:prstGeom>
          <a:ln>
            <a:noFill/>
          </a:ln>
        </p:spPr>
      </p:pic>
      <p:pic>
        <p:nvPicPr>
          <p:cNvPr id="160" name="Picture 3"/>
          <p:cNvPicPr/>
          <p:nvPr/>
        </p:nvPicPr>
        <p:blipFill>
          <a:blip r:embed="rId3"/>
          <a:stretch/>
        </p:blipFill>
        <p:spPr>
          <a:xfrm>
            <a:off x="302040" y="5358960"/>
            <a:ext cx="3838320" cy="1018800"/>
          </a:xfrm>
          <a:prstGeom prst="rect">
            <a:avLst/>
          </a:prstGeom>
          <a:ln>
            <a:noFill/>
          </a:ln>
        </p:spPr>
      </p:pic>
      <p:sp>
        <p:nvSpPr>
          <p:cNvPr id="161" name="CustomShape 3"/>
          <p:cNvSpPr/>
          <p:nvPr/>
        </p:nvSpPr>
        <p:spPr>
          <a:xfrm>
            <a:off x="4315320" y="5625720"/>
            <a:ext cx="732960" cy="485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62" name="CustomShape 4"/>
          <p:cNvSpPr/>
          <p:nvPr/>
        </p:nvSpPr>
        <p:spPr>
          <a:xfrm>
            <a:off x="5460840" y="5810400"/>
            <a:ext cx="2651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Solve the “scope” problem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11966</TotalTime>
  <Words>1303</Words>
  <Application>Microsoft Office PowerPoint</Application>
  <PresentationFormat>On-screen Show (4:3)</PresentationFormat>
  <Paragraphs>205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ＭＳ Ｐゴシック</vt:lpstr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Julia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ETH Zurich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flow dynamics</dc:title>
  <dc:subject/>
  <dc:creator>Boris Kaus</dc:creator>
  <dc:description/>
  <cp:lastModifiedBy>Riel, Dr. Nicolas</cp:lastModifiedBy>
  <cp:revision>888</cp:revision>
  <cp:lastPrinted>2016-10-23T20:45:08Z</cp:lastPrinted>
  <dcterms:created xsi:type="dcterms:W3CDTF">2015-01-15T16:46:12Z</dcterms:created>
  <dcterms:modified xsi:type="dcterms:W3CDTF">2024-02-18T12:55:40Z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ETH Zurich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6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</Properties>
</file>