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5" r:id="rId10"/>
    <p:sldMasterId id="2147483757" r:id="rId11"/>
    <p:sldMasterId id="2147483769" r:id="rId12"/>
    <p:sldMasterId id="2147483781" r:id="rId13"/>
    <p:sldMasterId id="2147483793" r:id="rId14"/>
    <p:sldMasterId id="2147483805" r:id="rId15"/>
    <p:sldMasterId id="2147483817" r:id="rId16"/>
    <p:sldMasterId id="2147483829" r:id="rId17"/>
    <p:sldMasterId id="2147483841" r:id="rId18"/>
    <p:sldMasterId id="2147483853" r:id="rId19"/>
    <p:sldMasterId id="2147483865" r:id="rId20"/>
    <p:sldMasterId id="2147483878" r:id="rId21"/>
    <p:sldMasterId id="2147483890" r:id="rId22"/>
    <p:sldMasterId id="2147483903" r:id="rId23"/>
  </p:sldMasterIdLst>
  <p:notesMasterIdLst>
    <p:notesMasterId r:id="rId26"/>
  </p:notesMasterIdLst>
  <p:sldIdLst>
    <p:sldId id="256" r:id="rId24"/>
    <p:sldId id="308" r:id="rId25"/>
    <p:sldId id="352" r:id="rId27"/>
    <p:sldId id="257" r:id="rId28"/>
    <p:sldId id="280" r:id="rId29"/>
    <p:sldId id="258" r:id="rId30"/>
    <p:sldId id="281" r:id="rId31"/>
    <p:sldId id="282" r:id="rId32"/>
    <p:sldId id="283" r:id="rId33"/>
    <p:sldId id="284" r:id="rId34"/>
    <p:sldId id="285" r:id="rId35"/>
    <p:sldId id="286" r:id="rId36"/>
    <p:sldId id="287" r:id="rId37"/>
    <p:sldId id="288" r:id="rId38"/>
    <p:sldId id="263" r:id="rId39"/>
    <p:sldId id="265" r:id="rId40"/>
    <p:sldId id="266" r:id="rId41"/>
    <p:sldId id="291" r:id="rId42"/>
    <p:sldId id="292" r:id="rId43"/>
    <p:sldId id="293" r:id="rId44"/>
    <p:sldId id="294" r:id="rId45"/>
    <p:sldId id="295" r:id="rId46"/>
    <p:sldId id="296" r:id="rId47"/>
    <p:sldId id="297" r:id="rId48"/>
    <p:sldId id="298" r:id="rId49"/>
    <p:sldId id="299" r:id="rId50"/>
    <p:sldId id="300" r:id="rId51"/>
    <p:sldId id="301" r:id="rId52"/>
    <p:sldId id="267" r:id="rId53"/>
    <p:sldId id="273" r:id="rId54"/>
    <p:sldId id="289" r:id="rId55"/>
    <p:sldId id="306" r:id="rId56"/>
    <p:sldId id="307" r:id="rId57"/>
    <p:sldId id="274" r:id="rId58"/>
    <p:sldId id="405" r:id="rId59"/>
    <p:sldId id="354" r:id="rId60"/>
    <p:sldId id="355" r:id="rId61"/>
    <p:sldId id="353" r:id="rId62"/>
    <p:sldId id="310" r:id="rId63"/>
    <p:sldId id="311" r:id="rId64"/>
    <p:sldId id="314" r:id="rId65"/>
    <p:sldId id="397" r:id="rId66"/>
    <p:sldId id="313" r:id="rId67"/>
    <p:sldId id="396" r:id="rId68"/>
    <p:sldId id="290" r:id="rId69"/>
    <p:sldId id="304" r:id="rId70"/>
    <p:sldId id="303" r:id="rId71"/>
    <p:sldId id="357"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48.xml"/><Relationship Id="rId71" Type="http://schemas.openxmlformats.org/officeDocument/2006/relationships/slide" Target="slides/slide47.xml"/><Relationship Id="rId70" Type="http://schemas.openxmlformats.org/officeDocument/2006/relationships/slide" Target="slides/slide46.xml"/><Relationship Id="rId7" Type="http://schemas.openxmlformats.org/officeDocument/2006/relationships/slideMaster" Target="slideMasters/slideMaster6.xml"/><Relationship Id="rId69" Type="http://schemas.openxmlformats.org/officeDocument/2006/relationships/slide" Target="slides/slide45.xml"/><Relationship Id="rId68" Type="http://schemas.openxmlformats.org/officeDocument/2006/relationships/slide" Target="slides/slide44.xml"/><Relationship Id="rId67" Type="http://schemas.openxmlformats.org/officeDocument/2006/relationships/slide" Target="slides/slide43.xml"/><Relationship Id="rId66" Type="http://schemas.openxmlformats.org/officeDocument/2006/relationships/slide" Target="slides/slide42.xml"/><Relationship Id="rId65" Type="http://schemas.openxmlformats.org/officeDocument/2006/relationships/slide" Target="slides/slide41.xml"/><Relationship Id="rId64" Type="http://schemas.openxmlformats.org/officeDocument/2006/relationships/slide" Target="slides/slide40.xml"/><Relationship Id="rId63" Type="http://schemas.openxmlformats.org/officeDocument/2006/relationships/slide" Target="slides/slide39.xml"/><Relationship Id="rId62" Type="http://schemas.openxmlformats.org/officeDocument/2006/relationships/slide" Target="slides/slide38.xml"/><Relationship Id="rId61" Type="http://schemas.openxmlformats.org/officeDocument/2006/relationships/slide" Target="slides/slide37.xml"/><Relationship Id="rId60" Type="http://schemas.openxmlformats.org/officeDocument/2006/relationships/slide" Target="slides/slide36.xml"/><Relationship Id="rId6" Type="http://schemas.openxmlformats.org/officeDocument/2006/relationships/slideMaster" Target="slideMasters/slideMaster5.xml"/><Relationship Id="rId59" Type="http://schemas.openxmlformats.org/officeDocument/2006/relationships/slide" Target="slides/slide35.xml"/><Relationship Id="rId58" Type="http://schemas.openxmlformats.org/officeDocument/2006/relationships/slide" Target="slides/slide34.xml"/><Relationship Id="rId57" Type="http://schemas.openxmlformats.org/officeDocument/2006/relationships/slide" Target="slides/slide33.xml"/><Relationship Id="rId56" Type="http://schemas.openxmlformats.org/officeDocument/2006/relationships/slide" Target="slides/slide32.xml"/><Relationship Id="rId55" Type="http://schemas.openxmlformats.org/officeDocument/2006/relationships/slide" Target="slides/slide31.xml"/><Relationship Id="rId54" Type="http://schemas.openxmlformats.org/officeDocument/2006/relationships/slide" Target="slides/slide30.xml"/><Relationship Id="rId53" Type="http://schemas.openxmlformats.org/officeDocument/2006/relationships/slide" Target="slides/slide29.xml"/><Relationship Id="rId52" Type="http://schemas.openxmlformats.org/officeDocument/2006/relationships/slide" Target="slides/slide28.xml"/><Relationship Id="rId51" Type="http://schemas.openxmlformats.org/officeDocument/2006/relationships/slide" Target="slides/slide27.xml"/><Relationship Id="rId50" Type="http://schemas.openxmlformats.org/officeDocument/2006/relationships/slide" Target="slides/slide26.xml"/><Relationship Id="rId5" Type="http://schemas.openxmlformats.org/officeDocument/2006/relationships/slideMaster" Target="slideMasters/slideMaster4.xml"/><Relationship Id="rId49" Type="http://schemas.openxmlformats.org/officeDocument/2006/relationships/slide" Target="slides/slide25.xml"/><Relationship Id="rId48" Type="http://schemas.openxmlformats.org/officeDocument/2006/relationships/slide" Target="slides/slide24.xml"/><Relationship Id="rId47" Type="http://schemas.openxmlformats.org/officeDocument/2006/relationships/slide" Target="slides/slide23.xml"/><Relationship Id="rId46" Type="http://schemas.openxmlformats.org/officeDocument/2006/relationships/slide" Target="slides/slide22.xml"/><Relationship Id="rId45" Type="http://schemas.openxmlformats.org/officeDocument/2006/relationships/slide" Target="slides/slide21.xml"/><Relationship Id="rId44" Type="http://schemas.openxmlformats.org/officeDocument/2006/relationships/slide" Target="slides/slide20.xml"/><Relationship Id="rId43" Type="http://schemas.openxmlformats.org/officeDocument/2006/relationships/slide" Target="slides/slide19.xml"/><Relationship Id="rId42" Type="http://schemas.openxmlformats.org/officeDocument/2006/relationships/slide" Target="slides/slide18.xml"/><Relationship Id="rId41" Type="http://schemas.openxmlformats.org/officeDocument/2006/relationships/slide" Target="slides/slide17.xml"/><Relationship Id="rId40" Type="http://schemas.openxmlformats.org/officeDocument/2006/relationships/slide" Target="slides/slide16.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notesMaster" Target="notesMasters/notesMaster1.xml"/><Relationship Id="rId25" Type="http://schemas.openxmlformats.org/officeDocument/2006/relationships/slide" Target="slides/slide2.xml"/><Relationship Id="rId24" Type="http://schemas.openxmlformats.org/officeDocument/2006/relationships/slide" Target="slides/slide1.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A1F80A-67ED-A743-BD45-B66C3833C8B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5841E-0864-FA4B-B748-58FE6DD571E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254125" y="792163"/>
            <a:ext cx="4610100" cy="3457575"/>
          </a:xfrm>
          <a:extLst>
            <a:ext uri="{91240B29-F687-4F45-9708-019B960494DF}">
              <a14:hiddenLine xmlns:a14="http://schemas.microsoft.com/office/drawing/2010/main" w="1">
                <a:solidFill>
                  <a:schemeClr val="tx1"/>
                </a:solidFill>
                <a:miter lim="800000"/>
                <a:headEnd/>
                <a:tailEnd/>
              </a14:hiddenLine>
            </a:ext>
          </a:extLst>
        </p:spPr>
      </p:sp>
      <p:sp>
        <p:nvSpPr>
          <p:cNvPr id="29699" name="Rectangle 3"/>
          <p:cNvSpPr>
            <a:spLocks noGrp="1" noChangeArrowheads="1"/>
          </p:cNvSpPr>
          <p:nvPr>
            <p:ph type="body" idx="1"/>
          </p:nvPr>
        </p:nvSpPr>
        <p:spPr>
          <a:noFill/>
          <a:extLst>
            <a:ext uri="{91240B29-F687-4F45-9708-019B960494DF}">
              <a14:hiddenLine xmlns:a14="http://schemas.microsoft.com/office/drawing/2010/main" w="1">
                <a:solidFill>
                  <a:schemeClr val="tx1"/>
                </a:solidFill>
                <a:miter lim="800000"/>
                <a:headEnd/>
                <a:tailEnd/>
              </a14:hiddenLine>
            </a:ext>
          </a:extLst>
        </p:spPr>
        <p:txBody>
          <a:bodyPr/>
          <a:lstStyle/>
          <a:p>
            <a:r>
              <a:rPr lang="en-US" altLang="en-US" smtClean="0"/>
              <a:t>Use one of the most powerful techniques for algorithm design, </a:t>
            </a:r>
            <a:endParaRPr lang="en-US"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dirty="0" smtClean="0"/>
              <a:t>If an array is </a:t>
            </a:r>
            <a:r>
              <a:rPr lang="en-US" altLang="zh-CN" dirty="0" smtClean="0">
                <a:solidFill>
                  <a:srgbClr val="0066FF"/>
                </a:solidFill>
              </a:rPr>
              <a:t>not sorted</a:t>
            </a:r>
            <a:r>
              <a:rPr lang="en-US" altLang="zh-CN" dirty="0" smtClean="0"/>
              <a:t>, there is no better algorithm than linear search for finding an element in it</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9C45841E-0864-FA4B-B748-58FE6DD571E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p:cNvSpPr>
          <p:nvPr>
            <p:ph type="sldImg"/>
          </p:nvPr>
        </p:nvSpPr>
        <p:spPr>
          <a:xfrm>
            <a:off x="1143000" y="685800"/>
            <a:ext cx="4572000" cy="3429000"/>
          </a:xfrm>
        </p:spPr>
      </p:sp>
      <p:sp>
        <p:nvSpPr>
          <p:cNvPr id="11267" name="Rectangle 3"/>
          <p:cNvSpPr>
            <a:spLocks noGrp="1" noChangeArrowheads="1"/>
          </p:cNvSpPr>
          <p:nvPr>
            <p:ph type="body" idx="1"/>
          </p:nvPr>
        </p:nvSpPr>
        <p:spPr/>
        <p:txBody>
          <a:bodyPr/>
          <a:lstStyle/>
          <a:p>
            <a:pPr>
              <a:spcBef>
                <a:spcPct val="40000"/>
              </a:spcBef>
              <a:buFontTx/>
              <a:buChar char="•"/>
            </a:pPr>
            <a:r>
              <a:rPr lang="en-US" altLang="zh-CN" sz="1100" dirty="0"/>
              <a:t>The method of linear search works well for arrays that are fairly small (a few hundred elements).  </a:t>
            </a:r>
            <a:endParaRPr lang="en-US" altLang="zh-CN" sz="1100" dirty="0"/>
          </a:p>
          <a:p>
            <a:pPr>
              <a:spcBef>
                <a:spcPct val="40000"/>
              </a:spcBef>
              <a:buFontTx/>
              <a:buChar char="•"/>
            </a:pPr>
            <a:r>
              <a:rPr lang="en-US" altLang="zh-CN" sz="1100" dirty="0"/>
              <a:t>As the array gets very large (thousands or millions of elements), the behavior of the search degrades.  </a:t>
            </a:r>
            <a:endParaRPr lang="en-US" altLang="zh-CN" sz="1100" dirty="0"/>
          </a:p>
          <a:p>
            <a:pPr>
              <a:spcBef>
                <a:spcPct val="40000"/>
              </a:spcBef>
              <a:buFontTx/>
              <a:buChar char="•"/>
            </a:pPr>
            <a:r>
              <a:rPr lang="en-US" altLang="zh-CN" sz="1100" dirty="0"/>
              <a:t>When we have an array of elements that are in ascending order, such as a list of numbers or names, there is a much better way to proceed, using an algorithm known as </a:t>
            </a:r>
            <a:r>
              <a:rPr lang="en-US" altLang="zh-CN" sz="1100" i="1" dirty="0"/>
              <a:t>binary search</a:t>
            </a:r>
            <a:r>
              <a:rPr lang="en-US" altLang="zh-CN" sz="1100" dirty="0"/>
              <a:t>.</a:t>
            </a:r>
            <a:endParaRPr lang="en-US" altLang="zh-CN" sz="1100" dirty="0"/>
          </a:p>
          <a:p>
            <a:pPr>
              <a:spcBef>
                <a:spcPct val="40000"/>
              </a:spcBef>
              <a:buFontTx/>
              <a:buChar char="•"/>
            </a:pPr>
            <a:r>
              <a:rPr lang="en-US" altLang="zh-CN" sz="1100" dirty="0"/>
              <a:t>This method is much faster than linear search for very large arrays</a:t>
            </a:r>
            <a:r>
              <a:rPr lang="en-US" altLang="zh-CN" sz="1100" dirty="0" smtClean="0"/>
              <a:t>.</a:t>
            </a:r>
            <a:endParaRPr lang="en-US" altLang="zh-CN" sz="1100" dirty="0" smtClean="0"/>
          </a:p>
          <a:p>
            <a:pPr>
              <a:spcBef>
                <a:spcPct val="40000"/>
              </a:spcBef>
              <a:buFontTx/>
              <a:buChar char="•"/>
            </a:pPr>
            <a:endParaRPr lang="en-US" altLang="zh-CN" sz="1100" dirty="0" smtClean="0"/>
          </a:p>
          <a:p>
            <a:pPr>
              <a:lnSpc>
                <a:spcPct val="90000"/>
              </a:lnSpc>
              <a:buFont typeface="Wingdings" panose="05000000000000000000" charset="0"/>
              <a:buNone/>
            </a:pPr>
            <a:r>
              <a:rPr lang="en-US" sz="1100" dirty="0" smtClean="0"/>
              <a:t>Linear search means start at the beginning, and look at every piece of data until you find your x.</a:t>
            </a:r>
            <a:endParaRPr lang="en-US" sz="1100" dirty="0" smtClean="0"/>
          </a:p>
          <a:p>
            <a:pPr>
              <a:lnSpc>
                <a:spcPct val="90000"/>
              </a:lnSpc>
              <a:buFont typeface="Wingdings" panose="05000000000000000000" charset="0"/>
              <a:buNone/>
            </a:pPr>
            <a:r>
              <a:rPr lang="en-US" sz="1100" dirty="0" smtClean="0"/>
              <a:t>This is much much slower than the way you search a phonebook in real life.</a:t>
            </a:r>
            <a:endParaRPr lang="en-US" sz="1100" dirty="0" smtClean="0"/>
          </a:p>
          <a:p>
            <a:pPr>
              <a:lnSpc>
                <a:spcPct val="90000"/>
              </a:lnSpc>
              <a:buFont typeface="Wingdings" panose="05000000000000000000" charset="0"/>
              <a:buNone/>
            </a:pPr>
            <a:r>
              <a:rPr lang="en-US" sz="1100" dirty="0" smtClean="0"/>
              <a:t>Why?</a:t>
            </a:r>
            <a:endParaRPr lang="en-US" sz="1100" dirty="0" smtClean="0"/>
          </a:p>
          <a:p>
            <a:pPr>
              <a:lnSpc>
                <a:spcPct val="90000"/>
              </a:lnSpc>
              <a:buFont typeface="Wingdings" panose="05000000000000000000" charset="0"/>
              <a:buNone/>
            </a:pPr>
            <a:r>
              <a:rPr lang="en-US" sz="1100" dirty="0" smtClean="0"/>
              <a:t>The reason you can do the phonebook search so quickly is because the names in the phonebook are </a:t>
            </a:r>
            <a:r>
              <a:rPr lang="en-US" sz="1100" b="1" u="sng" dirty="0" smtClean="0"/>
              <a:t>sorted</a:t>
            </a:r>
            <a:r>
              <a:rPr lang="en-US" sz="1100" dirty="0" smtClean="0"/>
              <a:t> – specifically, they</a:t>
            </a:r>
            <a:r>
              <a:rPr lang="ja-JP" altLang="en-US" sz="1100" dirty="0" smtClean="0">
                <a:latin typeface="Arial" panose="020B0604020202020204"/>
              </a:rPr>
              <a:t>’</a:t>
            </a:r>
            <a:r>
              <a:rPr lang="en-US" sz="1100" dirty="0" smtClean="0"/>
              <a:t>re in alphabetical order by last name, then by first name.</a:t>
            </a:r>
            <a:endParaRPr lang="en-US" sz="1100" dirty="0" smtClean="0"/>
          </a:p>
          <a:p>
            <a:endParaRPr lang="en-US" sz="1100" dirty="0" smtClean="0"/>
          </a:p>
          <a:p>
            <a:pPr>
              <a:spcBef>
                <a:spcPct val="40000"/>
              </a:spcBef>
              <a:buFontTx/>
              <a:buChar char="•"/>
            </a:pPr>
            <a:endParaRPr lang="en-US" altLang="zh-CN" sz="1100"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en-US" sz="1200" dirty="0" smtClean="0"/>
              <a:t>An algorithm that searches for a value in a </a:t>
            </a:r>
            <a:r>
              <a:rPr lang="en-US" altLang="en-US" sz="1200" u="sng" dirty="0" smtClean="0"/>
              <a:t>sorted</a:t>
            </a:r>
            <a:r>
              <a:rPr lang="en-US" altLang="en-US" sz="1200" dirty="0" smtClean="0"/>
              <a:t> list by repeatedly eliminating half the list from consideration.</a:t>
            </a:r>
            <a:endParaRPr lang="en-US" altLang="en-US" sz="1200" dirty="0" smtClean="0"/>
          </a:p>
          <a:p>
            <a:pPr marL="0" marR="0" indent="0" algn="l" defTabSz="457200" rtl="0" eaLnBrk="1" fontAlgn="auto" latinLnBrk="0" hangingPunct="1">
              <a:lnSpc>
                <a:spcPct val="100000"/>
              </a:lnSpc>
              <a:spcBef>
                <a:spcPts val="0"/>
              </a:spcBef>
              <a:spcAft>
                <a:spcPts val="0"/>
              </a:spcAft>
              <a:buClrTx/>
              <a:buSzTx/>
              <a:buFontTx/>
              <a:buNone/>
              <a:defRPr/>
            </a:pPr>
            <a:r>
              <a:rPr lang="en-US" sz="1200" dirty="0" smtClean="0"/>
              <a:t>Binary search skips over parts of the array if the search value cannot possibly be there.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C45841E-0864-FA4B-B748-58FE6DD571E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43000" y="685800"/>
            <a:ext cx="4572000" cy="3429000"/>
          </a:xfrm>
        </p:spPr>
      </p:sp>
      <p:sp>
        <p:nvSpPr>
          <p:cNvPr id="15363" name="Rectangle 3"/>
          <p:cNvSpPr>
            <a:spLocks noGrp="1" noChangeArrowheads="1"/>
          </p:cNvSpPr>
          <p:nvPr>
            <p:ph type="body" idx="1"/>
          </p:nvPr>
        </p:nvSpPr>
        <p:spPr/>
        <p:txBody>
          <a:bodyPr/>
          <a:lstStyle/>
          <a:p>
            <a:r>
              <a:rPr lang="en-US" altLang="zh-CN">
                <a:cs typeface="Times New Roman" panose="02020603050405020304" charset="0"/>
              </a:rPr>
              <a:t>Search item is compared with middle element of list</a:t>
            </a:r>
            <a:endParaRPr lang="en-US" altLang="zh-CN">
              <a:cs typeface="Times New Roman" panose="02020603050405020304" charset="0"/>
            </a:endParaRPr>
          </a:p>
          <a:p>
            <a:r>
              <a:rPr lang="en-US" altLang="zh-CN">
                <a:cs typeface="Times New Roman" panose="02020603050405020304" charset="0"/>
              </a:rPr>
              <a:t>If search item &lt;  middle element of list, search is restricted to first half of the list </a:t>
            </a:r>
            <a:endParaRPr lang="en-US" altLang="zh-CN">
              <a:cs typeface="Times New Roman" panose="02020603050405020304" charset="0"/>
            </a:endParaRPr>
          </a:p>
          <a:p>
            <a:r>
              <a:rPr lang="en-US" altLang="zh-CN">
                <a:cs typeface="Times New Roman" panose="02020603050405020304" charset="0"/>
              </a:rPr>
              <a:t>If search item &gt;  middle element of list, search second half of the list </a:t>
            </a:r>
            <a:endParaRPr lang="en-US" altLang="zh-CN">
              <a:cs typeface="Times New Roman" panose="02020603050405020304" charset="0"/>
            </a:endParaRPr>
          </a:p>
          <a:p>
            <a:r>
              <a:rPr lang="en-US" altLang="zh-CN">
                <a:cs typeface="Times New Roman" panose="02020603050405020304" charset="0"/>
              </a:rPr>
              <a:t>If search item = middle element, search is complete </a:t>
            </a:r>
            <a:endParaRPr lang="en-US" altLang="zh-CN">
              <a:cs typeface="Times New Roman" panose="0202060305040502030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charset="0"/>
              <a:buNone/>
            </a:pPr>
            <a:r>
              <a:rPr lang="en-US" dirty="0" smtClean="0"/>
              <a:t>Think about how it operates: after you examine a value, you cut the search region in half.</a:t>
            </a:r>
            <a:endParaRPr lang="en-US" dirty="0" smtClean="0"/>
          </a:p>
          <a:p>
            <a:pPr>
              <a:buFont typeface="Wingdings" panose="05000000000000000000" charset="0"/>
              <a:buNone/>
            </a:pPr>
            <a:r>
              <a:rPr lang="en-US" dirty="0" smtClean="0"/>
              <a:t>So, the first iteration of the loop, your search region is the whole array.</a:t>
            </a:r>
            <a:endParaRPr lang="en-US" dirty="0" smtClean="0"/>
          </a:p>
          <a:p>
            <a:pPr>
              <a:buFont typeface="Wingdings" panose="05000000000000000000" charset="0"/>
              <a:buNone/>
            </a:pPr>
            <a:r>
              <a:rPr lang="en-US" dirty="0" smtClean="0"/>
              <a:t>The second iteration, it</a:t>
            </a:r>
            <a:r>
              <a:rPr lang="ja-JP" altLang="en-US" dirty="0" smtClean="0">
                <a:latin typeface="Arial" panose="020B0604020202020204"/>
              </a:rPr>
              <a:t>’</a:t>
            </a:r>
            <a:r>
              <a:rPr lang="en-US" dirty="0" smtClean="0"/>
              <a:t>s half the array.</a:t>
            </a:r>
            <a:endParaRPr lang="en-US" dirty="0" smtClean="0"/>
          </a:p>
          <a:p>
            <a:pPr>
              <a:buFont typeface="Wingdings" panose="05000000000000000000" charset="0"/>
              <a:buNone/>
            </a:pPr>
            <a:r>
              <a:rPr lang="en-US" dirty="0" smtClean="0"/>
              <a:t>The third iteration, it</a:t>
            </a:r>
            <a:r>
              <a:rPr lang="ja-JP" altLang="en-US" dirty="0" smtClean="0">
                <a:latin typeface="Arial" panose="020B0604020202020204"/>
              </a:rPr>
              <a:t>’</a:t>
            </a:r>
            <a:r>
              <a:rPr lang="en-US" dirty="0" smtClean="0"/>
              <a:t>s a quarter of the array.</a:t>
            </a:r>
            <a:endParaRPr lang="en-US" dirty="0" smtClean="0"/>
          </a:p>
          <a:p>
            <a:pPr>
              <a:buFont typeface="Wingdings" panose="05000000000000000000" charset="0"/>
              <a:buNone/>
            </a:pPr>
            <a:r>
              <a:rPr lang="en-US" dirty="0" smtClean="0"/>
              <a:t>...</a:t>
            </a:r>
            <a:endParaRPr lang="en-US" dirty="0" smtClean="0"/>
          </a:p>
          <a:p>
            <a:pPr>
              <a:buFont typeface="Wingdings" panose="05000000000000000000" charset="0"/>
              <a:buNone/>
            </a:pPr>
            <a:r>
              <a:rPr lang="en-US" dirty="0" smtClean="0"/>
              <a:t>The </a:t>
            </a:r>
            <a:r>
              <a:rPr lang="en-US" i="1" dirty="0" err="1" smtClean="0"/>
              <a:t>k</a:t>
            </a:r>
            <a:r>
              <a:rPr lang="en-US" baseline="30000" dirty="0" err="1" smtClean="0"/>
              <a:t>th</a:t>
            </a:r>
            <a:r>
              <a:rPr lang="en-US" dirty="0" smtClean="0"/>
              <a:t> iteration, it</a:t>
            </a:r>
            <a:r>
              <a:rPr lang="ja-JP" altLang="en-US" dirty="0" smtClean="0">
                <a:latin typeface="Arial" panose="020B0604020202020204"/>
              </a:rPr>
              <a:t>’</a:t>
            </a:r>
            <a:r>
              <a:rPr lang="en-US" dirty="0" smtClean="0"/>
              <a:t>s (1/2</a:t>
            </a:r>
            <a:r>
              <a:rPr lang="en-US" i="1" baseline="30000" dirty="0" smtClean="0"/>
              <a:t>k</a:t>
            </a:r>
            <a:r>
              <a:rPr lang="en-US" baseline="30000" dirty="0" smtClean="0"/>
              <a:t>-1</a:t>
            </a:r>
            <a:r>
              <a:rPr lang="en-US" dirty="0" smtClean="0"/>
              <a:t>) of the array.</a:t>
            </a:r>
            <a:endParaRPr lang="en-US" dirty="0" smtClean="0"/>
          </a:p>
          <a:p>
            <a:endParaRPr lang="en-US" dirty="0"/>
          </a:p>
        </p:txBody>
      </p:sp>
      <p:sp>
        <p:nvSpPr>
          <p:cNvPr id="4" name="Slide Number Placeholder 3"/>
          <p:cNvSpPr>
            <a:spLocks noGrp="1"/>
          </p:cNvSpPr>
          <p:nvPr>
            <p:ph type="sldNum" sz="quarter" idx="10"/>
          </p:nvPr>
        </p:nvSpPr>
        <p:spPr/>
        <p:txBody>
          <a:bodyPr/>
          <a:lstStyle/>
          <a:p>
            <a:fld id="{9C45841E-0864-FA4B-B748-58FE6DD571E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smtClean="0"/>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smtClean="0"/>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smtClean="0"/>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smtClean="0"/>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smtClean="0"/>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smtClean="0"/>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smtClean="0"/>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smtClean="0"/>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smtClean="0"/>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smtClean="0"/>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smtClean="0"/>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smtClean="0"/>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smtClean="0"/>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smtClean="0"/>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smtClean="0"/>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smtClean="0"/>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smtClean="0"/>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smtClean="0"/>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smtClean="0"/>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smtClean="0"/>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smtClean="0"/>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smtClean="0"/>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smtClean="0"/>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smtClean="0"/>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smtClean="0"/>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smtClean="0"/>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smtClean="0"/>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43F0C58-1958-F748-93B1-A64EF4B4D2C9}" type="datetime1">
              <a:rPr lang="zh-CN" altLang="en-US"/>
            </a:fld>
            <a:endParaRPr lang="zh-C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6BFE67C-BB9C-2E4F-9BB0-2B5664245C25}" type="slidenum">
              <a:rPr lang="zh-CN" altLang="en-US"/>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B8643C74-7981-3F4F-B384-AC1C9DD2994C}"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1FAED65-12DB-0045-8F57-C8B94810D510}" type="slidenum">
              <a:rPr lang="en-US" smtClean="0"/>
            </a:fld>
            <a:endParaRPr 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43F0C58-1958-F748-93B1-A64EF4B4D2C9}" type="datetime1">
              <a:rPr lang="zh-CN" altLang="en-US"/>
            </a:fld>
            <a:endParaRPr lang="zh-C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6BFE67C-BB9C-2E4F-9BB0-2B5664245C25}" type="slidenum">
              <a:rPr lang="zh-CN" altLang="en-US"/>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43F0C58-1958-F748-93B1-A64EF4B4D2C9}" type="datetime1">
              <a:rPr lang="zh-CN" altLang="en-US"/>
            </a:fld>
            <a:endParaRPr lang="zh-C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6BFE67C-BB9C-2E4F-9BB0-2B5664245C25}"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A9A612B-1288-6D42-8916-CC9E4AB488FA}"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43F0C58-1958-F748-93B1-A64EF4B4D2C9}" type="datetime1">
              <a:rPr lang="zh-CN" altLang="en-US"/>
            </a:fld>
            <a:endParaRPr lang="zh-C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6BFE67C-BB9C-2E4F-9BB0-2B5664245C2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fld id="{D3C38FC8-6077-5E47-89C3-C80490D0DA9D}"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56D3C323-F965-434D-8B74-90BC71C27216}" type="slidenum">
              <a:rPr lang="en-US" smtClean="0"/>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CD5E9DAF-886A-D34B-9869-EDD9C6BA9F9F}"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1D8DB15-C7B5-B644-8BE1-5EFCB14B61C4}"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endParaRPr lang="en-US" altLang="zh-CN" smtClean="0"/>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7D8960F5-60E1-4644-B0F7-937897C5C1C9}"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57F173D6-145A-3C4E-803F-B55A58A43053}" type="slidenum">
              <a:rPr lang="zh-CN" altLang="en-US" smtClean="0"/>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5C15D359-F510-AC4A-95C0-0E0E7B127400}"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97FD8FF-79A4-4440-B3D7-1F47DB4CA5CA}"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1B97B77D-B32A-884A-BCBD-BDB50293D6CA}"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50BA64A-8A2F-7B40-BCCE-E22BA89E159B}"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hasCustomPrompt="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Drag picture to placeholder or click icon to add</a:t>
            </a:r>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Rectangle 4"/>
          <p:cNvSpPr>
            <a:spLocks noGrp="1" noChangeArrowheads="1"/>
          </p:cNvSpPr>
          <p:nvPr>
            <p:ph type="dt" sz="half" idx="10"/>
          </p:nvPr>
        </p:nvSpPr>
        <p:spPr/>
        <p:txBody>
          <a:bodyPr/>
          <a:lstStyle>
            <a:lvl1pPr>
              <a:defRPr/>
            </a:lvl1pPr>
          </a:lstStyle>
          <a:p>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6A21F864-FF3F-D143-ADFA-3A230A2C3DC8}"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9E1DBA51-2396-114C-8F2C-9D4910AF47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2" Type="http://schemas.openxmlformats.org/officeDocument/2006/relationships/theme" Target="../theme/theme11.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2" Type="http://schemas.openxmlformats.org/officeDocument/2006/relationships/theme" Target="../theme/theme12.xml"/><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 Type="http://schemas.openxmlformats.org/officeDocument/2006/relationships/slideLayout" Target="../slideLayouts/slideLayout135.xml"/><Relationship Id="rId12" Type="http://schemas.openxmlformats.org/officeDocument/2006/relationships/theme" Target="../theme/theme13.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2" Type="http://schemas.openxmlformats.org/officeDocument/2006/relationships/theme" Target="../theme/theme14.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4.xml"/><Relationship Id="rId8" Type="http://schemas.openxmlformats.org/officeDocument/2006/relationships/slideLayout" Target="../slideLayouts/slideLayout163.xml"/><Relationship Id="rId7" Type="http://schemas.openxmlformats.org/officeDocument/2006/relationships/slideLayout" Target="../slideLayouts/slideLayout162.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4" Type="http://schemas.openxmlformats.org/officeDocument/2006/relationships/slideLayout" Target="../slideLayouts/slideLayout159.xml"/><Relationship Id="rId3" Type="http://schemas.openxmlformats.org/officeDocument/2006/relationships/slideLayout" Target="../slideLayouts/slideLayout158.xml"/><Relationship Id="rId2" Type="http://schemas.openxmlformats.org/officeDocument/2006/relationships/slideLayout" Target="../slideLayouts/slideLayout157.xml"/><Relationship Id="rId12" Type="http://schemas.openxmlformats.org/officeDocument/2006/relationships/theme" Target="../theme/theme15.xml"/><Relationship Id="rId11" Type="http://schemas.openxmlformats.org/officeDocument/2006/relationships/slideLayout" Target="../slideLayouts/slideLayout166.xml"/><Relationship Id="rId10" Type="http://schemas.openxmlformats.org/officeDocument/2006/relationships/slideLayout" Target="../slideLayouts/slideLayout165.xml"/><Relationship Id="rId1" Type="http://schemas.openxmlformats.org/officeDocument/2006/relationships/slideLayout" Target="../slideLayouts/slideLayout15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5.xml"/><Relationship Id="rId8" Type="http://schemas.openxmlformats.org/officeDocument/2006/relationships/slideLayout" Target="../slideLayouts/slideLayout174.xml"/><Relationship Id="rId7" Type="http://schemas.openxmlformats.org/officeDocument/2006/relationships/slideLayout" Target="../slideLayouts/slideLayout173.xml"/><Relationship Id="rId6" Type="http://schemas.openxmlformats.org/officeDocument/2006/relationships/slideLayout" Target="../slideLayouts/slideLayout172.xml"/><Relationship Id="rId5" Type="http://schemas.openxmlformats.org/officeDocument/2006/relationships/slideLayout" Target="../slideLayouts/slideLayout171.xml"/><Relationship Id="rId4" Type="http://schemas.openxmlformats.org/officeDocument/2006/relationships/slideLayout" Target="../slideLayouts/slideLayout170.xml"/><Relationship Id="rId3" Type="http://schemas.openxmlformats.org/officeDocument/2006/relationships/slideLayout" Target="../slideLayouts/slideLayout169.xml"/><Relationship Id="rId2" Type="http://schemas.openxmlformats.org/officeDocument/2006/relationships/slideLayout" Target="../slideLayouts/slideLayout168.xml"/><Relationship Id="rId12" Type="http://schemas.openxmlformats.org/officeDocument/2006/relationships/theme" Target="../theme/theme16.xml"/><Relationship Id="rId11" Type="http://schemas.openxmlformats.org/officeDocument/2006/relationships/slideLayout" Target="../slideLayouts/slideLayout177.xml"/><Relationship Id="rId10" Type="http://schemas.openxmlformats.org/officeDocument/2006/relationships/slideLayout" Target="../slideLayouts/slideLayout176.xml"/><Relationship Id="rId1" Type="http://schemas.openxmlformats.org/officeDocument/2006/relationships/slideLayout" Target="../slideLayouts/slideLayout167.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2" Type="http://schemas.openxmlformats.org/officeDocument/2006/relationships/theme" Target="../theme/theme17.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7.xml"/><Relationship Id="rId8" Type="http://schemas.openxmlformats.org/officeDocument/2006/relationships/slideLayout" Target="../slideLayouts/slideLayout196.xml"/><Relationship Id="rId7" Type="http://schemas.openxmlformats.org/officeDocument/2006/relationships/slideLayout" Target="../slideLayouts/slideLayout195.xml"/><Relationship Id="rId6" Type="http://schemas.openxmlformats.org/officeDocument/2006/relationships/slideLayout" Target="../slideLayouts/slideLayout194.xml"/><Relationship Id="rId5" Type="http://schemas.openxmlformats.org/officeDocument/2006/relationships/slideLayout" Target="../slideLayouts/slideLayout193.xml"/><Relationship Id="rId4" Type="http://schemas.openxmlformats.org/officeDocument/2006/relationships/slideLayout" Target="../slideLayouts/slideLayout192.xml"/><Relationship Id="rId3" Type="http://schemas.openxmlformats.org/officeDocument/2006/relationships/slideLayout" Target="../slideLayouts/slideLayout191.xml"/><Relationship Id="rId2" Type="http://schemas.openxmlformats.org/officeDocument/2006/relationships/slideLayout" Target="../slideLayouts/slideLayout190.xml"/><Relationship Id="rId12" Type="http://schemas.openxmlformats.org/officeDocument/2006/relationships/theme" Target="../theme/theme18.xml"/><Relationship Id="rId11" Type="http://schemas.openxmlformats.org/officeDocument/2006/relationships/slideLayout" Target="../slideLayouts/slideLayout199.xml"/><Relationship Id="rId10" Type="http://schemas.openxmlformats.org/officeDocument/2006/relationships/slideLayout" Target="../slideLayouts/slideLayout198.xml"/><Relationship Id="rId1" Type="http://schemas.openxmlformats.org/officeDocument/2006/relationships/slideLayout" Target="../slideLayouts/slideLayout189.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8.xml"/><Relationship Id="rId8" Type="http://schemas.openxmlformats.org/officeDocument/2006/relationships/slideLayout" Target="../slideLayouts/slideLayout207.xml"/><Relationship Id="rId7" Type="http://schemas.openxmlformats.org/officeDocument/2006/relationships/slideLayout" Target="../slideLayouts/slideLayout206.xml"/><Relationship Id="rId6" Type="http://schemas.openxmlformats.org/officeDocument/2006/relationships/slideLayout" Target="../slideLayouts/slideLayout205.xml"/><Relationship Id="rId5" Type="http://schemas.openxmlformats.org/officeDocument/2006/relationships/slideLayout" Target="../slideLayouts/slideLayout204.xml"/><Relationship Id="rId4" Type="http://schemas.openxmlformats.org/officeDocument/2006/relationships/slideLayout" Target="../slideLayouts/slideLayout203.xml"/><Relationship Id="rId3" Type="http://schemas.openxmlformats.org/officeDocument/2006/relationships/slideLayout" Target="../slideLayouts/slideLayout202.xml"/><Relationship Id="rId2" Type="http://schemas.openxmlformats.org/officeDocument/2006/relationships/slideLayout" Target="../slideLayouts/slideLayout201.xml"/><Relationship Id="rId13" Type="http://schemas.openxmlformats.org/officeDocument/2006/relationships/theme" Target="../theme/theme19.xml"/><Relationship Id="rId12" Type="http://schemas.openxmlformats.org/officeDocument/2006/relationships/slideLayout" Target="../slideLayouts/slideLayout211.xml"/><Relationship Id="rId11" Type="http://schemas.openxmlformats.org/officeDocument/2006/relationships/slideLayout" Target="../slideLayouts/slideLayout210.xml"/><Relationship Id="rId10" Type="http://schemas.openxmlformats.org/officeDocument/2006/relationships/slideLayout" Target="../slideLayouts/slideLayout209.xml"/><Relationship Id="rId1" Type="http://schemas.openxmlformats.org/officeDocument/2006/relationships/slideLayout" Target="../slideLayouts/slideLayout20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20.xml"/><Relationship Id="rId8" Type="http://schemas.openxmlformats.org/officeDocument/2006/relationships/slideLayout" Target="../slideLayouts/slideLayout219.xml"/><Relationship Id="rId7" Type="http://schemas.openxmlformats.org/officeDocument/2006/relationships/slideLayout" Target="../slideLayouts/slideLayout218.xml"/><Relationship Id="rId6" Type="http://schemas.openxmlformats.org/officeDocument/2006/relationships/slideLayout" Target="../slideLayouts/slideLayout217.xml"/><Relationship Id="rId5" Type="http://schemas.openxmlformats.org/officeDocument/2006/relationships/slideLayout" Target="../slideLayouts/slideLayout216.xml"/><Relationship Id="rId4" Type="http://schemas.openxmlformats.org/officeDocument/2006/relationships/slideLayout" Target="../slideLayouts/slideLayout215.xml"/><Relationship Id="rId3" Type="http://schemas.openxmlformats.org/officeDocument/2006/relationships/slideLayout" Target="../slideLayouts/slideLayout214.xml"/><Relationship Id="rId2" Type="http://schemas.openxmlformats.org/officeDocument/2006/relationships/slideLayout" Target="../slideLayouts/slideLayout213.xml"/><Relationship Id="rId12" Type="http://schemas.openxmlformats.org/officeDocument/2006/relationships/theme" Target="../theme/theme20.xml"/><Relationship Id="rId11" Type="http://schemas.openxmlformats.org/officeDocument/2006/relationships/slideLayout" Target="../slideLayouts/slideLayout222.xml"/><Relationship Id="rId10" Type="http://schemas.openxmlformats.org/officeDocument/2006/relationships/slideLayout" Target="../slideLayouts/slideLayout221.xml"/><Relationship Id="rId1" Type="http://schemas.openxmlformats.org/officeDocument/2006/relationships/slideLayout" Target="../slideLayouts/slideLayout212.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31.xml"/><Relationship Id="rId8" Type="http://schemas.openxmlformats.org/officeDocument/2006/relationships/slideLayout" Target="../slideLayouts/slideLayout230.xml"/><Relationship Id="rId7" Type="http://schemas.openxmlformats.org/officeDocument/2006/relationships/slideLayout" Target="../slideLayouts/slideLayout229.xml"/><Relationship Id="rId6" Type="http://schemas.openxmlformats.org/officeDocument/2006/relationships/slideLayout" Target="../slideLayouts/slideLayout228.xml"/><Relationship Id="rId5" Type="http://schemas.openxmlformats.org/officeDocument/2006/relationships/slideLayout" Target="../slideLayouts/slideLayout227.xml"/><Relationship Id="rId4" Type="http://schemas.openxmlformats.org/officeDocument/2006/relationships/slideLayout" Target="../slideLayouts/slideLayout226.xml"/><Relationship Id="rId3" Type="http://schemas.openxmlformats.org/officeDocument/2006/relationships/slideLayout" Target="../slideLayouts/slideLayout225.xml"/><Relationship Id="rId2" Type="http://schemas.openxmlformats.org/officeDocument/2006/relationships/slideLayout" Target="../slideLayouts/slideLayout224.xml"/><Relationship Id="rId13" Type="http://schemas.openxmlformats.org/officeDocument/2006/relationships/theme" Target="../theme/theme21.xml"/><Relationship Id="rId12" Type="http://schemas.openxmlformats.org/officeDocument/2006/relationships/slideLayout" Target="../slideLayouts/slideLayout234.xml"/><Relationship Id="rId11" Type="http://schemas.openxmlformats.org/officeDocument/2006/relationships/slideLayout" Target="../slideLayouts/slideLayout233.xml"/><Relationship Id="rId10" Type="http://schemas.openxmlformats.org/officeDocument/2006/relationships/slideLayout" Target="../slideLayouts/slideLayout232.xml"/><Relationship Id="rId1" Type="http://schemas.openxmlformats.org/officeDocument/2006/relationships/slideLayout" Target="../slideLayouts/slideLayout223.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3.xml"/><Relationship Id="rId8" Type="http://schemas.openxmlformats.org/officeDocument/2006/relationships/slideLayout" Target="../slideLayouts/slideLayout242.xml"/><Relationship Id="rId7" Type="http://schemas.openxmlformats.org/officeDocument/2006/relationships/slideLayout" Target="../slideLayouts/slideLayout241.xml"/><Relationship Id="rId6" Type="http://schemas.openxmlformats.org/officeDocument/2006/relationships/slideLayout" Target="../slideLayouts/slideLayout240.xml"/><Relationship Id="rId5" Type="http://schemas.openxmlformats.org/officeDocument/2006/relationships/slideLayout" Target="../slideLayouts/slideLayout239.xml"/><Relationship Id="rId4" Type="http://schemas.openxmlformats.org/officeDocument/2006/relationships/slideLayout" Target="../slideLayouts/slideLayout238.xml"/><Relationship Id="rId3" Type="http://schemas.openxmlformats.org/officeDocument/2006/relationships/slideLayout" Target="../slideLayouts/slideLayout237.xml"/><Relationship Id="rId2" Type="http://schemas.openxmlformats.org/officeDocument/2006/relationships/slideLayout" Target="../slideLayouts/slideLayout236.xml"/><Relationship Id="rId13" Type="http://schemas.openxmlformats.org/officeDocument/2006/relationships/theme" Target="../theme/theme22.xml"/><Relationship Id="rId12" Type="http://schemas.openxmlformats.org/officeDocument/2006/relationships/slideLayout" Target="../slideLayouts/slideLayout246.xml"/><Relationship Id="rId11" Type="http://schemas.openxmlformats.org/officeDocument/2006/relationships/slideLayout" Target="../slideLayouts/slideLayout245.xml"/><Relationship Id="rId10" Type="http://schemas.openxmlformats.org/officeDocument/2006/relationships/slideLayout" Target="../slideLayouts/slideLayout244.xml"/><Relationship Id="rId1" Type="http://schemas.openxmlformats.org/officeDocument/2006/relationships/slideLayout" Target="../slideLayouts/slideLayout23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slideLayout" Target="../slideLayouts/slideLayout89.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2" Type="http://schemas.openxmlformats.org/officeDocument/2006/relationships/theme" Target="../theme/theme9.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B8643C74-7981-3F4F-B384-AC1C9DD2994C}"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71FAED65-12DB-0045-8F57-C8B94810D51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B8643C74-7981-3F4F-B384-AC1C9DD2994C}"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71FAED65-12DB-0045-8F57-C8B94810D51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zh-CN" alt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1C9CF601-A798-B84A-8561-464DADDAC787}" type="slidenum">
              <a:rPr lang="zh-CN" altLang="en-US"/>
            </a:fld>
            <a:endParaRPr lang="zh-CN" altLang="en-US"/>
          </a:p>
        </p:txBody>
      </p:sp>
      <p:sp>
        <p:nvSpPr>
          <p:cNvPr id="2055" name="Line 7"/>
          <p:cNvSpPr>
            <a:spLocks noChangeShapeType="1"/>
          </p:cNvSpPr>
          <p:nvPr/>
        </p:nvSpPr>
        <p:spPr bwMode="auto">
          <a:xfrm>
            <a:off x="457200" y="1196975"/>
            <a:ext cx="8229600" cy="0"/>
          </a:xfrm>
          <a:prstGeom prst="line">
            <a:avLst/>
          </a:prstGeom>
          <a:noFill/>
          <a:ln w="25400">
            <a:solidFill>
              <a:schemeClr val="tx1"/>
            </a:solidFill>
            <a:rou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fld id="{D3C38FC8-6077-5E47-89C3-C80490D0DA9D}" type="datetimeFigureOut">
              <a:rPr lang="en-US" smtClean="0"/>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fld id="{56D3C323-F965-434D-8B74-90BC71C272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rtl="0" eaLnBrk="1" fontAlgn="base" hangingPunct="1">
        <a:spcBef>
          <a:spcPct val="0"/>
        </a:spcBef>
        <a:spcAft>
          <a:spcPct val="0"/>
        </a:spcAft>
        <a:defRPr sz="4400" kern="1200">
          <a:solidFill>
            <a:schemeClr val="tx2"/>
          </a:solidFill>
          <a:latin typeface="+mj-lt"/>
          <a:ea typeface="+mj-ea"/>
          <a:cs typeface="SimSun" panose="02010600030101010101" pitchFamily="2" charset="-122"/>
        </a:defRPr>
      </a:lvl1pPr>
      <a:lvl2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cs typeface="SimSun"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SimSun" panose="02010600030101010101" pitchFamily="2" charset="-122"/>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SimSun" panose="02010600030101010101" pitchFamily="2" charset="-122"/>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SimSun" panose="02010600030101010101" pitchFamily="2" charset="-122"/>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SimSun"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6.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6.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36.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6.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36.xml"/><Relationship Id="rId1" Type="http://schemas.openxmlformats.org/officeDocument/2006/relationships/image" Target="../media/image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6.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6.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416175"/>
            <a:ext cx="7772400" cy="1470025"/>
          </a:xfrm>
        </p:spPr>
        <p:txBody>
          <a:bodyPr anchor="ctr"/>
          <a:lstStyle/>
          <a:p>
            <a:pPr algn="r"/>
            <a:r>
              <a:rPr lang="en-US" sz="4400" dirty="0" smtClean="0">
                <a:latin typeface="Arial" panose="020B0604020202020204" pitchFamily="34" charset="0"/>
                <a:ea typeface="SimSun" panose="02010600030101010101" pitchFamily="2" charset="-122"/>
              </a:rPr>
              <a:t>Divide and Conquer</a:t>
            </a:r>
            <a:endParaRPr lang="en-US" sz="4400" dirty="0">
              <a:latin typeface="Arial" panose="020B0604020202020204" pitchFamily="34" charset="0"/>
              <a:ea typeface="SimSun" panose="02010600030101010101" pitchFamily="2" charset="-122"/>
            </a:endParaRPr>
          </a:p>
        </p:txBody>
      </p:sp>
      <p:sp>
        <p:nvSpPr>
          <p:cNvPr id="4099" name="Rectangle 3"/>
          <p:cNvSpPr>
            <a:spLocks noGrp="1" noChangeArrowheads="1"/>
          </p:cNvSpPr>
          <p:nvPr>
            <p:ph type="subTitle" idx="1"/>
          </p:nvPr>
        </p:nvSpPr>
        <p:spPr>
          <a:xfrm>
            <a:off x="971550" y="4292600"/>
            <a:ext cx="7088188" cy="1752600"/>
          </a:xfrm>
        </p:spPr>
        <p:txBody>
          <a:bodyPr/>
          <a:lstStyle/>
          <a:p>
            <a:pPr algn="r">
              <a:lnSpc>
                <a:spcPct val="80000"/>
              </a:lnSpc>
            </a:pPr>
            <a:r>
              <a:rPr lang="en-US">
                <a:latin typeface="Arial" panose="020B0604020202020204" pitchFamily="34" charset="0"/>
                <a:ea typeface="SimSun" panose="02010600030101010101" pitchFamily="2" charset="-122"/>
              </a:rPr>
              <a:t>Bowu Zhang</a:t>
            </a:r>
            <a:endParaRPr lang="en-US">
              <a:latin typeface="Arial" panose="020B0604020202020204" pitchFamily="34" charset="0"/>
              <a:ea typeface="SimSun" panose="02010600030101010101" pitchFamily="2" charset="-122"/>
            </a:endParaRPr>
          </a:p>
          <a:p>
            <a:pPr algn="r">
              <a:lnSpc>
                <a:spcPct val="80000"/>
              </a:lnSpc>
            </a:pPr>
            <a:r>
              <a:rPr lang="en-US">
                <a:latin typeface="Arial" panose="020B0604020202020204" pitchFamily="34" charset="0"/>
                <a:ea typeface="SimSun" panose="02010600030101010101" pitchFamily="2" charset="-122"/>
              </a:rPr>
              <a:t>Department of Computer Science</a:t>
            </a:r>
            <a:endParaRPr lang="en-US">
              <a:latin typeface="Arial" panose="020B0604020202020204" pitchFamily="34" charset="0"/>
              <a:ea typeface="SimSun" panose="02010600030101010101" pitchFamily="2" charset="-122"/>
            </a:endParaRPr>
          </a:p>
          <a:p>
            <a:pPr algn="r">
              <a:lnSpc>
                <a:spcPct val="80000"/>
              </a:lnSpc>
            </a:pPr>
            <a:r>
              <a:rPr lang="en-US">
                <a:latin typeface="Arial" panose="020B0604020202020204" pitchFamily="34" charset="0"/>
                <a:ea typeface="SimSun" panose="02010600030101010101" pitchFamily="2" charset="-122"/>
              </a:rPr>
              <a:t>Marist College</a:t>
            </a:r>
            <a:endParaRPr lang="en-US">
              <a:latin typeface="Arial" panose="020B0604020202020204" pitchFamily="34" charset="0"/>
              <a:ea typeface="SimSun" panose="02010600030101010101" pitchFamily="2" charset="-122"/>
            </a:endParaRPr>
          </a:p>
        </p:txBody>
      </p:sp>
      <p:sp>
        <p:nvSpPr>
          <p:cNvPr id="4100" name="Rectangle 4"/>
          <p:cNvSpPr>
            <a:spLocks noGrp="1" noChangeArrowheads="1"/>
          </p:cNvSpPr>
          <p:nvPr/>
        </p:nvSpPr>
        <p:spPr bwMode="auto">
          <a:xfrm>
            <a:off x="685799" y="1371600"/>
            <a:ext cx="8138711" cy="1470025"/>
          </a:xfrm>
          <a:prstGeom prst="rect">
            <a:avLst/>
          </a:prstGeom>
          <a:noFill/>
          <a:ln>
            <a:noFill/>
          </a:ln>
          <a:effectLst/>
        </p:spPr>
        <p:txBody>
          <a:bodyPr anchor="ctr"/>
          <a:lstStyle/>
          <a:p>
            <a:r>
              <a:rPr lang="en-US" altLang="zh-CN" sz="4400" dirty="0">
                <a:solidFill>
                  <a:schemeClr val="accent2"/>
                </a:solidFill>
                <a:ea typeface="MS PGothic" panose="020B0600070205080204" charset="-128"/>
                <a:cs typeface="MS PGothic" panose="020B0600070205080204" charset="-128"/>
              </a:rPr>
              <a:t>Algor</a:t>
            </a:r>
            <a:r>
              <a:rPr lang="en-US" altLang="zh-CN" sz="4400" dirty="0">
                <a:solidFill>
                  <a:schemeClr val="accent2"/>
                </a:solidFill>
                <a:latin typeface="Tahoma" panose="020B0604030504040204" charset="0"/>
                <a:sym typeface="Arial" panose="020B0604020202020204" pitchFamily="34" charset="0"/>
              </a:rPr>
              <a:t>ithm </a:t>
            </a:r>
            <a:r>
              <a:rPr lang="en-US" altLang="zh-CN" sz="4400" dirty="0">
                <a:solidFill>
                  <a:schemeClr val="accent2"/>
                </a:solidFill>
                <a:ea typeface="MS PGothic" panose="020B0600070205080204" charset="-128"/>
                <a:cs typeface="MS PGothic" panose="020B0600070205080204" charset="-128"/>
              </a:rPr>
              <a:t>Design and </a:t>
            </a:r>
            <a:r>
              <a:rPr lang="en-US" altLang="zh-CN" sz="4400" dirty="0" smtClean="0">
                <a:solidFill>
                  <a:schemeClr val="accent2"/>
                </a:solidFill>
                <a:latin typeface="Tahoma" panose="020B0604030504040204" charset="0"/>
                <a:sym typeface="Arial" panose="020B0604020202020204" pitchFamily="34" charset="0"/>
              </a:rPr>
              <a:t>An</a:t>
            </a:r>
            <a:r>
              <a:rPr lang="en-US" altLang="zh-CN" sz="4400" dirty="0" smtClean="0">
                <a:solidFill>
                  <a:schemeClr val="accent2"/>
                </a:solidFill>
                <a:ea typeface="MS PGothic" panose="020B0600070205080204" charset="-128"/>
                <a:cs typeface="MS PGothic" panose="020B0600070205080204" charset="-128"/>
              </a:rPr>
              <a:t>alysis</a:t>
            </a:r>
            <a:endParaRPr lang="en-US" altLang="zh-CN" sz="4400" dirty="0">
              <a:solidFill>
                <a:schemeClr val="accent2"/>
              </a:solidFill>
              <a:ea typeface="MS PGothic" panose="020B0600070205080204" charset="-128"/>
              <a:cs typeface="MS PGothic" panose="020B060007020508020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Example </a:t>
            </a:r>
            <a:r>
              <a:rPr lang="en-US" dirty="0"/>
              <a:t>#3</a:t>
            </a:r>
            <a:endParaRPr lang="en-US" dirty="0"/>
          </a:p>
        </p:txBody>
      </p:sp>
      <p:grpSp>
        <p:nvGrpSpPr>
          <p:cNvPr id="1167372" name="Group 12"/>
          <p:cNvGrpSpPr/>
          <p:nvPr/>
        </p:nvGrpSpPr>
        <p:grpSpPr bwMode="auto">
          <a:xfrm>
            <a:off x="2057400" y="2133600"/>
            <a:ext cx="1371600" cy="1371600"/>
            <a:chOff x="336" y="1344"/>
            <a:chExt cx="864" cy="864"/>
          </a:xfrm>
        </p:grpSpPr>
        <p:sp>
          <p:nvSpPr>
            <p:cNvPr id="1167373" name="Text Box 13"/>
            <p:cNvSpPr txBox="1">
              <a:spLocks noChangeArrowheads="1"/>
            </p:cNvSpPr>
            <p:nvPr/>
          </p:nvSpPr>
          <p:spPr bwMode="auto">
            <a:xfrm>
              <a:off x="336" y="1920"/>
              <a:ext cx="864" cy="288"/>
            </a:xfrm>
            <a:prstGeom prst="rect">
              <a:avLst/>
            </a:prstGeom>
            <a:noFill/>
            <a:ln>
              <a:noFill/>
            </a:ln>
            <a:effectLst/>
          </p:spPr>
          <p:txBody>
            <a:bodyPr>
              <a:spAutoFit/>
            </a:bodyPr>
            <a:lstStyle/>
            <a:p>
              <a:pPr>
                <a:spcBef>
                  <a:spcPct val="50000"/>
                </a:spcBef>
              </a:pPr>
              <a:r>
                <a:rPr lang="en-US" sz="2400"/>
                <a:t>element</a:t>
              </a:r>
              <a:endParaRPr lang="en-US" sz="2400"/>
            </a:p>
          </p:txBody>
        </p:sp>
        <p:sp>
          <p:nvSpPr>
            <p:cNvPr id="1167374" name="Line 14"/>
            <p:cNvSpPr>
              <a:spLocks noChangeShapeType="1"/>
            </p:cNvSpPr>
            <p:nvPr/>
          </p:nvSpPr>
          <p:spPr bwMode="auto">
            <a:xfrm flipV="1">
              <a:off x="768" y="1344"/>
              <a:ext cx="0" cy="624"/>
            </a:xfrm>
            <a:prstGeom prst="line">
              <a:avLst/>
            </a:prstGeom>
            <a:noFill/>
            <a:ln w="9525">
              <a:solidFill>
                <a:schemeClr val="tx1"/>
              </a:solidFill>
              <a:miter lim="800000"/>
              <a:tailEnd type="triangle" w="lg" len="lg"/>
            </a:ln>
            <a:effectLst/>
          </p:spPr>
          <p:txBody>
            <a:bodyPr wrap="none"/>
            <a:lstStyle/>
            <a:p>
              <a:endParaRPr lang="en-US"/>
            </a:p>
          </p:txBody>
        </p:sp>
      </p:grpSp>
      <p:sp>
        <p:nvSpPr>
          <p:cNvPr id="1167375" name="Text Box 15"/>
          <p:cNvSpPr txBox="1">
            <a:spLocks noChangeArrowheads="1"/>
          </p:cNvSpPr>
          <p:nvPr/>
        </p:nvSpPr>
        <p:spPr bwMode="auto">
          <a:xfrm>
            <a:off x="685800" y="4267200"/>
            <a:ext cx="3124200" cy="457200"/>
          </a:xfrm>
          <a:prstGeom prst="rect">
            <a:avLst/>
          </a:prstGeom>
          <a:noFill/>
          <a:ln>
            <a:noFill/>
          </a:ln>
          <a:effectLst/>
        </p:spPr>
        <p:txBody>
          <a:bodyPr>
            <a:spAutoFit/>
          </a:bodyPr>
          <a:lstStyle/>
          <a:p>
            <a:pPr algn="l">
              <a:spcBef>
                <a:spcPct val="50000"/>
              </a:spcBef>
            </a:pPr>
            <a:r>
              <a:rPr lang="en-US" sz="2400"/>
              <a:t>Searching for -86.</a:t>
            </a:r>
            <a:endParaRPr lang="en-US" sz="2400"/>
          </a:p>
        </p:txBody>
      </p:sp>
      <p:grpSp>
        <p:nvGrpSpPr>
          <p:cNvPr id="1167384" name="Group 24"/>
          <p:cNvGrpSpPr/>
          <p:nvPr/>
        </p:nvGrpSpPr>
        <p:grpSpPr bwMode="auto">
          <a:xfrm>
            <a:off x="914400" y="1524000"/>
            <a:ext cx="6858000" cy="469900"/>
            <a:chOff x="576" y="960"/>
            <a:chExt cx="4320" cy="296"/>
          </a:xfrm>
        </p:grpSpPr>
        <p:sp>
          <p:nvSpPr>
            <p:cNvPr id="1167385" name="Text Box 25"/>
            <p:cNvSpPr txBox="1">
              <a:spLocks noChangeArrowheads="1"/>
            </p:cNvSpPr>
            <p:nvPr/>
          </p:nvSpPr>
          <p:spPr bwMode="auto">
            <a:xfrm>
              <a:off x="5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-23</a:t>
              </a:r>
              <a:endParaRPr lang="en-US" sz="2400"/>
            </a:p>
          </p:txBody>
        </p:sp>
        <p:sp>
          <p:nvSpPr>
            <p:cNvPr id="1167386" name="Text Box 26"/>
            <p:cNvSpPr txBox="1">
              <a:spLocks noChangeArrowheads="1"/>
            </p:cNvSpPr>
            <p:nvPr/>
          </p:nvSpPr>
          <p:spPr bwMode="auto">
            <a:xfrm>
              <a:off x="10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97</a:t>
              </a:r>
              <a:endParaRPr lang="en-US" sz="2400"/>
            </a:p>
          </p:txBody>
        </p:sp>
        <p:sp>
          <p:nvSpPr>
            <p:cNvPr id="1167387" name="Text Box 27"/>
            <p:cNvSpPr txBox="1">
              <a:spLocks noChangeArrowheads="1"/>
            </p:cNvSpPr>
            <p:nvPr/>
          </p:nvSpPr>
          <p:spPr bwMode="auto">
            <a:xfrm>
              <a:off x="15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18</a:t>
              </a:r>
              <a:endParaRPr lang="en-US" sz="2400"/>
            </a:p>
          </p:txBody>
        </p:sp>
        <p:sp>
          <p:nvSpPr>
            <p:cNvPr id="1167388" name="Text Box 28"/>
            <p:cNvSpPr txBox="1">
              <a:spLocks noChangeArrowheads="1"/>
            </p:cNvSpPr>
            <p:nvPr/>
          </p:nvSpPr>
          <p:spPr bwMode="auto">
            <a:xfrm>
              <a:off x="20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21</a:t>
              </a:r>
              <a:endParaRPr lang="en-US" sz="2400"/>
            </a:p>
          </p:txBody>
        </p:sp>
        <p:sp>
          <p:nvSpPr>
            <p:cNvPr id="1167389" name="Text Box 29"/>
            <p:cNvSpPr txBox="1">
              <a:spLocks noChangeArrowheads="1"/>
            </p:cNvSpPr>
            <p:nvPr/>
          </p:nvSpPr>
          <p:spPr bwMode="auto">
            <a:xfrm>
              <a:off x="249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5</a:t>
              </a:r>
              <a:endParaRPr lang="en-US" sz="2400"/>
            </a:p>
          </p:txBody>
        </p:sp>
        <p:sp>
          <p:nvSpPr>
            <p:cNvPr id="1167390" name="Text Box 30"/>
            <p:cNvSpPr txBox="1">
              <a:spLocks noChangeArrowheads="1"/>
            </p:cNvSpPr>
            <p:nvPr/>
          </p:nvSpPr>
          <p:spPr bwMode="auto">
            <a:xfrm>
              <a:off x="29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-86</a:t>
              </a:r>
              <a:endParaRPr lang="en-US" sz="2400"/>
            </a:p>
          </p:txBody>
        </p:sp>
        <p:sp>
          <p:nvSpPr>
            <p:cNvPr id="1167391" name="Text Box 31"/>
            <p:cNvSpPr txBox="1">
              <a:spLocks noChangeArrowheads="1"/>
            </p:cNvSpPr>
            <p:nvPr/>
          </p:nvSpPr>
          <p:spPr bwMode="auto">
            <a:xfrm>
              <a:off x="34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64</a:t>
              </a:r>
              <a:endParaRPr lang="en-US" sz="2400"/>
            </a:p>
          </p:txBody>
        </p:sp>
        <p:sp>
          <p:nvSpPr>
            <p:cNvPr id="1167392" name="Text Box 32"/>
            <p:cNvSpPr txBox="1">
              <a:spLocks noChangeArrowheads="1"/>
            </p:cNvSpPr>
            <p:nvPr/>
          </p:nvSpPr>
          <p:spPr bwMode="auto">
            <a:xfrm>
              <a:off x="39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0</a:t>
              </a:r>
              <a:endParaRPr lang="en-US" sz="2400"/>
            </a:p>
          </p:txBody>
        </p:sp>
        <p:sp>
          <p:nvSpPr>
            <p:cNvPr id="1167393" name="Text Box 33"/>
            <p:cNvSpPr txBox="1">
              <a:spLocks noChangeArrowheads="1"/>
            </p:cNvSpPr>
            <p:nvPr/>
          </p:nvSpPr>
          <p:spPr bwMode="auto">
            <a:xfrm>
              <a:off x="44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-37</a:t>
              </a:r>
              <a:endParaRPr lang="en-US" sz="2400"/>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smtClean="0"/>
              <a:t>Example </a:t>
            </a:r>
            <a:r>
              <a:rPr lang="en-US" dirty="0"/>
              <a:t>#4</a:t>
            </a:r>
            <a:endParaRPr lang="en-US" dirty="0"/>
          </a:p>
        </p:txBody>
      </p:sp>
      <p:grpSp>
        <p:nvGrpSpPr>
          <p:cNvPr id="1168396" name="Group 12"/>
          <p:cNvGrpSpPr/>
          <p:nvPr/>
        </p:nvGrpSpPr>
        <p:grpSpPr bwMode="auto">
          <a:xfrm>
            <a:off x="2819400" y="2133600"/>
            <a:ext cx="1371600" cy="1371600"/>
            <a:chOff x="336" y="1344"/>
            <a:chExt cx="864" cy="864"/>
          </a:xfrm>
        </p:grpSpPr>
        <p:sp>
          <p:nvSpPr>
            <p:cNvPr id="1168397" name="Text Box 13"/>
            <p:cNvSpPr txBox="1">
              <a:spLocks noChangeArrowheads="1"/>
            </p:cNvSpPr>
            <p:nvPr/>
          </p:nvSpPr>
          <p:spPr bwMode="auto">
            <a:xfrm>
              <a:off x="336" y="1920"/>
              <a:ext cx="864" cy="288"/>
            </a:xfrm>
            <a:prstGeom prst="rect">
              <a:avLst/>
            </a:prstGeom>
            <a:noFill/>
            <a:ln>
              <a:noFill/>
            </a:ln>
            <a:effectLst/>
          </p:spPr>
          <p:txBody>
            <a:bodyPr>
              <a:spAutoFit/>
            </a:bodyPr>
            <a:lstStyle/>
            <a:p>
              <a:pPr>
                <a:spcBef>
                  <a:spcPct val="50000"/>
                </a:spcBef>
              </a:pPr>
              <a:r>
                <a:rPr lang="en-US" sz="2400"/>
                <a:t>element</a:t>
              </a:r>
              <a:endParaRPr lang="en-US" sz="2400"/>
            </a:p>
          </p:txBody>
        </p:sp>
        <p:sp>
          <p:nvSpPr>
            <p:cNvPr id="1168398" name="Line 14"/>
            <p:cNvSpPr>
              <a:spLocks noChangeShapeType="1"/>
            </p:cNvSpPr>
            <p:nvPr/>
          </p:nvSpPr>
          <p:spPr bwMode="auto">
            <a:xfrm flipV="1">
              <a:off x="768" y="1344"/>
              <a:ext cx="0" cy="624"/>
            </a:xfrm>
            <a:prstGeom prst="line">
              <a:avLst/>
            </a:prstGeom>
            <a:noFill/>
            <a:ln w="9525">
              <a:solidFill>
                <a:schemeClr val="tx1"/>
              </a:solidFill>
              <a:miter lim="800000"/>
              <a:tailEnd type="triangle" w="lg" len="lg"/>
            </a:ln>
            <a:effectLst/>
          </p:spPr>
          <p:txBody>
            <a:bodyPr wrap="none"/>
            <a:lstStyle/>
            <a:p>
              <a:endParaRPr lang="en-US"/>
            </a:p>
          </p:txBody>
        </p:sp>
      </p:grpSp>
      <p:sp>
        <p:nvSpPr>
          <p:cNvPr id="1168399" name="Text Box 15"/>
          <p:cNvSpPr txBox="1">
            <a:spLocks noChangeArrowheads="1"/>
          </p:cNvSpPr>
          <p:nvPr/>
        </p:nvSpPr>
        <p:spPr bwMode="auto">
          <a:xfrm>
            <a:off x="685800" y="4267200"/>
            <a:ext cx="3124200" cy="457200"/>
          </a:xfrm>
          <a:prstGeom prst="rect">
            <a:avLst/>
          </a:prstGeom>
          <a:noFill/>
          <a:ln>
            <a:noFill/>
          </a:ln>
          <a:effectLst/>
        </p:spPr>
        <p:txBody>
          <a:bodyPr>
            <a:spAutoFit/>
          </a:bodyPr>
          <a:lstStyle/>
          <a:p>
            <a:pPr algn="l">
              <a:spcBef>
                <a:spcPct val="50000"/>
              </a:spcBef>
            </a:pPr>
            <a:r>
              <a:rPr lang="en-US" sz="2400"/>
              <a:t>Searching for -86.</a:t>
            </a:r>
            <a:endParaRPr lang="en-US" sz="2400"/>
          </a:p>
        </p:txBody>
      </p:sp>
      <p:grpSp>
        <p:nvGrpSpPr>
          <p:cNvPr id="1168408" name="Group 24"/>
          <p:cNvGrpSpPr/>
          <p:nvPr/>
        </p:nvGrpSpPr>
        <p:grpSpPr bwMode="auto">
          <a:xfrm>
            <a:off x="914400" y="1524000"/>
            <a:ext cx="6858000" cy="469900"/>
            <a:chOff x="576" y="960"/>
            <a:chExt cx="4320" cy="296"/>
          </a:xfrm>
        </p:grpSpPr>
        <p:sp>
          <p:nvSpPr>
            <p:cNvPr id="1168409" name="Text Box 25"/>
            <p:cNvSpPr txBox="1">
              <a:spLocks noChangeArrowheads="1"/>
            </p:cNvSpPr>
            <p:nvPr/>
          </p:nvSpPr>
          <p:spPr bwMode="auto">
            <a:xfrm>
              <a:off x="5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-23</a:t>
              </a:r>
              <a:endParaRPr lang="en-US" sz="2400"/>
            </a:p>
          </p:txBody>
        </p:sp>
        <p:sp>
          <p:nvSpPr>
            <p:cNvPr id="1168410" name="Text Box 26"/>
            <p:cNvSpPr txBox="1">
              <a:spLocks noChangeArrowheads="1"/>
            </p:cNvSpPr>
            <p:nvPr/>
          </p:nvSpPr>
          <p:spPr bwMode="auto">
            <a:xfrm>
              <a:off x="10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97</a:t>
              </a:r>
              <a:endParaRPr lang="en-US" sz="2400"/>
            </a:p>
          </p:txBody>
        </p:sp>
        <p:sp>
          <p:nvSpPr>
            <p:cNvPr id="1168411" name="Text Box 27"/>
            <p:cNvSpPr txBox="1">
              <a:spLocks noChangeArrowheads="1"/>
            </p:cNvSpPr>
            <p:nvPr/>
          </p:nvSpPr>
          <p:spPr bwMode="auto">
            <a:xfrm>
              <a:off x="15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18</a:t>
              </a:r>
              <a:endParaRPr lang="en-US" sz="2400"/>
            </a:p>
          </p:txBody>
        </p:sp>
        <p:sp>
          <p:nvSpPr>
            <p:cNvPr id="1168412" name="Text Box 28"/>
            <p:cNvSpPr txBox="1">
              <a:spLocks noChangeArrowheads="1"/>
            </p:cNvSpPr>
            <p:nvPr/>
          </p:nvSpPr>
          <p:spPr bwMode="auto">
            <a:xfrm>
              <a:off x="20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21</a:t>
              </a:r>
              <a:endParaRPr lang="en-US" sz="2400"/>
            </a:p>
          </p:txBody>
        </p:sp>
        <p:sp>
          <p:nvSpPr>
            <p:cNvPr id="1168413" name="Text Box 29"/>
            <p:cNvSpPr txBox="1">
              <a:spLocks noChangeArrowheads="1"/>
            </p:cNvSpPr>
            <p:nvPr/>
          </p:nvSpPr>
          <p:spPr bwMode="auto">
            <a:xfrm>
              <a:off x="249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5</a:t>
              </a:r>
              <a:endParaRPr lang="en-US" sz="2400"/>
            </a:p>
          </p:txBody>
        </p:sp>
        <p:sp>
          <p:nvSpPr>
            <p:cNvPr id="1168414" name="Text Box 30"/>
            <p:cNvSpPr txBox="1">
              <a:spLocks noChangeArrowheads="1"/>
            </p:cNvSpPr>
            <p:nvPr/>
          </p:nvSpPr>
          <p:spPr bwMode="auto">
            <a:xfrm>
              <a:off x="29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-86</a:t>
              </a:r>
              <a:endParaRPr lang="en-US" sz="2400"/>
            </a:p>
          </p:txBody>
        </p:sp>
        <p:sp>
          <p:nvSpPr>
            <p:cNvPr id="1168415" name="Text Box 31"/>
            <p:cNvSpPr txBox="1">
              <a:spLocks noChangeArrowheads="1"/>
            </p:cNvSpPr>
            <p:nvPr/>
          </p:nvSpPr>
          <p:spPr bwMode="auto">
            <a:xfrm>
              <a:off x="34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64</a:t>
              </a:r>
              <a:endParaRPr lang="en-US" sz="2400"/>
            </a:p>
          </p:txBody>
        </p:sp>
        <p:sp>
          <p:nvSpPr>
            <p:cNvPr id="1168416" name="Text Box 32"/>
            <p:cNvSpPr txBox="1">
              <a:spLocks noChangeArrowheads="1"/>
            </p:cNvSpPr>
            <p:nvPr/>
          </p:nvSpPr>
          <p:spPr bwMode="auto">
            <a:xfrm>
              <a:off x="39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0</a:t>
              </a:r>
              <a:endParaRPr lang="en-US" sz="2400"/>
            </a:p>
          </p:txBody>
        </p:sp>
        <p:sp>
          <p:nvSpPr>
            <p:cNvPr id="1168417" name="Text Box 33"/>
            <p:cNvSpPr txBox="1">
              <a:spLocks noChangeArrowheads="1"/>
            </p:cNvSpPr>
            <p:nvPr/>
          </p:nvSpPr>
          <p:spPr bwMode="auto">
            <a:xfrm>
              <a:off x="44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-37</a:t>
              </a:r>
              <a:endParaRPr lang="en-US" sz="2400"/>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dirty="0" smtClean="0"/>
              <a:t>Example </a:t>
            </a:r>
            <a:r>
              <a:rPr lang="en-US" dirty="0"/>
              <a:t>#5</a:t>
            </a:r>
            <a:endParaRPr lang="en-US" dirty="0"/>
          </a:p>
        </p:txBody>
      </p:sp>
      <p:grpSp>
        <p:nvGrpSpPr>
          <p:cNvPr id="1169420" name="Group 12"/>
          <p:cNvGrpSpPr/>
          <p:nvPr/>
        </p:nvGrpSpPr>
        <p:grpSpPr bwMode="auto">
          <a:xfrm>
            <a:off x="3581400" y="2133600"/>
            <a:ext cx="1371600" cy="1371600"/>
            <a:chOff x="336" y="1344"/>
            <a:chExt cx="864" cy="864"/>
          </a:xfrm>
        </p:grpSpPr>
        <p:sp>
          <p:nvSpPr>
            <p:cNvPr id="1169421" name="Text Box 13"/>
            <p:cNvSpPr txBox="1">
              <a:spLocks noChangeArrowheads="1"/>
            </p:cNvSpPr>
            <p:nvPr/>
          </p:nvSpPr>
          <p:spPr bwMode="auto">
            <a:xfrm>
              <a:off x="336" y="1920"/>
              <a:ext cx="864" cy="288"/>
            </a:xfrm>
            <a:prstGeom prst="rect">
              <a:avLst/>
            </a:prstGeom>
            <a:noFill/>
            <a:ln>
              <a:noFill/>
            </a:ln>
            <a:effectLst/>
          </p:spPr>
          <p:txBody>
            <a:bodyPr>
              <a:spAutoFit/>
            </a:bodyPr>
            <a:lstStyle/>
            <a:p>
              <a:pPr>
                <a:spcBef>
                  <a:spcPct val="50000"/>
                </a:spcBef>
              </a:pPr>
              <a:r>
                <a:rPr lang="en-US" sz="2400"/>
                <a:t>element</a:t>
              </a:r>
              <a:endParaRPr lang="en-US" sz="2400"/>
            </a:p>
          </p:txBody>
        </p:sp>
        <p:sp>
          <p:nvSpPr>
            <p:cNvPr id="1169422" name="Line 14"/>
            <p:cNvSpPr>
              <a:spLocks noChangeShapeType="1"/>
            </p:cNvSpPr>
            <p:nvPr/>
          </p:nvSpPr>
          <p:spPr bwMode="auto">
            <a:xfrm flipV="1">
              <a:off x="768" y="1344"/>
              <a:ext cx="0" cy="624"/>
            </a:xfrm>
            <a:prstGeom prst="line">
              <a:avLst/>
            </a:prstGeom>
            <a:noFill/>
            <a:ln w="9525">
              <a:solidFill>
                <a:schemeClr val="tx1"/>
              </a:solidFill>
              <a:miter lim="800000"/>
              <a:tailEnd type="triangle" w="lg" len="lg"/>
            </a:ln>
            <a:effectLst/>
          </p:spPr>
          <p:txBody>
            <a:bodyPr wrap="none"/>
            <a:lstStyle/>
            <a:p>
              <a:endParaRPr lang="en-US"/>
            </a:p>
          </p:txBody>
        </p:sp>
      </p:grpSp>
      <p:sp>
        <p:nvSpPr>
          <p:cNvPr id="1169423" name="Text Box 15"/>
          <p:cNvSpPr txBox="1">
            <a:spLocks noChangeArrowheads="1"/>
          </p:cNvSpPr>
          <p:nvPr/>
        </p:nvSpPr>
        <p:spPr bwMode="auto">
          <a:xfrm>
            <a:off x="685800" y="4267200"/>
            <a:ext cx="3124200" cy="457200"/>
          </a:xfrm>
          <a:prstGeom prst="rect">
            <a:avLst/>
          </a:prstGeom>
          <a:noFill/>
          <a:ln>
            <a:noFill/>
          </a:ln>
          <a:effectLst/>
        </p:spPr>
        <p:txBody>
          <a:bodyPr>
            <a:spAutoFit/>
          </a:bodyPr>
          <a:lstStyle/>
          <a:p>
            <a:pPr algn="l">
              <a:spcBef>
                <a:spcPct val="50000"/>
              </a:spcBef>
            </a:pPr>
            <a:r>
              <a:rPr lang="en-US" sz="2400"/>
              <a:t>Searching for -86.</a:t>
            </a:r>
            <a:endParaRPr lang="en-US" sz="2400"/>
          </a:p>
        </p:txBody>
      </p:sp>
      <p:grpSp>
        <p:nvGrpSpPr>
          <p:cNvPr id="1169432" name="Group 24"/>
          <p:cNvGrpSpPr/>
          <p:nvPr/>
        </p:nvGrpSpPr>
        <p:grpSpPr bwMode="auto">
          <a:xfrm>
            <a:off x="914400" y="1524000"/>
            <a:ext cx="6858000" cy="469900"/>
            <a:chOff x="576" y="960"/>
            <a:chExt cx="4320" cy="296"/>
          </a:xfrm>
        </p:grpSpPr>
        <p:sp>
          <p:nvSpPr>
            <p:cNvPr id="1169433" name="Text Box 25"/>
            <p:cNvSpPr txBox="1">
              <a:spLocks noChangeArrowheads="1"/>
            </p:cNvSpPr>
            <p:nvPr/>
          </p:nvSpPr>
          <p:spPr bwMode="auto">
            <a:xfrm>
              <a:off x="5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-23</a:t>
              </a:r>
              <a:endParaRPr lang="en-US" sz="2400"/>
            </a:p>
          </p:txBody>
        </p:sp>
        <p:sp>
          <p:nvSpPr>
            <p:cNvPr id="1169434" name="Text Box 26"/>
            <p:cNvSpPr txBox="1">
              <a:spLocks noChangeArrowheads="1"/>
            </p:cNvSpPr>
            <p:nvPr/>
          </p:nvSpPr>
          <p:spPr bwMode="auto">
            <a:xfrm>
              <a:off x="10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97</a:t>
              </a:r>
              <a:endParaRPr lang="en-US" sz="2400"/>
            </a:p>
          </p:txBody>
        </p:sp>
        <p:sp>
          <p:nvSpPr>
            <p:cNvPr id="1169435" name="Text Box 27"/>
            <p:cNvSpPr txBox="1">
              <a:spLocks noChangeArrowheads="1"/>
            </p:cNvSpPr>
            <p:nvPr/>
          </p:nvSpPr>
          <p:spPr bwMode="auto">
            <a:xfrm>
              <a:off x="15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18</a:t>
              </a:r>
              <a:endParaRPr lang="en-US" sz="2400"/>
            </a:p>
          </p:txBody>
        </p:sp>
        <p:sp>
          <p:nvSpPr>
            <p:cNvPr id="1169436" name="Text Box 28"/>
            <p:cNvSpPr txBox="1">
              <a:spLocks noChangeArrowheads="1"/>
            </p:cNvSpPr>
            <p:nvPr/>
          </p:nvSpPr>
          <p:spPr bwMode="auto">
            <a:xfrm>
              <a:off x="20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21</a:t>
              </a:r>
              <a:endParaRPr lang="en-US" sz="2400"/>
            </a:p>
          </p:txBody>
        </p:sp>
        <p:sp>
          <p:nvSpPr>
            <p:cNvPr id="1169437" name="Text Box 29"/>
            <p:cNvSpPr txBox="1">
              <a:spLocks noChangeArrowheads="1"/>
            </p:cNvSpPr>
            <p:nvPr/>
          </p:nvSpPr>
          <p:spPr bwMode="auto">
            <a:xfrm>
              <a:off x="249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5</a:t>
              </a:r>
              <a:endParaRPr lang="en-US" sz="2400"/>
            </a:p>
          </p:txBody>
        </p:sp>
        <p:sp>
          <p:nvSpPr>
            <p:cNvPr id="1169438" name="Text Box 30"/>
            <p:cNvSpPr txBox="1">
              <a:spLocks noChangeArrowheads="1"/>
            </p:cNvSpPr>
            <p:nvPr/>
          </p:nvSpPr>
          <p:spPr bwMode="auto">
            <a:xfrm>
              <a:off x="29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-86</a:t>
              </a:r>
              <a:endParaRPr lang="en-US" sz="2400"/>
            </a:p>
          </p:txBody>
        </p:sp>
        <p:sp>
          <p:nvSpPr>
            <p:cNvPr id="1169439" name="Text Box 31"/>
            <p:cNvSpPr txBox="1">
              <a:spLocks noChangeArrowheads="1"/>
            </p:cNvSpPr>
            <p:nvPr/>
          </p:nvSpPr>
          <p:spPr bwMode="auto">
            <a:xfrm>
              <a:off x="34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64</a:t>
              </a:r>
              <a:endParaRPr lang="en-US" sz="2400"/>
            </a:p>
          </p:txBody>
        </p:sp>
        <p:sp>
          <p:nvSpPr>
            <p:cNvPr id="1169440" name="Text Box 32"/>
            <p:cNvSpPr txBox="1">
              <a:spLocks noChangeArrowheads="1"/>
            </p:cNvSpPr>
            <p:nvPr/>
          </p:nvSpPr>
          <p:spPr bwMode="auto">
            <a:xfrm>
              <a:off x="39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0</a:t>
              </a:r>
              <a:endParaRPr lang="en-US" sz="2400"/>
            </a:p>
          </p:txBody>
        </p:sp>
        <p:sp>
          <p:nvSpPr>
            <p:cNvPr id="1169441" name="Text Box 33"/>
            <p:cNvSpPr txBox="1">
              <a:spLocks noChangeArrowheads="1"/>
            </p:cNvSpPr>
            <p:nvPr/>
          </p:nvSpPr>
          <p:spPr bwMode="auto">
            <a:xfrm>
              <a:off x="44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-37</a:t>
              </a:r>
              <a:endParaRPr lang="en-US" sz="2400"/>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Example </a:t>
            </a:r>
            <a:r>
              <a:rPr lang="en-US" dirty="0"/>
              <a:t>#6</a:t>
            </a:r>
            <a:endParaRPr lang="en-US" dirty="0"/>
          </a:p>
        </p:txBody>
      </p:sp>
      <p:sp>
        <p:nvSpPr>
          <p:cNvPr id="1170435" name="Text Box 3"/>
          <p:cNvSpPr txBox="1">
            <a:spLocks noChangeArrowheads="1"/>
          </p:cNvSpPr>
          <p:nvPr/>
        </p:nvSpPr>
        <p:spPr bwMode="auto">
          <a:xfrm>
            <a:off x="914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-23</a:t>
            </a:r>
            <a:endParaRPr lang="en-US" sz="2400"/>
          </a:p>
        </p:txBody>
      </p:sp>
      <p:sp>
        <p:nvSpPr>
          <p:cNvPr id="1170436" name="Text Box 4"/>
          <p:cNvSpPr txBox="1">
            <a:spLocks noChangeArrowheads="1"/>
          </p:cNvSpPr>
          <p:nvPr/>
        </p:nvSpPr>
        <p:spPr bwMode="auto">
          <a:xfrm>
            <a:off x="1676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97</a:t>
            </a:r>
            <a:endParaRPr lang="en-US" sz="2400"/>
          </a:p>
        </p:txBody>
      </p:sp>
      <p:sp>
        <p:nvSpPr>
          <p:cNvPr id="1170437" name="Text Box 5"/>
          <p:cNvSpPr txBox="1">
            <a:spLocks noChangeArrowheads="1"/>
          </p:cNvSpPr>
          <p:nvPr/>
        </p:nvSpPr>
        <p:spPr bwMode="auto">
          <a:xfrm>
            <a:off x="2438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18</a:t>
            </a:r>
            <a:endParaRPr lang="en-US" sz="2400"/>
          </a:p>
        </p:txBody>
      </p:sp>
      <p:sp>
        <p:nvSpPr>
          <p:cNvPr id="1170438" name="Text Box 6"/>
          <p:cNvSpPr txBox="1">
            <a:spLocks noChangeArrowheads="1"/>
          </p:cNvSpPr>
          <p:nvPr/>
        </p:nvSpPr>
        <p:spPr bwMode="auto">
          <a:xfrm>
            <a:off x="3200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21</a:t>
            </a:r>
            <a:endParaRPr lang="en-US" sz="2400"/>
          </a:p>
        </p:txBody>
      </p:sp>
      <p:sp>
        <p:nvSpPr>
          <p:cNvPr id="1170439" name="Text Box 7"/>
          <p:cNvSpPr txBox="1">
            <a:spLocks noChangeArrowheads="1"/>
          </p:cNvSpPr>
          <p:nvPr/>
        </p:nvSpPr>
        <p:spPr bwMode="auto">
          <a:xfrm>
            <a:off x="3962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5</a:t>
            </a:r>
            <a:endParaRPr lang="en-US" sz="2400"/>
          </a:p>
        </p:txBody>
      </p:sp>
      <p:sp>
        <p:nvSpPr>
          <p:cNvPr id="1170440" name="Text Box 8"/>
          <p:cNvSpPr txBox="1">
            <a:spLocks noChangeArrowheads="1"/>
          </p:cNvSpPr>
          <p:nvPr/>
        </p:nvSpPr>
        <p:spPr bwMode="auto">
          <a:xfrm>
            <a:off x="4724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-86</a:t>
            </a:r>
            <a:endParaRPr lang="en-US" sz="2400"/>
          </a:p>
        </p:txBody>
      </p:sp>
      <p:sp>
        <p:nvSpPr>
          <p:cNvPr id="1170441" name="Text Box 9"/>
          <p:cNvSpPr txBox="1">
            <a:spLocks noChangeArrowheads="1"/>
          </p:cNvSpPr>
          <p:nvPr/>
        </p:nvSpPr>
        <p:spPr bwMode="auto">
          <a:xfrm>
            <a:off x="5486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64</a:t>
            </a:r>
            <a:endParaRPr lang="en-US" sz="2400"/>
          </a:p>
        </p:txBody>
      </p:sp>
      <p:sp>
        <p:nvSpPr>
          <p:cNvPr id="1170442" name="Text Box 10"/>
          <p:cNvSpPr txBox="1">
            <a:spLocks noChangeArrowheads="1"/>
          </p:cNvSpPr>
          <p:nvPr/>
        </p:nvSpPr>
        <p:spPr bwMode="auto">
          <a:xfrm>
            <a:off x="6248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0</a:t>
            </a:r>
            <a:endParaRPr lang="en-US" sz="2400"/>
          </a:p>
        </p:txBody>
      </p:sp>
      <p:sp>
        <p:nvSpPr>
          <p:cNvPr id="1170443" name="Text Box 11"/>
          <p:cNvSpPr txBox="1">
            <a:spLocks noChangeArrowheads="1"/>
          </p:cNvSpPr>
          <p:nvPr/>
        </p:nvSpPr>
        <p:spPr bwMode="auto">
          <a:xfrm>
            <a:off x="7010400" y="1524000"/>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-37</a:t>
            </a:r>
            <a:endParaRPr lang="en-US" sz="2400"/>
          </a:p>
        </p:txBody>
      </p:sp>
      <p:grpSp>
        <p:nvGrpSpPr>
          <p:cNvPr id="1170444" name="Group 12"/>
          <p:cNvGrpSpPr/>
          <p:nvPr/>
        </p:nvGrpSpPr>
        <p:grpSpPr bwMode="auto">
          <a:xfrm>
            <a:off x="4419600" y="2133600"/>
            <a:ext cx="1371600" cy="1371600"/>
            <a:chOff x="336" y="1344"/>
            <a:chExt cx="864" cy="864"/>
          </a:xfrm>
        </p:grpSpPr>
        <p:sp>
          <p:nvSpPr>
            <p:cNvPr id="1170445" name="Text Box 13"/>
            <p:cNvSpPr txBox="1">
              <a:spLocks noChangeArrowheads="1"/>
            </p:cNvSpPr>
            <p:nvPr/>
          </p:nvSpPr>
          <p:spPr bwMode="auto">
            <a:xfrm>
              <a:off x="336" y="1920"/>
              <a:ext cx="864" cy="288"/>
            </a:xfrm>
            <a:prstGeom prst="rect">
              <a:avLst/>
            </a:prstGeom>
            <a:noFill/>
            <a:ln>
              <a:noFill/>
            </a:ln>
            <a:effectLst/>
          </p:spPr>
          <p:txBody>
            <a:bodyPr>
              <a:spAutoFit/>
            </a:bodyPr>
            <a:lstStyle/>
            <a:p>
              <a:pPr>
                <a:spcBef>
                  <a:spcPct val="50000"/>
                </a:spcBef>
              </a:pPr>
              <a:r>
                <a:rPr lang="en-US" sz="2400"/>
                <a:t>element</a:t>
              </a:r>
              <a:endParaRPr lang="en-US" sz="2400"/>
            </a:p>
          </p:txBody>
        </p:sp>
        <p:sp>
          <p:nvSpPr>
            <p:cNvPr id="1170446" name="Line 14"/>
            <p:cNvSpPr>
              <a:spLocks noChangeShapeType="1"/>
            </p:cNvSpPr>
            <p:nvPr/>
          </p:nvSpPr>
          <p:spPr bwMode="auto">
            <a:xfrm flipV="1">
              <a:off x="768" y="1344"/>
              <a:ext cx="0" cy="624"/>
            </a:xfrm>
            <a:prstGeom prst="line">
              <a:avLst/>
            </a:prstGeom>
            <a:noFill/>
            <a:ln w="9525">
              <a:solidFill>
                <a:schemeClr val="tx1"/>
              </a:solidFill>
              <a:miter lim="800000"/>
              <a:tailEnd type="triangle" w="lg" len="lg"/>
            </a:ln>
            <a:effectLst/>
          </p:spPr>
          <p:txBody>
            <a:bodyPr wrap="none"/>
            <a:lstStyle/>
            <a:p>
              <a:endParaRPr lang="en-US"/>
            </a:p>
          </p:txBody>
        </p:sp>
      </p:grpSp>
      <p:sp>
        <p:nvSpPr>
          <p:cNvPr id="1170447" name="Text Box 15"/>
          <p:cNvSpPr txBox="1">
            <a:spLocks noChangeArrowheads="1"/>
          </p:cNvSpPr>
          <p:nvPr/>
        </p:nvSpPr>
        <p:spPr bwMode="auto">
          <a:xfrm>
            <a:off x="685800" y="4267200"/>
            <a:ext cx="4648200" cy="457200"/>
          </a:xfrm>
          <a:prstGeom prst="rect">
            <a:avLst/>
          </a:prstGeom>
          <a:noFill/>
          <a:ln>
            <a:noFill/>
          </a:ln>
          <a:effectLst/>
        </p:spPr>
        <p:txBody>
          <a:bodyPr>
            <a:spAutoFit/>
          </a:bodyPr>
          <a:lstStyle/>
          <a:p>
            <a:pPr algn="l">
              <a:spcBef>
                <a:spcPct val="50000"/>
              </a:spcBef>
            </a:pPr>
            <a:r>
              <a:rPr lang="en-US" sz="2400"/>
              <a:t>Searching for -86: found!</a:t>
            </a:r>
            <a:endParaRPr lang="en-US" sz="240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latin typeface="Arial" panose="020B0604020202020204" pitchFamily="34" charset="0"/>
                <a:ea typeface="SimSun" panose="02010600030101010101" pitchFamily="2" charset="-122"/>
              </a:rPr>
              <a:t>Running Time</a:t>
            </a:r>
            <a:endParaRPr lang="en-US" dirty="0">
              <a:latin typeface="Arial" panose="020B0604020202020204" pitchFamily="34" charset="0"/>
              <a:ea typeface="SimSun" panose="02010600030101010101" pitchFamily="2" charset="-122"/>
            </a:endParaRPr>
          </a:p>
        </p:txBody>
      </p:sp>
      <p:sp>
        <p:nvSpPr>
          <p:cNvPr id="28675" name="Rectangle 3"/>
          <p:cNvSpPr>
            <a:spLocks noGrp="1" noChangeArrowheads="1"/>
          </p:cNvSpPr>
          <p:nvPr>
            <p:ph type="body" idx="1"/>
          </p:nvPr>
        </p:nvSpPr>
        <p:spPr/>
        <p:txBody>
          <a:bodyPr/>
          <a:lstStyle/>
          <a:p>
            <a:pPr>
              <a:lnSpc>
                <a:spcPct val="90000"/>
              </a:lnSpc>
            </a:pPr>
            <a:r>
              <a:rPr lang="en-US" altLang="zh-CN" sz="2400" dirty="0">
                <a:latin typeface="Arial" panose="020B0604020202020204" pitchFamily="34" charset="0"/>
                <a:ea typeface="SimSun" panose="02010600030101010101" pitchFamily="2" charset="-122"/>
              </a:rPr>
              <a:t>Worst Case: </a:t>
            </a:r>
            <a:endParaRPr lang="en-US" altLang="zh-CN" sz="2400" dirty="0">
              <a:latin typeface="Arial" panose="020B0604020202020204" pitchFamily="34" charset="0"/>
              <a:ea typeface="SimSun" panose="02010600030101010101" pitchFamily="2" charset="-122"/>
            </a:endParaRPr>
          </a:p>
          <a:p>
            <a:pPr>
              <a:lnSpc>
                <a:spcPct val="90000"/>
              </a:lnSpc>
            </a:pPr>
            <a:r>
              <a:rPr lang="en-US" altLang="zh-CN" sz="2400" dirty="0">
                <a:latin typeface="Arial" panose="020B0604020202020204" pitchFamily="34" charset="0"/>
                <a:ea typeface="SimSun" panose="02010600030101010101" pitchFamily="2" charset="-122"/>
              </a:rPr>
              <a:t>If </a:t>
            </a:r>
            <a:r>
              <a:rPr lang="en-US" altLang="zh-CN" sz="2400" dirty="0" smtClean="0">
                <a:latin typeface="Arial" panose="020B0604020202020204" pitchFamily="34" charset="0"/>
                <a:ea typeface="SimSun" panose="02010600030101010101" pitchFamily="2" charset="-122"/>
              </a:rPr>
              <a:t>t </a:t>
            </a:r>
            <a:r>
              <a:rPr lang="en-US" altLang="zh-CN" sz="2400" dirty="0">
                <a:latin typeface="Arial" panose="020B0604020202020204" pitchFamily="34" charset="0"/>
                <a:ea typeface="SimSun" panose="02010600030101010101" pitchFamily="2" charset="-122"/>
              </a:rPr>
              <a:t>is not in </a:t>
            </a:r>
            <a:r>
              <a:rPr lang="en-US" altLang="zh-CN" sz="2400" dirty="0" smtClean="0">
                <a:latin typeface="Arial" panose="020B0604020202020204" pitchFamily="34" charset="0"/>
                <a:ea typeface="SimSun" panose="02010600030101010101" pitchFamily="2" charset="-122"/>
              </a:rPr>
              <a:t>A, </a:t>
            </a:r>
            <a:r>
              <a:rPr lang="en-US" altLang="zh-CN" sz="2400" dirty="0">
                <a:latin typeface="Arial" panose="020B0604020202020204" pitchFamily="34" charset="0"/>
                <a:ea typeface="SimSun" panose="02010600030101010101" pitchFamily="2" charset="-122"/>
              </a:rPr>
              <a:t>the loop executes N times (O(N)), where</a:t>
            </a:r>
            <a:br>
              <a:rPr lang="en-US" altLang="zh-CN" sz="2400" dirty="0">
                <a:latin typeface="Arial" panose="020B0604020202020204" pitchFamily="34" charset="0"/>
                <a:ea typeface="SimSun" panose="02010600030101010101" pitchFamily="2" charset="-122"/>
              </a:rPr>
            </a:br>
            <a:r>
              <a:rPr lang="en-US" altLang="zh-CN" sz="2400" dirty="0">
                <a:latin typeface="Arial" panose="020B0604020202020204" pitchFamily="34" charset="0"/>
                <a:ea typeface="SimSun" panose="02010600030101010101" pitchFamily="2" charset="-122"/>
              </a:rPr>
              <a:t> N = </a:t>
            </a:r>
            <a:r>
              <a:rPr lang="en-US" altLang="zh-CN" sz="2400" dirty="0" err="1">
                <a:latin typeface="Arial" panose="020B0604020202020204" pitchFamily="34" charset="0"/>
                <a:ea typeface="SimSun" panose="02010600030101010101" pitchFamily="2" charset="-122"/>
              </a:rPr>
              <a:t>a.length</a:t>
            </a:r>
            <a:endParaRPr lang="en-US" altLang="zh-CN" sz="2400" dirty="0">
              <a:latin typeface="Arial" panose="020B0604020202020204" pitchFamily="34" charset="0"/>
              <a:ea typeface="SimSun" panose="02010600030101010101" pitchFamily="2" charset="-122"/>
            </a:endParaRPr>
          </a:p>
          <a:p>
            <a:pPr>
              <a:lnSpc>
                <a:spcPct val="90000"/>
              </a:lnSpc>
            </a:pPr>
            <a:endParaRPr lang="en-US" altLang="zh-CN" sz="2400" dirty="0">
              <a:latin typeface="Arial" panose="020B0604020202020204" pitchFamily="34" charset="0"/>
              <a:ea typeface="SimSun" panose="02010600030101010101" pitchFamily="2" charset="-122"/>
            </a:endParaRPr>
          </a:p>
          <a:p>
            <a:pPr>
              <a:lnSpc>
                <a:spcPct val="90000"/>
              </a:lnSpc>
            </a:pPr>
            <a:r>
              <a:rPr lang="en-US" altLang="zh-CN" sz="2400" dirty="0">
                <a:latin typeface="Arial" panose="020B0604020202020204" pitchFamily="34" charset="0"/>
                <a:ea typeface="SimSun" panose="02010600030101010101" pitchFamily="2" charset="-122"/>
              </a:rPr>
              <a:t>Average Case: </a:t>
            </a:r>
            <a:endParaRPr lang="en-US" altLang="zh-CN" sz="2400" dirty="0">
              <a:latin typeface="Arial" panose="020B0604020202020204" pitchFamily="34" charset="0"/>
              <a:ea typeface="SimSun" panose="02010600030101010101" pitchFamily="2" charset="-122"/>
            </a:endParaRPr>
          </a:p>
          <a:p>
            <a:pPr>
              <a:lnSpc>
                <a:spcPct val="90000"/>
              </a:lnSpc>
            </a:pPr>
            <a:r>
              <a:rPr lang="en-US" altLang="zh-CN" sz="2400" dirty="0">
                <a:latin typeface="Arial" panose="020B0604020202020204" pitchFamily="34" charset="0"/>
                <a:ea typeface="SimSun" panose="02010600030101010101" pitchFamily="2" charset="-122"/>
              </a:rPr>
              <a:t>If </a:t>
            </a:r>
            <a:r>
              <a:rPr lang="en-US" altLang="zh-CN" sz="2400" dirty="0" smtClean="0">
                <a:latin typeface="Arial" panose="020B0604020202020204" pitchFamily="34" charset="0"/>
                <a:ea typeface="SimSun" panose="02010600030101010101" pitchFamily="2" charset="-122"/>
              </a:rPr>
              <a:t>t </a:t>
            </a:r>
            <a:r>
              <a:rPr lang="en-US" altLang="zh-CN" sz="2400" dirty="0">
                <a:latin typeface="Arial" panose="020B0604020202020204" pitchFamily="34" charset="0"/>
                <a:ea typeface="SimSun" panose="02010600030101010101" pitchFamily="2" charset="-122"/>
              </a:rPr>
              <a:t>is in A</a:t>
            </a:r>
            <a:r>
              <a:rPr lang="en-US" altLang="zh-CN" sz="2400" dirty="0" smtClean="0">
                <a:latin typeface="Arial" panose="020B0604020202020204" pitchFamily="34" charset="0"/>
                <a:ea typeface="SimSun" panose="02010600030101010101" pitchFamily="2" charset="-122"/>
              </a:rPr>
              <a:t>,  </a:t>
            </a:r>
            <a:r>
              <a:rPr lang="en-US" altLang="zh-CN" sz="2400" dirty="0">
                <a:latin typeface="Arial" panose="020B0604020202020204" pitchFamily="34" charset="0"/>
                <a:ea typeface="SimSun" panose="02010600030101010101" pitchFamily="2" charset="-122"/>
              </a:rPr>
              <a:t>the loop executes N/2 times on average (Still O(N))</a:t>
            </a:r>
            <a:endParaRPr lang="en-US" altLang="zh-CN" sz="2400" dirty="0">
              <a:latin typeface="Arial" panose="020B0604020202020204" pitchFamily="34" charset="0"/>
              <a:ea typeface="SimSun" panose="02010600030101010101" pitchFamily="2" charset="-122"/>
            </a:endParaRPr>
          </a:p>
          <a:p>
            <a:pPr>
              <a:lnSpc>
                <a:spcPct val="90000"/>
              </a:lnSpc>
            </a:pPr>
            <a:endParaRPr lang="en-US" altLang="zh-CN" sz="2400" dirty="0">
              <a:latin typeface="Arial" panose="020B0604020202020204" pitchFamily="34" charset="0"/>
              <a:ea typeface="SimSun" panose="02010600030101010101" pitchFamily="2" charset="-122"/>
            </a:endParaRPr>
          </a:p>
          <a:p>
            <a:pPr>
              <a:lnSpc>
                <a:spcPct val="90000"/>
              </a:lnSpc>
            </a:pPr>
            <a:r>
              <a:rPr lang="en-US" altLang="zh-CN" sz="2400" dirty="0">
                <a:latin typeface="Arial" panose="020B0604020202020204" pitchFamily="34" charset="0"/>
                <a:ea typeface="SimSun" panose="02010600030101010101" pitchFamily="2" charset="-122"/>
              </a:rPr>
              <a:t>Best Case:</a:t>
            </a:r>
            <a:endParaRPr lang="en-US" altLang="zh-CN" sz="2400" dirty="0">
              <a:latin typeface="Arial" panose="020B0604020202020204" pitchFamily="34" charset="0"/>
              <a:ea typeface="SimSun" panose="02010600030101010101" pitchFamily="2" charset="-122"/>
            </a:endParaRPr>
          </a:p>
          <a:p>
            <a:pPr>
              <a:lnSpc>
                <a:spcPct val="90000"/>
              </a:lnSpc>
            </a:pPr>
            <a:r>
              <a:rPr lang="en-US" altLang="zh-CN" sz="2400" dirty="0">
                <a:latin typeface="Arial" panose="020B0604020202020204" pitchFamily="34" charset="0"/>
                <a:ea typeface="SimSun" panose="02010600030101010101" pitchFamily="2" charset="-122"/>
              </a:rPr>
              <a:t>If </a:t>
            </a:r>
            <a:r>
              <a:rPr lang="en-US" altLang="zh-CN" sz="2400" dirty="0" smtClean="0">
                <a:latin typeface="Arial" panose="020B0604020202020204" pitchFamily="34" charset="0"/>
                <a:ea typeface="SimSun" panose="02010600030101010101" pitchFamily="2" charset="-122"/>
              </a:rPr>
              <a:t>t </a:t>
            </a:r>
            <a:r>
              <a:rPr lang="en-US" altLang="zh-CN" sz="2400" dirty="0">
                <a:latin typeface="Arial" panose="020B0604020202020204" pitchFamily="34" charset="0"/>
                <a:ea typeface="SimSun" panose="02010600030101010101" pitchFamily="2" charset="-122"/>
              </a:rPr>
              <a:t>is in </a:t>
            </a:r>
            <a:r>
              <a:rPr lang="en-US" altLang="zh-CN" sz="2400" dirty="0" smtClean="0">
                <a:latin typeface="Arial" panose="020B0604020202020204" pitchFamily="34" charset="0"/>
                <a:ea typeface="SimSun" panose="02010600030101010101" pitchFamily="2" charset="-122"/>
              </a:rPr>
              <a:t>A, </a:t>
            </a:r>
            <a:r>
              <a:rPr lang="en-US" altLang="zh-CN" sz="2400" dirty="0">
                <a:latin typeface="Arial" panose="020B0604020202020204" pitchFamily="34" charset="0"/>
                <a:ea typeface="SimSun" panose="02010600030101010101" pitchFamily="2" charset="-122"/>
              </a:rPr>
              <a:t>as the first element, the loop executes one time O(1)</a:t>
            </a:r>
            <a:endParaRPr lang="en-US" altLang="zh-CN" sz="2400" dirty="0">
              <a:latin typeface="Arial" panose="020B0604020202020204" pitchFamily="34" charset="0"/>
              <a:ea typeface="SimSun" panose="02010600030101010101" pitchFamily="2" charset="-122"/>
            </a:endParaRPr>
          </a:p>
          <a:p>
            <a:pPr>
              <a:lnSpc>
                <a:spcPct val="90000"/>
              </a:lnSpc>
            </a:pPr>
            <a:endParaRPr lang="en-US" altLang="zh-CN" sz="2400" dirty="0">
              <a:latin typeface="Arial" panose="020B0604020202020204" pitchFamily="34" charset="0"/>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457200" y="1701800"/>
            <a:ext cx="8229600" cy="1877060"/>
          </a:xfrm>
          <a:prstGeom prst="rect">
            <a:avLst/>
          </a:prstGeom>
          <a:noFill/>
          <a:ln>
            <a:noFill/>
          </a:ln>
        </p:spPr>
        <p:txBody>
          <a:bodyPr>
            <a:spAutoFit/>
          </a:bodyPr>
          <a:lstStyle>
            <a:lvl1pPr marL="285750" indent="-28575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algn="l">
              <a:lnSpc>
                <a:spcPct val="80000"/>
              </a:lnSpc>
            </a:pPr>
            <a:r>
              <a:rPr lang="en-US" altLang="en-US" sz="2200" dirty="0" smtClean="0"/>
              <a:t>"I'm thinking of an integer between </a:t>
            </a:r>
            <a:r>
              <a:rPr lang="en-US" sz="2200" dirty="0" smtClean="0"/>
              <a:t>0</a:t>
            </a:r>
            <a:r>
              <a:rPr lang="en-US" altLang="en-US" sz="2200" dirty="0" smtClean="0"/>
              <a:t> and 1000 inclusive, </a:t>
            </a:r>
            <a:endParaRPr lang="en-US" altLang="en-US" sz="2200" dirty="0" smtClean="0"/>
          </a:p>
          <a:p>
            <a:pPr algn="l">
              <a:lnSpc>
                <a:spcPct val="80000"/>
              </a:lnSpc>
            </a:pPr>
            <a:r>
              <a:rPr lang="en-US" altLang="en-US" sz="2200" dirty="0" smtClean="0"/>
              <a:t>and to your guesses I'll respond 'Higher', 'Lower', or 'Yes!' as</a:t>
            </a:r>
            <a:endParaRPr lang="en-US" altLang="en-US" sz="2200" dirty="0" smtClean="0"/>
          </a:p>
          <a:p>
            <a:pPr algn="l">
              <a:lnSpc>
                <a:spcPct val="80000"/>
              </a:lnSpc>
            </a:pPr>
            <a:r>
              <a:rPr lang="en-US" altLang="en-US" sz="2200" dirty="0" smtClean="0"/>
              <a:t>might be the case." </a:t>
            </a:r>
            <a:endParaRPr lang="en-US" altLang="en-US" sz="2200" dirty="0" smtClean="0"/>
          </a:p>
          <a:p>
            <a:pPr>
              <a:spcBef>
                <a:spcPct val="40000"/>
              </a:spcBef>
              <a:buFont typeface="Arial" panose="020B0604020202020204" pitchFamily="34" charset="0"/>
              <a:buChar char="•"/>
            </a:pPr>
            <a:endParaRPr lang="en-US" altLang="en-US" sz="2200" dirty="0"/>
          </a:p>
          <a:p>
            <a:pPr>
              <a:spcBef>
                <a:spcPct val="40000"/>
              </a:spcBef>
              <a:buFont typeface="Arial" panose="020B0604020202020204" pitchFamily="34" charset="0"/>
              <a:buChar char="•"/>
            </a:pPr>
            <a:endParaRPr lang="en-US" altLang="en-US" sz="2200" dirty="0"/>
          </a:p>
        </p:txBody>
      </p:sp>
      <p:sp>
        <p:nvSpPr>
          <p:cNvPr id="10243" name="Title 1"/>
          <p:cNvSpPr>
            <a:spLocks noGrp="1" noChangeArrowheads="1"/>
          </p:cNvSpPr>
          <p:nvPr/>
        </p:nvSpPr>
        <p:spPr bwMode="auto">
          <a:xfrm>
            <a:off x="457200" y="439738"/>
            <a:ext cx="8229600" cy="703262"/>
          </a:xfrm>
          <a:prstGeom prst="rect">
            <a:avLst/>
          </a:prstGeom>
          <a:noFill/>
          <a:ln>
            <a:noFill/>
          </a:ln>
          <a:effectLst/>
        </p:spPr>
        <p:txBody>
          <a:bodyPr lIns="0" rIns="0" bIns="0" anchor="b"/>
          <a:lstStyle/>
          <a:p>
            <a:pPr eaLnBrk="0" hangingPunct="0">
              <a:buFontTx/>
              <a:buNone/>
            </a:pPr>
            <a:r>
              <a:rPr lang="en-US" sz="4400" dirty="0" smtClean="0">
                <a:solidFill>
                  <a:schemeClr val="accent2"/>
                </a:solidFill>
                <a:latin typeface="Tahoma" panose="020B0604030504040204" charset="0"/>
              </a:rPr>
              <a:t>Search a Sorted List?</a:t>
            </a:r>
            <a:endParaRPr lang="en-US" sz="4400" dirty="0">
              <a:solidFill>
                <a:schemeClr val="accent2"/>
              </a:solidFill>
              <a:latin typeface="Tahoma" panose="020B060403050404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57200" y="1412875"/>
            <a:ext cx="8229600" cy="6635663"/>
          </a:xfrm>
          <a:prstGeom prst="rect">
            <a:avLst/>
          </a:prstGeom>
          <a:noFill/>
          <a:ln>
            <a:noFill/>
          </a:ln>
        </p:spPr>
        <p:txBody>
          <a:bodyPr>
            <a:spAutoFit/>
          </a:bodyPr>
          <a:lstStyle>
            <a:lvl1pPr marL="285750" indent="-28575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a:spcBef>
                <a:spcPct val="40000"/>
              </a:spcBef>
              <a:buFont typeface="Arial" panose="020B0604020202020204" pitchFamily="34" charset="0"/>
              <a:buChar char="•"/>
            </a:pPr>
            <a:r>
              <a:rPr lang="en-US" altLang="en-US" sz="3000" dirty="0" smtClean="0"/>
              <a:t>Only for </a:t>
            </a:r>
            <a:r>
              <a:rPr lang="en-US" altLang="en-US" sz="3000" dirty="0">
                <a:solidFill>
                  <a:srgbClr val="0066FF"/>
                </a:solidFill>
              </a:rPr>
              <a:t>sorted </a:t>
            </a:r>
            <a:r>
              <a:rPr lang="en-US" altLang="en-US" sz="3000" dirty="0" smtClean="0"/>
              <a:t>arrays</a:t>
            </a:r>
            <a:endParaRPr lang="en-US" altLang="en-US" sz="3000" dirty="0" smtClean="0"/>
          </a:p>
          <a:p>
            <a:pPr>
              <a:spcBef>
                <a:spcPct val="40000"/>
              </a:spcBef>
              <a:buFont typeface="Arial" panose="020B0604020202020204" pitchFamily="34" charset="0"/>
              <a:buChar char="•"/>
            </a:pPr>
            <a:r>
              <a:rPr lang="en-US" sz="2800" dirty="0"/>
              <a:t>D</a:t>
            </a:r>
            <a:r>
              <a:rPr lang="en-US" sz="2800" dirty="0" smtClean="0"/>
              <a:t>ivide-and-Conquer: </a:t>
            </a:r>
            <a:endParaRPr lang="en-US" altLang="en-US" sz="3000" dirty="0" smtClean="0"/>
          </a:p>
          <a:p>
            <a:pPr marL="990600" lvl="1" indent="-533400">
              <a:lnSpc>
                <a:spcPct val="80000"/>
              </a:lnSpc>
              <a:buClr>
                <a:schemeClr val="tx1"/>
              </a:buClr>
              <a:buFont typeface="Wingdings" panose="05000000000000000000" charset="0"/>
              <a:buAutoNum type="arabicPeriod"/>
            </a:pPr>
            <a:endParaRPr lang="en-US" sz="2500" dirty="0" smtClean="0"/>
          </a:p>
          <a:p>
            <a:pPr marL="990600" lvl="1" indent="-533400">
              <a:lnSpc>
                <a:spcPct val="80000"/>
              </a:lnSpc>
              <a:buClr>
                <a:schemeClr val="tx1"/>
              </a:buClr>
              <a:buFont typeface="Wingdings" panose="05000000000000000000" charset="0"/>
              <a:buAutoNum type="arabicPeriod"/>
            </a:pPr>
            <a:r>
              <a:rPr lang="en-US" sz="2500" dirty="0" smtClean="0"/>
              <a:t>The initial search region is the whole array.</a:t>
            </a:r>
            <a:endParaRPr lang="en-US" sz="2500" dirty="0" smtClean="0"/>
          </a:p>
          <a:p>
            <a:pPr marL="990600" lvl="1" indent="-533400">
              <a:lnSpc>
                <a:spcPct val="80000"/>
              </a:lnSpc>
              <a:buClr>
                <a:schemeClr val="tx1"/>
              </a:buClr>
              <a:buFont typeface="Wingdings" panose="05000000000000000000" charset="0"/>
              <a:buAutoNum type="arabicPeriod"/>
            </a:pPr>
            <a:r>
              <a:rPr lang="en-US" sz="2500" dirty="0" smtClean="0"/>
              <a:t>Look at the data value in the middle of the search region.</a:t>
            </a:r>
            <a:endParaRPr lang="en-US" sz="2500" dirty="0" smtClean="0"/>
          </a:p>
          <a:p>
            <a:pPr marL="1390650" lvl="2" indent="-533400">
              <a:lnSpc>
                <a:spcPct val="80000"/>
              </a:lnSpc>
              <a:buClr>
                <a:schemeClr val="tx1"/>
              </a:buClr>
              <a:buFont typeface="+mj-lt"/>
              <a:buAutoNum type="alphaLcParenR"/>
            </a:pPr>
            <a:r>
              <a:rPr lang="en-US" sz="2500" dirty="0" smtClean="0"/>
              <a:t>If middle data value is equal to your x, stop.</a:t>
            </a:r>
            <a:endParaRPr lang="en-US" sz="2500" dirty="0" smtClean="0"/>
          </a:p>
          <a:p>
            <a:pPr marL="1390650" lvl="2" indent="-533400">
              <a:lnSpc>
                <a:spcPct val="90000"/>
              </a:lnSpc>
              <a:buClr>
                <a:schemeClr val="tx1"/>
              </a:buClr>
              <a:buFont typeface="+mj-lt"/>
              <a:buAutoNum type="alphaLcParenR"/>
            </a:pPr>
            <a:r>
              <a:rPr lang="en-US" sz="2500" dirty="0" smtClean="0"/>
              <a:t>If your x is less than the middle data value, the new search region is the lower half of the data.</a:t>
            </a:r>
            <a:endParaRPr lang="en-US" sz="2500" dirty="0" smtClean="0"/>
          </a:p>
          <a:p>
            <a:pPr marL="1390650" lvl="2" indent="-533400">
              <a:lnSpc>
                <a:spcPct val="90000"/>
              </a:lnSpc>
              <a:buClr>
                <a:schemeClr val="tx1"/>
              </a:buClr>
              <a:buFont typeface="+mj-lt"/>
              <a:buAutoNum type="alphaLcParenR"/>
            </a:pPr>
            <a:r>
              <a:rPr lang="en-US" sz="2500" dirty="0" smtClean="0"/>
              <a:t>If your x is greater than the middle data value, the new search region is the higher half of the data.</a:t>
            </a:r>
            <a:endParaRPr lang="en-US" sz="2500" dirty="0" smtClean="0"/>
          </a:p>
          <a:p>
            <a:pPr marL="990600" lvl="1" indent="-533400">
              <a:lnSpc>
                <a:spcPct val="70000"/>
              </a:lnSpc>
              <a:buClr>
                <a:schemeClr val="tx1"/>
              </a:buClr>
              <a:buFont typeface="Wingdings" panose="05000000000000000000" charset="0"/>
              <a:buAutoNum type="arabicPeriod"/>
            </a:pPr>
            <a:r>
              <a:rPr lang="en-US" sz="2500" dirty="0" smtClean="0"/>
              <a:t>Repeat Step 2.</a:t>
            </a:r>
            <a:endParaRPr lang="en-US" sz="2500" dirty="0" smtClean="0"/>
          </a:p>
          <a:p>
            <a:pPr>
              <a:spcBef>
                <a:spcPct val="40000"/>
              </a:spcBef>
              <a:buFont typeface="Arial" panose="020B0604020202020204" pitchFamily="34" charset="0"/>
              <a:buChar char="•"/>
            </a:pPr>
            <a:endParaRPr lang="en-US" altLang="en-US" sz="3000" dirty="0" smtClean="0"/>
          </a:p>
          <a:p>
            <a:pPr>
              <a:spcBef>
                <a:spcPct val="40000"/>
              </a:spcBef>
              <a:buFont typeface="Arial" panose="020B0604020202020204" pitchFamily="34" charset="0"/>
              <a:buChar char="•"/>
            </a:pPr>
            <a:endParaRPr lang="en-US" altLang="en-US" sz="3000" dirty="0"/>
          </a:p>
          <a:p>
            <a:pPr marL="0" indent="0">
              <a:spcBef>
                <a:spcPct val="40000"/>
              </a:spcBef>
            </a:pPr>
            <a:endParaRPr lang="en-US" altLang="en-US" sz="3000" dirty="0"/>
          </a:p>
        </p:txBody>
      </p:sp>
      <p:sp>
        <p:nvSpPr>
          <p:cNvPr id="13315" name="Title 1"/>
          <p:cNvSpPr>
            <a:spLocks noGrp="1" noChangeArrowheads="1"/>
          </p:cNvSpPr>
          <p:nvPr/>
        </p:nvSpPr>
        <p:spPr bwMode="auto">
          <a:xfrm>
            <a:off x="457200" y="439738"/>
            <a:ext cx="8229600" cy="703262"/>
          </a:xfrm>
          <a:prstGeom prst="rect">
            <a:avLst/>
          </a:prstGeom>
          <a:noFill/>
          <a:ln>
            <a:noFill/>
          </a:ln>
          <a:effectLst/>
        </p:spPr>
        <p:txBody>
          <a:bodyPr lIns="0" rIns="0" bIns="0" anchor="b"/>
          <a:lstStyle/>
          <a:p>
            <a:pPr eaLnBrk="0" hangingPunct="0">
              <a:buFontTx/>
              <a:buNone/>
            </a:pPr>
            <a:r>
              <a:rPr lang="en-US" sz="4400">
                <a:solidFill>
                  <a:schemeClr val="accent2"/>
                </a:solidFill>
                <a:latin typeface="Tahoma" panose="020B0604030504040204" charset="0"/>
              </a:rPr>
              <a:t>Binary Search</a:t>
            </a:r>
            <a:endParaRPr lang="en-US" sz="4400">
              <a:solidFill>
                <a:schemeClr val="accent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noChangeArrowheads="1"/>
          </p:cNvSpPr>
          <p:nvPr/>
        </p:nvSpPr>
        <p:spPr bwMode="auto">
          <a:xfrm>
            <a:off x="457200" y="439738"/>
            <a:ext cx="8229600" cy="703262"/>
          </a:xfrm>
          <a:prstGeom prst="rect">
            <a:avLst/>
          </a:prstGeom>
          <a:noFill/>
          <a:ln>
            <a:noFill/>
          </a:ln>
          <a:effectLst/>
        </p:spPr>
        <p:txBody>
          <a:bodyPr lIns="0" rIns="0" bIns="0" anchor="b"/>
          <a:lstStyle/>
          <a:p>
            <a:pPr eaLnBrk="0" hangingPunct="0">
              <a:buFontTx/>
              <a:buNone/>
            </a:pPr>
            <a:r>
              <a:rPr lang="en-US" sz="4400" dirty="0" err="1" smtClean="0">
                <a:solidFill>
                  <a:schemeClr val="accent2"/>
                </a:solidFill>
              </a:rPr>
              <a:t>Pseudocode</a:t>
            </a:r>
            <a:endParaRPr lang="en-US" sz="4400" dirty="0">
              <a:solidFill>
                <a:schemeClr val="accent2"/>
              </a:solidFill>
            </a:endParaRPr>
          </a:p>
        </p:txBody>
      </p:sp>
      <p:sp>
        <p:nvSpPr>
          <p:cNvPr id="2" name="Rectangle 1"/>
          <p:cNvSpPr/>
          <p:nvPr/>
        </p:nvSpPr>
        <p:spPr>
          <a:xfrm>
            <a:off x="2991015" y="35199"/>
            <a:ext cx="6400800" cy="6740308"/>
          </a:xfrm>
          <a:prstGeom prst="rect">
            <a:avLst/>
          </a:prstGeom>
        </p:spPr>
        <p:txBody>
          <a:bodyPr wrap="square">
            <a:spAutoFit/>
          </a:bodyPr>
          <a:lstStyle/>
          <a:p>
            <a:r>
              <a:rPr lang="en-US" dirty="0" smtClean="0"/>
              <a:t>Algorithm: </a:t>
            </a:r>
            <a:r>
              <a:rPr lang="en-US" dirty="0" err="1" smtClean="0"/>
              <a:t>binarysearch</a:t>
            </a:r>
            <a:r>
              <a:rPr lang="en-US" dirty="0" smtClean="0"/>
              <a:t>(A, x)</a:t>
            </a:r>
            <a:endParaRPr lang="en-US" dirty="0" smtClean="0"/>
          </a:p>
          <a:p>
            <a:r>
              <a:rPr lang="en-US" dirty="0" smtClean="0"/>
              <a:t>  Input: A - an array of size n</a:t>
            </a:r>
            <a:endParaRPr lang="en-US" dirty="0" smtClean="0"/>
          </a:p>
          <a:p>
            <a:r>
              <a:rPr lang="en-US" dirty="0" smtClean="0"/>
              <a:t>	   x - a value that we are looking for in A</a:t>
            </a:r>
            <a:endParaRPr lang="en-US" dirty="0" smtClean="0"/>
          </a:p>
          <a:p>
            <a:r>
              <a:rPr lang="en-US" b="1" dirty="0" smtClean="0">
                <a:latin typeface="Times New Roman" panose="02020603050405020304" charset="0"/>
              </a:rPr>
              <a:t>		</a:t>
            </a:r>
            <a:endParaRPr lang="en-US" b="1" dirty="0" smtClean="0">
              <a:latin typeface="Times New Roman" panose="02020603050405020304" charset="0"/>
            </a:endParaRPr>
          </a:p>
          <a:p>
            <a:r>
              <a:rPr lang="en-US" dirty="0" smtClean="0"/>
              <a:t>start=0, end=n-1</a:t>
            </a:r>
            <a:r>
              <a:rPr lang="en-US" dirty="0"/>
              <a:t>	</a:t>
            </a:r>
            <a:endParaRPr lang="en-US" dirty="0" smtClean="0"/>
          </a:p>
          <a:p>
            <a:r>
              <a:rPr lang="en-US" dirty="0"/>
              <a:t> </a:t>
            </a:r>
            <a:r>
              <a:rPr lang="en-US" dirty="0" smtClean="0"/>
              <a:t>   </a:t>
            </a:r>
            <a:endParaRPr lang="en-US" dirty="0" smtClean="0"/>
          </a:p>
          <a:p>
            <a:r>
              <a:rPr lang="en-US" dirty="0" smtClean="0"/>
              <a:t>while(start&lt;=end)</a:t>
            </a:r>
            <a:endParaRPr lang="en-US" dirty="0"/>
          </a:p>
          <a:p>
            <a:r>
              <a:rPr lang="en-US" dirty="0"/>
              <a:t>	      </a:t>
            </a:r>
            <a:endParaRPr lang="en-US" dirty="0" smtClean="0"/>
          </a:p>
          <a:p>
            <a:r>
              <a:rPr lang="en-US" dirty="0"/>
              <a:t>	</a:t>
            </a:r>
            <a:r>
              <a:rPr lang="en-US" dirty="0" smtClean="0"/>
              <a:t> </a:t>
            </a:r>
            <a:r>
              <a:rPr lang="en-US" dirty="0"/>
              <a:t>mid</a:t>
            </a:r>
            <a:r>
              <a:rPr lang="en-US" dirty="0" smtClean="0"/>
              <a:t>=(</a:t>
            </a:r>
            <a:r>
              <a:rPr lang="en-US" dirty="0" err="1" smtClean="0"/>
              <a:t>start+end</a:t>
            </a:r>
            <a:r>
              <a:rPr lang="en-US" dirty="0" smtClean="0"/>
              <a:t>)/</a:t>
            </a:r>
            <a:r>
              <a:rPr lang="en-US" dirty="0"/>
              <a:t>2</a:t>
            </a:r>
            <a:r>
              <a:rPr lang="en-US" dirty="0" smtClean="0"/>
              <a:t>; // find the middle value</a:t>
            </a:r>
            <a:endParaRPr lang="en-US" dirty="0" smtClean="0"/>
          </a:p>
          <a:p>
            <a:endParaRPr lang="en-US" dirty="0"/>
          </a:p>
          <a:p>
            <a:r>
              <a:rPr lang="en-US" dirty="0"/>
              <a:t>		</a:t>
            </a:r>
            <a:r>
              <a:rPr lang="en-US" dirty="0" smtClean="0"/>
              <a:t>if(x&gt; A </a:t>
            </a:r>
            <a:r>
              <a:rPr lang="en-US" dirty="0"/>
              <a:t>[mid]</a:t>
            </a:r>
            <a:r>
              <a:rPr lang="en-US" dirty="0" smtClean="0"/>
              <a:t>) </a:t>
            </a:r>
            <a:endParaRPr lang="en-US" dirty="0" smtClean="0"/>
          </a:p>
          <a:p>
            <a:r>
              <a:rPr lang="en-US" dirty="0"/>
              <a:t>	</a:t>
            </a:r>
            <a:r>
              <a:rPr lang="en-US" dirty="0" smtClean="0"/>
              <a:t>		start=mid+1</a:t>
            </a:r>
            <a:r>
              <a:rPr lang="en-US" dirty="0"/>
              <a:t>; </a:t>
            </a:r>
            <a:r>
              <a:rPr lang="en-US" dirty="0" smtClean="0"/>
              <a:t>// search the second half</a:t>
            </a:r>
            <a:endParaRPr lang="en-US" dirty="0" smtClean="0"/>
          </a:p>
          <a:p>
            <a:r>
              <a:rPr lang="en-US" dirty="0" smtClean="0"/>
              <a:t>		end if</a:t>
            </a:r>
            <a:endParaRPr lang="en-US" dirty="0" smtClean="0"/>
          </a:p>
          <a:p>
            <a:endParaRPr lang="en-US" dirty="0" smtClean="0"/>
          </a:p>
          <a:p>
            <a:r>
              <a:rPr lang="en-US" dirty="0"/>
              <a:t>		else </a:t>
            </a:r>
            <a:r>
              <a:rPr lang="en-US" dirty="0" smtClean="0"/>
              <a:t>if(x&lt; A </a:t>
            </a:r>
            <a:r>
              <a:rPr lang="en-US" dirty="0"/>
              <a:t>[mid]</a:t>
            </a:r>
            <a:r>
              <a:rPr lang="en-US" dirty="0" smtClean="0"/>
              <a:t>)</a:t>
            </a:r>
            <a:endParaRPr lang="en-US" dirty="0" smtClean="0"/>
          </a:p>
          <a:p>
            <a:r>
              <a:rPr lang="en-US" dirty="0"/>
              <a:t>	</a:t>
            </a:r>
            <a:r>
              <a:rPr lang="en-US" dirty="0" smtClean="0"/>
              <a:t>		end=mid-1;// search the first half</a:t>
            </a:r>
            <a:endParaRPr lang="en-US" dirty="0" smtClean="0"/>
          </a:p>
          <a:p>
            <a:r>
              <a:rPr lang="en-US" dirty="0" smtClean="0"/>
              <a:t>		end else if</a:t>
            </a:r>
            <a:endParaRPr lang="en-US" dirty="0" smtClean="0"/>
          </a:p>
          <a:p>
            <a:endParaRPr lang="en-US" dirty="0"/>
          </a:p>
          <a:p>
            <a:r>
              <a:rPr lang="en-US" dirty="0"/>
              <a:t>		</a:t>
            </a:r>
            <a:r>
              <a:rPr lang="en-US" dirty="0" smtClean="0"/>
              <a:t>else</a:t>
            </a:r>
            <a:endParaRPr lang="en-US" dirty="0"/>
          </a:p>
          <a:p>
            <a:pPr lvl="1"/>
            <a:r>
              <a:rPr lang="en-US" dirty="0"/>
              <a:t>		return </a:t>
            </a:r>
            <a:r>
              <a:rPr lang="en-US" dirty="0" smtClean="0"/>
              <a:t>mid; // find x</a:t>
            </a:r>
            <a:endParaRPr lang="en-US" dirty="0" smtClean="0"/>
          </a:p>
          <a:p>
            <a:r>
              <a:rPr lang="en-US" dirty="0"/>
              <a:t>	</a:t>
            </a:r>
            <a:r>
              <a:rPr lang="en-US" dirty="0" smtClean="0"/>
              <a:t>	end else</a:t>
            </a:r>
            <a:endParaRPr lang="en-US" dirty="0" smtClean="0"/>
          </a:p>
          <a:p>
            <a:r>
              <a:rPr lang="en-US" dirty="0"/>
              <a:t> </a:t>
            </a:r>
            <a:r>
              <a:rPr lang="en-US" dirty="0" smtClean="0"/>
              <a:t>   end while</a:t>
            </a:r>
            <a:endParaRPr lang="en-US" dirty="0" smtClean="0"/>
          </a:p>
          <a:p>
            <a:r>
              <a:rPr lang="en-US" dirty="0" smtClean="0"/>
              <a:t>	</a:t>
            </a:r>
            <a:r>
              <a:rPr lang="en-US" dirty="0"/>
              <a:t>	</a:t>
            </a:r>
            <a:endParaRPr lang="en-US" dirty="0"/>
          </a:p>
          <a:p>
            <a:r>
              <a:rPr lang="en-US" dirty="0"/>
              <a:t>     return </a:t>
            </a:r>
            <a:r>
              <a:rPr lang="en-US" dirty="0" smtClean="0"/>
              <a:t>-1;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Binary Search</a:t>
            </a:r>
            <a:endParaRPr lang="en-US"/>
          </a:p>
        </p:txBody>
      </p:sp>
      <p:sp>
        <p:nvSpPr>
          <p:cNvPr id="93187" name="Rectangle 3"/>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93188" name="Rectangle 4"/>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93189" name="Text Box 5"/>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93190" name="Rectangle 6"/>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93191" name="Rectangle 7"/>
          <p:cNvSpPr>
            <a:spLocks noChangeArrowheads="1"/>
          </p:cNvSpPr>
          <p:nvPr/>
        </p:nvSpPr>
        <p:spPr bwMode="auto">
          <a:xfrm>
            <a:off x="1905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6</a:t>
            </a:r>
            <a:endParaRPr lang="en-US"/>
          </a:p>
        </p:txBody>
      </p:sp>
      <p:sp>
        <p:nvSpPr>
          <p:cNvPr id="93192" name="Rectangle 8"/>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93193" name="Rectangle 9"/>
          <p:cNvSpPr>
            <a:spLocks noChangeArrowheads="1"/>
          </p:cNvSpPr>
          <p:nvPr/>
        </p:nvSpPr>
        <p:spPr bwMode="auto">
          <a:xfrm>
            <a:off x="37338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11</a:t>
            </a:r>
            <a:endParaRPr lang="en-US"/>
          </a:p>
        </p:txBody>
      </p:sp>
      <p:sp>
        <p:nvSpPr>
          <p:cNvPr id="93194" name="Rectangle 10"/>
          <p:cNvSpPr>
            <a:spLocks noChangeArrowheads="1"/>
          </p:cNvSpPr>
          <p:nvPr/>
        </p:nvSpPr>
        <p:spPr bwMode="auto">
          <a:xfrm>
            <a:off x="46482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32</a:t>
            </a:r>
            <a:endParaRPr lang="en-US"/>
          </a:p>
        </p:txBody>
      </p:sp>
      <p:sp>
        <p:nvSpPr>
          <p:cNvPr id="93195" name="Rectangle 11"/>
          <p:cNvSpPr>
            <a:spLocks noChangeArrowheads="1"/>
          </p:cNvSpPr>
          <p:nvPr/>
        </p:nvSpPr>
        <p:spPr bwMode="auto">
          <a:xfrm>
            <a:off x="5562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33</a:t>
            </a:r>
            <a:endParaRPr lang="en-US"/>
          </a:p>
        </p:txBody>
      </p:sp>
      <p:sp>
        <p:nvSpPr>
          <p:cNvPr id="93196" name="Rectangle 12"/>
          <p:cNvSpPr>
            <a:spLocks noChangeArrowheads="1"/>
          </p:cNvSpPr>
          <p:nvPr/>
        </p:nvSpPr>
        <p:spPr bwMode="auto">
          <a:xfrm>
            <a:off x="6477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53</a:t>
            </a:r>
            <a:endParaRPr lang="en-US"/>
          </a:p>
        </p:txBody>
      </p:sp>
      <p:sp>
        <p:nvSpPr>
          <p:cNvPr id="93197" name="Rectangle 13"/>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93198" name="Rectangle 14"/>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93199" name="Rectangle 15"/>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93200" name="Rectangle 16"/>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93201" name="Rectangle 17"/>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r>
              <a:rPr lang="en-US"/>
              <a:t>Binary Search</a:t>
            </a:r>
            <a:endParaRPr lang="en-US"/>
          </a:p>
        </p:txBody>
      </p:sp>
      <p:sp>
        <p:nvSpPr>
          <p:cNvPr id="80899"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0900"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0901"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0902"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0903" name="Rectangle 1031"/>
          <p:cNvSpPr>
            <a:spLocks noChangeArrowheads="1"/>
          </p:cNvSpPr>
          <p:nvPr/>
        </p:nvSpPr>
        <p:spPr bwMode="auto">
          <a:xfrm>
            <a:off x="1905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6</a:t>
            </a:r>
            <a:endParaRPr lang="en-US"/>
          </a:p>
        </p:txBody>
      </p:sp>
      <p:sp>
        <p:nvSpPr>
          <p:cNvPr id="80904"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0905" name="Rectangle 1033"/>
          <p:cNvSpPr>
            <a:spLocks noChangeArrowheads="1"/>
          </p:cNvSpPr>
          <p:nvPr/>
        </p:nvSpPr>
        <p:spPr bwMode="auto">
          <a:xfrm>
            <a:off x="37338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11</a:t>
            </a:r>
            <a:endParaRPr lang="en-US"/>
          </a:p>
        </p:txBody>
      </p:sp>
      <p:sp>
        <p:nvSpPr>
          <p:cNvPr id="80906" name="Rectangle 1034"/>
          <p:cNvSpPr>
            <a:spLocks noChangeArrowheads="1"/>
          </p:cNvSpPr>
          <p:nvPr/>
        </p:nvSpPr>
        <p:spPr bwMode="auto">
          <a:xfrm>
            <a:off x="46482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32</a:t>
            </a:r>
            <a:endParaRPr lang="en-US"/>
          </a:p>
        </p:txBody>
      </p:sp>
      <p:sp>
        <p:nvSpPr>
          <p:cNvPr id="80907" name="Rectangle 1035"/>
          <p:cNvSpPr>
            <a:spLocks noChangeArrowheads="1"/>
          </p:cNvSpPr>
          <p:nvPr/>
        </p:nvSpPr>
        <p:spPr bwMode="auto">
          <a:xfrm>
            <a:off x="5562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33</a:t>
            </a:r>
            <a:endParaRPr lang="en-US"/>
          </a:p>
        </p:txBody>
      </p:sp>
      <p:sp>
        <p:nvSpPr>
          <p:cNvPr id="80908" name="Rectangle 1036"/>
          <p:cNvSpPr>
            <a:spLocks noChangeArrowheads="1"/>
          </p:cNvSpPr>
          <p:nvPr/>
        </p:nvSpPr>
        <p:spPr bwMode="auto">
          <a:xfrm>
            <a:off x="6477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53</a:t>
            </a:r>
            <a:endParaRPr lang="en-US"/>
          </a:p>
        </p:txBody>
      </p:sp>
      <p:sp>
        <p:nvSpPr>
          <p:cNvPr id="80909"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0910"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0911"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0912"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0913"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0914" name="Line 1042"/>
          <p:cNvSpPr>
            <a:spLocks noChangeShapeType="1"/>
          </p:cNvSpPr>
          <p:nvPr/>
        </p:nvSpPr>
        <p:spPr bwMode="auto">
          <a:xfrm>
            <a:off x="4267200" y="4495800"/>
            <a:ext cx="0" cy="1295400"/>
          </a:xfrm>
          <a:prstGeom prst="line">
            <a:avLst/>
          </a:prstGeom>
          <a:noFill/>
          <a:ln w="38100">
            <a:solidFill>
              <a:schemeClr val="tx1"/>
            </a:solidFill>
            <a:round/>
            <a:headEnd type="triangle" w="med" len="med"/>
          </a:ln>
          <a:effectLst/>
        </p:spPr>
        <p:txBody>
          <a:bodyPr/>
          <a:lstStyle/>
          <a:p>
            <a:endParaRPr lang="en-US"/>
          </a:p>
        </p:txBody>
      </p:sp>
      <p:sp>
        <p:nvSpPr>
          <p:cNvPr id="80915" name="Text Box 1043"/>
          <p:cNvSpPr txBox="1">
            <a:spLocks noChangeArrowheads="1"/>
          </p:cNvSpPr>
          <p:nvPr/>
        </p:nvSpPr>
        <p:spPr bwMode="auto">
          <a:xfrm>
            <a:off x="2590800" y="5756275"/>
            <a:ext cx="3514725" cy="457200"/>
          </a:xfrm>
          <a:prstGeom prst="rect">
            <a:avLst/>
          </a:prstGeom>
          <a:noFill/>
          <a:ln>
            <a:noFill/>
          </a:ln>
          <a:effectLst/>
        </p:spPr>
        <p:txBody>
          <a:bodyPr wrap="none">
            <a:spAutoFit/>
          </a:bodyPr>
          <a:lstStyle/>
          <a:p>
            <a:r>
              <a:rPr lang="en-US"/>
              <a:t>Find approximate midpoint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t>Divide and Conquer</a:t>
            </a:r>
            <a:endParaRPr lang="en-US" altLang="en-US" dirty="0" smtClean="0"/>
          </a:p>
        </p:txBody>
      </p:sp>
      <p:sp>
        <p:nvSpPr>
          <p:cNvPr id="28675" name="Rectangle 3"/>
          <p:cNvSpPr>
            <a:spLocks noGrp="1" noChangeArrowheads="1"/>
          </p:cNvSpPr>
          <p:nvPr>
            <p:ph type="body" idx="1"/>
          </p:nvPr>
        </p:nvSpPr>
        <p:spPr>
          <a:xfrm>
            <a:off x="457200" y="5230813"/>
            <a:ext cx="8229600" cy="896937"/>
          </a:xfrm>
        </p:spPr>
        <p:txBody>
          <a:bodyPr/>
          <a:lstStyle/>
          <a:p>
            <a:r>
              <a:rPr lang="en-US" altLang="en-US" sz="2600" dirty="0" smtClean="0"/>
              <a:t>Merge sort, Quick sort, Binary Search, </a:t>
            </a:r>
            <a:r>
              <a:rPr lang="en-US" altLang="en-US" sz="2600" dirty="0" err="1" smtClean="0"/>
              <a:t>MinMax</a:t>
            </a:r>
            <a:endParaRPr lang="en-US" altLang="en-US" sz="2200" baseline="-25000" dirty="0" smtClean="0"/>
          </a:p>
        </p:txBody>
      </p:sp>
      <p:pic>
        <p:nvPicPr>
          <p:cNvPr id="286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388" y="2232025"/>
            <a:ext cx="7034212"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r>
              <a:rPr lang="en-US"/>
              <a:t>Binary Search</a:t>
            </a:r>
            <a:endParaRPr lang="en-US"/>
          </a:p>
        </p:txBody>
      </p:sp>
      <p:sp>
        <p:nvSpPr>
          <p:cNvPr id="81923"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1924"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1925"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1926"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1927" name="Rectangle 1031"/>
          <p:cNvSpPr>
            <a:spLocks noChangeArrowheads="1"/>
          </p:cNvSpPr>
          <p:nvPr/>
        </p:nvSpPr>
        <p:spPr bwMode="auto">
          <a:xfrm>
            <a:off x="1905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6</a:t>
            </a:r>
            <a:endParaRPr lang="en-US"/>
          </a:p>
        </p:txBody>
      </p:sp>
      <p:sp>
        <p:nvSpPr>
          <p:cNvPr id="81928"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1929" name="Rectangle 1033"/>
          <p:cNvSpPr>
            <a:spLocks noChangeArrowheads="1"/>
          </p:cNvSpPr>
          <p:nvPr/>
        </p:nvSpPr>
        <p:spPr bwMode="auto">
          <a:xfrm>
            <a:off x="37338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11</a:t>
            </a:r>
            <a:endParaRPr lang="en-US"/>
          </a:p>
        </p:txBody>
      </p:sp>
      <p:sp>
        <p:nvSpPr>
          <p:cNvPr id="81930" name="Rectangle 1034"/>
          <p:cNvSpPr>
            <a:spLocks noChangeArrowheads="1"/>
          </p:cNvSpPr>
          <p:nvPr/>
        </p:nvSpPr>
        <p:spPr bwMode="auto">
          <a:xfrm>
            <a:off x="46482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32</a:t>
            </a:r>
            <a:endParaRPr lang="en-US"/>
          </a:p>
        </p:txBody>
      </p:sp>
      <p:sp>
        <p:nvSpPr>
          <p:cNvPr id="81931" name="Rectangle 1035"/>
          <p:cNvSpPr>
            <a:spLocks noChangeArrowheads="1"/>
          </p:cNvSpPr>
          <p:nvPr/>
        </p:nvSpPr>
        <p:spPr bwMode="auto">
          <a:xfrm>
            <a:off x="5562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33</a:t>
            </a:r>
            <a:endParaRPr lang="en-US"/>
          </a:p>
        </p:txBody>
      </p:sp>
      <p:sp>
        <p:nvSpPr>
          <p:cNvPr id="81932" name="Rectangle 1036"/>
          <p:cNvSpPr>
            <a:spLocks noChangeArrowheads="1"/>
          </p:cNvSpPr>
          <p:nvPr/>
        </p:nvSpPr>
        <p:spPr bwMode="auto">
          <a:xfrm>
            <a:off x="6477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53</a:t>
            </a:r>
            <a:endParaRPr lang="en-US"/>
          </a:p>
        </p:txBody>
      </p:sp>
      <p:sp>
        <p:nvSpPr>
          <p:cNvPr id="81933"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1934"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1935"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1936"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1937"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1938" name="Line 1042"/>
          <p:cNvSpPr>
            <a:spLocks noChangeShapeType="1"/>
          </p:cNvSpPr>
          <p:nvPr/>
        </p:nvSpPr>
        <p:spPr bwMode="auto">
          <a:xfrm>
            <a:off x="4267200" y="4495800"/>
            <a:ext cx="0" cy="1295400"/>
          </a:xfrm>
          <a:prstGeom prst="line">
            <a:avLst/>
          </a:prstGeom>
          <a:noFill/>
          <a:ln w="38100">
            <a:solidFill>
              <a:schemeClr val="tx1"/>
            </a:solidFill>
            <a:round/>
            <a:headEnd type="triangle" w="med" len="med"/>
          </a:ln>
          <a:effectLst/>
        </p:spPr>
        <p:txBody>
          <a:bodyPr/>
          <a:lstStyle/>
          <a:p>
            <a:endParaRPr lang="en-US"/>
          </a:p>
        </p:txBody>
      </p:sp>
      <p:sp>
        <p:nvSpPr>
          <p:cNvPr id="81939" name="Text Box 1043"/>
          <p:cNvSpPr txBox="1">
            <a:spLocks noChangeArrowheads="1"/>
          </p:cNvSpPr>
          <p:nvPr/>
        </p:nvSpPr>
        <p:spPr bwMode="auto">
          <a:xfrm>
            <a:off x="2830513" y="5756275"/>
            <a:ext cx="3376612" cy="822325"/>
          </a:xfrm>
          <a:prstGeom prst="rect">
            <a:avLst/>
          </a:prstGeom>
          <a:noFill/>
          <a:ln>
            <a:noFill/>
          </a:ln>
          <a:effectLst/>
        </p:spPr>
        <p:txBody>
          <a:bodyPr wrap="none">
            <a:spAutoFit/>
          </a:bodyPr>
          <a:lstStyle/>
          <a:p>
            <a:r>
              <a:rPr lang="en-US"/>
              <a:t>Is 7 = midpoint key?  NO.</a:t>
            </a:r>
            <a:endParaRPr lang="en-US"/>
          </a:p>
          <a:p>
            <a:r>
              <a:rPr lang="en-US"/>
              <a:t>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US"/>
              <a:t>Binary Search</a:t>
            </a:r>
            <a:endParaRPr lang="en-US"/>
          </a:p>
        </p:txBody>
      </p:sp>
      <p:sp>
        <p:nvSpPr>
          <p:cNvPr id="82947"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2948"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2949"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2950"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2951" name="Rectangle 1031"/>
          <p:cNvSpPr>
            <a:spLocks noChangeArrowheads="1"/>
          </p:cNvSpPr>
          <p:nvPr/>
        </p:nvSpPr>
        <p:spPr bwMode="auto">
          <a:xfrm>
            <a:off x="1905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6</a:t>
            </a:r>
            <a:endParaRPr lang="en-US"/>
          </a:p>
        </p:txBody>
      </p:sp>
      <p:sp>
        <p:nvSpPr>
          <p:cNvPr id="82952"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2953" name="Rectangle 1033"/>
          <p:cNvSpPr>
            <a:spLocks noChangeArrowheads="1"/>
          </p:cNvSpPr>
          <p:nvPr/>
        </p:nvSpPr>
        <p:spPr bwMode="auto">
          <a:xfrm>
            <a:off x="37338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11</a:t>
            </a:r>
            <a:endParaRPr lang="en-US"/>
          </a:p>
        </p:txBody>
      </p:sp>
      <p:sp>
        <p:nvSpPr>
          <p:cNvPr id="82954" name="Rectangle 1034"/>
          <p:cNvSpPr>
            <a:spLocks noChangeArrowheads="1"/>
          </p:cNvSpPr>
          <p:nvPr/>
        </p:nvSpPr>
        <p:spPr bwMode="auto">
          <a:xfrm>
            <a:off x="46482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32</a:t>
            </a:r>
            <a:endParaRPr lang="en-US"/>
          </a:p>
        </p:txBody>
      </p:sp>
      <p:sp>
        <p:nvSpPr>
          <p:cNvPr id="82955" name="Rectangle 1035"/>
          <p:cNvSpPr>
            <a:spLocks noChangeArrowheads="1"/>
          </p:cNvSpPr>
          <p:nvPr/>
        </p:nvSpPr>
        <p:spPr bwMode="auto">
          <a:xfrm>
            <a:off x="5562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33</a:t>
            </a:r>
            <a:endParaRPr lang="en-US"/>
          </a:p>
        </p:txBody>
      </p:sp>
      <p:sp>
        <p:nvSpPr>
          <p:cNvPr id="82956" name="Rectangle 1036"/>
          <p:cNvSpPr>
            <a:spLocks noChangeArrowheads="1"/>
          </p:cNvSpPr>
          <p:nvPr/>
        </p:nvSpPr>
        <p:spPr bwMode="auto">
          <a:xfrm>
            <a:off x="6477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53</a:t>
            </a:r>
            <a:endParaRPr lang="en-US"/>
          </a:p>
        </p:txBody>
      </p:sp>
      <p:sp>
        <p:nvSpPr>
          <p:cNvPr id="82957"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2958"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2959"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2960"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2961"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2962" name="Line 1042"/>
          <p:cNvSpPr>
            <a:spLocks noChangeShapeType="1"/>
          </p:cNvSpPr>
          <p:nvPr/>
        </p:nvSpPr>
        <p:spPr bwMode="auto">
          <a:xfrm>
            <a:off x="4267200" y="4495800"/>
            <a:ext cx="0" cy="1295400"/>
          </a:xfrm>
          <a:prstGeom prst="line">
            <a:avLst/>
          </a:prstGeom>
          <a:noFill/>
          <a:ln w="38100">
            <a:solidFill>
              <a:schemeClr val="tx1"/>
            </a:solidFill>
            <a:round/>
            <a:headEnd type="triangle" w="med" len="med"/>
          </a:ln>
          <a:effectLst/>
        </p:spPr>
        <p:txBody>
          <a:bodyPr/>
          <a:lstStyle/>
          <a:p>
            <a:endParaRPr lang="en-US"/>
          </a:p>
        </p:txBody>
      </p:sp>
      <p:sp>
        <p:nvSpPr>
          <p:cNvPr id="82963" name="Text Box 1043"/>
          <p:cNvSpPr txBox="1">
            <a:spLocks noChangeArrowheads="1"/>
          </p:cNvSpPr>
          <p:nvPr/>
        </p:nvSpPr>
        <p:spPr bwMode="auto">
          <a:xfrm>
            <a:off x="2708275" y="5756275"/>
            <a:ext cx="3435350" cy="1187450"/>
          </a:xfrm>
          <a:prstGeom prst="rect">
            <a:avLst/>
          </a:prstGeom>
          <a:noFill/>
          <a:ln>
            <a:noFill/>
          </a:ln>
          <a:effectLst/>
        </p:spPr>
        <p:txBody>
          <a:bodyPr wrap="none">
            <a:spAutoFit/>
          </a:bodyPr>
          <a:lstStyle/>
          <a:p>
            <a:pPr algn="ctr"/>
            <a:r>
              <a:rPr lang="en-US"/>
              <a:t>Is 7 &lt; midpoint key? YES.</a:t>
            </a:r>
            <a:endParaRPr lang="en-US"/>
          </a:p>
          <a:p>
            <a:pPr algn="ctr"/>
            <a:endParaRPr lang="en-US"/>
          </a:p>
          <a:p>
            <a:pPr algn="ctr"/>
            <a:r>
              <a:rPr lang="en-US"/>
              <a:t>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lstStyle/>
          <a:p>
            <a:r>
              <a:rPr lang="en-US"/>
              <a:t>Binary Search</a:t>
            </a:r>
            <a:endParaRPr lang="en-US"/>
          </a:p>
        </p:txBody>
      </p:sp>
      <p:sp>
        <p:nvSpPr>
          <p:cNvPr id="84995"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4996"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4997"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4998"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4999" name="Rectangle 1031"/>
          <p:cNvSpPr>
            <a:spLocks noChangeArrowheads="1"/>
          </p:cNvSpPr>
          <p:nvPr/>
        </p:nvSpPr>
        <p:spPr bwMode="auto">
          <a:xfrm>
            <a:off x="19050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6</a:t>
            </a:r>
            <a:endParaRPr lang="en-US"/>
          </a:p>
        </p:txBody>
      </p:sp>
      <p:sp>
        <p:nvSpPr>
          <p:cNvPr id="85000"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5001" name="Rectangle 1033"/>
          <p:cNvSpPr>
            <a:spLocks noChangeArrowheads="1"/>
          </p:cNvSpPr>
          <p:nvPr/>
        </p:nvSpPr>
        <p:spPr bwMode="auto">
          <a:xfrm>
            <a:off x="37338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11</a:t>
            </a:r>
            <a:endParaRPr lang="en-US"/>
          </a:p>
        </p:txBody>
      </p:sp>
      <p:sp>
        <p:nvSpPr>
          <p:cNvPr id="85002" name="Rectangle 1034"/>
          <p:cNvSpPr>
            <a:spLocks noChangeArrowheads="1"/>
          </p:cNvSpPr>
          <p:nvPr/>
        </p:nvSpPr>
        <p:spPr bwMode="auto">
          <a:xfrm>
            <a:off x="46482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32</a:t>
            </a:r>
            <a:endParaRPr lang="en-US"/>
          </a:p>
        </p:txBody>
      </p:sp>
      <p:sp>
        <p:nvSpPr>
          <p:cNvPr id="85003" name="Rectangle 1035"/>
          <p:cNvSpPr>
            <a:spLocks noChangeArrowheads="1"/>
          </p:cNvSpPr>
          <p:nvPr/>
        </p:nvSpPr>
        <p:spPr bwMode="auto">
          <a:xfrm>
            <a:off x="5562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33</a:t>
            </a:r>
            <a:endParaRPr lang="en-US"/>
          </a:p>
        </p:txBody>
      </p:sp>
      <p:sp>
        <p:nvSpPr>
          <p:cNvPr id="85004" name="Rectangle 1036"/>
          <p:cNvSpPr>
            <a:spLocks noChangeArrowheads="1"/>
          </p:cNvSpPr>
          <p:nvPr/>
        </p:nvSpPr>
        <p:spPr bwMode="auto">
          <a:xfrm>
            <a:off x="6477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53</a:t>
            </a:r>
            <a:endParaRPr lang="en-US"/>
          </a:p>
        </p:txBody>
      </p:sp>
      <p:sp>
        <p:nvSpPr>
          <p:cNvPr id="85005"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5006"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5007"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5008"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5009"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5010" name="Text Box 1042"/>
          <p:cNvSpPr txBox="1">
            <a:spLocks noChangeArrowheads="1"/>
          </p:cNvSpPr>
          <p:nvPr/>
        </p:nvSpPr>
        <p:spPr bwMode="auto">
          <a:xfrm>
            <a:off x="2421411" y="5257800"/>
            <a:ext cx="4301177" cy="646331"/>
          </a:xfrm>
          <a:prstGeom prst="rect">
            <a:avLst/>
          </a:prstGeom>
          <a:noFill/>
          <a:ln>
            <a:noFill/>
          </a:ln>
          <a:effectLst/>
        </p:spPr>
        <p:txBody>
          <a:bodyPr wrap="none">
            <a:spAutoFit/>
          </a:bodyPr>
          <a:lstStyle/>
          <a:p>
            <a:pPr algn="ctr"/>
            <a:r>
              <a:rPr lang="en-US" dirty="0"/>
              <a:t>Search for </a:t>
            </a:r>
            <a:r>
              <a:rPr lang="en-US" dirty="0" smtClean="0"/>
              <a:t>x </a:t>
            </a:r>
            <a:r>
              <a:rPr lang="en-US" dirty="0"/>
              <a:t>in the area before midpoint.</a:t>
            </a:r>
            <a:endParaRPr lang="en-US" dirty="0"/>
          </a:p>
          <a:p>
            <a:pPr algn="ctr"/>
            <a:r>
              <a:rPr lang="en-US" dirty="0"/>
              <a:t> </a:t>
            </a:r>
            <a:endParaRPr lang="en-US" dirty="0"/>
          </a:p>
        </p:txBody>
      </p:sp>
      <p:sp>
        <p:nvSpPr>
          <p:cNvPr id="85011" name="AutoShape 1043"/>
          <p:cNvSpPr/>
          <p:nvPr/>
        </p:nvSpPr>
        <p:spPr bwMode="auto">
          <a:xfrm rot="-5400000">
            <a:off x="2095500" y="3314700"/>
            <a:ext cx="533400" cy="2743200"/>
          </a:xfrm>
          <a:prstGeom prst="leftBrace">
            <a:avLst>
              <a:gd name="adj1" fmla="val 42857"/>
              <a:gd name="adj2" fmla="val 50000"/>
            </a:avLst>
          </a:prstGeom>
          <a:noFill/>
          <a:ln w="38100">
            <a:solidFill>
              <a:schemeClr val="tx1"/>
            </a:solidFill>
            <a:round/>
          </a:ln>
          <a:effec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p:txBody>
          <a:bodyPr/>
          <a:lstStyle/>
          <a:p>
            <a:r>
              <a:rPr lang="en-US"/>
              <a:t>Binary Search</a:t>
            </a:r>
            <a:endParaRPr lang="en-US"/>
          </a:p>
        </p:txBody>
      </p:sp>
      <p:sp>
        <p:nvSpPr>
          <p:cNvPr id="86019"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6020"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6021"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6022"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6023" name="Rectangle 1031"/>
          <p:cNvSpPr>
            <a:spLocks noChangeArrowheads="1"/>
          </p:cNvSpPr>
          <p:nvPr/>
        </p:nvSpPr>
        <p:spPr bwMode="auto">
          <a:xfrm>
            <a:off x="19050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6</a:t>
            </a:r>
            <a:endParaRPr lang="en-US"/>
          </a:p>
        </p:txBody>
      </p:sp>
      <p:sp>
        <p:nvSpPr>
          <p:cNvPr id="86024"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6025" name="Rectangle 1033"/>
          <p:cNvSpPr>
            <a:spLocks noChangeArrowheads="1"/>
          </p:cNvSpPr>
          <p:nvPr/>
        </p:nvSpPr>
        <p:spPr bwMode="auto">
          <a:xfrm>
            <a:off x="37338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11</a:t>
            </a:r>
            <a:endParaRPr lang="en-US"/>
          </a:p>
        </p:txBody>
      </p:sp>
      <p:sp>
        <p:nvSpPr>
          <p:cNvPr id="86026" name="Rectangle 1034"/>
          <p:cNvSpPr>
            <a:spLocks noChangeArrowheads="1"/>
          </p:cNvSpPr>
          <p:nvPr/>
        </p:nvSpPr>
        <p:spPr bwMode="auto">
          <a:xfrm>
            <a:off x="46482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32</a:t>
            </a:r>
            <a:endParaRPr lang="en-US"/>
          </a:p>
        </p:txBody>
      </p:sp>
      <p:sp>
        <p:nvSpPr>
          <p:cNvPr id="86027" name="Rectangle 1035"/>
          <p:cNvSpPr>
            <a:spLocks noChangeArrowheads="1"/>
          </p:cNvSpPr>
          <p:nvPr/>
        </p:nvSpPr>
        <p:spPr bwMode="auto">
          <a:xfrm>
            <a:off x="5562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33</a:t>
            </a:r>
            <a:endParaRPr lang="en-US"/>
          </a:p>
        </p:txBody>
      </p:sp>
      <p:sp>
        <p:nvSpPr>
          <p:cNvPr id="86028" name="Rectangle 1036"/>
          <p:cNvSpPr>
            <a:spLocks noChangeArrowheads="1"/>
          </p:cNvSpPr>
          <p:nvPr/>
        </p:nvSpPr>
        <p:spPr bwMode="auto">
          <a:xfrm>
            <a:off x="6477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53</a:t>
            </a:r>
            <a:endParaRPr lang="en-US"/>
          </a:p>
        </p:txBody>
      </p:sp>
      <p:sp>
        <p:nvSpPr>
          <p:cNvPr id="86029"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6030"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6031"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6032"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6033"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6036" name="Line 1044"/>
          <p:cNvSpPr>
            <a:spLocks noChangeShapeType="1"/>
          </p:cNvSpPr>
          <p:nvPr/>
        </p:nvSpPr>
        <p:spPr bwMode="auto">
          <a:xfrm>
            <a:off x="2362200" y="4495800"/>
            <a:ext cx="0" cy="1295400"/>
          </a:xfrm>
          <a:prstGeom prst="line">
            <a:avLst/>
          </a:prstGeom>
          <a:noFill/>
          <a:ln w="38100">
            <a:solidFill>
              <a:schemeClr val="tx1"/>
            </a:solidFill>
            <a:round/>
            <a:headEnd type="triangle" w="med" len="med"/>
          </a:ln>
          <a:effectLst/>
        </p:spPr>
        <p:txBody>
          <a:bodyPr/>
          <a:lstStyle/>
          <a:p>
            <a:endParaRPr lang="en-US"/>
          </a:p>
        </p:txBody>
      </p:sp>
      <p:sp>
        <p:nvSpPr>
          <p:cNvPr id="86037" name="Text Box 1045"/>
          <p:cNvSpPr txBox="1">
            <a:spLocks noChangeArrowheads="1"/>
          </p:cNvSpPr>
          <p:nvPr/>
        </p:nvSpPr>
        <p:spPr bwMode="auto">
          <a:xfrm>
            <a:off x="685800" y="5756275"/>
            <a:ext cx="3514725" cy="457200"/>
          </a:xfrm>
          <a:prstGeom prst="rect">
            <a:avLst/>
          </a:prstGeom>
          <a:noFill/>
          <a:ln>
            <a:noFill/>
          </a:ln>
          <a:effectLst/>
        </p:spPr>
        <p:txBody>
          <a:bodyPr wrap="none">
            <a:spAutoFit/>
          </a:bodyPr>
          <a:lstStyle/>
          <a:p>
            <a:r>
              <a:rPr lang="en-US"/>
              <a:t>Find approximate midpoint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r>
              <a:rPr lang="en-US"/>
              <a:t>Binary Search</a:t>
            </a:r>
            <a:endParaRPr lang="en-US"/>
          </a:p>
        </p:txBody>
      </p:sp>
      <p:sp>
        <p:nvSpPr>
          <p:cNvPr id="87043"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7044"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7045"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7046"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7047" name="Rectangle 1031"/>
          <p:cNvSpPr>
            <a:spLocks noChangeArrowheads="1"/>
          </p:cNvSpPr>
          <p:nvPr/>
        </p:nvSpPr>
        <p:spPr bwMode="auto">
          <a:xfrm>
            <a:off x="19050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6</a:t>
            </a:r>
            <a:endParaRPr lang="en-US"/>
          </a:p>
        </p:txBody>
      </p:sp>
      <p:sp>
        <p:nvSpPr>
          <p:cNvPr id="87048"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7049" name="Rectangle 1033"/>
          <p:cNvSpPr>
            <a:spLocks noChangeArrowheads="1"/>
          </p:cNvSpPr>
          <p:nvPr/>
        </p:nvSpPr>
        <p:spPr bwMode="auto">
          <a:xfrm>
            <a:off x="37338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11</a:t>
            </a:r>
            <a:endParaRPr lang="en-US"/>
          </a:p>
        </p:txBody>
      </p:sp>
      <p:sp>
        <p:nvSpPr>
          <p:cNvPr id="87050" name="Rectangle 1034"/>
          <p:cNvSpPr>
            <a:spLocks noChangeArrowheads="1"/>
          </p:cNvSpPr>
          <p:nvPr/>
        </p:nvSpPr>
        <p:spPr bwMode="auto">
          <a:xfrm>
            <a:off x="46482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32</a:t>
            </a:r>
            <a:endParaRPr lang="en-US"/>
          </a:p>
        </p:txBody>
      </p:sp>
      <p:sp>
        <p:nvSpPr>
          <p:cNvPr id="87051" name="Rectangle 1035"/>
          <p:cNvSpPr>
            <a:spLocks noChangeArrowheads="1"/>
          </p:cNvSpPr>
          <p:nvPr/>
        </p:nvSpPr>
        <p:spPr bwMode="auto">
          <a:xfrm>
            <a:off x="5562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33</a:t>
            </a:r>
            <a:endParaRPr lang="en-US"/>
          </a:p>
        </p:txBody>
      </p:sp>
      <p:sp>
        <p:nvSpPr>
          <p:cNvPr id="87052" name="Rectangle 1036"/>
          <p:cNvSpPr>
            <a:spLocks noChangeArrowheads="1"/>
          </p:cNvSpPr>
          <p:nvPr/>
        </p:nvSpPr>
        <p:spPr bwMode="auto">
          <a:xfrm>
            <a:off x="6477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53</a:t>
            </a:r>
            <a:endParaRPr lang="en-US"/>
          </a:p>
        </p:txBody>
      </p:sp>
      <p:sp>
        <p:nvSpPr>
          <p:cNvPr id="87053"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7054"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7055"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7056"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7057"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7058" name="Line 1042"/>
          <p:cNvSpPr>
            <a:spLocks noChangeShapeType="1"/>
          </p:cNvSpPr>
          <p:nvPr/>
        </p:nvSpPr>
        <p:spPr bwMode="auto">
          <a:xfrm>
            <a:off x="2362200" y="4495800"/>
            <a:ext cx="0" cy="1295400"/>
          </a:xfrm>
          <a:prstGeom prst="line">
            <a:avLst/>
          </a:prstGeom>
          <a:noFill/>
          <a:ln w="38100">
            <a:solidFill>
              <a:schemeClr val="tx1"/>
            </a:solidFill>
            <a:round/>
            <a:headEnd type="triangle" w="med" len="med"/>
          </a:ln>
          <a:effectLst/>
        </p:spPr>
        <p:txBody>
          <a:bodyPr/>
          <a:lstStyle/>
          <a:p>
            <a:endParaRPr lang="en-US"/>
          </a:p>
        </p:txBody>
      </p:sp>
      <p:sp>
        <p:nvSpPr>
          <p:cNvPr id="87059" name="Text Box 1043"/>
          <p:cNvSpPr txBox="1">
            <a:spLocks noChangeArrowheads="1"/>
          </p:cNvSpPr>
          <p:nvPr/>
        </p:nvSpPr>
        <p:spPr bwMode="auto">
          <a:xfrm>
            <a:off x="685800" y="5756275"/>
            <a:ext cx="2717411" cy="369332"/>
          </a:xfrm>
          <a:prstGeom prst="rect">
            <a:avLst/>
          </a:prstGeom>
          <a:noFill/>
          <a:ln>
            <a:noFill/>
          </a:ln>
          <a:effectLst/>
        </p:spPr>
        <p:txBody>
          <a:bodyPr wrap="none">
            <a:spAutoFit/>
          </a:bodyPr>
          <a:lstStyle/>
          <a:p>
            <a:r>
              <a:rPr lang="en-US" dirty="0" smtClean="0"/>
              <a:t>x </a:t>
            </a:r>
            <a:r>
              <a:rPr lang="en-US" dirty="0"/>
              <a:t>= key of midpoint? NO.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en-US"/>
              <a:t>Binary Search</a:t>
            </a:r>
            <a:endParaRPr lang="en-US"/>
          </a:p>
        </p:txBody>
      </p:sp>
      <p:sp>
        <p:nvSpPr>
          <p:cNvPr id="89091"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9092"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9093"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9094"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9095" name="Rectangle 1031"/>
          <p:cNvSpPr>
            <a:spLocks noChangeArrowheads="1"/>
          </p:cNvSpPr>
          <p:nvPr/>
        </p:nvSpPr>
        <p:spPr bwMode="auto">
          <a:xfrm>
            <a:off x="19050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6</a:t>
            </a:r>
            <a:endParaRPr lang="en-US"/>
          </a:p>
        </p:txBody>
      </p:sp>
      <p:sp>
        <p:nvSpPr>
          <p:cNvPr id="89096"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9097" name="Rectangle 1033"/>
          <p:cNvSpPr>
            <a:spLocks noChangeArrowheads="1"/>
          </p:cNvSpPr>
          <p:nvPr/>
        </p:nvSpPr>
        <p:spPr bwMode="auto">
          <a:xfrm>
            <a:off x="37338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11</a:t>
            </a:r>
            <a:endParaRPr lang="en-US"/>
          </a:p>
        </p:txBody>
      </p:sp>
      <p:sp>
        <p:nvSpPr>
          <p:cNvPr id="89098" name="Rectangle 1034"/>
          <p:cNvSpPr>
            <a:spLocks noChangeArrowheads="1"/>
          </p:cNvSpPr>
          <p:nvPr/>
        </p:nvSpPr>
        <p:spPr bwMode="auto">
          <a:xfrm>
            <a:off x="46482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32</a:t>
            </a:r>
            <a:endParaRPr lang="en-US"/>
          </a:p>
        </p:txBody>
      </p:sp>
      <p:sp>
        <p:nvSpPr>
          <p:cNvPr id="89099" name="Rectangle 1035"/>
          <p:cNvSpPr>
            <a:spLocks noChangeArrowheads="1"/>
          </p:cNvSpPr>
          <p:nvPr/>
        </p:nvSpPr>
        <p:spPr bwMode="auto">
          <a:xfrm>
            <a:off x="5562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33</a:t>
            </a:r>
            <a:endParaRPr lang="en-US"/>
          </a:p>
        </p:txBody>
      </p:sp>
      <p:sp>
        <p:nvSpPr>
          <p:cNvPr id="89100" name="Rectangle 1036"/>
          <p:cNvSpPr>
            <a:spLocks noChangeArrowheads="1"/>
          </p:cNvSpPr>
          <p:nvPr/>
        </p:nvSpPr>
        <p:spPr bwMode="auto">
          <a:xfrm>
            <a:off x="6477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53</a:t>
            </a:r>
            <a:endParaRPr lang="en-US"/>
          </a:p>
        </p:txBody>
      </p:sp>
      <p:sp>
        <p:nvSpPr>
          <p:cNvPr id="89101"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9102"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9103"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9104"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9105"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9106" name="Line 1042"/>
          <p:cNvSpPr>
            <a:spLocks noChangeShapeType="1"/>
          </p:cNvSpPr>
          <p:nvPr/>
        </p:nvSpPr>
        <p:spPr bwMode="auto">
          <a:xfrm>
            <a:off x="2362200" y="4495800"/>
            <a:ext cx="0" cy="1295400"/>
          </a:xfrm>
          <a:prstGeom prst="line">
            <a:avLst/>
          </a:prstGeom>
          <a:noFill/>
          <a:ln w="38100">
            <a:solidFill>
              <a:schemeClr val="tx1"/>
            </a:solidFill>
            <a:round/>
            <a:headEnd type="triangle" w="med" len="med"/>
          </a:ln>
          <a:effectLst/>
        </p:spPr>
        <p:txBody>
          <a:bodyPr/>
          <a:lstStyle/>
          <a:p>
            <a:endParaRPr lang="en-US"/>
          </a:p>
        </p:txBody>
      </p:sp>
      <p:sp>
        <p:nvSpPr>
          <p:cNvPr id="89107" name="Text Box 1043"/>
          <p:cNvSpPr txBox="1">
            <a:spLocks noChangeArrowheads="1"/>
          </p:cNvSpPr>
          <p:nvPr/>
        </p:nvSpPr>
        <p:spPr bwMode="auto">
          <a:xfrm>
            <a:off x="685800" y="5756275"/>
            <a:ext cx="2717411" cy="369332"/>
          </a:xfrm>
          <a:prstGeom prst="rect">
            <a:avLst/>
          </a:prstGeom>
          <a:noFill/>
          <a:ln>
            <a:noFill/>
          </a:ln>
          <a:effectLst/>
        </p:spPr>
        <p:txBody>
          <a:bodyPr wrap="none">
            <a:spAutoFit/>
          </a:bodyPr>
          <a:lstStyle/>
          <a:p>
            <a:r>
              <a:rPr lang="en-US" dirty="0" smtClean="0"/>
              <a:t>x </a:t>
            </a:r>
            <a:r>
              <a:rPr lang="en-US" dirty="0"/>
              <a:t>&lt; key of midpoint? NO.</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p:txBody>
          <a:bodyPr/>
          <a:lstStyle/>
          <a:p>
            <a:r>
              <a:rPr lang="en-US"/>
              <a:t>Binary Search</a:t>
            </a:r>
            <a:endParaRPr lang="en-US"/>
          </a:p>
        </p:txBody>
      </p:sp>
      <p:sp>
        <p:nvSpPr>
          <p:cNvPr id="88067"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88068"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88069"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88070" name="Rectangle 1030"/>
          <p:cNvSpPr>
            <a:spLocks noChangeArrowheads="1"/>
          </p:cNvSpPr>
          <p:nvPr/>
        </p:nvSpPr>
        <p:spPr bwMode="auto">
          <a:xfrm>
            <a:off x="9906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3</a:t>
            </a:r>
            <a:endParaRPr lang="en-US"/>
          </a:p>
        </p:txBody>
      </p:sp>
      <p:sp>
        <p:nvSpPr>
          <p:cNvPr id="88071" name="Rectangle 1031"/>
          <p:cNvSpPr>
            <a:spLocks noChangeArrowheads="1"/>
          </p:cNvSpPr>
          <p:nvPr/>
        </p:nvSpPr>
        <p:spPr bwMode="auto">
          <a:xfrm>
            <a:off x="19050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6</a:t>
            </a:r>
            <a:endParaRPr lang="en-US"/>
          </a:p>
        </p:txBody>
      </p:sp>
      <p:sp>
        <p:nvSpPr>
          <p:cNvPr id="88072"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88073" name="Rectangle 1033"/>
          <p:cNvSpPr>
            <a:spLocks noChangeArrowheads="1"/>
          </p:cNvSpPr>
          <p:nvPr/>
        </p:nvSpPr>
        <p:spPr bwMode="auto">
          <a:xfrm>
            <a:off x="37338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11</a:t>
            </a:r>
            <a:endParaRPr lang="en-US"/>
          </a:p>
        </p:txBody>
      </p:sp>
      <p:sp>
        <p:nvSpPr>
          <p:cNvPr id="88074" name="Rectangle 1034"/>
          <p:cNvSpPr>
            <a:spLocks noChangeArrowheads="1"/>
          </p:cNvSpPr>
          <p:nvPr/>
        </p:nvSpPr>
        <p:spPr bwMode="auto">
          <a:xfrm>
            <a:off x="46482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32</a:t>
            </a:r>
            <a:endParaRPr lang="en-US"/>
          </a:p>
        </p:txBody>
      </p:sp>
      <p:sp>
        <p:nvSpPr>
          <p:cNvPr id="88075" name="Rectangle 1035"/>
          <p:cNvSpPr>
            <a:spLocks noChangeArrowheads="1"/>
          </p:cNvSpPr>
          <p:nvPr/>
        </p:nvSpPr>
        <p:spPr bwMode="auto">
          <a:xfrm>
            <a:off x="5562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33</a:t>
            </a:r>
            <a:endParaRPr lang="en-US"/>
          </a:p>
        </p:txBody>
      </p:sp>
      <p:sp>
        <p:nvSpPr>
          <p:cNvPr id="88076" name="Rectangle 1036"/>
          <p:cNvSpPr>
            <a:spLocks noChangeArrowheads="1"/>
          </p:cNvSpPr>
          <p:nvPr/>
        </p:nvSpPr>
        <p:spPr bwMode="auto">
          <a:xfrm>
            <a:off x="6477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53</a:t>
            </a:r>
            <a:endParaRPr lang="en-US"/>
          </a:p>
        </p:txBody>
      </p:sp>
      <p:sp>
        <p:nvSpPr>
          <p:cNvPr id="88077"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88078"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88079"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88080"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88081"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88082" name="Line 1042"/>
          <p:cNvSpPr>
            <a:spLocks noChangeShapeType="1"/>
          </p:cNvSpPr>
          <p:nvPr/>
        </p:nvSpPr>
        <p:spPr bwMode="auto">
          <a:xfrm>
            <a:off x="2362200" y="4495800"/>
            <a:ext cx="0" cy="1295400"/>
          </a:xfrm>
          <a:prstGeom prst="line">
            <a:avLst/>
          </a:prstGeom>
          <a:noFill/>
          <a:ln w="38100">
            <a:solidFill>
              <a:schemeClr val="tx1"/>
            </a:solidFill>
            <a:round/>
            <a:headEnd type="triangle" w="med" len="med"/>
          </a:ln>
          <a:effectLst/>
        </p:spPr>
        <p:txBody>
          <a:bodyPr/>
          <a:lstStyle/>
          <a:p>
            <a:endParaRPr lang="en-US"/>
          </a:p>
        </p:txBody>
      </p:sp>
      <p:sp>
        <p:nvSpPr>
          <p:cNvPr id="88083" name="Text Box 1043"/>
          <p:cNvSpPr txBox="1">
            <a:spLocks noChangeArrowheads="1"/>
          </p:cNvSpPr>
          <p:nvPr/>
        </p:nvSpPr>
        <p:spPr bwMode="auto">
          <a:xfrm>
            <a:off x="685800" y="5756275"/>
            <a:ext cx="2828659" cy="369332"/>
          </a:xfrm>
          <a:prstGeom prst="rect">
            <a:avLst/>
          </a:prstGeom>
          <a:noFill/>
          <a:ln>
            <a:noFill/>
          </a:ln>
          <a:effectLst/>
        </p:spPr>
        <p:txBody>
          <a:bodyPr wrap="none">
            <a:spAutoFit/>
          </a:bodyPr>
          <a:lstStyle/>
          <a:p>
            <a:r>
              <a:rPr lang="en-US" dirty="0" smtClean="0"/>
              <a:t>x </a:t>
            </a:r>
            <a:r>
              <a:rPr lang="en-US" dirty="0"/>
              <a:t>&gt; key of midpoint? YES.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p:txBody>
          <a:bodyPr/>
          <a:lstStyle/>
          <a:p>
            <a:r>
              <a:rPr lang="en-US"/>
              <a:t>Binary Search</a:t>
            </a:r>
            <a:endParaRPr lang="en-US"/>
          </a:p>
        </p:txBody>
      </p:sp>
      <p:sp>
        <p:nvSpPr>
          <p:cNvPr id="90115"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90116"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90117"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90118" name="Rectangle 1030"/>
          <p:cNvSpPr>
            <a:spLocks noChangeArrowheads="1"/>
          </p:cNvSpPr>
          <p:nvPr/>
        </p:nvSpPr>
        <p:spPr bwMode="auto">
          <a:xfrm>
            <a:off x="990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a:t>
            </a:r>
            <a:endParaRPr lang="en-US"/>
          </a:p>
        </p:txBody>
      </p:sp>
      <p:sp>
        <p:nvSpPr>
          <p:cNvPr id="90119" name="Rectangle 1031"/>
          <p:cNvSpPr>
            <a:spLocks noChangeArrowheads="1"/>
          </p:cNvSpPr>
          <p:nvPr/>
        </p:nvSpPr>
        <p:spPr bwMode="auto">
          <a:xfrm>
            <a:off x="1905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6</a:t>
            </a:r>
            <a:endParaRPr lang="en-US"/>
          </a:p>
        </p:txBody>
      </p:sp>
      <p:sp>
        <p:nvSpPr>
          <p:cNvPr id="90120" name="Rectangle 1032"/>
          <p:cNvSpPr>
            <a:spLocks noChangeArrowheads="1"/>
          </p:cNvSpPr>
          <p:nvPr/>
        </p:nvSpPr>
        <p:spPr bwMode="auto">
          <a:xfrm>
            <a:off x="2819400" y="3429000"/>
            <a:ext cx="914400" cy="914400"/>
          </a:xfrm>
          <a:prstGeom prst="rect">
            <a:avLst/>
          </a:prstGeom>
          <a:solidFill>
            <a:schemeClr val="folHlink"/>
          </a:solidFill>
          <a:ln w="9525">
            <a:solidFill>
              <a:schemeClr val="tx1"/>
            </a:solidFill>
            <a:miter lim="800000"/>
          </a:ln>
          <a:effectLst/>
        </p:spPr>
        <p:txBody>
          <a:bodyPr wrap="none" anchor="ctr"/>
          <a:lstStyle/>
          <a:p>
            <a:pPr algn="ctr"/>
            <a:r>
              <a:rPr lang="en-US"/>
              <a:t>7</a:t>
            </a:r>
            <a:endParaRPr lang="en-US"/>
          </a:p>
        </p:txBody>
      </p:sp>
      <p:sp>
        <p:nvSpPr>
          <p:cNvPr id="90121" name="Rectangle 1033"/>
          <p:cNvSpPr>
            <a:spLocks noChangeArrowheads="1"/>
          </p:cNvSpPr>
          <p:nvPr/>
        </p:nvSpPr>
        <p:spPr bwMode="auto">
          <a:xfrm>
            <a:off x="37338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11</a:t>
            </a:r>
            <a:endParaRPr lang="en-US"/>
          </a:p>
        </p:txBody>
      </p:sp>
      <p:sp>
        <p:nvSpPr>
          <p:cNvPr id="90122" name="Rectangle 1034"/>
          <p:cNvSpPr>
            <a:spLocks noChangeArrowheads="1"/>
          </p:cNvSpPr>
          <p:nvPr/>
        </p:nvSpPr>
        <p:spPr bwMode="auto">
          <a:xfrm>
            <a:off x="46482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32</a:t>
            </a:r>
            <a:endParaRPr lang="en-US"/>
          </a:p>
        </p:txBody>
      </p:sp>
      <p:sp>
        <p:nvSpPr>
          <p:cNvPr id="90123" name="Rectangle 1035"/>
          <p:cNvSpPr>
            <a:spLocks noChangeArrowheads="1"/>
          </p:cNvSpPr>
          <p:nvPr/>
        </p:nvSpPr>
        <p:spPr bwMode="auto">
          <a:xfrm>
            <a:off x="5562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33</a:t>
            </a:r>
            <a:endParaRPr lang="en-US"/>
          </a:p>
        </p:txBody>
      </p:sp>
      <p:sp>
        <p:nvSpPr>
          <p:cNvPr id="90124" name="Rectangle 1036"/>
          <p:cNvSpPr>
            <a:spLocks noChangeArrowheads="1"/>
          </p:cNvSpPr>
          <p:nvPr/>
        </p:nvSpPr>
        <p:spPr bwMode="auto">
          <a:xfrm>
            <a:off x="6477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53</a:t>
            </a:r>
            <a:endParaRPr lang="en-US"/>
          </a:p>
        </p:txBody>
      </p:sp>
      <p:sp>
        <p:nvSpPr>
          <p:cNvPr id="90125"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90126"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90127"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90128"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90129"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90132" name="Text Box 1044"/>
          <p:cNvSpPr txBox="1">
            <a:spLocks noChangeArrowheads="1"/>
          </p:cNvSpPr>
          <p:nvPr/>
        </p:nvSpPr>
        <p:spPr bwMode="auto">
          <a:xfrm>
            <a:off x="2518385" y="5257800"/>
            <a:ext cx="4108817" cy="646331"/>
          </a:xfrm>
          <a:prstGeom prst="rect">
            <a:avLst/>
          </a:prstGeom>
          <a:noFill/>
          <a:ln>
            <a:noFill/>
          </a:ln>
          <a:effectLst/>
        </p:spPr>
        <p:txBody>
          <a:bodyPr wrap="none">
            <a:spAutoFit/>
          </a:bodyPr>
          <a:lstStyle/>
          <a:p>
            <a:pPr algn="ctr"/>
            <a:r>
              <a:rPr lang="en-US" dirty="0"/>
              <a:t>Search for </a:t>
            </a:r>
            <a:r>
              <a:rPr lang="en-US" dirty="0" smtClean="0"/>
              <a:t>x </a:t>
            </a:r>
            <a:r>
              <a:rPr lang="en-US" dirty="0"/>
              <a:t>in the area after midpoint.</a:t>
            </a:r>
            <a:endParaRPr lang="en-US" dirty="0"/>
          </a:p>
          <a:p>
            <a:pPr algn="ctr"/>
            <a:r>
              <a:rPr lang="en-US" dirty="0"/>
              <a:t> </a:t>
            </a:r>
            <a:endParaRPr lang="en-US" dirty="0"/>
          </a:p>
        </p:txBody>
      </p:sp>
      <p:sp>
        <p:nvSpPr>
          <p:cNvPr id="90133" name="AutoShape 1045"/>
          <p:cNvSpPr/>
          <p:nvPr/>
        </p:nvSpPr>
        <p:spPr bwMode="auto">
          <a:xfrm rot="-5400000">
            <a:off x="3009900" y="4229100"/>
            <a:ext cx="533400" cy="914400"/>
          </a:xfrm>
          <a:prstGeom prst="leftBrace">
            <a:avLst>
              <a:gd name="adj1" fmla="val 14286"/>
              <a:gd name="adj2" fmla="val 50000"/>
            </a:avLst>
          </a:prstGeom>
          <a:noFill/>
          <a:ln w="38100">
            <a:solidFill>
              <a:schemeClr val="tx1"/>
            </a:solidFill>
            <a:round/>
          </a:ln>
          <a:effec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26"/>
          <p:cNvSpPr>
            <a:spLocks noGrp="1" noChangeArrowheads="1"/>
          </p:cNvSpPr>
          <p:nvPr>
            <p:ph type="title"/>
          </p:nvPr>
        </p:nvSpPr>
        <p:spPr/>
        <p:txBody>
          <a:bodyPr/>
          <a:lstStyle/>
          <a:p>
            <a:r>
              <a:rPr lang="en-US"/>
              <a:t>Binary Search</a:t>
            </a:r>
            <a:endParaRPr lang="en-US"/>
          </a:p>
        </p:txBody>
      </p:sp>
      <p:sp>
        <p:nvSpPr>
          <p:cNvPr id="91139" name="Rectangle 1027"/>
          <p:cNvSpPr>
            <a:spLocks noChangeArrowheads="1"/>
          </p:cNvSpPr>
          <p:nvPr/>
        </p:nvSpPr>
        <p:spPr bwMode="auto">
          <a:xfrm>
            <a:off x="1111250" y="2976563"/>
            <a:ext cx="722313" cy="452437"/>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[ 0 ]</a:t>
            </a:r>
            <a:endParaRPr lang="en-US" b="1">
              <a:latin typeface="Arial" panose="020B0604020202020204" pitchFamily="34" charset="0"/>
            </a:endParaRPr>
          </a:p>
        </p:txBody>
      </p:sp>
      <p:sp>
        <p:nvSpPr>
          <p:cNvPr id="91140" name="Rectangle 1028"/>
          <p:cNvSpPr>
            <a:spLocks noChangeArrowheads="1"/>
          </p:cNvSpPr>
          <p:nvPr/>
        </p:nvSpPr>
        <p:spPr bwMode="auto">
          <a:xfrm>
            <a:off x="1981200" y="2976563"/>
            <a:ext cx="722313" cy="452437"/>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[ 1 ]</a:t>
            </a:r>
            <a:endParaRPr lang="en-US" b="1">
              <a:latin typeface="Arial" panose="020B0604020202020204" pitchFamily="34" charset="0"/>
            </a:endParaRPr>
          </a:p>
        </p:txBody>
      </p:sp>
      <p:sp>
        <p:nvSpPr>
          <p:cNvPr id="91141" name="Text Box 1029"/>
          <p:cNvSpPr txBox="1">
            <a:spLocks noChangeArrowheads="1"/>
          </p:cNvSpPr>
          <p:nvPr/>
        </p:nvSpPr>
        <p:spPr bwMode="auto">
          <a:xfrm>
            <a:off x="685800" y="1981200"/>
            <a:ext cx="7181850" cy="3081338"/>
          </a:xfrm>
          <a:prstGeom prst="rect">
            <a:avLst/>
          </a:prstGeom>
          <a:noFill/>
          <a:ln>
            <a:noFill/>
          </a:ln>
          <a:effectLst/>
        </p:spPr>
        <p:txBody>
          <a:bodyPr wrap="none">
            <a:spAutoFit/>
          </a:bodyPr>
          <a:lstStyle/>
          <a:p>
            <a:r>
              <a:rPr lang="en-US" sz="2800" dirty="0"/>
              <a:t>Example: sorted array of integer keys.  </a:t>
            </a:r>
            <a:r>
              <a:rPr lang="en-US" sz="2800" dirty="0" smtClean="0"/>
              <a:t>x=7</a:t>
            </a:r>
            <a:r>
              <a:rPr lang="en-US" sz="2800" dirty="0"/>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91142" name="Rectangle 1030"/>
          <p:cNvSpPr>
            <a:spLocks noChangeArrowheads="1"/>
          </p:cNvSpPr>
          <p:nvPr/>
        </p:nvSpPr>
        <p:spPr bwMode="auto">
          <a:xfrm>
            <a:off x="990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a:t>
            </a:r>
            <a:endParaRPr lang="en-US"/>
          </a:p>
        </p:txBody>
      </p:sp>
      <p:sp>
        <p:nvSpPr>
          <p:cNvPr id="91143" name="Rectangle 1031"/>
          <p:cNvSpPr>
            <a:spLocks noChangeArrowheads="1"/>
          </p:cNvSpPr>
          <p:nvPr/>
        </p:nvSpPr>
        <p:spPr bwMode="auto">
          <a:xfrm>
            <a:off x="1905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6</a:t>
            </a:r>
            <a:endParaRPr lang="en-US"/>
          </a:p>
        </p:txBody>
      </p:sp>
      <p:sp>
        <p:nvSpPr>
          <p:cNvPr id="91144" name="Rectangle 1032"/>
          <p:cNvSpPr>
            <a:spLocks noChangeArrowheads="1"/>
          </p:cNvSpPr>
          <p:nvPr/>
        </p:nvSpPr>
        <p:spPr bwMode="auto">
          <a:xfrm>
            <a:off x="2819400" y="3429000"/>
            <a:ext cx="914400" cy="914400"/>
          </a:xfrm>
          <a:prstGeom prst="rect">
            <a:avLst/>
          </a:prstGeom>
          <a:solidFill>
            <a:schemeClr val="accent1"/>
          </a:solidFill>
          <a:ln w="9525">
            <a:solidFill>
              <a:schemeClr val="tx1"/>
            </a:solidFill>
            <a:miter lim="800000"/>
          </a:ln>
          <a:effectLst/>
        </p:spPr>
        <p:txBody>
          <a:bodyPr wrap="none" anchor="ctr"/>
          <a:lstStyle/>
          <a:p>
            <a:pPr algn="ctr"/>
            <a:r>
              <a:rPr lang="en-US"/>
              <a:t>7</a:t>
            </a:r>
            <a:endParaRPr lang="en-US"/>
          </a:p>
        </p:txBody>
      </p:sp>
      <p:sp>
        <p:nvSpPr>
          <p:cNvPr id="91145" name="Rectangle 1033"/>
          <p:cNvSpPr>
            <a:spLocks noChangeArrowheads="1"/>
          </p:cNvSpPr>
          <p:nvPr/>
        </p:nvSpPr>
        <p:spPr bwMode="auto">
          <a:xfrm>
            <a:off x="37338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11</a:t>
            </a:r>
            <a:endParaRPr lang="en-US"/>
          </a:p>
        </p:txBody>
      </p:sp>
      <p:sp>
        <p:nvSpPr>
          <p:cNvPr id="91146" name="Rectangle 1034"/>
          <p:cNvSpPr>
            <a:spLocks noChangeArrowheads="1"/>
          </p:cNvSpPr>
          <p:nvPr/>
        </p:nvSpPr>
        <p:spPr bwMode="auto">
          <a:xfrm>
            <a:off x="46482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32</a:t>
            </a:r>
            <a:endParaRPr lang="en-US"/>
          </a:p>
        </p:txBody>
      </p:sp>
      <p:sp>
        <p:nvSpPr>
          <p:cNvPr id="91147" name="Rectangle 1035"/>
          <p:cNvSpPr>
            <a:spLocks noChangeArrowheads="1"/>
          </p:cNvSpPr>
          <p:nvPr/>
        </p:nvSpPr>
        <p:spPr bwMode="auto">
          <a:xfrm>
            <a:off x="55626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33</a:t>
            </a:r>
            <a:endParaRPr lang="en-US"/>
          </a:p>
        </p:txBody>
      </p:sp>
      <p:sp>
        <p:nvSpPr>
          <p:cNvPr id="91148" name="Rectangle 1036"/>
          <p:cNvSpPr>
            <a:spLocks noChangeArrowheads="1"/>
          </p:cNvSpPr>
          <p:nvPr/>
        </p:nvSpPr>
        <p:spPr bwMode="auto">
          <a:xfrm>
            <a:off x="6477000" y="3429000"/>
            <a:ext cx="914400" cy="914400"/>
          </a:xfrm>
          <a:prstGeom prst="rect">
            <a:avLst/>
          </a:prstGeom>
          <a:solidFill>
            <a:schemeClr val="bg2"/>
          </a:solidFill>
          <a:ln w="9525">
            <a:solidFill>
              <a:schemeClr val="tx1"/>
            </a:solidFill>
            <a:miter lim="800000"/>
          </a:ln>
          <a:effectLst/>
        </p:spPr>
        <p:txBody>
          <a:bodyPr wrap="none" anchor="ctr"/>
          <a:lstStyle/>
          <a:p>
            <a:pPr algn="ctr"/>
            <a:r>
              <a:rPr lang="en-US"/>
              <a:t>53</a:t>
            </a:r>
            <a:endParaRPr lang="en-US"/>
          </a:p>
        </p:txBody>
      </p:sp>
      <p:sp>
        <p:nvSpPr>
          <p:cNvPr id="91149" name="Rectangle 1037"/>
          <p:cNvSpPr>
            <a:spLocks noChangeArrowheads="1"/>
          </p:cNvSpPr>
          <p:nvPr/>
        </p:nvSpPr>
        <p:spPr bwMode="auto">
          <a:xfrm>
            <a:off x="28956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[ 2 ]</a:t>
            </a:r>
            <a:endParaRPr lang="en-US" b="1">
              <a:latin typeface="Arial" panose="020B0604020202020204" pitchFamily="34" charset="0"/>
            </a:endParaRPr>
          </a:p>
        </p:txBody>
      </p:sp>
      <p:sp>
        <p:nvSpPr>
          <p:cNvPr id="91150" name="Rectangle 1038"/>
          <p:cNvSpPr>
            <a:spLocks noChangeArrowheads="1"/>
          </p:cNvSpPr>
          <p:nvPr/>
        </p:nvSpPr>
        <p:spPr bwMode="auto">
          <a:xfrm>
            <a:off x="37655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[ 3 ]</a:t>
            </a:r>
            <a:endParaRPr lang="en-US" b="1">
              <a:latin typeface="Arial" panose="020B0604020202020204" pitchFamily="34" charset="0"/>
            </a:endParaRPr>
          </a:p>
        </p:txBody>
      </p:sp>
      <p:sp>
        <p:nvSpPr>
          <p:cNvPr id="91151" name="Rectangle 1039"/>
          <p:cNvSpPr>
            <a:spLocks noChangeArrowheads="1"/>
          </p:cNvSpPr>
          <p:nvPr/>
        </p:nvSpPr>
        <p:spPr bwMode="auto">
          <a:xfrm>
            <a:off x="47244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[ 4 ]</a:t>
            </a:r>
            <a:endParaRPr lang="en-US" b="1">
              <a:latin typeface="Arial" panose="020B0604020202020204" pitchFamily="34" charset="0"/>
            </a:endParaRPr>
          </a:p>
        </p:txBody>
      </p:sp>
      <p:sp>
        <p:nvSpPr>
          <p:cNvPr id="91152" name="Rectangle 1040"/>
          <p:cNvSpPr>
            <a:spLocks noChangeArrowheads="1"/>
          </p:cNvSpPr>
          <p:nvPr/>
        </p:nvSpPr>
        <p:spPr bwMode="auto">
          <a:xfrm>
            <a:off x="5594350" y="2971800"/>
            <a:ext cx="722313" cy="452438"/>
          </a:xfrm>
          <a:prstGeom prst="rect">
            <a:avLst/>
          </a:prstGeom>
          <a:noFill/>
          <a:ln>
            <a:noFill/>
          </a:ln>
          <a:effectLst/>
        </p:spPr>
        <p:txBody>
          <a:bodyPr wrap="none" lIns="90488" tIns="44450" rIns="90488" bIns="44450">
            <a:spAutoFit/>
          </a:bodyPr>
          <a:lstStyle/>
          <a:p>
            <a:pPr algn="ctr" eaLnBrk="0" hangingPunct="0"/>
            <a:r>
              <a:rPr lang="en-US" b="1">
                <a:latin typeface="Arial" panose="020B0604020202020204" pitchFamily="34" charset="0"/>
              </a:rPr>
              <a:t>[ 5 ]</a:t>
            </a:r>
            <a:endParaRPr lang="en-US" b="1">
              <a:latin typeface="Arial" panose="020B0604020202020204" pitchFamily="34" charset="0"/>
            </a:endParaRPr>
          </a:p>
        </p:txBody>
      </p:sp>
      <p:sp>
        <p:nvSpPr>
          <p:cNvPr id="91153" name="Rectangle 1041"/>
          <p:cNvSpPr>
            <a:spLocks noChangeArrowheads="1"/>
          </p:cNvSpPr>
          <p:nvPr/>
        </p:nvSpPr>
        <p:spPr bwMode="auto">
          <a:xfrm>
            <a:off x="6553200" y="2971800"/>
            <a:ext cx="722313" cy="452438"/>
          </a:xfrm>
          <a:prstGeom prst="rect">
            <a:avLst/>
          </a:prstGeom>
          <a:noFill/>
          <a:ln>
            <a:noFill/>
          </a:ln>
          <a:effectLst/>
        </p:spPr>
        <p:txBody>
          <a:bodyPr wrap="none" lIns="90488" tIns="44450" rIns="90488" bIns="44450">
            <a:spAutoFit/>
          </a:bodyPr>
          <a:lstStyle/>
          <a:p>
            <a:pPr eaLnBrk="0" hangingPunct="0"/>
            <a:r>
              <a:rPr lang="en-US" b="1">
                <a:latin typeface="Arial" panose="020B0604020202020204" pitchFamily="34" charset="0"/>
              </a:rPr>
              <a:t>[ 6 ]</a:t>
            </a:r>
            <a:endParaRPr lang="en-US" b="1">
              <a:latin typeface="Arial" panose="020B0604020202020204" pitchFamily="34" charset="0"/>
            </a:endParaRPr>
          </a:p>
        </p:txBody>
      </p:sp>
      <p:sp>
        <p:nvSpPr>
          <p:cNvPr id="91156" name="Line 1044"/>
          <p:cNvSpPr>
            <a:spLocks noChangeShapeType="1"/>
          </p:cNvSpPr>
          <p:nvPr/>
        </p:nvSpPr>
        <p:spPr bwMode="auto">
          <a:xfrm>
            <a:off x="3267075" y="4495800"/>
            <a:ext cx="0" cy="1295400"/>
          </a:xfrm>
          <a:prstGeom prst="line">
            <a:avLst/>
          </a:prstGeom>
          <a:noFill/>
          <a:ln w="38100">
            <a:solidFill>
              <a:schemeClr val="tx1"/>
            </a:solidFill>
            <a:round/>
            <a:headEnd type="triangle" w="med" len="med"/>
          </a:ln>
          <a:effectLst/>
        </p:spPr>
        <p:txBody>
          <a:bodyPr/>
          <a:lstStyle/>
          <a:p>
            <a:endParaRPr lang="en-US"/>
          </a:p>
        </p:txBody>
      </p:sp>
      <p:sp>
        <p:nvSpPr>
          <p:cNvPr id="91157" name="Text Box 1045"/>
          <p:cNvSpPr txBox="1">
            <a:spLocks noChangeArrowheads="1"/>
          </p:cNvSpPr>
          <p:nvPr/>
        </p:nvSpPr>
        <p:spPr bwMode="auto">
          <a:xfrm>
            <a:off x="1590675" y="5756275"/>
            <a:ext cx="2967479" cy="646331"/>
          </a:xfrm>
          <a:prstGeom prst="rect">
            <a:avLst/>
          </a:prstGeom>
          <a:noFill/>
          <a:ln>
            <a:noFill/>
          </a:ln>
          <a:effectLst/>
        </p:spPr>
        <p:txBody>
          <a:bodyPr wrap="none">
            <a:spAutoFit/>
          </a:bodyPr>
          <a:lstStyle/>
          <a:p>
            <a:r>
              <a:rPr lang="en-US" dirty="0"/>
              <a:t>Find approximate midpoint.</a:t>
            </a:r>
            <a:endParaRPr lang="en-US" dirty="0"/>
          </a:p>
          <a:p>
            <a:r>
              <a:rPr lang="en-US" dirty="0"/>
              <a:t>Is </a:t>
            </a:r>
            <a:r>
              <a:rPr lang="en-US" dirty="0" smtClean="0"/>
              <a:t>x </a:t>
            </a:r>
            <a:r>
              <a:rPr lang="en-US" dirty="0"/>
              <a:t>= midpoint key?  YES.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71475" y="404813"/>
            <a:ext cx="7793038" cy="838200"/>
          </a:xfrm>
        </p:spPr>
        <p:txBody>
          <a:bodyPr/>
          <a:lstStyle/>
          <a:p>
            <a:r>
              <a:rPr lang="en-US" altLang="zh-CN"/>
              <a:t>Example</a:t>
            </a:r>
            <a:endParaRPr lang="en-US" altLang="zh-CN"/>
          </a:p>
        </p:txBody>
      </p:sp>
      <p:grpSp>
        <p:nvGrpSpPr>
          <p:cNvPr id="16387" name="Group 3"/>
          <p:cNvGrpSpPr/>
          <p:nvPr/>
        </p:nvGrpSpPr>
        <p:grpSpPr bwMode="auto">
          <a:xfrm>
            <a:off x="914400" y="3048000"/>
            <a:ext cx="3581400" cy="914400"/>
            <a:chOff x="0" y="0"/>
            <a:chExt cx="2256" cy="576"/>
          </a:xfrm>
        </p:grpSpPr>
        <p:sp>
          <p:nvSpPr>
            <p:cNvPr id="16388" name="Text Box 4"/>
            <p:cNvSpPr txBox="1">
              <a:spLocks noChangeArrowheads="1"/>
            </p:cNvSpPr>
            <p:nvPr/>
          </p:nvSpPr>
          <p:spPr bwMode="auto">
            <a:xfrm>
              <a:off x="0" y="58"/>
              <a:ext cx="2208" cy="518"/>
            </a:xfrm>
            <a:prstGeom prst="rect">
              <a:avLst/>
            </a:prstGeom>
            <a:noFill/>
            <a:ln>
              <a:noFill/>
            </a:ln>
            <a:effectLst/>
          </p:spPr>
          <p:txBody>
            <a:bodyPr>
              <a:spAutoFit/>
            </a:bodyPr>
            <a:lstStyle>
              <a:lvl1pPr marL="4572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9144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3716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8288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2860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7432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32004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6576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41148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a:spcBef>
                  <a:spcPct val="50000"/>
                </a:spcBef>
                <a:buFont typeface="Times" charset="0"/>
                <a:buNone/>
              </a:pPr>
              <a:r>
                <a:rPr lang="en-US" altLang="zh-CN"/>
                <a:t>1. </a:t>
              </a:r>
              <a:r>
                <a:rPr lang="en-US" altLang="zh-CN" sz="2000">
                  <a:solidFill>
                    <a:schemeClr val="accent2"/>
                  </a:solidFill>
                  <a:latin typeface="Trebuchet MS" panose="020B0603020202020204" charset="0"/>
                </a:rPr>
                <a:t>(0+15)/2=7; a[7]=19</a:t>
              </a:r>
              <a:r>
                <a:rPr lang="en-US" altLang="zh-CN"/>
                <a:t>;</a:t>
              </a:r>
              <a:br>
                <a:rPr lang="en-US" altLang="zh-CN"/>
              </a:br>
              <a:r>
                <a:rPr lang="en-US" altLang="zh-CN"/>
                <a:t>too small; search 8..15</a:t>
              </a:r>
              <a:endParaRPr lang="en-US" altLang="zh-CN"/>
            </a:p>
          </p:txBody>
        </p:sp>
        <p:sp>
          <p:nvSpPr>
            <p:cNvPr id="16389" name="Line 5"/>
            <p:cNvSpPr>
              <a:spLocks noChangeShapeType="1"/>
            </p:cNvSpPr>
            <p:nvPr/>
          </p:nvSpPr>
          <p:spPr bwMode="auto">
            <a:xfrm flipV="1">
              <a:off x="2256" y="0"/>
              <a:ext cx="0" cy="240"/>
            </a:xfrm>
            <a:prstGeom prst="line">
              <a:avLst/>
            </a:prstGeom>
            <a:noFill/>
            <a:ln w="19050" cmpd="sng">
              <a:solidFill>
                <a:schemeClr val="tx1"/>
              </a:solidFill>
              <a:round/>
              <a:tailEnd type="stealth" w="lg" len="lg"/>
            </a:ln>
            <a:effectLst/>
          </p:spPr>
          <p:txBody>
            <a:bodyPr wrap="none" anchor="ctr"/>
            <a:lstStyle/>
            <a:p>
              <a:endParaRPr lang="en-US"/>
            </a:p>
          </p:txBody>
        </p:sp>
        <p:sp>
          <p:nvSpPr>
            <p:cNvPr id="16390" name="Line 6"/>
            <p:cNvSpPr>
              <a:spLocks noChangeShapeType="1"/>
            </p:cNvSpPr>
            <p:nvPr/>
          </p:nvSpPr>
          <p:spPr bwMode="auto">
            <a:xfrm>
              <a:off x="1776" y="240"/>
              <a:ext cx="480" cy="0"/>
            </a:xfrm>
            <a:prstGeom prst="line">
              <a:avLst/>
            </a:prstGeom>
            <a:noFill/>
            <a:ln w="19050" cmpd="sng">
              <a:solidFill>
                <a:schemeClr val="tx1"/>
              </a:solidFill>
              <a:round/>
            </a:ln>
            <a:effectLst/>
          </p:spPr>
          <p:txBody>
            <a:bodyPr wrap="none" anchor="ctr"/>
            <a:lstStyle/>
            <a:p>
              <a:endParaRPr lang="en-US"/>
            </a:p>
          </p:txBody>
        </p:sp>
      </p:grpSp>
      <p:grpSp>
        <p:nvGrpSpPr>
          <p:cNvPr id="16391" name="Group 7"/>
          <p:cNvGrpSpPr/>
          <p:nvPr/>
        </p:nvGrpSpPr>
        <p:grpSpPr bwMode="auto">
          <a:xfrm>
            <a:off x="914400" y="3048000"/>
            <a:ext cx="5410200" cy="1812925"/>
            <a:chOff x="0" y="0"/>
            <a:chExt cx="3408" cy="1142"/>
          </a:xfrm>
        </p:grpSpPr>
        <p:sp>
          <p:nvSpPr>
            <p:cNvPr id="16392" name="Text Box 8"/>
            <p:cNvSpPr txBox="1">
              <a:spLocks noChangeArrowheads="1"/>
            </p:cNvSpPr>
            <p:nvPr/>
          </p:nvSpPr>
          <p:spPr bwMode="auto">
            <a:xfrm>
              <a:off x="0" y="624"/>
              <a:ext cx="2400" cy="518"/>
            </a:xfrm>
            <a:prstGeom prst="rect">
              <a:avLst/>
            </a:prstGeom>
            <a:noFill/>
            <a:ln>
              <a:noFill/>
            </a:ln>
            <a:effectLst/>
          </p:spPr>
          <p:txBody>
            <a:bodyPr>
              <a:spAutoFit/>
            </a:bodyPr>
            <a:lstStyle>
              <a:lvl1pPr marL="4572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9144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3716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8288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2860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7432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32004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6576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41148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a:spcBef>
                  <a:spcPct val="50000"/>
                </a:spcBef>
                <a:buFont typeface="Times" charset="0"/>
                <a:buNone/>
              </a:pPr>
              <a:r>
                <a:rPr lang="en-US" altLang="zh-CN"/>
                <a:t>2. </a:t>
              </a:r>
              <a:r>
                <a:rPr lang="en-US" altLang="zh-CN" sz="2000">
                  <a:solidFill>
                    <a:schemeClr val="accent2"/>
                  </a:solidFill>
                  <a:latin typeface="Trebuchet MS" panose="020B0603020202020204" charset="0"/>
                </a:rPr>
                <a:t>(8+15)/2=11; a[11]=32;</a:t>
              </a:r>
              <a:br>
                <a:rPr lang="en-US" altLang="zh-CN"/>
              </a:br>
              <a:r>
                <a:rPr lang="en-US" altLang="zh-CN"/>
                <a:t>too small; search 12..15</a:t>
              </a:r>
              <a:endParaRPr lang="en-US" altLang="zh-CN"/>
            </a:p>
          </p:txBody>
        </p:sp>
        <p:sp>
          <p:nvSpPr>
            <p:cNvPr id="16393" name="Line 9"/>
            <p:cNvSpPr>
              <a:spLocks noChangeShapeType="1"/>
            </p:cNvSpPr>
            <p:nvPr/>
          </p:nvSpPr>
          <p:spPr bwMode="auto">
            <a:xfrm flipV="1">
              <a:off x="3408" y="0"/>
              <a:ext cx="0" cy="768"/>
            </a:xfrm>
            <a:prstGeom prst="line">
              <a:avLst/>
            </a:prstGeom>
            <a:noFill/>
            <a:ln w="19050" cmpd="sng">
              <a:solidFill>
                <a:schemeClr val="tx1"/>
              </a:solidFill>
              <a:round/>
              <a:tailEnd type="stealth" w="lg" len="lg"/>
            </a:ln>
            <a:effectLst/>
          </p:spPr>
          <p:txBody>
            <a:bodyPr wrap="none" anchor="ctr"/>
            <a:lstStyle/>
            <a:p>
              <a:endParaRPr lang="en-US"/>
            </a:p>
          </p:txBody>
        </p:sp>
        <p:sp>
          <p:nvSpPr>
            <p:cNvPr id="16394" name="Line 10"/>
            <p:cNvSpPr>
              <a:spLocks noChangeShapeType="1"/>
            </p:cNvSpPr>
            <p:nvPr/>
          </p:nvSpPr>
          <p:spPr bwMode="auto">
            <a:xfrm>
              <a:off x="2304" y="768"/>
              <a:ext cx="1104" cy="0"/>
            </a:xfrm>
            <a:prstGeom prst="line">
              <a:avLst/>
            </a:prstGeom>
            <a:noFill/>
            <a:ln w="19050" cmpd="sng">
              <a:solidFill>
                <a:schemeClr val="tx1"/>
              </a:solidFill>
              <a:round/>
            </a:ln>
            <a:effectLst/>
          </p:spPr>
          <p:txBody>
            <a:bodyPr wrap="none" anchor="ctr"/>
            <a:lstStyle/>
            <a:p>
              <a:endParaRPr lang="en-US"/>
            </a:p>
          </p:txBody>
        </p:sp>
      </p:grpSp>
      <p:grpSp>
        <p:nvGrpSpPr>
          <p:cNvPr id="16395" name="Group 11"/>
          <p:cNvGrpSpPr/>
          <p:nvPr/>
        </p:nvGrpSpPr>
        <p:grpSpPr bwMode="auto">
          <a:xfrm>
            <a:off x="914400" y="3048000"/>
            <a:ext cx="6324600" cy="2667000"/>
            <a:chOff x="0" y="0"/>
            <a:chExt cx="3984" cy="1680"/>
          </a:xfrm>
        </p:grpSpPr>
        <p:sp>
          <p:nvSpPr>
            <p:cNvPr id="16396" name="Text Box 12"/>
            <p:cNvSpPr txBox="1">
              <a:spLocks noChangeArrowheads="1"/>
            </p:cNvSpPr>
            <p:nvPr/>
          </p:nvSpPr>
          <p:spPr bwMode="auto">
            <a:xfrm>
              <a:off x="0" y="1162"/>
              <a:ext cx="2688" cy="518"/>
            </a:xfrm>
            <a:prstGeom prst="rect">
              <a:avLst/>
            </a:prstGeom>
            <a:noFill/>
            <a:ln>
              <a:noFill/>
            </a:ln>
            <a:effectLst/>
          </p:spPr>
          <p:txBody>
            <a:bodyPr>
              <a:spAutoFit/>
            </a:bodyPr>
            <a:lstStyle>
              <a:lvl1pPr marL="4572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9144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3716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8288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2860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7432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32004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6576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41148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a:spcBef>
                  <a:spcPct val="50000"/>
                </a:spcBef>
                <a:buFont typeface="Times" charset="0"/>
                <a:buNone/>
              </a:pPr>
              <a:r>
                <a:rPr lang="en-US" altLang="zh-CN"/>
                <a:t>3.</a:t>
              </a:r>
              <a:r>
                <a:rPr lang="en-US" altLang="zh-CN" sz="2000">
                  <a:solidFill>
                    <a:schemeClr val="accent2"/>
                  </a:solidFill>
                  <a:latin typeface="Trebuchet MS" panose="020B0603020202020204" charset="0"/>
                </a:rPr>
                <a:t> (12+15)/2=13; a[13]=37;</a:t>
              </a:r>
              <a:br>
                <a:rPr lang="en-US" altLang="zh-CN"/>
              </a:br>
              <a:r>
                <a:rPr lang="en-US" altLang="zh-CN"/>
                <a:t>too large; search 12..12</a:t>
              </a:r>
              <a:endParaRPr lang="en-US" altLang="zh-CN"/>
            </a:p>
          </p:txBody>
        </p:sp>
        <p:sp>
          <p:nvSpPr>
            <p:cNvPr id="16397" name="Line 13"/>
            <p:cNvSpPr>
              <a:spLocks noChangeShapeType="1"/>
            </p:cNvSpPr>
            <p:nvPr/>
          </p:nvSpPr>
          <p:spPr bwMode="auto">
            <a:xfrm flipV="1">
              <a:off x="3984" y="0"/>
              <a:ext cx="0" cy="1296"/>
            </a:xfrm>
            <a:prstGeom prst="line">
              <a:avLst/>
            </a:prstGeom>
            <a:noFill/>
            <a:ln w="19050" cmpd="sng">
              <a:solidFill>
                <a:schemeClr val="tx1"/>
              </a:solidFill>
              <a:round/>
              <a:tailEnd type="stealth" w="lg" len="lg"/>
            </a:ln>
            <a:effectLst/>
          </p:spPr>
          <p:txBody>
            <a:bodyPr wrap="none" anchor="ctr"/>
            <a:lstStyle/>
            <a:p>
              <a:endParaRPr lang="en-US"/>
            </a:p>
          </p:txBody>
        </p:sp>
        <p:sp>
          <p:nvSpPr>
            <p:cNvPr id="16398" name="Line 14"/>
            <p:cNvSpPr>
              <a:spLocks noChangeShapeType="1"/>
            </p:cNvSpPr>
            <p:nvPr/>
          </p:nvSpPr>
          <p:spPr bwMode="auto">
            <a:xfrm>
              <a:off x="2400" y="1296"/>
              <a:ext cx="1584" cy="0"/>
            </a:xfrm>
            <a:prstGeom prst="line">
              <a:avLst/>
            </a:prstGeom>
            <a:noFill/>
            <a:ln w="19050" cmpd="sng">
              <a:solidFill>
                <a:schemeClr val="tx1"/>
              </a:solidFill>
              <a:round/>
            </a:ln>
            <a:effectLst/>
          </p:spPr>
          <p:txBody>
            <a:bodyPr wrap="none" anchor="ctr"/>
            <a:lstStyle/>
            <a:p>
              <a:endParaRPr lang="en-US"/>
            </a:p>
          </p:txBody>
        </p:sp>
      </p:grpSp>
      <p:grpSp>
        <p:nvGrpSpPr>
          <p:cNvPr id="16399" name="Group 15"/>
          <p:cNvGrpSpPr/>
          <p:nvPr/>
        </p:nvGrpSpPr>
        <p:grpSpPr bwMode="auto">
          <a:xfrm>
            <a:off x="685800" y="1676400"/>
            <a:ext cx="7772400" cy="1300163"/>
            <a:chOff x="0" y="0"/>
            <a:chExt cx="4896" cy="819"/>
          </a:xfrm>
        </p:grpSpPr>
        <p:sp>
          <p:nvSpPr>
            <p:cNvPr id="16400" name="AutoShape 16"/>
            <p:cNvSpPr>
              <a:spLocks noChangeArrowheads="1"/>
            </p:cNvSpPr>
            <p:nvPr/>
          </p:nvSpPr>
          <p:spPr bwMode="auto">
            <a:xfrm>
              <a:off x="240" y="573"/>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5</a:t>
              </a:r>
              <a:endParaRPr lang="en-US" altLang="zh-CN">
                <a:solidFill>
                  <a:schemeClr val="accent2"/>
                </a:solidFill>
              </a:endParaRPr>
            </a:p>
          </p:txBody>
        </p:sp>
        <p:sp>
          <p:nvSpPr>
            <p:cNvPr id="16401" name="AutoShape 17"/>
            <p:cNvSpPr>
              <a:spLocks noChangeArrowheads="1"/>
            </p:cNvSpPr>
            <p:nvPr/>
          </p:nvSpPr>
          <p:spPr bwMode="auto">
            <a:xfrm>
              <a:off x="529"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7</a:t>
              </a:r>
              <a:endParaRPr lang="en-US" altLang="zh-CN">
                <a:solidFill>
                  <a:schemeClr val="accent2"/>
                </a:solidFill>
              </a:endParaRPr>
            </a:p>
          </p:txBody>
        </p:sp>
        <p:sp>
          <p:nvSpPr>
            <p:cNvPr id="16402" name="AutoShape 18"/>
            <p:cNvSpPr>
              <a:spLocks noChangeArrowheads="1"/>
            </p:cNvSpPr>
            <p:nvPr/>
          </p:nvSpPr>
          <p:spPr bwMode="auto">
            <a:xfrm>
              <a:off x="817"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10</a:t>
              </a:r>
              <a:endParaRPr lang="en-US" altLang="zh-CN">
                <a:solidFill>
                  <a:schemeClr val="accent2"/>
                </a:solidFill>
              </a:endParaRPr>
            </a:p>
          </p:txBody>
        </p:sp>
        <p:sp>
          <p:nvSpPr>
            <p:cNvPr id="16403" name="AutoShape 19"/>
            <p:cNvSpPr>
              <a:spLocks noChangeArrowheads="1"/>
            </p:cNvSpPr>
            <p:nvPr/>
          </p:nvSpPr>
          <p:spPr bwMode="auto">
            <a:xfrm>
              <a:off x="1105"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13</a:t>
              </a:r>
              <a:endParaRPr lang="en-US" altLang="zh-CN">
                <a:solidFill>
                  <a:schemeClr val="accent2"/>
                </a:solidFill>
              </a:endParaRPr>
            </a:p>
          </p:txBody>
        </p:sp>
        <p:sp>
          <p:nvSpPr>
            <p:cNvPr id="16404" name="AutoShape 20"/>
            <p:cNvSpPr>
              <a:spLocks noChangeArrowheads="1"/>
            </p:cNvSpPr>
            <p:nvPr/>
          </p:nvSpPr>
          <p:spPr bwMode="auto">
            <a:xfrm>
              <a:off x="1393"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13</a:t>
              </a:r>
              <a:endParaRPr lang="en-US" altLang="zh-CN">
                <a:solidFill>
                  <a:schemeClr val="accent2"/>
                </a:solidFill>
              </a:endParaRPr>
            </a:p>
          </p:txBody>
        </p:sp>
        <p:sp>
          <p:nvSpPr>
            <p:cNvPr id="16405" name="AutoShape 21"/>
            <p:cNvSpPr>
              <a:spLocks noChangeArrowheads="1"/>
            </p:cNvSpPr>
            <p:nvPr/>
          </p:nvSpPr>
          <p:spPr bwMode="auto">
            <a:xfrm>
              <a:off x="1681"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15</a:t>
              </a:r>
              <a:endParaRPr lang="en-US" altLang="zh-CN">
                <a:solidFill>
                  <a:schemeClr val="accent2"/>
                </a:solidFill>
              </a:endParaRPr>
            </a:p>
          </p:txBody>
        </p:sp>
        <p:sp>
          <p:nvSpPr>
            <p:cNvPr id="16406" name="AutoShape 22"/>
            <p:cNvSpPr>
              <a:spLocks noChangeArrowheads="1"/>
            </p:cNvSpPr>
            <p:nvPr/>
          </p:nvSpPr>
          <p:spPr bwMode="auto">
            <a:xfrm>
              <a:off x="1969"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19</a:t>
              </a:r>
              <a:endParaRPr lang="en-US" altLang="zh-CN">
                <a:solidFill>
                  <a:schemeClr val="accent2"/>
                </a:solidFill>
              </a:endParaRPr>
            </a:p>
          </p:txBody>
        </p:sp>
        <p:sp>
          <p:nvSpPr>
            <p:cNvPr id="16407" name="AutoShape 23"/>
            <p:cNvSpPr>
              <a:spLocks noChangeArrowheads="1"/>
            </p:cNvSpPr>
            <p:nvPr/>
          </p:nvSpPr>
          <p:spPr bwMode="auto">
            <a:xfrm>
              <a:off x="2257"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19</a:t>
              </a:r>
              <a:endParaRPr lang="en-US" altLang="zh-CN">
                <a:solidFill>
                  <a:schemeClr val="accent2"/>
                </a:solidFill>
              </a:endParaRPr>
            </a:p>
          </p:txBody>
        </p:sp>
        <p:sp>
          <p:nvSpPr>
            <p:cNvPr id="16408" name="AutoShape 24"/>
            <p:cNvSpPr>
              <a:spLocks noChangeArrowheads="1"/>
            </p:cNvSpPr>
            <p:nvPr/>
          </p:nvSpPr>
          <p:spPr bwMode="auto">
            <a:xfrm>
              <a:off x="2545"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23</a:t>
              </a:r>
              <a:endParaRPr lang="en-US" altLang="zh-CN">
                <a:solidFill>
                  <a:schemeClr val="accent2"/>
                </a:solidFill>
              </a:endParaRPr>
            </a:p>
          </p:txBody>
        </p:sp>
        <p:sp>
          <p:nvSpPr>
            <p:cNvPr id="16409" name="AutoShape 25"/>
            <p:cNvSpPr>
              <a:spLocks noChangeArrowheads="1"/>
            </p:cNvSpPr>
            <p:nvPr/>
          </p:nvSpPr>
          <p:spPr bwMode="auto">
            <a:xfrm>
              <a:off x="2833"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28</a:t>
              </a:r>
              <a:endParaRPr lang="en-US" altLang="zh-CN">
                <a:solidFill>
                  <a:schemeClr val="accent2"/>
                </a:solidFill>
              </a:endParaRPr>
            </a:p>
          </p:txBody>
        </p:sp>
        <p:sp>
          <p:nvSpPr>
            <p:cNvPr id="16410" name="AutoShape 26"/>
            <p:cNvSpPr>
              <a:spLocks noChangeArrowheads="1"/>
            </p:cNvSpPr>
            <p:nvPr/>
          </p:nvSpPr>
          <p:spPr bwMode="auto">
            <a:xfrm>
              <a:off x="3121"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28</a:t>
              </a:r>
              <a:endParaRPr lang="en-US" altLang="zh-CN">
                <a:solidFill>
                  <a:schemeClr val="accent2"/>
                </a:solidFill>
              </a:endParaRPr>
            </a:p>
          </p:txBody>
        </p:sp>
        <p:sp>
          <p:nvSpPr>
            <p:cNvPr id="16411" name="AutoShape 27"/>
            <p:cNvSpPr>
              <a:spLocks noChangeArrowheads="1"/>
            </p:cNvSpPr>
            <p:nvPr/>
          </p:nvSpPr>
          <p:spPr bwMode="auto">
            <a:xfrm>
              <a:off x="3409"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32</a:t>
              </a:r>
              <a:endParaRPr lang="en-US" altLang="zh-CN">
                <a:solidFill>
                  <a:schemeClr val="accent2"/>
                </a:solidFill>
              </a:endParaRPr>
            </a:p>
          </p:txBody>
        </p:sp>
        <p:sp>
          <p:nvSpPr>
            <p:cNvPr id="16412" name="AutoShape 28"/>
            <p:cNvSpPr>
              <a:spLocks noChangeArrowheads="1"/>
            </p:cNvSpPr>
            <p:nvPr/>
          </p:nvSpPr>
          <p:spPr bwMode="auto">
            <a:xfrm>
              <a:off x="3697"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32</a:t>
              </a:r>
              <a:endParaRPr lang="en-US" altLang="zh-CN">
                <a:solidFill>
                  <a:schemeClr val="accent2"/>
                </a:solidFill>
              </a:endParaRPr>
            </a:p>
          </p:txBody>
        </p:sp>
        <p:sp>
          <p:nvSpPr>
            <p:cNvPr id="16413" name="AutoShape 29"/>
            <p:cNvSpPr>
              <a:spLocks noChangeArrowheads="1"/>
            </p:cNvSpPr>
            <p:nvPr/>
          </p:nvSpPr>
          <p:spPr bwMode="auto">
            <a:xfrm>
              <a:off x="3985"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37</a:t>
              </a:r>
              <a:endParaRPr lang="en-US" altLang="zh-CN">
                <a:solidFill>
                  <a:schemeClr val="accent2"/>
                </a:solidFill>
              </a:endParaRPr>
            </a:p>
          </p:txBody>
        </p:sp>
        <p:sp>
          <p:nvSpPr>
            <p:cNvPr id="16414" name="AutoShape 30"/>
            <p:cNvSpPr>
              <a:spLocks noChangeArrowheads="1"/>
            </p:cNvSpPr>
            <p:nvPr/>
          </p:nvSpPr>
          <p:spPr bwMode="auto">
            <a:xfrm>
              <a:off x="4273"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41</a:t>
              </a:r>
              <a:endParaRPr lang="en-US" altLang="zh-CN">
                <a:solidFill>
                  <a:schemeClr val="accent2"/>
                </a:solidFill>
              </a:endParaRPr>
            </a:p>
          </p:txBody>
        </p:sp>
        <p:sp>
          <p:nvSpPr>
            <p:cNvPr id="16415" name="Text Box 31"/>
            <p:cNvSpPr txBox="1">
              <a:spLocks noChangeArrowheads="1"/>
            </p:cNvSpPr>
            <p:nvPr/>
          </p:nvSpPr>
          <p:spPr bwMode="auto">
            <a:xfrm>
              <a:off x="241" y="336"/>
              <a:ext cx="4655" cy="250"/>
            </a:xfrm>
            <a:prstGeom prst="rect">
              <a:avLst/>
            </a:prstGeom>
            <a:noFill/>
            <a:ln>
              <a:noFill/>
            </a:ln>
            <a:effectLst/>
          </p:spPr>
          <p:txBody>
            <a:bodyPr>
              <a:spAutoFit/>
            </a:bodyPr>
            <a:lstStyle/>
            <a:p>
              <a:pPr eaLnBrk="0" hangingPunct="0">
                <a:spcBef>
                  <a:spcPct val="50000"/>
                </a:spcBef>
              </a:pPr>
              <a:r>
                <a:rPr lang="en-US" altLang="zh-CN" sz="2000">
                  <a:solidFill>
                    <a:schemeClr val="accent2"/>
                  </a:solidFill>
                </a:rPr>
                <a:t> </a:t>
              </a:r>
              <a:r>
                <a:rPr lang="en-US" altLang="zh-CN" sz="2000">
                  <a:solidFill>
                    <a:schemeClr val="accent2"/>
                  </a:solidFill>
                  <a:latin typeface="Trebuchet MS" panose="020B0603020202020204" charset="0"/>
                </a:rPr>
                <a:t>0    1     2    3    4    5     6     7   8     9  10   11   12  13  14   15</a:t>
              </a:r>
              <a:endParaRPr lang="en-US" altLang="zh-CN">
                <a:solidFill>
                  <a:schemeClr val="accent2"/>
                </a:solidFill>
                <a:latin typeface="Trebuchet MS" panose="020B0603020202020204" charset="0"/>
              </a:endParaRPr>
            </a:p>
          </p:txBody>
        </p:sp>
        <p:sp>
          <p:nvSpPr>
            <p:cNvPr id="16416" name="Text Box 32"/>
            <p:cNvSpPr txBox="1">
              <a:spLocks noChangeArrowheads="1"/>
            </p:cNvSpPr>
            <p:nvPr/>
          </p:nvSpPr>
          <p:spPr bwMode="auto">
            <a:xfrm>
              <a:off x="144" y="0"/>
              <a:ext cx="3360" cy="288"/>
            </a:xfrm>
            <a:prstGeom prst="rect">
              <a:avLst/>
            </a:prstGeom>
            <a:noFill/>
            <a:ln>
              <a:noFill/>
            </a:ln>
            <a:effectLst/>
          </p:spPr>
          <p:txBody>
            <a:bodyPr>
              <a:spAutoFit/>
            </a:bodyPr>
            <a:lstStyle/>
            <a:p>
              <a:pPr eaLnBrk="0" hangingPunct="0">
                <a:spcBef>
                  <a:spcPct val="50000"/>
                </a:spcBef>
              </a:pPr>
              <a:r>
                <a:rPr lang="en-US" altLang="zh-CN"/>
                <a:t>Search the following array </a:t>
              </a:r>
              <a:r>
                <a:rPr lang="en-US" altLang="zh-CN">
                  <a:latin typeface="Trebuchet MS" panose="020B0603020202020204" charset="0"/>
                </a:rPr>
                <a:t>a</a:t>
              </a:r>
              <a:r>
                <a:rPr lang="en-US" altLang="zh-CN"/>
                <a:t> for </a:t>
              </a:r>
              <a:r>
                <a:rPr lang="en-US" altLang="zh-CN">
                  <a:latin typeface="Trebuchet MS" panose="020B0603020202020204" charset="0"/>
                </a:rPr>
                <a:t>36</a:t>
              </a:r>
              <a:r>
                <a:rPr lang="en-US" altLang="zh-CN"/>
                <a:t>:</a:t>
              </a:r>
              <a:endParaRPr lang="en-US" altLang="zh-CN"/>
            </a:p>
          </p:txBody>
        </p:sp>
        <p:sp>
          <p:nvSpPr>
            <p:cNvPr id="16417" name="Text Box 33"/>
            <p:cNvSpPr txBox="1">
              <a:spLocks noChangeArrowheads="1"/>
            </p:cNvSpPr>
            <p:nvPr/>
          </p:nvSpPr>
          <p:spPr bwMode="auto">
            <a:xfrm>
              <a:off x="0" y="528"/>
              <a:ext cx="240" cy="288"/>
            </a:xfrm>
            <a:prstGeom prst="rect">
              <a:avLst/>
            </a:prstGeom>
            <a:noFill/>
            <a:ln>
              <a:noFill/>
            </a:ln>
            <a:effectLst/>
          </p:spPr>
          <p:txBody>
            <a:bodyPr>
              <a:spAutoFit/>
            </a:bodyPr>
            <a:lstStyle/>
            <a:p>
              <a:pPr eaLnBrk="0" hangingPunct="0">
                <a:spcBef>
                  <a:spcPct val="50000"/>
                </a:spcBef>
              </a:pPr>
              <a:r>
                <a:rPr lang="en-US" altLang="zh-CN">
                  <a:solidFill>
                    <a:schemeClr val="accent2"/>
                  </a:solidFill>
                  <a:latin typeface="Trebuchet MS" panose="020B0603020202020204" charset="0"/>
                </a:rPr>
                <a:t>a</a:t>
              </a:r>
              <a:endParaRPr lang="en-US" altLang="zh-CN">
                <a:solidFill>
                  <a:schemeClr val="accent2"/>
                </a:solidFill>
              </a:endParaRPr>
            </a:p>
          </p:txBody>
        </p:sp>
        <p:sp>
          <p:nvSpPr>
            <p:cNvPr id="16418" name="AutoShape 34"/>
            <p:cNvSpPr>
              <a:spLocks noChangeArrowheads="1"/>
            </p:cNvSpPr>
            <p:nvPr/>
          </p:nvSpPr>
          <p:spPr bwMode="auto">
            <a:xfrm>
              <a:off x="4560" y="576"/>
              <a:ext cx="289" cy="243"/>
            </a:xfrm>
            <a:prstGeom prst="flowChartProcess">
              <a:avLst/>
            </a:prstGeom>
            <a:noFill/>
            <a:ln w="19050" cmpd="sng">
              <a:solidFill>
                <a:schemeClr val="tx1"/>
              </a:solidFill>
              <a:miter lim="800000"/>
            </a:ln>
            <a:effectLst/>
          </p:spPr>
          <p:txBody>
            <a:bodyPr wrap="none" anchor="ctr"/>
            <a:lstStyle/>
            <a:p>
              <a:pPr algn="ctr" eaLnBrk="0" hangingPunct="0"/>
              <a:r>
                <a:rPr lang="en-US" altLang="zh-CN">
                  <a:solidFill>
                    <a:schemeClr val="accent2"/>
                  </a:solidFill>
                  <a:latin typeface="Trebuchet MS" panose="020B0603020202020204" charset="0"/>
                </a:rPr>
                <a:t>46</a:t>
              </a:r>
              <a:endParaRPr lang="en-US" altLang="zh-CN">
                <a:solidFill>
                  <a:schemeClr val="accent2"/>
                </a:solidFill>
              </a:endParaRPr>
            </a:p>
          </p:txBody>
        </p:sp>
      </p:grpSp>
      <p:grpSp>
        <p:nvGrpSpPr>
          <p:cNvPr id="16419" name="Group 35"/>
          <p:cNvGrpSpPr/>
          <p:nvPr/>
        </p:nvGrpSpPr>
        <p:grpSpPr bwMode="auto">
          <a:xfrm>
            <a:off x="914400" y="3048000"/>
            <a:ext cx="5867400" cy="3429000"/>
            <a:chOff x="0" y="0"/>
            <a:chExt cx="3696" cy="2160"/>
          </a:xfrm>
        </p:grpSpPr>
        <p:sp>
          <p:nvSpPr>
            <p:cNvPr id="16420" name="Text Box 36"/>
            <p:cNvSpPr txBox="1">
              <a:spLocks noChangeArrowheads="1"/>
            </p:cNvSpPr>
            <p:nvPr/>
          </p:nvSpPr>
          <p:spPr bwMode="auto">
            <a:xfrm>
              <a:off x="0" y="1642"/>
              <a:ext cx="2688" cy="518"/>
            </a:xfrm>
            <a:prstGeom prst="rect">
              <a:avLst/>
            </a:prstGeom>
            <a:noFill/>
            <a:ln>
              <a:noFill/>
            </a:ln>
            <a:effectLst/>
          </p:spPr>
          <p:txBody>
            <a:bodyPr>
              <a:spAutoFit/>
            </a:bodyPr>
            <a:lstStyle>
              <a:lvl1pPr marL="4572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9144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3716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8288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286000" indent="-4572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7432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32004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6576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4114800" indent="-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a:spcBef>
                  <a:spcPct val="50000"/>
                </a:spcBef>
                <a:buFont typeface="Times" charset="0"/>
                <a:buNone/>
              </a:pPr>
              <a:r>
                <a:rPr lang="en-US" altLang="zh-CN"/>
                <a:t>4. </a:t>
              </a:r>
              <a:r>
                <a:rPr lang="en-US" altLang="zh-CN" sz="2000">
                  <a:solidFill>
                    <a:schemeClr val="accent2"/>
                  </a:solidFill>
                  <a:latin typeface="Trebuchet MS" panose="020B0603020202020204" charset="0"/>
                </a:rPr>
                <a:t>(12+12)/2=12; a[12]=32;</a:t>
              </a:r>
              <a:br>
                <a:rPr lang="en-US" altLang="zh-CN" sz="2000">
                  <a:solidFill>
                    <a:schemeClr val="accent2"/>
                  </a:solidFill>
                  <a:latin typeface="Trebuchet MS" panose="020B0603020202020204" charset="0"/>
                </a:rPr>
              </a:br>
              <a:r>
                <a:rPr lang="en-US" altLang="zh-CN"/>
                <a:t>too small; search 13..12</a:t>
              </a:r>
              <a:endParaRPr lang="en-US" altLang="zh-CN"/>
            </a:p>
          </p:txBody>
        </p:sp>
        <p:sp>
          <p:nvSpPr>
            <p:cNvPr id="16421" name="Line 37"/>
            <p:cNvSpPr>
              <a:spLocks noChangeShapeType="1"/>
            </p:cNvSpPr>
            <p:nvPr/>
          </p:nvSpPr>
          <p:spPr bwMode="auto">
            <a:xfrm flipV="1">
              <a:off x="3696" y="0"/>
              <a:ext cx="0" cy="1776"/>
            </a:xfrm>
            <a:prstGeom prst="line">
              <a:avLst/>
            </a:prstGeom>
            <a:noFill/>
            <a:ln w="19050" cmpd="sng">
              <a:solidFill>
                <a:schemeClr val="tx1"/>
              </a:solidFill>
              <a:round/>
              <a:tailEnd type="stealth" w="lg" len="lg"/>
            </a:ln>
            <a:effectLst/>
          </p:spPr>
          <p:txBody>
            <a:bodyPr wrap="none" anchor="ctr"/>
            <a:lstStyle/>
            <a:p>
              <a:endParaRPr lang="en-US"/>
            </a:p>
          </p:txBody>
        </p:sp>
        <p:sp>
          <p:nvSpPr>
            <p:cNvPr id="16422" name="Line 38"/>
            <p:cNvSpPr>
              <a:spLocks noChangeShapeType="1"/>
            </p:cNvSpPr>
            <p:nvPr/>
          </p:nvSpPr>
          <p:spPr bwMode="auto">
            <a:xfrm>
              <a:off x="2400" y="1776"/>
              <a:ext cx="1296" cy="0"/>
            </a:xfrm>
            <a:prstGeom prst="line">
              <a:avLst/>
            </a:prstGeom>
            <a:noFill/>
            <a:ln w="19050" cmpd="sng">
              <a:solidFill>
                <a:schemeClr val="tx1"/>
              </a:solidFill>
              <a:round/>
            </a:ln>
            <a:effectLst/>
          </p:spPr>
          <p:txBody>
            <a:bodyPr wrap="none" anchor="ctr"/>
            <a:lstStyle/>
            <a:p>
              <a:endParaRPr lang="en-US"/>
            </a:p>
          </p:txBody>
        </p:sp>
      </p:grpSp>
      <p:sp>
        <p:nvSpPr>
          <p:cNvPr id="16423" name="Line 39"/>
          <p:cNvSpPr>
            <a:spLocks noChangeShapeType="1"/>
          </p:cNvSpPr>
          <p:nvPr/>
        </p:nvSpPr>
        <p:spPr bwMode="auto">
          <a:xfrm>
            <a:off x="1066800" y="3048000"/>
            <a:ext cx="7315200" cy="0"/>
          </a:xfrm>
          <a:prstGeom prst="line">
            <a:avLst/>
          </a:prstGeom>
          <a:noFill/>
          <a:ln w="38100" cmpd="sng">
            <a:solidFill>
              <a:srgbClr val="FF00FF"/>
            </a:solidFill>
            <a:round/>
          </a:ln>
          <a:effectLst/>
        </p:spPr>
        <p:txBody>
          <a:bodyPr wrap="none" anchor="ctr"/>
          <a:lstStyle/>
          <a:p>
            <a:endParaRPr lang="en-US"/>
          </a:p>
        </p:txBody>
      </p:sp>
      <p:sp>
        <p:nvSpPr>
          <p:cNvPr id="16424" name="Line 40"/>
          <p:cNvSpPr>
            <a:spLocks noChangeShapeType="1"/>
          </p:cNvSpPr>
          <p:nvPr/>
        </p:nvSpPr>
        <p:spPr bwMode="auto">
          <a:xfrm>
            <a:off x="4724400" y="3048000"/>
            <a:ext cx="3657600" cy="0"/>
          </a:xfrm>
          <a:prstGeom prst="line">
            <a:avLst/>
          </a:prstGeom>
          <a:noFill/>
          <a:ln w="38100" cmpd="sng">
            <a:solidFill>
              <a:srgbClr val="FF00FF"/>
            </a:solidFill>
            <a:round/>
          </a:ln>
          <a:effectLst/>
        </p:spPr>
        <p:txBody>
          <a:bodyPr wrap="none" anchor="ctr"/>
          <a:lstStyle/>
          <a:p>
            <a:endParaRPr lang="en-US"/>
          </a:p>
        </p:txBody>
      </p:sp>
      <p:sp>
        <p:nvSpPr>
          <p:cNvPr id="16425" name="Line 41"/>
          <p:cNvSpPr>
            <a:spLocks noChangeShapeType="1"/>
          </p:cNvSpPr>
          <p:nvPr/>
        </p:nvSpPr>
        <p:spPr bwMode="auto">
          <a:xfrm>
            <a:off x="6553200" y="3048000"/>
            <a:ext cx="1828800" cy="0"/>
          </a:xfrm>
          <a:prstGeom prst="line">
            <a:avLst/>
          </a:prstGeom>
          <a:noFill/>
          <a:ln w="38100" cmpd="sng">
            <a:solidFill>
              <a:srgbClr val="FF00FF"/>
            </a:solidFill>
            <a:round/>
          </a:ln>
          <a:effectLst/>
        </p:spPr>
        <p:txBody>
          <a:bodyPr wrap="none" anchor="ctr"/>
          <a:lstStyle/>
          <a:p>
            <a:endParaRPr lang="en-US"/>
          </a:p>
        </p:txBody>
      </p:sp>
      <p:sp>
        <p:nvSpPr>
          <p:cNvPr id="16426" name="Line 42"/>
          <p:cNvSpPr>
            <a:spLocks noChangeShapeType="1"/>
          </p:cNvSpPr>
          <p:nvPr/>
        </p:nvSpPr>
        <p:spPr bwMode="auto">
          <a:xfrm>
            <a:off x="6553200" y="3048000"/>
            <a:ext cx="457200" cy="0"/>
          </a:xfrm>
          <a:prstGeom prst="line">
            <a:avLst/>
          </a:prstGeom>
          <a:noFill/>
          <a:ln w="38100" cmpd="sng">
            <a:solidFill>
              <a:srgbClr val="FF00FF"/>
            </a:solidFill>
            <a:round/>
          </a:ln>
          <a:effectLst/>
        </p:spPr>
        <p:txBody>
          <a:bodyPr wrap="none" anchor="ctr"/>
          <a:lstStyle/>
          <a:p>
            <a:endParaRPr lang="en-US"/>
          </a:p>
        </p:txBody>
      </p:sp>
      <p:sp>
        <p:nvSpPr>
          <p:cNvPr id="16427" name="Text Box 43"/>
          <p:cNvSpPr txBox="1">
            <a:spLocks noChangeArrowheads="1"/>
          </p:cNvSpPr>
          <p:nvPr/>
        </p:nvSpPr>
        <p:spPr bwMode="auto">
          <a:xfrm>
            <a:off x="4267200" y="6019800"/>
            <a:ext cx="4572000" cy="457200"/>
          </a:xfrm>
          <a:prstGeom prst="rect">
            <a:avLst/>
          </a:prstGeom>
          <a:noFill/>
          <a:ln>
            <a:noFill/>
          </a:ln>
          <a:effectLst/>
        </p:spPr>
        <p:txBody>
          <a:bodyPr>
            <a:spAutoFit/>
          </a:bodyPr>
          <a:lstStyle/>
          <a:p>
            <a:pPr eaLnBrk="0" hangingPunct="0">
              <a:spcBef>
                <a:spcPct val="50000"/>
              </a:spcBef>
            </a:pPr>
            <a:r>
              <a:rPr lang="en-US" altLang="zh-CN"/>
              <a:t>...but 13&gt;12, so quit: </a:t>
            </a:r>
            <a:r>
              <a:rPr lang="en-US" altLang="zh-CN">
                <a:solidFill>
                  <a:schemeClr val="accent2"/>
                </a:solidFill>
                <a:latin typeface="Trebuchet MS" panose="020B0603020202020204" charset="0"/>
              </a:rPr>
              <a:t>36</a:t>
            </a:r>
            <a:r>
              <a:rPr lang="en-US" altLang="zh-CN"/>
              <a:t> not found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399"/>
                                        </p:tgtEl>
                                        <p:attrNameLst>
                                          <p:attrName>style.visibility</p:attrName>
                                        </p:attrNameLst>
                                      </p:cBhvr>
                                      <p:to>
                                        <p:strVal val="visible"/>
                                      </p:to>
                                    </p:set>
                                    <p:animEffect transition="in" filter="dissolve">
                                      <p:cBhvr>
                                        <p:cTn id="7" dur="500"/>
                                        <p:tgtEl>
                                          <p:spTgt spid="1639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6423"/>
                                        </p:tgtEl>
                                        <p:attrNameLst>
                                          <p:attrName>style.visibility</p:attrName>
                                        </p:attrNameLst>
                                      </p:cBhvr>
                                      <p:to>
                                        <p:strVal val="visible"/>
                                      </p:to>
                                    </p:set>
                                    <p:anim calcmode="lin" valueType="num">
                                      <p:cBhvr>
                                        <p:cTn id="12" dur="500" fill="hold"/>
                                        <p:tgtEl>
                                          <p:spTgt spid="16423"/>
                                        </p:tgtEl>
                                        <p:attrNameLst>
                                          <p:attrName>ppt_w</p:attrName>
                                        </p:attrNameLst>
                                      </p:cBhvr>
                                      <p:tavLst>
                                        <p:tav tm="0">
                                          <p:val>
                                            <p:fltVal val="0"/>
                                          </p:val>
                                        </p:tav>
                                        <p:tav tm="100000">
                                          <p:val>
                                            <p:strVal val="#ppt_w"/>
                                          </p:val>
                                        </p:tav>
                                      </p:tavLst>
                                    </p:anim>
                                    <p:anim calcmode="lin" valueType="num">
                                      <p:cBhvr>
                                        <p:cTn id="13" dur="500" fill="hold"/>
                                        <p:tgtEl>
                                          <p:spTgt spid="1642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6423"/>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387"/>
                                        </p:tgtEl>
                                        <p:attrNameLst>
                                          <p:attrName>style.visibility</p:attrName>
                                        </p:attrNameLst>
                                      </p:cBhvr>
                                      <p:to>
                                        <p:strVal val="visible"/>
                                      </p:to>
                                    </p:set>
                                    <p:animEffect transition="in" filter="wipe(left)">
                                      <p:cBhvr>
                                        <p:cTn id="18" dur="500"/>
                                        <p:tgtEl>
                                          <p:spTgt spid="1638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6424"/>
                                        </p:tgtEl>
                                        <p:attrNameLst>
                                          <p:attrName>style.visibility</p:attrName>
                                        </p:attrNameLst>
                                      </p:cBhvr>
                                      <p:to>
                                        <p:strVal val="visible"/>
                                      </p:to>
                                    </p:set>
                                    <p:anim calcmode="lin" valueType="num">
                                      <p:cBhvr>
                                        <p:cTn id="23" dur="500" fill="hold"/>
                                        <p:tgtEl>
                                          <p:spTgt spid="16424"/>
                                        </p:tgtEl>
                                        <p:attrNameLst>
                                          <p:attrName>ppt_w</p:attrName>
                                        </p:attrNameLst>
                                      </p:cBhvr>
                                      <p:tavLst>
                                        <p:tav tm="0">
                                          <p:val>
                                            <p:fltVal val="0"/>
                                          </p:val>
                                        </p:tav>
                                        <p:tav tm="100000">
                                          <p:val>
                                            <p:strVal val="#ppt_w"/>
                                          </p:val>
                                        </p:tav>
                                      </p:tavLst>
                                    </p:anim>
                                    <p:anim calcmode="lin" valueType="num">
                                      <p:cBhvr>
                                        <p:cTn id="24" dur="500" fill="hold"/>
                                        <p:tgtEl>
                                          <p:spTgt spid="1642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642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6391"/>
                                        </p:tgtEl>
                                        <p:attrNameLst>
                                          <p:attrName>style.visibility</p:attrName>
                                        </p:attrNameLst>
                                      </p:cBhvr>
                                      <p:to>
                                        <p:strVal val="visible"/>
                                      </p:to>
                                    </p:set>
                                    <p:animEffect transition="in" filter="wipe(left)">
                                      <p:cBhvr>
                                        <p:cTn id="29" dur="500"/>
                                        <p:tgtEl>
                                          <p:spTgt spid="16391"/>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16425"/>
                                        </p:tgtEl>
                                        <p:attrNameLst>
                                          <p:attrName>style.visibility</p:attrName>
                                        </p:attrNameLst>
                                      </p:cBhvr>
                                      <p:to>
                                        <p:strVal val="visible"/>
                                      </p:to>
                                    </p:set>
                                    <p:anim calcmode="lin" valueType="num">
                                      <p:cBhvr>
                                        <p:cTn id="34" dur="500" fill="hold"/>
                                        <p:tgtEl>
                                          <p:spTgt spid="16425"/>
                                        </p:tgtEl>
                                        <p:attrNameLst>
                                          <p:attrName>ppt_w</p:attrName>
                                        </p:attrNameLst>
                                      </p:cBhvr>
                                      <p:tavLst>
                                        <p:tav tm="0">
                                          <p:val>
                                            <p:fltVal val="0"/>
                                          </p:val>
                                        </p:tav>
                                        <p:tav tm="100000">
                                          <p:val>
                                            <p:strVal val="#ppt_w"/>
                                          </p:val>
                                        </p:tav>
                                      </p:tavLst>
                                    </p:anim>
                                    <p:anim calcmode="lin" valueType="num">
                                      <p:cBhvr>
                                        <p:cTn id="35" dur="500" fill="hold"/>
                                        <p:tgtEl>
                                          <p:spTgt spid="1642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6425"/>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6395"/>
                                        </p:tgtEl>
                                        <p:attrNameLst>
                                          <p:attrName>style.visibility</p:attrName>
                                        </p:attrNameLst>
                                      </p:cBhvr>
                                      <p:to>
                                        <p:strVal val="visible"/>
                                      </p:to>
                                    </p:set>
                                    <p:animEffect transition="in" filter="wipe(left)">
                                      <p:cBhvr>
                                        <p:cTn id="40" dur="500"/>
                                        <p:tgtEl>
                                          <p:spTgt spid="16395"/>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6426"/>
                                        </p:tgtEl>
                                        <p:attrNameLst>
                                          <p:attrName>style.visibility</p:attrName>
                                        </p:attrNameLst>
                                      </p:cBhvr>
                                      <p:to>
                                        <p:strVal val="visible"/>
                                      </p:to>
                                    </p:set>
                                    <p:anim calcmode="lin" valueType="num">
                                      <p:cBhvr>
                                        <p:cTn id="45" dur="500" fill="hold"/>
                                        <p:tgtEl>
                                          <p:spTgt spid="16426"/>
                                        </p:tgtEl>
                                        <p:attrNameLst>
                                          <p:attrName>ppt_w</p:attrName>
                                        </p:attrNameLst>
                                      </p:cBhvr>
                                      <p:tavLst>
                                        <p:tav tm="0">
                                          <p:val>
                                            <p:fltVal val="0"/>
                                          </p:val>
                                        </p:tav>
                                        <p:tav tm="100000">
                                          <p:val>
                                            <p:strVal val="#ppt_w"/>
                                          </p:val>
                                        </p:tav>
                                      </p:tavLst>
                                    </p:anim>
                                    <p:anim calcmode="lin" valueType="num">
                                      <p:cBhvr>
                                        <p:cTn id="46" dur="500" fill="hold"/>
                                        <p:tgtEl>
                                          <p:spTgt spid="1642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642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419"/>
                                        </p:tgtEl>
                                        <p:attrNameLst>
                                          <p:attrName>style.visibility</p:attrName>
                                        </p:attrNameLst>
                                      </p:cBhvr>
                                      <p:to>
                                        <p:strVal val="visible"/>
                                      </p:to>
                                    </p:set>
                                    <p:animEffect transition="in" filter="wipe(left)">
                                      <p:cBhvr>
                                        <p:cTn id="51" dur="500"/>
                                        <p:tgtEl>
                                          <p:spTgt spid="164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427"/>
                                        </p:tgtEl>
                                        <p:attrNameLst>
                                          <p:attrName>style.visibility</p:attrName>
                                        </p:attrNameLst>
                                      </p:cBhvr>
                                      <p:to>
                                        <p:strVal val="visible"/>
                                      </p:to>
                                    </p:set>
                                    <p:animEffect transition="in" filter="wipe(left)">
                                      <p:cBhvr>
                                        <p:cTn id="56" dur="500"/>
                                        <p:tgtEl>
                                          <p:spTgt spid="1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3" grpId="0" animBg="1"/>
      <p:bldP spid="16424" grpId="0" animBg="1"/>
      <p:bldP spid="16425" grpId="0" animBg="1"/>
      <p:bldP spid="16426" grpId="0" animBg="1"/>
      <p:bldP spid="1642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en-US" sz="5000" dirty="0" smtClean="0">
                <a:solidFill>
                  <a:schemeClr val="accent2"/>
                </a:solidFill>
                <a:latin typeface="+mj-lt"/>
                <a:ea typeface="+mj-ea"/>
              </a:rPr>
              <a:t>Search</a:t>
            </a:r>
            <a:endParaRPr lang="en-US" altLang="en-US" sz="5000" dirty="0" smtClean="0">
              <a:solidFill>
                <a:schemeClr val="accent2"/>
              </a:solidFill>
              <a:latin typeface="+mj-lt"/>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0" hangingPunct="0"/>
            <a:r>
              <a:rPr lang="en-US" dirty="0">
                <a:latin typeface="Tahoma" panose="020B0604030504040204" charset="0"/>
              </a:rPr>
              <a:t>In-class Exercise</a:t>
            </a:r>
            <a:endParaRPr lang="en-US" dirty="0"/>
          </a:p>
        </p:txBody>
      </p:sp>
      <p:sp>
        <p:nvSpPr>
          <p:cNvPr id="22531" name="Rectangle 3"/>
          <p:cNvSpPr>
            <a:spLocks noGrp="1" noChangeArrowheads="1"/>
          </p:cNvSpPr>
          <p:nvPr>
            <p:ph idx="1"/>
          </p:nvPr>
        </p:nvSpPr>
        <p:spPr>
          <a:xfrm>
            <a:off x="658462" y="1600200"/>
            <a:ext cx="8028338" cy="4525963"/>
          </a:xfrm>
        </p:spPr>
        <p:txBody>
          <a:bodyPr/>
          <a:lstStyle/>
          <a:p>
            <a:pPr marL="0" defTabSz="457200" eaLnBrk="0" hangingPunct="0">
              <a:buNone/>
            </a:pPr>
            <a:r>
              <a:rPr lang="en-US" altLang="zh-CN" sz="2200" dirty="0">
                <a:cs typeface="+mn-cs"/>
              </a:rPr>
              <a:t>Apply Binary Search on the following array (assume we are looking for 11):</a:t>
            </a:r>
            <a:endParaRPr lang="en-US" altLang="zh-CN" sz="2200" dirty="0">
              <a:cs typeface="+mn-cs"/>
            </a:endParaRPr>
          </a:p>
          <a:p>
            <a:pPr>
              <a:buFontTx/>
              <a:buNone/>
            </a:pPr>
            <a:endParaRPr lang="en-US" altLang="zh-CN" sz="2200" dirty="0" smtClean="0"/>
          </a:p>
          <a:p>
            <a:pPr>
              <a:buFontTx/>
              <a:buNone/>
            </a:pPr>
            <a:r>
              <a:rPr lang="en-US" altLang="zh-CN" sz="2200" dirty="0" smtClean="0"/>
              <a:t>{</a:t>
            </a:r>
            <a:r>
              <a:rPr lang="en-US" altLang="zh-CN" sz="2200" dirty="0"/>
              <a:t>1 3 4 6 8 9 11</a:t>
            </a:r>
            <a:r>
              <a:rPr lang="en-US" altLang="zh-CN" sz="2200" dirty="0" smtClean="0"/>
              <a:t>}</a:t>
            </a:r>
            <a:endParaRPr lang="en-US" altLang="zh-CN" sz="2200" dirty="0"/>
          </a:p>
          <a:p>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a:t>
            </a:r>
            <a:endParaRPr lang="en-US" dirty="0"/>
          </a:p>
        </p:txBody>
      </p:sp>
      <p:sp>
        <p:nvSpPr>
          <p:cNvPr id="4" name="Text Box 2"/>
          <p:cNvSpPr txBox="1">
            <a:spLocks noChangeArrowheads="1"/>
          </p:cNvSpPr>
          <p:nvPr/>
        </p:nvSpPr>
        <p:spPr bwMode="auto">
          <a:xfrm>
            <a:off x="838200" y="1412875"/>
            <a:ext cx="7767638" cy="480131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r>
              <a:rPr lang="en-US" dirty="0"/>
              <a:t>public static </a:t>
            </a:r>
            <a:r>
              <a:rPr lang="en-US" altLang="en-US" dirty="0" err="1"/>
              <a:t>int</a:t>
            </a:r>
            <a:r>
              <a:rPr lang="en-US" altLang="en-US" dirty="0"/>
              <a:t> </a:t>
            </a:r>
            <a:r>
              <a:rPr lang="en-US" altLang="en-US" dirty="0" err="1"/>
              <a:t>binarySearch</a:t>
            </a:r>
            <a:r>
              <a:rPr lang="en-US" altLang="en-US" dirty="0"/>
              <a:t> (</a:t>
            </a:r>
            <a:r>
              <a:rPr lang="en-US" altLang="en-US" dirty="0" err="1"/>
              <a:t>int</a:t>
            </a:r>
            <a:r>
              <a:rPr lang="en-US" altLang="en-US" dirty="0"/>
              <a:t> [] </a:t>
            </a:r>
            <a:r>
              <a:rPr lang="en-US" altLang="en-US" dirty="0" smtClean="0"/>
              <a:t>A, </a:t>
            </a:r>
            <a:r>
              <a:rPr lang="en-US" altLang="en-US" dirty="0" err="1"/>
              <a:t>int</a:t>
            </a:r>
            <a:r>
              <a:rPr lang="en-US" altLang="en-US" dirty="0"/>
              <a:t> </a:t>
            </a:r>
            <a:r>
              <a:rPr lang="en-US" altLang="en-US" dirty="0" smtClean="0"/>
              <a:t>x </a:t>
            </a:r>
            <a:r>
              <a:rPr lang="en-US" altLang="en-US" dirty="0"/>
              <a:t>)</a:t>
            </a:r>
            <a:endParaRPr lang="en-US" altLang="en-US" dirty="0"/>
          </a:p>
          <a:p>
            <a:r>
              <a:rPr lang="en-US" altLang="en-US" dirty="0"/>
              <a:t>{</a:t>
            </a:r>
            <a:endParaRPr lang="en-US" altLang="en-US" dirty="0"/>
          </a:p>
          <a:p>
            <a:r>
              <a:rPr lang="en-US" altLang="en-US" dirty="0"/>
              <a:t>    </a:t>
            </a:r>
            <a:r>
              <a:rPr lang="en-US" altLang="en-US" dirty="0" err="1"/>
              <a:t>int</a:t>
            </a:r>
            <a:r>
              <a:rPr lang="en-US" altLang="en-US" dirty="0"/>
              <a:t> start= 0, end = </a:t>
            </a:r>
            <a:r>
              <a:rPr lang="en-US" altLang="en-US" dirty="0" smtClean="0"/>
              <a:t>A.length</a:t>
            </a:r>
            <a:r>
              <a:rPr lang="en-US" altLang="en-US" dirty="0"/>
              <a:t>-1;</a:t>
            </a:r>
            <a:endParaRPr lang="en-US" altLang="en-US" dirty="0"/>
          </a:p>
          <a:p>
            <a:r>
              <a:rPr lang="en-US" altLang="en-US" dirty="0"/>
              <a:t>  </a:t>
            </a:r>
            <a:endParaRPr lang="en-US" altLang="en-US" dirty="0" smtClean="0"/>
          </a:p>
          <a:p>
            <a:r>
              <a:rPr lang="en-US" altLang="en-US" dirty="0"/>
              <a:t> </a:t>
            </a:r>
            <a:r>
              <a:rPr lang="en-US" altLang="en-US" dirty="0" smtClean="0"/>
              <a:t>  </a:t>
            </a:r>
            <a:r>
              <a:rPr lang="en-US" altLang="en-US" dirty="0"/>
              <a:t>while(start&lt;=end)  </a:t>
            </a:r>
            <a:endParaRPr lang="en-US" altLang="en-US" dirty="0"/>
          </a:p>
          <a:p>
            <a:r>
              <a:rPr lang="en-US" altLang="en-US" dirty="0"/>
              <a:t>    {</a:t>
            </a:r>
            <a:endParaRPr lang="en-US" altLang="en-US" dirty="0"/>
          </a:p>
          <a:p>
            <a:r>
              <a:rPr lang="en-US" altLang="en-US" dirty="0"/>
              <a:t>         </a:t>
            </a:r>
            <a:r>
              <a:rPr lang="en-US" altLang="en-US" dirty="0" err="1"/>
              <a:t>int</a:t>
            </a:r>
            <a:r>
              <a:rPr lang="en-US" altLang="en-US" dirty="0"/>
              <a:t> middle = (start + end) / 2;</a:t>
            </a:r>
            <a:endParaRPr lang="en-US" altLang="en-US" dirty="0"/>
          </a:p>
          <a:p>
            <a:r>
              <a:rPr lang="en-US" altLang="en-US" dirty="0"/>
              <a:t>         if </a:t>
            </a:r>
            <a:r>
              <a:rPr lang="en-US" altLang="en-US" dirty="0" smtClean="0"/>
              <a:t>(A[</a:t>
            </a:r>
            <a:r>
              <a:rPr lang="en-US" altLang="en-US" dirty="0"/>
              <a:t>middle] == </a:t>
            </a:r>
            <a:r>
              <a:rPr lang="en-US" altLang="en-US" dirty="0" smtClean="0"/>
              <a:t>x)  </a:t>
            </a:r>
            <a:endParaRPr lang="en-US" altLang="en-US" dirty="0"/>
          </a:p>
          <a:p>
            <a:r>
              <a:rPr lang="en-US" altLang="en-US" dirty="0"/>
              <a:t>              return middle;</a:t>
            </a:r>
            <a:endParaRPr lang="en-US" altLang="en-US" dirty="0"/>
          </a:p>
          <a:p>
            <a:r>
              <a:rPr lang="en-US" altLang="en-US" dirty="0"/>
              <a:t>         else if </a:t>
            </a:r>
            <a:r>
              <a:rPr lang="en-US" altLang="en-US" dirty="0" smtClean="0"/>
              <a:t>(A[</a:t>
            </a:r>
            <a:r>
              <a:rPr lang="en-US" altLang="en-US" dirty="0"/>
              <a:t>middle] &gt; </a:t>
            </a:r>
            <a:r>
              <a:rPr lang="en-US" altLang="en-US" dirty="0" smtClean="0"/>
              <a:t>x </a:t>
            </a:r>
            <a:r>
              <a:rPr lang="en-US" altLang="en-US" dirty="0"/>
              <a:t>)</a:t>
            </a:r>
            <a:endParaRPr lang="en-US" altLang="en-US" dirty="0"/>
          </a:p>
          <a:p>
            <a:r>
              <a:rPr lang="en-US" altLang="en-US" dirty="0"/>
              <a:t>         </a:t>
            </a:r>
            <a:r>
              <a:rPr lang="en-US" dirty="0"/>
              <a:t>	</a:t>
            </a:r>
            <a:r>
              <a:rPr lang="en-US" altLang="en-US" dirty="0"/>
              <a:t>end = middle-1;</a:t>
            </a:r>
            <a:endParaRPr lang="en-US" altLang="en-US" dirty="0"/>
          </a:p>
          <a:p>
            <a:r>
              <a:rPr lang="en-US" altLang="en-US" dirty="0"/>
              <a:t>         else</a:t>
            </a:r>
            <a:endParaRPr lang="en-US" altLang="en-US" dirty="0"/>
          </a:p>
          <a:p>
            <a:r>
              <a:rPr lang="en-US" altLang="en-US" dirty="0"/>
              <a:t>              start = middle+1;</a:t>
            </a:r>
            <a:endParaRPr lang="en-US" altLang="en-US" dirty="0"/>
          </a:p>
          <a:p>
            <a:r>
              <a:rPr lang="en-US" altLang="en-US" dirty="0"/>
              <a:t>         </a:t>
            </a:r>
            <a:endParaRPr lang="en-US" altLang="en-US" dirty="0"/>
          </a:p>
          <a:p>
            <a:r>
              <a:rPr lang="en-US" altLang="en-US" dirty="0"/>
              <a:t>    }</a:t>
            </a:r>
            <a:endParaRPr lang="en-US" altLang="en-US" dirty="0"/>
          </a:p>
          <a:p>
            <a:r>
              <a:rPr lang="en-US" altLang="en-US" dirty="0"/>
              <a:t>    return -1;</a:t>
            </a:r>
            <a:endParaRPr lang="en-US" altLang="en-US" dirty="0"/>
          </a:p>
          <a:p>
            <a:r>
              <a:rPr lang="en-US" altLang="en-US" dirty="0"/>
              <a:t>}</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(cont.)</a:t>
            </a:r>
            <a:endParaRPr lang="en-US" dirty="0"/>
          </a:p>
        </p:txBody>
      </p:sp>
      <p:sp>
        <p:nvSpPr>
          <p:cNvPr id="3" name="Content Placeholder 2"/>
          <p:cNvSpPr>
            <a:spLocks noGrp="1"/>
          </p:cNvSpPr>
          <p:nvPr>
            <p:ph idx="1"/>
          </p:nvPr>
        </p:nvSpPr>
        <p:spPr/>
        <p:txBody>
          <a:bodyPr/>
          <a:lstStyle/>
          <a:p>
            <a:r>
              <a:rPr lang="en-US" dirty="0" smtClean="0"/>
              <a:t>Best</a:t>
            </a:r>
            <a:r>
              <a:rPr lang="zh-CN" altLang="en-US" dirty="0" smtClean="0"/>
              <a:t> </a:t>
            </a:r>
            <a:r>
              <a:rPr lang="en-US" altLang="zh-CN" dirty="0" smtClean="0"/>
              <a:t>Case</a:t>
            </a:r>
            <a:endParaRPr lang="en-US" altLang="zh-CN" dirty="0" smtClean="0"/>
          </a:p>
          <a:p>
            <a:pPr lvl="1"/>
            <a:r>
              <a:rPr lang="en-US" dirty="0" smtClean="0"/>
              <a:t>match </a:t>
            </a:r>
            <a:r>
              <a:rPr lang="en-US" dirty="0"/>
              <a:t>from the </a:t>
            </a:r>
            <a:r>
              <a:rPr lang="en-US" dirty="0" smtClean="0"/>
              <a:t>first </a:t>
            </a:r>
            <a:r>
              <a:rPr lang="en-US" dirty="0"/>
              <a:t>comparison</a:t>
            </a:r>
            <a:endParaRPr lang="en-US" dirty="0"/>
          </a:p>
          <a:p>
            <a:endParaRPr lang="en-US" dirty="0"/>
          </a:p>
          <a:p>
            <a:r>
              <a:rPr lang="en-US" dirty="0" smtClean="0"/>
              <a:t>Worst</a:t>
            </a:r>
            <a:r>
              <a:rPr lang="zh-CN" altLang="en-US" dirty="0" smtClean="0"/>
              <a:t> </a:t>
            </a:r>
            <a:r>
              <a:rPr lang="en-US" altLang="zh-CN" dirty="0" smtClean="0"/>
              <a:t>Case</a:t>
            </a:r>
            <a:endParaRPr lang="en-US" altLang="zh-CN" dirty="0" smtClean="0"/>
          </a:p>
          <a:p>
            <a:pPr lvl="1"/>
            <a:r>
              <a:rPr lang="en-US" dirty="0"/>
              <a:t>divide until reach one item, or no match</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1665066" y="1608701"/>
            <a:ext cx="68580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a:defRPr/>
            </a:pPr>
            <a:r>
              <a:rPr lang="en-US" sz="1800" dirty="0"/>
              <a:t>N</a:t>
            </a:r>
            <a:endParaRPr lang="en-US" dirty="0"/>
          </a:p>
        </p:txBody>
      </p:sp>
      <p:sp>
        <p:nvSpPr>
          <p:cNvPr id="3" name="Oval 2"/>
          <p:cNvSpPr/>
          <p:nvPr/>
        </p:nvSpPr>
        <p:spPr bwMode="auto">
          <a:xfrm>
            <a:off x="1665066" y="2446901"/>
            <a:ext cx="68580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a:defRPr/>
            </a:pPr>
            <a:r>
              <a:rPr lang="en-US" sz="1800" dirty="0"/>
              <a:t>N/2</a:t>
            </a:r>
            <a:endParaRPr lang="en-US" sz="1800" dirty="0"/>
          </a:p>
        </p:txBody>
      </p:sp>
      <p:sp>
        <p:nvSpPr>
          <p:cNvPr id="4" name="Oval 3"/>
          <p:cNvSpPr/>
          <p:nvPr/>
        </p:nvSpPr>
        <p:spPr bwMode="auto">
          <a:xfrm>
            <a:off x="1665066" y="3285101"/>
            <a:ext cx="68580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a:defRPr/>
            </a:pPr>
            <a:r>
              <a:rPr lang="en-US" sz="1800" dirty="0"/>
              <a:t>N/4</a:t>
            </a:r>
            <a:endParaRPr lang="en-US" sz="1800" dirty="0"/>
          </a:p>
        </p:txBody>
      </p:sp>
      <p:sp>
        <p:nvSpPr>
          <p:cNvPr id="5" name="Oval 4"/>
          <p:cNvSpPr/>
          <p:nvPr/>
        </p:nvSpPr>
        <p:spPr bwMode="auto">
          <a:xfrm>
            <a:off x="1665066" y="4199501"/>
            <a:ext cx="68580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a:defRPr/>
            </a:pPr>
            <a:r>
              <a:rPr lang="en-US" sz="1800" dirty="0"/>
              <a:t>N/8</a:t>
            </a:r>
            <a:endParaRPr lang="en-US" sz="1800" dirty="0"/>
          </a:p>
        </p:txBody>
      </p:sp>
      <p:sp>
        <p:nvSpPr>
          <p:cNvPr id="6" name="Oval 5"/>
          <p:cNvSpPr/>
          <p:nvPr/>
        </p:nvSpPr>
        <p:spPr bwMode="auto">
          <a:xfrm>
            <a:off x="1665066" y="5342501"/>
            <a:ext cx="68580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a:defRPr/>
            </a:pPr>
            <a:r>
              <a:rPr lang="en-US" sz="1800" dirty="0"/>
              <a:t>1</a:t>
            </a:r>
            <a:endParaRPr lang="en-US" sz="1800" dirty="0"/>
          </a:p>
        </p:txBody>
      </p:sp>
      <p:sp>
        <p:nvSpPr>
          <p:cNvPr id="7" name="TextBox 8"/>
          <p:cNvSpPr txBox="1">
            <a:spLocks noChangeArrowheads="1"/>
          </p:cNvSpPr>
          <p:nvPr/>
        </p:nvSpPr>
        <p:spPr bwMode="auto">
          <a:xfrm>
            <a:off x="2427066" y="1608701"/>
            <a:ext cx="1416050" cy="461963"/>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a:t>…………</a:t>
            </a:r>
            <a:endParaRPr lang="en-US"/>
          </a:p>
        </p:txBody>
      </p:sp>
      <p:sp>
        <p:nvSpPr>
          <p:cNvPr id="8" name="TextBox 9"/>
          <p:cNvSpPr txBox="1">
            <a:spLocks noChangeArrowheads="1"/>
          </p:cNvSpPr>
          <p:nvPr/>
        </p:nvSpPr>
        <p:spPr bwMode="auto">
          <a:xfrm>
            <a:off x="3646266" y="1684901"/>
            <a:ext cx="1576388" cy="338138"/>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sz="1600">
                <a:solidFill>
                  <a:srgbClr val="800000"/>
                </a:solidFill>
              </a:rPr>
              <a:t> 1 comparison</a:t>
            </a:r>
            <a:endParaRPr lang="en-US" sz="1600">
              <a:solidFill>
                <a:srgbClr val="800000"/>
              </a:solidFill>
            </a:endParaRPr>
          </a:p>
        </p:txBody>
      </p:sp>
      <p:sp>
        <p:nvSpPr>
          <p:cNvPr id="9" name="TextBox 10"/>
          <p:cNvSpPr txBox="1">
            <a:spLocks noChangeArrowheads="1"/>
          </p:cNvSpPr>
          <p:nvPr/>
        </p:nvSpPr>
        <p:spPr bwMode="auto">
          <a:xfrm>
            <a:off x="2427066" y="2442139"/>
            <a:ext cx="1416050" cy="461962"/>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a:t>…………</a:t>
            </a:r>
            <a:endParaRPr lang="en-US"/>
          </a:p>
        </p:txBody>
      </p:sp>
      <p:sp>
        <p:nvSpPr>
          <p:cNvPr id="10" name="TextBox 11"/>
          <p:cNvSpPr txBox="1">
            <a:spLocks noChangeArrowheads="1"/>
          </p:cNvSpPr>
          <p:nvPr/>
        </p:nvSpPr>
        <p:spPr bwMode="auto">
          <a:xfrm>
            <a:off x="3646266" y="2518339"/>
            <a:ext cx="1576388" cy="338137"/>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sz="1600">
                <a:solidFill>
                  <a:srgbClr val="800000"/>
                </a:solidFill>
              </a:rPr>
              <a:t> 1 comparison</a:t>
            </a:r>
            <a:endParaRPr lang="en-US" sz="1600">
              <a:solidFill>
                <a:srgbClr val="800000"/>
              </a:solidFill>
            </a:endParaRPr>
          </a:p>
        </p:txBody>
      </p:sp>
      <p:sp>
        <p:nvSpPr>
          <p:cNvPr id="11" name="TextBox 12"/>
          <p:cNvSpPr txBox="1">
            <a:spLocks noChangeArrowheads="1"/>
          </p:cNvSpPr>
          <p:nvPr/>
        </p:nvSpPr>
        <p:spPr bwMode="auto">
          <a:xfrm>
            <a:off x="2427066" y="3280339"/>
            <a:ext cx="1416050" cy="461962"/>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a:t>…………</a:t>
            </a:r>
            <a:endParaRPr lang="en-US"/>
          </a:p>
        </p:txBody>
      </p:sp>
      <p:sp>
        <p:nvSpPr>
          <p:cNvPr id="12" name="TextBox 13"/>
          <p:cNvSpPr txBox="1">
            <a:spLocks noChangeArrowheads="1"/>
          </p:cNvSpPr>
          <p:nvPr/>
        </p:nvSpPr>
        <p:spPr bwMode="auto">
          <a:xfrm>
            <a:off x="3646266" y="3356539"/>
            <a:ext cx="1576388" cy="338137"/>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sz="1600">
                <a:solidFill>
                  <a:srgbClr val="800000"/>
                </a:solidFill>
              </a:rPr>
              <a:t> 1 comparison</a:t>
            </a:r>
            <a:endParaRPr lang="en-US" sz="1600">
              <a:solidFill>
                <a:srgbClr val="800000"/>
              </a:solidFill>
            </a:endParaRPr>
          </a:p>
        </p:txBody>
      </p:sp>
      <p:sp>
        <p:nvSpPr>
          <p:cNvPr id="13" name="TextBox 14"/>
          <p:cNvSpPr txBox="1">
            <a:spLocks noChangeArrowheads="1"/>
          </p:cNvSpPr>
          <p:nvPr/>
        </p:nvSpPr>
        <p:spPr bwMode="auto">
          <a:xfrm>
            <a:off x="2427066" y="4118539"/>
            <a:ext cx="1416050" cy="461962"/>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a:t>…………</a:t>
            </a:r>
            <a:endParaRPr lang="en-US"/>
          </a:p>
        </p:txBody>
      </p:sp>
      <p:sp>
        <p:nvSpPr>
          <p:cNvPr id="14" name="TextBox 15"/>
          <p:cNvSpPr txBox="1">
            <a:spLocks noChangeArrowheads="1"/>
          </p:cNvSpPr>
          <p:nvPr/>
        </p:nvSpPr>
        <p:spPr bwMode="auto">
          <a:xfrm>
            <a:off x="3646266" y="4194739"/>
            <a:ext cx="1576388" cy="338137"/>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sz="1600">
                <a:solidFill>
                  <a:srgbClr val="800000"/>
                </a:solidFill>
              </a:rPr>
              <a:t> 1 comparison</a:t>
            </a:r>
            <a:endParaRPr lang="en-US" sz="1600">
              <a:solidFill>
                <a:srgbClr val="800000"/>
              </a:solidFill>
            </a:endParaRPr>
          </a:p>
        </p:txBody>
      </p:sp>
      <p:sp>
        <p:nvSpPr>
          <p:cNvPr id="15" name="TextBox 16"/>
          <p:cNvSpPr txBox="1">
            <a:spLocks noChangeArrowheads="1"/>
          </p:cNvSpPr>
          <p:nvPr/>
        </p:nvSpPr>
        <p:spPr bwMode="auto">
          <a:xfrm>
            <a:off x="2427066" y="5266301"/>
            <a:ext cx="1416050" cy="461963"/>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a:t>…………</a:t>
            </a:r>
            <a:endParaRPr lang="en-US"/>
          </a:p>
        </p:txBody>
      </p:sp>
      <p:sp>
        <p:nvSpPr>
          <p:cNvPr id="16" name="TextBox 17"/>
          <p:cNvSpPr txBox="1">
            <a:spLocks noChangeArrowheads="1"/>
          </p:cNvSpPr>
          <p:nvPr/>
        </p:nvSpPr>
        <p:spPr bwMode="auto">
          <a:xfrm>
            <a:off x="3646266" y="5342501"/>
            <a:ext cx="1576388" cy="338138"/>
          </a:xfrm>
          <a:prstGeom prst="rect">
            <a:avLst/>
          </a:prstGeom>
          <a:noFill/>
          <a:ln>
            <a:noFill/>
          </a:ln>
        </p:spPr>
        <p:txBody>
          <a:bodyPr wrap="none">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r>
              <a:rPr lang="en-US" sz="1600">
                <a:solidFill>
                  <a:srgbClr val="800000"/>
                </a:solidFill>
              </a:rPr>
              <a:t> 1 comparison</a:t>
            </a:r>
            <a:endParaRPr lang="en-US" sz="1600">
              <a:solidFill>
                <a:srgbClr val="800000"/>
              </a:solidFill>
            </a:endParaRPr>
          </a:p>
        </p:txBody>
      </p:sp>
      <p:sp>
        <p:nvSpPr>
          <p:cNvPr id="17" name="TextBox 18"/>
          <p:cNvSpPr txBox="1">
            <a:spLocks noChangeArrowheads="1"/>
          </p:cNvSpPr>
          <p:nvPr/>
        </p:nvSpPr>
        <p:spPr bwMode="auto">
          <a:xfrm>
            <a:off x="1833341" y="4732901"/>
            <a:ext cx="381000" cy="579438"/>
          </a:xfrm>
          <a:prstGeom prst="rect">
            <a:avLst/>
          </a:prstGeom>
          <a:noFill/>
          <a:ln>
            <a:noFill/>
          </a:ln>
        </p:spPr>
        <p:txBody>
          <a:bodyPr>
            <a:spAutoFit/>
          </a:bodyPr>
          <a:lstStyle>
            <a:lvl1pPr>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defRPr sz="2400" b="1">
                <a:solidFill>
                  <a:schemeClr val="tx1"/>
                </a:solidFill>
                <a:latin typeface="Arial" panose="020B0604020202020204" pitchFamily="34" charset="0"/>
                <a:ea typeface="MS PGothic" panose="020B0600070205080204" charset="-128"/>
              </a:defRPr>
            </a:lvl2pPr>
            <a:lvl3pPr marL="1143000" indent="-228600">
              <a:defRPr sz="2400" b="1">
                <a:solidFill>
                  <a:schemeClr val="tx1"/>
                </a:solidFill>
                <a:latin typeface="Arial" panose="020B0604020202020204" pitchFamily="34" charset="0"/>
                <a:ea typeface="MS PGothic" panose="020B0600070205080204" charset="-128"/>
              </a:defRPr>
            </a:lvl3pPr>
            <a:lvl4pPr marL="1600200" indent="-228600">
              <a:defRPr sz="2400" b="1">
                <a:solidFill>
                  <a:schemeClr val="tx1"/>
                </a:solidFill>
                <a:latin typeface="Arial" panose="020B0604020202020204" pitchFamily="34" charset="0"/>
                <a:ea typeface="MS PGothic" panose="020B0600070205080204" charset="-128"/>
              </a:defRPr>
            </a:lvl4pPr>
            <a:lvl5pPr marL="2057400" indent="-228600">
              <a:defRPr sz="2400" b="1">
                <a:solidFill>
                  <a:schemeClr val="tx1"/>
                </a:solidFill>
                <a:latin typeface="Arial" panose="020B0604020202020204" pitchFamily="34" charset="0"/>
                <a:ea typeface="MS PGothic" panose="020B060007020508020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nSpc>
                <a:spcPct val="50000"/>
              </a:lnSpc>
            </a:pPr>
            <a:r>
              <a:rPr lang="en-US" sz="2000"/>
              <a:t>.</a:t>
            </a:r>
            <a:endParaRPr lang="en-US" sz="2000"/>
          </a:p>
          <a:p>
            <a:pPr>
              <a:lnSpc>
                <a:spcPct val="50000"/>
              </a:lnSpc>
            </a:pPr>
            <a:r>
              <a:rPr lang="en-US" sz="2000"/>
              <a:t>.</a:t>
            </a:r>
            <a:endParaRPr lang="en-US" sz="2000"/>
          </a:p>
          <a:p>
            <a:pPr>
              <a:lnSpc>
                <a:spcPct val="50000"/>
              </a:lnSpc>
            </a:pPr>
            <a:r>
              <a:rPr lang="en-US" sz="2000"/>
              <a:t>.</a:t>
            </a:r>
            <a:endParaRPr lang="en-US" sz="2000"/>
          </a:p>
        </p:txBody>
      </p:sp>
      <p:sp>
        <p:nvSpPr>
          <p:cNvPr id="18" name="Rectangle 2"/>
          <p:cNvSpPr txBox="1">
            <a:spLocks noChangeArrowheads="1"/>
          </p:cNvSpPr>
          <p:nvPr/>
        </p:nvSpPr>
        <p:spPr bwMode="auto">
          <a:xfrm>
            <a:off x="438975" y="503158"/>
            <a:ext cx="8229600" cy="703262"/>
          </a:xfrm>
          <a:prstGeom prst="rect">
            <a:avLst/>
          </a:prstGeom>
          <a:noFill/>
          <a:ln>
            <a:noFill/>
          </a:ln>
        </p:spPr>
        <p:txBody>
          <a:bodyPr vert="horz" wrap="square" lIns="0" tIns="45720" rIns="0" bIns="0" numCol="1" anchor="b" anchorCtr="0" compatLnSpc="1"/>
          <a:lst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a:lstStyle>
          <a:p>
            <a:r>
              <a:rPr lang="en-US" altLang="en-US" sz="4000" dirty="0" smtClean="0"/>
              <a:t>Worst</a:t>
            </a:r>
            <a:r>
              <a:rPr lang="zh-CN" altLang="en-US" sz="4000" dirty="0" smtClean="0"/>
              <a:t> </a:t>
            </a:r>
            <a:r>
              <a:rPr lang="en-US" altLang="zh-CN" sz="4000" dirty="0" smtClean="0"/>
              <a:t>Case</a:t>
            </a:r>
            <a:endParaRPr lang="en-US" altLang="en-US" sz="4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38975" y="503158"/>
            <a:ext cx="8229600" cy="703262"/>
          </a:xfrm>
        </p:spPr>
        <p:txBody>
          <a:bodyPr lIns="0" rIns="0" bIns="0" anchor="b"/>
          <a:lstStyle/>
          <a:p>
            <a:r>
              <a:rPr lang="en-US" altLang="en-US" sz="4000" dirty="0" smtClean="0"/>
              <a:t>Worst</a:t>
            </a:r>
            <a:r>
              <a:rPr lang="zh-CN" altLang="en-US" sz="4000" dirty="0" smtClean="0"/>
              <a:t> </a:t>
            </a:r>
            <a:r>
              <a:rPr lang="en-US" altLang="zh-CN" sz="4000" dirty="0" smtClean="0"/>
              <a:t>Case (cont.)</a:t>
            </a:r>
            <a:endParaRPr lang="en-US" altLang="en-US" sz="4000" dirty="0"/>
          </a:p>
        </p:txBody>
      </p:sp>
      <p:sp>
        <p:nvSpPr>
          <p:cNvPr id="23555" name="Rectangle 3"/>
          <p:cNvSpPr>
            <a:spLocks noGrp="1" noChangeArrowheads="1"/>
          </p:cNvSpPr>
          <p:nvPr>
            <p:ph type="body" idx="4294967295"/>
          </p:nvPr>
        </p:nvSpPr>
        <p:spPr>
          <a:xfrm>
            <a:off x="438975" y="1441768"/>
            <a:ext cx="8229600" cy="5181600"/>
          </a:xfrm>
        </p:spPr>
        <p:txBody>
          <a:bodyPr/>
          <a:lstStyle/>
          <a:p>
            <a:pPr>
              <a:lnSpc>
                <a:spcPct val="80000"/>
              </a:lnSpc>
            </a:pPr>
            <a:r>
              <a:rPr lang="en-US" altLang="zh-CN" sz="3000" dirty="0" smtClean="0"/>
              <a:t>How many time does the while loop repeat in Binary Search?</a:t>
            </a:r>
            <a:endParaRPr lang="en-US" altLang="zh-CN" sz="3000" dirty="0"/>
          </a:p>
          <a:p>
            <a:pPr lvl="1">
              <a:lnSpc>
                <a:spcPct val="80000"/>
              </a:lnSpc>
            </a:pPr>
            <a:endParaRPr lang="en-US" altLang="zh-CN" sz="2600" dirty="0" smtClean="0"/>
          </a:p>
          <a:p>
            <a:pPr lvl="1">
              <a:lnSpc>
                <a:spcPct val="80000"/>
              </a:lnSpc>
            </a:pPr>
            <a:r>
              <a:rPr lang="en-US" altLang="zh-CN" sz="2600" dirty="0" smtClean="0"/>
              <a:t>For </a:t>
            </a:r>
            <a:r>
              <a:rPr lang="en-US" altLang="zh-CN" sz="2600" dirty="0"/>
              <a:t>an array of size N, it eliminates </a:t>
            </a:r>
            <a:r>
              <a:rPr lang="en-US" altLang="zh-CN" sz="2600" dirty="0" smtClean="0">
                <a:cs typeface="Tahoma" panose="020B0604030504040204" charset="0"/>
              </a:rPr>
              <a:t>½</a:t>
            </a:r>
            <a:r>
              <a:rPr lang="zh-CN" altLang="en-US" sz="2600" dirty="0" smtClean="0">
                <a:cs typeface="Tahoma" panose="020B0604030504040204" charset="0"/>
              </a:rPr>
              <a:t> </a:t>
            </a:r>
            <a:r>
              <a:rPr lang="en-US" altLang="zh-CN" sz="2600" dirty="0" smtClean="0">
                <a:cs typeface="Tahoma" panose="020B0604030504040204" charset="0"/>
              </a:rPr>
              <a:t>of its size</a:t>
            </a:r>
            <a:r>
              <a:rPr lang="en-US" altLang="zh-CN" sz="2600" dirty="0" smtClean="0"/>
              <a:t> </a:t>
            </a:r>
            <a:r>
              <a:rPr lang="en-US" altLang="zh-CN" sz="2600" dirty="0"/>
              <a:t>until 1 element remains.</a:t>
            </a:r>
            <a:endParaRPr lang="en-US" altLang="zh-CN" sz="2600" dirty="0"/>
          </a:p>
          <a:p>
            <a:pPr lvl="2">
              <a:lnSpc>
                <a:spcPct val="80000"/>
              </a:lnSpc>
              <a:buFontTx/>
              <a:buNone/>
            </a:pPr>
            <a:r>
              <a:rPr lang="en-US" altLang="zh-CN" dirty="0"/>
              <a:t>	</a:t>
            </a:r>
            <a:r>
              <a:rPr lang="en-US" altLang="zh-CN" sz="2100" dirty="0"/>
              <a:t>N, N/2, N/4, N/8, ..., 4, 2, 1</a:t>
            </a:r>
            <a:endParaRPr lang="en-US" altLang="zh-CN" sz="2100" dirty="0"/>
          </a:p>
          <a:p>
            <a:pPr lvl="2">
              <a:lnSpc>
                <a:spcPct val="80000"/>
              </a:lnSpc>
              <a:buFontTx/>
              <a:buNone/>
            </a:pPr>
            <a:endParaRPr lang="en-US" altLang="zh-CN" dirty="0"/>
          </a:p>
          <a:p>
            <a:pPr lvl="1">
              <a:lnSpc>
                <a:spcPct val="80000"/>
              </a:lnSpc>
            </a:pPr>
            <a:r>
              <a:rPr lang="en-US" altLang="zh-CN" sz="2600" dirty="0"/>
              <a:t>Think of it from the other direction:</a:t>
            </a:r>
            <a:endParaRPr lang="en-US" altLang="zh-CN" sz="2600" dirty="0"/>
          </a:p>
          <a:p>
            <a:pPr lvl="2">
              <a:lnSpc>
                <a:spcPct val="80000"/>
              </a:lnSpc>
            </a:pPr>
            <a:r>
              <a:rPr lang="en-US" altLang="zh-CN" sz="2100" dirty="0"/>
              <a:t>How many times do I have to multiply by 2 to reach N?</a:t>
            </a:r>
            <a:endParaRPr lang="en-US" altLang="zh-CN" sz="2100" dirty="0"/>
          </a:p>
          <a:p>
            <a:pPr lvl="2">
              <a:lnSpc>
                <a:spcPct val="80000"/>
              </a:lnSpc>
              <a:buFontTx/>
              <a:buNone/>
            </a:pPr>
            <a:r>
              <a:rPr lang="en-US" altLang="zh-CN" sz="2100" dirty="0"/>
              <a:t>	1, 2, 4, 8, ..., N/4, N/2, N</a:t>
            </a:r>
            <a:endParaRPr lang="en-US" altLang="zh-CN" sz="2100" dirty="0"/>
          </a:p>
          <a:p>
            <a:pPr lvl="2">
              <a:lnSpc>
                <a:spcPct val="80000"/>
              </a:lnSpc>
            </a:pPr>
            <a:r>
              <a:rPr lang="en-US" altLang="zh-CN" sz="2100" dirty="0"/>
              <a:t>Call this number of multiplications "x".</a:t>
            </a:r>
            <a:endParaRPr lang="en-US" altLang="zh-CN" sz="2100" dirty="0"/>
          </a:p>
          <a:p>
            <a:pPr lvl="2">
              <a:lnSpc>
                <a:spcPct val="80000"/>
              </a:lnSpc>
            </a:pPr>
            <a:endParaRPr lang="en-US" altLang="zh-CN" sz="2100" dirty="0"/>
          </a:p>
          <a:p>
            <a:pPr lvl="2">
              <a:lnSpc>
                <a:spcPct val="80000"/>
              </a:lnSpc>
              <a:buFontTx/>
              <a:buNone/>
            </a:pPr>
            <a:r>
              <a:rPr lang="en-US" altLang="zh-CN" dirty="0"/>
              <a:t>	2</a:t>
            </a:r>
            <a:r>
              <a:rPr lang="en-US" altLang="zh-CN" baseline="30000" dirty="0"/>
              <a:t>x</a:t>
            </a:r>
            <a:r>
              <a:rPr lang="en-US" altLang="zh-CN" dirty="0"/>
              <a:t>= N</a:t>
            </a:r>
            <a:endParaRPr lang="en-US" altLang="zh-CN" dirty="0"/>
          </a:p>
          <a:p>
            <a:pPr lvl="2">
              <a:lnSpc>
                <a:spcPct val="80000"/>
              </a:lnSpc>
              <a:buFontTx/>
              <a:buNone/>
            </a:pPr>
            <a:r>
              <a:rPr lang="en-US" altLang="zh-CN" b="1" dirty="0"/>
              <a:t>	</a:t>
            </a:r>
            <a:r>
              <a:rPr lang="en-US" altLang="zh-CN" b="1" dirty="0" smtClean="0">
                <a:solidFill>
                  <a:srgbClr val="0066FF"/>
                </a:solidFill>
              </a:rPr>
              <a:t>x= </a:t>
            </a:r>
            <a:r>
              <a:rPr lang="en-US" altLang="zh-CN" b="1" dirty="0">
                <a:solidFill>
                  <a:srgbClr val="0066FF"/>
                </a:solidFill>
              </a:rPr>
              <a:t>log</a:t>
            </a:r>
            <a:r>
              <a:rPr lang="en-US" altLang="zh-CN" b="1" baseline="-25000" dirty="0">
                <a:solidFill>
                  <a:srgbClr val="0066FF"/>
                </a:solidFill>
              </a:rPr>
              <a:t>2</a:t>
            </a:r>
            <a:r>
              <a:rPr lang="en-US" altLang="zh-CN" b="1" dirty="0">
                <a:solidFill>
                  <a:srgbClr val="0066FF"/>
                </a:solidFill>
              </a:rPr>
              <a:t> N</a:t>
            </a:r>
            <a:endParaRPr lang="en-US" altLang="zh-CN" dirty="0">
              <a:solidFill>
                <a:srgbClr val="00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5" end="5"/>
                                            </p:txEl>
                                          </p:spTgt>
                                        </p:tgtEl>
                                        <p:attrNameLst>
                                          <p:attrName>style.visibility</p:attrName>
                                        </p:attrNameLst>
                                      </p:cBhvr>
                                      <p:to>
                                        <p:strVal val="visible"/>
                                      </p:to>
                                    </p:set>
                                    <p:animEffect transition="in" filter="fade">
                                      <p:cBhvr>
                                        <p:cTn id="7" dur="1000"/>
                                        <p:tgtEl>
                                          <p:spTgt spid="2355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5">
                                            <p:txEl>
                                              <p:pRg st="6" end="6"/>
                                            </p:txEl>
                                          </p:spTgt>
                                        </p:tgtEl>
                                        <p:attrNameLst>
                                          <p:attrName>style.visibility</p:attrName>
                                        </p:attrNameLst>
                                      </p:cBhvr>
                                      <p:to>
                                        <p:strVal val="visible"/>
                                      </p:to>
                                    </p:set>
                                    <p:animEffect transition="in" filter="fade">
                                      <p:cBhvr>
                                        <p:cTn id="10" dur="1000"/>
                                        <p:tgtEl>
                                          <p:spTgt spid="2355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555">
                                            <p:txEl>
                                              <p:pRg st="7" end="7"/>
                                            </p:txEl>
                                          </p:spTgt>
                                        </p:tgtEl>
                                        <p:attrNameLst>
                                          <p:attrName>style.visibility</p:attrName>
                                        </p:attrNameLst>
                                      </p:cBhvr>
                                      <p:to>
                                        <p:strVal val="visible"/>
                                      </p:to>
                                    </p:set>
                                    <p:animEffect transition="in" filter="fade">
                                      <p:cBhvr>
                                        <p:cTn id="13" dur="1000"/>
                                        <p:tgtEl>
                                          <p:spTgt spid="23555">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555">
                                            <p:txEl>
                                              <p:pRg st="8" end="8"/>
                                            </p:txEl>
                                          </p:spTgt>
                                        </p:tgtEl>
                                        <p:attrNameLst>
                                          <p:attrName>style.visibility</p:attrName>
                                        </p:attrNameLst>
                                      </p:cBhvr>
                                      <p:to>
                                        <p:strVal val="visible"/>
                                      </p:to>
                                    </p:set>
                                    <p:animEffect transition="in" filter="fade">
                                      <p:cBhvr>
                                        <p:cTn id="18" dur="1000"/>
                                        <p:tgtEl>
                                          <p:spTgt spid="23555">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3555">
                                            <p:txEl>
                                              <p:pRg st="10" end="10"/>
                                            </p:txEl>
                                          </p:spTgt>
                                        </p:tgtEl>
                                        <p:attrNameLst>
                                          <p:attrName>style.visibility</p:attrName>
                                        </p:attrNameLst>
                                      </p:cBhvr>
                                      <p:to>
                                        <p:strVal val="visible"/>
                                      </p:to>
                                    </p:set>
                                    <p:animEffect transition="in" filter="fade">
                                      <p:cBhvr>
                                        <p:cTn id="21" dur="1000"/>
                                        <p:tgtEl>
                                          <p:spTgt spid="23555">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555">
                                            <p:txEl>
                                              <p:pRg st="11" end="11"/>
                                            </p:txEl>
                                          </p:spTgt>
                                        </p:tgtEl>
                                        <p:attrNameLst>
                                          <p:attrName>style.visibility</p:attrName>
                                        </p:attrNameLst>
                                      </p:cBhvr>
                                      <p:to>
                                        <p:strVal val="visible"/>
                                      </p:to>
                                    </p:set>
                                    <p:animEffect transition="in" filter="fade">
                                      <p:cBhvr>
                                        <p:cTn id="26" dur="10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In-class Exercise</a:t>
            </a:r>
            <a:endParaRPr lang="en-US" altLang="zh-CN"/>
          </a:p>
        </p:txBody>
      </p:sp>
      <p:sp>
        <p:nvSpPr>
          <p:cNvPr id="3" name="内容占位符 2"/>
          <p:cNvSpPr>
            <a:spLocks noGrp="1"/>
          </p:cNvSpPr>
          <p:nvPr>
            <p:ph idx="1"/>
          </p:nvPr>
        </p:nvSpPr>
        <p:spPr/>
        <p:txBody>
          <a:bodyPr/>
          <a:p>
            <a:r>
              <a:rPr lang="zh-CN" altLang="en-US" sz="2300"/>
              <a:t>Given an integer x, find square root of it. If x is not a perfect square, then return floor.</a:t>
            </a:r>
            <a:endParaRPr lang="zh-CN" altLang="en-US" sz="2300"/>
          </a:p>
          <a:p>
            <a:endParaRPr lang="zh-CN" altLang="en-US" sz="2300"/>
          </a:p>
          <a:p>
            <a:r>
              <a:rPr lang="zh-CN" altLang="en-US" sz="2300"/>
              <a:t>Examples:</a:t>
            </a:r>
            <a:endParaRPr lang="zh-CN" altLang="en-US" sz="2300"/>
          </a:p>
          <a:p>
            <a:endParaRPr lang="zh-CN" altLang="en-US" sz="2300"/>
          </a:p>
          <a:p>
            <a:pPr marL="457200" lvl="1" indent="0">
              <a:buNone/>
            </a:pPr>
            <a:r>
              <a:rPr lang="zh-CN" altLang="en-US" sz="2010"/>
              <a:t>Input: x = 4</a:t>
            </a:r>
            <a:endParaRPr lang="zh-CN" altLang="en-US" sz="2010"/>
          </a:p>
          <a:p>
            <a:pPr marL="457200" lvl="1" indent="0">
              <a:buNone/>
            </a:pPr>
            <a:r>
              <a:rPr lang="zh-CN" altLang="en-US" sz="2010"/>
              <a:t>Output: 2</a:t>
            </a:r>
            <a:endParaRPr lang="zh-CN" altLang="en-US" sz="2010"/>
          </a:p>
          <a:p>
            <a:pPr marL="457200" lvl="1" indent="0">
              <a:buNone/>
            </a:pPr>
            <a:endParaRPr lang="zh-CN" altLang="en-US" sz="2010"/>
          </a:p>
          <a:p>
            <a:pPr marL="457200" lvl="1" indent="0">
              <a:buNone/>
            </a:pPr>
            <a:r>
              <a:rPr lang="zh-CN" altLang="en-US" sz="2010"/>
              <a:t>Input: x = 11</a:t>
            </a:r>
            <a:endParaRPr lang="zh-CN" altLang="en-US" sz="2010"/>
          </a:p>
          <a:p>
            <a:pPr marL="457200" lvl="1" indent="0">
              <a:buNone/>
            </a:pPr>
            <a:r>
              <a:rPr lang="zh-CN" altLang="en-US" sz="2010"/>
              <a:t>Output: 3</a:t>
            </a:r>
            <a:endParaRPr lang="zh-CN" altLang="en-US" sz="201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t>
            </a:r>
            <a:r>
              <a:rPr lang="en-US" altLang="zh-CN" dirty="0" smtClean="0"/>
              <a:t>-class</a:t>
            </a:r>
            <a:r>
              <a:rPr lang="zh-CN" altLang="en-US" dirty="0" smtClean="0"/>
              <a:t> </a:t>
            </a:r>
            <a:r>
              <a:rPr lang="en-US" altLang="zh-CN" dirty="0" smtClean="0"/>
              <a:t>Exercise</a:t>
            </a:r>
            <a:endParaRPr lang="en-US" dirty="0"/>
          </a:p>
        </p:txBody>
      </p:sp>
      <p:sp>
        <p:nvSpPr>
          <p:cNvPr id="4" name="Rectangle 3"/>
          <p:cNvSpPr/>
          <p:nvPr/>
        </p:nvSpPr>
        <p:spPr>
          <a:xfrm>
            <a:off x="456927" y="1418015"/>
            <a:ext cx="7901545" cy="2739211"/>
          </a:xfrm>
          <a:prstGeom prst="rect">
            <a:avLst/>
          </a:prstGeom>
        </p:spPr>
        <p:txBody>
          <a:bodyPr wrap="square">
            <a:spAutoFit/>
          </a:bodyPr>
          <a:lstStyle/>
          <a:p>
            <a:pPr marL="342900" indent="-342900" fontAlgn="base">
              <a:spcBef>
                <a:spcPct val="20000"/>
              </a:spcBef>
              <a:spcAft>
                <a:spcPct val="0"/>
              </a:spcAft>
              <a:buChar char="•"/>
            </a:pPr>
            <a:r>
              <a:rPr lang="en-US" sz="2000" dirty="0">
                <a:cs typeface="SimSun" panose="02010600030101010101" pitchFamily="2" charset="-122"/>
              </a:rPr>
              <a:t>Let L be a list of numbers in non-decreasing order, and x be a </a:t>
            </a:r>
            <a:r>
              <a:rPr lang="en-US" sz="2000" dirty="0" smtClean="0">
                <a:cs typeface="SimSun" panose="02010600030101010101" pitchFamily="2" charset="-122"/>
              </a:rPr>
              <a:t>real number. </a:t>
            </a:r>
            <a:endParaRPr lang="en-US" sz="2000" dirty="0" smtClean="0">
              <a:cs typeface="SimSun" panose="02010600030101010101" pitchFamily="2" charset="-122"/>
            </a:endParaRPr>
          </a:p>
          <a:p>
            <a:pPr marL="342900" indent="-342900" fontAlgn="base">
              <a:spcBef>
                <a:spcPct val="20000"/>
              </a:spcBef>
              <a:spcAft>
                <a:spcPct val="0"/>
              </a:spcAft>
              <a:buChar char="•"/>
            </a:pPr>
            <a:r>
              <a:rPr lang="en-US" sz="2000" dirty="0" smtClean="0">
                <a:cs typeface="SimSun" panose="02010600030101010101" pitchFamily="2" charset="-122"/>
              </a:rPr>
              <a:t>Describe</a:t>
            </a:r>
            <a:r>
              <a:rPr lang="zh-CN" altLang="en-US" sz="2000" dirty="0" smtClean="0">
                <a:cs typeface="SimSun" panose="02010600030101010101" pitchFamily="2" charset="-122"/>
              </a:rPr>
              <a:t> </a:t>
            </a:r>
            <a:r>
              <a:rPr lang="en-US" sz="2000" dirty="0" smtClean="0">
                <a:cs typeface="SimSun" panose="02010600030101010101" pitchFamily="2" charset="-122"/>
              </a:rPr>
              <a:t>an </a:t>
            </a:r>
            <a:r>
              <a:rPr lang="en-US" sz="2000" dirty="0">
                <a:cs typeface="SimSun" panose="02010600030101010101" pitchFamily="2" charset="-122"/>
              </a:rPr>
              <a:t>algorithm that counts the number of elements in L whose values are x. </a:t>
            </a:r>
            <a:endParaRPr lang="en-US" sz="2000" dirty="0" smtClean="0">
              <a:cs typeface="SimSun" panose="02010600030101010101" pitchFamily="2" charset="-122"/>
            </a:endParaRPr>
          </a:p>
          <a:p>
            <a:pPr marL="800100" lvl="1" indent="-342900" fontAlgn="base">
              <a:spcBef>
                <a:spcPct val="20000"/>
              </a:spcBef>
              <a:spcAft>
                <a:spcPct val="0"/>
              </a:spcAft>
              <a:buChar char="•"/>
            </a:pPr>
            <a:r>
              <a:rPr lang="en-US" sz="2000" dirty="0" smtClean="0">
                <a:cs typeface="SimSun" panose="02010600030101010101" pitchFamily="2" charset="-122"/>
              </a:rPr>
              <a:t>For </a:t>
            </a:r>
            <a:r>
              <a:rPr lang="en-US" sz="2000" dirty="0">
                <a:cs typeface="SimSun" panose="02010600030101010101" pitchFamily="2" charset="-122"/>
              </a:rPr>
              <a:t>example, </a:t>
            </a:r>
            <a:r>
              <a:rPr lang="en-US" sz="2000" dirty="0" smtClean="0">
                <a:cs typeface="SimSun" panose="02010600030101010101" pitchFamily="2" charset="-122"/>
              </a:rPr>
              <a:t>if</a:t>
            </a:r>
            <a:r>
              <a:rPr lang="zh-CN" altLang="en-US" sz="2000" dirty="0" smtClean="0">
                <a:cs typeface="SimSun" panose="02010600030101010101" pitchFamily="2" charset="-122"/>
              </a:rPr>
              <a:t> </a:t>
            </a:r>
            <a:r>
              <a:rPr lang="en-US" sz="2000" dirty="0" smtClean="0">
                <a:cs typeface="SimSun" panose="02010600030101010101" pitchFamily="2" charset="-122"/>
              </a:rPr>
              <a:t>L </a:t>
            </a:r>
            <a:r>
              <a:rPr lang="en-US" sz="2000" dirty="0">
                <a:cs typeface="SimSun" panose="02010600030101010101" pitchFamily="2" charset="-122"/>
              </a:rPr>
              <a:t>= {1.3, 2.1, 2.1, 2.1, 2.1, 6.7, 7.5, 7.5, 8.6, 9.0} and x = 2.1 then the output of your </a:t>
            </a:r>
            <a:r>
              <a:rPr lang="en-US" sz="2000" dirty="0" smtClean="0">
                <a:cs typeface="SimSun" panose="02010600030101010101" pitchFamily="2" charset="-122"/>
              </a:rPr>
              <a:t>algorithm</a:t>
            </a:r>
            <a:r>
              <a:rPr lang="zh-CN" altLang="en-US" sz="2000" dirty="0" smtClean="0">
                <a:cs typeface="SimSun" panose="02010600030101010101" pitchFamily="2" charset="-122"/>
              </a:rPr>
              <a:t> </a:t>
            </a:r>
            <a:r>
              <a:rPr lang="en-US" sz="2000" dirty="0" smtClean="0">
                <a:cs typeface="SimSun" panose="02010600030101010101" pitchFamily="2" charset="-122"/>
              </a:rPr>
              <a:t>should </a:t>
            </a:r>
            <a:r>
              <a:rPr lang="en-US" sz="2000" dirty="0">
                <a:cs typeface="SimSun" panose="02010600030101010101" pitchFamily="2" charset="-122"/>
              </a:rPr>
              <a:t>be 4. </a:t>
            </a:r>
            <a:endParaRPr lang="en-US" sz="2000" dirty="0" smtClean="0">
              <a:cs typeface="SimSun" panose="02010600030101010101" pitchFamily="2" charset="-122"/>
            </a:endParaRPr>
          </a:p>
          <a:p>
            <a:pPr marL="800100" lvl="1" indent="-342900" fontAlgn="base">
              <a:spcBef>
                <a:spcPct val="20000"/>
              </a:spcBef>
              <a:spcAft>
                <a:spcPct val="0"/>
              </a:spcAft>
              <a:buChar char="•"/>
            </a:pPr>
            <a:r>
              <a:rPr lang="en-US" sz="2000" dirty="0" smtClean="0">
                <a:cs typeface="SimSun" panose="02010600030101010101" pitchFamily="2" charset="-122"/>
              </a:rPr>
              <a:t>Your </a:t>
            </a:r>
            <a:r>
              <a:rPr lang="en-US" sz="2000" dirty="0">
                <a:cs typeface="SimSun" panose="02010600030101010101" pitchFamily="2" charset="-122"/>
              </a:rPr>
              <a:t>algorithm should run in O(log n) time.</a:t>
            </a:r>
            <a:endParaRPr lang="en-US" sz="2000" dirty="0">
              <a:cs typeface="SimSun"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In-class Exercise</a:t>
            </a:r>
            <a:endParaRPr lang="en-US" altLang="zh-CN"/>
          </a:p>
        </p:txBody>
      </p:sp>
      <p:sp>
        <p:nvSpPr>
          <p:cNvPr id="3" name="内容占位符 2"/>
          <p:cNvSpPr>
            <a:spLocks noGrp="1"/>
          </p:cNvSpPr>
          <p:nvPr>
            <p:ph idx="1"/>
          </p:nvPr>
        </p:nvSpPr>
        <p:spPr/>
        <p:txBody>
          <a:bodyPr/>
          <a:p>
            <a:pPr marL="0" indent="0">
              <a:buNone/>
            </a:pPr>
            <a:r>
              <a:rPr lang="zh-CN" altLang="en-US" sz="2300"/>
              <a:t>Let M be an n </a:t>
            </a:r>
            <a:r>
              <a:rPr lang="en-US" altLang="zh-CN" sz="2300"/>
              <a:t>*</a:t>
            </a:r>
            <a:r>
              <a:rPr lang="zh-CN" altLang="en-US" sz="2300"/>
              <a:t> m integer matrix in which the entries of each row are sorted in increasing order(from left to right) and the entries in each column are in increasing order (from top to</a:t>
            </a:r>
            <a:endParaRPr lang="zh-CN" altLang="en-US" sz="2300"/>
          </a:p>
          <a:p>
            <a:pPr marL="0" indent="0">
              <a:buNone/>
            </a:pPr>
            <a:r>
              <a:rPr lang="zh-CN" altLang="en-US" sz="2300"/>
              <a:t>bottom). </a:t>
            </a:r>
            <a:endParaRPr lang="zh-CN" altLang="en-US" sz="2300"/>
          </a:p>
          <a:p>
            <a:pPr marL="0" indent="0">
              <a:buNone/>
            </a:pPr>
            <a:endParaRPr lang="zh-CN" altLang="en-US" sz="2300"/>
          </a:p>
          <a:p>
            <a:pPr marL="0" indent="0">
              <a:buNone/>
            </a:pPr>
            <a:r>
              <a:rPr lang="zh-CN" altLang="en-US" sz="2300"/>
              <a:t>Give an </a:t>
            </a:r>
            <a:r>
              <a:rPr lang="en-US" altLang="zh-CN" sz="2300"/>
              <a:t>effi</a:t>
            </a:r>
            <a:r>
              <a:rPr lang="zh-CN" altLang="en-US" sz="2300"/>
              <a:t>cient algorithm to </a:t>
            </a:r>
            <a:r>
              <a:rPr lang="en-US" altLang="zh-CN" sz="2300"/>
              <a:t>fi</a:t>
            </a:r>
            <a:r>
              <a:rPr lang="zh-CN" altLang="en-US" sz="2300"/>
              <a:t>nd the position of an integer x in M, or to determine that x is not there. </a:t>
            </a:r>
            <a:endParaRPr lang="zh-CN" altLang="en-US" sz="2300"/>
          </a:p>
          <a:p>
            <a:pPr marL="0" indent="0">
              <a:buNone/>
            </a:pPr>
            <a:endParaRPr lang="zh-CN" altLang="en-US" sz="2300"/>
          </a:p>
          <a:p>
            <a:pPr marL="0" indent="0">
              <a:buNone/>
            </a:pPr>
            <a:r>
              <a:rPr lang="zh-CN" altLang="en-US" sz="2300"/>
              <a:t>How many comparisons of x with matrix entries does your algorithm use in worst case?</a:t>
            </a:r>
            <a:endParaRPr lang="zh-CN" altLang="en-US" sz="23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nvSpPr>
        <p:spPr>
          <a:xfrm>
            <a:off x="524065" y="1794113"/>
            <a:ext cx="8229600" cy="703262"/>
          </a:xfrm>
          <a:prstGeom prst="rect">
            <a:avLst/>
          </a:prstGeom>
          <a:noFill/>
          <a:ln>
            <a:noFill/>
          </a:ln>
        </p:spPr>
        <p:txBody>
          <a:bodyPr vert="horz" wrap="square" lIns="0" tIns="45720" rIns="0" bIns="0" numCol="1" anchor="b" anchorCtr="0" compatLnSpc="1"/>
          <a:lstStyle>
            <a:lvl1pPr algn="l" rtl="0" eaLnBrk="1" fontAlgn="base" hangingPunct="1">
              <a:spcBef>
                <a:spcPct val="0"/>
              </a:spcBef>
              <a:spcAft>
                <a:spcPct val="0"/>
              </a:spcAft>
              <a:defRPr sz="4400" kern="1200">
                <a:solidFill>
                  <a:schemeClr val="accent2"/>
                </a:solidFill>
                <a:latin typeface="+mj-lt"/>
                <a:ea typeface="+mj-ea"/>
                <a:cs typeface="SimSun" panose="02010600030101010101" pitchFamily="2" charset="-122"/>
              </a:defRPr>
            </a:lvl1pPr>
            <a:lvl2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2pPr>
            <a:lvl3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3pPr>
            <a:lvl4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4pPr>
            <a:lvl5pPr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cs typeface="SimSun" panose="02010600030101010101" pitchFamily="2" charset="-122"/>
              </a:defRPr>
            </a:lvl5pPr>
            <a:lvl6pPr marL="4572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6pPr>
            <a:lvl7pPr marL="9144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7pPr>
            <a:lvl8pPr marL="13716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8pPr>
            <a:lvl9pPr marL="1828800" algn="l" rtl="0" eaLnBrk="1" fontAlgn="base" hangingPunct="1">
              <a:spcBef>
                <a:spcPct val="0"/>
              </a:spcBef>
              <a:spcAft>
                <a:spcPct val="0"/>
              </a:spcAft>
              <a:defRPr sz="4400">
                <a:solidFill>
                  <a:schemeClr val="accent2"/>
                </a:solidFill>
                <a:latin typeface="Arial" panose="020B0604020202020204" pitchFamily="34" charset="0"/>
                <a:ea typeface="SimSun" panose="02010600030101010101" pitchFamily="2" charset="-122"/>
              </a:defRPr>
            </a:lvl9pPr>
          </a:lstStyle>
          <a:p>
            <a:r>
              <a:rPr lang="en-US" sz="4000" dirty="0"/>
              <a:t>MinMax</a:t>
            </a:r>
            <a:endParaRPr lang="en-US" sz="4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MinMax</a:t>
            </a:r>
            <a:r>
              <a:rPr lang="en-US" dirty="0" smtClean="0"/>
              <a:t> Problem</a:t>
            </a:r>
            <a:endParaRPr lang="en-US" dirty="0"/>
          </a:p>
        </p:txBody>
      </p:sp>
      <p:sp>
        <p:nvSpPr>
          <p:cNvPr id="3" name="Content Placeholder 2"/>
          <p:cNvSpPr>
            <a:spLocks noGrp="1"/>
          </p:cNvSpPr>
          <p:nvPr>
            <p:ph idx="1"/>
          </p:nvPr>
        </p:nvSpPr>
        <p:spPr/>
        <p:txBody>
          <a:bodyPr/>
          <a:lstStyle/>
          <a:p>
            <a:r>
              <a:rPr lang="en-US" sz="2600" dirty="0" smtClean="0"/>
              <a:t>Find the min and max of an given </a:t>
            </a:r>
            <a:r>
              <a:rPr lang="en-US" sz="2600" dirty="0"/>
              <a:t>array </a:t>
            </a:r>
            <a:r>
              <a:rPr lang="en-US" sz="2600" dirty="0" smtClean="0"/>
              <a:t>A using the minimum number of comparisons</a:t>
            </a:r>
            <a:endParaRPr lang="en-US" sz="2600" dirty="0" smtClean="0"/>
          </a:p>
          <a:p>
            <a:endParaRPr lang="en-US" sz="2600" dirty="0" smtClean="0"/>
          </a:p>
          <a:p>
            <a:pPr lvl="1" indent="-342900"/>
            <a:r>
              <a:rPr lang="en-US" sz="2200" dirty="0" smtClean="0"/>
              <a:t>Obvious </a:t>
            </a:r>
            <a:r>
              <a:rPr lang="en-US" sz="2200" dirty="0"/>
              <a:t>strategy (Needs 2n - 3 compares)</a:t>
            </a:r>
            <a:endParaRPr lang="en-US" sz="2200" dirty="0"/>
          </a:p>
          <a:p>
            <a:pPr marL="1085850" lvl="2" indent="-285750"/>
            <a:r>
              <a:rPr lang="en-US" sz="1800" dirty="0" smtClean="0"/>
              <a:t>Find </a:t>
            </a:r>
            <a:r>
              <a:rPr lang="en-US" sz="1800" dirty="0"/>
              <a:t>MAX (n - 1 compares)</a:t>
            </a:r>
            <a:endParaRPr lang="en-US" sz="1800" dirty="0"/>
          </a:p>
          <a:p>
            <a:pPr marL="1085850" lvl="2" indent="-285750"/>
            <a:r>
              <a:rPr lang="en-US" sz="1800" dirty="0" smtClean="0"/>
              <a:t>Find </a:t>
            </a:r>
            <a:r>
              <a:rPr lang="en-US" sz="1800" dirty="0"/>
              <a:t>MIN of the remaining elements (n - 2)</a:t>
            </a:r>
            <a:endParaRPr lang="en-US" sz="1800" dirty="0" smtClean="0"/>
          </a:p>
          <a:p>
            <a:pPr lvl="1"/>
            <a:endParaRPr lang="en-US" sz="2200" dirty="0" smtClean="0"/>
          </a:p>
          <a:p>
            <a:pPr lvl="1"/>
            <a:r>
              <a:rPr lang="en-US" sz="2200" dirty="0" smtClean="0"/>
              <a:t>Divide and Conquer</a:t>
            </a:r>
            <a:endParaRPr lang="en-US" sz="2200" dirty="0" smtClean="0"/>
          </a:p>
          <a:p>
            <a:pPr lvl="2"/>
            <a:r>
              <a:rPr lang="en-US" sz="1800" dirty="0" smtClean="0"/>
              <a:t>Split </a:t>
            </a:r>
            <a:r>
              <a:rPr lang="en-US" sz="1800" dirty="0"/>
              <a:t>the array in half</a:t>
            </a:r>
            <a:endParaRPr lang="en-US" sz="1800" dirty="0"/>
          </a:p>
          <a:p>
            <a:pPr lvl="2"/>
            <a:r>
              <a:rPr lang="en-US" sz="1800" dirty="0" smtClean="0"/>
              <a:t>Find </a:t>
            </a:r>
            <a:r>
              <a:rPr lang="en-US" sz="1800" dirty="0"/>
              <a:t>the MAX and MIN of each half</a:t>
            </a:r>
            <a:endParaRPr lang="en-US" sz="1800" dirty="0"/>
          </a:p>
          <a:p>
            <a:pPr lvl="2"/>
            <a:r>
              <a:rPr lang="en-US" sz="1800" dirty="0" smtClean="0"/>
              <a:t>Compare </a:t>
            </a:r>
            <a:r>
              <a:rPr lang="en-US" sz="1800" dirty="0"/>
              <a:t>the 2 </a:t>
            </a:r>
            <a:r>
              <a:rPr lang="en-US" sz="1800" dirty="0" err="1"/>
              <a:t>MAXes</a:t>
            </a:r>
            <a:r>
              <a:rPr lang="en-US" sz="1800" dirty="0"/>
              <a:t> and compare the 2 MINs to </a:t>
            </a:r>
            <a:r>
              <a:rPr lang="en-US" sz="1800" dirty="0" smtClean="0"/>
              <a:t>get overall </a:t>
            </a:r>
            <a:r>
              <a:rPr lang="en-US" sz="1800" dirty="0"/>
              <a:t>MAX and MIN.</a:t>
            </a:r>
            <a:endParaRPr lang="en-US" sz="1800" dirty="0"/>
          </a:p>
          <a:p>
            <a:pPr lvl="2"/>
            <a:r>
              <a:rPr lang="en-US" sz="1800" dirty="0"/>
              <a:t>2/3*n -2 compares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p:txBody>
          <a:bodyPr/>
          <a:lstStyle/>
          <a:p>
            <a:r>
              <a:rPr lang="en-US" dirty="0"/>
              <a:t>Search</a:t>
            </a:r>
            <a:endParaRPr lang="en-US" altLang="en-US" dirty="0"/>
          </a:p>
        </p:txBody>
      </p:sp>
      <p:sp>
        <p:nvSpPr>
          <p:cNvPr id="7" name="Rectangle 3"/>
          <p:cNvSpPr>
            <a:spLocks noGrp="1" noChangeArrowheads="1"/>
          </p:cNvSpPr>
          <p:nvPr>
            <p:ph type="body" idx="1"/>
          </p:nvPr>
        </p:nvSpPr>
        <p:spPr>
          <a:xfrm>
            <a:off x="685800" y="1371600"/>
            <a:ext cx="7848600" cy="4648200"/>
          </a:xfrm>
        </p:spPr>
        <p:txBody>
          <a:bodyPr/>
          <a:lstStyle/>
          <a:p>
            <a:pPr defTabSz="457200" eaLnBrk="0" hangingPunct="0">
              <a:spcBef>
                <a:spcPct val="40000"/>
              </a:spcBef>
              <a:buFont typeface="Arial" panose="020B0604020202020204" pitchFamily="34" charset="0"/>
              <a:buChar char="•"/>
            </a:pPr>
            <a:r>
              <a:rPr lang="en-US" sz="2500" dirty="0">
                <a:latin typeface="Arial" panose="020B0604020202020204" pitchFamily="34" charset="0"/>
                <a:ea typeface="SimSun" panose="02010600030101010101" pitchFamily="2" charset="-122"/>
              </a:rPr>
              <a:t>Suppose you have </a:t>
            </a:r>
            <a:r>
              <a:rPr lang="en-US" sz="2500" dirty="0" smtClean="0">
                <a:latin typeface="Arial" panose="020B0604020202020204" pitchFamily="34" charset="0"/>
                <a:ea typeface="SimSun" panose="02010600030101010101" pitchFamily="2" charset="-122"/>
              </a:rPr>
              <a:t>an array </a:t>
            </a:r>
            <a:r>
              <a:rPr lang="en-US" sz="2500" dirty="0">
                <a:latin typeface="Arial" panose="020B0604020202020204" pitchFamily="34" charset="0"/>
                <a:ea typeface="SimSun" panose="02010600030101010101" pitchFamily="2" charset="-122"/>
              </a:rPr>
              <a:t>of data,</a:t>
            </a:r>
            <a:r>
              <a:rPr lang="zh-CN" altLang="en-US" sz="2500" dirty="0">
                <a:latin typeface="Arial" panose="020B0604020202020204" pitchFamily="34" charset="0"/>
                <a:ea typeface="SimSun" panose="02010600030101010101" pitchFamily="2" charset="-122"/>
              </a:rPr>
              <a:t> </a:t>
            </a:r>
            <a:r>
              <a:rPr lang="en-US" sz="2500" dirty="0">
                <a:latin typeface="Arial" panose="020B0604020202020204" pitchFamily="34" charset="0"/>
                <a:ea typeface="SimSun" panose="02010600030101010101" pitchFamily="2" charset="-122"/>
              </a:rPr>
              <a:t>and you</a:t>
            </a:r>
            <a:r>
              <a:rPr lang="zh-CN" altLang="en-US" sz="2500" dirty="0">
                <a:latin typeface="Arial" panose="020B0604020202020204" pitchFamily="34" charset="0"/>
                <a:ea typeface="SimSun" panose="02010600030101010101" pitchFamily="2" charset="-122"/>
              </a:rPr>
              <a:t> </a:t>
            </a:r>
            <a:r>
              <a:rPr lang="en-US" sz="2500" dirty="0">
                <a:latin typeface="Arial" panose="020B0604020202020204" pitchFamily="34" charset="0"/>
                <a:ea typeface="SimSun" panose="02010600030101010101" pitchFamily="2" charset="-122"/>
              </a:rPr>
              <a:t>want to find a particular value.</a:t>
            </a:r>
            <a:endParaRPr lang="en-US" sz="2500" dirty="0">
              <a:latin typeface="Arial" panose="020B0604020202020204" pitchFamily="34" charset="0"/>
              <a:ea typeface="SimSun" panose="02010600030101010101" pitchFamily="2" charset="-122"/>
            </a:endParaRPr>
          </a:p>
          <a:p>
            <a:pPr defTabSz="457200" eaLnBrk="0" hangingPunct="0">
              <a:spcBef>
                <a:spcPct val="40000"/>
              </a:spcBef>
              <a:buFont typeface="Arial" panose="020B0604020202020204" pitchFamily="34" charset="0"/>
              <a:buChar char="•"/>
            </a:pPr>
            <a:endParaRPr lang="en-US" sz="2500" dirty="0" smtClean="0">
              <a:latin typeface="Arial" panose="020B0604020202020204" pitchFamily="34" charset="0"/>
              <a:ea typeface="SimSun" panose="02010600030101010101" pitchFamily="2" charset="-122"/>
            </a:endParaRPr>
          </a:p>
          <a:p>
            <a:pPr defTabSz="457200" eaLnBrk="0" hangingPunct="0">
              <a:spcBef>
                <a:spcPct val="40000"/>
              </a:spcBef>
              <a:buFont typeface="Arial" panose="020B0604020202020204" pitchFamily="34" charset="0"/>
              <a:buChar char="•"/>
            </a:pPr>
            <a:r>
              <a:rPr lang="en-US" sz="2500" dirty="0" smtClean="0">
                <a:latin typeface="Arial" panose="020B0604020202020204" pitchFamily="34" charset="0"/>
                <a:ea typeface="SimSun" panose="02010600030101010101" pitchFamily="2" charset="-122"/>
              </a:rPr>
              <a:t>How </a:t>
            </a:r>
            <a:r>
              <a:rPr lang="en-US" sz="2500" dirty="0">
                <a:latin typeface="Arial" panose="020B0604020202020204" pitchFamily="34" charset="0"/>
                <a:ea typeface="SimSun" panose="02010600030101010101" pitchFamily="2" charset="-122"/>
              </a:rPr>
              <a:t>will you find that value</a:t>
            </a:r>
            <a:r>
              <a:rPr lang="en-US" sz="2500" dirty="0" smtClean="0">
                <a:latin typeface="Arial" panose="020B0604020202020204" pitchFamily="34" charset="0"/>
                <a:ea typeface="SimSun" panose="02010600030101010101" pitchFamily="2" charset="-122"/>
              </a:rPr>
              <a:t>?</a:t>
            </a:r>
            <a:endParaRPr lang="en-US" sz="2500" dirty="0" smtClean="0">
              <a:latin typeface="Arial" panose="020B0604020202020204" pitchFamily="34" charset="0"/>
              <a:ea typeface="SimSun" panose="02010600030101010101" pitchFamily="2" charset="-122"/>
            </a:endParaRPr>
          </a:p>
          <a:p>
            <a:pPr lvl="1" defTabSz="457200" eaLnBrk="0" hangingPunct="0">
              <a:spcBef>
                <a:spcPct val="40000"/>
              </a:spcBef>
              <a:buFont typeface="Arial" panose="020B0604020202020204" pitchFamily="34" charset="0"/>
              <a:buChar char="•"/>
            </a:pPr>
            <a:r>
              <a:rPr lang="en-US" sz="2100" dirty="0" smtClean="0">
                <a:latin typeface="Arial" panose="020B0604020202020204" pitchFamily="34" charset="0"/>
                <a:ea typeface="SimSun" panose="02010600030101010101" pitchFamily="2" charset="-122"/>
              </a:rPr>
              <a:t>e.g., we are looking for 5 in the array below</a:t>
            </a:r>
            <a:endParaRPr lang="en-US" sz="2100" dirty="0">
              <a:latin typeface="Arial" panose="020B0604020202020204" pitchFamily="34" charset="0"/>
              <a:ea typeface="SimSun" panose="02010600030101010101" pitchFamily="2" charset="-122"/>
            </a:endParaRPr>
          </a:p>
        </p:txBody>
      </p:sp>
      <p:sp>
        <p:nvSpPr>
          <p:cNvPr id="8" name="Text Box 8"/>
          <p:cNvSpPr txBox="1">
            <a:spLocks noChangeArrowheads="1"/>
          </p:cNvSpPr>
          <p:nvPr/>
        </p:nvSpPr>
        <p:spPr bwMode="auto">
          <a:xfrm>
            <a:off x="1105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-23</a:t>
            </a:r>
            <a:endParaRPr lang="en-US" sz="2400"/>
          </a:p>
        </p:txBody>
      </p:sp>
      <p:sp>
        <p:nvSpPr>
          <p:cNvPr id="9" name="Text Box 9"/>
          <p:cNvSpPr txBox="1">
            <a:spLocks noChangeArrowheads="1"/>
          </p:cNvSpPr>
          <p:nvPr/>
        </p:nvSpPr>
        <p:spPr bwMode="auto">
          <a:xfrm>
            <a:off x="1867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97</a:t>
            </a:r>
            <a:endParaRPr lang="en-US" sz="2400"/>
          </a:p>
        </p:txBody>
      </p:sp>
      <p:sp>
        <p:nvSpPr>
          <p:cNvPr id="10" name="Text Box 10"/>
          <p:cNvSpPr txBox="1">
            <a:spLocks noChangeArrowheads="1"/>
          </p:cNvSpPr>
          <p:nvPr/>
        </p:nvSpPr>
        <p:spPr bwMode="auto">
          <a:xfrm>
            <a:off x="2629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18</a:t>
            </a:r>
            <a:endParaRPr lang="en-US" sz="2400"/>
          </a:p>
        </p:txBody>
      </p:sp>
      <p:sp>
        <p:nvSpPr>
          <p:cNvPr id="11" name="Text Box 11"/>
          <p:cNvSpPr txBox="1">
            <a:spLocks noChangeArrowheads="1"/>
          </p:cNvSpPr>
          <p:nvPr/>
        </p:nvSpPr>
        <p:spPr bwMode="auto">
          <a:xfrm>
            <a:off x="3391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21</a:t>
            </a:r>
            <a:endParaRPr lang="en-US" sz="2400"/>
          </a:p>
        </p:txBody>
      </p:sp>
      <p:sp>
        <p:nvSpPr>
          <p:cNvPr id="12" name="Text Box 12"/>
          <p:cNvSpPr txBox="1">
            <a:spLocks noChangeArrowheads="1"/>
          </p:cNvSpPr>
          <p:nvPr/>
        </p:nvSpPr>
        <p:spPr bwMode="auto">
          <a:xfrm>
            <a:off x="4153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5</a:t>
            </a:r>
            <a:endParaRPr lang="en-US" sz="2400"/>
          </a:p>
        </p:txBody>
      </p:sp>
      <p:sp>
        <p:nvSpPr>
          <p:cNvPr id="13" name="Text Box 13"/>
          <p:cNvSpPr txBox="1">
            <a:spLocks noChangeArrowheads="1"/>
          </p:cNvSpPr>
          <p:nvPr/>
        </p:nvSpPr>
        <p:spPr bwMode="auto">
          <a:xfrm>
            <a:off x="4915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-86</a:t>
            </a:r>
            <a:endParaRPr lang="en-US" sz="2400"/>
          </a:p>
        </p:txBody>
      </p:sp>
      <p:sp>
        <p:nvSpPr>
          <p:cNvPr id="14" name="Text Box 14"/>
          <p:cNvSpPr txBox="1">
            <a:spLocks noChangeArrowheads="1"/>
          </p:cNvSpPr>
          <p:nvPr/>
        </p:nvSpPr>
        <p:spPr bwMode="auto">
          <a:xfrm>
            <a:off x="5677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64</a:t>
            </a:r>
            <a:endParaRPr lang="en-US" sz="2400"/>
          </a:p>
        </p:txBody>
      </p:sp>
      <p:sp>
        <p:nvSpPr>
          <p:cNvPr id="15" name="Text Box 15"/>
          <p:cNvSpPr txBox="1">
            <a:spLocks noChangeArrowheads="1"/>
          </p:cNvSpPr>
          <p:nvPr/>
        </p:nvSpPr>
        <p:spPr bwMode="auto">
          <a:xfrm>
            <a:off x="6439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0</a:t>
            </a:r>
            <a:endParaRPr lang="en-US" sz="2400"/>
          </a:p>
        </p:txBody>
      </p:sp>
      <p:sp>
        <p:nvSpPr>
          <p:cNvPr id="16" name="Text Box 16"/>
          <p:cNvSpPr txBox="1">
            <a:spLocks noChangeArrowheads="1"/>
          </p:cNvSpPr>
          <p:nvPr/>
        </p:nvSpPr>
        <p:spPr bwMode="auto">
          <a:xfrm>
            <a:off x="7201761" y="4602924"/>
            <a:ext cx="762000" cy="469900"/>
          </a:xfrm>
          <a:prstGeom prst="rect">
            <a:avLst/>
          </a:prstGeom>
          <a:noFill/>
          <a:ln w="12700">
            <a:solidFill>
              <a:schemeClr val="tx1"/>
            </a:solidFill>
            <a:miter lim="800000"/>
          </a:ln>
          <a:effectLst/>
        </p:spPr>
        <p:txBody>
          <a:bodyPr>
            <a:spAutoFit/>
          </a:bodyPr>
          <a:lstStyle/>
          <a:p>
            <a:pPr>
              <a:spcBef>
                <a:spcPct val="50000"/>
              </a:spcBef>
            </a:pPr>
            <a:r>
              <a:rPr lang="en-US" sz="2400"/>
              <a:t>-37</a:t>
            </a:r>
            <a:endParaRPr 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pic>
        <p:nvPicPr>
          <p:cNvPr id="4" name="Content Placeholder 3"/>
          <p:cNvPicPr>
            <a:picLocks noGrp="1" noChangeAspect="1"/>
          </p:cNvPicPr>
          <p:nvPr>
            <p:ph idx="1"/>
          </p:nvPr>
        </p:nvPicPr>
        <p:blipFill>
          <a:blip r:embed="rId1"/>
          <a:stretch>
            <a:fillRect/>
          </a:stretch>
        </p:blipFill>
        <p:spPr>
          <a:xfrm>
            <a:off x="671830" y="1367790"/>
            <a:ext cx="5677535" cy="54711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2"/>
          <p:cNvSpPr>
            <a:spLocks noGrp="1"/>
          </p:cNvSpPr>
          <p:nvPr>
            <p:ph idx="1"/>
          </p:nvPr>
        </p:nvSpPr>
        <p:spPr>
          <a:xfrm>
            <a:off x="457200" y="1600200"/>
            <a:ext cx="8229600" cy="4525963"/>
          </a:xfrm>
        </p:spPr>
        <p:txBody>
          <a:bodyPr/>
          <a:lstStyle/>
          <a:p>
            <a:r>
              <a:rPr lang="en-US" sz="2600" dirty="0" smtClean="0"/>
              <a:t>Find the min and max in</a:t>
            </a:r>
            <a:endParaRPr lang="en-US" sz="2600" dirty="0" smtClean="0"/>
          </a:p>
          <a:p>
            <a:pPr marL="0" indent="0" algn="ctr">
              <a:buNone/>
            </a:pPr>
            <a:r>
              <a:rPr lang="en-US" sz="2600" dirty="0" smtClean="0"/>
              <a:t>{30, 10, 35, 60, 68, 22, 63}</a:t>
            </a:r>
            <a:endParaRPr lang="en-US" sz="2600" dirty="0" smtClean="0"/>
          </a:p>
          <a:p>
            <a:endParaRPr lang="en-US" sz="26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p:txBody>
          <a:bodyPr/>
          <a:lstStyle/>
          <a:p>
            <a:r>
              <a:rPr lang="en-US" sz="2600" dirty="0" smtClean="0"/>
              <a:t>Find min and max of the following array:</a:t>
            </a:r>
            <a:endParaRPr lang="en-US" sz="2600" dirty="0" smtClean="0"/>
          </a:p>
          <a:p>
            <a:pPr marL="0" indent="0" algn="ctr">
              <a:buNone/>
            </a:pPr>
            <a:r>
              <a:rPr lang="en-US" sz="2600" dirty="0" smtClean="0"/>
              <a:t>34	3	47	91	32	0</a:t>
            </a:r>
            <a:endParaRPr lang="en-US" sz="2600" dirty="0"/>
          </a:p>
          <a:p>
            <a:pPr marL="0" indent="0">
              <a:buNone/>
            </a:pPr>
            <a:endParaRPr lang="en-US" sz="23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a:t>
            </a:r>
            <a:endParaRPr lang="en-US" dirty="0"/>
          </a:p>
        </p:txBody>
      </p:sp>
      <p:sp>
        <p:nvSpPr>
          <p:cNvPr id="3" name="Content Placeholder 2"/>
          <p:cNvSpPr>
            <a:spLocks noGrp="1"/>
          </p:cNvSpPr>
          <p:nvPr>
            <p:ph idx="1"/>
          </p:nvPr>
        </p:nvSpPr>
        <p:spPr/>
        <p:txBody>
          <a:bodyPr/>
          <a:lstStyle/>
          <a:p>
            <a:r>
              <a:rPr lang="en-US" sz="2600" dirty="0" smtClean="0"/>
              <a:t>Given T(n) = 2T(n/2) + 2, and T(2) = 1, the number of comparisons </a:t>
            </a:r>
            <a:r>
              <a:rPr lang="en-US" sz="2600" dirty="0" err="1" smtClean="0"/>
              <a:t>MinMax</a:t>
            </a:r>
            <a:r>
              <a:rPr lang="en-US" sz="2600" dirty="0" smtClean="0"/>
              <a:t> makes is :</a:t>
            </a:r>
            <a:endParaRPr lang="en-US" sz="2600" dirty="0" smtClean="0"/>
          </a:p>
          <a:p>
            <a:pPr marL="0" indent="0" algn="ctr">
              <a:buNone/>
            </a:pPr>
            <a:endParaRPr lang="en-US" sz="2600" dirty="0" smtClean="0"/>
          </a:p>
          <a:p>
            <a:pPr marL="0" indent="0" algn="ctr">
              <a:buNone/>
            </a:pPr>
            <a:r>
              <a:rPr lang="en-US" sz="2600" dirty="0" smtClean="0"/>
              <a:t>T(n) = 3/2 *n -2</a:t>
            </a:r>
            <a:endParaRPr lang="en-US" sz="26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p:txBody>
          <a:bodyPr/>
          <a:lstStyle/>
          <a:p>
            <a:r>
              <a:rPr lang="en-US" sz="2600" dirty="0"/>
              <a:t>A Pair with </a:t>
            </a:r>
            <a:r>
              <a:rPr lang="en-US" sz="2600" dirty="0" smtClean="0"/>
              <a:t>the </a:t>
            </a:r>
            <a:r>
              <a:rPr lang="en-US" sz="2600" dirty="0"/>
              <a:t>Maximal </a:t>
            </a:r>
            <a:r>
              <a:rPr lang="en-US" sz="2600" dirty="0" smtClean="0"/>
              <a:t>Difference</a:t>
            </a:r>
            <a:endParaRPr lang="en-US" sz="2600" dirty="0" smtClean="0"/>
          </a:p>
          <a:p>
            <a:pPr marL="400050" lvl="1" indent="0">
              <a:buNone/>
            </a:pPr>
            <a:r>
              <a:rPr lang="en-US" sz="2000" dirty="0" smtClean="0"/>
              <a:t>Given an array A of n elements, find a pair of elements (A[p], A[q]) with 0&lt;=</a:t>
            </a:r>
            <a:r>
              <a:rPr lang="en-US" sz="2000" dirty="0"/>
              <a:t>p</a:t>
            </a:r>
            <a:r>
              <a:rPr lang="en-US" sz="2000" dirty="0" smtClean="0"/>
              <a:t> &lt; q &lt;n such that (A[q] – A[p]) is the maximum among all such pairs in A in O(n) time. </a:t>
            </a:r>
            <a:endParaRPr lang="en-US" sz="2000" dirty="0" smtClean="0"/>
          </a:p>
          <a:p>
            <a:pPr marL="400050" lvl="1" indent="0">
              <a:buNone/>
            </a:pPr>
            <a:endParaRPr lang="en-US" sz="2000" dirty="0" smtClean="0"/>
          </a:p>
          <a:p>
            <a:pPr marL="400050" lvl="1" indent="0">
              <a:buNone/>
            </a:pPr>
            <a:r>
              <a:rPr lang="en-US" sz="2000" dirty="0" smtClean="0"/>
              <a:t>For </a:t>
            </a:r>
            <a:r>
              <a:rPr lang="en-US" sz="2000" dirty="0"/>
              <a:t>example, if array is [2, 3, 10, 6, 4, 8, 1] then the maximum difference should be 8 </a:t>
            </a:r>
            <a:r>
              <a:rPr lang="en-US" sz="2000" dirty="0" smtClean="0"/>
              <a:t>(2, 10). </a:t>
            </a:r>
            <a:endParaRPr lang="en-US" sz="2000" dirty="0" smtClean="0"/>
          </a:p>
          <a:p>
            <a:pPr marL="400050" lvl="1" indent="0">
              <a:buNone/>
            </a:pPr>
            <a:endParaRPr lang="en-US" sz="2000" dirty="0"/>
          </a:p>
          <a:p>
            <a:pPr marL="400050" lvl="1" indent="0">
              <a:buNone/>
            </a:pPr>
            <a:r>
              <a:rPr lang="en-US" sz="2000" dirty="0" smtClean="0"/>
              <a:t>If </a:t>
            </a:r>
            <a:r>
              <a:rPr lang="en-US" sz="2000" dirty="0"/>
              <a:t>array is [ 7, 9, 5, 6, 3, 2 ] then the maximum difference should be 2 </a:t>
            </a:r>
            <a:r>
              <a:rPr lang="en-US" sz="2000" dirty="0" smtClean="0"/>
              <a:t>(7, 9). </a:t>
            </a: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5000" dirty="0">
                <a:solidFill>
                  <a:schemeClr val="accent2"/>
                </a:solidFill>
                <a:latin typeface="+mj-lt"/>
                <a:ea typeface="+mj-ea"/>
              </a:rPr>
              <a:t>Applications</a:t>
            </a:r>
            <a:endParaRPr lang="en-US" sz="5000" dirty="0">
              <a:solidFill>
                <a:schemeClr val="accent2"/>
              </a:solidFill>
              <a:latin typeface="+mj-lt"/>
              <a:ea typeface="+mj-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t>
            </a:r>
            <a:r>
              <a:rPr lang="en-US" altLang="zh-CN" dirty="0"/>
              <a:t>-class</a:t>
            </a:r>
            <a:r>
              <a:rPr lang="zh-CN" altLang="en-US" dirty="0"/>
              <a:t> </a:t>
            </a:r>
            <a:r>
              <a:rPr lang="en-US" altLang="zh-CN" dirty="0"/>
              <a:t>Exercise</a:t>
            </a:r>
            <a:endParaRPr lang="en-US" dirty="0"/>
          </a:p>
        </p:txBody>
      </p:sp>
      <p:sp>
        <p:nvSpPr>
          <p:cNvPr id="3" name="Content Placeholder 2"/>
          <p:cNvSpPr>
            <a:spLocks noGrp="1"/>
          </p:cNvSpPr>
          <p:nvPr>
            <p:ph idx="1"/>
          </p:nvPr>
        </p:nvSpPr>
        <p:spPr/>
        <p:txBody>
          <a:bodyPr/>
          <a:lstStyle/>
          <a:p>
            <a:r>
              <a:rPr lang="en-US" sz="2000" dirty="0"/>
              <a:t>You have n coins (n may be even or odd) such that n − 1 coins are of the same weight and one has different weight. </a:t>
            </a:r>
            <a:endParaRPr lang="en-US" sz="2000" dirty="0" smtClean="0"/>
          </a:p>
          <a:p>
            <a:r>
              <a:rPr lang="en-US" sz="2000" dirty="0" smtClean="0"/>
              <a:t>You </a:t>
            </a:r>
            <a:r>
              <a:rPr lang="en-US" sz="2000" dirty="0"/>
              <a:t>have a balance scale: you can put any number of coins on each side of the scale at one time, and it will tell you if the two sides weigh the same, or which side is lighter if they do not weigh the same. </a:t>
            </a:r>
            <a:endParaRPr lang="en-US" sz="2000" dirty="0" smtClean="0"/>
          </a:p>
          <a:p>
            <a:r>
              <a:rPr lang="en-US" sz="2000" dirty="0" smtClean="0"/>
              <a:t>Outline </a:t>
            </a:r>
            <a:r>
              <a:rPr lang="en-US" sz="2000" dirty="0"/>
              <a:t>an algorithm for finding the coin with different weight for each of the following conditions. </a:t>
            </a:r>
            <a:endParaRPr lang="en-US" sz="2000" dirty="0" smtClean="0"/>
          </a:p>
          <a:p>
            <a:pPr lvl="1"/>
            <a:r>
              <a:rPr lang="en-US" sz="1800" dirty="0" smtClean="0"/>
              <a:t>The </a:t>
            </a:r>
            <a:r>
              <a:rPr lang="en-US" sz="1800" dirty="0"/>
              <a:t>number of </a:t>
            </a:r>
            <a:r>
              <a:rPr lang="en-US" sz="1800" dirty="0" err="1"/>
              <a:t>weighings</a:t>
            </a:r>
            <a:r>
              <a:rPr lang="en-US" sz="1800" dirty="0"/>
              <a:t> using your algorithm in each case should be O(log n). </a:t>
            </a:r>
            <a:endParaRPr lang="en-US" sz="1800" dirty="0" smtClean="0"/>
          </a:p>
          <a:p>
            <a:pPr lvl="1"/>
            <a:r>
              <a:rPr lang="en-US" sz="1800" dirty="0"/>
              <a:t>(a) You know that one coin weighs more than the others. </a:t>
            </a:r>
            <a:endParaRPr lang="en-US" sz="1800" dirty="0"/>
          </a:p>
          <a:p>
            <a:pPr lvl="1"/>
            <a:r>
              <a:rPr lang="en-US" sz="1800" dirty="0"/>
              <a:t>(b) You know the weight of one coin is different from others, do not know whether it weighs more or less. </a:t>
            </a:r>
            <a:endParaRPr lang="en-US" sz="1800" dirty="0"/>
          </a:p>
          <a:p>
            <a:endParaRPr lang="en-US" sz="2200" dirty="0"/>
          </a:p>
          <a:p>
            <a:pPr marL="0" indent="0">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t>
            </a:r>
            <a:r>
              <a:rPr lang="en-US" altLang="zh-CN" dirty="0"/>
              <a:t>-class</a:t>
            </a:r>
            <a:r>
              <a:rPr lang="zh-CN" altLang="en-US" dirty="0"/>
              <a:t> </a:t>
            </a:r>
            <a:r>
              <a:rPr lang="en-US" altLang="zh-CN" dirty="0"/>
              <a:t>Exercise</a:t>
            </a:r>
            <a:endParaRPr lang="en-US" dirty="0"/>
          </a:p>
        </p:txBody>
      </p:sp>
      <p:sp>
        <p:nvSpPr>
          <p:cNvPr id="4" name="Rectangle 3"/>
          <p:cNvSpPr/>
          <p:nvPr/>
        </p:nvSpPr>
        <p:spPr>
          <a:xfrm>
            <a:off x="457200" y="1530340"/>
            <a:ext cx="8229600" cy="2369880"/>
          </a:xfrm>
          <a:prstGeom prst="rect">
            <a:avLst/>
          </a:prstGeom>
        </p:spPr>
        <p:txBody>
          <a:bodyPr wrap="square">
            <a:spAutoFit/>
          </a:bodyPr>
          <a:lstStyle/>
          <a:p>
            <a:pPr marL="342900" indent="-342900" fontAlgn="base">
              <a:spcBef>
                <a:spcPct val="20000"/>
              </a:spcBef>
              <a:spcAft>
                <a:spcPct val="0"/>
              </a:spcAft>
              <a:buChar char="•"/>
            </a:pPr>
            <a:r>
              <a:rPr lang="en-US" sz="2000" dirty="0">
                <a:cs typeface="SimSun" panose="02010600030101010101" pitchFamily="2" charset="-122"/>
              </a:rPr>
              <a:t>The first n cells of array L contains integers sorted in increasing order. The remaining </a:t>
            </a:r>
            <a:r>
              <a:rPr lang="en-US" sz="2000" dirty="0" smtClean="0">
                <a:cs typeface="SimSun" panose="02010600030101010101" pitchFamily="2" charset="-122"/>
              </a:rPr>
              <a:t>cells</a:t>
            </a:r>
            <a:r>
              <a:rPr lang="zh-CN" altLang="en-US" sz="2000" dirty="0" smtClean="0">
                <a:cs typeface="SimSun" panose="02010600030101010101" pitchFamily="2" charset="-122"/>
              </a:rPr>
              <a:t> </a:t>
            </a:r>
            <a:r>
              <a:rPr lang="en-US" sz="2000" dirty="0" smtClean="0">
                <a:cs typeface="SimSun" panose="02010600030101010101" pitchFamily="2" charset="-122"/>
              </a:rPr>
              <a:t>all </a:t>
            </a:r>
            <a:r>
              <a:rPr lang="en-US" sz="2000" dirty="0">
                <a:cs typeface="SimSun" panose="02010600030101010101" pitchFamily="2" charset="-122"/>
              </a:rPr>
              <a:t>contain very large integer that we may think of as infinity. </a:t>
            </a:r>
            <a:endParaRPr lang="en-US" sz="2000" dirty="0" smtClean="0">
              <a:cs typeface="SimSun" panose="02010600030101010101" pitchFamily="2" charset="-122"/>
            </a:endParaRPr>
          </a:p>
          <a:p>
            <a:pPr marL="342900" indent="-342900" fontAlgn="base">
              <a:spcBef>
                <a:spcPct val="20000"/>
              </a:spcBef>
              <a:spcAft>
                <a:spcPct val="0"/>
              </a:spcAft>
              <a:buChar char="•"/>
            </a:pPr>
            <a:r>
              <a:rPr lang="en-US" sz="2000" dirty="0" smtClean="0">
                <a:cs typeface="SimSun" panose="02010600030101010101" pitchFamily="2" charset="-122"/>
              </a:rPr>
              <a:t>The </a:t>
            </a:r>
            <a:r>
              <a:rPr lang="en-US" sz="2000" dirty="0">
                <a:cs typeface="SimSun" panose="02010600030101010101" pitchFamily="2" charset="-122"/>
              </a:rPr>
              <a:t>array may be </a:t>
            </a:r>
            <a:r>
              <a:rPr lang="en-US" sz="2000" dirty="0" smtClean="0">
                <a:cs typeface="SimSun" panose="02010600030101010101" pitchFamily="2" charset="-122"/>
              </a:rPr>
              <a:t>arbitrarily</a:t>
            </a:r>
            <a:r>
              <a:rPr lang="zh-CN" altLang="en-US" sz="2000" dirty="0" smtClean="0">
                <a:cs typeface="SimSun" panose="02010600030101010101" pitchFamily="2" charset="-122"/>
              </a:rPr>
              <a:t> </a:t>
            </a:r>
            <a:r>
              <a:rPr lang="en-US" sz="2000" dirty="0" smtClean="0">
                <a:cs typeface="SimSun" panose="02010600030101010101" pitchFamily="2" charset="-122"/>
              </a:rPr>
              <a:t>large </a:t>
            </a:r>
            <a:r>
              <a:rPr lang="en-US" sz="2000" dirty="0">
                <a:cs typeface="SimSun" panose="02010600030101010101" pitchFamily="2" charset="-122"/>
              </a:rPr>
              <a:t>(you may think of it as infinite), and you do not know the value of n. </a:t>
            </a:r>
            <a:endParaRPr lang="en-US" sz="2000" dirty="0" smtClean="0">
              <a:cs typeface="SimSun" panose="02010600030101010101" pitchFamily="2" charset="-122"/>
            </a:endParaRPr>
          </a:p>
          <a:p>
            <a:pPr marL="342900" indent="-342900" fontAlgn="base">
              <a:spcBef>
                <a:spcPct val="20000"/>
              </a:spcBef>
              <a:spcAft>
                <a:spcPct val="0"/>
              </a:spcAft>
              <a:buChar char="•"/>
            </a:pPr>
            <a:r>
              <a:rPr lang="en-US" sz="2000" dirty="0" smtClean="0">
                <a:cs typeface="SimSun" panose="02010600030101010101" pitchFamily="2" charset="-122"/>
              </a:rPr>
              <a:t>Give </a:t>
            </a:r>
            <a:r>
              <a:rPr lang="en-US" sz="2000" dirty="0">
                <a:cs typeface="SimSun" panose="02010600030101010101" pitchFamily="2" charset="-122"/>
              </a:rPr>
              <a:t>an O(log n</a:t>
            </a:r>
            <a:r>
              <a:rPr lang="en-US" sz="2000" dirty="0" smtClean="0">
                <a:cs typeface="SimSun" panose="02010600030101010101" pitchFamily="2" charset="-122"/>
              </a:rPr>
              <a:t>)</a:t>
            </a:r>
            <a:r>
              <a:rPr lang="zh-CN" altLang="en-US" sz="2000" dirty="0" smtClean="0">
                <a:cs typeface="SimSun" panose="02010600030101010101" pitchFamily="2" charset="-122"/>
              </a:rPr>
              <a:t> </a:t>
            </a:r>
            <a:r>
              <a:rPr lang="en-US" sz="2000" dirty="0" smtClean="0">
                <a:cs typeface="SimSun" panose="02010600030101010101" pitchFamily="2" charset="-122"/>
              </a:rPr>
              <a:t>time </a:t>
            </a:r>
            <a:r>
              <a:rPr lang="en-US" sz="2000" dirty="0">
                <a:cs typeface="SimSun" panose="02010600030101010101" pitchFamily="2" charset="-122"/>
              </a:rPr>
              <a:t>algorithm to find the position of a given integer x in the array if the array contains x.</a:t>
            </a:r>
            <a:endParaRPr lang="en-US" sz="2000" dirty="0">
              <a:cs typeface="SimSun"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In-class Exercise</a:t>
            </a:r>
            <a:endParaRPr lang="en-US" altLang="zh-CN"/>
          </a:p>
        </p:txBody>
      </p:sp>
      <p:sp>
        <p:nvSpPr>
          <p:cNvPr id="3" name="内容占位符 2"/>
          <p:cNvSpPr>
            <a:spLocks noGrp="1"/>
          </p:cNvSpPr>
          <p:nvPr>
            <p:ph idx="1"/>
          </p:nvPr>
        </p:nvSpPr>
        <p:spPr/>
        <p:txBody>
          <a:bodyPr/>
          <a:p>
            <a:r>
              <a:rPr lang="zh-CN" altLang="en-US" sz="2300"/>
              <a:t>You are given a collection of n bolts of di</a:t>
            </a:r>
            <a:r>
              <a:rPr lang="en-US" altLang="zh-CN" sz="2300"/>
              <a:t>ffi</a:t>
            </a:r>
            <a:r>
              <a:rPr lang="zh-CN" altLang="en-US" sz="2300"/>
              <a:t>erent widths and n corresponding nuts. You are allowed to try a pair of a nut and a bolt together, from which you can determine whether the nut is larger or smaller than the bolt, or matches the bolt exactly. However, there is no way to compare two nuts together or two bolts together. The problem is to match each bolt to its nut.</a:t>
            </a:r>
            <a:endParaRPr lang="zh-CN" altLang="en-US"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Algorithms</a:t>
            </a:r>
            <a:endParaRPr lang="en-US" dirty="0"/>
          </a:p>
        </p:txBody>
      </p:sp>
      <p:sp>
        <p:nvSpPr>
          <p:cNvPr id="3" name="Text Placeholder 2"/>
          <p:cNvSpPr>
            <a:spLocks noGrp="1"/>
          </p:cNvSpPr>
          <p:nvPr>
            <p:ph type="body" sz="half" idx="1"/>
          </p:nvPr>
        </p:nvSpPr>
        <p:spPr>
          <a:xfrm>
            <a:off x="457200" y="1600200"/>
            <a:ext cx="8229600" cy="4525963"/>
          </a:xfrm>
        </p:spPr>
        <p:txBody>
          <a:bodyPr/>
          <a:lstStyle/>
          <a:p>
            <a:r>
              <a:rPr lang="en-US" dirty="0" smtClean="0"/>
              <a:t>Linear Search</a:t>
            </a:r>
            <a:endParaRPr lang="en-US" dirty="0" smtClean="0"/>
          </a:p>
          <a:p>
            <a:pPr lvl="1"/>
            <a:r>
              <a:rPr lang="en-US" dirty="0" smtClean="0"/>
              <a:t>If the array is </a:t>
            </a:r>
            <a:r>
              <a:rPr lang="en-US" dirty="0" smtClean="0">
                <a:solidFill>
                  <a:srgbClr val="3366FF"/>
                </a:solidFill>
              </a:rPr>
              <a:t>not sorted</a:t>
            </a:r>
            <a:endParaRPr lang="en-US" dirty="0" smtClean="0">
              <a:solidFill>
                <a:srgbClr val="3366FF"/>
              </a:solidFill>
            </a:endParaRPr>
          </a:p>
          <a:p>
            <a:endParaRPr lang="en-US" dirty="0"/>
          </a:p>
          <a:p>
            <a:r>
              <a:rPr lang="en-US" dirty="0" smtClean="0"/>
              <a:t>Binary Search</a:t>
            </a:r>
            <a:endParaRPr lang="en-US" dirty="0" smtClean="0"/>
          </a:p>
          <a:p>
            <a:pPr lvl="1"/>
            <a:r>
              <a:rPr lang="en-US" dirty="0" smtClean="0"/>
              <a:t>If the array is </a:t>
            </a:r>
            <a:r>
              <a:rPr lang="en-US" dirty="0" smtClean="0">
                <a:solidFill>
                  <a:srgbClr val="3366FF"/>
                </a:solidFill>
              </a:rPr>
              <a:t>sorted</a:t>
            </a:r>
            <a:endParaRPr lang="en-US" dirty="0" smtClean="0">
              <a:solidFill>
                <a:srgbClr val="3366FF"/>
              </a:solidFill>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57200" y="1412875"/>
            <a:ext cx="8229600" cy="3400931"/>
          </a:xfrm>
          <a:prstGeom prst="rect">
            <a:avLst/>
          </a:prstGeom>
          <a:noFill/>
          <a:ln>
            <a:noFill/>
          </a:ln>
        </p:spPr>
        <p:txBody>
          <a:bodyPr>
            <a:spAutoFit/>
          </a:bodyPr>
          <a:lstStyle>
            <a:lvl1pPr marL="342900" indent="-3429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a:spcBef>
                <a:spcPct val="40000"/>
              </a:spcBef>
              <a:buFont typeface="Arial" panose="020B0604020202020204" pitchFamily="34" charset="0"/>
              <a:buChar char="•"/>
            </a:pPr>
            <a:r>
              <a:rPr lang="en-US" altLang="zh-CN" sz="2500" dirty="0" smtClean="0"/>
              <a:t>Search through an array sequentially, one </a:t>
            </a:r>
            <a:r>
              <a:rPr lang="en-US" altLang="zh-CN" sz="2500" dirty="0"/>
              <a:t>element at </a:t>
            </a:r>
            <a:r>
              <a:rPr lang="en-US" altLang="zh-CN" sz="2500" dirty="0" smtClean="0"/>
              <a:t>time, looking </a:t>
            </a:r>
            <a:r>
              <a:rPr lang="en-US" altLang="zh-CN" sz="2500" dirty="0"/>
              <a:t>for a match</a:t>
            </a:r>
            <a:r>
              <a:rPr lang="en-US" altLang="zh-CN" sz="2500" dirty="0" smtClean="0"/>
              <a:t>.</a:t>
            </a:r>
            <a:endParaRPr lang="en-US" altLang="zh-CN" sz="2500" dirty="0" smtClean="0"/>
          </a:p>
          <a:p>
            <a:pPr>
              <a:spcBef>
                <a:spcPct val="40000"/>
              </a:spcBef>
              <a:buFont typeface="Arial" panose="020B0604020202020204" pitchFamily="34" charset="0"/>
              <a:buChar char="•"/>
            </a:pPr>
            <a:endParaRPr lang="en-US" altLang="zh-CN" sz="2500" dirty="0"/>
          </a:p>
          <a:p>
            <a:pPr>
              <a:spcBef>
                <a:spcPct val="40000"/>
              </a:spcBef>
              <a:buFont typeface="Arial" panose="020B0604020202020204" pitchFamily="34" charset="0"/>
              <a:buChar char="•"/>
            </a:pPr>
            <a:r>
              <a:rPr lang="en-US" altLang="zh-CN" sz="2500" dirty="0" smtClean="0">
                <a:solidFill>
                  <a:srgbClr val="0000FF"/>
                </a:solidFill>
              </a:rPr>
              <a:t>Best</a:t>
            </a:r>
            <a:r>
              <a:rPr lang="en-US" altLang="zh-CN" sz="2500" dirty="0" smtClean="0"/>
              <a:t> search algorithm when the given array is </a:t>
            </a:r>
            <a:r>
              <a:rPr lang="en-US" altLang="zh-CN" sz="2500" dirty="0" smtClean="0">
                <a:solidFill>
                  <a:srgbClr val="0000FF"/>
                </a:solidFill>
              </a:rPr>
              <a:t>not sorted</a:t>
            </a:r>
            <a:endParaRPr lang="en-US" altLang="zh-CN" sz="2500" dirty="0" smtClean="0">
              <a:solidFill>
                <a:srgbClr val="0000FF"/>
              </a:solidFill>
            </a:endParaRPr>
          </a:p>
          <a:p>
            <a:pPr marL="457200" lvl="1" indent="0">
              <a:spcBef>
                <a:spcPct val="40000"/>
              </a:spcBef>
            </a:pPr>
            <a:endParaRPr lang="en-US" altLang="zh-CN" sz="2500" dirty="0"/>
          </a:p>
          <a:p>
            <a:pPr marL="0" indent="0">
              <a:spcBef>
                <a:spcPct val="40000"/>
              </a:spcBef>
            </a:pPr>
            <a:endParaRPr lang="en-US" altLang="zh-CN" sz="2500" dirty="0"/>
          </a:p>
        </p:txBody>
      </p:sp>
      <p:sp>
        <p:nvSpPr>
          <p:cNvPr id="5123" name="Title 1"/>
          <p:cNvSpPr>
            <a:spLocks noGrp="1" noChangeArrowheads="1"/>
          </p:cNvSpPr>
          <p:nvPr/>
        </p:nvSpPr>
        <p:spPr bwMode="auto">
          <a:xfrm>
            <a:off x="457200" y="439738"/>
            <a:ext cx="8229600" cy="703262"/>
          </a:xfrm>
          <a:prstGeom prst="rect">
            <a:avLst/>
          </a:prstGeom>
          <a:noFill/>
          <a:ln>
            <a:noFill/>
          </a:ln>
          <a:effectLst/>
        </p:spPr>
        <p:txBody>
          <a:bodyPr lIns="0" rIns="0" bIns="0" anchor="b"/>
          <a:lstStyle/>
          <a:p>
            <a:pPr eaLnBrk="0" hangingPunct="0">
              <a:buFontTx/>
              <a:buNone/>
            </a:pPr>
            <a:r>
              <a:rPr lang="en-US" sz="4400" dirty="0" smtClean="0">
                <a:solidFill>
                  <a:schemeClr val="accent2"/>
                </a:solidFill>
                <a:latin typeface="Tahoma" panose="020B0604030504040204" charset="0"/>
              </a:rPr>
              <a:t>Linear </a:t>
            </a:r>
            <a:r>
              <a:rPr lang="en-US" sz="4400" dirty="0">
                <a:solidFill>
                  <a:schemeClr val="accent2"/>
                </a:solidFill>
                <a:latin typeface="Tahoma" panose="020B0604030504040204" charset="0"/>
              </a:rPr>
              <a:t>Search</a:t>
            </a:r>
            <a:endParaRPr lang="en-US" altLang="en-US" sz="4400" dirty="0">
              <a:solidFill>
                <a:schemeClr val="accent2"/>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1000" fill="hold"/>
                                        <p:tgtEl>
                                          <p:spTgt spid="512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12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1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122">
                                            <p:txEl>
                                              <p:pRg st="2" end="2"/>
                                            </p:txEl>
                                          </p:spTgt>
                                        </p:tgtEl>
                                        <p:attrNameLst>
                                          <p:attrName>style.visibility</p:attrName>
                                        </p:attrNameLst>
                                      </p:cBhvr>
                                      <p:to>
                                        <p:strVal val="visible"/>
                                      </p:to>
                                    </p:set>
                                    <p:anim calcmode="lin" valueType="num">
                                      <p:cBhvr>
                                        <p:cTn id="14" dur="1000" fill="hold"/>
                                        <p:tgtEl>
                                          <p:spTgt spid="5122">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5122">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nvSpPr>
        <p:spPr bwMode="auto">
          <a:xfrm>
            <a:off x="457200" y="439738"/>
            <a:ext cx="8229600" cy="703262"/>
          </a:xfrm>
          <a:prstGeom prst="rect">
            <a:avLst/>
          </a:prstGeom>
          <a:noFill/>
          <a:ln>
            <a:noFill/>
          </a:ln>
          <a:effectLst/>
        </p:spPr>
        <p:txBody>
          <a:bodyPr lIns="0" rIns="0" bIns="0" anchor="b"/>
          <a:lstStyle/>
          <a:p>
            <a:pPr eaLnBrk="0" hangingPunct="0">
              <a:buFontTx/>
              <a:buNone/>
            </a:pPr>
            <a:r>
              <a:rPr lang="en-US" sz="4400" dirty="0" err="1" smtClean="0">
                <a:solidFill>
                  <a:schemeClr val="accent2"/>
                </a:solidFill>
                <a:latin typeface="Tahoma" panose="020B0604030504040204" charset="0"/>
              </a:rPr>
              <a:t>Pseudocode</a:t>
            </a:r>
            <a:endParaRPr lang="en-US" altLang="en-US" sz="4400" dirty="0">
              <a:solidFill>
                <a:schemeClr val="accent2"/>
              </a:solidFill>
              <a:latin typeface="Tahoma" panose="020B0604030504040204" charset="0"/>
            </a:endParaRPr>
          </a:p>
        </p:txBody>
      </p:sp>
      <p:sp>
        <p:nvSpPr>
          <p:cNvPr id="3" name="Text Box 3"/>
          <p:cNvSpPr txBox="1">
            <a:spLocks noChangeArrowheads="1"/>
          </p:cNvSpPr>
          <p:nvPr/>
        </p:nvSpPr>
        <p:spPr bwMode="auto">
          <a:xfrm>
            <a:off x="468313" y="1464108"/>
            <a:ext cx="7323488" cy="3970318"/>
          </a:xfrm>
          <a:prstGeom prst="rect">
            <a:avLst/>
          </a:prstGeom>
          <a:no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eaLnBrk="1" hangingPunct="1"/>
            <a:r>
              <a:rPr lang="en-US" dirty="0"/>
              <a:t>Algorithm: </a:t>
            </a:r>
            <a:r>
              <a:rPr lang="en-US" dirty="0" err="1" smtClean="0"/>
              <a:t>linearsearch</a:t>
            </a:r>
            <a:r>
              <a:rPr lang="en-US" dirty="0" smtClean="0"/>
              <a:t>(</a:t>
            </a:r>
            <a:r>
              <a:rPr lang="en-US" dirty="0"/>
              <a:t>A, x</a:t>
            </a:r>
            <a:r>
              <a:rPr lang="en-US" dirty="0" smtClean="0"/>
              <a:t>)</a:t>
            </a:r>
            <a:endParaRPr lang="en-US" dirty="0"/>
          </a:p>
          <a:p>
            <a:pPr eaLnBrk="1" hangingPunct="1"/>
            <a:endParaRPr lang="en-US" dirty="0"/>
          </a:p>
          <a:p>
            <a:pPr eaLnBrk="1" hangingPunct="1"/>
            <a:r>
              <a:rPr lang="en-US" dirty="0"/>
              <a:t>  Input: A - an array of size </a:t>
            </a:r>
            <a:r>
              <a:rPr lang="en-US" dirty="0" smtClean="0"/>
              <a:t>n</a:t>
            </a:r>
            <a:endParaRPr lang="en-US" dirty="0" smtClean="0"/>
          </a:p>
          <a:p>
            <a:pPr eaLnBrk="1" hangingPunct="1"/>
            <a:r>
              <a:rPr lang="en-US" dirty="0"/>
              <a:t>	</a:t>
            </a:r>
            <a:r>
              <a:rPr lang="en-US" dirty="0" smtClean="0"/>
              <a:t>    - a value that we are looking for in A</a:t>
            </a:r>
            <a:endParaRPr lang="en-US" dirty="0"/>
          </a:p>
          <a:p>
            <a:pPr eaLnBrk="1" hangingPunct="1"/>
            <a:endParaRPr lang="en-US" dirty="0"/>
          </a:p>
          <a:p>
            <a:pPr lvl="1" eaLnBrk="1" hangingPunct="1"/>
            <a:r>
              <a:rPr lang="en-US" dirty="0"/>
              <a:t>  </a:t>
            </a:r>
            <a:r>
              <a:rPr lang="en-US" dirty="0" smtClean="0"/>
              <a:t>for </a:t>
            </a:r>
            <a:r>
              <a:rPr lang="en-US" dirty="0" err="1" smtClean="0"/>
              <a:t>i</a:t>
            </a:r>
            <a:r>
              <a:rPr lang="en-US" dirty="0" smtClean="0"/>
              <a:t> from 0 to n-1</a:t>
            </a:r>
            <a:endParaRPr lang="en-US" dirty="0" smtClean="0"/>
          </a:p>
          <a:p>
            <a:pPr lvl="1" eaLnBrk="1" hangingPunct="1"/>
            <a:r>
              <a:rPr lang="en-US" dirty="0" smtClean="0"/>
              <a:t>	if A[</a:t>
            </a:r>
            <a:r>
              <a:rPr lang="en-US" dirty="0" err="1" smtClean="0"/>
              <a:t>i</a:t>
            </a:r>
            <a:r>
              <a:rPr lang="en-US" dirty="0" smtClean="0"/>
              <a:t>] == </a:t>
            </a:r>
            <a:r>
              <a:rPr lang="en-US" dirty="0"/>
              <a:t>x</a:t>
            </a:r>
            <a:endParaRPr lang="en-US" dirty="0" smtClean="0"/>
          </a:p>
          <a:p>
            <a:pPr lvl="1" eaLnBrk="1" hangingPunct="1"/>
            <a:r>
              <a:rPr lang="en-US" dirty="0" smtClean="0"/>
              <a:t> 		return </a:t>
            </a:r>
            <a:r>
              <a:rPr lang="en-US" dirty="0" err="1" smtClean="0"/>
              <a:t>i</a:t>
            </a:r>
            <a:r>
              <a:rPr lang="en-US" dirty="0" smtClean="0"/>
              <a:t>;</a:t>
            </a:r>
            <a:endParaRPr lang="en-US" dirty="0" smtClean="0"/>
          </a:p>
          <a:p>
            <a:pPr lvl="1" eaLnBrk="1" hangingPunct="1"/>
            <a:r>
              <a:rPr lang="en-US" dirty="0"/>
              <a:t>	</a:t>
            </a:r>
            <a:r>
              <a:rPr lang="en-US" dirty="0" smtClean="0"/>
              <a:t>end if</a:t>
            </a:r>
            <a:endParaRPr lang="en-US" dirty="0" smtClean="0"/>
          </a:p>
          <a:p>
            <a:pPr lvl="1" eaLnBrk="1" hangingPunct="1"/>
            <a:r>
              <a:rPr lang="en-US" dirty="0"/>
              <a:t> </a:t>
            </a:r>
            <a:r>
              <a:rPr lang="en-US" dirty="0" smtClean="0"/>
              <a:t> end for</a:t>
            </a:r>
            <a:endParaRPr lang="en-US" dirty="0"/>
          </a:p>
          <a:p>
            <a:pPr lvl="1" eaLnBrk="1" hangingPunct="1"/>
            <a:endParaRPr lang="en-US" dirty="0"/>
          </a:p>
          <a:p>
            <a:pPr lvl="1" eaLnBrk="1" hangingPunct="1"/>
            <a:r>
              <a:rPr lang="en-US" dirty="0" smtClean="0"/>
              <a:t> return -1;	  </a:t>
            </a:r>
            <a:endParaRPr lang="en-US" dirty="0" smtClean="0"/>
          </a:p>
          <a:p>
            <a:pPr eaLnBrk="1" hangingPunct="1"/>
            <a:endParaRPr lang="en-US" dirty="0"/>
          </a:p>
          <a:p>
            <a:pPr eaLnBrk="1" hangingPunct="1"/>
            <a:r>
              <a:rPr lang="en-US" dirty="0"/>
              <a:t>  Output</a:t>
            </a:r>
            <a:r>
              <a:rPr lang="en-US" dirty="0" smtClean="0"/>
              <a:t>: position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p:txBody>
          <a:bodyPr/>
          <a:lstStyle/>
          <a:p>
            <a:r>
              <a:rPr lang="en-US" dirty="0" smtClean="0"/>
              <a:t>Example </a:t>
            </a:r>
            <a:r>
              <a:rPr lang="en-US" dirty="0"/>
              <a:t>#1</a:t>
            </a:r>
            <a:endParaRPr lang="en-US" dirty="0"/>
          </a:p>
        </p:txBody>
      </p:sp>
      <p:grpSp>
        <p:nvGrpSpPr>
          <p:cNvPr id="1164304" name="Group 16"/>
          <p:cNvGrpSpPr/>
          <p:nvPr/>
        </p:nvGrpSpPr>
        <p:grpSpPr bwMode="auto">
          <a:xfrm>
            <a:off x="533400" y="2133600"/>
            <a:ext cx="1371600" cy="1371600"/>
            <a:chOff x="336" y="1344"/>
            <a:chExt cx="864" cy="864"/>
          </a:xfrm>
        </p:grpSpPr>
        <p:sp>
          <p:nvSpPr>
            <p:cNvPr id="1164302" name="Text Box 14"/>
            <p:cNvSpPr txBox="1">
              <a:spLocks noChangeArrowheads="1"/>
            </p:cNvSpPr>
            <p:nvPr/>
          </p:nvSpPr>
          <p:spPr bwMode="auto">
            <a:xfrm>
              <a:off x="336" y="1920"/>
              <a:ext cx="864" cy="288"/>
            </a:xfrm>
            <a:prstGeom prst="rect">
              <a:avLst/>
            </a:prstGeom>
            <a:noFill/>
            <a:ln>
              <a:noFill/>
            </a:ln>
            <a:effectLst/>
          </p:spPr>
          <p:txBody>
            <a:bodyPr>
              <a:spAutoFit/>
            </a:bodyPr>
            <a:lstStyle/>
            <a:p>
              <a:pPr>
                <a:spcBef>
                  <a:spcPct val="50000"/>
                </a:spcBef>
              </a:pPr>
              <a:r>
                <a:rPr lang="en-US" sz="2400"/>
                <a:t>element</a:t>
              </a:r>
              <a:endParaRPr lang="en-US" sz="2400"/>
            </a:p>
          </p:txBody>
        </p:sp>
        <p:sp>
          <p:nvSpPr>
            <p:cNvPr id="1164303" name="Line 15"/>
            <p:cNvSpPr>
              <a:spLocks noChangeShapeType="1"/>
            </p:cNvSpPr>
            <p:nvPr/>
          </p:nvSpPr>
          <p:spPr bwMode="auto">
            <a:xfrm flipV="1">
              <a:off x="768" y="1344"/>
              <a:ext cx="0" cy="624"/>
            </a:xfrm>
            <a:prstGeom prst="line">
              <a:avLst/>
            </a:prstGeom>
            <a:noFill/>
            <a:ln w="9525">
              <a:solidFill>
                <a:schemeClr val="tx1"/>
              </a:solidFill>
              <a:miter lim="800000"/>
              <a:tailEnd type="triangle" w="lg" len="lg"/>
            </a:ln>
            <a:effectLst/>
          </p:spPr>
          <p:txBody>
            <a:bodyPr wrap="none"/>
            <a:lstStyle/>
            <a:p>
              <a:endParaRPr lang="en-US"/>
            </a:p>
          </p:txBody>
        </p:sp>
      </p:grpSp>
      <p:sp>
        <p:nvSpPr>
          <p:cNvPr id="1164305" name="Text Box 17"/>
          <p:cNvSpPr txBox="1">
            <a:spLocks noChangeArrowheads="1"/>
          </p:cNvSpPr>
          <p:nvPr/>
        </p:nvSpPr>
        <p:spPr bwMode="auto">
          <a:xfrm>
            <a:off x="685800" y="4267200"/>
            <a:ext cx="3124200" cy="457200"/>
          </a:xfrm>
          <a:prstGeom prst="rect">
            <a:avLst/>
          </a:prstGeom>
          <a:noFill/>
          <a:ln>
            <a:noFill/>
          </a:ln>
          <a:effectLst/>
        </p:spPr>
        <p:txBody>
          <a:bodyPr>
            <a:spAutoFit/>
          </a:bodyPr>
          <a:lstStyle/>
          <a:p>
            <a:pPr algn="l">
              <a:spcBef>
                <a:spcPct val="50000"/>
              </a:spcBef>
            </a:pPr>
            <a:r>
              <a:rPr lang="en-US" sz="2400"/>
              <a:t>Searching for -86.</a:t>
            </a:r>
            <a:endParaRPr lang="en-US" sz="2400"/>
          </a:p>
        </p:txBody>
      </p:sp>
      <p:grpSp>
        <p:nvGrpSpPr>
          <p:cNvPr id="1164314" name="Group 26"/>
          <p:cNvGrpSpPr/>
          <p:nvPr/>
        </p:nvGrpSpPr>
        <p:grpSpPr bwMode="auto">
          <a:xfrm>
            <a:off x="914400" y="1524000"/>
            <a:ext cx="6858000" cy="469900"/>
            <a:chOff x="576" y="960"/>
            <a:chExt cx="4320" cy="296"/>
          </a:xfrm>
        </p:grpSpPr>
        <p:sp>
          <p:nvSpPr>
            <p:cNvPr id="1164315" name="Text Box 27"/>
            <p:cNvSpPr txBox="1">
              <a:spLocks noChangeArrowheads="1"/>
            </p:cNvSpPr>
            <p:nvPr/>
          </p:nvSpPr>
          <p:spPr bwMode="auto">
            <a:xfrm>
              <a:off x="5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-23</a:t>
              </a:r>
              <a:endParaRPr lang="en-US" sz="2400"/>
            </a:p>
          </p:txBody>
        </p:sp>
        <p:sp>
          <p:nvSpPr>
            <p:cNvPr id="1164316" name="Text Box 28"/>
            <p:cNvSpPr txBox="1">
              <a:spLocks noChangeArrowheads="1"/>
            </p:cNvSpPr>
            <p:nvPr/>
          </p:nvSpPr>
          <p:spPr bwMode="auto">
            <a:xfrm>
              <a:off x="10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97</a:t>
              </a:r>
              <a:endParaRPr lang="en-US" sz="2400"/>
            </a:p>
          </p:txBody>
        </p:sp>
        <p:sp>
          <p:nvSpPr>
            <p:cNvPr id="1164317" name="Text Box 29"/>
            <p:cNvSpPr txBox="1">
              <a:spLocks noChangeArrowheads="1"/>
            </p:cNvSpPr>
            <p:nvPr/>
          </p:nvSpPr>
          <p:spPr bwMode="auto">
            <a:xfrm>
              <a:off x="15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18</a:t>
              </a:r>
              <a:endParaRPr lang="en-US" sz="2400"/>
            </a:p>
          </p:txBody>
        </p:sp>
        <p:sp>
          <p:nvSpPr>
            <p:cNvPr id="1164318" name="Text Box 30"/>
            <p:cNvSpPr txBox="1">
              <a:spLocks noChangeArrowheads="1"/>
            </p:cNvSpPr>
            <p:nvPr/>
          </p:nvSpPr>
          <p:spPr bwMode="auto">
            <a:xfrm>
              <a:off x="20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21</a:t>
              </a:r>
              <a:endParaRPr lang="en-US" sz="2400"/>
            </a:p>
          </p:txBody>
        </p:sp>
        <p:sp>
          <p:nvSpPr>
            <p:cNvPr id="1164319" name="Text Box 31"/>
            <p:cNvSpPr txBox="1">
              <a:spLocks noChangeArrowheads="1"/>
            </p:cNvSpPr>
            <p:nvPr/>
          </p:nvSpPr>
          <p:spPr bwMode="auto">
            <a:xfrm>
              <a:off x="249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5</a:t>
              </a:r>
              <a:endParaRPr lang="en-US" sz="2400"/>
            </a:p>
          </p:txBody>
        </p:sp>
        <p:sp>
          <p:nvSpPr>
            <p:cNvPr id="1164320" name="Text Box 32"/>
            <p:cNvSpPr txBox="1">
              <a:spLocks noChangeArrowheads="1"/>
            </p:cNvSpPr>
            <p:nvPr/>
          </p:nvSpPr>
          <p:spPr bwMode="auto">
            <a:xfrm>
              <a:off x="29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-86</a:t>
              </a:r>
              <a:endParaRPr lang="en-US" sz="2400"/>
            </a:p>
          </p:txBody>
        </p:sp>
        <p:sp>
          <p:nvSpPr>
            <p:cNvPr id="1164321" name="Text Box 33"/>
            <p:cNvSpPr txBox="1">
              <a:spLocks noChangeArrowheads="1"/>
            </p:cNvSpPr>
            <p:nvPr/>
          </p:nvSpPr>
          <p:spPr bwMode="auto">
            <a:xfrm>
              <a:off x="34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64</a:t>
              </a:r>
              <a:endParaRPr lang="en-US" sz="2400"/>
            </a:p>
          </p:txBody>
        </p:sp>
        <p:sp>
          <p:nvSpPr>
            <p:cNvPr id="1164322" name="Text Box 34"/>
            <p:cNvSpPr txBox="1">
              <a:spLocks noChangeArrowheads="1"/>
            </p:cNvSpPr>
            <p:nvPr/>
          </p:nvSpPr>
          <p:spPr bwMode="auto">
            <a:xfrm>
              <a:off x="39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0</a:t>
              </a:r>
              <a:endParaRPr lang="en-US" sz="2400"/>
            </a:p>
          </p:txBody>
        </p:sp>
        <p:sp>
          <p:nvSpPr>
            <p:cNvPr id="1164323" name="Text Box 35"/>
            <p:cNvSpPr txBox="1">
              <a:spLocks noChangeArrowheads="1"/>
            </p:cNvSpPr>
            <p:nvPr/>
          </p:nvSpPr>
          <p:spPr bwMode="auto">
            <a:xfrm>
              <a:off x="44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-37</a:t>
              </a:r>
              <a:endParaRPr lang="en-US" sz="2400"/>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p:txBody>
          <a:bodyPr/>
          <a:lstStyle/>
          <a:p>
            <a:r>
              <a:rPr lang="en-US" dirty="0" smtClean="0"/>
              <a:t>Example </a:t>
            </a:r>
            <a:r>
              <a:rPr lang="en-US" dirty="0"/>
              <a:t>#2</a:t>
            </a:r>
            <a:endParaRPr lang="en-US" dirty="0"/>
          </a:p>
        </p:txBody>
      </p:sp>
      <p:grpSp>
        <p:nvGrpSpPr>
          <p:cNvPr id="1165324" name="Group 12"/>
          <p:cNvGrpSpPr/>
          <p:nvPr/>
        </p:nvGrpSpPr>
        <p:grpSpPr bwMode="auto">
          <a:xfrm>
            <a:off x="1371600" y="2133600"/>
            <a:ext cx="1371600" cy="1371600"/>
            <a:chOff x="336" y="1344"/>
            <a:chExt cx="864" cy="864"/>
          </a:xfrm>
        </p:grpSpPr>
        <p:sp>
          <p:nvSpPr>
            <p:cNvPr id="1165325" name="Text Box 13"/>
            <p:cNvSpPr txBox="1">
              <a:spLocks noChangeArrowheads="1"/>
            </p:cNvSpPr>
            <p:nvPr/>
          </p:nvSpPr>
          <p:spPr bwMode="auto">
            <a:xfrm>
              <a:off x="336" y="1920"/>
              <a:ext cx="864" cy="288"/>
            </a:xfrm>
            <a:prstGeom prst="rect">
              <a:avLst/>
            </a:prstGeom>
            <a:noFill/>
            <a:ln>
              <a:noFill/>
            </a:ln>
            <a:effectLst/>
          </p:spPr>
          <p:txBody>
            <a:bodyPr>
              <a:spAutoFit/>
            </a:bodyPr>
            <a:lstStyle/>
            <a:p>
              <a:pPr>
                <a:spcBef>
                  <a:spcPct val="50000"/>
                </a:spcBef>
              </a:pPr>
              <a:r>
                <a:rPr lang="en-US" sz="2400"/>
                <a:t>element</a:t>
              </a:r>
              <a:endParaRPr lang="en-US" sz="2400"/>
            </a:p>
          </p:txBody>
        </p:sp>
        <p:sp>
          <p:nvSpPr>
            <p:cNvPr id="1165326" name="Line 14"/>
            <p:cNvSpPr>
              <a:spLocks noChangeShapeType="1"/>
            </p:cNvSpPr>
            <p:nvPr/>
          </p:nvSpPr>
          <p:spPr bwMode="auto">
            <a:xfrm flipV="1">
              <a:off x="768" y="1344"/>
              <a:ext cx="0" cy="624"/>
            </a:xfrm>
            <a:prstGeom prst="line">
              <a:avLst/>
            </a:prstGeom>
            <a:noFill/>
            <a:ln w="9525">
              <a:solidFill>
                <a:schemeClr val="tx1"/>
              </a:solidFill>
              <a:miter lim="800000"/>
              <a:tailEnd type="triangle" w="lg" len="lg"/>
            </a:ln>
            <a:effectLst/>
          </p:spPr>
          <p:txBody>
            <a:bodyPr wrap="none"/>
            <a:lstStyle/>
            <a:p>
              <a:endParaRPr lang="en-US"/>
            </a:p>
          </p:txBody>
        </p:sp>
      </p:grpSp>
      <p:sp>
        <p:nvSpPr>
          <p:cNvPr id="1165327" name="Text Box 15"/>
          <p:cNvSpPr txBox="1">
            <a:spLocks noChangeArrowheads="1"/>
          </p:cNvSpPr>
          <p:nvPr/>
        </p:nvSpPr>
        <p:spPr bwMode="auto">
          <a:xfrm>
            <a:off x="685800" y="4267200"/>
            <a:ext cx="3124200" cy="457200"/>
          </a:xfrm>
          <a:prstGeom prst="rect">
            <a:avLst/>
          </a:prstGeom>
          <a:noFill/>
          <a:ln>
            <a:noFill/>
          </a:ln>
          <a:effectLst/>
        </p:spPr>
        <p:txBody>
          <a:bodyPr>
            <a:spAutoFit/>
          </a:bodyPr>
          <a:lstStyle/>
          <a:p>
            <a:pPr algn="l">
              <a:spcBef>
                <a:spcPct val="50000"/>
              </a:spcBef>
            </a:pPr>
            <a:r>
              <a:rPr lang="en-US" sz="2400"/>
              <a:t>Searching for -86.</a:t>
            </a:r>
            <a:endParaRPr lang="en-US" sz="2400"/>
          </a:p>
        </p:txBody>
      </p:sp>
      <p:grpSp>
        <p:nvGrpSpPr>
          <p:cNvPr id="1165336" name="Group 24"/>
          <p:cNvGrpSpPr/>
          <p:nvPr/>
        </p:nvGrpSpPr>
        <p:grpSpPr bwMode="auto">
          <a:xfrm>
            <a:off x="914400" y="1524000"/>
            <a:ext cx="6858000" cy="469900"/>
            <a:chOff x="576" y="960"/>
            <a:chExt cx="4320" cy="296"/>
          </a:xfrm>
        </p:grpSpPr>
        <p:sp>
          <p:nvSpPr>
            <p:cNvPr id="1165337" name="Text Box 25"/>
            <p:cNvSpPr txBox="1">
              <a:spLocks noChangeArrowheads="1"/>
            </p:cNvSpPr>
            <p:nvPr/>
          </p:nvSpPr>
          <p:spPr bwMode="auto">
            <a:xfrm>
              <a:off x="5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-23</a:t>
              </a:r>
              <a:endParaRPr lang="en-US" sz="2400"/>
            </a:p>
          </p:txBody>
        </p:sp>
        <p:sp>
          <p:nvSpPr>
            <p:cNvPr id="1165338" name="Text Box 26"/>
            <p:cNvSpPr txBox="1">
              <a:spLocks noChangeArrowheads="1"/>
            </p:cNvSpPr>
            <p:nvPr/>
          </p:nvSpPr>
          <p:spPr bwMode="auto">
            <a:xfrm>
              <a:off x="10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97</a:t>
              </a:r>
              <a:endParaRPr lang="en-US" sz="2400"/>
            </a:p>
          </p:txBody>
        </p:sp>
        <p:sp>
          <p:nvSpPr>
            <p:cNvPr id="1165339" name="Text Box 27"/>
            <p:cNvSpPr txBox="1">
              <a:spLocks noChangeArrowheads="1"/>
            </p:cNvSpPr>
            <p:nvPr/>
          </p:nvSpPr>
          <p:spPr bwMode="auto">
            <a:xfrm>
              <a:off x="15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18</a:t>
              </a:r>
              <a:endParaRPr lang="en-US" sz="2400"/>
            </a:p>
          </p:txBody>
        </p:sp>
        <p:sp>
          <p:nvSpPr>
            <p:cNvPr id="1165340" name="Text Box 28"/>
            <p:cNvSpPr txBox="1">
              <a:spLocks noChangeArrowheads="1"/>
            </p:cNvSpPr>
            <p:nvPr/>
          </p:nvSpPr>
          <p:spPr bwMode="auto">
            <a:xfrm>
              <a:off x="20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21</a:t>
              </a:r>
              <a:endParaRPr lang="en-US" sz="2400"/>
            </a:p>
          </p:txBody>
        </p:sp>
        <p:sp>
          <p:nvSpPr>
            <p:cNvPr id="1165341" name="Text Box 29"/>
            <p:cNvSpPr txBox="1">
              <a:spLocks noChangeArrowheads="1"/>
            </p:cNvSpPr>
            <p:nvPr/>
          </p:nvSpPr>
          <p:spPr bwMode="auto">
            <a:xfrm>
              <a:off x="249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5</a:t>
              </a:r>
              <a:endParaRPr lang="en-US" sz="2400"/>
            </a:p>
          </p:txBody>
        </p:sp>
        <p:sp>
          <p:nvSpPr>
            <p:cNvPr id="1165342" name="Text Box 30"/>
            <p:cNvSpPr txBox="1">
              <a:spLocks noChangeArrowheads="1"/>
            </p:cNvSpPr>
            <p:nvPr/>
          </p:nvSpPr>
          <p:spPr bwMode="auto">
            <a:xfrm>
              <a:off x="297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-86</a:t>
              </a:r>
              <a:endParaRPr lang="en-US" sz="2400"/>
            </a:p>
          </p:txBody>
        </p:sp>
        <p:sp>
          <p:nvSpPr>
            <p:cNvPr id="1165343" name="Text Box 31"/>
            <p:cNvSpPr txBox="1">
              <a:spLocks noChangeArrowheads="1"/>
            </p:cNvSpPr>
            <p:nvPr/>
          </p:nvSpPr>
          <p:spPr bwMode="auto">
            <a:xfrm>
              <a:off x="345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64</a:t>
              </a:r>
              <a:endParaRPr lang="en-US" sz="2400"/>
            </a:p>
          </p:txBody>
        </p:sp>
        <p:sp>
          <p:nvSpPr>
            <p:cNvPr id="1165344" name="Text Box 32"/>
            <p:cNvSpPr txBox="1">
              <a:spLocks noChangeArrowheads="1"/>
            </p:cNvSpPr>
            <p:nvPr/>
          </p:nvSpPr>
          <p:spPr bwMode="auto">
            <a:xfrm>
              <a:off x="393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0</a:t>
              </a:r>
              <a:endParaRPr lang="en-US" sz="2400"/>
            </a:p>
          </p:txBody>
        </p:sp>
        <p:sp>
          <p:nvSpPr>
            <p:cNvPr id="1165345" name="Text Box 33"/>
            <p:cNvSpPr txBox="1">
              <a:spLocks noChangeArrowheads="1"/>
            </p:cNvSpPr>
            <p:nvPr/>
          </p:nvSpPr>
          <p:spPr bwMode="auto">
            <a:xfrm>
              <a:off x="4416" y="960"/>
              <a:ext cx="480" cy="296"/>
            </a:xfrm>
            <a:prstGeom prst="rect">
              <a:avLst/>
            </a:prstGeom>
            <a:noFill/>
            <a:ln w="12700">
              <a:solidFill>
                <a:schemeClr val="tx1"/>
              </a:solidFill>
              <a:miter lim="800000"/>
            </a:ln>
            <a:effectLst/>
          </p:spPr>
          <p:txBody>
            <a:bodyPr>
              <a:spAutoFit/>
            </a:bodyPr>
            <a:lstStyle/>
            <a:p>
              <a:pPr>
                <a:spcBef>
                  <a:spcPct val="50000"/>
                </a:spcBef>
              </a:pPr>
              <a:r>
                <a:rPr lang="en-US" sz="2400"/>
                <a:t>-37</a:t>
              </a:r>
              <a:endParaRPr lang="en-US" sz="2400"/>
            </a:p>
          </p:txBody>
        </p:sp>
      </p:gr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SWI" val="494"/>
  <p:tag name="NBP" val="1"/>
  <p:tag name="CVB" val="494"/>
  <p:tag name="SPT" val="FALSE"/>
  <p:tag name="BSN" val="494"/>
  <p:tag name="LFXCI" val="0"/>
  <p:tag name="SVT" val="TRUE"/>
  <p:tag name="CII" val="494"/>
</p:tagLst>
</file>

<file path=ppt/tags/tag2.xml><?xml version="1.0" encoding="utf-8"?>
<p:tagLst xmlns:p="http://schemas.openxmlformats.org/presentationml/2006/main">
  <p:tag name="SWI" val="494"/>
  <p:tag name="NBP" val="1"/>
  <p:tag name="CVB" val="494"/>
  <p:tag name="SPT" val="FALSE"/>
  <p:tag name="BSN" val="494"/>
  <p:tag name="LFXCI" val="0"/>
  <p:tag name="SVT" val="TRUE"/>
  <p:tag name="CII" val="494"/>
</p:tagLst>
</file>

<file path=ppt/tags/tag3.xml><?xml version="1.0" encoding="utf-8"?>
<p:tagLst xmlns:p="http://schemas.openxmlformats.org/presentationml/2006/main">
  <p:tag name="SWI" val="494"/>
  <p:tag name="NBP" val="1"/>
  <p:tag name="CVB" val="494"/>
  <p:tag name="SPT" val="FALSE"/>
  <p:tag name="BSN" val="494"/>
  <p:tag name="LFXCI" val="0"/>
  <p:tag name="SVT" val="TRUE"/>
  <p:tag name="CII" val="494"/>
</p:tagLst>
</file>

<file path=ppt/tags/tag4.xml><?xml version="1.0" encoding="utf-8"?>
<p:tagLst xmlns:p="http://schemas.openxmlformats.org/presentationml/2006/main">
  <p:tag name="SWI" val="494"/>
  <p:tag name="NBP" val="1"/>
  <p:tag name="CVB" val="494"/>
  <p:tag name="SPT" val="FALSE"/>
  <p:tag name="BSN" val="494"/>
  <p:tag name="LFXCI" val="0"/>
  <p:tag name="SVT" val="TRUE"/>
  <p:tag name="CII" val="494"/>
</p:tagLst>
</file>

<file path=ppt/tags/tag5.xml><?xml version="1.0" encoding="utf-8"?>
<p:tagLst xmlns:p="http://schemas.openxmlformats.org/presentationml/2006/main">
  <p:tag name="SWI" val="494"/>
  <p:tag name="NBP" val="1"/>
  <p:tag name="CVB" val="494"/>
  <p:tag name="SPT" val="FALSE"/>
  <p:tag name="BSN" val="494"/>
  <p:tag name="LFXCI" val="0"/>
  <p:tag name="SVT" val="TRUE"/>
  <p:tag name="CII" val="494"/>
</p:tagLst>
</file>

<file path=ppt/tags/tag6.xml><?xml version="1.0" encoding="utf-8"?>
<p:tagLst xmlns:p="http://schemas.openxmlformats.org/presentationml/2006/main">
  <p:tag name="SWI" val="494"/>
  <p:tag name="NBP" val="1"/>
  <p:tag name="CVB" val="494"/>
  <p:tag name="SPT" val="FALSE"/>
  <p:tag name="BSN" val="494"/>
  <p:tag name="LFXCI" val="0"/>
  <p:tag name="SVT" val="TRUE"/>
  <p:tag name="CII" val="494"/>
</p:tagLst>
</file>

<file path=ppt/theme/theme1.xml><?xml version="1.0" encoding="utf-8"?>
<a:theme xmlns:a="http://schemas.openxmlformats.org/drawingml/2006/main" name="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5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5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6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6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Algorithm2">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7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7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8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_Algorithm2">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9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8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0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默认设计模板_2">
  <a:themeElements>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_2">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Algorithm">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Algorithm.thmx</Template>
  <TotalTime>0</TotalTime>
  <Words>8641</Words>
  <Application>WPS 演示</Application>
  <PresentationFormat>On-screen Show (4:3)</PresentationFormat>
  <Paragraphs>955</Paragraphs>
  <Slides>48</Slides>
  <Notes>6</Notes>
  <HiddenSlides>0</HiddenSlides>
  <MMClips>0</MMClips>
  <ScaleCrop>false</ScaleCrop>
  <HeadingPairs>
    <vt:vector size="6" baseType="variant">
      <vt:variant>
        <vt:lpstr>已用的字体</vt:lpstr>
      </vt:variant>
      <vt:variant>
        <vt:i4>12</vt:i4>
      </vt:variant>
      <vt:variant>
        <vt:lpstr>主题</vt:lpstr>
      </vt:variant>
      <vt:variant>
        <vt:i4>22</vt:i4>
      </vt:variant>
      <vt:variant>
        <vt:lpstr>幻灯片标题</vt:lpstr>
      </vt:variant>
      <vt:variant>
        <vt:i4>48</vt:i4>
      </vt:variant>
    </vt:vector>
  </HeadingPairs>
  <TitlesOfParts>
    <vt:vector size="82" baseType="lpstr">
      <vt:lpstr>Arial</vt:lpstr>
      <vt:lpstr>SimSun</vt:lpstr>
      <vt:lpstr>Wingdings</vt:lpstr>
      <vt:lpstr>MS PGothic</vt:lpstr>
      <vt:lpstr>Tahoma</vt:lpstr>
      <vt:lpstr>Wingdings</vt:lpstr>
      <vt:lpstr>Arial</vt:lpstr>
      <vt:lpstr>Times New Roman</vt:lpstr>
      <vt:lpstr>Times</vt:lpstr>
      <vt:lpstr>Trebuchet MS</vt:lpstr>
      <vt:lpstr>Microsoft YaHei</vt:lpstr>
      <vt:lpstr>Calibri</vt:lpstr>
      <vt:lpstr>Algorithm</vt:lpstr>
      <vt:lpstr>默认设计模板_2</vt:lpstr>
      <vt:lpstr>1_Algorithm</vt:lpstr>
      <vt:lpstr>1_默认设计模板_2</vt:lpstr>
      <vt:lpstr>2_Algorithm</vt:lpstr>
      <vt:lpstr>2_默认设计模板_2</vt:lpstr>
      <vt:lpstr>3_Algorithm</vt:lpstr>
      <vt:lpstr>3_默认设计模板_2</vt:lpstr>
      <vt:lpstr>4_Algorithm</vt:lpstr>
      <vt:lpstr>4_默认设计模板_2</vt:lpstr>
      <vt:lpstr>5_Algorithm</vt:lpstr>
      <vt:lpstr>5_默认设计模板_2</vt:lpstr>
      <vt:lpstr>6_Algorithm</vt:lpstr>
      <vt:lpstr>6_默认设计模板_2</vt:lpstr>
      <vt:lpstr>Algorithm2</vt:lpstr>
      <vt:lpstr>7_默认设计模板_2</vt:lpstr>
      <vt:lpstr>7_Algorithm</vt:lpstr>
      <vt:lpstr>8_默认设计模板_2</vt:lpstr>
      <vt:lpstr>1_Algorithm2</vt:lpstr>
      <vt:lpstr>9_默认设计模板_2</vt:lpstr>
      <vt:lpstr>8_Algorithm</vt:lpstr>
      <vt:lpstr>10_默认设计模板_2</vt:lpstr>
      <vt:lpstr>Divide and Conquer</vt:lpstr>
      <vt:lpstr>Divide and Conquer</vt:lpstr>
      <vt:lpstr>PowerPoint 演示文稿</vt:lpstr>
      <vt:lpstr>Search</vt:lpstr>
      <vt:lpstr>Search Algorithms</vt:lpstr>
      <vt:lpstr>PowerPoint 演示文稿</vt:lpstr>
      <vt:lpstr>PowerPoint 演示文稿</vt:lpstr>
      <vt:lpstr>Example #1</vt:lpstr>
      <vt:lpstr>Example #2</vt:lpstr>
      <vt:lpstr>Example #3</vt:lpstr>
      <vt:lpstr>Example #4</vt:lpstr>
      <vt:lpstr>Example #5</vt:lpstr>
      <vt:lpstr>Example #6</vt:lpstr>
      <vt:lpstr>Running Time</vt:lpstr>
      <vt:lpstr>PowerPoint 演示文稿</vt:lpstr>
      <vt:lpstr>PowerPoint 演示文稿</vt:lpstr>
      <vt:lpstr>PowerPoint 演示文稿</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Example</vt:lpstr>
      <vt:lpstr>In-class Exercise</vt:lpstr>
      <vt:lpstr>Running Time</vt:lpstr>
      <vt:lpstr>Running Time (cont.)</vt:lpstr>
      <vt:lpstr>PowerPoint 演示文稿</vt:lpstr>
      <vt:lpstr>Worst Case (cont.)</vt:lpstr>
      <vt:lpstr>In-class Exercise</vt:lpstr>
      <vt:lpstr>In-class Exercise</vt:lpstr>
      <vt:lpstr>In-class Exercise</vt:lpstr>
      <vt:lpstr>PowerPoint 演示文稿</vt:lpstr>
      <vt:lpstr>MinMax Problem</vt:lpstr>
      <vt:lpstr>Pseudocode</vt:lpstr>
      <vt:lpstr>Example</vt:lpstr>
      <vt:lpstr>In-class Exercise</vt:lpstr>
      <vt:lpstr>Running Time</vt:lpstr>
      <vt:lpstr>In-class Exercise</vt:lpstr>
      <vt:lpstr>PowerPoint 演示文稿</vt:lpstr>
      <vt:lpstr>In-class Exercise</vt:lpstr>
      <vt:lpstr>In-class Exercise</vt:lpstr>
      <vt:lpstr>In-class 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dc:title>
  <dc:creator>Bowu</dc:creator>
  <cp:lastModifiedBy>Bowu.Zhang</cp:lastModifiedBy>
  <cp:revision>71</cp:revision>
  <dcterms:created xsi:type="dcterms:W3CDTF">2015-10-29T19:40:00Z</dcterms:created>
  <dcterms:modified xsi:type="dcterms:W3CDTF">2016-11-16T03:45:29Z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