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notesMasterIdLst>
    <p:notesMasterId r:id="rId17"/>
  </p:notesMasterIdLst>
  <p:sldIdLst>
    <p:sldId id="339" r:id="rId14"/>
    <p:sldId id="513" r:id="rId15"/>
    <p:sldId id="401" r:id="rId16"/>
    <p:sldId id="400" r:id="rId18"/>
    <p:sldId id="445" r:id="rId19"/>
    <p:sldId id="436" r:id="rId20"/>
    <p:sldId id="437" r:id="rId21"/>
    <p:sldId id="442" r:id="rId22"/>
    <p:sldId id="438" r:id="rId23"/>
    <p:sldId id="439" r:id="rId24"/>
    <p:sldId id="441" r:id="rId25"/>
    <p:sldId id="444" r:id="rId26"/>
    <p:sldId id="440" r:id="rId27"/>
    <p:sldId id="510" r:id="rId28"/>
    <p:sldId id="481" r:id="rId29"/>
    <p:sldId id="447" r:id="rId30"/>
    <p:sldId id="448" r:id="rId31"/>
    <p:sldId id="373" r:id="rId32"/>
    <p:sldId id="450" r:id="rId33"/>
    <p:sldId id="451" r:id="rId34"/>
    <p:sldId id="452" r:id="rId35"/>
    <p:sldId id="453" r:id="rId36"/>
    <p:sldId id="454" r:id="rId37"/>
    <p:sldId id="376" r:id="rId38"/>
    <p:sldId id="455" r:id="rId39"/>
    <p:sldId id="457" r:id="rId40"/>
    <p:sldId id="458" r:id="rId41"/>
    <p:sldId id="375" r:id="rId42"/>
    <p:sldId id="511" r:id="rId43"/>
    <p:sldId id="459" r:id="rId44"/>
    <p:sldId id="460" r:id="rId45"/>
    <p:sldId id="461" r:id="rId46"/>
    <p:sldId id="463" r:id="rId47"/>
    <p:sldId id="465" r:id="rId48"/>
    <p:sldId id="482" r:id="rId49"/>
    <p:sldId id="466" r:id="rId50"/>
    <p:sldId id="512" r:id="rId51"/>
    <p:sldId id="467" r:id="rId52"/>
    <p:sldId id="449" r:id="rId53"/>
    <p:sldId id="472" r:id="rId54"/>
    <p:sldId id="476" r:id="rId5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2" autoAdjust="0"/>
    <p:restoredTop sz="80987" autoAdjust="0"/>
  </p:normalViewPr>
  <p:slideViewPr>
    <p:cSldViewPr snapToGrid="0" snapToObjects="1">
      <p:cViewPr varScale="1">
        <p:scale>
          <a:sx n="71" d="100"/>
          <a:sy n="71" d="100"/>
        </p:scale>
        <p:origin x="1920" y="54"/>
      </p:cViewPr>
      <p:guideLst>
        <p:guide orient="horz" pos="2160"/>
        <p:guide pos="2880"/>
      </p:guideLst>
    </p:cSldViewPr>
  </p:slideViewPr>
  <p:notesTextViewPr>
    <p:cViewPr>
      <p:scale>
        <a:sx n="100" d="100"/>
        <a:sy n="100" d="100"/>
      </p:scale>
      <p:origin x="0" y="0"/>
    </p:cViewPr>
  </p:notesTextViewPr>
  <p:gridSpacing cx="76197" cy="76197"/>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4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notesMaster" Target="notesMasters/notesMaster1.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cs typeface="+mn-ea"/>
              </a:defRPr>
            </a:lvl1pPr>
          </a:lstStyle>
          <a:p>
            <a:fld id="{F520842D-5CF6-4F22-AAC5-A5A90A28B14A}" type="datetimeFigureOut">
              <a:rPr lang="en-US"/>
            </a:fld>
            <a:endParaRPr lang="en-US">
              <a:cs typeface="+mn-cs"/>
            </a:endParaRPr>
          </a:p>
        </p:txBody>
      </p:sp>
      <p:sp>
        <p:nvSpPr>
          <p:cNvPr id="48132" name="Slide Image Placeholder 3"/>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48133" name="Notes Placeholder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noProof="1" smtClean="0">
                <a:cs typeface="+mn-ea"/>
              </a:defRPr>
            </a:lvl1pPr>
          </a:lstStyle>
          <a:p>
            <a:fld id="{44435595-DB9D-4B0E-9153-417F0FFBD6C7}" type="slidenum">
              <a:rPr lang="en-US"/>
            </a:fld>
            <a:endParaRPr lang="en-US">
              <a:cs typeface="+mn-cs"/>
            </a:endParaRP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ChangeArrowheads="1"/>
          </p:cNvSpPr>
          <p:nvPr>
            <p:ph type="sldImg" idx="4294967295"/>
          </p:nvPr>
        </p:nvSpPr>
        <p:spPr>
          <a:ln>
            <a:miter lim="800000"/>
          </a:ln>
        </p:spPr>
      </p:sp>
      <p:sp>
        <p:nvSpPr>
          <p:cNvPr id="52226" name="文本占位符 2"/>
          <p:cNvSpPr>
            <a:spLocks noChangeArrowheads="1"/>
          </p:cNvSpPr>
          <p:nvPr>
            <p:ph type="body" idx="4294967295"/>
          </p:nvPr>
        </p:nvSpPr>
        <p:spPr/>
        <p:txBody>
          <a:bodyPr/>
          <a:lstStyle/>
          <a:p>
            <a:r>
              <a:rPr lang="zh-CN" altLang="en-US" smtClean="0"/>
              <a:t>Greedy algorithms don't always yield optimal solutions but,</a:t>
            </a:r>
            <a:endParaRPr lang="zh-CN" altLang="en-US" smtClean="0"/>
          </a:p>
          <a:p>
            <a:r>
              <a:rPr lang="zh-CN" altLang="en-US" smtClean="0"/>
              <a:t>when they do, they're usually the simplest and most e_x000E_cient</a:t>
            </a:r>
            <a:endParaRPr lang="zh-CN" altLang="en-US" smtClean="0"/>
          </a:p>
          <a:p>
            <a:r>
              <a:rPr lang="zh-CN" altLang="en-US" smtClean="0"/>
              <a:t>algorithms available.</a:t>
            </a: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ChangeArrowheads="1"/>
          </p:cNvSpPr>
          <p:nvPr>
            <p:ph type="sldImg" idx="4294967295"/>
          </p:nvPr>
        </p:nvSpPr>
        <p:spPr>
          <a:ln>
            <a:miter lim="800000"/>
          </a:ln>
        </p:spPr>
      </p:sp>
      <p:sp>
        <p:nvSpPr>
          <p:cNvPr id="82946" name="Notes Placeholder 2"/>
          <p:cNvSpPr>
            <a:spLocks noGrp="1" noChangeArrowheads="1"/>
          </p:cNvSpPr>
          <p:nvPr>
            <p:ph type="body" idx="4294967295"/>
          </p:nvPr>
        </p:nvSpPr>
        <p:spPr/>
        <p:txBody>
          <a:bodyPr/>
          <a:lstStyle/>
          <a:p>
            <a:r>
              <a:rPr lang="en-US" altLang="en-US" smtClean="0"/>
              <a:t>For the more general case in which v[i]/w[i] are not necessarily distinct, we can group items of the same v[i]/w[i] ratio into the same group, and apply the reasoning above. It would be good exercise for you to work out all the details.</a:t>
            </a:r>
            <a:endParaRPr lang="en-US" altLang="en-US" smtClean="0"/>
          </a:p>
        </p:txBody>
      </p:sp>
      <p:sp>
        <p:nvSpPr>
          <p:cNvPr id="829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1CA0678-3908-41AD-BC30-C0DFB1CFC0DD}" type="slidenum">
              <a:rPr lang="en-US" altLang="en-US"/>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ChangeArrowheads="1"/>
          </p:cNvSpPr>
          <p:nvPr>
            <p:ph type="sldImg" idx="4294967295"/>
          </p:nvPr>
        </p:nvSpPr>
        <p:spPr>
          <a:ln>
            <a:miter lim="800000"/>
          </a:ln>
        </p:spPr>
      </p:sp>
      <p:sp>
        <p:nvSpPr>
          <p:cNvPr id="93186" name="文本占位符 2"/>
          <p:cNvSpPr>
            <a:spLocks noChangeArrowheads="1"/>
          </p:cNvSpPr>
          <p:nvPr>
            <p:ph type="body" idx="4294967295"/>
          </p:nvPr>
        </p:nvSpPr>
        <p:spPr/>
        <p:txBody>
          <a:bodyPr/>
          <a:lstStyle/>
          <a:p>
            <a:r>
              <a:rPr lang="en-US" altLang="zh-CN" smtClean="0"/>
              <a:t>Understand that we have to find a compatible classroom for a lecture. There are many classrooms, we need to check if the finish time of lecture in that classroom is less than start time of new lecture. If yes , then classroom is compatible, if there is no such class, allocate a new class. If we store our allocated classrooms in such a way that it always gives classroom with least finish time of last lecture scheduled there, we can safely say that if this classroom is not compatible, none of the others will be.(Why?) Every time we assign a lecture to a classroom, sort the list of classroom, so that first classroom is with least finish time.</a:t>
            </a:r>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p:cNvSpPr>
            <a:spLocks noChangeArrowheads="1"/>
          </p:cNvSpPr>
          <p:nvPr>
            <p:ph type="sldImg" idx="4294967295"/>
          </p:nvPr>
        </p:nvSpPr>
        <p:spPr>
          <a:ln>
            <a:miter lim="800000"/>
          </a:ln>
        </p:spPr>
      </p:sp>
      <p:sp>
        <p:nvSpPr>
          <p:cNvPr id="100354" name="文本占位符 2"/>
          <p:cNvSpPr>
            <a:spLocks noChangeArrowheads="1"/>
          </p:cNvSpPr>
          <p:nvPr>
            <p:ph type="body" idx="4294967295"/>
          </p:nvPr>
        </p:nvSpPr>
        <p:spPr/>
        <p:txBody>
          <a:bodyPr/>
          <a:lstStyle/>
          <a:p>
            <a:pPr marL="0" lvl="1" indent="457200"/>
            <a:r>
              <a:rPr lang="en-US" altLang="zh-CN" smtClean="0">
                <a:latin typeface="Calibri Light" panose="020F0302020204030204" pitchFamily="34" charset="0"/>
                <a:sym typeface="SimSun" panose="02010600030101010101" pitchFamily="2" charset="-122"/>
              </a:rPr>
              <a:t>Two lectures with overlapping intervals cannot both be scheduled!</a:t>
            </a:r>
            <a:endParaRPr lang="en-US" altLang="zh-CN" smtClean="0">
              <a:latin typeface="Calibri Light" panose="020F0302020204030204" pitchFamily="34" charset="0"/>
              <a:sym typeface="SimSun" panose="02010600030101010101" pitchFamily="2" charset="-122"/>
            </a:endParaRPr>
          </a:p>
          <a:p>
            <a:endParaRPr lang="en-US" altLang="zh-CN" smtClean="0">
              <a:latin typeface="Calibri Light" panose="020F0302020204030204" pitchFamily="34" charset="0"/>
              <a:sym typeface="SimSun"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ChangeArrowheads="1"/>
          </p:cNvSpPr>
          <p:nvPr>
            <p:ph type="sldImg" idx="4294967295"/>
          </p:nvPr>
        </p:nvSpPr>
        <p:spPr>
          <a:ln>
            <a:miter lim="800000"/>
          </a:ln>
        </p:spPr>
      </p:sp>
      <p:sp>
        <p:nvSpPr>
          <p:cNvPr id="102402" name="文本占位符 2"/>
          <p:cNvSpPr>
            <a:spLocks noChangeArrowheads="1"/>
          </p:cNvSpPr>
          <p:nvPr>
            <p:ph type="body" idx="4294967295"/>
          </p:nvPr>
        </p:nvSpPr>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矩形 7169"/>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zh-CN" altLang="en-US"/>
          </a:p>
        </p:txBody>
      </p:sp>
      <p:sp>
        <p:nvSpPr>
          <p:cNvPr id="54274" name="矩形 7170"/>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r" eaLnBrk="0" hangingPunct="0"/>
            <a:r>
              <a:rPr lang="en-US" altLang="zh-CN" sz="1200"/>
              <a:t>2</a:t>
            </a:r>
            <a:endParaRPr lang="en-US" altLang="zh-CN" sz="1200"/>
          </a:p>
        </p:txBody>
      </p:sp>
      <p:sp>
        <p:nvSpPr>
          <p:cNvPr id="54275" name="矩形 7171"/>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zh-CN" altLang="en-US"/>
          </a:p>
        </p:txBody>
      </p:sp>
      <p:sp>
        <p:nvSpPr>
          <p:cNvPr id="54276" name="矩形 7172"/>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zh-CN" altLang="en-US"/>
          </a:p>
        </p:txBody>
      </p:sp>
      <p:sp>
        <p:nvSpPr>
          <p:cNvPr id="54277" name="幻灯片图像占位符 7173"/>
          <p:cNvSpPr>
            <a:spLocks noGrp="1" noRot="1" noChangeAspect="1" noChangeArrowheads="1" noTextEdit="1"/>
          </p:cNvSpPr>
          <p:nvPr>
            <p:ph type="sldImg" idx="4294967295"/>
          </p:nvPr>
        </p:nvSpPr>
        <p:spPr>
          <a:xfrm>
            <a:off x="1150938" y="692150"/>
            <a:ext cx="4556125" cy="3416300"/>
          </a:xfrm>
          <a:ln>
            <a:miter lim="800000"/>
          </a:ln>
        </p:spPr>
      </p:sp>
      <p:sp>
        <p:nvSpPr>
          <p:cNvPr id="54278" name="文本占位符 7174"/>
          <p:cNvSpPr>
            <a:spLocks noGrp="1" noChangeArrowheads="1"/>
          </p:cNvSpPr>
          <p:nvPr>
            <p:ph type="body" idx="4294967295"/>
          </p:nvPr>
        </p:nvSpPr>
        <p:spPr/>
        <p:txBody>
          <a:bodyPr lIns="90488" tIns="44450" rIns="90488" bIns="44450"/>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ChangeArrowheads="1"/>
          </p:cNvSpPr>
          <p:nvPr>
            <p:ph type="sldImg" idx="4294967295"/>
          </p:nvPr>
        </p:nvSpPr>
        <p:spPr>
          <a:ln>
            <a:miter lim="800000"/>
          </a:ln>
        </p:spPr>
      </p:sp>
      <p:sp>
        <p:nvSpPr>
          <p:cNvPr id="58370" name="文本占位符 2"/>
          <p:cNvSpPr>
            <a:spLocks noChangeArrowheads="1"/>
          </p:cNvSpPr>
          <p:nvPr>
            <p:ph type="body" idx="4294967295"/>
          </p:nvPr>
        </p:nvSpPr>
        <p:spPr/>
        <p:txBody>
          <a:bodyPr/>
          <a:lstStyle/>
          <a:p>
            <a:r>
              <a:rPr lang="en-US" altLang="en-US" smtClean="0"/>
              <a:t>certain amount of change</a:t>
            </a: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ChangeArrowheads="1"/>
          </p:cNvSpPr>
          <p:nvPr>
            <p:ph type="sldImg" idx="4294967295"/>
          </p:nvPr>
        </p:nvSpPr>
        <p:spPr>
          <a:ln>
            <a:miter lim="800000"/>
          </a:ln>
        </p:spPr>
      </p:sp>
      <p:sp>
        <p:nvSpPr>
          <p:cNvPr id="65538" name="文本占位符 2"/>
          <p:cNvSpPr>
            <a:spLocks noChangeArrowheads="1"/>
          </p:cNvSpPr>
          <p:nvPr>
            <p:ph type="body" idx="4294967295"/>
          </p:nvPr>
        </p:nvSpPr>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ChangeArrowheads="1"/>
          </p:cNvSpPr>
          <p:nvPr>
            <p:ph type="sldImg" idx="4294967295"/>
          </p:nvPr>
        </p:nvSpPr>
        <p:spPr>
          <a:ln>
            <a:miter lim="800000"/>
          </a:ln>
        </p:spPr>
      </p:sp>
      <p:sp>
        <p:nvSpPr>
          <p:cNvPr id="67586" name="文本占位符 2"/>
          <p:cNvSpPr>
            <a:spLocks noChangeArrowheads="1"/>
          </p:cNvSpPr>
          <p:nvPr>
            <p:ph type="body" idx="4294967295"/>
          </p:nvPr>
        </p:nvSpPr>
        <p:spPr/>
        <p:txBody>
          <a:bodyPr/>
          <a:lstStyle/>
          <a:p>
            <a:r>
              <a:rPr lang="en-US" altLang="zh-CN" smtClean="0"/>
              <a:t>n = 15</a:t>
            </a: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ChangeArrowheads="1"/>
          </p:cNvSpPr>
          <p:nvPr>
            <p:ph type="sldImg" idx="4294967295"/>
          </p:nvPr>
        </p:nvSpPr>
        <p:spPr>
          <a:ln>
            <a:miter lim="800000"/>
          </a:ln>
        </p:spPr>
      </p:sp>
      <p:sp>
        <p:nvSpPr>
          <p:cNvPr id="69634" name="文本占位符 2"/>
          <p:cNvSpPr>
            <a:spLocks noChangeArrowheads="1"/>
          </p:cNvSpPr>
          <p:nvPr>
            <p:ph type="body" idx="4294967295"/>
          </p:nvPr>
        </p:nvSpPr>
        <p:spPr/>
        <p:txBody>
          <a:bodyPr/>
          <a:lstStyle/>
          <a:p>
            <a:r>
              <a:rPr lang="en-US" altLang="zh-CN" smtClean="0"/>
              <a:t>n = 15</a:t>
            </a: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ChangeArrowheads="1"/>
          </p:cNvSpPr>
          <p:nvPr>
            <p:ph type="sldImg" idx="4294967295"/>
          </p:nvPr>
        </p:nvSpPr>
        <p:spPr>
          <a:ln>
            <a:miter lim="800000"/>
          </a:ln>
        </p:spPr>
      </p:sp>
      <p:sp>
        <p:nvSpPr>
          <p:cNvPr id="73730" name="文本占位符 2"/>
          <p:cNvSpPr>
            <a:spLocks noChangeArrowheads="1"/>
          </p:cNvSpPr>
          <p:nvPr>
            <p:ph type="body" idx="4294967295"/>
          </p:nvPr>
        </p:nvSpPr>
        <p:spPr/>
        <p:txBody>
          <a:bodyPr/>
          <a:lstStyle/>
          <a:p>
            <a:pPr lvl="1"/>
            <a:r>
              <a:rPr lang="en-US" altLang="en-US" smtClean="0"/>
              <a:t>Each item represents a sack of some substance which can be arbitrarily divided.</a:t>
            </a:r>
            <a:endParaRPr lang="en-US" altLang="en-US" smtClean="0"/>
          </a:p>
          <a:p>
            <a:pPr lvl="1"/>
            <a:endParaRPr lang="en-US" altLang="en-US" smtClean="0"/>
          </a:p>
          <a:p>
            <a:pPr lvl="1"/>
            <a:r>
              <a:rPr lang="en-US" altLang="en-US" smtClean="0"/>
              <a:t>Examples: a sack of sugar, a sack of salt and a sack of gold dust.</a:t>
            </a:r>
            <a:endParaRPr lang="en-US" altLang="en-US" smtClean="0"/>
          </a:p>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ChangeArrowheads="1"/>
          </p:cNvSpPr>
          <p:nvPr>
            <p:ph type="sldImg" idx="4294967295"/>
          </p:nvPr>
        </p:nvSpPr>
        <p:spPr>
          <a:ln>
            <a:miter lim="800000"/>
          </a:ln>
        </p:spPr>
      </p:sp>
      <p:sp>
        <p:nvSpPr>
          <p:cNvPr id="76802" name="文本占位符 2"/>
          <p:cNvSpPr>
            <a:spLocks noChangeArrowheads="1"/>
          </p:cNvSpPr>
          <p:nvPr>
            <p:ph type="body" idx="4294967295"/>
          </p:nvPr>
        </p:nvSpPr>
        <p:spPr/>
        <p:txBody>
          <a:bodyPr/>
          <a:lstStyle/>
          <a:p>
            <a:r>
              <a:rPr lang="zh-CN" altLang="en-US" dirty="0" smtClean="0"/>
              <a:t>Sort by most rewarding items with respect to the ratio of value to size, and take as many of the top most</a:t>
            </a:r>
            <a:endParaRPr lang="zh-CN" altLang="en-US" dirty="0" smtClean="0"/>
          </a:p>
          <a:p>
            <a:r>
              <a:rPr lang="zh-CN" altLang="en-US" dirty="0" smtClean="0"/>
              <a:t>valuable items as will fit.</a:t>
            </a:r>
            <a:endParaRPr lang="zh-CN" altLang="en-US" dirty="0" smtClean="0"/>
          </a:p>
          <a:p>
            <a:r>
              <a:rPr lang="zh-CN" altLang="en-US" dirty="0" smtClean="0"/>
              <a:t>Consider the following greedy algorithm for the Knapsack problem which we will refer to as</a:t>
            </a:r>
            <a:endParaRPr lang="zh-CN" altLang="en-US" dirty="0" smtClean="0"/>
          </a:p>
          <a:p>
            <a:r>
              <a:rPr lang="zh-CN" altLang="en-US" dirty="0" smtClean="0"/>
              <a:t>GreedyKnapsack. We sort all the items by the ratio of their pro_x000C_ts to their sizes so that</a:t>
            </a:r>
            <a:endParaRPr lang="zh-CN" altLang="en-US" dirty="0" smtClean="0"/>
          </a:p>
          <a:p>
            <a:r>
              <a:rPr lang="zh-CN" altLang="en-US" dirty="0" smtClean="0"/>
              <a:t>p1</a:t>
            </a:r>
            <a:endParaRPr lang="zh-CN" altLang="en-US" dirty="0" smtClean="0"/>
          </a:p>
          <a:p>
            <a:r>
              <a:rPr lang="zh-CN" altLang="en-US" dirty="0" smtClean="0"/>
              <a:t>s1</a:t>
            </a:r>
            <a:endParaRPr lang="zh-CN" altLang="en-US" dirty="0" smtClean="0"/>
          </a:p>
          <a:p>
            <a:r>
              <a:rPr lang="zh-CN" altLang="en-US" dirty="0" smtClean="0"/>
              <a:t>_x0015_ p2</a:t>
            </a:r>
            <a:endParaRPr lang="zh-CN" altLang="en-US" dirty="0" smtClean="0"/>
          </a:p>
          <a:p>
            <a:r>
              <a:rPr lang="zh-CN" altLang="en-US" dirty="0" smtClean="0"/>
              <a:t>s2</a:t>
            </a:r>
            <a:endParaRPr lang="zh-CN" altLang="en-US" dirty="0" smtClean="0"/>
          </a:p>
          <a:p>
            <a:r>
              <a:rPr lang="zh-CN" altLang="en-US" dirty="0" smtClean="0"/>
              <a:t>_x0015_ _x0001_ _x0001_ _x0001_ _x0015_ pn</a:t>
            </a:r>
            <a:endParaRPr lang="zh-CN" altLang="en-US" dirty="0" smtClean="0"/>
          </a:p>
          <a:p>
            <a:r>
              <a:rPr lang="zh-CN" altLang="en-US" dirty="0" smtClean="0"/>
              <a:t>sn</a:t>
            </a:r>
            <a:endParaRPr lang="zh-CN" altLang="en-US" dirty="0" smtClean="0"/>
          </a:p>
          <a:p>
            <a:r>
              <a:rPr lang="zh-CN" altLang="en-US" dirty="0" smtClean="0"/>
              <a:t>. Afterward, we greedily take items in this order as long as adding an item to</a:t>
            </a:r>
            <a:endParaRPr lang="zh-CN" altLang="en-US" dirty="0" smtClean="0"/>
          </a:p>
          <a:p>
            <a:r>
              <a:rPr lang="zh-CN" altLang="en-US" dirty="0" smtClean="0"/>
              <a:t>our collection does not exceed the capacity of the knapsack.</a:t>
            </a: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ChangeArrowheads="1"/>
          </p:cNvSpPr>
          <p:nvPr>
            <p:ph type="sldImg" idx="4294967295"/>
          </p:nvPr>
        </p:nvSpPr>
        <p:spPr>
          <a:ln>
            <a:miter lim="800000"/>
          </a:ln>
        </p:spPr>
      </p:sp>
      <p:sp>
        <p:nvSpPr>
          <p:cNvPr id="80898" name="文本占位符 2"/>
          <p:cNvSpPr>
            <a:spLocks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47F645A-0417-4252-8ED8-8820B6553ABD}"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70A1CD4-C233-4FC9-AA99-04707AC9BC45}" type="slidenum">
              <a:rPr lang="en-US"/>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6FDEDEF5-0A85-4712-9244-8DD40DDB52D2}" type="slidenum">
              <a:rPr lang="zh-CN" altLang="en-US"/>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D15A18B5-FD81-4C66-A0E7-1532798EBDE0}" type="slidenum">
              <a:rPr lang="zh-CN" altLang="en-US"/>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DDF707E4-8810-437A-B5C8-A22FC5235618}" type="slidenum">
              <a:rPr lang="zh-CN" altLang="en-US"/>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DE4EED23-4772-41D0-9484-C9DC6D1F5310}" type="slidenum">
              <a:rPr lang="zh-CN" altLang="en-US"/>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EA854E9C-B3E9-4450-9309-B71C336368B2}" type="slidenum">
              <a:rPr lang="zh-CN" altLang="en-US"/>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231C9EEB-F1B1-4C53-BE15-FFCA11CCDA4C}" type="slidenum">
              <a:rPr lang="zh-CN" altLang="en-US"/>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FAF565E5-23D0-40C9-A213-25DF5F86E9CA}" type="slidenum">
              <a:rPr lang="zh-CN" altLang="en-US"/>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BDB5A5C2-3067-4B60-91F9-6D00854B6D56}" type="slidenum">
              <a:rPr lang="zh-CN" altLang="en-US"/>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B217E38-5AFB-4884-B627-A52B058D130F}" type="slidenum">
              <a:rPr lang="zh-CN" altLang="en-US"/>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2AECA5B6-2361-49C7-AE1C-7264034AC4F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FBBD4C7A-5FE8-4558-85B1-CAB0673BA10A}" type="slidenum">
              <a:rPr lang="en-US"/>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225F9372-8800-4FAD-B9D7-703E19A072C4}" type="slidenum">
              <a:rPr lang="zh-CN" altLang="en-US"/>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7ADD8E00-EFA6-4C8B-AA9C-D94BCB48FB6E}" type="slidenum">
              <a:rPr lang="zh-CN" altLang="en-US"/>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52846BFC-5779-4780-A7EB-9C3627C2B1EA}" type="slidenum">
              <a:rPr lang="zh-CN" altLang="en-US"/>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FCB62239-0BEC-499A-B49E-B3EB410D5B36}" type="slidenum">
              <a:rPr lang="zh-CN" altLang="en-US"/>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D7A5A966-E2EA-4F13-825F-61134942CE32}" type="slidenum">
              <a:rPr lang="zh-CN" altLang="en-US"/>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smtClean="0"/>
            </a:lvl1pPr>
          </a:lstStyle>
          <a:p>
            <a:fld id="{8416E638-3EB8-4318-8DE1-EDEF3294E2E6}" type="slidenum">
              <a:rPr lang="zh-CN" altLang="en-US"/>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smtClean="0"/>
            </a:lvl1pPr>
          </a:lstStyle>
          <a:p>
            <a:fld id="{47B4D098-2F77-43E5-BDFA-5E3686261D7B}" type="slidenum">
              <a:rPr lang="zh-CN" altLang="en-US"/>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smtClean="0"/>
            </a:lvl1pPr>
          </a:lstStyle>
          <a:p>
            <a:fld id="{56201E6A-343F-4AE6-8E06-48E527AF8037}" type="slidenum">
              <a:rPr lang="zh-CN" altLang="en-US"/>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00236A63-0216-406C-948B-FBA527DE6281}" type="slidenum">
              <a:rPr lang="zh-CN" altLang="en-US"/>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64609399-CE78-4686-8C8D-020C1961377E}"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1A7EAA4-B651-461E-9E7C-F00D67D19C8F}" type="slidenum">
              <a:rPr lang="zh-CN" altLang="en-US"/>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5D8C87B6-EDD1-4D96-99B5-EA4255F5244A}" type="slidenum">
              <a:rPr lang="zh-CN" altLang="en-US"/>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6F2C30C1-33F4-498C-94FD-9064618A015C}" type="slidenum">
              <a:rPr lang="zh-CN" altLang="en-US"/>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45B023B-9A00-4749-B215-0371D8C68505}" type="slidenum">
              <a:rPr lang="zh-CN" altLang="en-US"/>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F5DA35AD-EC6B-4EFC-AA14-616D4008749D}" type="slidenum">
              <a:rPr lang="zh-CN" altLang="en-US"/>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FEDC415E-55A4-47EF-A211-C49E493ABBFA}" type="slidenum">
              <a:rPr lang="zh-CN" altLang="en-US"/>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47483B04-95FA-4B64-99D0-D4F15E10C338}" type="slidenum">
              <a:rPr lang="zh-CN" altLang="en-US"/>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33826686-4B5E-4FDA-A880-7B9431983C0D}" type="slidenum">
              <a:rPr lang="zh-CN" altLang="en-US"/>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6F21CE7-7AFD-4687-953A-816D0CB13609}" type="slidenum">
              <a:rPr lang="zh-CN" altLang="en-US"/>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8AA897BB-D876-4C52-8FE1-14C9329E30F4}" type="slidenum">
              <a:rPr lang="zh-CN" altLang="en-US"/>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58AED36-5AFF-4AEB-A721-2D8799A612A6}"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7D09D1A-CD3D-46A8-840A-A23B1FAE4EAD}" type="slidenum">
              <a:rPr lang="zh-CN" altLang="en-US"/>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7B17620F-282B-4CE9-AF08-77A619924C2B}" type="slidenum">
              <a:rPr lang="zh-CN" altLang="en-US"/>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265069CA-4F0B-448B-87B7-2336E6FCF881}" type="slidenum">
              <a:rPr lang="zh-CN" altLang="en-US"/>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5D93EA8-2900-4A25-8114-731AF72C5026}" type="slidenum">
              <a:rPr lang="zh-CN" altLang="en-US"/>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noProof="1"/>
              <a:t>Click to edit Master title style</a:t>
            </a:r>
            <a:endParaRPr lang="en-US" noProof="1"/>
          </a:p>
        </p:txBody>
      </p:sp>
      <p:sp>
        <p:nvSpPr>
          <p:cNvPr id="3" name="Table Placeholder 2"/>
          <p:cNvSpPr>
            <a:spLocks noGrp="1"/>
          </p:cNvSpPr>
          <p:nvPr>
            <p:ph type="tbl" idx="1"/>
          </p:nvPr>
        </p:nvSpPr>
        <p:spPr>
          <a:xfrm>
            <a:off x="685800" y="1981200"/>
            <a:ext cx="7772400" cy="4114800"/>
          </a:xfrm>
        </p:spPr>
        <p:txBody>
          <a:bodyPr/>
          <a:lstStyle/>
          <a:p>
            <a:endParaRPr lang="en-US" noProof="1"/>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8400"/>
            <a:ext cx="1905000" cy="457200"/>
          </a:xfrm>
        </p:spPr>
        <p:txBody>
          <a:bodyPr/>
          <a:lstStyle>
            <a:lvl1pPr>
              <a:defRPr>
                <a:cs typeface="+mn-ea"/>
              </a:defRPr>
            </a:lvl1pPr>
          </a:lstStyle>
          <a:p>
            <a:fld id="{8A38AC86-8CF1-4042-90B0-76BD92523863}" type="slidenum">
              <a:rPr lang="en-US" altLang="en-US"/>
            </a:fld>
            <a:endParaRPr lang="en-US" altLang="en-US">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B60A0EDA-C259-454E-85E8-9592A3FB9C5D}"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4824F080-E86E-4895-817A-2685DC940C2B}"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A47B9B7F-3465-4538-A876-2DE3781E032F}"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84FDEA4D-6290-4A3F-AD0C-1EE6907D05FE}"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BCD35432-CB7A-4299-9710-620717A4A17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D33AAFE7-D9FC-4A82-B709-331C7F4C71B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9D1F5734-2345-4040-AF92-A81B191C6DE2}"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4027F5E4-0CD6-4D4C-B5B3-3B814FB6D95D}"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321B556-530B-4B28-A560-BCF206CBF8D9}"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BB8C26D-0C23-49BC-A306-98E3FF496FE2}"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968694BC-AEBB-4117-BC66-F10AA99BFDAB}"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17B7B3AB-50E9-425C-ADA3-4D37376CCEDE}"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ACFF96E-4347-4828-B3C9-974AE09E2146}"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B62FD5E-7E6E-45EA-B247-2EB028BF3A21}"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8F6F43D5-6FFF-431E-B8E1-070A3F11D625}"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D245DA95-2E3E-4004-B9FE-D895C23C63CF}" type="slidenum">
              <a:rPr lang="en-US"/>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1B7443AB-4241-41DD-A33A-F55AACAAA450}"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EFFAE4F-6DE7-4D8F-B8FD-FD7DFE011FC5}" type="slidenum">
              <a:rPr lang="en-US"/>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5EA8EB4-F005-459D-9D99-1D829D1A6FA4}" type="slidenum">
              <a:rPr lang="en-US"/>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1C193DBC-B5F6-4465-ABF3-32E5EEBAEB4B}" type="slidenum">
              <a:rPr lang="en-US"/>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AE5CE5FF-68F1-49E7-9537-8AE40DAF8886}"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3F583ACB-E9F2-41AC-8968-BD45395C5604}"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130323C-36F2-4FDD-97E5-32D6CDC1E829}"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3B1C0547-8D3E-49F8-9935-A37DE1D66A60}"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55BF2D56-1364-4106-89DB-5E14406EF8E8}"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7BDF6121-95DF-43AD-B78D-3F70FCB02CF2}"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C8522D18-B3ED-4CAD-BBD7-DF08A16E4E53}"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DA151FDE-B7BA-4B23-BF81-BE752C76E69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1D3D1818-4286-4B5E-9A93-50EAE43C452E}" type="slidenum">
              <a:rPr lang="en-US"/>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3761FC06-9CFE-4AA4-9386-82AAC4838BE3}"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FDEAA5B-6238-496C-885F-1234378FF187}"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C222E88-5322-4995-A7EC-4B427DCD5C93}"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5023FE52-E159-4795-97F6-985449C376A5}"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6E004FB8-3067-45F1-988E-EFD716124483}"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5E41511C-FC39-4E3E-94EC-5CA68CD9B807}"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FE456E7B-5452-4899-B800-74F3EEA2B207}"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FBC2A7A2-2BB1-4B19-86FC-D9F2BBF680C1}"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EAB7B903-1066-4EEC-A02E-3D3DB31FE326}"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smtClean="0"/>
            </a:lvl1pPr>
          </a:lstStyle>
          <a:p>
            <a:fld id="{1D934BAA-D111-48BB-8E60-1F4A2E83E76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785AE979-3449-4B18-80E4-C8744C137231}" type="slidenum">
              <a:rPr lang="en-US"/>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smtClean="0"/>
            </a:lvl1pPr>
          </a:lstStyle>
          <a:p>
            <a:fld id="{7104E7AF-1120-40C9-A86A-EFDDE0DAE007}"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smtClean="0"/>
            </a:lvl1pPr>
          </a:lstStyle>
          <a:p>
            <a:fld id="{1EC5367F-D153-4A42-B0A4-F9B0381B0EEF}"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8113A026-6DBA-4329-8047-9C4B4CEA6B18}"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B6B0F6C5-2F4B-45BC-A419-CF1B672B0A7D}"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F7958FA4-4198-4BCA-AFB0-4A1153645515}"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78C73CC0-6A97-4FFC-A125-282EAF5EA513}"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FAD632D-C87A-4AEE-A74D-362969917D49}" type="slidenum">
              <a:rPr lang="zh-CN" altLang="en-US"/>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BAE0E941-0CF1-4ADA-ADDF-4D31C52D08BB}"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3C8349A-63CB-451A-8509-6CA8AFF5AB15}" type="slidenum">
              <a:rPr lang="zh-CN" altLang="en-US"/>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17E9217-8B6F-4CE4-BCE2-4C018B080A4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35F44DB5-9AA7-4333-908F-750B1984BFC7}" type="slidenum">
              <a:rPr lang="en-US"/>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99890773-739D-4C29-AC0E-389555BE8BB7}"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5CBC9FA1-B407-4BCB-91FB-A83360E249F0}" type="slidenum">
              <a:rPr lang="zh-CN" altLang="en-US"/>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33C0A803-9588-496C-A2A7-7A09582D3693}"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F7DF5438-F355-48E4-8664-798677A5B62F}" type="slidenum">
              <a:rPr lang="zh-CN" altLang="en-US"/>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D7731D9C-09D6-41AA-B6A8-30C7B6B07060}" type="slidenum">
              <a:rPr lang="zh-CN" altLang="en-US"/>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9F513F6-D7B9-4D72-88D1-6284C303AD88}"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54A3CC5-0039-443A-974F-AD8DB6A789EE}" type="slidenum">
              <a:rPr lang="zh-CN" altLang="en-US"/>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45F214B5-B89A-4989-B384-CB013113C7D9}" type="slidenum">
              <a:rPr lang="zh-CN" altLang="en-US"/>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A6E3CB70-A04C-4CAC-96F2-000B21365857}" type="slidenum">
              <a:rPr lang="zh-CN" altLang="en-US"/>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CD06D7EF-A6A1-4117-80FC-46AD3230C92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723879C0-445A-475C-9215-905581827AF1}" type="slidenum">
              <a:rPr lang="en-US"/>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A3080539-4225-4FD0-BE4F-63DBFBB25638}" type="slidenum">
              <a:rPr lang="zh-CN" altLang="en-US"/>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smtClean="0"/>
            </a:lvl1pPr>
          </a:lstStyle>
          <a:p>
            <a:fld id="{4B485057-C709-44C9-A7C8-99B582E5BA60}" type="slidenum">
              <a:rPr lang="zh-CN" altLang="en-US"/>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smtClean="0"/>
            </a:lvl1pPr>
          </a:lstStyle>
          <a:p>
            <a:fld id="{FB7EC0FF-60DC-467E-B97D-6E3ECA6EB398}" type="slidenum">
              <a:rPr lang="zh-CN" altLang="en-US"/>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smtClean="0"/>
            </a:lvl1pPr>
          </a:lstStyle>
          <a:p>
            <a:fld id="{97C61418-F7F3-4ED2-9BA2-0C7DF96AFFA1}" type="slidenum">
              <a:rPr lang="zh-CN" altLang="en-US"/>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158343BD-7912-412A-99E8-67016021A4EB}" type="slidenum">
              <a:rPr lang="zh-CN" altLang="en-US"/>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Date Placeholder 4"/>
          <p:cNvSpPr>
            <a:spLocks noGrp="1" noChangeArrowheads="1"/>
          </p:cNvSpPr>
          <p:nvPr>
            <p:ph type="dt" sz="half" idx="10"/>
          </p:nvPr>
        </p:nvSpPr>
        <p:spPr/>
        <p:txBody>
          <a:bodyPr/>
          <a:lstStyle>
            <a:lvl1pPr>
              <a:defRPr/>
            </a:lvl1pPr>
          </a:lstStyle>
          <a:p>
            <a:endParaRPr lang="zh-CN" altLang="en-US"/>
          </a:p>
        </p:txBody>
      </p:sp>
      <p:sp>
        <p:nvSpPr>
          <p:cNvPr id="6" name="Footer Placeholder 5"/>
          <p:cNvSpPr>
            <a:spLocks noGrp="1" noChangeArrowheads="1"/>
          </p:cNvSpPr>
          <p:nvPr>
            <p:ph type="ftr" sz="quarter" idx="11"/>
          </p:nvPr>
        </p:nvSpPr>
        <p:spPr/>
        <p:txBody>
          <a:bodyPr/>
          <a:lstStyle>
            <a:lvl1pPr>
              <a:defRPr/>
            </a:lvl1pPr>
          </a:lstStyle>
          <a:p>
            <a:endParaRPr lang="zh-CN" altLang="en-US"/>
          </a:p>
        </p:txBody>
      </p:sp>
      <p:sp>
        <p:nvSpPr>
          <p:cNvPr id="7" name="Slide Number Placeholder 6"/>
          <p:cNvSpPr>
            <a:spLocks noGrp="1" noChangeArrowheads="1"/>
          </p:cNvSpPr>
          <p:nvPr>
            <p:ph type="sldNum" sz="quarter" idx="12"/>
          </p:nvPr>
        </p:nvSpPr>
        <p:spPr/>
        <p:txBody>
          <a:bodyPr/>
          <a:lstStyle>
            <a:lvl1pPr>
              <a:defRPr smtClean="0"/>
            </a:lvl1pPr>
          </a:lstStyle>
          <a:p>
            <a:fld id="{CE546203-8CFF-45A3-B4FC-A2990DDA8592}" type="slidenum">
              <a:rPr lang="zh-CN" altLang="en-US"/>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FDD055BC-BD64-48E7-8EA5-C2C6DBB1A180}" type="slidenum">
              <a:rPr lang="zh-CN" altLang="en-US"/>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smtClean="0"/>
            </a:lvl1pPr>
          </a:lstStyle>
          <a:p>
            <a:fld id="{8635F872-3706-4713-9A67-DCF0EDB67CEA}" type="slidenum">
              <a:rPr lang="zh-CN" altLang="en-US"/>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6F2440F9-DCF7-4FD8-986A-7E5282A9675D}" type="slidenum">
              <a:rPr lang="zh-CN" altLang="en-US"/>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1E19B19-0B1A-4375-911F-3317E253AE2A}"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FB8E030-C171-4BDA-B800-1A100F405F43}" type="slidenum">
              <a:rPr lang="en-US"/>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470670E-0C46-42CD-AC4F-17E10E1ED74A}" type="slidenum">
              <a:rPr lang="zh-CN" altLang="en-US"/>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BE3CEB17-F8CA-4591-8DCF-E96A75365B96}" type="slidenum">
              <a:rPr lang="zh-CN" altLang="en-US"/>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0D433E7-479B-4768-AFDF-55500709DDD4}" type="slidenum">
              <a:rPr lang="zh-CN" altLang="en-US"/>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BC7FD69A-21F1-4671-BCF2-FC632CA8C9FA}" type="slidenum">
              <a:rPr lang="zh-CN" altLang="en-US"/>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5AC70352-1B68-48EE-A2C4-11F07F8D71BA}" type="slidenum">
              <a:rPr lang="zh-CN" altLang="en-US"/>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976D0EA-A2BA-4C84-BB04-CFA87D651002}" type="slidenum">
              <a:rPr lang="zh-CN" altLang="en-US"/>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C1FC7AE-B12E-43F6-AB25-D1E42D1ED2E8}" type="slidenum">
              <a:rPr lang="zh-CN" altLang="en-US"/>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27B90C37-585B-4141-A7BF-7D40CD386EFA}" type="slidenum">
              <a:rPr lang="zh-CN" altLang="en-US"/>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38281BCA-3B52-48F4-8F6A-0B4C8A1E6E8C}" type="slidenum">
              <a:rPr lang="zh-CN" altLang="en-US"/>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noProof="1" smtClean="0"/>
              <a:t>Click to edit Master title style</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noProof="1" smtClean="0"/>
              <a:t>Click to edit Master subtitle style</a:t>
            </a:r>
            <a:endParaRPr lang="en-US" noProof="1"/>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129923F5-97F2-471C-83DA-B85903568C0C}"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fld id="{312FB38A-683F-E042-86E5-51794FE8AE8F}"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60D9B3C7-D0F0-4905-9AEC-A90B1721846B}" type="slidenum">
              <a:rPr lang="en-US"/>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8E77EA63-A6C8-4B84-B70C-ABD0C18F06BA}" type="slidenum">
              <a:rPr lang="en-US"/>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noProof="1" smtClean="0"/>
              <a:t>Click to edit Master text styles</a:t>
            </a:r>
            <a:endParaRPr lang="en-US" altLang="zh-CN" noProof="1" smtClean="0"/>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6AA33578-626B-4E8C-B5C2-8AADD6ADA521}" type="slidenum">
              <a:rPr lang="en-US"/>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44435AD6-E5A3-4548-9E63-E1A2B697069C}" type="slidenum">
              <a:rPr lang="en-US"/>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smtClean="0"/>
              <a:t>Click to edit Master text styles</a:t>
            </a:r>
            <a:endParaRPr lang="en-US" altLang="zh-CN"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7"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6E3A04FC-F4B6-4499-A1CA-A0882AC48D8C}" type="slidenum">
              <a:rPr lang="en-US"/>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B592032F-5A4B-46B0-BF6B-E133AC4BD572}" type="slidenum">
              <a:rPr lang="en-US"/>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54F6106-9D5E-4E2B-B55D-904E8654C751}" type="slidenum">
              <a:rPr lang="en-US"/>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6245FB6-AA72-4A36-A9AA-D4DA2A96F6D2}" type="slidenum">
              <a:rPr lang="en-US"/>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noProof="1" smtClean="0"/>
              <a:t>Click to edit Master title style</a:t>
            </a:r>
            <a:endParaRPr lang="en-US" noProof="1"/>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noProof="1" smtClean="0"/>
              <a:t>Click to edit Master text styles</a:t>
            </a:r>
            <a:endParaRPr lang="en-US" altLang="zh-CN" noProof="1" smtClean="0"/>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990F0292-DCE5-41D5-8615-EFD4138341E6}" type="slidenum">
              <a:rPr lang="en-US"/>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E3A832A9-CCEB-4A19-953D-7159302A1B4A}" type="slidenum">
              <a:rPr lang="en-US"/>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noProof="1" smtClean="0"/>
              <a:t>Click to edit Master text styles</a:t>
            </a:r>
            <a:endParaRPr lang="en-US" altLang="zh-CN" noProof="1" smtClean="0"/>
          </a:p>
          <a:p>
            <a:pPr lvl="1"/>
            <a:r>
              <a:rPr lang="en-US" altLang="zh-CN" noProof="1" smtClean="0"/>
              <a:t>Second level</a:t>
            </a:r>
            <a:endParaRPr lang="en-US" altLang="zh-CN" noProof="1" smtClean="0"/>
          </a:p>
          <a:p>
            <a:pPr lvl="2"/>
            <a:r>
              <a:rPr lang="en-US" altLang="zh-CN" noProof="1" smtClean="0"/>
              <a:t>Third level</a:t>
            </a:r>
            <a:endParaRPr lang="en-US" altLang="zh-CN" noProof="1" smtClean="0"/>
          </a:p>
          <a:p>
            <a:pPr lvl="3"/>
            <a:r>
              <a:rPr lang="en-US" altLang="zh-CN" noProof="1" smtClean="0"/>
              <a:t>Fourth level</a:t>
            </a:r>
            <a:endParaRPr lang="en-US" altLang="zh-CN" noProof="1" smtClean="0"/>
          </a:p>
          <a:p>
            <a:pPr lvl="4"/>
            <a:r>
              <a:rPr lang="en-US" altLang="zh-CN" noProof="1" smtClean="0"/>
              <a:t>Fifth level</a:t>
            </a:r>
            <a:endParaRPr lang="en-US" noProof="1"/>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altLang="en-US"/>
            </a:fld>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ABE7BE3E-1F87-42F1-8147-54C40BA1F20B}"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slideLayout" Target="../slideLayouts/slideLayout133.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smtClean="0">
                <a:latin typeface="+mn-lt"/>
                <a:ea typeface="+mn-ea"/>
              </a:defRPr>
            </a:lvl1pPr>
          </a:lstStyle>
          <a:p>
            <a:fld id="{312FB38A-683F-E042-86E5-51794FE8AE8F}" type="datetimeFigureOut">
              <a:rPr lang="en-US" altLang="en-US"/>
            </a:fld>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smtClean="0">
                <a:latin typeface="+mn-lt"/>
                <a:ea typeface="+mn-ea"/>
              </a:defRPr>
            </a:lvl1pPr>
          </a:lstStyle>
          <a:p>
            <a:fld id="{D902F470-E8F1-432A-B317-316E7736EF96}"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SimSun" panose="02010600030101010101" pitchFamily="2" charset="-122"/>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0243"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atin typeface="+mn-lt"/>
                <a:ea typeface="+mn-ea"/>
              </a:defRPr>
            </a:lvl1pPr>
          </a:lstStyle>
          <a:p>
            <a:fld id="{6D8630D2-863C-4759-80C2-E31C18E7CF00}" type="slidenum">
              <a:rPr lang="zh-CN" altLang="en-US"/>
            </a:fld>
            <a:endParaRPr lang="zh-CN" altLang="en-US"/>
          </a:p>
        </p:txBody>
      </p:sp>
      <p:sp>
        <p:nvSpPr>
          <p:cNvPr id="10247" name="Line 7"/>
          <p:cNvSpPr>
            <a:spLocks noChangeShapeType="1"/>
          </p:cNvSpPr>
          <p:nvPr/>
        </p:nvSpPr>
        <p:spPr bwMode="auto">
          <a:xfrm>
            <a:off x="457200" y="1196975"/>
            <a:ext cx="8229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fontAlgn="base">
        <a:spcBef>
          <a:spcPct val="0"/>
        </a:spcBef>
        <a:spcAft>
          <a:spcPct val="0"/>
        </a:spcAft>
        <a:defRPr sz="4400" kern="1200">
          <a:solidFill>
            <a:schemeClr val="accent2"/>
          </a:solidFill>
          <a:latin typeface="+mj-lt"/>
          <a:ea typeface="+mj-ea"/>
          <a:cs typeface="SimSun" panose="02010600030101010101" pitchFamily="2" charset="-122"/>
        </a:defRPr>
      </a:lvl1pPr>
      <a:lvl2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1267"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smtClean="0">
                <a:latin typeface="+mn-lt"/>
                <a:ea typeface="+mn-ea"/>
              </a:defRPr>
            </a:lvl1pPr>
          </a:lstStyle>
          <a:p>
            <a:fld id="{312FB38A-683F-E042-86E5-51794FE8AE8F}" type="datetimeFigureOut">
              <a:rPr lang="en-US" altLang="en-US"/>
            </a:fld>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smtClean="0">
                <a:latin typeface="+mn-lt"/>
                <a:ea typeface="+mn-ea"/>
              </a:defRPr>
            </a:lvl1pPr>
          </a:lstStyle>
          <a:p>
            <a:fld id="{A924DD9E-D3F0-4901-AA5C-BC87E802A9E4}" type="slidenum">
              <a:rPr lang="en-US"/>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fontAlgn="base">
        <a:spcBef>
          <a:spcPct val="0"/>
        </a:spcBef>
        <a:spcAft>
          <a:spcPct val="0"/>
        </a:spcAft>
        <a:defRPr sz="4400" kern="1200">
          <a:solidFill>
            <a:schemeClr val="tx2"/>
          </a:solidFill>
          <a:latin typeface="+mj-lt"/>
          <a:ea typeface="+mj-ea"/>
          <a:cs typeface="SimSun" panose="02010600030101010101" pitchFamily="2" charset="-122"/>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2291"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atin typeface="+mn-lt"/>
                <a:ea typeface="+mn-ea"/>
              </a:defRPr>
            </a:lvl1pPr>
          </a:lstStyle>
          <a:p>
            <a:fld id="{8A13FD8A-900C-4B6A-8134-60FED5CCE2C1}" type="slidenum">
              <a:rPr lang="zh-CN" altLang="en-US"/>
            </a:fld>
            <a:endParaRPr lang="zh-CN" altLang="en-US"/>
          </a:p>
        </p:txBody>
      </p:sp>
      <p:sp>
        <p:nvSpPr>
          <p:cNvPr id="12295" name="Line 7"/>
          <p:cNvSpPr>
            <a:spLocks noChangeShapeType="1"/>
          </p:cNvSpPr>
          <p:nvPr/>
        </p:nvSpPr>
        <p:spPr bwMode="auto">
          <a:xfrm>
            <a:off x="457200" y="1196975"/>
            <a:ext cx="8229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xStyles>
    <p:titleStyle>
      <a:lvl1pPr algn="l" rtl="0" fontAlgn="base">
        <a:spcBef>
          <a:spcPct val="0"/>
        </a:spcBef>
        <a:spcAft>
          <a:spcPct val="0"/>
        </a:spcAft>
        <a:defRPr sz="4400" kern="1200">
          <a:solidFill>
            <a:schemeClr val="accent2"/>
          </a:solidFill>
          <a:latin typeface="+mj-lt"/>
          <a:ea typeface="+mj-ea"/>
          <a:cs typeface="SimSun" panose="02010600030101010101" pitchFamily="2" charset="-122"/>
        </a:defRPr>
      </a:lvl1pPr>
      <a:lvl2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2051"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atin typeface="+mn-lt"/>
                <a:ea typeface="+mn-ea"/>
              </a:defRPr>
            </a:lvl1pPr>
          </a:lstStyle>
          <a:p>
            <a:fld id="{A0FA3809-2C09-4AB4-AC53-CA2BD530E086}"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kern="1200">
          <a:solidFill>
            <a:schemeClr val="accent2"/>
          </a:solidFill>
          <a:latin typeface="+mj-lt"/>
          <a:ea typeface="+mj-ea"/>
          <a:cs typeface="SimSun" panose="02010600030101010101" pitchFamily="2" charset="-122"/>
        </a:defRPr>
      </a:lvl1pPr>
      <a:lvl2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3075"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smtClean="0">
                <a:latin typeface="+mn-lt"/>
                <a:ea typeface="+mn-ea"/>
              </a:defRPr>
            </a:lvl1pPr>
          </a:lstStyle>
          <a:p>
            <a:fld id="{B8643C74-7981-3F4F-B384-AC1C9DD2994C}" type="datetimeFigureOut">
              <a:rPr lang="en-US" altLang="en-US"/>
            </a:fld>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smtClean="0">
                <a:latin typeface="+mn-lt"/>
                <a:ea typeface="+mn-ea"/>
              </a:defRPr>
            </a:lvl1pPr>
          </a:lstStyle>
          <a:p>
            <a:fld id="{D9E711CB-2B5A-4BB5-BD9D-093CB58CC741}"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kern="1200">
          <a:solidFill>
            <a:schemeClr val="tx2"/>
          </a:solidFill>
          <a:latin typeface="+mj-lt"/>
          <a:ea typeface="+mj-ea"/>
          <a:cs typeface="SimSun" panose="02010600030101010101" pitchFamily="2" charset="-122"/>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4099"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atin typeface="+mn-lt"/>
                <a:ea typeface="+mn-ea"/>
              </a:defRPr>
            </a:lvl1pPr>
          </a:lstStyle>
          <a:p>
            <a:fld id="{4AC9D5E7-5AE4-4082-B165-0CA8B6879879}" type="slidenum">
              <a:rPr lang="zh-CN" altLang="en-US"/>
            </a:fld>
            <a:endParaRPr lang="zh-CN" altLang="en-US"/>
          </a:p>
        </p:txBody>
      </p:sp>
      <p:sp>
        <p:nvSpPr>
          <p:cNvPr id="4103" name="Line 7"/>
          <p:cNvSpPr>
            <a:spLocks noChangeShapeType="1"/>
          </p:cNvSpPr>
          <p:nvPr/>
        </p:nvSpPr>
        <p:spPr bwMode="auto">
          <a:xfrm>
            <a:off x="457200" y="1196975"/>
            <a:ext cx="8229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fontAlgn="base">
        <a:spcBef>
          <a:spcPct val="0"/>
        </a:spcBef>
        <a:spcAft>
          <a:spcPct val="0"/>
        </a:spcAft>
        <a:defRPr sz="4400" kern="1200">
          <a:solidFill>
            <a:schemeClr val="accent2"/>
          </a:solidFill>
          <a:latin typeface="+mj-lt"/>
          <a:ea typeface="+mj-ea"/>
          <a:cs typeface="SimSun" panose="02010600030101010101" pitchFamily="2" charset="-122"/>
        </a:defRPr>
      </a:lvl1pPr>
      <a:lvl2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5123"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smtClean="0">
                <a:latin typeface="+mn-lt"/>
                <a:ea typeface="+mn-ea"/>
              </a:defRPr>
            </a:lvl1pPr>
          </a:lstStyle>
          <a:p>
            <a:fld id="{312FB38A-683F-E042-86E5-51794FE8AE8F}" type="datetimeFigureOut">
              <a:rPr lang="en-US" altLang="en-US"/>
            </a:fld>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smtClean="0">
                <a:latin typeface="+mn-lt"/>
                <a:ea typeface="+mn-ea"/>
              </a:defRPr>
            </a:lvl1pPr>
          </a:lstStyle>
          <a:p>
            <a:fld id="{B05A24AA-97F1-4783-9A86-F7285F81803D}" type="slidenum">
              <a:rPr lang="en-US"/>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fontAlgn="base">
        <a:spcBef>
          <a:spcPct val="0"/>
        </a:spcBef>
        <a:spcAft>
          <a:spcPct val="0"/>
        </a:spcAft>
        <a:defRPr sz="4400" kern="1200">
          <a:solidFill>
            <a:schemeClr val="tx2"/>
          </a:solidFill>
          <a:latin typeface="+mj-lt"/>
          <a:ea typeface="+mj-ea"/>
          <a:cs typeface="SimSun" panose="02010600030101010101" pitchFamily="2" charset="-122"/>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6147"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atin typeface="+mn-lt"/>
                <a:ea typeface="+mn-ea"/>
              </a:defRPr>
            </a:lvl1pPr>
          </a:lstStyle>
          <a:p>
            <a:fld id="{FFE29E11-D4A0-48E9-90AA-E696DB2CB86D}" type="slidenum">
              <a:rPr lang="zh-CN" altLang="en-US"/>
            </a:fld>
            <a:endParaRPr lang="zh-CN" altLang="en-US"/>
          </a:p>
        </p:txBody>
      </p:sp>
      <p:sp>
        <p:nvSpPr>
          <p:cNvPr id="6151" name="Line 7"/>
          <p:cNvSpPr>
            <a:spLocks noChangeShapeType="1"/>
          </p:cNvSpPr>
          <p:nvPr/>
        </p:nvSpPr>
        <p:spPr bwMode="auto">
          <a:xfrm>
            <a:off x="457200" y="1196975"/>
            <a:ext cx="8229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fontAlgn="base">
        <a:spcBef>
          <a:spcPct val="0"/>
        </a:spcBef>
        <a:spcAft>
          <a:spcPct val="0"/>
        </a:spcAft>
        <a:defRPr sz="4400" kern="1200">
          <a:solidFill>
            <a:schemeClr val="accent2"/>
          </a:solidFill>
          <a:latin typeface="+mj-lt"/>
          <a:ea typeface="+mj-ea"/>
          <a:cs typeface="SimSun" panose="02010600030101010101" pitchFamily="2" charset="-122"/>
        </a:defRPr>
      </a:lvl1pPr>
      <a:lvl2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7171"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smtClean="0">
                <a:latin typeface="+mn-lt"/>
                <a:ea typeface="+mn-ea"/>
              </a:defRPr>
            </a:lvl1pPr>
          </a:lstStyle>
          <a:p>
            <a:fld id="{312FB38A-683F-E042-86E5-51794FE8AE8F}" type="datetimeFigureOut">
              <a:rPr lang="en-US" altLang="en-US"/>
            </a:fld>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smtClean="0">
                <a:latin typeface="+mn-lt"/>
                <a:ea typeface="+mn-ea"/>
              </a:defRPr>
            </a:lvl1pPr>
          </a:lstStyle>
          <a:p>
            <a:fld id="{BA5D0B1E-4248-4F71-97FC-A45533B9994B}" type="slidenum">
              <a:rPr lang="en-US"/>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fontAlgn="base">
        <a:spcBef>
          <a:spcPct val="0"/>
        </a:spcBef>
        <a:spcAft>
          <a:spcPct val="0"/>
        </a:spcAft>
        <a:defRPr sz="4400" kern="1200">
          <a:solidFill>
            <a:schemeClr val="tx2"/>
          </a:solidFill>
          <a:latin typeface="+mj-lt"/>
          <a:ea typeface="+mj-ea"/>
          <a:cs typeface="SimSun" panose="02010600030101010101" pitchFamily="2" charset="-122"/>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8195"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atin typeface="+mn-lt"/>
                <a:ea typeface="+mn-ea"/>
              </a:defRPr>
            </a:lvl1pPr>
          </a:lstStyle>
          <a:p>
            <a:fld id="{3A72FF6B-4C4B-42B7-8180-4AC2D18AF285}" type="slidenum">
              <a:rPr lang="zh-CN" altLang="en-US"/>
            </a:fld>
            <a:endParaRPr lang="zh-CN" altLang="en-US"/>
          </a:p>
        </p:txBody>
      </p:sp>
      <p:sp>
        <p:nvSpPr>
          <p:cNvPr id="8199" name="Line 7"/>
          <p:cNvSpPr>
            <a:spLocks noChangeShapeType="1"/>
          </p:cNvSpPr>
          <p:nvPr/>
        </p:nvSpPr>
        <p:spPr bwMode="auto">
          <a:xfrm>
            <a:off x="457200" y="1196975"/>
            <a:ext cx="8229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fontAlgn="base">
        <a:spcBef>
          <a:spcPct val="0"/>
        </a:spcBef>
        <a:spcAft>
          <a:spcPct val="0"/>
        </a:spcAft>
        <a:defRPr sz="4400" kern="1200">
          <a:solidFill>
            <a:schemeClr val="accent2"/>
          </a:solidFill>
          <a:latin typeface="+mj-lt"/>
          <a:ea typeface="+mj-ea"/>
          <a:cs typeface="SimSun" panose="02010600030101010101" pitchFamily="2" charset="-122"/>
        </a:defRPr>
      </a:lvl1pPr>
      <a:lvl2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fontAlgn="base">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9219"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noProof="1" smtClean="0">
                <a:latin typeface="+mn-lt"/>
                <a:ea typeface="+mn-ea"/>
              </a:defRPr>
            </a:lvl1pPr>
          </a:lstStyle>
          <a:p>
            <a:fld id="{B8643C74-7981-3F4F-B384-AC1C9DD2994C}" type="datetimeFigureOut">
              <a:rPr lang="en-US" altLang="en-US"/>
            </a:fld>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noProof="1"/>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noProof="1" smtClean="0">
                <a:latin typeface="+mn-lt"/>
                <a:ea typeface="+mn-ea"/>
              </a:defRPr>
            </a:lvl1pPr>
          </a:lstStyle>
          <a:p>
            <a:fld id="{F7E6390C-885E-43E2-8936-FFB9EDDCF29B}" type="slidenum">
              <a:rPr lang="en-US"/>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fontAlgn="base">
        <a:spcBef>
          <a:spcPct val="0"/>
        </a:spcBef>
        <a:spcAft>
          <a:spcPct val="0"/>
        </a:spcAft>
        <a:defRPr sz="4400" kern="1200">
          <a:solidFill>
            <a:schemeClr val="tx2"/>
          </a:solidFill>
          <a:latin typeface="+mj-lt"/>
          <a:ea typeface="+mj-ea"/>
          <a:cs typeface="SimSun" panose="02010600030101010101" pitchFamily="2" charset="-122"/>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fontAlgn="base">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fontAlgn="base">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fontAlgn="base">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image" Target="../media/image6.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image" Target="../media/image6.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image" Target="../media/image7.e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23.xml"/><Relationship Id="rId2" Type="http://schemas.openxmlformats.org/officeDocument/2006/relationships/image" Target="../media/image9.emf"/><Relationship Id="rId1" Type="http://schemas.openxmlformats.org/officeDocument/2006/relationships/image" Target="../media/image8.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3.xml"/><Relationship Id="rId1" Type="http://schemas.openxmlformats.org/officeDocument/2006/relationships/image" Target="../media/image1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ctrTitle"/>
          </p:nvPr>
        </p:nvSpPr>
        <p:spPr>
          <a:xfrm>
            <a:off x="685800" y="2416175"/>
            <a:ext cx="7772400" cy="1470025"/>
          </a:xfrm>
        </p:spPr>
        <p:txBody>
          <a:bodyPr anchor="ctr"/>
          <a:lstStyle/>
          <a:p>
            <a:pPr algn="l"/>
            <a:r>
              <a:rPr lang="en-US" altLang="en-US" sz="4400" smtClean="0"/>
              <a:t>Greedy Algorithms</a:t>
            </a:r>
            <a:endParaRPr lang="en-US" altLang="en-US" sz="4400" smtClean="0"/>
          </a:p>
        </p:txBody>
      </p:sp>
      <p:sp>
        <p:nvSpPr>
          <p:cNvPr id="49154" name="Rectangle 3"/>
          <p:cNvSpPr>
            <a:spLocks noGrp="1" noChangeArrowheads="1"/>
          </p:cNvSpPr>
          <p:nvPr>
            <p:ph type="subTitle" idx="1"/>
          </p:nvPr>
        </p:nvSpPr>
        <p:spPr>
          <a:xfrm>
            <a:off x="971550" y="4292600"/>
            <a:ext cx="7088188" cy="1752600"/>
          </a:xfrm>
        </p:spPr>
        <p:txBody>
          <a:bodyPr/>
          <a:lstStyle/>
          <a:p>
            <a:pPr algn="r">
              <a:lnSpc>
                <a:spcPct val="80000"/>
              </a:lnSpc>
            </a:pPr>
            <a:r>
              <a:rPr lang="en-US" altLang="en-US" smtClean="0"/>
              <a:t>Bowu Zhang</a:t>
            </a:r>
            <a:endParaRPr lang="en-US" altLang="en-US" smtClean="0"/>
          </a:p>
          <a:p>
            <a:pPr algn="r">
              <a:lnSpc>
                <a:spcPct val="80000"/>
              </a:lnSpc>
            </a:pPr>
            <a:r>
              <a:rPr lang="en-US" altLang="en-US" smtClean="0"/>
              <a:t>Department of Computer Science</a:t>
            </a:r>
            <a:endParaRPr lang="en-US" altLang="en-US" smtClean="0"/>
          </a:p>
          <a:p>
            <a:pPr algn="r">
              <a:lnSpc>
                <a:spcPct val="80000"/>
              </a:lnSpc>
            </a:pPr>
            <a:r>
              <a:rPr lang="en-US" altLang="en-US" smtClean="0"/>
              <a:t>Marist College</a:t>
            </a:r>
            <a:endParaRPr lang="en-US" altLang="en-US" smtClean="0"/>
          </a:p>
        </p:txBody>
      </p:sp>
      <p:sp>
        <p:nvSpPr>
          <p:cNvPr id="49155" name="Rectangle 4"/>
          <p:cNvSpPr>
            <a:spLocks noGrp="1" noChangeArrowheads="1"/>
          </p:cNvSpPr>
          <p:nvPr/>
        </p:nvSpPr>
        <p:spPr bwMode="auto">
          <a:xfrm>
            <a:off x="685800" y="1198563"/>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4400">
                <a:solidFill>
                  <a:schemeClr val="accent2"/>
                </a:solidFill>
                <a:ea typeface="MS PGothic" panose="020B0600070205080204" pitchFamily="34" charset="-128"/>
              </a:rPr>
              <a:t>Algorithm Analysis and Design</a:t>
            </a:r>
            <a:endParaRPr lang="en-US" altLang="zh-CN" sz="4400">
              <a:solidFill>
                <a:schemeClr val="accent2"/>
              </a:solidFill>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noChangeArrowheads="1"/>
          </p:cNvSpPr>
          <p:nvPr>
            <p:ph type="title"/>
          </p:nvPr>
        </p:nvSpPr>
        <p:spPr/>
        <p:txBody>
          <a:bodyPr/>
          <a:lstStyle/>
          <a:p>
            <a:r>
              <a:rPr lang="en-US" altLang="en-US" smtClean="0"/>
              <a:t>Greedy Solution</a:t>
            </a:r>
            <a:endParaRPr lang="en-US" altLang="en-US" smtClean="0"/>
          </a:p>
        </p:txBody>
      </p:sp>
      <p:sp>
        <p:nvSpPr>
          <p:cNvPr id="3" name="Content Placeholder 2"/>
          <p:cNvSpPr>
            <a:spLocks noGrp="1"/>
          </p:cNvSpPr>
          <p:nvPr>
            <p:ph idx="1"/>
          </p:nvPr>
        </p:nvSpPr>
        <p:spPr>
          <a:xfrm>
            <a:off x="457200" y="1600200"/>
            <a:ext cx="8229600" cy="3962400"/>
          </a:xfrm>
        </p:spPr>
        <p:txBody>
          <a:bodyPr>
            <a:normAutofit/>
          </a:bodyPr>
          <a:lstStyle/>
          <a:p>
            <a:r>
              <a:rPr lang="en-US" sz="2800" noProof="1"/>
              <a:t>Problem: n</a:t>
            </a:r>
            <a:r>
              <a:rPr lang="en-US" sz="2800" noProof="1" smtClean="0"/>
              <a:t> = 25a + 10b + 5c + d, what are the a, b, c, and d, minimizing (a+b+c+d)?</a:t>
            </a:r>
            <a:endParaRPr lang="en-US" sz="2800" noProof="1" smtClean="0"/>
          </a:p>
          <a:p>
            <a:endParaRPr lang="en-US" sz="2800" noProof="1" smtClean="0"/>
          </a:p>
          <a:p>
            <a:r>
              <a:rPr lang="en-US" sz="2800" noProof="1" smtClean="0"/>
              <a:t>Greedy algorithm:</a:t>
            </a:r>
            <a:endParaRPr lang="en-US" sz="2800" noProof="1" smtClean="0"/>
          </a:p>
          <a:p>
            <a:pPr lvl="1"/>
            <a:r>
              <a:rPr lang="en-US" altLang="zh-CN" sz="2300" noProof="1">
                <a:solidFill>
                  <a:schemeClr val="tx2"/>
                </a:solidFill>
                <a:sym typeface="+mn-ea"/>
              </a:rPr>
              <a:t>At each step, take the largest possible coin that does not overshoot</a:t>
            </a:r>
            <a:endParaRPr lang="en-US" altLang="zh-CN" sz="2300" noProof="1">
              <a:solidFill>
                <a:schemeClr val="tx2"/>
              </a:solidFill>
              <a:sym typeface="+mn-ea"/>
            </a:endParaRPr>
          </a:p>
          <a:p>
            <a:pPr marL="0" indent="0">
              <a:buFontTx/>
              <a:buNone/>
            </a:pPr>
            <a:r>
              <a:rPr lang="en-US" sz="2000" b="1" noProof="1" smtClean="0"/>
              <a:t>	</a:t>
            </a:r>
            <a:endParaRPr lang="en-US" sz="1140" noProof="1"/>
          </a:p>
        </p:txBody>
      </p:sp>
      <p:sp>
        <p:nvSpPr>
          <p:cNvPr id="61443" name="文本框 3"/>
          <p:cNvSpPr txBox="1">
            <a:spLocks noChangeArrowheads="1"/>
          </p:cNvSpPr>
          <p:nvPr/>
        </p:nvSpPr>
        <p:spPr bwMode="auto">
          <a:xfrm>
            <a:off x="1212850" y="4249738"/>
            <a:ext cx="54705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marL="1314450">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b="1">
                <a:sym typeface="SimSun" panose="02010600030101010101" pitchFamily="2" charset="-122"/>
              </a:rPr>
              <a:t>coinChange</a:t>
            </a:r>
            <a:r>
              <a:rPr lang="en-US" altLang="en-US">
                <a:sym typeface="SimSun" panose="02010600030101010101" pitchFamily="2" charset="-122"/>
              </a:rPr>
              <a:t>( n , {25, 10, 5, 1})</a:t>
            </a:r>
            <a:endParaRPr lang="en-US" altLang="en-US"/>
          </a:p>
          <a:p>
            <a:pPr lvl="3"/>
            <a:r>
              <a:rPr lang="en-US" altLang="en-US">
                <a:sym typeface="SimSun" panose="02010600030101010101" pitchFamily="2" charset="-122"/>
              </a:rPr>
              <a:t>s = n; </a:t>
            </a:r>
            <a:endParaRPr lang="en-US" altLang="en-US">
              <a:sym typeface="SimSun" panose="02010600030101010101" pitchFamily="2" charset="-122"/>
            </a:endParaRPr>
          </a:p>
          <a:p>
            <a:pPr lvl="3"/>
            <a:r>
              <a:rPr lang="en-US" altLang="en-US">
                <a:sym typeface="SimSun" panose="02010600030101010101" pitchFamily="2" charset="-122"/>
              </a:rPr>
              <a:t>a = b = c = d = 0;</a:t>
            </a:r>
            <a:endParaRPr lang="en-US" altLang="en-US">
              <a:sym typeface="SimSun" panose="02010600030101010101" pitchFamily="2" charset="-122"/>
            </a:endParaRPr>
          </a:p>
          <a:p>
            <a:pPr lvl="3"/>
            <a:r>
              <a:rPr lang="en-US" altLang="en-US">
                <a:sym typeface="SimSun" panose="02010600030101010101" pitchFamily="2" charset="-122"/>
              </a:rPr>
              <a:t>while(s&gt;=25) s = s - 25; a++;</a:t>
            </a:r>
            <a:endParaRPr lang="en-US" altLang="en-US"/>
          </a:p>
          <a:p>
            <a:pPr lvl="3"/>
            <a:r>
              <a:rPr lang="en-US" altLang="en-US">
                <a:sym typeface="SimSun" panose="02010600030101010101" pitchFamily="2" charset="-122"/>
              </a:rPr>
              <a:t>while(s&gt;=10) s = s - 10; b++;</a:t>
            </a:r>
            <a:endParaRPr lang="en-US" altLang="en-US"/>
          </a:p>
          <a:p>
            <a:pPr lvl="3"/>
            <a:r>
              <a:rPr lang="en-US" altLang="en-US">
                <a:sym typeface="SimSun" panose="02010600030101010101" pitchFamily="2" charset="-122"/>
              </a:rPr>
              <a:t>while(s&gt;=5) s = s - 5; c++;</a:t>
            </a:r>
            <a:endParaRPr lang="en-US" altLang="en-US">
              <a:sym typeface="SimSun" panose="02010600030101010101" pitchFamily="2" charset="-122"/>
            </a:endParaRPr>
          </a:p>
          <a:p>
            <a:pPr lvl="3"/>
            <a:r>
              <a:rPr lang="en-US" altLang="en-US">
                <a:sym typeface="SimSun" panose="02010600030101010101" pitchFamily="2" charset="-122"/>
              </a:rPr>
              <a:t>d = s;</a:t>
            </a:r>
            <a:endParaRPr lang="en-US" altLang="en-US"/>
          </a:p>
          <a:p>
            <a:pPr lvl="3"/>
            <a:r>
              <a:rPr lang="en-US" altLang="en-US">
                <a:sym typeface="SimSun" panose="02010600030101010101" pitchFamily="2" charset="-122"/>
              </a:rPr>
              <a:t>return  (a+b+c+d);</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noChangeArrowheads="1"/>
          </p:cNvSpPr>
          <p:nvPr>
            <p:ph type="title"/>
          </p:nvPr>
        </p:nvSpPr>
        <p:spPr/>
        <p:txBody>
          <a:bodyPr/>
          <a:lstStyle/>
          <a:p>
            <a:r>
              <a:rPr lang="en-US" altLang="en-US" smtClean="0">
                <a:sym typeface="SimSun" panose="02010600030101010101" pitchFamily="2" charset="-122"/>
              </a:rPr>
              <a:t>Is the Greedy Algorithm Optimal?</a:t>
            </a:r>
            <a:endParaRPr lang="en-US" altLang="en-US" smtClean="0"/>
          </a:p>
        </p:txBody>
      </p:sp>
      <p:sp>
        <p:nvSpPr>
          <p:cNvPr id="3" name="Content Placeholder 2"/>
          <p:cNvSpPr>
            <a:spLocks noGrp="1"/>
          </p:cNvSpPr>
          <p:nvPr>
            <p:ph idx="1"/>
          </p:nvPr>
        </p:nvSpPr>
        <p:spPr>
          <a:xfrm>
            <a:off x="457200" y="1417638"/>
            <a:ext cx="8229600" cy="4525962"/>
          </a:xfrm>
        </p:spPr>
        <p:txBody>
          <a:bodyPr/>
          <a:lstStyle/>
          <a:p>
            <a:r>
              <a:rPr lang="en-US" sz="2800" noProof="1" smtClean="0"/>
              <a:t>How to prove that the solution given by greedy algorithm </a:t>
            </a:r>
            <a:r>
              <a:rPr lang="en-US" sz="2800" noProof="1" smtClean="0">
                <a:sym typeface="+mn-ea"/>
              </a:rPr>
              <a:t>minimizes (a+b+c+d)</a:t>
            </a:r>
            <a:r>
              <a:rPr lang="en-US" sz="2800" noProof="1" smtClean="0"/>
              <a:t>?</a:t>
            </a:r>
            <a:endParaRPr lang="en-US" sz="2800" noProof="1" smtClean="0"/>
          </a:p>
          <a:p>
            <a:endParaRPr lang="en-US" sz="2800" noProof="1" smtClean="0"/>
          </a:p>
          <a:p>
            <a:r>
              <a:rPr lang="en-US" sz="2800" noProof="1" smtClean="0"/>
              <a:t>Proof</a:t>
            </a:r>
            <a:endParaRPr lang="en-US" sz="2800" noProof="1" smtClean="0"/>
          </a:p>
          <a:p>
            <a:pPr marL="457200" lvl="1" indent="0">
              <a:buFontTx/>
              <a:buNone/>
            </a:pPr>
            <a:r>
              <a:rPr lang="en-US" sz="2300" noProof="1" smtClean="0"/>
              <a:t>assume the solution a, b, c, and d given by the greedy algorithm is not optimal</a:t>
            </a:r>
            <a:endParaRPr lang="en-US" sz="2300" noProof="1" smtClean="0"/>
          </a:p>
          <a:p>
            <a:pPr marL="457200" lvl="1" indent="0">
              <a:buFontTx/>
              <a:buNone/>
            </a:pPr>
            <a:endParaRPr lang="en-US" sz="2300" noProof="1" smtClean="0"/>
          </a:p>
          <a:p>
            <a:pPr marL="457200" lvl="1" indent="0">
              <a:buFontTx/>
              <a:buNone/>
            </a:pPr>
            <a:r>
              <a:rPr lang="en-US" sz="2300" noProof="1" smtClean="0"/>
              <a:t>assume the optimal solution gives a', b', c', and d'</a:t>
            </a:r>
            <a:endParaRPr lang="en-US" sz="2300" noProof="1" smtClean="0"/>
          </a:p>
          <a:p>
            <a:pPr lvl="1"/>
            <a:endParaRPr lang="en-US" sz="2300" noProof="1" smtClean="0"/>
          </a:p>
          <a:p>
            <a:pPr marL="457200" lvl="1" indent="0">
              <a:buFontTx/>
              <a:buNone/>
            </a:pPr>
            <a:r>
              <a:rPr lang="en-US" sz="2300" noProof="1" smtClean="0"/>
              <a:t>a*25 + b*10 + c*5 + d*1 = n</a:t>
            </a:r>
            <a:endParaRPr lang="en-US" sz="2300" noProof="1" smtClean="0"/>
          </a:p>
          <a:p>
            <a:pPr marL="457200" lvl="1" indent="0">
              <a:buFontTx/>
              <a:buNone/>
            </a:pPr>
            <a:endParaRPr lang="en-US" sz="2300" noProof="1" smtClean="0"/>
          </a:p>
          <a:p>
            <a:pPr marL="457200" lvl="1" indent="0">
              <a:buFontTx/>
              <a:buNone/>
            </a:pPr>
            <a:r>
              <a:rPr lang="en-US" sz="2300" noProof="1" smtClean="0">
                <a:sym typeface="+mn-ea"/>
              </a:rPr>
              <a:t>a'*25 + b'*10 + c'*5 + d'*1 = n</a:t>
            </a:r>
            <a:r>
              <a:rPr lang="en-US" sz="2300" noProof="1" smtClean="0"/>
              <a:t> </a:t>
            </a:r>
            <a:endParaRPr lang="en-US" sz="2300" noProof="1" smtClean="0"/>
          </a:p>
          <a:p>
            <a:pPr marL="457200" lvl="1" indent="0">
              <a:buFontTx/>
              <a:buNone/>
            </a:pPr>
            <a:endParaRPr lang="en-US" sz="2300" noProof="1" smtClean="0"/>
          </a:p>
          <a:p>
            <a:pPr marL="457200" lvl="1" indent="0">
              <a:buFontTx/>
              <a:buNone/>
            </a:pPr>
            <a:r>
              <a:rPr lang="en-US" sz="2300" noProof="1" smtClean="0"/>
              <a:t>a+b+c+d &gt; </a:t>
            </a:r>
            <a:r>
              <a:rPr lang="en-US" sz="2300" noProof="1" smtClean="0">
                <a:sym typeface="+mn-ea"/>
              </a:rPr>
              <a:t>a'+b'+c'+d'</a:t>
            </a:r>
            <a:endParaRPr lang="en-US" sz="2300" noProof="1" smtClean="0"/>
          </a:p>
          <a:p>
            <a:pPr marL="0" indent="0">
              <a:buFontTx/>
              <a:buNone/>
            </a:pPr>
            <a:endParaRPr lang="en-US"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p:nvPr>
        </p:nvSpPr>
        <p:spPr/>
        <p:txBody>
          <a:bodyPr/>
          <a:lstStyle/>
          <a:p>
            <a:r>
              <a:rPr lang="en-US" altLang="en-US" smtClean="0">
                <a:sym typeface="SimSun" panose="02010600030101010101" pitchFamily="2" charset="-122"/>
              </a:rPr>
              <a:t>Is the Greedy Algorithm Optimal?</a:t>
            </a:r>
            <a:br>
              <a:rPr lang="en-US" altLang="en-US" smtClean="0">
                <a:sym typeface="SimSun" panose="02010600030101010101" pitchFamily="2" charset="-122"/>
              </a:rPr>
            </a:br>
            <a:r>
              <a:rPr lang="en-US" altLang="zh-CN" smtClean="0"/>
              <a:t>(cont.)</a:t>
            </a:r>
            <a:endParaRPr lang="en-US" altLang="zh-CN" smtClean="0"/>
          </a:p>
        </p:txBody>
      </p:sp>
      <p:sp>
        <p:nvSpPr>
          <p:cNvPr id="3" name="内容占位符 2"/>
          <p:cNvSpPr>
            <a:spLocks noGrp="1"/>
          </p:cNvSpPr>
          <p:nvPr>
            <p:ph idx="1"/>
          </p:nvPr>
        </p:nvSpPr>
        <p:spPr/>
        <p:txBody>
          <a:bodyPr/>
          <a:lstStyle/>
          <a:p>
            <a:pPr marL="457200" lvl="1" indent="0">
              <a:buFontTx/>
              <a:buNone/>
            </a:pPr>
            <a:r>
              <a:rPr lang="en-US" sz="1970" noProof="1" smtClean="0">
                <a:sym typeface="+mn-ea"/>
              </a:rPr>
              <a:t>And we have c &lt;= 1, d &lt;= 4, and b+c &lt;= 2</a:t>
            </a:r>
            <a:endParaRPr lang="en-US" sz="1970" noProof="1" smtClean="0">
              <a:sym typeface="+mn-ea"/>
            </a:endParaRPr>
          </a:p>
          <a:p>
            <a:pPr marL="457200" lvl="1" indent="0">
              <a:buFontTx/>
              <a:buNone/>
            </a:pPr>
            <a:endParaRPr lang="en-US" sz="1970" noProof="1" smtClean="0">
              <a:sym typeface="+mn-ea"/>
            </a:endParaRPr>
          </a:p>
          <a:p>
            <a:pPr marL="457200" lvl="1" indent="0">
              <a:buFontTx/>
              <a:buNone/>
            </a:pPr>
            <a:r>
              <a:rPr lang="en-US" sz="1970" noProof="1" smtClean="0">
                <a:sym typeface="+mn-ea"/>
              </a:rPr>
              <a:t>First, let's look at a and a' ( the number of 25-cent coins)</a:t>
            </a:r>
            <a:endParaRPr lang="en-US" sz="1970" noProof="1" smtClean="0">
              <a:sym typeface="+mn-ea"/>
            </a:endParaRPr>
          </a:p>
          <a:p>
            <a:pPr marL="1257300" lvl="2" indent="-342900"/>
            <a:r>
              <a:rPr lang="en-US" altLang="zh-CN" sz="1960" noProof="1"/>
              <a:t>a &lt; a', not possible</a:t>
            </a:r>
            <a:endParaRPr lang="en-US" altLang="zh-CN" sz="1960" noProof="1"/>
          </a:p>
          <a:p>
            <a:pPr marL="1257300" lvl="2" indent="-342900"/>
            <a:endParaRPr lang="en-US" altLang="zh-CN" sz="1960" noProof="1"/>
          </a:p>
          <a:p>
            <a:pPr marL="1257300" lvl="2" indent="-342900"/>
            <a:r>
              <a:rPr lang="en-US" altLang="zh-CN" sz="1960" noProof="1"/>
              <a:t>a &gt; a', thus a' at most  = a-1, then at least there are 25 cents to make up using {10, 5, 1} , which is 2 dimes and 1 nickle, included in b' and c'. Then let's make a new solution:</a:t>
            </a:r>
            <a:endParaRPr lang="en-US" altLang="zh-CN" sz="1960" noProof="1"/>
          </a:p>
          <a:p>
            <a:pPr marL="914400" lvl="2" indent="0">
              <a:buFontTx/>
              <a:buNone/>
            </a:pPr>
            <a:r>
              <a:rPr lang="en-US" altLang="zh-CN" sz="1960" noProof="1"/>
              <a:t>     a'+1, b'-2, c'-1, d'  </a:t>
            </a:r>
            <a:endParaRPr lang="en-US" altLang="zh-CN" sz="1960" noProof="1"/>
          </a:p>
          <a:p>
            <a:pPr marL="914400" lvl="2" indent="0">
              <a:buFontTx/>
              <a:buNone/>
            </a:pPr>
            <a:r>
              <a:rPr lang="en-US" altLang="zh-CN" sz="1960" noProof="1">
                <a:sym typeface="+mn-ea"/>
              </a:rPr>
              <a:t>    This new solution gives n cents, and uses a less number of coins than the optimal solution a', b', c', d'  </a:t>
            </a:r>
            <a:r>
              <a:rPr lang="en-US" altLang="zh-CN" sz="1960" noProof="1">
                <a:solidFill>
                  <a:srgbClr val="FF0000"/>
                </a:solidFill>
                <a:sym typeface="+mn-ea"/>
              </a:rPr>
              <a:t>--&gt; contradiction</a:t>
            </a:r>
            <a:endParaRPr lang="en-US" altLang="zh-CN" sz="1960" noProof="1">
              <a:solidFill>
                <a:srgbClr val="FF0000"/>
              </a:solidFill>
              <a:sym typeface="+mn-ea"/>
            </a:endParaRPr>
          </a:p>
          <a:p>
            <a:pPr marL="1257300" lvl="2" indent="-342900"/>
            <a:endParaRPr lang="en-US" altLang="zh-CN" sz="1960" noProof="1">
              <a:sym typeface="+mn-ea"/>
            </a:endParaRPr>
          </a:p>
          <a:p>
            <a:pPr marL="1257300" lvl="2" indent="-342900"/>
            <a:r>
              <a:rPr lang="en-US" altLang="zh-CN" sz="1955" noProof="1">
                <a:sym typeface="+mn-ea"/>
              </a:rPr>
              <a:t>a = a', continue to look at b and b', will reach a contradiction eventually (similar to the second case)</a:t>
            </a:r>
            <a:endParaRPr lang="en-US" altLang="zh-CN" sz="1960" noProof="1"/>
          </a:p>
          <a:p>
            <a:pPr marL="457200" lvl="1" indent="0">
              <a:buFontTx/>
              <a:buNone/>
            </a:pPr>
            <a:endParaRPr lang="zh-CN" altLang="en-US" sz="2295"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noChangeArrowheads="1"/>
          </p:cNvSpPr>
          <p:nvPr>
            <p:ph type="title"/>
          </p:nvPr>
        </p:nvSpPr>
        <p:spPr/>
        <p:txBody>
          <a:bodyPr/>
          <a:lstStyle/>
          <a:p>
            <a:r>
              <a:rPr lang="en-US" altLang="en-US" smtClean="0"/>
              <a:t>However, Greedy is not necessarily Optimal</a:t>
            </a:r>
            <a:endParaRPr lang="en-US" altLang="en-US" smtClean="0"/>
          </a:p>
        </p:txBody>
      </p:sp>
      <p:sp>
        <p:nvSpPr>
          <p:cNvPr id="3" name="Content Placeholder 2"/>
          <p:cNvSpPr>
            <a:spLocks noGrp="1"/>
          </p:cNvSpPr>
          <p:nvPr>
            <p:ph idx="1"/>
          </p:nvPr>
        </p:nvSpPr>
        <p:spPr>
          <a:xfrm>
            <a:off x="457200" y="1600200"/>
            <a:ext cx="8747125" cy="4716463"/>
          </a:xfrm>
        </p:spPr>
        <p:txBody>
          <a:bodyPr>
            <a:normAutofit fontScale="77500" lnSpcReduction="10000"/>
          </a:bodyPr>
          <a:lstStyle/>
          <a:p>
            <a:r>
              <a:rPr lang="en-US" noProof="1" smtClean="0"/>
              <a:t>For coins of {25, 10, 5, 1}</a:t>
            </a:r>
            <a:endParaRPr lang="en-US" noProof="1" smtClean="0"/>
          </a:p>
          <a:p>
            <a:pPr lvl="1"/>
            <a:r>
              <a:rPr lang="en-US" noProof="1" smtClean="0"/>
              <a:t>The greedy algorithm is optimal</a:t>
            </a:r>
            <a:endParaRPr lang="en-US" noProof="1" smtClean="0"/>
          </a:p>
          <a:p>
            <a:pPr lvl="1"/>
            <a:endParaRPr lang="en-US" noProof="1"/>
          </a:p>
          <a:p>
            <a:r>
              <a:rPr lang="en-US" noProof="1"/>
              <a:t>For </a:t>
            </a:r>
            <a:r>
              <a:rPr lang="en-US" noProof="1" smtClean="0"/>
              <a:t>other coin systems</a:t>
            </a:r>
            <a:endParaRPr lang="en-US" noProof="1" smtClean="0"/>
          </a:p>
          <a:p>
            <a:pPr lvl="1"/>
            <a:r>
              <a:rPr lang="en-US" noProof="1" smtClean="0"/>
              <a:t>May violate it</a:t>
            </a:r>
            <a:endParaRPr lang="en-US" noProof="1" smtClean="0"/>
          </a:p>
          <a:p>
            <a:pPr lvl="1"/>
            <a:endParaRPr lang="en-US" noProof="1" smtClean="0"/>
          </a:p>
          <a:p>
            <a:pPr marL="457200" lvl="1" indent="0">
              <a:buFontTx/>
              <a:buNone/>
            </a:pPr>
            <a:r>
              <a:rPr lang="en-US" noProof="1" smtClean="0"/>
              <a:t>Example: {10, 7, 1} to make 15 cents</a:t>
            </a:r>
            <a:endParaRPr lang="en-US" noProof="1" smtClean="0"/>
          </a:p>
          <a:p>
            <a:pPr lvl="1">
              <a:lnSpc>
                <a:spcPct val="90000"/>
              </a:lnSpc>
            </a:pPr>
            <a:endParaRPr lang="en-US" altLang="zh-CN" sz="2000" noProof="1">
              <a:sym typeface="+mn-ea"/>
            </a:endParaRPr>
          </a:p>
          <a:p>
            <a:pPr lvl="1">
              <a:lnSpc>
                <a:spcPct val="90000"/>
              </a:lnSpc>
            </a:pPr>
            <a:r>
              <a:rPr lang="en-US" altLang="zh-CN" sz="2000" noProof="1">
                <a:sym typeface="+mn-ea"/>
              </a:rPr>
              <a:t>Greedy algorithm: 6 coins</a:t>
            </a:r>
            <a:endParaRPr lang="en-US" altLang="zh-CN" sz="2000" noProof="1"/>
          </a:p>
          <a:p>
            <a:pPr lvl="2">
              <a:lnSpc>
                <a:spcPct val="90000"/>
              </a:lnSpc>
            </a:pPr>
            <a:r>
              <a:rPr lang="en-US" altLang="zh-CN" sz="2000" noProof="1">
                <a:sym typeface="+mn-ea"/>
              </a:rPr>
              <a:t>One 10-cent coin</a:t>
            </a:r>
            <a:endParaRPr lang="en-US" altLang="zh-CN" sz="2000" noProof="1"/>
          </a:p>
          <a:p>
            <a:pPr lvl="2">
              <a:lnSpc>
                <a:spcPct val="90000"/>
              </a:lnSpc>
            </a:pPr>
            <a:r>
              <a:rPr lang="en-US" altLang="zh-CN" sz="2000" noProof="1">
                <a:sym typeface="+mn-ea"/>
              </a:rPr>
              <a:t>Five 1-cent coin</a:t>
            </a:r>
            <a:endParaRPr lang="en-US" altLang="zh-CN" sz="2000" noProof="1">
              <a:sym typeface="+mn-ea"/>
            </a:endParaRPr>
          </a:p>
          <a:p>
            <a:pPr lvl="2">
              <a:lnSpc>
                <a:spcPct val="90000"/>
              </a:lnSpc>
            </a:pPr>
            <a:endParaRPr lang="en-US" altLang="zh-CN" sz="2000" noProof="1"/>
          </a:p>
          <a:p>
            <a:pPr lvl="1">
              <a:lnSpc>
                <a:spcPct val="90000"/>
              </a:lnSpc>
            </a:pPr>
            <a:r>
              <a:rPr lang="en-US" altLang="zh-CN" sz="2000" noProof="1">
                <a:sym typeface="+mn-ea"/>
              </a:rPr>
              <a:t>A better solution: 3 coins </a:t>
            </a:r>
            <a:endParaRPr lang="en-US" altLang="zh-CN" sz="2000" noProof="1">
              <a:sym typeface="+mn-ea"/>
            </a:endParaRPr>
          </a:p>
          <a:p>
            <a:pPr lvl="2">
              <a:lnSpc>
                <a:spcPct val="90000"/>
              </a:lnSpc>
            </a:pPr>
            <a:r>
              <a:rPr lang="en-US" altLang="zh-CN" sz="2000" noProof="1">
                <a:sym typeface="+mn-ea"/>
              </a:rPr>
              <a:t>two 7-cent coins </a:t>
            </a:r>
            <a:endParaRPr lang="en-US" altLang="zh-CN" sz="2000" noProof="1">
              <a:sym typeface="+mn-ea"/>
            </a:endParaRPr>
          </a:p>
          <a:p>
            <a:pPr lvl="2">
              <a:lnSpc>
                <a:spcPct val="90000"/>
              </a:lnSpc>
            </a:pPr>
            <a:r>
              <a:rPr lang="en-US" altLang="zh-CN" sz="2000" noProof="1">
                <a:sym typeface="+mn-ea"/>
              </a:rPr>
              <a:t>one 1-cent coin</a:t>
            </a:r>
            <a:endParaRPr lang="en-US" altLang="zh-CN" sz="2000" noProof="1"/>
          </a:p>
          <a:p>
            <a:pPr lvl="1"/>
            <a:endParaRPr lang="en-US" noProof="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p:nvPr>
        </p:nvSpPr>
        <p:spPr/>
        <p:txBody>
          <a:bodyPr/>
          <a:lstStyle/>
          <a:p>
            <a:r>
              <a:rPr lang="en-US" altLang="zh-CN" smtClean="0"/>
              <a:t>In-class Exercise</a:t>
            </a:r>
            <a:endParaRPr lang="en-US" altLang="zh-CN" smtClean="0"/>
          </a:p>
        </p:txBody>
      </p:sp>
      <p:sp>
        <p:nvSpPr>
          <p:cNvPr id="66562" name="内容占位符 2"/>
          <p:cNvSpPr>
            <a:spLocks noGrp="1" noChangeArrowheads="1"/>
          </p:cNvSpPr>
          <p:nvPr>
            <p:ph idx="1"/>
          </p:nvPr>
        </p:nvSpPr>
        <p:spPr/>
        <p:txBody>
          <a:bodyPr/>
          <a:lstStyle/>
          <a:p>
            <a:r>
              <a:rPr lang="en-US" altLang="zh-CN" sz="2600" smtClean="0"/>
              <a:t>Does the greedy algorithm work for {12, 5, 1}?</a:t>
            </a:r>
            <a:endParaRPr lang="en-US" altLang="zh-CN" sz="26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ChangeArrowheads="1"/>
          </p:cNvSpPr>
          <p:nvPr>
            <p:ph type="title"/>
          </p:nvPr>
        </p:nvSpPr>
        <p:spPr/>
        <p:txBody>
          <a:bodyPr/>
          <a:lstStyle/>
          <a:p>
            <a:r>
              <a:rPr lang="en-US" altLang="zh-CN" smtClean="0"/>
              <a:t>In-class Exercise</a:t>
            </a:r>
            <a:endParaRPr lang="en-US" altLang="zh-CN" smtClean="0"/>
          </a:p>
        </p:txBody>
      </p:sp>
      <p:sp>
        <p:nvSpPr>
          <p:cNvPr id="68610" name="内容占位符 2"/>
          <p:cNvSpPr>
            <a:spLocks noGrp="1" noChangeArrowheads="1"/>
          </p:cNvSpPr>
          <p:nvPr>
            <p:ph idx="1"/>
          </p:nvPr>
        </p:nvSpPr>
        <p:spPr/>
        <p:txBody>
          <a:bodyPr/>
          <a:lstStyle/>
          <a:p>
            <a:r>
              <a:rPr lang="en-US" altLang="zh-CN" sz="2600" dirty="0" smtClean="0"/>
              <a:t>Analyze the running time of greedy coin change algorithm.</a:t>
            </a:r>
            <a:endParaRPr lang="en-US" altLang="zh-CN" sz="2600" dirty="0" smtClean="0"/>
          </a:p>
        </p:txBody>
      </p:sp>
      <p:sp>
        <p:nvSpPr>
          <p:cNvPr id="68611" name="文本框 3"/>
          <p:cNvSpPr txBox="1">
            <a:spLocks noChangeArrowheads="1"/>
          </p:cNvSpPr>
          <p:nvPr/>
        </p:nvSpPr>
        <p:spPr bwMode="auto">
          <a:xfrm>
            <a:off x="1392238" y="2938463"/>
            <a:ext cx="54721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marL="1314450">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b="1" dirty="0" err="1">
                <a:sym typeface="SimSun" panose="02010600030101010101" pitchFamily="2" charset="-122"/>
              </a:rPr>
              <a:t>coinChange</a:t>
            </a:r>
            <a:r>
              <a:rPr lang="en-US" altLang="en-US" dirty="0">
                <a:sym typeface="SimSun" panose="02010600030101010101" pitchFamily="2" charset="-122"/>
              </a:rPr>
              <a:t>( n , {25, 10, 5, 1})</a:t>
            </a:r>
            <a:endParaRPr lang="en-US" altLang="en-US" dirty="0"/>
          </a:p>
          <a:p>
            <a:pPr lvl="3"/>
            <a:r>
              <a:rPr lang="en-US" altLang="en-US" dirty="0">
                <a:sym typeface="SimSun" panose="02010600030101010101" pitchFamily="2" charset="-122"/>
              </a:rPr>
              <a:t>s = n; </a:t>
            </a:r>
            <a:endParaRPr lang="en-US" altLang="en-US" dirty="0">
              <a:sym typeface="SimSun" panose="02010600030101010101" pitchFamily="2" charset="-122"/>
            </a:endParaRPr>
          </a:p>
          <a:p>
            <a:pPr lvl="3"/>
            <a:r>
              <a:rPr lang="en-US" altLang="en-US" dirty="0">
                <a:sym typeface="SimSun" panose="02010600030101010101" pitchFamily="2" charset="-122"/>
              </a:rPr>
              <a:t>a = b = c = d = 0;</a:t>
            </a:r>
            <a:endParaRPr lang="en-US" altLang="en-US" dirty="0">
              <a:sym typeface="SimSun" panose="02010600030101010101" pitchFamily="2" charset="-122"/>
            </a:endParaRPr>
          </a:p>
          <a:p>
            <a:pPr lvl="3"/>
            <a:r>
              <a:rPr lang="en-US" altLang="en-US" dirty="0">
                <a:sym typeface="SimSun" panose="02010600030101010101" pitchFamily="2" charset="-122"/>
              </a:rPr>
              <a:t>while(s&gt;=25) s = s - 25; a++;</a:t>
            </a:r>
            <a:endParaRPr lang="en-US" altLang="en-US" dirty="0"/>
          </a:p>
          <a:p>
            <a:pPr lvl="3"/>
            <a:r>
              <a:rPr lang="en-US" altLang="en-US" dirty="0">
                <a:sym typeface="SimSun" panose="02010600030101010101" pitchFamily="2" charset="-122"/>
              </a:rPr>
              <a:t>while(s&gt;=10) s = s - 10; b++;</a:t>
            </a:r>
            <a:endParaRPr lang="en-US" altLang="en-US" dirty="0"/>
          </a:p>
          <a:p>
            <a:pPr lvl="3"/>
            <a:r>
              <a:rPr lang="en-US" altLang="en-US" dirty="0">
                <a:sym typeface="SimSun" panose="02010600030101010101" pitchFamily="2" charset="-122"/>
              </a:rPr>
              <a:t>while(s&gt;=5) s = s - 5; </a:t>
            </a:r>
            <a:r>
              <a:rPr lang="en-US" altLang="en-US" dirty="0" err="1">
                <a:sym typeface="SimSun" panose="02010600030101010101" pitchFamily="2" charset="-122"/>
              </a:rPr>
              <a:t>c++</a:t>
            </a:r>
            <a:r>
              <a:rPr lang="en-US" altLang="en-US" dirty="0">
                <a:sym typeface="SimSun" panose="02010600030101010101" pitchFamily="2" charset="-122"/>
              </a:rPr>
              <a:t>;</a:t>
            </a:r>
            <a:endParaRPr lang="en-US" altLang="en-US" dirty="0">
              <a:sym typeface="SimSun" panose="02010600030101010101" pitchFamily="2" charset="-122"/>
            </a:endParaRPr>
          </a:p>
          <a:p>
            <a:pPr lvl="3"/>
            <a:r>
              <a:rPr lang="en-US" altLang="en-US" dirty="0">
                <a:sym typeface="SimSun" panose="02010600030101010101" pitchFamily="2" charset="-122"/>
              </a:rPr>
              <a:t>d = s;</a:t>
            </a:r>
            <a:endParaRPr lang="en-US" altLang="en-US" dirty="0"/>
          </a:p>
          <a:p>
            <a:pPr lvl="3"/>
            <a:r>
              <a:rPr lang="en-US" altLang="en-US" dirty="0">
                <a:sym typeface="SimSun" panose="02010600030101010101" pitchFamily="2" charset="-122"/>
              </a:rPr>
              <a:t>return  (</a:t>
            </a:r>
            <a:r>
              <a:rPr lang="en-US" altLang="en-US" dirty="0" err="1">
                <a:sym typeface="SimSun" panose="02010600030101010101" pitchFamily="2" charset="-122"/>
              </a:rPr>
              <a:t>a+b+c+d</a:t>
            </a:r>
            <a:r>
              <a:rPr lang="en-US" altLang="en-US" dirty="0">
                <a:sym typeface="SimSun" panose="02010600030101010101" pitchFamily="2" charset="-122"/>
              </a:rPr>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noChangeArrowheads="1"/>
          </p:cNvSpPr>
          <p:nvPr>
            <p:ph idx="1"/>
          </p:nvPr>
        </p:nvSpPr>
        <p:spPr/>
        <p:txBody>
          <a:bodyPr/>
          <a:lstStyle/>
          <a:p>
            <a:pPr marL="0" indent="0">
              <a:buFontTx/>
              <a:buNone/>
            </a:pPr>
            <a:r>
              <a:rPr lang="en-US" altLang="en-US" sz="5000" smtClean="0">
                <a:solidFill>
                  <a:schemeClr val="accent2"/>
                </a:solidFill>
              </a:rPr>
              <a:t>Knapsack Problem</a:t>
            </a:r>
            <a:endParaRPr lang="en-US" altLang="en-US" sz="5000" smtClean="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p:nvPr>
        </p:nvSpPr>
        <p:spPr/>
        <p:txBody>
          <a:bodyPr/>
          <a:lstStyle/>
          <a:p>
            <a:r>
              <a:rPr lang="en-US" altLang="en-US" smtClean="0">
                <a:sym typeface="SimSun" panose="02010600030101010101" pitchFamily="2" charset="-122"/>
              </a:rPr>
              <a:t>0-1 Knapsack Problem</a:t>
            </a:r>
            <a:endParaRPr lang="zh-CN" altLang="en-US" smtClean="0"/>
          </a:p>
        </p:txBody>
      </p:sp>
      <p:sp>
        <p:nvSpPr>
          <p:cNvPr id="71682" name="内容占位符 2"/>
          <p:cNvSpPr>
            <a:spLocks noGrp="1" noChangeArrowheads="1"/>
          </p:cNvSpPr>
          <p:nvPr>
            <p:ph idx="1"/>
          </p:nvPr>
        </p:nvSpPr>
        <p:spPr/>
        <p:txBody>
          <a:bodyPr/>
          <a:lstStyle/>
          <a:p>
            <a:r>
              <a:rPr lang="zh-CN" altLang="en-US" sz="2800" smtClean="0"/>
              <a:t>A thief enters a store and sees n items,</a:t>
            </a:r>
            <a:endParaRPr lang="zh-CN" altLang="en-US" sz="2800" smtClean="0"/>
          </a:p>
          <a:p>
            <a:pPr lvl="1"/>
            <a:endParaRPr lang="zh-CN" altLang="en-US" sz="2500" smtClean="0"/>
          </a:p>
          <a:p>
            <a:pPr lvl="1"/>
            <a:r>
              <a:rPr lang="zh-CN" altLang="en-US" sz="2500" smtClean="0"/>
              <a:t>Each item i has value vi, size si</a:t>
            </a:r>
            <a:endParaRPr lang="zh-CN" altLang="en-US" sz="2500" smtClean="0"/>
          </a:p>
          <a:p>
            <a:pPr lvl="1"/>
            <a:endParaRPr lang="zh-CN" altLang="en-US" sz="2500" smtClean="0"/>
          </a:p>
          <a:p>
            <a:pPr lvl="1"/>
            <a:r>
              <a:rPr lang="zh-CN" altLang="en-US" sz="2500" smtClean="0"/>
              <a:t>His </a:t>
            </a:r>
            <a:r>
              <a:rPr lang="en-US" altLang="zh-CN" sz="2500" smtClean="0"/>
              <a:t>k</a:t>
            </a:r>
            <a:r>
              <a:rPr lang="zh-CN" altLang="en-US" sz="2500" smtClean="0"/>
              <a:t>napsack </a:t>
            </a:r>
            <a:r>
              <a:rPr lang="en-US" altLang="zh-CN" sz="2500" smtClean="0"/>
              <a:t>is </a:t>
            </a:r>
            <a:r>
              <a:rPr lang="zh-CN" altLang="en-US" sz="2500" smtClean="0"/>
              <a:t>of size S</a:t>
            </a:r>
            <a:endParaRPr lang="zh-CN" altLang="en-US" sz="2500" smtClean="0"/>
          </a:p>
          <a:p>
            <a:pPr lvl="1"/>
            <a:endParaRPr lang="zh-CN" altLang="en-US" sz="2500" smtClean="0"/>
          </a:p>
          <a:p>
            <a:pPr lvl="1"/>
            <a:r>
              <a:rPr lang="en-US" altLang="zh-CN" sz="2500" smtClean="0"/>
              <a:t>He</a:t>
            </a:r>
            <a:r>
              <a:rPr lang="zh-CN" altLang="en-US" sz="2500" smtClean="0"/>
              <a:t> can only choose to take all or nothing of a particular item (hence the 0-1)</a:t>
            </a:r>
            <a:endParaRPr lang="zh-CN" altLang="en-US" sz="2500" smtClean="0"/>
          </a:p>
          <a:p>
            <a:pPr lvl="1"/>
            <a:endParaRPr lang="zh-CN" altLang="en-US" sz="2500" smtClean="0"/>
          </a:p>
          <a:p>
            <a:pPr lvl="1"/>
            <a:r>
              <a:rPr lang="en-US" altLang="zh-CN" sz="2500" smtClean="0"/>
              <a:t>Q: </a:t>
            </a:r>
            <a:r>
              <a:rPr lang="zh-CN" altLang="en-US" sz="2500" smtClean="0"/>
              <a:t>What </a:t>
            </a:r>
            <a:r>
              <a:rPr lang="en-US" altLang="zh-CN" sz="2500" smtClean="0"/>
              <a:t>items</a:t>
            </a:r>
            <a:r>
              <a:rPr lang="zh-CN" altLang="en-US" sz="2500" smtClean="0"/>
              <a:t> should he </a:t>
            </a:r>
            <a:r>
              <a:rPr lang="en-US" altLang="zh-CN" sz="2500" smtClean="0"/>
              <a:t>put into the knapsack </a:t>
            </a:r>
            <a:r>
              <a:rPr lang="zh-CN" altLang="en-US" sz="2500" smtClean="0"/>
              <a:t>to maximize profit?</a:t>
            </a:r>
            <a:endParaRPr lang="zh-CN" altLang="en-US" sz="2500" smtClean="0"/>
          </a:p>
          <a:p>
            <a:pPr lvl="1"/>
            <a:endParaRPr lang="zh-CN" altLang="en-US" sz="2500" smtClean="0"/>
          </a:p>
          <a:p>
            <a:pPr lvl="1"/>
            <a:r>
              <a:rPr lang="en-US" altLang="zh-CN" sz="2500" smtClean="0"/>
              <a:t>Constraint: the accumulated size of the items he puts in the bag should be &lt;= S</a:t>
            </a:r>
            <a:endParaRPr lang="en-US" altLang="zh-CN" sz="25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noChangeArrowheads="1"/>
          </p:cNvSpPr>
          <p:nvPr>
            <p:ph type="title"/>
          </p:nvPr>
        </p:nvSpPr>
        <p:spPr/>
        <p:txBody>
          <a:bodyPr/>
          <a:lstStyle/>
          <a:p>
            <a:r>
              <a:rPr lang="en-US" altLang="en-US" smtClean="0"/>
              <a:t>Fractional Knapsack Problem</a:t>
            </a:r>
            <a:endParaRPr lang="en-US" altLang="en-US" smtClean="0"/>
          </a:p>
        </p:txBody>
      </p:sp>
      <p:sp>
        <p:nvSpPr>
          <p:cNvPr id="3" name="Content Placeholder 2"/>
          <p:cNvSpPr>
            <a:spLocks noGrp="1"/>
          </p:cNvSpPr>
          <p:nvPr>
            <p:ph idx="1"/>
          </p:nvPr>
        </p:nvSpPr>
        <p:spPr/>
        <p:txBody>
          <a:bodyPr/>
          <a:lstStyle/>
          <a:p>
            <a:r>
              <a:rPr lang="en-US" sz="2500" noProof="1"/>
              <a:t>I</a:t>
            </a:r>
            <a:r>
              <a:rPr lang="en-US" sz="2500" noProof="1" smtClean="0"/>
              <a:t>nstead </a:t>
            </a:r>
            <a:r>
              <a:rPr lang="en-US" sz="2500" noProof="1"/>
              <a:t>of </a:t>
            </a:r>
            <a:r>
              <a:rPr lang="en-US" sz="2500" noProof="1" smtClean="0"/>
              <a:t>putting a whole item into knapsack, the thief </a:t>
            </a:r>
            <a:r>
              <a:rPr lang="en-US" sz="2500" noProof="1"/>
              <a:t>can take a </a:t>
            </a:r>
            <a:r>
              <a:rPr lang="en-US" sz="2500" noProof="1">
                <a:solidFill>
                  <a:schemeClr val="accent2">
                    <a:lumMod val="60000"/>
                    <a:lumOff val="40000"/>
                  </a:schemeClr>
                </a:solidFill>
              </a:rPr>
              <a:t>fraction</a:t>
            </a:r>
            <a:r>
              <a:rPr lang="en-US" sz="2500" noProof="1"/>
              <a:t> of an item and put it into his knapsack.</a:t>
            </a:r>
            <a:endParaRPr lang="en-US" sz="2500" noProof="1"/>
          </a:p>
          <a:p>
            <a:pPr lvl="1"/>
            <a:endParaRPr lang="en-US" sz="2100" noProof="1" smtClean="0"/>
          </a:p>
          <a:p>
            <a:endParaRPr lang="en-US" sz="2500" noProof="1" smtClean="0"/>
          </a:p>
          <a:p>
            <a:pPr marL="0" indent="0">
              <a:buFontTx/>
              <a:buNone/>
            </a:pPr>
            <a:endParaRPr lang="en-US"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p:txBody>
          <a:bodyPr/>
          <a:lstStyle/>
          <a:p>
            <a:r>
              <a:rPr lang="en-US" altLang="zh-CN" smtClean="0"/>
              <a:t>Example</a:t>
            </a:r>
            <a:endParaRPr lang="en-US" altLang="zh-CN" smtClean="0"/>
          </a:p>
        </p:txBody>
      </p:sp>
      <p:sp>
        <p:nvSpPr>
          <p:cNvPr id="3" name="内容占位符 2"/>
          <p:cNvSpPr>
            <a:spLocks noGrp="1"/>
          </p:cNvSpPr>
          <p:nvPr>
            <p:ph idx="1"/>
          </p:nvPr>
        </p:nvSpPr>
        <p:spPr/>
        <p:txBody>
          <a:bodyPr/>
          <a:lstStyle/>
          <a:p>
            <a:r>
              <a:rPr lang="en-US" altLang="zh-CN" sz="2800" noProof="1"/>
              <a:t>Assume we have</a:t>
            </a:r>
            <a:endParaRPr lang="en-US" altLang="zh-CN" sz="2800" noProof="1"/>
          </a:p>
          <a:p>
            <a:pPr lvl="1"/>
            <a:r>
              <a:rPr lang="zh-CN" altLang="en-US" sz="2450" noProof="1"/>
              <a:t>n = 3 items </a:t>
            </a:r>
            <a:endParaRPr lang="zh-CN" altLang="en-US" sz="2450" noProof="1"/>
          </a:p>
          <a:p>
            <a:pPr lvl="1"/>
            <a:r>
              <a:rPr lang="zh-CN" altLang="en-US" sz="2450" noProof="1"/>
              <a:t>a bag of size S = 5</a:t>
            </a:r>
            <a:endParaRPr lang="zh-CN" altLang="en-US" sz="2450" noProof="1"/>
          </a:p>
          <a:p>
            <a:pPr lvl="1"/>
            <a:endParaRPr lang="zh-CN" altLang="en-US" sz="2450" noProof="1"/>
          </a:p>
          <a:p>
            <a:pPr lvl="1"/>
            <a:endParaRPr lang="zh-CN" altLang="en-US" sz="2450" noProof="1"/>
          </a:p>
          <a:p>
            <a:pPr lvl="1"/>
            <a:endParaRPr lang="zh-CN" altLang="en-US" sz="2450" noProof="1"/>
          </a:p>
          <a:p>
            <a:pPr lvl="1"/>
            <a:endParaRPr lang="zh-CN" altLang="en-US" sz="2450" noProof="1"/>
          </a:p>
          <a:p>
            <a:pPr lvl="1"/>
            <a:r>
              <a:rPr lang="en-US" altLang="zh-CN" sz="2300" noProof="1">
                <a:sym typeface="+mn-ea"/>
              </a:rPr>
              <a:t>Goal: M</a:t>
            </a:r>
            <a:r>
              <a:rPr lang="zh-CN" altLang="en-US" sz="2300" noProof="1">
                <a:sym typeface="+mn-ea"/>
              </a:rPr>
              <a:t>aximize the value of the items you put in the bag</a:t>
            </a:r>
            <a:r>
              <a:rPr lang="en-US" altLang="zh-CN" sz="2300" noProof="1"/>
              <a:t> </a:t>
            </a:r>
            <a:endParaRPr lang="en-US" altLang="zh-CN" sz="2300" noProof="1"/>
          </a:p>
          <a:p>
            <a:pPr lvl="1"/>
            <a:endParaRPr lang="en-US" altLang="zh-CN" sz="2300" noProof="1">
              <a:sym typeface="+mn-ea"/>
            </a:endParaRPr>
          </a:p>
          <a:p>
            <a:pPr lvl="1"/>
            <a:r>
              <a:rPr lang="en-US" altLang="zh-CN" sz="2300" noProof="1">
                <a:sym typeface="+mn-ea"/>
              </a:rPr>
              <a:t>Constraint: the accumulated size of the items you put in the bag should be &lt;= 5</a:t>
            </a:r>
            <a:endParaRPr lang="en-US" altLang="zh-CN" sz="2300" noProof="1"/>
          </a:p>
        </p:txBody>
      </p:sp>
      <p:pic>
        <p:nvPicPr>
          <p:cNvPr id="7475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7700" y="3341688"/>
            <a:ext cx="3328988"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p:txBody>
          <a:bodyPr/>
          <a:lstStyle/>
          <a:p>
            <a:r>
              <a:rPr lang="en-US" altLang="zh-CN" smtClean="0"/>
              <a:t>Greedy Algorithms</a:t>
            </a:r>
            <a:endParaRPr lang="en-US" altLang="zh-CN" smtClean="0"/>
          </a:p>
        </p:txBody>
      </p:sp>
      <p:sp>
        <p:nvSpPr>
          <p:cNvPr id="50178" name="内容占位符 2"/>
          <p:cNvSpPr>
            <a:spLocks noGrp="1" noChangeArrowheads="1"/>
          </p:cNvSpPr>
          <p:nvPr>
            <p:ph idx="1"/>
          </p:nvPr>
        </p:nvSpPr>
        <p:spPr/>
        <p:txBody>
          <a:bodyPr/>
          <a:lstStyle/>
          <a:p>
            <a:r>
              <a:rPr lang="en-US" altLang="zh-CN" smtClean="0"/>
              <a:t>Pros </a:t>
            </a:r>
            <a:endParaRPr lang="en-US" altLang="zh-CN" smtClean="0"/>
          </a:p>
          <a:p>
            <a:pPr lvl="1"/>
            <a:r>
              <a:rPr lang="en-US" altLang="zh-CN" smtClean="0"/>
              <a:t>simple, quick</a:t>
            </a:r>
            <a:endParaRPr lang="en-US" altLang="zh-CN" smtClean="0"/>
          </a:p>
          <a:p>
            <a:pPr lvl="1"/>
            <a:r>
              <a:rPr lang="en-US" altLang="zh-CN" smtClean="0"/>
              <a:t>easy to program</a:t>
            </a:r>
            <a:endParaRPr lang="en-US" altLang="zh-CN" smtClean="0"/>
          </a:p>
          <a:p>
            <a:endParaRPr lang="en-US" altLang="zh-CN" smtClean="0"/>
          </a:p>
          <a:p>
            <a:r>
              <a:rPr lang="en-US" altLang="zh-CN" smtClean="0"/>
              <a:t>Cons</a:t>
            </a:r>
            <a:endParaRPr lang="en-US" altLang="zh-CN" smtClean="0"/>
          </a:p>
          <a:p>
            <a:pPr lvl="1"/>
            <a:r>
              <a:rPr lang="en-US" altLang="zh-CN" smtClean="0"/>
              <a:t>not necessarily optimal</a:t>
            </a:r>
            <a:endParaRPr lang="en-US"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p:txBody>
          <a:bodyPr/>
          <a:lstStyle/>
          <a:p>
            <a:r>
              <a:rPr lang="en-US" altLang="zh-CN" smtClean="0"/>
              <a:t>Greedy Algorithm</a:t>
            </a:r>
            <a:endParaRPr lang="en-US" altLang="zh-CN" smtClean="0"/>
          </a:p>
        </p:txBody>
      </p:sp>
      <p:sp>
        <p:nvSpPr>
          <p:cNvPr id="3" name="内容占位符 2"/>
          <p:cNvSpPr>
            <a:spLocks noGrp="1"/>
          </p:cNvSpPr>
          <p:nvPr>
            <p:ph idx="1"/>
          </p:nvPr>
        </p:nvSpPr>
        <p:spPr/>
        <p:txBody>
          <a:bodyPr/>
          <a:lstStyle/>
          <a:p>
            <a:pPr marL="514350" indent="-514350">
              <a:buFont typeface="+mj-lt"/>
              <a:buAutoNum type="arabicPeriod"/>
            </a:pPr>
            <a:r>
              <a:rPr lang="zh-CN" altLang="en-US" sz="2600" noProof="1"/>
              <a:t>Compute di = vi/si </a:t>
            </a:r>
            <a:r>
              <a:rPr lang="zh-CN" altLang="en-US" sz="2600" noProof="1">
                <a:sym typeface="+mn-ea"/>
              </a:rPr>
              <a:t>for each item</a:t>
            </a:r>
            <a:endParaRPr lang="zh-CN" altLang="en-US" sz="2600" noProof="1"/>
          </a:p>
          <a:p>
            <a:pPr marL="514350" indent="-514350">
              <a:buFont typeface="+mj-lt"/>
              <a:buAutoNum type="arabicPeriod"/>
            </a:pPr>
            <a:endParaRPr lang="zh-CN" altLang="en-US" sz="2600" noProof="1"/>
          </a:p>
          <a:p>
            <a:pPr marL="514350" indent="-514350">
              <a:buFont typeface="+mj-lt"/>
              <a:buAutoNum type="arabicPeriod"/>
            </a:pPr>
            <a:r>
              <a:rPr lang="zh-CN" altLang="en-US" sz="2600" noProof="1"/>
              <a:t>Sort each item by their value d</a:t>
            </a:r>
            <a:r>
              <a:rPr lang="en-US" altLang="zh-CN" sz="2600" noProof="1"/>
              <a:t>i</a:t>
            </a:r>
            <a:r>
              <a:rPr lang="zh-CN" altLang="en-US" sz="2600" noProof="1"/>
              <a:t>.</a:t>
            </a:r>
            <a:endParaRPr lang="zh-CN" altLang="en-US" sz="2600" noProof="1"/>
          </a:p>
          <a:p>
            <a:pPr marL="514350" indent="-514350">
              <a:buFont typeface="+mj-lt"/>
              <a:buAutoNum type="arabicPeriod"/>
            </a:pPr>
            <a:endParaRPr lang="zh-CN" altLang="en-US" sz="2600" noProof="1"/>
          </a:p>
          <a:p>
            <a:pPr marL="514350" indent="-514350">
              <a:buFont typeface="+mj-lt"/>
              <a:buAutoNum type="arabicPeriod"/>
            </a:pPr>
            <a:r>
              <a:rPr lang="zh-CN" altLang="en-US" sz="2600" noProof="1"/>
              <a:t>Take as much as possible of the </a:t>
            </a:r>
            <a:r>
              <a:rPr lang="en-US" altLang="zh-CN" sz="2600" noProof="1"/>
              <a:t>highest di</a:t>
            </a:r>
            <a:r>
              <a:rPr lang="zh-CN" altLang="en-US" sz="2600" noProof="1"/>
              <a:t> item not already in the bag</a:t>
            </a:r>
            <a:endParaRPr lang="zh-CN" altLang="en-US" sz="2600" noProof="1"/>
          </a:p>
          <a:p>
            <a:endParaRPr lang="zh-CN" altLang="en-US" sz="2600" noProof="1"/>
          </a:p>
          <a:p>
            <a:pPr marL="0" indent="0">
              <a:buFontTx/>
              <a:buNone/>
            </a:pPr>
            <a:endParaRPr lang="zh-CN" altLang="en-US" sz="2600"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noChangeArrowheads="1"/>
          </p:cNvSpPr>
          <p:nvPr>
            <p:ph type="title"/>
          </p:nvPr>
        </p:nvSpPr>
        <p:spPr/>
        <p:txBody>
          <a:bodyPr/>
          <a:lstStyle/>
          <a:p>
            <a:r>
              <a:rPr lang="zh-CN" altLang="en-US" smtClean="0"/>
              <a:t>Does it work?</a:t>
            </a:r>
            <a:endParaRPr lang="zh-CN" altLang="en-US" smtClean="0"/>
          </a:p>
        </p:txBody>
      </p:sp>
      <p:sp>
        <p:nvSpPr>
          <p:cNvPr id="3" name="内容占位符 2"/>
          <p:cNvSpPr>
            <a:spLocks noGrp="1"/>
          </p:cNvSpPr>
          <p:nvPr>
            <p:ph idx="1"/>
          </p:nvPr>
        </p:nvSpPr>
        <p:spPr/>
        <p:txBody>
          <a:bodyPr/>
          <a:lstStyle/>
          <a:p>
            <a:r>
              <a:rPr lang="en-US" altLang="zh-CN" sz="2600" noProof="1">
                <a:sym typeface="+mn-ea"/>
              </a:rPr>
              <a:t>Assume we have</a:t>
            </a:r>
            <a:endParaRPr lang="en-US" altLang="zh-CN" sz="2600" noProof="1"/>
          </a:p>
          <a:p>
            <a:pPr lvl="1"/>
            <a:r>
              <a:rPr lang="zh-CN" altLang="en-US" sz="2300" noProof="1">
                <a:sym typeface="+mn-ea"/>
              </a:rPr>
              <a:t>n = 3 items </a:t>
            </a:r>
            <a:endParaRPr lang="zh-CN" altLang="en-US" sz="2300" noProof="1"/>
          </a:p>
          <a:p>
            <a:pPr lvl="1"/>
            <a:r>
              <a:rPr lang="zh-CN" altLang="en-US" sz="2300" noProof="1">
                <a:sym typeface="+mn-ea"/>
              </a:rPr>
              <a:t>a bag of size S = 5</a:t>
            </a:r>
            <a:endParaRPr lang="zh-CN" altLang="en-US" sz="2300" noProof="1">
              <a:sym typeface="+mn-ea"/>
            </a:endParaRPr>
          </a:p>
          <a:p>
            <a:pPr lvl="1"/>
            <a:endParaRPr lang="zh-CN" altLang="en-US" sz="2300" noProof="1">
              <a:sym typeface="+mn-ea"/>
            </a:endParaRPr>
          </a:p>
          <a:p>
            <a:pPr lvl="1"/>
            <a:endParaRPr lang="zh-CN" altLang="en-US" sz="2300" noProof="1">
              <a:sym typeface="+mn-ea"/>
            </a:endParaRPr>
          </a:p>
          <a:p>
            <a:pPr lvl="1"/>
            <a:endParaRPr lang="zh-CN" altLang="en-US" sz="2300" noProof="1">
              <a:sym typeface="+mn-ea"/>
            </a:endParaRPr>
          </a:p>
          <a:p>
            <a:pPr lvl="1"/>
            <a:endParaRPr lang="zh-CN" altLang="en-US" sz="2300" noProof="1">
              <a:sym typeface="+mn-ea"/>
            </a:endParaRPr>
          </a:p>
          <a:p>
            <a:r>
              <a:rPr lang="zh-CN" altLang="en-US" sz="2600" noProof="1">
                <a:sym typeface="+mn-ea"/>
              </a:rPr>
              <a:t>0-1 Knapsack</a:t>
            </a:r>
            <a:endParaRPr lang="zh-CN" altLang="en-US" sz="2600" noProof="1">
              <a:sym typeface="+mn-ea"/>
            </a:endParaRPr>
          </a:p>
          <a:p>
            <a:pPr lvl="1"/>
            <a:r>
              <a:rPr lang="zh-CN" altLang="en-US" sz="2275" noProof="1">
                <a:sym typeface="+mn-ea"/>
              </a:rPr>
              <a:t>Greedy algorithm chooses: items 1 and 2 for a total value of 16</a:t>
            </a:r>
            <a:endParaRPr lang="zh-CN" altLang="en-US" sz="2275" noProof="1">
              <a:sym typeface="+mn-ea"/>
            </a:endParaRPr>
          </a:p>
          <a:p>
            <a:pPr lvl="1"/>
            <a:r>
              <a:rPr lang="zh-CN" altLang="en-US" sz="2275" noProof="1">
                <a:sym typeface="+mn-ea"/>
              </a:rPr>
              <a:t>Optimal solution: items 2 and 3 for a total value of 22</a:t>
            </a:r>
            <a:endParaRPr lang="zh-CN" altLang="en-US" sz="2275" noProof="1">
              <a:sym typeface="+mn-ea"/>
            </a:endParaRPr>
          </a:p>
          <a:p>
            <a:pPr lvl="1"/>
            <a:r>
              <a:rPr lang="zh-CN" altLang="en-US" sz="2275" noProof="1">
                <a:solidFill>
                  <a:schemeClr val="accent2">
                    <a:lumMod val="60000"/>
                    <a:lumOff val="40000"/>
                  </a:schemeClr>
                </a:solidFill>
                <a:sym typeface="+mn-ea"/>
              </a:rPr>
              <a:t>Greedy algorithm doesn</a:t>
            </a:r>
            <a:r>
              <a:rPr lang="en-US" altLang="zh-CN" sz="2275" noProof="1">
                <a:solidFill>
                  <a:schemeClr val="accent2">
                    <a:lumMod val="60000"/>
                    <a:lumOff val="40000"/>
                  </a:schemeClr>
                </a:solidFill>
                <a:sym typeface="+mn-ea"/>
              </a:rPr>
              <a:t>'</a:t>
            </a:r>
            <a:r>
              <a:rPr lang="zh-CN" altLang="en-US" sz="2275" noProof="1">
                <a:solidFill>
                  <a:schemeClr val="accent2">
                    <a:lumMod val="60000"/>
                    <a:lumOff val="40000"/>
                  </a:schemeClr>
                </a:solidFill>
                <a:sym typeface="+mn-ea"/>
              </a:rPr>
              <a:t>t work!</a:t>
            </a:r>
            <a:endParaRPr lang="zh-CN" altLang="en-US" sz="2275" noProof="1">
              <a:solidFill>
                <a:schemeClr val="accent2">
                  <a:lumMod val="60000"/>
                  <a:lumOff val="40000"/>
                </a:schemeClr>
              </a:solidFill>
              <a:sym typeface="+mn-ea"/>
            </a:endParaRPr>
          </a:p>
          <a:p>
            <a:endParaRPr lang="zh-CN" altLang="en-US" sz="2275" noProof="1">
              <a:solidFill>
                <a:schemeClr val="accent2">
                  <a:lumMod val="60000"/>
                  <a:lumOff val="40000"/>
                </a:schemeClr>
              </a:solidFill>
              <a:sym typeface="+mn-ea"/>
            </a:endParaRPr>
          </a:p>
        </p:txBody>
      </p:sp>
      <p:pic>
        <p:nvPicPr>
          <p:cNvPr id="77827"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25" y="2941638"/>
            <a:ext cx="5595938"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rrowheads="1"/>
          </p:cNvSpPr>
          <p:nvPr>
            <p:ph type="title"/>
          </p:nvPr>
        </p:nvSpPr>
        <p:spPr/>
        <p:txBody>
          <a:bodyPr/>
          <a:lstStyle/>
          <a:p>
            <a:r>
              <a:rPr lang="zh-CN" altLang="en-US" smtClean="0"/>
              <a:t>Does it work? </a:t>
            </a:r>
            <a:r>
              <a:rPr lang="en-US" altLang="zh-CN" smtClean="0"/>
              <a:t>(cont.)</a:t>
            </a:r>
            <a:endParaRPr lang="en-US" altLang="zh-CN" smtClean="0"/>
          </a:p>
        </p:txBody>
      </p:sp>
      <p:sp>
        <p:nvSpPr>
          <p:cNvPr id="3" name="内容占位符 2"/>
          <p:cNvSpPr>
            <a:spLocks noGrp="1"/>
          </p:cNvSpPr>
          <p:nvPr>
            <p:ph idx="1"/>
          </p:nvPr>
        </p:nvSpPr>
        <p:spPr/>
        <p:txBody>
          <a:bodyPr/>
          <a:lstStyle/>
          <a:p>
            <a:r>
              <a:rPr lang="en-US" altLang="zh-CN" sz="2600" noProof="1">
                <a:sym typeface="+mn-ea"/>
              </a:rPr>
              <a:t>Assume we have</a:t>
            </a:r>
            <a:endParaRPr lang="en-US" altLang="zh-CN" sz="2600" noProof="1"/>
          </a:p>
          <a:p>
            <a:pPr lvl="1"/>
            <a:r>
              <a:rPr lang="zh-CN" altLang="en-US" sz="2300" noProof="1">
                <a:sym typeface="+mn-ea"/>
              </a:rPr>
              <a:t>n = 3 items </a:t>
            </a:r>
            <a:endParaRPr lang="zh-CN" altLang="en-US" sz="2300" noProof="1"/>
          </a:p>
          <a:p>
            <a:pPr lvl="1"/>
            <a:r>
              <a:rPr lang="zh-CN" altLang="en-US" sz="2300" noProof="1">
                <a:sym typeface="+mn-ea"/>
              </a:rPr>
              <a:t>a bag of size S = 5</a:t>
            </a:r>
            <a:endParaRPr lang="zh-CN" altLang="en-US" sz="2300" noProof="1">
              <a:sym typeface="+mn-ea"/>
            </a:endParaRPr>
          </a:p>
          <a:p>
            <a:pPr lvl="1"/>
            <a:endParaRPr lang="zh-CN" altLang="en-US" sz="2300" noProof="1">
              <a:sym typeface="+mn-ea"/>
            </a:endParaRPr>
          </a:p>
          <a:p>
            <a:pPr lvl="1"/>
            <a:endParaRPr lang="zh-CN" altLang="en-US" sz="2300" noProof="1">
              <a:sym typeface="+mn-ea"/>
            </a:endParaRPr>
          </a:p>
          <a:p>
            <a:pPr lvl="1"/>
            <a:endParaRPr lang="zh-CN" altLang="en-US" sz="2300" noProof="1">
              <a:sym typeface="+mn-ea"/>
            </a:endParaRPr>
          </a:p>
          <a:p>
            <a:pPr lvl="1"/>
            <a:endParaRPr lang="zh-CN" altLang="en-US" sz="2300" noProof="1">
              <a:sym typeface="+mn-ea"/>
            </a:endParaRPr>
          </a:p>
          <a:p>
            <a:r>
              <a:rPr lang="zh-CN" altLang="en-US" sz="2600" noProof="1">
                <a:sym typeface="+mn-ea"/>
              </a:rPr>
              <a:t>Fractional Knapsack</a:t>
            </a:r>
            <a:endParaRPr lang="zh-CN" altLang="en-US" sz="2600" noProof="1">
              <a:sym typeface="+mn-ea"/>
            </a:endParaRPr>
          </a:p>
          <a:p>
            <a:pPr lvl="1"/>
            <a:r>
              <a:rPr lang="zh-CN" altLang="en-US" sz="2275" noProof="1">
                <a:sym typeface="+mn-ea"/>
              </a:rPr>
              <a:t>Greedy algorithm chooses: items 1, 2, and 2/3 of item 3 for a total value of 24</a:t>
            </a:r>
            <a:endParaRPr lang="zh-CN" altLang="en-US" sz="2275" noProof="1">
              <a:sym typeface="+mn-ea"/>
            </a:endParaRPr>
          </a:p>
          <a:p>
            <a:pPr lvl="1"/>
            <a:r>
              <a:rPr lang="zh-CN" altLang="en-US" sz="2275" noProof="1">
                <a:sym typeface="+mn-ea"/>
              </a:rPr>
              <a:t>Optimal solution: the same as the greedy solution</a:t>
            </a:r>
            <a:endParaRPr lang="zh-CN" altLang="en-US" sz="2275" noProof="1">
              <a:sym typeface="+mn-ea"/>
            </a:endParaRPr>
          </a:p>
          <a:p>
            <a:pPr lvl="1"/>
            <a:r>
              <a:rPr lang="en-US" altLang="zh-CN" sz="2275" noProof="1">
                <a:solidFill>
                  <a:schemeClr val="accent2">
                    <a:lumMod val="60000"/>
                    <a:lumOff val="40000"/>
                  </a:schemeClr>
                </a:solidFill>
                <a:sym typeface="+mn-ea"/>
              </a:rPr>
              <a:t>Greedy algorithm works!!!</a:t>
            </a:r>
            <a:endParaRPr lang="en-US" altLang="zh-CN" sz="2275" noProof="1">
              <a:solidFill>
                <a:schemeClr val="accent2">
                  <a:lumMod val="60000"/>
                  <a:lumOff val="40000"/>
                </a:schemeClr>
              </a:solidFill>
              <a:sym typeface="+mn-ea"/>
            </a:endParaRPr>
          </a:p>
          <a:p>
            <a:endParaRPr lang="en-US" altLang="zh-CN" sz="2275" noProof="1">
              <a:solidFill>
                <a:schemeClr val="accent2">
                  <a:lumMod val="60000"/>
                  <a:lumOff val="40000"/>
                </a:schemeClr>
              </a:solidFill>
              <a:sym typeface="+mn-ea"/>
            </a:endParaRPr>
          </a:p>
        </p:txBody>
      </p:sp>
      <p:pic>
        <p:nvPicPr>
          <p:cNvPr id="78851"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25" y="2941638"/>
            <a:ext cx="5595938"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noChangeArrowheads="1"/>
          </p:cNvSpPr>
          <p:nvPr>
            <p:ph type="title"/>
          </p:nvPr>
        </p:nvSpPr>
        <p:spPr/>
        <p:txBody>
          <a:bodyPr/>
          <a:lstStyle/>
          <a:p>
            <a:r>
              <a:rPr lang="en-US" altLang="zh-CN" smtClean="0"/>
              <a:t>Conclusion</a:t>
            </a:r>
            <a:endParaRPr lang="en-US" altLang="zh-CN" smtClean="0"/>
          </a:p>
        </p:txBody>
      </p:sp>
      <p:sp>
        <p:nvSpPr>
          <p:cNvPr id="79874" name="内容占位符 2"/>
          <p:cNvSpPr>
            <a:spLocks noGrp="1" noChangeArrowheads="1"/>
          </p:cNvSpPr>
          <p:nvPr>
            <p:ph idx="1"/>
          </p:nvPr>
        </p:nvSpPr>
        <p:spPr/>
        <p:txBody>
          <a:bodyPr/>
          <a:lstStyle/>
          <a:p>
            <a:r>
              <a:rPr lang="en-US" altLang="zh-CN" smtClean="0"/>
              <a:t>For </a:t>
            </a:r>
            <a:r>
              <a:rPr lang="en-US" altLang="zh-CN" smtClean="0">
                <a:solidFill>
                  <a:srgbClr val="7575D1"/>
                </a:solidFill>
              </a:rPr>
              <a:t>0-1 knapsack</a:t>
            </a:r>
            <a:r>
              <a:rPr lang="en-US" altLang="zh-CN" smtClean="0"/>
              <a:t> problem, the </a:t>
            </a:r>
            <a:r>
              <a:rPr lang="en-US" altLang="zh-CN" smtClean="0">
                <a:solidFill>
                  <a:srgbClr val="7575D1"/>
                </a:solidFill>
              </a:rPr>
              <a:t>greedy algorithm does not work</a:t>
            </a:r>
            <a:r>
              <a:rPr lang="en-US" altLang="zh-CN" smtClean="0"/>
              <a:t>.</a:t>
            </a:r>
            <a:endParaRPr lang="en-US" altLang="zh-CN" smtClean="0"/>
          </a:p>
          <a:p>
            <a:pPr lvl="1"/>
            <a:r>
              <a:rPr lang="en-US" altLang="zh-CN" smtClean="0"/>
              <a:t>NP-complete problem</a:t>
            </a:r>
            <a:endParaRPr lang="en-US" altLang="zh-CN" smtClean="0"/>
          </a:p>
          <a:p>
            <a:endParaRPr lang="en-US" altLang="zh-CN" smtClean="0"/>
          </a:p>
          <a:p>
            <a:r>
              <a:rPr lang="en-US" altLang="zh-CN" smtClean="0"/>
              <a:t>For </a:t>
            </a:r>
            <a:r>
              <a:rPr lang="en-US" altLang="zh-CN" smtClean="0">
                <a:solidFill>
                  <a:srgbClr val="7575D1"/>
                </a:solidFill>
              </a:rPr>
              <a:t>fractional knapsack</a:t>
            </a:r>
            <a:r>
              <a:rPr lang="en-US" altLang="zh-CN" smtClean="0"/>
              <a:t> problem, the </a:t>
            </a:r>
            <a:r>
              <a:rPr lang="en-US" altLang="zh-CN" smtClean="0">
                <a:solidFill>
                  <a:srgbClr val="7575D1"/>
                </a:solidFill>
              </a:rPr>
              <a:t>greedy algorithm works</a:t>
            </a:r>
            <a:r>
              <a:rPr lang="en-US" altLang="zh-CN" smtClean="0"/>
              <a:t>!!!</a:t>
            </a:r>
            <a:endParaRPr lang="en-US" altLang="zh-CN"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noChangeArrowheads="1"/>
          </p:cNvSpPr>
          <p:nvPr>
            <p:ph type="title"/>
          </p:nvPr>
        </p:nvSpPr>
        <p:spPr/>
        <p:txBody>
          <a:bodyPr/>
          <a:lstStyle/>
          <a:p>
            <a:r>
              <a:rPr lang="en-US" altLang="en-US" smtClean="0"/>
              <a:t>Why Greedy Algorithm is Optimal for Fractional Knapsack?</a:t>
            </a:r>
            <a:endParaRPr lang="en-US" altLang="en-US" smtClean="0"/>
          </a:p>
        </p:txBody>
      </p:sp>
      <p:sp>
        <p:nvSpPr>
          <p:cNvPr id="3" name="Content Placeholder 2"/>
          <p:cNvSpPr>
            <a:spLocks noGrp="1"/>
          </p:cNvSpPr>
          <p:nvPr>
            <p:ph idx="1"/>
          </p:nvPr>
        </p:nvSpPr>
        <p:spPr/>
        <p:txBody>
          <a:bodyPr/>
          <a:lstStyle/>
          <a:p>
            <a:r>
              <a:rPr lang="en-US" sz="2000" noProof="1" smtClean="0">
                <a:sym typeface="+mn-ea"/>
              </a:rPr>
              <a:t>How to prove that the solution given by greedy algorithm maximizes the value </a:t>
            </a:r>
            <a:r>
              <a:rPr lang="zh-CN" altLang="en-US" sz="2000" noProof="1">
                <a:sym typeface="+mn-ea"/>
              </a:rPr>
              <a:t>of the items you put in the bag</a:t>
            </a:r>
            <a:r>
              <a:rPr lang="en-US" sz="2000" noProof="1" smtClean="0">
                <a:sym typeface="+mn-ea"/>
              </a:rPr>
              <a:t>?</a:t>
            </a:r>
            <a:endParaRPr lang="en-US" sz="2000" noProof="1" smtClean="0">
              <a:sym typeface="+mn-ea"/>
            </a:endParaRPr>
          </a:p>
          <a:p>
            <a:endParaRPr lang="en-US" sz="2000" noProof="1" smtClean="0"/>
          </a:p>
          <a:p>
            <a:r>
              <a:rPr lang="en-US" sz="2000" noProof="1" smtClean="0"/>
              <a:t>Proof:</a:t>
            </a:r>
            <a:endParaRPr lang="en-US" sz="1750" noProof="1">
              <a:sym typeface="+mn-ea"/>
            </a:endParaRPr>
          </a:p>
          <a:p>
            <a:pPr lvl="1"/>
            <a:r>
              <a:rPr lang="en-US" sz="1750" noProof="1" smtClean="0">
                <a:sym typeface="+mn-ea"/>
              </a:rPr>
              <a:t>Given a set of n items {1, 2, ..., n}.</a:t>
            </a:r>
            <a:endParaRPr lang="en-US" sz="1750" noProof="1" smtClean="0">
              <a:sym typeface="+mn-ea"/>
            </a:endParaRPr>
          </a:p>
          <a:p>
            <a:pPr lvl="1"/>
            <a:r>
              <a:rPr lang="en-US" sz="1750" noProof="1" smtClean="0">
                <a:sym typeface="+mn-ea"/>
              </a:rPr>
              <a:t>Assume items sorted by density: d1&gt;=d2&gt;=d3...&gt;=dn.</a:t>
            </a:r>
            <a:endParaRPr lang="en-US" sz="1750" noProof="1" smtClean="0">
              <a:sym typeface="+mn-ea"/>
            </a:endParaRPr>
          </a:p>
          <a:p>
            <a:pPr lvl="1"/>
            <a:endParaRPr lang="en-US" sz="1750" noProof="1" smtClean="0">
              <a:sym typeface="+mn-ea"/>
            </a:endParaRPr>
          </a:p>
          <a:p>
            <a:pPr lvl="1"/>
            <a:r>
              <a:rPr lang="en-US" sz="1750" noProof="1" smtClean="0">
                <a:sym typeface="+mn-ea"/>
              </a:rPr>
              <a:t>Assume the solution G given by the greedy algorithm is not optimal.</a:t>
            </a:r>
            <a:endParaRPr lang="en-US" sz="1750" noProof="1" smtClean="0">
              <a:sym typeface="+mn-ea"/>
            </a:endParaRPr>
          </a:p>
          <a:p>
            <a:pPr lvl="1"/>
            <a:endParaRPr lang="en-US" sz="1750" noProof="1" smtClean="0">
              <a:sym typeface="+mn-ea"/>
            </a:endParaRPr>
          </a:p>
          <a:p>
            <a:pPr marL="457200" lvl="1" indent="0">
              <a:buFontTx/>
              <a:buNone/>
            </a:pPr>
            <a:r>
              <a:rPr lang="en-US" sz="1750" noProof="1" smtClean="0">
                <a:sym typeface="+mn-ea"/>
              </a:rPr>
              <a:t>Let G be [x1, x2, ... xk, ..., xn]</a:t>
            </a:r>
            <a:endParaRPr lang="en-US" sz="1750" noProof="1" smtClean="0">
              <a:sym typeface="+mn-ea"/>
            </a:endParaRPr>
          </a:p>
          <a:p>
            <a:pPr marL="457200" lvl="1" indent="0">
              <a:buFontTx/>
              <a:buNone/>
            </a:pPr>
            <a:r>
              <a:rPr lang="en-US" sz="1750" noProof="1" smtClean="0">
                <a:sym typeface="+mn-ea"/>
              </a:rPr>
              <a:t>xi indicates fraction of item i taken</a:t>
            </a:r>
            <a:endParaRPr lang="en-US" sz="1750" noProof="1" smtClean="0">
              <a:sym typeface="+mn-ea"/>
            </a:endParaRPr>
          </a:p>
          <a:p>
            <a:pPr marL="457200" lvl="1" indent="0">
              <a:buFontTx/>
              <a:buNone/>
            </a:pPr>
            <a:r>
              <a:rPr lang="en-US" sz="1750" noProof="1" smtClean="0">
                <a:sym typeface="+mn-ea"/>
              </a:rPr>
              <a:t>let k be the first index such that 0&lt; xk &lt; 1</a:t>
            </a:r>
            <a:endParaRPr lang="en-US" sz="1750" noProof="1" smtClean="0">
              <a:sym typeface="+mn-ea"/>
            </a:endParaRPr>
          </a:p>
          <a:p>
            <a:pPr marL="457200" lvl="1" indent="0">
              <a:buFontTx/>
              <a:buNone/>
            </a:pPr>
            <a:r>
              <a:rPr lang="en-US" sz="1750" noProof="1" smtClean="0">
                <a:sym typeface="+mn-ea"/>
              </a:rPr>
              <a:t>xi = 1,  1 &lt;= i &lt;= k-1</a:t>
            </a:r>
            <a:endParaRPr lang="en-US" sz="1750" noProof="1" smtClean="0">
              <a:sym typeface="+mn-ea"/>
            </a:endParaRPr>
          </a:p>
          <a:p>
            <a:pPr marL="457200" lvl="1" indent="0">
              <a:buFontTx/>
              <a:buNone/>
            </a:pPr>
            <a:r>
              <a:rPr lang="en-US" sz="1750" noProof="1" smtClean="0">
                <a:sym typeface="+mn-ea"/>
              </a:rPr>
              <a:t>0&lt; xi &lt; 1, i = k,</a:t>
            </a:r>
            <a:endParaRPr lang="en-US" sz="1750" noProof="1" smtClean="0">
              <a:sym typeface="+mn-ea"/>
            </a:endParaRPr>
          </a:p>
          <a:p>
            <a:pPr marL="457200" lvl="1" indent="0">
              <a:buFontTx/>
              <a:buNone/>
            </a:pPr>
            <a:r>
              <a:rPr lang="en-US" sz="1750" noProof="1" smtClean="0">
                <a:sym typeface="+mn-ea"/>
              </a:rPr>
              <a:t>xi = 0, k&lt; i &lt;= n</a:t>
            </a:r>
            <a:endParaRPr lang="en-US" sz="1750" noProof="1" smtClean="0">
              <a:sym typeface="+mn-ea"/>
            </a:endParaRPr>
          </a:p>
          <a:p>
            <a:pPr marL="457200" lvl="1" indent="0">
              <a:buFontTx/>
              <a:buNone/>
            </a:pPr>
            <a:r>
              <a:rPr lang="en-US" sz="1750" noProof="1"/>
              <a:t> </a:t>
            </a:r>
            <a:endParaRPr lang="en-US" sz="1750" noProof="1" smtClean="0"/>
          </a:p>
          <a:p>
            <a:pPr lvl="1"/>
            <a:r>
              <a:rPr lang="en-US" sz="1750" noProof="1" smtClean="0"/>
              <a:t>Suppose </a:t>
            </a:r>
            <a:r>
              <a:rPr lang="en-US" sz="1750" noProof="1"/>
              <a:t>the optimal solution O is better than our greedy solution G.</a:t>
            </a:r>
            <a:endParaRPr lang="en-US" sz="1750" noProof="1"/>
          </a:p>
          <a:p>
            <a:pPr marL="457200" lvl="1" indent="0">
              <a:buFontTx/>
              <a:buNone/>
            </a:pPr>
            <a:r>
              <a:rPr lang="en-US" sz="1750" noProof="1"/>
              <a:t>Let O be [y1, y2, ..., yn]</a:t>
            </a:r>
            <a:endParaRPr lang="en-US" sz="1750" noProof="1"/>
          </a:p>
          <a:p>
            <a:pPr marL="457200" lvl="1" indent="0">
              <a:buFontTx/>
              <a:buNone/>
            </a:pPr>
            <a:r>
              <a:rPr lang="en-US" sz="1750" noProof="1"/>
              <a:t>yi indicates fraction of item i taken in O (for all i ; 0 &lt;= yi &lt;= 1). </a:t>
            </a:r>
            <a:endParaRPr lang="en-US" sz="1750" noProof="1" smtClean="0"/>
          </a:p>
          <a:p>
            <a:pPr marL="457200" lvl="1" indent="0">
              <a:buFontTx/>
              <a:buNone/>
            </a:pPr>
            <a:endParaRPr lang="en-US" sz="1750"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p:txBody>
          <a:bodyPr/>
          <a:lstStyle/>
          <a:p>
            <a:r>
              <a:rPr lang="en-US" altLang="en-US" smtClean="0">
                <a:sym typeface="SimSun" panose="02010600030101010101" pitchFamily="2" charset="-122"/>
              </a:rPr>
              <a:t>Why Greedy Algorithm is Optimal for Fractional Knapsack?</a:t>
            </a:r>
            <a:endParaRPr lang="zh-CN" altLang="en-US" smtClean="0"/>
          </a:p>
        </p:txBody>
      </p:sp>
      <p:sp>
        <p:nvSpPr>
          <p:cNvPr id="3" name="内容占位符 2"/>
          <p:cNvSpPr>
            <a:spLocks noGrp="1"/>
          </p:cNvSpPr>
          <p:nvPr>
            <p:ph idx="1"/>
          </p:nvPr>
        </p:nvSpPr>
        <p:spPr/>
        <p:txBody>
          <a:bodyPr/>
          <a:lstStyle/>
          <a:p>
            <a:pPr lvl="1"/>
            <a:r>
              <a:rPr lang="en-US" sz="1800" noProof="1" smtClean="0">
                <a:sym typeface="+mn-ea"/>
              </a:rPr>
              <a:t>Knapsack must be full in both G and O</a:t>
            </a:r>
            <a:endParaRPr lang="en-US" sz="1800" noProof="1" smtClean="0">
              <a:sym typeface="+mn-ea"/>
            </a:endParaRPr>
          </a:p>
          <a:p>
            <a:pPr marL="914400" lvl="2" indent="0">
              <a:buFontTx/>
              <a:buNone/>
            </a:pPr>
            <a:r>
              <a:rPr lang="en-US" sz="1800" noProof="1" smtClean="0">
                <a:sym typeface="+mn-ea"/>
              </a:rPr>
              <a:t>x1s1+x2s2+...+xksk = S</a:t>
            </a:r>
            <a:endParaRPr lang="en-US" sz="1800" noProof="1" smtClean="0">
              <a:sym typeface="+mn-ea"/>
            </a:endParaRPr>
          </a:p>
          <a:p>
            <a:pPr marL="914400" lvl="2" indent="0">
              <a:buFontTx/>
              <a:buNone/>
            </a:pPr>
            <a:r>
              <a:rPr lang="en-US" sz="1800" noProof="1" smtClean="0">
                <a:sym typeface="+mn-ea"/>
              </a:rPr>
              <a:t>y1s1+y2s2+...+ynsn = S</a:t>
            </a:r>
            <a:endParaRPr lang="en-US" sz="1800" noProof="1" smtClean="0">
              <a:sym typeface="+mn-ea"/>
            </a:endParaRPr>
          </a:p>
          <a:p>
            <a:pPr lvl="1"/>
            <a:endParaRPr lang="en-US" sz="1800" noProof="1" smtClean="0">
              <a:sym typeface="+mn-ea"/>
            </a:endParaRPr>
          </a:p>
          <a:p>
            <a:pPr lvl="1"/>
            <a:r>
              <a:rPr lang="en-US" sz="1800" noProof="1">
                <a:sym typeface="+mn-ea"/>
              </a:rPr>
              <a:t>O and G may agree on some items and differ on others. </a:t>
            </a:r>
            <a:endParaRPr lang="en-US" sz="1800" noProof="1" smtClean="0"/>
          </a:p>
          <a:p>
            <a:pPr lvl="1"/>
            <a:endParaRPr lang="en-US" sz="1800" noProof="1" smtClean="0">
              <a:sym typeface="+mn-ea"/>
            </a:endParaRPr>
          </a:p>
          <a:p>
            <a:pPr lvl="1"/>
            <a:r>
              <a:rPr lang="en-US" sz="1800" noProof="1" smtClean="0">
                <a:sym typeface="+mn-ea"/>
              </a:rPr>
              <a:t>Let </a:t>
            </a:r>
            <a:r>
              <a:rPr lang="en-US" sz="1800" noProof="1">
                <a:sym typeface="+mn-ea"/>
              </a:rPr>
              <a:t>item j be the first item of which O and G choose a different amount. Thus, xi = yi, for 1&lt;=i &lt;= j-1</a:t>
            </a:r>
            <a:endParaRPr lang="en-US" sz="1800" noProof="1">
              <a:sym typeface="+mn-ea"/>
            </a:endParaRPr>
          </a:p>
          <a:p>
            <a:pPr marL="457200" lvl="1" indent="0">
              <a:buFontTx/>
              <a:buNone/>
            </a:pPr>
            <a:r>
              <a:rPr lang="en-US" sz="1800" noProof="1">
                <a:sym typeface="+mn-ea"/>
              </a:rPr>
              <a:t>     xj is not equal to yj</a:t>
            </a:r>
            <a:endParaRPr lang="en-US" sz="1800" noProof="1">
              <a:sym typeface="+mn-ea"/>
            </a:endParaRPr>
          </a:p>
          <a:p>
            <a:pPr lvl="1"/>
            <a:endParaRPr lang="en-US" sz="1800" noProof="1">
              <a:sym typeface="+mn-ea"/>
            </a:endParaRPr>
          </a:p>
          <a:p>
            <a:pPr lvl="1"/>
            <a:r>
              <a:rPr lang="en-US" sz="1800" noProof="1">
                <a:sym typeface="+mn-ea"/>
              </a:rPr>
              <a:t>By definition, solution G takes a greater amount of item j than solution O (because the greedy solution always takes as much as it can).  Thus </a:t>
            </a:r>
            <a:endParaRPr lang="en-US" sz="1800" noProof="1">
              <a:sym typeface="+mn-ea"/>
            </a:endParaRPr>
          </a:p>
          <a:p>
            <a:pPr marL="457200" lvl="1" indent="0">
              <a:buFontTx/>
              <a:buNone/>
            </a:pPr>
            <a:r>
              <a:rPr lang="en-US" sz="1800" noProof="1">
                <a:sym typeface="+mn-ea"/>
              </a:rPr>
              <a:t>    xj  &gt; yj</a:t>
            </a:r>
            <a:endParaRPr lang="en-US" sz="1800" noProof="1">
              <a:sym typeface="+mn-ea"/>
            </a:endParaRPr>
          </a:p>
          <a:p>
            <a:pPr lvl="1"/>
            <a:endParaRPr lang="en-US" sz="1800" noProof="1">
              <a:sym typeface="+mn-ea"/>
            </a:endParaRPr>
          </a:p>
          <a:p>
            <a:pPr lvl="1"/>
            <a:r>
              <a:rPr lang="en-US" sz="1800" noProof="1">
                <a:sym typeface="+mn-ea"/>
              </a:rPr>
              <a:t>Let diffj = xj - yj, the difference in size of item j chosen by G and O</a:t>
            </a:r>
            <a:endParaRPr lang="en-US" sz="1800" noProof="1">
              <a:sym typeface="+mn-ea"/>
            </a:endParaRPr>
          </a:p>
          <a:p>
            <a:pPr lvl="1"/>
            <a:endParaRPr lang="en-US" sz="1800" noProof="1">
              <a:sym typeface="+mn-ea"/>
            </a:endParaRPr>
          </a:p>
          <a:p>
            <a:endParaRPr lang="zh-CN" altLang="en-US" sz="1800"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p:nvPr>
        </p:nvSpPr>
        <p:spPr/>
        <p:txBody>
          <a:bodyPr/>
          <a:lstStyle/>
          <a:p>
            <a:r>
              <a:rPr lang="en-US" altLang="en-US" smtClean="0">
                <a:sym typeface="SimSun" panose="02010600030101010101" pitchFamily="2" charset="-122"/>
              </a:rPr>
              <a:t>Why Greedy Algorithm is Optimal for Fractional Knapsack?</a:t>
            </a:r>
            <a:endParaRPr lang="zh-CN" altLang="en-US" smtClean="0"/>
          </a:p>
        </p:txBody>
      </p:sp>
      <p:sp>
        <p:nvSpPr>
          <p:cNvPr id="3" name="内容占位符 2"/>
          <p:cNvSpPr>
            <a:spLocks noGrp="1"/>
          </p:cNvSpPr>
          <p:nvPr>
            <p:ph idx="1"/>
          </p:nvPr>
        </p:nvSpPr>
        <p:spPr/>
        <p:txBody>
          <a:bodyPr/>
          <a:lstStyle/>
          <a:p>
            <a:pPr lvl="1"/>
            <a:r>
              <a:rPr lang="en-US" sz="1800" noProof="1" smtClean="0"/>
              <a:t>Consider the following new solution O' constructed from O:</a:t>
            </a:r>
            <a:endParaRPr lang="en-US" sz="1800" noProof="1" smtClean="0"/>
          </a:p>
          <a:p>
            <a:pPr marL="457200" lvl="1" indent="0">
              <a:buFontTx/>
              <a:buNone/>
            </a:pPr>
            <a:endParaRPr lang="en-US" sz="1800" noProof="1" smtClean="0"/>
          </a:p>
          <a:p>
            <a:pPr marL="457200" lvl="1" indent="0">
              <a:buFontTx/>
              <a:buNone/>
            </a:pPr>
            <a:r>
              <a:rPr lang="en-US" sz="1800" noProof="1" smtClean="0"/>
              <a:t>For 1&lt;= i &lt;= j-1 ; keep yi' = yi .</a:t>
            </a:r>
            <a:endParaRPr lang="en-US" sz="1800" noProof="1" smtClean="0"/>
          </a:p>
          <a:p>
            <a:pPr marL="457200" lvl="1" indent="0">
              <a:buFontTx/>
              <a:buNone/>
            </a:pPr>
            <a:endParaRPr lang="en-US" sz="1800" noProof="1" smtClean="0"/>
          </a:p>
          <a:p>
            <a:pPr marL="457200" lvl="1" indent="0">
              <a:buFontTx/>
              <a:buNone/>
            </a:pPr>
            <a:r>
              <a:rPr lang="en-US" sz="1800" noProof="1" smtClean="0"/>
              <a:t>Let yj' = xj .</a:t>
            </a:r>
            <a:endParaRPr lang="en-US" sz="1800" noProof="1" smtClean="0"/>
          </a:p>
          <a:p>
            <a:pPr marL="457200" lvl="1" indent="0">
              <a:buFontTx/>
              <a:buNone/>
            </a:pPr>
            <a:r>
              <a:rPr lang="en-US" sz="1800" noProof="1" smtClean="0"/>
              <a:t>In O, remove items of total size diffj *sj from items j + 1 to n, resetting the yi' appropriately.</a:t>
            </a:r>
            <a:endParaRPr lang="en-US" sz="1800" noProof="1" smtClean="0"/>
          </a:p>
          <a:p>
            <a:pPr marL="457200" lvl="1" indent="0">
              <a:buFontTx/>
              <a:buNone/>
            </a:pPr>
            <a:endParaRPr lang="en-US" sz="1800" noProof="1" smtClean="0"/>
          </a:p>
          <a:p>
            <a:pPr marL="457200" lvl="1" indent="0">
              <a:buFontTx/>
              <a:buNone/>
            </a:pPr>
            <a:r>
              <a:rPr lang="en-US" sz="1800" noProof="1" smtClean="0"/>
              <a:t>In other words, we</a:t>
            </a:r>
            <a:r>
              <a:rPr lang="en-US" sz="1800" noProof="1">
                <a:sym typeface="+mn-ea"/>
              </a:rPr>
              <a:t> can exchange diffj*sj size of later items that O chooses with diffj*sj size of item j.</a:t>
            </a:r>
            <a:endParaRPr lang="en-US" sz="1800" noProof="1">
              <a:sym typeface="+mn-ea"/>
            </a:endParaRPr>
          </a:p>
          <a:p>
            <a:pPr marL="457200" lvl="1" indent="0">
              <a:buFontTx/>
              <a:buNone/>
            </a:pPr>
            <a:endParaRPr lang="en-US" sz="1800" noProof="1">
              <a:sym typeface="+mn-ea"/>
            </a:endParaRPr>
          </a:p>
          <a:p>
            <a:pPr lvl="1"/>
            <a:r>
              <a:rPr lang="en-US" sz="1800" noProof="1">
                <a:sym typeface="+mn-ea"/>
              </a:rPr>
              <a:t>The total value of solution O' is greater than or equal to the total value of solution O (why?) </a:t>
            </a:r>
            <a:endParaRPr lang="en-US" sz="1800" noProof="1">
              <a:sym typeface="+mn-ea"/>
            </a:endParaRPr>
          </a:p>
          <a:p>
            <a:pPr marL="457200" lvl="1" indent="0">
              <a:buFontTx/>
              <a:buNone/>
            </a:pPr>
            <a:r>
              <a:rPr lang="en-US" sz="1800" noProof="1">
                <a:sym typeface="+mn-ea"/>
              </a:rPr>
              <a:t>After exchange, we increase the total value of O, since later items have lower value/size ratio. </a:t>
            </a:r>
            <a:endParaRPr lang="en-US" sz="1800" noProof="1">
              <a:sym typeface="+mn-ea"/>
            </a:endParaRPr>
          </a:p>
          <a:p>
            <a:pPr marL="457200" lvl="1" indent="0">
              <a:buFontTx/>
              <a:buNone/>
            </a:pPr>
            <a:endParaRPr lang="en-US" sz="1800" noProof="1" smtClean="0"/>
          </a:p>
          <a:p>
            <a:pPr marL="457200" lvl="1" indent="0">
              <a:buFontTx/>
              <a:buNone/>
            </a:pPr>
            <a:endParaRPr lang="en-US" sz="1800" noProof="1" smtClean="0"/>
          </a:p>
          <a:p>
            <a:pPr marL="457200" lvl="1" indent="0">
              <a:buFontTx/>
              <a:buNone/>
            </a:pPr>
            <a:endParaRPr lang="en-US" sz="1800" noProof="1"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noChangeArrowheads="1"/>
          </p:cNvSpPr>
          <p:nvPr>
            <p:ph type="title"/>
          </p:nvPr>
        </p:nvSpPr>
        <p:spPr/>
        <p:txBody>
          <a:bodyPr/>
          <a:lstStyle/>
          <a:p>
            <a:r>
              <a:rPr lang="en-US" altLang="en-US" smtClean="0">
                <a:sym typeface="SimSun" panose="02010600030101010101" pitchFamily="2" charset="-122"/>
              </a:rPr>
              <a:t>Why Greedy Algorithm is Optimal for Fractional Knapsack?</a:t>
            </a:r>
            <a:endParaRPr lang="zh-CN" altLang="en-US" smtClean="0"/>
          </a:p>
        </p:txBody>
      </p:sp>
      <p:sp>
        <p:nvSpPr>
          <p:cNvPr id="3" name="内容占位符 2"/>
          <p:cNvSpPr>
            <a:spLocks noGrp="1"/>
          </p:cNvSpPr>
          <p:nvPr>
            <p:ph idx="1"/>
          </p:nvPr>
        </p:nvSpPr>
        <p:spPr/>
        <p:txBody>
          <a:bodyPr/>
          <a:lstStyle/>
          <a:p>
            <a:pPr marL="457200" lvl="1"/>
            <a:r>
              <a:rPr lang="en-US" sz="1795" noProof="1" smtClean="0"/>
              <a:t>Therefore, the value of items in O' &gt; the value of items in O. </a:t>
            </a:r>
            <a:r>
              <a:rPr lang="en-US" sz="1795" noProof="1" smtClean="0">
                <a:solidFill>
                  <a:srgbClr val="FF0000"/>
                </a:solidFill>
              </a:rPr>
              <a:t>--&gt; Contradiction</a:t>
            </a:r>
            <a:endParaRPr lang="en-US" sz="1795" noProof="1" smtClean="0">
              <a:solidFill>
                <a:srgbClr val="FF0000"/>
              </a:solidFill>
            </a:endParaRPr>
          </a:p>
          <a:p>
            <a:pPr marL="171450" lvl="1" indent="0">
              <a:buFontTx/>
              <a:buNone/>
            </a:pPr>
            <a:r>
              <a:rPr lang="en-US" sz="1795" noProof="1" smtClean="0"/>
              <a:t>O is the optimal solution, thus O should have the largest value. Now we are able to create a solution O' with a larger value. It contradicts our assumption.</a:t>
            </a:r>
            <a:endParaRPr lang="en-US" sz="1795" noProof="1" smtClean="0"/>
          </a:p>
          <a:p>
            <a:pPr marL="171450" lvl="1" indent="0">
              <a:buFontTx/>
              <a:buNone/>
            </a:pPr>
            <a:endParaRPr lang="en-US" sz="1795" noProof="1" smtClean="0"/>
          </a:p>
          <a:p>
            <a:pPr marL="457200" lvl="1"/>
            <a:r>
              <a:rPr lang="en-US" sz="1795" noProof="1" smtClean="0"/>
              <a:t>Our assumption is wrong. As a result, G is the optimal solution.</a:t>
            </a:r>
            <a:endParaRPr lang="en-US" sz="1795" noProof="1" smtClean="0"/>
          </a:p>
          <a:p>
            <a:pPr marL="171450" lvl="1" indent="0">
              <a:buFontTx/>
              <a:buNone/>
            </a:pPr>
            <a:endParaRPr lang="en-US" sz="1795" noProof="1"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noChangeArrowheads="1"/>
          </p:cNvSpPr>
          <p:nvPr>
            <p:ph type="title"/>
          </p:nvPr>
        </p:nvSpPr>
        <p:spPr/>
        <p:txBody>
          <a:bodyPr/>
          <a:lstStyle/>
          <a:p>
            <a:r>
              <a:rPr lang="en-US" altLang="zh-CN" smtClean="0">
                <a:sym typeface="SimSun" panose="02010600030101010101" pitchFamily="2" charset="-122"/>
              </a:rPr>
              <a:t>Greedy Algorithm (Fractional</a:t>
            </a:r>
            <a:r>
              <a:rPr lang="en-US" altLang="en-US" smtClean="0"/>
              <a:t>)</a:t>
            </a:r>
            <a:endParaRPr lang="en-US" altLang="en-US" smtClean="0"/>
          </a:p>
        </p:txBody>
      </p:sp>
      <p:sp>
        <p:nvSpPr>
          <p:cNvPr id="3" name="Content Placeholder 2"/>
          <p:cNvSpPr>
            <a:spLocks noGrp="1"/>
          </p:cNvSpPr>
          <p:nvPr>
            <p:ph idx="1"/>
          </p:nvPr>
        </p:nvSpPr>
        <p:spPr/>
        <p:txBody>
          <a:bodyPr/>
          <a:lstStyle/>
          <a:p>
            <a:pPr marL="0" indent="0">
              <a:buFontTx/>
              <a:buNone/>
            </a:pPr>
            <a:r>
              <a:rPr lang="en-US" sz="2200" noProof="1"/>
              <a:t>Knapsack(n, {vi}, {si}, S)</a:t>
            </a:r>
            <a:endParaRPr lang="en-US" sz="2200" noProof="1"/>
          </a:p>
          <a:p>
            <a:pPr marL="457200" lvl="1" indent="0">
              <a:buFontTx/>
              <a:buNone/>
            </a:pPr>
            <a:endParaRPr lang="en-US" sz="1925" noProof="1"/>
          </a:p>
          <a:p>
            <a:pPr marL="457200" lvl="1" indent="0">
              <a:buFontTx/>
              <a:buNone/>
            </a:pPr>
            <a:r>
              <a:rPr lang="en-US" sz="1925" noProof="1"/>
              <a:t>sort n items by the ratio v[i]/s[i] in decreasing order</a:t>
            </a:r>
            <a:endParaRPr lang="en-US" sz="1925" noProof="1"/>
          </a:p>
          <a:p>
            <a:pPr marL="457200" lvl="1" indent="0">
              <a:buFontTx/>
              <a:buNone/>
            </a:pPr>
            <a:r>
              <a:rPr lang="en-US" sz="1925" noProof="1"/>
              <a:t>i = 1</a:t>
            </a:r>
            <a:endParaRPr lang="en-US" sz="1925" noProof="1"/>
          </a:p>
          <a:p>
            <a:pPr marL="457200" lvl="1" indent="0">
              <a:buFontTx/>
              <a:buNone/>
            </a:pPr>
            <a:r>
              <a:rPr lang="en-US" sz="1925" noProof="1"/>
              <a:t>currentS = 0</a:t>
            </a:r>
            <a:endParaRPr lang="en-US" sz="1925" noProof="1"/>
          </a:p>
          <a:p>
            <a:pPr marL="457200" lvl="1" indent="0">
              <a:buFontTx/>
              <a:buNone/>
            </a:pPr>
            <a:r>
              <a:rPr lang="en-US" sz="1925" noProof="1"/>
              <a:t>while (currentS + si &lt; S) {</a:t>
            </a:r>
            <a:endParaRPr lang="en-US" sz="1925" noProof="1"/>
          </a:p>
          <a:p>
            <a:pPr marL="457200" lvl="1" indent="0">
              <a:buFontTx/>
              <a:buNone/>
            </a:pPr>
            <a:r>
              <a:rPr lang="en-US" sz="1925" noProof="1"/>
              <a:t>take item of weight si and value vi</a:t>
            </a:r>
            <a:endParaRPr lang="en-US" sz="1925" noProof="1"/>
          </a:p>
          <a:p>
            <a:pPr marL="457200" lvl="1" indent="0">
              <a:buFontTx/>
              <a:buNone/>
            </a:pPr>
            <a:r>
              <a:rPr lang="en-US" sz="1925" noProof="1"/>
              <a:t>currentS += si</a:t>
            </a:r>
            <a:endParaRPr lang="en-US" sz="1925" noProof="1"/>
          </a:p>
          <a:p>
            <a:pPr marL="457200" lvl="1" indent="0">
              <a:buFontTx/>
              <a:buNone/>
            </a:pPr>
            <a:r>
              <a:rPr lang="en-US" sz="1925" noProof="1"/>
              <a:t>i++</a:t>
            </a:r>
            <a:endParaRPr lang="en-US" sz="1925" noProof="1"/>
          </a:p>
          <a:p>
            <a:pPr marL="457200" lvl="1" indent="0">
              <a:buFontTx/>
              <a:buNone/>
            </a:pPr>
            <a:r>
              <a:rPr lang="en-US" sz="1925" noProof="1"/>
              <a:t> }</a:t>
            </a:r>
            <a:endParaRPr lang="en-US" sz="1925" noProof="1"/>
          </a:p>
          <a:p>
            <a:pPr marL="457200" lvl="1" indent="0">
              <a:buFontTx/>
              <a:buNone/>
            </a:pPr>
            <a:r>
              <a:rPr lang="en-US" sz="1925" noProof="1"/>
              <a:t>take S-currentS portion of item i // last item, fractional</a:t>
            </a:r>
            <a:endParaRPr lang="en-US" sz="1925"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ChangeArrowheads="1"/>
          </p:cNvSpPr>
          <p:nvPr>
            <p:ph type="title"/>
          </p:nvPr>
        </p:nvSpPr>
        <p:spPr/>
        <p:txBody>
          <a:bodyPr/>
          <a:lstStyle/>
          <a:p>
            <a:r>
              <a:rPr lang="en-US" altLang="zh-CN" smtClean="0"/>
              <a:t>In-class Exercise</a:t>
            </a:r>
            <a:endParaRPr lang="en-US" altLang="zh-CN" smtClean="0"/>
          </a:p>
        </p:txBody>
      </p:sp>
      <p:sp>
        <p:nvSpPr>
          <p:cNvPr id="88066" name="内容占位符 2"/>
          <p:cNvSpPr>
            <a:spLocks noGrp="1" noChangeArrowheads="1"/>
          </p:cNvSpPr>
          <p:nvPr>
            <p:ph idx="1"/>
          </p:nvPr>
        </p:nvSpPr>
        <p:spPr/>
        <p:txBody>
          <a:bodyPr/>
          <a:lstStyle/>
          <a:p>
            <a:r>
              <a:rPr lang="en-US" altLang="zh-CN" smtClean="0"/>
              <a:t>Analyze the running time of Greedy fractional knapsack.</a:t>
            </a:r>
            <a:endParaRPr lang="en-US" altLang="zh-CN"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r>
              <a:rPr lang="en-US" altLang="zh-CN" smtClean="0"/>
              <a:t>Greedy Algorithms</a:t>
            </a:r>
            <a:endParaRPr lang="en-US" altLang="zh-CN" smtClean="0"/>
          </a:p>
        </p:txBody>
      </p:sp>
      <p:sp>
        <p:nvSpPr>
          <p:cNvPr id="3" name="内容占位符 2"/>
          <p:cNvSpPr>
            <a:spLocks noGrp="1"/>
          </p:cNvSpPr>
          <p:nvPr>
            <p:ph idx="1"/>
          </p:nvPr>
        </p:nvSpPr>
        <p:spPr>
          <a:xfrm>
            <a:off x="457200" y="1335088"/>
            <a:ext cx="8229600" cy="4525962"/>
          </a:xfrm>
        </p:spPr>
        <p:txBody>
          <a:bodyPr>
            <a:normAutofit fontScale="92500" lnSpcReduction="10000"/>
          </a:bodyPr>
          <a:lstStyle/>
          <a:p>
            <a:pPr>
              <a:lnSpc>
                <a:spcPct val="90000"/>
              </a:lnSpc>
            </a:pPr>
            <a:r>
              <a:rPr lang="en-US" altLang="en-US" sz="2800" noProof="1">
                <a:sym typeface="+mn-ea"/>
              </a:rPr>
              <a:t>A “greedy algorithm” </a:t>
            </a:r>
            <a:r>
              <a:rPr lang="en-US" altLang="en-US" sz="2800" noProof="1">
                <a:solidFill>
                  <a:schemeClr val="accent1">
                    <a:lumMod val="50000"/>
                  </a:schemeClr>
                </a:solidFill>
                <a:sym typeface="+mn-ea"/>
              </a:rPr>
              <a:t>sometimes works</a:t>
            </a:r>
            <a:r>
              <a:rPr lang="en-US" altLang="en-US" sz="2800" noProof="1">
                <a:sym typeface="+mn-ea"/>
              </a:rPr>
              <a:t> well for optimization problems</a:t>
            </a:r>
            <a:endParaRPr lang="en-US" altLang="en-US" sz="2800" noProof="1">
              <a:sym typeface="+mn-ea"/>
            </a:endParaRPr>
          </a:p>
          <a:p>
            <a:pPr>
              <a:lnSpc>
                <a:spcPct val="90000"/>
              </a:lnSpc>
            </a:pPr>
            <a:endParaRPr lang="en-US" altLang="en-US" sz="2800" noProof="1">
              <a:sym typeface="+mn-ea"/>
            </a:endParaRPr>
          </a:p>
          <a:p>
            <a:pPr>
              <a:lnSpc>
                <a:spcPct val="90000"/>
              </a:lnSpc>
            </a:pPr>
            <a:r>
              <a:rPr lang="en-US" altLang="en-US" sz="2800" noProof="1">
                <a:sym typeface="+mn-ea"/>
              </a:rPr>
              <a:t>Greedy algorithms tend to be easier to code</a:t>
            </a:r>
            <a:endParaRPr lang="en-US" altLang="en-US" sz="2800" noProof="1">
              <a:sym typeface="+mn-ea"/>
            </a:endParaRPr>
          </a:p>
          <a:p>
            <a:pPr>
              <a:lnSpc>
                <a:spcPct val="90000"/>
              </a:lnSpc>
            </a:pPr>
            <a:endParaRPr lang="en-US" altLang="en-US" sz="2800" noProof="1"/>
          </a:p>
          <a:p>
            <a:pPr>
              <a:lnSpc>
                <a:spcPct val="90000"/>
              </a:lnSpc>
            </a:pPr>
            <a:r>
              <a:rPr lang="en-US" altLang="en-US" sz="2800" noProof="1">
                <a:sym typeface="+mn-ea"/>
              </a:rPr>
              <a:t>A greedy algorithm works in phases. At each phase:</a:t>
            </a:r>
            <a:endParaRPr lang="en-US" altLang="en-US" sz="2800" noProof="1"/>
          </a:p>
          <a:p>
            <a:pPr lvl="1"/>
            <a:endParaRPr lang="en-US" altLang="zh-CN" sz="2200" noProof="1">
              <a:sym typeface="+mn-ea"/>
            </a:endParaRPr>
          </a:p>
          <a:p>
            <a:pPr lvl="1"/>
            <a:r>
              <a:rPr lang="en-US" altLang="zh-CN" sz="2200" noProof="1">
                <a:sym typeface="+mn-ea"/>
              </a:rPr>
              <a:t>You take the best you can get right now, without regard for future consequences</a:t>
            </a:r>
            <a:endParaRPr lang="en-US" altLang="zh-CN" sz="2200" noProof="1">
              <a:sym typeface="+mn-ea"/>
            </a:endParaRPr>
          </a:p>
          <a:p>
            <a:pPr lvl="1"/>
            <a:endParaRPr lang="en-US" altLang="zh-CN" sz="2200" noProof="1"/>
          </a:p>
          <a:p>
            <a:pPr lvl="1"/>
            <a:r>
              <a:rPr lang="en-US" altLang="zh-CN" sz="2200" noProof="1">
                <a:sym typeface="+mn-ea"/>
              </a:rPr>
              <a:t>You hope that by choosing a </a:t>
            </a:r>
            <a:r>
              <a:rPr lang="en-US" altLang="zh-CN" sz="2200" i="1" noProof="1">
                <a:solidFill>
                  <a:schemeClr val="accent1">
                    <a:lumMod val="50000"/>
                  </a:schemeClr>
                </a:solidFill>
                <a:sym typeface="+mn-ea"/>
              </a:rPr>
              <a:t>local</a:t>
            </a:r>
            <a:r>
              <a:rPr lang="en-US" altLang="zh-CN" sz="2200" noProof="1">
                <a:solidFill>
                  <a:schemeClr val="accent1">
                    <a:lumMod val="50000"/>
                  </a:schemeClr>
                </a:solidFill>
                <a:sym typeface="+mn-ea"/>
              </a:rPr>
              <a:t> optimum</a:t>
            </a:r>
            <a:r>
              <a:rPr lang="en-US" altLang="zh-CN" sz="2200" noProof="1">
                <a:sym typeface="+mn-ea"/>
              </a:rPr>
              <a:t> </a:t>
            </a:r>
            <a:r>
              <a:rPr lang="en-US" altLang="zh-CN" sz="2200" noProof="1">
                <a:solidFill>
                  <a:schemeClr val="accent1">
                    <a:lumMod val="50000"/>
                  </a:schemeClr>
                </a:solidFill>
                <a:sym typeface="+mn-ea"/>
              </a:rPr>
              <a:t>at each step, </a:t>
            </a:r>
            <a:r>
              <a:rPr lang="en-US" altLang="zh-CN" sz="2200" noProof="1">
                <a:sym typeface="+mn-ea"/>
              </a:rPr>
              <a:t>you will end up at a </a:t>
            </a:r>
            <a:r>
              <a:rPr lang="en-US" altLang="zh-CN" sz="2200" i="1" noProof="1">
                <a:solidFill>
                  <a:schemeClr val="accent1">
                    <a:lumMod val="50000"/>
                  </a:schemeClr>
                </a:solidFill>
                <a:sym typeface="+mn-ea"/>
              </a:rPr>
              <a:t>global</a:t>
            </a:r>
            <a:r>
              <a:rPr lang="en-US" altLang="zh-CN" sz="2200" noProof="1">
                <a:solidFill>
                  <a:schemeClr val="accent1">
                    <a:lumMod val="50000"/>
                  </a:schemeClr>
                </a:solidFill>
                <a:sym typeface="+mn-ea"/>
              </a:rPr>
              <a:t> optimum</a:t>
            </a:r>
            <a:endParaRPr lang="en-US" altLang="zh-CN" sz="2200" noProof="1">
              <a:solidFill>
                <a:schemeClr val="accent1">
                  <a:lumMod val="50000"/>
                </a:schemeClr>
              </a:solidFill>
              <a:sym typeface="+mn-ea"/>
            </a:endParaRPr>
          </a:p>
          <a:p>
            <a:endParaRPr lang="en-US" altLang="zh-CN" sz="2200" noProof="1">
              <a:solidFill>
                <a:schemeClr val="accent1">
                  <a:lumMod val="50000"/>
                </a:schemeClr>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noChangeArrowheads="1"/>
          </p:cNvSpPr>
          <p:nvPr>
            <p:ph idx="1"/>
          </p:nvPr>
        </p:nvSpPr>
        <p:spPr/>
        <p:txBody>
          <a:bodyPr/>
          <a:lstStyle/>
          <a:p>
            <a:pPr marL="0" indent="0">
              <a:buFontTx/>
              <a:buNone/>
            </a:pPr>
            <a:r>
              <a:rPr lang="en-US" altLang="zh-CN" sz="5000" smtClean="0">
                <a:solidFill>
                  <a:schemeClr val="accent2"/>
                </a:solidFill>
              </a:rPr>
              <a:t>Interval Partitioning Problem</a:t>
            </a:r>
            <a:endParaRPr lang="en-US" altLang="zh-CN" sz="5000" smtClean="0">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ChangeArrowheads="1"/>
          </p:cNvSpPr>
          <p:nvPr>
            <p:ph type="title"/>
          </p:nvPr>
        </p:nvSpPr>
        <p:spPr/>
        <p:txBody>
          <a:bodyPr/>
          <a:lstStyle/>
          <a:p>
            <a:r>
              <a:rPr lang="en-US" altLang="zh-CN" smtClean="0"/>
              <a:t>Interval Partitioning </a:t>
            </a:r>
            <a:endParaRPr lang="en-US" altLang="zh-CN" smtClean="0"/>
          </a:p>
        </p:txBody>
      </p:sp>
      <p:sp>
        <p:nvSpPr>
          <p:cNvPr id="90114" name="内容占位符 2"/>
          <p:cNvSpPr>
            <a:spLocks noGrp="1" noChangeArrowheads="1"/>
          </p:cNvSpPr>
          <p:nvPr>
            <p:ph idx="1"/>
          </p:nvPr>
        </p:nvSpPr>
        <p:spPr/>
        <p:txBody>
          <a:bodyPr/>
          <a:lstStyle/>
          <a:p>
            <a:r>
              <a:rPr lang="zh-CN" altLang="en-US" sz="2300" smtClean="0"/>
              <a:t>Input</a:t>
            </a:r>
            <a:r>
              <a:rPr lang="en-US" altLang="zh-CN" sz="2300" smtClean="0"/>
              <a:t>: n</a:t>
            </a:r>
            <a:r>
              <a:rPr lang="zh-CN" altLang="en-US" sz="2300" smtClean="0"/>
              <a:t> lectures, with start and end times</a:t>
            </a:r>
            <a:endParaRPr lang="zh-CN" altLang="en-US" sz="2300" smtClean="0"/>
          </a:p>
          <a:p>
            <a:pPr lvl="1"/>
            <a:r>
              <a:rPr lang="en-US" altLang="zh-CN" sz="2000" smtClean="0"/>
              <a:t>Lecture</a:t>
            </a:r>
            <a:r>
              <a:rPr lang="zh-CN" altLang="en-US" sz="2000" smtClean="0"/>
              <a:t> </a:t>
            </a:r>
            <a:r>
              <a:rPr lang="en-US" altLang="zh-CN" sz="2000" smtClean="0"/>
              <a:t>i</a:t>
            </a:r>
            <a:r>
              <a:rPr lang="zh-CN" altLang="en-US" sz="2000" smtClean="0"/>
              <a:t> starts at s</a:t>
            </a:r>
            <a:r>
              <a:rPr lang="en-US" altLang="zh-CN" sz="2000" smtClean="0"/>
              <a:t>i </a:t>
            </a:r>
            <a:r>
              <a:rPr lang="zh-CN" altLang="en-US" sz="2000" smtClean="0"/>
              <a:t>and finishes at f</a:t>
            </a:r>
            <a:r>
              <a:rPr lang="en-US" altLang="zh-CN" sz="2000" smtClean="0"/>
              <a:t>i</a:t>
            </a:r>
            <a:r>
              <a:rPr lang="zh-CN" altLang="en-US" sz="2000" smtClean="0"/>
              <a:t>.</a:t>
            </a:r>
            <a:endParaRPr lang="zh-CN" altLang="en-US" sz="2000" smtClean="0"/>
          </a:p>
          <a:p>
            <a:pPr lvl="1"/>
            <a:r>
              <a:rPr lang="zh-CN" altLang="en-US" sz="2000" smtClean="0"/>
              <a:t>Two </a:t>
            </a:r>
            <a:r>
              <a:rPr lang="en-US" altLang="zh-CN" sz="2000" smtClean="0"/>
              <a:t>lectures</a:t>
            </a:r>
            <a:r>
              <a:rPr lang="zh-CN" altLang="en-US" sz="2000" smtClean="0"/>
              <a:t> compatible if they don't overlap.</a:t>
            </a:r>
            <a:endParaRPr lang="zh-CN" altLang="en-US" sz="2000" smtClean="0"/>
          </a:p>
          <a:p>
            <a:endParaRPr lang="zh-CN" altLang="en-US" sz="2000" smtClean="0"/>
          </a:p>
          <a:p>
            <a:endParaRPr lang="zh-CN" altLang="en-US" sz="2300" smtClean="0"/>
          </a:p>
          <a:p>
            <a:endParaRPr lang="zh-CN" altLang="en-US" sz="2300" smtClean="0"/>
          </a:p>
          <a:p>
            <a:endParaRPr lang="zh-CN" altLang="en-US" sz="2300" smtClean="0"/>
          </a:p>
          <a:p>
            <a:endParaRPr lang="zh-CN" altLang="en-US" sz="2300" smtClean="0"/>
          </a:p>
          <a:p>
            <a:endParaRPr lang="zh-CN" altLang="en-US" sz="2300" smtClean="0"/>
          </a:p>
          <a:p>
            <a:endParaRPr lang="zh-CN" altLang="en-US" sz="2300" smtClean="0"/>
          </a:p>
          <a:p>
            <a:r>
              <a:rPr lang="zh-CN" altLang="en-US" sz="2300" smtClean="0"/>
              <a:t>Goal</a:t>
            </a:r>
            <a:r>
              <a:rPr lang="en-US" altLang="zh-CN" sz="2300" smtClean="0"/>
              <a:t>:</a:t>
            </a:r>
            <a:r>
              <a:rPr lang="zh-CN" altLang="en-US" sz="2300" smtClean="0"/>
              <a:t> Find the minimum number of classrooms needed to schedule all the lectures such two lectures do not occur at the same time in the same room.</a:t>
            </a:r>
            <a:endParaRPr lang="zh-CN" altLang="en-US" sz="2300" smtClean="0"/>
          </a:p>
        </p:txBody>
      </p:sp>
      <p:pic>
        <p:nvPicPr>
          <p:cNvPr id="9011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9513" y="2720975"/>
            <a:ext cx="5589587"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p:txBody>
          <a:bodyPr/>
          <a:lstStyle/>
          <a:p>
            <a:r>
              <a:rPr lang="en-US" altLang="zh-CN" smtClean="0"/>
              <a:t>Example</a:t>
            </a:r>
            <a:endParaRPr lang="en-US" altLang="zh-CN" smtClean="0"/>
          </a:p>
        </p:txBody>
      </p:sp>
      <p:pic>
        <p:nvPicPr>
          <p:cNvPr id="91138"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1288" y="1417638"/>
            <a:ext cx="5700712"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39"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88" y="4041775"/>
            <a:ext cx="5700712"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p:txBody>
          <a:bodyPr/>
          <a:lstStyle/>
          <a:p>
            <a:r>
              <a:rPr lang="en-US" altLang="zh-CN" smtClean="0"/>
              <a:t>Greedy Algorithm</a:t>
            </a:r>
            <a:endParaRPr lang="en-US" altLang="zh-CN" smtClean="0"/>
          </a:p>
        </p:txBody>
      </p:sp>
      <p:sp>
        <p:nvSpPr>
          <p:cNvPr id="92162" name="内容占位符 2"/>
          <p:cNvSpPr>
            <a:spLocks noGrp="1" noChangeArrowheads="1"/>
          </p:cNvSpPr>
          <p:nvPr>
            <p:ph idx="1"/>
          </p:nvPr>
        </p:nvSpPr>
        <p:spPr/>
        <p:txBody>
          <a:bodyPr/>
          <a:lstStyle/>
          <a:p>
            <a:pPr marL="0" indent="0">
              <a:buFontTx/>
              <a:buNone/>
            </a:pPr>
            <a:r>
              <a:rPr lang="en-US" altLang="en-US" sz="2000" smtClean="0"/>
              <a:t>Sort intervals by starting time so that s1 ≤ s2 ≤ ... ≤ sn</a:t>
            </a:r>
            <a:endParaRPr lang="en-US" altLang="en-US" sz="2000" smtClean="0"/>
          </a:p>
          <a:p>
            <a:pPr marL="0" indent="0">
              <a:buFontTx/>
              <a:buNone/>
            </a:pPr>
            <a:endParaRPr lang="en-US" altLang="en-US" sz="2000" smtClean="0"/>
          </a:p>
          <a:p>
            <a:pPr marL="0" indent="0">
              <a:buFontTx/>
              <a:buNone/>
            </a:pPr>
            <a:r>
              <a:rPr lang="en-US" altLang="en-US" sz="2000" smtClean="0"/>
              <a:t>d ← 0 // d represents the number of used classrooms</a:t>
            </a:r>
            <a:endParaRPr lang="en-US" altLang="en-US" sz="2000" smtClean="0"/>
          </a:p>
          <a:p>
            <a:pPr marL="0" indent="0">
              <a:buFontTx/>
              <a:buNone/>
            </a:pPr>
            <a:endParaRPr lang="en-US" altLang="en-US" sz="2000" smtClean="0"/>
          </a:p>
          <a:p>
            <a:pPr marL="0" indent="0">
              <a:buFontTx/>
              <a:buNone/>
            </a:pPr>
            <a:r>
              <a:rPr lang="en-US" altLang="en-US" sz="2000" smtClean="0"/>
              <a:t>for j = 1 to n {</a:t>
            </a:r>
            <a:endParaRPr lang="en-US" altLang="en-US" sz="2000" smtClean="0"/>
          </a:p>
          <a:p>
            <a:pPr marL="457200" lvl="1" indent="0">
              <a:buFontTx/>
              <a:buNone/>
            </a:pPr>
            <a:r>
              <a:rPr lang="en-US" altLang="en-US" sz="2000" smtClean="0"/>
              <a:t>if (lecture j is compatible with some used classroom k &lt;= d)</a:t>
            </a:r>
            <a:endParaRPr lang="en-US" altLang="en-US" sz="2000" smtClean="0"/>
          </a:p>
          <a:p>
            <a:pPr marL="457200" lvl="1" indent="0">
              <a:buFontTx/>
              <a:buNone/>
            </a:pPr>
            <a:r>
              <a:rPr lang="en-US" altLang="en-US" sz="2000" smtClean="0"/>
              <a:t>	schedule lecture j in classroom k </a:t>
            </a:r>
            <a:endParaRPr lang="en-US" altLang="en-US" sz="2000" smtClean="0"/>
          </a:p>
          <a:p>
            <a:pPr marL="457200" lvl="1" indent="0">
              <a:buFontTx/>
              <a:buNone/>
            </a:pPr>
            <a:r>
              <a:rPr lang="en-US" altLang="en-US" sz="2000" smtClean="0"/>
              <a:t>	//used classroms are in a priority queue keyed </a:t>
            </a:r>
            <a:endParaRPr lang="en-US" altLang="en-US" sz="2000" smtClean="0"/>
          </a:p>
          <a:p>
            <a:pPr marL="457200" lvl="1" indent="0">
              <a:buFontTx/>
              <a:buNone/>
            </a:pPr>
            <a:r>
              <a:rPr lang="en-US" altLang="en-US" sz="2000" smtClean="0"/>
              <a:t>	//on finish time of last lecture added</a:t>
            </a:r>
            <a:endParaRPr lang="en-US" altLang="en-US" sz="2000" smtClean="0"/>
          </a:p>
          <a:p>
            <a:pPr marL="457200" lvl="1" indent="0">
              <a:buFontTx/>
              <a:buNone/>
            </a:pPr>
            <a:r>
              <a:rPr lang="en-US" altLang="en-US" sz="2000" smtClean="0"/>
              <a:t>else</a:t>
            </a:r>
            <a:endParaRPr lang="en-US" altLang="en-US" sz="2000" smtClean="0"/>
          </a:p>
          <a:p>
            <a:pPr marL="914400" lvl="2" indent="0">
              <a:buFontTx/>
              <a:buNone/>
            </a:pPr>
            <a:r>
              <a:rPr lang="en-US" altLang="en-US" sz="2000" smtClean="0"/>
              <a:t>allocate a new classroom d + 1</a:t>
            </a:r>
            <a:endParaRPr lang="en-US" altLang="en-US" sz="2000" smtClean="0"/>
          </a:p>
          <a:p>
            <a:pPr marL="914400" lvl="2" indent="0">
              <a:buFontTx/>
              <a:buNone/>
            </a:pPr>
            <a:r>
              <a:rPr lang="en-US" altLang="en-US" sz="2000" smtClean="0"/>
              <a:t>schedule lecture j in classroom d + 1</a:t>
            </a:r>
            <a:endParaRPr lang="en-US" altLang="en-US" sz="2000" smtClean="0"/>
          </a:p>
          <a:p>
            <a:pPr marL="914400" lvl="2" indent="0">
              <a:buFontTx/>
              <a:buNone/>
            </a:pPr>
            <a:r>
              <a:rPr lang="en-US" altLang="en-US" sz="2000" smtClean="0"/>
              <a:t>d ← d + 1</a:t>
            </a:r>
            <a:endParaRPr lang="en-US" altLang="en-US" sz="2000" smtClean="0"/>
          </a:p>
          <a:p>
            <a:pPr marL="0" indent="0">
              <a:buFontTx/>
              <a:buNone/>
            </a:pPr>
            <a:r>
              <a:rPr lang="en-US" altLang="en-US" sz="2000" smtClean="0"/>
              <a:t>}</a:t>
            </a:r>
            <a:endParaRPr lang="en-US" altLang="en-US" sz="20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noChangeArrowheads="1"/>
          </p:cNvSpPr>
          <p:nvPr>
            <p:ph type="title"/>
          </p:nvPr>
        </p:nvSpPr>
        <p:spPr/>
        <p:txBody>
          <a:bodyPr/>
          <a:lstStyle/>
          <a:p>
            <a:r>
              <a:rPr lang="en-US" altLang="zh-CN" smtClean="0"/>
              <a:t>Does it work?</a:t>
            </a:r>
            <a:endParaRPr lang="en-US" altLang="zh-CN" smtClean="0"/>
          </a:p>
        </p:txBody>
      </p:sp>
      <p:sp>
        <p:nvSpPr>
          <p:cNvPr id="94210" name="内容占位符 2"/>
          <p:cNvSpPr>
            <a:spLocks noGrp="1" noChangeArrowheads="1"/>
          </p:cNvSpPr>
          <p:nvPr>
            <p:ph idx="1"/>
          </p:nvPr>
        </p:nvSpPr>
        <p:spPr/>
        <p:txBody>
          <a:bodyPr/>
          <a:lstStyle/>
          <a:p>
            <a:r>
              <a:rPr lang="en-US" altLang="zh-CN" sz="2600" smtClean="0"/>
              <a:t>Given 3 lectures with time (1, 3), (2, 4), (3, 5)</a:t>
            </a:r>
            <a:endParaRPr lang="en-US" altLang="zh-CN" sz="2600" smtClean="0"/>
          </a:p>
          <a:p>
            <a:endParaRPr lang="zh-CN" altLang="en-US" sz="2600" smtClean="0"/>
          </a:p>
          <a:p>
            <a:r>
              <a:rPr lang="en-US" altLang="zh-CN" sz="2600" smtClean="0"/>
              <a:t>Classroom 1: (1, 3) (3, 5)</a:t>
            </a:r>
            <a:endParaRPr lang="en-US" altLang="zh-CN" sz="2600" smtClean="0"/>
          </a:p>
          <a:p>
            <a:r>
              <a:rPr lang="en-US" altLang="zh-CN" sz="2600" smtClean="0"/>
              <a:t>Classroom 2: (2, 4)</a:t>
            </a:r>
            <a:endParaRPr lang="en-US" altLang="zh-CN" sz="26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noChangeArrowheads="1"/>
          </p:cNvSpPr>
          <p:nvPr>
            <p:ph type="title"/>
          </p:nvPr>
        </p:nvSpPr>
        <p:spPr/>
        <p:txBody>
          <a:bodyPr/>
          <a:lstStyle/>
          <a:p>
            <a:r>
              <a:rPr lang="en-US" altLang="zh-CN" smtClean="0"/>
              <a:t>In-class Exercise</a:t>
            </a:r>
            <a:endParaRPr lang="en-US" altLang="zh-CN" smtClean="0"/>
          </a:p>
        </p:txBody>
      </p:sp>
      <p:pic>
        <p:nvPicPr>
          <p:cNvPr id="9523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552575"/>
            <a:ext cx="7294563"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p:txBody>
          <a:bodyPr/>
          <a:lstStyle/>
          <a:p>
            <a:r>
              <a:rPr lang="en-US" altLang="zh-CN" smtClean="0"/>
              <a:t>Is the Greedy Algorithm Optimal?</a:t>
            </a:r>
            <a:endParaRPr lang="en-US" altLang="zh-CN" smtClean="0"/>
          </a:p>
        </p:txBody>
      </p:sp>
      <p:sp>
        <p:nvSpPr>
          <p:cNvPr id="3" name="内容占位符 2"/>
          <p:cNvSpPr>
            <a:spLocks noGrp="1"/>
          </p:cNvSpPr>
          <p:nvPr>
            <p:ph idx="1"/>
          </p:nvPr>
        </p:nvSpPr>
        <p:spPr/>
        <p:txBody>
          <a:bodyPr/>
          <a:lstStyle/>
          <a:p>
            <a:r>
              <a:rPr lang="en-US" sz="2300" noProof="1" smtClean="0">
                <a:sym typeface="+mn-ea"/>
              </a:rPr>
              <a:t>How to prove that the solution given by greedy algorithm minimizes the number of classrooms used?</a:t>
            </a:r>
            <a:endParaRPr lang="en-US" sz="2300" noProof="1" smtClean="0">
              <a:sym typeface="+mn-ea"/>
            </a:endParaRPr>
          </a:p>
          <a:p>
            <a:endParaRPr lang="en-US" sz="2300" noProof="1" smtClean="0"/>
          </a:p>
          <a:p>
            <a:r>
              <a:rPr lang="en-US" sz="2300" noProof="1" smtClean="0">
                <a:sym typeface="+mn-ea"/>
              </a:rPr>
              <a:t>Proof:</a:t>
            </a:r>
            <a:endParaRPr lang="en-US" sz="2300" noProof="1">
              <a:sym typeface="+mn-ea"/>
            </a:endParaRPr>
          </a:p>
          <a:p>
            <a:pPr lvl="1"/>
            <a:r>
              <a:rPr lang="zh-CN" altLang="en-US" sz="2010" noProof="1"/>
              <a:t>Let d = number of classrooms that the greedy algorithm allocates.</a:t>
            </a:r>
            <a:endParaRPr lang="zh-CN" altLang="en-US" sz="2010" noProof="1"/>
          </a:p>
          <a:p>
            <a:pPr lvl="1"/>
            <a:r>
              <a:rPr lang="zh-CN" altLang="en-US" sz="2010" noProof="1"/>
              <a:t>Classroom d is opened because we needed to schedule a </a:t>
            </a:r>
            <a:r>
              <a:rPr lang="en-US" altLang="zh-CN" sz="2010" noProof="1"/>
              <a:t>lecture</a:t>
            </a:r>
            <a:r>
              <a:rPr lang="zh-CN" altLang="en-US" sz="2010" noProof="1"/>
              <a:t>, say j, that is incompatible with all d-1 other classrooms.</a:t>
            </a:r>
            <a:endParaRPr lang="zh-CN" altLang="en-US" sz="2010" noProof="1"/>
          </a:p>
          <a:p>
            <a:pPr lvl="1"/>
            <a:r>
              <a:rPr sz="2010" noProof="1"/>
              <a:t>Since we process requests according to non-decreasing start times, there are d</a:t>
            </a:r>
            <a:r>
              <a:rPr lang="en-US" sz="2010" noProof="1"/>
              <a:t>-1</a:t>
            </a:r>
            <a:r>
              <a:rPr sz="2010" noProof="1"/>
              <a:t> requests that start (at or) before </a:t>
            </a:r>
            <a:r>
              <a:rPr lang="en-US" sz="2010" noProof="1"/>
              <a:t>lecture</a:t>
            </a:r>
            <a:r>
              <a:rPr sz="2010" noProof="1"/>
              <a:t> j and are in conflict with j. </a:t>
            </a:r>
            <a:endParaRPr lang="zh-CN" altLang="en-US" sz="2010" noProof="1"/>
          </a:p>
          <a:p>
            <a:pPr lvl="1"/>
            <a:r>
              <a:rPr lang="zh-CN" altLang="en-US" sz="2010" noProof="1"/>
              <a:t>Thus, we have d lectures overlapping at time sj + e.</a:t>
            </a:r>
            <a:endParaRPr lang="zh-CN" altLang="en-US" sz="2010" noProof="1"/>
          </a:p>
          <a:p>
            <a:pPr lvl="1"/>
            <a:r>
              <a:rPr lang="zh-CN" altLang="en-US" sz="2010" noProof="1"/>
              <a:t>Key observation ⇒ all schedules use </a:t>
            </a:r>
            <a:r>
              <a:rPr lang="en-US" altLang="zh-CN" sz="2010" noProof="1"/>
              <a:t>at least</a:t>
            </a:r>
            <a:r>
              <a:rPr lang="zh-CN" altLang="en-US" sz="2010" noProof="1"/>
              <a:t> d classrooms.</a:t>
            </a:r>
            <a:endParaRPr lang="zh-CN" altLang="en-US" sz="2010" noProof="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noChangeArrowheads="1"/>
          </p:cNvSpPr>
          <p:nvPr>
            <p:ph type="title"/>
          </p:nvPr>
        </p:nvSpPr>
        <p:spPr/>
        <p:txBody>
          <a:bodyPr/>
          <a:lstStyle/>
          <a:p>
            <a:r>
              <a:rPr lang="en-US" altLang="zh-CN" smtClean="0"/>
              <a:t>In-class Exercise</a:t>
            </a:r>
            <a:endParaRPr lang="en-US" altLang="zh-CN" smtClean="0"/>
          </a:p>
        </p:txBody>
      </p:sp>
      <p:sp>
        <p:nvSpPr>
          <p:cNvPr id="97282" name="内容占位符 2"/>
          <p:cNvSpPr>
            <a:spLocks noGrp="1" noChangeArrowheads="1"/>
          </p:cNvSpPr>
          <p:nvPr>
            <p:ph idx="1"/>
          </p:nvPr>
        </p:nvSpPr>
        <p:spPr/>
        <p:txBody>
          <a:bodyPr/>
          <a:lstStyle/>
          <a:p>
            <a:r>
              <a:rPr lang="en-US" altLang="zh-CN" smtClean="0"/>
              <a:t>Analyze the running time of greedy interval partitioning. </a:t>
            </a:r>
            <a:endParaRPr lang="en-US" altLang="zh-CN"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p:cNvSpPr>
            <a:spLocks noGrp="1" noChangeArrowheads="1"/>
          </p:cNvSpPr>
          <p:nvPr>
            <p:ph idx="1"/>
          </p:nvPr>
        </p:nvSpPr>
        <p:spPr/>
        <p:txBody>
          <a:bodyPr/>
          <a:lstStyle/>
          <a:p>
            <a:pPr marL="0" indent="0">
              <a:buFontTx/>
              <a:buNone/>
            </a:pPr>
            <a:r>
              <a:rPr lang="en-US" altLang="zh-CN" sz="5000" smtClean="0">
                <a:solidFill>
                  <a:schemeClr val="accent2"/>
                </a:solidFill>
              </a:rPr>
              <a:t>In-class Exercises</a:t>
            </a:r>
            <a:endParaRPr lang="en-US" altLang="zh-CN" sz="5000" smtClean="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noChangeArrowheads="1"/>
          </p:cNvSpPr>
          <p:nvPr>
            <p:ph type="title"/>
          </p:nvPr>
        </p:nvSpPr>
        <p:spPr/>
        <p:txBody>
          <a:bodyPr/>
          <a:lstStyle/>
          <a:p>
            <a:r>
              <a:rPr lang="en-US" altLang="zh-CN" smtClean="0">
                <a:sym typeface="SimSun" panose="02010600030101010101" pitchFamily="2" charset="-122"/>
              </a:rPr>
              <a:t>Interval Scheduling</a:t>
            </a:r>
            <a:endParaRPr lang="en-US" altLang="zh-CN" smtClean="0"/>
          </a:p>
        </p:txBody>
      </p:sp>
      <p:sp>
        <p:nvSpPr>
          <p:cNvPr id="3" name="内容占位符 2"/>
          <p:cNvSpPr>
            <a:spLocks noGrp="1"/>
          </p:cNvSpPr>
          <p:nvPr>
            <p:ph idx="1"/>
          </p:nvPr>
        </p:nvSpPr>
        <p:spPr/>
        <p:txBody>
          <a:bodyPr/>
          <a:lstStyle/>
          <a:p>
            <a:r>
              <a:rPr lang="en-US" altLang="zh-CN" sz="2300" noProof="1">
                <a:latin typeface="+mj-lt"/>
                <a:ea typeface="+mj-ea"/>
                <a:sym typeface="+mn-ea"/>
              </a:rPr>
              <a:t>Input: </a:t>
            </a:r>
            <a:r>
              <a:rPr lang="zh-CN" altLang="en-US" sz="2300" noProof="1">
                <a:sym typeface="+mn-ea"/>
              </a:rPr>
              <a:t>A set of lectures, with start and end times</a:t>
            </a:r>
            <a:endParaRPr lang="zh-CN" altLang="en-US" sz="2300" noProof="1"/>
          </a:p>
          <a:p>
            <a:pPr lvl="1"/>
            <a:r>
              <a:rPr lang="en-US" altLang="zh-CN" sz="2000" noProof="1">
                <a:sym typeface="+mn-ea"/>
              </a:rPr>
              <a:t>Lecture</a:t>
            </a:r>
            <a:r>
              <a:rPr lang="zh-CN" altLang="en-US" sz="2000" noProof="1">
                <a:sym typeface="+mn-ea"/>
              </a:rPr>
              <a:t> </a:t>
            </a:r>
            <a:r>
              <a:rPr lang="en-US" altLang="zh-CN" sz="2000" noProof="1">
                <a:sym typeface="+mn-ea"/>
              </a:rPr>
              <a:t>i</a:t>
            </a:r>
            <a:r>
              <a:rPr lang="zh-CN" altLang="en-US" sz="2000" noProof="1">
                <a:sym typeface="+mn-ea"/>
              </a:rPr>
              <a:t> starts at s</a:t>
            </a:r>
            <a:r>
              <a:rPr lang="en-US" altLang="zh-CN" sz="2000" noProof="1">
                <a:sym typeface="+mn-ea"/>
              </a:rPr>
              <a:t>i </a:t>
            </a:r>
            <a:r>
              <a:rPr lang="zh-CN" altLang="en-US" sz="2000" noProof="1">
                <a:sym typeface="+mn-ea"/>
              </a:rPr>
              <a:t>and finishes at f</a:t>
            </a:r>
            <a:r>
              <a:rPr lang="en-US" altLang="zh-CN" sz="2000" noProof="1">
                <a:sym typeface="+mn-ea"/>
              </a:rPr>
              <a:t>i</a:t>
            </a:r>
            <a:r>
              <a:rPr lang="zh-CN" altLang="en-US" sz="2000" noProof="1">
                <a:sym typeface="+mn-ea"/>
              </a:rPr>
              <a:t>.</a:t>
            </a:r>
            <a:endParaRPr lang="zh-CN" altLang="en-US" sz="2000" noProof="1"/>
          </a:p>
          <a:p>
            <a:pPr lvl="1"/>
            <a:r>
              <a:rPr lang="zh-CN" altLang="en-US" sz="2000" noProof="1">
                <a:sym typeface="+mn-ea"/>
              </a:rPr>
              <a:t>Two </a:t>
            </a:r>
            <a:r>
              <a:rPr lang="en-US" altLang="zh-CN" sz="2000" noProof="1">
                <a:sym typeface="+mn-ea"/>
              </a:rPr>
              <a:t>lectures</a:t>
            </a:r>
            <a:r>
              <a:rPr lang="zh-CN" altLang="en-US" sz="2000" noProof="1">
                <a:sym typeface="+mn-ea"/>
              </a:rPr>
              <a:t> compatible if they don't overlap.</a:t>
            </a:r>
            <a:endParaRPr lang="zh-CN" altLang="en-US" sz="2000" noProof="1">
              <a:sym typeface="+mn-ea"/>
            </a:endParaRPr>
          </a:p>
          <a:p>
            <a:endParaRPr lang="en-US" altLang="zh-CN" sz="2000" noProof="1">
              <a:sym typeface="+mn-ea"/>
            </a:endParaRPr>
          </a:p>
          <a:p>
            <a:r>
              <a:rPr lang="en-US" altLang="zh-CN" sz="2300" noProof="1">
                <a:sym typeface="+mn-ea"/>
              </a:rPr>
              <a:t>Constraint: There is only one classroom </a:t>
            </a:r>
            <a:endParaRPr lang="en-US" altLang="zh-CN" sz="2300" noProof="1">
              <a:sym typeface="+mn-ea"/>
            </a:endParaRPr>
          </a:p>
          <a:p>
            <a:pPr lvl="1"/>
            <a:r>
              <a:rPr lang="en-US" altLang="zh-CN" sz="2010" noProof="1">
                <a:sym typeface="+mn-ea"/>
              </a:rPr>
              <a:t>Different from interval partitioning where there are an unlimited number of classrooms available</a:t>
            </a:r>
            <a:endParaRPr lang="en-US" altLang="zh-CN" sz="2010" noProof="1">
              <a:sym typeface="+mn-ea"/>
            </a:endParaRPr>
          </a:p>
          <a:p>
            <a:endParaRPr lang="en-US" altLang="zh-CN" sz="2300" noProof="1">
              <a:latin typeface="+mj-lt"/>
              <a:ea typeface="+mj-ea"/>
              <a:sym typeface="+mn-ea"/>
            </a:endParaRPr>
          </a:p>
          <a:p>
            <a:r>
              <a:rPr lang="en-US" altLang="zh-CN" sz="2300" noProof="1">
                <a:latin typeface="+mj-lt"/>
                <a:ea typeface="+mj-ea"/>
                <a:sym typeface="+mn-ea"/>
              </a:rPr>
              <a:t>Goal: Schedule as many lectures into the classroom as possible</a:t>
            </a:r>
            <a:endParaRPr lang="en-US" altLang="zh-CN" sz="2300" noProof="1">
              <a:latin typeface="+mj-lt"/>
              <a:ea typeface="+mj-ea"/>
              <a:sym typeface="+mn-ea"/>
            </a:endParaRPr>
          </a:p>
          <a:p>
            <a:pPr lvl="1"/>
            <a:endParaRPr lang="en-US" altLang="zh-CN" sz="2000" noProof="1">
              <a:latin typeface="+mj-lt"/>
              <a:ea typeface="+mj-ea"/>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矩形 6145"/>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zh-CN" altLang="en-US"/>
          </a:p>
        </p:txBody>
      </p:sp>
      <p:sp>
        <p:nvSpPr>
          <p:cNvPr id="53250" name="矩形 6146"/>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zh-CN" altLang="en-US"/>
          </a:p>
        </p:txBody>
      </p:sp>
      <p:sp>
        <p:nvSpPr>
          <p:cNvPr id="53251" name="标题 6147"/>
          <p:cNvSpPr>
            <a:spLocks noGrp="1" noChangeArrowheads="1"/>
          </p:cNvSpPr>
          <p:nvPr>
            <p:ph type="title"/>
          </p:nvPr>
        </p:nvSpPr>
        <p:spPr>
          <a:xfrm>
            <a:off x="393700" y="422275"/>
            <a:ext cx="7793038" cy="762000"/>
          </a:xfrm>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r>
              <a:rPr lang="en-US" altLang="zh-CN" smtClean="0"/>
              <a:t>Optimization Problems</a:t>
            </a:r>
            <a:endParaRPr lang="en-US" altLang="zh-CN" smtClean="0"/>
          </a:p>
        </p:txBody>
      </p:sp>
      <p:sp>
        <p:nvSpPr>
          <p:cNvPr id="6149" name="文本占位符 6148"/>
          <p:cNvSpPr>
            <a:spLocks noGrp="1"/>
          </p:cNvSpPr>
          <p:nvPr>
            <p:ph type="body" idx="1"/>
          </p:nvPr>
        </p:nvSpPr>
        <p:spPr>
          <a:xfrm>
            <a:off x="581025" y="1295400"/>
            <a:ext cx="7772400" cy="4953000"/>
          </a:xfrm>
          <a:ln w="12700"/>
        </p:spPr>
        <p:txBody>
          <a:bodyPr lIns="90488" tIns="44450" rIns="90488" bIns="44450">
            <a:normAutofit/>
          </a:bodyPr>
          <a:lstStyle/>
          <a:p>
            <a:pPr>
              <a:lnSpc>
                <a:spcPct val="90000"/>
              </a:lnSpc>
            </a:pPr>
            <a:r>
              <a:rPr lang="en-US" altLang="en-US" sz="2800" noProof="1"/>
              <a:t>An </a:t>
            </a:r>
            <a:r>
              <a:rPr lang="en-US" altLang="en-US" sz="2800" b="1" noProof="1">
                <a:solidFill>
                  <a:schemeClr val="accent2"/>
                </a:solidFill>
              </a:rPr>
              <a:t>optimization problem: </a:t>
            </a:r>
            <a:endParaRPr lang="en-US" altLang="en-US" sz="2450" noProof="1"/>
          </a:p>
          <a:p>
            <a:pPr lvl="1">
              <a:lnSpc>
                <a:spcPct val="90000"/>
              </a:lnSpc>
            </a:pPr>
            <a:r>
              <a:rPr lang="en-US" altLang="en-US" sz="2450" noProof="1"/>
              <a:t>you want to </a:t>
            </a:r>
            <a:r>
              <a:rPr lang="en-US" altLang="en-US" sz="2450" noProof="1">
                <a:solidFill>
                  <a:schemeClr val="accent2"/>
                </a:solidFill>
              </a:rPr>
              <a:t>maximize or minimize some quantity </a:t>
            </a:r>
            <a:r>
              <a:rPr lang="en-US" altLang="en-US" sz="2450" noProof="1"/>
              <a:t>subject to a set of constraints</a:t>
            </a:r>
            <a:endParaRPr lang="en-US" altLang="en-US" sz="2450" noProof="1"/>
          </a:p>
          <a:p>
            <a:pPr lvl="1">
              <a:lnSpc>
                <a:spcPct val="90000"/>
              </a:lnSpc>
            </a:pPr>
            <a:endParaRPr lang="en-US" altLang="en-US" sz="2450" noProof="1"/>
          </a:p>
          <a:p>
            <a:pPr lvl="1">
              <a:lnSpc>
                <a:spcPct val="90000"/>
              </a:lnSpc>
            </a:pPr>
            <a:r>
              <a:rPr lang="en-US" altLang="en-US" sz="2450" noProof="1"/>
              <a:t>Example</a:t>
            </a:r>
            <a:endParaRPr lang="en-US" altLang="en-US" sz="2450" noProof="1"/>
          </a:p>
          <a:p>
            <a:pPr lvl="2">
              <a:lnSpc>
                <a:spcPct val="90000"/>
              </a:lnSpc>
            </a:pPr>
            <a:r>
              <a:rPr lang="en-US" altLang="en-US" sz="2100" noProof="1"/>
              <a:t>Maximize the number of events you can attend, but do not attend any overlapping events.</a:t>
            </a:r>
            <a:endParaRPr lang="en-US" altLang="en-US" sz="2100" noProof="1"/>
          </a:p>
          <a:p>
            <a:pPr lvl="2">
              <a:lnSpc>
                <a:spcPct val="90000"/>
              </a:lnSpc>
            </a:pPr>
            <a:endParaRPr lang="en-US" altLang="en-US" sz="2100" noProof="1"/>
          </a:p>
          <a:p>
            <a:pPr lvl="2">
              <a:lnSpc>
                <a:spcPct val="90000"/>
              </a:lnSpc>
            </a:pPr>
            <a:r>
              <a:rPr lang="en-US" altLang="en-US" sz="2100" noProof="1"/>
              <a:t>Minimize the number of jumps required to cross the pond, but do not fall into the water.</a:t>
            </a:r>
            <a:endParaRPr lang="en-US" altLang="en-US" sz="2100" noProof="1"/>
          </a:p>
          <a:p>
            <a:pPr lvl="2">
              <a:lnSpc>
                <a:spcPct val="90000"/>
              </a:lnSpc>
            </a:pPr>
            <a:endParaRPr lang="en-US" altLang="en-US" sz="2100" noProof="1"/>
          </a:p>
          <a:p>
            <a:pPr lvl="2">
              <a:lnSpc>
                <a:spcPct val="90000"/>
              </a:lnSpc>
            </a:pPr>
            <a:r>
              <a:rPr lang="en-US" altLang="en-US" sz="2100" noProof="1"/>
              <a:t>Minimize the cost of all edges chosen, but do not disconnect the graph.</a:t>
            </a:r>
            <a:endParaRPr lang="en-US" altLang="en-US" sz="2100" noProof="1"/>
          </a:p>
          <a:p>
            <a:pPr>
              <a:lnSpc>
                <a:spcPct val="90000"/>
              </a:lnSpc>
            </a:pPr>
            <a:endParaRPr lang="en-US" altLang="en-US" sz="2800" noProof="1"/>
          </a:p>
          <a:p>
            <a:pPr>
              <a:lnSpc>
                <a:spcPct val="90000"/>
              </a:lnSpc>
            </a:pPr>
            <a:endParaRPr lang="en-US" altLang="zh-CN" sz="2000" noProof="1"/>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noChangeArrowheads="1"/>
          </p:cNvSpPr>
          <p:nvPr>
            <p:ph type="title"/>
          </p:nvPr>
        </p:nvSpPr>
        <p:spPr/>
        <p:txBody>
          <a:bodyPr/>
          <a:lstStyle/>
          <a:p>
            <a:r>
              <a:rPr lang="en-US" altLang="zh-CN" smtClean="0"/>
              <a:t>Example</a:t>
            </a:r>
            <a:endParaRPr lang="en-US" altLang="zh-CN" smtClean="0"/>
          </a:p>
        </p:txBody>
      </p:sp>
      <p:pic>
        <p:nvPicPr>
          <p:cNvPr id="10137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1263" y="2022475"/>
            <a:ext cx="5862637"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noChangeArrowheads="1"/>
          </p:cNvSpPr>
          <p:nvPr>
            <p:ph type="title"/>
          </p:nvPr>
        </p:nvSpPr>
        <p:spPr/>
        <p:txBody>
          <a:bodyPr/>
          <a:lstStyle/>
          <a:p>
            <a:r>
              <a:rPr lang="en-US" altLang="zh-CN" smtClean="0"/>
              <a:t>Segment Covering</a:t>
            </a:r>
            <a:endParaRPr lang="en-US" altLang="zh-CN" smtClean="0"/>
          </a:p>
        </p:txBody>
      </p:sp>
      <p:sp>
        <p:nvSpPr>
          <p:cNvPr id="106498" name="内容占位符 2"/>
          <p:cNvSpPr>
            <a:spLocks noGrp="1" noChangeArrowheads="1"/>
          </p:cNvSpPr>
          <p:nvPr>
            <p:ph idx="1"/>
          </p:nvPr>
        </p:nvSpPr>
        <p:spPr/>
        <p:txBody>
          <a:bodyPr/>
          <a:lstStyle/>
          <a:p>
            <a:r>
              <a:rPr lang="en-US" altLang="zh-CN" sz="2500" smtClean="0"/>
              <a:t>Input:</a:t>
            </a:r>
            <a:r>
              <a:rPr lang="zh-CN" altLang="en-US" sz="2500" smtClean="0"/>
              <a:t> n segments of line (into the X axis) with coordinates [li</a:t>
            </a:r>
            <a:r>
              <a:rPr lang="en-US" altLang="zh-CN" sz="2500" smtClean="0"/>
              <a:t>,</a:t>
            </a:r>
            <a:r>
              <a:rPr lang="zh-CN" altLang="en-US" sz="2500" smtClean="0"/>
              <a:t> ri]. </a:t>
            </a:r>
            <a:endParaRPr lang="zh-CN" altLang="en-US" sz="2500" smtClean="0"/>
          </a:p>
          <a:p>
            <a:endParaRPr lang="zh-CN" altLang="en-US" sz="2500" smtClean="0"/>
          </a:p>
          <a:p>
            <a:r>
              <a:rPr lang="zh-CN" altLang="en-US" sz="2500" smtClean="0"/>
              <a:t>You are to choose the minimum number of segments that cover the segment [0;M].</a:t>
            </a:r>
            <a:r>
              <a:rPr lang="zh-CN" altLang="en-US" smtClean="0"/>
              <a:t> </a:t>
            </a:r>
            <a:endParaRPr lang="zh-CN" altLang="en-US" smtClean="0"/>
          </a:p>
          <a:p>
            <a:pPr lvl="1"/>
            <a:r>
              <a:rPr lang="en-US" altLang="zh-CN" sz="2200" smtClean="0"/>
              <a:t>segments can overlap this time!</a:t>
            </a:r>
            <a:endParaRPr lang="en-US" altLang="zh-CN" sz="22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2"/>
          <p:cNvSpPr>
            <a:spLocks noGrp="1" noChangeArrowheads="1"/>
          </p:cNvSpPr>
          <p:nvPr>
            <p:ph idx="1"/>
          </p:nvPr>
        </p:nvSpPr>
        <p:spPr/>
        <p:txBody>
          <a:bodyPr/>
          <a:lstStyle/>
          <a:p>
            <a:pPr marL="0" indent="0">
              <a:buFontTx/>
              <a:buNone/>
            </a:pPr>
            <a:r>
              <a:rPr lang="en-US" altLang="zh-CN" sz="5000" smtClean="0">
                <a:solidFill>
                  <a:schemeClr val="accent2"/>
                </a:solidFill>
              </a:rPr>
              <a:t>Coin Change Problem</a:t>
            </a:r>
            <a:endParaRPr lang="en-US" altLang="zh-CN" sz="5000" smtClean="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noChangeArrowheads="1"/>
          </p:cNvSpPr>
          <p:nvPr>
            <p:ph type="title"/>
          </p:nvPr>
        </p:nvSpPr>
        <p:spPr/>
        <p:txBody>
          <a:bodyPr/>
          <a:lstStyle/>
          <a:p>
            <a:r>
              <a:rPr lang="en-US" altLang="en-US" smtClean="0"/>
              <a:t>Coin Changing</a:t>
            </a:r>
            <a:endParaRPr lang="en-US" altLang="en-US" smtClean="0"/>
          </a:p>
        </p:txBody>
      </p:sp>
      <p:sp>
        <p:nvSpPr>
          <p:cNvPr id="3" name="Content Placeholder 2"/>
          <p:cNvSpPr>
            <a:spLocks noGrp="1"/>
          </p:cNvSpPr>
          <p:nvPr>
            <p:ph idx="1"/>
          </p:nvPr>
        </p:nvSpPr>
        <p:spPr>
          <a:xfrm>
            <a:off x="457200" y="1417638"/>
            <a:ext cx="8229600" cy="4525962"/>
          </a:xfrm>
        </p:spPr>
        <p:txBody>
          <a:bodyPr/>
          <a:lstStyle/>
          <a:p>
            <a:r>
              <a:rPr lang="en-US" sz="2800" noProof="1" smtClean="0"/>
              <a:t>An example:</a:t>
            </a:r>
            <a:endParaRPr lang="en-US" sz="2800" noProof="1" smtClean="0"/>
          </a:p>
          <a:p>
            <a:pPr lvl="1"/>
            <a:r>
              <a:rPr lang="en-US" sz="2300" noProof="1" smtClean="0"/>
              <a:t>A hot dog and a drink at Costco are $1.50</a:t>
            </a:r>
            <a:endParaRPr lang="en-US" sz="2300" noProof="1" smtClean="0"/>
          </a:p>
          <a:p>
            <a:pPr lvl="1"/>
            <a:r>
              <a:rPr lang="en-US" sz="2300" noProof="1" smtClean="0"/>
              <a:t>Plus tax it is: 1.5*1.08 = $1.62 </a:t>
            </a:r>
            <a:endParaRPr lang="en-US" sz="2300" noProof="1" smtClean="0"/>
          </a:p>
          <a:p>
            <a:pPr lvl="1"/>
            <a:r>
              <a:rPr lang="en-US" sz="2300" noProof="1" smtClean="0"/>
              <a:t>Often, we give the cashier 2 $1 notes</a:t>
            </a:r>
            <a:endParaRPr lang="en-US" sz="2300" noProof="1" smtClean="0"/>
          </a:p>
          <a:p>
            <a:pPr lvl="1"/>
            <a:r>
              <a:rPr lang="en-US" sz="2300" noProof="1" smtClean="0"/>
              <a:t>She needs to give back, 38 cents as change</a:t>
            </a:r>
            <a:endParaRPr lang="en-US" sz="2300" noProof="1" smtClean="0"/>
          </a:p>
          <a:p>
            <a:pPr lvl="1"/>
            <a:endParaRPr lang="en-US" sz="2300" noProof="1" smtClean="0"/>
          </a:p>
          <a:p>
            <a:r>
              <a:rPr lang="en-US" sz="2800" noProof="1" smtClean="0"/>
              <a:t>You never see she gives you 38 pennies, since there are:</a:t>
            </a:r>
            <a:endParaRPr lang="en-US" sz="2800" noProof="1" smtClean="0"/>
          </a:p>
          <a:p>
            <a:pPr lvl="2">
              <a:lnSpc>
                <a:spcPct val="90000"/>
              </a:lnSpc>
            </a:pPr>
            <a:r>
              <a:rPr lang="en-US" altLang="zh-CN" sz="2300" noProof="1">
                <a:sym typeface="+mn-ea"/>
              </a:rPr>
              <a:t>Quarters: 25¢ </a:t>
            </a:r>
            <a:endParaRPr lang="en-US" altLang="zh-CN" sz="2300" noProof="1"/>
          </a:p>
          <a:p>
            <a:pPr lvl="2">
              <a:lnSpc>
                <a:spcPct val="90000"/>
              </a:lnSpc>
            </a:pPr>
            <a:r>
              <a:rPr lang="en-US" altLang="zh-CN" sz="2300" noProof="1">
                <a:sym typeface="+mn-ea"/>
              </a:rPr>
              <a:t>Dimes: 10¢ </a:t>
            </a:r>
            <a:endParaRPr lang="en-US" altLang="zh-CN" sz="2300" noProof="1">
              <a:sym typeface="+mn-ea"/>
            </a:endParaRPr>
          </a:p>
          <a:p>
            <a:pPr lvl="2">
              <a:lnSpc>
                <a:spcPct val="90000"/>
              </a:lnSpc>
            </a:pPr>
            <a:r>
              <a:rPr lang="en-US" altLang="zh-CN" sz="2300" noProof="1">
                <a:sym typeface="+mn-ea"/>
              </a:rPr>
              <a:t>Nickel: 5¢ </a:t>
            </a:r>
            <a:endParaRPr lang="en-US" altLang="zh-CN" sz="2300" noProof="1"/>
          </a:p>
          <a:p>
            <a:pPr lvl="2">
              <a:lnSpc>
                <a:spcPct val="90000"/>
              </a:lnSpc>
            </a:pPr>
            <a:r>
              <a:rPr lang="en-US" altLang="zh-CN" sz="2300" noProof="1">
                <a:sym typeface="+mn-ea"/>
              </a:rPr>
              <a:t>Penny: 1¢</a:t>
            </a:r>
            <a:r>
              <a:rPr lang="en-US" altLang="zh-CN" sz="2450" noProof="1">
                <a:sym typeface="+mn-ea"/>
              </a:rPr>
              <a:t> </a:t>
            </a:r>
            <a:endParaRPr lang="en-US" sz="2450" noProof="1" smtClean="0"/>
          </a:p>
          <a:p>
            <a:endParaRPr lang="en-US" sz="2800" noProof="1" smtClean="0"/>
          </a:p>
          <a:p>
            <a:r>
              <a:rPr lang="en-US" sz="2800" noProof="1" smtClean="0"/>
              <a:t>What is algorithm here?</a:t>
            </a:r>
            <a:endParaRPr lang="en-US" sz="28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noChangeArrowheads="1"/>
          </p:cNvSpPr>
          <p:nvPr>
            <p:ph type="title"/>
          </p:nvPr>
        </p:nvSpPr>
        <p:spPr/>
        <p:txBody>
          <a:bodyPr/>
          <a:lstStyle/>
          <a:p>
            <a:r>
              <a:rPr lang="en-US" altLang="en-US" smtClean="0"/>
              <a:t>Coin Changing (cont.)</a:t>
            </a:r>
            <a:endParaRPr lang="en-US" altLang="en-US" smtClean="0"/>
          </a:p>
        </p:txBody>
      </p:sp>
      <p:sp>
        <p:nvSpPr>
          <p:cNvPr id="3" name="Content Placeholder 2"/>
          <p:cNvSpPr>
            <a:spLocks noGrp="1"/>
          </p:cNvSpPr>
          <p:nvPr>
            <p:ph idx="1"/>
          </p:nvPr>
        </p:nvSpPr>
        <p:spPr/>
        <p:txBody>
          <a:bodyPr/>
          <a:lstStyle/>
          <a:p>
            <a:r>
              <a:rPr lang="en-US" sz="2800" noProof="1" smtClean="0"/>
              <a:t>Coin Changing:</a:t>
            </a:r>
            <a:endParaRPr lang="en-US" sz="2800" noProof="1" smtClean="0"/>
          </a:p>
          <a:p>
            <a:pPr lvl="1"/>
            <a:r>
              <a:rPr lang="en-US" sz="2500" noProof="1" smtClean="0"/>
              <a:t>Input: </a:t>
            </a:r>
            <a:endParaRPr lang="en-US" sz="2500" noProof="1" smtClean="0"/>
          </a:p>
          <a:p>
            <a:pPr lvl="2"/>
            <a:r>
              <a:rPr lang="en-US" sz="2140" noProof="1" smtClean="0">
                <a:sym typeface="+mn-ea"/>
              </a:rPr>
              <a:t>value to achieve: n </a:t>
            </a:r>
            <a:r>
              <a:rPr lang="en-US" sz="2140" noProof="1" smtClean="0"/>
              <a:t> </a:t>
            </a:r>
            <a:endParaRPr lang="en-US" sz="2140" noProof="1" smtClean="0"/>
          </a:p>
          <a:p>
            <a:pPr lvl="2"/>
            <a:r>
              <a:rPr lang="en-US" sz="2140" noProof="1" smtClean="0"/>
              <a:t>coins available {25, 10, 5, 1}</a:t>
            </a:r>
            <a:endParaRPr lang="en-US" sz="2500" noProof="1" smtClean="0"/>
          </a:p>
          <a:p>
            <a:pPr lvl="1"/>
            <a:r>
              <a:rPr lang="en-US" sz="2500" noProof="1" smtClean="0"/>
              <a:t>Output: minimize the number of coins to make this change</a:t>
            </a:r>
            <a:endParaRPr lang="en-US" sz="2500" noProof="1" smtClean="0"/>
          </a:p>
          <a:p>
            <a:pPr lvl="1"/>
            <a:endParaRPr lang="en-US" noProof="1" smtClean="0"/>
          </a:p>
          <a:p>
            <a:r>
              <a:rPr lang="en-US" sz="2800" noProof="1" smtClean="0"/>
              <a:t>We need to figure out a, b, c, d such that </a:t>
            </a:r>
            <a:endParaRPr lang="en-US" sz="2800" noProof="1" smtClean="0"/>
          </a:p>
          <a:p>
            <a:pPr lvl="1"/>
            <a:r>
              <a:rPr lang="en-US" sz="2450" noProof="1" smtClean="0"/>
              <a:t>n = 25a + 10b + 5c + d, </a:t>
            </a:r>
            <a:endParaRPr lang="en-US" sz="2450" noProof="1" smtClean="0"/>
          </a:p>
          <a:p>
            <a:pPr lvl="1"/>
            <a:r>
              <a:rPr lang="en-US" sz="2450" noProof="1" smtClean="0"/>
              <a:t>minimizing (a+b+c+d)</a:t>
            </a:r>
            <a:endParaRPr lang="en-US" sz="2450" noProof="1" smtClean="0"/>
          </a:p>
          <a:p>
            <a:endParaRPr lang="en-US" noProof="1" smtClean="0"/>
          </a:p>
        </p:txBody>
      </p:sp>
      <p:pic>
        <p:nvPicPr>
          <p:cNvPr id="573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48500" y="1895475"/>
            <a:ext cx="781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5" descr="File:2010 cent obver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550" y="197485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File:Washington Quarter 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938" y="1625600"/>
            <a:ext cx="131127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File:2005 Dime Obv Unc 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800" y="2006600"/>
            <a:ext cx="6604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noChangeArrowheads="1"/>
          </p:cNvSpPr>
          <p:nvPr>
            <p:ph type="title"/>
          </p:nvPr>
        </p:nvSpPr>
        <p:spPr/>
        <p:txBody>
          <a:bodyPr/>
          <a:lstStyle/>
          <a:p>
            <a:r>
              <a:rPr lang="en-US" altLang="zh-CN" smtClean="0"/>
              <a:t>Example</a:t>
            </a:r>
            <a:endParaRPr lang="en-US" altLang="zh-CN" smtClean="0"/>
          </a:p>
        </p:txBody>
      </p:sp>
      <p:sp>
        <p:nvSpPr>
          <p:cNvPr id="59394" name="内容占位符 2"/>
          <p:cNvSpPr>
            <a:spLocks noGrp="1" noChangeArrowheads="1"/>
          </p:cNvSpPr>
          <p:nvPr>
            <p:ph idx="1"/>
          </p:nvPr>
        </p:nvSpPr>
        <p:spPr/>
        <p:txBody>
          <a:bodyPr/>
          <a:lstStyle/>
          <a:p>
            <a:pPr>
              <a:lnSpc>
                <a:spcPct val="90000"/>
              </a:lnSpc>
            </a:pPr>
            <a:r>
              <a:rPr lang="en-US" altLang="zh-CN" sz="2800" smtClean="0">
                <a:sym typeface="SimSun" panose="02010600030101010101" pitchFamily="2" charset="-122"/>
              </a:rPr>
              <a:t>To make 39 cents, you can choose:</a:t>
            </a:r>
            <a:endParaRPr lang="en-US" altLang="zh-CN" sz="2300" smtClean="0"/>
          </a:p>
          <a:p>
            <a:pPr lvl="1">
              <a:lnSpc>
                <a:spcPct val="90000"/>
              </a:lnSpc>
            </a:pPr>
            <a:r>
              <a:rPr lang="en-US" altLang="zh-CN" sz="2300" smtClean="0">
                <a:sym typeface="SimSun" panose="02010600030101010101" pitchFamily="2" charset="-122"/>
              </a:rPr>
              <a:t>one 25¢ coin, </a:t>
            </a:r>
            <a:endParaRPr lang="en-US" altLang="zh-CN" sz="2300" smtClean="0"/>
          </a:p>
          <a:p>
            <a:pPr lvl="1">
              <a:lnSpc>
                <a:spcPct val="90000"/>
              </a:lnSpc>
            </a:pPr>
            <a:r>
              <a:rPr lang="en-US" altLang="zh-CN" sz="2300" smtClean="0">
                <a:sym typeface="SimSun" panose="02010600030101010101" pitchFamily="2" charset="-122"/>
              </a:rPr>
              <a:t>one 10¢ coin</a:t>
            </a:r>
            <a:endParaRPr lang="en-US" altLang="zh-CN" sz="2300" smtClean="0"/>
          </a:p>
          <a:p>
            <a:pPr lvl="1">
              <a:lnSpc>
                <a:spcPct val="90000"/>
              </a:lnSpc>
            </a:pPr>
            <a:r>
              <a:rPr lang="en-US" altLang="zh-CN" sz="2300" smtClean="0">
                <a:sym typeface="SimSun" panose="02010600030101010101" pitchFamily="2" charset="-122"/>
              </a:rPr>
              <a:t>four 1¢ coins</a:t>
            </a:r>
            <a:endParaRPr lang="en-US" altLang="zh-CN" sz="2300" smtClean="0"/>
          </a:p>
          <a:p>
            <a:endParaRPr lang="zh-CN" altLang="en-US" smtClean="0"/>
          </a:p>
          <a:p>
            <a:r>
              <a:rPr lang="en-US" altLang="zh-CN" sz="2800" smtClean="0"/>
              <a:t>Thus a = 1, b = 1, c = 0, d = 4</a:t>
            </a:r>
            <a:endParaRPr lang="en-US" altLang="zh-CN" sz="2800" smtClean="0"/>
          </a:p>
          <a:p>
            <a:pPr lvl="1"/>
            <a:r>
              <a:rPr lang="en-US" altLang="en-US" sz="2300" smtClean="0">
                <a:sym typeface="SimSun" panose="02010600030101010101" pitchFamily="2" charset="-122"/>
              </a:rPr>
              <a:t>39 = 25*1 + 10*1 + 5*0 + 1*4</a:t>
            </a:r>
            <a:endParaRPr lang="en-US" altLang="zh-CN" sz="2300" smtClean="0"/>
          </a:p>
          <a:p>
            <a:pPr lvl="1"/>
            <a:r>
              <a:rPr lang="en-US" altLang="zh-CN" sz="2300" smtClean="0"/>
              <a:t>Is (a+b+c+d) = 6 the minimum?</a:t>
            </a:r>
            <a:endParaRPr lang="en-US" altLang="zh-CN" sz="23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noChangeArrowheads="1"/>
          </p:cNvSpPr>
          <p:nvPr>
            <p:ph type="title"/>
          </p:nvPr>
        </p:nvSpPr>
        <p:spPr/>
        <p:txBody>
          <a:bodyPr/>
          <a:lstStyle/>
          <a:p>
            <a:r>
              <a:rPr lang="en-US" altLang="en-US" smtClean="0"/>
              <a:t>Brute-force</a:t>
            </a:r>
            <a:endParaRPr lang="en-US" altLang="en-US" smtClean="0"/>
          </a:p>
        </p:txBody>
      </p:sp>
      <p:sp>
        <p:nvSpPr>
          <p:cNvPr id="3" name="Content Placeholder 2"/>
          <p:cNvSpPr>
            <a:spLocks noGrp="1" noChangeArrowheads="1"/>
          </p:cNvSpPr>
          <p:nvPr>
            <p:ph idx="1"/>
          </p:nvPr>
        </p:nvSpPr>
        <p:spPr/>
        <p:txBody>
          <a:bodyPr/>
          <a:lstStyle/>
          <a:p>
            <a:r>
              <a:rPr lang="en-US" altLang="en-US" sz="2800" dirty="0" smtClean="0"/>
              <a:t>Problem: n = 25a + 10b + 5c + d, what are the a, b, c, and d, minimizing (</a:t>
            </a:r>
            <a:r>
              <a:rPr lang="en-US" altLang="en-US" sz="2800" dirty="0" err="1" smtClean="0"/>
              <a:t>a+b+c+d</a:t>
            </a:r>
            <a:r>
              <a:rPr lang="en-US" altLang="en-US" sz="2800" dirty="0" smtClean="0"/>
              <a:t>)?</a:t>
            </a:r>
            <a:endParaRPr lang="en-US" altLang="en-US" sz="2800" dirty="0" smtClean="0"/>
          </a:p>
          <a:p>
            <a:endParaRPr lang="en-US" altLang="en-US" sz="2800" dirty="0" smtClean="0"/>
          </a:p>
          <a:p>
            <a:r>
              <a:rPr lang="en-US" altLang="en-US" sz="2800" dirty="0" smtClean="0"/>
              <a:t>brute-force?</a:t>
            </a:r>
            <a:endParaRPr lang="en-US" altLang="en-US" sz="2800" dirty="0" smtClean="0"/>
          </a:p>
          <a:p>
            <a:pPr lvl="1"/>
            <a:r>
              <a:rPr lang="en-US" altLang="en-US" sz="2300" dirty="0" smtClean="0"/>
              <a:t>At most we use n pennies </a:t>
            </a:r>
            <a:endParaRPr lang="en-US" altLang="en-US" sz="2300" dirty="0" smtClean="0"/>
          </a:p>
          <a:p>
            <a:pPr lvl="1"/>
            <a:r>
              <a:rPr lang="en-US" altLang="en-US" sz="2300" dirty="0" smtClean="0"/>
              <a:t>Try all the combinations where a&lt;=O(n), b&lt;=O(n), c&lt;=O(n), d&lt;=O(n)</a:t>
            </a:r>
            <a:endParaRPr lang="en-US" altLang="en-US" sz="2300" dirty="0" smtClean="0"/>
          </a:p>
          <a:p>
            <a:pPr lvl="1"/>
            <a:r>
              <a:rPr lang="en-US" altLang="en-US" sz="2300" dirty="0" smtClean="0"/>
              <a:t>Choose all the combinations that n = 25a + 10b + 5c + d</a:t>
            </a:r>
            <a:endParaRPr lang="en-US" altLang="en-US" sz="2300" dirty="0" smtClean="0"/>
          </a:p>
          <a:p>
            <a:pPr lvl="1"/>
            <a:r>
              <a:rPr lang="en-US" altLang="en-US" sz="2300" dirty="0" smtClean="0"/>
              <a:t>Choose the combination with smallest (</a:t>
            </a:r>
            <a:r>
              <a:rPr lang="en-US" altLang="en-US" sz="2300" dirty="0" err="1" smtClean="0"/>
              <a:t>a+b+c+d</a:t>
            </a:r>
            <a:r>
              <a:rPr lang="en-US" altLang="en-US" sz="2300" dirty="0" smtClean="0"/>
              <a:t>)</a:t>
            </a:r>
            <a:endParaRPr lang="en-US" altLang="en-US" sz="2300" dirty="0" smtClean="0"/>
          </a:p>
        </p:txBody>
      </p:sp>
      <p:sp>
        <p:nvSpPr>
          <p:cNvPr id="4" name="TextBox 3"/>
          <p:cNvSpPr txBox="1">
            <a:spLocks noChangeArrowheads="1"/>
          </p:cNvSpPr>
          <p:nvPr/>
        </p:nvSpPr>
        <p:spPr bwMode="auto">
          <a:xfrm>
            <a:off x="781050" y="5570538"/>
            <a:ext cx="358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a:t>How many combinations? </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lgorithm2">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4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5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Algorithm2">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Algorithm2.thmx</Template>
  <TotalTime>0</TotalTime>
  <Words>9815</Words>
  <Application>WPS 演示</Application>
  <PresentationFormat>On-screen Show (4:3)</PresentationFormat>
  <Paragraphs>429</Paragraphs>
  <Slides>41</Slides>
  <Notes>13</Notes>
  <HiddenSlides>0</HiddenSlides>
  <MMClips>0</MMClips>
  <ScaleCrop>false</ScaleCrop>
  <HeadingPairs>
    <vt:vector size="6" baseType="variant">
      <vt:variant>
        <vt:lpstr>已用的字体</vt:lpstr>
      </vt:variant>
      <vt:variant>
        <vt:i4>7</vt:i4>
      </vt:variant>
      <vt:variant>
        <vt:lpstr>主题</vt:lpstr>
      </vt:variant>
      <vt:variant>
        <vt:i4>12</vt:i4>
      </vt:variant>
      <vt:variant>
        <vt:lpstr>幻灯片标题</vt:lpstr>
      </vt:variant>
      <vt:variant>
        <vt:i4>41</vt:i4>
      </vt:variant>
    </vt:vector>
  </HeadingPairs>
  <TitlesOfParts>
    <vt:vector size="60" baseType="lpstr">
      <vt:lpstr>Arial</vt:lpstr>
      <vt:lpstr>SimSun</vt:lpstr>
      <vt:lpstr>Wingdings</vt:lpstr>
      <vt:lpstr>MS PGothic</vt:lpstr>
      <vt:lpstr>Microsoft YaHei</vt:lpstr>
      <vt:lpstr>Calibri</vt:lpstr>
      <vt:lpstr>Calibri Light</vt:lpstr>
      <vt:lpstr>Algorithm2</vt:lpstr>
      <vt:lpstr>默认设计模板_2</vt:lpstr>
      <vt:lpstr>1_Algorithm</vt:lpstr>
      <vt:lpstr>1_默认设计模板_2</vt:lpstr>
      <vt:lpstr>Algorithm</vt:lpstr>
      <vt:lpstr>2_默认设计模板_2</vt:lpstr>
      <vt:lpstr>1_Algorithm2</vt:lpstr>
      <vt:lpstr>3_默认设计模板_2</vt:lpstr>
      <vt:lpstr>2_Algorithm</vt:lpstr>
      <vt:lpstr>4_默认设计模板_2</vt:lpstr>
      <vt:lpstr>3_Algorithm</vt:lpstr>
      <vt:lpstr>5_默认设计模板_2</vt:lpstr>
      <vt:lpstr>Greedy Algorithms</vt:lpstr>
      <vt:lpstr>Greedy Algorithms</vt:lpstr>
      <vt:lpstr>Greedy Algorithms</vt:lpstr>
      <vt:lpstr>Optimization Problems</vt:lpstr>
      <vt:lpstr>PowerPoint 演示文稿</vt:lpstr>
      <vt:lpstr>Coin Changing</vt:lpstr>
      <vt:lpstr>Coin Changing (cont.)</vt:lpstr>
      <vt:lpstr>Example</vt:lpstr>
      <vt:lpstr>Brute-force</vt:lpstr>
      <vt:lpstr>Greedy Solution</vt:lpstr>
      <vt:lpstr>Is the Greedy Algorithm Optimal?</vt:lpstr>
      <vt:lpstr>Is the Greedy Algorithm Optimal? (cont.)</vt:lpstr>
      <vt:lpstr>However, Greedy is not necessarily Optimal</vt:lpstr>
      <vt:lpstr>In-class Exercise</vt:lpstr>
      <vt:lpstr>In-class Exercise</vt:lpstr>
      <vt:lpstr>PowerPoint 演示文稿</vt:lpstr>
      <vt:lpstr>0-1 Knapsack Problem</vt:lpstr>
      <vt:lpstr>Fractional Knapsack Problem</vt:lpstr>
      <vt:lpstr>Example</vt:lpstr>
      <vt:lpstr>Greedy Algorithm</vt:lpstr>
      <vt:lpstr>Does it work?</vt:lpstr>
      <vt:lpstr>Does it work? (cont.)</vt:lpstr>
      <vt:lpstr>Conclusion</vt:lpstr>
      <vt:lpstr>Why Greedy Algorithm is Optimal for Fractional Knapsack?</vt:lpstr>
      <vt:lpstr>Why Greedy Algorithm is Optimal for Fractional Knapsack?</vt:lpstr>
      <vt:lpstr>Why Greedy Algorithm is Optimal for Fractional Knapsack?</vt:lpstr>
      <vt:lpstr>Why Greedy Algorithm is Optimal for Fractional Knapsack?</vt:lpstr>
      <vt:lpstr>Greedy Algorithm (Fractional)</vt:lpstr>
      <vt:lpstr>In-class Exercise</vt:lpstr>
      <vt:lpstr>PowerPoint 演示文稿</vt:lpstr>
      <vt:lpstr>Interval Partitioning </vt:lpstr>
      <vt:lpstr>Example</vt:lpstr>
      <vt:lpstr>Greedy Algorithm</vt:lpstr>
      <vt:lpstr>Does it work?</vt:lpstr>
      <vt:lpstr>In-class Exercise</vt:lpstr>
      <vt:lpstr>Is the Greedy Algorithm Optimal?</vt:lpstr>
      <vt:lpstr>In-class Exercise</vt:lpstr>
      <vt:lpstr>PowerPoint 演示文稿</vt:lpstr>
      <vt:lpstr>Interval Scheduling</vt:lpstr>
      <vt:lpstr>Example</vt:lpstr>
      <vt:lpstr>Segment Covering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dc:title>
  <dc:creator>Bowu.Zhang</dc:creator>
  <cp:lastModifiedBy>Bowu.Zhang</cp:lastModifiedBy>
  <cp:revision>146</cp:revision>
  <dcterms:created xsi:type="dcterms:W3CDTF">2015-11-01T00:08:00Z</dcterms:created>
  <dcterms:modified xsi:type="dcterms:W3CDTF">2017-02-02T15:33:04Z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