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5" r:id="rId4"/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DCBAAF8-F63A-4B42-B0B2-F8476DCE4406}">
  <a:tblStyle styleId="{0DCBAAF8-F63A-4B42-B0B2-F8476DCE440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30"/>
              </a:spcBef>
              <a:spcAft>
                <a:spcPts val="0"/>
              </a:spcAft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330"/>
              </a:spcBef>
              <a:spcAft>
                <a:spcPts val="0"/>
              </a:spcAft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330"/>
              </a:spcBef>
              <a:spcAft>
                <a:spcPts val="0"/>
              </a:spcAft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330"/>
              </a:spcBef>
              <a:spcAft>
                <a:spcPts val="0"/>
              </a:spcAft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330"/>
              </a:spcBef>
              <a:spcAft>
                <a:spcPts val="0"/>
              </a:spcAft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Assigning the returned value to a variable make sit possible to test execution of query for success or failure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90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3048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952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lvl="1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1450" lvl="2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5250" lvl="3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1450" lvl="4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95250" lvl="6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5720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91440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37160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600200"/>
            <a:ext cx="822960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superior-web-solutions.com/" TargetMode="External"/><Relationship Id="rId4" Type="http://schemas.openxmlformats.org/officeDocument/2006/relationships/hyperlink" Target="http://www.monkzone.com/" TargetMode="External"/><Relationship Id="rId5" Type="http://schemas.openxmlformats.org/officeDocument/2006/relationships/hyperlink" Target="http://www.arngren.net/" TargetMode="External"/><Relationship Id="rId6" Type="http://schemas.openxmlformats.org/officeDocument/2006/relationships/hyperlink" Target="http://www.lingscars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x="685800" y="2111375"/>
            <a:ext cx="7772400" cy="15462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30480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Software Development II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x="685800" y="3786187"/>
            <a:ext cx="7772400" cy="1046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190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Review Questions</a:t>
            </a:r>
          </a:p>
          <a:p>
            <a:pPr indent="190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90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Casimer DeCusatis, Ph.D.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2895600" y="533400"/>
            <a:ext cx="2509837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Browser / User Interface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2667000" y="2209800"/>
            <a:ext cx="3022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Connection to Domain / Web Server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6248400" y="4419600"/>
            <a:ext cx="1347788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 Server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3124200" y="4495800"/>
            <a:ext cx="1152525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Engine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133600" y="3276600"/>
            <a:ext cx="1260474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Request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5029200" y="4191000"/>
            <a:ext cx="66674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5029200" y="4876800"/>
            <a:ext cx="5587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191000" y="3276600"/>
            <a:ext cx="1514474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Response</a:t>
            </a:r>
          </a:p>
        </p:txBody>
      </p:sp>
      <p:sp>
        <p:nvSpPr>
          <p:cNvPr id="95" name="Shape 95"/>
          <p:cNvSpPr/>
          <p:nvPr/>
        </p:nvSpPr>
        <p:spPr>
          <a:xfrm>
            <a:off x="2819400" y="304800"/>
            <a:ext cx="2743199" cy="76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2667000" y="2133600"/>
            <a:ext cx="3048000" cy="5333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6248400" y="4191000"/>
            <a:ext cx="1295400" cy="76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3124200" y="4267200"/>
            <a:ext cx="1371599" cy="76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4267200" y="1447800"/>
            <a:ext cx="1495424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 Response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981200" y="1447800"/>
            <a:ext cx="1357313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 Request</a:t>
            </a:r>
          </a:p>
        </p:txBody>
      </p:sp>
      <p:cxnSp>
        <p:nvCxnSpPr>
          <p:cNvPr id="101" name="Shape 101"/>
          <p:cNvCxnSpPr/>
          <p:nvPr/>
        </p:nvCxnSpPr>
        <p:spPr>
          <a:xfrm>
            <a:off x="3352800" y="1066800"/>
            <a:ext cx="0" cy="9905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02" name="Shape 102"/>
          <p:cNvCxnSpPr/>
          <p:nvPr/>
        </p:nvCxnSpPr>
        <p:spPr>
          <a:xfrm>
            <a:off x="3352800" y="274320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03" name="Shape 103"/>
          <p:cNvCxnSpPr/>
          <p:nvPr/>
        </p:nvCxnSpPr>
        <p:spPr>
          <a:xfrm>
            <a:off x="4495800" y="44196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04" name="Shape 104"/>
          <p:cNvCxnSpPr/>
          <p:nvPr/>
        </p:nvCxnSpPr>
        <p:spPr>
          <a:xfrm rot="10800000">
            <a:off x="4495800" y="4876800"/>
            <a:ext cx="167639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05" name="Shape 105"/>
          <p:cNvCxnSpPr/>
          <p:nvPr/>
        </p:nvCxnSpPr>
        <p:spPr>
          <a:xfrm rot="10800000">
            <a:off x="4038600" y="2743199"/>
            <a:ext cx="0" cy="144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06" name="Shape 106"/>
          <p:cNvCxnSpPr/>
          <p:nvPr/>
        </p:nvCxnSpPr>
        <p:spPr>
          <a:xfrm rot="10800000">
            <a:off x="4114800" y="1142999"/>
            <a:ext cx="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2286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MySQL CRUD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600200"/>
            <a:ext cx="822960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SHOW DATABASES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SHOW TABLES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DATABASE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DATABASE db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TABLE table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2286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MySQL CRUD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600200"/>
            <a:ext cx="822960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SELECT col</a:t>
            </a:r>
            <a:r>
              <a:rPr b="0" baseline="-2500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col</a:t>
            </a:r>
            <a:r>
              <a:rPr b="0" baseline="-2500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FROM tab</a:t>
            </a:r>
            <a:r>
              <a:rPr b="0" baseline="-2500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tab</a:t>
            </a:r>
            <a:r>
              <a:rPr b="0" baseline="-2500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WHERE expr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expr = Logical vs. LIKE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(recall use of _ and % in a LIKE construct)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INTO tab(col</a:t>
            </a:r>
            <a:r>
              <a:rPr b="0" baseline="-2500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,col</a:t>
            </a:r>
            <a:r>
              <a:rPr b="0" baseline="-2500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VALUES (v</a:t>
            </a:r>
            <a:r>
              <a:rPr b="0" baseline="-2500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,v</a:t>
            </a:r>
            <a:r>
              <a:rPr b="0" baseline="-2500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UPDATE tab SET col = val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WHERE expr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DROP table IF EXISTS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67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2286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Creating a database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600200"/>
            <a:ext cx="822960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 p. 20 in McGrath…</a:t>
            </a:r>
          </a:p>
          <a:p>
            <a:pPr indent="4572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create database if not exists site_db ;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Note...</a:t>
            </a:r>
          </a:p>
          <a:p>
            <a:pPr indent="4572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Commands are case </a:t>
            </a:r>
            <a:r>
              <a:rPr b="0" i="0" lang="en-US" sz="30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sensitive.</a:t>
            </a:r>
          </a:p>
          <a:p>
            <a:pPr indent="4572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Commands end in “;”</a:t>
            </a:r>
          </a:p>
          <a:p>
            <a:pPr indent="4572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DB names must be well-formed.</a:t>
            </a:r>
          </a:p>
          <a:p>
            <a:pPr indent="4572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3a. Prefer “_” to separate words.</a:t>
            </a:r>
          </a:p>
          <a:p>
            <a:pPr indent="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3b. May or may not end with “_db”. 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2286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Modifiers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600200"/>
            <a:ext cx="822960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Limit values col can have beyond type</a:t>
            </a:r>
          </a:p>
          <a:p>
            <a:pPr indent="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 null</a:t>
            </a:r>
          </a:p>
          <a:p>
            <a:pPr indent="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</a:p>
          <a:p>
            <a:pPr indent="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auto_increment</a:t>
            </a:r>
          </a:p>
          <a:p>
            <a:pPr indent="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unique</a:t>
            </a:r>
          </a:p>
          <a:p>
            <a:pPr indent="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primary key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2286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Selecting data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600200"/>
            <a:ext cx="822960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Queries table(s).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Selects 0 rows if query yields nothing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Selects &gt;= 1 row if query yields &gt;=1 results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Then...select columns of row.</a:t>
            </a: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SELECT * from prints ;</a:t>
            </a: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Gets ALL rows and columns in prints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2286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Login query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600200"/>
            <a:ext cx="822960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Something like this...but all on 1 line…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logn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b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logn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“caz”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pass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“doctorwho112”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;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2286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Sort command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600200"/>
            <a:ext cx="822960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See p. 112-113 in McGrath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data returned by a SELECT query can be sorted using an ORDER BY clause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SELECT column_name FROM table_name</a:t>
            </a:r>
            <a:br>
              <a:rPr b="0" i="0" lang="en-US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ORDER BY column-name ASC/DESC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Numerical data defaults to ascending order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Text data defaults to A-Z order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2286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Sort command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600200"/>
            <a:ext cx="822960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 in the example from McGrath, 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SELECT * FROM watches ORDER BY price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displays all watch prices in ascending order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5" name="Shape 155"/>
          <p:cNvGraphicFramePr/>
          <p:nvPr/>
        </p:nvGraphicFramePr>
        <p:xfrm>
          <a:off x="1371600" y="381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{0DCBAAF8-F63A-4B42-B0B2-F8476DCE4406}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00"/>
                          </a:solidFill>
                        </a:rPr>
                        <a:t>ID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00"/>
                          </a:solidFill>
                        </a:rPr>
                        <a:t>Model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00"/>
                          </a:solidFill>
                        </a:rPr>
                        <a:t>Style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00"/>
                          </a:solidFill>
                        </a:rPr>
                        <a:t>Price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00"/>
                          </a:solidFill>
                        </a:rPr>
                        <a:t>Eaton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00"/>
                          </a:solidFill>
                        </a:rPr>
                        <a:t>Gents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00"/>
                          </a:solidFill>
                        </a:rPr>
                        <a:t>50.00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00"/>
                          </a:solidFill>
                        </a:rPr>
                        <a:t>Club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00"/>
                          </a:solidFill>
                        </a:rPr>
                        <a:t>Gents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00"/>
                          </a:solidFill>
                        </a:rPr>
                        <a:t>60.00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00"/>
                          </a:solidFill>
                        </a:rPr>
                        <a:t>Boston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00"/>
                          </a:solidFill>
                        </a:rPr>
                        <a:t>Gents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00"/>
                          </a:solidFill>
                        </a:rPr>
                        <a:t>70.00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00"/>
                          </a:solidFill>
                        </a:rPr>
                        <a:t>Denver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00"/>
                          </a:solidFill>
                        </a:rPr>
                        <a:t>Ladies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00"/>
                          </a:solidFill>
                        </a:rPr>
                        <a:t>80.00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00"/>
                          </a:solidFill>
                        </a:rPr>
                        <a:t>Avante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00"/>
                          </a:solidFill>
                        </a:rPr>
                        <a:t>Ladies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00"/>
                          </a:solidFill>
                        </a:rPr>
                        <a:t>90.00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2286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Execute queries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600200"/>
            <a:ext cx="822960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can make almost any SQL query that would normally be made from a command shell 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example…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SELECT    FROM     ORDER BY    ASC/DESC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AND/OR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$query </a:t>
            </a: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 SELECT name FROM table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boss asked...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0200"/>
            <a:ext cx="868680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Could you build a cloudy system to manage </a:t>
            </a:r>
            <a:r>
              <a:rPr b="0" i="1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lost-and-found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things using PHP, MySQL?</a:t>
            </a:r>
          </a:p>
          <a:p>
            <a:pPr indent="-4191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so, how long would it take?</a:t>
            </a:r>
            <a:b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learned to focus on the end result</a:t>
            </a:r>
            <a:b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Manage the learning curve</a:t>
            </a:r>
            <a:b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Do a little at a time and reuse your code</a:t>
            </a:r>
            <a:b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and follow user stories</a:t>
            </a:r>
            <a:b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 in teams (Xtreme or pair programming)</a:t>
            </a:r>
            <a:b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Driver-Navigator approach</a:t>
            </a:r>
          </a:p>
          <a:p>
            <a:pPr indent="-419100" lvl="0" marL="4572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74637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2286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Results from mysqli_query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228600" y="762000"/>
            <a:ext cx="8458200" cy="51498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=&gt; if query fails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Doesn’t mean zero results !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Means many things…one of the servers could be down (Apache, MySQL), network could be down, invalid query structure…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mixed result =&gt; if query succeeds, maybe it does not return any data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INSERT, UPDATE, DELETE, ALTER =&gt;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SELECT =&gt; zero or more rows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Use mysqli_fetch_array.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2286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PHP connection to MySQL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600200"/>
            <a:ext cx="822960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issue a database query using PHP, the PHP script must first connect to the server with a user name, password, server name, and database name.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PHP script, connect_db.php, does all of these things for us.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2286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PHP connection to MySQL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600200"/>
            <a:ext cx="822960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After connecting to MySQL, when PHP issues a query, a PHP script accesses the results one row at a time, typically using a PHP while-loop.</a:t>
            </a:r>
            <a:b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 each row, the script accesses the columns by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● Column number using a zero-based index AND/OR...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● “Associatively” by column name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preferred method is associatively</a:t>
            </a: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2286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MySQL interfaces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1600200"/>
            <a:ext cx="822960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MySQL Client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PHP functions: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mysqli_connect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0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of $query and $results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of $dbc</a:t>
            </a:r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2286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Login process -- part 1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1600200"/>
            <a:ext cx="822960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 login page for the user.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 completes login, password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 clicks submit.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Choose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over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(best practice)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2286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Login process -- part 2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457200" y="1600200"/>
            <a:ext cx="822960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Login action gets logname, password.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Execute query against user table.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If 0 rows found =&gt; login failure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Send user with error back to login page.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else if 1 row found =&gt; login success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REDIRECT user to admin page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else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Some internal error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</a:rPr>
              <a:t>END OF IN CLASS PRESENTATION REVIEW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2286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PHP security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457200" y="1600200"/>
            <a:ext cx="822960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~50 hashing functions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SHA1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SHA512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Every has collisions, we just haven’t found some of them yet…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Simple cipher concepts like Caesar’s Cipher</a:t>
            </a:r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2286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Don’t be this guy…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57200" y="1600200"/>
            <a:ext cx="822960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2286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2286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Don’t be this guy…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0" y="1417637"/>
            <a:ext cx="8686800" cy="51498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Superior Web Solutions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Holy spinning logo, Batman! 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http://superior-web-solutions.com/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Theloneus Monk website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http://www.monkzone.com/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Norweigen e-commerce site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http://www.arngren.net/</a:t>
            </a: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car rental site, which scores high on eye strain and annoying music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http://www.lingscars.com/</a:t>
            </a: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2286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Encryption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600200"/>
            <a:ext cx="822960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Plain text:  I love PHP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Caesar cipher shift 3 right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the result ? </a:t>
            </a:r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2286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Remember your mandatory </a:t>
            </a:r>
            <a:b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peer evaluations 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457200" y="1600200"/>
            <a:ext cx="822960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Constructive feedback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Point out strengths and weaknesses of the course content, text book, etc.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Suggest how to improve in the future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Avoid name-calling, general negativity, inappropriate language, etc 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 be honest and take as much time/space as you need…we really do read all this stuff</a:t>
            </a:r>
          </a:p>
        </p:txBody>
      </p: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2286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PHP - MySQL interface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457200" y="1600200"/>
            <a:ext cx="822960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mysqli_connect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mysqli_connect_error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mysqli_num_rows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mysqli_set_charset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mysqli_query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mysqli_fetch_array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mysqli_close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do each of these statements do ? </a:t>
            </a:r>
          </a:p>
        </p:txBody>
      </p:sp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4450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2286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101600" y="1066800"/>
            <a:ext cx="8610599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Statements end in ;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Variables start with ‘$’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Global vs. function scope – can you explain ?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Type-inferred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Index by number or name (which is preferred?)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67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2286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PHP superglobals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457200" y="1600200"/>
            <a:ext cx="822960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$_GET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$_POST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$_SERVER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would you retrieve the last name from Presidents.PHP ?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What’s the default used by your browser ?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Which method is considered more secure ? 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? </a:t>
            </a:r>
          </a:p>
        </p:txBody>
      </p:sp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2286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PHP iterations and functions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457200" y="1600200"/>
            <a:ext cx="822960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While &amp; foreach iterate over rows in a table…</a:t>
            </a:r>
            <a:b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…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Empty( )</a:t>
            </a:r>
            <a:b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Is_numeric ( ) </a:t>
            </a:r>
            <a:b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Intval ( ) 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0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67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2286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PHP includes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457200" y="1600200"/>
            <a:ext cx="822960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There are 2 statements we can use to include one PHP script into another…what are they? 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Statements: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require</a:t>
            </a: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vs.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include 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0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What’s the difference ? </a:t>
            </a:r>
            <a:b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 scripts automatically executed when they are included ? </a:t>
            </a:r>
          </a:p>
        </p:txBody>
      </p:sp>
    </p:spTree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2286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PHP redirects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457200" y="1600200"/>
            <a:ext cx="822960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session_start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location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exit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0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When did we use this in our projects ? </a:t>
            </a:r>
          </a:p>
        </p:txBody>
      </p:sp>
    </p:spTree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2286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PHP Scripting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457200" y="1600200"/>
            <a:ext cx="822960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Introduced PHP scripting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&lt;?php … ?&gt;</a:t>
            </a: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interpreted as PHP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variables start with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echo</a:t>
            </a: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sends output to HTML stream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Strings between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Dot (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) concatenates strings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Escape (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) literal characters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2286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Encryption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600200"/>
            <a:ext cx="822960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Plain text:  I love PHP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Caesar cipher shift 3 right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the result ? </a:t>
            </a: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 ORYH SKS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2286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Encryption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600200"/>
            <a:ext cx="822960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Cipher text: HEIXK 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Code is shift 4 left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the plain text ? 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2286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Encryption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600200"/>
            <a:ext cx="822960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Cipher text: HEIXK 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Code is shift 4 left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the plain text ? 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Limbo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2286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While we’re counting things…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152400" y="1600200"/>
            <a:ext cx="899160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discover the number of elements in an array with a count() function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0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$num = count($array)</a:t>
            </a:r>
            <a:b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would I count the number of rows</a:t>
            </a:r>
            <a:b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 an SQL table?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0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2286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While we’re counting things…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600200"/>
            <a:ext cx="822960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discover the number of elements in an array with a count() function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0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$num = count($array)</a:t>
            </a:r>
            <a:b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would I count the number of rows</a:t>
            </a:r>
            <a:b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 an SQL table?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Select count(*) from table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2286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PHP - MySQL interface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0" y="1600200"/>
            <a:ext cx="914400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mysqli_num_rows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Counts the number of rows in a query result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 there any difference between this approach and the use of the count() function query ? 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query to count rows doesn’t transmit as much data compared with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mysqli_num_rows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Otherwise there isn’t much difference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