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6" r:id="rId2"/>
    <p:sldId id="258" r:id="rId3"/>
    <p:sldId id="259" r:id="rId4"/>
    <p:sldId id="260" r:id="rId5"/>
    <p:sldId id="306" r:id="rId6"/>
    <p:sldId id="261" r:id="rId7"/>
    <p:sldId id="270" r:id="rId8"/>
    <p:sldId id="269" r:id="rId9"/>
    <p:sldId id="268" r:id="rId10"/>
    <p:sldId id="323" r:id="rId11"/>
    <p:sldId id="307" r:id="rId12"/>
    <p:sldId id="262" r:id="rId13"/>
    <p:sldId id="272" r:id="rId14"/>
    <p:sldId id="301" r:id="rId15"/>
    <p:sldId id="273" r:id="rId16"/>
    <p:sldId id="308" r:id="rId17"/>
    <p:sldId id="263" r:id="rId18"/>
    <p:sldId id="312" r:id="rId19"/>
    <p:sldId id="276" r:id="rId20"/>
    <p:sldId id="316" r:id="rId21"/>
    <p:sldId id="313" r:id="rId22"/>
    <p:sldId id="314" r:id="rId23"/>
    <p:sldId id="274" r:id="rId24"/>
    <p:sldId id="317" r:id="rId25"/>
    <p:sldId id="324" r:id="rId26"/>
    <p:sldId id="318" r:id="rId27"/>
    <p:sldId id="319" r:id="rId28"/>
    <p:sldId id="321" r:id="rId29"/>
    <p:sldId id="322" r:id="rId30"/>
    <p:sldId id="315" r:id="rId31"/>
    <p:sldId id="275" r:id="rId32"/>
    <p:sldId id="302" r:id="rId33"/>
    <p:sldId id="303" r:id="rId34"/>
    <p:sldId id="304" r:id="rId35"/>
    <p:sldId id="329" r:id="rId36"/>
    <p:sldId id="330" r:id="rId37"/>
    <p:sldId id="311" r:id="rId38"/>
    <p:sldId id="266" r:id="rId39"/>
    <p:sldId id="277" r:id="rId40"/>
    <p:sldId id="344" r:id="rId41"/>
    <p:sldId id="328" r:id="rId42"/>
    <p:sldId id="325" r:id="rId43"/>
    <p:sldId id="326" r:id="rId44"/>
    <p:sldId id="343" r:id="rId45"/>
    <p:sldId id="327" r:id="rId46"/>
    <p:sldId id="334" r:id="rId47"/>
    <p:sldId id="288" r:id="rId48"/>
    <p:sldId id="333" r:id="rId49"/>
    <p:sldId id="335" r:id="rId50"/>
    <p:sldId id="287" r:id="rId51"/>
    <p:sldId id="289" r:id="rId52"/>
    <p:sldId id="290" r:id="rId53"/>
    <p:sldId id="292" r:id="rId54"/>
    <p:sldId id="291" r:id="rId55"/>
    <p:sldId id="299" r:id="rId56"/>
    <p:sldId id="337" r:id="rId57"/>
    <p:sldId id="340" r:id="rId58"/>
    <p:sldId id="336" r:id="rId59"/>
    <p:sldId id="338" r:id="rId60"/>
    <p:sldId id="345" r:id="rId61"/>
    <p:sldId id="342" r:id="rId62"/>
    <p:sldId id="346" r:id="rId63"/>
    <p:sldId id="339" r:id="rId64"/>
    <p:sldId id="293" r:id="rId65"/>
    <p:sldId id="294" r:id="rId66"/>
    <p:sldId id="296"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40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FB27D-9DFA-45DD-8B4E-D2B68F59B40D}" type="datetimeFigureOut">
              <a:rPr lang="en-US" smtClean="0"/>
              <a:t>10/24/2015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CB5B9C-F2AE-42C3-B91B-C34A35086BFF}" type="slidenum">
              <a:rPr lang="en-US" smtClean="0"/>
              <a:t>‹#›</a:t>
            </a:fld>
            <a:endParaRPr lang="en-US"/>
          </a:p>
        </p:txBody>
      </p:sp>
    </p:spTree>
    <p:extLst>
      <p:ext uri="{BB962C8B-B14F-4D97-AF65-F5344CB8AC3E}">
        <p14:creationId xmlns:p14="http://schemas.microsoft.com/office/powerpoint/2010/main" val="1855545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Where is your eye drawn?</a:t>
            </a:r>
          </a:p>
          <a:p>
            <a:r>
              <a:rPr lang="en-US" sz="1200" dirty="0" smtClean="0"/>
              <a:t>Size and color of numbers is downplayed with light font weight and lower color contrast</a:t>
            </a:r>
          </a:p>
          <a:p>
            <a:endParaRPr lang="en-US" dirty="0"/>
          </a:p>
        </p:txBody>
      </p:sp>
      <p:sp>
        <p:nvSpPr>
          <p:cNvPr id="4" name="Slide Number Placeholder 3"/>
          <p:cNvSpPr>
            <a:spLocks noGrp="1"/>
          </p:cNvSpPr>
          <p:nvPr>
            <p:ph type="sldNum" sz="quarter" idx="10"/>
          </p:nvPr>
        </p:nvSpPr>
        <p:spPr/>
        <p:txBody>
          <a:bodyPr/>
          <a:lstStyle/>
          <a:p>
            <a:fld id="{94CB5B9C-F2AE-42C3-B91B-C34A35086BFF}" type="slidenum">
              <a:rPr lang="en-US" smtClean="0"/>
              <a:t>29</a:t>
            </a:fld>
            <a:endParaRPr lang="en-US"/>
          </a:p>
        </p:txBody>
      </p:sp>
    </p:spTree>
    <p:extLst>
      <p:ext uri="{BB962C8B-B14F-4D97-AF65-F5344CB8AC3E}">
        <p14:creationId xmlns:p14="http://schemas.microsoft.com/office/powerpoint/2010/main" val="117710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6C564C3D-80E1-4C20-BE5F-9EE2549DF385}" type="datetimeFigureOut">
              <a:rPr lang="en-US" smtClean="0"/>
              <a:t>10/24/2015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B5132F4-2D51-4B61-8D32-FFA67800BFE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564C3D-80E1-4C20-BE5F-9EE2549DF385}"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132F4-2D51-4B61-8D32-FFA67800BF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C564C3D-80E1-4C20-BE5F-9EE2549DF385}" type="datetimeFigureOut">
              <a:rPr lang="en-US" smtClean="0"/>
              <a:t>10/24/2015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B5132F4-2D51-4B61-8D32-FFA67800BFE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C564C3D-80E1-4C20-BE5F-9EE2549DF385}"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B5132F4-2D51-4B61-8D32-FFA67800BFEC}"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C564C3D-80E1-4C20-BE5F-9EE2549DF385}" type="datetimeFigureOut">
              <a:rPr lang="en-US" smtClean="0"/>
              <a:t>10/24/2015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B5132F4-2D51-4B61-8D32-FFA67800BFE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6C564C3D-80E1-4C20-BE5F-9EE2549DF385}" type="datetimeFigureOut">
              <a:rPr lang="en-US" smtClean="0"/>
              <a:t>10/24/2015</a:t>
            </a:fld>
            <a:endParaRPr lang="en-US"/>
          </a:p>
        </p:txBody>
      </p:sp>
      <p:sp>
        <p:nvSpPr>
          <p:cNvPr id="10" name="Slide Number Placeholder 9"/>
          <p:cNvSpPr>
            <a:spLocks noGrp="1"/>
          </p:cNvSpPr>
          <p:nvPr>
            <p:ph type="sldNum" sz="quarter" idx="16"/>
          </p:nvPr>
        </p:nvSpPr>
        <p:spPr/>
        <p:txBody>
          <a:bodyPr rtlCol="0"/>
          <a:lstStyle/>
          <a:p>
            <a:fld id="{3B5132F4-2D51-4B61-8D32-FFA67800BFEC}"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6C564C3D-80E1-4C20-BE5F-9EE2549DF385}" type="datetimeFigureOut">
              <a:rPr lang="en-US" smtClean="0"/>
              <a:t>10/24/2015</a:t>
            </a:fld>
            <a:endParaRPr lang="en-US"/>
          </a:p>
        </p:txBody>
      </p:sp>
      <p:sp>
        <p:nvSpPr>
          <p:cNvPr id="12" name="Slide Number Placeholder 11"/>
          <p:cNvSpPr>
            <a:spLocks noGrp="1"/>
          </p:cNvSpPr>
          <p:nvPr>
            <p:ph type="sldNum" sz="quarter" idx="16"/>
          </p:nvPr>
        </p:nvSpPr>
        <p:spPr/>
        <p:txBody>
          <a:bodyPr rtlCol="0"/>
          <a:lstStyle/>
          <a:p>
            <a:fld id="{3B5132F4-2D51-4B61-8D32-FFA67800BFEC}"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564C3D-80E1-4C20-BE5F-9EE2549DF385}" type="datetimeFigureOut">
              <a:rPr lang="en-US" smtClean="0"/>
              <a:t>10/24/2015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B5132F4-2D51-4B61-8D32-FFA67800BF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64C3D-80E1-4C20-BE5F-9EE2549DF385}" type="datetimeFigureOut">
              <a:rPr lang="en-US" smtClean="0"/>
              <a:t>10/24/2015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B5132F4-2D51-4B61-8D32-FFA67800BF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C564C3D-80E1-4C20-BE5F-9EE2549DF385}" type="datetimeFigureOut">
              <a:rPr lang="en-US" smtClean="0"/>
              <a:t>10/24/2015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B5132F4-2D51-4B61-8D32-FFA67800BFEC}"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6C564C3D-80E1-4C20-BE5F-9EE2549DF385}" type="datetimeFigureOut">
              <a:rPr lang="en-US" smtClean="0"/>
              <a:t>10/24/2015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B5132F4-2D51-4B61-8D32-FFA67800BFEC}"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C564C3D-80E1-4C20-BE5F-9EE2549DF385}" type="datetimeFigureOut">
              <a:rPr lang="en-US" smtClean="0"/>
              <a:t>10/24/2015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B5132F4-2D51-4B61-8D32-FFA67800BF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nn.com/" TargetMode="External"/><Relationship Id="rId2" Type="http://schemas.openxmlformats.org/officeDocument/2006/relationships/hyperlink" Target="http://www.amazon.com/" TargetMode="External"/><Relationship Id="rId1" Type="http://schemas.openxmlformats.org/officeDocument/2006/relationships/slideLayout" Target="../slideLayouts/slideLayout2.xml"/><Relationship Id="rId4" Type="http://schemas.openxmlformats.org/officeDocument/2006/relationships/hyperlink" Target="http://www.marist.ed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facebook.com/" TargetMode="External"/><Relationship Id="rId7" Type="http://schemas.openxmlformats.org/officeDocument/2006/relationships/image" Target="../media/image13.jpeg"/><Relationship Id="rId2" Type="http://schemas.openxmlformats.org/officeDocument/2006/relationships/hyperlink" Target="https://instagram.com/" TargetMode="Externa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hyperlink" Target="https://www.spotify.com/u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developer.android.com/design/get-started/principles.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developer.apple.com/library/mac/documentation/UserExperience/Conceptual/OSXHIGuidelines/Strategies.html#//apple_ref/doc/uid/20000957-CH19-SW1"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www.invisionapp.com/"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95400"/>
            <a:ext cx="7467600" cy="1828800"/>
          </a:xfrm>
        </p:spPr>
        <p:txBody>
          <a:bodyPr>
            <a:normAutofit fontScale="90000"/>
          </a:bodyPr>
          <a:lstStyle/>
          <a:p>
            <a:pPr algn="ctr"/>
            <a:r>
              <a:rPr lang="en-US" dirty="0" smtClean="0"/>
              <a:t>Human Computer interaction</a:t>
            </a:r>
            <a:br>
              <a:rPr lang="en-US" dirty="0" smtClean="0"/>
            </a:br>
            <a:r>
              <a:rPr lang="en-US" dirty="0"/>
              <a:t>(</a:t>
            </a:r>
            <a:r>
              <a:rPr lang="en-US" dirty="0" smtClean="0"/>
              <a:t>HCI)</a:t>
            </a:r>
            <a:endParaRPr lang="en-US" dirty="0"/>
          </a:p>
        </p:txBody>
      </p:sp>
    </p:spTree>
    <p:extLst>
      <p:ext uri="{BB962C8B-B14F-4D97-AF65-F5344CB8AC3E}">
        <p14:creationId xmlns:p14="http://schemas.microsoft.com/office/powerpoint/2010/main" val="3480924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sp>
        <p:nvSpPr>
          <p:cNvPr id="3" name="Content Placeholder 2"/>
          <p:cNvSpPr>
            <a:spLocks noGrp="1"/>
          </p:cNvSpPr>
          <p:nvPr>
            <p:ph sz="quarter" idx="1"/>
          </p:nvPr>
        </p:nvSpPr>
        <p:spPr/>
        <p:txBody>
          <a:bodyPr/>
          <a:lstStyle/>
          <a:p>
            <a:r>
              <a:rPr lang="en-US" dirty="0" smtClean="0">
                <a:hlinkClick r:id="rId2"/>
              </a:rPr>
              <a:t>Amazon</a:t>
            </a:r>
            <a:endParaRPr lang="en-US" dirty="0" smtClean="0"/>
          </a:p>
          <a:p>
            <a:r>
              <a:rPr lang="en-US" dirty="0" smtClean="0">
                <a:hlinkClick r:id="rId3"/>
              </a:rPr>
              <a:t>CNN</a:t>
            </a:r>
            <a:endParaRPr lang="en-US" dirty="0" smtClean="0"/>
          </a:p>
          <a:p>
            <a:r>
              <a:rPr lang="en-US" dirty="0" smtClean="0">
                <a:hlinkClick r:id="rId4"/>
              </a:rPr>
              <a:t>Marist</a:t>
            </a:r>
            <a:endParaRPr lang="en-US" dirty="0"/>
          </a:p>
        </p:txBody>
      </p:sp>
    </p:spTree>
    <p:extLst>
      <p:ext uri="{BB962C8B-B14F-4D97-AF65-F5344CB8AC3E}">
        <p14:creationId xmlns:p14="http://schemas.microsoft.com/office/powerpoint/2010/main" val="2203860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Principles for UI Design</a:t>
            </a:r>
            <a:endParaRPr lang="en-US" dirty="0"/>
          </a:p>
        </p:txBody>
      </p:sp>
      <p:sp>
        <p:nvSpPr>
          <p:cNvPr id="3" name="Content Placeholder 2"/>
          <p:cNvSpPr>
            <a:spLocks noGrp="1"/>
          </p:cNvSpPr>
          <p:nvPr>
            <p:ph sz="quarter" idx="1"/>
          </p:nvPr>
        </p:nvSpPr>
        <p:spPr/>
        <p:txBody>
          <a:bodyPr/>
          <a:lstStyle/>
          <a:p>
            <a:r>
              <a:rPr lang="en-US" dirty="0" smtClean="0"/>
              <a:t>Layout</a:t>
            </a:r>
          </a:p>
          <a:p>
            <a:r>
              <a:rPr lang="en-US" b="1" dirty="0" smtClean="0">
                <a:solidFill>
                  <a:srgbClr val="FF3300"/>
                </a:solidFill>
              </a:rPr>
              <a:t>Content Awareness</a:t>
            </a:r>
          </a:p>
          <a:p>
            <a:r>
              <a:rPr lang="en-US" dirty="0" smtClean="0"/>
              <a:t>Aesthetics</a:t>
            </a:r>
          </a:p>
          <a:p>
            <a:r>
              <a:rPr lang="en-US" dirty="0" smtClean="0"/>
              <a:t>Minimal User Effort</a:t>
            </a:r>
          </a:p>
          <a:p>
            <a:r>
              <a:rPr lang="en-US" dirty="0"/>
              <a:t>User Experience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586307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Awareness</a:t>
            </a:r>
            <a:endParaRPr lang="en-US" dirty="0"/>
          </a:p>
        </p:txBody>
      </p:sp>
      <p:sp>
        <p:nvSpPr>
          <p:cNvPr id="3" name="Content Placeholder 2"/>
          <p:cNvSpPr>
            <a:spLocks noGrp="1"/>
          </p:cNvSpPr>
          <p:nvPr>
            <p:ph sz="quarter" idx="1"/>
          </p:nvPr>
        </p:nvSpPr>
        <p:spPr/>
        <p:txBody>
          <a:bodyPr/>
          <a:lstStyle/>
          <a:p>
            <a:r>
              <a:rPr lang="en-US" dirty="0" smtClean="0"/>
              <a:t>An interface should make the user aware of information with the </a:t>
            </a:r>
            <a:r>
              <a:rPr lang="en-US" u="sng" dirty="0" smtClean="0"/>
              <a:t>least amount of user effort</a:t>
            </a:r>
          </a:p>
          <a:p>
            <a:r>
              <a:rPr lang="en-US" dirty="0" smtClean="0"/>
              <a:t>Examples:</a:t>
            </a:r>
          </a:p>
          <a:p>
            <a:pPr lvl="1"/>
            <a:r>
              <a:rPr lang="en-US" dirty="0" smtClean="0"/>
              <a:t>Menus, search bar</a:t>
            </a:r>
          </a:p>
          <a:p>
            <a:pPr lvl="1"/>
            <a:r>
              <a:rPr lang="en-US" dirty="0" smtClean="0"/>
              <a:t>Forms and reports:</a:t>
            </a:r>
          </a:p>
          <a:p>
            <a:pPr lvl="2"/>
            <a:r>
              <a:rPr lang="en-US" dirty="0" smtClean="0"/>
              <a:t>All areas should be well defined and easy to read</a:t>
            </a:r>
          </a:p>
          <a:p>
            <a:pPr lvl="2"/>
            <a:r>
              <a:rPr lang="en-US" dirty="0"/>
              <a:t>Fields should have labels</a:t>
            </a:r>
          </a:p>
          <a:p>
            <a:pPr lvl="3"/>
            <a:r>
              <a:rPr lang="en-US" dirty="0" smtClean="0"/>
              <a:t>Lines, bold, headings, colors…</a:t>
            </a:r>
          </a:p>
        </p:txBody>
      </p:sp>
    </p:spTree>
    <p:extLst>
      <p:ext uri="{BB962C8B-B14F-4D97-AF65-F5344CB8AC3E}">
        <p14:creationId xmlns:p14="http://schemas.microsoft.com/office/powerpoint/2010/main" val="2169570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Awareness</a:t>
            </a:r>
            <a:endParaRPr lang="en-US" dirty="0"/>
          </a:p>
        </p:txBody>
      </p:sp>
      <p:pic>
        <p:nvPicPr>
          <p:cNvPr id="5122" name="Picture 2" descr="G:\carolyn_datastore\Desktop\Amazon 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135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Awareness</a:t>
            </a:r>
            <a:endParaRPr lang="en-US" dirty="0"/>
          </a:p>
        </p:txBody>
      </p:sp>
      <p:pic>
        <p:nvPicPr>
          <p:cNvPr id="4" name="Picture 2" descr="G:\carolyn_datastore\Desktop\ShopB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53688"/>
            <a:ext cx="7506646" cy="5304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043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Awareness</a:t>
            </a:r>
            <a:endParaRPr lang="en-US" dirty="0"/>
          </a:p>
        </p:txBody>
      </p:sp>
      <p:pic>
        <p:nvPicPr>
          <p:cNvPr id="6148" name="Picture 4" descr="http://4.bp.blogspot.com/_ZaGO7GjCqAI/S9jNj9c2s2I/AAAAAAAAStM/scEn71badvA/s640/google-account-bitrhd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208" y="2209800"/>
            <a:ext cx="8447719"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696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Principles for UI Design</a:t>
            </a:r>
            <a:endParaRPr lang="en-US" dirty="0"/>
          </a:p>
        </p:txBody>
      </p:sp>
      <p:sp>
        <p:nvSpPr>
          <p:cNvPr id="3" name="Content Placeholder 2"/>
          <p:cNvSpPr>
            <a:spLocks noGrp="1"/>
          </p:cNvSpPr>
          <p:nvPr>
            <p:ph sz="quarter" idx="1"/>
          </p:nvPr>
        </p:nvSpPr>
        <p:spPr/>
        <p:txBody>
          <a:bodyPr/>
          <a:lstStyle/>
          <a:p>
            <a:r>
              <a:rPr lang="en-US" dirty="0" smtClean="0"/>
              <a:t>Layout</a:t>
            </a:r>
          </a:p>
          <a:p>
            <a:r>
              <a:rPr lang="en-US" dirty="0" smtClean="0"/>
              <a:t>Content Awareness</a:t>
            </a:r>
          </a:p>
          <a:p>
            <a:r>
              <a:rPr lang="en-US" b="1" dirty="0" smtClean="0">
                <a:solidFill>
                  <a:srgbClr val="FF3300"/>
                </a:solidFill>
              </a:rPr>
              <a:t>Aesthetics</a:t>
            </a:r>
          </a:p>
          <a:p>
            <a:r>
              <a:rPr lang="en-US" dirty="0" smtClean="0"/>
              <a:t>Minimal User Effort</a:t>
            </a:r>
          </a:p>
          <a:p>
            <a:r>
              <a:rPr lang="en-US" dirty="0"/>
              <a:t>User Experience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586307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michellephan.com/content/uploads/archive/JoZS2Er7j8mdDsxqozPz6TgC.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0" y="76200"/>
            <a:ext cx="1690728" cy="11868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Aesthetics</a:t>
            </a:r>
            <a:endParaRPr lang="en-US" dirty="0"/>
          </a:p>
        </p:txBody>
      </p:sp>
      <p:sp>
        <p:nvSpPr>
          <p:cNvPr id="3" name="Content Placeholder 2"/>
          <p:cNvSpPr>
            <a:spLocks noGrp="1"/>
          </p:cNvSpPr>
          <p:nvPr>
            <p:ph sz="quarter" idx="1"/>
          </p:nvPr>
        </p:nvSpPr>
        <p:spPr/>
        <p:txBody>
          <a:bodyPr/>
          <a:lstStyle/>
          <a:p>
            <a:r>
              <a:rPr lang="en-US" b="1" dirty="0" smtClean="0"/>
              <a:t>Question:</a:t>
            </a:r>
            <a:r>
              <a:rPr lang="en-US" dirty="0" smtClean="0"/>
              <a:t> If you had to choose, is it more important to have a Web page that is functional or looks good?</a:t>
            </a:r>
          </a:p>
          <a:p>
            <a:r>
              <a:rPr lang="en-US" dirty="0" smtClean="0"/>
              <a:t>Interface should be functional, inviting to use, and pleasing to the eye</a:t>
            </a:r>
          </a:p>
          <a:p>
            <a:pPr lvl="1"/>
            <a:r>
              <a:rPr lang="en-US" dirty="0" smtClean="0"/>
              <a:t>Less is more/KISS</a:t>
            </a:r>
          </a:p>
          <a:p>
            <a:endParaRPr lang="en-US" dirty="0" smtClean="0"/>
          </a:p>
          <a:p>
            <a:pPr marL="0" indent="0">
              <a:buNone/>
            </a:pPr>
            <a:endParaRPr lang="en-US" dirty="0" smtClean="0"/>
          </a:p>
        </p:txBody>
      </p:sp>
    </p:spTree>
    <p:extLst>
      <p:ext uri="{BB962C8B-B14F-4D97-AF65-F5344CB8AC3E}">
        <p14:creationId xmlns:p14="http://schemas.microsoft.com/office/powerpoint/2010/main" val="176497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Aesthetics and White Space</a:t>
            </a:r>
            <a:endParaRPr lang="en-US" dirty="0"/>
          </a:p>
        </p:txBody>
      </p:sp>
      <p:sp>
        <p:nvSpPr>
          <p:cNvPr id="3" name="Content Placeholder 2"/>
          <p:cNvSpPr>
            <a:spLocks noGrp="1"/>
          </p:cNvSpPr>
          <p:nvPr>
            <p:ph sz="quarter" idx="1"/>
          </p:nvPr>
        </p:nvSpPr>
        <p:spPr/>
        <p:txBody>
          <a:bodyPr/>
          <a:lstStyle/>
          <a:p>
            <a:r>
              <a:rPr lang="en-US" dirty="0"/>
              <a:t>How much white space </a:t>
            </a:r>
            <a:r>
              <a:rPr lang="en-US" dirty="0" smtClean="0"/>
              <a:t>should a Web page have?</a:t>
            </a:r>
          </a:p>
          <a:p>
            <a:r>
              <a:rPr lang="en-US" dirty="0" smtClean="0"/>
              <a:t>How much white space do </a:t>
            </a:r>
            <a:r>
              <a:rPr lang="en-US" dirty="0"/>
              <a:t>forms need? Does it depend on the frequency of a user?</a:t>
            </a:r>
          </a:p>
          <a:p>
            <a:pPr lvl="1"/>
            <a:r>
              <a:rPr lang="en-US" dirty="0"/>
              <a:t>Answer: less frequent users prefer low density (50%)</a:t>
            </a:r>
          </a:p>
          <a:p>
            <a:endParaRPr lang="en-US" dirty="0"/>
          </a:p>
        </p:txBody>
      </p:sp>
    </p:spTree>
    <p:extLst>
      <p:ext uri="{BB962C8B-B14F-4D97-AF65-F5344CB8AC3E}">
        <p14:creationId xmlns:p14="http://schemas.microsoft.com/office/powerpoint/2010/main" val="394986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Aesthetics: High Density Web Form</a:t>
            </a:r>
            <a:endParaRPr lang="en-US" dirty="0"/>
          </a:p>
        </p:txBody>
      </p:sp>
      <p:pic>
        <p:nvPicPr>
          <p:cNvPr id="4" name="Picture 2"/>
          <p:cNvPicPr>
            <a:picLocks noGrp="1" noChangeAspect="1" noChangeArrowheads="1"/>
          </p:cNvPicPr>
          <p:nvPr>
            <p:ph idx="1"/>
          </p:nvPr>
        </p:nvPicPr>
        <p:blipFill>
          <a:blip r:embed="rId2"/>
          <a:srcRect/>
          <a:stretch>
            <a:fillRect/>
          </a:stretch>
        </p:blipFill>
        <p:spPr>
          <a:xfrm>
            <a:off x="1524000" y="1676400"/>
            <a:ext cx="6242705" cy="4800600"/>
          </a:xfr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29288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UI/interface design </a:t>
            </a:r>
            <a:r>
              <a:rPr lang="en-US" dirty="0"/>
              <a:t>defines how a system interacts with external entities </a:t>
            </a:r>
            <a:r>
              <a:rPr lang="en-US" dirty="0" smtClean="0"/>
              <a:t>(users</a:t>
            </a:r>
            <a:r>
              <a:rPr lang="en-US" dirty="0"/>
              <a:t>, other </a:t>
            </a:r>
            <a:r>
              <a:rPr lang="en-US" dirty="0" smtClean="0"/>
              <a:t>systems)</a:t>
            </a:r>
          </a:p>
          <a:p>
            <a:r>
              <a:rPr lang="en-US" dirty="0" smtClean="0"/>
              <a:t>HCI: how a user interacts with a system</a:t>
            </a:r>
          </a:p>
          <a:p>
            <a:pPr lvl="1"/>
            <a:r>
              <a:rPr lang="en-US" dirty="0" smtClean="0"/>
              <a:t>Navigation</a:t>
            </a:r>
          </a:p>
          <a:p>
            <a:pPr lvl="1"/>
            <a:r>
              <a:rPr lang="en-US" dirty="0" smtClean="0"/>
              <a:t>I/O (input/output) mechanisms</a:t>
            </a:r>
          </a:p>
          <a:p>
            <a:pPr lvl="1"/>
            <a:endParaRPr lang="en-US" dirty="0"/>
          </a:p>
        </p:txBody>
      </p:sp>
    </p:spTree>
    <p:extLst>
      <p:ext uri="{BB962C8B-B14F-4D97-AF65-F5344CB8AC3E}">
        <p14:creationId xmlns:p14="http://schemas.microsoft.com/office/powerpoint/2010/main" val="25841496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Aesthetics and White Space</a:t>
            </a:r>
            <a:endParaRPr lang="en-US" dirty="0"/>
          </a:p>
        </p:txBody>
      </p:sp>
      <p:sp>
        <p:nvSpPr>
          <p:cNvPr id="3" name="Content Placeholder 2"/>
          <p:cNvSpPr>
            <a:spLocks noGrp="1"/>
          </p:cNvSpPr>
          <p:nvPr>
            <p:ph sz="quarter" idx="1"/>
          </p:nvPr>
        </p:nvSpPr>
        <p:spPr>
          <a:xfrm>
            <a:off x="152400" y="1524000"/>
            <a:ext cx="8915400" cy="5181600"/>
          </a:xfrm>
        </p:spPr>
        <p:txBody>
          <a:bodyPr>
            <a:noAutofit/>
          </a:bodyPr>
          <a:lstStyle/>
          <a:p>
            <a:pPr marL="0" indent="0" algn="just">
              <a:buNone/>
            </a:pPr>
            <a:r>
              <a:rPr lang="en-US" sz="1500" dirty="0"/>
              <a:t>The Organizer may remove any Family member from the Family, which will terminate that Family member's ability to initiate authorized purchases on the Organizer's payment method, and that Family Member’s ability to view and share other Family members' products and information. When a Family member leaves or is removed from a Family, the remaining Family members may no longer be able to view or download the departing member’s products or information, or access products previously downloaded from the departing Family member, including purchases made on the Organizer's payment method while the departing member was part of the Family. Similarly, if you leave a Family, you may no longer be able to view or download the products or information of the other Family members, and products that you downloaded from other Family members while a member of the Family may no longer be accessible. If you have made In-App Purchases from an app originally purchased by a departed Family member or downloaded from a Family member and you no longer belong to the Family, you need to purchase the app yourself and restore the In-App Purchases to regain access to them; please review the developer’s policies and the section of this Agreement entitled “In-App Purchases” before buying In-App Purchases. Because personal accounts for users under age 13 can only be created as part of Family Sharing, deleting such an account in order to remove it from the Family will terminate that Family member’s Apple ID and his or her ability to access any Apple services that require an Apple ID or any content associated with that Apple ID</a:t>
            </a:r>
            <a:r>
              <a:rPr lang="en-US" sz="1500" dirty="0" smtClean="0"/>
              <a:t>.</a:t>
            </a:r>
            <a:r>
              <a:rPr lang="en-US" sz="1500" dirty="0"/>
              <a:t> You can only belong to one Family at a time, and may join any Family no more than twice per year. You can change the store account you associate with a Family no more than once every 90 days. All Family members must use the same iTunes Store country or region. Music, movies, TV shows and books can be downloaded from the iTunes Service on up to 10 devices per account, only five of which can be computers; eligible apps can be downloaded to any devices the Family member owns or controls. Not all products, including In-App Purchases, content that is not available for re-download, subscriptions, and some previously purchased apps, are eligible for Family Sharing. Apple reserves the right to disband a Family in accordance with the “Termination” section of this Agreement.</a:t>
            </a:r>
          </a:p>
        </p:txBody>
      </p:sp>
    </p:spTree>
    <p:extLst>
      <p:ext uri="{BB962C8B-B14F-4D97-AF65-F5344CB8AC3E}">
        <p14:creationId xmlns:p14="http://schemas.microsoft.com/office/powerpoint/2010/main" val="3333742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Aesthetics and White Space</a:t>
            </a:r>
            <a:endParaRPr lang="en-US" dirty="0"/>
          </a:p>
        </p:txBody>
      </p:sp>
      <p:sp>
        <p:nvSpPr>
          <p:cNvPr id="3" name="Content Placeholder 2"/>
          <p:cNvSpPr>
            <a:spLocks noGrp="1"/>
          </p:cNvSpPr>
          <p:nvPr>
            <p:ph sz="quarter" idx="1"/>
          </p:nvPr>
        </p:nvSpPr>
        <p:spPr/>
        <p:txBody>
          <a:bodyPr/>
          <a:lstStyle/>
          <a:p>
            <a:r>
              <a:rPr lang="en-US" dirty="0"/>
              <a:t>T</a:t>
            </a:r>
            <a:r>
              <a:rPr lang="en-US" dirty="0" smtClean="0"/>
              <a:t>hink of white space as the default</a:t>
            </a:r>
          </a:p>
          <a:p>
            <a:pPr lvl="1"/>
            <a:r>
              <a:rPr lang="en-US" dirty="0"/>
              <a:t>E</a:t>
            </a:r>
            <a:r>
              <a:rPr lang="en-US" dirty="0" smtClean="0"/>
              <a:t>verything starts as white space until you take it away by adding page elements</a:t>
            </a:r>
          </a:p>
          <a:p>
            <a:r>
              <a:rPr lang="en-US" dirty="0" smtClean="0"/>
              <a:t>Examples:</a:t>
            </a:r>
          </a:p>
          <a:p>
            <a:pPr lvl="1"/>
            <a:r>
              <a:rPr lang="en-US" dirty="0" smtClean="0">
                <a:solidFill>
                  <a:srgbClr val="00B0F0"/>
                </a:solidFill>
                <a:hlinkClick r:id="rId2"/>
              </a:rPr>
              <a:t>Instagram</a:t>
            </a:r>
            <a:endParaRPr lang="en-US" dirty="0" smtClean="0">
              <a:solidFill>
                <a:srgbClr val="00B0F0"/>
              </a:solidFill>
            </a:endParaRPr>
          </a:p>
          <a:p>
            <a:pPr lvl="1"/>
            <a:r>
              <a:rPr lang="en-US" dirty="0" smtClean="0">
                <a:solidFill>
                  <a:srgbClr val="00B0F0"/>
                </a:solidFill>
                <a:hlinkClick r:id="rId3"/>
              </a:rPr>
              <a:t>Facebook</a:t>
            </a:r>
            <a:endParaRPr lang="en-US" dirty="0" smtClean="0">
              <a:solidFill>
                <a:srgbClr val="00B0F0"/>
              </a:solidFill>
            </a:endParaRPr>
          </a:p>
          <a:p>
            <a:pPr lvl="1"/>
            <a:r>
              <a:rPr lang="en-US" dirty="0" smtClean="0">
                <a:solidFill>
                  <a:srgbClr val="00B0F0"/>
                </a:solidFill>
                <a:hlinkClick r:id="rId4"/>
              </a:rPr>
              <a:t>Spotify</a:t>
            </a:r>
            <a:endParaRPr lang="en-US" dirty="0" smtClean="0">
              <a:solidFill>
                <a:srgbClr val="00B0F0"/>
              </a:solidFill>
            </a:endParaRPr>
          </a:p>
          <a:p>
            <a:pPr marL="0" indent="0">
              <a:buNone/>
            </a:pPr>
            <a:endParaRPr lang="en-US" dirty="0" smtClean="0"/>
          </a:p>
          <a:p>
            <a:endParaRPr lang="en-US" dirty="0"/>
          </a:p>
        </p:txBody>
      </p:sp>
      <p:pic>
        <p:nvPicPr>
          <p:cNvPr id="1026" name="Picture 2" descr="https://pbs.twimg.com/profile_images/1550954462/instagramIcon_400x4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0" y="3619500"/>
            <a:ext cx="342900" cy="3429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Image result for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s://www.facebookbrand.com/img/fb-art.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48000" y="4045280"/>
            <a:ext cx="3429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potify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48000" y="4501738"/>
            <a:ext cx="3429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21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Aesthetics and White Space</a:t>
            </a:r>
            <a:endParaRPr lang="en-US" dirty="0"/>
          </a:p>
        </p:txBody>
      </p:sp>
      <p:sp>
        <p:nvSpPr>
          <p:cNvPr id="3" name="Content Placeholder 2"/>
          <p:cNvSpPr>
            <a:spLocks noGrp="1"/>
          </p:cNvSpPr>
          <p:nvPr>
            <p:ph sz="quarter" idx="1"/>
          </p:nvPr>
        </p:nvSpPr>
        <p:spPr/>
        <p:txBody>
          <a:bodyPr/>
          <a:lstStyle/>
          <a:p>
            <a:r>
              <a:rPr lang="en-US" dirty="0" smtClean="0"/>
              <a:t>Put spaces between your lines</a:t>
            </a:r>
          </a:p>
          <a:p>
            <a:r>
              <a:rPr lang="en-US" dirty="0" smtClean="0"/>
              <a:t>Put spaces between your elements</a:t>
            </a:r>
          </a:p>
          <a:p>
            <a:r>
              <a:rPr lang="en-US" dirty="0" smtClean="0"/>
              <a:t>Put spaces between your groups of elements</a:t>
            </a:r>
          </a:p>
          <a:p>
            <a:r>
              <a:rPr lang="en-US" dirty="0" smtClean="0"/>
              <a:t>Pay attention to the site you use </a:t>
            </a:r>
          </a:p>
          <a:p>
            <a:pPr lvl="1"/>
            <a:r>
              <a:rPr lang="en-US" dirty="0" smtClean="0"/>
              <a:t>Analyze what works and what doesn’t </a:t>
            </a:r>
          </a:p>
        </p:txBody>
      </p:sp>
    </p:spTree>
    <p:extLst>
      <p:ext uri="{BB962C8B-B14F-4D97-AF65-F5344CB8AC3E}">
        <p14:creationId xmlns:p14="http://schemas.microsoft.com/office/powerpoint/2010/main" val="4184987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Aesthetics and Text</a:t>
            </a:r>
            <a:endParaRPr lang="en-US" dirty="0"/>
          </a:p>
        </p:txBody>
      </p:sp>
      <p:sp>
        <p:nvSpPr>
          <p:cNvPr id="3" name="Content Placeholder 2"/>
          <p:cNvSpPr>
            <a:spLocks noGrp="1"/>
          </p:cNvSpPr>
          <p:nvPr>
            <p:ph sz="quarter" idx="1"/>
          </p:nvPr>
        </p:nvSpPr>
        <p:spPr/>
        <p:txBody>
          <a:bodyPr/>
          <a:lstStyle/>
          <a:p>
            <a:r>
              <a:rPr lang="en-US" dirty="0" smtClean="0"/>
              <a:t>Choose your font types and sizes carefully</a:t>
            </a:r>
          </a:p>
          <a:p>
            <a:pPr lvl="1"/>
            <a:r>
              <a:rPr lang="en-US" b="1" dirty="0" smtClean="0"/>
              <a:t>Serif fonts</a:t>
            </a:r>
            <a:r>
              <a:rPr lang="en-US" dirty="0" smtClean="0"/>
              <a:t>: best for printed reports </a:t>
            </a:r>
            <a:endParaRPr lang="en-US" dirty="0"/>
          </a:p>
          <a:p>
            <a:pPr lvl="2"/>
            <a:r>
              <a:rPr lang="en-US" dirty="0" smtClean="0">
                <a:latin typeface="Times New Roman" panose="02020603050405020304" pitchFamily="18" charset="0"/>
                <a:cs typeface="Times New Roman" panose="02020603050405020304" pitchFamily="18" charset="0"/>
              </a:rPr>
              <a:t>Times New Roman</a:t>
            </a:r>
          </a:p>
          <a:p>
            <a:pPr lvl="1"/>
            <a:r>
              <a:rPr lang="en-US" b="1" dirty="0" smtClean="0"/>
              <a:t>Sans serif fonts</a:t>
            </a:r>
            <a:r>
              <a:rPr lang="en-US" dirty="0" smtClean="0"/>
              <a:t>: most readable on computer screens</a:t>
            </a:r>
          </a:p>
          <a:p>
            <a:pPr lvl="2"/>
            <a:r>
              <a:rPr lang="en-US" dirty="0" smtClean="0">
                <a:latin typeface="Calibri" panose="020F0502020204030204" pitchFamily="34" charset="0"/>
              </a:rPr>
              <a:t>Calibri</a:t>
            </a:r>
          </a:p>
          <a:p>
            <a:pPr lvl="2"/>
            <a:r>
              <a:rPr lang="en-US" dirty="0" smtClean="0">
                <a:latin typeface="Arial" panose="020B0604020202020204" pitchFamily="34" charset="0"/>
                <a:cs typeface="Arial" panose="020B0604020202020204" pitchFamily="34" charset="0"/>
              </a:rPr>
              <a:t>Arial</a:t>
            </a:r>
            <a:r>
              <a:rPr lang="en-US" dirty="0" smtClean="0"/>
              <a:t> </a:t>
            </a:r>
          </a:p>
          <a:p>
            <a:pPr marL="0" indent="0">
              <a:buNone/>
            </a:pP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976536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Aesthetics and Text</a:t>
            </a:r>
            <a:endParaRPr lang="en-US" dirty="0"/>
          </a:p>
        </p:txBody>
      </p:sp>
      <p:sp>
        <p:nvSpPr>
          <p:cNvPr id="3" name="Content Placeholder 2"/>
          <p:cNvSpPr>
            <a:spLocks noGrp="1"/>
          </p:cNvSpPr>
          <p:nvPr>
            <p:ph sz="quarter" idx="1"/>
          </p:nvPr>
        </p:nvSpPr>
        <p:spPr/>
        <p:txBody>
          <a:bodyPr>
            <a:normAutofit/>
          </a:bodyPr>
          <a:lstStyle/>
          <a:p>
            <a:r>
              <a:rPr lang="en-US" dirty="0" smtClean="0"/>
              <a:t>Styling text:</a:t>
            </a:r>
          </a:p>
          <a:p>
            <a:pPr lvl="1"/>
            <a:r>
              <a:rPr lang="en-US" dirty="0" smtClean="0"/>
              <a:t>Styles that </a:t>
            </a:r>
            <a:r>
              <a:rPr lang="en-US" sz="4000" u="sng" dirty="0" smtClean="0">
                <a:solidFill>
                  <a:srgbClr val="FF0000"/>
                </a:solidFill>
              </a:rPr>
              <a:t>INCREASE</a:t>
            </a:r>
            <a:r>
              <a:rPr lang="en-US" dirty="0" smtClean="0"/>
              <a:t> text visibility</a:t>
            </a:r>
          </a:p>
          <a:p>
            <a:pPr lvl="1"/>
            <a:r>
              <a:rPr lang="en-US" dirty="0" smtClean="0"/>
              <a:t>Styles that </a:t>
            </a:r>
            <a:r>
              <a:rPr lang="en-US" sz="1900" dirty="0" smtClean="0">
                <a:solidFill>
                  <a:srgbClr val="FFC000"/>
                </a:solidFill>
                <a:latin typeface="Bradley Hand ITC" panose="03070402050302030203" pitchFamily="66" charset="0"/>
              </a:rPr>
              <a:t>decrease</a:t>
            </a:r>
            <a:r>
              <a:rPr lang="en-US" sz="1900" dirty="0" smtClean="0"/>
              <a:t> </a:t>
            </a:r>
            <a:r>
              <a:rPr lang="en-US" dirty="0" smtClean="0"/>
              <a:t>text visibility</a:t>
            </a:r>
          </a:p>
        </p:txBody>
      </p:sp>
    </p:spTree>
    <p:extLst>
      <p:ext uri="{BB962C8B-B14F-4D97-AF65-F5344CB8AC3E}">
        <p14:creationId xmlns:p14="http://schemas.microsoft.com/office/powerpoint/2010/main" val="63236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Aesthetics and Text</a:t>
            </a:r>
            <a:endParaRPr lang="en-US" dirty="0"/>
          </a:p>
        </p:txBody>
      </p:sp>
      <p:sp>
        <p:nvSpPr>
          <p:cNvPr id="3" name="Content Placeholder 2"/>
          <p:cNvSpPr>
            <a:spLocks noGrp="1"/>
          </p:cNvSpPr>
          <p:nvPr>
            <p:ph sz="quarter" idx="1"/>
          </p:nvPr>
        </p:nvSpPr>
        <p:spPr/>
        <p:txBody>
          <a:bodyPr/>
          <a:lstStyle/>
          <a:p>
            <a:r>
              <a:rPr lang="en-US" dirty="0"/>
              <a:t>Methods of calling attention </a:t>
            </a:r>
            <a:r>
              <a:rPr lang="en-US" b="1" dirty="0">
                <a:solidFill>
                  <a:srgbClr val="FF3300"/>
                </a:solidFill>
              </a:rPr>
              <a:t>TO</a:t>
            </a:r>
            <a:r>
              <a:rPr lang="en-US" dirty="0"/>
              <a:t> (</a:t>
            </a:r>
            <a:r>
              <a:rPr lang="en-US" sz="1400" dirty="0">
                <a:solidFill>
                  <a:schemeClr val="bg1">
                    <a:lumMod val="65000"/>
                  </a:schemeClr>
                </a:solidFill>
                <a:latin typeface="Book Antiqua" panose="02040602050305030304" pitchFamily="18" charset="0"/>
              </a:rPr>
              <a:t>or away from</a:t>
            </a:r>
            <a:r>
              <a:rPr lang="en-US" dirty="0"/>
              <a:t>) text:</a:t>
            </a:r>
          </a:p>
          <a:p>
            <a:pPr lvl="1"/>
            <a:r>
              <a:rPr lang="en-US" dirty="0"/>
              <a:t>Size</a:t>
            </a:r>
          </a:p>
          <a:p>
            <a:pPr lvl="1"/>
            <a:r>
              <a:rPr lang="en-US" dirty="0"/>
              <a:t>Color</a:t>
            </a:r>
          </a:p>
          <a:p>
            <a:pPr lvl="1"/>
            <a:r>
              <a:rPr lang="en-US" dirty="0"/>
              <a:t>Font weight</a:t>
            </a:r>
          </a:p>
          <a:p>
            <a:pPr lvl="1"/>
            <a:r>
              <a:rPr lang="en-US" dirty="0"/>
              <a:t>Capitalization</a:t>
            </a:r>
          </a:p>
          <a:p>
            <a:pPr lvl="1"/>
            <a:r>
              <a:rPr lang="en-US" dirty="0"/>
              <a:t>Italicization</a:t>
            </a:r>
          </a:p>
          <a:p>
            <a:pPr lvl="1"/>
            <a:r>
              <a:rPr lang="en-US" dirty="0"/>
              <a:t>Letter spacing</a:t>
            </a:r>
          </a:p>
          <a:p>
            <a:endParaRPr lang="en-US" dirty="0"/>
          </a:p>
        </p:txBody>
      </p:sp>
    </p:spTree>
    <p:extLst>
      <p:ext uri="{BB962C8B-B14F-4D97-AF65-F5344CB8AC3E}">
        <p14:creationId xmlns:p14="http://schemas.microsoft.com/office/powerpoint/2010/main" val="216848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Up-Pop: big, high contrast, bold</a:t>
            </a:r>
            <a:endParaRPr lang="en-US" dirty="0"/>
          </a:p>
        </p:txBody>
      </p:sp>
      <p:pic>
        <p:nvPicPr>
          <p:cNvPr id="2050" name="Picture 2" descr="G:\carolyn_datastore\Desktop\MaterialDesig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844" y="1627909"/>
            <a:ext cx="6934200" cy="4962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8833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Down-Pop: small, low contrast, less bold font weight </a:t>
            </a:r>
            <a:endParaRPr lang="en-US" dirty="0"/>
          </a:p>
        </p:txBody>
      </p:sp>
      <p:pic>
        <p:nvPicPr>
          <p:cNvPr id="3074" name="Picture 2" descr="G:\carolyn_datastore\Desktop\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3" y="2667000"/>
            <a:ext cx="88988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7589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Up-Pop and Down-Pop Combinations</a:t>
            </a:r>
          </a:p>
        </p:txBody>
      </p:sp>
      <p:sp>
        <p:nvSpPr>
          <p:cNvPr id="3" name="Content Placeholder 2"/>
          <p:cNvSpPr>
            <a:spLocks noGrp="1"/>
          </p:cNvSpPr>
          <p:nvPr>
            <p:ph sz="quarter" idx="1"/>
          </p:nvPr>
        </p:nvSpPr>
        <p:spPr>
          <a:xfrm>
            <a:off x="612648" y="1600200"/>
            <a:ext cx="8153400" cy="5029200"/>
          </a:xfrm>
        </p:spPr>
        <p:txBody>
          <a:bodyPr>
            <a:normAutofit fontScale="92500" lnSpcReduction="10000"/>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sz="2400" dirty="0" smtClean="0"/>
          </a:p>
          <a:p>
            <a:pPr marL="0" indent="0" algn="ctr">
              <a:buNone/>
            </a:pPr>
            <a:endParaRPr lang="en-US" sz="2400" dirty="0"/>
          </a:p>
          <a:p>
            <a:pPr marL="0" indent="0" algn="ctr">
              <a:buNone/>
            </a:pPr>
            <a:r>
              <a:rPr lang="en-US" sz="2400" dirty="0" smtClean="0"/>
              <a:t>(Notice that the </a:t>
            </a:r>
            <a:r>
              <a:rPr lang="en-US" sz="2400" b="1" dirty="0" smtClean="0"/>
              <a:t>emphasized word</a:t>
            </a:r>
            <a:r>
              <a:rPr lang="en-US" sz="2400" dirty="0" smtClean="0"/>
              <a:t> is lower case)</a:t>
            </a:r>
            <a:endParaRPr lang="en-US" sz="2400" dirty="0"/>
          </a:p>
        </p:txBody>
      </p:sp>
      <p:pic>
        <p:nvPicPr>
          <p:cNvPr id="4098" name="Picture 2" descr="G:\carolyn_datastore\Desktop\bet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90254"/>
            <a:ext cx="5692209"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8309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Aesthetics and Text</a:t>
            </a:r>
            <a:endParaRPr lang="en-US" dirty="0"/>
          </a:p>
        </p:txBody>
      </p:sp>
      <p:sp>
        <p:nvSpPr>
          <p:cNvPr id="3" name="Content Placeholder 2"/>
          <p:cNvSpPr>
            <a:spLocks noGrp="1"/>
          </p:cNvSpPr>
          <p:nvPr>
            <p:ph sz="quarter" idx="1"/>
          </p:nvPr>
        </p:nvSpPr>
        <p:spPr>
          <a:xfrm>
            <a:off x="612648" y="1600200"/>
            <a:ext cx="8153400" cy="51054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p:txBody>
      </p:sp>
      <p:pic>
        <p:nvPicPr>
          <p:cNvPr id="5123" name="Picture 3" descr="G:\carolyn_datastore\Desktop\bluehom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752600"/>
            <a:ext cx="7134931" cy="4711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951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(UI)</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Navigation</a:t>
            </a:r>
          </a:p>
          <a:p>
            <a:pPr lvl="1"/>
            <a:r>
              <a:rPr lang="en-US" dirty="0" smtClean="0"/>
              <a:t>How a user gives the system instructions</a:t>
            </a:r>
          </a:p>
          <a:p>
            <a:pPr lvl="2"/>
            <a:r>
              <a:rPr lang="en-US" dirty="0" smtClean="0"/>
              <a:t>Example: Buttons, menu</a:t>
            </a:r>
          </a:p>
          <a:p>
            <a:r>
              <a:rPr lang="en-US" b="1" dirty="0" smtClean="0"/>
              <a:t>Input</a:t>
            </a:r>
          </a:p>
          <a:p>
            <a:pPr lvl="1"/>
            <a:r>
              <a:rPr lang="en-US" dirty="0" smtClean="0"/>
              <a:t>How the system captures information</a:t>
            </a:r>
          </a:p>
          <a:p>
            <a:pPr lvl="2"/>
            <a:r>
              <a:rPr lang="en-US" dirty="0" smtClean="0"/>
              <a:t>Example: Forms for adding new customers</a:t>
            </a:r>
          </a:p>
          <a:p>
            <a:r>
              <a:rPr lang="en-US" b="1" dirty="0" smtClean="0"/>
              <a:t>Output</a:t>
            </a:r>
          </a:p>
          <a:p>
            <a:pPr lvl="1"/>
            <a:r>
              <a:rPr lang="en-US" dirty="0" smtClean="0"/>
              <a:t>How the system gives information to users or other systems</a:t>
            </a:r>
          </a:p>
          <a:p>
            <a:pPr lvl="2"/>
            <a:r>
              <a:rPr lang="en-US" dirty="0" smtClean="0"/>
              <a:t>Example: Report, Web page </a:t>
            </a:r>
            <a:endParaRPr lang="en-US" dirty="0"/>
          </a:p>
        </p:txBody>
      </p:sp>
    </p:spTree>
    <p:extLst>
      <p:ext uri="{BB962C8B-B14F-4D97-AF65-F5344CB8AC3E}">
        <p14:creationId xmlns:p14="http://schemas.microsoft.com/office/powerpoint/2010/main" val="425863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Aesthetics</a:t>
            </a:r>
            <a:endParaRPr lang="en-US" dirty="0"/>
          </a:p>
        </p:txBody>
      </p:sp>
      <p:sp>
        <p:nvSpPr>
          <p:cNvPr id="3" name="Content Placeholder 2"/>
          <p:cNvSpPr>
            <a:spLocks noGrp="1"/>
          </p:cNvSpPr>
          <p:nvPr>
            <p:ph sz="quarter" idx="1"/>
          </p:nvPr>
        </p:nvSpPr>
        <p:spPr/>
        <p:txBody>
          <a:bodyPr/>
          <a:lstStyle/>
          <a:p>
            <a:r>
              <a:rPr lang="en-US" dirty="0"/>
              <a:t>Other considerations for your audience:</a:t>
            </a:r>
          </a:p>
          <a:p>
            <a:pPr lvl="1"/>
            <a:r>
              <a:rPr lang="en-US" dirty="0"/>
              <a:t>Older people need larger fonts</a:t>
            </a:r>
          </a:p>
          <a:p>
            <a:pPr lvl="1"/>
            <a:r>
              <a:rPr lang="en-US" dirty="0"/>
              <a:t>10% of men are color blind</a:t>
            </a:r>
          </a:p>
          <a:p>
            <a:endParaRPr lang="en-US" dirty="0"/>
          </a:p>
        </p:txBody>
      </p:sp>
    </p:spTree>
    <p:extLst>
      <p:ext uri="{BB962C8B-B14F-4D97-AF65-F5344CB8AC3E}">
        <p14:creationId xmlns:p14="http://schemas.microsoft.com/office/powerpoint/2010/main" val="16651166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Aesthetics and Text Color</a:t>
            </a:r>
            <a:endParaRPr lang="en-US" dirty="0"/>
          </a:p>
        </p:txBody>
      </p:sp>
      <p:sp>
        <p:nvSpPr>
          <p:cNvPr id="18" name="Rectangle 17"/>
          <p:cNvSpPr/>
          <p:nvPr/>
        </p:nvSpPr>
        <p:spPr>
          <a:xfrm>
            <a:off x="1721922" y="2427798"/>
            <a:ext cx="5641768" cy="35601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247406" y="3484584"/>
            <a:ext cx="2590800" cy="1446550"/>
          </a:xfrm>
          <a:prstGeom prst="rect">
            <a:avLst/>
          </a:prstGeom>
          <a:noFill/>
        </p:spPr>
        <p:txBody>
          <a:bodyPr wrap="square" rtlCol="0">
            <a:spAutoFit/>
          </a:bodyPr>
          <a:lstStyle/>
          <a:p>
            <a:pPr algn="ctr"/>
            <a:r>
              <a:rPr lang="en-US" sz="4400" b="1" dirty="0" smtClean="0">
                <a:latin typeface="Arial" panose="020B0604020202020204" pitchFamily="34" charset="0"/>
                <a:cs typeface="Arial" panose="020B0604020202020204" pitchFamily="34" charset="0"/>
              </a:rPr>
              <a:t>Black on White</a:t>
            </a:r>
            <a:endParaRPr lang="en-US"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67881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Aesthetics and Text Color</a:t>
            </a:r>
            <a:endParaRPr lang="en-US" dirty="0"/>
          </a:p>
        </p:txBody>
      </p:sp>
      <p:sp>
        <p:nvSpPr>
          <p:cNvPr id="4" name="Rectangle 3"/>
          <p:cNvSpPr/>
          <p:nvPr/>
        </p:nvSpPr>
        <p:spPr>
          <a:xfrm>
            <a:off x="1721922" y="2290948"/>
            <a:ext cx="5641768" cy="35903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247406" y="3357878"/>
            <a:ext cx="2590800" cy="1446550"/>
          </a:xfrm>
          <a:prstGeom prst="rect">
            <a:avLst/>
          </a:prstGeom>
          <a:noFill/>
        </p:spPr>
        <p:txBody>
          <a:bodyPr wrap="square" rtlCol="0">
            <a:spAutoFit/>
          </a:bodyPr>
          <a:lstStyle/>
          <a:p>
            <a:pPr algn="ctr"/>
            <a:r>
              <a:rPr lang="en-US" sz="4400" b="1" dirty="0" smtClean="0">
                <a:solidFill>
                  <a:schemeClr val="bg1"/>
                </a:solidFill>
                <a:latin typeface="Arial" panose="020B0604020202020204" pitchFamily="34" charset="0"/>
                <a:cs typeface="Arial" panose="020B0604020202020204" pitchFamily="34" charset="0"/>
              </a:rPr>
              <a:t>White on Black</a:t>
            </a:r>
            <a:endParaRPr lang="en-US" sz="4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64468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Aesthetics and Text Color</a:t>
            </a:r>
            <a:endParaRPr lang="en-US" dirty="0"/>
          </a:p>
        </p:txBody>
      </p:sp>
      <p:sp>
        <p:nvSpPr>
          <p:cNvPr id="4" name="Rectangle 3"/>
          <p:cNvSpPr/>
          <p:nvPr/>
        </p:nvSpPr>
        <p:spPr>
          <a:xfrm>
            <a:off x="1752600" y="2288969"/>
            <a:ext cx="5638799" cy="359030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261755" y="3360847"/>
            <a:ext cx="2590800" cy="1446550"/>
          </a:xfrm>
          <a:prstGeom prst="rect">
            <a:avLst/>
          </a:prstGeom>
          <a:noFill/>
        </p:spPr>
        <p:txBody>
          <a:bodyPr wrap="square" rtlCol="0">
            <a:spAutoFit/>
          </a:bodyPr>
          <a:lstStyle/>
          <a:p>
            <a:pPr algn="ctr"/>
            <a:r>
              <a:rPr lang="en-US" sz="4400" b="1" dirty="0" smtClean="0">
                <a:solidFill>
                  <a:srgbClr val="FF0000"/>
                </a:solidFill>
                <a:latin typeface="Arial" panose="020B0604020202020204" pitchFamily="34" charset="0"/>
                <a:cs typeface="Arial" panose="020B0604020202020204" pitchFamily="34" charset="0"/>
              </a:rPr>
              <a:t>Red on Blue</a:t>
            </a:r>
            <a:endParaRPr lang="en-US" sz="4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92884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Aesthetics and Text Color</a:t>
            </a:r>
            <a:endParaRPr lang="en-US" dirty="0"/>
          </a:p>
        </p:txBody>
      </p:sp>
      <p:sp>
        <p:nvSpPr>
          <p:cNvPr id="4" name="Rectangle 3"/>
          <p:cNvSpPr/>
          <p:nvPr/>
        </p:nvSpPr>
        <p:spPr>
          <a:xfrm>
            <a:off x="1798122" y="2288969"/>
            <a:ext cx="5638800" cy="3581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953244" y="3437906"/>
            <a:ext cx="3328555" cy="1446550"/>
          </a:xfrm>
          <a:prstGeom prst="rect">
            <a:avLst/>
          </a:prstGeom>
          <a:noFill/>
        </p:spPr>
        <p:txBody>
          <a:bodyPr wrap="square" rtlCol="0">
            <a:spAutoFit/>
          </a:bodyPr>
          <a:lstStyle/>
          <a:p>
            <a:pPr algn="ctr"/>
            <a:r>
              <a:rPr lang="en-US" sz="4400" b="1" dirty="0" smtClean="0">
                <a:solidFill>
                  <a:srgbClr val="0070C0"/>
                </a:solidFill>
                <a:latin typeface="Arial" panose="020B0604020202020204" pitchFamily="34" charset="0"/>
                <a:cs typeface="Arial" panose="020B0604020202020204" pitchFamily="34" charset="0"/>
              </a:rPr>
              <a:t>Blue on Red</a:t>
            </a:r>
            <a:endParaRPr lang="en-US" sz="44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1309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Spotify Interface: Old</a:t>
            </a:r>
            <a:endParaRPr lang="en-US" dirty="0"/>
          </a:p>
        </p:txBody>
      </p:sp>
      <p:pic>
        <p:nvPicPr>
          <p:cNvPr id="1026" name="Picture 2" descr="http://alpackashare.com/uploads/6256i561B116674026762.jpg2015-03-10-18-53-34_54ff3dae629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19200"/>
            <a:ext cx="9144001"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543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Spotify Interface: New</a:t>
            </a:r>
            <a:endParaRPr lang="en-US" dirty="0"/>
          </a:p>
        </p:txBody>
      </p:sp>
      <p:pic>
        <p:nvPicPr>
          <p:cNvPr id="2051" name="Picture 3" descr="G:\carolyn_datastore\Desktop\Spotif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1"/>
            <a:ext cx="91440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9466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Principles for UI Design</a:t>
            </a:r>
            <a:endParaRPr lang="en-US" dirty="0"/>
          </a:p>
        </p:txBody>
      </p:sp>
      <p:sp>
        <p:nvSpPr>
          <p:cNvPr id="3" name="Content Placeholder 2"/>
          <p:cNvSpPr>
            <a:spLocks noGrp="1"/>
          </p:cNvSpPr>
          <p:nvPr>
            <p:ph sz="quarter" idx="1"/>
          </p:nvPr>
        </p:nvSpPr>
        <p:spPr/>
        <p:txBody>
          <a:bodyPr/>
          <a:lstStyle/>
          <a:p>
            <a:r>
              <a:rPr lang="en-US" dirty="0" smtClean="0"/>
              <a:t>Layout</a:t>
            </a:r>
          </a:p>
          <a:p>
            <a:r>
              <a:rPr lang="en-US" dirty="0" smtClean="0"/>
              <a:t>Content Awareness</a:t>
            </a:r>
          </a:p>
          <a:p>
            <a:r>
              <a:rPr lang="en-US" dirty="0" smtClean="0"/>
              <a:t>Aesthetics</a:t>
            </a:r>
          </a:p>
          <a:p>
            <a:r>
              <a:rPr lang="en-US" b="1" dirty="0" smtClean="0">
                <a:solidFill>
                  <a:srgbClr val="FF3300"/>
                </a:solidFill>
              </a:rPr>
              <a:t>Minimal User Effort</a:t>
            </a:r>
          </a:p>
          <a:p>
            <a:r>
              <a:rPr lang="en-US" dirty="0"/>
              <a:t>User Experience</a:t>
            </a:r>
          </a:p>
          <a:p>
            <a:pPr marL="0" indent="0">
              <a:buNone/>
            </a:pPr>
            <a:endParaRPr lang="en-US" b="1" dirty="0" smtClean="0">
              <a:solidFill>
                <a:srgbClr val="FF3300"/>
              </a:solidFill>
            </a:endParaRPr>
          </a:p>
          <a:p>
            <a:pPr marL="0" indent="0">
              <a:buNone/>
            </a:pPr>
            <a:endParaRPr lang="en-US" b="1" dirty="0">
              <a:solidFill>
                <a:srgbClr val="FF3300"/>
              </a:solidFill>
            </a:endParaRPr>
          </a:p>
        </p:txBody>
      </p:sp>
    </p:spTree>
    <p:extLst>
      <p:ext uri="{BB962C8B-B14F-4D97-AF65-F5344CB8AC3E}">
        <p14:creationId xmlns:p14="http://schemas.microsoft.com/office/powerpoint/2010/main" val="5863077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User Effort</a:t>
            </a:r>
            <a:endParaRPr lang="en-US" dirty="0"/>
          </a:p>
        </p:txBody>
      </p:sp>
      <p:sp>
        <p:nvSpPr>
          <p:cNvPr id="3" name="Content Placeholder 2"/>
          <p:cNvSpPr>
            <a:spLocks noGrp="1"/>
          </p:cNvSpPr>
          <p:nvPr>
            <p:ph sz="quarter" idx="1"/>
          </p:nvPr>
        </p:nvSpPr>
        <p:spPr>
          <a:xfrm>
            <a:off x="612648" y="1600200"/>
            <a:ext cx="8153400" cy="4876800"/>
          </a:xfrm>
        </p:spPr>
        <p:txBody>
          <a:bodyPr>
            <a:normAutofit/>
          </a:bodyPr>
          <a:lstStyle/>
          <a:p>
            <a:r>
              <a:rPr lang="en-US" b="1" dirty="0" smtClean="0"/>
              <a:t>Question</a:t>
            </a:r>
            <a:r>
              <a:rPr lang="en-US" dirty="0" smtClean="0"/>
              <a:t>: Should you minimize the number of clicks or keystrokes for moving a user through </a:t>
            </a:r>
            <a:r>
              <a:rPr lang="en-US" dirty="0"/>
              <a:t>a</a:t>
            </a:r>
            <a:r>
              <a:rPr lang="en-US" dirty="0" smtClean="0"/>
              <a:t> system?</a:t>
            </a:r>
          </a:p>
          <a:p>
            <a:pPr lvl="1"/>
            <a:r>
              <a:rPr lang="en-US" dirty="0"/>
              <a:t>3</a:t>
            </a:r>
            <a:r>
              <a:rPr lang="en-US" dirty="0" smtClean="0"/>
              <a:t> clicks rule: users should be able to go from main menu to the information they want in 3 clicks</a:t>
            </a:r>
            <a:r>
              <a:rPr lang="en-US" dirty="0"/>
              <a:t> </a:t>
            </a:r>
            <a:r>
              <a:rPr lang="en-US" dirty="0" smtClean="0"/>
              <a:t>or keystrokes</a:t>
            </a:r>
          </a:p>
        </p:txBody>
      </p:sp>
    </p:spTree>
    <p:extLst>
      <p:ext uri="{BB962C8B-B14F-4D97-AF65-F5344CB8AC3E}">
        <p14:creationId xmlns:p14="http://schemas.microsoft.com/office/powerpoint/2010/main" val="273224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User Effort</a:t>
            </a:r>
            <a:endParaRPr lang="en-US" dirty="0"/>
          </a:p>
        </p:txBody>
      </p:sp>
      <p:sp>
        <p:nvSpPr>
          <p:cNvPr id="3" name="Content Placeholder 2"/>
          <p:cNvSpPr>
            <a:spLocks noGrp="1"/>
          </p:cNvSpPr>
          <p:nvPr>
            <p:ph sz="quarter" idx="1"/>
          </p:nvPr>
        </p:nvSpPr>
        <p:spPr>
          <a:xfrm>
            <a:off x="612648" y="1600200"/>
            <a:ext cx="8153400" cy="4876800"/>
          </a:xfrm>
        </p:spPr>
        <p:txBody>
          <a:bodyPr>
            <a:normAutofit/>
          </a:bodyPr>
          <a:lstStyle/>
          <a:p>
            <a:r>
              <a:rPr lang="en-US" dirty="0" smtClean="0"/>
              <a:t>Krug’s principles (434-435): User should not have to think about interface navigation</a:t>
            </a:r>
          </a:p>
          <a:p>
            <a:pPr lvl="1"/>
            <a:r>
              <a:rPr lang="en-US" dirty="0" smtClean="0"/>
              <a:t>Interfaces should be designed for users to scan, not read</a:t>
            </a:r>
          </a:p>
          <a:p>
            <a:pPr lvl="2"/>
            <a:r>
              <a:rPr lang="en-US" dirty="0" smtClean="0"/>
              <a:t>Consider billboard and newspaper design</a:t>
            </a:r>
          </a:p>
          <a:p>
            <a:pPr lvl="1"/>
            <a:r>
              <a:rPr lang="en-US" dirty="0" smtClean="0"/>
              <a:t>Number of clicks is irrelevant so long as navigation choices are clear</a:t>
            </a:r>
          </a:p>
          <a:p>
            <a:pPr lvl="1"/>
            <a:r>
              <a:rPr lang="en-US" dirty="0" smtClean="0"/>
              <a:t>KISS and provide feedback</a:t>
            </a:r>
          </a:p>
        </p:txBody>
      </p:sp>
      <p:pic>
        <p:nvPicPr>
          <p:cNvPr id="4" name="Picture 10" descr="http://michellephan.com/content/uploads/archive/JoZS2Er7j8mdDsxqozPz6TgC.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0" y="76200"/>
            <a:ext cx="1690728" cy="1186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457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Principles for UI Design</a:t>
            </a:r>
            <a:endParaRPr lang="en-US" dirty="0"/>
          </a:p>
        </p:txBody>
      </p:sp>
      <p:sp>
        <p:nvSpPr>
          <p:cNvPr id="3" name="Content Placeholder 2"/>
          <p:cNvSpPr>
            <a:spLocks noGrp="1"/>
          </p:cNvSpPr>
          <p:nvPr>
            <p:ph sz="quarter" idx="1"/>
          </p:nvPr>
        </p:nvSpPr>
        <p:spPr/>
        <p:txBody>
          <a:bodyPr/>
          <a:lstStyle/>
          <a:p>
            <a:r>
              <a:rPr lang="en-US" dirty="0" smtClean="0"/>
              <a:t>Layout</a:t>
            </a:r>
          </a:p>
          <a:p>
            <a:r>
              <a:rPr lang="en-US" dirty="0" smtClean="0"/>
              <a:t>Content Awareness</a:t>
            </a:r>
          </a:p>
          <a:p>
            <a:r>
              <a:rPr lang="en-US" dirty="0" smtClean="0"/>
              <a:t>Aesthetics</a:t>
            </a:r>
          </a:p>
          <a:p>
            <a:r>
              <a:rPr lang="en-US" dirty="0" smtClean="0"/>
              <a:t>Consistency</a:t>
            </a:r>
          </a:p>
          <a:p>
            <a:r>
              <a:rPr lang="en-US" dirty="0" smtClean="0"/>
              <a:t>Minimal User Effort</a:t>
            </a:r>
          </a:p>
          <a:p>
            <a:r>
              <a:rPr lang="en-US" dirty="0"/>
              <a:t>User Experience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935220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a:t>
            </a:r>
            <a:endParaRPr lang="en-US" dirty="0"/>
          </a:p>
        </p:txBody>
      </p:sp>
      <p:sp>
        <p:nvSpPr>
          <p:cNvPr id="3" name="Content Placeholder 2"/>
          <p:cNvSpPr>
            <a:spLocks noGrp="1"/>
          </p:cNvSpPr>
          <p:nvPr>
            <p:ph sz="quarter" idx="1"/>
          </p:nvPr>
        </p:nvSpPr>
        <p:spPr/>
        <p:txBody>
          <a:bodyPr/>
          <a:lstStyle/>
          <a:p>
            <a:r>
              <a:rPr lang="en-US" dirty="0" smtClean="0"/>
              <a:t>Maintain feedback and communication with users through subtle animations that show an action is being carried out</a:t>
            </a:r>
          </a:p>
          <a:p>
            <a:r>
              <a:rPr lang="en-US" dirty="0" smtClean="0"/>
              <a:t>Examples:</a:t>
            </a:r>
          </a:p>
          <a:p>
            <a:pPr lvl="1"/>
            <a:r>
              <a:rPr lang="en-US" dirty="0" smtClean="0"/>
              <a:t>Bouncing icon (app is opening)</a:t>
            </a:r>
          </a:p>
          <a:p>
            <a:pPr lvl="1"/>
            <a:r>
              <a:rPr lang="en-US" smtClean="0"/>
              <a:t>Minimize screen</a:t>
            </a:r>
          </a:p>
          <a:p>
            <a:pPr marL="365760" lvl="1" indent="0">
              <a:buNone/>
            </a:pPr>
            <a:endParaRPr lang="en-US" dirty="0" smtClean="0"/>
          </a:p>
          <a:p>
            <a:pPr lvl="1"/>
            <a:endParaRPr lang="en-US" dirty="0" smtClean="0"/>
          </a:p>
        </p:txBody>
      </p:sp>
    </p:spTree>
    <p:extLst>
      <p:ext uri="{BB962C8B-B14F-4D97-AF65-F5344CB8AC3E}">
        <p14:creationId xmlns:p14="http://schemas.microsoft.com/office/powerpoint/2010/main" val="12208291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Principles for UI Design</a:t>
            </a:r>
            <a:endParaRPr lang="en-US" dirty="0"/>
          </a:p>
        </p:txBody>
      </p:sp>
      <p:sp>
        <p:nvSpPr>
          <p:cNvPr id="3" name="Content Placeholder 2"/>
          <p:cNvSpPr>
            <a:spLocks noGrp="1"/>
          </p:cNvSpPr>
          <p:nvPr>
            <p:ph sz="quarter" idx="1"/>
          </p:nvPr>
        </p:nvSpPr>
        <p:spPr/>
        <p:txBody>
          <a:bodyPr/>
          <a:lstStyle/>
          <a:p>
            <a:r>
              <a:rPr lang="en-US" dirty="0" smtClean="0"/>
              <a:t>Layout</a:t>
            </a:r>
          </a:p>
          <a:p>
            <a:r>
              <a:rPr lang="en-US" dirty="0" smtClean="0"/>
              <a:t>Content Awareness</a:t>
            </a:r>
          </a:p>
          <a:p>
            <a:r>
              <a:rPr lang="en-US" dirty="0" smtClean="0"/>
              <a:t>Aesthetics</a:t>
            </a:r>
          </a:p>
          <a:p>
            <a:r>
              <a:rPr lang="en-US" dirty="0" smtClean="0"/>
              <a:t>Minimal User Effort</a:t>
            </a:r>
          </a:p>
          <a:p>
            <a:r>
              <a:rPr lang="en-US" b="1" dirty="0">
                <a:solidFill>
                  <a:srgbClr val="FF3300"/>
                </a:solidFill>
              </a:rPr>
              <a:t>User Experience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2940317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Experience</a:t>
            </a:r>
            <a:endParaRPr lang="en-US" dirty="0"/>
          </a:p>
        </p:txBody>
      </p:sp>
      <p:sp>
        <p:nvSpPr>
          <p:cNvPr id="3" name="Content Placeholder 2"/>
          <p:cNvSpPr>
            <a:spLocks noGrp="1"/>
          </p:cNvSpPr>
          <p:nvPr>
            <p:ph sz="quarter" idx="1"/>
          </p:nvPr>
        </p:nvSpPr>
        <p:spPr/>
        <p:txBody>
          <a:bodyPr/>
          <a:lstStyle/>
          <a:p>
            <a:r>
              <a:rPr lang="en-US" dirty="0" smtClean="0"/>
              <a:t>How would you design a Web page or system differently for novice versus experienced users?</a:t>
            </a:r>
            <a:endParaRPr lang="en-US" dirty="0"/>
          </a:p>
        </p:txBody>
      </p:sp>
    </p:spTree>
    <p:extLst>
      <p:ext uri="{BB962C8B-B14F-4D97-AF65-F5344CB8AC3E}">
        <p14:creationId xmlns:p14="http://schemas.microsoft.com/office/powerpoint/2010/main" val="42613335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Experience: Novice User</a:t>
            </a:r>
            <a:endParaRPr lang="en-US" dirty="0"/>
          </a:p>
        </p:txBody>
      </p:sp>
      <p:sp>
        <p:nvSpPr>
          <p:cNvPr id="3" name="Content Placeholder 2"/>
          <p:cNvSpPr>
            <a:spLocks noGrp="1"/>
          </p:cNvSpPr>
          <p:nvPr>
            <p:ph sz="quarter" idx="1"/>
          </p:nvPr>
        </p:nvSpPr>
        <p:spPr/>
        <p:txBody>
          <a:bodyPr>
            <a:normAutofit/>
          </a:bodyPr>
          <a:lstStyle/>
          <a:p>
            <a:r>
              <a:rPr lang="en-US" dirty="0" smtClean="0"/>
              <a:t>Main concern is </a:t>
            </a:r>
            <a:r>
              <a:rPr lang="en-US" u="sng" dirty="0" smtClean="0"/>
              <a:t>ease of learning</a:t>
            </a:r>
            <a:r>
              <a:rPr lang="en-US" dirty="0" smtClean="0"/>
              <a:t> (how quickly they can learn a new system)</a:t>
            </a:r>
          </a:p>
          <a:p>
            <a:r>
              <a:rPr lang="en-US" dirty="0" smtClean="0"/>
              <a:t>Novice users prefer </a:t>
            </a:r>
            <a:r>
              <a:rPr lang="en-US" dirty="0"/>
              <a:t>menus that show all available functions because these promote ease of </a:t>
            </a:r>
            <a:r>
              <a:rPr lang="en-US" dirty="0" smtClean="0"/>
              <a:t>learning</a:t>
            </a:r>
          </a:p>
          <a:p>
            <a:r>
              <a:rPr lang="en-US" dirty="0" smtClean="0"/>
              <a:t>Progressive disclosure:</a:t>
            </a:r>
          </a:p>
          <a:p>
            <a:pPr lvl="1"/>
            <a:r>
              <a:rPr lang="en-US" dirty="0" smtClean="0"/>
              <a:t>Helps novice users understand a system or app without being overwhelmed by too many features they do not need</a:t>
            </a:r>
          </a:p>
          <a:p>
            <a:pPr marL="0" indent="0">
              <a:buNone/>
            </a:pPr>
            <a:endParaRPr lang="en-US" dirty="0" smtClean="0"/>
          </a:p>
        </p:txBody>
      </p:sp>
    </p:spTree>
    <p:extLst>
      <p:ext uri="{BB962C8B-B14F-4D97-AF65-F5344CB8AC3E}">
        <p14:creationId xmlns:p14="http://schemas.microsoft.com/office/powerpoint/2010/main" val="173754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Experience: Expert User</a:t>
            </a:r>
            <a:endParaRPr lang="en-US" dirty="0"/>
          </a:p>
        </p:txBody>
      </p:sp>
      <p:sp>
        <p:nvSpPr>
          <p:cNvPr id="3" name="Content Placeholder 2"/>
          <p:cNvSpPr>
            <a:spLocks noGrp="1"/>
          </p:cNvSpPr>
          <p:nvPr>
            <p:ph sz="quarter" idx="1"/>
          </p:nvPr>
        </p:nvSpPr>
        <p:spPr/>
        <p:txBody>
          <a:bodyPr/>
          <a:lstStyle/>
          <a:p>
            <a:r>
              <a:rPr lang="en-US" dirty="0"/>
              <a:t>Main concern is </a:t>
            </a:r>
            <a:r>
              <a:rPr lang="en-US" u="sng" dirty="0"/>
              <a:t>ease of use</a:t>
            </a:r>
            <a:r>
              <a:rPr lang="en-US" dirty="0"/>
              <a:t> (how quickly they can use a system once they have learned it)</a:t>
            </a:r>
          </a:p>
          <a:p>
            <a:r>
              <a:rPr lang="en-US" dirty="0"/>
              <a:t>Expert users prefer </a:t>
            </a:r>
            <a:r>
              <a:rPr lang="en-US" dirty="0" smtClean="0"/>
              <a:t>menu </a:t>
            </a:r>
            <a:r>
              <a:rPr lang="en-US" dirty="0"/>
              <a:t>options organized around the most commonly used </a:t>
            </a:r>
            <a:r>
              <a:rPr lang="en-US" dirty="0" smtClean="0"/>
              <a:t>functions</a:t>
            </a:r>
          </a:p>
          <a:p>
            <a:pPr marL="0" indent="0">
              <a:buNone/>
            </a:pPr>
            <a:endParaRPr lang="en-US" dirty="0"/>
          </a:p>
          <a:p>
            <a:endParaRPr lang="en-US" dirty="0"/>
          </a:p>
        </p:txBody>
      </p:sp>
    </p:spTree>
    <p:extLst>
      <p:ext uri="{BB962C8B-B14F-4D97-AF65-F5344CB8AC3E}">
        <p14:creationId xmlns:p14="http://schemas.microsoft.com/office/powerpoint/2010/main" val="342190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Experience</a:t>
            </a:r>
            <a:endParaRPr lang="en-US" dirty="0"/>
          </a:p>
        </p:txBody>
      </p:sp>
      <p:sp>
        <p:nvSpPr>
          <p:cNvPr id="3" name="Content Placeholder 2"/>
          <p:cNvSpPr>
            <a:spLocks noGrp="1"/>
          </p:cNvSpPr>
          <p:nvPr>
            <p:ph sz="quarter" idx="1"/>
          </p:nvPr>
        </p:nvSpPr>
        <p:spPr/>
        <p:txBody>
          <a:bodyPr>
            <a:normAutofit/>
          </a:bodyPr>
          <a:lstStyle/>
          <a:p>
            <a:r>
              <a:rPr lang="en-US" b="1" dirty="0" smtClean="0"/>
              <a:t>Ease of learning</a:t>
            </a:r>
          </a:p>
          <a:p>
            <a:pPr lvl="1"/>
            <a:r>
              <a:rPr lang="en-US" dirty="0" smtClean="0"/>
              <a:t>Significant issue for inexperienced/novice users</a:t>
            </a:r>
          </a:p>
          <a:p>
            <a:pPr lvl="1"/>
            <a:r>
              <a:rPr lang="en-US" dirty="0" smtClean="0"/>
              <a:t>Relevant for systems with a large user population</a:t>
            </a:r>
          </a:p>
          <a:p>
            <a:r>
              <a:rPr lang="en-US" b="1" dirty="0" smtClean="0"/>
              <a:t>Ease of use</a:t>
            </a:r>
          </a:p>
          <a:p>
            <a:pPr lvl="1"/>
            <a:r>
              <a:rPr lang="en-US" dirty="0" smtClean="0"/>
              <a:t>Significant issue for expert users</a:t>
            </a:r>
          </a:p>
          <a:p>
            <a:pPr lvl="1"/>
            <a:r>
              <a:rPr lang="en-US" dirty="0" smtClean="0"/>
              <a:t>Most important in specialized systems</a:t>
            </a:r>
          </a:p>
          <a:p>
            <a:r>
              <a:rPr lang="en-US" dirty="0" smtClean="0"/>
              <a:t>Can you design to satisfy both?</a:t>
            </a:r>
          </a:p>
        </p:txBody>
      </p:sp>
    </p:spTree>
    <p:extLst>
      <p:ext uri="{BB962C8B-B14F-4D97-AF65-F5344CB8AC3E}">
        <p14:creationId xmlns:p14="http://schemas.microsoft.com/office/powerpoint/2010/main" val="112201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66800"/>
            <a:ext cx="9144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G:\carolyn_datastore\Desktop\Goog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839200" cy="4137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7095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Principles by Google</a:t>
            </a:r>
            <a:endParaRPr lang="en-US" dirty="0"/>
          </a:p>
        </p:txBody>
      </p:sp>
      <p:sp>
        <p:nvSpPr>
          <p:cNvPr id="3" name="Content Placeholder 2"/>
          <p:cNvSpPr>
            <a:spLocks noGrp="1"/>
          </p:cNvSpPr>
          <p:nvPr>
            <p:ph sz="quarter" idx="1"/>
          </p:nvPr>
        </p:nvSpPr>
        <p:spPr/>
        <p:txBody>
          <a:bodyPr>
            <a:normAutofit/>
          </a:bodyPr>
          <a:lstStyle/>
          <a:p>
            <a:r>
              <a:rPr lang="en-US" dirty="0"/>
              <a:t>Google </a:t>
            </a:r>
            <a:r>
              <a:rPr lang="en-US" dirty="0" smtClean="0"/>
              <a:t>design </a:t>
            </a:r>
            <a:r>
              <a:rPr lang="en-US" dirty="0"/>
              <a:t>mantras </a:t>
            </a:r>
            <a:r>
              <a:rPr lang="en-US" dirty="0" smtClean="0"/>
              <a:t>(from </a:t>
            </a:r>
            <a:r>
              <a:rPr lang="en-US" dirty="0"/>
              <a:t>the </a:t>
            </a:r>
            <a:r>
              <a:rPr lang="en-US" dirty="0" smtClean="0"/>
              <a:t>user perspective):</a:t>
            </a:r>
          </a:p>
          <a:p>
            <a:pPr lvl="1"/>
            <a:r>
              <a:rPr lang="en-US" dirty="0" smtClean="0"/>
              <a:t>“Keep </a:t>
            </a:r>
            <a:r>
              <a:rPr lang="en-US" dirty="0"/>
              <a:t>it </a:t>
            </a:r>
            <a:r>
              <a:rPr lang="en-US" dirty="0" smtClean="0"/>
              <a:t>brief”</a:t>
            </a:r>
          </a:p>
          <a:p>
            <a:pPr lvl="1"/>
            <a:r>
              <a:rPr lang="en-US" dirty="0" smtClean="0"/>
              <a:t>“Delight </a:t>
            </a:r>
            <a:r>
              <a:rPr lang="en-US" dirty="0"/>
              <a:t>me in surprising </a:t>
            </a:r>
            <a:r>
              <a:rPr lang="en-US" dirty="0" smtClean="0"/>
              <a:t>ways“</a:t>
            </a:r>
          </a:p>
          <a:p>
            <a:pPr lvl="1"/>
            <a:r>
              <a:rPr lang="en-US" dirty="0" smtClean="0"/>
              <a:t> “It’s </a:t>
            </a:r>
            <a:r>
              <a:rPr lang="en-US" dirty="0"/>
              <a:t>not my </a:t>
            </a:r>
            <a:r>
              <a:rPr lang="en-US" dirty="0" smtClean="0"/>
              <a:t>fault!“</a:t>
            </a:r>
          </a:p>
          <a:p>
            <a:pPr marL="0" indent="0">
              <a:buNone/>
            </a:pPr>
            <a:endParaRPr lang="en-US" dirty="0"/>
          </a:p>
          <a:p>
            <a:pPr marL="0" indent="0">
              <a:buNone/>
            </a:pPr>
            <a:endParaRPr lang="en-US" dirty="0" smtClean="0"/>
          </a:p>
        </p:txBody>
      </p:sp>
      <p:pic>
        <p:nvPicPr>
          <p:cNvPr id="4098" name="Picture 2" descr="G:\carolyn_datastore\Desktop\Goog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665" y="4419600"/>
            <a:ext cx="516255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31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Principles by Android</a:t>
            </a:r>
            <a:endParaRPr lang="en-US" dirty="0"/>
          </a:p>
        </p:txBody>
      </p:sp>
      <p:sp>
        <p:nvSpPr>
          <p:cNvPr id="3" name="Content Placeholder 2"/>
          <p:cNvSpPr>
            <a:spLocks noGrp="1"/>
          </p:cNvSpPr>
          <p:nvPr>
            <p:ph sz="quarter" idx="1"/>
          </p:nvPr>
        </p:nvSpPr>
        <p:spPr/>
        <p:txBody>
          <a:bodyPr/>
          <a:lstStyle/>
          <a:p>
            <a:r>
              <a:rPr lang="en-US" dirty="0"/>
              <a:t>Principles developed by and for the Android User Experience Team to keep users' best interests in </a:t>
            </a:r>
            <a:r>
              <a:rPr lang="en-US" dirty="0" smtClean="0"/>
              <a:t>mind:</a:t>
            </a:r>
            <a:endParaRPr lang="en-US" dirty="0"/>
          </a:p>
          <a:p>
            <a:pPr lvl="1"/>
            <a:r>
              <a:rPr lang="en-US" dirty="0"/>
              <a:t>Enchant me</a:t>
            </a:r>
          </a:p>
          <a:p>
            <a:pPr lvl="1"/>
            <a:r>
              <a:rPr lang="en-US" dirty="0"/>
              <a:t>Simplify my life</a:t>
            </a:r>
          </a:p>
          <a:p>
            <a:pPr lvl="1"/>
            <a:r>
              <a:rPr lang="en-US" dirty="0"/>
              <a:t>Make me amazing!</a:t>
            </a:r>
          </a:p>
          <a:p>
            <a:r>
              <a:rPr lang="en-US" dirty="0" err="1"/>
              <a:t>iLearn</a:t>
            </a:r>
            <a:r>
              <a:rPr lang="en-US" dirty="0"/>
              <a:t> Wiki: </a:t>
            </a:r>
            <a:endParaRPr lang="en-US" dirty="0" smtClean="0"/>
          </a:p>
          <a:p>
            <a:pPr marL="0" indent="0">
              <a:buNone/>
            </a:pPr>
            <a:r>
              <a:rPr lang="en-US" sz="2200" dirty="0" smtClean="0">
                <a:hlinkClick r:id="rId2"/>
              </a:rPr>
              <a:t>https</a:t>
            </a:r>
            <a:r>
              <a:rPr lang="en-US" sz="2200" dirty="0">
                <a:hlinkClick r:id="rId2"/>
              </a:rPr>
              <a:t>://developer.android.com/design/get-started/principles.html </a:t>
            </a:r>
            <a:endParaRPr lang="en-US" sz="2200" dirty="0"/>
          </a:p>
          <a:p>
            <a:endParaRPr lang="en-US" dirty="0"/>
          </a:p>
        </p:txBody>
      </p:sp>
    </p:spTree>
    <p:extLst>
      <p:ext uri="{BB962C8B-B14F-4D97-AF65-F5344CB8AC3E}">
        <p14:creationId xmlns:p14="http://schemas.microsoft.com/office/powerpoint/2010/main" val="24243020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Getting in touch with emotions…</a:t>
            </a:r>
            <a:endParaRPr lang="en-US" dirty="0"/>
          </a:p>
        </p:txBody>
      </p:sp>
      <p:pic>
        <p:nvPicPr>
          <p:cNvPr id="3074" name="Picture 2" descr="http://www.apa.org/Images/PSA-2011-05-matsumoto-fig1_tcm7-1159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69423"/>
            <a:ext cx="6553200" cy="4223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21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for UI Design</a:t>
            </a:r>
            <a:endParaRPr lang="en-US" dirty="0"/>
          </a:p>
        </p:txBody>
      </p:sp>
      <p:sp>
        <p:nvSpPr>
          <p:cNvPr id="3" name="Content Placeholder 2"/>
          <p:cNvSpPr>
            <a:spLocks noGrp="1"/>
          </p:cNvSpPr>
          <p:nvPr>
            <p:ph sz="quarter" idx="1"/>
          </p:nvPr>
        </p:nvSpPr>
        <p:spPr/>
        <p:txBody>
          <a:bodyPr/>
          <a:lstStyle/>
          <a:p>
            <a:r>
              <a:rPr lang="en-US" b="1" dirty="0" smtClean="0">
                <a:solidFill>
                  <a:srgbClr val="FF3300"/>
                </a:solidFill>
              </a:rPr>
              <a:t>Layout</a:t>
            </a:r>
          </a:p>
          <a:p>
            <a:r>
              <a:rPr lang="en-US" dirty="0" smtClean="0"/>
              <a:t>Content Awareness</a:t>
            </a:r>
          </a:p>
          <a:p>
            <a:r>
              <a:rPr lang="en-US" dirty="0" smtClean="0"/>
              <a:t>Aesthetics</a:t>
            </a:r>
          </a:p>
          <a:p>
            <a:r>
              <a:rPr lang="en-US" dirty="0" smtClean="0"/>
              <a:t>Minimal User Effort</a:t>
            </a:r>
          </a:p>
          <a:p>
            <a:r>
              <a:rPr lang="en-US" dirty="0"/>
              <a:t>User Experience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5863077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and Emotions</a:t>
            </a:r>
            <a:endParaRPr lang="en-US" dirty="0"/>
          </a:p>
        </p:txBody>
      </p:sp>
      <p:sp>
        <p:nvSpPr>
          <p:cNvPr id="3" name="Content Placeholder 2"/>
          <p:cNvSpPr>
            <a:spLocks noGrp="1"/>
          </p:cNvSpPr>
          <p:nvPr>
            <p:ph sz="quarter" idx="1"/>
          </p:nvPr>
        </p:nvSpPr>
        <p:spPr/>
        <p:txBody>
          <a:bodyPr/>
          <a:lstStyle/>
          <a:p>
            <a:r>
              <a:rPr lang="en-US" dirty="0" smtClean="0"/>
              <a:t>It takes 3 positive emotions to out-weight every one negative emotion</a:t>
            </a:r>
          </a:p>
        </p:txBody>
      </p:sp>
      <p:pic>
        <p:nvPicPr>
          <p:cNvPr id="3074" name="Picture 2" descr="http://h.fastcompany.net/multisite_files/codesign/inline/2013/05/1672657-inline-screen-shot-2013-05-23-at-51516-p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124200"/>
            <a:ext cx="5314950" cy="3309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3444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2 Jars of Marbles</a:t>
            </a:r>
            <a:endParaRPr lang="en-US" dirty="0"/>
          </a:p>
        </p:txBody>
      </p:sp>
      <p:sp>
        <p:nvSpPr>
          <p:cNvPr id="3" name="Content Placeholder 2"/>
          <p:cNvSpPr>
            <a:spLocks noGrp="1"/>
          </p:cNvSpPr>
          <p:nvPr>
            <p:ph sz="quarter" idx="1"/>
          </p:nvPr>
        </p:nvSpPr>
        <p:spPr/>
        <p:txBody>
          <a:bodyPr>
            <a:normAutofit/>
          </a:bodyPr>
          <a:lstStyle/>
          <a:p>
            <a:r>
              <a:rPr lang="en-US" dirty="0" smtClean="0"/>
              <a:t>Each </a:t>
            </a:r>
            <a:r>
              <a:rPr lang="en-US" dirty="0"/>
              <a:t>time an Android feature lives up to </a:t>
            </a:r>
            <a:r>
              <a:rPr lang="en-US" dirty="0" smtClean="0"/>
              <a:t>expectations</a:t>
            </a:r>
            <a:r>
              <a:rPr lang="en-US" dirty="0"/>
              <a:t>, </a:t>
            </a:r>
            <a:r>
              <a:rPr lang="en-US" dirty="0" smtClean="0"/>
              <a:t>1 marble is placed in </a:t>
            </a:r>
            <a:r>
              <a:rPr lang="en-US" dirty="0"/>
              <a:t>the good emotion jar. But every time </a:t>
            </a:r>
            <a:r>
              <a:rPr lang="en-US" dirty="0" smtClean="0"/>
              <a:t>it fails, </a:t>
            </a:r>
            <a:r>
              <a:rPr lang="en-US" dirty="0"/>
              <a:t>that bad feature produces 3</a:t>
            </a:r>
            <a:r>
              <a:rPr lang="en-US" dirty="0" smtClean="0"/>
              <a:t> </a:t>
            </a:r>
            <a:r>
              <a:rPr lang="en-US" dirty="0"/>
              <a:t>marbles in the bad emotion jar. </a:t>
            </a:r>
            <a:endParaRPr lang="en-US" dirty="0" smtClean="0"/>
          </a:p>
          <a:p>
            <a:r>
              <a:rPr lang="en-US" dirty="0" smtClean="0"/>
              <a:t>Bad </a:t>
            </a:r>
            <a:r>
              <a:rPr lang="en-US" dirty="0"/>
              <a:t>ideas stack up </a:t>
            </a:r>
            <a:r>
              <a:rPr lang="en-US" dirty="0" smtClean="0"/>
              <a:t>quickly</a:t>
            </a:r>
            <a:r>
              <a:rPr lang="en-US" dirty="0"/>
              <a:t>!</a:t>
            </a:r>
            <a:r>
              <a:rPr lang="en-US" dirty="0" smtClean="0"/>
              <a:t> </a:t>
            </a:r>
          </a:p>
        </p:txBody>
      </p:sp>
      <p:pic>
        <p:nvPicPr>
          <p:cNvPr id="4098" name="Picture 2" descr="http://f.fastcompany.net/multisite_files/codesign/inline/2013/05/1672657-inline-screen-shot-2013-05-23-at-51529-p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124452"/>
            <a:ext cx="4171950" cy="2608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9106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sz="quarter" idx="1"/>
          </p:nvPr>
        </p:nvSpPr>
        <p:spPr/>
        <p:txBody>
          <a:bodyPr/>
          <a:lstStyle/>
          <a:p>
            <a:r>
              <a:rPr lang="en-US" dirty="0" smtClean="0"/>
              <a:t>Question: How </a:t>
            </a:r>
            <a:r>
              <a:rPr lang="en-US" dirty="0"/>
              <a:t>do you signal to a user that they have swiped to their final page of an app</a:t>
            </a:r>
            <a:r>
              <a:rPr lang="en-US" dirty="0" smtClean="0"/>
              <a:t>?</a:t>
            </a:r>
          </a:p>
          <a:p>
            <a:r>
              <a:rPr lang="en-US" dirty="0" smtClean="0"/>
              <a:t>What if Google did nothing?</a:t>
            </a:r>
          </a:p>
          <a:p>
            <a:pPr lvl="1"/>
            <a:r>
              <a:rPr lang="en-US" dirty="0" smtClean="0"/>
              <a:t>Breaks two rules: </a:t>
            </a:r>
          </a:p>
          <a:p>
            <a:pPr lvl="2"/>
            <a:r>
              <a:rPr lang="en-US" dirty="0" smtClean="0"/>
              <a:t>I should always know where I am </a:t>
            </a:r>
          </a:p>
          <a:p>
            <a:pPr lvl="3"/>
            <a:r>
              <a:rPr lang="en-US" dirty="0" smtClean="0"/>
              <a:t>“Am I on the last screen or what? WHAT A STUPID APP!”</a:t>
            </a:r>
          </a:p>
          <a:p>
            <a:pPr lvl="2"/>
            <a:r>
              <a:rPr lang="en-US" dirty="0" smtClean="0"/>
              <a:t>It’s not my fault </a:t>
            </a:r>
          </a:p>
          <a:p>
            <a:pPr lvl="3"/>
            <a:r>
              <a:rPr lang="en-US" dirty="0" smtClean="0"/>
              <a:t>“Why isn’t this stupid thing working??? I hate this!!!” </a:t>
            </a:r>
          </a:p>
          <a:p>
            <a:r>
              <a:rPr lang="en-US" dirty="0" smtClean="0"/>
              <a:t>Bad marbles </a:t>
            </a:r>
            <a:r>
              <a:rPr lang="en-US" dirty="0" smtClean="0">
                <a:sym typeface="Wingdings" panose="05000000000000000000" pitchFamily="2" charset="2"/>
              </a:rPr>
              <a:t></a:t>
            </a:r>
            <a:endParaRPr lang="en-US" dirty="0"/>
          </a:p>
          <a:p>
            <a:endParaRPr lang="en-US" dirty="0"/>
          </a:p>
        </p:txBody>
      </p:sp>
    </p:spTree>
    <p:extLst>
      <p:ext uri="{BB962C8B-B14F-4D97-AF65-F5344CB8AC3E}">
        <p14:creationId xmlns:p14="http://schemas.microsoft.com/office/powerpoint/2010/main" val="404770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sz="quarter" idx="1"/>
          </p:nvPr>
        </p:nvSpPr>
        <p:spPr/>
        <p:txBody>
          <a:bodyPr/>
          <a:lstStyle/>
          <a:p>
            <a:r>
              <a:rPr lang="en-US" dirty="0" smtClean="0"/>
              <a:t>Pop-up notification?</a:t>
            </a:r>
          </a:p>
          <a:p>
            <a:pPr lvl="1"/>
            <a:r>
              <a:rPr lang="en-US" dirty="0" smtClean="0"/>
              <a:t>Breaks a rule: it’s not my fault</a:t>
            </a:r>
          </a:p>
          <a:p>
            <a:pPr lvl="2"/>
            <a:r>
              <a:rPr lang="en-US" dirty="0" smtClean="0"/>
              <a:t>A pop-up is like being nagged,                                             and makes the user feel like                                                        they did something wrong</a:t>
            </a:r>
          </a:p>
          <a:p>
            <a:pPr lvl="1"/>
            <a:r>
              <a:rPr lang="en-US" dirty="0" smtClean="0"/>
              <a:t>Breaks a rule: only interrupt me if its important</a:t>
            </a:r>
          </a:p>
          <a:p>
            <a:pPr lvl="2"/>
            <a:r>
              <a:rPr lang="en-US" dirty="0" smtClean="0"/>
              <a:t>Does it warrant a pop-up? It’s not am amber alert. Reaching the last page of your app isn’t going to destroy the world.</a:t>
            </a:r>
          </a:p>
          <a:p>
            <a:r>
              <a:rPr lang="en-US" dirty="0"/>
              <a:t>Bad marbles </a:t>
            </a:r>
            <a:r>
              <a:rPr lang="en-US" dirty="0">
                <a:sym typeface="Wingdings" panose="05000000000000000000" pitchFamily="2" charset="2"/>
              </a:rPr>
              <a:t></a:t>
            </a:r>
            <a:endParaRPr lang="en-US" dirty="0"/>
          </a:p>
          <a:p>
            <a:endParaRPr lang="en-US" dirty="0"/>
          </a:p>
        </p:txBody>
      </p:sp>
      <p:pic>
        <p:nvPicPr>
          <p:cNvPr id="5122" name="Picture 2" descr="http://g.fastcompany.net/multisite_files/codesign/inline/2013/05/1672657-inline-screen-shot-2013-05-23-at-51616-p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084" y="1641764"/>
            <a:ext cx="3338355" cy="209203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4114800" y="1905000"/>
            <a:ext cx="914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57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https://storytellingnomad.files.wordpress.com/2011/06/sesame_street_google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1709" y="4343401"/>
            <a:ext cx="5042291" cy="25254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sz="quarter" idx="1"/>
          </p:nvPr>
        </p:nvSpPr>
        <p:spPr/>
        <p:txBody>
          <a:bodyPr/>
          <a:lstStyle/>
          <a:p>
            <a:r>
              <a:rPr lang="en-US" dirty="0" smtClean="0"/>
              <a:t>So, what’s the best solution???</a:t>
            </a:r>
          </a:p>
          <a:p>
            <a:r>
              <a:rPr lang="en-US" dirty="0" smtClean="0"/>
              <a:t>Google created a glimmering animation when users reach the last screen</a:t>
            </a:r>
          </a:p>
          <a:p>
            <a:pPr lvl="1"/>
            <a:r>
              <a:rPr lang="en-US" dirty="0" smtClean="0"/>
              <a:t>Delighting users in a surprising way</a:t>
            </a:r>
          </a:p>
          <a:p>
            <a:pPr lvl="1"/>
            <a:r>
              <a:rPr lang="en-US" dirty="0" smtClean="0"/>
              <a:t>Sprinkling encouragement</a:t>
            </a:r>
          </a:p>
          <a:p>
            <a:pPr lvl="1"/>
            <a:r>
              <a:rPr lang="en-US" dirty="0" smtClean="0"/>
              <a:t>Uses pictures instead of words</a:t>
            </a:r>
          </a:p>
          <a:p>
            <a:r>
              <a:rPr lang="en-US" dirty="0" smtClean="0"/>
              <a:t>Happy </a:t>
            </a:r>
            <a:r>
              <a:rPr lang="en-US" dirty="0" smtClean="0"/>
              <a:t>marbles </a:t>
            </a:r>
            <a:r>
              <a:rPr lang="en-US" dirty="0" smtClean="0">
                <a:sym typeface="Wingdings" panose="05000000000000000000" pitchFamily="2" charset="2"/>
              </a:rPr>
              <a:t> </a:t>
            </a:r>
            <a:endParaRPr lang="en-US" dirty="0"/>
          </a:p>
        </p:txBody>
      </p:sp>
    </p:spTree>
    <p:extLst>
      <p:ext uri="{BB962C8B-B14F-4D97-AF65-F5344CB8AC3E}">
        <p14:creationId xmlns:p14="http://schemas.microsoft.com/office/powerpoint/2010/main" val="328540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a:t>
            </a:r>
            <a:endParaRPr lang="en-US" dirty="0"/>
          </a:p>
        </p:txBody>
      </p:sp>
      <p:sp>
        <p:nvSpPr>
          <p:cNvPr id="3" name="Content Placeholder 2"/>
          <p:cNvSpPr>
            <a:spLocks noGrp="1"/>
          </p:cNvSpPr>
          <p:nvPr>
            <p:ph sz="quarter" idx="1"/>
          </p:nvPr>
        </p:nvSpPr>
        <p:spPr/>
        <p:txBody>
          <a:bodyPr/>
          <a:lstStyle/>
          <a:p>
            <a:r>
              <a:rPr lang="en-US" dirty="0" smtClean="0"/>
              <a:t>How does Facebook signal to a mobile user that he/she has viewed all feed posts?</a:t>
            </a:r>
            <a:endParaRPr lang="en-US" dirty="0"/>
          </a:p>
        </p:txBody>
      </p:sp>
      <p:sp>
        <p:nvSpPr>
          <p:cNvPr id="4" name="AutoShape 6" descr="Image result for facebook logo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www.underconsideration.com/brandnew/archives/facebook_logo_detail.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2942" y="3505200"/>
            <a:ext cx="2350783"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1197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Apple: User Centered Design</a:t>
            </a:r>
            <a:endParaRPr lang="en-US" dirty="0"/>
          </a:p>
        </p:txBody>
      </p:sp>
      <p:sp>
        <p:nvSpPr>
          <p:cNvPr id="3" name="Content Placeholder 2"/>
          <p:cNvSpPr>
            <a:spLocks noGrp="1"/>
          </p:cNvSpPr>
          <p:nvPr>
            <p:ph sz="quarter" idx="1"/>
          </p:nvPr>
        </p:nvSpPr>
        <p:spPr/>
        <p:txBody>
          <a:bodyPr>
            <a:normAutofit/>
          </a:bodyPr>
          <a:lstStyle/>
          <a:p>
            <a:r>
              <a:rPr lang="en-US" dirty="0" smtClean="0"/>
              <a:t>“When </a:t>
            </a:r>
            <a:r>
              <a:rPr lang="en-US" dirty="0"/>
              <a:t>you stay focused on your users throughout the design process, you have the best chance of delivering a product that meets their needs. After you determine who your target audience is and what, precisely, your app helps them do, it works well to use that knowledge as a tool to shape every design </a:t>
            </a:r>
            <a:r>
              <a:rPr lang="en-US" dirty="0" smtClean="0"/>
              <a:t>decision.”</a:t>
            </a:r>
          </a:p>
          <a:p>
            <a:endParaRPr lang="en-US" sz="1600" dirty="0" smtClean="0">
              <a:hlinkClick r:id="rId2"/>
            </a:endParaRPr>
          </a:p>
          <a:p>
            <a:endParaRPr lang="en-US" sz="1600" dirty="0">
              <a:hlinkClick r:id="rId2"/>
            </a:endParaRPr>
          </a:p>
          <a:p>
            <a:pPr marL="0" indent="0">
              <a:buNone/>
            </a:pPr>
            <a:r>
              <a:rPr lang="en-US" sz="1600" dirty="0" smtClean="0">
                <a:hlinkClick r:id="rId2"/>
              </a:rPr>
              <a:t>https://developer.apple.com/library/mac/documentation/UserExperience/Conceptual/OSXHIGuidelines/Strategies.html#//apple_ref/doc/uid/20000957-CH19-SW1</a:t>
            </a:r>
            <a:endParaRPr lang="en-US" sz="1600" dirty="0" smtClean="0"/>
          </a:p>
          <a:p>
            <a:pPr marL="365760" lvl="1" indent="0">
              <a:buNone/>
            </a:pPr>
            <a:endParaRPr lang="en-US" dirty="0"/>
          </a:p>
        </p:txBody>
      </p:sp>
      <p:sp>
        <p:nvSpPr>
          <p:cNvPr id="4" name="AutoShape 2" descr="Image result for appl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8" name="Picture 4" descr="http://cvbj.biz/wp-content/uploads/2014/09/Apple-logo-icon-Aluminum-485x48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1770" y="7936"/>
            <a:ext cx="1197429" cy="1197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1551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Resources for UI Design</a:t>
            </a:r>
            <a:endParaRPr lang="en-US" dirty="0"/>
          </a:p>
        </p:txBody>
      </p:sp>
      <p:sp>
        <p:nvSpPr>
          <p:cNvPr id="3" name="Content Placeholder 2"/>
          <p:cNvSpPr>
            <a:spLocks noGrp="1"/>
          </p:cNvSpPr>
          <p:nvPr>
            <p:ph sz="quarter" idx="1"/>
          </p:nvPr>
        </p:nvSpPr>
        <p:spPr/>
        <p:txBody>
          <a:bodyPr/>
          <a:lstStyle/>
          <a:p>
            <a:r>
              <a:rPr lang="en-US" dirty="0" err="1" smtClean="0"/>
              <a:t>iLearn</a:t>
            </a:r>
            <a:r>
              <a:rPr lang="en-US" dirty="0" smtClean="0"/>
              <a:t> Wiki:</a:t>
            </a:r>
          </a:p>
          <a:p>
            <a:pPr lvl="1"/>
            <a:r>
              <a:rPr lang="en-US" dirty="0"/>
              <a:t>7 Rules for creating gorgeous UIs</a:t>
            </a:r>
          </a:p>
          <a:p>
            <a:pPr lvl="1"/>
            <a:r>
              <a:rPr lang="en-US" dirty="0"/>
              <a:t>Android design </a:t>
            </a:r>
            <a:r>
              <a:rPr lang="en-US" dirty="0" smtClean="0"/>
              <a:t>principles</a:t>
            </a:r>
          </a:p>
          <a:p>
            <a:pPr lvl="1"/>
            <a:r>
              <a:rPr lang="en-US" dirty="0" smtClean="0"/>
              <a:t>OSX Design Principles/User Centered Design</a:t>
            </a:r>
            <a:endParaRPr lang="en-US" dirty="0"/>
          </a:p>
          <a:p>
            <a:pPr lvl="1"/>
            <a:r>
              <a:rPr lang="en-US" dirty="0" smtClean="0"/>
              <a:t>Redesigning Apple Watch apps</a:t>
            </a:r>
          </a:p>
          <a:p>
            <a:pPr lvl="1"/>
            <a:r>
              <a:rPr lang="en-US" dirty="0" err="1" smtClean="0">
                <a:hlinkClick r:id="rId2"/>
              </a:rPr>
              <a:t>Invision</a:t>
            </a:r>
            <a:endParaRPr lang="en-US" dirty="0"/>
          </a:p>
          <a:p>
            <a:endParaRPr lang="en-US" dirty="0"/>
          </a:p>
        </p:txBody>
      </p:sp>
      <p:pic>
        <p:nvPicPr>
          <p:cNvPr id="7170" name="Picture 2" descr="G:\carolyn_datastore\Desktop\watc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4170372"/>
            <a:ext cx="1718619" cy="2084882"/>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Image result for invisionap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4" name="Picture 6" descr="http://invisionapp.com/assets/img/invision-logo-squa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1145" y="3993613"/>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5651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G:\carolyn_datastore\Desktop\sprinkl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609596"/>
            <a:ext cx="6781800" cy="5478423"/>
          </a:xfrm>
          <a:prstGeom prst="rect">
            <a:avLst/>
          </a:prstGeom>
          <a:noFill/>
        </p:spPr>
        <p:txBody>
          <a:bodyPr wrap="square" rtlCol="0">
            <a:spAutoFit/>
            <a:scene3d>
              <a:camera prst="orthographicFront"/>
              <a:lightRig rig="threePt" dir="t"/>
            </a:scene3d>
            <a:sp3d extrusionH="57150">
              <a:bevelT w="38100" h="38100"/>
            </a:sp3d>
          </a:bodyPr>
          <a:lstStyle/>
          <a:p>
            <a:pPr algn="ctr"/>
            <a:r>
              <a:rPr lang="en-US" sz="17500" b="1" i="1" dirty="0" smtClean="0">
                <a:ln cmpd="sng">
                  <a:gradFill>
                    <a:gsLst>
                      <a:gs pos="0">
                        <a:schemeClr val="bg1"/>
                      </a:gs>
                      <a:gs pos="50000">
                        <a:schemeClr val="accent1">
                          <a:tint val="44500"/>
                          <a:satMod val="160000"/>
                        </a:schemeClr>
                      </a:gs>
                      <a:gs pos="100000">
                        <a:schemeClr val="accent1">
                          <a:tint val="23500"/>
                          <a:satMod val="160000"/>
                        </a:schemeClr>
                      </a:gs>
                    </a:gsLst>
                    <a:lin ang="5400000" scaled="0"/>
                  </a:gradFill>
                  <a:prstDash val="sysDot"/>
                </a:ln>
                <a:effectLst>
                  <a:glow rad="50800">
                    <a:schemeClr val="bg1">
                      <a:alpha val="56000"/>
                    </a:schemeClr>
                  </a:glow>
                </a:effectLst>
                <a:latin typeface="Berlin Sans FB Demi" panose="020E0802020502020306" pitchFamily="34" charset="0"/>
              </a:rPr>
              <a:t>Great job!</a:t>
            </a:r>
            <a:endParaRPr lang="en-US" sz="17500" b="1" i="1" dirty="0">
              <a:ln cmpd="sng">
                <a:gradFill>
                  <a:gsLst>
                    <a:gs pos="0">
                      <a:schemeClr val="bg1"/>
                    </a:gs>
                    <a:gs pos="50000">
                      <a:schemeClr val="accent1">
                        <a:tint val="44500"/>
                        <a:satMod val="160000"/>
                      </a:schemeClr>
                    </a:gs>
                    <a:gs pos="100000">
                      <a:schemeClr val="accent1">
                        <a:tint val="23500"/>
                        <a:satMod val="160000"/>
                      </a:schemeClr>
                    </a:gs>
                  </a:gsLst>
                  <a:lin ang="5400000" scaled="0"/>
                </a:gradFill>
                <a:prstDash val="sysDot"/>
              </a:ln>
              <a:effectLst>
                <a:glow rad="50800">
                  <a:schemeClr val="bg1">
                    <a:alpha val="56000"/>
                  </a:schemeClr>
                </a:glow>
              </a:effectLst>
              <a:latin typeface="Berlin Sans FB Demi" panose="020E0802020502020306" pitchFamily="34" charset="0"/>
            </a:endParaRPr>
          </a:p>
        </p:txBody>
      </p:sp>
    </p:spTree>
    <p:extLst>
      <p:ext uri="{BB962C8B-B14F-4D97-AF65-F5344CB8AC3E}">
        <p14:creationId xmlns:p14="http://schemas.microsoft.com/office/powerpoint/2010/main" val="22463844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smtClean="0"/>
              <a:t>Activity: Disney</a:t>
            </a:r>
            <a:endParaRPr lang="en-US" dirty="0"/>
          </a:p>
        </p:txBody>
      </p:sp>
      <p:sp>
        <p:nvSpPr>
          <p:cNvPr id="3" name="Content Placeholder 2"/>
          <p:cNvSpPr>
            <a:spLocks noGrp="1"/>
          </p:cNvSpPr>
          <p:nvPr>
            <p:ph sz="quarter" idx="1"/>
          </p:nvPr>
        </p:nvSpPr>
        <p:spPr/>
        <p:txBody>
          <a:bodyPr/>
          <a:lstStyle/>
          <a:p>
            <a:r>
              <a:rPr lang="en-US" dirty="0" smtClean="0"/>
              <a:t>Critically analyze the online system for ordering Disney theme part tickets:</a:t>
            </a:r>
          </a:p>
          <a:p>
            <a:pPr lvl="1"/>
            <a:r>
              <a:rPr lang="en-US" dirty="0" smtClean="0"/>
              <a:t>Start with one-day ticket for one adult</a:t>
            </a:r>
          </a:p>
          <a:p>
            <a:pPr lvl="1"/>
            <a:r>
              <a:rPr lang="en-US" dirty="0" smtClean="0"/>
              <a:t>Change to one-day ticket for two adults and one child </a:t>
            </a:r>
          </a:p>
          <a:p>
            <a:pPr lvl="1"/>
            <a:r>
              <a:rPr lang="en-US" dirty="0" smtClean="0"/>
              <a:t>Change to multi-day passes </a:t>
            </a:r>
          </a:p>
          <a:p>
            <a:pPr lvl="1"/>
            <a:r>
              <a:rPr lang="en-US" dirty="0" smtClean="0"/>
              <a:t>Can I visit Magic Kingdom and EPCOT in the same day?</a:t>
            </a:r>
            <a:endParaRPr lang="en-US" dirty="0"/>
          </a:p>
        </p:txBody>
      </p:sp>
      <p:sp>
        <p:nvSpPr>
          <p:cNvPr id="4" name="AutoShape 2" descr="data:image/png;base64,iVBORw0KGgoAAAANSUhEUgAAAOgAAADZCAMAAAAdUYxCAAAAe1BMVEUAAAD////6+vr39/fr6+vj4+Px8fFZWVna2trn5+dsbGz09PTAwMAvLy9TU1PU1NTf39/KysqVlZUYGBhMTEw6OjqFhYUfHx9nZ2e2traZmZl6enpHR0cQEBCioqK7u7spKSl0dHSNjY02NjasrKwmJiagoKBfX19CQkK813r+AAAJCUlEQVR4nO2dZ4OiQAyGB0XEtohiW9uuZfX//8KjWEDaZCaBKPd+vuXmEUgySSYIQ1otc+w4rmN3rJb8H7GRkPpX5v57eT1vRaTpz+Z35w6IV4asclBzv56KLB0PNcBa9moyv3jH0ei4uawPJ9eUfLxKQNv75TaTMtJ57eivXVrmcO2lVzPrnzoSf1wIan6PCigjeac2EkexzNMlfxGbybjs7wtAe/Oim/nUaEeP6vbL1vK1L15FLujgWw4z0HGFTpbQ/ktqFbsik5EHOix/aOO62BSAkVwpzECjU75lyga1+iDMQN9EmB3QUq4uCHS4AHP6VqnUHiio9QddxtqSB/1WwPS1HaJzmtJP7VPn7JuaBm131Th9HZA5V2rLmEuBmp4yp//coHIeVJfRzXh8X0E7Rw1OIfp4mG24QXxolLYXL6A9mFfJIMXa2QwUXs+nFil3lwQ19e5nSIrDaem8Qb6mr6QJ0NZVmzPHFEDV3uguY/ry9CZAC8JmgCb6nC11y//QIrmniYNO9K8eSt+fatihp0YJ2xsDHWJcPdC2p8kJDoeydckG7WTnEVTk6XGi/eJxt/4E1TLnL9KK8E28Xzz2Ej1Ad2hXD6Sza0MwRHdtzRRoD+9nDNRV5zxhruM3BfqLeXlfyjmHDu46Hg/vDdTBvbxv21XzSCie5anjPSS9gSK+Fzf9qXG62Ou420VBc0Nf3bW0NEPctO72KALFif2SUnIx6Df0kQ0IQW38ywvxo/KWYjrzm25xWgg6x7+8rz2ck+AVut/SANTC9aF3KfhSZJMb6WzdQRVzUKUC5z97NOtY3UHxfUsk8MZUMc9aJu8G2pMvssB0hYLOiBbSiUBRg8vUfwAQifEPtItAl1TXFycYKFaGIyUvBG2rFFrkBMsIttCjood6ASiJ74oEixk6VLYidOmC8BUNf0l5UXk5EeZUBPpONC7QrnRNt45jAKqdKi4QyJPSvaJCWIawfgivvwRwWoTrEI4hxpTXPwJASReyMgTBDjAmAOiech1zQ5BeXwD8C1J6PltLQ1B6F1AQSLMpvskzBNGO4SZAqyChdxFiZgjlRgEp5bb9pEWRt3robAnSJwZSQSRIFz21MAXpEwPIG7UoAxex7bG5oyhtBfnqEb+jjEDJdruh5I0R+aNL60dfEoGtgWk7rjscuo7dGyRbkqiNEW1k9GgVtuzV96/3k9hbL67Lw8m5d//TupdBFbHuwJ1czrn/ZOrNV0EhiDpgIEu9BRr5m5I/mWdyNrdJQf0Q0KTLjfnX/5M3MXQZIxEG9QatWWeigw9Kl9ZlJH/jjdx3w1SOD0prdpnI8kEtUivAQ7Ow9kJVNWSkeQjagJc0LEnQVevYKGjBCYI00n0DB0VlwwY8u6cbKFGPBB/1bqA0XS98FPYBhaAfHjM82m8+3BxFHbURKFq7PkdFRdpbvYuqw4eBpmYclDZzVKtuVfd7BZM0B1entlYSlLAJp17tjCQobXmyPs1ar6At3SOyPPUoFTy7DD4yanieTou1U5A2EdSjHysL9APzgbEaVxy0rX/Cm5ficyESnUCE/ZV1KNG3lmx5+ihvOhvkg34S6SjZQ/vaxPYxTmbx0iuc6tZzKKtr1Wn02rOWbkscf0KI9JPqzcvov7Te359uzBRVZqMpbacKvZYZU9ayO2qdtw4dMk+u5rQOt9/3pp6zO0pze6THb5rsPeQMVCpoBnffsJ74lTvporDr3X0z+zsrOGdT0t4/nrxPInSzKhoDVnqOoeUe3qJBZ+kWTzuTOrAx3s+7rOOl7l/pKTjpkynt3thdnXZ/uxWzF3cTtRKigT7EI10487xufz5Z2bLTqeGghKcfAVobwAGEcFAmxQvonHEwKPK8IWVBByaBQbkEwV/UoCxMUSDg7AMoKJ/sGXAyFBSU9pgMRBtS0Baj0FcmTFAG5dQ3CJvbAQTl1E0Hm9sBBKUcIQDVFBQzwEDbdcMlBDiFCwXl41wCgebUwUB5FcVBwREMlNlWlAyUW0kcMtwWBMqtgxmygwGBcmsChUyKB4Fy2aLdBRmxCAKlnPGkohkgnQIC5daoDZkTDwEd0Mz41BBgFAsE1KybKyVAEAgB5bRHi7QrX7QKKDfvAvIvEFBOm9FIgOFtEFBubhTkSCGgfBJjdwG+zgEBpR19pCJAxAAB5RYYgb5vAAFlthv1tZCf+g8B5delMm0MqHwSGwLKpDIa05YGlOEdbcyjSwPaGKvbGD/amMioMbFuY3YvjdmP8jvxTpRhaEzOqDFZwMbkdRuTqWcXGpHVXrg5UrJqGrcMNll9tDEV78b0MHDbkUKWDgOl/fAEVIR9Ro3pHBvUzZYQYS8gq+7OBWF3J6stKeTLVv87sPPEqace9Jm9/6ck8sTHwQA/n/3/JFOeuGzVyM+mkX6ZDyDy04ZcqqTy5SVVUB4ngn+hy4aDDvK/UVOhAPk/VVAW5ghqipRAOeSxAV/YUwdlUCcdwRetAlr/eXbgl9BVQWufaw+o6OuB1h00KNxQNdCa39IrcKiGBmi9mWy4yVUGrdWXwn2oBmi7xvAIHBTpgNbYzwCpLCGA1ladgB1hRwCtKxBUskQ6oAbtF1rzBBu+gAJay8M7VYiJtEHNGppUVB9cLdAaxkgfyhdFAVp5NhvQzIkLWnHz+ev87gpBzUrT2aB6KC5opdU1lc0ZGmiFrUcahggDtLK44VdzndqgFRXBYeVtEtBK9qaQrj8y0Aq6jy76i8QAJSfVfm4NJFBii6S8Y4kLB5S0xKaYUngREijh11MAJyGKhAVqdIga7tU3ZkmhgRptio77K7AlI194oBQmaa2Sk88WJqhhI/eVQRsyioQKarQwo6QLbK5siXBBfeuL9j0GvV1ZStigfpCPkjNbQ9tryoQPalj632ztQs4/yIkA1PepeiVxD8t3xkUC6ttfdae6ocAkAzWM3kGpsthXKwqWiwzUf1dX0KMGs4lOQrNYhKC+7Im8t1msS77BoydaUD+EsL+7Ep9vvc5dxbqnrKhBA/WG868C2Ov6NFYukkmrCtBAlr2a9L1RPJjYnjfL+clBDfTyVRVoqFbbMm3HdYdD17E71oDynXzVP66vh8cg7C81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OgAAADZCAMAAAAdUYxCAAAAe1BMVEUAAAD////6+vr39/fr6+vj4+Px8fFZWVna2trn5+dsbGz09PTAwMAvLy9TU1PU1NTf39/KysqVlZUYGBhMTEw6OjqFhYUfHx9nZ2e2traZmZl6enpHR0cQEBCioqK7u7spKSl0dHSNjY02NjasrKwmJiagoKBfX19CQkK813r+AAAJCUlEQVR4nO2dZ4OiQAyGB0XEtohiW9uuZfX//8KjWEDaZCaBKPd+vuXmEUgySSYIQ1otc+w4rmN3rJb8H7GRkPpX5v57eT1vRaTpz+Z35w6IV4asclBzv56KLB0PNcBa9moyv3jH0ei4uawPJ9eUfLxKQNv75TaTMtJ57eivXVrmcO2lVzPrnzoSf1wIan6PCigjeac2EkexzNMlfxGbybjs7wtAe/Oim/nUaEeP6vbL1vK1L15FLujgWw4z0HGFTpbQ/ktqFbsik5EHOix/aOO62BSAkVwpzECjU75lyga1+iDMQN9EmB3QUq4uCHS4AHP6VqnUHiio9QddxtqSB/1WwPS1HaJzmtJP7VPn7JuaBm131Th9HZA5V2rLmEuBmp4yp//coHIeVJfRzXh8X0E7Rw1OIfp4mG24QXxolLYXL6A9mFfJIMXa2QwUXs+nFil3lwQ19e5nSIrDaem8Qb6mr6QJ0NZVmzPHFEDV3uguY/ry9CZAC8JmgCb6nC11y//QIrmniYNO9K8eSt+fatihp0YJ2xsDHWJcPdC2p8kJDoeydckG7WTnEVTk6XGi/eJxt/4E1TLnL9KK8E28Xzz2Ej1Ad2hXD6Sza0MwRHdtzRRoD+9nDNRV5zxhruM3BfqLeXlfyjmHDu46Hg/vDdTBvbxv21XzSCie5anjPSS9gSK+Fzf9qXG62Ou420VBc0Nf3bW0NEPctO72KALFif2SUnIx6Df0kQ0IQW38ywvxo/KWYjrzm25xWgg6x7+8rz2ck+AVut/SANTC9aF3KfhSZJMb6WzdQRVzUKUC5z97NOtY3UHxfUsk8MZUMc9aJu8G2pMvssB0hYLOiBbSiUBRg8vUfwAQifEPtItAl1TXFycYKFaGIyUvBG2rFFrkBMsIttCjood6ASiJ74oEixk6VLYidOmC8BUNf0l5UXk5EeZUBPpONC7QrnRNt45jAKqdKi4QyJPSvaJCWIawfgivvwRwWoTrEI4hxpTXPwJASReyMgTBDjAmAOiech1zQ5BeXwD8C1J6PltLQ1B6F1AQSLMpvskzBNGO4SZAqyChdxFiZgjlRgEp5bb9pEWRt3robAnSJwZSQSRIFz21MAXpEwPIG7UoAxex7bG5oyhtBfnqEb+jjEDJdruh5I0R+aNL60dfEoGtgWk7rjscuo7dGyRbkqiNEW1k9GgVtuzV96/3k9hbL67Lw8m5d//TupdBFbHuwJ1czrn/ZOrNV0EhiDpgIEu9BRr5m5I/mWdyNrdJQf0Q0KTLjfnX/5M3MXQZIxEG9QatWWeigw9Kl9ZlJH/jjdx3w1SOD0prdpnI8kEtUivAQ7Ow9kJVNWSkeQjagJc0LEnQVevYKGjBCYI00n0DB0VlwwY8u6cbKFGPBB/1bqA0XS98FPYBhaAfHjM82m8+3BxFHbURKFq7PkdFRdpbvYuqw4eBpmYclDZzVKtuVfd7BZM0B1entlYSlLAJp17tjCQobXmyPs1ar6At3SOyPPUoFTy7DD4yanieTou1U5A2EdSjHysL9APzgbEaVxy0rX/Cm5ficyESnUCE/ZV1KNG3lmx5+ihvOhvkg34S6SjZQ/vaxPYxTmbx0iuc6tZzKKtr1Wn02rOWbkscf0KI9JPqzcvov7Te359uzBRVZqMpbacKvZYZU9ayO2qdtw4dMk+u5rQOt9/3pp6zO0pze6THb5rsPeQMVCpoBnffsJ74lTvporDr3X0z+zsrOGdT0t4/nrxPInSzKhoDVnqOoeUe3qJBZ+kWTzuTOrAx3s+7rOOl7l/pKTjpkynt3thdnXZ/uxWzF3cTtRKigT7EI10487xufz5Z2bLTqeGghKcfAVobwAGEcFAmxQvonHEwKPK8IWVBByaBQbkEwV/UoCxMUSDg7AMoKJ/sGXAyFBSU9pgMRBtS0Baj0FcmTFAG5dQ3CJvbAQTl1E0Hm9sBBKUcIQDVFBQzwEDbdcMlBDiFCwXl41wCgebUwUB5FcVBwREMlNlWlAyUW0kcMtwWBMqtgxmygwGBcmsChUyKB4Fy2aLdBRmxCAKlnPGkohkgnQIC5daoDZkTDwEd0Mz41BBgFAsE1KybKyVAEAgB5bRHi7QrX7QKKDfvAvIvEFBOm9FIgOFtEFBubhTkSCGgfBJjdwG+zgEBpR19pCJAxAAB5RYYgb5vAAFlthv1tZCf+g8B5delMm0MqHwSGwLKpDIa05YGlOEdbcyjSwPaGKvbGD/amMioMbFuY3YvjdmP8jvxTpRhaEzOqDFZwMbkdRuTqWcXGpHVXrg5UrJqGrcMNll9tDEV78b0MHDbkUKWDgOl/fAEVIR9Ro3pHBvUzZYQYS8gq+7OBWF3J6stKeTLVv87sPPEqace9Jm9/6ck8sTHwQA/n/3/JFOeuGzVyM+mkX6ZDyDy04ZcqqTy5SVVUB4ngn+hy4aDDvK/UVOhAPk/VVAW5ghqipRAOeSxAV/YUwdlUCcdwRetAlr/eXbgl9BVQWufaw+o6OuB1h00KNxQNdCa39IrcKiGBmi9mWy4yVUGrdWXwn2oBmi7xvAIHBTpgNbYzwCpLCGA1ladgB1hRwCtKxBUskQ6oAbtF1rzBBu+gAJay8M7VYiJtEHNGppUVB9cLdAaxkgfyhdFAVp5NhvQzIkLWnHz+ev87gpBzUrT2aB6KC5opdU1lc0ZGmiFrUcahggDtLK44VdzndqgFRXBYeVtEtBK9qaQrj8y0Aq6jy76i8QAJSfVfm4NJFBii6S8Y4kLB5S0xKaYUngREijh11MAJyGKhAVqdIga7tU3ZkmhgRptio77K7AlI194oBQmaa2Sk88WJqhhI/eVQRsyioQKarQwo6QLbK5siXBBfeuL9j0GvV1ZStigfpCPkjNbQ9tryoQPalj632ztQs4/yIkA1PepeiVxD8t3xkUC6ttfdae6ocAkAzWM3kGpsthXKwqWiwzUf1dX0KMGs4lOQrNYhKC+7Im8t1msS77BoydaUD+EsL+7Ep9vvc5dxbqnrKhBA/WG868C2Ov6NFYukkmrCtBAlr2a9L1RPJjYnjfL+clBDfTyVRVoqFbbMm3HdYdD17E71oDynXzVP66vh8cg7C81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www.birthdaypartyideas4kids.com/mickeymouseearstempla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4031" y="310285"/>
            <a:ext cx="898062" cy="8080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assets2.touringplans.com/images/parks/ep/overvi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539896"/>
            <a:ext cx="253365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2ytbf92vre5w2ny7tu3f25u3.wpengine.netdna-cdn.com/wp-content/uploads/2015/06/disney-worl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539896"/>
            <a:ext cx="3273425" cy="2186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761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sp>
        <p:nvSpPr>
          <p:cNvPr id="3" name="Content Placeholder 2"/>
          <p:cNvSpPr>
            <a:spLocks noGrp="1"/>
          </p:cNvSpPr>
          <p:nvPr>
            <p:ph sz="quarter" idx="1"/>
          </p:nvPr>
        </p:nvSpPr>
        <p:spPr/>
        <p:txBody>
          <a:bodyPr/>
          <a:lstStyle/>
          <a:p>
            <a:r>
              <a:rPr lang="en-US" dirty="0" smtClean="0"/>
              <a:t>The arrangement of items on the screen</a:t>
            </a:r>
          </a:p>
          <a:p>
            <a:r>
              <a:rPr lang="en-US" dirty="0" smtClean="0"/>
              <a:t>Screen is divided into 3 general areas:</a:t>
            </a:r>
          </a:p>
          <a:p>
            <a:pPr lvl="1"/>
            <a:r>
              <a:rPr lang="en-US" b="1" dirty="0" smtClean="0"/>
              <a:t>Top</a:t>
            </a:r>
            <a:r>
              <a:rPr lang="en-US" dirty="0" smtClean="0"/>
              <a:t>: navigation</a:t>
            </a:r>
          </a:p>
          <a:p>
            <a:pPr lvl="1"/>
            <a:r>
              <a:rPr lang="en-US" b="1" dirty="0" smtClean="0"/>
              <a:t>Bottom</a:t>
            </a:r>
            <a:r>
              <a:rPr lang="en-US" dirty="0" smtClean="0"/>
              <a:t>: status area</a:t>
            </a:r>
          </a:p>
          <a:p>
            <a:pPr lvl="1"/>
            <a:r>
              <a:rPr lang="en-US" b="1" dirty="0" smtClean="0"/>
              <a:t>Middle</a:t>
            </a:r>
            <a:r>
              <a:rPr lang="en-US" dirty="0" smtClean="0"/>
              <a:t>: displays reports and forms for data entry</a:t>
            </a:r>
          </a:p>
          <a:p>
            <a:r>
              <a:rPr lang="en-US" dirty="0" smtClean="0"/>
              <a:t>Areas may be divided into subsections</a:t>
            </a:r>
          </a:p>
        </p:txBody>
      </p:sp>
    </p:spTree>
    <p:extLst>
      <p:ext uri="{BB962C8B-B14F-4D97-AF65-F5344CB8AC3E}">
        <p14:creationId xmlns:p14="http://schemas.microsoft.com/office/powerpoint/2010/main" val="21654219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smtClean="0"/>
              <a:t>Activity: Universal Studios</a:t>
            </a:r>
            <a:endParaRPr lang="en-US" dirty="0"/>
          </a:p>
        </p:txBody>
      </p:sp>
      <p:sp>
        <p:nvSpPr>
          <p:cNvPr id="3" name="Content Placeholder 2"/>
          <p:cNvSpPr>
            <a:spLocks noGrp="1"/>
          </p:cNvSpPr>
          <p:nvPr>
            <p:ph sz="quarter" idx="1"/>
          </p:nvPr>
        </p:nvSpPr>
        <p:spPr/>
        <p:txBody>
          <a:bodyPr/>
          <a:lstStyle/>
          <a:p>
            <a:r>
              <a:rPr lang="en-US" dirty="0" smtClean="0"/>
              <a:t>Critically analyze the online system for ordering </a:t>
            </a:r>
            <a:r>
              <a:rPr lang="en-US" dirty="0" smtClean="0"/>
              <a:t>Universal Studios</a:t>
            </a:r>
            <a:r>
              <a:rPr lang="en-US" dirty="0" smtClean="0"/>
              <a:t> </a:t>
            </a:r>
            <a:r>
              <a:rPr lang="en-US" dirty="0" smtClean="0"/>
              <a:t>theme part tickets:</a:t>
            </a:r>
          </a:p>
          <a:p>
            <a:pPr lvl="1"/>
            <a:r>
              <a:rPr lang="en-US" dirty="0" smtClean="0"/>
              <a:t>Start with one-day ticket for one adult</a:t>
            </a:r>
          </a:p>
          <a:p>
            <a:pPr lvl="1"/>
            <a:r>
              <a:rPr lang="en-US" dirty="0" smtClean="0"/>
              <a:t>Change to one-day ticket for two adults and one child </a:t>
            </a:r>
          </a:p>
          <a:p>
            <a:pPr lvl="1"/>
            <a:r>
              <a:rPr lang="en-US" dirty="0" smtClean="0"/>
              <a:t>Change to multi-day passes </a:t>
            </a:r>
          </a:p>
          <a:p>
            <a:pPr lvl="1"/>
            <a:r>
              <a:rPr lang="en-US" dirty="0"/>
              <a:t>C</a:t>
            </a:r>
            <a:r>
              <a:rPr lang="en-US" dirty="0" smtClean="0"/>
              <a:t>an I visit </a:t>
            </a:r>
            <a:r>
              <a:rPr lang="en-US" dirty="0" err="1" smtClean="0"/>
              <a:t>Hogsmeade</a:t>
            </a:r>
            <a:r>
              <a:rPr lang="en-US" dirty="0" smtClean="0"/>
              <a:t> and </a:t>
            </a:r>
            <a:r>
              <a:rPr lang="en-US" dirty="0" err="1" smtClean="0"/>
              <a:t>Diagon</a:t>
            </a:r>
            <a:r>
              <a:rPr lang="en-US" dirty="0" smtClean="0"/>
              <a:t> Alley in one day?</a:t>
            </a:r>
            <a:endParaRPr lang="en-US" dirty="0"/>
          </a:p>
        </p:txBody>
      </p:sp>
      <p:sp>
        <p:nvSpPr>
          <p:cNvPr id="4" name="AutoShape 2" descr="data:image/png;base64,iVBORw0KGgoAAAANSUhEUgAAAOgAAADZCAMAAAAdUYxCAAAAe1BMVEUAAAD////6+vr39/fr6+vj4+Px8fFZWVna2trn5+dsbGz09PTAwMAvLy9TU1PU1NTf39/KysqVlZUYGBhMTEw6OjqFhYUfHx9nZ2e2traZmZl6enpHR0cQEBCioqK7u7spKSl0dHSNjY02NjasrKwmJiagoKBfX19CQkK813r+AAAJCUlEQVR4nO2dZ4OiQAyGB0XEtohiW9uuZfX//8KjWEDaZCaBKPd+vuXmEUgySSYIQ1otc+w4rmN3rJb8H7GRkPpX5v57eT1vRaTpz+Z35w6IV4asclBzv56KLB0PNcBa9moyv3jH0ei4uawPJ9eUfLxKQNv75TaTMtJ57eivXVrmcO2lVzPrnzoSf1wIan6PCigjeac2EkexzNMlfxGbybjs7wtAe/Oim/nUaEeP6vbL1vK1L15FLujgWw4z0HGFTpbQ/ktqFbsik5EHOix/aOO62BSAkVwpzECjU75lyga1+iDMQN9EmB3QUq4uCHS4AHP6VqnUHiio9QddxtqSB/1WwPS1HaJzmtJP7VPn7JuaBm131Th9HZA5V2rLmEuBmp4yp//coHIeVJfRzXh8X0E7Rw1OIfp4mG24QXxolLYXL6A9mFfJIMXa2QwUXs+nFil3lwQ19e5nSIrDaem8Qb6mr6QJ0NZVmzPHFEDV3uguY/ry9CZAC8JmgCb6nC11y//QIrmniYNO9K8eSt+fatihp0YJ2xsDHWJcPdC2p8kJDoeydckG7WTnEVTk6XGi/eJxt/4E1TLnL9KK8E28Xzz2Ej1Ad2hXD6Sza0MwRHdtzRRoD+9nDNRV5zxhruM3BfqLeXlfyjmHDu46Hg/vDdTBvbxv21XzSCie5anjPSS9gSK+Fzf9qXG62Ou420VBc0Nf3bW0NEPctO72KALFif2SUnIx6Df0kQ0IQW38ywvxo/KWYjrzm25xWgg6x7+8rz2ck+AVut/SANTC9aF3KfhSZJMb6WzdQRVzUKUC5z97NOtY3UHxfUsk8MZUMc9aJu8G2pMvssB0hYLOiBbSiUBRg8vUfwAQifEPtItAl1TXFycYKFaGIyUvBG2rFFrkBMsIttCjood6ASiJ74oEixk6VLYidOmC8BUNf0l5UXk5EeZUBPpONC7QrnRNt45jAKqdKi4QyJPSvaJCWIawfgivvwRwWoTrEI4hxpTXPwJASReyMgTBDjAmAOiech1zQ5BeXwD8C1J6PltLQ1B6F1AQSLMpvskzBNGO4SZAqyChdxFiZgjlRgEp5bb9pEWRt3robAnSJwZSQSRIFz21MAXpEwPIG7UoAxex7bG5oyhtBfnqEb+jjEDJdruh5I0R+aNL60dfEoGtgWk7rjscuo7dGyRbkqiNEW1k9GgVtuzV96/3k9hbL67Lw8m5d//TupdBFbHuwJ1czrn/ZOrNV0EhiDpgIEu9BRr5m5I/mWdyNrdJQf0Q0KTLjfnX/5M3MXQZIxEG9QatWWeigw9Kl9ZlJH/jjdx3w1SOD0prdpnI8kEtUivAQ7Ow9kJVNWSkeQjagJc0LEnQVevYKGjBCYI00n0DB0VlwwY8u6cbKFGPBB/1bqA0XS98FPYBhaAfHjM82m8+3BxFHbURKFq7PkdFRdpbvYuqw4eBpmYclDZzVKtuVfd7BZM0B1entlYSlLAJp17tjCQobXmyPs1ar6At3SOyPPUoFTy7DD4yanieTou1U5A2EdSjHysL9APzgbEaVxy0rX/Cm5ficyESnUCE/ZV1KNG3lmx5+ihvOhvkg34S6SjZQ/vaxPYxTmbx0iuc6tZzKKtr1Wn02rOWbkscf0KI9JPqzcvov7Te359uzBRVZqMpbacKvZYZU9ayO2qdtw4dMk+u5rQOt9/3pp6zO0pze6THb5rsPeQMVCpoBnffsJ74lTvporDr3X0z+zsrOGdT0t4/nrxPInSzKhoDVnqOoeUe3qJBZ+kWTzuTOrAx3s+7rOOl7l/pKTjpkynt3thdnXZ/uxWzF3cTtRKigT7EI10487xufz5Z2bLTqeGghKcfAVobwAGEcFAmxQvonHEwKPK8IWVBByaBQbkEwV/UoCxMUSDg7AMoKJ/sGXAyFBSU9pgMRBtS0Baj0FcmTFAG5dQ3CJvbAQTl1E0Hm9sBBKUcIQDVFBQzwEDbdcMlBDiFCwXl41wCgebUwUB5FcVBwREMlNlWlAyUW0kcMtwWBMqtgxmygwGBcmsChUyKB4Fy2aLdBRmxCAKlnPGkohkgnQIC5daoDZkTDwEd0Mz41BBgFAsE1KybKyVAEAgB5bRHi7QrX7QKKDfvAvIvEFBOm9FIgOFtEFBubhTkSCGgfBJjdwG+zgEBpR19pCJAxAAB5RYYgb5vAAFlthv1tZCf+g8B5delMm0MqHwSGwLKpDIa05YGlOEdbcyjSwPaGKvbGD/amMioMbFuY3YvjdmP8jvxTpRhaEzOqDFZwMbkdRuTqWcXGpHVXrg5UrJqGrcMNll9tDEV78b0MHDbkUKWDgOl/fAEVIR9Ro3pHBvUzZYQYS8gq+7OBWF3J6stKeTLVv87sPPEqace9Jm9/6ck8sTHwQA/n/3/JFOeuGzVyM+mkX6ZDyDy04ZcqqTy5SVVUB4ngn+hy4aDDvK/UVOhAPk/VVAW5ghqipRAOeSxAV/YUwdlUCcdwRetAlr/eXbgl9BVQWufaw+o6OuB1h00KNxQNdCa39IrcKiGBmi9mWy4yVUGrdWXwn2oBmi7xvAIHBTpgNbYzwCpLCGA1ladgB1hRwCtKxBUskQ6oAbtF1rzBBu+gAJay8M7VYiJtEHNGppUVB9cLdAaxkgfyhdFAVp5NhvQzIkLWnHz+ev87gpBzUrT2aB6KC5opdU1lc0ZGmiFrUcahggDtLK44VdzndqgFRXBYeVtEtBK9qaQrj8y0Aq6jy76i8QAJSfVfm4NJFBii6S8Y4kLB5S0xKaYUngREijh11MAJyGKhAVqdIga7tU3ZkmhgRptio77K7AlI194oBQmaa2Sk88WJqhhI/eVQRsyioQKarQwo6QLbK5siXBBfeuL9j0GvV1ZStigfpCPkjNbQ9tryoQPalj632ztQs4/yIkA1PepeiVxD8t3xkUC6ttfdae6ocAkAzWM3kGpsthXKwqWiwzUf1dX0KMGs4lOQrNYhKC+7Im8t1msS77BoydaUD+EsL+7Ep9vvc5dxbqnrKhBA/WG868C2Ov6NFYukkmrCtBAlr2a9L1RPJjYnjfL+clBDfTyVRVoqFbbMm3HdYdD17E71oDynXzVP66vh8cg7C81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OgAAADZCAMAAAAdUYxCAAAAe1BMVEUAAAD////6+vr39/fr6+vj4+Px8fFZWVna2trn5+dsbGz09PTAwMAvLy9TU1PU1NTf39/KysqVlZUYGBhMTEw6OjqFhYUfHx9nZ2e2traZmZl6enpHR0cQEBCioqK7u7spKSl0dHSNjY02NjasrKwmJiagoKBfX19CQkK813r+AAAJCUlEQVR4nO2dZ4OiQAyGB0XEtohiW9uuZfX//8KjWEDaZCaBKPd+vuXmEUgySSYIQ1otc+w4rmN3rJb8H7GRkPpX5v57eT1vRaTpz+Z35w6IV4asclBzv56KLB0PNcBa9moyv3jH0ei4uawPJ9eUfLxKQNv75TaTMtJ57eivXVrmcO2lVzPrnzoSf1wIan6PCigjeac2EkexzNMlfxGbybjs7wtAe/Oim/nUaEeP6vbL1vK1L15FLujgWw4z0HGFTpbQ/ktqFbsik5EHOix/aOO62BSAkVwpzECjU75lyga1+iDMQN9EmB3QUq4uCHS4AHP6VqnUHiio9QddxtqSB/1WwPS1HaJzmtJP7VPn7JuaBm131Th9HZA5V2rLmEuBmp4yp//coHIeVJfRzXh8X0E7Rw1OIfp4mG24QXxolLYXL6A9mFfJIMXa2QwUXs+nFil3lwQ19e5nSIrDaem8Qb6mr6QJ0NZVmzPHFEDV3uguY/ry9CZAC8JmgCb6nC11y//QIrmniYNO9K8eSt+fatihp0YJ2xsDHWJcPdC2p8kJDoeydckG7WTnEVTk6XGi/eJxt/4E1TLnL9KK8E28Xzz2Ej1Ad2hXD6Sza0MwRHdtzRRoD+9nDNRV5zxhruM3BfqLeXlfyjmHDu46Hg/vDdTBvbxv21XzSCie5anjPSS9gSK+Fzf9qXG62Ou420VBc0Nf3bW0NEPctO72KALFif2SUnIx6Df0kQ0IQW38ywvxo/KWYjrzm25xWgg6x7+8rz2ck+AVut/SANTC9aF3KfhSZJMb6WzdQRVzUKUC5z97NOtY3UHxfUsk8MZUMc9aJu8G2pMvssB0hYLOiBbSiUBRg8vUfwAQifEPtItAl1TXFycYKFaGIyUvBG2rFFrkBMsIttCjood6ASiJ74oEixk6VLYidOmC8BUNf0l5UXk5EeZUBPpONC7QrnRNt45jAKqdKi4QyJPSvaJCWIawfgivvwRwWoTrEI4hxpTXPwJASReyMgTBDjAmAOiech1zQ5BeXwD8C1J6PltLQ1B6F1AQSLMpvskzBNGO4SZAqyChdxFiZgjlRgEp5bb9pEWRt3robAnSJwZSQSRIFz21MAXpEwPIG7UoAxex7bG5oyhtBfnqEb+jjEDJdruh5I0R+aNL60dfEoGtgWk7rjscuo7dGyRbkqiNEW1k9GgVtuzV96/3k9hbL67Lw8m5d//TupdBFbHuwJ1czrn/ZOrNV0EhiDpgIEu9BRr5m5I/mWdyNrdJQf0Q0KTLjfnX/5M3MXQZIxEG9QatWWeigw9Kl9ZlJH/jjdx3w1SOD0prdpnI8kEtUivAQ7Ow9kJVNWSkeQjagJc0LEnQVevYKGjBCYI00n0DB0VlwwY8u6cbKFGPBB/1bqA0XS98FPYBhaAfHjM82m8+3BxFHbURKFq7PkdFRdpbvYuqw4eBpmYclDZzVKtuVfd7BZM0B1entlYSlLAJp17tjCQobXmyPs1ar6At3SOyPPUoFTy7DD4yanieTou1U5A2EdSjHysL9APzgbEaVxy0rX/Cm5ficyESnUCE/ZV1KNG3lmx5+ihvOhvkg34S6SjZQ/vaxPYxTmbx0iuc6tZzKKtr1Wn02rOWbkscf0KI9JPqzcvov7Te359uzBRVZqMpbacKvZYZU9ayO2qdtw4dMk+u5rQOt9/3pp6zO0pze6THb5rsPeQMVCpoBnffsJ74lTvporDr3X0z+zsrOGdT0t4/nrxPInSzKhoDVnqOoeUe3qJBZ+kWTzuTOrAx3s+7rOOl7l/pKTjpkynt3thdnXZ/uxWzF3cTtRKigT7EI10487xufz5Z2bLTqeGghKcfAVobwAGEcFAmxQvonHEwKPK8IWVBByaBQbkEwV/UoCxMUSDg7AMoKJ/sGXAyFBSU9pgMRBtS0Baj0FcmTFAG5dQ3CJvbAQTl1E0Hm9sBBKUcIQDVFBQzwEDbdcMlBDiFCwXl41wCgebUwUB5FcVBwREMlNlWlAyUW0kcMtwWBMqtgxmygwGBcmsChUyKB4Fy2aLdBRmxCAKlnPGkohkgnQIC5daoDZkTDwEd0Mz41BBgFAsE1KybKyVAEAgB5bRHi7QrX7QKKDfvAvIvEFBOm9FIgOFtEFBubhTkSCGgfBJjdwG+zgEBpR19pCJAxAAB5RYYgb5vAAFlthv1tZCf+g8B5delMm0MqHwSGwLKpDIa05YGlOEdbcyjSwPaGKvbGD/amMioMbFuY3YvjdmP8jvxTpRhaEzOqDFZwMbkdRuTqWcXGpHVXrg5UrJqGrcMNll9tDEV78b0MHDbkUKWDgOl/fAEVIR9Ro3pHBvUzZYQYS8gq+7OBWF3J6stKeTLVv87sPPEqace9Jm9/6ck8sTHwQA/n/3/JFOeuGzVyM+mkX6ZDyDy04ZcqqTy5SVVUB4ngn+hy4aDDvK/UVOhAPk/VVAW5ghqipRAOeSxAV/YUwdlUCcdwRetAlr/eXbgl9BVQWufaw+o6OuB1h00KNxQNdCa39IrcKiGBmi9mWy4yVUGrdWXwn2oBmi7xvAIHBTpgNbYzwCpLCGA1ladgB1hRwCtKxBUskQ6oAbtF1rzBBu+gAJay8M7VYiJtEHNGppUVB9cLdAaxkgfyhdFAVp5NhvQzIkLWnHz+ev87gpBzUrT2aB6KC5opdU1lc0ZGmiFrUcahggDtLK44VdzndqgFRXBYeVtEtBK9qaQrj8y0Aq6jy76i8QAJSfVfm4NJFBii6S8Y4kLB5S0xKaYUngREijh11MAJyGKhAVqdIga7tU3ZkmhgRptio77K7AlI194oBQmaa2Sk88WJqhhI/eVQRsyioQKarQwo6QLbK5siXBBfeuL9j0GvV1ZStigfpCPkjNbQ9tryoQPalj632ztQs4/yIkA1PepeiVxD8t3xkUC6ttfdae6ocAkAzWM3kGpsthXKwqWiwzUf1dX0KMGs4lOQrNYhKC+7Im8t1msS77BoydaUD+EsL+7Ep9vvc5dxbqnrKhBA/WG868C2Ov6NFYukkmrCtBAlr2a9L1RPJjYnjfL+clBDfTyVRVoqFbbMm3HdYdD17E71oDynXzVP66vh8cg7C81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www.screamscape.com/assets/images/UniversalThemeParks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935211"/>
            <a:ext cx="3164759" cy="16451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universalorlando.com/Images/BB-WWoHP-Hub_tcm13-4796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85" y="4691009"/>
            <a:ext cx="4416425" cy="207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1410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smtClean="0"/>
              <a:t>Activity: Ticketmaster</a:t>
            </a:r>
            <a:endParaRPr lang="en-US" dirty="0"/>
          </a:p>
        </p:txBody>
      </p:sp>
      <p:sp>
        <p:nvSpPr>
          <p:cNvPr id="3" name="Content Placeholder 2"/>
          <p:cNvSpPr>
            <a:spLocks noGrp="1"/>
          </p:cNvSpPr>
          <p:nvPr>
            <p:ph sz="quarter" idx="1"/>
          </p:nvPr>
        </p:nvSpPr>
        <p:spPr/>
        <p:txBody>
          <a:bodyPr/>
          <a:lstStyle/>
          <a:p>
            <a:r>
              <a:rPr lang="en-US" dirty="0"/>
              <a:t>Critically analyze the online system for ordering </a:t>
            </a:r>
            <a:r>
              <a:rPr lang="en-US" dirty="0" smtClean="0"/>
              <a:t>concert tickets through </a:t>
            </a:r>
            <a:r>
              <a:rPr lang="en-US" dirty="0" smtClean="0"/>
              <a:t>Ticketmaster.com:</a:t>
            </a:r>
            <a:endParaRPr lang="en-US" dirty="0" smtClean="0"/>
          </a:p>
          <a:p>
            <a:pPr lvl="1"/>
            <a:r>
              <a:rPr lang="en-US" dirty="0" smtClean="0"/>
              <a:t>Look at seats for </a:t>
            </a:r>
            <a:r>
              <a:rPr lang="en-US" dirty="0" smtClean="0"/>
              <a:t>two people</a:t>
            </a:r>
            <a:endParaRPr lang="en-US" dirty="0" smtClean="0"/>
          </a:p>
          <a:p>
            <a:pPr lvl="1"/>
            <a:r>
              <a:rPr lang="en-US" dirty="0" smtClean="0"/>
              <a:t>Try to see what other seats are available on same day</a:t>
            </a:r>
          </a:p>
          <a:p>
            <a:pPr lvl="1"/>
            <a:r>
              <a:rPr lang="en-US" dirty="0" smtClean="0"/>
              <a:t>Try to see what seats are available on a different day</a:t>
            </a:r>
            <a:endParaRPr lang="en-US" dirty="0"/>
          </a:p>
          <a:p>
            <a:endParaRPr lang="en-US" dirty="0"/>
          </a:p>
        </p:txBody>
      </p:sp>
      <p:pic>
        <p:nvPicPr>
          <p:cNvPr id="3074" name="Picture 2" descr="http://www.nippertown.com/zeblog/wp-content/uploads/2011/04/ticketmas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114800"/>
            <a:ext cx="4191000" cy="2529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226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smtClean="0"/>
              <a:t>Activity: Broadway.com</a:t>
            </a:r>
            <a:endParaRPr lang="en-US" dirty="0"/>
          </a:p>
        </p:txBody>
      </p:sp>
      <p:sp>
        <p:nvSpPr>
          <p:cNvPr id="3" name="Content Placeholder 2"/>
          <p:cNvSpPr>
            <a:spLocks noGrp="1"/>
          </p:cNvSpPr>
          <p:nvPr>
            <p:ph sz="quarter" idx="1"/>
          </p:nvPr>
        </p:nvSpPr>
        <p:spPr>
          <a:xfrm>
            <a:off x="612775" y="1600200"/>
            <a:ext cx="8153400" cy="4495800"/>
          </a:xfrm>
        </p:spPr>
        <p:txBody>
          <a:bodyPr/>
          <a:lstStyle/>
          <a:p>
            <a:r>
              <a:rPr lang="en-US" dirty="0"/>
              <a:t>Critically analyze the online system for ordering </a:t>
            </a:r>
            <a:r>
              <a:rPr lang="en-US" dirty="0" smtClean="0"/>
              <a:t>theater </a:t>
            </a:r>
            <a:r>
              <a:rPr lang="en-US" dirty="0" smtClean="0"/>
              <a:t>tickets through Broadway.com:</a:t>
            </a:r>
          </a:p>
          <a:p>
            <a:pPr lvl="1"/>
            <a:r>
              <a:rPr lang="en-US" dirty="0" smtClean="0"/>
              <a:t>Look at seats for two adult tickets</a:t>
            </a:r>
          </a:p>
          <a:p>
            <a:pPr lvl="1"/>
            <a:r>
              <a:rPr lang="en-US" dirty="0" smtClean="0"/>
              <a:t>Try to see what other seats are available on same day</a:t>
            </a:r>
          </a:p>
          <a:p>
            <a:pPr lvl="1"/>
            <a:r>
              <a:rPr lang="en-US" dirty="0" smtClean="0"/>
              <a:t>Try to see what seats are available on a different day</a:t>
            </a:r>
            <a:endParaRPr lang="en-US" dirty="0"/>
          </a:p>
          <a:p>
            <a:endParaRPr lang="en-US" dirty="0"/>
          </a:p>
        </p:txBody>
      </p:sp>
      <p:sp>
        <p:nvSpPr>
          <p:cNvPr id="4" name="AutoShape 2" descr="data:image/jpeg;base64,/9j/4AAQSkZJRgABAQAAAQABAAD/2wCEAAkGBxQSEhQUEhQVFRUWGBwbGBcYFhwaHhccGB4fHhoYGBoYHCggHB8lHBcXITEhJSkrMS8uGB81ODQsNygtLiwBCgoKDg0OGxAQGzcmHyQxLzI0LCw0LC8sNCwsLCwsLCwsLCwsLCwsLCwsLCwsLCwsLCwsLCwsLCwsLCwsLCwsLP/AABEIAJkBSAMBIgACEQEDEQH/xAAcAAACAgMBAQAAAAAAAAAAAAAGBwUIAAMEAQL/xABVEAABAgMEAwgNBwoEBgIDAAABAgMABBEFEiExBgdBCBMiUWFxgbIUFjI0NVRyc3SRk6HSFSMzQlKxsyQ2YoKEksHC0fAXU4PTJUOiw+HxRGQmVWP/xAAZAQEAAwEBAAAAAAAAAAAAAAAAAQIDBAX/xAAyEQACAQIDBwEIAgIDAAAAAAAAAQIDEQQSIRMxQVFhkdGhBRUiQlJxseEUMoHwI1PB/9oADAMBAAIRAxEAPwAOtKUCQlVKBKhepxE090NXRyxZNbKHBLslKtq2kqJ5TeFaxDTuiLiwtCUEggj1/wDuO3RWacYlN6mEraU1ShKcFcYH623iMeZTbcPsenOTUt+8lbW0al1tKDcpLpdBvIAaQAumSbwTgDSIzRuxwS4ZuQYSAkEHeWyDzAV/hllxyzlqqCUrUoJSCE1oSbyjQCg4zT1xJ2Ta5cReU0tIpiapUDx0UlR98THUu3NR3kWzZ0i+2repaVCgaV3ls05wBUdMdDOhkmkAuMsHbQNIGHKaR9r0cabeEw04UEg30Cl1YPGNhrt/8RqsxLZcF4LoakVUSgcwyr90VnvRGaWVuLZ52qySlfNy7Bzx3tNOjCkBemWjiGlpUGm0CpSQlIAORBoBTaceSGa8lTZBbpc4gMuWIfTBgKlXlKNVBIIHFwhiImK16mbqyy7xVok2/sJ/dEBlpzJDrl3AAkADClMMIOkikCHyC/NTS2pdpSyV8IhJogKJ4S1ZJGefFHXFHJGpO+9m2xQ4WVqDaV3iaLcCjSgwQ2UqHDOOFKYYwa2DZr28u3pOVd3tCVlakFCkpVXC6pn5wgJKsCAQM8RE7oLoq5LNKRMAJKVG6pDl+gOeCCAknbXkzicXNLk3EtssLdS8alZUSVLNahSjWlEpGJoAKARzzmsz0PQgqmVJS1+4vrNsOZEwWw3LkHGrkrgeFS6jfEYcHhA0u0oK1gZ07lnGZhF64kOIURvSd7QpKVrQhYQnAFSUpV0w+0yTdLpTRIH0Z7nZ9UGnRlCi1wpSX07FBtISOIEnCmwcKuX1RE0p/FYpVcnG993UjtDpVM0hTZRfXUUoOEa8RGOyDjSTQ90SCZZmWbMwjhqmEIaSA2mvAU4qi1OcozpXnHtWWkTdnyU05eb7IU4gNoXhfSO6AOe0+6D3R7S8OS00/MKui8VNoqMUFAGHHwr0bNpOxklNrPf1K7S7rijQKWScgKn+MNqwLFQ3Zt91tDjqyFBSkJUQMQlKVUOBpXDOBnV5oo3NKqsLCEAb4qtOLgJwxJx+/LAtO02AWl0F1IKboGwDADoFPXEYmolojKjKbd22CEsw2hJS7Kt3qVFWRWgoKElOFc869NYLLI0blXG6tssqURmpCCAfs0IrXH3QEuW9V15p0UcQtd1dO7bKjwaA8HA0yOWzGCay5kt9yVA1AzPTyAXca8hxjkd4vU71eS+Fn2vRY31Ay0qhAGBDd5ZVXI1F0ClY2z1hNtyrikSbLriVhISlpsmhJ4VVAcnNWCWWtWrVVIqqn955RGWPpCCFNltSiTUkilNp5aJocdtMK1iU43RRyq2YvdN7HbRJJUAJd4LNwICTvqaC8VOUTdArSh21zzhXGZcH11fvGGbrwtUF2WbbPcIWojkWU0r+4YVRVWPQpJZUcNSrPO9SctVakIbooglltWBzKq1PuiK7Lc+2r94x9zkwVhFfqoCRzJrT74441aXIptZ833CXQ169MjfKuAA3UKxSpRoEhQOzGvRDi0YlZV8qR2KhRSmpcXLJSlRy4PBAoTlTiMJbQtta5pLaK1WCMNmBqceIVMN9q03pZ52SlWWwq4lwOLvb2LwF4ulNVDEGh202UjKSWZX3HRSqSyvU2WtZCAqgkUFJNDvbbaSB9q8opHRjzRMWfY0spAvysuFU/wAhCSeUimB4/dhHbKzzu9hb6G731t5XfFeNOAPR6qx0vzKVIqjGuRjbDRipOP5L1JSetxI6fSwlJgoSAEnhIoKCnFT+EBs3OqKiUqUkHG7eOHGByVhx6Z6OpmnkrdWpLQRQqQAVXiQlKQD9orGOOXGYVOldlGWdSgocQCi8Eu3b4BJFFXMM0k7MDG+IjaxyZ53bu+5GdlufbV+8YwTa/tq9Zjmj6THLZDaT5snrLcKn2alRSVgEEmhxGB6IbdhWGqZJIlmW97oSFyzVxZP1EYXjd2qJFcwKQsNG5NbrlUC8JcGYWP0EXQsjacCKDkh9sWx+TjeAlSygkVN1NUggAnZVQpXnOyOWpbQ7ISnrZnDaei7LzYS1LS6V0qoJbbTjlQKA49uOURMxoYhDYC2GwboKinGppUpBPDBBGYVQ1yiTse2Ztbib8s2whICVKW+FKUfrFpCAb4wzJTnE1a9oVRRSceQ4HlBiskoIvGcm9HoVw0jlXJaZcaStRCcjXYRWvqMRTk6skm+ocxMN2y9GUz7kxNTJDaG0kUOR3tsm+SM0glFRhXHKkJcR009UclSc4vedaJhw5LUekxkENiMJS0VKHTxxketDAUcqdSdmz0aeCm4KUp2uWaTbkn41L+2R/WPiY0gk6YzEurk31B/jHb2vSnisv7FHwx52vynisv7FHwx5ORnl5oXvqDU/NybiSEvsIqoKql5AN4ZHOI9xbBWFidZTleKVtgrAzChWhrygkbCINRYEp4tL+xR8Me9r8p4rL+xR8MZOh1OmOKUVbwBHygyCQJpop2VdR6s463ZuUSO+GL1Mw6knoAVSCs2BKeLS/sUfDGdr8p4tL+xR8MV/i9SZYuMraApJaQspQQqYaJrh84j+sRulVpslhdJllZUBQBxJpQjiMH3a/KeKy/sUfDGdr8p4tL+xR8MI4a3EzlXg+H4EL2Sj7aP3hBXora8tJS63FKSVOq3xZSpCikJFxCbl68o8FSqAYXxxwzvkCU8Wl/Yo+GMNgSni0v7FHwxq6basZwlTi76iYldZS1uIC22W2FH5z5qqgmtMUpIqrI4Hbtjtta3Frdqi0ktIPcoS3UDHaQupOXdQ2ho/KeLS/sUfDHva/KeKy/sUfDGcsNfd5Omni4Q3q/YCrPtdCUJ3+cZeVTugUI9YCiIT2nlpdlT7qkYtpupQeO4MVV4ib1IsqLAlPFpf2KPhjFWBKDOWl/Yo+GJp0MjvcpUxEJq1mVVdcvNttkC6FEk04QvHH3RJ2jPLmC3LMne2gKEk0FBxk/3jFlxYMp4tL+xR8Me9r8r4tL+xR8MX2bNI4yCVsvJdbLhfqAGiUlKykuhtU1LlVKkB1sAE4kmh5vVlHZaU/Lm8BMMEXSMHUYnPj9UGXa/KeKy/sUfDGCwJTxaX9ij4YpPD5uJzRqQXP0EHpDLN9m74lbakqUa3VjEKPGDEvZ1qtJUEOON8EkBVQQRt6cKY7Dxw5TYEp4tL+xR8MYLAlPFpf2KPhirwzatc3jioR4MAHLYaKPm5hpCjmb6PuJjnlbQKSCZxo0zrvWI4gQawx/kCU8Wl/Yo+GPe1+U8Vl/Yo+GEcLbiP5cLbvwVQ0zmzMzj7iAoovXUGhxSnBJHIaV6YhkSyvsH1GLj/ACDKeLS/sUfDGfIEp4tL+xR8MdKTSscrdN8/Qp7MsrON00oMhGjsdX2Feoxcn5AlPFpf2KPhj0WBKeLS/sUfDE/EP+Lr6FUNDJlUvONOFJAqQSRQC8KVhsuTCX5qrzrAZSkXQXUfOKON5QBySMADtJ4oavyDKeLS/sUfDHva/KeKy/sUfDFJRbNYVYRVtfQAHLPsxXdKl8vqv3RzEJcoemN6rSlm0hKHmbowADiTz7eWDjtelPFZf2KPhjztflPFZf2KPhi+t0+Q20OTF85bTFe7QsDGgWjEk4YKUAaUKs9nHCg1lzC359xdApICUoukKF0JFMUkjaTQHCsWg7X5TxWX9ij4YwWBKeLS/sUfDG1Ss5rVIyvT6+hTbsdX2Feox6lhX2FeoxcntflfFpf2KPhjPkCU8Wl/Yo+GMdR/x9fQqto/azsm4pxpIN9tTa0rSSlaF0vJNCCMgagjKGXY9osTEkht1xKFpCCUlYAXvRCVNrBPCSSkEiovBw44Q3u1+V8Wl/Yo+GPPkCU8Wl/Yo+GMpUm+JtGtTXBiTatjfJnsd19jeagJ3qXl20lR2lSm1CgpdvJVXIjI0JrRteWbRcbeQUNI7ou3yokcalEqNBxnuoY/a/KeLS/sUfDGdr8r4tL+xR8MJ0nJK4jWpx4fgq/pNPvb20ht53e3UrWtpKjdTecVdCkp23aYHkgXRLKJ7kjoMXI7X5TxaX9ij4Y8FgSni0v7FHwxpFOJnKVOTu7+hVZ10hgIzPJHkWr7X5XxaX9ij4YyNKtSdRpvhodFXFxm1o9FYkoU+6CtB2Xl5RxhxbSw8eEhRSe5yqDlhlDYhPbpPvSV88eoYqcBAaDa63W1JatEb62aDf0jho5VpGCwNtKHDbD5k5pDqEuNqSpCwClSTUKByIO2KVtSqyhbiUkpRdvq2Jv1Ca89DDf3P+l6kumz3VcBYK2K/VWMVIHIoVVzpPHABTr+tF2XlpV1hxbSxMYKQSCOArDDZyRE6vNcwcUli0bqFGgTMAUST/8A1GSfKGHIM47N0j3lLekfyKivaRyYQBeBKgcoxRhKaitPFLPyfMKqQmsusnGic2eWgxTyAjYIbtvLKZZ9QzDThHOEmAEHrB1uzLzq2pBe8sJUUhaaX3aYFV76qTsAxpmdgDbN04tFhYWmbmOOi1qWkjlSuoIMRmjDCXJyVbWKpW+0lQ4wpaQR6jDp3R8mgS0osJAUHVIBAA4JTWmGyqRABpqw01FqSt9QCXmzddSMq0wWmuISoVwORBHKZDT3SlNmybkwqhV3LSPtuK7kcwxUeRJhS7mtZ3+cGwttn1KV/UxGa/dIy/PCWSfm5ZNCMcXFgFR5aC6OThQBM6k9YDiphyUm3CvshanGlq2OHFaOQKzA2EcsNnTw/wDDZ6nir/4aoqBLPraWlaCUrSQpKtoIxBHTjFpZu2xO2A/MilXJF4qA2LDagsdCgoQAsNXmuB2XKWZ8l1nAB3NxsZcL7aR+9z5RYGUmUuIStCkrSoBSVJNQQciOSKRgw2dSOnZlnkyT6/mHlfNlR+icOwVySo4U2Gh2mAHxpHMqalJlxBotDLiknOikoJBocMwIr3orrRtN6dlWnJiqHHm0qG9NioUoAioTXKH9pafyCc9He/DVFUNBfCMl6Q11xADt146XzdnqlBKO72HA5e4CVVulFO6Bp3Rjt1IaUTVoMzKptzfChxITwUpoCkk9yBtgV3S/dyPkvfe3Ejua+95zzqOqYABZ/WzaqHXUiYFErUAC03gASB9WLMSqyW0E5lIr0iKX2x9O95xfWMWe1laSGRslS0GjriUtNcYUsYqHKlIUroEALDWZrMdVaLfYblG5NzA7HXMUrJ400KkDkKjth4aKW83PyrUw13LgxTtQod0g8oP8IpwlokEgEhIqaDIVAqeIVIHORDd3O2kBbmHZNR4Dyd8QOJaMFU8pH4YgDZru0rnJa0d6l5l1pveUG6hVBUlVThzCD7UraLsxZe+PuLdWXXBeWoqNBSgqYVG6D8KjzDf3qhm6hfBA867/AAgBHu6eWkhagmdmAAo0+cJyPLFuU5CKSTn0i/KV98XbRkIA9hNa3NaTks8uTkiEuIpvrpAJSSK3GwcK0IJUebZDlMU404dKrRnSTU9kuj1LUB7gIA6UabWmFB3syZrXMuKu14qHg9FIdWqHWUu0CqWmrvZCU3krAoHUjBVQMAoVBwzByFI+9KLNbGi4SEiiZVhYwyVwFFXOSTXnMKLU26U2xKUNKqWDygtqwgB46y9ZDdlpS2lIdmViqUE0SlOV9ZGNKg0AzocoT6tclqFd4ONAfYDKbvvx98RuuR8rtibvEm6pCRyAITgPeemGHZ+g8mrRwvllJmDLre376wUKqAB2DACnFABLqu1nptMlh9CWplKb3BrccAzKa4pIrinHDEHMCE0v1oPWZa7rK0h6Wo2bmSkXkJvFCsjtN05naIUurOaLdqyShhV5KehfBI9SjE1r28MPeQ11BAFi9G9JJefaD0s4FpyIyUg/ZWnNJ/sRLVinOiOk79nPpeYVTYtB7lxO1Kh/HZsh9aVa1WWbNamZainpkENIV/yynBZcH6BwptNNkAT+nen8tZiPnFX3iKoZSRePEVH6ieU9AMRmqHS5+00Tbz90XXUpQhIwQm7WmOJPGTFZp+dcecW68pS3FmqlKxJJ44fO5s71m/PJ6kAOGMjIyAMhPbpPvSV88eoYcMJ7dJ96Svnj1DAAZqaslM2zarCxULlkgcigVFCuhQB6ICdDpxTU/KOJNCl9v1FQBHSCRBvqYtRMqzar6j9HLAjlVVQSOlRA6YD9ArOL9oybScy8gnmQb6v+lJgBzbpHvGW9I/kVAJqVsNueNoSzuTkuKH7KgsXFjlCqH/3B3ukO8Zb0j+RUDW5s77mvMjriAFgw47JTQUOC9Lu8eSm1YjmqKRbWcn0zFnOPI7l2VUscymyf4xWjW8wEWxOAZX0q6VoSo+9Rh66EulWjzZPijg6EhaR7gIArlod3/J+ks/iJh2bpLvOV8+eoqEnod3/J+ks/iJh2bpLvOV8+eoqAB/c3KAfnCcg0gn94wq7Um1TUy47iVvOqVjxrVUD30hk6g1U+UiMxLV60LjRtNZyWByLzXXEAHWvDR1Mo9J72AEqlUt0AzUzgSedKkeqCLVjPlej1qtE/RNvkciXGSafvBXrjZul094HlfH4UQmqVX/C7dH/1lfhOwAD6AthVpSaVAFKn0Ag5EFVCDyER16xtGvk60HWU1CMFtH9BeXqIUn9WObV74TkvSG+sIZu6VkheknhmQ4g8wuqT1leuADPR/SIz1gOuqNXEyzzbp2lbbagVHyhRX60V70F8IyXpDXXEMXUzOk2ZbDOxLKlj9dpaT1BC60F8IyXpDXXEANDdL93I+S997cSO5r73nPOo6piO3S/dyPkvfe3Ejua+95zzqOqYARtsfTvecX1jDd3Q88blnsjK4pwjlolKf5oUVsfTvecX1jDL3QffEl6KOsYA91SaOJmbNtZahUra3tB4ikFzrBs9AgG0EtAsWjJuDY8gHmUbqvcow49z+P8AhU555f4SIRFkH59nziOsIAYO6D8KjzDf3qhm6hfBA867/CAbdF2QtM2zM0O9uNhuuwLQVGh5SlWHMY4dXOtNFnSS5ZxhbhvKU2pJAFVAYKrkKjMVzgBaTn0i/KV98XbRkIpfYlnrm5lplAqt1wJ/eOJ5gKk80XQEAexTXTTwhO+kvfiKi5UU1008ITvpL34ioAsJpV+bP7Ez9zcJTU/4Yk/LV+GuHXpV+bP7Ex9zcJTU/wCGJPy1fhrgD51u+GJ3yx1Ew67L/Nf9hc6qoSmt3wxO+WOomHXZf5r/ALC51VQAhNX/AITkvSG+sIIde3hh7yGuoIHtX/hOS9Ib6wgh17eGHvIa6ggDgn9Fh8jS1oNjHfHG3hxi8d7XyUpdPOmBAKh8aIyQe0TfQRXgPqHOhRUPekQldH5MPTUu0cnHm0EcilAH3GAJ7TPRfsGWkFKB36YbW45U9yCU3E02EJOPKTDT3Nnes355PUiE3Sgo9JU/y3PvTE3ubO9ZvzyepADhjIyMgDIT26T70lfPHqGHDCe3Sfekr549QwAh2pxaW1tpUQhy7fSPrXCSmvMTWGXueXZdM+4HTR9TRDFcjtcA/SugU5AqOXU9o03aLdoS7oHCabKF0xbWFKuqHTmNoqIBWnXZKaBFUPS7vqU2rEc1RAD13SPeMt6R/IqBrc299zXmR1xExr3tBMxZUi+juXXErH6zSjT3wrdDtKTINTtyu+vshptQ+peVwl84TWnKRAGnT+0xNWjNvJNUqdVdPGlHBSfUkRZOx7PMvYiWVYKRJm8OJRbJV7yYr/qq0WVPz7aVD5lmjjp2USeCjL6yqCnFe4os9pF3pMeZc6hgCouh3f8AJ+ks/iJh2bpLvOV8+eoqEnod3/J+ks/iJh2bpLvOV8+eoqABPUNlafovxQutGe/JXz7XXTDF1DZWn6L8UKtl1SFJUglKkkFJGYIxBHTADw3SwwkOd/8A7UQOqXwXbvop/Cdhe2vbU1NXTMvuvAVu74sqArSt2uAyFacQhhapfBdu+in8J2AArV54TkvSG+sIae6WmBdkm9tXVdHAH9fVCs1eeE5L0hvrCJvXJpCJy0nLhq2wN5RjgbpJWr98qFeJIgAi1MSp+T7Zd2FgoHOltwnrCF9oN4RkvSGuuIsBq50YLFhqaKaOTLTjihtq6iiAeUIudMVz0fmA1NS7hwCHm1HmSoE/dADc3S/dyPkvfe3Elua+95zzqOqYgN0fOhU1KtA9wypftFUH4cdm51tRKEz6FEC6lDuJ2JCgo9HBgBP2x9O95xfWMMvdB98SXoo6xhaNpL74AHCdcpTlWrL3w0N0ai7Nyo4penqWqAJnUXa7DNmzSHXmm1qeWQla0pJBaQKgE1IqDCVsn6dnziOsIntGdApyfYW/LJQpDailV5YSagBRwPIoRA2V9Oz5xHWEAXKteympppTT7aXG1ZpUMMMjxgjYRiIqRp1ZrcrPzLDIIbbcKUgmtBxVOJzi4kVH1peFp3zx+4QA9tUWiErLycvNIRV99pKlOKNSLwqUo2JTzY8ZMMOBrVuf+FyPo7f3QSVgD2Ka6aeEJ30l78RUXJrFNtM/CE76S9+IqALUWBLNu2ZKtvJSttUsyFJWAUkXE90DhStI+ZHQuz2XUPMyrKHEGqVoFKEgg5GmRMDulQ//ABn9iY+5uEzqfmF/K0mm+q6Vqqm8aGiFbMoA0a3fDE75Y6iYddl/mv8AsLnVVCU1u+GJ3yx1Ew67L/Nf9hc6qoAQmr/wnJekN9YQQ69vDD3kNdQQPav/AAnJekN9YQQ69vDD3kNdQQAx9XX5sPebmv5oSmg/hGS9Ia64h16uvzYe83NfzQk9B/CMl6Q11xADM3S300l5DnWTE1ubO9ZvzyepELulvppLyHOsmJrc2d6zfnk9SAHDGRkZAGQnt0n3pK+ePUMOGE9uk+9JXzx6hgCE3Nf0055tvrKgI1ttBNsTgTlvgPSpCSfeTBpucHAl2eUo0AaQSTsAUokwtNKLSM7PPvpBO/OkoG2hNEDnpSAGBpySdG7Jr9v3AOU91IU4EPHXRZvY1jWcxtaWhJ5w0qvvrAXqn0RatNU2y6SlQZCmnB/y13qA0rwhsI4toOMAH+obSeTDXYQTvUySVEk1Ewf0TsIA7jixFcYaukR/JJnzLnUMVDtWQfs+aU2urbzK80nIjFK0niOBB5Ysto5pL8o2Mt803zeHUOgbHEIIVhsrgoDiUIArXod3/J+ks/iJh2bpLvOV8+eoqElogaT8mTkJhn8RMOrdJODsSVTXEvKIHIEGvWHrgAW1DZWn6L8ULrRnvyV8+110wx9QyDdtM7BLU9d+n3GFxoz35K+fa66YAcG6WFBIU43/APtRBapfBdu+in8J2J3dL5SHO/8A9qILVN4Lt30Y/hOwAr5SZW0tK21FK0mqVDMHjEHGqTQo2jNBTifyZkhTpIwWfqtctczyc4iL0F0IftN640ClpJG+ukcFA4h9pXEkdNBjFpdG7CZkZdEvLpuoQNuaic1KO1RgCTGAiousqwjJWjMNUogq3xvlQ5whTmxT+rFujCx14aGmclhMMpq/LAkgCpcbOKk4ZlPdD9bjgBAW5az088HHOEu422AB9hIQkAcZpXnUY+LItd2V37ezTfmlsrr9hyl7pwEHmovRQzU52S4PmZYhQrkp36g/V7o8yeOOTXLoeqSnS42k7zMqK0UB4Kz3bfrNQOI02QBz6mbBM1ajRIqhj55eGHB7gc98pPQYI90j37Lej/zqhk6odDfk6Tq6KTD9Fu1zQAOA3+qCa8qjC33SCfyyWpsY/nVABHuf/BU355f4SIRFk/Ts+cR1hD33P/gqb88v8JEIiyfp2fOI6wgC68VH1peFp3zx+4RbiKka0R/xad88fuEAWF0QtJEtYso84aJRLIJpmcBQDlJw6YDZzWfNqX80ltCa4Ju3yeQmufMIkJuXUvRuUufUaZWofopGPqqD0R9at7LlJlO+Klyl1hSeHfUUKVmDdJpeGBplWhHJjNyc8qZ6mEhRhQlWqRza2+2mnHiFOiuk5fccln0huZZpeSDgoUFSnbheFRy7Yq/pn4QnfSXvxFRZVhpgWsre2F78EX3nitQSAoBKUpTWhJoNg7k5xXLWBKKatKdSrPf3FdC1FQ9yhGkd2pxYhRzJxVrpO3+8OQ/NKvzZ/YmPubhKan/DEn5avw1w39IrUaXoveStJBlWUZjuxcSU84IOHJCh1OoJtiTp9pZ9Ta4sYHxrd8MTvljqJh12X+a/7C51VQlNbvhid8sdRMOuy/zX/YXOqqAEJq/8JyXpDfWEEOvbww95DXUED2r/AMJSXpDfWEEOvbww95DXUEAMfV1+bD3m5r+aEnoP4RkvSGuuIdmrr82HvNzX80JPQfwjJekNdcQAzN0t9NJeQ51kxNbmzvWb88nqRC7pb6aS8hzrJia3Nnes355PUgBwxkZGQBkJ7dJ96Svnj1DDhhPbpPvSV88eoYAS1k2+7LMTLLWHZKEoWquIQkkqSPKrQ8leODbUfogZubEy4n5iWVXH67oxQkeT3R5k8cQmr7V7MWk4FAFuWB4bxGdM0tg90rZxDbxGz1hWO1KMtssJCG0CgSPeSdpJxJ2mAFnukB+Qy3pH8ioGtzb33NeZHXEM7WfoYq1WWWUupauOXyopKsLpFAARx8ccmrjVqmynHHBMKdU4gJIuBIFDWoxMAAm6QsgJdlZlIxWlTaz5FFI9yl+oR1bnWY3xmfl1dxVCqecSpKvchMNnSLRqWnkoTNNh1LaryQVKArSlTdIrhsMe2Vo9LSgPYzDTN6l4oQAVUyvHM0rtgCqGlWjb9mzCmngoEKq2uhAcSDgtB9W2oMbGzP2q6lFX5twCgqSq4Dxk4IGGJNIfWm2kc9J/SS8u8wTwXLqiOQLSVG6fcdh2QJDW9MtiiJaWSOIBQHqBijmlodMcJVlHNHd9zvlpYaO2eGnG9+fnL++qSoAIITQJFRwgm8eKpJhR2TIb0806VXg24hdKUrcUDStcK0gp0t04etPew822jeiSLl7G9hjePJECiMZVHfQ9HDYGm4LaLX7hrp5pTK2sWA+y+2Gb90NvI4W+Xa1Kmzlc98fGjNvSEkzMy7Uu+tMyi47fmEElNFAgXWxTBZjVo1MAWfaiAkV3lKy59Yi+kBHIAQo8pVyQSaRqJYtBkn5phmQLKKCjZWReKeInbFlKVr3KSo0FUyZOPN9PJ02ZrRlpZsNMSW9NoGCUupAHPwc9tTHV/jI3WnYxr55PwxA6JOoXKpdcIrZri3QD9ZDiFFCU/wCulMeWpMzZsuUU25RpTL6pgb4hN+riieCs3l5q7kGGaVr3JdGgqmTJxtdt9f8AwIRrgQSR2MajP50fDHynXC2cpYn/AFR8MQOkjQEgy1hfklS4XTMdkt31V/1CIIdLZlbZmVTg3yXE3LFhOC7qUkF2oTW5UBWC6VyGcTefMplw+lqd734u/C35ucNkayJaXQW5eSuIKlLIS6O6Wbyj3PGctgoBgBG2f1mS79wOyV/e1hxAU4k3Vp7lYqnMY4xA6dzTqlIDl1xsrW5LzApw2l0o0ABhcyoY3PoHyQWPrhpE5y0W8pJPsyIrmle1zfYYbJGThvdt777wg/xfb8WPtR8MfB1tsqw7Gvf6qT/LHQ+i+Zdf+VJutnmclkLR70ueuOHSKcW4q0mXFXmmpRpxtJA4CwEcJOFQcYteSW85ofx5SS2fq+djZ/iyyjDsW7XZviRXouxwP6eyC8V2YwojGpDRI4jUt4Rmg/ZHYgEsq6flBG+8JIq1vab4oruq/ZFSdkdSVpMxZRbBCDOzlAQU0G+HC6cRzQTnZO5ecMPGbjk3X4vgm+fQ6P8AGBvH8mOGfzww5+DArbFu2TNOLdfsy84o3lqEypBJO03KQVyHziLPTtZmEudDj7zavfcjLMRfZs9O1qZDvODMOtKHrW3E/HzMb4f/AK/V9SPkNaMswyhhuUIaQkISkvhVABS6byTXDjiDtDSyTWhLaWJhlpKiremplKU3ia1NWya1yxwoKUpBxIvBDiCruTKXVcy5q6r3KMRapdyXkiW++WZNtptYAqlSphSFXa5E3RESi3vZenVpRfwxs782aZbW2ygCkqokgAqLySpd0UF43OEYANYtpM2k+mYbaUw5dCXCVBQXd7k0AFFAYV4gIKrQmHltWqqYZ3h1TErfRhVRDlN8NBmoVhfLijnJcTppYWjUu3Hd1vwRGMaPPumjDTj5HdBttSiniJu1ptzhyal9Xb0o6ZybQW13Slps0Khe7pa6ZGmAGeJrSAbRTTB2zVuLabQsugJN+uF01FLp5YK2tcs2f+RL/wDX8UaRqK2px18FLaNU1p9wZ172Ctm0VTBB3qZCVJVsCkJCVp5+CFcyo9s3WipuyV2epi8re1tIdC6AJXXEppiRUjlwg+s22Zq2kKYdlJdUue7WsLonyCFA3xsukEcYjROahpZSqtTTzafslKV05jgac9Y0TT3HHUpSpvLLeKfVbJKdtaTSkVuuhZ5A3wiT6oltevhd7yGuoIemhGr6Vsy8pm8t1Qop1dCqmd1NMEiuwZ0FSaCArWbqpmbQnFzTDrICkpFxd5J4CQMwkjGkSZnRq6/Nh7zc1/NCT0H8IyXpDXXEWE0X0ZmJSw3pNxIL+9vgJQoKvX712h5awkdGNGpyXtCTL0rMNgTDVSppYHdjG9SlOWADbdLfTSXkOdZMTW5s71m/PJ6kQu6W+mkvIc6yYmtzZ3rN+eT1IAcMZGRkAZENpBoxLzu9dlI3xLSytKCeCSRThAd0KbImYyANbDKUJCUgJSkUCQKAAbABkI2RkZAGRkZGQBkeGPY1vIqCMRXaM+iABXTjTCXk21IWkPOKFAzhQg7XK1AT9+wRXefWFKUQkJBJN1NaJrsFSTQc8WEe1bSC1FS0OqUo1JL7hJPGTexjQrVVZp/5TntnPijGUZSZ6NDE0KMbK7b/AN5ld2MzHWiLBSOrCzWlhYYvcji1LSa8aVEgxKdpdn+Jy/sk/wBIh0WzaPtKMVbKIaxbQQ3Lzraq3n2UoRQVxCwo14hSJy2NIWHWZgoLm/TTcshSCgBLfY9Lxv3uGDTDAQ3u06Q8Tl/ZJ/pHvahI+KS/s0/0i2zdrGcsbRc87i+64W8IRlkWihqXnW1VvPttpRQVxQu8a8WEdzkxKPS0kh15xC5dKwpIYKwq+5ewXeFMOQw5e1CR8UY9mmPe1GR8UY9mmCpvcTPHUpO6TTvfhysKa1NLRMdnIc+idoWKNgKBbWFN3ynHFIpjWkbZvSSWW7PqKFOImHpZaUlNL6WSN8SriNAaQ1O1GR8UY9mmM7UpHxRj2aYnLIz/AJOHXyvuungTFvWiwZcS8qXFJ7IW8m+i4GgtNAygXjUA4k5ViUe0rQVuM/8AxDKlhPzQvg72ADXuqXxWlaQ0+1OS8UY9mmPe1OS8VY9mmIySLvGUHFJxel+K3viLOR0sYSp+/furlWm0cHJ1tpbauYHfM+SOe2relldlLZU6t2ZYbZuqbuJbCAApV4qqqt3AAQ0+1KS8UY9mP6RnalJeKMezH9InLK1ikcRh4yUknw4rgJazrVbblm21XryJ5uYwFeAhIBoftVBwicOk8qp5p5ZeBlpl91tKWwd+S8bwBJULhBO0GGb2pyXijHs0/wBIztSkfFGPZpiFCSLTxdCbu4vuhXWDpYy27LKeCriGVpdCUk0WX9+bI+0BQY8pjLD0rl2npVS79xtt5LlEnNT4ebIG3uU81TDR7UpHxRj2aY87UZHxSX9mmJyyKOvhnf4X3XXyKi1NKWVsuJQVhZlS0k3aUXv2+DHiptjst7S6UmQ41V1DbzASpYbvFtwOFytwqF5JKjkYZfahI+KS/skxnahI+KS/sk/0ibSK7bD/AEvuhMaR26y8qY3txwJVLsNJBaHzqmTU3sTcGANeiA9cWWOh0h4nL+yT/SPO0yQ8Tl/ZJ/pFHSbOilj6dNWjF+hV+Z2RtlTiDQHkOR5DTZFibQ1ZWa8q8qXu4Uo2pTaee6ggV5Y0J1U2aMmnPbOfFEbJll7Qp3u0zNX+mMtMNpZShMu4kUDQoEkDa3xjkzHLnBwIDG9WVnpIKW3ARiCH3KgjIg3sDBfLNXUhNSaClSSSacZOZjWN7annV3Scr07/AOTbGRkZFjEyMjIyAOG07IYmAA+y06BkHEJVTmvDCNViaPy8mFiWZQ0FkFQRgCRhWmQw4ok4yAMjIyMgCs6dZlpH/wCUvj7lvZ/pwSy2kNplAW7PKbrSgLbRwUKg1u0NaQs7EavuoF2+K4p+1QE091eiC60phxv5vem0pQhJCAQo0TShSTS9TLDjPHHDVnJWSZ6NFppuSXZeA+lE2itBWbUUlIFalhrnrkMI0yk3OOE3bXVn4u1jzRMTFmdltIAcLaaAlKaY7QMso32VY7cqPnHLyqUqtVc9tVZqMUcqnBl7x+ldl4Bb5UnisobtUqINPoWgCeIYZ8kQj+l9ppU4jsxZWg0pvTdDjStbnTBDN6NNOrLoWoJFMErNAU8gwpAbbTjaXV8M0LnCTTE0AAxpkRnzRmq077zTLH6V2Xg0HWVaXjS/3Gv9uNb2tC0kivZKz+q1/twKOnGOSb7k9H3x1wbb3nFKo+S7LwHljayrRfdS2ZpaLxpW40adFwQwn2bULV9i098OxJZbSDTMXgDQ47fdnCM0UaWXryUk3KE02DlhoTOkBl0FTazUtlV2uF8ZEiJm2p2TNqLzQzNLsvAP2prLtFl5xvspariimtxoVpnhcO3liTsXTO0n03jOqQOVDRpyk3ABCwnXFOOrUru1qJNABio1yHHWGJoXJIU0W3MieaoIzEUxE3CF0yMM9pUaaVvsvBNSelc245vQtF2uV4S7RSTxYgGvRHtpaVzbK97VabpVt/J2QE+UTkI75xuWlbqjS8SBwWypRugYcBONABnxRxfks6XkpKVGqSSU44Yg4jnyz25RlGq2+NjplTSjuV/svBA2xrCtJh3ezNrUKAhVxoVB20ucYO2Pmd1iWk2Cey1mn6DWP/RAzp3LBuYShJqEtpA5gVUjntM/NY5hA9cdDb+HU4nUaclZadF4CGW1p2ktV3slY/Vb/wBuPpWtK0QpSeyl4AmtxrZs+jgEs3u6jYCfVGorvOYmgJxPED/4jbLqY7Z23LsvA8LBtq0HmG3XrSLJdBUhsNNrNytAtRCRdqf7rhEtNLtBKAtu1Fu1VdATLtd0BWhplsOMRFn2e44whlggNIIBUUb4pSEpF1KUngk1KzVWAgsW+zJpUkqQ0QnfKVFVXc8E0vUFBhnhSsZO9zoU9Ny7IHbOm7VdUU9mPpGPDVLspSabQFUWUnIKuitI12naVps91aC+UllugI46J5oKrOthlaLyEXakiqkb2o02lB4VOXkMRs0m/MBCk3kLSpLgIJBB5olXuHPTcuy8C4tfWZaLK7omnFggEK3ttN7joC3x1HRHD/i3aXjC/wB1r/biS1vSDbbErvYpvTjjZyxvBKk5Z0Cc+WFdWNErowlVaeiXZeBlSes+0nAT2SsUBPct7AT/AJfJH3J6yrSWhS+yliigKXGsa/qQF2P9G4eJK+rHRZuEurlc+4JiGhtnyXZeBgWRppaMw4G0zi0k0NS20RS8lJyRWoCidncnGJiX0kfWq4i2Fk8XYiRkKnNOweqA7QV67ONYVvBScTlhWvQUiGJbdsyzIWpSE37qgd7oV1UkitytaGtL3LU0EUe86KMsy1S7IG3tM5qpDdqlewfMtipOQwSQNuZjZo9pNaU1T8uUg0VUb02bpSopp3IzAB6Y4Z3eiyhaG0lZTgcCRh+iSK5ZViV0Zswy7xbUQVJaBVQ1F5a11AO3ZFkRWnl3Jdl4JYuWl/8Asl+wa/pA9P6V2k24pHZqzdNK702K05LsGKhATPySVFxZBqXXBWpyTd4j+kcYJHOq0uS7Lwcszp5aSEqV2Ws3QT3DewV+xEL/AIt2l4wv91r/AG41Wkn5pzyFfcYC5JguLSgZqIHri6iHWlyXZeBtaP6aWlMpClTimkknEobICUiqlHgZDGCWxpy0JqpatNy6DSq5VKCR9oBSQFDmJjh1WSzRD7tBdbIaTxYC8qnPVPqgotq1JpkKDEqHgqgQEroU/a3yuCdtOaLygkb0ZOUczS7IiLTdtJqhFpkpvXbymmUgniFczyRzWtP2kwi8bRUo8QZbpy43a1HFTbBPIS7c0zdfl7pTgUrANDQVKSMxjSoiFtWwkNNKQlRKRWgJrdrkByYkU4sIya0N9PpXZAvL6X2kvKdXWlab21zH6vHA45rYtJJIMwuoNDwWtn+nGMOlKhyXq+vH3QO6YSl10Of5gqfKGZ6RQ9MEtbHJKq7XSXZeAg/xbtLxhf7rX+3GQv4yLZSm2lyXZeAgspVxxKlBQAOzPoggbRcxcAXeAuKv1peyTcrQU214tkR4j5G2OOep7McCofMPGyZ9tthsb4i8lCRd3xOd0VrjxxC2tabThIelUv0IKVlxsBPkkqvA47BCgc2RgzjO2posIrbxtSVoJpRDSGECvB3xFCNhF0514xthZaTOKVNPEdzewI2ilI5BnG9MIQUXcirhcySuRriDTI+qPhMotyjaRwlEAVwA5STlEqqPDGqlbUx92p/MF1jyjUkxRKkqWcVGo4R46cQ2f+YGJ97fFlVcK+vnjmEfcUfM2eFX9b6IjJsKS6lxIqUlKtuJSRTLmEGdl2uh5xawFNgUwVQGlMhsoMuiB+PF7IVEpxs+BSlhckm1LRjA+UJkKusOSoSRW845Q/cR/eyOJVqv3yl7eMDW+24FfdSsBJj6EIxSRtLDdTp0hSl6YSfsjhH7WIIA5sfXEbapJBABOHFHXsjBF76roYfwFK+u8gZBlVVVSRwDsPJHKlhVcUKPJQwUmMEa7bXcZe6l9Xp+w80MtsIYaWVBCVkoKCqpQUUIzxoQTjGzSifQ/MNjeWnN7IJeculIriRU44XU5DbTDMLpWfRHwnZzQz8TWPs1Jf29P2MlEs26sAvrUnBSgkttprtKSoFwV2UUDymsSj1oFtbd9Taq0urQsbM71TWFE5/GPE7eaIU7FpezVJf29P2TutZKXFtuJUVKNQUpxFMKE0OBGWWPRAB2Or7KvUYJ2f798bIlVuhg/ZSv/b0/ZGWW2Qy7UEG4vCnGBG+RRSXAIxLhqOgf0jrMeD+EHMn3Wvq9P2TmiNnOLdStASlIqAtbiEJCrp+0oE8tAaQ0ZhVmslCXgw8spUpbhCSVXRszzwARxbcDVGPZmPUZH+9piNp0JXs1R+YbjvYjzp3lqXTVJOaUJbAVQG6lQBWq6SDT7sdrEsUzDrhdlylYSEjfaKF0nMXaY1rnCde2f3xRrMFVSW4mfsvP89v8fsfO+J+23y/OIP3KgCm7WQBRK1Xr7iqpBwqUXcRhmnLkxgDjp/8AETtehX3Sl83p+yXtogtrIu8JomiaUqU0UEgZcO8KerCkCNgAoeClJOCVUqDndNIlxmej+EfRgq3QiXspfV6fsZmr4JFmYOttuq3xYvKFb1SEkpJ4kpMRCdJFMN3XJN5fBAXMIm0lSlDNVyik0rUgc0AbuZj0d10RO2vwOiGByxyqTG7odpV2Q24VqolBohThCVKFMiCcxyVjRpDaKQ2r5xJKuJQOA6YVLuz+9sfSIrnJeG6m6UcUHaL2i90KFfXSOu3W0uSxSKFSDVOOOGGHQfdHF/fvjyJ2rZze7o6/EC3Y6vsq9Rj2CqMidt0I91L6vT9n/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QSEhQUEhQVFRUWGBwbGBcYFhwaHhccGB4fHhoYGBoYHCggHB8lHBcXITEhJSkrMS8uGB81ODQsNygtLiwBCgoKDg0OGxAQGzcmHyQxLzI0LCw0LC8sNCwsLCwsLCwsLCwsLCwsLCwsLCwsLCwsLCwsLCwsLCwsLCwsLCwsLP/AABEIAJkBSAMBIgACEQEDEQH/xAAcAAACAgMBAQAAAAAAAAAAAAAGBwUIAAMEAQL/xABVEAABAgMEAwgNBwoEBgIDAAABAgMABBEFEiExBgdBCBMiUWFxgbIUFjI0NVRyc3SRk6HSFSMzQlKxsyQ2YoKEksHC0fAXU4PTJUOiw+HxRGQmVWP/xAAZAQEAAwEBAAAAAAAAAAAAAAAAAQIDBAX/xAAyEQACAQIDBwEIAgIDAAAAAAAAAQIDEQQSIRMxQVFhkdGhBRUiQlJxseEUMoHwI1PB/9oADAMBAAIRAxEAPwAOtKUCQlVKBKhepxE090NXRyxZNbKHBLslKtq2kqJ5TeFaxDTuiLiwtCUEggj1/wDuO3RWacYlN6mEraU1ShKcFcYH623iMeZTbcPsenOTUt+8lbW0al1tKDcpLpdBvIAaQAumSbwTgDSIzRuxwS4ZuQYSAkEHeWyDzAV/hllxyzlqqCUrUoJSCE1oSbyjQCg4zT1xJ2Ta5cReU0tIpiapUDx0UlR98THUu3NR3kWzZ0i+2repaVCgaV3ls05wBUdMdDOhkmkAuMsHbQNIGHKaR9r0cabeEw04UEg30Cl1YPGNhrt/8RqsxLZcF4LoakVUSgcwyr90VnvRGaWVuLZ52qySlfNy7Bzx3tNOjCkBemWjiGlpUGm0CpSQlIAORBoBTaceSGa8lTZBbpc4gMuWIfTBgKlXlKNVBIIHFwhiImK16mbqyy7xVok2/sJ/dEBlpzJDrl3AAkADClMMIOkikCHyC/NTS2pdpSyV8IhJogKJ4S1ZJGefFHXFHJGpO+9m2xQ4WVqDaV3iaLcCjSgwQ2UqHDOOFKYYwa2DZr28u3pOVd3tCVlakFCkpVXC6pn5wgJKsCAQM8RE7oLoq5LNKRMAJKVG6pDl+gOeCCAknbXkzicXNLk3EtssLdS8alZUSVLNahSjWlEpGJoAKARzzmsz0PQgqmVJS1+4vrNsOZEwWw3LkHGrkrgeFS6jfEYcHhA0u0oK1gZ07lnGZhF64kOIURvSd7QpKVrQhYQnAFSUpV0w+0yTdLpTRIH0Z7nZ9UGnRlCi1wpSX07FBtISOIEnCmwcKuX1RE0p/FYpVcnG993UjtDpVM0hTZRfXUUoOEa8RGOyDjSTQ90SCZZmWbMwjhqmEIaSA2mvAU4qi1OcozpXnHtWWkTdnyU05eb7IU4gNoXhfSO6AOe0+6D3R7S8OS00/MKui8VNoqMUFAGHHwr0bNpOxklNrPf1K7S7rijQKWScgKn+MNqwLFQ3Zt91tDjqyFBSkJUQMQlKVUOBpXDOBnV5oo3NKqsLCEAb4qtOLgJwxJx+/LAtO02AWl0F1IKboGwDADoFPXEYmolojKjKbd22CEsw2hJS7Kt3qVFWRWgoKElOFc869NYLLI0blXG6tssqURmpCCAfs0IrXH3QEuW9V15p0UcQtd1dO7bKjwaA8HA0yOWzGCay5kt9yVA1AzPTyAXca8hxjkd4vU71eS+Fn2vRY31Ay0qhAGBDd5ZVXI1F0ClY2z1hNtyrikSbLriVhISlpsmhJ4VVAcnNWCWWtWrVVIqqn955RGWPpCCFNltSiTUkilNp5aJocdtMK1iU43RRyq2YvdN7HbRJJUAJd4LNwICTvqaC8VOUTdArSh21zzhXGZcH11fvGGbrwtUF2WbbPcIWojkWU0r+4YVRVWPQpJZUcNSrPO9SctVakIbooglltWBzKq1PuiK7Lc+2r94x9zkwVhFfqoCRzJrT74441aXIptZ833CXQ169MjfKuAA3UKxSpRoEhQOzGvRDi0YlZV8qR2KhRSmpcXLJSlRy4PBAoTlTiMJbQtta5pLaK1WCMNmBqceIVMN9q03pZ52SlWWwq4lwOLvb2LwF4ulNVDEGh202UjKSWZX3HRSqSyvU2WtZCAqgkUFJNDvbbaSB9q8opHRjzRMWfY0spAvysuFU/wAhCSeUimB4/dhHbKzzu9hb6G731t5XfFeNOAPR6qx0vzKVIqjGuRjbDRipOP5L1JSetxI6fSwlJgoSAEnhIoKCnFT+EBs3OqKiUqUkHG7eOHGByVhx6Z6OpmnkrdWpLQRQqQAVXiQlKQD9orGOOXGYVOldlGWdSgocQCi8Eu3b4BJFFXMM0k7MDG+IjaxyZ53bu+5GdlufbV+8YwTa/tq9Zjmj6THLZDaT5snrLcKn2alRSVgEEmhxGB6IbdhWGqZJIlmW97oSFyzVxZP1EYXjd2qJFcwKQsNG5NbrlUC8JcGYWP0EXQsjacCKDkh9sWx+TjeAlSygkVN1NUggAnZVQpXnOyOWpbQ7ISnrZnDaei7LzYS1LS6V0qoJbbTjlQKA49uOURMxoYhDYC2GwboKinGppUpBPDBBGYVQ1yiTse2Ztbib8s2whICVKW+FKUfrFpCAb4wzJTnE1a9oVRRSceQ4HlBiskoIvGcm9HoVw0jlXJaZcaStRCcjXYRWvqMRTk6skm+ocxMN2y9GUz7kxNTJDaG0kUOR3tsm+SM0glFRhXHKkJcR009UclSc4vedaJhw5LUekxkENiMJS0VKHTxxketDAUcqdSdmz0aeCm4KUp2uWaTbkn41L+2R/WPiY0gk6YzEurk31B/jHb2vSnisv7FHwx52vynisv7FHwx5ORnl5oXvqDU/NybiSEvsIqoKql5AN4ZHOI9xbBWFidZTleKVtgrAzChWhrygkbCINRYEp4tL+xR8Me9r8p4rL+xR8MZOh1OmOKUVbwBHygyCQJpop2VdR6s463ZuUSO+GL1Mw6knoAVSCs2BKeLS/sUfDGdr8p4tL+xR8MV/i9SZYuMraApJaQspQQqYaJrh84j+sRulVpslhdJllZUBQBxJpQjiMH3a/KeKy/sUfDGdr8p4tL+xR8MI4a3EzlXg+H4EL2Sj7aP3hBXora8tJS63FKSVOq3xZSpCikJFxCbl68o8FSqAYXxxwzvkCU8Wl/Yo+GMNgSni0v7FHwxq6basZwlTi76iYldZS1uIC22W2FH5z5qqgmtMUpIqrI4Hbtjtta3Frdqi0ktIPcoS3UDHaQupOXdQ2ho/KeLS/sUfDHva/KeKy/sUfDGcsNfd5Omni4Q3q/YCrPtdCUJ3+cZeVTugUI9YCiIT2nlpdlT7qkYtpupQeO4MVV4ib1IsqLAlPFpf2KPhjFWBKDOWl/Yo+GJp0MjvcpUxEJq1mVVdcvNttkC6FEk04QvHH3RJ2jPLmC3LMne2gKEk0FBxk/3jFlxYMp4tL+xR8Me9r8r4tL+xR8MX2bNI4yCVsvJdbLhfqAGiUlKykuhtU1LlVKkB1sAE4kmh5vVlHZaU/Lm8BMMEXSMHUYnPj9UGXa/KeKy/sUfDGCwJTxaX9ij4YpPD5uJzRqQXP0EHpDLN9m74lbakqUa3VjEKPGDEvZ1qtJUEOON8EkBVQQRt6cKY7Dxw5TYEp4tL+xR8MYLAlPFpf2KPhirwzatc3jioR4MAHLYaKPm5hpCjmb6PuJjnlbQKSCZxo0zrvWI4gQawx/kCU8Wl/Yo+GPe1+U8Vl/Yo+GEcLbiP5cLbvwVQ0zmzMzj7iAoovXUGhxSnBJHIaV6YhkSyvsH1GLj/ACDKeLS/sUfDGfIEp4tL+xR8MdKTSscrdN8/Qp7MsrON00oMhGjsdX2Feoxcn5AlPFpf2KPhj0WBKeLS/sUfDE/EP+Lr6FUNDJlUvONOFJAqQSRQC8KVhsuTCX5qrzrAZSkXQXUfOKON5QBySMADtJ4oavyDKeLS/sUfDHva/KeKy/sUfDFJRbNYVYRVtfQAHLPsxXdKl8vqv3RzEJcoemN6rSlm0hKHmbowADiTz7eWDjtelPFZf2KPhjztflPFZf2KPhi+t0+Q20OTF85bTFe7QsDGgWjEk4YKUAaUKs9nHCg1lzC359xdApICUoukKF0JFMUkjaTQHCsWg7X5TxWX9ij4YwWBKeLS/sUfDG1Ss5rVIyvT6+hTbsdX2Feox6lhX2FeoxcntflfFpf2KPhjPkCU8Wl/Yo+GMdR/x9fQqto/azsm4pxpIN9tTa0rSSlaF0vJNCCMgagjKGXY9osTEkht1xKFpCCUlYAXvRCVNrBPCSSkEiovBw44Q3u1+V8Wl/Yo+GPPkCU8Wl/Yo+GMpUm+JtGtTXBiTatjfJnsd19jeagJ3qXl20lR2lSm1CgpdvJVXIjI0JrRteWbRcbeQUNI7ou3yokcalEqNBxnuoY/a/KeLS/sUfDGdr8r4tL+xR8MJ0nJK4jWpx4fgq/pNPvb20ht53e3UrWtpKjdTecVdCkp23aYHkgXRLKJ7kjoMXI7X5TxaX9ij4Y8FgSni0v7FHwxpFOJnKVOTu7+hVZ10hgIzPJHkWr7X5XxaX9ij4YyNKtSdRpvhodFXFxm1o9FYkoU+6CtB2Xl5RxhxbSw8eEhRSe5yqDlhlDYhPbpPvSV88eoYqcBAaDa63W1JatEb62aDf0jho5VpGCwNtKHDbD5k5pDqEuNqSpCwClSTUKByIO2KVtSqyhbiUkpRdvq2Jv1Ca89DDf3P+l6kumz3VcBYK2K/VWMVIHIoVVzpPHABTr+tF2XlpV1hxbSxMYKQSCOArDDZyRE6vNcwcUli0bqFGgTMAUST/8A1GSfKGHIM47N0j3lLekfyKivaRyYQBeBKgcoxRhKaitPFLPyfMKqQmsusnGic2eWgxTyAjYIbtvLKZZ9QzDThHOEmAEHrB1uzLzq2pBe8sJUUhaaX3aYFV76qTsAxpmdgDbN04tFhYWmbmOOi1qWkjlSuoIMRmjDCXJyVbWKpW+0lQ4wpaQR6jDp3R8mgS0osJAUHVIBAA4JTWmGyqRABpqw01FqSt9QCXmzddSMq0wWmuISoVwORBHKZDT3SlNmybkwqhV3LSPtuK7kcwxUeRJhS7mtZ3+cGwttn1KV/UxGa/dIy/PCWSfm5ZNCMcXFgFR5aC6OThQBM6k9YDiphyUm3CvshanGlq2OHFaOQKzA2EcsNnTw/wDDZ6nir/4aoqBLPraWlaCUrSQpKtoIxBHTjFpZu2xO2A/MilXJF4qA2LDagsdCgoQAsNXmuB2XKWZ8l1nAB3NxsZcL7aR+9z5RYGUmUuIStCkrSoBSVJNQQciOSKRgw2dSOnZlnkyT6/mHlfNlR+icOwVySo4U2Gh2mAHxpHMqalJlxBotDLiknOikoJBocMwIr3orrRtN6dlWnJiqHHm0qG9NioUoAioTXKH9pafyCc9He/DVFUNBfCMl6Q11xADt146XzdnqlBKO72HA5e4CVVulFO6Bp3Rjt1IaUTVoMzKptzfChxITwUpoCkk9yBtgV3S/dyPkvfe3Ejua+95zzqOqYABZ/WzaqHXUiYFErUAC03gASB9WLMSqyW0E5lIr0iKX2x9O95xfWMWe1laSGRslS0GjriUtNcYUsYqHKlIUroEALDWZrMdVaLfYblG5NzA7HXMUrJ400KkDkKjth4aKW83PyrUw13LgxTtQod0g8oP8IpwlokEgEhIqaDIVAqeIVIHORDd3O2kBbmHZNR4Dyd8QOJaMFU8pH4YgDZru0rnJa0d6l5l1pveUG6hVBUlVThzCD7UraLsxZe+PuLdWXXBeWoqNBSgqYVG6D8KjzDf3qhm6hfBA867/AAgBHu6eWkhagmdmAAo0+cJyPLFuU5CKSTn0i/KV98XbRkIA9hNa3NaTks8uTkiEuIpvrpAJSSK3GwcK0IJUebZDlMU404dKrRnSTU9kuj1LUB7gIA6UabWmFB3syZrXMuKu14qHg9FIdWqHWUu0CqWmrvZCU3krAoHUjBVQMAoVBwzByFI+9KLNbGi4SEiiZVhYwyVwFFXOSTXnMKLU26U2xKUNKqWDygtqwgB46y9ZDdlpS2lIdmViqUE0SlOV9ZGNKg0AzocoT6tclqFd4ONAfYDKbvvx98RuuR8rtibvEm6pCRyAITgPeemGHZ+g8mrRwvllJmDLre376wUKqAB2DACnFABLqu1nptMlh9CWplKb3BrccAzKa4pIrinHDEHMCE0v1oPWZa7rK0h6Wo2bmSkXkJvFCsjtN05naIUurOaLdqyShhV5KehfBI9SjE1r28MPeQ11BAFi9G9JJefaD0s4FpyIyUg/ZWnNJ/sRLVinOiOk79nPpeYVTYtB7lxO1Kh/HZsh9aVa1WWbNamZainpkENIV/yynBZcH6BwptNNkAT+nen8tZiPnFX3iKoZSRePEVH6ieU9AMRmqHS5+00Tbz90XXUpQhIwQm7WmOJPGTFZp+dcecW68pS3FmqlKxJJ44fO5s71m/PJ6kAOGMjIyAMhPbpPvSV88eoYcMJ7dJ96Svnj1DAAZqaslM2zarCxULlkgcigVFCuhQB6ICdDpxTU/KOJNCl9v1FQBHSCRBvqYtRMqzar6j9HLAjlVVQSOlRA6YD9ArOL9oybScy8gnmQb6v+lJgBzbpHvGW9I/kVAJqVsNueNoSzuTkuKH7KgsXFjlCqH/3B3ukO8Zb0j+RUDW5s77mvMjriAFgw47JTQUOC9Lu8eSm1YjmqKRbWcn0zFnOPI7l2VUscymyf4xWjW8wEWxOAZX0q6VoSo+9Rh66EulWjzZPijg6EhaR7gIArlod3/J+ks/iJh2bpLvOV8+eoqEnod3/J+ks/iJh2bpLvOV8+eoqAB/c3KAfnCcg0gn94wq7Um1TUy47iVvOqVjxrVUD30hk6g1U+UiMxLV60LjRtNZyWByLzXXEAHWvDR1Mo9J72AEqlUt0AzUzgSedKkeqCLVjPlej1qtE/RNvkciXGSafvBXrjZul094HlfH4UQmqVX/C7dH/1lfhOwAD6AthVpSaVAFKn0Ag5EFVCDyER16xtGvk60HWU1CMFtH9BeXqIUn9WObV74TkvSG+sIZu6VkheknhmQ4g8wuqT1leuADPR/SIz1gOuqNXEyzzbp2lbbagVHyhRX60V70F8IyXpDXXEMXUzOk2ZbDOxLKlj9dpaT1BC60F8IyXpDXXEANDdL93I+S997cSO5r73nPOo6piO3S/dyPkvfe3Ejua+95zzqOqYARtsfTvecX1jDd3Q88blnsjK4pwjlolKf5oUVsfTvecX1jDL3QffEl6KOsYA91SaOJmbNtZahUra3tB4ikFzrBs9AgG0EtAsWjJuDY8gHmUbqvcow49z+P8AhU555f4SIRFkH59nziOsIAYO6D8KjzDf3qhm6hfBA867/CAbdF2QtM2zM0O9uNhuuwLQVGh5SlWHMY4dXOtNFnSS5ZxhbhvKU2pJAFVAYKrkKjMVzgBaTn0i/KV98XbRkIpfYlnrm5lplAqt1wJ/eOJ5gKk80XQEAexTXTTwhO+kvfiKi5UU1008ITvpL34ioAsJpV+bP7Ez9zcJTU/4Yk/LV+GuHXpV+bP7Ex9zcJTU/wCGJPy1fhrgD51u+GJ3yx1Ew67L/Nf9hc6qoSmt3wxO+WOomHXZf5r/ALC51VQAhNX/AITkvSG+sIIde3hh7yGuoIHtX/hOS9Ib6wgh17eGHvIa6ggDgn9Fh8jS1oNjHfHG3hxi8d7XyUpdPOmBAKh8aIyQe0TfQRXgPqHOhRUPekQldH5MPTUu0cnHm0EcilAH3GAJ7TPRfsGWkFKB36YbW45U9yCU3E02EJOPKTDT3Nnes355PUiE3Sgo9JU/y3PvTE3ubO9ZvzyepADhjIyMgDIT26T70lfPHqGHDCe3Sfekr549QwAh2pxaW1tpUQhy7fSPrXCSmvMTWGXueXZdM+4HTR9TRDFcjtcA/SugU5AqOXU9o03aLdoS7oHCabKF0xbWFKuqHTmNoqIBWnXZKaBFUPS7vqU2rEc1RAD13SPeMt6R/IqBrc299zXmR1xExr3tBMxZUi+juXXErH6zSjT3wrdDtKTINTtyu+vshptQ+peVwl84TWnKRAGnT+0xNWjNvJNUqdVdPGlHBSfUkRZOx7PMvYiWVYKRJm8OJRbJV7yYr/qq0WVPz7aVD5lmjjp2USeCjL6yqCnFe4os9pF3pMeZc6hgCouh3f8AJ+ks/iJh2bpLvOV8+eoqEnod3/J+ks/iJh2bpLvOV8+eoqABPUNlafovxQutGe/JXz7XXTDF1DZWn6L8UKtl1SFJUglKkkFJGYIxBHTADw3SwwkOd/8A7UQOqXwXbvop/Cdhe2vbU1NXTMvuvAVu74sqArSt2uAyFacQhhapfBdu+in8J2AArV54TkvSG+sIae6WmBdkm9tXVdHAH9fVCs1eeE5L0hvrCJvXJpCJy0nLhq2wN5RjgbpJWr98qFeJIgAi1MSp+T7Zd2FgoHOltwnrCF9oN4RkvSGuuIsBq50YLFhqaKaOTLTjihtq6iiAeUIudMVz0fmA1NS7hwCHm1HmSoE/dADc3S/dyPkvfe3Elua+95zzqOqYgN0fOhU1KtA9wypftFUH4cdm51tRKEz6FEC6lDuJ2JCgo9HBgBP2x9O95xfWMMvdB98SXoo6xhaNpL74AHCdcpTlWrL3w0N0ai7Nyo4penqWqAJnUXa7DNmzSHXmm1qeWQla0pJBaQKgE1IqDCVsn6dnziOsIntGdApyfYW/LJQpDailV5YSagBRwPIoRA2V9Oz5xHWEAXKteympppTT7aXG1ZpUMMMjxgjYRiIqRp1ZrcrPzLDIIbbcKUgmtBxVOJzi4kVH1peFp3zx+4QA9tUWiErLycvNIRV99pKlOKNSLwqUo2JTzY8ZMMOBrVuf+FyPo7f3QSVgD2Ka6aeEJ30l78RUXJrFNtM/CE76S9+IqALUWBLNu2ZKtvJSttUsyFJWAUkXE90DhStI+ZHQuz2XUPMyrKHEGqVoFKEgg5GmRMDulQ//ABn9iY+5uEzqfmF/K0mm+q6Vqqm8aGiFbMoA0a3fDE75Y6iYddl/mv8AsLnVVCU1u+GJ3yx1Ew67L/Nf9hc6qoAQmr/wnJekN9YQQ69vDD3kNdQQPav/AAnJekN9YQQ69vDD3kNdQQAx9XX5sPebmv5oSmg/hGS9Ia64h16uvzYe83NfzQk9B/CMl6Q11xADM3S300l5DnWTE1ubO9ZvzyepELulvppLyHOsmJrc2d6zfnk9SAHDGRkZAGQnt0n3pK+ePUMOGE9uk+9JXzx6hgCE3Nf0055tvrKgI1ttBNsTgTlvgPSpCSfeTBpucHAl2eUo0AaQSTsAUokwtNKLSM7PPvpBO/OkoG2hNEDnpSAGBpySdG7Jr9v3AOU91IU4EPHXRZvY1jWcxtaWhJ5w0qvvrAXqn0RatNU2y6SlQZCmnB/y13qA0rwhsI4toOMAH+obSeTDXYQTvUySVEk1Ewf0TsIA7jixFcYaukR/JJnzLnUMVDtWQfs+aU2urbzK80nIjFK0niOBB5Ysto5pL8o2Mt803zeHUOgbHEIIVhsrgoDiUIArXod3/J+ks/iJh2bpLvOV8+eoqElogaT8mTkJhn8RMOrdJODsSVTXEvKIHIEGvWHrgAW1DZWn6L8ULrRnvyV8+110wx9QyDdtM7BLU9d+n3GFxoz35K+fa66YAcG6WFBIU43/APtRBapfBdu+in8J2J3dL5SHO/8A9qILVN4Lt30Y/hOwAr5SZW0tK21FK0mqVDMHjEHGqTQo2jNBTifyZkhTpIwWfqtctczyc4iL0F0IftN640ClpJG+ukcFA4h9pXEkdNBjFpdG7CZkZdEvLpuoQNuaic1KO1RgCTGAiousqwjJWjMNUogq3xvlQ5whTmxT+rFujCx14aGmclhMMpq/LAkgCpcbOKk4ZlPdD9bjgBAW5az088HHOEu422AB9hIQkAcZpXnUY+LItd2V37ezTfmlsrr9hyl7pwEHmovRQzU52S4PmZYhQrkp36g/V7o8yeOOTXLoeqSnS42k7zMqK0UB4Kz3bfrNQOI02QBz6mbBM1ajRIqhj55eGHB7gc98pPQYI90j37Lej/zqhk6odDfk6Tq6KTD9Fu1zQAOA3+qCa8qjC33SCfyyWpsY/nVABHuf/BU355f4SIRFk/Ts+cR1hD33P/gqb88v8JEIiyfp2fOI6wgC68VH1peFp3zx+4RbiKka0R/xad88fuEAWF0QtJEtYso84aJRLIJpmcBQDlJw6YDZzWfNqX80ltCa4Ju3yeQmufMIkJuXUvRuUufUaZWofopGPqqD0R9at7LlJlO+Klyl1hSeHfUUKVmDdJpeGBplWhHJjNyc8qZ6mEhRhQlWqRza2+2mnHiFOiuk5fccln0huZZpeSDgoUFSnbheFRy7Yq/pn4QnfSXvxFRZVhpgWsre2F78EX3nitQSAoBKUpTWhJoNg7k5xXLWBKKatKdSrPf3FdC1FQ9yhGkd2pxYhRzJxVrpO3+8OQ/NKvzZ/YmPubhKan/DEn5avw1w39IrUaXoveStJBlWUZjuxcSU84IOHJCh1OoJtiTp9pZ9Ta4sYHxrd8MTvljqJh12X+a/7C51VQlNbvhid8sdRMOuy/zX/YXOqqAEJq/8JyXpDfWEEOvbww95DXUED2r/AMJSXpDfWEEOvbww95DXUEAMfV1+bD3m5r+aEnoP4RkvSGuuIdmrr82HvNzX80JPQfwjJekNdcQAzN0t9NJeQ51kxNbmzvWb88nqRC7pb6aS8hzrJia3Nnes355PUgBwxkZGQBkJ7dJ96Svnj1DDhhPbpPvSV88eoYAS1k2+7LMTLLWHZKEoWquIQkkqSPKrQ8leODbUfogZubEy4n5iWVXH67oxQkeT3R5k8cQmr7V7MWk4FAFuWB4bxGdM0tg90rZxDbxGz1hWO1KMtssJCG0CgSPeSdpJxJ2mAFnukB+Qy3pH8ioGtzb33NeZHXEM7WfoYq1WWWUupauOXyopKsLpFAARx8ccmrjVqmynHHBMKdU4gJIuBIFDWoxMAAm6QsgJdlZlIxWlTaz5FFI9yl+oR1bnWY3xmfl1dxVCqecSpKvchMNnSLRqWnkoTNNh1LaryQVKArSlTdIrhsMe2Vo9LSgPYzDTN6l4oQAVUyvHM0rtgCqGlWjb9mzCmngoEKq2uhAcSDgtB9W2oMbGzP2q6lFX5twCgqSq4Dxk4IGGJNIfWm2kc9J/SS8u8wTwXLqiOQLSVG6fcdh2QJDW9MtiiJaWSOIBQHqBijmlodMcJVlHNHd9zvlpYaO2eGnG9+fnL++qSoAIITQJFRwgm8eKpJhR2TIb0806VXg24hdKUrcUDStcK0gp0t04etPew822jeiSLl7G9hjePJECiMZVHfQ9HDYGm4LaLX7hrp5pTK2sWA+y+2Gb90NvI4W+Xa1Kmzlc98fGjNvSEkzMy7Uu+tMyi47fmEElNFAgXWxTBZjVo1MAWfaiAkV3lKy59Yi+kBHIAQo8pVyQSaRqJYtBkn5phmQLKKCjZWReKeInbFlKVr3KSo0FUyZOPN9PJ02ZrRlpZsNMSW9NoGCUupAHPwc9tTHV/jI3WnYxr55PwxA6JOoXKpdcIrZri3QD9ZDiFFCU/wCulMeWpMzZsuUU25RpTL6pgb4hN+riieCs3l5q7kGGaVr3JdGgqmTJxtdt9f8AwIRrgQSR2MajP50fDHynXC2cpYn/AFR8MQOkjQEgy1hfklS4XTMdkt31V/1CIIdLZlbZmVTg3yXE3LFhOC7qUkF2oTW5UBWC6VyGcTefMplw+lqd734u/C35ucNkayJaXQW5eSuIKlLIS6O6Wbyj3PGctgoBgBG2f1mS79wOyV/e1hxAU4k3Vp7lYqnMY4xA6dzTqlIDl1xsrW5LzApw2l0o0ABhcyoY3PoHyQWPrhpE5y0W8pJPsyIrmle1zfYYbJGThvdt777wg/xfb8WPtR8MfB1tsqw7Gvf6qT/LHQ+i+Zdf+VJutnmclkLR70ueuOHSKcW4q0mXFXmmpRpxtJA4CwEcJOFQcYteSW85ofx5SS2fq+djZ/iyyjDsW7XZviRXouxwP6eyC8V2YwojGpDRI4jUt4Rmg/ZHYgEsq6flBG+8JIq1vab4oruq/ZFSdkdSVpMxZRbBCDOzlAQU0G+HC6cRzQTnZO5ecMPGbjk3X4vgm+fQ6P8AGBvH8mOGfzww5+DArbFu2TNOLdfsy84o3lqEypBJO03KQVyHziLPTtZmEudDj7zavfcjLMRfZs9O1qZDvODMOtKHrW3E/HzMb4f/AK/V9SPkNaMswyhhuUIaQkISkvhVABS6byTXDjiDtDSyTWhLaWJhlpKiremplKU3ia1NWya1yxwoKUpBxIvBDiCruTKXVcy5q6r3KMRapdyXkiW++WZNtptYAqlSphSFXa5E3RESi3vZenVpRfwxs782aZbW2ygCkqokgAqLySpd0UF43OEYANYtpM2k+mYbaUw5dCXCVBQXd7k0AFFAYV4gIKrQmHltWqqYZ3h1TErfRhVRDlN8NBmoVhfLijnJcTppYWjUu3Hd1vwRGMaPPumjDTj5HdBttSiniJu1ptzhyal9Xb0o6ZybQW13Slps0Khe7pa6ZGmAGeJrSAbRTTB2zVuLabQsugJN+uF01FLp5YK2tcs2f+RL/wDX8UaRqK2px18FLaNU1p9wZ172Ctm0VTBB3qZCVJVsCkJCVp5+CFcyo9s3WipuyV2epi8re1tIdC6AJXXEppiRUjlwg+s22Zq2kKYdlJdUue7WsLonyCFA3xsukEcYjROahpZSqtTTzafslKV05jgac9Y0TT3HHUpSpvLLeKfVbJKdtaTSkVuuhZ5A3wiT6oltevhd7yGuoIemhGr6Vsy8pm8t1Qop1dCqmd1NMEiuwZ0FSaCArWbqpmbQnFzTDrICkpFxd5J4CQMwkjGkSZnRq6/Nh7zc1/NCT0H8IyXpDXXEWE0X0ZmJSw3pNxIL+9vgJQoKvX712h5awkdGNGpyXtCTL0rMNgTDVSppYHdjG9SlOWADbdLfTSXkOdZMTW5s71m/PJ6kQu6W+mkvIc6yYmtzZ3rN+eT1IAcMZGRkAZENpBoxLzu9dlI3xLSytKCeCSRThAd0KbImYyANbDKUJCUgJSkUCQKAAbABkI2RkZAGRkZGQBkeGPY1vIqCMRXaM+iABXTjTCXk21IWkPOKFAzhQg7XK1AT9+wRXefWFKUQkJBJN1NaJrsFSTQc8WEe1bSC1FS0OqUo1JL7hJPGTexjQrVVZp/5TntnPijGUZSZ6NDE0KMbK7b/AN5ld2MzHWiLBSOrCzWlhYYvcji1LSa8aVEgxKdpdn+Jy/sk/wBIh0WzaPtKMVbKIaxbQQ3Lzraq3n2UoRQVxCwo14hSJy2NIWHWZgoLm/TTcshSCgBLfY9Lxv3uGDTDAQ3u06Q8Tl/ZJ/pHvahI+KS/s0/0i2zdrGcsbRc87i+64W8IRlkWihqXnW1VvPttpRQVxQu8a8WEdzkxKPS0kh15xC5dKwpIYKwq+5ewXeFMOQw5e1CR8UY9mmPe1GR8UY9mmCpvcTPHUpO6TTvfhysKa1NLRMdnIc+idoWKNgKBbWFN3ynHFIpjWkbZvSSWW7PqKFOImHpZaUlNL6WSN8SriNAaQ1O1GR8UY9mmM7UpHxRj2aYnLIz/AJOHXyvuungTFvWiwZcS8qXFJ7IW8m+i4GgtNAygXjUA4k5ViUe0rQVuM/8AxDKlhPzQvg72ADXuqXxWlaQ0+1OS8UY9mmPe1OS8VY9mmIySLvGUHFJxel+K3viLOR0sYSp+/furlWm0cHJ1tpbauYHfM+SOe2relldlLZU6t2ZYbZuqbuJbCAApV4qqqt3AAQ0+1KS8UY9mP6RnalJeKMezH9InLK1ikcRh4yUknw4rgJazrVbblm21XryJ5uYwFeAhIBoftVBwicOk8qp5p5ZeBlpl91tKWwd+S8bwBJULhBO0GGb2pyXijHs0/wBIztSkfFGPZpiFCSLTxdCbu4vuhXWDpYy27LKeCriGVpdCUk0WX9+bI+0BQY8pjLD0rl2npVS79xtt5LlEnNT4ebIG3uU81TDR7UpHxRj2aY87UZHxSX9mmJyyKOvhnf4X3XXyKi1NKWVsuJQVhZlS0k3aUXv2+DHiptjst7S6UmQ41V1DbzASpYbvFtwOFytwqF5JKjkYZfahI+KS/skxnahI+KS/sk/0ibSK7bD/AEvuhMaR26y8qY3txwJVLsNJBaHzqmTU3sTcGANeiA9cWWOh0h4nL+yT/SPO0yQ8Tl/ZJ/pFHSbOilj6dNWjF+hV+Z2RtlTiDQHkOR5DTZFibQ1ZWa8q8qXu4Uo2pTaee6ggV5Y0J1U2aMmnPbOfFEbJll7Qp3u0zNX+mMtMNpZShMu4kUDQoEkDa3xjkzHLnBwIDG9WVnpIKW3ARiCH3KgjIg3sDBfLNXUhNSaClSSSacZOZjWN7annV3Scr07/AOTbGRkZFjEyMjIyAOG07IYmAA+y06BkHEJVTmvDCNViaPy8mFiWZQ0FkFQRgCRhWmQw4ok4yAMjIyMgCs6dZlpH/wCUvj7lvZ/pwSy2kNplAW7PKbrSgLbRwUKg1u0NaQs7EavuoF2+K4p+1QE091eiC60phxv5vem0pQhJCAQo0TShSTS9TLDjPHHDVnJWSZ6NFppuSXZeA+lE2itBWbUUlIFalhrnrkMI0yk3OOE3bXVn4u1jzRMTFmdltIAcLaaAlKaY7QMso32VY7cqPnHLyqUqtVc9tVZqMUcqnBl7x+ldl4Bb5UnisobtUqINPoWgCeIYZ8kQj+l9ppU4jsxZWg0pvTdDjStbnTBDN6NNOrLoWoJFMErNAU8gwpAbbTjaXV8M0LnCTTE0AAxpkRnzRmq077zTLH6V2Xg0HWVaXjS/3Gv9uNb2tC0kivZKz+q1/twKOnGOSb7k9H3x1wbb3nFKo+S7LwHljayrRfdS2ZpaLxpW40adFwQwn2bULV9i098OxJZbSDTMXgDQ47fdnCM0UaWXryUk3KE02DlhoTOkBl0FTazUtlV2uF8ZEiJm2p2TNqLzQzNLsvAP2prLtFl5xvspariimtxoVpnhcO3liTsXTO0n03jOqQOVDRpyk3ABCwnXFOOrUru1qJNABio1yHHWGJoXJIU0W3MieaoIzEUxE3CF0yMM9pUaaVvsvBNSelc245vQtF2uV4S7RSTxYgGvRHtpaVzbK97VabpVt/J2QE+UTkI75xuWlbqjS8SBwWypRugYcBONABnxRxfks6XkpKVGqSSU44Yg4jnyz25RlGq2+NjplTSjuV/svBA2xrCtJh3ezNrUKAhVxoVB20ucYO2Pmd1iWk2Cey1mn6DWP/RAzp3LBuYShJqEtpA5gVUjntM/NY5hA9cdDb+HU4nUaclZadF4CGW1p2ktV3slY/Vb/wBuPpWtK0QpSeyl4AmtxrZs+jgEs3u6jYCfVGorvOYmgJxPED/4jbLqY7Z23LsvA8LBtq0HmG3XrSLJdBUhsNNrNytAtRCRdqf7rhEtNLtBKAtu1Fu1VdATLtd0BWhplsOMRFn2e44whlggNIIBUUb4pSEpF1KUngk1KzVWAgsW+zJpUkqQ0QnfKVFVXc8E0vUFBhnhSsZO9zoU9Ny7IHbOm7VdUU9mPpGPDVLspSabQFUWUnIKuitI12naVps91aC+UllugI46J5oKrOthlaLyEXakiqkb2o02lB4VOXkMRs0m/MBCk3kLSpLgIJBB5olXuHPTcuy8C4tfWZaLK7omnFggEK3ttN7joC3x1HRHD/i3aXjC/wB1r/biS1vSDbbErvYpvTjjZyxvBKk5Z0Cc+WFdWNErowlVaeiXZeBlSes+0nAT2SsUBPct7AT/AJfJH3J6yrSWhS+yliigKXGsa/qQF2P9G4eJK+rHRZuEurlc+4JiGhtnyXZeBgWRppaMw4G0zi0k0NS20RS8lJyRWoCidncnGJiX0kfWq4i2Fk8XYiRkKnNOweqA7QV67ONYVvBScTlhWvQUiGJbdsyzIWpSE37qgd7oV1UkitytaGtL3LU0EUe86KMsy1S7IG3tM5qpDdqlewfMtipOQwSQNuZjZo9pNaU1T8uUg0VUb02bpSopp3IzAB6Y4Z3eiyhaG0lZTgcCRh+iSK5ZViV0Zswy7xbUQVJaBVQ1F5a11AO3ZFkRWnl3Jdl4JYuWl/8Asl+wa/pA9P6V2k24pHZqzdNK702K05LsGKhATPySVFxZBqXXBWpyTd4j+kcYJHOq0uS7Lwcszp5aSEqV2Ws3QT3DewV+xEL/AIt2l4wv91r/AG41Wkn5pzyFfcYC5JguLSgZqIHri6iHWlyXZeBtaP6aWlMpClTimkknEobICUiqlHgZDGCWxpy0JqpatNy6DSq5VKCR9oBSQFDmJjh1WSzRD7tBdbIaTxYC8qnPVPqgotq1JpkKDEqHgqgQEroU/a3yuCdtOaLygkb0ZOUczS7IiLTdtJqhFpkpvXbymmUgniFczyRzWtP2kwi8bRUo8QZbpy43a1HFTbBPIS7c0zdfl7pTgUrANDQVKSMxjSoiFtWwkNNKQlRKRWgJrdrkByYkU4sIya0N9PpXZAvL6X2kvKdXWlab21zH6vHA45rYtJJIMwuoNDwWtn+nGMOlKhyXq+vH3QO6YSl10Of5gqfKGZ6RQ9MEtbHJKq7XSXZeAg/xbtLxhf7rX+3GQv4yLZSm2lyXZeAgspVxxKlBQAOzPoggbRcxcAXeAuKv1peyTcrQU214tkR4j5G2OOep7McCofMPGyZ9tthsb4i8lCRd3xOd0VrjxxC2tabThIelUv0IKVlxsBPkkqvA47BCgc2RgzjO2posIrbxtSVoJpRDSGECvB3xFCNhF0514xthZaTOKVNPEdzewI2ilI5BnG9MIQUXcirhcySuRriDTI+qPhMotyjaRwlEAVwA5STlEqqPDGqlbUx92p/MF1jyjUkxRKkqWcVGo4R46cQ2f+YGJ97fFlVcK+vnjmEfcUfM2eFX9b6IjJsKS6lxIqUlKtuJSRTLmEGdl2uh5xawFNgUwVQGlMhsoMuiB+PF7IVEpxs+BSlhckm1LRjA+UJkKusOSoSRW845Q/cR/eyOJVqv3yl7eMDW+24FfdSsBJj6EIxSRtLDdTp0hSl6YSfsjhH7WIIA5sfXEbapJBABOHFHXsjBF76roYfwFK+u8gZBlVVVSRwDsPJHKlhVcUKPJQwUmMEa7bXcZe6l9Xp+w80MtsIYaWVBCVkoKCqpQUUIzxoQTjGzSifQ/MNjeWnN7IJeculIriRU44XU5DbTDMLpWfRHwnZzQz8TWPs1Jf29P2MlEs26sAvrUnBSgkttprtKSoFwV2UUDymsSj1oFtbd9Taq0urQsbM71TWFE5/GPE7eaIU7FpezVJf29P2TutZKXFtuJUVKNQUpxFMKE0OBGWWPRAB2Or7KvUYJ2f798bIlVuhg/ZSv/b0/ZGWW2Qy7UEG4vCnGBG+RRSXAIxLhqOgf0jrMeD+EHMn3Wvq9P2TmiNnOLdStASlIqAtbiEJCrp+0oE8tAaQ0ZhVmslCXgw8spUpbhCSVXRszzwARxbcDVGPZmPUZH+9piNp0JXs1R+YbjvYjzp3lqXTVJOaUJbAVQG6lQBWq6SDT7sdrEsUzDrhdlylYSEjfaKF0nMXaY1rnCde2f3xRrMFVSW4mfsvP89v8fsfO+J+23y/OIP3KgCm7WQBRK1Xr7iqpBwqUXcRhmnLkxgDjp/8AETtehX3Sl83p+yXtogtrIu8JomiaUqU0UEgZcO8KerCkCNgAoeClJOCVUqDndNIlxmej+EfRgq3QiXspfV6fsZmr4JFmYOttuq3xYvKFb1SEkpJ4kpMRCdJFMN3XJN5fBAXMIm0lSlDNVyik0rUgc0AbuZj0d10RO2vwOiGByxyqTG7odpV2Q24VqolBohThCVKFMiCcxyVjRpDaKQ2r5xJKuJQOA6YVLuz+9sfSIrnJeG6m6UcUHaL2i90KFfXSOu3W0uSxSKFSDVOOOGGHQfdHF/fvjyJ2rZze7o6/EC3Y6vsq9Rj2CqMidt0I91L6vT9n/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jpeg;base64,/9j/4AAQSkZJRgABAQAAAQABAAD/2wCEAAkGBxQSEhQUEhQVFRUWGBwbGBcYFhwaHhccGB4fHhoYGBoYHCggHB8lHBcXITEhJSkrMS8uGB81ODQsNygtLiwBCgoKDg0OGxAQGzcmHyQxLzI0LCw0LC8sNCwsLCwsLCwsLCwsLCwsLCwsLCwsLCwsLCwsLCwsLCwsLCwsLCwsLP/AABEIAJkBSAMBIgACEQEDEQH/xAAcAAACAgMBAQAAAAAAAAAAAAAGBwUIAAMEAQL/xABVEAABAgMEAwgNBwoEBgIDAAABAgMABBEFEiExBgdBCBMiUWFxgbIUFjI0NVRyc3SRk6HSFSMzQlKxsyQ2YoKEksHC0fAXU4PTJUOiw+HxRGQmVWP/xAAZAQEAAwEBAAAAAAAAAAAAAAAAAQIDBAX/xAAyEQACAQIDBwEIAgIDAAAAAAAAAQIDEQQSIRMxQVFhkdGhBRUiQlJxseEUMoHwI1PB/9oADAMBAAIRAxEAPwAOtKUCQlVKBKhepxE090NXRyxZNbKHBLslKtq2kqJ5TeFaxDTuiLiwtCUEggj1/wDuO3RWacYlN6mEraU1ShKcFcYH623iMeZTbcPsenOTUt+8lbW0al1tKDcpLpdBvIAaQAumSbwTgDSIzRuxwS4ZuQYSAkEHeWyDzAV/hllxyzlqqCUrUoJSCE1oSbyjQCg4zT1xJ2Ta5cReU0tIpiapUDx0UlR98THUu3NR3kWzZ0i+2repaVCgaV3ls05wBUdMdDOhkmkAuMsHbQNIGHKaR9r0cabeEw04UEg30Cl1YPGNhrt/8RqsxLZcF4LoakVUSgcwyr90VnvRGaWVuLZ52qySlfNy7Bzx3tNOjCkBemWjiGlpUGm0CpSQlIAORBoBTaceSGa8lTZBbpc4gMuWIfTBgKlXlKNVBIIHFwhiImK16mbqyy7xVok2/sJ/dEBlpzJDrl3AAkADClMMIOkikCHyC/NTS2pdpSyV8IhJogKJ4S1ZJGefFHXFHJGpO+9m2xQ4WVqDaV3iaLcCjSgwQ2UqHDOOFKYYwa2DZr28u3pOVd3tCVlakFCkpVXC6pn5wgJKsCAQM8RE7oLoq5LNKRMAJKVG6pDl+gOeCCAknbXkzicXNLk3EtssLdS8alZUSVLNahSjWlEpGJoAKARzzmsz0PQgqmVJS1+4vrNsOZEwWw3LkHGrkrgeFS6jfEYcHhA0u0oK1gZ07lnGZhF64kOIURvSd7QpKVrQhYQnAFSUpV0w+0yTdLpTRIH0Z7nZ9UGnRlCi1wpSX07FBtISOIEnCmwcKuX1RE0p/FYpVcnG993UjtDpVM0hTZRfXUUoOEa8RGOyDjSTQ90SCZZmWbMwjhqmEIaSA2mvAU4qi1OcozpXnHtWWkTdnyU05eb7IU4gNoXhfSO6AOe0+6D3R7S8OS00/MKui8VNoqMUFAGHHwr0bNpOxklNrPf1K7S7rijQKWScgKn+MNqwLFQ3Zt91tDjqyFBSkJUQMQlKVUOBpXDOBnV5oo3NKqsLCEAb4qtOLgJwxJx+/LAtO02AWl0F1IKboGwDADoFPXEYmolojKjKbd22CEsw2hJS7Kt3qVFWRWgoKElOFc869NYLLI0blXG6tssqURmpCCAfs0IrXH3QEuW9V15p0UcQtd1dO7bKjwaA8HA0yOWzGCay5kt9yVA1AzPTyAXca8hxjkd4vU71eS+Fn2vRY31Ay0qhAGBDd5ZVXI1F0ClY2z1hNtyrikSbLriVhISlpsmhJ4VVAcnNWCWWtWrVVIqqn955RGWPpCCFNltSiTUkilNp5aJocdtMK1iU43RRyq2YvdN7HbRJJUAJd4LNwICTvqaC8VOUTdArSh21zzhXGZcH11fvGGbrwtUF2WbbPcIWojkWU0r+4YVRVWPQpJZUcNSrPO9SctVakIbooglltWBzKq1PuiK7Lc+2r94x9zkwVhFfqoCRzJrT74441aXIptZ833CXQ169MjfKuAA3UKxSpRoEhQOzGvRDi0YlZV8qR2KhRSmpcXLJSlRy4PBAoTlTiMJbQtta5pLaK1WCMNmBqceIVMN9q03pZ52SlWWwq4lwOLvb2LwF4ulNVDEGh202UjKSWZX3HRSqSyvU2WtZCAqgkUFJNDvbbaSB9q8opHRjzRMWfY0spAvysuFU/wAhCSeUimB4/dhHbKzzu9hb6G731t5XfFeNOAPR6qx0vzKVIqjGuRjbDRipOP5L1JSetxI6fSwlJgoSAEnhIoKCnFT+EBs3OqKiUqUkHG7eOHGByVhx6Z6OpmnkrdWpLQRQqQAVXiQlKQD9orGOOXGYVOldlGWdSgocQCi8Eu3b4BJFFXMM0k7MDG+IjaxyZ53bu+5GdlufbV+8YwTa/tq9Zjmj6THLZDaT5snrLcKn2alRSVgEEmhxGB6IbdhWGqZJIlmW97oSFyzVxZP1EYXjd2qJFcwKQsNG5NbrlUC8JcGYWP0EXQsjacCKDkh9sWx+TjeAlSygkVN1NUggAnZVQpXnOyOWpbQ7ISnrZnDaei7LzYS1LS6V0qoJbbTjlQKA49uOURMxoYhDYC2GwboKinGppUpBPDBBGYVQ1yiTse2Ztbib8s2whICVKW+FKUfrFpCAb4wzJTnE1a9oVRRSceQ4HlBiskoIvGcm9HoVw0jlXJaZcaStRCcjXYRWvqMRTk6skm+ocxMN2y9GUz7kxNTJDaG0kUOR3tsm+SM0glFRhXHKkJcR009UclSc4vedaJhw5LUekxkENiMJS0VKHTxxketDAUcqdSdmz0aeCm4KUp2uWaTbkn41L+2R/WPiY0gk6YzEurk31B/jHb2vSnisv7FHwx52vynisv7FHwx5ORnl5oXvqDU/NybiSEvsIqoKql5AN4ZHOI9xbBWFidZTleKVtgrAzChWhrygkbCINRYEp4tL+xR8Me9r8p4rL+xR8MZOh1OmOKUVbwBHygyCQJpop2VdR6s463ZuUSO+GL1Mw6knoAVSCs2BKeLS/sUfDGdr8p4tL+xR8MV/i9SZYuMraApJaQspQQqYaJrh84j+sRulVpslhdJllZUBQBxJpQjiMH3a/KeKy/sUfDGdr8p4tL+xR8MI4a3EzlXg+H4EL2Sj7aP3hBXora8tJS63FKSVOq3xZSpCikJFxCbl68o8FSqAYXxxwzvkCU8Wl/Yo+GMNgSni0v7FHwxq6basZwlTi76iYldZS1uIC22W2FH5z5qqgmtMUpIqrI4Hbtjtta3Frdqi0ktIPcoS3UDHaQupOXdQ2ho/KeLS/sUfDHva/KeKy/sUfDGcsNfd5Omni4Q3q/YCrPtdCUJ3+cZeVTugUI9YCiIT2nlpdlT7qkYtpupQeO4MVV4ib1IsqLAlPFpf2KPhjFWBKDOWl/Yo+GJp0MjvcpUxEJq1mVVdcvNttkC6FEk04QvHH3RJ2jPLmC3LMne2gKEk0FBxk/3jFlxYMp4tL+xR8Me9r8r4tL+xR8MX2bNI4yCVsvJdbLhfqAGiUlKykuhtU1LlVKkB1sAE4kmh5vVlHZaU/Lm8BMMEXSMHUYnPj9UGXa/KeKy/sUfDGCwJTxaX9ij4YpPD5uJzRqQXP0EHpDLN9m74lbakqUa3VjEKPGDEvZ1qtJUEOON8EkBVQQRt6cKY7Dxw5TYEp4tL+xR8MYLAlPFpf2KPhirwzatc3jioR4MAHLYaKPm5hpCjmb6PuJjnlbQKSCZxo0zrvWI4gQawx/kCU8Wl/Yo+GPe1+U8Vl/Yo+GEcLbiP5cLbvwVQ0zmzMzj7iAoovXUGhxSnBJHIaV6YhkSyvsH1GLj/ACDKeLS/sUfDGfIEp4tL+xR8MdKTSscrdN8/Qp7MsrON00oMhGjsdX2Feoxcn5AlPFpf2KPhj0WBKeLS/sUfDE/EP+Lr6FUNDJlUvONOFJAqQSRQC8KVhsuTCX5qrzrAZSkXQXUfOKON5QBySMADtJ4oavyDKeLS/sUfDHva/KeKy/sUfDFJRbNYVYRVtfQAHLPsxXdKl8vqv3RzEJcoemN6rSlm0hKHmbowADiTz7eWDjtelPFZf2KPhjztflPFZf2KPhi+t0+Q20OTF85bTFe7QsDGgWjEk4YKUAaUKs9nHCg1lzC359xdApICUoukKF0JFMUkjaTQHCsWg7X5TxWX9ij4YwWBKeLS/sUfDG1Ss5rVIyvT6+hTbsdX2Feox6lhX2FeoxcntflfFpf2KPhjPkCU8Wl/Yo+GMdR/x9fQqto/azsm4pxpIN9tTa0rSSlaF0vJNCCMgagjKGXY9osTEkht1xKFpCCUlYAXvRCVNrBPCSSkEiovBw44Q3u1+V8Wl/Yo+GPPkCU8Wl/Yo+GMpUm+JtGtTXBiTatjfJnsd19jeagJ3qXl20lR2lSm1CgpdvJVXIjI0JrRteWbRcbeQUNI7ou3yokcalEqNBxnuoY/a/KeLS/sUfDGdr8r4tL+xR8MJ0nJK4jWpx4fgq/pNPvb20ht53e3UrWtpKjdTecVdCkp23aYHkgXRLKJ7kjoMXI7X5TxaX9ij4Y8FgSni0v7FHwxpFOJnKVOTu7+hVZ10hgIzPJHkWr7X5XxaX9ij4YyNKtSdRpvhodFXFxm1o9FYkoU+6CtB2Xl5RxhxbSw8eEhRSe5yqDlhlDYhPbpPvSV88eoYqcBAaDa63W1JatEb62aDf0jho5VpGCwNtKHDbD5k5pDqEuNqSpCwClSTUKByIO2KVtSqyhbiUkpRdvq2Jv1Ca89DDf3P+l6kumz3VcBYK2K/VWMVIHIoVVzpPHABTr+tF2XlpV1hxbSxMYKQSCOArDDZyRE6vNcwcUli0bqFGgTMAUST/8A1GSfKGHIM47N0j3lLekfyKivaRyYQBeBKgcoxRhKaitPFLPyfMKqQmsusnGic2eWgxTyAjYIbtvLKZZ9QzDThHOEmAEHrB1uzLzq2pBe8sJUUhaaX3aYFV76qTsAxpmdgDbN04tFhYWmbmOOi1qWkjlSuoIMRmjDCXJyVbWKpW+0lQ4wpaQR6jDp3R8mgS0osJAUHVIBAA4JTWmGyqRABpqw01FqSt9QCXmzddSMq0wWmuISoVwORBHKZDT3SlNmybkwqhV3LSPtuK7kcwxUeRJhS7mtZ3+cGwttn1KV/UxGa/dIy/PCWSfm5ZNCMcXFgFR5aC6OThQBM6k9YDiphyUm3CvshanGlq2OHFaOQKzA2EcsNnTw/wDDZ6nir/4aoqBLPraWlaCUrSQpKtoIxBHTjFpZu2xO2A/MilXJF4qA2LDagsdCgoQAsNXmuB2XKWZ8l1nAB3NxsZcL7aR+9z5RYGUmUuIStCkrSoBSVJNQQciOSKRgw2dSOnZlnkyT6/mHlfNlR+icOwVySo4U2Gh2mAHxpHMqalJlxBotDLiknOikoJBocMwIr3orrRtN6dlWnJiqHHm0qG9NioUoAioTXKH9pafyCc9He/DVFUNBfCMl6Q11xADt146XzdnqlBKO72HA5e4CVVulFO6Bp3Rjt1IaUTVoMzKptzfChxITwUpoCkk9yBtgV3S/dyPkvfe3Ejua+95zzqOqYABZ/WzaqHXUiYFErUAC03gASB9WLMSqyW0E5lIr0iKX2x9O95xfWMWe1laSGRslS0GjriUtNcYUsYqHKlIUroEALDWZrMdVaLfYblG5NzA7HXMUrJ400KkDkKjth4aKW83PyrUw13LgxTtQod0g8oP8IpwlokEgEhIqaDIVAqeIVIHORDd3O2kBbmHZNR4Dyd8QOJaMFU8pH4YgDZru0rnJa0d6l5l1pveUG6hVBUlVThzCD7UraLsxZe+PuLdWXXBeWoqNBSgqYVG6D8KjzDf3qhm6hfBA867/AAgBHu6eWkhagmdmAAo0+cJyPLFuU5CKSTn0i/KV98XbRkIA9hNa3NaTks8uTkiEuIpvrpAJSSK3GwcK0IJUebZDlMU404dKrRnSTU9kuj1LUB7gIA6UabWmFB3syZrXMuKu14qHg9FIdWqHWUu0CqWmrvZCU3krAoHUjBVQMAoVBwzByFI+9KLNbGi4SEiiZVhYwyVwFFXOSTXnMKLU26U2xKUNKqWDygtqwgB46y9ZDdlpS2lIdmViqUE0SlOV9ZGNKg0AzocoT6tclqFd4ONAfYDKbvvx98RuuR8rtibvEm6pCRyAITgPeemGHZ+g8mrRwvllJmDLre376wUKqAB2DACnFABLqu1nptMlh9CWplKb3BrccAzKa4pIrinHDEHMCE0v1oPWZa7rK0h6Wo2bmSkXkJvFCsjtN05naIUurOaLdqyShhV5KehfBI9SjE1r28MPeQ11BAFi9G9JJefaD0s4FpyIyUg/ZWnNJ/sRLVinOiOk79nPpeYVTYtB7lxO1Kh/HZsh9aVa1WWbNamZainpkENIV/yynBZcH6BwptNNkAT+nen8tZiPnFX3iKoZSRePEVH6ieU9AMRmqHS5+00Tbz90XXUpQhIwQm7WmOJPGTFZp+dcecW68pS3FmqlKxJJ44fO5s71m/PJ6kAOGMjIyAMhPbpPvSV88eoYcMJ7dJ96Svnj1DAAZqaslM2zarCxULlkgcigVFCuhQB6ICdDpxTU/KOJNCl9v1FQBHSCRBvqYtRMqzar6j9HLAjlVVQSOlRA6YD9ArOL9oybScy8gnmQb6v+lJgBzbpHvGW9I/kVAJqVsNueNoSzuTkuKH7KgsXFjlCqH/3B3ukO8Zb0j+RUDW5s77mvMjriAFgw47JTQUOC9Lu8eSm1YjmqKRbWcn0zFnOPI7l2VUscymyf4xWjW8wEWxOAZX0q6VoSo+9Rh66EulWjzZPijg6EhaR7gIArlod3/J+ks/iJh2bpLvOV8+eoqEnod3/J+ks/iJh2bpLvOV8+eoqAB/c3KAfnCcg0gn94wq7Um1TUy47iVvOqVjxrVUD30hk6g1U+UiMxLV60LjRtNZyWByLzXXEAHWvDR1Mo9J72AEqlUt0AzUzgSedKkeqCLVjPlej1qtE/RNvkciXGSafvBXrjZul094HlfH4UQmqVX/C7dH/1lfhOwAD6AthVpSaVAFKn0Ag5EFVCDyER16xtGvk60HWU1CMFtH9BeXqIUn9WObV74TkvSG+sIZu6VkheknhmQ4g8wuqT1leuADPR/SIz1gOuqNXEyzzbp2lbbagVHyhRX60V70F8IyXpDXXEMXUzOk2ZbDOxLKlj9dpaT1BC60F8IyXpDXXEANDdL93I+S997cSO5r73nPOo6piO3S/dyPkvfe3Ejua+95zzqOqYARtsfTvecX1jDd3Q88blnsjK4pwjlolKf5oUVsfTvecX1jDL3QffEl6KOsYA91SaOJmbNtZahUra3tB4ikFzrBs9AgG0EtAsWjJuDY8gHmUbqvcow49z+P8AhU555f4SIRFkH59nziOsIAYO6D8KjzDf3qhm6hfBA867/CAbdF2QtM2zM0O9uNhuuwLQVGh5SlWHMY4dXOtNFnSS5ZxhbhvKU2pJAFVAYKrkKjMVzgBaTn0i/KV98XbRkIpfYlnrm5lplAqt1wJ/eOJ5gKk80XQEAexTXTTwhO+kvfiKi5UU1008ITvpL34ioAsJpV+bP7Ez9zcJTU/4Yk/LV+GuHXpV+bP7Ex9zcJTU/wCGJPy1fhrgD51u+GJ3yx1Ew67L/Nf9hc6qoSmt3wxO+WOomHXZf5r/ALC51VQAhNX/AITkvSG+sIIde3hh7yGuoIHtX/hOS9Ib6wgh17eGHvIa6ggDgn9Fh8jS1oNjHfHG3hxi8d7XyUpdPOmBAKh8aIyQe0TfQRXgPqHOhRUPekQldH5MPTUu0cnHm0EcilAH3GAJ7TPRfsGWkFKB36YbW45U9yCU3E02EJOPKTDT3Nnes355PUiE3Sgo9JU/y3PvTE3ubO9ZvzyepADhjIyMgDIT26T70lfPHqGHDCe3Sfekr549QwAh2pxaW1tpUQhy7fSPrXCSmvMTWGXueXZdM+4HTR9TRDFcjtcA/SugU5AqOXU9o03aLdoS7oHCabKF0xbWFKuqHTmNoqIBWnXZKaBFUPS7vqU2rEc1RAD13SPeMt6R/IqBrc299zXmR1xExr3tBMxZUi+juXXErH6zSjT3wrdDtKTINTtyu+vshptQ+peVwl84TWnKRAGnT+0xNWjNvJNUqdVdPGlHBSfUkRZOx7PMvYiWVYKRJm8OJRbJV7yYr/qq0WVPz7aVD5lmjjp2USeCjL6yqCnFe4os9pF3pMeZc6hgCouh3f8AJ+ks/iJh2bpLvOV8+eoqEnod3/J+ks/iJh2bpLvOV8+eoqABPUNlafovxQutGe/JXz7XXTDF1DZWn6L8UKtl1SFJUglKkkFJGYIxBHTADw3SwwkOd/8A7UQOqXwXbvop/Cdhe2vbU1NXTMvuvAVu74sqArSt2uAyFacQhhapfBdu+in8J2AArV54TkvSG+sIae6WmBdkm9tXVdHAH9fVCs1eeE5L0hvrCJvXJpCJy0nLhq2wN5RjgbpJWr98qFeJIgAi1MSp+T7Zd2FgoHOltwnrCF9oN4RkvSGuuIsBq50YLFhqaKaOTLTjihtq6iiAeUIudMVz0fmA1NS7hwCHm1HmSoE/dADc3S/dyPkvfe3Elua+95zzqOqYgN0fOhU1KtA9wypftFUH4cdm51tRKEz6FEC6lDuJ2JCgo9HBgBP2x9O95xfWMMvdB98SXoo6xhaNpL74AHCdcpTlWrL3w0N0ai7Nyo4penqWqAJnUXa7DNmzSHXmm1qeWQla0pJBaQKgE1IqDCVsn6dnziOsIntGdApyfYW/LJQpDailV5YSagBRwPIoRA2V9Oz5xHWEAXKteympppTT7aXG1ZpUMMMjxgjYRiIqRp1ZrcrPzLDIIbbcKUgmtBxVOJzi4kVH1peFp3zx+4QA9tUWiErLycvNIRV99pKlOKNSLwqUo2JTzY8ZMMOBrVuf+FyPo7f3QSVgD2Ka6aeEJ30l78RUXJrFNtM/CE76S9+IqALUWBLNu2ZKtvJSttUsyFJWAUkXE90DhStI+ZHQuz2XUPMyrKHEGqVoFKEgg5GmRMDulQ//ABn9iY+5uEzqfmF/K0mm+q6Vqqm8aGiFbMoA0a3fDE75Y6iYddl/mv8AsLnVVCU1u+GJ3yx1Ew67L/Nf9hc6qoAQmr/wnJekN9YQQ69vDD3kNdQQPav/AAnJekN9YQQ69vDD3kNdQQAx9XX5sPebmv5oSmg/hGS9Ia64h16uvzYe83NfzQk9B/CMl6Q11xADM3S300l5DnWTE1ubO9ZvzyepELulvppLyHOsmJrc2d6zfnk9SAHDGRkZAGQnt0n3pK+ePUMOGE9uk+9JXzx6hgCE3Nf0055tvrKgI1ttBNsTgTlvgPSpCSfeTBpucHAl2eUo0AaQSTsAUokwtNKLSM7PPvpBO/OkoG2hNEDnpSAGBpySdG7Jr9v3AOU91IU4EPHXRZvY1jWcxtaWhJ5w0qvvrAXqn0RatNU2y6SlQZCmnB/y13qA0rwhsI4toOMAH+obSeTDXYQTvUySVEk1Ewf0TsIA7jixFcYaukR/JJnzLnUMVDtWQfs+aU2urbzK80nIjFK0niOBB5Ysto5pL8o2Mt803zeHUOgbHEIIVhsrgoDiUIArXod3/J+ks/iJh2bpLvOV8+eoqElogaT8mTkJhn8RMOrdJODsSVTXEvKIHIEGvWHrgAW1DZWn6L8ULrRnvyV8+110wx9QyDdtM7BLU9d+n3GFxoz35K+fa66YAcG6WFBIU43/APtRBapfBdu+in8J2J3dL5SHO/8A9qILVN4Lt30Y/hOwAr5SZW0tK21FK0mqVDMHjEHGqTQo2jNBTifyZkhTpIwWfqtctczyc4iL0F0IftN640ClpJG+ukcFA4h9pXEkdNBjFpdG7CZkZdEvLpuoQNuaic1KO1RgCTGAiousqwjJWjMNUogq3xvlQ5whTmxT+rFujCx14aGmclhMMpq/LAkgCpcbOKk4ZlPdD9bjgBAW5az088HHOEu422AB9hIQkAcZpXnUY+LItd2V37ezTfmlsrr9hyl7pwEHmovRQzU52S4PmZYhQrkp36g/V7o8yeOOTXLoeqSnS42k7zMqK0UB4Kz3bfrNQOI02QBz6mbBM1ajRIqhj55eGHB7gc98pPQYI90j37Lej/zqhk6odDfk6Tq6KTD9Fu1zQAOA3+qCa8qjC33SCfyyWpsY/nVABHuf/BU355f4SIRFk/Ts+cR1hD33P/gqb88v8JEIiyfp2fOI6wgC68VH1peFp3zx+4RbiKka0R/xad88fuEAWF0QtJEtYso84aJRLIJpmcBQDlJw6YDZzWfNqX80ltCa4Ju3yeQmufMIkJuXUvRuUufUaZWofopGPqqD0R9at7LlJlO+Klyl1hSeHfUUKVmDdJpeGBplWhHJjNyc8qZ6mEhRhQlWqRza2+2mnHiFOiuk5fccln0huZZpeSDgoUFSnbheFRy7Yq/pn4QnfSXvxFRZVhpgWsre2F78EX3nitQSAoBKUpTWhJoNg7k5xXLWBKKatKdSrPf3FdC1FQ9yhGkd2pxYhRzJxVrpO3+8OQ/NKvzZ/YmPubhKan/DEn5avw1w39IrUaXoveStJBlWUZjuxcSU84IOHJCh1OoJtiTp9pZ9Ta4sYHxrd8MTvljqJh12X+a/7C51VQlNbvhid8sdRMOuy/zX/YXOqqAEJq/8JyXpDfWEEOvbww95DXUED2r/AMJSXpDfWEEOvbww95DXUEAMfV1+bD3m5r+aEnoP4RkvSGuuIdmrr82HvNzX80JPQfwjJekNdcQAzN0t9NJeQ51kxNbmzvWb88nqRC7pb6aS8hzrJia3Nnes355PUgBwxkZGQBkJ7dJ96Svnj1DDhhPbpPvSV88eoYAS1k2+7LMTLLWHZKEoWquIQkkqSPKrQ8leODbUfogZubEy4n5iWVXH67oxQkeT3R5k8cQmr7V7MWk4FAFuWB4bxGdM0tg90rZxDbxGz1hWO1KMtssJCG0CgSPeSdpJxJ2mAFnukB+Qy3pH8ioGtzb33NeZHXEM7WfoYq1WWWUupauOXyopKsLpFAARx8ccmrjVqmynHHBMKdU4gJIuBIFDWoxMAAm6QsgJdlZlIxWlTaz5FFI9yl+oR1bnWY3xmfl1dxVCqecSpKvchMNnSLRqWnkoTNNh1LaryQVKArSlTdIrhsMe2Vo9LSgPYzDTN6l4oQAVUyvHM0rtgCqGlWjb9mzCmngoEKq2uhAcSDgtB9W2oMbGzP2q6lFX5twCgqSq4Dxk4IGGJNIfWm2kc9J/SS8u8wTwXLqiOQLSVG6fcdh2QJDW9MtiiJaWSOIBQHqBijmlodMcJVlHNHd9zvlpYaO2eGnG9+fnL++qSoAIITQJFRwgm8eKpJhR2TIb0806VXg24hdKUrcUDStcK0gp0t04etPew822jeiSLl7G9hjePJECiMZVHfQ9HDYGm4LaLX7hrp5pTK2sWA+y+2Gb90NvI4W+Xa1Kmzlc98fGjNvSEkzMy7Uu+tMyi47fmEElNFAgXWxTBZjVo1MAWfaiAkV3lKy59Yi+kBHIAQo8pVyQSaRqJYtBkn5phmQLKKCjZWReKeInbFlKVr3KSo0FUyZOPN9PJ02ZrRlpZsNMSW9NoGCUupAHPwc9tTHV/jI3WnYxr55PwxA6JOoXKpdcIrZri3QD9ZDiFFCU/wCulMeWpMzZsuUU25RpTL6pgb4hN+riieCs3l5q7kGGaVr3JdGgqmTJxtdt9f8AwIRrgQSR2MajP50fDHynXC2cpYn/AFR8MQOkjQEgy1hfklS4XTMdkt31V/1CIIdLZlbZmVTg3yXE3LFhOC7qUkF2oTW5UBWC6VyGcTefMplw+lqd734u/C35ucNkayJaXQW5eSuIKlLIS6O6Wbyj3PGctgoBgBG2f1mS79wOyV/e1hxAU4k3Vp7lYqnMY4xA6dzTqlIDl1xsrW5LzApw2l0o0ABhcyoY3PoHyQWPrhpE5y0W8pJPsyIrmle1zfYYbJGThvdt777wg/xfb8WPtR8MfB1tsqw7Gvf6qT/LHQ+i+Zdf+VJutnmclkLR70ueuOHSKcW4q0mXFXmmpRpxtJA4CwEcJOFQcYteSW85ofx5SS2fq+djZ/iyyjDsW7XZviRXouxwP6eyC8V2YwojGpDRI4jUt4Rmg/ZHYgEsq6flBG+8JIq1vab4oruq/ZFSdkdSVpMxZRbBCDOzlAQU0G+HC6cRzQTnZO5ecMPGbjk3X4vgm+fQ6P8AGBvH8mOGfzww5+DArbFu2TNOLdfsy84o3lqEypBJO03KQVyHziLPTtZmEudDj7zavfcjLMRfZs9O1qZDvODMOtKHrW3E/HzMb4f/AK/V9SPkNaMswyhhuUIaQkISkvhVABS6byTXDjiDtDSyTWhLaWJhlpKiremplKU3ia1NWya1yxwoKUpBxIvBDiCruTKXVcy5q6r3KMRapdyXkiW++WZNtptYAqlSphSFXa5E3RESi3vZenVpRfwxs782aZbW2ygCkqokgAqLySpd0UF43OEYANYtpM2k+mYbaUw5dCXCVBQXd7k0AFFAYV4gIKrQmHltWqqYZ3h1TErfRhVRDlN8NBmoVhfLijnJcTppYWjUu3Hd1vwRGMaPPumjDTj5HdBttSiniJu1ptzhyal9Xb0o6ZybQW13Slps0Khe7pa6ZGmAGeJrSAbRTTB2zVuLabQsugJN+uF01FLp5YK2tcs2f+RL/wDX8UaRqK2px18FLaNU1p9wZ172Ctm0VTBB3qZCVJVsCkJCVp5+CFcyo9s3WipuyV2epi8re1tIdC6AJXXEppiRUjlwg+s22Zq2kKYdlJdUue7WsLonyCFA3xsukEcYjROahpZSqtTTzafslKV05jgac9Y0TT3HHUpSpvLLeKfVbJKdtaTSkVuuhZ5A3wiT6oltevhd7yGuoIemhGr6Vsy8pm8t1Qop1dCqmd1NMEiuwZ0FSaCArWbqpmbQnFzTDrICkpFxd5J4CQMwkjGkSZnRq6/Nh7zc1/NCT0H8IyXpDXXEWE0X0ZmJSw3pNxIL+9vgJQoKvX712h5awkdGNGpyXtCTL0rMNgTDVSppYHdjG9SlOWADbdLfTSXkOdZMTW5s71m/PJ6kQu6W+mkvIc6yYmtzZ3rN+eT1IAcMZGRkAZENpBoxLzu9dlI3xLSytKCeCSRThAd0KbImYyANbDKUJCUgJSkUCQKAAbABkI2RkZAGRkZGQBkeGPY1vIqCMRXaM+iABXTjTCXk21IWkPOKFAzhQg7XK1AT9+wRXefWFKUQkJBJN1NaJrsFSTQc8WEe1bSC1FS0OqUo1JL7hJPGTexjQrVVZp/5TntnPijGUZSZ6NDE0KMbK7b/AN5ld2MzHWiLBSOrCzWlhYYvcji1LSa8aVEgxKdpdn+Jy/sk/wBIh0WzaPtKMVbKIaxbQQ3Lzraq3n2UoRQVxCwo14hSJy2NIWHWZgoLm/TTcshSCgBLfY9Lxv3uGDTDAQ3u06Q8Tl/ZJ/pHvahI+KS/s0/0i2zdrGcsbRc87i+64W8IRlkWihqXnW1VvPttpRQVxQu8a8WEdzkxKPS0kh15xC5dKwpIYKwq+5ewXeFMOQw5e1CR8UY9mmPe1GR8UY9mmCpvcTPHUpO6TTvfhysKa1NLRMdnIc+idoWKNgKBbWFN3ynHFIpjWkbZvSSWW7PqKFOImHpZaUlNL6WSN8SriNAaQ1O1GR8UY9mmM7UpHxRj2aYnLIz/AJOHXyvuungTFvWiwZcS8qXFJ7IW8m+i4GgtNAygXjUA4k5ViUe0rQVuM/8AxDKlhPzQvg72ADXuqXxWlaQ0+1OS8UY9mmPe1OS8VY9mmIySLvGUHFJxel+K3viLOR0sYSp+/furlWm0cHJ1tpbauYHfM+SOe2relldlLZU6t2ZYbZuqbuJbCAApV4qqqt3AAQ0+1KS8UY9mP6RnalJeKMezH9InLK1ikcRh4yUknw4rgJazrVbblm21XryJ5uYwFeAhIBoftVBwicOk8qp5p5ZeBlpl91tKWwd+S8bwBJULhBO0GGb2pyXijHs0/wBIztSkfFGPZpiFCSLTxdCbu4vuhXWDpYy27LKeCriGVpdCUk0WX9+bI+0BQY8pjLD0rl2npVS79xtt5LlEnNT4ebIG3uU81TDR7UpHxRj2aY87UZHxSX9mmJyyKOvhnf4X3XXyKi1NKWVsuJQVhZlS0k3aUXv2+DHiptjst7S6UmQ41V1DbzASpYbvFtwOFytwqF5JKjkYZfahI+KS/skxnahI+KS/sk/0ibSK7bD/AEvuhMaR26y8qY3txwJVLsNJBaHzqmTU3sTcGANeiA9cWWOh0h4nL+yT/SPO0yQ8Tl/ZJ/pFHSbOilj6dNWjF+hV+Z2RtlTiDQHkOR5DTZFibQ1ZWa8q8qXu4Uo2pTaee6ggV5Y0J1U2aMmnPbOfFEbJll7Qp3u0zNX+mMtMNpZShMu4kUDQoEkDa3xjkzHLnBwIDG9WVnpIKW3ARiCH3KgjIg3sDBfLNXUhNSaClSSSacZOZjWN7annV3Scr07/AOTbGRkZFjEyMjIyAOG07IYmAA+y06BkHEJVTmvDCNViaPy8mFiWZQ0FkFQRgCRhWmQw4ok4yAMjIyMgCs6dZlpH/wCUvj7lvZ/pwSy2kNplAW7PKbrSgLbRwUKg1u0NaQs7EavuoF2+K4p+1QE091eiC60phxv5vem0pQhJCAQo0TShSTS9TLDjPHHDVnJWSZ6NFppuSXZeA+lE2itBWbUUlIFalhrnrkMI0yk3OOE3bXVn4u1jzRMTFmdltIAcLaaAlKaY7QMso32VY7cqPnHLyqUqtVc9tVZqMUcqnBl7x+ldl4Bb5UnisobtUqINPoWgCeIYZ8kQj+l9ppU4jsxZWg0pvTdDjStbnTBDN6NNOrLoWoJFMErNAU8gwpAbbTjaXV8M0LnCTTE0AAxpkRnzRmq077zTLH6V2Xg0HWVaXjS/3Gv9uNb2tC0kivZKz+q1/twKOnGOSb7k9H3x1wbb3nFKo+S7LwHljayrRfdS2ZpaLxpW40adFwQwn2bULV9i098OxJZbSDTMXgDQ47fdnCM0UaWXryUk3KE02DlhoTOkBl0FTazUtlV2uF8ZEiJm2p2TNqLzQzNLsvAP2prLtFl5xvspariimtxoVpnhcO3liTsXTO0n03jOqQOVDRpyk3ABCwnXFOOrUru1qJNABio1yHHWGJoXJIU0W3MieaoIzEUxE3CF0yMM9pUaaVvsvBNSelc245vQtF2uV4S7RSTxYgGvRHtpaVzbK97VabpVt/J2QE+UTkI75xuWlbqjS8SBwWypRugYcBONABnxRxfks6XkpKVGqSSU44Yg4jnyz25RlGq2+NjplTSjuV/svBA2xrCtJh3ezNrUKAhVxoVB20ucYO2Pmd1iWk2Cey1mn6DWP/RAzp3LBuYShJqEtpA5gVUjntM/NY5hA9cdDb+HU4nUaclZadF4CGW1p2ktV3slY/Vb/wBuPpWtK0QpSeyl4AmtxrZs+jgEs3u6jYCfVGorvOYmgJxPED/4jbLqY7Z23LsvA8LBtq0HmG3XrSLJdBUhsNNrNytAtRCRdqf7rhEtNLtBKAtu1Fu1VdATLtd0BWhplsOMRFn2e44whlggNIIBUUb4pSEpF1KUngk1KzVWAgsW+zJpUkqQ0QnfKVFVXc8E0vUFBhnhSsZO9zoU9Ny7IHbOm7VdUU9mPpGPDVLspSabQFUWUnIKuitI12naVps91aC+UllugI46J5oKrOthlaLyEXakiqkb2o02lB4VOXkMRs0m/MBCk3kLSpLgIJBB5olXuHPTcuy8C4tfWZaLK7omnFggEK3ttN7joC3x1HRHD/i3aXjC/wB1r/biS1vSDbbErvYpvTjjZyxvBKk5Z0Cc+WFdWNErowlVaeiXZeBlSes+0nAT2SsUBPct7AT/AJfJH3J6yrSWhS+yliigKXGsa/qQF2P9G4eJK+rHRZuEurlc+4JiGhtnyXZeBgWRppaMw4G0zi0k0NS20RS8lJyRWoCidncnGJiX0kfWq4i2Fk8XYiRkKnNOweqA7QV67ONYVvBScTlhWvQUiGJbdsyzIWpSE37qgd7oV1UkitytaGtL3LU0EUe86KMsy1S7IG3tM5qpDdqlewfMtipOQwSQNuZjZo9pNaU1T8uUg0VUb02bpSopp3IzAB6Y4Z3eiyhaG0lZTgcCRh+iSK5ZViV0Zswy7xbUQVJaBVQ1F5a11AO3ZFkRWnl3Jdl4JYuWl/8Asl+wa/pA9P6V2k24pHZqzdNK702K05LsGKhATPySVFxZBqXXBWpyTd4j+kcYJHOq0uS7Lwcszp5aSEqV2Ws3QT3DewV+xEL/AIt2l4wv91r/AG41Wkn5pzyFfcYC5JguLSgZqIHri6iHWlyXZeBtaP6aWlMpClTimkknEobICUiqlHgZDGCWxpy0JqpatNy6DSq5VKCR9oBSQFDmJjh1WSzRD7tBdbIaTxYC8qnPVPqgotq1JpkKDEqHgqgQEroU/a3yuCdtOaLygkb0ZOUczS7IiLTdtJqhFpkpvXbymmUgniFczyRzWtP2kwi8bRUo8QZbpy43a1HFTbBPIS7c0zdfl7pTgUrANDQVKSMxjSoiFtWwkNNKQlRKRWgJrdrkByYkU4sIya0N9PpXZAvL6X2kvKdXWlab21zH6vHA45rYtJJIMwuoNDwWtn+nGMOlKhyXq+vH3QO6YSl10Of5gqfKGZ6RQ9MEtbHJKq7XSXZeAg/xbtLxhf7rX+3GQv4yLZSm2lyXZeAgspVxxKlBQAOzPoggbRcxcAXeAuKv1peyTcrQU214tkR4j5G2OOep7McCofMPGyZ9tthsb4i8lCRd3xOd0VrjxxC2tabThIelUv0IKVlxsBPkkqvA47BCgc2RgzjO2posIrbxtSVoJpRDSGECvB3xFCNhF0514xthZaTOKVNPEdzewI2ilI5BnG9MIQUXcirhcySuRriDTI+qPhMotyjaRwlEAVwA5STlEqqPDGqlbUx92p/MF1jyjUkxRKkqWcVGo4R46cQ2f+YGJ97fFlVcK+vnjmEfcUfM2eFX9b6IjJsKS6lxIqUlKtuJSRTLmEGdl2uh5xawFNgUwVQGlMhsoMuiB+PF7IVEpxs+BSlhckm1LRjA+UJkKusOSoSRW845Q/cR/eyOJVqv3yl7eMDW+24FfdSsBJj6EIxSRtLDdTp0hSl6YSfsjhH7WIIA5sfXEbapJBABOHFHXsjBF76roYfwFK+u8gZBlVVVSRwDsPJHKlhVcUKPJQwUmMEa7bXcZe6l9Xp+w80MtsIYaWVBCVkoKCqpQUUIzxoQTjGzSifQ/MNjeWnN7IJeculIriRU44XU5DbTDMLpWfRHwnZzQz8TWPs1Jf29P2MlEs26sAvrUnBSgkttprtKSoFwV2UUDymsSj1oFtbd9Taq0urQsbM71TWFE5/GPE7eaIU7FpezVJf29P2TutZKXFtuJUVKNQUpxFMKE0OBGWWPRAB2Or7KvUYJ2f798bIlVuhg/ZSv/b0/ZGWW2Qy7UEG4vCnGBG+RRSXAIxLhqOgf0jrMeD+EHMn3Wvq9P2TmiNnOLdStASlIqAtbiEJCrp+0oE8tAaQ0ZhVmslCXgw8spUpbhCSVXRszzwARxbcDVGPZmPUZH+9piNp0JXs1R+YbjvYjzp3lqXTVJOaUJbAVQG6lQBWq6SDT7sdrEsUzDrhdlylYSEjfaKF0nMXaY1rnCde2f3xRrMFVSW4mfsvP89v8fsfO+J+23y/OIP3KgCm7WQBRK1Xr7iqpBwqUXcRhmnLkxgDjp/8AETtehX3Sl83p+yXtogtrIu8JomiaUqU0UEgZcO8KerCkCNgAoeClJOCVUqDndNIlxmej+EfRgq3QiXspfV6fsZmr4JFmYOttuq3xYvKFb1SEkpJ4kpMRCdJFMN3XJN5fBAXMIm0lSlDNVyik0rUgc0AbuZj0d10RO2vwOiGByxyqTG7odpV2Q24VqolBohThCVKFMiCcxyVjRpDaKQ2r5xJKuJQOA6YVLuz+9sfSIrnJeG6m6UcUHaL2i90KFfXSOu3W0uSxSKFSDVOOOGGHQfdHF/fvjyJ2rZze7o6/EC3Y6vsq9Rj2CqMidt0I91L6vT9n/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5" name="Picture 9" descr="http://www.serinocoyne.com/gallery/Broadwaycom/fullsiz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295453"/>
            <a:ext cx="4114799"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3217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Activity </a:t>
            </a:r>
            <a:endParaRPr lang="en-US" dirty="0"/>
          </a:p>
        </p:txBody>
      </p:sp>
      <p:sp>
        <p:nvSpPr>
          <p:cNvPr id="3" name="Content Placeholder 2"/>
          <p:cNvSpPr>
            <a:spLocks noGrp="1"/>
          </p:cNvSpPr>
          <p:nvPr>
            <p:ph sz="quarter" idx="1"/>
          </p:nvPr>
        </p:nvSpPr>
        <p:spPr/>
        <p:txBody>
          <a:bodyPr>
            <a:normAutofit/>
          </a:bodyPr>
          <a:lstStyle/>
          <a:p>
            <a:r>
              <a:rPr lang="en-US" dirty="0" smtClean="0"/>
              <a:t>Each group select and critically analyze an interface according to UI design principles</a:t>
            </a:r>
          </a:p>
          <a:p>
            <a:r>
              <a:rPr lang="en-US" dirty="0" smtClean="0"/>
              <a:t>Assignment:</a:t>
            </a:r>
          </a:p>
          <a:p>
            <a:pPr lvl="1"/>
            <a:r>
              <a:rPr lang="en-US" dirty="0" smtClean="0"/>
              <a:t>Prepare brief presentation to class that covers the highlights and lowlights </a:t>
            </a:r>
          </a:p>
        </p:txBody>
      </p:sp>
    </p:spTree>
    <p:extLst>
      <p:ext uri="{BB962C8B-B14F-4D97-AF65-F5344CB8AC3E}">
        <p14:creationId xmlns:p14="http://schemas.microsoft.com/office/powerpoint/2010/main" val="11165901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 Design Principles</a:t>
            </a:r>
            <a:endParaRPr lang="en-US" dirty="0"/>
          </a:p>
        </p:txBody>
      </p:sp>
      <p:sp>
        <p:nvSpPr>
          <p:cNvPr id="3" name="Content Placeholder 2"/>
          <p:cNvSpPr>
            <a:spLocks noGrp="1"/>
          </p:cNvSpPr>
          <p:nvPr>
            <p:ph sz="quarter" idx="1"/>
          </p:nvPr>
        </p:nvSpPr>
        <p:spPr/>
        <p:txBody>
          <a:bodyPr>
            <a:normAutofit/>
          </a:bodyPr>
          <a:lstStyle/>
          <a:p>
            <a:pPr fontAlgn="base"/>
            <a:r>
              <a:rPr lang="en-US" dirty="0" smtClean="0"/>
              <a:t>“Great </a:t>
            </a:r>
            <a:r>
              <a:rPr lang="en-US" dirty="0"/>
              <a:t>software design incorporates a number of timeless principles for human-computer interaction. The principles described here form the foundation of elegant, efficient, intuitive, and delightful apps</a:t>
            </a:r>
            <a:r>
              <a:rPr lang="en-US" dirty="0" smtClean="0"/>
              <a:t>.”</a:t>
            </a:r>
          </a:p>
          <a:p>
            <a:pPr marL="0" indent="0">
              <a:buNone/>
            </a:pPr>
            <a:endParaRPr lang="en-US" dirty="0"/>
          </a:p>
        </p:txBody>
      </p:sp>
      <p:pic>
        <p:nvPicPr>
          <p:cNvPr id="1026" name="Picture 2" descr="https://www.apple.com/home/images/og.jpg?2015031108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3657600"/>
            <a:ext cx="28956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2044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Apple: Human Interface Design Principles</a:t>
            </a:r>
            <a:endParaRPr lang="en-US" sz="3800" dirty="0"/>
          </a:p>
        </p:txBody>
      </p:sp>
      <p:sp>
        <p:nvSpPr>
          <p:cNvPr id="3" name="Content Placeholder 2"/>
          <p:cNvSpPr>
            <a:spLocks noGrp="1"/>
          </p:cNvSpPr>
          <p:nvPr>
            <p:ph sz="quarter" idx="1"/>
          </p:nvPr>
        </p:nvSpPr>
        <p:spPr/>
        <p:txBody>
          <a:bodyPr>
            <a:normAutofit lnSpcReduction="10000"/>
          </a:bodyPr>
          <a:lstStyle/>
          <a:p>
            <a:pPr fontAlgn="base"/>
            <a:r>
              <a:rPr lang="en-US" b="1" dirty="0"/>
              <a:t>Principles:</a:t>
            </a:r>
          </a:p>
          <a:p>
            <a:pPr lvl="1" fontAlgn="base"/>
            <a:r>
              <a:rPr lang="en-US" dirty="0"/>
              <a:t>Mental model</a:t>
            </a:r>
          </a:p>
          <a:p>
            <a:pPr lvl="1" fontAlgn="base"/>
            <a:r>
              <a:rPr lang="en-US" dirty="0"/>
              <a:t>Metaphors</a:t>
            </a:r>
          </a:p>
          <a:p>
            <a:pPr lvl="1" fontAlgn="base"/>
            <a:r>
              <a:rPr lang="en-US" dirty="0"/>
              <a:t>Explicit and Implied Actions</a:t>
            </a:r>
          </a:p>
          <a:p>
            <a:pPr lvl="1" fontAlgn="base"/>
            <a:r>
              <a:rPr lang="en-US" dirty="0"/>
              <a:t>Direct Manipulation</a:t>
            </a:r>
          </a:p>
          <a:p>
            <a:pPr lvl="1" fontAlgn="base"/>
            <a:r>
              <a:rPr lang="en-US" dirty="0"/>
              <a:t>User Control</a:t>
            </a:r>
          </a:p>
          <a:p>
            <a:pPr lvl="1" fontAlgn="base"/>
            <a:r>
              <a:rPr lang="en-US" dirty="0"/>
              <a:t>Feedback and Communication</a:t>
            </a:r>
          </a:p>
          <a:p>
            <a:pPr lvl="1" fontAlgn="base"/>
            <a:r>
              <a:rPr lang="en-US" dirty="0"/>
              <a:t>Consistency</a:t>
            </a:r>
          </a:p>
          <a:p>
            <a:pPr lvl="1" fontAlgn="base"/>
            <a:r>
              <a:rPr lang="en-US" dirty="0" smtClean="0"/>
              <a:t>Forgiveness</a:t>
            </a:r>
          </a:p>
          <a:p>
            <a:pPr lvl="1" fontAlgn="base"/>
            <a:r>
              <a:rPr lang="en-US" dirty="0" smtClean="0"/>
              <a:t>Aesthetic Integrity</a:t>
            </a:r>
            <a:endParaRPr lang="en-US" dirty="0"/>
          </a:p>
          <a:p>
            <a:endParaRPr lang="en-US" dirty="0"/>
          </a:p>
        </p:txBody>
      </p:sp>
    </p:spTree>
    <p:extLst>
      <p:ext uri="{BB962C8B-B14F-4D97-AF65-F5344CB8AC3E}">
        <p14:creationId xmlns:p14="http://schemas.microsoft.com/office/powerpoint/2010/main" val="8587818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Apple: User Centered Design</a:t>
            </a:r>
            <a:endParaRPr lang="en-US" dirty="0"/>
          </a:p>
        </p:txBody>
      </p:sp>
      <p:sp>
        <p:nvSpPr>
          <p:cNvPr id="3" name="Content Placeholder 2"/>
          <p:cNvSpPr>
            <a:spLocks noGrp="1"/>
          </p:cNvSpPr>
          <p:nvPr>
            <p:ph sz="quarter" idx="1"/>
          </p:nvPr>
        </p:nvSpPr>
        <p:spPr/>
        <p:txBody>
          <a:bodyPr/>
          <a:lstStyle/>
          <a:p>
            <a:r>
              <a:rPr lang="en-US" dirty="0" smtClean="0"/>
              <a:t>Principles for user-centered design:</a:t>
            </a:r>
          </a:p>
          <a:p>
            <a:pPr lvl="1"/>
            <a:r>
              <a:rPr lang="en-US" dirty="0" smtClean="0"/>
              <a:t>Know your audience</a:t>
            </a:r>
          </a:p>
          <a:p>
            <a:pPr lvl="1"/>
            <a:r>
              <a:rPr lang="en-US" dirty="0" smtClean="0"/>
              <a:t>Analyze user tasks</a:t>
            </a:r>
          </a:p>
          <a:p>
            <a:pPr lvl="1"/>
            <a:r>
              <a:rPr lang="en-US" dirty="0" smtClean="0"/>
              <a:t>Build prototypes</a:t>
            </a:r>
          </a:p>
          <a:p>
            <a:pPr lvl="1"/>
            <a:r>
              <a:rPr lang="en-US" dirty="0" smtClean="0"/>
              <a:t>Do user testing</a:t>
            </a:r>
          </a:p>
          <a:p>
            <a:pPr lvl="1"/>
            <a:r>
              <a:rPr lang="en-US" dirty="0" smtClean="0"/>
              <a:t>Focus on solutions, not features</a:t>
            </a:r>
            <a:endParaRPr lang="en-US" dirty="0"/>
          </a:p>
        </p:txBody>
      </p:sp>
    </p:spTree>
    <p:extLst>
      <p:ext uri="{BB962C8B-B14F-4D97-AF65-F5344CB8AC3E}">
        <p14:creationId xmlns:p14="http://schemas.microsoft.com/office/powerpoint/2010/main" val="1291396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pic>
        <p:nvPicPr>
          <p:cNvPr id="4098" name="Picture 2" descr="http://www.artisteer.com/media/p4/images/export_plugins_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1708925"/>
            <a:ext cx="4430727" cy="500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947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pic>
        <p:nvPicPr>
          <p:cNvPr id="2050" name="Picture 2" descr="http://www.cellbiol.com/bioinformatics_web_development/lib/exe/fetch.php/chapter_3_-_your_first_webpage_-_learning_html_and_css/layou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340" y="1737360"/>
            <a:ext cx="6038521"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082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sp>
        <p:nvSpPr>
          <p:cNvPr id="3" name="Content Placeholder 2"/>
          <p:cNvSpPr>
            <a:spLocks noGrp="1"/>
          </p:cNvSpPr>
          <p:nvPr>
            <p:ph sz="quarter" idx="1"/>
          </p:nvPr>
        </p:nvSpPr>
        <p:spPr/>
        <p:txBody>
          <a:bodyPr/>
          <a:lstStyle/>
          <a:p>
            <a:r>
              <a:rPr lang="en-US" dirty="0"/>
              <a:t>Areas should have an intuitive </a:t>
            </a:r>
            <a:r>
              <a:rPr lang="en-US" dirty="0" smtClean="0"/>
              <a:t>flow</a:t>
            </a:r>
            <a:endParaRPr lang="en-US" dirty="0"/>
          </a:p>
          <a:p>
            <a:pPr lvl="1"/>
            <a:r>
              <a:rPr lang="en-US" dirty="0"/>
              <a:t>U</a:t>
            </a:r>
            <a:r>
              <a:rPr lang="en-US" dirty="0" smtClean="0"/>
              <a:t>sers </a:t>
            </a:r>
            <a:r>
              <a:rPr lang="en-US" dirty="0"/>
              <a:t>from western nations read left to right, </a:t>
            </a:r>
            <a:r>
              <a:rPr lang="en-US" dirty="0" smtClean="0"/>
              <a:t>top-to-bottom, and forms </a:t>
            </a:r>
            <a:r>
              <a:rPr lang="en-US" dirty="0"/>
              <a:t>should match this style </a:t>
            </a:r>
          </a:p>
          <a:p>
            <a:endParaRPr lang="en-US" dirty="0"/>
          </a:p>
        </p:txBody>
      </p:sp>
      <p:pic>
        <p:nvPicPr>
          <p:cNvPr id="4" name="Picture 4" descr="http://i.stack.imgur.com/ARpFj.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124200"/>
            <a:ext cx="6185943" cy="357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6772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1372</TotalTime>
  <Words>2083</Words>
  <Application>Microsoft Office PowerPoint</Application>
  <PresentationFormat>On-screen Show (4:3)</PresentationFormat>
  <Paragraphs>296</Paragraphs>
  <Slides>66</Slides>
  <Notes>1</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Median</vt:lpstr>
      <vt:lpstr>Human Computer interaction (HCI)</vt:lpstr>
      <vt:lpstr>Introduction</vt:lpstr>
      <vt:lpstr>User Interface (UI)</vt:lpstr>
      <vt:lpstr>6 Principles for UI Design</vt:lpstr>
      <vt:lpstr>Principles for UI Design</vt:lpstr>
      <vt:lpstr>Layout</vt:lpstr>
      <vt:lpstr>Layout</vt:lpstr>
      <vt:lpstr>Layout</vt:lpstr>
      <vt:lpstr>Layout</vt:lpstr>
      <vt:lpstr>Layout</vt:lpstr>
      <vt:lpstr>6 Principles for UI Design</vt:lpstr>
      <vt:lpstr>Content Awareness</vt:lpstr>
      <vt:lpstr>Content Awareness</vt:lpstr>
      <vt:lpstr>Content Awareness</vt:lpstr>
      <vt:lpstr>Content Awareness</vt:lpstr>
      <vt:lpstr>6 Principles for UI Design</vt:lpstr>
      <vt:lpstr>Aesthetics</vt:lpstr>
      <vt:lpstr>Aesthetics and White Space</vt:lpstr>
      <vt:lpstr>Aesthetics: High Density Web Form</vt:lpstr>
      <vt:lpstr>Aesthetics and White Space</vt:lpstr>
      <vt:lpstr>Aesthetics and White Space</vt:lpstr>
      <vt:lpstr>Aesthetics and White Space</vt:lpstr>
      <vt:lpstr>Aesthetics and Text</vt:lpstr>
      <vt:lpstr>Aesthetics and Text</vt:lpstr>
      <vt:lpstr>Aesthetics and Text</vt:lpstr>
      <vt:lpstr>Up-Pop: big, high contrast, bold</vt:lpstr>
      <vt:lpstr>Down-Pop: small, low contrast, less bold font weight </vt:lpstr>
      <vt:lpstr>Up-Pop and Down-Pop Combinations</vt:lpstr>
      <vt:lpstr>Aesthetics and Text</vt:lpstr>
      <vt:lpstr>Aesthetics</vt:lpstr>
      <vt:lpstr>Aesthetics and Text Color</vt:lpstr>
      <vt:lpstr>Aesthetics and Text Color</vt:lpstr>
      <vt:lpstr>Aesthetics and Text Color</vt:lpstr>
      <vt:lpstr>Aesthetics and Text Color</vt:lpstr>
      <vt:lpstr>Spotify Interface: Old</vt:lpstr>
      <vt:lpstr>Spotify Interface: New</vt:lpstr>
      <vt:lpstr>6 Principles for UI Design</vt:lpstr>
      <vt:lpstr>Minimal User Effort</vt:lpstr>
      <vt:lpstr>Minimal User Effort</vt:lpstr>
      <vt:lpstr>Feedback</vt:lpstr>
      <vt:lpstr>6 Principles for UI Design</vt:lpstr>
      <vt:lpstr>User Experience</vt:lpstr>
      <vt:lpstr>User Experience: Novice User</vt:lpstr>
      <vt:lpstr>User Experience: Expert User</vt:lpstr>
      <vt:lpstr>User Experience</vt:lpstr>
      <vt:lpstr>PowerPoint Presentation</vt:lpstr>
      <vt:lpstr>Design Principles by Google</vt:lpstr>
      <vt:lpstr>Design Principles by Android</vt:lpstr>
      <vt:lpstr>Getting in touch with emotions…</vt:lpstr>
      <vt:lpstr>Google and Emotions</vt:lpstr>
      <vt:lpstr>Google: 2 Jars of Marbles</vt:lpstr>
      <vt:lpstr>Google</vt:lpstr>
      <vt:lpstr>Google</vt:lpstr>
      <vt:lpstr>Google</vt:lpstr>
      <vt:lpstr>Facebook</vt:lpstr>
      <vt:lpstr>Apple: User Centered Design</vt:lpstr>
      <vt:lpstr>Extra Resources for UI Design</vt:lpstr>
      <vt:lpstr>PowerPoint Presentation</vt:lpstr>
      <vt:lpstr>Class Activity: Disney</vt:lpstr>
      <vt:lpstr>Class Activity: Universal Studios</vt:lpstr>
      <vt:lpstr>Class Activity: Ticketmaster</vt:lpstr>
      <vt:lpstr>Class Activity: Broadway.com</vt:lpstr>
      <vt:lpstr>Group Activity </vt:lpstr>
      <vt:lpstr>Apple Design Principles</vt:lpstr>
      <vt:lpstr>Apple: Human Interface Design Principles</vt:lpstr>
      <vt:lpstr>Apple: User Centered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Computer interaction (HCI)</dc:title>
  <dc:creator>Carolyn Matheus</dc:creator>
  <cp:lastModifiedBy>Carolyn Matheus</cp:lastModifiedBy>
  <cp:revision>176</cp:revision>
  <dcterms:created xsi:type="dcterms:W3CDTF">2015-03-16T12:18:11Z</dcterms:created>
  <dcterms:modified xsi:type="dcterms:W3CDTF">2015-10-24T18:26:52Z</dcterms:modified>
</cp:coreProperties>
</file>