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Old Standard TT"/>
      <p:regular r:id="rId11"/>
      <p:bold r:id="rId12"/>
      <p: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ldStandardTT-regular.fntdata"/><Relationship Id="rId10" Type="http://schemas.openxmlformats.org/officeDocument/2006/relationships/slide" Target="slides/slide5.xml"/><Relationship Id="rId13" Type="http://schemas.openxmlformats.org/officeDocument/2006/relationships/font" Target="fonts/OldStandardTT-italic.fntdata"/><Relationship Id="rId12" Type="http://schemas.openxmlformats.org/officeDocument/2006/relationships/font" Target="fonts/OldStandardT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16f378ea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16f378ea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background information on why i wanted to work on this project specifically. </a:t>
            </a:r>
            <a:endParaRPr/>
          </a:p>
          <a:p>
            <a:pPr indent="0" lvl="0" marL="0" rtl="0" algn="l">
              <a:spcBef>
                <a:spcPts val="0"/>
              </a:spcBef>
              <a:spcAft>
                <a:spcPts val="0"/>
              </a:spcAft>
              <a:buNone/>
            </a:pPr>
            <a:r>
              <a:rPr lang="en"/>
              <a:t>Nowadays files and information are more vulnerable than ever, and obviously we all know how important it is to protect your files. I wanted to create a web app that could help keep sensitive images private without having to worry about who may see the image. After a quick google search I noticed that many people have done research on image encryption, and yet I couldn’t find one web app for it. So, because this would be marketed towards the public, I tried to make it as easy as possible for the user while encrypting with 128-bit AES encryption.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16f378ea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16f378ea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development of the application I used Spring boot and used Thymeleaf for communicating between the application and the Web pages. I found Thymeleaf very useful for communicating between the Java code and the UI because it was mostly intuitive.</a:t>
            </a:r>
            <a:endParaRPr/>
          </a:p>
          <a:p>
            <a:pPr indent="0" lvl="0" marL="0" rtl="0" algn="l">
              <a:spcBef>
                <a:spcPts val="0"/>
              </a:spcBef>
              <a:spcAft>
                <a:spcPts val="0"/>
              </a:spcAft>
              <a:buNone/>
            </a:pPr>
            <a:r>
              <a:rPr lang="en"/>
              <a:t>I used an Model View Controller architecture for the design of this project. </a:t>
            </a:r>
            <a:r>
              <a:rPr lang="en" sz="1400">
                <a:solidFill>
                  <a:schemeClr val="dk1"/>
                </a:solidFill>
                <a:latin typeface="Old Standard TT"/>
                <a:ea typeface="Old Standard TT"/>
                <a:cs typeface="Old Standard TT"/>
                <a:sym typeface="Old Standard TT"/>
              </a:rPr>
              <a:t>Passes the values of fields from my Views to Controller and it also passes the encrypted or decrypted image from the controller to the views.  The views are really only present in the user interface and is what the user directly interacts with. The Controller is where we execute our main code and retrieve and manipulate data from the model.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6f378ea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6f378ea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the program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16f378ea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16f378ea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Summarize the project</a:t>
            </a:r>
            <a:endParaRPr/>
          </a:p>
          <a:p>
            <a:pPr indent="0" lvl="0" marL="0" rtl="0" algn="l">
              <a:spcBef>
                <a:spcPts val="0"/>
              </a:spcBef>
              <a:spcAft>
                <a:spcPts val="0"/>
              </a:spcAft>
              <a:buNone/>
            </a:pPr>
            <a:r>
              <a:rPr lang="en"/>
              <a:t>ECB - Electronic code book CBC Cipher block Chaining </a:t>
            </a:r>
            <a:endParaRPr/>
          </a:p>
          <a:p>
            <a:pPr indent="0" lvl="0" marL="0" rtl="0" algn="l">
              <a:spcBef>
                <a:spcPts val="0"/>
              </a:spcBef>
              <a:spcAft>
                <a:spcPts val="0"/>
              </a:spcAft>
              <a:buNone/>
            </a:pPr>
            <a:r>
              <a:rPr lang="en"/>
              <a:t>Other improvements include things like allowing more than images, possibly parallelizing the application so that it encrypts faster, implementing CBC, and allowing the user to encrypt multiple files at once.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AES Image Encryption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Bradley Lamitie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Information	</a:t>
            </a:r>
            <a:endParaRPr/>
          </a:p>
        </p:txBody>
      </p:sp>
      <p:sp>
        <p:nvSpPr>
          <p:cNvPr id="66" name="Google Shape;66;p14"/>
          <p:cNvSpPr txBox="1"/>
          <p:nvPr>
            <p:ph idx="1" type="body"/>
          </p:nvPr>
        </p:nvSpPr>
        <p:spPr>
          <a:xfrm>
            <a:off x="311700" y="1170432"/>
            <a:ext cx="8520600" cy="3401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p>
          <a:p>
            <a:pPr indent="-342900" lvl="0" marL="457200" rtl="0" algn="l">
              <a:lnSpc>
                <a:spcPct val="150000"/>
              </a:lnSpc>
              <a:spcBef>
                <a:spcPts val="1600"/>
              </a:spcBef>
              <a:spcAft>
                <a:spcPts val="0"/>
              </a:spcAft>
              <a:buSzPts val="1800"/>
              <a:buChar char="●"/>
            </a:pPr>
            <a:r>
              <a:rPr lang="en"/>
              <a:t>Inspiration Behind Project: In an age where privacy isn’t easily achieved, I wanted to create a way to keep sensitive images private.</a:t>
            </a:r>
            <a:endParaRPr/>
          </a:p>
          <a:p>
            <a:pPr indent="-342900" lvl="0" marL="457200" rtl="0" algn="l">
              <a:lnSpc>
                <a:spcPct val="150000"/>
              </a:lnSpc>
              <a:spcBef>
                <a:spcPts val="0"/>
              </a:spcBef>
              <a:spcAft>
                <a:spcPts val="0"/>
              </a:spcAft>
              <a:buSzPts val="1800"/>
              <a:buChar char="●"/>
            </a:pPr>
            <a:r>
              <a:rPr lang="en"/>
              <a:t>After looking on Google I found that there weren’t any webapps that would allow a user to encrypt image</a:t>
            </a:r>
            <a:endParaRPr/>
          </a:p>
          <a:p>
            <a:pPr indent="-342900" lvl="0" marL="457200" rtl="0" algn="l">
              <a:lnSpc>
                <a:spcPct val="150000"/>
              </a:lnSpc>
              <a:spcBef>
                <a:spcPts val="0"/>
              </a:spcBef>
              <a:spcAft>
                <a:spcPts val="0"/>
              </a:spcAft>
              <a:buSzPts val="1800"/>
              <a:buChar char="●"/>
            </a:pPr>
            <a:r>
              <a:rPr lang="en"/>
              <a:t>I wanted to create a secure uncomplicated way to send or store images and an easy to use UI using 128-bit AES</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Spring Boot Web Application</a:t>
            </a:r>
            <a:endParaRPr/>
          </a:p>
          <a:p>
            <a:pPr indent="-317500" lvl="1" marL="914400" rtl="0" algn="l">
              <a:spcBef>
                <a:spcPts val="0"/>
              </a:spcBef>
              <a:spcAft>
                <a:spcPts val="0"/>
              </a:spcAft>
              <a:buSzPts val="1400"/>
              <a:buChar char="○"/>
            </a:pPr>
            <a:r>
              <a:rPr lang="en"/>
              <a:t>Communicates with HTML via Thymeleaf</a:t>
            </a:r>
            <a:endParaRPr/>
          </a:p>
          <a:p>
            <a:pPr indent="-342900" lvl="0" marL="457200" marR="0" rtl="0" algn="l">
              <a:lnSpc>
                <a:spcPct val="115000"/>
              </a:lnSpc>
              <a:spcBef>
                <a:spcPts val="0"/>
              </a:spcBef>
              <a:spcAft>
                <a:spcPts val="0"/>
              </a:spcAft>
              <a:buClr>
                <a:schemeClr val="dk1"/>
              </a:buClr>
              <a:buSzPts val="1800"/>
              <a:buFont typeface="Old Standard TT"/>
              <a:buChar char="●"/>
            </a:pPr>
            <a:r>
              <a:rPr lang="en"/>
              <a:t>I used an MVC architectural pattern</a:t>
            </a:r>
            <a:endParaRPr/>
          </a:p>
          <a:p>
            <a:pPr indent="-317500" lvl="1" marL="914400" marR="0" rtl="0" algn="l">
              <a:lnSpc>
                <a:spcPct val="115000"/>
              </a:lnSpc>
              <a:spcBef>
                <a:spcPts val="0"/>
              </a:spcBef>
              <a:spcAft>
                <a:spcPts val="0"/>
              </a:spcAft>
              <a:buSzPts val="1400"/>
              <a:buChar char="○"/>
            </a:pPr>
            <a:r>
              <a:rPr lang="en"/>
              <a:t>Model - represented in data related logic</a:t>
            </a:r>
            <a:endParaRPr/>
          </a:p>
          <a:p>
            <a:pPr indent="-317500" lvl="2" marL="1371600" rtl="0" algn="l">
              <a:spcBef>
                <a:spcPts val="0"/>
              </a:spcBef>
              <a:spcAft>
                <a:spcPts val="0"/>
              </a:spcAft>
              <a:buSzPts val="1400"/>
              <a:buChar char="■"/>
            </a:pPr>
            <a:r>
              <a:rPr lang="en"/>
              <a:t>Passed between View and Controller</a:t>
            </a:r>
            <a:endParaRPr/>
          </a:p>
          <a:p>
            <a:pPr indent="-317500" lvl="1" marL="914400" marR="0" rtl="0" algn="l">
              <a:lnSpc>
                <a:spcPct val="115000"/>
              </a:lnSpc>
              <a:spcBef>
                <a:spcPts val="0"/>
              </a:spcBef>
              <a:spcAft>
                <a:spcPts val="0"/>
              </a:spcAft>
              <a:buSzPts val="1400"/>
              <a:buChar char="○"/>
            </a:pPr>
            <a:r>
              <a:rPr lang="en"/>
              <a:t>View - Deals with UI</a:t>
            </a:r>
            <a:endParaRPr/>
          </a:p>
          <a:p>
            <a:pPr indent="-317500" lvl="1" marL="914400" marR="0" rtl="0" algn="l">
              <a:lnSpc>
                <a:spcPct val="115000"/>
              </a:lnSpc>
              <a:spcBef>
                <a:spcPts val="0"/>
              </a:spcBef>
              <a:spcAft>
                <a:spcPts val="0"/>
              </a:spcAft>
              <a:buSzPts val="1400"/>
              <a:buChar char="○"/>
            </a:pPr>
            <a:r>
              <a:rPr lang="en"/>
              <a:t>Controller - Manipulates model’s data and interacts with Views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Conclusion</a:t>
            </a:r>
            <a:endParaRPr/>
          </a:p>
        </p:txBody>
      </p:sp>
      <p:sp>
        <p:nvSpPr>
          <p:cNvPr id="83" name="Google Shape;83;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Improvements</a:t>
            </a:r>
            <a:endParaRPr/>
          </a:p>
          <a:p>
            <a:pPr indent="-342900" lvl="0" marL="457200" rtl="0" algn="l">
              <a:spcBef>
                <a:spcPts val="0"/>
              </a:spcBef>
              <a:spcAft>
                <a:spcPts val="0"/>
              </a:spcAft>
              <a:buSzPts val="1800"/>
              <a:buChar char="●"/>
            </a:pPr>
            <a:r>
              <a:rPr lang="en"/>
              <a:t>Results</a:t>
            </a:r>
            <a:endParaRPr/>
          </a:p>
        </p:txBody>
      </p:sp>
      <p:pic>
        <p:nvPicPr>
          <p:cNvPr id="84" name="Google Shape;84;p17"/>
          <p:cNvPicPr preferRelativeResize="0"/>
          <p:nvPr/>
        </p:nvPicPr>
        <p:blipFill>
          <a:blip r:embed="rId3">
            <a:alphaModFix/>
          </a:blip>
          <a:stretch>
            <a:fillRect/>
          </a:stretch>
        </p:blipFill>
        <p:spPr>
          <a:xfrm>
            <a:off x="5884774" y="1628225"/>
            <a:ext cx="3054926" cy="3133501"/>
          </a:xfrm>
          <a:prstGeom prst="rect">
            <a:avLst/>
          </a:prstGeom>
          <a:noFill/>
          <a:ln>
            <a:noFill/>
          </a:ln>
        </p:spPr>
      </p:pic>
      <p:pic>
        <p:nvPicPr>
          <p:cNvPr id="85" name="Google Shape;85;p17"/>
          <p:cNvPicPr preferRelativeResize="0"/>
          <p:nvPr/>
        </p:nvPicPr>
        <p:blipFill>
          <a:blip r:embed="rId4">
            <a:alphaModFix/>
          </a:blip>
          <a:stretch>
            <a:fillRect/>
          </a:stretch>
        </p:blipFill>
        <p:spPr>
          <a:xfrm>
            <a:off x="311700" y="2707913"/>
            <a:ext cx="4286250" cy="216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