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1" r:id="rId2"/>
    <p:sldId id="313" r:id="rId3"/>
    <p:sldId id="312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5" r:id="rId13"/>
    <p:sldId id="323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51FE2-CF6F-4FE2-B5B3-62B37F1158C9}" v="21" dt="2024-03-23T04:03:04.993"/>
    <p1510:client id="{7B167085-7A2F-453B-935D-5B5ADDB0A23C}" v="55" dt="2024-03-23T05:40:27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5A95E-3BC2-4822-9CCC-B1EF71611510}" type="datetimeFigureOut"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C2486-41AC-4AD1-B53D-C950931B26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Inductor Selection: For starting point is to choose the ripple current to be %40 of </a:t>
            </a:r>
            <a:r>
              <a:rPr lang="en-US" err="1"/>
              <a:t>I_out</a:t>
            </a:r>
            <a:r>
              <a:rPr lang="en-US"/>
              <a:t>(max). To ensure that the ripple current does not exceed the specified maximum.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87C79-46AE-467F-80AE-9A8E19E65D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input capacitance, CIN, is needed to filter the square wave current at the drain of the top power MOSFET. To prevent large voltage transients from occurring, a low </a:t>
            </a:r>
            <a:r>
              <a:rPr lang="en-US" err="1"/>
              <a:t>Equivalente</a:t>
            </a:r>
            <a:r>
              <a:rPr lang="en-US"/>
              <a:t> Series Resistance ESR input capacitor sized for the maximum RMS current should be used. The maximum RMS current is given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87C79-46AE-467F-80AE-9A8E19E65D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6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FBB5F-5CDB-AB1F-A161-3D5FFC540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BC7B54-FEC4-B2AD-711D-CD7C77B62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07A30-4601-99BE-B627-A8D114920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input capacitance, CIN, is needed to filter the square wave current at the drain of the top power MOSFET. To prevent large voltage transients from occurring, a low </a:t>
            </a:r>
            <a:r>
              <a:rPr lang="en-US" err="1"/>
              <a:t>Equivalente</a:t>
            </a:r>
            <a:r>
              <a:rPr lang="en-US"/>
              <a:t> Series Resistance ESR input capacitor sized for the maximum RMS current should be used. The maximum RMS current is given by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40D1-E383-5EF0-F166-FC1A6A895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87C79-46AE-467F-80AE-9A8E19E65D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53E-FEE2-DC23-A4C0-019ED352A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en-US">
                <a:latin typeface="PT Sans Bold"/>
              </a:rPr>
              <a:t>Power Controller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F962A-331E-025B-A8F5-C40BFB1062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5725" r="3169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74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85"/>
    </mc:Choice>
    <mc:Fallback xmlns="">
      <p:transition spd="slow" advTm="175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E25CE-EE63-58BB-6793-3EC0D6FB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9693-7EC0-A62A-AA30-C59BDE28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94303"/>
            <a:ext cx="10501177" cy="996169"/>
          </a:xfrm>
        </p:spPr>
        <p:txBody>
          <a:bodyPr/>
          <a:lstStyle/>
          <a:p>
            <a:r>
              <a:rPr lang="en-US"/>
              <a:t>Sizing and selecting for Buck Converter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FC42E6-A854-A81E-1214-EA4EA8727AB2}"/>
                  </a:ext>
                </a:extLst>
              </p:cNvPr>
              <p:cNvSpPr txBox="1"/>
              <p:nvPr/>
            </p:nvSpPr>
            <p:spPr>
              <a:xfrm>
                <a:off x="1005840" y="1920240"/>
                <a:ext cx="62179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Input Capacitor Selection = 10µF ceramic capacitor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r>
                  <a:rPr lang="en-US"/>
                  <a:t> Value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FC42E6-A854-A81E-1214-EA4EA872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920240"/>
                <a:ext cx="6217920" cy="2308324"/>
              </a:xfrm>
              <a:prstGeom prst="rect">
                <a:avLst/>
              </a:prstGeom>
              <a:blipFill>
                <a:blip r:embed="rId3"/>
                <a:stretch>
                  <a:fillRect l="-588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BFB38CE-0B5E-FA88-6DFC-926A37F33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152" y="1920240"/>
            <a:ext cx="5128848" cy="3505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967E74-5274-642B-75EE-DF394E83BE34}"/>
              </a:ext>
            </a:extLst>
          </p:cNvPr>
          <p:cNvSpPr txBox="1"/>
          <p:nvPr/>
        </p:nvSpPr>
        <p:spPr>
          <a:xfrm>
            <a:off x="895350" y="5305425"/>
            <a:ext cx="702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Output Capacitor Selection:</a:t>
            </a:r>
          </a:p>
          <a:p>
            <a:r>
              <a:rPr lang="en-US"/>
              <a:t>      a 22µF ceramic capacitor is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1EF2D-D08C-74AF-E8C6-21A782EB6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523" y="3271361"/>
            <a:ext cx="4301047" cy="17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E7F7-6364-D794-A33C-192E60FE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10501177" cy="924922"/>
          </a:xfrm>
        </p:spPr>
        <p:txBody>
          <a:bodyPr/>
          <a:lstStyle/>
          <a:p>
            <a:r>
              <a:rPr lang="en-US"/>
              <a:t>LTSpice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FC701-26BF-6606-ECAE-86086DC8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83" y="1743074"/>
            <a:ext cx="8116433" cy="50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4848-FBFE-EFA7-BF4A-EC798F89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Kicad</a:t>
            </a:r>
            <a:endParaRPr lang="en-US" err="1"/>
          </a:p>
        </p:txBody>
      </p:sp>
      <p:pic>
        <p:nvPicPr>
          <p:cNvPr id="4" name="Picture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3353378D-B9F7-96A8-1DCD-65392CA12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4" b="-2"/>
          <a:stretch/>
        </p:blipFill>
        <p:spPr>
          <a:xfrm>
            <a:off x="773269" y="2203468"/>
            <a:ext cx="9324288" cy="447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1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9A14-1477-A423-78AA-E227B6B9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10501177" cy="1077322"/>
          </a:xfrm>
        </p:spPr>
        <p:txBody>
          <a:bodyPr/>
          <a:lstStyle/>
          <a:p>
            <a:r>
              <a:rPr lang="en-US"/>
              <a:t>Experiments Result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AE54C3-A808-01DA-5574-0D55D0756372}"/>
              </a:ext>
            </a:extLst>
          </p:cNvPr>
          <p:cNvGraphicFramePr>
            <a:graphicFrameLocks noGrp="1"/>
          </p:cNvGraphicFramePr>
          <p:nvPr/>
        </p:nvGraphicFramePr>
        <p:xfrm>
          <a:off x="447674" y="2268494"/>
          <a:ext cx="11134726" cy="31131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4351">
                  <a:extLst>
                    <a:ext uri="{9D8B030D-6E8A-4147-A177-3AD203B41FA5}">
                      <a16:colId xmlns:a16="http://schemas.microsoft.com/office/drawing/2014/main" val="3603580283"/>
                    </a:ext>
                  </a:extLst>
                </a:gridCol>
                <a:gridCol w="3223555">
                  <a:extLst>
                    <a:ext uri="{9D8B030D-6E8A-4147-A177-3AD203B41FA5}">
                      <a16:colId xmlns:a16="http://schemas.microsoft.com/office/drawing/2014/main" val="3955072587"/>
                    </a:ext>
                  </a:extLst>
                </a:gridCol>
                <a:gridCol w="1519895">
                  <a:extLst>
                    <a:ext uri="{9D8B030D-6E8A-4147-A177-3AD203B41FA5}">
                      <a16:colId xmlns:a16="http://schemas.microsoft.com/office/drawing/2014/main" val="3785700150"/>
                    </a:ext>
                  </a:extLst>
                </a:gridCol>
                <a:gridCol w="2165349">
                  <a:extLst>
                    <a:ext uri="{9D8B030D-6E8A-4147-A177-3AD203B41FA5}">
                      <a16:colId xmlns:a16="http://schemas.microsoft.com/office/drawing/2014/main" val="1682023973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273556035"/>
                    </a:ext>
                  </a:extLst>
                </a:gridCol>
                <a:gridCol w="1855788">
                  <a:extLst>
                    <a:ext uri="{9D8B030D-6E8A-4147-A177-3AD203B41FA5}">
                      <a16:colId xmlns:a16="http://schemas.microsoft.com/office/drawing/2014/main" val="2549048619"/>
                    </a:ext>
                  </a:extLst>
                </a:gridCol>
              </a:tblGrid>
              <a:tr h="64149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Expected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Expected 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04929"/>
                  </a:ext>
                </a:extLst>
              </a:tr>
              <a:tr h="91641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 interpretation, Transmission, and Storage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5.5 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5.34 V</a:t>
                      </a:r>
                    </a:p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250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217.26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6434"/>
                  </a:ext>
                </a:extLst>
              </a:tr>
              <a:tr h="77761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Charge Controller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5.5 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250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216.42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964407"/>
                  </a:ext>
                </a:extLst>
              </a:tr>
              <a:tr h="77761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Loop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9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/>
                        <a:t>9.57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50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54.49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0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64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088A-3AE3-1549-5A14-B26D3824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53" y="560979"/>
            <a:ext cx="10501177" cy="963022"/>
          </a:xfrm>
        </p:spPr>
        <p:txBody>
          <a:bodyPr/>
          <a:lstStyle/>
          <a:p>
            <a:r>
              <a:rPr lang="en-US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F6EA4-529D-025B-D8B4-9D19912903F9}"/>
              </a:ext>
            </a:extLst>
          </p:cNvPr>
          <p:cNvSpPr txBox="1"/>
          <p:nvPr/>
        </p:nvSpPr>
        <p:spPr>
          <a:xfrm>
            <a:off x="838200" y="1685925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i="1"/>
              <a:t>Ltc3621-3621-2.Pdf - Analog Devices</a:t>
            </a:r>
            <a:r>
              <a:rPr lang="en-US"/>
              <a:t>, www.analog.com/media/en/technical-documentation/data-sheets/ltc3621-3621-2.pdf. Accessed 23 Mar. 2024. </a:t>
            </a:r>
          </a:p>
          <a:p>
            <a:pPr marL="342900" indent="-342900">
              <a:buFont typeface="+mj-lt"/>
              <a:buAutoNum type="arabicPeriod"/>
            </a:pPr>
            <a:r>
              <a:rPr lang="it-IT" i="1"/>
              <a:t>Ti</a:t>
            </a:r>
            <a:r>
              <a:rPr lang="it-IT"/>
              <a:t>, www.ti.com/lit/an/slva301/slva301.pdf?ts=1694361856373. Accessed 23 Mar. 2024. 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6472-7ED5-5986-4ADA-8FB4F59E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4424633" cy="192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Voltage Regulators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F767-8061-48BB-8BC9-DE0A39B00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1078" y="2886115"/>
            <a:ext cx="4424633" cy="326228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Buck-Boost Converter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Buck Converter</a:t>
            </a:r>
          </a:p>
          <a:p>
            <a:pPr marL="342900" indent="-22860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Boost Converter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91AA08B-67B5-F18A-D122-DF4DB9344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6" r="3300"/>
          <a:stretch/>
        </p:blipFill>
        <p:spPr>
          <a:xfrm>
            <a:off x="6092892" y="170172"/>
            <a:ext cx="5900366" cy="3255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C400D-BF83-2660-7478-8A88079AE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4" b="-2"/>
          <a:stretch/>
        </p:blipFill>
        <p:spPr>
          <a:xfrm>
            <a:off x="6092892" y="3425544"/>
            <a:ext cx="5900368" cy="32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3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787C6-21E1-51B1-A436-F34D70BC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/>
              <a:t>Buck Converter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24819-F0D2-08D7-72DD-3FE2C861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>
                <a:effectLst/>
                <a:latin typeface="barlow semicondensed"/>
              </a:rPr>
              <a:t>LTC3621 </a:t>
            </a:r>
            <a:r>
              <a:rPr lang="en-US" sz="2000" b="0" i="0">
                <a:effectLst/>
                <a:latin typeface="helvetica" panose="020B0604020202020204" pitchFamily="34" charset="0"/>
              </a:rPr>
              <a:t>17V, 1A Synchronous Step-Down Regulator with 3.5μA Quiescent Current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helvetica" panose="020B0604020202020204" pitchFamily="34" charset="0"/>
              </a:rPr>
              <a:t>    Wide V</a:t>
            </a:r>
            <a:r>
              <a:rPr lang="en-US" sz="2000" b="0" i="0" baseline="-25000">
                <a:effectLst/>
                <a:latin typeface="helvetica" panose="020B0604020202020204" pitchFamily="34" charset="0"/>
              </a:rPr>
              <a:t>IN</a:t>
            </a:r>
            <a:r>
              <a:rPr lang="en-US" sz="2000" b="0" i="0">
                <a:effectLst/>
                <a:latin typeface="helvetica" panose="020B0604020202020204" pitchFamily="34" charset="0"/>
              </a:rPr>
              <a:t> Range: 2.7V to 17V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helvetica" panose="020B0604020202020204" pitchFamily="34" charset="0"/>
              </a:rPr>
              <a:t>    Wide V</a:t>
            </a:r>
            <a:r>
              <a:rPr lang="en-US" sz="2000" b="0" i="0" baseline="-25000">
                <a:effectLst/>
                <a:latin typeface="helvetica" panose="020B0604020202020204" pitchFamily="34" charset="0"/>
              </a:rPr>
              <a:t>OUT</a:t>
            </a:r>
            <a:r>
              <a:rPr lang="en-US" sz="2000" b="0" i="0">
                <a:effectLst/>
                <a:latin typeface="helvetica" panose="020B0604020202020204" pitchFamily="34" charset="0"/>
              </a:rPr>
              <a:t> Range: 0.6V to V</a:t>
            </a:r>
            <a:r>
              <a:rPr lang="en-US" sz="2000" b="0" i="0" baseline="-25000">
                <a:effectLst/>
                <a:latin typeface="helvetica" panose="020B0604020202020204" pitchFamily="34" charset="0"/>
              </a:rPr>
              <a:t>IN</a:t>
            </a:r>
            <a:endParaRPr lang="en-US" sz="2000" b="0" i="0">
              <a:effectLst/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helvetica" panose="020B0604020202020204" pitchFamily="34" charset="0"/>
              </a:rPr>
              <a:t>    95% Max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helvetica" panose="020B0604020202020204" pitchFamily="34" charset="0"/>
              </a:rPr>
              <a:t>Constant Frequency (1MHz/2.25MHz)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7DD87-E914-5CC2-D2F6-A05EAE85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66" y="966942"/>
            <a:ext cx="3712869" cy="1874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FA098A-5653-9F51-88F4-CDA67E7E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672" y="3375824"/>
            <a:ext cx="2440345" cy="22432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2325-E817-37ED-32C5-88C3173A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507244"/>
            <a:ext cx="10501177" cy="950622"/>
          </a:xfrm>
        </p:spPr>
        <p:txBody>
          <a:bodyPr/>
          <a:lstStyle/>
          <a:p>
            <a:r>
              <a:rPr lang="en-US"/>
              <a:t>Sizing and selecting for Buck Converter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4EBFB2-A282-7338-01F8-945AEDEDDF21}"/>
              </a:ext>
            </a:extLst>
          </p:cNvPr>
          <p:cNvGraphicFramePr>
            <a:graphicFrameLocks noGrp="1"/>
          </p:cNvGraphicFramePr>
          <p:nvPr/>
        </p:nvGraphicFramePr>
        <p:xfrm>
          <a:off x="1505788" y="2203026"/>
          <a:ext cx="8128000" cy="25073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0816">
                  <a:extLst>
                    <a:ext uri="{9D8B030D-6E8A-4147-A177-3AD203B41FA5}">
                      <a16:colId xmlns:a16="http://schemas.microsoft.com/office/drawing/2014/main" val="1160720664"/>
                    </a:ext>
                  </a:extLst>
                </a:gridCol>
                <a:gridCol w="3847381">
                  <a:extLst>
                    <a:ext uri="{9D8B030D-6E8A-4147-A177-3AD203B41FA5}">
                      <a16:colId xmlns:a16="http://schemas.microsoft.com/office/drawing/2014/main" val="3581421505"/>
                    </a:ext>
                  </a:extLst>
                </a:gridCol>
                <a:gridCol w="1597803">
                  <a:extLst>
                    <a:ext uri="{9D8B030D-6E8A-4147-A177-3AD203B41FA5}">
                      <a16:colId xmlns:a16="http://schemas.microsoft.com/office/drawing/2014/main" val="3662104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4788676"/>
                    </a:ext>
                  </a:extLst>
                </a:gridCol>
              </a:tblGrid>
              <a:tr h="622436">
                <a:tc>
                  <a:txBody>
                    <a:bodyPr/>
                    <a:lstStyle/>
                    <a:p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Voltage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849485"/>
                  </a:ext>
                </a:extLst>
              </a:tr>
              <a:tr h="622436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interpretation, Transmission, and Storage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5.5 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250 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511644590"/>
                  </a:ext>
                </a:extLst>
              </a:tr>
              <a:tr h="622436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Charge Controller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5.5 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250 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46944951"/>
                  </a:ext>
                </a:extLst>
              </a:tr>
              <a:tr h="622436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Loop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2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98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0AD9-92AD-8534-4698-634B85AC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63" y="438231"/>
            <a:ext cx="10501177" cy="769467"/>
          </a:xfrm>
        </p:spPr>
        <p:txBody>
          <a:bodyPr/>
          <a:lstStyle/>
          <a:p>
            <a:r>
              <a:rPr lang="en-US"/>
              <a:t>Sizing and selecting for Buck Converter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8CDAC5-AF84-F269-1AC9-BD3391E16C4F}"/>
              </a:ext>
            </a:extLst>
          </p:cNvPr>
          <p:cNvGraphicFramePr>
            <a:graphicFrameLocks noGrp="1"/>
          </p:cNvGraphicFramePr>
          <p:nvPr/>
        </p:nvGraphicFramePr>
        <p:xfrm>
          <a:off x="690563" y="1408321"/>
          <a:ext cx="5123641" cy="2293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0254">
                  <a:extLst>
                    <a:ext uri="{9D8B030D-6E8A-4147-A177-3AD203B41FA5}">
                      <a16:colId xmlns:a16="http://schemas.microsoft.com/office/drawing/2014/main" val="1157307973"/>
                    </a:ext>
                  </a:extLst>
                </a:gridCol>
                <a:gridCol w="2425271">
                  <a:extLst>
                    <a:ext uri="{9D8B030D-6E8A-4147-A177-3AD203B41FA5}">
                      <a16:colId xmlns:a16="http://schemas.microsoft.com/office/drawing/2014/main" val="1596828275"/>
                    </a:ext>
                  </a:extLst>
                </a:gridCol>
                <a:gridCol w="1007206">
                  <a:extLst>
                    <a:ext uri="{9D8B030D-6E8A-4147-A177-3AD203B41FA5}">
                      <a16:colId xmlns:a16="http://schemas.microsoft.com/office/drawing/2014/main" val="1561755537"/>
                    </a:ext>
                  </a:extLst>
                </a:gridCol>
                <a:gridCol w="1280910">
                  <a:extLst>
                    <a:ext uri="{9D8B030D-6E8A-4147-A177-3AD203B41FA5}">
                      <a16:colId xmlns:a16="http://schemas.microsoft.com/office/drawing/2014/main" val="1126575363"/>
                    </a:ext>
                  </a:extLst>
                </a:gridCol>
              </a:tblGrid>
              <a:tr h="689632">
                <a:tc>
                  <a:txBody>
                    <a:bodyPr/>
                    <a:lstStyle/>
                    <a:p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Voltage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85174"/>
                  </a:ext>
                </a:extLst>
              </a:tr>
              <a:tr h="904521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interpretation, Transmission, and Storage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5.5 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250 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494014045"/>
                  </a:ext>
                </a:extLst>
              </a:tr>
              <a:tr h="689632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Charge Controller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5.5 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250 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3156985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C2C8080-FFEB-A9FF-D271-1AC01A070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073" y="1721851"/>
            <a:ext cx="1619476" cy="153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EEF73-E517-BEB4-39C8-8D93A773DD35}"/>
              </a:ext>
            </a:extLst>
          </p:cNvPr>
          <p:cNvSpPr txBox="1"/>
          <p:nvPr/>
        </p:nvSpPr>
        <p:spPr>
          <a:xfrm>
            <a:off x="621102" y="3978030"/>
            <a:ext cx="10570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Inductor Selection: For starting point is to choose the ripple current to be %40 of </a:t>
            </a:r>
            <a:r>
              <a:rPr lang="en-US" err="1"/>
              <a:t>I_out</a:t>
            </a:r>
            <a:r>
              <a:rPr lang="en-US"/>
              <a:t>(max). To ensure that the ripple current does not exceed the specified maximum.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Given this, a 14.26µH, we can pick the inductor as </a:t>
            </a:r>
            <a:r>
              <a:rPr lang="en-US">
                <a:solidFill>
                  <a:srgbClr val="FF0000"/>
                </a:solidFill>
              </a:rPr>
              <a:t>15µH</a:t>
            </a:r>
            <a:r>
              <a:rPr lang="en-US"/>
              <a:t>, which would suffice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E47BBD-06DB-5331-9F73-59F23F6D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173" y="4644604"/>
            <a:ext cx="376290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4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7950-4CA3-A744-C6A4-CDAB6A05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2" y="146831"/>
            <a:ext cx="10501177" cy="1316209"/>
          </a:xfrm>
        </p:spPr>
        <p:txBody>
          <a:bodyPr/>
          <a:lstStyle/>
          <a:p>
            <a:r>
              <a:rPr lang="en-US"/>
              <a:t>Sizing and selecting for Buck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AE1DA-08BD-35E0-DD91-368C3C0D5E93}"/>
              </a:ext>
            </a:extLst>
          </p:cNvPr>
          <p:cNvSpPr txBox="1"/>
          <p:nvPr/>
        </p:nvSpPr>
        <p:spPr>
          <a:xfrm>
            <a:off x="1014984" y="1865376"/>
            <a:ext cx="762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Ripple Current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091E4-2306-31C2-84F2-03550EAD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95" y="2327041"/>
            <a:ext cx="3277057" cy="1438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5A2B7-B153-B70C-2C9A-D571B52E05C2}"/>
              </a:ext>
            </a:extLst>
          </p:cNvPr>
          <p:cNvSpPr txBox="1"/>
          <p:nvPr/>
        </p:nvSpPr>
        <p:spPr>
          <a:xfrm>
            <a:off x="1014984" y="4227182"/>
            <a:ext cx="762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Feedback resistors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F6AA3-F496-697F-66FA-093E1BFD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22" y="4798773"/>
            <a:ext cx="3243529" cy="18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F11-3FA6-0F21-6824-8AF1A233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494303"/>
            <a:ext cx="10501177" cy="996169"/>
          </a:xfrm>
        </p:spPr>
        <p:txBody>
          <a:bodyPr/>
          <a:lstStyle/>
          <a:p>
            <a:r>
              <a:rPr lang="en-US"/>
              <a:t>Sizing and selecting for Buck Converter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BAE209-A5F0-FC9A-9FE7-FDFBAEF1657A}"/>
                  </a:ext>
                </a:extLst>
              </p:cNvPr>
              <p:cNvSpPr txBox="1"/>
              <p:nvPr/>
            </p:nvSpPr>
            <p:spPr>
              <a:xfrm>
                <a:off x="1005840" y="1920240"/>
                <a:ext cx="62179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Input Capacitor Selection = 10µF ceramic capacitor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𝑅𝑀𝑆</m:t>
                        </m:r>
                      </m:sub>
                    </m:sSub>
                  </m:oMath>
                </a14:m>
                <a:r>
                  <a:rPr lang="en-US"/>
                  <a:t> Value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BAE209-A5F0-FC9A-9FE7-FDFBAEF16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1920240"/>
                <a:ext cx="6217920" cy="2308324"/>
              </a:xfrm>
              <a:prstGeom prst="rect">
                <a:avLst/>
              </a:prstGeom>
              <a:blipFill>
                <a:blip r:embed="rId3"/>
                <a:stretch>
                  <a:fillRect l="-588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B1A76E-3760-B26C-245E-7E16F6779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3152" y="1920240"/>
            <a:ext cx="5128848" cy="3505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F75B6-01CC-D61F-8F86-3B30E415C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" y="3318775"/>
            <a:ext cx="3889755" cy="18195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744333-75D6-BD80-0F79-AC47527642EA}"/>
              </a:ext>
            </a:extLst>
          </p:cNvPr>
          <p:cNvSpPr txBox="1"/>
          <p:nvPr/>
        </p:nvSpPr>
        <p:spPr>
          <a:xfrm>
            <a:off x="895350" y="5305425"/>
            <a:ext cx="702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Output Capacitor Selection:</a:t>
            </a:r>
          </a:p>
          <a:p>
            <a:r>
              <a:rPr lang="en-US"/>
              <a:t>      a 22µF ceramic capacitor is selected</a:t>
            </a:r>
          </a:p>
        </p:txBody>
      </p:sp>
    </p:spTree>
    <p:extLst>
      <p:ext uri="{BB962C8B-B14F-4D97-AF65-F5344CB8AC3E}">
        <p14:creationId xmlns:p14="http://schemas.microsoft.com/office/powerpoint/2010/main" val="414523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D52B-0C9C-2D9A-AE31-8DB01158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246653"/>
            <a:ext cx="10501177" cy="1401231"/>
          </a:xfrm>
        </p:spPr>
        <p:txBody>
          <a:bodyPr/>
          <a:lstStyle/>
          <a:p>
            <a:r>
              <a:rPr lang="en-US"/>
              <a:t>Sizing and selecting for Buck Converter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A31E3-9EAE-A93D-3854-F85192B551FE}"/>
              </a:ext>
            </a:extLst>
          </p:cNvPr>
          <p:cNvGraphicFramePr>
            <a:graphicFrameLocks noGrp="1"/>
          </p:cNvGraphicFramePr>
          <p:nvPr/>
        </p:nvGraphicFramePr>
        <p:xfrm>
          <a:off x="691078" y="2073275"/>
          <a:ext cx="5766871" cy="12274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1758">
                  <a:extLst>
                    <a:ext uri="{9D8B030D-6E8A-4147-A177-3AD203B41FA5}">
                      <a16:colId xmlns:a16="http://schemas.microsoft.com/office/drawing/2014/main" val="792803436"/>
                    </a:ext>
                  </a:extLst>
                </a:gridCol>
                <a:gridCol w="2729743">
                  <a:extLst>
                    <a:ext uri="{9D8B030D-6E8A-4147-A177-3AD203B41FA5}">
                      <a16:colId xmlns:a16="http://schemas.microsoft.com/office/drawing/2014/main" val="2313539265"/>
                    </a:ext>
                  </a:extLst>
                </a:gridCol>
                <a:gridCol w="1133652">
                  <a:extLst>
                    <a:ext uri="{9D8B030D-6E8A-4147-A177-3AD203B41FA5}">
                      <a16:colId xmlns:a16="http://schemas.microsoft.com/office/drawing/2014/main" val="246164310"/>
                    </a:ext>
                  </a:extLst>
                </a:gridCol>
                <a:gridCol w="1441718">
                  <a:extLst>
                    <a:ext uri="{9D8B030D-6E8A-4147-A177-3AD203B41FA5}">
                      <a16:colId xmlns:a16="http://schemas.microsoft.com/office/drawing/2014/main" val="107862051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r>
                        <a:rPr lang="en-US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Voltage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135364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Loop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 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50 mA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998878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A99643-A8A5-2AD8-AE94-0043DCE1C8D2}"/>
              </a:ext>
            </a:extLst>
          </p:cNvPr>
          <p:cNvSpPr txBox="1"/>
          <p:nvPr/>
        </p:nvSpPr>
        <p:spPr>
          <a:xfrm>
            <a:off x="692989" y="3791124"/>
            <a:ext cx="10570638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Inductor Selection: For starting point is to choose the ripple current to be %40 of </a:t>
            </a:r>
            <a:r>
              <a:rPr lang="en-US" err="1"/>
              <a:t>I_out</a:t>
            </a:r>
            <a:r>
              <a:rPr lang="en-US"/>
              <a:t>(max). To ensure that the ripple current does not exceed the specified maximum.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Given this, a 63,63µH, we can pick the inductor as </a:t>
            </a:r>
            <a:r>
              <a:rPr lang="en-US">
                <a:solidFill>
                  <a:srgbClr val="FF0000"/>
                </a:solidFill>
              </a:rPr>
              <a:t>68µH</a:t>
            </a:r>
            <a:r>
              <a:rPr lang="en-US"/>
              <a:t>, which would suffice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47556-B7D2-7F80-9D9F-437260572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39" y="4465600"/>
            <a:ext cx="3648584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185CF-3F5E-884E-3A34-1C891234D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98DE-8441-246F-665D-6BBE2CB3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2" y="146831"/>
            <a:ext cx="10501177" cy="1316209"/>
          </a:xfrm>
        </p:spPr>
        <p:txBody>
          <a:bodyPr/>
          <a:lstStyle/>
          <a:p>
            <a:r>
              <a:rPr lang="en-US"/>
              <a:t>Sizing and selecting for Buck Converter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487DF-DDD5-C86D-F28B-D1FBE1A4C00A}"/>
              </a:ext>
            </a:extLst>
          </p:cNvPr>
          <p:cNvSpPr txBox="1"/>
          <p:nvPr/>
        </p:nvSpPr>
        <p:spPr>
          <a:xfrm>
            <a:off x="1014984" y="1865376"/>
            <a:ext cx="7626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Ripple Current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77D32-DE3E-41A7-EEA5-5FC43BADA7C1}"/>
              </a:ext>
            </a:extLst>
          </p:cNvPr>
          <p:cNvSpPr txBox="1"/>
          <p:nvPr/>
        </p:nvSpPr>
        <p:spPr>
          <a:xfrm>
            <a:off x="1014984" y="4227182"/>
            <a:ext cx="762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Feedback resistors Selection: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7E635-EADC-76AD-1EF2-B66B7700F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15" y="2390830"/>
            <a:ext cx="3124636" cy="1600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C34758-5DFD-84E6-5F2F-C810C473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615" y="4681444"/>
            <a:ext cx="3124636" cy="184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593</Words>
  <Application>Microsoft Office PowerPoint</Application>
  <PresentationFormat>Widescreen</PresentationFormat>
  <Paragraphs>136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Aptos Display</vt:lpstr>
      <vt:lpstr>Arial</vt:lpstr>
      <vt:lpstr>barlow semicondensed</vt:lpstr>
      <vt:lpstr>Calibri</vt:lpstr>
      <vt:lpstr>Cambria Math</vt:lpstr>
      <vt:lpstr>helvetica</vt:lpstr>
      <vt:lpstr>PT Sans Bold</vt:lpstr>
      <vt:lpstr>Wingdings</vt:lpstr>
      <vt:lpstr>office theme</vt:lpstr>
      <vt:lpstr>Power Controller</vt:lpstr>
      <vt:lpstr>Voltage Regulators</vt:lpstr>
      <vt:lpstr>Buck Converter</vt:lpstr>
      <vt:lpstr>Sizing and selecting for Buck Converter</vt:lpstr>
      <vt:lpstr>Sizing and selecting for Buck Converter</vt:lpstr>
      <vt:lpstr>Sizing and selecting for Buck Converter</vt:lpstr>
      <vt:lpstr>Sizing and selecting for Buck Converter</vt:lpstr>
      <vt:lpstr>Sizing and selecting for Buck Converter</vt:lpstr>
      <vt:lpstr>Sizing and selecting for Buck Converter</vt:lpstr>
      <vt:lpstr>Sizing and selecting for Buck Converter</vt:lpstr>
      <vt:lpstr>LTSpice Simulation</vt:lpstr>
      <vt:lpstr>Kicad</vt:lpstr>
      <vt:lpstr>Experiments Result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khalifa ALTAMIMI</dc:creator>
  <cp:lastModifiedBy>Altamimi, Khalifah (kyaltamimi42)</cp:lastModifiedBy>
  <cp:revision>2</cp:revision>
  <dcterms:created xsi:type="dcterms:W3CDTF">2024-03-23T03:59:08Z</dcterms:created>
  <dcterms:modified xsi:type="dcterms:W3CDTF">2024-04-28T17:58:24Z</dcterms:modified>
</cp:coreProperties>
</file>