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4596"/>
  </p:normalViewPr>
  <p:slideViewPr>
    <p:cSldViewPr snapToGrid="0">
      <p:cViewPr varScale="1">
        <p:scale>
          <a:sx n="74" d="100"/>
          <a:sy n="74" d="100"/>
        </p:scale>
        <p:origin x="1734" y="72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88ACF4-1A90-4FA5-B1A7-32BC9FA35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598B86-C7D0-49D9-80FC-F3554BC03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DF8AF6-8A90-46FA-B8D5-3EAD11DA6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860C3A-FBD5-4429-A939-F640D4867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089AD602-92AE-4F39-AF74-64C501CE7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B59F395-CD4D-487B-B61A-5BA5538AC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BD844DA-4F44-4286-997D-BF69ACC8A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741F64E-3C57-4674-9768-7B3EC199B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969918-83A2-4004-AE25-5EF824D02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81B26B96-CF61-4EFF-B432-C3067950E2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19B617-4AFC-4BAB-AF21-6E64274DF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609E05-F8B9-4FF3-9B4B-B0B5AC0875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E300AAED-6390-41B5-BFD6-4F93EB77A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FAF453-8E67-498C-8E70-B352F9AF15C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26884A-4441-4F03-878C-B6D4D02DB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71D0B00-55F8-4A9E-B8C4-8F3AD6FB1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77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9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7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31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6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74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47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21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C0C2ADA9-902F-41D4-986A-78A80CF44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DA2AFC0-414F-4DF1-B87F-1E72832C92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340748EF-0671-4257-9BD0-0224BFFE9C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E051F2-5A69-4A73-AE17-19CC23ED08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2517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82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3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8BCB39E1-EF9E-496C-923E-2143279646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63">
            <a:extLst>
              <a:ext uri="{FF2B5EF4-FFF2-40B4-BE49-F238E27FC236}">
                <a16:creationId xmlns:a16="http://schemas.microsoft.com/office/drawing/2014/main" id="{77A9D57C-328E-477A-8174-FBA7C4E0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6" y="7646988"/>
            <a:ext cx="226467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Here are the waveform and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r>
              <a:rPr lang="en-US" altLang="en-US" sz="1200" b="1" dirty="0">
                <a:latin typeface="Arial" panose="020B0604020202020204" pitchFamily="34" charset="0"/>
              </a:rPr>
              <a:t> from the same two-second English audio clip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Note that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r>
              <a:rPr lang="en-US" altLang="en-US" sz="1200" b="1" dirty="0">
                <a:latin typeface="Arial" panose="020B0604020202020204" pitchFamily="34" charset="0"/>
              </a:rPr>
              <a:t> are calculated over a window of several samples, known as a speech frame</a:t>
            </a: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1C3A0B0-3E38-4D6D-A732-479C7C30C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98F9E6CA-8A7E-473F-A0FD-62B43577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Spoken Language Recognition on Open-Source Datasets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Brady Arendale, Samira </a:t>
            </a:r>
            <a:r>
              <a:rPr lang="en-US" altLang="en-US" sz="1600" b="1" dirty="0" err="1">
                <a:latin typeface="Arial" charset="0"/>
              </a:rPr>
              <a:t>Zarandioon</a:t>
            </a:r>
            <a:r>
              <a:rPr lang="en-US" altLang="en-US" sz="1600" b="1" dirty="0">
                <a:latin typeface="Arial" charset="0"/>
              </a:rPr>
              <a:t>, Ryan Goodwin, and Douglas Reynolds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83884B8-4EE1-4949-863C-C8A69877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163098C2-BBE0-4F6D-98FE-518E9543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CA3A8454-8E82-45CF-B514-2B76A618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gathered data from three sources containing a total of eight languages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Mozilla Common Voice: Catalan, English, French, German, Kabyle, Persian (Farsi), Spanish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Google Bengali: Bengali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Audio Lingua (used as separate test set): Catalan, English, French, German, Spanish</a:t>
            </a: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73AF35CB-840C-4047-8575-ACD15E34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B180A840-4D35-4F87-B380-33811C4E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7232650"/>
            <a:ext cx="309949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Audio features visualized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BE0043E9-6737-4B4C-9780-3877D099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F7A75972-BC3B-4A9B-95F7-63252E0B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193322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E-TDNN model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Rectangle 472">
            <a:extLst>
              <a:ext uri="{FF2B5EF4-FFF2-40B4-BE49-F238E27FC236}">
                <a16:creationId xmlns:a16="http://schemas.microsoft.com/office/drawing/2014/main" id="{042E54DD-44A2-4E55-8850-E3176323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138" y="2114550"/>
            <a:ext cx="44735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E-TDNN: composed of several time-delay neural network layers (aka 1D convolutional layers) that uses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r>
              <a:rPr lang="en-US" altLang="en-US" sz="1200" b="1" dirty="0">
                <a:latin typeface="Arial" panose="020B0604020202020204" pitchFamily="34" charset="0"/>
              </a:rPr>
              <a:t> as input.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4 1D convolutional layers (512 filters) with increasing dilation and constant kernel size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Average + standard deviation pooling (dim 3072)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2 dense layers (dim 512)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1 dense layer with </a:t>
            </a:r>
            <a:r>
              <a:rPr lang="en-US" altLang="en-US" sz="1200" b="1" dirty="0" err="1">
                <a:latin typeface="Arial" panose="020B0604020202020204" pitchFamily="34" charset="0"/>
              </a:rPr>
              <a:t>softmax</a:t>
            </a:r>
            <a:r>
              <a:rPr lang="en-US" altLang="en-US" sz="1200" b="1" dirty="0">
                <a:latin typeface="Arial" panose="020B0604020202020204" pitchFamily="34" charset="0"/>
              </a:rPr>
              <a:t> activation to output probabilities for each language (dim 8)</a:t>
            </a:r>
          </a:p>
        </p:txBody>
      </p:sp>
      <p:sp>
        <p:nvSpPr>
          <p:cNvPr id="5133" name="Rectangle 563">
            <a:extLst>
              <a:ext uri="{FF2B5EF4-FFF2-40B4-BE49-F238E27FC236}">
                <a16:creationId xmlns:a16="http://schemas.microsoft.com/office/drawing/2014/main" id="{CBD4D79F-D88F-483D-8D2A-01DD9254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025" y="6578600"/>
            <a:ext cx="4468813" cy="153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B5CF96AE-0328-4B35-955B-465EC8C0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6367463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55566524-1B82-46BB-B944-C81CA3916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457">
            <a:extLst>
              <a:ext uri="{FF2B5EF4-FFF2-40B4-BE49-F238E27FC236}">
                <a16:creationId xmlns:a16="http://schemas.microsoft.com/office/drawing/2014/main" id="{926B56D0-74BF-4C44-813E-AD08AA6E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5225"/>
            <a:ext cx="4468812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88490830-4468-4112-A80D-6E7953FE3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95886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collection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536FAB1E-E248-4ECB-848B-9B3D54EF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4602163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63F6F11F-B878-43FC-B24E-0E6B4814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381500"/>
            <a:ext cx="180498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Other models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1146C16E-E0BD-49A0-AE8C-0324DFF8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M5: 4 1D convolutional layers with increasing number of filters, each followed by batch normalization and max pooling, then a global average pooling layer and two dense layers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</a:rPr>
              <a:t>SincNet</a:t>
            </a:r>
            <a:r>
              <a:rPr lang="en-US" altLang="en-US" sz="1200" b="1" dirty="0">
                <a:latin typeface="Arial" panose="020B0604020202020204" pitchFamily="34" charset="0"/>
              </a:rPr>
              <a:t>: a 1D convolutional architecture that attempts to learn more meaningful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r>
              <a:rPr lang="en-US" altLang="en-US" sz="1200" b="1" dirty="0">
                <a:latin typeface="Arial" panose="020B0604020202020204" pitchFamily="34" charset="0"/>
              </a:rPr>
              <a:t> using bandpass filters. We trained </a:t>
            </a:r>
            <a:r>
              <a:rPr lang="en-US" altLang="en-US" sz="1200" b="1" dirty="0" err="1">
                <a:latin typeface="Arial" panose="020B0604020202020204" pitchFamily="34" charset="0"/>
              </a:rPr>
              <a:t>SincNet</a:t>
            </a:r>
            <a:r>
              <a:rPr lang="en-US" altLang="en-US" sz="1200" b="1" dirty="0">
                <a:latin typeface="Arial" panose="020B0604020202020204" pitchFamily="34" charset="0"/>
              </a:rPr>
              <a:t> both without dropout and with dropout to avoid overfitting.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1" name="Rectangle 458">
            <a:extLst>
              <a:ext uri="{FF2B5EF4-FFF2-40B4-BE49-F238E27FC236}">
                <a16:creationId xmlns:a16="http://schemas.microsoft.com/office/drawing/2014/main" id="{674443D0-1194-4299-8F47-2B83CA1A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376863"/>
            <a:ext cx="231388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Feature extraction</a:t>
            </a: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046D7BF9-F690-4699-9366-FEEB6F90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E-TDNN performed much better than the other models with a test accuracy of 90.5%. It also performed fairly well on the separate Audio Lingua set with a 74.8% accuracy.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The waveform models performed quite a bit worse and did not generalize to the Audio Lingua dataset as well. The simple Conv1D model outperformed </a:t>
            </a:r>
            <a:r>
              <a:rPr lang="en-US" altLang="en-US" sz="1200" b="1" dirty="0" err="1">
                <a:latin typeface="Arial" panose="020B0604020202020204" pitchFamily="34" charset="0"/>
              </a:rPr>
              <a:t>SincNet</a:t>
            </a:r>
            <a:r>
              <a:rPr lang="en-US" altLang="en-US" sz="1200" b="1" dirty="0">
                <a:latin typeface="Arial" panose="020B0604020202020204" pitchFamily="34" charset="0"/>
              </a:rPr>
              <a:t>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81332E50-AD2C-45E7-A71F-D1AA3E81A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084388"/>
            <a:ext cx="4254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wanted to know if we could automatically classify a spoken language from speech audio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Previous studies have been very successful but are limited to private or expensive datasets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collected data from various freely available data sources and compared several state-of-the-art deep learning models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528256A6-8730-4D64-BBB4-C4CAB52E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9CD18770-D6BC-4860-8299-4DAC086B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49" name="Rectangle 141">
            <a:extLst>
              <a:ext uri="{FF2B5EF4-FFF2-40B4-BE49-F238E27FC236}">
                <a16:creationId xmlns:a16="http://schemas.microsoft.com/office/drawing/2014/main" id="{589A67FE-F0D2-4903-A60A-78562B5E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5745163"/>
            <a:ext cx="44672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Audio files were split into two-second chunks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extracted raw waveforms (measure of amplitude over time) and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r>
              <a:rPr lang="en-US" altLang="en-US" sz="1200" b="1" dirty="0">
                <a:latin typeface="Arial" panose="020B0604020202020204" pitchFamily="34" charset="0"/>
              </a:rPr>
              <a:t> (aka log </a:t>
            </a:r>
            <a:r>
              <a:rPr lang="en-US" altLang="en-US" sz="1200" b="1" dirty="0" err="1">
                <a:latin typeface="Arial" panose="020B0604020202020204" pitchFamily="34" charset="0"/>
              </a:rPr>
              <a:t>mel</a:t>
            </a:r>
            <a:r>
              <a:rPr lang="en-US" altLang="en-US" sz="1200" b="1" dirty="0">
                <a:latin typeface="Arial" panose="020B0604020202020204" pitchFamily="34" charset="0"/>
              </a:rPr>
              <a:t> spectrogram, a measure of the frequencies that make up a wave over time)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trained models on either waveforms or </a:t>
            </a:r>
            <a:r>
              <a:rPr lang="en-US" altLang="en-US" sz="1200" b="1" dirty="0" err="1">
                <a:latin typeface="Arial" panose="020B0604020202020204" pitchFamily="34" charset="0"/>
              </a:rPr>
              <a:t>filterbanks</a:t>
            </a: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50" name="Rectangle 563">
            <a:extLst>
              <a:ext uri="{FF2B5EF4-FFF2-40B4-BE49-F238E27FC236}">
                <a16:creationId xmlns:a16="http://schemas.microsoft.com/office/drawing/2014/main" id="{67256305-4923-4335-B385-274A0362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150" y="8353425"/>
            <a:ext cx="4468813" cy="1522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1" name="Rectangle 564">
            <a:extLst>
              <a:ext uri="{FF2B5EF4-FFF2-40B4-BE49-F238E27FC236}">
                <a16:creationId xmlns:a16="http://schemas.microsoft.com/office/drawing/2014/main" id="{584AA13F-10A7-487D-971E-2CCB42B5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550" y="8142288"/>
            <a:ext cx="1703388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5152" name="Rectangle 104">
            <a:extLst>
              <a:ext uri="{FF2B5EF4-FFF2-40B4-BE49-F238E27FC236}">
                <a16:creationId xmlns:a16="http://schemas.microsoft.com/office/drawing/2014/main" id="{47478CD8-7D51-445E-B051-AC3480140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850" y="8466138"/>
            <a:ext cx="4456113" cy="135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Although these models were created using private datasets, they perform well when trained on free datasets such as Common Voice as well.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Generalization to separate datasets not used for training is a problem. Solutions include training on a larger variety of datasets as well as data augmentation techniques such as adding background noise.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9FCA7-6913-4479-9FEE-F767CCA10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281" y="2000250"/>
            <a:ext cx="5710238" cy="264620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046F4DA-4606-4265-83A5-175E0A49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4245" y="7173373"/>
            <a:ext cx="5113136" cy="258553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DDBFF40-335A-4148-8CC3-F7D8D0994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9384" y="7583488"/>
            <a:ext cx="2267643" cy="2234132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FF8297-0C22-4164-8E5D-C26647704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11861"/>
              </p:ext>
            </p:extLst>
          </p:nvPr>
        </p:nvGraphicFramePr>
        <p:xfrm>
          <a:off x="7873177" y="4667973"/>
          <a:ext cx="2700015" cy="2022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5">
                  <a:extLst>
                    <a:ext uri="{9D8B030D-6E8A-4147-A177-3AD203B41FA5}">
                      <a16:colId xmlns:a16="http://schemas.microsoft.com/office/drawing/2014/main" val="233697213"/>
                    </a:ext>
                  </a:extLst>
                </a:gridCol>
                <a:gridCol w="900005">
                  <a:extLst>
                    <a:ext uri="{9D8B030D-6E8A-4147-A177-3AD203B41FA5}">
                      <a16:colId xmlns:a16="http://schemas.microsoft.com/office/drawing/2014/main" val="1788412043"/>
                    </a:ext>
                  </a:extLst>
                </a:gridCol>
                <a:gridCol w="900005">
                  <a:extLst>
                    <a:ext uri="{9D8B030D-6E8A-4147-A177-3AD203B41FA5}">
                      <a16:colId xmlns:a16="http://schemas.microsoft.com/office/drawing/2014/main" val="535513616"/>
                    </a:ext>
                  </a:extLst>
                </a:gridCol>
              </a:tblGrid>
              <a:tr h="264619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Test accuracy (Audio Lingua)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2174"/>
                  </a:ext>
                </a:extLst>
              </a:tr>
              <a:tr h="264619">
                <a:tc>
                  <a:txBody>
                    <a:bodyPr/>
                    <a:lstStyle/>
                    <a:p>
                      <a:r>
                        <a:rPr lang="en-US" sz="1000" dirty="0"/>
                        <a:t>E-TDNN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92843"/>
                  </a:ext>
                </a:extLst>
              </a:tr>
              <a:tr h="264619">
                <a:tc>
                  <a:txBody>
                    <a:bodyPr/>
                    <a:lstStyle/>
                    <a:p>
                      <a:r>
                        <a:rPr lang="en-US" sz="10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740546"/>
                  </a:ext>
                </a:extLst>
              </a:tr>
              <a:tr h="26461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SincNet</a:t>
                      </a:r>
                      <a:r>
                        <a:rPr lang="en-US" sz="1000" dirty="0"/>
                        <a:t> (w/ dropout)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38078"/>
                  </a:ext>
                </a:extLst>
              </a:tr>
              <a:tr h="26461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SincNet</a:t>
                      </a:r>
                      <a:r>
                        <a:rPr lang="en-US" sz="1000" dirty="0"/>
                        <a:t> (no dropout)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3378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053E62AE-B987-4A56-BB75-36EA5F532A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3348" y="1999534"/>
            <a:ext cx="5710238" cy="26462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3B8AA-D566-4D12-82B5-6961309929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17281" y="4593137"/>
            <a:ext cx="2786476" cy="246802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507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Brady Arendale</cp:lastModifiedBy>
  <cp:revision>32</cp:revision>
  <dcterms:created xsi:type="dcterms:W3CDTF">2015-10-22T04:37:18Z</dcterms:created>
  <dcterms:modified xsi:type="dcterms:W3CDTF">2020-07-16T05:39:33Z</dcterms:modified>
</cp:coreProperties>
</file>