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40F938C-1CBF-4545-AC29-0F6CF74CC78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6D56960-1AB2-41D9-B953-13256DBB2162}">
      <dgm:prSet/>
      <dgm:spPr/>
      <dgm:t>
        <a:bodyPr/>
        <a:lstStyle/>
        <a:p>
          <a:r>
            <a:rPr lang="en-US"/>
            <a:t>LendingClub is a great investment choice for your portfolio due to relatively low risk and potential for high ROI</a:t>
          </a:r>
        </a:p>
      </dgm:t>
    </dgm:pt>
    <dgm:pt modelId="{DA7F049D-2549-485C-B098-961DF2D3CBC7}" type="parTrans" cxnId="{433B5B68-FDDB-46A6-B22D-3F824D4C5B5E}">
      <dgm:prSet/>
      <dgm:spPr/>
      <dgm:t>
        <a:bodyPr/>
        <a:lstStyle/>
        <a:p>
          <a:endParaRPr lang="en-US"/>
        </a:p>
      </dgm:t>
    </dgm:pt>
    <dgm:pt modelId="{B19ED129-4885-408D-AD8A-284D309524C2}" type="sibTrans" cxnId="{433B5B68-FDDB-46A6-B22D-3F824D4C5B5E}">
      <dgm:prSet/>
      <dgm:spPr/>
      <dgm:t>
        <a:bodyPr/>
        <a:lstStyle/>
        <a:p>
          <a:endParaRPr lang="en-US"/>
        </a:p>
      </dgm:t>
    </dgm:pt>
    <dgm:pt modelId="{7BF816ED-242A-4CF8-91EB-0B79B1664335}">
      <dgm:prSet/>
      <dgm:spPr/>
      <dgm:t>
        <a:bodyPr/>
        <a:lstStyle/>
        <a:p>
          <a:r>
            <a:rPr lang="en-US" dirty="0"/>
            <a:t>Using our model to invest on </a:t>
          </a:r>
          <a:r>
            <a:rPr lang="en-US" dirty="0" err="1"/>
            <a:t>LendingClub</a:t>
          </a:r>
          <a:r>
            <a:rPr lang="en-US" dirty="0"/>
            <a:t> can significantly limit risk and provide greater returns than </a:t>
          </a:r>
          <a:r>
            <a:rPr lang="en-US"/>
            <a:t>using loan grades </a:t>
          </a:r>
          <a:r>
            <a:rPr lang="en-US" dirty="0"/>
            <a:t>alone</a:t>
          </a:r>
        </a:p>
      </dgm:t>
    </dgm:pt>
    <dgm:pt modelId="{3CDF84A6-4D21-4F58-8B34-5602A47F77F9}" type="parTrans" cxnId="{465B3741-A3A0-467E-AD76-A01A6C3ECA38}">
      <dgm:prSet/>
      <dgm:spPr/>
      <dgm:t>
        <a:bodyPr/>
        <a:lstStyle/>
        <a:p>
          <a:endParaRPr lang="en-US"/>
        </a:p>
      </dgm:t>
    </dgm:pt>
    <dgm:pt modelId="{9B6F31D0-8628-4747-BE14-7366004CF05B}" type="sibTrans" cxnId="{465B3741-A3A0-467E-AD76-A01A6C3ECA38}">
      <dgm:prSet/>
      <dgm:spPr/>
      <dgm:t>
        <a:bodyPr/>
        <a:lstStyle/>
        <a:p>
          <a:endParaRPr lang="en-US"/>
        </a:p>
      </dgm:t>
    </dgm:pt>
    <dgm:pt modelId="{025B6C47-3898-489B-9229-864739615F46}">
      <dgm:prSet/>
      <dgm:spPr/>
      <dgm:t>
        <a:bodyPr/>
        <a:lstStyle/>
        <a:p>
          <a:r>
            <a:rPr lang="en-US" dirty="0"/>
            <a:t>The customizability of our model allows you to more effectively serve your clients based on their own personal needs and goals</a:t>
          </a:r>
        </a:p>
      </dgm:t>
    </dgm:pt>
    <dgm:pt modelId="{ADB0E662-F461-4A02-A764-DDF8951A9D8A}" type="parTrans" cxnId="{5AA540DF-1BA7-4832-9E5F-74D92D5AFA3D}">
      <dgm:prSet/>
      <dgm:spPr/>
      <dgm:t>
        <a:bodyPr/>
        <a:lstStyle/>
        <a:p>
          <a:endParaRPr lang="en-US"/>
        </a:p>
      </dgm:t>
    </dgm:pt>
    <dgm:pt modelId="{94F039CB-55C7-471B-9FA5-478ACBBBC1BE}" type="sibTrans" cxnId="{5AA540DF-1BA7-4832-9E5F-74D92D5AFA3D}">
      <dgm:prSet/>
      <dgm:spPr/>
      <dgm:t>
        <a:bodyPr/>
        <a:lstStyle/>
        <a:p>
          <a:endParaRPr lang="en-US"/>
        </a:p>
      </dgm:t>
    </dgm:pt>
    <dgm:pt modelId="{AACCCF13-BAD1-424B-A988-85DE782ABE6A}" type="pres">
      <dgm:prSet presAssocID="{540F938C-1CBF-4545-AC29-0F6CF74CC78A}" presName="root" presStyleCnt="0">
        <dgm:presLayoutVars>
          <dgm:dir/>
          <dgm:resizeHandles val="exact"/>
        </dgm:presLayoutVars>
      </dgm:prSet>
      <dgm:spPr/>
    </dgm:pt>
    <dgm:pt modelId="{781D1E65-1A1A-48F1-B6C6-9B5C9EB89338}" type="pres">
      <dgm:prSet presAssocID="{66D56960-1AB2-41D9-B953-13256DBB2162}" presName="compNode" presStyleCnt="0"/>
      <dgm:spPr/>
    </dgm:pt>
    <dgm:pt modelId="{9424FB13-3B96-4172-BBCC-570856EA0BA6}" type="pres">
      <dgm:prSet presAssocID="{66D56960-1AB2-41D9-B953-13256DBB2162}" presName="bgRect" presStyleLbl="bgShp" presStyleIdx="0" presStyleCnt="3"/>
      <dgm:spPr/>
    </dgm:pt>
    <dgm:pt modelId="{34CF8760-510D-41FD-8F5F-DAFFC2EF54D8}" type="pres">
      <dgm:prSet presAssocID="{66D56960-1AB2-41D9-B953-13256DBB216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BDB10770-2793-46F6-8419-0297B15AB5E9}" type="pres">
      <dgm:prSet presAssocID="{66D56960-1AB2-41D9-B953-13256DBB2162}" presName="spaceRect" presStyleCnt="0"/>
      <dgm:spPr/>
    </dgm:pt>
    <dgm:pt modelId="{1B21C764-506B-483D-B176-94B90CD9C3CD}" type="pres">
      <dgm:prSet presAssocID="{66D56960-1AB2-41D9-B953-13256DBB2162}" presName="parTx" presStyleLbl="revTx" presStyleIdx="0" presStyleCnt="3">
        <dgm:presLayoutVars>
          <dgm:chMax val="0"/>
          <dgm:chPref val="0"/>
        </dgm:presLayoutVars>
      </dgm:prSet>
      <dgm:spPr/>
    </dgm:pt>
    <dgm:pt modelId="{1D0A4E67-4A5C-4698-8A83-A2F2E43BC3C9}" type="pres">
      <dgm:prSet presAssocID="{B19ED129-4885-408D-AD8A-284D309524C2}" presName="sibTrans" presStyleCnt="0"/>
      <dgm:spPr/>
    </dgm:pt>
    <dgm:pt modelId="{B4C70469-4694-4293-B1EF-9F11564BAF07}" type="pres">
      <dgm:prSet presAssocID="{7BF816ED-242A-4CF8-91EB-0B79B1664335}" presName="compNode" presStyleCnt="0"/>
      <dgm:spPr/>
    </dgm:pt>
    <dgm:pt modelId="{F45F8ABF-B939-4D9F-B745-30D578B25C3A}" type="pres">
      <dgm:prSet presAssocID="{7BF816ED-242A-4CF8-91EB-0B79B1664335}" presName="bgRect" presStyleLbl="bgShp" presStyleIdx="1" presStyleCnt="3"/>
      <dgm:spPr/>
    </dgm:pt>
    <dgm:pt modelId="{3F1251EF-EB53-431A-9399-8E3BB45BEA2C}" type="pres">
      <dgm:prSet presAssocID="{7BF816ED-242A-4CF8-91EB-0B79B166433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8FA221B3-2B8C-4D7F-8037-AAA9AFE00905}" type="pres">
      <dgm:prSet presAssocID="{7BF816ED-242A-4CF8-91EB-0B79B1664335}" presName="spaceRect" presStyleCnt="0"/>
      <dgm:spPr/>
    </dgm:pt>
    <dgm:pt modelId="{67D510FD-6A9A-4AF3-9A36-7B6824F0D549}" type="pres">
      <dgm:prSet presAssocID="{7BF816ED-242A-4CF8-91EB-0B79B1664335}" presName="parTx" presStyleLbl="revTx" presStyleIdx="1" presStyleCnt="3">
        <dgm:presLayoutVars>
          <dgm:chMax val="0"/>
          <dgm:chPref val="0"/>
        </dgm:presLayoutVars>
      </dgm:prSet>
      <dgm:spPr/>
    </dgm:pt>
    <dgm:pt modelId="{C98A2904-3BDF-4EF0-8B79-E22748931ABA}" type="pres">
      <dgm:prSet presAssocID="{9B6F31D0-8628-4747-BE14-7366004CF05B}" presName="sibTrans" presStyleCnt="0"/>
      <dgm:spPr/>
    </dgm:pt>
    <dgm:pt modelId="{83563BA0-0FCD-44B4-B4E4-292292762FBE}" type="pres">
      <dgm:prSet presAssocID="{025B6C47-3898-489B-9229-864739615F46}" presName="compNode" presStyleCnt="0"/>
      <dgm:spPr/>
    </dgm:pt>
    <dgm:pt modelId="{74908C47-3A60-49FE-9FCD-B396B26F5909}" type="pres">
      <dgm:prSet presAssocID="{025B6C47-3898-489B-9229-864739615F46}" presName="bgRect" presStyleLbl="bgShp" presStyleIdx="2" presStyleCnt="3"/>
      <dgm:spPr/>
    </dgm:pt>
    <dgm:pt modelId="{2B8217C1-6B33-4D19-AF22-9A2A52185D3C}" type="pres">
      <dgm:prSet presAssocID="{025B6C47-3898-489B-9229-864739615F4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ions"/>
        </a:ext>
      </dgm:extLst>
    </dgm:pt>
    <dgm:pt modelId="{3AAC9403-D06A-4AF4-9F3E-30D32540D332}" type="pres">
      <dgm:prSet presAssocID="{025B6C47-3898-489B-9229-864739615F46}" presName="spaceRect" presStyleCnt="0"/>
      <dgm:spPr/>
    </dgm:pt>
    <dgm:pt modelId="{849B9D6C-A2B0-41DE-A6DB-B004ABA534E0}" type="pres">
      <dgm:prSet presAssocID="{025B6C47-3898-489B-9229-864739615F46}" presName="parTx" presStyleLbl="revTx" presStyleIdx="2" presStyleCnt="3">
        <dgm:presLayoutVars>
          <dgm:chMax val="0"/>
          <dgm:chPref val="0"/>
        </dgm:presLayoutVars>
      </dgm:prSet>
      <dgm:spPr/>
    </dgm:pt>
  </dgm:ptLst>
  <dgm:cxnLst>
    <dgm:cxn modelId="{D1778A27-0620-4717-A501-A28B978A2835}" type="presOf" srcId="{7BF816ED-242A-4CF8-91EB-0B79B1664335}" destId="{67D510FD-6A9A-4AF3-9A36-7B6824F0D549}" srcOrd="0" destOrd="0" presId="urn:microsoft.com/office/officeart/2018/2/layout/IconVerticalSolidList"/>
    <dgm:cxn modelId="{9C4D7A39-A0FB-4A8E-8A56-8F7F7B9D3E9F}" type="presOf" srcId="{025B6C47-3898-489B-9229-864739615F46}" destId="{849B9D6C-A2B0-41DE-A6DB-B004ABA534E0}" srcOrd="0" destOrd="0" presId="urn:microsoft.com/office/officeart/2018/2/layout/IconVerticalSolidList"/>
    <dgm:cxn modelId="{465B3741-A3A0-467E-AD76-A01A6C3ECA38}" srcId="{540F938C-1CBF-4545-AC29-0F6CF74CC78A}" destId="{7BF816ED-242A-4CF8-91EB-0B79B1664335}" srcOrd="1" destOrd="0" parTransId="{3CDF84A6-4D21-4F58-8B34-5602A47F77F9}" sibTransId="{9B6F31D0-8628-4747-BE14-7366004CF05B}"/>
    <dgm:cxn modelId="{433B5B68-FDDB-46A6-B22D-3F824D4C5B5E}" srcId="{540F938C-1CBF-4545-AC29-0F6CF74CC78A}" destId="{66D56960-1AB2-41D9-B953-13256DBB2162}" srcOrd="0" destOrd="0" parTransId="{DA7F049D-2549-485C-B098-961DF2D3CBC7}" sibTransId="{B19ED129-4885-408D-AD8A-284D309524C2}"/>
    <dgm:cxn modelId="{33AD86C1-E1B2-4C43-8092-CA1A1FF1592D}" type="presOf" srcId="{540F938C-1CBF-4545-AC29-0F6CF74CC78A}" destId="{AACCCF13-BAD1-424B-A988-85DE782ABE6A}" srcOrd="0" destOrd="0" presId="urn:microsoft.com/office/officeart/2018/2/layout/IconVerticalSolidList"/>
    <dgm:cxn modelId="{7DD7DBDE-EB89-4D94-AB96-AC568BC8E99B}" type="presOf" srcId="{66D56960-1AB2-41D9-B953-13256DBB2162}" destId="{1B21C764-506B-483D-B176-94B90CD9C3CD}" srcOrd="0" destOrd="0" presId="urn:microsoft.com/office/officeart/2018/2/layout/IconVerticalSolidList"/>
    <dgm:cxn modelId="{5AA540DF-1BA7-4832-9E5F-74D92D5AFA3D}" srcId="{540F938C-1CBF-4545-AC29-0F6CF74CC78A}" destId="{025B6C47-3898-489B-9229-864739615F46}" srcOrd="2" destOrd="0" parTransId="{ADB0E662-F461-4A02-A764-DDF8951A9D8A}" sibTransId="{94F039CB-55C7-471B-9FA5-478ACBBBC1BE}"/>
    <dgm:cxn modelId="{422B578F-974B-4DD8-8567-5953D4D298FE}" type="presParOf" srcId="{AACCCF13-BAD1-424B-A988-85DE782ABE6A}" destId="{781D1E65-1A1A-48F1-B6C6-9B5C9EB89338}" srcOrd="0" destOrd="0" presId="urn:microsoft.com/office/officeart/2018/2/layout/IconVerticalSolidList"/>
    <dgm:cxn modelId="{BEE445E5-E234-4018-8275-3CA658463EE6}" type="presParOf" srcId="{781D1E65-1A1A-48F1-B6C6-9B5C9EB89338}" destId="{9424FB13-3B96-4172-BBCC-570856EA0BA6}" srcOrd="0" destOrd="0" presId="urn:microsoft.com/office/officeart/2018/2/layout/IconVerticalSolidList"/>
    <dgm:cxn modelId="{2E2B6F45-512C-4DCC-992C-049A7899EBE8}" type="presParOf" srcId="{781D1E65-1A1A-48F1-B6C6-9B5C9EB89338}" destId="{34CF8760-510D-41FD-8F5F-DAFFC2EF54D8}" srcOrd="1" destOrd="0" presId="urn:microsoft.com/office/officeart/2018/2/layout/IconVerticalSolidList"/>
    <dgm:cxn modelId="{E272F212-AC8D-4226-B3ED-B08F9FD921DF}" type="presParOf" srcId="{781D1E65-1A1A-48F1-B6C6-9B5C9EB89338}" destId="{BDB10770-2793-46F6-8419-0297B15AB5E9}" srcOrd="2" destOrd="0" presId="urn:microsoft.com/office/officeart/2018/2/layout/IconVerticalSolidList"/>
    <dgm:cxn modelId="{F37E796E-234A-46B9-BB52-CB32EE4A17CD}" type="presParOf" srcId="{781D1E65-1A1A-48F1-B6C6-9B5C9EB89338}" destId="{1B21C764-506B-483D-B176-94B90CD9C3CD}" srcOrd="3" destOrd="0" presId="urn:microsoft.com/office/officeart/2018/2/layout/IconVerticalSolidList"/>
    <dgm:cxn modelId="{2B632AF1-F118-4E49-AD1F-E370FA9D0FDD}" type="presParOf" srcId="{AACCCF13-BAD1-424B-A988-85DE782ABE6A}" destId="{1D0A4E67-4A5C-4698-8A83-A2F2E43BC3C9}" srcOrd="1" destOrd="0" presId="urn:microsoft.com/office/officeart/2018/2/layout/IconVerticalSolidList"/>
    <dgm:cxn modelId="{F4949E73-B6B6-477D-8C63-48387D011E18}" type="presParOf" srcId="{AACCCF13-BAD1-424B-A988-85DE782ABE6A}" destId="{B4C70469-4694-4293-B1EF-9F11564BAF07}" srcOrd="2" destOrd="0" presId="urn:microsoft.com/office/officeart/2018/2/layout/IconVerticalSolidList"/>
    <dgm:cxn modelId="{21414FE5-91E9-4FAB-B4F8-4C41B4D19267}" type="presParOf" srcId="{B4C70469-4694-4293-B1EF-9F11564BAF07}" destId="{F45F8ABF-B939-4D9F-B745-30D578B25C3A}" srcOrd="0" destOrd="0" presId="urn:microsoft.com/office/officeart/2018/2/layout/IconVerticalSolidList"/>
    <dgm:cxn modelId="{81EB95E0-14FD-4BF4-92FD-6928F433A857}" type="presParOf" srcId="{B4C70469-4694-4293-B1EF-9F11564BAF07}" destId="{3F1251EF-EB53-431A-9399-8E3BB45BEA2C}" srcOrd="1" destOrd="0" presId="urn:microsoft.com/office/officeart/2018/2/layout/IconVerticalSolidList"/>
    <dgm:cxn modelId="{D2A6CB18-098E-479A-ACD3-33102379D613}" type="presParOf" srcId="{B4C70469-4694-4293-B1EF-9F11564BAF07}" destId="{8FA221B3-2B8C-4D7F-8037-AAA9AFE00905}" srcOrd="2" destOrd="0" presId="urn:microsoft.com/office/officeart/2018/2/layout/IconVerticalSolidList"/>
    <dgm:cxn modelId="{413854DB-0224-456E-A30F-13B4399EAF75}" type="presParOf" srcId="{B4C70469-4694-4293-B1EF-9F11564BAF07}" destId="{67D510FD-6A9A-4AF3-9A36-7B6824F0D549}" srcOrd="3" destOrd="0" presId="urn:microsoft.com/office/officeart/2018/2/layout/IconVerticalSolidList"/>
    <dgm:cxn modelId="{15B150F4-B597-4601-AD72-A5BD96A3702D}" type="presParOf" srcId="{AACCCF13-BAD1-424B-A988-85DE782ABE6A}" destId="{C98A2904-3BDF-4EF0-8B79-E22748931ABA}" srcOrd="3" destOrd="0" presId="urn:microsoft.com/office/officeart/2018/2/layout/IconVerticalSolidList"/>
    <dgm:cxn modelId="{91724138-8883-4561-A258-FFB70A6AA8F4}" type="presParOf" srcId="{AACCCF13-BAD1-424B-A988-85DE782ABE6A}" destId="{83563BA0-0FCD-44B4-B4E4-292292762FBE}" srcOrd="4" destOrd="0" presId="urn:microsoft.com/office/officeart/2018/2/layout/IconVerticalSolidList"/>
    <dgm:cxn modelId="{8ACD8ED7-BF23-457A-B6F5-F37E502D094E}" type="presParOf" srcId="{83563BA0-0FCD-44B4-B4E4-292292762FBE}" destId="{74908C47-3A60-49FE-9FCD-B396B26F5909}" srcOrd="0" destOrd="0" presId="urn:microsoft.com/office/officeart/2018/2/layout/IconVerticalSolidList"/>
    <dgm:cxn modelId="{777A584F-25E3-4989-AA93-9DA0056178A7}" type="presParOf" srcId="{83563BA0-0FCD-44B4-B4E4-292292762FBE}" destId="{2B8217C1-6B33-4D19-AF22-9A2A52185D3C}" srcOrd="1" destOrd="0" presId="urn:microsoft.com/office/officeart/2018/2/layout/IconVerticalSolidList"/>
    <dgm:cxn modelId="{1DF1E4DD-849E-4FAD-A799-7D89261EE393}" type="presParOf" srcId="{83563BA0-0FCD-44B4-B4E4-292292762FBE}" destId="{3AAC9403-D06A-4AF4-9F3E-30D32540D332}" srcOrd="2" destOrd="0" presId="urn:microsoft.com/office/officeart/2018/2/layout/IconVerticalSolidList"/>
    <dgm:cxn modelId="{AB0A76BD-2D38-4B67-BD06-4152382FB2EF}" type="presParOf" srcId="{83563BA0-0FCD-44B4-B4E4-292292762FBE}" destId="{849B9D6C-A2B0-41DE-A6DB-B004ABA534E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24FB13-3B96-4172-BBCC-570856EA0BA6}">
      <dsp:nvSpPr>
        <dsp:cNvPr id="0" name=""/>
        <dsp:cNvSpPr/>
      </dsp:nvSpPr>
      <dsp:spPr>
        <a:xfrm>
          <a:off x="0" y="670"/>
          <a:ext cx="6254724" cy="1568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CF8760-510D-41FD-8F5F-DAFFC2EF54D8}">
      <dsp:nvSpPr>
        <dsp:cNvPr id="0" name=""/>
        <dsp:cNvSpPr/>
      </dsp:nvSpPr>
      <dsp:spPr>
        <a:xfrm>
          <a:off x="474614" y="353689"/>
          <a:ext cx="862935" cy="8629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21C764-506B-483D-B176-94B90CD9C3CD}">
      <dsp:nvSpPr>
        <dsp:cNvPr id="0" name=""/>
        <dsp:cNvSpPr/>
      </dsp:nvSpPr>
      <dsp:spPr>
        <a:xfrm>
          <a:off x="1812164" y="670"/>
          <a:ext cx="4442559" cy="156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50" tIns="166050" rIns="166050" bIns="166050" numCol="1" spcCol="1270" anchor="ctr" anchorCtr="0">
          <a:noAutofit/>
        </a:bodyPr>
        <a:lstStyle/>
        <a:p>
          <a:pPr marL="0" lvl="0" indent="0" algn="l" defTabSz="977900">
            <a:lnSpc>
              <a:spcPct val="90000"/>
            </a:lnSpc>
            <a:spcBef>
              <a:spcPct val="0"/>
            </a:spcBef>
            <a:spcAft>
              <a:spcPct val="35000"/>
            </a:spcAft>
            <a:buNone/>
          </a:pPr>
          <a:r>
            <a:rPr lang="en-US" sz="2200" kern="1200"/>
            <a:t>LendingClub is a great investment choice for your portfolio due to relatively low risk and potential for high ROI</a:t>
          </a:r>
        </a:p>
      </dsp:txBody>
      <dsp:txXfrm>
        <a:off x="1812164" y="670"/>
        <a:ext cx="4442559" cy="1568973"/>
      </dsp:txXfrm>
    </dsp:sp>
    <dsp:sp modelId="{F45F8ABF-B939-4D9F-B745-30D578B25C3A}">
      <dsp:nvSpPr>
        <dsp:cNvPr id="0" name=""/>
        <dsp:cNvSpPr/>
      </dsp:nvSpPr>
      <dsp:spPr>
        <a:xfrm>
          <a:off x="0" y="1961888"/>
          <a:ext cx="6254724" cy="15689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1251EF-EB53-431A-9399-8E3BB45BEA2C}">
      <dsp:nvSpPr>
        <dsp:cNvPr id="0" name=""/>
        <dsp:cNvSpPr/>
      </dsp:nvSpPr>
      <dsp:spPr>
        <a:xfrm>
          <a:off x="474614" y="2314907"/>
          <a:ext cx="862935" cy="8629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D510FD-6A9A-4AF3-9A36-7B6824F0D549}">
      <dsp:nvSpPr>
        <dsp:cNvPr id="0" name=""/>
        <dsp:cNvSpPr/>
      </dsp:nvSpPr>
      <dsp:spPr>
        <a:xfrm>
          <a:off x="1812164" y="1961888"/>
          <a:ext cx="4442559" cy="156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50" tIns="166050" rIns="166050" bIns="166050" numCol="1" spcCol="1270" anchor="ctr" anchorCtr="0">
          <a:noAutofit/>
        </a:bodyPr>
        <a:lstStyle/>
        <a:p>
          <a:pPr marL="0" lvl="0" indent="0" algn="l" defTabSz="977900">
            <a:lnSpc>
              <a:spcPct val="90000"/>
            </a:lnSpc>
            <a:spcBef>
              <a:spcPct val="0"/>
            </a:spcBef>
            <a:spcAft>
              <a:spcPct val="35000"/>
            </a:spcAft>
            <a:buNone/>
          </a:pPr>
          <a:r>
            <a:rPr lang="en-US" sz="2200" kern="1200" dirty="0"/>
            <a:t>Using our model to invest on </a:t>
          </a:r>
          <a:r>
            <a:rPr lang="en-US" sz="2200" kern="1200" dirty="0" err="1"/>
            <a:t>LendingClub</a:t>
          </a:r>
          <a:r>
            <a:rPr lang="en-US" sz="2200" kern="1200" dirty="0"/>
            <a:t> can significantly limit risk and provide greater returns than </a:t>
          </a:r>
          <a:r>
            <a:rPr lang="en-US" sz="2200" kern="1200"/>
            <a:t>using loan grades </a:t>
          </a:r>
          <a:r>
            <a:rPr lang="en-US" sz="2200" kern="1200" dirty="0"/>
            <a:t>alone</a:t>
          </a:r>
        </a:p>
      </dsp:txBody>
      <dsp:txXfrm>
        <a:off x="1812164" y="1961888"/>
        <a:ext cx="4442559" cy="1568973"/>
      </dsp:txXfrm>
    </dsp:sp>
    <dsp:sp modelId="{74908C47-3A60-49FE-9FCD-B396B26F5909}">
      <dsp:nvSpPr>
        <dsp:cNvPr id="0" name=""/>
        <dsp:cNvSpPr/>
      </dsp:nvSpPr>
      <dsp:spPr>
        <a:xfrm>
          <a:off x="0" y="3923105"/>
          <a:ext cx="6254724" cy="156897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8217C1-6B33-4D19-AF22-9A2A52185D3C}">
      <dsp:nvSpPr>
        <dsp:cNvPr id="0" name=""/>
        <dsp:cNvSpPr/>
      </dsp:nvSpPr>
      <dsp:spPr>
        <a:xfrm>
          <a:off x="474614" y="4276124"/>
          <a:ext cx="862935" cy="8629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9B9D6C-A2B0-41DE-A6DB-B004ABA534E0}">
      <dsp:nvSpPr>
        <dsp:cNvPr id="0" name=""/>
        <dsp:cNvSpPr/>
      </dsp:nvSpPr>
      <dsp:spPr>
        <a:xfrm>
          <a:off x="1812164" y="3923105"/>
          <a:ext cx="4442559" cy="156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50" tIns="166050" rIns="166050" bIns="166050" numCol="1" spcCol="1270" anchor="ctr" anchorCtr="0">
          <a:noAutofit/>
        </a:bodyPr>
        <a:lstStyle/>
        <a:p>
          <a:pPr marL="0" lvl="0" indent="0" algn="l" defTabSz="977900">
            <a:lnSpc>
              <a:spcPct val="90000"/>
            </a:lnSpc>
            <a:spcBef>
              <a:spcPct val="0"/>
            </a:spcBef>
            <a:spcAft>
              <a:spcPct val="35000"/>
            </a:spcAft>
            <a:buNone/>
          </a:pPr>
          <a:r>
            <a:rPr lang="en-US" sz="2200" kern="1200" dirty="0"/>
            <a:t>The customizability of our model allows you to more effectively serve your clients based on their own personal needs and goals</a:t>
          </a:r>
        </a:p>
      </dsp:txBody>
      <dsp:txXfrm>
        <a:off x="1812164" y="3923105"/>
        <a:ext cx="4442559" cy="15689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5782F2-6897-4CC0-8B18-1D2826CACBA9}" type="datetimeFigureOut">
              <a:rPr lang="en-US" smtClean="0"/>
              <a:t>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8BA58-E8CB-4512-A4B1-93606E43BAAD}" type="slidenum">
              <a:rPr lang="en-US" smtClean="0"/>
              <a:t>‹#›</a:t>
            </a:fld>
            <a:endParaRPr lang="en-US"/>
          </a:p>
        </p:txBody>
      </p:sp>
    </p:spTree>
    <p:extLst>
      <p:ext uri="{BB962C8B-B14F-4D97-AF65-F5344CB8AC3E}">
        <p14:creationId xmlns:p14="http://schemas.microsoft.com/office/powerpoint/2010/main" val="1102257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A0B1D242-1B34-4126-BB4F-D61C863BC1D4}" type="datetimeFigureOut">
              <a:rPr lang="en-US" smtClean="0"/>
              <a:t>12/4/2019</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FFFA0A79-C5D5-4DF6-B95F-1D15A1816A18}" type="slidenum">
              <a:rPr lang="en-US" smtClean="0"/>
              <a:t>‹#›</a:t>
            </a:fld>
            <a:endParaRPr lang="en-US"/>
          </a:p>
        </p:txBody>
      </p:sp>
    </p:spTree>
    <p:extLst>
      <p:ext uri="{BB962C8B-B14F-4D97-AF65-F5344CB8AC3E}">
        <p14:creationId xmlns:p14="http://schemas.microsoft.com/office/powerpoint/2010/main" val="2642622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B1D242-1B34-4126-BB4F-D61C863BC1D4}"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A0A79-C5D5-4DF6-B95F-1D15A1816A18}" type="slidenum">
              <a:rPr lang="en-US" smtClean="0"/>
              <a:t>‹#›</a:t>
            </a:fld>
            <a:endParaRPr lang="en-US"/>
          </a:p>
        </p:txBody>
      </p:sp>
    </p:spTree>
    <p:extLst>
      <p:ext uri="{BB962C8B-B14F-4D97-AF65-F5344CB8AC3E}">
        <p14:creationId xmlns:p14="http://schemas.microsoft.com/office/powerpoint/2010/main" val="426558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B1D242-1B34-4126-BB4F-D61C863BC1D4}"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A0A79-C5D5-4DF6-B95F-1D15A1816A18}" type="slidenum">
              <a:rPr lang="en-US" smtClean="0"/>
              <a:t>‹#›</a:t>
            </a:fld>
            <a:endParaRPr lang="en-US"/>
          </a:p>
        </p:txBody>
      </p:sp>
    </p:spTree>
    <p:extLst>
      <p:ext uri="{BB962C8B-B14F-4D97-AF65-F5344CB8AC3E}">
        <p14:creationId xmlns:p14="http://schemas.microsoft.com/office/powerpoint/2010/main" val="3749058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B1D242-1B34-4126-BB4F-D61C863BC1D4}"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A0A79-C5D5-4DF6-B95F-1D15A1816A18}" type="slidenum">
              <a:rPr lang="en-US" smtClean="0"/>
              <a:t>‹#›</a:t>
            </a:fld>
            <a:endParaRPr lang="en-US"/>
          </a:p>
        </p:txBody>
      </p:sp>
    </p:spTree>
    <p:extLst>
      <p:ext uri="{BB962C8B-B14F-4D97-AF65-F5344CB8AC3E}">
        <p14:creationId xmlns:p14="http://schemas.microsoft.com/office/powerpoint/2010/main" val="2319362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1D242-1B34-4126-BB4F-D61C863BC1D4}"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FA0A79-C5D5-4DF6-B95F-1D15A1816A18}" type="slidenum">
              <a:rPr lang="en-US" smtClean="0"/>
              <a:t>‹#›</a:t>
            </a:fld>
            <a:endParaRPr lang="en-US"/>
          </a:p>
        </p:txBody>
      </p:sp>
    </p:spTree>
    <p:extLst>
      <p:ext uri="{BB962C8B-B14F-4D97-AF65-F5344CB8AC3E}">
        <p14:creationId xmlns:p14="http://schemas.microsoft.com/office/powerpoint/2010/main" val="2865112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B1D242-1B34-4126-BB4F-D61C863BC1D4}"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FA0A79-C5D5-4DF6-B95F-1D15A1816A18}" type="slidenum">
              <a:rPr lang="en-US" smtClean="0"/>
              <a:t>‹#›</a:t>
            </a:fld>
            <a:endParaRPr lang="en-US"/>
          </a:p>
        </p:txBody>
      </p:sp>
    </p:spTree>
    <p:extLst>
      <p:ext uri="{BB962C8B-B14F-4D97-AF65-F5344CB8AC3E}">
        <p14:creationId xmlns:p14="http://schemas.microsoft.com/office/powerpoint/2010/main" val="19903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B1D242-1B34-4126-BB4F-D61C863BC1D4}"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FA0A79-C5D5-4DF6-B95F-1D15A1816A18}" type="slidenum">
              <a:rPr lang="en-US" smtClean="0"/>
              <a:t>‹#›</a:t>
            </a:fld>
            <a:endParaRPr lang="en-US"/>
          </a:p>
        </p:txBody>
      </p:sp>
    </p:spTree>
    <p:extLst>
      <p:ext uri="{BB962C8B-B14F-4D97-AF65-F5344CB8AC3E}">
        <p14:creationId xmlns:p14="http://schemas.microsoft.com/office/powerpoint/2010/main" val="2499952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B1D242-1B34-4126-BB4F-D61C863BC1D4}"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FA0A79-C5D5-4DF6-B95F-1D15A1816A18}" type="slidenum">
              <a:rPr lang="en-US" smtClean="0"/>
              <a:t>‹#›</a:t>
            </a:fld>
            <a:endParaRPr lang="en-US"/>
          </a:p>
        </p:txBody>
      </p:sp>
    </p:spTree>
    <p:extLst>
      <p:ext uri="{BB962C8B-B14F-4D97-AF65-F5344CB8AC3E}">
        <p14:creationId xmlns:p14="http://schemas.microsoft.com/office/powerpoint/2010/main" val="1051152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B1D242-1B34-4126-BB4F-D61C863BC1D4}" type="datetimeFigureOut">
              <a:rPr lang="en-US" smtClean="0"/>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FA0A79-C5D5-4DF6-B95F-1D15A1816A18}" type="slidenum">
              <a:rPr lang="en-US" smtClean="0"/>
              <a:t>‹#›</a:t>
            </a:fld>
            <a:endParaRPr lang="en-US"/>
          </a:p>
        </p:txBody>
      </p:sp>
    </p:spTree>
    <p:extLst>
      <p:ext uri="{BB962C8B-B14F-4D97-AF65-F5344CB8AC3E}">
        <p14:creationId xmlns:p14="http://schemas.microsoft.com/office/powerpoint/2010/main" val="3271949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0B1D242-1B34-4126-BB4F-D61C863BC1D4}"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FFA0A79-C5D5-4DF6-B95F-1D15A1816A18}" type="slidenum">
              <a:rPr lang="en-US" smtClean="0"/>
              <a:t>‹#›</a:t>
            </a:fld>
            <a:endParaRPr lang="en-US"/>
          </a:p>
        </p:txBody>
      </p:sp>
    </p:spTree>
    <p:extLst>
      <p:ext uri="{BB962C8B-B14F-4D97-AF65-F5344CB8AC3E}">
        <p14:creationId xmlns:p14="http://schemas.microsoft.com/office/powerpoint/2010/main" val="119527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A0B1D242-1B34-4126-BB4F-D61C863BC1D4}" type="datetimeFigureOut">
              <a:rPr lang="en-US" smtClean="0"/>
              <a:t>12/4/2019</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FFFA0A79-C5D5-4DF6-B95F-1D15A1816A18}" type="slidenum">
              <a:rPr lang="en-US" smtClean="0"/>
              <a:t>‹#›</a:t>
            </a:fld>
            <a:endParaRPr lang="en-US"/>
          </a:p>
        </p:txBody>
      </p:sp>
    </p:spTree>
    <p:extLst>
      <p:ext uri="{BB962C8B-B14F-4D97-AF65-F5344CB8AC3E}">
        <p14:creationId xmlns:p14="http://schemas.microsoft.com/office/powerpoint/2010/main" val="122193386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0B1D242-1B34-4126-BB4F-D61C863BC1D4}" type="datetimeFigureOut">
              <a:rPr lang="en-US" smtClean="0"/>
              <a:t>12/4/2019</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FFFA0A79-C5D5-4DF6-B95F-1D15A1816A18}" type="slidenum">
              <a:rPr lang="en-US" smtClean="0"/>
              <a:t>‹#›</a:t>
            </a:fld>
            <a:endParaRPr lang="en-US"/>
          </a:p>
        </p:txBody>
      </p:sp>
    </p:spTree>
    <p:extLst>
      <p:ext uri="{BB962C8B-B14F-4D97-AF65-F5344CB8AC3E}">
        <p14:creationId xmlns:p14="http://schemas.microsoft.com/office/powerpoint/2010/main" val="19161328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031D-619F-432A-B12F-6670C20A57C6}"/>
              </a:ext>
            </a:extLst>
          </p:cNvPr>
          <p:cNvSpPr>
            <a:spLocks noGrp="1"/>
          </p:cNvSpPr>
          <p:nvPr>
            <p:ph type="ctrTitle"/>
          </p:nvPr>
        </p:nvSpPr>
        <p:spPr/>
        <p:txBody>
          <a:bodyPr>
            <a:normAutofit/>
          </a:bodyPr>
          <a:lstStyle/>
          <a:p>
            <a:r>
              <a:rPr lang="en-US" dirty="0"/>
              <a:t>Investing on </a:t>
            </a:r>
            <a:r>
              <a:rPr lang="en-US" dirty="0" err="1"/>
              <a:t>LendingClub</a:t>
            </a:r>
            <a:r>
              <a:rPr lang="en-US" dirty="0"/>
              <a:t> with proven models</a:t>
            </a:r>
          </a:p>
        </p:txBody>
      </p:sp>
      <p:sp>
        <p:nvSpPr>
          <p:cNvPr id="3" name="Subtitle 2">
            <a:extLst>
              <a:ext uri="{FF2B5EF4-FFF2-40B4-BE49-F238E27FC236}">
                <a16:creationId xmlns:a16="http://schemas.microsoft.com/office/drawing/2014/main" id="{78411853-7C32-43B4-85DE-24DCD8411153}"/>
              </a:ext>
            </a:extLst>
          </p:cNvPr>
          <p:cNvSpPr>
            <a:spLocks noGrp="1"/>
          </p:cNvSpPr>
          <p:nvPr>
            <p:ph type="subTitle" idx="1"/>
          </p:nvPr>
        </p:nvSpPr>
        <p:spPr/>
        <p:txBody>
          <a:bodyPr/>
          <a:lstStyle/>
          <a:p>
            <a:r>
              <a:rPr lang="en-US" dirty="0"/>
              <a:t>Brady Arendale</a:t>
            </a:r>
          </a:p>
        </p:txBody>
      </p:sp>
    </p:spTree>
    <p:extLst>
      <p:ext uri="{BB962C8B-B14F-4D97-AF65-F5344CB8AC3E}">
        <p14:creationId xmlns:p14="http://schemas.microsoft.com/office/powerpoint/2010/main" val="1157183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06E9220-313B-438B-95FD-DE89CCA4F5CC}"/>
              </a:ext>
            </a:extLst>
          </p:cNvPr>
          <p:cNvSpPr>
            <a:spLocks noGrp="1"/>
          </p:cNvSpPr>
          <p:nvPr>
            <p:ph type="title"/>
          </p:nvPr>
        </p:nvSpPr>
        <p:spPr>
          <a:xfrm>
            <a:off x="706298" y="639763"/>
            <a:ext cx="3997693" cy="5492750"/>
          </a:xfrm>
        </p:spPr>
        <p:txBody>
          <a:bodyPr>
            <a:normAutofit/>
          </a:bodyPr>
          <a:lstStyle/>
          <a:p>
            <a:r>
              <a:rPr lang="en-US" sz="6000">
                <a:solidFill>
                  <a:srgbClr val="FFFFFF"/>
                </a:solidFill>
              </a:rPr>
              <a:t>Conclusion</a:t>
            </a:r>
          </a:p>
        </p:txBody>
      </p:sp>
      <p:graphicFrame>
        <p:nvGraphicFramePr>
          <p:cNvPr id="8" name="Content Placeholder 5">
            <a:extLst>
              <a:ext uri="{FF2B5EF4-FFF2-40B4-BE49-F238E27FC236}">
                <a16:creationId xmlns:a16="http://schemas.microsoft.com/office/drawing/2014/main" id="{64B47D0C-C741-4492-9948-842614665813}"/>
              </a:ext>
            </a:extLst>
          </p:cNvPr>
          <p:cNvGraphicFramePr>
            <a:graphicFrameLocks noGrp="1"/>
          </p:cNvGraphicFramePr>
          <p:nvPr>
            <p:ph idx="1"/>
            <p:extLst>
              <p:ext uri="{D42A27DB-BD31-4B8C-83A1-F6EECF244321}">
                <p14:modId xmlns:p14="http://schemas.microsoft.com/office/powerpoint/2010/main" val="4124483901"/>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6071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0EA7-AA79-42EC-B093-5A82E5212374}"/>
              </a:ext>
            </a:extLst>
          </p:cNvPr>
          <p:cNvSpPr>
            <a:spLocks noGrp="1"/>
          </p:cNvSpPr>
          <p:nvPr>
            <p:ph type="title"/>
          </p:nvPr>
        </p:nvSpPr>
        <p:spPr/>
        <p:txBody>
          <a:bodyPr/>
          <a:lstStyle/>
          <a:p>
            <a:r>
              <a:rPr lang="en-US" dirty="0"/>
              <a:t>What is </a:t>
            </a:r>
            <a:r>
              <a:rPr lang="en-US" dirty="0" err="1"/>
              <a:t>LendingClub</a:t>
            </a:r>
            <a:r>
              <a:rPr lang="en-US" dirty="0"/>
              <a:t>?</a:t>
            </a:r>
          </a:p>
        </p:txBody>
      </p:sp>
      <p:sp>
        <p:nvSpPr>
          <p:cNvPr id="3" name="Content Placeholder 2">
            <a:extLst>
              <a:ext uri="{FF2B5EF4-FFF2-40B4-BE49-F238E27FC236}">
                <a16:creationId xmlns:a16="http://schemas.microsoft.com/office/drawing/2014/main" id="{B07D9AB2-4FE7-4325-96DD-472D24ECC8A7}"/>
              </a:ext>
            </a:extLst>
          </p:cNvPr>
          <p:cNvSpPr>
            <a:spLocks noGrp="1"/>
          </p:cNvSpPr>
          <p:nvPr>
            <p:ph sz="half" idx="1"/>
          </p:nvPr>
        </p:nvSpPr>
        <p:spPr/>
        <p:txBody>
          <a:bodyPr>
            <a:normAutofit/>
          </a:bodyPr>
          <a:lstStyle/>
          <a:p>
            <a:r>
              <a:rPr lang="en-US" dirty="0" err="1"/>
              <a:t>LendingClub</a:t>
            </a:r>
            <a:r>
              <a:rPr lang="en-US" dirty="0"/>
              <a:t> is a peer-to-peer lending company. Customers can apply for loans, and then investors can choose which loans to invest in based on factors such as income, credit score, and amount of debt</a:t>
            </a:r>
          </a:p>
          <a:p>
            <a:r>
              <a:rPr lang="en-US" dirty="0" err="1"/>
              <a:t>LendingClub</a:t>
            </a:r>
            <a:r>
              <a:rPr lang="en-US" dirty="0"/>
              <a:t> assigns grades to each loan based on its own evaluation of these metrics, with worse-graded loans typically having higher interest rates</a:t>
            </a:r>
          </a:p>
        </p:txBody>
      </p:sp>
      <p:pic>
        <p:nvPicPr>
          <p:cNvPr id="1026" name="Picture 2">
            <a:extLst>
              <a:ext uri="{FF2B5EF4-FFF2-40B4-BE49-F238E27FC236}">
                <a16:creationId xmlns:a16="http://schemas.microsoft.com/office/drawing/2014/main" id="{64933418-8F38-4412-BD18-02B346C38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26" y="1998134"/>
            <a:ext cx="5962650" cy="450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948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34438-4FB3-4C67-92E8-F123A934E14D}"/>
              </a:ext>
            </a:extLst>
          </p:cNvPr>
          <p:cNvSpPr>
            <a:spLocks noGrp="1"/>
          </p:cNvSpPr>
          <p:nvPr>
            <p:ph type="title"/>
          </p:nvPr>
        </p:nvSpPr>
        <p:spPr>
          <a:xfrm>
            <a:off x="657224" y="499533"/>
            <a:ext cx="10772775" cy="1658198"/>
          </a:xfrm>
        </p:spPr>
        <p:txBody>
          <a:bodyPr/>
          <a:lstStyle/>
          <a:p>
            <a:r>
              <a:rPr lang="en-US"/>
              <a:t>Why add Lending Club to your portfolio?</a:t>
            </a:r>
            <a:endParaRPr lang="en-US" dirty="0"/>
          </a:p>
        </p:txBody>
      </p:sp>
      <p:sp>
        <p:nvSpPr>
          <p:cNvPr id="3" name="Content Placeholder 2">
            <a:extLst>
              <a:ext uri="{FF2B5EF4-FFF2-40B4-BE49-F238E27FC236}">
                <a16:creationId xmlns:a16="http://schemas.microsoft.com/office/drawing/2014/main" id="{C863DD1D-1427-4669-9D3F-68ED9F448043}"/>
              </a:ext>
            </a:extLst>
          </p:cNvPr>
          <p:cNvSpPr>
            <a:spLocks noGrp="1"/>
          </p:cNvSpPr>
          <p:nvPr>
            <p:ph sz="half" idx="1"/>
          </p:nvPr>
        </p:nvSpPr>
        <p:spPr>
          <a:xfrm>
            <a:off x="676656" y="1998134"/>
            <a:ext cx="4663440" cy="3767328"/>
          </a:xfrm>
        </p:spPr>
        <p:txBody>
          <a:bodyPr/>
          <a:lstStyle/>
          <a:p>
            <a:r>
              <a:rPr lang="en-US" dirty="0" err="1"/>
              <a:t>LendingClub</a:t>
            </a:r>
            <a:r>
              <a:rPr lang="en-US" dirty="0"/>
              <a:t> loans can be a low-risk investment. The average default rate on 2014 loans was 15.5%, with grade A loans at 5.4%</a:t>
            </a:r>
          </a:p>
          <a:p>
            <a:r>
              <a:rPr lang="en-US" dirty="0"/>
              <a:t>The average amount repaid above principal was 10.9%. For current or fully paid loans, that number jumps to 19%</a:t>
            </a:r>
          </a:p>
        </p:txBody>
      </p:sp>
      <p:sp>
        <p:nvSpPr>
          <p:cNvPr id="4" name="Footer Placeholder 3">
            <a:extLst>
              <a:ext uri="{FF2B5EF4-FFF2-40B4-BE49-F238E27FC236}">
                <a16:creationId xmlns:a16="http://schemas.microsoft.com/office/drawing/2014/main" id="{E50F03BE-5B57-4699-B5AD-1318718BFEEB}"/>
              </a:ext>
            </a:extLst>
          </p:cNvPr>
          <p:cNvSpPr>
            <a:spLocks noGrp="1"/>
          </p:cNvSpPr>
          <p:nvPr>
            <p:ph type="ftr" sz="quarter" idx="11"/>
          </p:nvPr>
        </p:nvSpPr>
        <p:spPr>
          <a:xfrm>
            <a:off x="685800" y="6554697"/>
            <a:ext cx="5029200" cy="228600"/>
          </a:xfrm>
        </p:spPr>
        <p:txBody>
          <a:bodyPr/>
          <a:lstStyle/>
          <a:p>
            <a:r>
              <a:rPr lang="en-US"/>
              <a:t>Quoted figures exclude loans with grades E, F, and G</a:t>
            </a:r>
            <a:endParaRPr lang="en-US" dirty="0"/>
          </a:p>
        </p:txBody>
      </p:sp>
      <p:pic>
        <p:nvPicPr>
          <p:cNvPr id="2050" name="Picture 2" descr="A screenshot of a cell phone&#10;&#10;Description automatically generated">
            <a:extLst>
              <a:ext uri="{FF2B5EF4-FFF2-40B4-BE49-F238E27FC236}">
                <a16:creationId xmlns:a16="http://schemas.microsoft.com/office/drawing/2014/main" id="{85AA6AE1-B07D-46F1-9803-4856076CA8D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11863" y="2016420"/>
            <a:ext cx="4662487" cy="3731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628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61012-62DB-41F1-B53D-30DCDCFA33B0}"/>
              </a:ext>
            </a:extLst>
          </p:cNvPr>
          <p:cNvSpPr>
            <a:spLocks noGrp="1"/>
          </p:cNvSpPr>
          <p:nvPr>
            <p:ph type="title"/>
          </p:nvPr>
        </p:nvSpPr>
        <p:spPr/>
        <p:txBody>
          <a:bodyPr/>
          <a:lstStyle/>
          <a:p>
            <a:r>
              <a:rPr lang="en-US" dirty="0"/>
              <a:t>What are the risks and rewards?</a:t>
            </a:r>
          </a:p>
        </p:txBody>
      </p:sp>
      <p:sp>
        <p:nvSpPr>
          <p:cNvPr id="6" name="Text Placeholder 5">
            <a:extLst>
              <a:ext uri="{FF2B5EF4-FFF2-40B4-BE49-F238E27FC236}">
                <a16:creationId xmlns:a16="http://schemas.microsoft.com/office/drawing/2014/main" id="{183490E1-D481-4E97-9E92-9C0E70DA3448}"/>
              </a:ext>
            </a:extLst>
          </p:cNvPr>
          <p:cNvSpPr>
            <a:spLocks noGrp="1"/>
          </p:cNvSpPr>
          <p:nvPr>
            <p:ph type="body" sz="half" idx="2"/>
          </p:nvPr>
        </p:nvSpPr>
        <p:spPr/>
        <p:txBody>
          <a:bodyPr/>
          <a:lstStyle/>
          <a:p>
            <a:r>
              <a:rPr lang="en-US" dirty="0">
                <a:solidFill>
                  <a:schemeClr val="bg1"/>
                </a:solidFill>
              </a:rPr>
              <a:t>Investing in risker loans has the potential for large payoffs. Loans graded D earn 2.9 times more interest on average than A loans when fully paid, and 1.7 times overall</a:t>
            </a:r>
          </a:p>
          <a:p>
            <a:r>
              <a:rPr lang="en-US" dirty="0">
                <a:solidFill>
                  <a:schemeClr val="bg1"/>
                </a:solidFill>
              </a:rPr>
              <a:t>However, grade D loans are 4.7 times more likely to default than those rated A</a:t>
            </a:r>
          </a:p>
        </p:txBody>
      </p:sp>
      <p:pic>
        <p:nvPicPr>
          <p:cNvPr id="3094" name="Picture 22">
            <a:extLst>
              <a:ext uri="{FF2B5EF4-FFF2-40B4-BE49-F238E27FC236}">
                <a16:creationId xmlns:a16="http://schemas.microsoft.com/office/drawing/2014/main" id="{E850D7F5-4220-47D1-930F-AB2D3A67C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012" y="114300"/>
            <a:ext cx="4926013"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671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549FFA-B224-49D8-A462-4CC56046A2DF}"/>
              </a:ext>
            </a:extLst>
          </p:cNvPr>
          <p:cNvSpPr>
            <a:spLocks noGrp="1"/>
          </p:cNvSpPr>
          <p:nvPr>
            <p:ph type="title"/>
          </p:nvPr>
        </p:nvSpPr>
        <p:spPr/>
        <p:txBody>
          <a:bodyPr/>
          <a:lstStyle/>
          <a:p>
            <a:r>
              <a:rPr lang="en-US" dirty="0"/>
              <a:t>Why use our model?</a:t>
            </a:r>
          </a:p>
        </p:txBody>
      </p:sp>
      <p:sp>
        <p:nvSpPr>
          <p:cNvPr id="6" name="Content Placeholder 5">
            <a:extLst>
              <a:ext uri="{FF2B5EF4-FFF2-40B4-BE49-F238E27FC236}">
                <a16:creationId xmlns:a16="http://schemas.microsoft.com/office/drawing/2014/main" id="{2B29B121-B7D7-4899-BAC0-97CD186BE2C1}"/>
              </a:ext>
            </a:extLst>
          </p:cNvPr>
          <p:cNvSpPr>
            <a:spLocks noGrp="1"/>
          </p:cNvSpPr>
          <p:nvPr>
            <p:ph sz="half" idx="1"/>
          </p:nvPr>
        </p:nvSpPr>
        <p:spPr/>
        <p:txBody>
          <a:bodyPr/>
          <a:lstStyle/>
          <a:p>
            <a:r>
              <a:rPr lang="en-US" dirty="0"/>
              <a:t>Our model is trained on the latest data available from Q2 2019, allowing us to keep up with market trends</a:t>
            </a:r>
          </a:p>
          <a:p>
            <a:r>
              <a:rPr lang="en-US" dirty="0"/>
              <a:t>Our model achieves a 54.5% recall (ratio of predicted defaults to all defaults) using a cutting-edge elastic net model</a:t>
            </a:r>
          </a:p>
          <a:p>
            <a:endParaRPr lang="en-US" dirty="0"/>
          </a:p>
        </p:txBody>
      </p:sp>
      <p:pic>
        <p:nvPicPr>
          <p:cNvPr id="4100" name="Picture 4">
            <a:extLst>
              <a:ext uri="{FF2B5EF4-FFF2-40B4-BE49-F238E27FC236}">
                <a16:creationId xmlns:a16="http://schemas.microsoft.com/office/drawing/2014/main" id="{01A838AC-F60C-4133-AEFE-8378998C520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621246" y="1998133"/>
            <a:ext cx="5936945" cy="3932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99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2383F-5837-4EEB-B342-14B6CC57FBB4}"/>
              </a:ext>
            </a:extLst>
          </p:cNvPr>
          <p:cNvSpPr>
            <a:spLocks noGrp="1"/>
          </p:cNvSpPr>
          <p:nvPr>
            <p:ph type="title"/>
          </p:nvPr>
        </p:nvSpPr>
        <p:spPr/>
        <p:txBody>
          <a:bodyPr/>
          <a:lstStyle/>
          <a:p>
            <a:r>
              <a:rPr lang="en-US" dirty="0"/>
              <a:t>Why use our model?</a:t>
            </a:r>
          </a:p>
        </p:txBody>
      </p:sp>
      <p:sp>
        <p:nvSpPr>
          <p:cNvPr id="6" name="Text Placeholder 5">
            <a:extLst>
              <a:ext uri="{FF2B5EF4-FFF2-40B4-BE49-F238E27FC236}">
                <a16:creationId xmlns:a16="http://schemas.microsoft.com/office/drawing/2014/main" id="{7B0DA958-6622-4126-A87A-27F7DFEC51D2}"/>
              </a:ext>
            </a:extLst>
          </p:cNvPr>
          <p:cNvSpPr>
            <a:spLocks noGrp="1"/>
          </p:cNvSpPr>
          <p:nvPr>
            <p:ph type="body" sz="half" idx="2"/>
          </p:nvPr>
        </p:nvSpPr>
        <p:spPr>
          <a:xfrm>
            <a:off x="8275982" y="2511813"/>
            <a:ext cx="3398520" cy="3294183"/>
          </a:xfrm>
        </p:spPr>
        <p:txBody>
          <a:bodyPr>
            <a:noAutofit/>
          </a:bodyPr>
          <a:lstStyle/>
          <a:p>
            <a:r>
              <a:rPr lang="en-US" dirty="0">
                <a:solidFill>
                  <a:schemeClr val="bg1"/>
                </a:solidFill>
              </a:rPr>
              <a:t>For Q2 2019, the current default rate is 1.2%. Our model achieves a default rate of 0.83% when investing only in loans it predicts not to default (also known as the false omission rate), an improvement of 32.8%</a:t>
            </a:r>
          </a:p>
          <a:p>
            <a:r>
              <a:rPr lang="en-US" dirty="0">
                <a:solidFill>
                  <a:schemeClr val="bg1"/>
                </a:solidFill>
              </a:rPr>
              <a:t>For loans graded D, our model achieves an improvement in default rate of 54.2% (2.8% vs. 1.3%)</a:t>
            </a:r>
          </a:p>
        </p:txBody>
      </p:sp>
      <p:pic>
        <p:nvPicPr>
          <p:cNvPr id="5122" name="Picture 2">
            <a:extLst>
              <a:ext uri="{FF2B5EF4-FFF2-40B4-BE49-F238E27FC236}">
                <a16:creationId xmlns:a16="http://schemas.microsoft.com/office/drawing/2014/main" id="{DC34F787-E749-4334-B10A-AD64555FC0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3533" y="830977"/>
            <a:ext cx="6399106" cy="5196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698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AD1DF50F-299C-44A9-A6E0-8D5FFBF2E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CC8872F-4936-42AE-A7D0-E37B1AF41193}"/>
              </a:ext>
            </a:extLst>
          </p:cNvPr>
          <p:cNvSpPr>
            <a:spLocks noGrp="1"/>
          </p:cNvSpPr>
          <p:nvPr>
            <p:ph type="title"/>
          </p:nvPr>
        </p:nvSpPr>
        <p:spPr>
          <a:xfrm>
            <a:off x="3502742" y="2050847"/>
            <a:ext cx="8187263" cy="4219350"/>
          </a:xfrm>
        </p:spPr>
        <p:txBody>
          <a:bodyPr vert="horz" lIns="91440" tIns="45720" rIns="91440" bIns="45720" rtlCol="0" anchor="b">
            <a:normAutofit/>
          </a:bodyPr>
          <a:lstStyle/>
          <a:p>
            <a:pPr algn="r"/>
            <a:r>
              <a:rPr lang="en-US" sz="8100">
                <a:solidFill>
                  <a:srgbClr val="FFFFFF"/>
                </a:solidFill>
              </a:rPr>
              <a:t>Customizing decision thresholds to manage risk</a:t>
            </a:r>
            <a:endParaRPr lang="en-US" sz="8100" dirty="0">
              <a:solidFill>
                <a:srgbClr val="FFFFFF"/>
              </a:solidFill>
            </a:endParaRPr>
          </a:p>
        </p:txBody>
      </p:sp>
    </p:spTree>
    <p:extLst>
      <p:ext uri="{BB962C8B-B14F-4D97-AF65-F5344CB8AC3E}">
        <p14:creationId xmlns:p14="http://schemas.microsoft.com/office/powerpoint/2010/main" val="2866657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615E8-ACC3-46A1-BA47-38D3CC43331C}"/>
              </a:ext>
            </a:extLst>
          </p:cNvPr>
          <p:cNvSpPr>
            <a:spLocks noGrp="1"/>
          </p:cNvSpPr>
          <p:nvPr>
            <p:ph type="title"/>
          </p:nvPr>
        </p:nvSpPr>
        <p:spPr>
          <a:xfrm>
            <a:off x="8261404" y="542282"/>
            <a:ext cx="3383280" cy="1920240"/>
          </a:xfrm>
        </p:spPr>
        <p:txBody>
          <a:bodyPr/>
          <a:lstStyle/>
          <a:p>
            <a:r>
              <a:rPr lang="en-US"/>
              <a:t>Customizing decision thresholds</a:t>
            </a:r>
            <a:endParaRPr lang="en-US" dirty="0"/>
          </a:p>
        </p:txBody>
      </p:sp>
      <p:sp>
        <p:nvSpPr>
          <p:cNvPr id="10" name="Text Placeholder 9">
            <a:extLst>
              <a:ext uri="{FF2B5EF4-FFF2-40B4-BE49-F238E27FC236}">
                <a16:creationId xmlns:a16="http://schemas.microsoft.com/office/drawing/2014/main" id="{5F93151C-1B01-42B2-9C96-9D3FFD906379}"/>
              </a:ext>
            </a:extLst>
          </p:cNvPr>
          <p:cNvSpPr>
            <a:spLocks noGrp="1"/>
          </p:cNvSpPr>
          <p:nvPr>
            <p:ph type="body" sz="half" idx="2"/>
          </p:nvPr>
        </p:nvSpPr>
        <p:spPr>
          <a:xfrm>
            <a:off x="8275982" y="2511813"/>
            <a:ext cx="3398520" cy="3126987"/>
          </a:xfrm>
        </p:spPr>
        <p:txBody>
          <a:bodyPr/>
          <a:lstStyle/>
          <a:p>
            <a:r>
              <a:rPr lang="en-US">
                <a:solidFill>
                  <a:schemeClr val="bg1"/>
                </a:solidFill>
              </a:rPr>
              <a:t>Our model allows for customizing decision thresholds – i.e., how certain the model is that a particular loan will default</a:t>
            </a:r>
          </a:p>
          <a:p>
            <a:r>
              <a:rPr lang="en-US">
                <a:solidFill>
                  <a:schemeClr val="bg1"/>
                </a:solidFill>
              </a:rPr>
              <a:t>Lower decision thresholds may be chosen to mitigate risk, but this will also cause more good loans to be predicted to default, lowering the total amount of loans available to invest in</a:t>
            </a:r>
          </a:p>
          <a:p>
            <a:endParaRPr lang="en-US" dirty="0"/>
          </a:p>
        </p:txBody>
      </p:sp>
      <p:pic>
        <p:nvPicPr>
          <p:cNvPr id="6148" name="Picture 4">
            <a:extLst>
              <a:ext uri="{FF2B5EF4-FFF2-40B4-BE49-F238E27FC236}">
                <a16:creationId xmlns:a16="http://schemas.microsoft.com/office/drawing/2014/main" id="{233B2210-3322-4538-AB66-4FFE124267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2743" y="542282"/>
            <a:ext cx="7066551" cy="5820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204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10150F-81B3-4F88-B35D-4D99F551BD79}"/>
              </a:ext>
            </a:extLst>
          </p:cNvPr>
          <p:cNvSpPr>
            <a:spLocks noGrp="1"/>
          </p:cNvSpPr>
          <p:nvPr>
            <p:ph type="title"/>
          </p:nvPr>
        </p:nvSpPr>
        <p:spPr/>
        <p:txBody>
          <a:bodyPr/>
          <a:lstStyle/>
          <a:p>
            <a:r>
              <a:rPr lang="en-US" dirty="0"/>
              <a:t>Customizing decision thresholds</a:t>
            </a:r>
          </a:p>
        </p:txBody>
      </p:sp>
      <p:sp>
        <p:nvSpPr>
          <p:cNvPr id="6" name="Content Placeholder 5">
            <a:extLst>
              <a:ext uri="{FF2B5EF4-FFF2-40B4-BE49-F238E27FC236}">
                <a16:creationId xmlns:a16="http://schemas.microsoft.com/office/drawing/2014/main" id="{20C535F3-02B1-4733-BCBE-BBB0D5E20561}"/>
              </a:ext>
            </a:extLst>
          </p:cNvPr>
          <p:cNvSpPr>
            <a:spLocks noGrp="1"/>
          </p:cNvSpPr>
          <p:nvPr>
            <p:ph sz="half" idx="1"/>
          </p:nvPr>
        </p:nvSpPr>
        <p:spPr>
          <a:xfrm>
            <a:off x="676656" y="1998134"/>
            <a:ext cx="4663440" cy="4233990"/>
          </a:xfrm>
        </p:spPr>
        <p:txBody>
          <a:bodyPr>
            <a:normAutofit fontScale="92500" lnSpcReduction="10000"/>
          </a:bodyPr>
          <a:lstStyle/>
          <a:p>
            <a:r>
              <a:rPr lang="en-US" dirty="0"/>
              <a:t>Using decision thresholds is an effective way to achieve the higher ROI from riskier loans without incurring significantly greater risk</a:t>
            </a:r>
          </a:p>
          <a:p>
            <a:r>
              <a:rPr lang="en-US" dirty="0"/>
              <a:t>For loans of grade D, choosing a threshold of 0.40 lowers the default rate from 1.3% to 0.74%, an improvement over the base model of 41.6%, and 3.7 times lower than the overall default rate for grade D loans</a:t>
            </a:r>
          </a:p>
          <a:p>
            <a:r>
              <a:rPr lang="en-US" dirty="0"/>
              <a:t> The default rate for grade D loans using the 0.40 decision threshold is only 30.5% greater than that of grade A for the base model, compared to 4.7 times greater overall</a:t>
            </a:r>
          </a:p>
        </p:txBody>
      </p:sp>
      <p:pic>
        <p:nvPicPr>
          <p:cNvPr id="7172" name="Picture 4">
            <a:extLst>
              <a:ext uri="{FF2B5EF4-FFF2-40B4-BE49-F238E27FC236}">
                <a16:creationId xmlns:a16="http://schemas.microsoft.com/office/drawing/2014/main" id="{E52636D6-0C47-400C-ACEF-3F180548853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878935" y="1998134"/>
            <a:ext cx="5551064" cy="4141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70451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541</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Metropolitan</vt:lpstr>
      <vt:lpstr>Investing on LendingClub with proven models</vt:lpstr>
      <vt:lpstr>What is LendingClub?</vt:lpstr>
      <vt:lpstr>Why add Lending Club to your portfolio?</vt:lpstr>
      <vt:lpstr>What are the risks and rewards?</vt:lpstr>
      <vt:lpstr>Why use our model?</vt:lpstr>
      <vt:lpstr>Why use our model?</vt:lpstr>
      <vt:lpstr>Customizing decision thresholds to manage risk</vt:lpstr>
      <vt:lpstr>Customizing decision thresholds</vt:lpstr>
      <vt:lpstr>Customizing decision thresholds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Investing on LendingClub with proven models</dc:title>
  <dc:creator>Brady Arendale</dc:creator>
  <cp:lastModifiedBy>Brady Arendale</cp:lastModifiedBy>
  <cp:revision>4</cp:revision>
  <dcterms:created xsi:type="dcterms:W3CDTF">2019-12-04T17:32:05Z</dcterms:created>
  <dcterms:modified xsi:type="dcterms:W3CDTF">2019-12-04T19:04:59Z</dcterms:modified>
</cp:coreProperties>
</file>